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7" r:id="rId1"/>
    <p:sldMasterId id="2147483735" r:id="rId2"/>
  </p:sldMasterIdLst>
  <p:notesMasterIdLst>
    <p:notesMasterId r:id="rId32"/>
  </p:notesMasterIdLst>
  <p:handoutMasterIdLst>
    <p:handoutMasterId r:id="rId33"/>
  </p:handoutMasterIdLst>
  <p:sldIdLst>
    <p:sldId id="5077" r:id="rId3"/>
    <p:sldId id="5091" r:id="rId4"/>
    <p:sldId id="5081" r:id="rId5"/>
    <p:sldId id="297" r:id="rId6"/>
    <p:sldId id="5093" r:id="rId7"/>
    <p:sldId id="5094" r:id="rId8"/>
    <p:sldId id="5095" r:id="rId9"/>
    <p:sldId id="5096" r:id="rId10"/>
    <p:sldId id="5097" r:id="rId11"/>
    <p:sldId id="5054" r:id="rId12"/>
    <p:sldId id="5098" r:id="rId13"/>
    <p:sldId id="5105" r:id="rId14"/>
    <p:sldId id="5106" r:id="rId15"/>
    <p:sldId id="5111" r:id="rId16"/>
    <p:sldId id="5112" r:id="rId17"/>
    <p:sldId id="5099" r:id="rId18"/>
    <p:sldId id="5107" r:id="rId19"/>
    <p:sldId id="5108" r:id="rId20"/>
    <p:sldId id="5100" r:id="rId21"/>
    <p:sldId id="5101" r:id="rId22"/>
    <p:sldId id="5055" r:id="rId23"/>
    <p:sldId id="5079" r:id="rId24"/>
    <p:sldId id="5102" r:id="rId25"/>
    <p:sldId id="5056" r:id="rId26"/>
    <p:sldId id="5103" r:id="rId27"/>
    <p:sldId id="5104" r:id="rId28"/>
    <p:sldId id="5110" r:id="rId29"/>
    <p:sldId id="279" r:id="rId30"/>
    <p:sldId id="281" r:id="rId3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521415D9-36F7-43E2-AB2F-B90AF26B5E84}">
      <p14:sectionLst xmlns:p14="http://schemas.microsoft.com/office/powerpoint/2010/main">
        <p14:section name="預設章節" id="{DDBE7644-4BA4-D94A-8FB8-A71321C51642}">
          <p14:sldIdLst>
            <p14:sldId id="5077"/>
          </p14:sldIdLst>
        </p14:section>
        <p14:section name="SAM" id="{DE8F3219-8545-AF4D-A6F2-3FBE22A5462E}">
          <p14:sldIdLst>
            <p14:sldId id="5091"/>
            <p14:sldId id="5081"/>
          </p14:sldIdLst>
        </p14:section>
        <p14:section name="SegVol" id="{7D4070CC-F373-E34F-94CD-115A3E560C70}">
          <p14:sldIdLst>
            <p14:sldId id="297"/>
          </p14:sldIdLst>
        </p14:section>
        <p14:section name="intro" id="{C289C0C2-71C5-9D49-B7C6-8B22F77718FF}">
          <p14:sldIdLst>
            <p14:sldId id="5093"/>
            <p14:sldId id="5094"/>
            <p14:sldId id="5095"/>
            <p14:sldId id="5096"/>
            <p14:sldId id="5097"/>
            <p14:sldId id="5054"/>
          </p14:sldIdLst>
        </p14:section>
        <p14:section name="data" id="{16A071F4-D350-5A40-93B4-352D2C85DA52}">
          <p14:sldIdLst>
            <p14:sldId id="5098"/>
            <p14:sldId id="5105"/>
            <p14:sldId id="5106"/>
            <p14:sldId id="5111"/>
            <p14:sldId id="5112"/>
          </p14:sldIdLst>
        </p14:section>
        <p14:section name="motivation" id="{87A567E4-EB46-C344-91E7-E00EAEB0F653}">
          <p14:sldIdLst>
            <p14:sldId id="5099"/>
            <p14:sldId id="5107"/>
            <p14:sldId id="5108"/>
            <p14:sldId id="5100"/>
          </p14:sldIdLst>
        </p14:section>
        <p14:section name="method" id="{CBE9B8C8-E478-4870-99AA-9D87C4830195}">
          <p14:sldIdLst>
            <p14:sldId id="5101"/>
            <p14:sldId id="5055"/>
            <p14:sldId id="5079"/>
            <p14:sldId id="5102"/>
          </p14:sldIdLst>
        </p14:section>
        <p14:section name="result" id="{F276E85D-56D3-EF4B-9FDD-B5509AADB0AD}">
          <p14:sldIdLst>
            <p14:sldId id="5056"/>
            <p14:sldId id="5103"/>
          </p14:sldIdLst>
        </p14:section>
        <p14:section name="必考" id="{1C5AC14E-DA7A-4B43-93D6-FB698F466C92}">
          <p14:sldIdLst>
            <p14:sldId id="5104"/>
          </p14:sldIdLst>
        </p14:section>
        <p14:section name="refer" id="{39F8C050-2490-4568-9E66-EC48632CB28F}">
          <p14:sldIdLst>
            <p14:sldId id="5110"/>
            <p14:sldId id="279"/>
          </p14:sldIdLst>
        </p14:section>
        <p14:section name="Appendix" id="{77BC1183-E391-604E-BA3E-974830817654}">
          <p14:sldIdLst>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ILabs"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4498B7"/>
    <a:srgbClr val="63ABC5"/>
    <a:srgbClr val="BFBFBF"/>
    <a:srgbClr val="9DC3E6"/>
    <a:srgbClr val="FFD966"/>
    <a:srgbClr val="F4B183"/>
    <a:srgbClr val="FFFFF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D4137-AA71-C442-97BC-13BC0FB62201}" v="40" dt="2024-03-22T05:13:07.932"/>
    <p1510:client id="{BC0D7832-B7A8-4B11-AACA-ED9D4622A427}" v="41" dt="2024-03-22T03:19:09.70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61" autoAdjust="0"/>
    <p:restoredTop sz="55862" autoAdjust="0"/>
  </p:normalViewPr>
  <p:slideViewPr>
    <p:cSldViewPr snapToGrid="0">
      <p:cViewPr varScale="1">
        <p:scale>
          <a:sx n="78" d="100"/>
          <a:sy n="78" d="100"/>
        </p:scale>
        <p:origin x="832" y="168"/>
      </p:cViewPr>
      <p:guideLst/>
    </p:cSldViewPr>
  </p:slideViewPr>
  <p:outlineViewPr>
    <p:cViewPr>
      <p:scale>
        <a:sx n="33" d="100"/>
        <a:sy n="33" d="100"/>
      </p:scale>
      <p:origin x="0" y="0"/>
    </p:cViewPr>
  </p:outlineViewPr>
  <p:notesTextViewPr>
    <p:cViewPr>
      <p:scale>
        <a:sx n="155" d="100"/>
        <a:sy n="155" d="100"/>
      </p:scale>
      <p:origin x="0" y="0"/>
    </p:cViewPr>
  </p:notesTextViewPr>
  <p:notesViewPr>
    <p:cSldViewPr snapToGrid="0">
      <p:cViewPr varScale="1">
        <p:scale>
          <a:sx n="108" d="100"/>
          <a:sy n="108" d="100"/>
        </p:scale>
        <p:origin x="336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an-Hua Chao" userId="a54ba1f1e88c01b0" providerId="LiveId" clId="{E90DE67C-6117-4B7D-8995-09B5654C9D8D}"/>
    <pc:docChg chg="undo custSel delSld modSld sldOrd addSection delSection modSection">
      <pc:chgData name="Kuan-Hua Chao" userId="a54ba1f1e88c01b0" providerId="LiveId" clId="{E90DE67C-6117-4B7D-8995-09B5654C9D8D}" dt="2023-04-13T03:19:49.037" v="389" actId="20577"/>
      <pc:docMkLst>
        <pc:docMk/>
      </pc:docMkLst>
      <pc:sldChg chg="ord">
        <pc:chgData name="Kuan-Hua Chao" userId="a54ba1f1e88c01b0" providerId="LiveId" clId="{E90DE67C-6117-4B7D-8995-09B5654C9D8D}" dt="2023-04-13T01:54:10.947" v="9"/>
        <pc:sldMkLst>
          <pc:docMk/>
          <pc:sldMk cId="0" sldId="281"/>
        </pc:sldMkLst>
      </pc:sldChg>
      <pc:sldChg chg="del ord">
        <pc:chgData name="Kuan-Hua Chao" userId="a54ba1f1e88c01b0" providerId="LiveId" clId="{E90DE67C-6117-4B7D-8995-09B5654C9D8D}" dt="2023-04-13T01:54:31.455" v="10" actId="47"/>
        <pc:sldMkLst>
          <pc:docMk/>
          <pc:sldMk cId="702692832" sldId="286"/>
        </pc:sldMkLst>
      </pc:sldChg>
      <pc:sldChg chg="del ord">
        <pc:chgData name="Kuan-Hua Chao" userId="a54ba1f1e88c01b0" providerId="LiveId" clId="{E90DE67C-6117-4B7D-8995-09B5654C9D8D}" dt="2023-04-13T01:54:33.744" v="11" actId="47"/>
        <pc:sldMkLst>
          <pc:docMk/>
          <pc:sldMk cId="1422738816" sldId="289"/>
        </pc:sldMkLst>
      </pc:sldChg>
      <pc:sldChg chg="del ord">
        <pc:chgData name="Kuan-Hua Chao" userId="a54ba1f1e88c01b0" providerId="LiveId" clId="{E90DE67C-6117-4B7D-8995-09B5654C9D8D}" dt="2023-04-13T01:54:38.326" v="13" actId="47"/>
        <pc:sldMkLst>
          <pc:docMk/>
          <pc:sldMk cId="2645702484" sldId="305"/>
        </pc:sldMkLst>
      </pc:sldChg>
      <pc:sldChg chg="del ord">
        <pc:chgData name="Kuan-Hua Chao" userId="a54ba1f1e88c01b0" providerId="LiveId" clId="{E90DE67C-6117-4B7D-8995-09B5654C9D8D}" dt="2023-04-13T01:54:39.488" v="14" actId="47"/>
        <pc:sldMkLst>
          <pc:docMk/>
          <pc:sldMk cId="2788034188" sldId="306"/>
        </pc:sldMkLst>
      </pc:sldChg>
      <pc:sldChg chg="del ord">
        <pc:chgData name="Kuan-Hua Chao" userId="a54ba1f1e88c01b0" providerId="LiveId" clId="{E90DE67C-6117-4B7D-8995-09B5654C9D8D}" dt="2023-04-13T01:54:34.595" v="12" actId="47"/>
        <pc:sldMkLst>
          <pc:docMk/>
          <pc:sldMk cId="2855345268" sldId="327"/>
        </pc:sldMkLst>
      </pc:sldChg>
      <pc:sldChg chg="ord">
        <pc:chgData name="Kuan-Hua Chao" userId="a54ba1f1e88c01b0" providerId="LiveId" clId="{E90DE67C-6117-4B7D-8995-09B5654C9D8D}" dt="2023-04-13T01:54:10.947" v="9"/>
        <pc:sldMkLst>
          <pc:docMk/>
          <pc:sldMk cId="849023716" sldId="5057"/>
        </pc:sldMkLst>
      </pc:sldChg>
      <pc:sldChg chg="ord modNotesTx">
        <pc:chgData name="Kuan-Hua Chao" userId="a54ba1f1e88c01b0" providerId="LiveId" clId="{E90DE67C-6117-4B7D-8995-09B5654C9D8D}" dt="2023-04-13T02:21:05.148" v="232" actId="115"/>
        <pc:sldMkLst>
          <pc:docMk/>
          <pc:sldMk cId="3729363980" sldId="5066"/>
        </pc:sldMkLst>
      </pc:sldChg>
      <pc:sldChg chg="ord">
        <pc:chgData name="Kuan-Hua Chao" userId="a54ba1f1e88c01b0" providerId="LiveId" clId="{E90DE67C-6117-4B7D-8995-09B5654C9D8D}" dt="2023-04-13T01:54:10.947" v="9"/>
        <pc:sldMkLst>
          <pc:docMk/>
          <pc:sldMk cId="1507042632" sldId="5068"/>
        </pc:sldMkLst>
      </pc:sldChg>
      <pc:sldChg chg="modNotesTx">
        <pc:chgData name="Kuan-Hua Chao" userId="a54ba1f1e88c01b0" providerId="LiveId" clId="{E90DE67C-6117-4B7D-8995-09B5654C9D8D}" dt="2023-04-13T01:53:08.939" v="1" actId="400"/>
        <pc:sldMkLst>
          <pc:docMk/>
          <pc:sldMk cId="0" sldId="5077"/>
        </pc:sldMkLst>
      </pc:sldChg>
      <pc:sldChg chg="modNotesTx">
        <pc:chgData name="Kuan-Hua Chao" userId="a54ba1f1e88c01b0" providerId="LiveId" clId="{E90DE67C-6117-4B7D-8995-09B5654C9D8D}" dt="2023-04-13T02:01:30.009" v="81" actId="400"/>
        <pc:sldMkLst>
          <pc:docMk/>
          <pc:sldMk cId="1719834294" sldId="5081"/>
        </pc:sldMkLst>
      </pc:sldChg>
      <pc:sldChg chg="modNotesTx">
        <pc:chgData name="Kuan-Hua Chao" userId="a54ba1f1e88c01b0" providerId="LiveId" clId="{E90DE67C-6117-4B7D-8995-09B5654C9D8D}" dt="2023-04-13T01:05:34.877" v="0" actId="400"/>
        <pc:sldMkLst>
          <pc:docMk/>
          <pc:sldMk cId="824673489" sldId="5082"/>
        </pc:sldMkLst>
      </pc:sldChg>
      <pc:sldChg chg="modNotesTx">
        <pc:chgData name="Kuan-Hua Chao" userId="a54ba1f1e88c01b0" providerId="LiveId" clId="{E90DE67C-6117-4B7D-8995-09B5654C9D8D}" dt="2023-04-13T03:19:49.037" v="389" actId="20577"/>
        <pc:sldMkLst>
          <pc:docMk/>
          <pc:sldMk cId="1562945139" sldId="5084"/>
        </pc:sldMkLst>
      </pc:sldChg>
      <pc:sldChg chg="ord">
        <pc:chgData name="Kuan-Hua Chao" userId="a54ba1f1e88c01b0" providerId="LiveId" clId="{E90DE67C-6117-4B7D-8995-09B5654C9D8D}" dt="2023-04-13T01:54:10.947" v="9"/>
        <pc:sldMkLst>
          <pc:docMk/>
          <pc:sldMk cId="153765078" sldId="5085"/>
        </pc:sldMkLst>
      </pc:sldChg>
      <pc:sldChg chg="modNotesTx">
        <pc:chgData name="Kuan-Hua Chao" userId="a54ba1f1e88c01b0" providerId="LiveId" clId="{E90DE67C-6117-4B7D-8995-09B5654C9D8D}" dt="2023-04-13T02:32:43.304" v="239" actId="20577"/>
        <pc:sldMkLst>
          <pc:docMk/>
          <pc:sldMk cId="57214445" sldId="5090"/>
        </pc:sldMkLst>
      </pc:sldChg>
      <pc:sldChg chg="modSp mod modNotesTx">
        <pc:chgData name="Kuan-Hua Chao" userId="a54ba1f1e88c01b0" providerId="LiveId" clId="{E90DE67C-6117-4B7D-8995-09B5654C9D8D}" dt="2023-04-13T01:56:31.516" v="35" actId="20577"/>
        <pc:sldMkLst>
          <pc:docMk/>
          <pc:sldMk cId="4170905860" sldId="5091"/>
        </pc:sldMkLst>
        <pc:spChg chg="mod">
          <ac:chgData name="Kuan-Hua Chao" userId="a54ba1f1e88c01b0" providerId="LiveId" clId="{E90DE67C-6117-4B7D-8995-09B5654C9D8D}" dt="2023-04-13T01:56:31.516" v="35" actId="20577"/>
          <ac:spMkLst>
            <pc:docMk/>
            <pc:sldMk cId="4170905860" sldId="5091"/>
            <ac:spMk id="90" creationId="{00000000-0000-0000-0000-000000000000}"/>
          </ac:spMkLst>
        </pc:spChg>
      </pc:sldChg>
      <pc:sldChg chg="ord">
        <pc:chgData name="Kuan-Hua Chao" userId="a54ba1f1e88c01b0" providerId="LiveId" clId="{E90DE67C-6117-4B7D-8995-09B5654C9D8D}" dt="2023-04-13T01:54:10.947" v="9"/>
        <pc:sldMkLst>
          <pc:docMk/>
          <pc:sldMk cId="1943129234" sldId="5092"/>
        </pc:sldMkLst>
      </pc:sldChg>
    </pc:docChg>
  </pc:docChgLst>
  <pc:docChgLst>
    <pc:chgData name="Kuan-Hua Chao" userId="a54ba1f1e88c01b0" providerId="LiveId" clId="{B88788F7-5154-404D-8D01-6B9187F143F1}"/>
    <pc:docChg chg="undo redo custSel delSld modSld modSection">
      <pc:chgData name="Kuan-Hua Chao" userId="a54ba1f1e88c01b0" providerId="LiveId" clId="{B88788F7-5154-404D-8D01-6B9187F143F1}" dt="2024-01-19T04:58:08.946" v="270" actId="6549"/>
      <pc:docMkLst>
        <pc:docMk/>
      </pc:docMkLst>
      <pc:sldChg chg="modSp mod modNotesTx">
        <pc:chgData name="Kuan-Hua Chao" userId="a54ba1f1e88c01b0" providerId="LiveId" clId="{B88788F7-5154-404D-8D01-6B9187F143F1}" dt="2024-01-18T03:48:00.656" v="209" actId="20577"/>
        <pc:sldMkLst>
          <pc:docMk/>
          <pc:sldMk cId="1585257368" sldId="297"/>
        </pc:sldMkLst>
        <pc:spChg chg="mod">
          <ac:chgData name="Kuan-Hua Chao" userId="a54ba1f1e88c01b0" providerId="LiveId" clId="{B88788F7-5154-404D-8D01-6B9187F143F1}" dt="2024-01-18T03:48:00.656" v="209" actId="20577"/>
          <ac:spMkLst>
            <pc:docMk/>
            <pc:sldMk cId="1585257368" sldId="297"/>
            <ac:spMk id="4" creationId="{3C1A7CA7-A66F-174D-5917-F414F50C5C99}"/>
          </ac:spMkLst>
        </pc:spChg>
        <pc:spChg chg="mod">
          <ac:chgData name="Kuan-Hua Chao" userId="a54ba1f1e88c01b0" providerId="LiveId" clId="{B88788F7-5154-404D-8D01-6B9187F143F1}" dt="2024-01-18T03:38:47.770" v="21" actId="20577"/>
          <ac:spMkLst>
            <pc:docMk/>
            <pc:sldMk cId="1585257368" sldId="297"/>
            <ac:spMk id="8" creationId="{0DDC7070-364F-2AC5-E94D-A4F5B25A996D}"/>
          </ac:spMkLst>
        </pc:spChg>
        <pc:spChg chg="mod">
          <ac:chgData name="Kuan-Hua Chao" userId="a54ba1f1e88c01b0" providerId="LiveId" clId="{B88788F7-5154-404D-8D01-6B9187F143F1}" dt="2024-01-18T03:47:08.185" v="191" actId="20577"/>
          <ac:spMkLst>
            <pc:docMk/>
            <pc:sldMk cId="1585257368" sldId="297"/>
            <ac:spMk id="9" creationId="{F665883E-8556-3F17-7953-AFA2D9AE5803}"/>
          </ac:spMkLst>
        </pc:spChg>
      </pc:sldChg>
      <pc:sldChg chg="del">
        <pc:chgData name="Kuan-Hua Chao" userId="a54ba1f1e88c01b0" providerId="LiveId" clId="{B88788F7-5154-404D-8D01-6B9187F143F1}" dt="2024-01-18T03:31:15.642" v="2" actId="47"/>
        <pc:sldMkLst>
          <pc:docMk/>
          <pc:sldMk cId="2849604978" sldId="5040"/>
        </pc:sldMkLst>
      </pc:sldChg>
      <pc:sldChg chg="del">
        <pc:chgData name="Kuan-Hua Chao" userId="a54ba1f1e88c01b0" providerId="LiveId" clId="{B88788F7-5154-404D-8D01-6B9187F143F1}" dt="2024-01-18T03:31:27.184" v="10" actId="47"/>
        <pc:sldMkLst>
          <pc:docMk/>
          <pc:sldMk cId="849023716" sldId="5057"/>
        </pc:sldMkLst>
      </pc:sldChg>
      <pc:sldChg chg="del">
        <pc:chgData name="Kuan-Hua Chao" userId="a54ba1f1e88c01b0" providerId="LiveId" clId="{B88788F7-5154-404D-8D01-6B9187F143F1}" dt="2024-01-18T03:31:25.004" v="9" actId="47"/>
        <pc:sldMkLst>
          <pc:docMk/>
          <pc:sldMk cId="3729363980" sldId="5066"/>
        </pc:sldMkLst>
      </pc:sldChg>
      <pc:sldChg chg="del">
        <pc:chgData name="Kuan-Hua Chao" userId="a54ba1f1e88c01b0" providerId="LiveId" clId="{B88788F7-5154-404D-8D01-6B9187F143F1}" dt="2024-01-18T03:31:29.974" v="12" actId="47"/>
        <pc:sldMkLst>
          <pc:docMk/>
          <pc:sldMk cId="1507042632" sldId="5068"/>
        </pc:sldMkLst>
      </pc:sldChg>
      <pc:sldChg chg="del">
        <pc:chgData name="Kuan-Hua Chao" userId="a54ba1f1e88c01b0" providerId="LiveId" clId="{B88788F7-5154-404D-8D01-6B9187F143F1}" dt="2024-01-18T03:31:07.417" v="0" actId="47"/>
        <pc:sldMkLst>
          <pc:docMk/>
          <pc:sldMk cId="1052843209" sldId="5073"/>
        </pc:sldMkLst>
      </pc:sldChg>
      <pc:sldChg chg="del">
        <pc:chgData name="Kuan-Hua Chao" userId="a54ba1f1e88c01b0" providerId="LiveId" clId="{B88788F7-5154-404D-8D01-6B9187F143F1}" dt="2024-01-18T03:31:17.778" v="3" actId="47"/>
        <pc:sldMkLst>
          <pc:docMk/>
          <pc:sldMk cId="3338510020" sldId="5075"/>
        </pc:sldMkLst>
      </pc:sldChg>
      <pc:sldChg chg="del">
        <pc:chgData name="Kuan-Hua Chao" userId="a54ba1f1e88c01b0" providerId="LiveId" clId="{B88788F7-5154-404D-8D01-6B9187F143F1}" dt="2024-01-18T03:31:20.507" v="4" actId="47"/>
        <pc:sldMkLst>
          <pc:docMk/>
          <pc:sldMk cId="531164791" sldId="5076"/>
        </pc:sldMkLst>
      </pc:sldChg>
      <pc:sldChg chg="addSp delSp modSp mod delAnim modAnim modNotesTx">
        <pc:chgData name="Kuan-Hua Chao" userId="a54ba1f1e88c01b0" providerId="LiveId" clId="{B88788F7-5154-404D-8D01-6B9187F143F1}" dt="2024-01-19T04:58:08.946" v="270" actId="6549"/>
        <pc:sldMkLst>
          <pc:docMk/>
          <pc:sldMk cId="1719834294" sldId="5081"/>
        </pc:sldMkLst>
        <pc:spChg chg="mod">
          <ac:chgData name="Kuan-Hua Chao" userId="a54ba1f1e88c01b0" providerId="LiveId" clId="{B88788F7-5154-404D-8D01-6B9187F143F1}" dt="2024-01-19T04:55:15.246" v="248" actId="20577"/>
          <ac:spMkLst>
            <pc:docMk/>
            <pc:sldMk cId="1719834294" sldId="5081"/>
            <ac:spMk id="3" creationId="{F4173F7A-E967-DBD6-1B0F-8370D7E72CBF}"/>
          </ac:spMkLst>
        </pc:spChg>
        <pc:spChg chg="add del mod">
          <ac:chgData name="Kuan-Hua Chao" userId="a54ba1f1e88c01b0" providerId="LiveId" clId="{B88788F7-5154-404D-8D01-6B9187F143F1}" dt="2024-01-19T04:57:23.030" v="266" actId="1076"/>
          <ac:spMkLst>
            <pc:docMk/>
            <pc:sldMk cId="1719834294" sldId="5081"/>
            <ac:spMk id="9" creationId="{BF699383-B01D-DB1A-14CF-8E568957BE3E}"/>
          </ac:spMkLst>
        </pc:spChg>
        <pc:spChg chg="mod">
          <ac:chgData name="Kuan-Hua Chao" userId="a54ba1f1e88c01b0" providerId="LiveId" clId="{B88788F7-5154-404D-8D01-6B9187F143F1}" dt="2024-01-19T04:52:21.596" v="211" actId="20577"/>
          <ac:spMkLst>
            <pc:docMk/>
            <pc:sldMk cId="1719834294" sldId="5081"/>
            <ac:spMk id="11" creationId="{2F66CCDB-9119-6774-D37D-8CB600C37F29}"/>
          </ac:spMkLst>
        </pc:spChg>
        <pc:spChg chg="mod">
          <ac:chgData name="Kuan-Hua Chao" userId="a54ba1f1e88c01b0" providerId="LiveId" clId="{B88788F7-5154-404D-8D01-6B9187F143F1}" dt="2024-01-19T04:53:46.242" v="229" actId="6549"/>
          <ac:spMkLst>
            <pc:docMk/>
            <pc:sldMk cId="1719834294" sldId="5081"/>
            <ac:spMk id="15" creationId="{62C2A378-88BB-1648-90D7-D2D245860C9B}"/>
          </ac:spMkLst>
        </pc:spChg>
        <pc:spChg chg="del">
          <ac:chgData name="Kuan-Hua Chao" userId="a54ba1f1e88c01b0" providerId="LiveId" clId="{B88788F7-5154-404D-8D01-6B9187F143F1}" dt="2024-01-19T04:52:34.743" v="218" actId="478"/>
          <ac:spMkLst>
            <pc:docMk/>
            <pc:sldMk cId="1719834294" sldId="5081"/>
            <ac:spMk id="19" creationId="{459946BC-BE62-E358-730B-D99CB9B2D0E6}"/>
          </ac:spMkLst>
        </pc:spChg>
        <pc:spChg chg="del mod">
          <ac:chgData name="Kuan-Hua Chao" userId="a54ba1f1e88c01b0" providerId="LiveId" clId="{B88788F7-5154-404D-8D01-6B9187F143F1}" dt="2024-01-19T04:52:32.552" v="216" actId="478"/>
          <ac:spMkLst>
            <pc:docMk/>
            <pc:sldMk cId="1719834294" sldId="5081"/>
            <ac:spMk id="20" creationId="{D3990FD4-1F2D-590F-A957-7937EA42EF61}"/>
          </ac:spMkLst>
        </pc:spChg>
        <pc:spChg chg="del">
          <ac:chgData name="Kuan-Hua Chao" userId="a54ba1f1e88c01b0" providerId="LiveId" clId="{B88788F7-5154-404D-8D01-6B9187F143F1}" dt="2024-01-19T04:52:33.387" v="217" actId="478"/>
          <ac:spMkLst>
            <pc:docMk/>
            <pc:sldMk cId="1719834294" sldId="5081"/>
            <ac:spMk id="22" creationId="{704B9EB1-A5F2-9536-19A2-79487D7EACB2}"/>
          </ac:spMkLst>
        </pc:spChg>
        <pc:grpChg chg="del">
          <ac:chgData name="Kuan-Hua Chao" userId="a54ba1f1e88c01b0" providerId="LiveId" clId="{B88788F7-5154-404D-8D01-6B9187F143F1}" dt="2024-01-19T04:52:22.940" v="212" actId="478"/>
          <ac:grpSpMkLst>
            <pc:docMk/>
            <pc:sldMk cId="1719834294" sldId="5081"/>
            <ac:grpSpMk id="10" creationId="{2E51DC28-03A2-5980-249E-8B263BAD7B50}"/>
          </ac:grpSpMkLst>
        </pc:grpChg>
        <pc:grpChg chg="del">
          <ac:chgData name="Kuan-Hua Chao" userId="a54ba1f1e88c01b0" providerId="LiveId" clId="{B88788F7-5154-404D-8D01-6B9187F143F1}" dt="2024-01-19T04:52:24.564" v="213" actId="478"/>
          <ac:grpSpMkLst>
            <pc:docMk/>
            <pc:sldMk cId="1719834294" sldId="5081"/>
            <ac:grpSpMk id="17" creationId="{CB604788-010B-23F3-0131-6C986B463C29}"/>
          </ac:grpSpMkLst>
        </pc:grpChg>
        <pc:grpChg chg="del">
          <ac:chgData name="Kuan-Hua Chao" userId="a54ba1f1e88c01b0" providerId="LiveId" clId="{B88788F7-5154-404D-8D01-6B9187F143F1}" dt="2024-01-19T04:52:20.429" v="210" actId="478"/>
          <ac:grpSpMkLst>
            <pc:docMk/>
            <pc:sldMk cId="1719834294" sldId="5081"/>
            <ac:grpSpMk id="21" creationId="{56E0E63B-E997-BDF2-6FDB-9DABB8543A80}"/>
          </ac:grpSpMkLst>
        </pc:grpChg>
        <pc:picChg chg="del">
          <ac:chgData name="Kuan-Hua Chao" userId="a54ba1f1e88c01b0" providerId="LiveId" clId="{B88788F7-5154-404D-8D01-6B9187F143F1}" dt="2024-01-19T04:52:35.372" v="219" actId="478"/>
          <ac:picMkLst>
            <pc:docMk/>
            <pc:sldMk cId="1719834294" sldId="5081"/>
            <ac:picMk id="14" creationId="{281656A0-EFD1-6706-C64C-9C8C6955D939}"/>
          </ac:picMkLst>
        </pc:picChg>
        <pc:picChg chg="add mod">
          <ac:chgData name="Kuan-Hua Chao" userId="a54ba1f1e88c01b0" providerId="LiveId" clId="{B88788F7-5154-404D-8D01-6B9187F143F1}" dt="2024-01-19T04:55:30.063" v="251" actId="1076"/>
          <ac:picMkLst>
            <pc:docMk/>
            <pc:sldMk cId="1719834294" sldId="5081"/>
            <ac:picMk id="1026" creationId="{6C26A4F6-8FD1-A1FD-514E-D336EDF5EA52}"/>
          </ac:picMkLst>
        </pc:picChg>
      </pc:sldChg>
      <pc:sldChg chg="del">
        <pc:chgData name="Kuan-Hua Chao" userId="a54ba1f1e88c01b0" providerId="LiveId" clId="{B88788F7-5154-404D-8D01-6B9187F143F1}" dt="2024-01-18T03:31:23.308" v="7" actId="47"/>
        <pc:sldMkLst>
          <pc:docMk/>
          <pc:sldMk cId="1562945139" sldId="5084"/>
        </pc:sldMkLst>
      </pc:sldChg>
      <pc:sldChg chg="del">
        <pc:chgData name="Kuan-Hua Chao" userId="a54ba1f1e88c01b0" providerId="LiveId" clId="{B88788F7-5154-404D-8D01-6B9187F143F1}" dt="2024-01-18T03:31:24.139" v="8" actId="47"/>
        <pc:sldMkLst>
          <pc:docMk/>
          <pc:sldMk cId="153765078" sldId="5085"/>
        </pc:sldMkLst>
      </pc:sldChg>
      <pc:sldChg chg="del">
        <pc:chgData name="Kuan-Hua Chao" userId="a54ba1f1e88c01b0" providerId="LiveId" clId="{B88788F7-5154-404D-8D01-6B9187F143F1}" dt="2024-01-18T03:31:21.569" v="5" actId="47"/>
        <pc:sldMkLst>
          <pc:docMk/>
          <pc:sldMk cId="1247749432" sldId="5089"/>
        </pc:sldMkLst>
      </pc:sldChg>
      <pc:sldChg chg="del">
        <pc:chgData name="Kuan-Hua Chao" userId="a54ba1f1e88c01b0" providerId="LiveId" clId="{B88788F7-5154-404D-8D01-6B9187F143F1}" dt="2024-01-18T03:31:22.696" v="6" actId="47"/>
        <pc:sldMkLst>
          <pc:docMk/>
          <pc:sldMk cId="57214445" sldId="5090"/>
        </pc:sldMkLst>
      </pc:sldChg>
      <pc:sldChg chg="del">
        <pc:chgData name="Kuan-Hua Chao" userId="a54ba1f1e88c01b0" providerId="LiveId" clId="{B88788F7-5154-404D-8D01-6B9187F143F1}" dt="2024-01-18T03:31:27.885" v="11" actId="47"/>
        <pc:sldMkLst>
          <pc:docMk/>
          <pc:sldMk cId="1943129234" sldId="5092"/>
        </pc:sldMkLst>
      </pc:sldChg>
      <pc:sldChg chg="del">
        <pc:chgData name="Kuan-Hua Chao" userId="a54ba1f1e88c01b0" providerId="LiveId" clId="{B88788F7-5154-404D-8D01-6B9187F143F1}" dt="2024-01-18T03:31:10.862" v="1" actId="47"/>
        <pc:sldMkLst>
          <pc:docMk/>
          <pc:sldMk cId="1055899189" sldId="5094"/>
        </pc:sldMkLst>
      </pc:sldChg>
      <pc:sldMasterChg chg="delSldLayout">
        <pc:chgData name="Kuan-Hua Chao" userId="a54ba1f1e88c01b0" providerId="LiveId" clId="{B88788F7-5154-404D-8D01-6B9187F143F1}" dt="2024-01-18T03:31:24.139" v="8" actId="47"/>
        <pc:sldMasterMkLst>
          <pc:docMk/>
          <pc:sldMasterMk cId="2872078586" sldId="2147483727"/>
        </pc:sldMasterMkLst>
        <pc:sldLayoutChg chg="del">
          <pc:chgData name="Kuan-Hua Chao" userId="a54ba1f1e88c01b0" providerId="LiveId" clId="{B88788F7-5154-404D-8D01-6B9187F143F1}" dt="2024-01-18T03:31:24.139" v="8" actId="47"/>
          <pc:sldLayoutMkLst>
            <pc:docMk/>
            <pc:sldMasterMk cId="2872078586" sldId="2147483727"/>
            <pc:sldLayoutMk cId="224602078" sldId="2147483732"/>
          </pc:sldLayoutMkLst>
        </pc:sldLayoutChg>
      </pc:sldMasterChg>
      <pc:sldMasterChg chg="delSldLayout">
        <pc:chgData name="Kuan-Hua Chao" userId="a54ba1f1e88c01b0" providerId="LiveId" clId="{B88788F7-5154-404D-8D01-6B9187F143F1}" dt="2024-01-18T03:31:20.507" v="4" actId="47"/>
        <pc:sldMasterMkLst>
          <pc:docMk/>
          <pc:sldMasterMk cId="3403572332" sldId="2147483735"/>
        </pc:sldMasterMkLst>
        <pc:sldLayoutChg chg="del">
          <pc:chgData name="Kuan-Hua Chao" userId="a54ba1f1e88c01b0" providerId="LiveId" clId="{B88788F7-5154-404D-8D01-6B9187F143F1}" dt="2024-01-18T03:31:20.507" v="4" actId="47"/>
          <pc:sldLayoutMkLst>
            <pc:docMk/>
            <pc:sldMasterMk cId="3403572332" sldId="2147483735"/>
            <pc:sldLayoutMk cId="2252799331" sldId="2147483739"/>
          </pc:sldLayoutMkLst>
        </pc:sldLayoutChg>
      </pc:sldMasterChg>
    </pc:docChg>
  </pc:docChgLst>
  <pc:docChgLst>
    <pc:chgData name="Kuan-Hua Chao" userId="a54ba1f1e88c01b0" providerId="LiveId" clId="{9BF4C762-F97E-0545-A224-FA3941854580}"/>
    <pc:docChg chg="undo redo custSel addSld delSld modSld sldOrd modSection">
      <pc:chgData name="Kuan-Hua Chao" userId="a54ba1f1e88c01b0" providerId="LiveId" clId="{9BF4C762-F97E-0545-A224-FA3941854580}" dt="2023-10-24T09:49:45.937" v="1977" actId="729"/>
      <pc:docMkLst>
        <pc:docMk/>
      </pc:docMkLst>
      <pc:sldChg chg="modSp mod">
        <pc:chgData name="Kuan-Hua Chao" userId="a54ba1f1e88c01b0" providerId="LiveId" clId="{9BF4C762-F97E-0545-A224-FA3941854580}" dt="2023-10-17T04:06:57.874" v="1976"/>
        <pc:sldMkLst>
          <pc:docMk/>
          <pc:sldMk cId="0" sldId="279"/>
        </pc:sldMkLst>
        <pc:spChg chg="mod">
          <ac:chgData name="Kuan-Hua Chao" userId="a54ba1f1e88c01b0" providerId="LiveId" clId="{9BF4C762-F97E-0545-A224-FA3941854580}" dt="2023-10-17T04:06:57.874" v="1976"/>
          <ac:spMkLst>
            <pc:docMk/>
            <pc:sldMk cId="0" sldId="279"/>
            <ac:spMk id="365" creationId="{00000000-0000-0000-0000-000000000000}"/>
          </ac:spMkLst>
        </pc:spChg>
      </pc:sldChg>
      <pc:sldChg chg="addSp delSp modSp add mod modNotesTx">
        <pc:chgData name="Kuan-Hua Chao" userId="a54ba1f1e88c01b0" providerId="LiveId" clId="{9BF4C762-F97E-0545-A224-FA3941854580}" dt="2023-10-17T02:05:44.912" v="429" actId="114"/>
        <pc:sldMkLst>
          <pc:docMk/>
          <pc:sldMk cId="1585257368" sldId="297"/>
        </pc:sldMkLst>
        <pc:spChg chg="add del mod">
          <ac:chgData name="Kuan-Hua Chao" userId="a54ba1f1e88c01b0" providerId="LiveId" clId="{9BF4C762-F97E-0545-A224-FA3941854580}" dt="2023-10-17T02:03:42.939" v="333"/>
          <ac:spMkLst>
            <pc:docMk/>
            <pc:sldMk cId="1585257368" sldId="297"/>
            <ac:spMk id="2" creationId="{FB589346-6CBE-5948-4C95-5D59AB910DE6}"/>
          </ac:spMkLst>
        </pc:spChg>
        <pc:spChg chg="add mod">
          <ac:chgData name="Kuan-Hua Chao" userId="a54ba1f1e88c01b0" providerId="LiveId" clId="{9BF4C762-F97E-0545-A224-FA3941854580}" dt="2023-10-17T02:04:04.378" v="342" actId="1076"/>
          <ac:spMkLst>
            <pc:docMk/>
            <pc:sldMk cId="1585257368" sldId="297"/>
            <ac:spMk id="4" creationId="{3C1A7CA7-A66F-174D-5917-F414F50C5C99}"/>
          </ac:spMkLst>
        </pc:spChg>
      </pc:sldChg>
      <pc:sldChg chg="add del mod ord modShow">
        <pc:chgData name="Kuan-Hua Chao" userId="a54ba1f1e88c01b0" providerId="LiveId" clId="{9BF4C762-F97E-0545-A224-FA3941854580}" dt="2023-10-24T09:49:45.937" v="1977" actId="729"/>
        <pc:sldMkLst>
          <pc:docMk/>
          <pc:sldMk cId="2849604978" sldId="5040"/>
        </pc:sldMkLst>
      </pc:sldChg>
      <pc:sldChg chg="modSp add mod modNotesTx">
        <pc:chgData name="Kuan-Hua Chao" userId="a54ba1f1e88c01b0" providerId="LiveId" clId="{9BF4C762-F97E-0545-A224-FA3941854580}" dt="2023-10-17T03:52:25.191" v="1960" actId="20577"/>
        <pc:sldMkLst>
          <pc:docMk/>
          <pc:sldMk cId="16736238" sldId="5054"/>
        </pc:sldMkLst>
        <pc:spChg chg="mod">
          <ac:chgData name="Kuan-Hua Chao" userId="a54ba1f1e88c01b0" providerId="LiveId" clId="{9BF4C762-F97E-0545-A224-FA3941854580}" dt="2023-10-17T02:35:08.507" v="905" actId="20577"/>
          <ac:spMkLst>
            <pc:docMk/>
            <pc:sldMk cId="16736238" sldId="5054"/>
            <ac:spMk id="6" creationId="{263AFDDC-CD57-D899-001B-E246F49A78FD}"/>
          </ac:spMkLst>
        </pc:spChg>
      </pc:sldChg>
      <pc:sldChg chg="addSp delSp modSp add mod modAnim modNotesTx">
        <pc:chgData name="Kuan-Hua Chao" userId="a54ba1f1e88c01b0" providerId="LiveId" clId="{9BF4C762-F97E-0545-A224-FA3941854580}" dt="2023-10-17T03:25:52.055" v="1699"/>
        <pc:sldMkLst>
          <pc:docMk/>
          <pc:sldMk cId="1277125702" sldId="5055"/>
        </pc:sldMkLst>
        <pc:spChg chg="mod">
          <ac:chgData name="Kuan-Hua Chao" userId="a54ba1f1e88c01b0" providerId="LiveId" clId="{9BF4C762-F97E-0545-A224-FA3941854580}" dt="2023-10-17T02:43:10.776" v="1028"/>
          <ac:spMkLst>
            <pc:docMk/>
            <pc:sldMk cId="1277125702" sldId="5055"/>
            <ac:spMk id="12" creationId="{8595D190-0001-7017-DA9E-037CBC379274}"/>
          </ac:spMkLst>
        </pc:spChg>
        <pc:spChg chg="mod">
          <ac:chgData name="Kuan-Hua Chao" userId="a54ba1f1e88c01b0" providerId="LiveId" clId="{9BF4C762-F97E-0545-A224-FA3941854580}" dt="2023-10-17T02:43:10.776" v="1028"/>
          <ac:spMkLst>
            <pc:docMk/>
            <pc:sldMk cId="1277125702" sldId="5055"/>
            <ac:spMk id="13" creationId="{18E21482-660C-6DC8-8FF3-678A4634871E}"/>
          </ac:spMkLst>
        </pc:spChg>
        <pc:spChg chg="add mod">
          <ac:chgData name="Kuan-Hua Chao" userId="a54ba1f1e88c01b0" providerId="LiveId" clId="{9BF4C762-F97E-0545-A224-FA3941854580}" dt="2023-10-17T02:43:46.877" v="1041" actId="207"/>
          <ac:spMkLst>
            <pc:docMk/>
            <pc:sldMk cId="1277125702" sldId="5055"/>
            <ac:spMk id="14" creationId="{86342178-FA26-73C5-F14B-182801F1A210}"/>
          </ac:spMkLst>
        </pc:spChg>
        <pc:grpChg chg="add del mod">
          <ac:chgData name="Kuan-Hua Chao" userId="a54ba1f1e88c01b0" providerId="LiveId" clId="{9BF4C762-F97E-0545-A224-FA3941854580}" dt="2023-10-17T02:43:23.913" v="1037"/>
          <ac:grpSpMkLst>
            <pc:docMk/>
            <pc:sldMk cId="1277125702" sldId="5055"/>
            <ac:grpSpMk id="8" creationId="{7429BD3A-15C1-8D9D-416C-5B82635015BC}"/>
          </ac:grpSpMkLst>
        </pc:grpChg>
      </pc:sldChg>
      <pc:sldChg chg="addSp modSp add mod modAnim modNotesTx">
        <pc:chgData name="Kuan-Hua Chao" userId="a54ba1f1e88c01b0" providerId="LiveId" clId="{9BF4C762-F97E-0545-A224-FA3941854580}" dt="2023-10-17T04:03:33.015" v="1975" actId="20577"/>
        <pc:sldMkLst>
          <pc:docMk/>
          <pc:sldMk cId="3900608680" sldId="5056"/>
        </pc:sldMkLst>
        <pc:spChg chg="add mod">
          <ac:chgData name="Kuan-Hua Chao" userId="a54ba1f1e88c01b0" providerId="LiveId" clId="{9BF4C762-F97E-0545-A224-FA3941854580}" dt="2023-10-17T03:59:40.054" v="1968"/>
          <ac:spMkLst>
            <pc:docMk/>
            <pc:sldMk cId="3900608680" sldId="5056"/>
            <ac:spMk id="6" creationId="{C59760B4-7B0B-71BC-032A-2C6E5DB0B24E}"/>
          </ac:spMkLst>
        </pc:spChg>
        <pc:picChg chg="add mod">
          <ac:chgData name="Kuan-Hua Chao" userId="a54ba1f1e88c01b0" providerId="LiveId" clId="{9BF4C762-F97E-0545-A224-FA3941854580}" dt="2023-10-17T04:02:37.657" v="1973" actId="1076"/>
          <ac:picMkLst>
            <pc:docMk/>
            <pc:sldMk cId="3900608680" sldId="5056"/>
            <ac:picMk id="8" creationId="{FE275595-1AEC-5C76-FD86-468F44D4C36B}"/>
          </ac:picMkLst>
        </pc:picChg>
      </pc:sldChg>
      <pc:sldChg chg="add modNotesTx">
        <pc:chgData name="Kuan-Hua Chao" userId="a54ba1f1e88c01b0" providerId="LiveId" clId="{9BF4C762-F97E-0545-A224-FA3941854580}" dt="2023-10-17T03:46:00.871" v="1892" actId="6549"/>
        <pc:sldMkLst>
          <pc:docMk/>
          <pc:sldMk cId="4120282588" sldId="5063"/>
        </pc:sldMkLst>
      </pc:sldChg>
      <pc:sldChg chg="addSp modSp add mod modAnim modNotesTx">
        <pc:chgData name="Kuan-Hua Chao" userId="a54ba1f1e88c01b0" providerId="LiveId" clId="{9BF4C762-F97E-0545-A224-FA3941854580}" dt="2023-10-17T03:09:43.306" v="1559" actId="692"/>
        <pc:sldMkLst>
          <pc:docMk/>
          <pc:sldMk cId="2586638881" sldId="5065"/>
        </pc:sldMkLst>
        <pc:spChg chg="add mod">
          <ac:chgData name="Kuan-Hua Chao" userId="a54ba1f1e88c01b0" providerId="LiveId" clId="{9BF4C762-F97E-0545-A224-FA3941854580}" dt="2023-10-17T02:23:25.365" v="564" actId="14100"/>
          <ac:spMkLst>
            <pc:docMk/>
            <pc:sldMk cId="2586638881" sldId="5065"/>
            <ac:spMk id="2" creationId="{00E829C2-BDDD-55B2-CB69-F6F4EE202829}"/>
          </ac:spMkLst>
        </pc:spChg>
        <pc:spChg chg="mod">
          <ac:chgData name="Kuan-Hua Chao" userId="a54ba1f1e88c01b0" providerId="LiveId" clId="{9BF4C762-F97E-0545-A224-FA3941854580}" dt="2023-10-17T03:09:34.671" v="1547" actId="692"/>
          <ac:spMkLst>
            <pc:docMk/>
            <pc:sldMk cId="2586638881" sldId="5065"/>
            <ac:spMk id="3" creationId="{F4173F7A-E967-DBD6-1B0F-8370D7E72CBF}"/>
          </ac:spMkLst>
        </pc:spChg>
        <pc:spChg chg="add mod">
          <ac:chgData name="Kuan-Hua Chao" userId="a54ba1f1e88c01b0" providerId="LiveId" clId="{9BF4C762-F97E-0545-A224-FA3941854580}" dt="2023-10-17T02:24:02.188" v="569" actId="692"/>
          <ac:spMkLst>
            <pc:docMk/>
            <pc:sldMk cId="2586638881" sldId="5065"/>
            <ac:spMk id="4" creationId="{94180FFF-C75B-4A88-9B15-51BB4920FBDF}"/>
          </ac:spMkLst>
        </pc:spChg>
        <pc:spChg chg="add mod">
          <ac:chgData name="Kuan-Hua Chao" userId="a54ba1f1e88c01b0" providerId="LiveId" clId="{9BF4C762-F97E-0545-A224-FA3941854580}" dt="2023-10-17T03:09:43.306" v="1559" actId="692"/>
          <ac:spMkLst>
            <pc:docMk/>
            <pc:sldMk cId="2586638881" sldId="5065"/>
            <ac:spMk id="5" creationId="{480CCEE4-2450-C3DF-A59A-5228552122E9}"/>
          </ac:spMkLst>
        </pc:spChg>
        <pc:picChg chg="mod">
          <ac:chgData name="Kuan-Hua Chao" userId="a54ba1f1e88c01b0" providerId="LiveId" clId="{9BF4C762-F97E-0545-A224-FA3941854580}" dt="2023-10-17T03:09:00.661" v="1388" actId="207"/>
          <ac:picMkLst>
            <pc:docMk/>
            <pc:sldMk cId="2586638881" sldId="5065"/>
            <ac:picMk id="1026" creationId="{FECB1BF4-7375-2D76-1E52-DE6D83E6D85A}"/>
          </ac:picMkLst>
        </pc:picChg>
      </pc:sldChg>
      <pc:sldChg chg="addSp modSp add mod modShow">
        <pc:chgData name="Kuan-Hua Chao" userId="a54ba1f1e88c01b0" providerId="LiveId" clId="{9BF4C762-F97E-0545-A224-FA3941854580}" dt="2023-10-24T09:49:45.937" v="1977" actId="729"/>
        <pc:sldMkLst>
          <pc:docMk/>
          <pc:sldMk cId="1052843209" sldId="5073"/>
        </pc:sldMkLst>
        <pc:spChg chg="add mod">
          <ac:chgData name="Kuan-Hua Chao" userId="a54ba1f1e88c01b0" providerId="LiveId" clId="{9BF4C762-F97E-0545-A224-FA3941854580}" dt="2023-10-17T04:00:16.804" v="1970"/>
          <ac:spMkLst>
            <pc:docMk/>
            <pc:sldMk cId="1052843209" sldId="5073"/>
            <ac:spMk id="6" creationId="{8974305B-B563-181A-44C7-2BC9C4FFF3F7}"/>
          </ac:spMkLst>
        </pc:spChg>
      </pc:sldChg>
      <pc:sldChg chg="modSp add del mod ord modShow modNotesTx">
        <pc:chgData name="Kuan-Hua Chao" userId="a54ba1f1e88c01b0" providerId="LiveId" clId="{9BF4C762-F97E-0545-A224-FA3941854580}" dt="2023-10-24T09:49:45.937" v="1977" actId="729"/>
        <pc:sldMkLst>
          <pc:docMk/>
          <pc:sldMk cId="3338510020" sldId="5075"/>
        </pc:sldMkLst>
        <pc:spChg chg="mod">
          <ac:chgData name="Kuan-Hua Chao" userId="a54ba1f1e88c01b0" providerId="LiveId" clId="{9BF4C762-F97E-0545-A224-FA3941854580}" dt="2023-10-17T01:44:21.689" v="21" actId="14100"/>
          <ac:spMkLst>
            <pc:docMk/>
            <pc:sldMk cId="3338510020" sldId="5075"/>
            <ac:spMk id="4" creationId="{5C58D0FF-B4F9-D6B0-DC7D-676AC772125B}"/>
          </ac:spMkLst>
        </pc:spChg>
        <pc:spChg chg="mod">
          <ac:chgData name="Kuan-Hua Chao" userId="a54ba1f1e88c01b0" providerId="LiveId" clId="{9BF4C762-F97E-0545-A224-FA3941854580}" dt="2023-10-17T01:44:26.712" v="22" actId="14100"/>
          <ac:spMkLst>
            <pc:docMk/>
            <pc:sldMk cId="3338510020" sldId="5075"/>
            <ac:spMk id="5" creationId="{2B1BE9A2-F900-9A7D-FE8F-FDFF6DC15DCD}"/>
          </ac:spMkLst>
        </pc:spChg>
        <pc:spChg chg="mod">
          <ac:chgData name="Kuan-Hua Chao" userId="a54ba1f1e88c01b0" providerId="LiveId" clId="{9BF4C762-F97E-0545-A224-FA3941854580}" dt="2023-10-17T01:44:32.682" v="23" actId="14100"/>
          <ac:spMkLst>
            <pc:docMk/>
            <pc:sldMk cId="3338510020" sldId="5075"/>
            <ac:spMk id="6" creationId="{D9E6954E-F03E-7347-ACE9-7F92B97B4FB2}"/>
          </ac:spMkLst>
        </pc:spChg>
      </pc:sldChg>
      <pc:sldChg chg="add del mod ord modShow">
        <pc:chgData name="Kuan-Hua Chao" userId="a54ba1f1e88c01b0" providerId="LiveId" clId="{9BF4C762-F97E-0545-A224-FA3941854580}" dt="2023-10-24T09:49:45.937" v="1977" actId="729"/>
        <pc:sldMkLst>
          <pc:docMk/>
          <pc:sldMk cId="531164791" sldId="5076"/>
        </pc:sldMkLst>
      </pc:sldChg>
      <pc:sldChg chg="modNotesTx">
        <pc:chgData name="Kuan-Hua Chao" userId="a54ba1f1e88c01b0" providerId="LiveId" clId="{9BF4C762-F97E-0545-A224-FA3941854580}" dt="2023-10-17T01:31:33.301" v="6" actId="400"/>
        <pc:sldMkLst>
          <pc:docMk/>
          <pc:sldMk cId="0" sldId="5077"/>
        </pc:sldMkLst>
      </pc:sldChg>
      <pc:sldChg chg="add modNotesTx">
        <pc:chgData name="Kuan-Hua Chao" userId="a54ba1f1e88c01b0" providerId="LiveId" clId="{9BF4C762-F97E-0545-A224-FA3941854580}" dt="2023-10-17T03:55:37.090" v="1961" actId="400"/>
        <pc:sldMkLst>
          <pc:docMk/>
          <pc:sldMk cId="234490304" sldId="5078"/>
        </pc:sldMkLst>
      </pc:sldChg>
      <pc:sldChg chg="addSp modSp add mod modAnim modNotesTx">
        <pc:chgData name="Kuan-Hua Chao" userId="a54ba1f1e88c01b0" providerId="LiveId" clId="{9BF4C762-F97E-0545-A224-FA3941854580}" dt="2023-10-17T03:28:09.019" v="1761" actId="20577"/>
        <pc:sldMkLst>
          <pc:docMk/>
          <pc:sldMk cId="2496629555" sldId="5079"/>
        </pc:sldMkLst>
        <pc:spChg chg="add mod">
          <ac:chgData name="Kuan-Hua Chao" userId="a54ba1f1e88c01b0" providerId="LiveId" clId="{9BF4C762-F97E-0545-A224-FA3941854580}" dt="2023-10-17T02:56:06.553" v="1177" actId="207"/>
          <ac:spMkLst>
            <pc:docMk/>
            <pc:sldMk cId="2496629555" sldId="5079"/>
            <ac:spMk id="7" creationId="{8ED78D5F-B870-19E6-3FE3-3C402AD7AF0F}"/>
          </ac:spMkLst>
        </pc:spChg>
        <pc:spChg chg="add mod">
          <ac:chgData name="Kuan-Hua Chao" userId="a54ba1f1e88c01b0" providerId="LiveId" clId="{9BF4C762-F97E-0545-A224-FA3941854580}" dt="2023-10-17T02:55:58.772" v="1150" actId="207"/>
          <ac:spMkLst>
            <pc:docMk/>
            <pc:sldMk cId="2496629555" sldId="5079"/>
            <ac:spMk id="8" creationId="{EC3926CE-A19A-CD23-8A49-A30E49986013}"/>
          </ac:spMkLst>
        </pc:spChg>
      </pc:sldChg>
      <pc:sldChg chg="add modNotesTx">
        <pc:chgData name="Kuan-Hua Chao" userId="a54ba1f1e88c01b0" providerId="LiveId" clId="{9BF4C762-F97E-0545-A224-FA3941854580}" dt="2023-10-17T03:57:15.888" v="1966" actId="12"/>
        <pc:sldMkLst>
          <pc:docMk/>
          <pc:sldMk cId="3129462746" sldId="5080"/>
        </pc:sldMkLst>
      </pc:sldChg>
      <pc:sldChg chg="modNotesTx">
        <pc:chgData name="Kuan-Hua Chao" userId="a54ba1f1e88c01b0" providerId="LiveId" clId="{9BF4C762-F97E-0545-A224-FA3941854580}" dt="2023-10-17T01:33:04.738" v="16" actId="400"/>
        <pc:sldMkLst>
          <pc:docMk/>
          <pc:sldMk cId="1719834294" sldId="5081"/>
        </pc:sldMkLst>
      </pc:sldChg>
      <pc:sldChg chg="addSp modSp mod modAnim modNotesTx">
        <pc:chgData name="Kuan-Hua Chao" userId="a54ba1f1e88c01b0" providerId="LiveId" clId="{9BF4C762-F97E-0545-A224-FA3941854580}" dt="2023-10-17T02:39:55.835" v="993" actId="1036"/>
        <pc:sldMkLst>
          <pc:docMk/>
          <pc:sldMk cId="824673489" sldId="5082"/>
        </pc:sldMkLst>
        <pc:spChg chg="add mod">
          <ac:chgData name="Kuan-Hua Chao" userId="a54ba1f1e88c01b0" providerId="LiveId" clId="{9BF4C762-F97E-0545-A224-FA3941854580}" dt="2023-10-17T01:53:43.115" v="48"/>
          <ac:spMkLst>
            <pc:docMk/>
            <pc:sldMk cId="824673489" sldId="5082"/>
            <ac:spMk id="9" creationId="{C63DE4E9-9AB6-E310-B633-41197712311A}"/>
          </ac:spMkLst>
        </pc:spChg>
        <pc:spChg chg="add mod">
          <ac:chgData name="Kuan-Hua Chao" userId="a54ba1f1e88c01b0" providerId="LiveId" clId="{9BF4C762-F97E-0545-A224-FA3941854580}" dt="2023-10-17T02:39:55.835" v="993" actId="1036"/>
          <ac:spMkLst>
            <pc:docMk/>
            <pc:sldMk cId="824673489" sldId="5082"/>
            <ac:spMk id="27" creationId="{AE0B6898-D229-A344-B243-F29B69DFA1D5}"/>
          </ac:spMkLst>
        </pc:spChg>
      </pc:sldChg>
      <pc:sldChg chg="mod ord modShow">
        <pc:chgData name="Kuan-Hua Chao" userId="a54ba1f1e88c01b0" providerId="LiveId" clId="{9BF4C762-F97E-0545-A224-FA3941854580}" dt="2023-10-24T09:49:45.937" v="1977" actId="729"/>
        <pc:sldMkLst>
          <pc:docMk/>
          <pc:sldMk cId="1562945139" sldId="5084"/>
        </pc:sldMkLst>
      </pc:sldChg>
      <pc:sldChg chg="mod ord modShow">
        <pc:chgData name="Kuan-Hua Chao" userId="a54ba1f1e88c01b0" providerId="LiveId" clId="{9BF4C762-F97E-0545-A224-FA3941854580}" dt="2023-10-24T09:49:45.937" v="1977" actId="729"/>
        <pc:sldMkLst>
          <pc:docMk/>
          <pc:sldMk cId="1247749432" sldId="5089"/>
        </pc:sldMkLst>
      </pc:sldChg>
      <pc:sldChg chg="mod ord modShow">
        <pc:chgData name="Kuan-Hua Chao" userId="a54ba1f1e88c01b0" providerId="LiveId" clId="{9BF4C762-F97E-0545-A224-FA3941854580}" dt="2023-10-24T09:49:45.937" v="1977" actId="729"/>
        <pc:sldMkLst>
          <pc:docMk/>
          <pc:sldMk cId="57214445" sldId="5090"/>
        </pc:sldMkLst>
      </pc:sldChg>
      <pc:sldChg chg="modNotesTx">
        <pc:chgData name="Kuan-Hua Chao" userId="a54ba1f1e88c01b0" providerId="LiveId" clId="{9BF4C762-F97E-0545-A224-FA3941854580}" dt="2023-10-17T01:57:19.945" v="251" actId="20577"/>
        <pc:sldMkLst>
          <pc:docMk/>
          <pc:sldMk cId="4170905860" sldId="5091"/>
        </pc:sldMkLst>
      </pc:sldChg>
      <pc:sldChg chg="add modNotesTx">
        <pc:chgData name="Kuan-Hua Chao" userId="a54ba1f1e88c01b0" providerId="LiveId" clId="{9BF4C762-F97E-0545-A224-FA3941854580}" dt="2023-10-17T02:16:12.922" v="526" actId="20577"/>
        <pc:sldMkLst>
          <pc:docMk/>
          <pc:sldMk cId="2295548251" sldId="5093"/>
        </pc:sldMkLst>
      </pc:sldChg>
      <pc:sldChg chg="add mod modShow">
        <pc:chgData name="Kuan-Hua Chao" userId="a54ba1f1e88c01b0" providerId="LiveId" clId="{9BF4C762-F97E-0545-A224-FA3941854580}" dt="2023-10-24T09:49:45.937" v="1977" actId="729"/>
        <pc:sldMkLst>
          <pc:docMk/>
          <pc:sldMk cId="1055899189" sldId="5094"/>
        </pc:sldMkLst>
      </pc:sldChg>
    </pc:docChg>
  </pc:docChgLst>
  <pc:docChgLst>
    <pc:chgData name="Kuan-Hua Chao" userId="a54ba1f1e88c01b0" providerId="LiveId" clId="{C68BCE37-A245-454C-B41E-246DCA9003F3}"/>
    <pc:docChg chg="undo redo custSel addSld delSld modSld addSection modSection">
      <pc:chgData name="Kuan-Hua Chao" userId="a54ba1f1e88c01b0" providerId="LiveId" clId="{C68BCE37-A245-454C-B41E-246DCA9003F3}" dt="2024-01-25T07:10:43.165" v="11084" actId="14100"/>
      <pc:docMkLst>
        <pc:docMk/>
      </pc:docMkLst>
      <pc:sldChg chg="modNotesTx">
        <pc:chgData name="Kuan-Hua Chao" userId="a54ba1f1e88c01b0" providerId="LiveId" clId="{C68BCE37-A245-454C-B41E-246DCA9003F3}" dt="2024-01-18T09:11:36.711" v="720" actId="20577"/>
        <pc:sldMkLst>
          <pc:docMk/>
          <pc:sldMk cId="0" sldId="279"/>
        </pc:sldMkLst>
      </pc:sldChg>
      <pc:sldChg chg="addSp modSp mod modAnim modNotesTx">
        <pc:chgData name="Kuan-Hua Chao" userId="a54ba1f1e88c01b0" providerId="LiveId" clId="{C68BCE37-A245-454C-B41E-246DCA9003F3}" dt="2024-01-23T12:15:13.803" v="10900" actId="20577"/>
        <pc:sldMkLst>
          <pc:docMk/>
          <pc:sldMk cId="1585257368" sldId="297"/>
        </pc:sldMkLst>
        <pc:spChg chg="add mod">
          <ac:chgData name="Kuan-Hua Chao" userId="a54ba1f1e88c01b0" providerId="LiveId" clId="{C68BCE37-A245-454C-B41E-246DCA9003F3}" dt="2024-01-21T12:44:46.057" v="2827" actId="20577"/>
          <ac:spMkLst>
            <pc:docMk/>
            <pc:sldMk cId="1585257368" sldId="297"/>
            <ac:spMk id="5" creationId="{8AB1B781-6E73-AF6D-6DB5-07ECF20B3D3F}"/>
          </ac:spMkLst>
        </pc:spChg>
        <pc:spChg chg="mod">
          <ac:chgData name="Kuan-Hua Chao" userId="a54ba1f1e88c01b0" providerId="LiveId" clId="{C68BCE37-A245-454C-B41E-246DCA9003F3}" dt="2024-01-21T12:53:53.960" v="3065" actId="1076"/>
          <ac:spMkLst>
            <pc:docMk/>
            <pc:sldMk cId="1585257368" sldId="297"/>
            <ac:spMk id="8" creationId="{0DDC7070-364F-2AC5-E94D-A4F5B25A996D}"/>
          </ac:spMkLst>
        </pc:spChg>
        <pc:grpChg chg="add mod">
          <ac:chgData name="Kuan-Hua Chao" userId="a54ba1f1e88c01b0" providerId="LiveId" clId="{C68BCE37-A245-454C-B41E-246DCA9003F3}" dt="2024-01-21T12:46:37.593" v="2841" actId="164"/>
          <ac:grpSpMkLst>
            <pc:docMk/>
            <pc:sldMk cId="1585257368" sldId="297"/>
            <ac:grpSpMk id="2" creationId="{ABB348DD-043B-CC45-8570-1CEFC94A2973}"/>
          </ac:grpSpMkLst>
        </pc:grpChg>
        <pc:grpChg chg="add mod">
          <ac:chgData name="Kuan-Hua Chao" userId="a54ba1f1e88c01b0" providerId="LiveId" clId="{C68BCE37-A245-454C-B41E-246DCA9003F3}" dt="2024-01-21T12:46:37.593" v="2841" actId="164"/>
          <ac:grpSpMkLst>
            <pc:docMk/>
            <pc:sldMk cId="1585257368" sldId="297"/>
            <ac:grpSpMk id="7" creationId="{410DBA93-F31D-DA0C-874A-9A50CF789EE5}"/>
          </ac:grpSpMkLst>
        </pc:grpChg>
        <pc:picChg chg="add mod">
          <ac:chgData name="Kuan-Hua Chao" userId="a54ba1f1e88c01b0" providerId="LiveId" clId="{C68BCE37-A245-454C-B41E-246DCA9003F3}" dt="2024-01-21T12:46:37.593" v="2841" actId="164"/>
          <ac:picMkLst>
            <pc:docMk/>
            <pc:sldMk cId="1585257368" sldId="297"/>
            <ac:picMk id="6" creationId="{37E42EE4-7FA8-E55E-4C76-74F3911F1985}"/>
          </ac:picMkLst>
        </pc:picChg>
        <pc:picChg chg="add mod">
          <ac:chgData name="Kuan-Hua Chao" userId="a54ba1f1e88c01b0" providerId="LiveId" clId="{C68BCE37-A245-454C-B41E-246DCA9003F3}" dt="2024-01-21T12:46:34.423" v="2840" actId="1076"/>
          <ac:picMkLst>
            <pc:docMk/>
            <pc:sldMk cId="1585257368" sldId="297"/>
            <ac:picMk id="1026" creationId="{A5D45981-6D24-6E64-EECD-61D67E3A2713}"/>
          </ac:picMkLst>
        </pc:picChg>
        <pc:picChg chg="add">
          <ac:chgData name="Kuan-Hua Chao" userId="a54ba1f1e88c01b0" providerId="LiveId" clId="{C68BCE37-A245-454C-B41E-246DCA9003F3}" dt="2024-01-21T12:32:59.573" v="2571"/>
          <ac:picMkLst>
            <pc:docMk/>
            <pc:sldMk cId="1585257368" sldId="297"/>
            <ac:picMk id="1028" creationId="{7C980B15-18D0-9FF4-1914-7F815B15A146}"/>
          </ac:picMkLst>
        </pc:picChg>
        <pc:picChg chg="add mod">
          <ac:chgData name="Kuan-Hua Chao" userId="a54ba1f1e88c01b0" providerId="LiveId" clId="{C68BCE37-A245-454C-B41E-246DCA9003F3}" dt="2024-01-21T12:34:38.474" v="2575" actId="1076"/>
          <ac:picMkLst>
            <pc:docMk/>
            <pc:sldMk cId="1585257368" sldId="297"/>
            <ac:picMk id="1030" creationId="{80BFD8D7-444A-8764-CE83-D8F37061BC1C}"/>
          </ac:picMkLst>
        </pc:picChg>
        <pc:picChg chg="add mod">
          <ac:chgData name="Kuan-Hua Chao" userId="a54ba1f1e88c01b0" providerId="LiveId" clId="{C68BCE37-A245-454C-B41E-246DCA9003F3}" dt="2024-01-21T12:35:02.547" v="2577"/>
          <ac:picMkLst>
            <pc:docMk/>
            <pc:sldMk cId="1585257368" sldId="297"/>
            <ac:picMk id="1032" creationId="{C0D62679-0D90-DF0E-D1A8-160206769F99}"/>
          </ac:picMkLst>
        </pc:picChg>
        <pc:picChg chg="add mod">
          <ac:chgData name="Kuan-Hua Chao" userId="a54ba1f1e88c01b0" providerId="LiveId" clId="{C68BCE37-A245-454C-B41E-246DCA9003F3}" dt="2024-01-21T12:35:56.578" v="2581" actId="1076"/>
          <ac:picMkLst>
            <pc:docMk/>
            <pc:sldMk cId="1585257368" sldId="297"/>
            <ac:picMk id="1034" creationId="{7E23CA67-D7A0-6242-2CBD-F90347EF3694}"/>
          </ac:picMkLst>
        </pc:picChg>
        <pc:picChg chg="add">
          <ac:chgData name="Kuan-Hua Chao" userId="a54ba1f1e88c01b0" providerId="LiveId" clId="{C68BCE37-A245-454C-B41E-246DCA9003F3}" dt="2024-01-21T12:38:21.329" v="2589"/>
          <ac:picMkLst>
            <pc:docMk/>
            <pc:sldMk cId="1585257368" sldId="297"/>
            <ac:picMk id="1036" creationId="{7E86DF9C-9078-D929-803E-F675E5E5CA3F}"/>
          </ac:picMkLst>
        </pc:picChg>
        <pc:picChg chg="add mod">
          <ac:chgData name="Kuan-Hua Chao" userId="a54ba1f1e88c01b0" providerId="LiveId" clId="{C68BCE37-A245-454C-B41E-246DCA9003F3}" dt="2024-01-21T12:46:34.423" v="2840" actId="1076"/>
          <ac:picMkLst>
            <pc:docMk/>
            <pc:sldMk cId="1585257368" sldId="297"/>
            <ac:picMk id="1038" creationId="{B9F5A19C-CC41-7F8E-CBDA-8ED2CAF25EB2}"/>
          </ac:picMkLst>
        </pc:picChg>
      </pc:sldChg>
      <pc:sldChg chg="addSp delSp modSp mod modNotesTx">
        <pc:chgData name="Kuan-Hua Chao" userId="a54ba1f1e88c01b0" providerId="LiveId" clId="{C68BCE37-A245-454C-B41E-246DCA9003F3}" dt="2024-01-23T08:10:48.761" v="10462" actId="20577"/>
        <pc:sldMkLst>
          <pc:docMk/>
          <pc:sldMk cId="16736238" sldId="5054"/>
        </pc:sldMkLst>
        <pc:spChg chg="mod">
          <ac:chgData name="Kuan-Hua Chao" userId="a54ba1f1e88c01b0" providerId="LiveId" clId="{C68BCE37-A245-454C-B41E-246DCA9003F3}" dt="2024-01-18T08:11:59.803" v="124" actId="20577"/>
          <ac:spMkLst>
            <pc:docMk/>
            <pc:sldMk cId="16736238" sldId="5054"/>
            <ac:spMk id="6" creationId="{263AFDDC-CD57-D899-001B-E246F49A78FD}"/>
          </ac:spMkLst>
        </pc:spChg>
        <pc:spChg chg="add del mod">
          <ac:chgData name="Kuan-Hua Chao" userId="a54ba1f1e88c01b0" providerId="LiveId" clId="{C68BCE37-A245-454C-B41E-246DCA9003F3}" dt="2024-01-18T08:14:36.123" v="170" actId="20577"/>
          <ac:spMkLst>
            <pc:docMk/>
            <pc:sldMk cId="16736238" sldId="5054"/>
            <ac:spMk id="9" creationId="{F020BE00-416C-8761-03A5-5DE67A6D8C3D}"/>
          </ac:spMkLst>
        </pc:spChg>
        <pc:picChg chg="add mod modCrop">
          <ac:chgData name="Kuan-Hua Chao" userId="a54ba1f1e88c01b0" providerId="LiveId" clId="{C68BCE37-A245-454C-B41E-246DCA9003F3}" dt="2024-01-18T08:13:09.903" v="134" actId="1076"/>
          <ac:picMkLst>
            <pc:docMk/>
            <pc:sldMk cId="16736238" sldId="5054"/>
            <ac:picMk id="7" creationId="{9BA23434-AC1A-642C-4737-DD7C5561D742}"/>
          </ac:picMkLst>
        </pc:picChg>
      </pc:sldChg>
      <pc:sldChg chg="addSp delSp modSp mod delAnim modAnim modNotesTx">
        <pc:chgData name="Kuan-Hua Chao" userId="a54ba1f1e88c01b0" providerId="LiveId" clId="{C68BCE37-A245-454C-B41E-246DCA9003F3}" dt="2024-01-23T12:35:53.982" v="10978" actId="1076"/>
        <pc:sldMkLst>
          <pc:docMk/>
          <pc:sldMk cId="1277125702" sldId="5055"/>
        </pc:sldMkLst>
        <pc:spChg chg="add mod">
          <ac:chgData name="Kuan-Hua Chao" userId="a54ba1f1e88c01b0" providerId="LiveId" clId="{C68BCE37-A245-454C-B41E-246DCA9003F3}" dt="2024-01-23T07:47:15.678" v="10211" actId="1038"/>
          <ac:spMkLst>
            <pc:docMk/>
            <pc:sldMk cId="1277125702" sldId="5055"/>
            <ac:spMk id="5" creationId="{1C7A257F-01A3-DFC4-6AF9-98CA48ACA35A}"/>
          </ac:spMkLst>
        </pc:spChg>
        <pc:spChg chg="del">
          <ac:chgData name="Kuan-Hua Chao" userId="a54ba1f1e88c01b0" providerId="LiveId" clId="{C68BCE37-A245-454C-B41E-246DCA9003F3}" dt="2024-01-18T08:39:41.438" v="391" actId="478"/>
          <ac:spMkLst>
            <pc:docMk/>
            <pc:sldMk cId="1277125702" sldId="5055"/>
            <ac:spMk id="5" creationId="{AC3E9BB7-A3F5-840E-0D47-05F83B9797EE}"/>
          </ac:spMkLst>
        </pc:spChg>
        <pc:spChg chg="mod">
          <ac:chgData name="Kuan-Hua Chao" userId="a54ba1f1e88c01b0" providerId="LiveId" clId="{C68BCE37-A245-454C-B41E-246DCA9003F3}" dt="2024-01-18T08:39:34.152" v="389"/>
          <ac:spMkLst>
            <pc:docMk/>
            <pc:sldMk cId="1277125702" sldId="5055"/>
            <ac:spMk id="6" creationId="{F82F2CE9-98E3-5CD6-4567-99CAB4CED1B3}"/>
          </ac:spMkLst>
        </pc:spChg>
        <pc:spChg chg="add mod">
          <ac:chgData name="Kuan-Hua Chao" userId="a54ba1f1e88c01b0" providerId="LiveId" clId="{C68BCE37-A245-454C-B41E-246DCA9003F3}" dt="2024-01-23T12:35:53.982" v="10978" actId="1076"/>
          <ac:spMkLst>
            <pc:docMk/>
            <pc:sldMk cId="1277125702" sldId="5055"/>
            <ac:spMk id="7" creationId="{92FCFFC7-4576-2A57-96E8-DA069C7A84B7}"/>
          </ac:spMkLst>
        </pc:spChg>
        <pc:spChg chg="del">
          <ac:chgData name="Kuan-Hua Chao" userId="a54ba1f1e88c01b0" providerId="LiveId" clId="{C68BCE37-A245-454C-B41E-246DCA9003F3}" dt="2024-01-18T08:39:41.438" v="391" actId="478"/>
          <ac:spMkLst>
            <pc:docMk/>
            <pc:sldMk cId="1277125702" sldId="5055"/>
            <ac:spMk id="7" creationId="{FC8CEDA3-BEB5-4F08-E13A-7D012225629B}"/>
          </ac:spMkLst>
        </pc:spChg>
        <pc:spChg chg="del">
          <ac:chgData name="Kuan-Hua Chao" userId="a54ba1f1e88c01b0" providerId="LiveId" clId="{C68BCE37-A245-454C-B41E-246DCA9003F3}" dt="2024-01-18T08:39:41.438" v="391" actId="478"/>
          <ac:spMkLst>
            <pc:docMk/>
            <pc:sldMk cId="1277125702" sldId="5055"/>
            <ac:spMk id="14" creationId="{86342178-FA26-73C5-F14B-182801F1A210}"/>
          </ac:spMkLst>
        </pc:spChg>
        <pc:spChg chg="mod">
          <ac:chgData name="Kuan-Hua Chao" userId="a54ba1f1e88c01b0" providerId="LiveId" clId="{C68BCE37-A245-454C-B41E-246DCA9003F3}" dt="2024-01-18T08:39:20.608" v="388" actId="20577"/>
          <ac:spMkLst>
            <pc:docMk/>
            <pc:sldMk cId="1277125702" sldId="5055"/>
            <ac:spMk id="15" creationId="{62C2A378-88BB-1648-90D7-D2D245860C9B}"/>
          </ac:spMkLst>
        </pc:spChg>
        <pc:grpChg chg="del">
          <ac:chgData name="Kuan-Hua Chao" userId="a54ba1f1e88c01b0" providerId="LiveId" clId="{C68BCE37-A245-454C-B41E-246DCA9003F3}" dt="2024-01-18T08:39:42.576" v="392" actId="478"/>
          <ac:grpSpMkLst>
            <pc:docMk/>
            <pc:sldMk cId="1277125702" sldId="5055"/>
            <ac:grpSpMk id="11" creationId="{3261CD1F-4B48-39D7-AAEB-A602D3FC0D93}"/>
          </ac:grpSpMkLst>
        </pc:grpChg>
        <pc:grpChg chg="add mod">
          <ac:chgData name="Kuan-Hua Chao" userId="a54ba1f1e88c01b0" providerId="LiveId" clId="{C68BCE37-A245-454C-B41E-246DCA9003F3}" dt="2024-01-22T08:06:57.906" v="7947" actId="164"/>
          <ac:grpSpMkLst>
            <pc:docMk/>
            <pc:sldMk cId="1277125702" sldId="5055"/>
            <ac:grpSpMk id="17" creationId="{205641B5-A675-08C9-5D3C-1907FC67D3F8}"/>
          </ac:grpSpMkLst>
        </pc:grpChg>
        <pc:picChg chg="add mod">
          <ac:chgData name="Kuan-Hua Chao" userId="a54ba1f1e88c01b0" providerId="LiveId" clId="{C68BCE37-A245-454C-B41E-246DCA9003F3}" dt="2024-01-18T08:41:33.552" v="417" actId="1076"/>
          <ac:picMkLst>
            <pc:docMk/>
            <pc:sldMk cId="1277125702" sldId="5055"/>
            <ac:picMk id="8" creationId="{E57C5DFD-479C-9155-C51E-1D53B4B515F3}"/>
          </ac:picMkLst>
        </pc:picChg>
        <pc:picChg chg="add mod">
          <ac:chgData name="Kuan-Hua Chao" userId="a54ba1f1e88c01b0" providerId="LiveId" clId="{C68BCE37-A245-454C-B41E-246DCA9003F3}" dt="2024-01-18T08:42:10.541" v="437" actId="14100"/>
          <ac:picMkLst>
            <pc:docMk/>
            <pc:sldMk cId="1277125702" sldId="5055"/>
            <ac:picMk id="12" creationId="{9E014FF8-1B8A-DF94-0435-0182BDC4169D}"/>
          </ac:picMkLst>
        </pc:picChg>
        <pc:picChg chg="del">
          <ac:chgData name="Kuan-Hua Chao" userId="a54ba1f1e88c01b0" providerId="LiveId" clId="{C68BCE37-A245-454C-B41E-246DCA9003F3}" dt="2024-01-18T08:39:38.206" v="390" actId="478"/>
          <ac:picMkLst>
            <pc:docMk/>
            <pc:sldMk cId="1277125702" sldId="5055"/>
            <ac:picMk id="1026" creationId="{D7DEFF1E-3987-5E4E-912C-88A28547A90B}"/>
          </ac:picMkLst>
        </pc:picChg>
        <pc:picChg chg="add del mod">
          <ac:chgData name="Kuan-Hua Chao" userId="a54ba1f1e88c01b0" providerId="LiveId" clId="{C68BCE37-A245-454C-B41E-246DCA9003F3}" dt="2024-01-18T08:41:18.692" v="413" actId="21"/>
          <ac:picMkLst>
            <pc:docMk/>
            <pc:sldMk cId="1277125702" sldId="5055"/>
            <ac:picMk id="2050" creationId="{FB83E085-0396-086C-FBEF-83BB964036B3}"/>
          </ac:picMkLst>
        </pc:picChg>
        <pc:cxnChg chg="add mod">
          <ac:chgData name="Kuan-Hua Chao" userId="a54ba1f1e88c01b0" providerId="LiveId" clId="{C68BCE37-A245-454C-B41E-246DCA9003F3}" dt="2024-01-23T07:47:15.678" v="10211" actId="1038"/>
          <ac:cxnSpMkLst>
            <pc:docMk/>
            <pc:sldMk cId="1277125702" sldId="5055"/>
            <ac:cxnSpMk id="9" creationId="{AEB75DB3-2A0E-FF91-3DF1-618DE63DA070}"/>
          </ac:cxnSpMkLst>
        </pc:cxnChg>
      </pc:sldChg>
      <pc:sldChg chg="addSp delSp modSp mod delAnim modAnim modNotesTx">
        <pc:chgData name="Kuan-Hua Chao" userId="a54ba1f1e88c01b0" providerId="LiveId" clId="{C68BCE37-A245-454C-B41E-246DCA9003F3}" dt="2024-01-23T12:04:25.268" v="10887" actId="20577"/>
        <pc:sldMkLst>
          <pc:docMk/>
          <pc:sldMk cId="3900608680" sldId="5056"/>
        </pc:sldMkLst>
        <pc:spChg chg="mod">
          <ac:chgData name="Kuan-Hua Chao" userId="a54ba1f1e88c01b0" providerId="LiveId" clId="{C68BCE37-A245-454C-B41E-246DCA9003F3}" dt="2024-01-18T09:04:19.690" v="661" actId="20577"/>
          <ac:spMkLst>
            <pc:docMk/>
            <pc:sldMk cId="3900608680" sldId="5056"/>
            <ac:spMk id="7" creationId="{E5BEDC81-5630-77E5-8B53-F51AC4C081CC}"/>
          </ac:spMkLst>
        </pc:spChg>
        <pc:spChg chg="add mod">
          <ac:chgData name="Kuan-Hua Chao" userId="a54ba1f1e88c01b0" providerId="LiveId" clId="{C68BCE37-A245-454C-B41E-246DCA9003F3}" dt="2024-01-22T08:35:20.942" v="8629" actId="1036"/>
          <ac:spMkLst>
            <pc:docMk/>
            <pc:sldMk cId="3900608680" sldId="5056"/>
            <ac:spMk id="8" creationId="{E7941791-2874-E72A-1EF0-30EB213FFD31}"/>
          </ac:spMkLst>
        </pc:spChg>
        <pc:spChg chg="add mod">
          <ac:chgData name="Kuan-Hua Chao" userId="a54ba1f1e88c01b0" providerId="LiveId" clId="{C68BCE37-A245-454C-B41E-246DCA9003F3}" dt="2024-01-18T09:05:28.077" v="666" actId="14100"/>
          <ac:spMkLst>
            <pc:docMk/>
            <pc:sldMk cId="3900608680" sldId="5056"/>
            <ac:spMk id="9" creationId="{69F1D671-9A95-17E4-8DAD-34578F54894A}"/>
          </ac:spMkLst>
        </pc:spChg>
        <pc:spChg chg="add mod">
          <ac:chgData name="Kuan-Hua Chao" userId="a54ba1f1e88c01b0" providerId="LiveId" clId="{C68BCE37-A245-454C-B41E-246DCA9003F3}" dt="2024-01-22T08:39:41.065" v="8715" actId="164"/>
          <ac:spMkLst>
            <pc:docMk/>
            <pc:sldMk cId="3900608680" sldId="5056"/>
            <ac:spMk id="10" creationId="{AD03ACD7-46F8-4DA1-B54B-00F692F7918C}"/>
          </ac:spMkLst>
        </pc:spChg>
        <pc:spChg chg="add mod">
          <ac:chgData name="Kuan-Hua Chao" userId="a54ba1f1e88c01b0" providerId="LiveId" clId="{C68BCE37-A245-454C-B41E-246DCA9003F3}" dt="2024-01-22T09:22:20.582" v="8980" actId="14100"/>
          <ac:spMkLst>
            <pc:docMk/>
            <pc:sldMk cId="3900608680" sldId="5056"/>
            <ac:spMk id="12" creationId="{B970C21E-58A7-C4EB-BF49-26634DC44EC5}"/>
          </ac:spMkLst>
        </pc:spChg>
        <pc:spChg chg="add del">
          <ac:chgData name="Kuan-Hua Chao" userId="a54ba1f1e88c01b0" providerId="LiveId" clId="{C68BCE37-A245-454C-B41E-246DCA9003F3}" dt="2024-01-22T09:24:27.837" v="8989" actId="11529"/>
          <ac:spMkLst>
            <pc:docMk/>
            <pc:sldMk cId="3900608680" sldId="5056"/>
            <ac:spMk id="17" creationId="{220BDBF9-1EBF-AEC6-8EB2-514C36126C3A}"/>
          </ac:spMkLst>
        </pc:spChg>
        <pc:spChg chg="add mod">
          <ac:chgData name="Kuan-Hua Chao" userId="a54ba1f1e88c01b0" providerId="LiveId" clId="{C68BCE37-A245-454C-B41E-246DCA9003F3}" dt="2024-01-22T09:24:35.505" v="8992" actId="14100"/>
          <ac:spMkLst>
            <pc:docMk/>
            <pc:sldMk cId="3900608680" sldId="5056"/>
            <ac:spMk id="18" creationId="{3A7E2EE2-5F98-EBFF-A494-295C409C1800}"/>
          </ac:spMkLst>
        </pc:spChg>
        <pc:grpChg chg="add mod">
          <ac:chgData name="Kuan-Hua Chao" userId="a54ba1f1e88c01b0" providerId="LiveId" clId="{C68BCE37-A245-454C-B41E-246DCA9003F3}" dt="2024-01-22T08:39:41.065" v="8715" actId="164"/>
          <ac:grpSpMkLst>
            <pc:docMk/>
            <pc:sldMk cId="3900608680" sldId="5056"/>
            <ac:grpSpMk id="20" creationId="{94A00EE2-8E50-C5C0-905E-6DAD465FB3EE}"/>
          </ac:grpSpMkLst>
        </pc:grpChg>
        <pc:picChg chg="del">
          <ac:chgData name="Kuan-Hua Chao" userId="a54ba1f1e88c01b0" providerId="LiveId" clId="{C68BCE37-A245-454C-B41E-246DCA9003F3}" dt="2024-01-18T09:00:59.592" v="634" actId="478"/>
          <ac:picMkLst>
            <pc:docMk/>
            <pc:sldMk cId="3900608680" sldId="5056"/>
            <ac:picMk id="8" creationId="{FE275595-1AEC-5C76-FD86-468F44D4C36B}"/>
          </ac:picMkLst>
        </pc:picChg>
        <pc:picChg chg="add mod">
          <ac:chgData name="Kuan-Hua Chao" userId="a54ba1f1e88c01b0" providerId="LiveId" clId="{C68BCE37-A245-454C-B41E-246DCA9003F3}" dt="2024-01-23T12:01:46.727" v="10840" actId="14100"/>
          <ac:picMkLst>
            <pc:docMk/>
            <pc:sldMk cId="3900608680" sldId="5056"/>
            <ac:picMk id="13" creationId="{FE1D2E86-3F5F-0903-9FEC-90D4D14EC199}"/>
          </ac:picMkLst>
        </pc:picChg>
        <pc:picChg chg="add mod">
          <ac:chgData name="Kuan-Hua Chao" userId="a54ba1f1e88c01b0" providerId="LiveId" clId="{C68BCE37-A245-454C-B41E-246DCA9003F3}" dt="2024-01-18T09:06:00.656" v="673" actId="1076"/>
          <ac:picMkLst>
            <pc:docMk/>
            <pc:sldMk cId="3900608680" sldId="5056"/>
            <ac:picMk id="4098" creationId="{7E95EB90-85CA-F1A3-783C-7975113AE96C}"/>
          </ac:picMkLst>
        </pc:picChg>
        <pc:picChg chg="add mod">
          <ac:chgData name="Kuan-Hua Chao" userId="a54ba1f1e88c01b0" providerId="LiveId" clId="{C68BCE37-A245-454C-B41E-246DCA9003F3}" dt="2024-01-18T09:06:02.243" v="674" actId="1076"/>
          <ac:picMkLst>
            <pc:docMk/>
            <pc:sldMk cId="3900608680" sldId="5056"/>
            <ac:picMk id="4100" creationId="{CCCC3E57-0B29-648A-3B29-346D80937E35}"/>
          </ac:picMkLst>
        </pc:picChg>
        <pc:picChg chg="del">
          <ac:chgData name="Kuan-Hua Chao" userId="a54ba1f1e88c01b0" providerId="LiveId" clId="{C68BCE37-A245-454C-B41E-246DCA9003F3}" dt="2024-01-18T09:01:00.360" v="635" actId="478"/>
          <ac:picMkLst>
            <pc:docMk/>
            <pc:sldMk cId="3900608680" sldId="5056"/>
            <ac:picMk id="5122" creationId="{99501541-5034-08B7-7560-7FC44A1CA35B}"/>
          </ac:picMkLst>
        </pc:picChg>
        <pc:picChg chg="del">
          <ac:chgData name="Kuan-Hua Chao" userId="a54ba1f1e88c01b0" providerId="LiveId" clId="{C68BCE37-A245-454C-B41E-246DCA9003F3}" dt="2024-01-18T09:01:01.065" v="636" actId="478"/>
          <ac:picMkLst>
            <pc:docMk/>
            <pc:sldMk cId="3900608680" sldId="5056"/>
            <ac:picMk id="5124" creationId="{26D2C142-63AA-8ABA-BAC3-79568D80353E}"/>
          </ac:picMkLst>
        </pc:picChg>
        <pc:cxnChg chg="add mod">
          <ac:chgData name="Kuan-Hua Chao" userId="a54ba1f1e88c01b0" providerId="LiveId" clId="{C68BCE37-A245-454C-B41E-246DCA9003F3}" dt="2024-01-22T08:39:41.065" v="8715" actId="164"/>
          <ac:cxnSpMkLst>
            <pc:docMk/>
            <pc:sldMk cId="3900608680" sldId="5056"/>
            <ac:cxnSpMk id="11" creationId="{86522940-A19A-DC6D-8BC1-89DBC3A92859}"/>
          </ac:cxnSpMkLst>
        </pc:cxnChg>
        <pc:cxnChg chg="add del mod">
          <ac:chgData name="Kuan-Hua Chao" userId="a54ba1f1e88c01b0" providerId="LiveId" clId="{C68BCE37-A245-454C-B41E-246DCA9003F3}" dt="2024-01-22T09:23:54.018" v="8987" actId="478"/>
          <ac:cxnSpMkLst>
            <pc:docMk/>
            <pc:sldMk cId="3900608680" sldId="5056"/>
            <ac:cxnSpMk id="13" creationId="{99BD56AA-4579-9F00-AD51-D2100C47EDA9}"/>
          </ac:cxnSpMkLst>
        </pc:cxnChg>
        <pc:cxnChg chg="add del mod">
          <ac:chgData name="Kuan-Hua Chao" userId="a54ba1f1e88c01b0" providerId="LiveId" clId="{C68BCE37-A245-454C-B41E-246DCA9003F3}" dt="2024-01-22T08:48:10.097" v="8852" actId="14100"/>
          <ac:cxnSpMkLst>
            <pc:docMk/>
            <pc:sldMk cId="3900608680" sldId="5056"/>
            <ac:cxnSpMk id="21" creationId="{6D5471C1-22D1-7DA2-9068-95CD2E399B1D}"/>
          </ac:cxnSpMkLst>
        </pc:cxnChg>
      </pc:sldChg>
      <pc:sldChg chg="delSp del mod">
        <pc:chgData name="Kuan-Hua Chao" userId="a54ba1f1e88c01b0" providerId="LiveId" clId="{C68BCE37-A245-454C-B41E-246DCA9003F3}" dt="2024-01-18T09:11:29.147" v="719" actId="2696"/>
        <pc:sldMkLst>
          <pc:docMk/>
          <pc:sldMk cId="4120282588" sldId="5063"/>
        </pc:sldMkLst>
        <pc:picChg chg="del">
          <ac:chgData name="Kuan-Hua Chao" userId="a54ba1f1e88c01b0" providerId="LiveId" clId="{C68BCE37-A245-454C-B41E-246DCA9003F3}" dt="2024-01-18T09:01:38.431" v="640" actId="478"/>
          <ac:picMkLst>
            <pc:docMk/>
            <pc:sldMk cId="4120282588" sldId="5063"/>
            <ac:picMk id="6" creationId="{E20F6C48-C73F-CF79-DB2C-4F6D95BCB839}"/>
          </ac:picMkLst>
        </pc:picChg>
        <pc:picChg chg="del">
          <ac:chgData name="Kuan-Hua Chao" userId="a54ba1f1e88c01b0" providerId="LiveId" clId="{C68BCE37-A245-454C-B41E-246DCA9003F3}" dt="2024-01-18T09:01:36.868" v="638" actId="478"/>
          <ac:picMkLst>
            <pc:docMk/>
            <pc:sldMk cId="4120282588" sldId="5063"/>
            <ac:picMk id="11" creationId="{26D8A21A-1370-4992-54F4-C42C25A42122}"/>
          </ac:picMkLst>
        </pc:picChg>
        <pc:picChg chg="del">
          <ac:chgData name="Kuan-Hua Chao" userId="a54ba1f1e88c01b0" providerId="LiveId" clId="{C68BCE37-A245-454C-B41E-246DCA9003F3}" dt="2024-01-18T09:01:37.618" v="639" actId="478"/>
          <ac:picMkLst>
            <pc:docMk/>
            <pc:sldMk cId="4120282588" sldId="5063"/>
            <ac:picMk id="12" creationId="{3A079659-0DD8-384A-61A5-D95D49938BEB}"/>
          </ac:picMkLst>
        </pc:picChg>
        <pc:picChg chg="del">
          <ac:chgData name="Kuan-Hua Chao" userId="a54ba1f1e88c01b0" providerId="LiveId" clId="{C68BCE37-A245-454C-B41E-246DCA9003F3}" dt="2024-01-18T09:01:36.112" v="637" actId="478"/>
          <ac:picMkLst>
            <pc:docMk/>
            <pc:sldMk cId="4120282588" sldId="5063"/>
            <ac:picMk id="7170" creationId="{4990C02B-86B6-DD99-D601-66206A1F76BB}"/>
          </ac:picMkLst>
        </pc:picChg>
      </pc:sldChg>
      <pc:sldChg chg="del">
        <pc:chgData name="Kuan-Hua Chao" userId="a54ba1f1e88c01b0" providerId="LiveId" clId="{C68BCE37-A245-454C-B41E-246DCA9003F3}" dt="2024-01-18T08:11:16.874" v="118" actId="2696"/>
        <pc:sldMkLst>
          <pc:docMk/>
          <pc:sldMk cId="2586638881" sldId="5065"/>
        </pc:sldMkLst>
      </pc:sldChg>
      <pc:sldChg chg="modSp mod modNotesTx">
        <pc:chgData name="Kuan-Hua Chao" userId="a54ba1f1e88c01b0" providerId="LiveId" clId="{C68BCE37-A245-454C-B41E-246DCA9003F3}" dt="2024-01-23T06:51:59.258" v="9983"/>
        <pc:sldMkLst>
          <pc:docMk/>
          <pc:sldMk cId="0" sldId="5077"/>
        </pc:sldMkLst>
        <pc:spChg chg="mod">
          <ac:chgData name="Kuan-Hua Chao" userId="a54ba1f1e88c01b0" providerId="LiveId" clId="{C68BCE37-A245-454C-B41E-246DCA9003F3}" dt="2024-01-19T08:35:21.661" v="874" actId="20577"/>
          <ac:spMkLst>
            <pc:docMk/>
            <pc:sldMk cId="0" sldId="5077"/>
            <ac:spMk id="57" creationId="{00000000-0000-0000-0000-000000000000}"/>
          </ac:spMkLst>
        </pc:spChg>
      </pc:sldChg>
      <pc:sldChg chg="del">
        <pc:chgData name="Kuan-Hua Chao" userId="a54ba1f1e88c01b0" providerId="LiveId" clId="{C68BCE37-A245-454C-B41E-246DCA9003F3}" dt="2024-01-18T09:00:13.485" v="632" actId="2696"/>
        <pc:sldMkLst>
          <pc:docMk/>
          <pc:sldMk cId="234490304" sldId="5078"/>
        </pc:sldMkLst>
      </pc:sldChg>
      <pc:sldChg chg="addSp delSp modSp mod delAnim modNotesTx">
        <pc:chgData name="Kuan-Hua Chao" userId="a54ba1f1e88c01b0" providerId="LiveId" clId="{C68BCE37-A245-454C-B41E-246DCA9003F3}" dt="2024-01-23T12:37:00.694" v="10982" actId="20577"/>
        <pc:sldMkLst>
          <pc:docMk/>
          <pc:sldMk cId="2496629555" sldId="5079"/>
        </pc:sldMkLst>
        <pc:spChg chg="del mod">
          <ac:chgData name="Kuan-Hua Chao" userId="a54ba1f1e88c01b0" providerId="LiveId" clId="{C68BCE37-A245-454C-B41E-246DCA9003F3}" dt="2024-01-18T08:43:40.017" v="445" actId="478"/>
          <ac:spMkLst>
            <pc:docMk/>
            <pc:sldMk cId="2496629555" sldId="5079"/>
            <ac:spMk id="5" creationId="{F6C0E1D9-E960-CB70-A9C7-03BF0201E75A}"/>
          </ac:spMkLst>
        </pc:spChg>
        <pc:spChg chg="mod">
          <ac:chgData name="Kuan-Hua Chao" userId="a54ba1f1e88c01b0" providerId="LiveId" clId="{C68BCE37-A245-454C-B41E-246DCA9003F3}" dt="2024-01-18T08:45:24.639" v="469" actId="20577"/>
          <ac:spMkLst>
            <pc:docMk/>
            <pc:sldMk cId="2496629555" sldId="5079"/>
            <ac:spMk id="6" creationId="{F82F2CE9-98E3-5CD6-4567-99CAB4CED1B3}"/>
          </ac:spMkLst>
        </pc:spChg>
        <pc:spChg chg="del">
          <ac:chgData name="Kuan-Hua Chao" userId="a54ba1f1e88c01b0" providerId="LiveId" clId="{C68BCE37-A245-454C-B41E-246DCA9003F3}" dt="2024-01-18T08:43:36.085" v="441" actId="478"/>
          <ac:spMkLst>
            <pc:docMk/>
            <pc:sldMk cId="2496629555" sldId="5079"/>
            <ac:spMk id="7" creationId="{8ED78D5F-B870-19E6-3FE3-3C402AD7AF0F}"/>
          </ac:spMkLst>
        </pc:spChg>
        <pc:spChg chg="del">
          <ac:chgData name="Kuan-Hua Chao" userId="a54ba1f1e88c01b0" providerId="LiveId" clId="{C68BCE37-A245-454C-B41E-246DCA9003F3}" dt="2024-01-18T08:43:37.006" v="442" actId="478"/>
          <ac:spMkLst>
            <pc:docMk/>
            <pc:sldMk cId="2496629555" sldId="5079"/>
            <ac:spMk id="8" creationId="{EC3926CE-A19A-CD23-8A49-A30E49986013}"/>
          </ac:spMkLst>
        </pc:spChg>
        <pc:spChg chg="add mod">
          <ac:chgData name="Kuan-Hua Chao" userId="a54ba1f1e88c01b0" providerId="LiveId" clId="{C68BCE37-A245-454C-B41E-246DCA9003F3}" dt="2024-01-18T08:50:43.867" v="532" actId="113"/>
          <ac:spMkLst>
            <pc:docMk/>
            <pc:sldMk cId="2496629555" sldId="5079"/>
            <ac:spMk id="11" creationId="{39A43359-7111-1D8C-9AD2-AE7258453519}"/>
          </ac:spMkLst>
        </pc:spChg>
        <pc:spChg chg="add mod">
          <ac:chgData name="Kuan-Hua Chao" userId="a54ba1f1e88c01b0" providerId="LiveId" clId="{C68BCE37-A245-454C-B41E-246DCA9003F3}" dt="2024-01-22T08:13:23.797" v="8122" actId="207"/>
          <ac:spMkLst>
            <pc:docMk/>
            <pc:sldMk cId="2496629555" sldId="5079"/>
            <ac:spMk id="12" creationId="{6E89F432-8061-3F74-36E9-150CBCC9D3CA}"/>
          </ac:spMkLst>
        </pc:spChg>
        <pc:spChg chg="mod">
          <ac:chgData name="Kuan-Hua Chao" userId="a54ba1f1e88c01b0" providerId="LiveId" clId="{C68BCE37-A245-454C-B41E-246DCA9003F3}" dt="2024-01-23T12:37:00.694" v="10982" actId="20577"/>
          <ac:spMkLst>
            <pc:docMk/>
            <pc:sldMk cId="2496629555" sldId="5079"/>
            <ac:spMk id="15" creationId="{62C2A378-88BB-1648-90D7-D2D245860C9B}"/>
          </ac:spMkLst>
        </pc:spChg>
        <pc:picChg chg="add mod modCrop">
          <ac:chgData name="Kuan-Hua Chao" userId="a54ba1f1e88c01b0" providerId="LiveId" clId="{C68BCE37-A245-454C-B41E-246DCA9003F3}" dt="2024-01-18T08:53:44.222" v="575" actId="14100"/>
          <ac:picMkLst>
            <pc:docMk/>
            <pc:sldMk cId="2496629555" sldId="5079"/>
            <ac:picMk id="9" creationId="{E498F938-8161-3EB0-7F99-561BCE94DD23}"/>
          </ac:picMkLst>
        </pc:picChg>
        <pc:picChg chg="add mod modCrop">
          <ac:chgData name="Kuan-Hua Chao" userId="a54ba1f1e88c01b0" providerId="LiveId" clId="{C68BCE37-A245-454C-B41E-246DCA9003F3}" dt="2024-01-18T08:48:21.336" v="504" actId="14100"/>
          <ac:picMkLst>
            <pc:docMk/>
            <pc:sldMk cId="2496629555" sldId="5079"/>
            <ac:picMk id="10" creationId="{7FBBB7B8-4ED4-1C59-6344-DC620F0698BC}"/>
          </ac:picMkLst>
        </pc:picChg>
        <pc:picChg chg="del">
          <ac:chgData name="Kuan-Hua Chao" userId="a54ba1f1e88c01b0" providerId="LiveId" clId="{C68BCE37-A245-454C-B41E-246DCA9003F3}" dt="2024-01-18T08:43:38.524" v="444" actId="478"/>
          <ac:picMkLst>
            <pc:docMk/>
            <pc:sldMk cId="2496629555" sldId="5079"/>
            <ac:picMk id="3074" creationId="{13AC8D1E-E6BA-5D50-2207-17AE117343A5}"/>
          </ac:picMkLst>
        </pc:picChg>
      </pc:sldChg>
      <pc:sldChg chg="del">
        <pc:chgData name="Kuan-Hua Chao" userId="a54ba1f1e88c01b0" providerId="LiveId" clId="{C68BCE37-A245-454C-B41E-246DCA9003F3}" dt="2024-01-18T09:00:16.405" v="633" actId="2696"/>
        <pc:sldMkLst>
          <pc:docMk/>
          <pc:sldMk cId="3129462746" sldId="5080"/>
        </pc:sldMkLst>
      </pc:sldChg>
      <pc:sldChg chg="modSp mod modNotesTx">
        <pc:chgData name="Kuan-Hua Chao" userId="a54ba1f1e88c01b0" providerId="LiveId" clId="{C68BCE37-A245-454C-B41E-246DCA9003F3}" dt="2024-01-23T12:58:15.141" v="11051" actId="20578"/>
        <pc:sldMkLst>
          <pc:docMk/>
          <pc:sldMk cId="1719834294" sldId="5081"/>
        </pc:sldMkLst>
        <pc:spChg chg="mod">
          <ac:chgData name="Kuan-Hua Chao" userId="a54ba1f1e88c01b0" providerId="LiveId" clId="{C68BCE37-A245-454C-B41E-246DCA9003F3}" dt="2024-01-23T12:58:15.141" v="11051" actId="20578"/>
          <ac:spMkLst>
            <pc:docMk/>
            <pc:sldMk cId="1719834294" sldId="5081"/>
            <ac:spMk id="9" creationId="{BF699383-B01D-DB1A-14CF-8E568957BE3E}"/>
          </ac:spMkLst>
        </pc:spChg>
        <pc:spChg chg="mod">
          <ac:chgData name="Kuan-Hua Chao" userId="a54ba1f1e88c01b0" providerId="LiveId" clId="{C68BCE37-A245-454C-B41E-246DCA9003F3}" dt="2024-01-19T08:02:38.420" v="828" actId="20577"/>
          <ac:spMkLst>
            <pc:docMk/>
            <pc:sldMk cId="1719834294" sldId="5081"/>
            <ac:spMk id="15" creationId="{62C2A378-88BB-1648-90D7-D2D245860C9B}"/>
          </ac:spMkLst>
        </pc:spChg>
      </pc:sldChg>
      <pc:sldChg chg="del">
        <pc:chgData name="Kuan-Hua Chao" userId="a54ba1f1e88c01b0" providerId="LiveId" clId="{C68BCE37-A245-454C-B41E-246DCA9003F3}" dt="2024-01-18T09:18:34.846" v="806" actId="2696"/>
        <pc:sldMkLst>
          <pc:docMk/>
          <pc:sldMk cId="824673489" sldId="5082"/>
        </pc:sldMkLst>
      </pc:sldChg>
      <pc:sldChg chg="addSp delSp modSp mod modAnim modNotesTx">
        <pc:chgData name="Kuan-Hua Chao" userId="a54ba1f1e88c01b0" providerId="LiveId" clId="{C68BCE37-A245-454C-B41E-246DCA9003F3}" dt="2024-01-22T02:20:48.720" v="3368" actId="20577"/>
        <pc:sldMkLst>
          <pc:docMk/>
          <pc:sldMk cId="4170905860" sldId="5091"/>
        </pc:sldMkLst>
        <pc:spChg chg="mod">
          <ac:chgData name="Kuan-Hua Chao" userId="a54ba1f1e88c01b0" providerId="LiveId" clId="{C68BCE37-A245-454C-B41E-246DCA9003F3}" dt="2024-01-19T08:30:53.358" v="837" actId="20577"/>
          <ac:spMkLst>
            <pc:docMk/>
            <pc:sldMk cId="4170905860" sldId="5091"/>
            <ac:spMk id="2" creationId="{3357137F-E4FE-4391-EC22-412E43669C8C}"/>
          </ac:spMkLst>
        </pc:spChg>
        <pc:spChg chg="mod">
          <ac:chgData name="Kuan-Hua Chao" userId="a54ba1f1e88c01b0" providerId="LiveId" clId="{C68BCE37-A245-454C-B41E-246DCA9003F3}" dt="2024-01-19T08:02:22.856" v="825" actId="20577"/>
          <ac:spMkLst>
            <pc:docMk/>
            <pc:sldMk cId="4170905860" sldId="5091"/>
            <ac:spMk id="88" creationId="{00000000-0000-0000-0000-000000000000}"/>
          </ac:spMkLst>
        </pc:spChg>
        <pc:spChg chg="mod">
          <ac:chgData name="Kuan-Hua Chao" userId="a54ba1f1e88c01b0" providerId="LiveId" clId="{C68BCE37-A245-454C-B41E-246DCA9003F3}" dt="2024-01-19T08:02:47.017" v="829"/>
          <ac:spMkLst>
            <pc:docMk/>
            <pc:sldMk cId="4170905860" sldId="5091"/>
            <ac:spMk id="89" creationId="{00000000-0000-0000-0000-000000000000}"/>
          </ac:spMkLst>
        </pc:spChg>
        <pc:picChg chg="add mod">
          <ac:chgData name="Kuan-Hua Chao" userId="a54ba1f1e88c01b0" providerId="LiveId" clId="{C68BCE37-A245-454C-B41E-246DCA9003F3}" dt="2024-01-19T08:32:40.022" v="847" actId="14100"/>
          <ac:picMkLst>
            <pc:docMk/>
            <pc:sldMk cId="4170905860" sldId="5091"/>
            <ac:picMk id="3" creationId="{64119F47-9889-A8DB-B1EC-90A7AC91339D}"/>
          </ac:picMkLst>
        </pc:picChg>
        <pc:picChg chg="add mod">
          <ac:chgData name="Kuan-Hua Chao" userId="a54ba1f1e88c01b0" providerId="LiveId" clId="{C68BCE37-A245-454C-B41E-246DCA9003F3}" dt="2024-01-19T08:32:45.038" v="849" actId="1076"/>
          <ac:picMkLst>
            <pc:docMk/>
            <pc:sldMk cId="4170905860" sldId="5091"/>
            <ac:picMk id="4" creationId="{6442D4AD-895E-504A-2EC2-04873207D06F}"/>
          </ac:picMkLst>
        </pc:picChg>
        <pc:picChg chg="del">
          <ac:chgData name="Kuan-Hua Chao" userId="a54ba1f1e88c01b0" providerId="LiveId" clId="{C68BCE37-A245-454C-B41E-246DCA9003F3}" dt="2024-01-19T08:30:35.837" v="833" actId="478"/>
          <ac:picMkLst>
            <pc:docMk/>
            <pc:sldMk cId="4170905860" sldId="5091"/>
            <ac:picMk id="2050" creationId="{3C9C4866-795C-3D0F-ED14-473A04AA061F}"/>
          </ac:picMkLst>
        </pc:picChg>
      </pc:sldChg>
      <pc:sldChg chg="addSp delSp modSp mod delAnim modAnim modNotesTx">
        <pc:chgData name="Kuan-Hua Chao" userId="a54ba1f1e88c01b0" providerId="LiveId" clId="{C68BCE37-A245-454C-B41E-246DCA9003F3}" dt="2024-01-23T08:04:20.937" v="10429" actId="1076"/>
        <pc:sldMkLst>
          <pc:docMk/>
          <pc:sldMk cId="2295548251" sldId="5093"/>
        </pc:sldMkLst>
        <pc:spChg chg="add mod">
          <ac:chgData name="Kuan-Hua Chao" userId="a54ba1f1e88c01b0" providerId="LiveId" clId="{C68BCE37-A245-454C-B41E-246DCA9003F3}" dt="2024-01-23T08:04:20.937" v="10429" actId="1076"/>
          <ac:spMkLst>
            <pc:docMk/>
            <pc:sldMk cId="2295548251" sldId="5093"/>
            <ac:spMk id="2" creationId="{7EEE3745-9BF2-0764-F0F4-D7F36A606DA2}"/>
          </ac:spMkLst>
        </pc:spChg>
        <pc:spChg chg="del mod">
          <ac:chgData name="Kuan-Hua Chao" userId="a54ba1f1e88c01b0" providerId="LiveId" clId="{C68BCE37-A245-454C-B41E-246DCA9003F3}" dt="2024-01-18T06:39:34.707" v="13" actId="478"/>
          <ac:spMkLst>
            <pc:docMk/>
            <pc:sldMk cId="2295548251" sldId="5093"/>
            <ac:spMk id="4" creationId="{0381DEEF-81B1-A0EE-D63D-F662A0F684DB}"/>
          </ac:spMkLst>
        </pc:spChg>
        <pc:spChg chg="mod">
          <ac:chgData name="Kuan-Hua Chao" userId="a54ba1f1e88c01b0" providerId="LiveId" clId="{C68BCE37-A245-454C-B41E-246DCA9003F3}" dt="2024-01-18T08:16:45.150" v="186" actId="27636"/>
          <ac:spMkLst>
            <pc:docMk/>
            <pc:sldMk cId="2295548251" sldId="5093"/>
            <ac:spMk id="9" creationId="{81324261-99B7-F824-FFCC-6F742406A381}"/>
          </ac:spMkLst>
        </pc:spChg>
        <pc:spChg chg="del">
          <ac:chgData name="Kuan-Hua Chao" userId="a54ba1f1e88c01b0" providerId="LiveId" clId="{C68BCE37-A245-454C-B41E-246DCA9003F3}" dt="2024-01-18T06:38:16.241" v="2" actId="478"/>
          <ac:spMkLst>
            <pc:docMk/>
            <pc:sldMk cId="2295548251" sldId="5093"/>
            <ac:spMk id="13" creationId="{204A85B9-E88A-DA0D-59CB-DF2F16146E7C}"/>
          </ac:spMkLst>
        </pc:spChg>
        <pc:spChg chg="mod">
          <ac:chgData name="Kuan-Hua Chao" userId="a54ba1f1e88c01b0" providerId="LiveId" clId="{C68BCE37-A245-454C-B41E-246DCA9003F3}" dt="2024-01-18T06:40:20.267" v="21" actId="20577"/>
          <ac:spMkLst>
            <pc:docMk/>
            <pc:sldMk cId="2295548251" sldId="5093"/>
            <ac:spMk id="15" creationId="{62C2A378-88BB-1648-90D7-D2D245860C9B}"/>
          </ac:spMkLst>
        </pc:spChg>
        <pc:grpChg chg="del">
          <ac:chgData name="Kuan-Hua Chao" userId="a54ba1f1e88c01b0" providerId="LiveId" clId="{C68BCE37-A245-454C-B41E-246DCA9003F3}" dt="2024-01-18T06:38:13.979" v="1" actId="478"/>
          <ac:grpSpMkLst>
            <pc:docMk/>
            <pc:sldMk cId="2295548251" sldId="5093"/>
            <ac:grpSpMk id="12" creationId="{2BEB0AB0-548A-4E97-953A-10F2543AB7D2}"/>
          </ac:grpSpMkLst>
        </pc:grpChg>
        <pc:picChg chg="del">
          <ac:chgData name="Kuan-Hua Chao" userId="a54ba1f1e88c01b0" providerId="LiveId" clId="{C68BCE37-A245-454C-B41E-246DCA9003F3}" dt="2024-01-18T06:38:11.493" v="0" actId="478"/>
          <ac:picMkLst>
            <pc:docMk/>
            <pc:sldMk cId="2295548251" sldId="5093"/>
            <ac:picMk id="2" creationId="{1F5E4662-66B0-A988-3F2C-950E4CE2DDC7}"/>
          </ac:picMkLst>
        </pc:picChg>
        <pc:picChg chg="add mod">
          <ac:chgData name="Kuan-Hua Chao" userId="a54ba1f1e88c01b0" providerId="LiveId" clId="{C68BCE37-A245-454C-B41E-246DCA9003F3}" dt="2024-01-18T06:40:00.836" v="16" actId="1076"/>
          <ac:picMkLst>
            <pc:docMk/>
            <pc:sldMk cId="2295548251" sldId="5093"/>
            <ac:picMk id="1026" creationId="{B2EE2C30-8515-6BC3-01FC-A4CDF9195291}"/>
          </ac:picMkLst>
        </pc:picChg>
      </pc:sldChg>
      <pc:sldChg chg="addSp delSp modSp add mod modAnim modNotesTx">
        <pc:chgData name="Kuan-Hua Chao" userId="a54ba1f1e88c01b0" providerId="LiveId" clId="{C68BCE37-A245-454C-B41E-246DCA9003F3}" dt="2024-01-23T12:19:45.068" v="10921" actId="313"/>
        <pc:sldMkLst>
          <pc:docMk/>
          <pc:sldMk cId="2940235698" sldId="5094"/>
        </pc:sldMkLst>
        <pc:spChg chg="add mod">
          <ac:chgData name="Kuan-Hua Chao" userId="a54ba1f1e88c01b0" providerId="LiveId" clId="{C68BCE37-A245-454C-B41E-246DCA9003F3}" dt="2024-01-22T02:29:05.116" v="3606"/>
          <ac:spMkLst>
            <pc:docMk/>
            <pc:sldMk cId="2940235698" sldId="5094"/>
            <ac:spMk id="2" creationId="{E3EBD138-78CF-D0D8-532E-EBFDD883A4B2}"/>
          </ac:spMkLst>
        </pc:spChg>
        <pc:spChg chg="add mod">
          <ac:chgData name="Kuan-Hua Chao" userId="a54ba1f1e88c01b0" providerId="LiveId" clId="{C68BCE37-A245-454C-B41E-246DCA9003F3}" dt="2024-01-18T07:08:55.685" v="56" actId="14100"/>
          <ac:spMkLst>
            <pc:docMk/>
            <pc:sldMk cId="2940235698" sldId="5094"/>
            <ac:spMk id="3" creationId="{87A52545-2D5B-9340-84EB-A2E25FFFF588}"/>
          </ac:spMkLst>
        </pc:spChg>
        <pc:spChg chg="add mod">
          <ac:chgData name="Kuan-Hua Chao" userId="a54ba1f1e88c01b0" providerId="LiveId" clId="{C68BCE37-A245-454C-B41E-246DCA9003F3}" dt="2024-01-23T12:19:45.068" v="10921" actId="313"/>
          <ac:spMkLst>
            <pc:docMk/>
            <pc:sldMk cId="2940235698" sldId="5094"/>
            <ac:spMk id="4" creationId="{513B3F33-DB08-D589-9F29-386F249054BA}"/>
          </ac:spMkLst>
        </pc:spChg>
        <pc:spChg chg="add mod">
          <ac:chgData name="Kuan-Hua Chao" userId="a54ba1f1e88c01b0" providerId="LiveId" clId="{C68BCE37-A245-454C-B41E-246DCA9003F3}" dt="2024-01-22T02:29:09.720" v="3608" actId="1076"/>
          <ac:spMkLst>
            <pc:docMk/>
            <pc:sldMk cId="2940235698" sldId="5094"/>
            <ac:spMk id="7" creationId="{8C5D2FE0-C044-9C78-C9F4-F5AF5AC5D9E4}"/>
          </ac:spMkLst>
        </pc:spChg>
        <pc:spChg chg="mod">
          <ac:chgData name="Kuan-Hua Chao" userId="a54ba1f1e88c01b0" providerId="LiveId" clId="{C68BCE37-A245-454C-B41E-246DCA9003F3}" dt="2024-01-18T07:14:41.327" v="72" actId="20577"/>
          <ac:spMkLst>
            <pc:docMk/>
            <pc:sldMk cId="2940235698" sldId="5094"/>
            <ac:spMk id="9" creationId="{81324261-99B7-F824-FFCC-6F742406A381}"/>
          </ac:spMkLst>
        </pc:spChg>
        <pc:picChg chg="add mod">
          <ac:chgData name="Kuan-Hua Chao" userId="a54ba1f1e88c01b0" providerId="LiveId" clId="{C68BCE37-A245-454C-B41E-246DCA9003F3}" dt="2024-01-18T07:15:00.145" v="77" actId="1076"/>
          <ac:picMkLst>
            <pc:docMk/>
            <pc:sldMk cId="2940235698" sldId="5094"/>
            <ac:picMk id="5" creationId="{82246D63-4E09-EEF4-B81F-D9B82C1F0CFB}"/>
          </ac:picMkLst>
        </pc:picChg>
        <pc:picChg chg="add mod">
          <ac:chgData name="Kuan-Hua Chao" userId="a54ba1f1e88c01b0" providerId="LiveId" clId="{C68BCE37-A245-454C-B41E-246DCA9003F3}" dt="2024-01-18T07:16:14.852" v="80" actId="1076"/>
          <ac:picMkLst>
            <pc:docMk/>
            <pc:sldMk cId="2940235698" sldId="5094"/>
            <ac:picMk id="6" creationId="{87DBF16E-A6C8-B2FB-5B43-63B1E794C01B}"/>
          </ac:picMkLst>
        </pc:picChg>
        <pc:picChg chg="del">
          <ac:chgData name="Kuan-Hua Chao" userId="a54ba1f1e88c01b0" providerId="LiveId" clId="{C68BCE37-A245-454C-B41E-246DCA9003F3}" dt="2024-01-18T07:10:02.309" v="61" actId="478"/>
          <ac:picMkLst>
            <pc:docMk/>
            <pc:sldMk cId="2940235698" sldId="5094"/>
            <ac:picMk id="1026" creationId="{B2EE2C30-8515-6BC3-01FC-A4CDF9195291}"/>
          </ac:picMkLst>
        </pc:picChg>
      </pc:sldChg>
      <pc:sldChg chg="addSp delSp modSp add mod modAnim modNotesTx">
        <pc:chgData name="Kuan-Hua Chao" userId="a54ba1f1e88c01b0" providerId="LiveId" clId="{C68BCE37-A245-454C-B41E-246DCA9003F3}" dt="2024-01-22T02:56:45.764" v="4284" actId="20577"/>
        <pc:sldMkLst>
          <pc:docMk/>
          <pc:sldMk cId="1539812319" sldId="5095"/>
        </pc:sldMkLst>
        <pc:spChg chg="mod">
          <ac:chgData name="Kuan-Hua Chao" userId="a54ba1f1e88c01b0" providerId="LiveId" clId="{C68BCE37-A245-454C-B41E-246DCA9003F3}" dt="2024-01-18T07:17:21.371" v="85" actId="20577"/>
          <ac:spMkLst>
            <pc:docMk/>
            <pc:sldMk cId="1539812319" sldId="5095"/>
            <ac:spMk id="4" creationId="{513B3F33-DB08-D589-9F29-386F249054BA}"/>
          </ac:spMkLst>
        </pc:spChg>
        <pc:spChg chg="add mod">
          <ac:chgData name="Kuan-Hua Chao" userId="a54ba1f1e88c01b0" providerId="LiveId" clId="{C68BCE37-A245-454C-B41E-246DCA9003F3}" dt="2024-01-22T02:49:04.368" v="3963" actId="14100"/>
          <ac:spMkLst>
            <pc:docMk/>
            <pc:sldMk cId="1539812319" sldId="5095"/>
            <ac:spMk id="5" creationId="{88999857-AF58-D060-6D3A-99222399ECEA}"/>
          </ac:spMkLst>
        </pc:spChg>
        <pc:spChg chg="add mod">
          <ac:chgData name="Kuan-Hua Chao" userId="a54ba1f1e88c01b0" providerId="LiveId" clId="{C68BCE37-A245-454C-B41E-246DCA9003F3}" dt="2024-01-22T02:48:58.868" v="3962" actId="14100"/>
          <ac:spMkLst>
            <pc:docMk/>
            <pc:sldMk cId="1539812319" sldId="5095"/>
            <ac:spMk id="7" creationId="{755A34CA-2772-0263-B0BB-07FAEACA637E}"/>
          </ac:spMkLst>
        </pc:spChg>
        <pc:spChg chg="mod">
          <ac:chgData name="Kuan-Hua Chao" userId="a54ba1f1e88c01b0" providerId="LiveId" clId="{C68BCE37-A245-454C-B41E-246DCA9003F3}" dt="2024-01-18T07:17:07.772" v="83" actId="20577"/>
          <ac:spMkLst>
            <pc:docMk/>
            <pc:sldMk cId="1539812319" sldId="5095"/>
            <ac:spMk id="9" creationId="{81324261-99B7-F824-FFCC-6F742406A381}"/>
          </ac:spMkLst>
        </pc:spChg>
        <pc:picChg chg="add mod">
          <ac:chgData name="Kuan-Hua Chao" userId="a54ba1f1e88c01b0" providerId="LiveId" clId="{C68BCE37-A245-454C-B41E-246DCA9003F3}" dt="2024-01-18T07:25:24.451" v="91" actId="14100"/>
          <ac:picMkLst>
            <pc:docMk/>
            <pc:sldMk cId="1539812319" sldId="5095"/>
            <ac:picMk id="2" creationId="{DCECBF65-240B-C1C1-1935-71DFA00049AE}"/>
          </ac:picMkLst>
        </pc:picChg>
        <pc:picChg chg="del">
          <ac:chgData name="Kuan-Hua Chao" userId="a54ba1f1e88c01b0" providerId="LiveId" clId="{C68BCE37-A245-454C-B41E-246DCA9003F3}" dt="2024-01-18T07:25:10.983" v="86" actId="478"/>
          <ac:picMkLst>
            <pc:docMk/>
            <pc:sldMk cId="1539812319" sldId="5095"/>
            <ac:picMk id="5" creationId="{82246D63-4E09-EEF4-B81F-D9B82C1F0CFB}"/>
          </ac:picMkLst>
        </pc:picChg>
        <pc:picChg chg="mod">
          <ac:chgData name="Kuan-Hua Chao" userId="a54ba1f1e88c01b0" providerId="LiveId" clId="{C68BCE37-A245-454C-B41E-246DCA9003F3}" dt="2024-01-18T07:26:31.406" v="93" actId="1076"/>
          <ac:picMkLst>
            <pc:docMk/>
            <pc:sldMk cId="1539812319" sldId="5095"/>
            <ac:picMk id="6" creationId="{87DBF16E-A6C8-B2FB-5B43-63B1E794C01B}"/>
          </ac:picMkLst>
        </pc:picChg>
      </pc:sldChg>
      <pc:sldChg chg="modSp add mod modNotesTx">
        <pc:chgData name="Kuan-Hua Chao" userId="a54ba1f1e88c01b0" providerId="LiveId" clId="{C68BCE37-A245-454C-B41E-246DCA9003F3}" dt="2024-01-22T03:06:05.780" v="4687" actId="20577"/>
        <pc:sldMkLst>
          <pc:docMk/>
          <pc:sldMk cId="1009977024" sldId="5096"/>
        </pc:sldMkLst>
        <pc:spChg chg="mod">
          <ac:chgData name="Kuan-Hua Chao" userId="a54ba1f1e88c01b0" providerId="LiveId" clId="{C68BCE37-A245-454C-B41E-246DCA9003F3}" dt="2024-01-18T07:27:32.237" v="96"/>
          <ac:spMkLst>
            <pc:docMk/>
            <pc:sldMk cId="1009977024" sldId="5096"/>
            <ac:spMk id="4" creationId="{513B3F33-DB08-D589-9F29-386F249054BA}"/>
          </ac:spMkLst>
        </pc:spChg>
        <pc:spChg chg="mod">
          <ac:chgData name="Kuan-Hua Chao" userId="a54ba1f1e88c01b0" providerId="LiveId" clId="{C68BCE37-A245-454C-B41E-246DCA9003F3}" dt="2024-01-18T07:27:11.367" v="95"/>
          <ac:spMkLst>
            <pc:docMk/>
            <pc:sldMk cId="1009977024" sldId="5096"/>
            <ac:spMk id="9" creationId="{81324261-99B7-F824-FFCC-6F742406A381}"/>
          </ac:spMkLst>
        </pc:spChg>
        <pc:picChg chg="mod">
          <ac:chgData name="Kuan-Hua Chao" userId="a54ba1f1e88c01b0" providerId="LiveId" clId="{C68BCE37-A245-454C-B41E-246DCA9003F3}" dt="2024-01-18T07:34:08.399" v="97" actId="14826"/>
          <ac:picMkLst>
            <pc:docMk/>
            <pc:sldMk cId="1009977024" sldId="5096"/>
            <ac:picMk id="2" creationId="{DCECBF65-240B-C1C1-1935-71DFA00049AE}"/>
          </ac:picMkLst>
        </pc:picChg>
        <pc:picChg chg="mod">
          <ac:chgData name="Kuan-Hua Chao" userId="a54ba1f1e88c01b0" providerId="LiveId" clId="{C68BCE37-A245-454C-B41E-246DCA9003F3}" dt="2024-01-18T07:34:28.470" v="98" actId="14826"/>
          <ac:picMkLst>
            <pc:docMk/>
            <pc:sldMk cId="1009977024" sldId="5096"/>
            <ac:picMk id="6" creationId="{87DBF16E-A6C8-B2FB-5B43-63B1E794C01B}"/>
          </ac:picMkLst>
        </pc:picChg>
      </pc:sldChg>
      <pc:sldChg chg="addSp delSp modSp add mod modNotesTx">
        <pc:chgData name="Kuan-Hua Chao" userId="a54ba1f1e88c01b0" providerId="LiveId" clId="{C68BCE37-A245-454C-B41E-246DCA9003F3}" dt="2024-01-23T08:05:09.922" v="10443" actId="14100"/>
        <pc:sldMkLst>
          <pc:docMk/>
          <pc:sldMk cId="3973176464" sldId="5097"/>
        </pc:sldMkLst>
        <pc:spChg chg="mod">
          <ac:chgData name="Kuan-Hua Chao" userId="a54ba1f1e88c01b0" providerId="LiveId" clId="{C68BCE37-A245-454C-B41E-246DCA9003F3}" dt="2024-01-18T08:09:26.421" v="105"/>
          <ac:spMkLst>
            <pc:docMk/>
            <pc:sldMk cId="3973176464" sldId="5097"/>
            <ac:spMk id="4" creationId="{513B3F33-DB08-D589-9F29-386F249054BA}"/>
          </ac:spMkLst>
        </pc:spChg>
        <pc:spChg chg="add mod">
          <ac:chgData name="Kuan-Hua Chao" userId="a54ba1f1e88c01b0" providerId="LiveId" clId="{C68BCE37-A245-454C-B41E-246DCA9003F3}" dt="2024-01-23T08:05:09.922" v="10443" actId="14100"/>
          <ac:spMkLst>
            <pc:docMk/>
            <pc:sldMk cId="3973176464" sldId="5097"/>
            <ac:spMk id="6" creationId="{F4F424DD-8EF1-1685-1BF9-FFA8CA9AACFE}"/>
          </ac:spMkLst>
        </pc:spChg>
        <pc:spChg chg="mod">
          <ac:chgData name="Kuan-Hua Chao" userId="a54ba1f1e88c01b0" providerId="LiveId" clId="{C68BCE37-A245-454C-B41E-246DCA9003F3}" dt="2024-01-18T08:09:17.701" v="104"/>
          <ac:spMkLst>
            <pc:docMk/>
            <pc:sldMk cId="3973176464" sldId="5097"/>
            <ac:spMk id="9" creationId="{81324261-99B7-F824-FFCC-6F742406A381}"/>
          </ac:spMkLst>
        </pc:spChg>
        <pc:picChg chg="del">
          <ac:chgData name="Kuan-Hua Chao" userId="a54ba1f1e88c01b0" providerId="LiveId" clId="{C68BCE37-A245-454C-B41E-246DCA9003F3}" dt="2024-01-18T08:09:41.207" v="106" actId="478"/>
          <ac:picMkLst>
            <pc:docMk/>
            <pc:sldMk cId="3973176464" sldId="5097"/>
            <ac:picMk id="2" creationId="{DCECBF65-240B-C1C1-1935-71DFA00049AE}"/>
          </ac:picMkLst>
        </pc:picChg>
        <pc:picChg chg="add mod modCrop">
          <ac:chgData name="Kuan-Hua Chao" userId="a54ba1f1e88c01b0" providerId="LiveId" clId="{C68BCE37-A245-454C-B41E-246DCA9003F3}" dt="2024-01-18T08:10:17.887" v="115" actId="14100"/>
          <ac:picMkLst>
            <pc:docMk/>
            <pc:sldMk cId="3973176464" sldId="5097"/>
            <ac:picMk id="5" creationId="{C0614FBA-E942-46A6-573C-C16F2E2B0903}"/>
          </ac:picMkLst>
        </pc:picChg>
        <pc:picChg chg="del">
          <ac:chgData name="Kuan-Hua Chao" userId="a54ba1f1e88c01b0" providerId="LiveId" clId="{C68BCE37-A245-454C-B41E-246DCA9003F3}" dt="2024-01-18T08:09:42.344" v="107" actId="478"/>
          <ac:picMkLst>
            <pc:docMk/>
            <pc:sldMk cId="3973176464" sldId="5097"/>
            <ac:picMk id="6" creationId="{87DBF16E-A6C8-B2FB-5B43-63B1E794C01B}"/>
          </ac:picMkLst>
        </pc:picChg>
      </pc:sldChg>
      <pc:sldChg chg="addSp delSp modSp add mod modTransition modNotesTx">
        <pc:chgData name="Kuan-Hua Chao" userId="a54ba1f1e88c01b0" providerId="LiveId" clId="{C68BCE37-A245-454C-B41E-246DCA9003F3}" dt="2024-01-25T07:07:39.595" v="11072"/>
        <pc:sldMkLst>
          <pc:docMk/>
          <pc:sldMk cId="453232662" sldId="5098"/>
        </pc:sldMkLst>
        <pc:spChg chg="add mod">
          <ac:chgData name="Kuan-Hua Chao" userId="a54ba1f1e88c01b0" providerId="LiveId" clId="{C68BCE37-A245-454C-B41E-246DCA9003F3}" dt="2024-01-23T11:50:57.325" v="10827" actId="1076"/>
          <ac:spMkLst>
            <pc:docMk/>
            <pc:sldMk cId="453232662" sldId="5098"/>
            <ac:spMk id="4" creationId="{073824FB-0594-DD8E-9624-8D0A8E261485}"/>
          </ac:spMkLst>
        </pc:spChg>
        <pc:spChg chg="mod">
          <ac:chgData name="Kuan-Hua Chao" userId="a54ba1f1e88c01b0" providerId="LiveId" clId="{C68BCE37-A245-454C-B41E-246DCA9003F3}" dt="2024-01-23T07:36:01.515" v="10129" actId="20577"/>
          <ac:spMkLst>
            <pc:docMk/>
            <pc:sldMk cId="453232662" sldId="5098"/>
            <ac:spMk id="9" creationId="{81324261-99B7-F824-FFCC-6F742406A381}"/>
          </ac:spMkLst>
        </pc:spChg>
        <pc:spChg chg="mod">
          <ac:chgData name="Kuan-Hua Chao" userId="a54ba1f1e88c01b0" providerId="LiveId" clId="{C68BCE37-A245-454C-B41E-246DCA9003F3}" dt="2024-01-18T08:15:48.391" v="174"/>
          <ac:spMkLst>
            <pc:docMk/>
            <pc:sldMk cId="453232662" sldId="5098"/>
            <ac:spMk id="15" creationId="{62C2A378-88BB-1648-90D7-D2D245860C9B}"/>
          </ac:spMkLst>
        </pc:spChg>
        <pc:picChg chg="add mod">
          <ac:chgData name="Kuan-Hua Chao" userId="a54ba1f1e88c01b0" providerId="LiveId" clId="{C68BCE37-A245-454C-B41E-246DCA9003F3}" dt="2024-01-18T08:17:55.058" v="196" actId="1076"/>
          <ac:picMkLst>
            <pc:docMk/>
            <pc:sldMk cId="453232662" sldId="5098"/>
            <ac:picMk id="2" creationId="{077D1868-610E-85EE-68A0-ADAD42863CBA}"/>
          </ac:picMkLst>
        </pc:picChg>
        <pc:picChg chg="del">
          <ac:chgData name="Kuan-Hua Chao" userId="a54ba1f1e88c01b0" providerId="LiveId" clId="{C68BCE37-A245-454C-B41E-246DCA9003F3}" dt="2024-01-18T08:17:27.509" v="194" actId="478"/>
          <ac:picMkLst>
            <pc:docMk/>
            <pc:sldMk cId="453232662" sldId="5098"/>
            <ac:picMk id="1026" creationId="{B2EE2C30-8515-6BC3-01FC-A4CDF9195291}"/>
          </ac:picMkLst>
        </pc:picChg>
      </pc:sldChg>
      <pc:sldChg chg="addSp delSp modSp add mod modNotesTx">
        <pc:chgData name="Kuan-Hua Chao" userId="a54ba1f1e88c01b0" providerId="LiveId" clId="{C68BCE37-A245-454C-B41E-246DCA9003F3}" dt="2024-01-22T06:57:43.754" v="6406" actId="20577"/>
        <pc:sldMkLst>
          <pc:docMk/>
          <pc:sldMk cId="3315569304" sldId="5099"/>
        </pc:sldMkLst>
        <pc:spChg chg="del">
          <ac:chgData name="Kuan-Hua Chao" userId="a54ba1f1e88c01b0" providerId="LiveId" clId="{C68BCE37-A245-454C-B41E-246DCA9003F3}" dt="2024-01-18T08:21:09.867" v="206" actId="478"/>
          <ac:spMkLst>
            <pc:docMk/>
            <pc:sldMk cId="3315569304" sldId="5099"/>
            <ac:spMk id="3" creationId="{87A52545-2D5B-9340-84EB-A2E25FFFF588}"/>
          </ac:spMkLst>
        </pc:spChg>
        <pc:spChg chg="mod">
          <ac:chgData name="Kuan-Hua Chao" userId="a54ba1f1e88c01b0" providerId="LiveId" clId="{C68BCE37-A245-454C-B41E-246DCA9003F3}" dt="2024-01-18T08:23:42.745" v="234" actId="20577"/>
          <ac:spMkLst>
            <pc:docMk/>
            <pc:sldMk cId="3315569304" sldId="5099"/>
            <ac:spMk id="4" creationId="{513B3F33-DB08-D589-9F29-386F249054BA}"/>
          </ac:spMkLst>
        </pc:spChg>
        <pc:spChg chg="add del">
          <ac:chgData name="Kuan-Hua Chao" userId="a54ba1f1e88c01b0" providerId="LiveId" clId="{C68BCE37-A245-454C-B41E-246DCA9003F3}" dt="2024-01-18T08:23:58.057" v="236" actId="22"/>
          <ac:spMkLst>
            <pc:docMk/>
            <pc:sldMk cId="3315569304" sldId="5099"/>
            <ac:spMk id="7" creationId="{C60E635F-2911-7D92-60C0-9BC4B884B769}"/>
          </ac:spMkLst>
        </pc:spChg>
        <pc:spChg chg="mod">
          <ac:chgData name="Kuan-Hua Chao" userId="a54ba1f1e88c01b0" providerId="LiveId" clId="{C68BCE37-A245-454C-B41E-246DCA9003F3}" dt="2024-01-18T08:22:19.912" v="216" actId="113"/>
          <ac:spMkLst>
            <pc:docMk/>
            <pc:sldMk cId="3315569304" sldId="5099"/>
            <ac:spMk id="9" creationId="{81324261-99B7-F824-FFCC-6F742406A381}"/>
          </ac:spMkLst>
        </pc:spChg>
        <pc:spChg chg="mod">
          <ac:chgData name="Kuan-Hua Chao" userId="a54ba1f1e88c01b0" providerId="LiveId" clId="{C68BCE37-A245-454C-B41E-246DCA9003F3}" dt="2024-01-18T08:21:22.225" v="207"/>
          <ac:spMkLst>
            <pc:docMk/>
            <pc:sldMk cId="3315569304" sldId="5099"/>
            <ac:spMk id="15" creationId="{62C2A378-88BB-1648-90D7-D2D245860C9B}"/>
          </ac:spMkLst>
        </pc:spChg>
        <pc:picChg chg="del">
          <ac:chgData name="Kuan-Hua Chao" userId="a54ba1f1e88c01b0" providerId="LiveId" clId="{C68BCE37-A245-454C-B41E-246DCA9003F3}" dt="2024-01-18T08:21:44.565" v="208" actId="478"/>
          <ac:picMkLst>
            <pc:docMk/>
            <pc:sldMk cId="3315569304" sldId="5099"/>
            <ac:picMk id="2" creationId="{DCECBF65-240B-C1C1-1935-71DFA00049AE}"/>
          </ac:picMkLst>
        </pc:picChg>
        <pc:picChg chg="del">
          <ac:chgData name="Kuan-Hua Chao" userId="a54ba1f1e88c01b0" providerId="LiveId" clId="{C68BCE37-A245-454C-B41E-246DCA9003F3}" dt="2024-01-18T08:21:45.168" v="209" actId="478"/>
          <ac:picMkLst>
            <pc:docMk/>
            <pc:sldMk cId="3315569304" sldId="5099"/>
            <ac:picMk id="6" creationId="{87DBF16E-A6C8-B2FB-5B43-63B1E794C01B}"/>
          </ac:picMkLst>
        </pc:picChg>
        <pc:picChg chg="add mod modCrop">
          <ac:chgData name="Kuan-Hua Chao" userId="a54ba1f1e88c01b0" providerId="LiveId" clId="{C68BCE37-A245-454C-B41E-246DCA9003F3}" dt="2024-01-18T08:25:26.977" v="255" actId="1076"/>
          <ac:picMkLst>
            <pc:docMk/>
            <pc:sldMk cId="3315569304" sldId="5099"/>
            <ac:picMk id="8" creationId="{690D162F-B411-82BE-73CE-967454DDD815}"/>
          </ac:picMkLst>
        </pc:picChg>
        <pc:picChg chg="add mod modCrop">
          <ac:chgData name="Kuan-Hua Chao" userId="a54ba1f1e88c01b0" providerId="LiveId" clId="{C68BCE37-A245-454C-B41E-246DCA9003F3}" dt="2024-01-18T08:25:32.039" v="256" actId="1076"/>
          <ac:picMkLst>
            <pc:docMk/>
            <pc:sldMk cId="3315569304" sldId="5099"/>
            <ac:picMk id="10" creationId="{EEBE408B-086A-417B-9AD7-57767CD2D99D}"/>
          </ac:picMkLst>
        </pc:picChg>
      </pc:sldChg>
      <pc:sldChg chg="addSp delSp modSp add mod modNotesTx">
        <pc:chgData name="Kuan-Hua Chao" userId="a54ba1f1e88c01b0" providerId="LiveId" clId="{C68BCE37-A245-454C-B41E-246DCA9003F3}" dt="2024-01-23T12:31:48.007" v="10954" actId="313"/>
        <pc:sldMkLst>
          <pc:docMk/>
          <pc:sldMk cId="3896233001" sldId="5100"/>
        </pc:sldMkLst>
        <pc:spChg chg="del">
          <ac:chgData name="Kuan-Hua Chao" userId="a54ba1f1e88c01b0" providerId="LiveId" clId="{C68BCE37-A245-454C-B41E-246DCA9003F3}" dt="2024-01-18T08:28:35.332" v="262" actId="478"/>
          <ac:spMkLst>
            <pc:docMk/>
            <pc:sldMk cId="3896233001" sldId="5100"/>
            <ac:spMk id="4" creationId="{513B3F33-DB08-D589-9F29-386F249054BA}"/>
          </ac:spMkLst>
        </pc:spChg>
        <pc:spChg chg="mod">
          <ac:chgData name="Kuan-Hua Chao" userId="a54ba1f1e88c01b0" providerId="LiveId" clId="{C68BCE37-A245-454C-B41E-246DCA9003F3}" dt="2024-01-23T12:31:48.007" v="10954" actId="313"/>
          <ac:spMkLst>
            <pc:docMk/>
            <pc:sldMk cId="3896233001" sldId="5100"/>
            <ac:spMk id="9" creationId="{81324261-99B7-F824-FFCC-6F742406A381}"/>
          </ac:spMkLst>
        </pc:spChg>
        <pc:picChg chg="add mod modCrop">
          <ac:chgData name="Kuan-Hua Chao" userId="a54ba1f1e88c01b0" providerId="LiveId" clId="{C68BCE37-A245-454C-B41E-246DCA9003F3}" dt="2024-01-18T08:30:34.553" v="290" actId="1076"/>
          <ac:picMkLst>
            <pc:docMk/>
            <pc:sldMk cId="3896233001" sldId="5100"/>
            <ac:picMk id="3" creationId="{F7AE34AB-E1EE-FECF-8044-4B0EB7C986A2}"/>
          </ac:picMkLst>
        </pc:picChg>
        <pc:picChg chg="add mod modCrop">
          <ac:chgData name="Kuan-Hua Chao" userId="a54ba1f1e88c01b0" providerId="LiveId" clId="{C68BCE37-A245-454C-B41E-246DCA9003F3}" dt="2024-01-18T08:30:37.805" v="291" actId="14100"/>
          <ac:picMkLst>
            <pc:docMk/>
            <pc:sldMk cId="3896233001" sldId="5100"/>
            <ac:picMk id="5" creationId="{4215AD6D-26BD-855E-D4A4-839C4513E736}"/>
          </ac:picMkLst>
        </pc:picChg>
        <pc:picChg chg="del">
          <ac:chgData name="Kuan-Hua Chao" userId="a54ba1f1e88c01b0" providerId="LiveId" clId="{C68BCE37-A245-454C-B41E-246DCA9003F3}" dt="2024-01-18T08:28:21.116" v="260" actId="478"/>
          <ac:picMkLst>
            <pc:docMk/>
            <pc:sldMk cId="3896233001" sldId="5100"/>
            <ac:picMk id="8" creationId="{690D162F-B411-82BE-73CE-967454DDD815}"/>
          </ac:picMkLst>
        </pc:picChg>
        <pc:picChg chg="del">
          <ac:chgData name="Kuan-Hua Chao" userId="a54ba1f1e88c01b0" providerId="LiveId" clId="{C68BCE37-A245-454C-B41E-246DCA9003F3}" dt="2024-01-18T08:28:21.868" v="261" actId="478"/>
          <ac:picMkLst>
            <pc:docMk/>
            <pc:sldMk cId="3896233001" sldId="5100"/>
            <ac:picMk id="10" creationId="{EEBE408B-086A-417B-9AD7-57767CD2D99D}"/>
          </ac:picMkLst>
        </pc:picChg>
      </pc:sldChg>
      <pc:sldChg chg="addSp delSp modSp add mod modNotesTx">
        <pc:chgData name="Kuan-Hua Chao" userId="a54ba1f1e88c01b0" providerId="LiveId" clId="{C68BCE37-A245-454C-B41E-246DCA9003F3}" dt="2024-01-22T07:45:10.146" v="7824" actId="20577"/>
        <pc:sldMkLst>
          <pc:docMk/>
          <pc:sldMk cId="1009792423" sldId="5101"/>
        </pc:sldMkLst>
        <pc:spChg chg="add mod">
          <ac:chgData name="Kuan-Hua Chao" userId="a54ba1f1e88c01b0" providerId="LiveId" clId="{C68BCE37-A245-454C-B41E-246DCA9003F3}" dt="2024-01-18T08:36:18.290" v="349" actId="20577"/>
          <ac:spMkLst>
            <pc:docMk/>
            <pc:sldMk cId="1009792423" sldId="5101"/>
            <ac:spMk id="4" creationId="{C378B2D8-65F5-F311-E7AB-EB1885F6C441}"/>
          </ac:spMkLst>
        </pc:spChg>
        <pc:spChg chg="mod">
          <ac:chgData name="Kuan-Hua Chao" userId="a54ba1f1e88c01b0" providerId="LiveId" clId="{C68BCE37-A245-454C-B41E-246DCA9003F3}" dt="2024-01-21T12:48:36.457" v="2852" actId="14100"/>
          <ac:spMkLst>
            <pc:docMk/>
            <pc:sldMk cId="1009792423" sldId="5101"/>
            <ac:spMk id="9" creationId="{81324261-99B7-F824-FFCC-6F742406A381}"/>
          </ac:spMkLst>
        </pc:spChg>
        <pc:spChg chg="mod">
          <ac:chgData name="Kuan-Hua Chao" userId="a54ba1f1e88c01b0" providerId="LiveId" clId="{C68BCE37-A245-454C-B41E-246DCA9003F3}" dt="2024-01-18T08:33:44.450" v="317" actId="14100"/>
          <ac:spMkLst>
            <pc:docMk/>
            <pc:sldMk cId="1009792423" sldId="5101"/>
            <ac:spMk id="15" creationId="{62C2A378-88BB-1648-90D7-D2D245860C9B}"/>
          </ac:spMkLst>
        </pc:spChg>
        <pc:picChg chg="add mod">
          <ac:chgData name="Kuan-Hua Chao" userId="a54ba1f1e88c01b0" providerId="LiveId" clId="{C68BCE37-A245-454C-B41E-246DCA9003F3}" dt="2024-01-21T12:50:45.609" v="2868" actId="1076"/>
          <ac:picMkLst>
            <pc:docMk/>
            <pc:sldMk cId="1009792423" sldId="5101"/>
            <ac:picMk id="2" creationId="{1138EF59-CCAA-A259-47E2-5938630F67BA}"/>
          </ac:picMkLst>
        </pc:picChg>
        <pc:picChg chg="del mod">
          <ac:chgData name="Kuan-Hua Chao" userId="a54ba1f1e88c01b0" providerId="LiveId" clId="{C68BCE37-A245-454C-B41E-246DCA9003F3}" dt="2024-01-18T08:36:32.428" v="351" actId="478"/>
          <ac:picMkLst>
            <pc:docMk/>
            <pc:sldMk cId="1009792423" sldId="5101"/>
            <ac:picMk id="3" creationId="{F7AE34AB-E1EE-FECF-8044-4B0EB7C986A2}"/>
          </ac:picMkLst>
        </pc:picChg>
        <pc:picChg chg="del">
          <ac:chgData name="Kuan-Hua Chao" userId="a54ba1f1e88c01b0" providerId="LiveId" clId="{C68BCE37-A245-454C-B41E-246DCA9003F3}" dt="2024-01-18T08:34:47.917" v="332" actId="478"/>
          <ac:picMkLst>
            <pc:docMk/>
            <pc:sldMk cId="1009792423" sldId="5101"/>
            <ac:picMk id="5" creationId="{4215AD6D-26BD-855E-D4A4-839C4513E736}"/>
          </ac:picMkLst>
        </pc:picChg>
        <pc:picChg chg="add mod modCrop">
          <ac:chgData name="Kuan-Hua Chao" userId="a54ba1f1e88c01b0" providerId="LiveId" clId="{C68BCE37-A245-454C-B41E-246DCA9003F3}" dt="2024-01-21T12:48:45.757" v="2859" actId="1037"/>
          <ac:picMkLst>
            <pc:docMk/>
            <pc:sldMk cId="1009792423" sldId="5101"/>
            <ac:picMk id="6" creationId="{5FAD16A8-5AB3-D196-1635-DA53ECF34F2D}"/>
          </ac:picMkLst>
        </pc:picChg>
        <pc:picChg chg="add mod modCrop">
          <ac:chgData name="Kuan-Hua Chao" userId="a54ba1f1e88c01b0" providerId="LiveId" clId="{C68BCE37-A245-454C-B41E-246DCA9003F3}" dt="2024-01-21T12:50:43.160" v="2867" actId="1076"/>
          <ac:picMkLst>
            <pc:docMk/>
            <pc:sldMk cId="1009792423" sldId="5101"/>
            <ac:picMk id="7" creationId="{7B043451-906A-6B7E-358B-E3ADA28E08E9}"/>
          </ac:picMkLst>
        </pc:picChg>
      </pc:sldChg>
      <pc:sldChg chg="addSp delSp modSp add mod modNotesTx">
        <pc:chgData name="Kuan-Hua Chao" userId="a54ba1f1e88c01b0" providerId="LiveId" clId="{C68BCE37-A245-454C-B41E-246DCA9003F3}" dt="2024-01-23T12:40:05.974" v="11013" actId="1076"/>
        <pc:sldMkLst>
          <pc:docMk/>
          <pc:sldMk cId="3397407753" sldId="5102"/>
        </pc:sldMkLst>
        <pc:spChg chg="mod">
          <ac:chgData name="Kuan-Hua Chao" userId="a54ba1f1e88c01b0" providerId="LiveId" clId="{C68BCE37-A245-454C-B41E-246DCA9003F3}" dt="2024-01-18T08:56:24.275" v="599" actId="113"/>
          <ac:spMkLst>
            <pc:docMk/>
            <pc:sldMk cId="3397407753" sldId="5102"/>
            <ac:spMk id="6" creationId="{F82F2CE9-98E3-5CD6-4567-99CAB4CED1B3}"/>
          </ac:spMkLst>
        </pc:spChg>
        <pc:spChg chg="add mod">
          <ac:chgData name="Kuan-Hua Chao" userId="a54ba1f1e88c01b0" providerId="LiveId" clId="{C68BCE37-A245-454C-B41E-246DCA9003F3}" dt="2024-01-23T12:40:05.974" v="11013" actId="1076"/>
          <ac:spMkLst>
            <pc:docMk/>
            <pc:sldMk cId="3397407753" sldId="5102"/>
            <ac:spMk id="7" creationId="{040F19EF-4E1A-1E18-3354-B39F716DB162}"/>
          </ac:spMkLst>
        </pc:spChg>
        <pc:spChg chg="add mod">
          <ac:chgData name="Kuan-Hua Chao" userId="a54ba1f1e88c01b0" providerId="LiveId" clId="{C68BCE37-A245-454C-B41E-246DCA9003F3}" dt="2024-01-23T09:00:03.242" v="10665" actId="1076"/>
          <ac:spMkLst>
            <pc:docMk/>
            <pc:sldMk cId="3397407753" sldId="5102"/>
            <ac:spMk id="8" creationId="{D1B9FBA4-ACC1-BCD7-B7BE-4BD006B11D59}"/>
          </ac:spMkLst>
        </pc:spChg>
        <pc:spChg chg="add mod">
          <ac:chgData name="Kuan-Hua Chao" userId="a54ba1f1e88c01b0" providerId="LiveId" clId="{C68BCE37-A245-454C-B41E-246DCA9003F3}" dt="2024-01-23T09:00:24.708" v="10670" actId="1076"/>
          <ac:spMkLst>
            <pc:docMk/>
            <pc:sldMk cId="3397407753" sldId="5102"/>
            <ac:spMk id="10" creationId="{2C04615D-4709-F0A4-3BE2-0014D40E47FA}"/>
          </ac:spMkLst>
        </pc:spChg>
        <pc:spChg chg="mod">
          <ac:chgData name="Kuan-Hua Chao" userId="a54ba1f1e88c01b0" providerId="LiveId" clId="{C68BCE37-A245-454C-B41E-246DCA9003F3}" dt="2024-01-18T08:55:13.013" v="583" actId="20577"/>
          <ac:spMkLst>
            <pc:docMk/>
            <pc:sldMk cId="3397407753" sldId="5102"/>
            <ac:spMk id="15" creationId="{62C2A378-88BB-1648-90D7-D2D245860C9B}"/>
          </ac:spMkLst>
        </pc:spChg>
        <pc:picChg chg="add mod">
          <ac:chgData name="Kuan-Hua Chao" userId="a54ba1f1e88c01b0" providerId="LiveId" clId="{C68BCE37-A245-454C-B41E-246DCA9003F3}" dt="2024-01-18T08:59:24.330" v="629" actId="1076"/>
          <ac:picMkLst>
            <pc:docMk/>
            <pc:sldMk cId="3397407753" sldId="5102"/>
            <ac:picMk id="5" creationId="{2D5C2C5F-96E5-7002-FD41-918967298C96}"/>
          </ac:picMkLst>
        </pc:picChg>
        <pc:picChg chg="del">
          <ac:chgData name="Kuan-Hua Chao" userId="a54ba1f1e88c01b0" providerId="LiveId" clId="{C68BCE37-A245-454C-B41E-246DCA9003F3}" dt="2024-01-18T08:55:49.917" v="588" actId="478"/>
          <ac:picMkLst>
            <pc:docMk/>
            <pc:sldMk cId="3397407753" sldId="5102"/>
            <ac:picMk id="8" creationId="{E57C5DFD-479C-9155-C51E-1D53B4B515F3}"/>
          </ac:picMkLst>
        </pc:picChg>
        <pc:picChg chg="del">
          <ac:chgData name="Kuan-Hua Chao" userId="a54ba1f1e88c01b0" providerId="LiveId" clId="{C68BCE37-A245-454C-B41E-246DCA9003F3}" dt="2024-01-18T08:55:50.526" v="589" actId="478"/>
          <ac:picMkLst>
            <pc:docMk/>
            <pc:sldMk cId="3397407753" sldId="5102"/>
            <ac:picMk id="12" creationId="{9E014FF8-1B8A-DF94-0435-0182BDC4169D}"/>
          </ac:picMkLst>
        </pc:picChg>
        <pc:picChg chg="add mod">
          <ac:chgData name="Kuan-Hua Chao" userId="a54ba1f1e88c01b0" providerId="LiveId" clId="{C68BCE37-A245-454C-B41E-246DCA9003F3}" dt="2024-01-23T09:00:18.502" v="10669" actId="1076"/>
          <ac:picMkLst>
            <pc:docMk/>
            <pc:sldMk cId="3397407753" sldId="5102"/>
            <ac:picMk id="3074" creationId="{F071B708-96FE-CAD0-2A6B-50B5464E8306}"/>
          </ac:picMkLst>
        </pc:picChg>
      </pc:sldChg>
      <pc:sldChg chg="addSp delSp modSp add mod modAnim modNotesTx">
        <pc:chgData name="Kuan-Hua Chao" userId="a54ba1f1e88c01b0" providerId="LiveId" clId="{C68BCE37-A245-454C-B41E-246DCA9003F3}" dt="2024-01-23T12:45:44.887" v="11023" actId="1076"/>
        <pc:sldMkLst>
          <pc:docMk/>
          <pc:sldMk cId="2678263747" sldId="5103"/>
        </pc:sldMkLst>
        <pc:spChg chg="mod">
          <ac:chgData name="Kuan-Hua Chao" userId="a54ba1f1e88c01b0" providerId="LiveId" clId="{C68BCE37-A245-454C-B41E-246DCA9003F3}" dt="2024-01-18T09:08:36.657" v="686" actId="6549"/>
          <ac:spMkLst>
            <pc:docMk/>
            <pc:sldMk cId="2678263747" sldId="5103"/>
            <ac:spMk id="7" creationId="{E5BEDC81-5630-77E5-8B53-F51AC4C081CC}"/>
          </ac:spMkLst>
        </pc:spChg>
        <pc:spChg chg="add mod">
          <ac:chgData name="Kuan-Hua Chao" userId="a54ba1f1e88c01b0" providerId="LiveId" clId="{C68BCE37-A245-454C-B41E-246DCA9003F3}" dt="2024-01-22T09:42:48.621" v="9425" actId="1076"/>
          <ac:spMkLst>
            <pc:docMk/>
            <pc:sldMk cId="2678263747" sldId="5103"/>
            <ac:spMk id="8" creationId="{71FD6345-99C3-6BD6-2BC4-2C5A628A3096}"/>
          </ac:spMkLst>
        </pc:spChg>
        <pc:spChg chg="mod">
          <ac:chgData name="Kuan-Hua Chao" userId="a54ba1f1e88c01b0" providerId="LiveId" clId="{C68BCE37-A245-454C-B41E-246DCA9003F3}" dt="2024-01-18T09:14:03.120" v="760" actId="1076"/>
          <ac:spMkLst>
            <pc:docMk/>
            <pc:sldMk cId="2678263747" sldId="5103"/>
            <ac:spMk id="9" creationId="{69F1D671-9A95-17E4-8DAD-34578F54894A}"/>
          </ac:spMkLst>
        </pc:spChg>
        <pc:spChg chg="add mod">
          <ac:chgData name="Kuan-Hua Chao" userId="a54ba1f1e88c01b0" providerId="LiveId" clId="{C68BCE37-A245-454C-B41E-246DCA9003F3}" dt="2024-01-22T09:46:44.040" v="9493" actId="1076"/>
          <ac:spMkLst>
            <pc:docMk/>
            <pc:sldMk cId="2678263747" sldId="5103"/>
            <ac:spMk id="10" creationId="{2C3EB915-A3E3-4DF3-966A-1BDC770E65AA}"/>
          </ac:spMkLst>
        </pc:spChg>
        <pc:spChg chg="add mod">
          <ac:chgData name="Kuan-Hua Chao" userId="a54ba1f1e88c01b0" providerId="LiveId" clId="{C68BCE37-A245-454C-B41E-246DCA9003F3}" dt="2024-01-22T09:47:01.464" v="9495" actId="1076"/>
          <ac:spMkLst>
            <pc:docMk/>
            <pc:sldMk cId="2678263747" sldId="5103"/>
            <ac:spMk id="11" creationId="{E73DCEEC-4BD6-415F-E453-1A83CC35BA02}"/>
          </ac:spMkLst>
        </pc:spChg>
        <pc:spChg chg="add mod">
          <ac:chgData name="Kuan-Hua Chao" userId="a54ba1f1e88c01b0" providerId="LiveId" clId="{C68BCE37-A245-454C-B41E-246DCA9003F3}" dt="2024-01-22T09:48:21.081" v="9518" actId="1076"/>
          <ac:spMkLst>
            <pc:docMk/>
            <pc:sldMk cId="2678263747" sldId="5103"/>
            <ac:spMk id="12" creationId="{CDE675BD-F333-0C92-A460-83574F25AA1F}"/>
          </ac:spMkLst>
        </pc:spChg>
        <pc:spChg chg="add mod">
          <ac:chgData name="Kuan-Hua Chao" userId="a54ba1f1e88c01b0" providerId="LiveId" clId="{C68BCE37-A245-454C-B41E-246DCA9003F3}" dt="2024-01-23T12:45:44.887" v="11023" actId="1076"/>
          <ac:spMkLst>
            <pc:docMk/>
            <pc:sldMk cId="2678263747" sldId="5103"/>
            <ac:spMk id="13" creationId="{F155FF23-830F-18EE-785D-7BDC787CA3F5}"/>
          </ac:spMkLst>
        </pc:spChg>
        <pc:picChg chg="add del mod">
          <ac:chgData name="Kuan-Hua Chao" userId="a54ba1f1e88c01b0" providerId="LiveId" clId="{C68BCE37-A245-454C-B41E-246DCA9003F3}" dt="2024-01-18T09:13:47.078" v="750" actId="1076"/>
          <ac:picMkLst>
            <pc:docMk/>
            <pc:sldMk cId="2678263747" sldId="5103"/>
            <ac:picMk id="4098" creationId="{7E95EB90-85CA-F1A3-783C-7975113AE96C}"/>
          </ac:picMkLst>
        </pc:picChg>
        <pc:picChg chg="del">
          <ac:chgData name="Kuan-Hua Chao" userId="a54ba1f1e88c01b0" providerId="LiveId" clId="{C68BCE37-A245-454C-B41E-246DCA9003F3}" dt="2024-01-18T09:08:50.841" v="689" actId="478"/>
          <ac:picMkLst>
            <pc:docMk/>
            <pc:sldMk cId="2678263747" sldId="5103"/>
            <ac:picMk id="4100" creationId="{CCCC3E57-0B29-648A-3B29-346D80937E35}"/>
          </ac:picMkLst>
        </pc:picChg>
        <pc:picChg chg="add mod">
          <ac:chgData name="Kuan-Hua Chao" userId="a54ba1f1e88c01b0" providerId="LiveId" clId="{C68BCE37-A245-454C-B41E-246DCA9003F3}" dt="2024-01-18T09:13:58.744" v="759" actId="1076"/>
          <ac:picMkLst>
            <pc:docMk/>
            <pc:sldMk cId="2678263747" sldId="5103"/>
            <ac:picMk id="5122" creationId="{919CFA56-5F30-5358-4CAA-910CCAC3BF76}"/>
          </ac:picMkLst>
        </pc:picChg>
        <pc:picChg chg="add mod">
          <ac:chgData name="Kuan-Hua Chao" userId="a54ba1f1e88c01b0" providerId="LiveId" clId="{C68BCE37-A245-454C-B41E-246DCA9003F3}" dt="2024-01-18T09:14:24.950" v="768" actId="14100"/>
          <ac:picMkLst>
            <pc:docMk/>
            <pc:sldMk cId="2678263747" sldId="5103"/>
            <ac:picMk id="5124" creationId="{78691F80-495F-4CE4-25DA-5C4468051684}"/>
          </ac:picMkLst>
        </pc:picChg>
      </pc:sldChg>
      <pc:sldChg chg="delSp modSp add mod modNotesTx">
        <pc:chgData name="Kuan-Hua Chao" userId="a54ba1f1e88c01b0" providerId="LiveId" clId="{C68BCE37-A245-454C-B41E-246DCA9003F3}" dt="2024-01-23T08:02:22.206" v="10412" actId="20577"/>
        <pc:sldMkLst>
          <pc:docMk/>
          <pc:sldMk cId="335530470" sldId="5104"/>
        </pc:sldMkLst>
        <pc:spChg chg="mod">
          <ac:chgData name="Kuan-Hua Chao" userId="a54ba1f1e88c01b0" providerId="LiveId" clId="{C68BCE37-A245-454C-B41E-246DCA9003F3}" dt="2024-01-23T08:02:22.206" v="10412" actId="20577"/>
          <ac:spMkLst>
            <pc:docMk/>
            <pc:sldMk cId="335530470" sldId="5104"/>
            <ac:spMk id="6" creationId="{F82F2CE9-98E3-5CD6-4567-99CAB4CED1B3}"/>
          </ac:spMkLst>
        </pc:spChg>
        <pc:spChg chg="mod">
          <ac:chgData name="Kuan-Hua Chao" userId="a54ba1f1e88c01b0" providerId="LiveId" clId="{C68BCE37-A245-454C-B41E-246DCA9003F3}" dt="2024-01-18T09:15:23.452" v="780" actId="20577"/>
          <ac:spMkLst>
            <pc:docMk/>
            <pc:sldMk cId="335530470" sldId="5104"/>
            <ac:spMk id="15" creationId="{62C2A378-88BB-1648-90D7-D2D245860C9B}"/>
          </ac:spMkLst>
        </pc:spChg>
        <pc:picChg chg="del">
          <ac:chgData name="Kuan-Hua Chao" userId="a54ba1f1e88c01b0" providerId="LiveId" clId="{C68BCE37-A245-454C-B41E-246DCA9003F3}" dt="2024-01-18T09:15:29.045" v="781" actId="478"/>
          <ac:picMkLst>
            <pc:docMk/>
            <pc:sldMk cId="335530470" sldId="5104"/>
            <ac:picMk id="5" creationId="{2D5C2C5F-96E5-7002-FD41-918967298C96}"/>
          </ac:picMkLst>
        </pc:picChg>
        <pc:picChg chg="del">
          <ac:chgData name="Kuan-Hua Chao" userId="a54ba1f1e88c01b0" providerId="LiveId" clId="{C68BCE37-A245-454C-B41E-246DCA9003F3}" dt="2024-01-18T09:15:29.838" v="782" actId="478"/>
          <ac:picMkLst>
            <pc:docMk/>
            <pc:sldMk cId="335530470" sldId="5104"/>
            <ac:picMk id="3074" creationId="{F071B708-96FE-CAD0-2A6B-50B5464E8306}"/>
          </ac:picMkLst>
        </pc:picChg>
      </pc:sldChg>
      <pc:sldChg chg="add del">
        <pc:chgData name="Kuan-Hua Chao" userId="a54ba1f1e88c01b0" providerId="LiveId" clId="{C68BCE37-A245-454C-B41E-246DCA9003F3}" dt="2024-01-22T03:54:53.040" v="5682" actId="2696"/>
        <pc:sldMkLst>
          <pc:docMk/>
          <pc:sldMk cId="1670599194" sldId="5105"/>
        </pc:sldMkLst>
      </pc:sldChg>
      <pc:sldChg chg="add del">
        <pc:chgData name="Kuan-Hua Chao" userId="a54ba1f1e88c01b0" providerId="LiveId" clId="{C68BCE37-A245-454C-B41E-246DCA9003F3}" dt="2024-01-22T03:56:19.948" v="5691" actId="2696"/>
        <pc:sldMkLst>
          <pc:docMk/>
          <pc:sldMk cId="2783297836" sldId="5105"/>
        </pc:sldMkLst>
      </pc:sldChg>
      <pc:sldChg chg="delSp modSp add mod modTransition">
        <pc:chgData name="Kuan-Hua Chao" userId="a54ba1f1e88c01b0" providerId="LiveId" clId="{C68BCE37-A245-454C-B41E-246DCA9003F3}" dt="2024-01-25T07:07:45.103" v="11073"/>
        <pc:sldMkLst>
          <pc:docMk/>
          <pc:sldMk cId="3714787345" sldId="5105"/>
        </pc:sldMkLst>
        <pc:spChg chg="del">
          <ac:chgData name="Kuan-Hua Chao" userId="a54ba1f1e88c01b0" providerId="LiveId" clId="{C68BCE37-A245-454C-B41E-246DCA9003F3}" dt="2024-01-23T12:26:36.792" v="10934" actId="478"/>
          <ac:spMkLst>
            <pc:docMk/>
            <pc:sldMk cId="3714787345" sldId="5105"/>
            <ac:spMk id="4" creationId="{073824FB-0594-DD8E-9624-8D0A8E261485}"/>
          </ac:spMkLst>
        </pc:spChg>
        <pc:picChg chg="mod">
          <ac:chgData name="Kuan-Hua Chao" userId="a54ba1f1e88c01b0" providerId="LiveId" clId="{C68BCE37-A245-454C-B41E-246DCA9003F3}" dt="2024-01-23T12:26:39.928" v="10935" actId="1076"/>
          <ac:picMkLst>
            <pc:docMk/>
            <pc:sldMk cId="3714787345" sldId="5105"/>
            <ac:picMk id="2" creationId="{077D1868-610E-85EE-68A0-ADAD42863CBA}"/>
          </ac:picMkLst>
        </pc:picChg>
      </pc:sldChg>
      <pc:sldChg chg="delSp modSp add mod modTransition">
        <pc:chgData name="Kuan-Hua Chao" userId="a54ba1f1e88c01b0" providerId="LiveId" clId="{C68BCE37-A245-454C-B41E-246DCA9003F3}" dt="2024-01-25T07:07:49.584" v="11074"/>
        <pc:sldMkLst>
          <pc:docMk/>
          <pc:sldMk cId="4208580409" sldId="5106"/>
        </pc:sldMkLst>
        <pc:spChg chg="del">
          <ac:chgData name="Kuan-Hua Chao" userId="a54ba1f1e88c01b0" providerId="LiveId" clId="{C68BCE37-A245-454C-B41E-246DCA9003F3}" dt="2024-01-23T12:26:58.753" v="10939" actId="478"/>
          <ac:spMkLst>
            <pc:docMk/>
            <pc:sldMk cId="4208580409" sldId="5106"/>
            <ac:spMk id="4" creationId="{073824FB-0594-DD8E-9624-8D0A8E261485}"/>
          </ac:spMkLst>
        </pc:spChg>
        <pc:picChg chg="mod">
          <ac:chgData name="Kuan-Hua Chao" userId="a54ba1f1e88c01b0" providerId="LiveId" clId="{C68BCE37-A245-454C-B41E-246DCA9003F3}" dt="2024-01-23T12:54:08.681" v="11045" actId="1076"/>
          <ac:picMkLst>
            <pc:docMk/>
            <pc:sldMk cId="4208580409" sldId="5106"/>
            <ac:picMk id="2" creationId="{077D1868-610E-85EE-68A0-ADAD42863CBA}"/>
          </ac:picMkLst>
        </pc:picChg>
      </pc:sldChg>
      <pc:sldChg chg="delSp modSp add mod modTransition">
        <pc:chgData name="Kuan-Hua Chao" userId="a54ba1f1e88c01b0" providerId="LiveId" clId="{C68BCE37-A245-454C-B41E-246DCA9003F3}" dt="2024-01-25T07:10:08.519" v="11083" actId="14100"/>
        <pc:sldMkLst>
          <pc:docMk/>
          <pc:sldMk cId="549957589" sldId="5107"/>
        </pc:sldMkLst>
        <pc:spChg chg="mod">
          <ac:chgData name="Kuan-Hua Chao" userId="a54ba1f1e88c01b0" providerId="LiveId" clId="{C68BCE37-A245-454C-B41E-246DCA9003F3}" dt="2024-01-25T07:09:43.857" v="11079" actId="1076"/>
          <ac:spMkLst>
            <pc:docMk/>
            <pc:sldMk cId="549957589" sldId="5107"/>
            <ac:spMk id="4" creationId="{513B3F33-DB08-D589-9F29-386F249054BA}"/>
          </ac:spMkLst>
        </pc:spChg>
        <pc:spChg chg="mod">
          <ac:chgData name="Kuan-Hua Chao" userId="a54ba1f1e88c01b0" providerId="LiveId" clId="{C68BCE37-A245-454C-B41E-246DCA9003F3}" dt="2024-01-25T07:10:08.519" v="11083" actId="14100"/>
          <ac:spMkLst>
            <pc:docMk/>
            <pc:sldMk cId="549957589" sldId="5107"/>
            <ac:spMk id="9" creationId="{81324261-99B7-F824-FFCC-6F742406A381}"/>
          </ac:spMkLst>
        </pc:spChg>
        <pc:picChg chg="mod">
          <ac:chgData name="Kuan-Hua Chao" userId="a54ba1f1e88c01b0" providerId="LiveId" clId="{C68BCE37-A245-454C-B41E-246DCA9003F3}" dt="2024-01-25T07:10:00.541" v="11082" actId="1076"/>
          <ac:picMkLst>
            <pc:docMk/>
            <pc:sldMk cId="549957589" sldId="5107"/>
            <ac:picMk id="8" creationId="{690D162F-B411-82BE-73CE-967454DDD815}"/>
          </ac:picMkLst>
        </pc:picChg>
        <pc:picChg chg="del">
          <ac:chgData name="Kuan-Hua Chao" userId="a54ba1f1e88c01b0" providerId="LiveId" clId="{C68BCE37-A245-454C-B41E-246DCA9003F3}" dt="2024-01-23T12:29:43.918" v="10945" actId="478"/>
          <ac:picMkLst>
            <pc:docMk/>
            <pc:sldMk cId="549957589" sldId="5107"/>
            <ac:picMk id="10" creationId="{EEBE408B-086A-417B-9AD7-57767CD2D99D}"/>
          </ac:picMkLst>
        </pc:picChg>
      </pc:sldChg>
      <pc:sldChg chg="modSp add mod modTransition">
        <pc:chgData name="Kuan-Hua Chao" userId="a54ba1f1e88c01b0" providerId="LiveId" clId="{C68BCE37-A245-454C-B41E-246DCA9003F3}" dt="2024-01-25T07:10:43.165" v="11084" actId="14100"/>
        <pc:sldMkLst>
          <pc:docMk/>
          <pc:sldMk cId="271887543" sldId="5108"/>
        </pc:sldMkLst>
        <pc:spChg chg="mod">
          <ac:chgData name="Kuan-Hua Chao" userId="a54ba1f1e88c01b0" providerId="LiveId" clId="{C68BCE37-A245-454C-B41E-246DCA9003F3}" dt="2024-01-25T07:10:43.165" v="11084" actId="14100"/>
          <ac:spMkLst>
            <pc:docMk/>
            <pc:sldMk cId="271887543" sldId="5108"/>
            <ac:spMk id="4" creationId="{513B3F33-DB08-D589-9F29-386F249054BA}"/>
          </ac:spMkLst>
        </pc:spChg>
        <pc:picChg chg="mod">
          <ac:chgData name="Kuan-Hua Chao" userId="a54ba1f1e88c01b0" providerId="LiveId" clId="{C68BCE37-A245-454C-B41E-246DCA9003F3}" dt="2024-01-23T12:30:02.016" v="10951" actId="14100"/>
          <ac:picMkLst>
            <pc:docMk/>
            <pc:sldMk cId="271887543" sldId="5108"/>
            <ac:picMk id="10" creationId="{EEBE408B-086A-417B-9AD7-57767CD2D99D}"/>
          </ac:picMkLst>
        </pc:picChg>
      </pc:sldChg>
      <pc:sldChg chg="modSp new del mod">
        <pc:chgData name="Kuan-Hua Chao" userId="a54ba1f1e88c01b0" providerId="LiveId" clId="{C68BCE37-A245-454C-B41E-246DCA9003F3}" dt="2024-01-23T12:53:20.407" v="11040" actId="2696"/>
        <pc:sldMkLst>
          <pc:docMk/>
          <pc:sldMk cId="1134568009" sldId="5109"/>
        </pc:sldMkLst>
        <pc:spChg chg="mod">
          <ac:chgData name="Kuan-Hua Chao" userId="a54ba1f1e88c01b0" providerId="LiveId" clId="{C68BCE37-A245-454C-B41E-246DCA9003F3}" dt="2024-01-23T12:48:05.079" v="11036" actId="14100"/>
          <ac:spMkLst>
            <pc:docMk/>
            <pc:sldMk cId="1134568009" sldId="5109"/>
            <ac:spMk id="2" creationId="{5B856A61-593C-4CDB-D24C-91B63EAF6662}"/>
          </ac:spMkLst>
        </pc:spChg>
        <pc:spChg chg="mod">
          <ac:chgData name="Kuan-Hua Chao" userId="a54ba1f1e88c01b0" providerId="LiveId" clId="{C68BCE37-A245-454C-B41E-246DCA9003F3}" dt="2024-01-23T12:52:31.750" v="11038" actId="1076"/>
          <ac:spMkLst>
            <pc:docMk/>
            <pc:sldMk cId="1134568009" sldId="5109"/>
            <ac:spMk id="3" creationId="{AED2A420-D333-B859-1DBB-8A26451EB29E}"/>
          </ac:spMkLst>
        </pc:spChg>
      </pc:sldChg>
      <pc:sldChg chg="delSp modSp add mod delAnim">
        <pc:chgData name="Kuan-Hua Chao" userId="a54ba1f1e88c01b0" providerId="LiveId" clId="{C68BCE37-A245-454C-B41E-246DCA9003F3}" dt="2024-01-23T13:04:37.652" v="11070" actId="255"/>
        <pc:sldMkLst>
          <pc:docMk/>
          <pc:sldMk cId="2450657974" sldId="5110"/>
        </pc:sldMkLst>
        <pc:spChg chg="mod">
          <ac:chgData name="Kuan-Hua Chao" userId="a54ba1f1e88c01b0" providerId="LiveId" clId="{C68BCE37-A245-454C-B41E-246DCA9003F3}" dt="2024-01-23T13:04:37.652" v="11070" actId="255"/>
          <ac:spMkLst>
            <pc:docMk/>
            <pc:sldMk cId="2450657974" sldId="5110"/>
            <ac:spMk id="10" creationId="{F4686DF7-B251-21DA-D4A4-6E40C248C913}"/>
          </ac:spMkLst>
        </pc:spChg>
        <pc:picChg chg="del">
          <ac:chgData name="Kuan-Hua Chao" userId="a54ba1f1e88c01b0" providerId="LiveId" clId="{C68BCE37-A245-454C-B41E-246DCA9003F3}" dt="2024-01-23T12:56:41.907" v="11046" actId="478"/>
          <ac:picMkLst>
            <pc:docMk/>
            <pc:sldMk cId="2450657974" sldId="5110"/>
            <ac:picMk id="17" creationId="{4355D54B-C6DA-E8EB-0DE7-B443907BC3A2}"/>
          </ac:picMkLst>
        </pc:picChg>
      </pc:sldChg>
    </pc:docChg>
  </pc:docChgLst>
  <pc:docChgLst>
    <pc:chgData name="Kuan-Hua Chao" userId="a54ba1f1e88c01b0" providerId="LiveId" clId="{786D4137-AA71-C442-97BC-13BC0FB62201}"/>
    <pc:docChg chg="undo custSel modSld addSection modSection">
      <pc:chgData name="Kuan-Hua Chao" userId="a54ba1f1e88c01b0" providerId="LiveId" clId="{786D4137-AA71-C442-97BC-13BC0FB62201}" dt="2024-03-22T05:13:35.200" v="1075" actId="20577"/>
      <pc:docMkLst>
        <pc:docMk/>
      </pc:docMkLst>
      <pc:sldChg chg="modNotesTx">
        <pc:chgData name="Kuan-Hua Chao" userId="a54ba1f1e88c01b0" providerId="LiveId" clId="{786D4137-AA71-C442-97BC-13BC0FB62201}" dt="2024-03-21T15:36:04.110" v="378" actId="20577"/>
        <pc:sldMkLst>
          <pc:docMk/>
          <pc:sldMk cId="1585257368" sldId="297"/>
        </pc:sldMkLst>
      </pc:sldChg>
      <pc:sldChg chg="addSp modSp mod modAnim modNotesTx">
        <pc:chgData name="Kuan-Hua Chao" userId="a54ba1f1e88c01b0" providerId="LiveId" clId="{786D4137-AA71-C442-97BC-13BC0FB62201}" dt="2024-03-22T05:06:35.901" v="992" actId="12"/>
        <pc:sldMkLst>
          <pc:docMk/>
          <pc:sldMk cId="16736238" sldId="5054"/>
        </pc:sldMkLst>
        <pc:spChg chg="add mod">
          <ac:chgData name="Kuan-Hua Chao" userId="a54ba1f1e88c01b0" providerId="LiveId" clId="{786D4137-AA71-C442-97BC-13BC0FB62201}" dt="2024-03-21T16:11:34.644" v="974" actId="14100"/>
          <ac:spMkLst>
            <pc:docMk/>
            <pc:sldMk cId="16736238" sldId="5054"/>
            <ac:spMk id="8" creationId="{9AE22CFE-BD01-ABB1-6478-208B88B475BD}"/>
          </ac:spMkLst>
        </pc:spChg>
        <pc:spChg chg="add mod">
          <ac:chgData name="Kuan-Hua Chao" userId="a54ba1f1e88c01b0" providerId="LiveId" clId="{786D4137-AA71-C442-97BC-13BC0FB62201}" dt="2024-03-21T16:11:47.445" v="977" actId="14100"/>
          <ac:spMkLst>
            <pc:docMk/>
            <pc:sldMk cId="16736238" sldId="5054"/>
            <ac:spMk id="10" creationId="{F8C33D35-52D0-8F32-F066-83F8743B75CF}"/>
          </ac:spMkLst>
        </pc:spChg>
      </pc:sldChg>
      <pc:sldChg chg="modNotesTx">
        <pc:chgData name="Kuan-Hua Chao" userId="a54ba1f1e88c01b0" providerId="LiveId" clId="{786D4137-AA71-C442-97BC-13BC0FB62201}" dt="2024-03-22T05:11:31.881" v="1054" actId="20577"/>
        <pc:sldMkLst>
          <pc:docMk/>
          <pc:sldMk cId="1277125702" sldId="5055"/>
        </pc:sldMkLst>
      </pc:sldChg>
      <pc:sldChg chg="modNotesTx">
        <pc:chgData name="Kuan-Hua Chao" userId="a54ba1f1e88c01b0" providerId="LiveId" clId="{786D4137-AA71-C442-97BC-13BC0FB62201}" dt="2024-03-21T15:16:07.126" v="1" actId="20577"/>
        <pc:sldMkLst>
          <pc:docMk/>
          <pc:sldMk cId="0" sldId="5077"/>
        </pc:sldMkLst>
      </pc:sldChg>
      <pc:sldChg chg="modNotesTx">
        <pc:chgData name="Kuan-Hua Chao" userId="a54ba1f1e88c01b0" providerId="LiveId" clId="{786D4137-AA71-C442-97BC-13BC0FB62201}" dt="2024-03-21T15:32:09.074" v="287" actId="20577"/>
        <pc:sldMkLst>
          <pc:docMk/>
          <pc:sldMk cId="1719834294" sldId="5081"/>
        </pc:sldMkLst>
      </pc:sldChg>
      <pc:sldChg chg="modNotesTx">
        <pc:chgData name="Kuan-Hua Chao" userId="a54ba1f1e88c01b0" providerId="LiveId" clId="{786D4137-AA71-C442-97BC-13BC0FB62201}" dt="2024-03-21T15:19:39.516" v="64" actId="20577"/>
        <pc:sldMkLst>
          <pc:docMk/>
          <pc:sldMk cId="4170905860" sldId="5091"/>
        </pc:sldMkLst>
      </pc:sldChg>
      <pc:sldChg chg="modNotesTx">
        <pc:chgData name="Kuan-Hua Chao" userId="a54ba1f1e88c01b0" providerId="LiveId" clId="{786D4137-AA71-C442-97BC-13BC0FB62201}" dt="2024-03-21T15:40:10.489" v="415" actId="115"/>
        <pc:sldMkLst>
          <pc:docMk/>
          <pc:sldMk cId="2295548251" sldId="5093"/>
        </pc:sldMkLst>
      </pc:sldChg>
      <pc:sldChg chg="modNotesTx">
        <pc:chgData name="Kuan-Hua Chao" userId="a54ba1f1e88c01b0" providerId="LiveId" clId="{786D4137-AA71-C442-97BC-13BC0FB62201}" dt="2024-03-21T15:46:42.028" v="543" actId="20577"/>
        <pc:sldMkLst>
          <pc:docMk/>
          <pc:sldMk cId="2940235698" sldId="5094"/>
        </pc:sldMkLst>
      </pc:sldChg>
      <pc:sldChg chg="modNotesTx">
        <pc:chgData name="Kuan-Hua Chao" userId="a54ba1f1e88c01b0" providerId="LiveId" clId="{786D4137-AA71-C442-97BC-13BC0FB62201}" dt="2024-03-21T15:50:44.946" v="660" actId="20577"/>
        <pc:sldMkLst>
          <pc:docMk/>
          <pc:sldMk cId="1539812319" sldId="5095"/>
        </pc:sldMkLst>
      </pc:sldChg>
      <pc:sldChg chg="modNotesTx">
        <pc:chgData name="Kuan-Hua Chao" userId="a54ba1f1e88c01b0" providerId="LiveId" clId="{786D4137-AA71-C442-97BC-13BC0FB62201}" dt="2024-03-22T05:04:42.697" v="988" actId="115"/>
        <pc:sldMkLst>
          <pc:docMk/>
          <pc:sldMk cId="1009977024" sldId="5096"/>
        </pc:sldMkLst>
      </pc:sldChg>
      <pc:sldChg chg="modNotesTx">
        <pc:chgData name="Kuan-Hua Chao" userId="a54ba1f1e88c01b0" providerId="LiveId" clId="{786D4137-AA71-C442-97BC-13BC0FB62201}" dt="2024-03-21T16:02:30.096" v="829" actId="20577"/>
        <pc:sldMkLst>
          <pc:docMk/>
          <pc:sldMk cId="3973176464" sldId="5097"/>
        </pc:sldMkLst>
      </pc:sldChg>
      <pc:sldChg chg="modNotesTx">
        <pc:chgData name="Kuan-Hua Chao" userId="a54ba1f1e88c01b0" providerId="LiveId" clId="{786D4137-AA71-C442-97BC-13BC0FB62201}" dt="2024-03-22T05:07:50.352" v="1014" actId="20577"/>
        <pc:sldMkLst>
          <pc:docMk/>
          <pc:sldMk cId="453232662" sldId="5098"/>
        </pc:sldMkLst>
      </pc:sldChg>
      <pc:sldChg chg="modNotesTx">
        <pc:chgData name="Kuan-Hua Chao" userId="a54ba1f1e88c01b0" providerId="LiveId" clId="{786D4137-AA71-C442-97BC-13BC0FB62201}" dt="2024-03-22T05:11:12.093" v="1051" actId="20577"/>
        <pc:sldMkLst>
          <pc:docMk/>
          <pc:sldMk cId="3315569304" sldId="5099"/>
        </pc:sldMkLst>
      </pc:sldChg>
      <pc:sldChg chg="modNotesTx">
        <pc:chgData name="Kuan-Hua Chao" userId="a54ba1f1e88c01b0" providerId="LiveId" clId="{786D4137-AA71-C442-97BC-13BC0FB62201}" dt="2024-03-22T05:10:44.114" v="1047" actId="115"/>
        <pc:sldMkLst>
          <pc:docMk/>
          <pc:sldMk cId="3896233001" sldId="5100"/>
        </pc:sldMkLst>
      </pc:sldChg>
      <pc:sldChg chg="modNotesTx">
        <pc:chgData name="Kuan-Hua Chao" userId="a54ba1f1e88c01b0" providerId="LiveId" clId="{786D4137-AA71-C442-97BC-13BC0FB62201}" dt="2024-03-22T05:11:39.965" v="1056" actId="20577"/>
        <pc:sldMkLst>
          <pc:docMk/>
          <pc:sldMk cId="3397407753" sldId="5102"/>
        </pc:sldMkLst>
      </pc:sldChg>
      <pc:sldChg chg="modNotesTx">
        <pc:chgData name="Kuan-Hua Chao" userId="a54ba1f1e88c01b0" providerId="LiveId" clId="{786D4137-AA71-C442-97BC-13BC0FB62201}" dt="2024-03-22T05:13:35.200" v="1075" actId="20577"/>
        <pc:sldMkLst>
          <pc:docMk/>
          <pc:sldMk cId="335530470" sldId="5104"/>
        </pc:sldMkLst>
      </pc:sldChg>
      <pc:sldChg chg="modNotesTx">
        <pc:chgData name="Kuan-Hua Chao" userId="a54ba1f1e88c01b0" providerId="LiveId" clId="{786D4137-AA71-C442-97BC-13BC0FB62201}" dt="2024-03-22T05:09:46.896" v="1023" actId="20577"/>
        <pc:sldMkLst>
          <pc:docMk/>
          <pc:sldMk cId="3714787345" sldId="5105"/>
        </pc:sldMkLst>
      </pc:sldChg>
      <pc:sldChg chg="modNotesTx">
        <pc:chgData name="Kuan-Hua Chao" userId="a54ba1f1e88c01b0" providerId="LiveId" clId="{786D4137-AA71-C442-97BC-13BC0FB62201}" dt="2024-03-22T05:09:34.112" v="1022" actId="20577"/>
        <pc:sldMkLst>
          <pc:docMk/>
          <pc:sldMk cId="4208580409" sldId="5106"/>
        </pc:sldMkLst>
      </pc:sldChg>
      <pc:sldChg chg="modNotesTx">
        <pc:chgData name="Kuan-Hua Chao" userId="a54ba1f1e88c01b0" providerId="LiveId" clId="{786D4137-AA71-C442-97BC-13BC0FB62201}" dt="2024-03-22T05:11:16.038" v="1052" actId="20577"/>
        <pc:sldMkLst>
          <pc:docMk/>
          <pc:sldMk cId="549957589" sldId="5107"/>
        </pc:sldMkLst>
      </pc:sldChg>
    </pc:docChg>
  </pc:docChgLst>
  <pc:docChgLst>
    <pc:chgData name="Kuan-Hua Chao" userId="a54ba1f1e88c01b0" providerId="LiveId" clId="{BC0D7832-B7A8-4B11-AACA-ED9D4622A427}"/>
    <pc:docChg chg="undo custSel addSld delSld modSld sldOrd addSection modSection">
      <pc:chgData name="Kuan-Hua Chao" userId="a54ba1f1e88c01b0" providerId="LiveId" clId="{BC0D7832-B7A8-4B11-AACA-ED9D4622A427}" dt="2024-03-22T03:46:06.823" v="1583" actId="20577"/>
      <pc:docMkLst>
        <pc:docMk/>
      </pc:docMkLst>
      <pc:sldChg chg="modNotesTx">
        <pc:chgData name="Kuan-Hua Chao" userId="a54ba1f1e88c01b0" providerId="LiveId" clId="{BC0D7832-B7A8-4B11-AACA-ED9D4622A427}" dt="2024-03-22T01:59:54.053" v="240" actId="12"/>
        <pc:sldMkLst>
          <pc:docMk/>
          <pc:sldMk cId="1585257368" sldId="297"/>
        </pc:sldMkLst>
      </pc:sldChg>
      <pc:sldChg chg="modNotesTx">
        <pc:chgData name="Kuan-Hua Chao" userId="a54ba1f1e88c01b0" providerId="LiveId" clId="{BC0D7832-B7A8-4B11-AACA-ED9D4622A427}" dt="2024-03-22T02:22:00.226" v="534" actId="115"/>
        <pc:sldMkLst>
          <pc:docMk/>
          <pc:sldMk cId="1277125702" sldId="5055"/>
        </pc:sldMkLst>
      </pc:sldChg>
      <pc:sldChg chg="addSp modSp mod modAnim modNotesTx">
        <pc:chgData name="Kuan-Hua Chao" userId="a54ba1f1e88c01b0" providerId="LiveId" clId="{BC0D7832-B7A8-4B11-AACA-ED9D4622A427}" dt="2024-03-22T03:10:51.337" v="1125" actId="115"/>
        <pc:sldMkLst>
          <pc:docMk/>
          <pc:sldMk cId="3900608680" sldId="5056"/>
        </pc:sldMkLst>
        <pc:spChg chg="add mod">
          <ac:chgData name="Kuan-Hua Chao" userId="a54ba1f1e88c01b0" providerId="LiveId" clId="{BC0D7832-B7A8-4B11-AACA-ED9D4622A427}" dt="2024-03-22T03:07:30.458" v="1019"/>
          <ac:spMkLst>
            <pc:docMk/>
            <pc:sldMk cId="3900608680" sldId="5056"/>
            <ac:spMk id="14" creationId="{0EEE3729-16F5-9019-4C34-20442B1AD247}"/>
          </ac:spMkLst>
        </pc:spChg>
      </pc:sldChg>
      <pc:sldChg chg="addSp modSp mod modNotesTx">
        <pc:chgData name="Kuan-Hua Chao" userId="a54ba1f1e88c01b0" providerId="LiveId" clId="{BC0D7832-B7A8-4B11-AACA-ED9D4622A427}" dt="2024-03-22T02:27:49.052" v="621" actId="115"/>
        <pc:sldMkLst>
          <pc:docMk/>
          <pc:sldMk cId="2496629555" sldId="5079"/>
        </pc:sldMkLst>
        <pc:spChg chg="mod">
          <ac:chgData name="Kuan-Hua Chao" userId="a54ba1f1e88c01b0" providerId="LiveId" clId="{BC0D7832-B7A8-4B11-AACA-ED9D4622A427}" dt="2024-03-22T02:25:48.262" v="581"/>
          <ac:spMkLst>
            <pc:docMk/>
            <pc:sldMk cId="2496629555" sldId="5079"/>
            <ac:spMk id="6" creationId="{F82F2CE9-98E3-5CD6-4567-99CAB4CED1B3}"/>
          </ac:spMkLst>
        </pc:spChg>
        <pc:spChg chg="mod">
          <ac:chgData name="Kuan-Hua Chao" userId="a54ba1f1e88c01b0" providerId="LiveId" clId="{BC0D7832-B7A8-4B11-AACA-ED9D4622A427}" dt="2024-03-22T02:25:25.596" v="578" actId="164"/>
          <ac:spMkLst>
            <pc:docMk/>
            <pc:sldMk cId="2496629555" sldId="5079"/>
            <ac:spMk id="11" creationId="{39A43359-7111-1D8C-9AD2-AE7258453519}"/>
          </ac:spMkLst>
        </pc:spChg>
        <pc:spChg chg="mod">
          <ac:chgData name="Kuan-Hua Chao" userId="a54ba1f1e88c01b0" providerId="LiveId" clId="{BC0D7832-B7A8-4B11-AACA-ED9D4622A427}" dt="2024-03-22T02:25:18.044" v="577" actId="164"/>
          <ac:spMkLst>
            <pc:docMk/>
            <pc:sldMk cId="2496629555" sldId="5079"/>
            <ac:spMk id="12" creationId="{6E89F432-8061-3F74-36E9-150CBCC9D3CA}"/>
          </ac:spMkLst>
        </pc:spChg>
        <pc:grpChg chg="add mod">
          <ac:chgData name="Kuan-Hua Chao" userId="a54ba1f1e88c01b0" providerId="LiveId" clId="{BC0D7832-B7A8-4B11-AACA-ED9D4622A427}" dt="2024-03-22T02:26:05.545" v="584" actId="1076"/>
          <ac:grpSpMkLst>
            <pc:docMk/>
            <pc:sldMk cId="2496629555" sldId="5079"/>
            <ac:grpSpMk id="5" creationId="{CEEB743F-C170-41B9-54CA-AD4FB6DF86E8}"/>
          </ac:grpSpMkLst>
        </pc:grpChg>
        <pc:grpChg chg="add mod">
          <ac:chgData name="Kuan-Hua Chao" userId="a54ba1f1e88c01b0" providerId="LiveId" clId="{BC0D7832-B7A8-4B11-AACA-ED9D4622A427}" dt="2024-03-22T02:26:20.738" v="588" actId="1038"/>
          <ac:grpSpMkLst>
            <pc:docMk/>
            <pc:sldMk cId="2496629555" sldId="5079"/>
            <ac:grpSpMk id="7" creationId="{69669501-9438-AFEC-E3BC-3902248AEAED}"/>
          </ac:grpSpMkLst>
        </pc:grpChg>
        <pc:picChg chg="mod">
          <ac:chgData name="Kuan-Hua Chao" userId="a54ba1f1e88c01b0" providerId="LiveId" clId="{BC0D7832-B7A8-4B11-AACA-ED9D4622A427}" dt="2024-03-22T02:25:18.044" v="577" actId="164"/>
          <ac:picMkLst>
            <pc:docMk/>
            <pc:sldMk cId="2496629555" sldId="5079"/>
            <ac:picMk id="9" creationId="{E498F938-8161-3EB0-7F99-561BCE94DD23}"/>
          </ac:picMkLst>
        </pc:picChg>
        <pc:picChg chg="mod">
          <ac:chgData name="Kuan-Hua Chao" userId="a54ba1f1e88c01b0" providerId="LiveId" clId="{BC0D7832-B7A8-4B11-AACA-ED9D4622A427}" dt="2024-03-22T02:25:25.596" v="578" actId="164"/>
          <ac:picMkLst>
            <pc:docMk/>
            <pc:sldMk cId="2496629555" sldId="5079"/>
            <ac:picMk id="10" creationId="{7FBBB7B8-4ED4-1C59-6344-DC620F0698BC}"/>
          </ac:picMkLst>
        </pc:picChg>
      </pc:sldChg>
      <pc:sldChg chg="modNotesTx">
        <pc:chgData name="Kuan-Hua Chao" userId="a54ba1f1e88c01b0" providerId="LiveId" clId="{BC0D7832-B7A8-4B11-AACA-ED9D4622A427}" dt="2024-03-22T01:59:39.613" v="239" actId="12"/>
        <pc:sldMkLst>
          <pc:docMk/>
          <pc:sldMk cId="1719834294" sldId="5081"/>
        </pc:sldMkLst>
      </pc:sldChg>
      <pc:sldChg chg="modNotesTx">
        <pc:chgData name="Kuan-Hua Chao" userId="a54ba1f1e88c01b0" providerId="LiveId" clId="{BC0D7832-B7A8-4B11-AACA-ED9D4622A427}" dt="2024-03-22T02:00:02.486" v="241" actId="12"/>
        <pc:sldMkLst>
          <pc:docMk/>
          <pc:sldMk cId="2295548251" sldId="5093"/>
        </pc:sldMkLst>
      </pc:sldChg>
      <pc:sldChg chg="modNotesTx">
        <pc:chgData name="Kuan-Hua Chao" userId="a54ba1f1e88c01b0" providerId="LiveId" clId="{BC0D7832-B7A8-4B11-AACA-ED9D4622A427}" dt="2024-03-22T02:00:21.629" v="243" actId="12"/>
        <pc:sldMkLst>
          <pc:docMk/>
          <pc:sldMk cId="1009977024" sldId="5096"/>
        </pc:sldMkLst>
      </pc:sldChg>
      <pc:sldChg chg="addSp modSp mod modAnim modNotesTx">
        <pc:chgData name="Kuan-Hua Chao" userId="a54ba1f1e88c01b0" providerId="LiveId" clId="{BC0D7832-B7A8-4B11-AACA-ED9D4622A427}" dt="2024-03-22T01:52:00.862" v="94" actId="20577"/>
        <pc:sldMkLst>
          <pc:docMk/>
          <pc:sldMk cId="453232662" sldId="5098"/>
        </pc:sldMkLst>
        <pc:spChg chg="add mod">
          <ac:chgData name="Kuan-Hua Chao" userId="a54ba1f1e88c01b0" providerId="LiveId" clId="{BC0D7832-B7A8-4B11-AACA-ED9D4622A427}" dt="2024-03-22T01:50:23.128" v="74" actId="14100"/>
          <ac:spMkLst>
            <pc:docMk/>
            <pc:sldMk cId="453232662" sldId="5098"/>
            <ac:spMk id="3" creationId="{C33009F0-1902-5644-5632-B78825186E1A}"/>
          </ac:spMkLst>
        </pc:spChg>
      </pc:sldChg>
      <pc:sldChg chg="modNotesTx">
        <pc:chgData name="Kuan-Hua Chao" userId="a54ba1f1e88c01b0" providerId="LiveId" clId="{BC0D7832-B7A8-4B11-AACA-ED9D4622A427}" dt="2024-03-22T02:07:18.207" v="301" actId="20577"/>
        <pc:sldMkLst>
          <pc:docMk/>
          <pc:sldMk cId="3315569304" sldId="5099"/>
        </pc:sldMkLst>
      </pc:sldChg>
      <pc:sldChg chg="ord modNotesTx">
        <pc:chgData name="Kuan-Hua Chao" userId="a54ba1f1e88c01b0" providerId="LiveId" clId="{BC0D7832-B7A8-4B11-AACA-ED9D4622A427}" dt="2024-03-22T02:17:21.652" v="459" actId="115"/>
        <pc:sldMkLst>
          <pc:docMk/>
          <pc:sldMk cId="3896233001" sldId="5100"/>
        </pc:sldMkLst>
      </pc:sldChg>
      <pc:sldChg chg="modNotesTx">
        <pc:chgData name="Kuan-Hua Chao" userId="a54ba1f1e88c01b0" providerId="LiveId" clId="{BC0D7832-B7A8-4B11-AACA-ED9D4622A427}" dt="2024-03-22T02:20:51.259" v="522" actId="6549"/>
        <pc:sldMkLst>
          <pc:docMk/>
          <pc:sldMk cId="1009792423" sldId="5101"/>
        </pc:sldMkLst>
      </pc:sldChg>
      <pc:sldChg chg="addSp modSp mod modAnim modNotesTx">
        <pc:chgData name="Kuan-Hua Chao" userId="a54ba1f1e88c01b0" providerId="LiveId" clId="{BC0D7832-B7A8-4B11-AACA-ED9D4622A427}" dt="2024-03-22T02:43:41.179" v="769" actId="20577"/>
        <pc:sldMkLst>
          <pc:docMk/>
          <pc:sldMk cId="3397407753" sldId="5102"/>
        </pc:sldMkLst>
        <pc:spChg chg="add mod">
          <ac:chgData name="Kuan-Hua Chao" userId="a54ba1f1e88c01b0" providerId="LiveId" clId="{BC0D7832-B7A8-4B11-AACA-ED9D4622A427}" dt="2024-03-22T02:31:35.958" v="665" actId="207"/>
          <ac:spMkLst>
            <pc:docMk/>
            <pc:sldMk cId="3397407753" sldId="5102"/>
            <ac:spMk id="9" creationId="{9172D155-01A2-C218-7EA4-7736BEE6CA62}"/>
          </ac:spMkLst>
        </pc:spChg>
        <pc:spChg chg="add mod">
          <ac:chgData name="Kuan-Hua Chao" userId="a54ba1f1e88c01b0" providerId="LiveId" clId="{BC0D7832-B7A8-4B11-AACA-ED9D4622A427}" dt="2024-03-22T02:35:22.009" v="678" actId="1038"/>
          <ac:spMkLst>
            <pc:docMk/>
            <pc:sldMk cId="3397407753" sldId="5102"/>
            <ac:spMk id="11" creationId="{3BB873C5-9B52-D132-2EC8-732AD4D38EC6}"/>
          </ac:spMkLst>
        </pc:spChg>
        <pc:spChg chg="add mod">
          <ac:chgData name="Kuan-Hua Chao" userId="a54ba1f1e88c01b0" providerId="LiveId" clId="{BC0D7832-B7A8-4B11-AACA-ED9D4622A427}" dt="2024-03-22T02:37:31.216" v="703" actId="1036"/>
          <ac:spMkLst>
            <pc:docMk/>
            <pc:sldMk cId="3397407753" sldId="5102"/>
            <ac:spMk id="12" creationId="{9A5CE03C-04D1-57F8-07C0-8928D700584C}"/>
          </ac:spMkLst>
        </pc:spChg>
        <pc:spChg chg="add mod">
          <ac:chgData name="Kuan-Hua Chao" userId="a54ba1f1e88c01b0" providerId="LiveId" clId="{BC0D7832-B7A8-4B11-AACA-ED9D4622A427}" dt="2024-03-22T02:36:45.431" v="697" actId="14100"/>
          <ac:spMkLst>
            <pc:docMk/>
            <pc:sldMk cId="3397407753" sldId="5102"/>
            <ac:spMk id="13" creationId="{FEFCA8D1-006E-2C07-9ABB-347F651E523E}"/>
          </ac:spMkLst>
        </pc:spChg>
        <pc:spChg chg="add mod">
          <ac:chgData name="Kuan-Hua Chao" userId="a54ba1f1e88c01b0" providerId="LiveId" clId="{BC0D7832-B7A8-4B11-AACA-ED9D4622A427}" dt="2024-03-22T02:40:35.540" v="724" actId="207"/>
          <ac:spMkLst>
            <pc:docMk/>
            <pc:sldMk cId="3397407753" sldId="5102"/>
            <ac:spMk id="14" creationId="{906B9E14-81AD-9DDE-A239-B78DF8B2C104}"/>
          </ac:spMkLst>
        </pc:spChg>
        <pc:spChg chg="add mod">
          <ac:chgData name="Kuan-Hua Chao" userId="a54ba1f1e88c01b0" providerId="LiveId" clId="{BC0D7832-B7A8-4B11-AACA-ED9D4622A427}" dt="2024-03-22T02:42:52.889" v="743" actId="207"/>
          <ac:spMkLst>
            <pc:docMk/>
            <pc:sldMk cId="3397407753" sldId="5102"/>
            <ac:spMk id="16" creationId="{270612F0-24F5-29CF-19E0-A1C9922A8468}"/>
          </ac:spMkLst>
        </pc:spChg>
        <pc:spChg chg="add mod">
          <ac:chgData name="Kuan-Hua Chao" userId="a54ba1f1e88c01b0" providerId="LiveId" clId="{BC0D7832-B7A8-4B11-AACA-ED9D4622A427}" dt="2024-03-22T02:43:01.423" v="744" actId="207"/>
          <ac:spMkLst>
            <pc:docMk/>
            <pc:sldMk cId="3397407753" sldId="5102"/>
            <ac:spMk id="17" creationId="{9C95FBE1-3563-B198-DD20-801F11FA94A5}"/>
          </ac:spMkLst>
        </pc:spChg>
        <pc:picChg chg="mod">
          <ac:chgData name="Kuan-Hua Chao" userId="a54ba1f1e88c01b0" providerId="LiveId" clId="{BC0D7832-B7A8-4B11-AACA-ED9D4622A427}" dt="2024-03-22T02:36:08.581" v="690" actId="1035"/>
          <ac:picMkLst>
            <pc:docMk/>
            <pc:sldMk cId="3397407753" sldId="5102"/>
            <ac:picMk id="3074" creationId="{F071B708-96FE-CAD0-2A6B-50B5464E8306}"/>
          </ac:picMkLst>
        </pc:picChg>
      </pc:sldChg>
      <pc:sldChg chg="modAnim modNotesTx">
        <pc:chgData name="Kuan-Hua Chao" userId="a54ba1f1e88c01b0" providerId="LiveId" clId="{BC0D7832-B7A8-4B11-AACA-ED9D4622A427}" dt="2024-03-22T03:45:42.220" v="1551" actId="115"/>
        <pc:sldMkLst>
          <pc:docMk/>
          <pc:sldMk cId="2678263747" sldId="5103"/>
        </pc:sldMkLst>
      </pc:sldChg>
      <pc:sldChg chg="modNotesTx">
        <pc:chgData name="Kuan-Hua Chao" userId="a54ba1f1e88c01b0" providerId="LiveId" clId="{BC0D7832-B7A8-4B11-AACA-ED9D4622A427}" dt="2024-03-22T03:46:06.823" v="1583" actId="20577"/>
        <pc:sldMkLst>
          <pc:docMk/>
          <pc:sldMk cId="335530470" sldId="5104"/>
        </pc:sldMkLst>
      </pc:sldChg>
      <pc:sldChg chg="modNotesTx">
        <pc:chgData name="Kuan-Hua Chao" userId="a54ba1f1e88c01b0" providerId="LiveId" clId="{BC0D7832-B7A8-4B11-AACA-ED9D4622A427}" dt="2024-03-22T01:54:33.952" v="101" actId="6549"/>
        <pc:sldMkLst>
          <pc:docMk/>
          <pc:sldMk cId="3714787345" sldId="5105"/>
        </pc:sldMkLst>
      </pc:sldChg>
      <pc:sldChg chg="ord modNotesTx">
        <pc:chgData name="Kuan-Hua Chao" userId="a54ba1f1e88c01b0" providerId="LiveId" clId="{BC0D7832-B7A8-4B11-AACA-ED9D4622A427}" dt="2024-03-22T01:57:26.774" v="215" actId="12"/>
        <pc:sldMkLst>
          <pc:docMk/>
          <pc:sldMk cId="4208580409" sldId="5106"/>
        </pc:sldMkLst>
      </pc:sldChg>
      <pc:sldChg chg="modNotesTx">
        <pc:chgData name="Kuan-Hua Chao" userId="a54ba1f1e88c01b0" providerId="LiveId" clId="{BC0D7832-B7A8-4B11-AACA-ED9D4622A427}" dt="2024-03-22T02:07:33.517" v="310" actId="20577"/>
        <pc:sldMkLst>
          <pc:docMk/>
          <pc:sldMk cId="549957589" sldId="5107"/>
        </pc:sldMkLst>
      </pc:sldChg>
      <pc:sldChg chg="modNotesTx">
        <pc:chgData name="Kuan-Hua Chao" userId="a54ba1f1e88c01b0" providerId="LiveId" clId="{BC0D7832-B7A8-4B11-AACA-ED9D4622A427}" dt="2024-03-22T02:06:46.631" v="285" actId="6549"/>
        <pc:sldMkLst>
          <pc:docMk/>
          <pc:sldMk cId="271887543" sldId="5108"/>
        </pc:sldMkLst>
      </pc:sldChg>
      <pc:sldChg chg="addSp delSp new mod modShow">
        <pc:chgData name="Kuan-Hua Chao" userId="a54ba1f1e88c01b0" providerId="LiveId" clId="{BC0D7832-B7A8-4B11-AACA-ED9D4622A427}" dt="2024-03-22T01:27:23.343" v="10" actId="729"/>
        <pc:sldMkLst>
          <pc:docMk/>
          <pc:sldMk cId="3331538912" sldId="5111"/>
        </pc:sldMkLst>
        <pc:spChg chg="del">
          <ac:chgData name="Kuan-Hua Chao" userId="a54ba1f1e88c01b0" providerId="LiveId" clId="{BC0D7832-B7A8-4B11-AACA-ED9D4622A427}" dt="2024-03-22T01:25:12.396" v="2" actId="478"/>
          <ac:spMkLst>
            <pc:docMk/>
            <pc:sldMk cId="3331538912" sldId="5111"/>
            <ac:spMk id="2" creationId="{8E4309A0-FEDD-4C53-2A8F-0DDA44ED77CC}"/>
          </ac:spMkLst>
        </pc:spChg>
        <pc:spChg chg="del">
          <ac:chgData name="Kuan-Hua Chao" userId="a54ba1f1e88c01b0" providerId="LiveId" clId="{BC0D7832-B7A8-4B11-AACA-ED9D4622A427}" dt="2024-03-22T01:25:13.415" v="3" actId="478"/>
          <ac:spMkLst>
            <pc:docMk/>
            <pc:sldMk cId="3331538912" sldId="5111"/>
            <ac:spMk id="3" creationId="{18A79600-043E-FE70-70DA-EF55F22047E5}"/>
          </ac:spMkLst>
        </pc:spChg>
        <pc:picChg chg="add">
          <ac:chgData name="Kuan-Hua Chao" userId="a54ba1f1e88c01b0" providerId="LiveId" clId="{BC0D7832-B7A8-4B11-AACA-ED9D4622A427}" dt="2024-03-22T01:26:30.025" v="5"/>
          <ac:picMkLst>
            <pc:docMk/>
            <pc:sldMk cId="3331538912" sldId="5111"/>
            <ac:picMk id="5" creationId="{C75C190F-6E3D-7096-0664-03873DDF3A45}"/>
          </ac:picMkLst>
        </pc:picChg>
      </pc:sldChg>
      <pc:sldChg chg="new del">
        <pc:chgData name="Kuan-Hua Chao" userId="a54ba1f1e88c01b0" providerId="LiveId" clId="{BC0D7832-B7A8-4B11-AACA-ED9D4622A427}" dt="2024-03-22T01:25:48.293" v="4" actId="47"/>
        <pc:sldMkLst>
          <pc:docMk/>
          <pc:sldMk cId="2488672466" sldId="5112"/>
        </pc:sldMkLst>
      </pc:sldChg>
      <pc:sldChg chg="addSp delSp new mod modShow">
        <pc:chgData name="Kuan-Hua Chao" userId="a54ba1f1e88c01b0" providerId="LiveId" clId="{BC0D7832-B7A8-4B11-AACA-ED9D4622A427}" dt="2024-03-22T01:27:23.343" v="10" actId="729"/>
        <pc:sldMkLst>
          <pc:docMk/>
          <pc:sldMk cId="2565792724" sldId="5112"/>
        </pc:sldMkLst>
        <pc:spChg chg="del">
          <ac:chgData name="Kuan-Hua Chao" userId="a54ba1f1e88c01b0" providerId="LiveId" clId="{BC0D7832-B7A8-4B11-AACA-ED9D4622A427}" dt="2024-03-22T01:26:44.209" v="7" actId="478"/>
          <ac:spMkLst>
            <pc:docMk/>
            <pc:sldMk cId="2565792724" sldId="5112"/>
            <ac:spMk id="2" creationId="{A1685384-80C2-3D84-4EA8-CA17BF695269}"/>
          </ac:spMkLst>
        </pc:spChg>
        <pc:spChg chg="del">
          <ac:chgData name="Kuan-Hua Chao" userId="a54ba1f1e88c01b0" providerId="LiveId" clId="{BC0D7832-B7A8-4B11-AACA-ED9D4622A427}" dt="2024-03-22T01:26:45.472" v="8" actId="478"/>
          <ac:spMkLst>
            <pc:docMk/>
            <pc:sldMk cId="2565792724" sldId="5112"/>
            <ac:spMk id="3" creationId="{AD6839B3-532A-8CB9-40A2-F8EDA9714288}"/>
          </ac:spMkLst>
        </pc:spChg>
        <pc:picChg chg="add">
          <ac:chgData name="Kuan-Hua Chao" userId="a54ba1f1e88c01b0" providerId="LiveId" clId="{BC0D7832-B7A8-4B11-AACA-ED9D4622A427}" dt="2024-03-22T01:26:58.696" v="9"/>
          <ac:picMkLst>
            <pc:docMk/>
            <pc:sldMk cId="2565792724" sldId="5112"/>
            <ac:picMk id="5" creationId="{B9519FD1-006C-D271-335B-E9E2A46C9D6A}"/>
          </ac:picMkLst>
        </pc:picChg>
      </pc:sldChg>
    </pc:docChg>
  </pc:docChgLst>
  <pc:docChgLst>
    <pc:chgData name="Kuan-Hua Chao" userId="a54ba1f1e88c01b0" providerId="LiveId" clId="{31F7B9C1-6556-4647-BB59-BF7B42AE1841}"/>
    <pc:docChg chg="undo redo custSel addSld delSld modSld sldOrd delMainMaster modSection">
      <pc:chgData name="Kuan-Hua Chao" userId="a54ba1f1e88c01b0" providerId="LiveId" clId="{31F7B9C1-6556-4647-BB59-BF7B42AE1841}" dt="2023-02-17T06:22:20.629" v="803" actId="108"/>
      <pc:docMkLst>
        <pc:docMk/>
      </pc:docMkLst>
      <pc:sldChg chg="del">
        <pc:chgData name="Kuan-Hua Chao" userId="a54ba1f1e88c01b0" providerId="LiveId" clId="{31F7B9C1-6556-4647-BB59-BF7B42AE1841}" dt="2023-02-15T07:11:53.757" v="0" actId="47"/>
        <pc:sldMkLst>
          <pc:docMk/>
          <pc:sldMk cId="3099546465" sldId="257"/>
        </pc:sldMkLst>
      </pc:sldChg>
      <pc:sldChg chg="del">
        <pc:chgData name="Kuan-Hua Chao" userId="a54ba1f1e88c01b0" providerId="LiveId" clId="{31F7B9C1-6556-4647-BB59-BF7B42AE1841}" dt="2023-02-15T07:11:53.757" v="0" actId="47"/>
        <pc:sldMkLst>
          <pc:docMk/>
          <pc:sldMk cId="2541219741" sldId="259"/>
        </pc:sldMkLst>
      </pc:sldChg>
      <pc:sldChg chg="del">
        <pc:chgData name="Kuan-Hua Chao" userId="a54ba1f1e88c01b0" providerId="LiveId" clId="{31F7B9C1-6556-4647-BB59-BF7B42AE1841}" dt="2023-02-15T07:11:53.757" v="0" actId="47"/>
        <pc:sldMkLst>
          <pc:docMk/>
          <pc:sldMk cId="3494122619" sldId="288"/>
        </pc:sldMkLst>
      </pc:sldChg>
      <pc:sldChg chg="del">
        <pc:chgData name="Kuan-Hua Chao" userId="a54ba1f1e88c01b0" providerId="LiveId" clId="{31F7B9C1-6556-4647-BB59-BF7B42AE1841}" dt="2023-02-15T07:11:53.757" v="0" actId="47"/>
        <pc:sldMkLst>
          <pc:docMk/>
          <pc:sldMk cId="886253720" sldId="290"/>
        </pc:sldMkLst>
      </pc:sldChg>
      <pc:sldChg chg="del">
        <pc:chgData name="Kuan-Hua Chao" userId="a54ba1f1e88c01b0" providerId="LiveId" clId="{31F7B9C1-6556-4647-BB59-BF7B42AE1841}" dt="2023-02-15T07:11:53.757" v="0" actId="47"/>
        <pc:sldMkLst>
          <pc:docMk/>
          <pc:sldMk cId="369885836" sldId="294"/>
        </pc:sldMkLst>
      </pc:sldChg>
      <pc:sldChg chg="del">
        <pc:chgData name="Kuan-Hua Chao" userId="a54ba1f1e88c01b0" providerId="LiveId" clId="{31F7B9C1-6556-4647-BB59-BF7B42AE1841}" dt="2023-02-15T07:11:53.757" v="0" actId="47"/>
        <pc:sldMkLst>
          <pc:docMk/>
          <pc:sldMk cId="472632945" sldId="295"/>
        </pc:sldMkLst>
      </pc:sldChg>
      <pc:sldChg chg="del">
        <pc:chgData name="Kuan-Hua Chao" userId="a54ba1f1e88c01b0" providerId="LiveId" clId="{31F7B9C1-6556-4647-BB59-BF7B42AE1841}" dt="2023-02-15T07:11:53.757" v="0" actId="47"/>
        <pc:sldMkLst>
          <pc:docMk/>
          <pc:sldMk cId="1762451109" sldId="296"/>
        </pc:sldMkLst>
      </pc:sldChg>
      <pc:sldChg chg="del">
        <pc:chgData name="Kuan-Hua Chao" userId="a54ba1f1e88c01b0" providerId="LiveId" clId="{31F7B9C1-6556-4647-BB59-BF7B42AE1841}" dt="2023-02-15T07:11:53.757" v="0" actId="47"/>
        <pc:sldMkLst>
          <pc:docMk/>
          <pc:sldMk cId="3347913948" sldId="298"/>
        </pc:sldMkLst>
      </pc:sldChg>
      <pc:sldChg chg="del">
        <pc:chgData name="Kuan-Hua Chao" userId="a54ba1f1e88c01b0" providerId="LiveId" clId="{31F7B9C1-6556-4647-BB59-BF7B42AE1841}" dt="2023-02-15T07:11:53.757" v="0" actId="47"/>
        <pc:sldMkLst>
          <pc:docMk/>
          <pc:sldMk cId="2452872252" sldId="427"/>
        </pc:sldMkLst>
      </pc:sldChg>
      <pc:sldChg chg="del">
        <pc:chgData name="Kuan-Hua Chao" userId="a54ba1f1e88c01b0" providerId="LiveId" clId="{31F7B9C1-6556-4647-BB59-BF7B42AE1841}" dt="2023-02-15T07:11:53.757" v="0" actId="47"/>
        <pc:sldMkLst>
          <pc:docMk/>
          <pc:sldMk cId="2101339419" sldId="1259"/>
        </pc:sldMkLst>
      </pc:sldChg>
      <pc:sldChg chg="del">
        <pc:chgData name="Kuan-Hua Chao" userId="a54ba1f1e88c01b0" providerId="LiveId" clId="{31F7B9C1-6556-4647-BB59-BF7B42AE1841}" dt="2023-02-15T07:11:53.757" v="0" actId="47"/>
        <pc:sldMkLst>
          <pc:docMk/>
          <pc:sldMk cId="4288253919" sldId="1353"/>
        </pc:sldMkLst>
      </pc:sldChg>
      <pc:sldChg chg="del">
        <pc:chgData name="Kuan-Hua Chao" userId="a54ba1f1e88c01b0" providerId="LiveId" clId="{31F7B9C1-6556-4647-BB59-BF7B42AE1841}" dt="2023-02-15T07:11:53.757" v="0" actId="47"/>
        <pc:sldMkLst>
          <pc:docMk/>
          <pc:sldMk cId="3437662500" sldId="1354"/>
        </pc:sldMkLst>
      </pc:sldChg>
      <pc:sldChg chg="del">
        <pc:chgData name="Kuan-Hua Chao" userId="a54ba1f1e88c01b0" providerId="LiveId" clId="{31F7B9C1-6556-4647-BB59-BF7B42AE1841}" dt="2023-02-15T07:11:53.757" v="0" actId="47"/>
        <pc:sldMkLst>
          <pc:docMk/>
          <pc:sldMk cId="1828994871" sldId="3571"/>
        </pc:sldMkLst>
      </pc:sldChg>
      <pc:sldChg chg="del">
        <pc:chgData name="Kuan-Hua Chao" userId="a54ba1f1e88c01b0" providerId="LiveId" clId="{31F7B9C1-6556-4647-BB59-BF7B42AE1841}" dt="2023-02-15T07:11:53.757" v="0" actId="47"/>
        <pc:sldMkLst>
          <pc:docMk/>
          <pc:sldMk cId="866613706" sldId="3575"/>
        </pc:sldMkLst>
      </pc:sldChg>
      <pc:sldChg chg="del">
        <pc:chgData name="Kuan-Hua Chao" userId="a54ba1f1e88c01b0" providerId="LiveId" clId="{31F7B9C1-6556-4647-BB59-BF7B42AE1841}" dt="2023-02-15T07:11:53.757" v="0" actId="47"/>
        <pc:sldMkLst>
          <pc:docMk/>
          <pc:sldMk cId="692677392" sldId="3836"/>
        </pc:sldMkLst>
      </pc:sldChg>
      <pc:sldChg chg="del">
        <pc:chgData name="Kuan-Hua Chao" userId="a54ba1f1e88c01b0" providerId="LiveId" clId="{31F7B9C1-6556-4647-BB59-BF7B42AE1841}" dt="2023-02-15T07:11:53.757" v="0" actId="47"/>
        <pc:sldMkLst>
          <pc:docMk/>
          <pc:sldMk cId="375547612" sldId="3838"/>
        </pc:sldMkLst>
      </pc:sldChg>
      <pc:sldChg chg="del">
        <pc:chgData name="Kuan-Hua Chao" userId="a54ba1f1e88c01b0" providerId="LiveId" clId="{31F7B9C1-6556-4647-BB59-BF7B42AE1841}" dt="2023-02-15T07:11:53.757" v="0" actId="47"/>
        <pc:sldMkLst>
          <pc:docMk/>
          <pc:sldMk cId="3755065490" sldId="3839"/>
        </pc:sldMkLst>
      </pc:sldChg>
      <pc:sldChg chg="del">
        <pc:chgData name="Kuan-Hua Chao" userId="a54ba1f1e88c01b0" providerId="LiveId" clId="{31F7B9C1-6556-4647-BB59-BF7B42AE1841}" dt="2023-02-15T07:11:53.757" v="0" actId="47"/>
        <pc:sldMkLst>
          <pc:docMk/>
          <pc:sldMk cId="1583978913" sldId="3840"/>
        </pc:sldMkLst>
      </pc:sldChg>
      <pc:sldChg chg="del">
        <pc:chgData name="Kuan-Hua Chao" userId="a54ba1f1e88c01b0" providerId="LiveId" clId="{31F7B9C1-6556-4647-BB59-BF7B42AE1841}" dt="2023-02-15T07:11:53.757" v="0" actId="47"/>
        <pc:sldMkLst>
          <pc:docMk/>
          <pc:sldMk cId="637819816" sldId="3841"/>
        </pc:sldMkLst>
      </pc:sldChg>
      <pc:sldChg chg="del">
        <pc:chgData name="Kuan-Hua Chao" userId="a54ba1f1e88c01b0" providerId="LiveId" clId="{31F7B9C1-6556-4647-BB59-BF7B42AE1841}" dt="2023-02-15T07:11:53.757" v="0" actId="47"/>
        <pc:sldMkLst>
          <pc:docMk/>
          <pc:sldMk cId="917407959" sldId="3842"/>
        </pc:sldMkLst>
      </pc:sldChg>
      <pc:sldChg chg="del">
        <pc:chgData name="Kuan-Hua Chao" userId="a54ba1f1e88c01b0" providerId="LiveId" clId="{31F7B9C1-6556-4647-BB59-BF7B42AE1841}" dt="2023-02-15T07:11:53.757" v="0" actId="47"/>
        <pc:sldMkLst>
          <pc:docMk/>
          <pc:sldMk cId="4108474289" sldId="3843"/>
        </pc:sldMkLst>
      </pc:sldChg>
      <pc:sldChg chg="del">
        <pc:chgData name="Kuan-Hua Chao" userId="a54ba1f1e88c01b0" providerId="LiveId" clId="{31F7B9C1-6556-4647-BB59-BF7B42AE1841}" dt="2023-02-15T07:11:53.757" v="0" actId="47"/>
        <pc:sldMkLst>
          <pc:docMk/>
          <pc:sldMk cId="1584359373" sldId="3844"/>
        </pc:sldMkLst>
      </pc:sldChg>
      <pc:sldChg chg="del">
        <pc:chgData name="Kuan-Hua Chao" userId="a54ba1f1e88c01b0" providerId="LiveId" clId="{31F7B9C1-6556-4647-BB59-BF7B42AE1841}" dt="2023-02-15T07:11:53.757" v="0" actId="47"/>
        <pc:sldMkLst>
          <pc:docMk/>
          <pc:sldMk cId="1904192100" sldId="3845"/>
        </pc:sldMkLst>
      </pc:sldChg>
      <pc:sldChg chg="del">
        <pc:chgData name="Kuan-Hua Chao" userId="a54ba1f1e88c01b0" providerId="LiveId" clId="{31F7B9C1-6556-4647-BB59-BF7B42AE1841}" dt="2023-02-15T07:11:53.757" v="0" actId="47"/>
        <pc:sldMkLst>
          <pc:docMk/>
          <pc:sldMk cId="96801372" sldId="3846"/>
        </pc:sldMkLst>
      </pc:sldChg>
      <pc:sldChg chg="del">
        <pc:chgData name="Kuan-Hua Chao" userId="a54ba1f1e88c01b0" providerId="LiveId" clId="{31F7B9C1-6556-4647-BB59-BF7B42AE1841}" dt="2023-02-15T07:11:53.757" v="0" actId="47"/>
        <pc:sldMkLst>
          <pc:docMk/>
          <pc:sldMk cId="2487411705" sldId="3847"/>
        </pc:sldMkLst>
      </pc:sldChg>
      <pc:sldChg chg="del">
        <pc:chgData name="Kuan-Hua Chao" userId="a54ba1f1e88c01b0" providerId="LiveId" clId="{31F7B9C1-6556-4647-BB59-BF7B42AE1841}" dt="2023-02-15T07:11:53.757" v="0" actId="47"/>
        <pc:sldMkLst>
          <pc:docMk/>
          <pc:sldMk cId="1594970866" sldId="3848"/>
        </pc:sldMkLst>
      </pc:sldChg>
      <pc:sldChg chg="del">
        <pc:chgData name="Kuan-Hua Chao" userId="a54ba1f1e88c01b0" providerId="LiveId" clId="{31F7B9C1-6556-4647-BB59-BF7B42AE1841}" dt="2023-02-15T07:11:53.757" v="0" actId="47"/>
        <pc:sldMkLst>
          <pc:docMk/>
          <pc:sldMk cId="1364043059" sldId="3849"/>
        </pc:sldMkLst>
      </pc:sldChg>
      <pc:sldChg chg="del">
        <pc:chgData name="Kuan-Hua Chao" userId="a54ba1f1e88c01b0" providerId="LiveId" clId="{31F7B9C1-6556-4647-BB59-BF7B42AE1841}" dt="2023-02-15T07:11:53.757" v="0" actId="47"/>
        <pc:sldMkLst>
          <pc:docMk/>
          <pc:sldMk cId="1028729896" sldId="3850"/>
        </pc:sldMkLst>
      </pc:sldChg>
      <pc:sldChg chg="del">
        <pc:chgData name="Kuan-Hua Chao" userId="a54ba1f1e88c01b0" providerId="LiveId" clId="{31F7B9C1-6556-4647-BB59-BF7B42AE1841}" dt="2023-02-15T07:11:53.757" v="0" actId="47"/>
        <pc:sldMkLst>
          <pc:docMk/>
          <pc:sldMk cId="322993544" sldId="3851"/>
        </pc:sldMkLst>
      </pc:sldChg>
      <pc:sldChg chg="del">
        <pc:chgData name="Kuan-Hua Chao" userId="a54ba1f1e88c01b0" providerId="LiveId" clId="{31F7B9C1-6556-4647-BB59-BF7B42AE1841}" dt="2023-02-15T07:11:53.757" v="0" actId="47"/>
        <pc:sldMkLst>
          <pc:docMk/>
          <pc:sldMk cId="2274441276" sldId="3852"/>
        </pc:sldMkLst>
      </pc:sldChg>
      <pc:sldChg chg="del">
        <pc:chgData name="Kuan-Hua Chao" userId="a54ba1f1e88c01b0" providerId="LiveId" clId="{31F7B9C1-6556-4647-BB59-BF7B42AE1841}" dt="2023-02-15T07:11:53.757" v="0" actId="47"/>
        <pc:sldMkLst>
          <pc:docMk/>
          <pc:sldMk cId="1860305144" sldId="3853"/>
        </pc:sldMkLst>
      </pc:sldChg>
      <pc:sldChg chg="del">
        <pc:chgData name="Kuan-Hua Chao" userId="a54ba1f1e88c01b0" providerId="LiveId" clId="{31F7B9C1-6556-4647-BB59-BF7B42AE1841}" dt="2023-02-15T07:11:53.757" v="0" actId="47"/>
        <pc:sldMkLst>
          <pc:docMk/>
          <pc:sldMk cId="2912928540" sldId="3858"/>
        </pc:sldMkLst>
      </pc:sldChg>
      <pc:sldChg chg="del">
        <pc:chgData name="Kuan-Hua Chao" userId="a54ba1f1e88c01b0" providerId="LiveId" clId="{31F7B9C1-6556-4647-BB59-BF7B42AE1841}" dt="2023-02-15T07:11:53.757" v="0" actId="47"/>
        <pc:sldMkLst>
          <pc:docMk/>
          <pc:sldMk cId="1479546949" sldId="3859"/>
        </pc:sldMkLst>
      </pc:sldChg>
      <pc:sldChg chg="del">
        <pc:chgData name="Kuan-Hua Chao" userId="a54ba1f1e88c01b0" providerId="LiveId" clId="{31F7B9C1-6556-4647-BB59-BF7B42AE1841}" dt="2023-02-15T07:11:53.757" v="0" actId="47"/>
        <pc:sldMkLst>
          <pc:docMk/>
          <pc:sldMk cId="2610982162" sldId="3860"/>
        </pc:sldMkLst>
      </pc:sldChg>
      <pc:sldChg chg="del">
        <pc:chgData name="Kuan-Hua Chao" userId="a54ba1f1e88c01b0" providerId="LiveId" clId="{31F7B9C1-6556-4647-BB59-BF7B42AE1841}" dt="2023-02-15T07:11:53.757" v="0" actId="47"/>
        <pc:sldMkLst>
          <pc:docMk/>
          <pc:sldMk cId="1079068135" sldId="3861"/>
        </pc:sldMkLst>
      </pc:sldChg>
      <pc:sldChg chg="del">
        <pc:chgData name="Kuan-Hua Chao" userId="a54ba1f1e88c01b0" providerId="LiveId" clId="{31F7B9C1-6556-4647-BB59-BF7B42AE1841}" dt="2023-02-15T07:11:53.757" v="0" actId="47"/>
        <pc:sldMkLst>
          <pc:docMk/>
          <pc:sldMk cId="3980090048" sldId="4443"/>
        </pc:sldMkLst>
      </pc:sldChg>
      <pc:sldChg chg="del">
        <pc:chgData name="Kuan-Hua Chao" userId="a54ba1f1e88c01b0" providerId="LiveId" clId="{31F7B9C1-6556-4647-BB59-BF7B42AE1841}" dt="2023-02-15T07:11:53.757" v="0" actId="47"/>
        <pc:sldMkLst>
          <pc:docMk/>
          <pc:sldMk cId="1584690938" sldId="4444"/>
        </pc:sldMkLst>
      </pc:sldChg>
      <pc:sldChg chg="del">
        <pc:chgData name="Kuan-Hua Chao" userId="a54ba1f1e88c01b0" providerId="LiveId" clId="{31F7B9C1-6556-4647-BB59-BF7B42AE1841}" dt="2023-02-15T07:11:53.757" v="0" actId="47"/>
        <pc:sldMkLst>
          <pc:docMk/>
          <pc:sldMk cId="22948697" sldId="4445"/>
        </pc:sldMkLst>
      </pc:sldChg>
      <pc:sldChg chg="del">
        <pc:chgData name="Kuan-Hua Chao" userId="a54ba1f1e88c01b0" providerId="LiveId" clId="{31F7B9C1-6556-4647-BB59-BF7B42AE1841}" dt="2023-02-15T07:11:53.757" v="0" actId="47"/>
        <pc:sldMkLst>
          <pc:docMk/>
          <pc:sldMk cId="1811362381" sldId="4446"/>
        </pc:sldMkLst>
      </pc:sldChg>
      <pc:sldChg chg="del">
        <pc:chgData name="Kuan-Hua Chao" userId="a54ba1f1e88c01b0" providerId="LiveId" clId="{31F7B9C1-6556-4647-BB59-BF7B42AE1841}" dt="2023-02-15T07:11:53.757" v="0" actId="47"/>
        <pc:sldMkLst>
          <pc:docMk/>
          <pc:sldMk cId="539895604" sldId="4448"/>
        </pc:sldMkLst>
      </pc:sldChg>
      <pc:sldChg chg="del">
        <pc:chgData name="Kuan-Hua Chao" userId="a54ba1f1e88c01b0" providerId="LiveId" clId="{31F7B9C1-6556-4647-BB59-BF7B42AE1841}" dt="2023-02-15T07:11:53.757" v="0" actId="47"/>
        <pc:sldMkLst>
          <pc:docMk/>
          <pc:sldMk cId="1642285105" sldId="4449"/>
        </pc:sldMkLst>
      </pc:sldChg>
      <pc:sldChg chg="del">
        <pc:chgData name="Kuan-Hua Chao" userId="a54ba1f1e88c01b0" providerId="LiveId" clId="{31F7B9C1-6556-4647-BB59-BF7B42AE1841}" dt="2023-02-15T07:11:53.757" v="0" actId="47"/>
        <pc:sldMkLst>
          <pc:docMk/>
          <pc:sldMk cId="4275977699" sldId="4452"/>
        </pc:sldMkLst>
      </pc:sldChg>
      <pc:sldChg chg="del">
        <pc:chgData name="Kuan-Hua Chao" userId="a54ba1f1e88c01b0" providerId="LiveId" clId="{31F7B9C1-6556-4647-BB59-BF7B42AE1841}" dt="2023-02-15T07:11:53.757" v="0" actId="47"/>
        <pc:sldMkLst>
          <pc:docMk/>
          <pc:sldMk cId="893254700" sldId="4453"/>
        </pc:sldMkLst>
      </pc:sldChg>
      <pc:sldChg chg="del">
        <pc:chgData name="Kuan-Hua Chao" userId="a54ba1f1e88c01b0" providerId="LiveId" clId="{31F7B9C1-6556-4647-BB59-BF7B42AE1841}" dt="2023-02-15T07:11:53.757" v="0" actId="47"/>
        <pc:sldMkLst>
          <pc:docMk/>
          <pc:sldMk cId="3650740525" sldId="4454"/>
        </pc:sldMkLst>
      </pc:sldChg>
      <pc:sldChg chg="del">
        <pc:chgData name="Kuan-Hua Chao" userId="a54ba1f1e88c01b0" providerId="LiveId" clId="{31F7B9C1-6556-4647-BB59-BF7B42AE1841}" dt="2023-02-15T07:11:53.757" v="0" actId="47"/>
        <pc:sldMkLst>
          <pc:docMk/>
          <pc:sldMk cId="3901011282" sldId="4457"/>
        </pc:sldMkLst>
      </pc:sldChg>
      <pc:sldChg chg="del">
        <pc:chgData name="Kuan-Hua Chao" userId="a54ba1f1e88c01b0" providerId="LiveId" clId="{31F7B9C1-6556-4647-BB59-BF7B42AE1841}" dt="2023-02-15T07:11:53.757" v="0" actId="47"/>
        <pc:sldMkLst>
          <pc:docMk/>
          <pc:sldMk cId="498080104" sldId="5016"/>
        </pc:sldMkLst>
      </pc:sldChg>
      <pc:sldChg chg="del">
        <pc:chgData name="Kuan-Hua Chao" userId="a54ba1f1e88c01b0" providerId="LiveId" clId="{31F7B9C1-6556-4647-BB59-BF7B42AE1841}" dt="2023-02-15T07:11:53.757" v="0" actId="47"/>
        <pc:sldMkLst>
          <pc:docMk/>
          <pc:sldMk cId="2281150942" sldId="5017"/>
        </pc:sldMkLst>
      </pc:sldChg>
      <pc:sldChg chg="del">
        <pc:chgData name="Kuan-Hua Chao" userId="a54ba1f1e88c01b0" providerId="LiveId" clId="{31F7B9C1-6556-4647-BB59-BF7B42AE1841}" dt="2023-02-15T07:11:53.757" v="0" actId="47"/>
        <pc:sldMkLst>
          <pc:docMk/>
          <pc:sldMk cId="2120050535" sldId="5018"/>
        </pc:sldMkLst>
      </pc:sldChg>
      <pc:sldChg chg="del">
        <pc:chgData name="Kuan-Hua Chao" userId="a54ba1f1e88c01b0" providerId="LiveId" clId="{31F7B9C1-6556-4647-BB59-BF7B42AE1841}" dt="2023-02-15T07:11:53.757" v="0" actId="47"/>
        <pc:sldMkLst>
          <pc:docMk/>
          <pc:sldMk cId="89212104" sldId="5021"/>
        </pc:sldMkLst>
      </pc:sldChg>
      <pc:sldChg chg="del">
        <pc:chgData name="Kuan-Hua Chao" userId="a54ba1f1e88c01b0" providerId="LiveId" clId="{31F7B9C1-6556-4647-BB59-BF7B42AE1841}" dt="2023-02-15T07:11:53.757" v="0" actId="47"/>
        <pc:sldMkLst>
          <pc:docMk/>
          <pc:sldMk cId="1747154745" sldId="5030"/>
        </pc:sldMkLst>
      </pc:sldChg>
      <pc:sldChg chg="del">
        <pc:chgData name="Kuan-Hua Chao" userId="a54ba1f1e88c01b0" providerId="LiveId" clId="{31F7B9C1-6556-4647-BB59-BF7B42AE1841}" dt="2023-02-15T07:11:53.757" v="0" actId="47"/>
        <pc:sldMkLst>
          <pc:docMk/>
          <pc:sldMk cId="3197335228" sldId="5036"/>
        </pc:sldMkLst>
      </pc:sldChg>
      <pc:sldChg chg="del">
        <pc:chgData name="Kuan-Hua Chao" userId="a54ba1f1e88c01b0" providerId="LiveId" clId="{31F7B9C1-6556-4647-BB59-BF7B42AE1841}" dt="2023-02-15T07:11:53.757" v="0" actId="47"/>
        <pc:sldMkLst>
          <pc:docMk/>
          <pc:sldMk cId="4164400307" sldId="5039"/>
        </pc:sldMkLst>
      </pc:sldChg>
      <pc:sldChg chg="del">
        <pc:chgData name="Kuan-Hua Chao" userId="a54ba1f1e88c01b0" providerId="LiveId" clId="{31F7B9C1-6556-4647-BB59-BF7B42AE1841}" dt="2023-02-15T07:11:53.757" v="0" actId="47"/>
        <pc:sldMkLst>
          <pc:docMk/>
          <pc:sldMk cId="2849604978" sldId="5040"/>
        </pc:sldMkLst>
      </pc:sldChg>
      <pc:sldChg chg="delSp modSp add mod ord delAnim modAnim modShow">
        <pc:chgData name="Kuan-Hua Chao" userId="a54ba1f1e88c01b0" providerId="LiveId" clId="{31F7B9C1-6556-4647-BB59-BF7B42AE1841}" dt="2023-02-17T05:51:54.558" v="560" actId="729"/>
        <pc:sldMkLst>
          <pc:docMk/>
          <pc:sldMk cId="849023716" sldId="5057"/>
        </pc:sldMkLst>
        <pc:spChg chg="mod">
          <ac:chgData name="Kuan-Hua Chao" userId="a54ba1f1e88c01b0" providerId="LiveId" clId="{31F7B9C1-6556-4647-BB59-BF7B42AE1841}" dt="2023-02-17T05:51:12.404" v="557" actId="27636"/>
          <ac:spMkLst>
            <pc:docMk/>
            <pc:sldMk cId="849023716" sldId="5057"/>
            <ac:spMk id="3" creationId="{F4173F7A-E967-DBD6-1B0F-8370D7E72CBF}"/>
          </ac:spMkLst>
        </pc:spChg>
        <pc:grpChg chg="del">
          <ac:chgData name="Kuan-Hua Chao" userId="a54ba1f1e88c01b0" providerId="LiveId" clId="{31F7B9C1-6556-4647-BB59-BF7B42AE1841}" dt="2023-02-17T05:49:59.292" v="532" actId="478"/>
          <ac:grpSpMkLst>
            <pc:docMk/>
            <pc:sldMk cId="849023716" sldId="5057"/>
            <ac:grpSpMk id="2" creationId="{EA356D1E-9386-D6FE-325B-FCE893712330}"/>
          </ac:grpSpMkLst>
        </pc:grpChg>
        <pc:picChg chg="mod topLvl">
          <ac:chgData name="Kuan-Hua Chao" userId="a54ba1f1e88c01b0" providerId="LiveId" clId="{31F7B9C1-6556-4647-BB59-BF7B42AE1841}" dt="2023-02-17T05:50:37.961" v="540" actId="1076"/>
          <ac:picMkLst>
            <pc:docMk/>
            <pc:sldMk cId="849023716" sldId="5057"/>
            <ac:picMk id="5" creationId="{78E6B4B4-A56A-44BF-13A2-7D3DD2E95D37}"/>
          </ac:picMkLst>
        </pc:picChg>
        <pc:picChg chg="del topLvl">
          <ac:chgData name="Kuan-Hua Chao" userId="a54ba1f1e88c01b0" providerId="LiveId" clId="{31F7B9C1-6556-4647-BB59-BF7B42AE1841}" dt="2023-02-17T05:49:59.292" v="532" actId="478"/>
          <ac:picMkLst>
            <pc:docMk/>
            <pc:sldMk cId="849023716" sldId="5057"/>
            <ac:picMk id="7" creationId="{41714969-6635-7459-A556-AA482D5076CB}"/>
          </ac:picMkLst>
        </pc:picChg>
      </pc:sldChg>
      <pc:sldChg chg="addSp delSp modSp add del mod addAnim delAnim">
        <pc:chgData name="Kuan-Hua Chao" userId="a54ba1f1e88c01b0" providerId="LiveId" clId="{31F7B9C1-6556-4647-BB59-BF7B42AE1841}" dt="2023-02-17T03:08:41.731" v="264" actId="47"/>
        <pc:sldMkLst>
          <pc:docMk/>
          <pc:sldMk cId="2586638881" sldId="5065"/>
        </pc:sldMkLst>
        <pc:picChg chg="add del mod">
          <ac:chgData name="Kuan-Hua Chao" userId="a54ba1f1e88c01b0" providerId="LiveId" clId="{31F7B9C1-6556-4647-BB59-BF7B42AE1841}" dt="2023-02-17T02:40:43.291" v="25" actId="14100"/>
          <ac:picMkLst>
            <pc:docMk/>
            <pc:sldMk cId="2586638881" sldId="5065"/>
            <ac:picMk id="2" creationId="{BE2283DD-170A-F54C-B8C4-2DDEA56A7E1F}"/>
          </ac:picMkLst>
        </pc:picChg>
      </pc:sldChg>
      <pc:sldChg chg="addSp delSp modSp add mod ord modTransition addAnim delAnim modAnim modShow modNotesTx">
        <pc:chgData name="Kuan-Hua Chao" userId="a54ba1f1e88c01b0" providerId="LiveId" clId="{31F7B9C1-6556-4647-BB59-BF7B42AE1841}" dt="2023-02-17T06:14:12.616" v="791" actId="20577"/>
        <pc:sldMkLst>
          <pc:docMk/>
          <pc:sldMk cId="3729363980" sldId="5066"/>
        </pc:sldMkLst>
        <pc:spChg chg="mod">
          <ac:chgData name="Kuan-Hua Chao" userId="a54ba1f1e88c01b0" providerId="LiveId" clId="{31F7B9C1-6556-4647-BB59-BF7B42AE1841}" dt="2023-02-17T03:26:30.038" v="354"/>
          <ac:spMkLst>
            <pc:docMk/>
            <pc:sldMk cId="3729363980" sldId="5066"/>
            <ac:spMk id="3" creationId="{F4173F7A-E967-DBD6-1B0F-8370D7E72CBF}"/>
          </ac:spMkLst>
        </pc:spChg>
        <pc:spChg chg="add mod">
          <ac:chgData name="Kuan-Hua Chao" userId="a54ba1f1e88c01b0" providerId="LiveId" clId="{31F7B9C1-6556-4647-BB59-BF7B42AE1841}" dt="2023-02-17T05:41:44.692" v="527" actId="207"/>
          <ac:spMkLst>
            <pc:docMk/>
            <pc:sldMk cId="3729363980" sldId="5066"/>
            <ac:spMk id="4" creationId="{BC0BB8D3-4593-77D6-7699-564FCA3F5147}"/>
          </ac:spMkLst>
        </pc:spChg>
        <pc:spChg chg="mod">
          <ac:chgData name="Kuan-Hua Chao" userId="a54ba1f1e88c01b0" providerId="LiveId" clId="{31F7B9C1-6556-4647-BB59-BF7B42AE1841}" dt="2023-02-17T03:11:24.277" v="278" actId="1037"/>
          <ac:spMkLst>
            <pc:docMk/>
            <pc:sldMk cId="3729363980" sldId="5066"/>
            <ac:spMk id="6" creationId="{4564FA3A-02D3-3335-3B82-847961F3E55F}"/>
          </ac:spMkLst>
        </pc:spChg>
        <pc:spChg chg="mod">
          <ac:chgData name="Kuan-Hua Chao" userId="a54ba1f1e88c01b0" providerId="LiveId" clId="{31F7B9C1-6556-4647-BB59-BF7B42AE1841}" dt="2023-02-17T03:11:38.025" v="282" actId="1036"/>
          <ac:spMkLst>
            <pc:docMk/>
            <pc:sldMk cId="3729363980" sldId="5066"/>
            <ac:spMk id="7" creationId="{AE887076-F1E4-BEAC-583E-CB8A3A55FAE3}"/>
          </ac:spMkLst>
        </pc:spChg>
        <pc:spChg chg="add mod">
          <ac:chgData name="Kuan-Hua Chao" userId="a54ba1f1e88c01b0" providerId="LiveId" clId="{31F7B9C1-6556-4647-BB59-BF7B42AE1841}" dt="2023-02-17T05:56:44.150" v="564"/>
          <ac:spMkLst>
            <pc:docMk/>
            <pc:sldMk cId="3729363980" sldId="5066"/>
            <ac:spMk id="8" creationId="{9CC653CE-7CDA-7E26-F17E-DB22C8AB4048}"/>
          </ac:spMkLst>
        </pc:spChg>
        <pc:spChg chg="add del mod topLvl">
          <ac:chgData name="Kuan-Hua Chao" userId="a54ba1f1e88c01b0" providerId="LiveId" clId="{31F7B9C1-6556-4647-BB59-BF7B42AE1841}" dt="2023-02-17T03:33:07.698" v="391" actId="21"/>
          <ac:spMkLst>
            <pc:docMk/>
            <pc:sldMk cId="3729363980" sldId="5066"/>
            <ac:spMk id="20" creationId="{6DEC6877-4BDA-A411-94CF-86553A71B9F8}"/>
          </ac:spMkLst>
        </pc:spChg>
        <pc:spChg chg="add mod">
          <ac:chgData name="Kuan-Hua Chao" userId="a54ba1f1e88c01b0" providerId="LiveId" clId="{31F7B9C1-6556-4647-BB59-BF7B42AE1841}" dt="2023-02-17T03:29:25.924" v="379" actId="1076"/>
          <ac:spMkLst>
            <pc:docMk/>
            <pc:sldMk cId="3729363980" sldId="5066"/>
            <ac:spMk id="21" creationId="{9F96F355-5DB5-68CA-C390-618EEEE7C4C2}"/>
          </ac:spMkLst>
        </pc:spChg>
        <pc:spChg chg="add mod">
          <ac:chgData name="Kuan-Hua Chao" userId="a54ba1f1e88c01b0" providerId="LiveId" clId="{31F7B9C1-6556-4647-BB59-BF7B42AE1841}" dt="2023-02-17T05:41:05.316" v="526" actId="1076"/>
          <ac:spMkLst>
            <pc:docMk/>
            <pc:sldMk cId="3729363980" sldId="5066"/>
            <ac:spMk id="26" creationId="{368A38F1-0E8D-A7EE-5A98-A1F540E2049B}"/>
          </ac:spMkLst>
        </pc:spChg>
        <pc:grpChg chg="add mod">
          <ac:chgData name="Kuan-Hua Chao" userId="a54ba1f1e88c01b0" providerId="LiveId" clId="{31F7B9C1-6556-4647-BB59-BF7B42AE1841}" dt="2023-02-17T05:40:16.454" v="520" actId="164"/>
          <ac:grpSpMkLst>
            <pc:docMk/>
            <pc:sldMk cId="3729363980" sldId="5066"/>
            <ac:grpSpMk id="5" creationId="{5DFCCD50-0A99-60EB-8EFE-F2A38DC4E8D8}"/>
          </ac:grpSpMkLst>
        </pc:grpChg>
        <pc:grpChg chg="add mod">
          <ac:chgData name="Kuan-Hua Chao" userId="a54ba1f1e88c01b0" providerId="LiveId" clId="{31F7B9C1-6556-4647-BB59-BF7B42AE1841}" dt="2023-02-17T03:29:12.833" v="377" actId="164"/>
          <ac:grpSpMkLst>
            <pc:docMk/>
            <pc:sldMk cId="3729363980" sldId="5066"/>
            <ac:grpSpMk id="22" creationId="{11238701-5130-5569-C3F5-345D51A10169}"/>
          </ac:grpSpMkLst>
        </pc:grpChg>
        <pc:grpChg chg="add del mod">
          <ac:chgData name="Kuan-Hua Chao" userId="a54ba1f1e88c01b0" providerId="LiveId" clId="{31F7B9C1-6556-4647-BB59-BF7B42AE1841}" dt="2023-02-17T03:32:55.453" v="389" actId="478"/>
          <ac:grpSpMkLst>
            <pc:docMk/>
            <pc:sldMk cId="3729363980" sldId="5066"/>
            <ac:grpSpMk id="23" creationId="{2F21CC26-31AE-DCDB-B3F9-92F380D741C0}"/>
          </ac:grpSpMkLst>
        </pc:grpChg>
        <pc:grpChg chg="add mod">
          <ac:chgData name="Kuan-Hua Chao" userId="a54ba1f1e88c01b0" providerId="LiveId" clId="{31F7B9C1-6556-4647-BB59-BF7B42AE1841}" dt="2023-02-17T03:33:26.522" v="394" actId="164"/>
          <ac:grpSpMkLst>
            <pc:docMk/>
            <pc:sldMk cId="3729363980" sldId="5066"/>
            <ac:grpSpMk id="27" creationId="{0F23FF80-AFD3-9E00-8893-9A772323F18C}"/>
          </ac:grpSpMkLst>
        </pc:grpChg>
        <pc:picChg chg="add mod">
          <ac:chgData name="Kuan-Hua Chao" userId="a54ba1f1e88c01b0" providerId="LiveId" clId="{31F7B9C1-6556-4647-BB59-BF7B42AE1841}" dt="2023-02-17T05:40:23.804" v="521" actId="1440"/>
          <ac:picMkLst>
            <pc:docMk/>
            <pc:sldMk cId="3729363980" sldId="5066"/>
            <ac:picMk id="2" creationId="{D97E8A94-0780-5F56-5767-933C2261E75D}"/>
          </ac:picMkLst>
        </pc:picChg>
        <pc:picChg chg="add del mod">
          <ac:chgData name="Kuan-Hua Chao" userId="a54ba1f1e88c01b0" providerId="LiveId" clId="{31F7B9C1-6556-4647-BB59-BF7B42AE1841}" dt="2023-02-17T03:13:36.173" v="287" actId="478"/>
          <ac:picMkLst>
            <pc:docMk/>
            <pc:sldMk cId="3729363980" sldId="5066"/>
            <ac:picMk id="4" creationId="{C6579CAE-313B-FD98-F1C8-AE73D9ED08F3}"/>
          </ac:picMkLst>
        </pc:picChg>
        <pc:picChg chg="add del mod">
          <ac:chgData name="Kuan-Hua Chao" userId="a54ba1f1e88c01b0" providerId="LiveId" clId="{31F7B9C1-6556-4647-BB59-BF7B42AE1841}" dt="2023-02-17T03:21:51.208" v="325" actId="478"/>
          <ac:picMkLst>
            <pc:docMk/>
            <pc:sldMk cId="3729363980" sldId="5066"/>
            <ac:picMk id="5" creationId="{F82670BF-3C53-7D3C-A157-0070CC181D16}"/>
          </ac:picMkLst>
        </pc:picChg>
        <pc:picChg chg="add del mod">
          <ac:chgData name="Kuan-Hua Chao" userId="a54ba1f1e88c01b0" providerId="LiveId" clId="{31F7B9C1-6556-4647-BB59-BF7B42AE1841}" dt="2023-02-17T03:22:13.489" v="330" actId="478"/>
          <ac:picMkLst>
            <pc:docMk/>
            <pc:sldMk cId="3729363980" sldId="5066"/>
            <ac:picMk id="9" creationId="{D66F871E-7887-6589-300A-F49064381D47}"/>
          </ac:picMkLst>
        </pc:picChg>
        <pc:picChg chg="add del mod topLvl">
          <ac:chgData name="Kuan-Hua Chao" userId="a54ba1f1e88c01b0" providerId="LiveId" clId="{31F7B9C1-6556-4647-BB59-BF7B42AE1841}" dt="2023-02-17T03:32:55.453" v="389" actId="478"/>
          <ac:picMkLst>
            <pc:docMk/>
            <pc:sldMk cId="3729363980" sldId="5066"/>
            <ac:picMk id="11" creationId="{80CE3421-B9BB-E91E-1B39-AEE0E90D6792}"/>
          </ac:picMkLst>
        </pc:picChg>
        <pc:picChg chg="add mod">
          <ac:chgData name="Kuan-Hua Chao" userId="a54ba1f1e88c01b0" providerId="LiveId" clId="{31F7B9C1-6556-4647-BB59-BF7B42AE1841}" dt="2023-02-17T03:29:12.833" v="377" actId="164"/>
          <ac:picMkLst>
            <pc:docMk/>
            <pc:sldMk cId="3729363980" sldId="5066"/>
            <ac:picMk id="13" creationId="{00194B9C-943E-4508-F7A9-211E8BB4EAF8}"/>
          </ac:picMkLst>
        </pc:picChg>
        <pc:picChg chg="add mod">
          <ac:chgData name="Kuan-Hua Chao" userId="a54ba1f1e88c01b0" providerId="LiveId" clId="{31F7B9C1-6556-4647-BB59-BF7B42AE1841}" dt="2023-02-17T03:33:53.400" v="398" actId="1440"/>
          <ac:picMkLst>
            <pc:docMk/>
            <pc:sldMk cId="3729363980" sldId="5066"/>
            <ac:picMk id="25" creationId="{9D03508C-608C-3F3D-5CBD-C58F7AC1599F}"/>
          </ac:picMkLst>
        </pc:picChg>
        <pc:cxnChg chg="add del mod">
          <ac:chgData name="Kuan-Hua Chao" userId="a54ba1f1e88c01b0" providerId="LiveId" clId="{31F7B9C1-6556-4647-BB59-BF7B42AE1841}" dt="2023-02-17T03:26:19.337" v="353" actId="478"/>
          <ac:cxnSpMkLst>
            <pc:docMk/>
            <pc:sldMk cId="3729363980" sldId="5066"/>
            <ac:cxnSpMk id="16" creationId="{C28896E5-6527-17D0-1957-2B6D7F6E2C6E}"/>
          </ac:cxnSpMkLst>
        </pc:cxnChg>
      </pc:sldChg>
      <pc:sldChg chg="add mod ord modShow">
        <pc:chgData name="Kuan-Hua Chao" userId="a54ba1f1e88c01b0" providerId="LiveId" clId="{31F7B9C1-6556-4647-BB59-BF7B42AE1841}" dt="2023-02-17T05:51:54.558" v="560" actId="729"/>
        <pc:sldMkLst>
          <pc:docMk/>
          <pc:sldMk cId="1507042632" sldId="5068"/>
        </pc:sldMkLst>
      </pc:sldChg>
      <pc:sldChg chg="del">
        <pc:chgData name="Kuan-Hua Chao" userId="a54ba1f1e88c01b0" providerId="LiveId" clId="{31F7B9C1-6556-4647-BB59-BF7B42AE1841}" dt="2023-02-15T07:11:53.757" v="0" actId="47"/>
        <pc:sldMkLst>
          <pc:docMk/>
          <pc:sldMk cId="1928897127" sldId="5080"/>
        </pc:sldMkLst>
      </pc:sldChg>
      <pc:sldChg chg="modNotesTx">
        <pc:chgData name="Kuan-Hua Chao" userId="a54ba1f1e88c01b0" providerId="LiveId" clId="{31F7B9C1-6556-4647-BB59-BF7B42AE1841}" dt="2023-02-17T02:34:16.752" v="21" actId="12"/>
        <pc:sldMkLst>
          <pc:docMk/>
          <pc:sldMk cId="1719834294" sldId="5081"/>
        </pc:sldMkLst>
      </pc:sldChg>
      <pc:sldChg chg="modSp ord modAnim modNotesTx">
        <pc:chgData name="Kuan-Hua Chao" userId="a54ba1f1e88c01b0" providerId="LiveId" clId="{31F7B9C1-6556-4647-BB59-BF7B42AE1841}" dt="2023-02-17T06:22:20.629" v="803" actId="108"/>
        <pc:sldMkLst>
          <pc:docMk/>
          <pc:sldMk cId="824673489" sldId="5082"/>
        </pc:sldMkLst>
        <pc:spChg chg="mod">
          <ac:chgData name="Kuan-Hua Chao" userId="a54ba1f1e88c01b0" providerId="LiveId" clId="{31F7B9C1-6556-4647-BB59-BF7B42AE1841}" dt="2023-02-17T05:55:37.187" v="562"/>
          <ac:spMkLst>
            <pc:docMk/>
            <pc:sldMk cId="824673489" sldId="5082"/>
            <ac:spMk id="12" creationId="{CD5DE6AE-8EB5-8CE8-77BF-5566A2867194}"/>
          </ac:spMkLst>
        </pc:spChg>
      </pc:sldChg>
      <pc:sldChg chg="modAnim">
        <pc:chgData name="Kuan-Hua Chao" userId="a54ba1f1e88c01b0" providerId="LiveId" clId="{31F7B9C1-6556-4647-BB59-BF7B42AE1841}" dt="2023-02-17T06:05:04.836" v="632"/>
        <pc:sldMkLst>
          <pc:docMk/>
          <pc:sldMk cId="1247749432" sldId="5089"/>
        </pc:sldMkLst>
      </pc:sldChg>
      <pc:sldChg chg="add mod ord modShow">
        <pc:chgData name="Kuan-Hua Chao" userId="a54ba1f1e88c01b0" providerId="LiveId" clId="{31F7B9C1-6556-4647-BB59-BF7B42AE1841}" dt="2023-02-17T05:51:54.558" v="560" actId="729"/>
        <pc:sldMkLst>
          <pc:docMk/>
          <pc:sldMk cId="1943129234" sldId="5092"/>
        </pc:sldMkLst>
      </pc:sldChg>
      <pc:sldChg chg="del">
        <pc:chgData name="Kuan-Hua Chao" userId="a54ba1f1e88c01b0" providerId="LiveId" clId="{31F7B9C1-6556-4647-BB59-BF7B42AE1841}" dt="2023-02-15T07:11:53.757" v="0" actId="47"/>
        <pc:sldMkLst>
          <pc:docMk/>
          <pc:sldMk cId="3371576024" sldId="5096"/>
        </pc:sldMkLst>
      </pc:sldChg>
      <pc:sldChg chg="del">
        <pc:chgData name="Kuan-Hua Chao" userId="a54ba1f1e88c01b0" providerId="LiveId" clId="{31F7B9C1-6556-4647-BB59-BF7B42AE1841}" dt="2023-02-15T07:11:53.757" v="0" actId="47"/>
        <pc:sldMkLst>
          <pc:docMk/>
          <pc:sldMk cId="1494195643" sldId="5097"/>
        </pc:sldMkLst>
      </pc:sldChg>
      <pc:sldChg chg="del">
        <pc:chgData name="Kuan-Hua Chao" userId="a54ba1f1e88c01b0" providerId="LiveId" clId="{31F7B9C1-6556-4647-BB59-BF7B42AE1841}" dt="2023-02-15T07:11:53.757" v="0" actId="47"/>
        <pc:sldMkLst>
          <pc:docMk/>
          <pc:sldMk cId="3816083354" sldId="5098"/>
        </pc:sldMkLst>
      </pc:sldChg>
      <pc:sldChg chg="del">
        <pc:chgData name="Kuan-Hua Chao" userId="a54ba1f1e88c01b0" providerId="LiveId" clId="{31F7B9C1-6556-4647-BB59-BF7B42AE1841}" dt="2023-02-15T07:11:53.757" v="0" actId="47"/>
        <pc:sldMkLst>
          <pc:docMk/>
          <pc:sldMk cId="3586371519" sldId="5099"/>
        </pc:sldMkLst>
      </pc:sldChg>
      <pc:sldChg chg="del">
        <pc:chgData name="Kuan-Hua Chao" userId="a54ba1f1e88c01b0" providerId="LiveId" clId="{31F7B9C1-6556-4647-BB59-BF7B42AE1841}" dt="2023-02-15T07:11:53.757" v="0" actId="47"/>
        <pc:sldMkLst>
          <pc:docMk/>
          <pc:sldMk cId="3142950310" sldId="5100"/>
        </pc:sldMkLst>
      </pc:sldChg>
      <pc:sldMasterChg chg="del delSldLayout">
        <pc:chgData name="Kuan-Hua Chao" userId="a54ba1f1e88c01b0" providerId="LiveId" clId="{31F7B9C1-6556-4647-BB59-BF7B42AE1841}" dt="2023-02-15T07:11:53.757" v="0" actId="47"/>
        <pc:sldMasterMkLst>
          <pc:docMk/>
          <pc:sldMasterMk cId="0" sldId="2147483648"/>
        </pc:sldMasterMkLst>
        <pc:sldLayoutChg chg="del">
          <pc:chgData name="Kuan-Hua Chao" userId="a54ba1f1e88c01b0" providerId="LiveId" clId="{31F7B9C1-6556-4647-BB59-BF7B42AE1841}" dt="2023-02-15T07:11:53.757" v="0" actId="47"/>
          <pc:sldLayoutMkLst>
            <pc:docMk/>
            <pc:sldMasterMk cId="0" sldId="2147483648"/>
            <pc:sldLayoutMk cId="0" sldId="2147483674"/>
          </pc:sldLayoutMkLst>
        </pc:sldLayoutChg>
        <pc:sldLayoutChg chg="del">
          <pc:chgData name="Kuan-Hua Chao" userId="a54ba1f1e88c01b0" providerId="LiveId" clId="{31F7B9C1-6556-4647-BB59-BF7B42AE1841}" dt="2023-02-15T07:11:53.757" v="0" actId="47"/>
          <pc:sldLayoutMkLst>
            <pc:docMk/>
            <pc:sldMasterMk cId="0" sldId="2147483648"/>
            <pc:sldLayoutMk cId="0" sldId="2147483693"/>
          </pc:sldLayoutMkLst>
        </pc:sldLayoutChg>
        <pc:sldLayoutChg chg="del">
          <pc:chgData name="Kuan-Hua Chao" userId="a54ba1f1e88c01b0" providerId="LiveId" clId="{31F7B9C1-6556-4647-BB59-BF7B42AE1841}" dt="2023-02-15T07:11:53.757" v="0" actId="47"/>
          <pc:sldLayoutMkLst>
            <pc:docMk/>
            <pc:sldMasterMk cId="0" sldId="2147483648"/>
            <pc:sldLayoutMk cId="0" sldId="2147483711"/>
          </pc:sldLayoutMkLst>
        </pc:sldLayoutChg>
        <pc:sldLayoutChg chg="del">
          <pc:chgData name="Kuan-Hua Chao" userId="a54ba1f1e88c01b0" providerId="LiveId" clId="{31F7B9C1-6556-4647-BB59-BF7B42AE1841}" dt="2023-02-15T07:11:53.757" v="0" actId="47"/>
          <pc:sldLayoutMkLst>
            <pc:docMk/>
            <pc:sldMasterMk cId="0" sldId="2147483648"/>
            <pc:sldLayoutMk cId="0" sldId="2147483716"/>
          </pc:sldLayoutMkLst>
        </pc:sldLayoutChg>
        <pc:sldLayoutChg chg="del">
          <pc:chgData name="Kuan-Hua Chao" userId="a54ba1f1e88c01b0" providerId="LiveId" clId="{31F7B9C1-6556-4647-BB59-BF7B42AE1841}" dt="2023-02-15T07:11:53.757" v="0" actId="47"/>
          <pc:sldLayoutMkLst>
            <pc:docMk/>
            <pc:sldMasterMk cId="0" sldId="2147483648"/>
            <pc:sldLayoutMk cId="0" sldId="2147483723"/>
          </pc:sldLayoutMkLst>
        </pc:sldLayoutChg>
        <pc:sldLayoutChg chg="del">
          <pc:chgData name="Kuan-Hua Chao" userId="a54ba1f1e88c01b0" providerId="LiveId" clId="{31F7B9C1-6556-4647-BB59-BF7B42AE1841}" dt="2023-02-15T07:11:53.757" v="0" actId="47"/>
          <pc:sldLayoutMkLst>
            <pc:docMk/>
            <pc:sldMasterMk cId="0" sldId="2147483648"/>
            <pc:sldLayoutMk cId="3050981011" sldId="2147483726"/>
          </pc:sldLayoutMkLst>
        </pc:sldLayoutChg>
      </pc:sldMasterChg>
      <pc:sldMasterChg chg="delSldLayout">
        <pc:chgData name="Kuan-Hua Chao" userId="a54ba1f1e88c01b0" providerId="LiveId" clId="{31F7B9C1-6556-4647-BB59-BF7B42AE1841}" dt="2023-02-15T07:11:53.757" v="0" actId="47"/>
        <pc:sldMasterMkLst>
          <pc:docMk/>
          <pc:sldMasterMk cId="2872078586" sldId="2147483727"/>
        </pc:sldMasterMkLst>
        <pc:sldLayoutChg chg="del">
          <pc:chgData name="Kuan-Hua Chao" userId="a54ba1f1e88c01b0" providerId="LiveId" clId="{31F7B9C1-6556-4647-BB59-BF7B42AE1841}" dt="2023-02-15T07:11:53.757" v="0" actId="47"/>
          <pc:sldLayoutMkLst>
            <pc:docMk/>
            <pc:sldMasterMk cId="2872078586" sldId="2147483727"/>
            <pc:sldLayoutMk cId="3766888188" sldId="2147483729"/>
          </pc:sldLayoutMkLst>
        </pc:sldLayoutChg>
        <pc:sldLayoutChg chg="del">
          <pc:chgData name="Kuan-Hua Chao" userId="a54ba1f1e88c01b0" providerId="LiveId" clId="{31F7B9C1-6556-4647-BB59-BF7B42AE1841}" dt="2023-02-15T07:11:53.757" v="0" actId="47"/>
          <pc:sldLayoutMkLst>
            <pc:docMk/>
            <pc:sldMasterMk cId="2872078586" sldId="2147483727"/>
            <pc:sldLayoutMk cId="788734441" sldId="2147483735"/>
          </pc:sldLayoutMkLst>
        </pc:sldLayoutChg>
      </pc:sldMasterChg>
      <pc:sldMasterChg chg="del delSldLayout">
        <pc:chgData name="Kuan-Hua Chao" userId="a54ba1f1e88c01b0" providerId="LiveId" clId="{31F7B9C1-6556-4647-BB59-BF7B42AE1841}" dt="2023-02-15T07:11:53.757" v="0" actId="47"/>
        <pc:sldMasterMkLst>
          <pc:docMk/>
          <pc:sldMasterMk cId="1888949830" sldId="2147483736"/>
        </pc:sldMasterMkLst>
        <pc:sldLayoutChg chg="del">
          <pc:chgData name="Kuan-Hua Chao" userId="a54ba1f1e88c01b0" providerId="LiveId" clId="{31F7B9C1-6556-4647-BB59-BF7B42AE1841}" dt="2023-02-15T07:11:53.757" v="0" actId="47"/>
          <pc:sldLayoutMkLst>
            <pc:docMk/>
            <pc:sldMasterMk cId="1888949830" sldId="2147483736"/>
            <pc:sldLayoutMk cId="2799196580" sldId="2147483737"/>
          </pc:sldLayoutMkLst>
        </pc:sldLayoutChg>
        <pc:sldLayoutChg chg="del">
          <pc:chgData name="Kuan-Hua Chao" userId="a54ba1f1e88c01b0" providerId="LiveId" clId="{31F7B9C1-6556-4647-BB59-BF7B42AE1841}" dt="2023-02-15T07:11:53.757" v="0" actId="47"/>
          <pc:sldLayoutMkLst>
            <pc:docMk/>
            <pc:sldMasterMk cId="1888949830" sldId="2147483736"/>
            <pc:sldLayoutMk cId="3993613611" sldId="2147483738"/>
          </pc:sldLayoutMkLst>
        </pc:sldLayoutChg>
        <pc:sldLayoutChg chg="del">
          <pc:chgData name="Kuan-Hua Chao" userId="a54ba1f1e88c01b0" providerId="LiveId" clId="{31F7B9C1-6556-4647-BB59-BF7B42AE1841}" dt="2023-02-15T07:11:53.757" v="0" actId="47"/>
          <pc:sldLayoutMkLst>
            <pc:docMk/>
            <pc:sldMasterMk cId="1888949830" sldId="2147483736"/>
            <pc:sldLayoutMk cId="2703192040" sldId="2147483739"/>
          </pc:sldLayoutMkLst>
        </pc:sldLayoutChg>
        <pc:sldLayoutChg chg="del">
          <pc:chgData name="Kuan-Hua Chao" userId="a54ba1f1e88c01b0" providerId="LiveId" clId="{31F7B9C1-6556-4647-BB59-BF7B42AE1841}" dt="2023-02-15T07:11:53.757" v="0" actId="47"/>
          <pc:sldLayoutMkLst>
            <pc:docMk/>
            <pc:sldMasterMk cId="1888949830" sldId="2147483736"/>
            <pc:sldLayoutMk cId="2707615251" sldId="2147483740"/>
          </pc:sldLayoutMkLst>
        </pc:sldLayoutChg>
        <pc:sldLayoutChg chg="del">
          <pc:chgData name="Kuan-Hua Chao" userId="a54ba1f1e88c01b0" providerId="LiveId" clId="{31F7B9C1-6556-4647-BB59-BF7B42AE1841}" dt="2023-02-15T07:11:53.757" v="0" actId="47"/>
          <pc:sldLayoutMkLst>
            <pc:docMk/>
            <pc:sldMasterMk cId="1888949830" sldId="2147483736"/>
            <pc:sldLayoutMk cId="2605560109" sldId="2147483741"/>
          </pc:sldLayoutMkLst>
        </pc:sldLayoutChg>
        <pc:sldLayoutChg chg="del">
          <pc:chgData name="Kuan-Hua Chao" userId="a54ba1f1e88c01b0" providerId="LiveId" clId="{31F7B9C1-6556-4647-BB59-BF7B42AE1841}" dt="2023-02-15T07:11:53.757" v="0" actId="47"/>
          <pc:sldLayoutMkLst>
            <pc:docMk/>
            <pc:sldMasterMk cId="1888949830" sldId="2147483736"/>
            <pc:sldLayoutMk cId="1810216212" sldId="2147483742"/>
          </pc:sldLayoutMkLst>
        </pc:sldLayoutChg>
        <pc:sldLayoutChg chg="del">
          <pc:chgData name="Kuan-Hua Chao" userId="a54ba1f1e88c01b0" providerId="LiveId" clId="{31F7B9C1-6556-4647-BB59-BF7B42AE1841}" dt="2023-02-15T07:11:53.757" v="0" actId="47"/>
          <pc:sldLayoutMkLst>
            <pc:docMk/>
            <pc:sldMasterMk cId="1888949830" sldId="2147483736"/>
            <pc:sldLayoutMk cId="785456028" sldId="2147483743"/>
          </pc:sldLayoutMkLst>
        </pc:sldLayoutChg>
        <pc:sldLayoutChg chg="del">
          <pc:chgData name="Kuan-Hua Chao" userId="a54ba1f1e88c01b0" providerId="LiveId" clId="{31F7B9C1-6556-4647-BB59-BF7B42AE1841}" dt="2023-02-15T07:11:53.757" v="0" actId="47"/>
          <pc:sldLayoutMkLst>
            <pc:docMk/>
            <pc:sldMasterMk cId="1888949830" sldId="2147483736"/>
            <pc:sldLayoutMk cId="568408171" sldId="2147483744"/>
          </pc:sldLayoutMkLst>
        </pc:sldLayoutChg>
        <pc:sldLayoutChg chg="del">
          <pc:chgData name="Kuan-Hua Chao" userId="a54ba1f1e88c01b0" providerId="LiveId" clId="{31F7B9C1-6556-4647-BB59-BF7B42AE1841}" dt="2023-02-15T07:11:53.757" v="0" actId="47"/>
          <pc:sldLayoutMkLst>
            <pc:docMk/>
            <pc:sldMasterMk cId="1888949830" sldId="2147483736"/>
            <pc:sldLayoutMk cId="750048782" sldId="2147483745"/>
          </pc:sldLayoutMkLst>
        </pc:sldLayoutChg>
        <pc:sldLayoutChg chg="del">
          <pc:chgData name="Kuan-Hua Chao" userId="a54ba1f1e88c01b0" providerId="LiveId" clId="{31F7B9C1-6556-4647-BB59-BF7B42AE1841}" dt="2023-02-15T07:11:53.757" v="0" actId="47"/>
          <pc:sldLayoutMkLst>
            <pc:docMk/>
            <pc:sldMasterMk cId="1888949830" sldId="2147483736"/>
            <pc:sldLayoutMk cId="4063040863" sldId="2147483746"/>
          </pc:sldLayoutMkLst>
        </pc:sldLayoutChg>
        <pc:sldLayoutChg chg="del">
          <pc:chgData name="Kuan-Hua Chao" userId="a54ba1f1e88c01b0" providerId="LiveId" clId="{31F7B9C1-6556-4647-BB59-BF7B42AE1841}" dt="2023-02-15T07:11:53.757" v="0" actId="47"/>
          <pc:sldLayoutMkLst>
            <pc:docMk/>
            <pc:sldMasterMk cId="1888949830" sldId="2147483736"/>
            <pc:sldLayoutMk cId="2851886776" sldId="2147483747"/>
          </pc:sldLayoutMkLst>
        </pc:sldLayoutChg>
        <pc:sldLayoutChg chg="del">
          <pc:chgData name="Kuan-Hua Chao" userId="a54ba1f1e88c01b0" providerId="LiveId" clId="{31F7B9C1-6556-4647-BB59-BF7B42AE1841}" dt="2023-02-15T07:11:53.757" v="0" actId="47"/>
          <pc:sldLayoutMkLst>
            <pc:docMk/>
            <pc:sldMasterMk cId="1888949830" sldId="2147483736"/>
            <pc:sldLayoutMk cId="1316274000" sldId="2147483748"/>
          </pc:sldLayoutMkLst>
        </pc:sldLayoutChg>
      </pc:sldMasterChg>
    </pc:docChg>
  </pc:docChgLst>
  <pc:docChgLst>
    <pc:chgData name="Kuan-Hua Chao" userId="a54ba1f1e88c01b0" providerId="LiveId" clId="{2C31F672-B972-5542-9628-E2433442C3A0}"/>
    <pc:docChg chg="custSel modSld">
      <pc:chgData name="Kuan-Hua Chao" userId="a54ba1f1e88c01b0" providerId="LiveId" clId="{2C31F672-B972-5542-9628-E2433442C3A0}" dt="2023-02-17T11:52:05.966" v="105" actId="20577"/>
      <pc:docMkLst>
        <pc:docMk/>
      </pc:docMkLst>
      <pc:sldChg chg="modSp mod">
        <pc:chgData name="Kuan-Hua Chao" userId="a54ba1f1e88c01b0" providerId="LiveId" clId="{2C31F672-B972-5542-9628-E2433442C3A0}" dt="2023-02-17T11:52:05.966" v="105" actId="20577"/>
        <pc:sldMkLst>
          <pc:docMk/>
          <pc:sldMk cId="1562945139" sldId="5084"/>
        </pc:sldMkLst>
        <pc:spChg chg="mod">
          <ac:chgData name="Kuan-Hua Chao" userId="a54ba1f1e88c01b0" providerId="LiveId" clId="{2C31F672-B972-5542-9628-E2433442C3A0}" dt="2023-02-17T11:52:05.966" v="105" actId="20577"/>
          <ac:spMkLst>
            <pc:docMk/>
            <pc:sldMk cId="1562945139" sldId="5084"/>
            <ac:spMk id="6" creationId="{F82F2CE9-98E3-5CD6-4567-99CAB4CED1B3}"/>
          </ac:spMkLst>
        </pc:spChg>
        <pc:picChg chg="mod">
          <ac:chgData name="Kuan-Hua Chao" userId="a54ba1f1e88c01b0" providerId="LiveId" clId="{2C31F672-B972-5542-9628-E2433442C3A0}" dt="2023-02-17T11:51:46.857" v="102" actId="1076"/>
          <ac:picMkLst>
            <pc:docMk/>
            <pc:sldMk cId="1562945139" sldId="5084"/>
            <ac:picMk id="10" creationId="{5F4A004B-A68A-6FC7-7BE8-DEAE2AD4A57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DB0E0D3-11B1-6962-8133-A4DFE36DDB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a:extLst>
              <a:ext uri="{FF2B5EF4-FFF2-40B4-BE49-F238E27FC236}">
                <a16:creationId xmlns:a16="http://schemas.microsoft.com/office/drawing/2014/main" id="{E757B905-23F6-D433-BA74-0CAC6248E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4FA1BD-A974-754B-B31F-F5F01D0D835C}" type="datetimeFigureOut">
              <a:rPr kumimoji="1" lang="zh-TW" altLang="en-US" smtClean="0"/>
              <a:t>2024/3/22</a:t>
            </a:fld>
            <a:endParaRPr kumimoji="1" lang="zh-TW" altLang="en-US"/>
          </a:p>
        </p:txBody>
      </p:sp>
      <p:sp>
        <p:nvSpPr>
          <p:cNvPr id="4" name="頁尾版面配置區 3">
            <a:extLst>
              <a:ext uri="{FF2B5EF4-FFF2-40B4-BE49-F238E27FC236}">
                <a16:creationId xmlns:a16="http://schemas.microsoft.com/office/drawing/2014/main" id="{313C558C-98F5-88CC-A9FB-46A16CF333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a:extLst>
              <a:ext uri="{FF2B5EF4-FFF2-40B4-BE49-F238E27FC236}">
                <a16:creationId xmlns:a16="http://schemas.microsoft.com/office/drawing/2014/main" id="{2884C559-A40E-6122-5867-FE38290784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6D719-807B-2141-ACA0-1512CD3B2BD6}" type="slidenum">
              <a:rPr kumimoji="1" lang="zh-TW" altLang="en-US" smtClean="0"/>
              <a:t>‹#›</a:t>
            </a:fld>
            <a:endParaRPr kumimoji="1" lang="zh-TW" altLang="en-US"/>
          </a:p>
        </p:txBody>
      </p:sp>
    </p:spTree>
    <p:extLst>
      <p:ext uri="{BB962C8B-B14F-4D97-AF65-F5344CB8AC3E}">
        <p14:creationId xmlns:p14="http://schemas.microsoft.com/office/powerpoint/2010/main" val="411302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8" name="Shape 12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219" name="Shape 12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ai.ac.c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lgn="l"/>
            <a:r>
              <a:rPr lang="en-US" altLang="zh-TW" sz="1400" b="0" i="0" dirty="0" err="1">
                <a:solidFill>
                  <a:srgbClr val="FFFFFF"/>
                </a:solidFill>
                <a:effectLst/>
                <a:latin typeface="Lucida Grande"/>
              </a:rPr>
              <a:t>SegVol</a:t>
            </a:r>
            <a:r>
              <a:rPr lang="en-US" altLang="zh-TW" sz="1400" b="0" i="0" dirty="0">
                <a:solidFill>
                  <a:srgbClr val="FFFFFF"/>
                </a:solidFill>
                <a:effectLst/>
                <a:latin typeface="Lucida Grande"/>
              </a:rPr>
              <a:t>:</a:t>
            </a:r>
            <a:r>
              <a:rPr lang="zh-TW" altLang="en-US" sz="1400" b="0" i="0" dirty="0">
                <a:solidFill>
                  <a:srgbClr val="FFFFFF"/>
                </a:solidFill>
                <a:effectLst/>
                <a:latin typeface="Lucida Grande"/>
              </a:rPr>
              <a:t> 通用互動式 醫學影像 分割</a:t>
            </a:r>
            <a:endParaRPr lang="en-US" altLang="zh-TW" sz="1400" b="0" i="0" dirty="0">
              <a:solidFill>
                <a:srgbClr val="FFFFFF"/>
              </a:solidFill>
              <a:effectLst/>
              <a:latin typeface="Lucida Grande"/>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altLang="zh-TW" dirty="0"/>
              <a:t>------------------</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altLang="zh-TW"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800" b="0" i="0" dirty="0">
                <a:effectLst/>
                <a:ea typeface="Microsoft JhengHei UI" panose="020B0604030504040204" pitchFamily="34" charset="-120"/>
              </a:rPr>
              <a:t>前面提過</a:t>
            </a:r>
            <a:r>
              <a:rPr lang="zh-TW" altLang="en-US" sz="1800" b="1" i="0" u="sng" dirty="0">
                <a:effectLst/>
                <a:ea typeface="Microsoft JhengHei UI" panose="020B0604030504040204" pitchFamily="34" charset="-120"/>
              </a:rPr>
              <a:t>最近有很多作品</a:t>
            </a:r>
            <a:r>
              <a:rPr lang="zh-TW" altLang="en-US" sz="1800" b="0" i="0" dirty="0">
                <a:effectLst/>
                <a:ea typeface="Microsoft JhengHei UI" panose="020B0604030504040204" pitchFamily="34" charset="-120"/>
              </a:rPr>
              <a:t>，這邊列出一些</a:t>
            </a:r>
            <a:r>
              <a:rPr lang="zh-TW" altLang="en-US" sz="1800" b="1" i="0" u="sng" dirty="0">
                <a:effectLst/>
                <a:ea typeface="Microsoft JhengHei UI" panose="020B0604030504040204" pitchFamily="34" charset="-120"/>
              </a:rPr>
              <a:t>重要</a:t>
            </a:r>
            <a:r>
              <a:rPr lang="zh-TW" altLang="en-US" sz="1800" b="0" i="0" dirty="0">
                <a:effectLst/>
                <a:ea typeface="Microsoft JhengHei UI" panose="020B0604030504040204" pitchFamily="34" charset="-120"/>
              </a:rPr>
              <a:t>的，</a:t>
            </a:r>
            <a:r>
              <a:rPr lang="en-US" altLang="zh-TW" sz="1800" b="1" i="0" u="sng" dirty="0">
                <a:effectLst/>
                <a:ea typeface="Microsoft JhengHei UI" panose="020B0604030504040204" pitchFamily="34" charset="-120"/>
              </a:rPr>
              <a:t>SAM</a:t>
            </a:r>
            <a:r>
              <a:rPr lang="zh-TW" altLang="en-US" sz="1800" b="1" i="0" u="sng" dirty="0">
                <a:effectLst/>
                <a:ea typeface="Microsoft JhengHei UI" panose="020B0604030504040204" pitchFamily="34" charset="-120"/>
              </a:rPr>
              <a:t>的醫學影像分割</a:t>
            </a:r>
            <a:r>
              <a:rPr lang="zh-TW" altLang="en-US" sz="1800" b="0" i="0" dirty="0">
                <a:effectLst/>
                <a:ea typeface="Microsoft JhengHei UI" panose="020B0604030504040204" pitchFamily="34" charset="-120"/>
              </a:rPr>
              <a:t>模型，</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這樣 較能瞭解</a:t>
            </a:r>
            <a:r>
              <a:rPr lang="en-US" altLang="zh-TW" sz="1800" b="0" i="0" dirty="0">
                <a:effectLst/>
                <a:ea typeface="Microsoft JhengHei UI" panose="020B0604030504040204" pitchFamily="34" charset="-120"/>
              </a:rPr>
              <a:t> </a:t>
            </a: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 在 相關 </a:t>
            </a:r>
            <a:r>
              <a:rPr lang="zh-TW" altLang="en-US" sz="1800" b="1" i="0" u="sng" dirty="0">
                <a:effectLst/>
                <a:ea typeface="Microsoft JhengHei UI" panose="020B0604030504040204" pitchFamily="34" charset="-120"/>
              </a:rPr>
              <a:t>領域 的 定位</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在</a:t>
            </a:r>
            <a:r>
              <a:rPr lang="zh-TW" altLang="en-US" sz="1800" b="1" i="0" u="sng" dirty="0">
                <a:effectLst/>
                <a:ea typeface="Microsoft JhengHei UI" panose="020B0604030504040204" pitchFamily="34" charset="-120"/>
              </a:rPr>
              <a:t>自然圖像</a:t>
            </a:r>
            <a:r>
              <a:rPr lang="zh-TW" altLang="en-US" sz="1800" b="0" i="0" dirty="0">
                <a:effectLst/>
                <a:ea typeface="Microsoft JhengHei UI" panose="020B0604030504040204" pitchFamily="34" charset="-120"/>
              </a:rPr>
              <a:t>中，</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 是</a:t>
            </a:r>
            <a:r>
              <a:rPr lang="en-US" altLang="zh-TW" sz="1800" b="0" i="0" dirty="0">
                <a:effectLst/>
                <a:ea typeface="Microsoft JhengHei UI" panose="020B0604030504040204" pitchFamily="34" charset="-120"/>
              </a:rPr>
              <a:t> </a:t>
            </a:r>
            <a:r>
              <a:rPr lang="zh-TW" altLang="en-US" sz="1800" b="1" i="0" u="sng" dirty="0">
                <a:effectLst/>
                <a:ea typeface="Microsoft JhengHei UI" panose="020B0604030504040204" pitchFamily="34" charset="-120"/>
              </a:rPr>
              <a:t>提示分割</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的 </a:t>
            </a:r>
            <a:r>
              <a:rPr lang="zh-TW" altLang="en-US" sz="1800" b="1" i="0" u="sng" dirty="0">
                <a:effectLst/>
                <a:ea typeface="Microsoft JhengHei UI" panose="020B0604030504040204" pitchFamily="34" charset="-120"/>
              </a:rPr>
              <a:t>新起點</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下面這些方法 包括</a:t>
            </a: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，都是在</a:t>
            </a:r>
            <a:r>
              <a:rPr lang="en-US" altLang="zh-TW" sz="1800" b="1" i="0" u="sng" dirty="0">
                <a:effectLst/>
                <a:ea typeface="Microsoft JhengHei UI" panose="020B0604030504040204" pitchFamily="34" charset="-120"/>
              </a:rPr>
              <a:t>SAM</a:t>
            </a:r>
            <a:r>
              <a:rPr lang="zh-TW" altLang="en-US" sz="1800" b="1" i="0" u="sng" dirty="0">
                <a:effectLst/>
                <a:ea typeface="Microsoft JhengHei UI" panose="020B0604030504040204" pitchFamily="34" charset="-120"/>
              </a:rPr>
              <a:t>的基礎</a:t>
            </a:r>
            <a:r>
              <a:rPr lang="zh-TW" altLang="en-US" sz="1800" b="0" i="0" dirty="0">
                <a:effectLst/>
                <a:ea typeface="Microsoft JhengHei UI" panose="020B0604030504040204" pitchFamily="34" charset="-120"/>
              </a:rPr>
              <a:t>上進行。</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en-US" altLang="zh-TW" sz="1800" b="0" i="0" dirty="0" err="1">
                <a:effectLst/>
                <a:ea typeface="Microsoft JhengHei UI" panose="020B0604030504040204" pitchFamily="34" charset="-120"/>
              </a:rPr>
              <a:t>MedSAM</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和 </a:t>
            </a:r>
            <a:r>
              <a:rPr lang="en-US" altLang="zh-TW" sz="1800" b="0" i="0" dirty="0">
                <a:effectLst/>
                <a:ea typeface="Microsoft JhengHei UI" panose="020B0604030504040204" pitchFamily="34" charset="-120"/>
              </a:rPr>
              <a:t>SAM-Med2D </a:t>
            </a:r>
            <a:r>
              <a:rPr lang="zh-TW" altLang="en-US" sz="1800" b="0" i="0" dirty="0">
                <a:effectLst/>
                <a:ea typeface="Microsoft JhengHei UI" panose="020B0604030504040204" pitchFamily="34" charset="-120"/>
              </a:rPr>
              <a:t>這兩種</a:t>
            </a:r>
            <a:r>
              <a:rPr lang="en-US" altLang="zh-TW" sz="1800" b="1" i="0" u="sng" dirty="0">
                <a:effectLst/>
                <a:ea typeface="Microsoft JhengHei UI" panose="020B0604030504040204" pitchFamily="34" charset="-120"/>
              </a:rPr>
              <a:t>2D</a:t>
            </a:r>
            <a:r>
              <a:rPr lang="zh-TW" altLang="en-US" sz="1800" b="1" i="0" u="sng" dirty="0">
                <a:effectLst/>
                <a:ea typeface="Microsoft JhengHei UI" panose="020B0604030504040204" pitchFamily="34" charset="-120"/>
              </a:rPr>
              <a:t>醫學</a:t>
            </a:r>
            <a:r>
              <a:rPr lang="en-US" altLang="zh-TW" sz="1800" b="1" i="0" u="sng" dirty="0">
                <a:effectLst/>
                <a:ea typeface="Microsoft JhengHei UI" panose="020B0604030504040204" pitchFamily="34" charset="-120"/>
              </a:rPr>
              <a:t>SAM</a:t>
            </a:r>
            <a:r>
              <a:rPr lang="zh-TW" altLang="en-US" sz="1800" b="0" i="0" dirty="0">
                <a:effectLst/>
                <a:ea typeface="Microsoft JhengHei UI" panose="020B0604030504040204" pitchFamily="34" charset="-120"/>
              </a:rPr>
              <a:t>，用 </a:t>
            </a:r>
            <a:r>
              <a:rPr lang="en-US" altLang="zh-TW" sz="1800" b="1" i="0" u="sng" dirty="0">
                <a:effectLst/>
                <a:ea typeface="Microsoft JhengHei UI" panose="020B0604030504040204" pitchFamily="34" charset="-120"/>
              </a:rPr>
              <a:t>finetune </a:t>
            </a:r>
            <a:r>
              <a:rPr lang="zh-TW" altLang="en-US" sz="1800" b="1" i="0" u="sng" dirty="0">
                <a:effectLst/>
                <a:ea typeface="Microsoft JhengHei UI" panose="020B0604030504040204" pitchFamily="34" charset="-120"/>
              </a:rPr>
              <a:t>微調</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而</a:t>
            </a:r>
            <a:r>
              <a:rPr lang="zh-TW" altLang="en-US" sz="1800" b="1" i="0" u="sng" dirty="0">
                <a:effectLst/>
                <a:ea typeface="Microsoft JhengHei UI" panose="020B0604030504040204" pitchFamily="34" charset="-120"/>
              </a:rPr>
              <a:t>不是</a:t>
            </a:r>
            <a:r>
              <a:rPr lang="en-US" altLang="zh-TW" sz="1800" b="1" i="0" u="sng" dirty="0">
                <a:effectLst/>
                <a:ea typeface="Microsoft JhengHei UI" panose="020B0604030504040204" pitchFamily="34" charset="-120"/>
              </a:rPr>
              <a:t>train from scratch </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從頭開始訓練</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，以</a:t>
            </a:r>
            <a:r>
              <a:rPr lang="zh-TW" altLang="en-US" sz="1800" b="1" i="0" u="sng" dirty="0">
                <a:effectLst/>
                <a:ea typeface="Microsoft JhengHei UI" panose="020B0604030504040204" pitchFamily="34" charset="-120"/>
              </a:rPr>
              <a:t>繼承</a:t>
            </a:r>
            <a:r>
              <a:rPr lang="en-US" altLang="zh-TW" sz="1800" b="1" i="0" u="sng" dirty="0">
                <a:effectLst/>
                <a:ea typeface="Microsoft JhengHei UI" panose="020B0604030504040204" pitchFamily="34" charset="-120"/>
              </a:rPr>
              <a:t>SAM</a:t>
            </a:r>
            <a:r>
              <a:rPr lang="zh-TW" altLang="en-US" sz="1800" b="1" i="0" u="sng" dirty="0">
                <a:effectLst/>
                <a:ea typeface="Microsoft JhengHei UI" panose="020B0604030504040204" pitchFamily="34" charset="-120"/>
              </a:rPr>
              <a:t> </a:t>
            </a:r>
            <a:r>
              <a:rPr lang="en-US" altLang="zh-TW" sz="1800" b="1" i="0" u="sng" dirty="0">
                <a:effectLst/>
                <a:ea typeface="Microsoft JhengHei UI" panose="020B0604030504040204" pitchFamily="34" charset="-120"/>
              </a:rPr>
              <a:t>2D</a:t>
            </a:r>
            <a:r>
              <a:rPr lang="zh-TW" altLang="en-US" sz="1800" b="0" i="0" dirty="0">
                <a:effectLst/>
                <a:ea typeface="Microsoft JhengHei UI" panose="020B0604030504040204" pitchFamily="34" charset="-120"/>
              </a:rPr>
              <a:t>的能力。</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但</a:t>
            </a:r>
            <a:r>
              <a:rPr lang="en-US" altLang="zh-TW" sz="1800" b="0" i="0" dirty="0">
                <a:effectLst/>
                <a:ea typeface="Microsoft JhengHei UI" panose="020B0604030504040204" pitchFamily="34" charset="-120"/>
              </a:rPr>
              <a:t> SAM-Med3D </a:t>
            </a:r>
            <a:r>
              <a:rPr lang="zh-TW" altLang="en-US" sz="1800" b="0" i="0" dirty="0">
                <a:effectLst/>
                <a:ea typeface="Microsoft JhengHei UI" panose="020B0604030504040204" pitchFamily="34" charset="-120"/>
              </a:rPr>
              <a:t>證明</a:t>
            </a:r>
            <a:r>
              <a:rPr lang="en-US" altLang="zh-TW" sz="1800" b="0" i="0" dirty="0">
                <a:effectLst/>
                <a:ea typeface="Microsoft JhengHei UI" panose="020B0604030504040204" pitchFamily="34" charset="-120"/>
              </a:rPr>
              <a:t> </a:t>
            </a:r>
            <a:r>
              <a:rPr lang="zh-TW" altLang="en-US" sz="1800" b="1" i="0" u="sng" dirty="0">
                <a:effectLst/>
                <a:ea typeface="Microsoft JhengHei UI" panose="020B0604030504040204" pitchFamily="34" charset="-120"/>
              </a:rPr>
              <a:t>繼承</a:t>
            </a:r>
            <a:r>
              <a:rPr lang="en-US" altLang="zh-TW" sz="1800" b="1" i="0" u="sng" dirty="0">
                <a:effectLst/>
                <a:ea typeface="Microsoft JhengHei UI" panose="020B0604030504040204" pitchFamily="34" charset="-120"/>
              </a:rPr>
              <a:t>SAM</a:t>
            </a:r>
            <a:r>
              <a:rPr lang="zh-TW" altLang="en-US" sz="1800" b="1" i="0" u="sng" dirty="0">
                <a:effectLst/>
                <a:ea typeface="Microsoft JhengHei UI" panose="020B0604030504040204" pitchFamily="34" charset="-120"/>
              </a:rPr>
              <a:t> </a:t>
            </a:r>
            <a:r>
              <a:rPr lang="en-US" altLang="zh-TW" sz="1800" b="1" i="0" u="sng" dirty="0">
                <a:effectLst/>
                <a:ea typeface="Microsoft JhengHei UI" panose="020B0604030504040204" pitchFamily="34" charset="-120"/>
              </a:rPr>
              <a:t>2D</a:t>
            </a:r>
            <a:r>
              <a:rPr lang="en-US" altLang="zh-TW" sz="1800" b="0" i="0" u="none" dirty="0">
                <a:effectLst/>
                <a:ea typeface="Microsoft JhengHei UI" panose="020B0604030504040204" pitchFamily="34" charset="-120"/>
              </a:rPr>
              <a:t> </a:t>
            </a:r>
            <a:r>
              <a:rPr lang="zh-TW" altLang="en-US" sz="1800" b="0" i="0" dirty="0">
                <a:effectLst/>
                <a:ea typeface="Microsoft JhengHei UI" panose="020B0604030504040204" pitchFamily="34" charset="-120"/>
              </a:rPr>
              <a:t>的參數，對</a:t>
            </a:r>
            <a:r>
              <a:rPr lang="en-US" altLang="zh-TW" sz="1800" b="0" i="0" dirty="0">
                <a:effectLst/>
                <a:ea typeface="Microsoft JhengHei UI" panose="020B0604030504040204" pitchFamily="34" charset="-120"/>
              </a:rPr>
              <a:t> </a:t>
            </a:r>
            <a:r>
              <a:rPr lang="zh-TW" altLang="en-US" sz="1800" b="1" i="0" u="sng" dirty="0">
                <a:effectLst/>
                <a:ea typeface="Microsoft JhengHei UI" panose="020B0604030504040204" pitchFamily="34" charset="-120"/>
              </a:rPr>
              <a:t>三維方法 很局限</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因為</a:t>
            </a:r>
            <a:r>
              <a:rPr lang="en-US" altLang="zh-TW" sz="1800" b="0" i="0" dirty="0">
                <a:effectLst/>
                <a:ea typeface="Microsoft JhengHei UI" panose="020B0604030504040204" pitchFamily="34" charset="-120"/>
              </a:rPr>
              <a:t>3D </a:t>
            </a:r>
            <a:r>
              <a:rPr lang="zh-TW" altLang="en-US" sz="1800" b="0" i="0" dirty="0">
                <a:effectLst/>
                <a:ea typeface="Microsoft JhengHei UI" panose="020B0604030504040204" pitchFamily="34" charset="-120"/>
              </a:rPr>
              <a:t>影像的 </a:t>
            </a:r>
            <a:r>
              <a:rPr lang="en-US" altLang="zh-TW" sz="1800" b="1" i="0" u="sng" dirty="0">
                <a:effectLst/>
                <a:ea typeface="Microsoft JhengHei UI" panose="020B0604030504040204" pitchFamily="34" charset="-120"/>
              </a:rPr>
              <a:t>slice </a:t>
            </a:r>
            <a:r>
              <a:rPr lang="zh-TW" altLang="en-US" sz="1800" b="1" i="0" u="sng" dirty="0">
                <a:effectLst/>
                <a:ea typeface="Microsoft JhengHei UI" panose="020B0604030504040204" pitchFamily="34" charset="-120"/>
              </a:rPr>
              <a:t>之間是有相關性</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Arial" panose="020B0604020202020204" pitchFamily="34" charset="0"/>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Arial" panose="020B0604020202020204" pitchFamily="34" charset="0"/>
              <a:buNone/>
            </a:pPr>
            <a:r>
              <a:rPr lang="zh-TW" altLang="en-US" sz="1800" b="0" i="0" dirty="0">
                <a:effectLst/>
                <a:ea typeface="Microsoft JhengHei UI" panose="020B0604030504040204" pitchFamily="34" charset="-120"/>
              </a:rPr>
              <a:t>這一篇</a:t>
            </a: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 的 </a:t>
            </a:r>
            <a:r>
              <a:rPr lang="zh-TW" altLang="en-US" sz="1800" b="1" i="0" u="sng" dirty="0">
                <a:effectLst/>
                <a:ea typeface="Microsoft JhengHei UI" panose="020B0604030504040204" pitchFamily="34" charset="-120"/>
              </a:rPr>
              <a:t>動機</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處理 </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在 </a:t>
            </a:r>
            <a:r>
              <a:rPr lang="zh-TW" altLang="en-US" sz="1800" b="1" i="0" u="sng" dirty="0">
                <a:effectLst/>
                <a:ea typeface="Microsoft JhengHei UI" panose="020B0604030504040204" pitchFamily="34" charset="-120"/>
              </a:rPr>
              <a:t>二維</a:t>
            </a:r>
            <a:r>
              <a:rPr lang="zh-TW" altLang="en-US" sz="1800" b="0" i="0" u="none" dirty="0">
                <a:effectLst/>
                <a:ea typeface="Microsoft JhengHei UI" panose="020B0604030504040204" pitchFamily="34" charset="-120"/>
              </a:rPr>
              <a:t> </a:t>
            </a:r>
            <a:r>
              <a:rPr lang="zh-TW" altLang="en-US" sz="1800" b="0" i="0" dirty="0">
                <a:effectLst/>
                <a:ea typeface="Microsoft JhengHei UI" panose="020B0604030504040204" pitchFamily="34" charset="-120"/>
              </a:rPr>
              <a:t>中所面臨的問題。</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與 </a:t>
            </a:r>
            <a:r>
              <a:rPr lang="en-US" altLang="zh-TW" sz="1800" b="1" i="0" u="sng" dirty="0">
                <a:effectLst/>
                <a:ea typeface="Microsoft JhengHei UI" panose="020B0604030504040204" pitchFamily="34" charset="-120"/>
              </a:rPr>
              <a:t>SAM-Med3D</a:t>
            </a:r>
            <a:r>
              <a:rPr lang="zh-TW" altLang="en-US" sz="1800" b="0" i="0" u="sng" dirty="0">
                <a:effectLst/>
                <a:ea typeface="Microsoft JhengHei UI" panose="020B0604030504040204" pitchFamily="34" charset="-120"/>
              </a:rPr>
              <a:t> </a:t>
            </a:r>
            <a:r>
              <a:rPr lang="zh-TW" altLang="en-US" sz="1800" b="0" i="0" dirty="0">
                <a:effectLst/>
                <a:ea typeface="Microsoft JhengHei UI" panose="020B0604030504040204" pitchFamily="34" charset="-120"/>
              </a:rPr>
              <a:t>方法相比：</a:t>
            </a:r>
            <a:endParaRPr lang="en-US" altLang="zh-TW" sz="1800" b="0" i="0" dirty="0">
              <a:effectLst/>
              <a:ea typeface="Microsoft JhengHei UI" panose="020B0604030504040204" pitchFamily="34" charset="-120"/>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支持 </a:t>
            </a:r>
            <a:r>
              <a:rPr lang="zh-TW" altLang="en-US" sz="1800" b="1" i="0" u="sng" dirty="0">
                <a:effectLst/>
                <a:ea typeface="Microsoft JhengHei UI" panose="020B0604030504040204" pitchFamily="34" charset="-120"/>
              </a:rPr>
              <a:t>框</a:t>
            </a:r>
            <a:r>
              <a:rPr lang="en-US" altLang="zh-TW" sz="1800" b="1" i="0" u="sng" dirty="0" err="1">
                <a:effectLst/>
                <a:ea typeface="Microsoft JhengHei UI" panose="020B0604030504040204" pitchFamily="34" charset="-120"/>
              </a:rPr>
              <a:t>bbox</a:t>
            </a:r>
            <a:r>
              <a:rPr lang="en-US" altLang="zh-TW" sz="1800" b="1" i="0" u="sng" dirty="0">
                <a:effectLst/>
                <a:ea typeface="Microsoft JhengHei UI" panose="020B0604030504040204" pitchFamily="34" charset="-120"/>
              </a:rPr>
              <a:t> </a:t>
            </a:r>
            <a:r>
              <a:rPr lang="zh-TW" altLang="en-US" sz="1800" b="1" i="0" u="sng" dirty="0">
                <a:effectLst/>
                <a:ea typeface="Microsoft JhengHei UI" panose="020B0604030504040204" pitchFamily="34" charset="-120"/>
              </a:rPr>
              <a:t>和文字提示</a:t>
            </a:r>
            <a:endParaRPr lang="en-US" altLang="zh-TW" sz="1800" b="1" u="sng" dirty="0">
              <a:solidFill>
                <a:srgbClr val="2F2F2F"/>
              </a:solidFill>
              <a:effectLst/>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b="0" i="0" dirty="0">
                <a:effectLst/>
                <a:ea typeface="Microsoft JhengHei UI" panose="020B0604030504040204" pitchFamily="34" charset="-120"/>
              </a:rPr>
              <a:t>能接受</a:t>
            </a:r>
            <a:r>
              <a:rPr lang="en-US" altLang="zh-TW" sz="1800" b="0" i="0" dirty="0">
                <a:effectLst/>
                <a:ea typeface="Microsoft JhengHei UI" panose="020B0604030504040204" pitchFamily="34" charset="-120"/>
              </a:rPr>
              <a:t> </a:t>
            </a:r>
            <a:r>
              <a:rPr lang="zh-TW" altLang="en-US" sz="1800" b="1" i="0" u="sng" dirty="0">
                <a:effectLst/>
                <a:ea typeface="Microsoft JhengHei UI" panose="020B0604030504040204" pitchFamily="34" charset="-120"/>
              </a:rPr>
              <a:t>全尺寸 的 體積影像</a:t>
            </a:r>
            <a:endParaRPr lang="en-US" altLang="zh-TW" sz="1800" dirty="0">
              <a:solidFill>
                <a:srgbClr val="2F2F2F"/>
              </a:solidFill>
              <a:effectLst/>
              <a:latin typeface="+mn-lt"/>
              <a:ea typeface="+mn-ea"/>
              <a:cs typeface="+mn-cs"/>
              <a:sym typeface="Arial"/>
            </a:endParaRPr>
          </a:p>
          <a:p>
            <a:pPr marL="0" indent="0" rtl="0" fontAlgn="ctr">
              <a:spcBef>
                <a:spcPts val="0"/>
              </a:spcBef>
              <a:spcAft>
                <a:spcPts val="0"/>
              </a:spcAft>
              <a:buFont typeface="+mj-lt"/>
              <a:buNone/>
            </a:pPr>
            <a:r>
              <a:rPr lang="en-US" altLang="zh-TW" sz="2400" b="0" i="0" dirty="0">
                <a:solidFill>
                  <a:srgbClr val="D1D5DB"/>
                </a:solidFill>
                <a:effectLst/>
                <a:latin typeface="Söhne"/>
              </a:rPr>
              <a:t>------</a:t>
            </a:r>
          </a:p>
          <a:p>
            <a:pPr marL="0" indent="0" rtl="0" fontAlgn="ctr">
              <a:spcBef>
                <a:spcPts val="0"/>
              </a:spcBef>
              <a:spcAft>
                <a:spcPts val="0"/>
              </a:spcAft>
              <a:buFont typeface="+mj-lt"/>
              <a:buNone/>
            </a:pPr>
            <a:endParaRPr lang="en-US" altLang="zh-TW" sz="2400" b="0" i="0" dirty="0">
              <a:solidFill>
                <a:srgbClr val="D1D5DB"/>
              </a:solidFill>
              <a:effectLst/>
              <a:latin typeface="Söhne"/>
            </a:endParaRPr>
          </a:p>
          <a:p>
            <a:pPr marL="0" indent="0" rtl="0" fontAlgn="ctr">
              <a:spcBef>
                <a:spcPts val="0"/>
              </a:spcBef>
              <a:spcAft>
                <a:spcPts val="0"/>
              </a:spcAft>
              <a:buFont typeface="+mj-lt"/>
              <a:buNone/>
            </a:pPr>
            <a:endParaRPr lang="en-US" altLang="zh-TW" sz="2400" b="0" i="0" dirty="0">
              <a:solidFill>
                <a:srgbClr val="D1D5DB"/>
              </a:solidFill>
              <a:effectLst/>
              <a:latin typeface="Söhne"/>
            </a:endParaRPr>
          </a:p>
          <a:p>
            <a:pPr marL="0" indent="0" rtl="0" fontAlgn="ctr">
              <a:spcBef>
                <a:spcPts val="0"/>
              </a:spcBef>
              <a:spcAft>
                <a:spcPts val="0"/>
              </a:spcAft>
              <a:buFont typeface="+mj-lt"/>
              <a:buNone/>
            </a:pPr>
            <a:r>
              <a:rPr lang="en-US" altLang="zh-TW" sz="2400" b="0" i="0" dirty="0" err="1">
                <a:solidFill>
                  <a:srgbClr val="D1D5DB"/>
                </a:solidFill>
                <a:effectLst/>
                <a:latin typeface="Söhne"/>
              </a:rPr>
              <a:t>SegVol</a:t>
            </a:r>
            <a:r>
              <a:rPr lang="zh-TW" altLang="en-US" sz="2400" b="0" i="0" dirty="0">
                <a:solidFill>
                  <a:srgbClr val="D1D5DB"/>
                </a:solidFill>
                <a:effectLst/>
                <a:latin typeface="Söhne"/>
              </a:rPr>
              <a:t>方法可以處理與原始輸入圖像完全相同尺寸的圖像。</a:t>
            </a:r>
            <a:endParaRPr lang="en-US" altLang="zh-TW" sz="2400" b="0" i="0" dirty="0">
              <a:solidFill>
                <a:srgbClr val="D1D5DB"/>
              </a:solidFill>
              <a:effectLst/>
              <a:latin typeface="Söhne"/>
            </a:endParaRPr>
          </a:p>
          <a:p>
            <a:pPr marL="0" indent="0" rtl="0" fontAlgn="ctr">
              <a:spcBef>
                <a:spcPts val="0"/>
              </a:spcBef>
              <a:spcAft>
                <a:spcPts val="0"/>
              </a:spcAft>
              <a:buFont typeface="+mj-lt"/>
              <a:buNone/>
            </a:pPr>
            <a:r>
              <a:rPr lang="zh-TW" altLang="en-US" sz="2400" b="0" i="0" dirty="0">
                <a:solidFill>
                  <a:srgbClr val="D1D5DB"/>
                </a:solidFill>
                <a:effectLst/>
                <a:latin typeface="Söhne"/>
              </a:rPr>
              <a:t>可以對任何大小的圖像進行推理，不受尺寸限制，這意味著它能處理的圖像尺寸是完整的，沒有經過縮放或裁剪。</a:t>
            </a:r>
            <a:endParaRPr lang="en-US" altLang="zh-TW" sz="2400" b="0" i="0" dirty="0">
              <a:solidFill>
                <a:srgbClr val="D1D5DB"/>
              </a:solidFill>
              <a:effectLst/>
              <a:latin typeface="Söhne"/>
            </a:endParaRPr>
          </a:p>
          <a:p>
            <a:pPr marL="0" indent="0" rtl="0" fontAlgn="ctr">
              <a:spcBef>
                <a:spcPts val="0"/>
              </a:spcBef>
              <a:spcAft>
                <a:spcPts val="0"/>
              </a:spcAft>
              <a:buFont typeface="+mj-lt"/>
              <a:buNone/>
            </a:pPr>
            <a:r>
              <a:rPr lang="zh-TW" altLang="en-US" sz="2400" b="0" i="0" dirty="0">
                <a:solidFill>
                  <a:srgbClr val="D1D5DB"/>
                </a:solidFill>
                <a:effectLst/>
                <a:latin typeface="Söhne"/>
              </a:rPr>
              <a:t>這在處理大型醫學影像時特別有用，因為這樣可以保留所有細節而無需將圖像縮放到較小的固定尺寸。</a:t>
            </a:r>
            <a:endParaRPr lang="zh-TW" altLang="en-US" sz="1800" b="0" i="0" dirty="0">
              <a:effectLst/>
              <a:ea typeface="Microsoft JhengHei UI" panose="020B0604030504040204" pitchFamily="34" charset="-120"/>
            </a:endParaRPr>
          </a:p>
        </p:txBody>
      </p:sp>
    </p:spTree>
    <p:extLst>
      <p:ext uri="{BB962C8B-B14F-4D97-AF65-F5344CB8AC3E}">
        <p14:creationId xmlns:p14="http://schemas.microsoft.com/office/powerpoint/2010/main" val="758688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rtl="0" fontAlgn="ctr">
              <a:spcBef>
                <a:spcPts val="0"/>
              </a:spcBef>
              <a:spcAft>
                <a:spcPts val="0"/>
              </a:spcAft>
              <a:buFont typeface="+mj-lt"/>
              <a:buNone/>
            </a:pPr>
            <a:r>
              <a:rPr lang="zh-TW" altLang="en-US" sz="1800" b="1" i="0" u="sng" dirty="0">
                <a:effectLst/>
                <a:ea typeface="Microsoft JhengHei UI" panose="020B0604030504040204" pitchFamily="34" charset="-120"/>
              </a:rPr>
              <a:t>訓練 醫學</a:t>
            </a:r>
            <a:r>
              <a:rPr lang="en-US" altLang="zh-TW" sz="1800" b="1" i="0" u="sng" dirty="0">
                <a:effectLst/>
                <a:ea typeface="Microsoft JhengHei UI" panose="020B0604030504040204" pitchFamily="34" charset="-120"/>
              </a:rPr>
              <a:t>SAM</a:t>
            </a:r>
            <a:r>
              <a:rPr lang="zh-TW" altLang="en-US" sz="1800" b="1" i="0" u="sng" dirty="0">
                <a:effectLst/>
                <a:ea typeface="Microsoft JhengHei UI" panose="020B0604030504040204" pitchFamily="34" charset="-120"/>
              </a:rPr>
              <a:t> </a:t>
            </a:r>
            <a:r>
              <a:rPr lang="zh-TW" altLang="en-US" sz="1800" b="0" i="0" dirty="0">
                <a:effectLst/>
                <a:ea typeface="Microsoft JhengHei UI" panose="020B0604030504040204" pitchFamily="34" charset="-120"/>
              </a:rPr>
              <a:t>會遇到一個很重要的</a:t>
            </a:r>
            <a:r>
              <a:rPr lang="zh-TW" altLang="en-US" sz="1800" b="1" i="0" u="sng" dirty="0">
                <a:effectLst/>
                <a:ea typeface="Microsoft JhengHei UI" panose="020B0604030504040204" pitchFamily="34" charset="-120"/>
              </a:rPr>
              <a:t>問題</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從 </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 的定義來看，他是 一個能 </a:t>
            </a:r>
            <a:r>
              <a:rPr lang="zh-TW" altLang="en-US" sz="1800" b="1" i="0" u="sng" dirty="0">
                <a:effectLst/>
                <a:ea typeface="Microsoft JhengHei UI" panose="020B0604030504040204" pitchFamily="34" charset="-120"/>
              </a:rPr>
              <a:t>分割</a:t>
            </a:r>
            <a:r>
              <a:rPr lang="zh-TW" altLang="en-US" sz="1800" b="0" i="0" dirty="0">
                <a:effectLst/>
                <a:ea typeface="Microsoft JhengHei UI" panose="020B0604030504040204" pitchFamily="34" charset="-120"/>
              </a:rPr>
              <a:t> </a:t>
            </a:r>
            <a:r>
              <a:rPr lang="zh-TW" altLang="en-US" sz="1800" b="1" i="0" u="sng" dirty="0">
                <a:effectLst/>
                <a:ea typeface="Microsoft JhengHei UI" panose="020B0604030504040204" pitchFamily="34" charset="-120"/>
              </a:rPr>
              <a:t>提示 的 所有物件 </a:t>
            </a:r>
            <a:r>
              <a:rPr lang="zh-TW" altLang="en-US" sz="1800" b="0" i="0" dirty="0">
                <a:effectLst/>
                <a:ea typeface="Microsoft JhengHei UI" panose="020B0604030504040204" pitchFamily="34" charset="-120"/>
              </a:rPr>
              <a:t>的 模型。</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所以很大的問題是 </a:t>
            </a:r>
            <a:r>
              <a:rPr lang="zh-TW" altLang="en-US" sz="1800" b="1" i="0" u="sng" dirty="0">
                <a:effectLst/>
                <a:ea typeface="Microsoft JhengHei UI" panose="020B0604030504040204" pitchFamily="34" charset="-120"/>
              </a:rPr>
              <a:t>資料</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0" marR="0" lvl="0" indent="0" defTabSz="914400" rtl="0" eaLnBrk="1" fontAlgn="ctr" latinLnBrk="0" hangingPunct="1">
              <a:lnSpc>
                <a:spcPct val="100000"/>
              </a:lnSpc>
              <a:spcBef>
                <a:spcPts val="0"/>
              </a:spcBef>
              <a:spcAft>
                <a:spcPts val="0"/>
              </a:spcAft>
              <a:buClrTx/>
              <a:buSzTx/>
              <a:buFont typeface="+mj-lt"/>
              <a:buNone/>
              <a:tabLst/>
              <a:defRPr/>
            </a:pPr>
            <a:endParaRPr lang="en-US" altLang="zh-TW" sz="1800" b="0" i="0" dirty="0">
              <a:effectLst/>
              <a:ea typeface="Microsoft JhengHei UI" panose="020B0604030504040204" pitchFamily="34" charset="-120"/>
            </a:endParaRPr>
          </a:p>
          <a:p>
            <a:pPr marL="0" marR="0" lvl="0" indent="0" defTabSz="914400" rtl="0" eaLnBrk="1" fontAlgn="ctr" latinLnBrk="0" hangingPunct="1">
              <a:lnSpc>
                <a:spcPct val="100000"/>
              </a:lnSpc>
              <a:spcBef>
                <a:spcPts val="0"/>
              </a:spcBef>
              <a:spcAft>
                <a:spcPts val="0"/>
              </a:spcAft>
              <a:buClrTx/>
              <a:buSzTx/>
              <a:buFont typeface="+mj-lt"/>
              <a:buNone/>
              <a:tabLst/>
              <a:defRPr/>
            </a:pPr>
            <a:r>
              <a:rPr lang="zh-TW" altLang="en-US" sz="1800" b="0" i="0" dirty="0">
                <a:effectLst/>
                <a:ea typeface="Microsoft JhengHei UI" panose="020B0604030504040204" pitchFamily="34" charset="-120"/>
              </a:rPr>
              <a:t>這篇針對 </a:t>
            </a:r>
            <a:r>
              <a:rPr lang="zh-TW" altLang="en-US" sz="1800" b="1" i="0" u="sng" dirty="0">
                <a:effectLst/>
                <a:ea typeface="Microsoft JhengHei UI" panose="020B0604030504040204" pitchFamily="34" charset="-120"/>
              </a:rPr>
              <a:t>資料規模</a:t>
            </a:r>
            <a:r>
              <a:rPr lang="zh-TW" altLang="en-US" sz="1800" b="0" i="0" dirty="0">
                <a:effectLst/>
                <a:ea typeface="Microsoft JhengHei UI" panose="020B0604030504040204" pitchFamily="34" charset="-120"/>
              </a:rPr>
              <a:t>，收集了</a:t>
            </a:r>
            <a:r>
              <a:rPr lang="en-US" altLang="zh-TW" sz="1800" b="1" i="0" u="sng" dirty="0">
                <a:effectLst/>
                <a:ea typeface="Microsoft JhengHei UI" panose="020B0604030504040204" pitchFamily="34" charset="-120"/>
              </a:rPr>
              <a:t>25</a:t>
            </a:r>
            <a:r>
              <a:rPr lang="zh-TW" altLang="en-US" sz="1800" b="1" i="0" u="sng" dirty="0">
                <a:effectLst/>
                <a:ea typeface="Microsoft JhengHei UI" panose="020B0604030504040204" pitchFamily="34" charset="-120"/>
              </a:rPr>
              <a:t>個</a:t>
            </a:r>
            <a:r>
              <a:rPr lang="en-US" altLang="zh-TW" sz="1800" b="1" i="0" u="sng" dirty="0">
                <a:effectLst/>
                <a:ea typeface="Microsoft JhengHei UI" panose="020B0604030504040204" pitchFamily="34" charset="-120"/>
              </a:rPr>
              <a:t>dataset</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285750" marR="0" lvl="0" indent="-2857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800" b="0" i="0" dirty="0">
                <a:effectLst/>
                <a:ea typeface="Microsoft JhengHei UI" panose="020B0604030504040204" pitchFamily="34" charset="-120"/>
              </a:rPr>
              <a:t>包括 </a:t>
            </a:r>
            <a:r>
              <a:rPr lang="en-US" altLang="zh-TW" sz="1800" b="1" i="0" u="sng" dirty="0">
                <a:effectLst/>
                <a:ea typeface="Microsoft JhengHei UI" panose="020B0604030504040204" pitchFamily="34" charset="-120"/>
              </a:rPr>
              <a:t>5,700</a:t>
            </a:r>
            <a:r>
              <a:rPr lang="zh-TW" altLang="en-US" sz="1800" b="1" i="0" u="sng" dirty="0">
                <a:effectLst/>
                <a:ea typeface="Microsoft JhengHei UI" panose="020B0604030504040204" pitchFamily="34" charset="-120"/>
              </a:rPr>
              <a:t>多個</a:t>
            </a:r>
            <a:r>
              <a:rPr lang="en-US" altLang="zh-TW" sz="1800" b="1" i="0" u="sng" dirty="0">
                <a:effectLst/>
                <a:ea typeface="Microsoft JhengHei UI" panose="020B0604030504040204" pitchFamily="34" charset="-120"/>
              </a:rPr>
              <a:t>CT</a:t>
            </a:r>
            <a:r>
              <a:rPr lang="zh-TW" altLang="en-US" sz="1800" b="0" i="0" dirty="0">
                <a:effectLst/>
                <a:ea typeface="Microsoft JhengHei UI" panose="020B0604030504040204" pitchFamily="34" charset="-120"/>
              </a:rPr>
              <a:t>影像 和</a:t>
            </a:r>
            <a:r>
              <a:rPr lang="en-US" altLang="zh-TW" sz="1800" b="0" i="0" dirty="0">
                <a:effectLst/>
                <a:ea typeface="Microsoft JhengHei UI" panose="020B0604030504040204" pitchFamily="34" charset="-120"/>
              </a:rPr>
              <a:t> </a:t>
            </a:r>
            <a:r>
              <a:rPr lang="zh-TW" altLang="en-US" sz="1800" b="1" i="0" u="sng" dirty="0">
                <a:effectLst/>
                <a:ea typeface="Microsoft JhengHei UI" panose="020B0604030504040204" pitchFamily="34" charset="-120"/>
              </a:rPr>
              <a:t>十四萬九千</a:t>
            </a:r>
            <a:r>
              <a:rPr lang="zh-TW" altLang="en-US" sz="1800" b="0" i="0" dirty="0">
                <a:effectLst/>
                <a:ea typeface="Microsoft JhengHei UI" panose="020B0604030504040204" pitchFamily="34" charset="-120"/>
              </a:rPr>
              <a:t> </a:t>
            </a:r>
            <a:r>
              <a:rPr lang="en-US" altLang="zh-TW" sz="1800" b="0" i="0" dirty="0">
                <a:effectLst/>
                <a:ea typeface="Microsoft JhengHei UI" panose="020B0604030504040204" pitchFamily="34" charset="-120"/>
              </a:rPr>
              <a:t>(149,000) </a:t>
            </a:r>
            <a:r>
              <a:rPr lang="zh-TW" altLang="en-US" sz="1800" b="0" i="0" u="none" dirty="0">
                <a:effectLst/>
                <a:ea typeface="Microsoft JhengHei UI" panose="020B0604030504040204" pitchFamily="34" charset="-120"/>
              </a:rPr>
              <a:t>個</a:t>
            </a:r>
            <a:r>
              <a:rPr lang="en-US" altLang="zh-TW" sz="1800" b="0" i="0" u="none" dirty="0">
                <a:effectLst/>
                <a:ea typeface="Microsoft JhengHei UI" panose="020B0604030504040204" pitchFamily="34" charset="-120"/>
              </a:rPr>
              <a:t> </a:t>
            </a:r>
            <a:r>
              <a:rPr lang="en-US" altLang="zh-TW" sz="1800" b="1" i="0" u="sng" dirty="0">
                <a:effectLst/>
                <a:ea typeface="Microsoft JhengHei UI" panose="020B0604030504040204" pitchFamily="34" charset="-120"/>
              </a:rPr>
              <a:t>ground truth mask</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285750" marR="0" lvl="0" indent="-2857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800" b="0" i="0" dirty="0">
                <a:effectLst/>
                <a:ea typeface="Microsoft JhengHei UI" panose="020B0604030504040204" pitchFamily="34" charset="-120"/>
              </a:rPr>
              <a:t>在 </a:t>
            </a:r>
            <a:r>
              <a:rPr lang="zh-TW" altLang="en-US" sz="1800" b="1" i="0" u="sng" dirty="0">
                <a:effectLst/>
                <a:ea typeface="Microsoft JhengHei UI" panose="020B0604030504040204" pitchFamily="34" charset="-120"/>
              </a:rPr>
              <a:t>類別豐富性</a:t>
            </a:r>
            <a:r>
              <a:rPr lang="zh-TW" altLang="en-US" sz="1800" b="0" i="0" dirty="0">
                <a:effectLst/>
                <a:ea typeface="Microsoft JhengHei UI" panose="020B0604030504040204" pitchFamily="34" charset="-120"/>
              </a:rPr>
              <a:t>上，總共有 </a:t>
            </a:r>
            <a:r>
              <a:rPr lang="en-US" altLang="zh-TW" sz="1800" b="1" i="0" u="sng" dirty="0">
                <a:effectLst/>
                <a:ea typeface="Microsoft JhengHei UI" panose="020B0604030504040204" pitchFamily="34" charset="-120"/>
              </a:rPr>
              <a:t>200</a:t>
            </a:r>
            <a:r>
              <a:rPr lang="zh-TW" altLang="en-US" sz="1800" b="1" i="0" u="sng" dirty="0">
                <a:effectLst/>
                <a:ea typeface="Microsoft JhengHei UI" panose="020B0604030504040204" pitchFamily="34" charset="-120"/>
              </a:rPr>
              <a:t>多</a:t>
            </a:r>
            <a:r>
              <a:rPr lang="zh-TW" altLang="en-US" sz="1800" b="0" i="0" dirty="0">
                <a:effectLst/>
                <a:ea typeface="Microsoft JhengHei UI" panose="020B0604030504040204" pitchFamily="34" charset="-120"/>
              </a:rPr>
              <a:t> 個 </a:t>
            </a:r>
            <a:r>
              <a:rPr lang="zh-TW" altLang="en-US" sz="1800" b="1" i="0" u="sng" dirty="0">
                <a:effectLst/>
                <a:ea typeface="Microsoft JhengHei UI" panose="020B0604030504040204" pitchFamily="34" charset="-120"/>
              </a:rPr>
              <a:t>解剖類別</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285750" marR="0" lvl="0" indent="-2857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0" i="0" dirty="0">
                <a:effectLst/>
                <a:ea typeface="Microsoft JhengHei UI" panose="020B0604030504040204" pitchFamily="34" charset="-120"/>
              </a:rPr>
              <a:t>這個 </a:t>
            </a:r>
            <a:r>
              <a:rPr lang="en-US" altLang="zh-TW" sz="1800" b="1" i="0" u="sng" dirty="0">
                <a:effectLst/>
                <a:ea typeface="Microsoft JhengHei UI" panose="020B0604030504040204" pitchFamily="34" charset="-120"/>
              </a:rPr>
              <a:t>pseudo GT</a:t>
            </a:r>
            <a:r>
              <a:rPr lang="zh-TW" altLang="en-US" sz="1800" b="0" i="0" dirty="0">
                <a:effectLst/>
                <a:ea typeface="Microsoft JhengHei UI" panose="020B0604030504040204" pitchFamily="34" charset="-120"/>
              </a:rPr>
              <a:t> </a:t>
            </a:r>
            <a:r>
              <a:rPr lang="en-US" altLang="zh-TW" sz="1800" b="0" i="0" dirty="0">
                <a:effectLst/>
                <a:ea typeface="Microsoft JhengHei UI" panose="020B0604030504040204" pitchFamily="34" charset="-120"/>
              </a:rPr>
              <a:t>(pseudo volumetric mask)</a:t>
            </a:r>
            <a:r>
              <a:rPr lang="zh-TW" altLang="en-US" sz="1800" b="0" i="0" dirty="0">
                <a:effectLst/>
                <a:ea typeface="Microsoft JhengHei UI" panose="020B0604030504040204" pitchFamily="34" charset="-120"/>
              </a:rPr>
              <a:t> 後面會講</a:t>
            </a: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a:t>
            </a: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那麼，如何訓練一個醫學</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？「醫學</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」意味著什麼？要回答這個問題，我們需要重新思考</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是什麼。</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是一個能夠分割你所提示的事物的模型。你想要什麼就能得到什麼。那麼訓練一個真正的醫學</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的關鍵問題是什麼呢？</a:t>
            </a: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我們認為關鍵問題就在於數據。我們在這方面做了很多努力。關於數據的問題有多個方面，比如數據規模，所以我們收集了</a:t>
            </a:r>
            <a:r>
              <a:rPr lang="en-US" altLang="zh-TW" sz="1800" b="0" i="0" dirty="0">
                <a:effectLst/>
                <a:ea typeface="Microsoft JhengHei UI" panose="020B0604030504040204" pitchFamily="34" charset="-120"/>
              </a:rPr>
              <a:t>25</a:t>
            </a:r>
            <a:r>
              <a:rPr lang="zh-TW" altLang="en-US" sz="1800" b="0" i="0" dirty="0">
                <a:effectLst/>
                <a:ea typeface="Microsoft JhengHei UI" panose="020B0604030504040204" pitchFamily="34" charset="-120"/>
              </a:rPr>
              <a:t>個數據集，其中包括</a:t>
            </a:r>
            <a:r>
              <a:rPr lang="en-US" altLang="zh-TW" sz="1800" b="0" i="0" dirty="0">
                <a:effectLst/>
                <a:ea typeface="Microsoft JhengHei UI" panose="020B0604030504040204" pitchFamily="34" charset="-120"/>
              </a:rPr>
              <a:t>5700</a:t>
            </a:r>
            <a:r>
              <a:rPr lang="zh-TW" altLang="en-US" sz="1800" b="0" i="0" dirty="0">
                <a:effectLst/>
                <a:ea typeface="Microsoft JhengHei UI" panose="020B0604030504040204" pitchFamily="34" charset="-120"/>
              </a:rPr>
              <a:t>多個</a:t>
            </a:r>
            <a:r>
              <a:rPr lang="en-US" altLang="zh-TW" sz="1800" b="0" i="0" dirty="0">
                <a:effectLst/>
                <a:ea typeface="Microsoft JhengHei UI" panose="020B0604030504040204" pitchFamily="34" charset="-120"/>
              </a:rPr>
              <a:t>CT</a:t>
            </a:r>
            <a:r>
              <a:rPr lang="zh-TW" altLang="en-US" sz="1800" b="0" i="0" dirty="0">
                <a:effectLst/>
                <a:ea typeface="Microsoft JhengHei UI" panose="020B0604030504040204" pitchFamily="34" charset="-120"/>
              </a:rPr>
              <a:t>圖像和</a:t>
            </a:r>
            <a:r>
              <a:rPr lang="en-US" altLang="zh-TW" sz="1800" b="0" i="0" dirty="0">
                <a:effectLst/>
                <a:ea typeface="Microsoft JhengHei UI" panose="020B0604030504040204" pitchFamily="34" charset="-120"/>
              </a:rPr>
              <a:t>149,000</a:t>
            </a:r>
            <a:r>
              <a:rPr lang="zh-TW" altLang="en-US" sz="1800" b="0" i="0" dirty="0">
                <a:effectLst/>
                <a:ea typeface="Microsoft JhengHei UI" panose="020B0604030504040204" pitchFamily="34" charset="-120"/>
              </a:rPr>
              <a:t>個</a:t>
            </a:r>
            <a:r>
              <a:rPr lang="en-US" altLang="zh-TW" sz="1800" b="0" i="0" dirty="0">
                <a:effectLst/>
                <a:ea typeface="Microsoft JhengHei UI" panose="020B0604030504040204" pitchFamily="34" charset="-120"/>
              </a:rPr>
              <a:t>ground truth mask</a:t>
            </a:r>
            <a:r>
              <a:rPr lang="zh-TW" altLang="en-US" sz="1800" b="0" i="0" dirty="0">
                <a:effectLst/>
                <a:ea typeface="Microsoft JhengHei UI" panose="020B0604030504040204" pitchFamily="34" charset="-120"/>
              </a:rPr>
              <a:t>。還有類別的豐富性方面，我們的聯合數據集包含了</a:t>
            </a:r>
            <a:r>
              <a:rPr lang="en-US" altLang="zh-TW" sz="1800" b="0" i="0" dirty="0">
                <a:effectLst/>
                <a:ea typeface="Microsoft JhengHei UI" panose="020B0604030504040204" pitchFamily="34" charset="-120"/>
              </a:rPr>
              <a:t>200</a:t>
            </a:r>
            <a:r>
              <a:rPr lang="zh-TW" altLang="en-US" sz="1800" b="0" i="0" dirty="0">
                <a:effectLst/>
                <a:ea typeface="Microsoft JhengHei UI" panose="020B0604030504040204" pitchFamily="34" charset="-120"/>
              </a:rPr>
              <a:t>多個解剖類別。那麼偽標籤</a:t>
            </a:r>
            <a:r>
              <a:rPr lang="en-US" altLang="zh-TW" sz="1800" b="0" i="0" dirty="0">
                <a:effectLst/>
                <a:ea typeface="Microsoft JhengHei UI" panose="020B0604030504040204" pitchFamily="34" charset="-120"/>
              </a:rPr>
              <a:t>(pseudo volumetric mask)</a:t>
            </a:r>
            <a:r>
              <a:rPr lang="zh-TW" altLang="en-US" sz="1800" b="0" i="0" dirty="0">
                <a:effectLst/>
                <a:ea typeface="Microsoft JhengHei UI" panose="020B0604030504040204" pitchFamily="34" charset="-120"/>
              </a:rPr>
              <a:t>是做什麼的呢？</a:t>
            </a:r>
          </a:p>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圖</a:t>
            </a:r>
            <a:r>
              <a:rPr lang="en-US" altLang="zh-TW" sz="1800" b="0" i="0" dirty="0">
                <a:effectLst/>
                <a:ea typeface="Microsoft JhengHei UI" panose="020B0604030504040204" pitchFamily="34" charset="-120"/>
              </a:rPr>
              <a:t>2 </a:t>
            </a: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(a)</a:t>
            </a:r>
            <a:r>
              <a:rPr lang="zh-TW" altLang="en-US" sz="1800" b="0" i="0" dirty="0">
                <a:effectLst/>
                <a:ea typeface="Microsoft JhengHei UI" panose="020B0604030504040204" pitchFamily="34" charset="-120"/>
              </a:rPr>
              <a:t>聯合數據集概覽。</a:t>
            </a: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(b)</a:t>
            </a:r>
            <a:r>
              <a:rPr lang="zh-TW" altLang="en-US" sz="1800" b="0" i="0" dirty="0">
                <a:effectLst/>
                <a:ea typeface="Microsoft JhengHei UI" panose="020B0604030504040204" pitchFamily="34" charset="-120"/>
              </a:rPr>
              <a:t>聯合數據集中，掩碼數量</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排名前</a:t>
            </a:r>
            <a:r>
              <a:rPr lang="en-US" altLang="zh-TW" sz="1800" b="0" i="0" dirty="0">
                <a:effectLst/>
                <a:ea typeface="Microsoft JhengHei UI" panose="020B0604030504040204" pitchFamily="34" charset="-120"/>
              </a:rPr>
              <a:t>30</a:t>
            </a:r>
            <a:r>
              <a:rPr lang="zh-TW" altLang="en-US" sz="1800" b="0" i="0" dirty="0">
                <a:effectLst/>
                <a:ea typeface="Microsoft JhengHei UI" panose="020B0604030504040204" pitchFamily="34" charset="-120"/>
              </a:rPr>
              <a:t>的標籤，</a:t>
            </a:r>
            <a:br>
              <a:rPr lang="en-US" altLang="zh-TW" sz="1800" b="0" i="0" dirty="0">
                <a:effectLst/>
                <a:ea typeface="Microsoft JhengHei UI" panose="020B0604030504040204" pitchFamily="34" charset="-120"/>
              </a:rPr>
            </a:b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人體四個主要部位的掩碼標籤數量佔比。</a:t>
            </a: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(c)</a:t>
            </a:r>
            <a:r>
              <a:rPr lang="zh-TW" altLang="en-US" sz="1800" b="0" i="0" dirty="0">
                <a:effectLst/>
                <a:ea typeface="Microsoft JhengHei UI" panose="020B0604030504040204" pitchFamily="34" charset="-120"/>
              </a:rPr>
              <a:t>樣例。</a:t>
            </a:r>
            <a:r>
              <a:rPr lang="en-US" altLang="zh-TW" sz="1800" b="0" i="0" dirty="0">
                <a:effectLst/>
                <a:ea typeface="Microsoft JhengHei UI" panose="020B0604030504040204" pitchFamily="34" charset="-120"/>
              </a:rPr>
              <a:t>(a)</a:t>
            </a:r>
            <a:r>
              <a:rPr lang="zh-TW" altLang="en-US" sz="1800" b="0" i="0" dirty="0">
                <a:effectLst/>
                <a:ea typeface="Microsoft JhengHei UI" panose="020B0604030504040204" pitchFamily="34" charset="-120"/>
              </a:rPr>
              <a:t>中人體圖來自</a:t>
            </a:r>
            <a:r>
              <a:rPr lang="en-US" altLang="zh-TW" sz="1800" b="0" i="0" dirty="0" err="1">
                <a:effectLst/>
                <a:ea typeface="Microsoft JhengHei UI" panose="020B0604030504040204" pitchFamily="34" charset="-120"/>
              </a:rPr>
              <a:t>brgfx</a:t>
            </a:r>
            <a:r>
              <a:rPr lang="en-US" altLang="zh-TW" sz="1800" b="0" i="0" dirty="0">
                <a:effectLst/>
                <a:ea typeface="Microsoft JhengHei UI" panose="020B0604030504040204" pitchFamily="34" charset="-120"/>
              </a:rPr>
              <a:t> on </a:t>
            </a:r>
            <a:r>
              <a:rPr lang="en-US" altLang="zh-TW" sz="1800" b="0" i="0" dirty="0" err="1">
                <a:effectLst/>
                <a:ea typeface="Microsoft JhengHei UI" panose="020B0604030504040204" pitchFamily="34" charset="-120"/>
              </a:rPr>
              <a:t>Freepik</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endParaRPr lang="en-US" altLang="zh-TW" sz="1800" b="0" i="0" dirty="0">
              <a:effectLst/>
              <a:ea typeface="Microsoft JhengHei UI" panose="020B0604030504040204" pitchFamily="34" charset="-12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Head and Neck</a:t>
            </a:r>
            <a:r>
              <a:rPr lang="en-US" altLang="zh-TW" sz="24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頭部和頸部</a:t>
            </a:r>
            <a:r>
              <a:rPr lang="zh-TW" altLang="en-US" sz="2400" dirty="0"/>
              <a:t> </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r>
              <a:rPr lang="en-US" altLang="zh-TW" sz="1800" b="0" i="0" u="none" strike="noStrike" dirty="0" err="1">
                <a:solidFill>
                  <a:srgbClr val="000000"/>
                </a:solidFill>
                <a:effectLst/>
                <a:latin typeface="新細明體" panose="02020500000000000000" pitchFamily="18" charset="-120"/>
                <a:ea typeface="新細明體" panose="02020500000000000000" pitchFamily="18" charset="-120"/>
              </a:rPr>
              <a:t>Spinalcord</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脊髓</a:t>
            </a:r>
            <a:r>
              <a:rPr lang="zh-TW" altLang="en-US" sz="3200" dirty="0"/>
              <a:t> </a:t>
            </a:r>
            <a:endParaRPr lang="en-US" altLang="zh-TW" sz="3200" dirty="0"/>
          </a:p>
          <a:p>
            <a:pPr>
              <a:buFont typeface="Arial" panose="020B0604020202020204" pitchFamily="34" charset="0"/>
              <a:buChar char="•"/>
            </a:pPr>
            <a:r>
              <a:rPr lang="en-US" altLang="zh-TW" sz="3200" dirty="0">
                <a:effectLst/>
                <a:latin typeface="Helvetica" pitchFamily="2" charset="0"/>
              </a:rPr>
              <a:t>brain stem </a:t>
            </a:r>
            <a:r>
              <a:rPr lang="zh-TW" altLang="en-US" sz="3200" dirty="0">
                <a:effectLst/>
                <a:latin typeface="Helvetica" pitchFamily="2" charset="0"/>
              </a:rPr>
              <a:t>腦幹</a:t>
            </a:r>
            <a:endParaRPr lang="en-US" altLang="zh-TW" sz="3200" dirty="0">
              <a:effectLst/>
              <a:latin typeface="Helvetica" pitchFamily="2" charset="0"/>
            </a:endParaRPr>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Bone mandible</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下顎骨</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Thorax</a:t>
            </a:r>
            <a:r>
              <a:rPr lang="en-US" altLang="zh-TW" sz="24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胸部</a:t>
            </a:r>
            <a:r>
              <a:rPr lang="zh-TW" altLang="en-US" sz="2400" dirty="0"/>
              <a:t> </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Lung tumor</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肺腫瘤</a:t>
            </a:r>
            <a:r>
              <a:rPr lang="zh-TW" altLang="en-US" sz="3200" dirty="0"/>
              <a:t> </a:t>
            </a:r>
            <a:endParaRPr lang="en-US" altLang="zh-TW" sz="3200" dirty="0"/>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Trachea</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氣管</a:t>
            </a:r>
            <a:r>
              <a:rPr lang="zh-TW" altLang="en-US" sz="3200" dirty="0"/>
              <a:t> </a:t>
            </a:r>
            <a:endParaRPr lang="en-US" altLang="zh-TW" sz="3200" dirty="0"/>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Heart atrium</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(left)</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心房（左）</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Rib left</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肋骨左</a:t>
            </a:r>
            <a:endParaRPr lang="en-US" altLang="zh-TW" sz="2400" dirty="0"/>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Thoracic spine(T1)</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胸椎</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(T1)</a:t>
            </a:r>
          </a:p>
          <a:p>
            <a:pPr>
              <a:buFont typeface="Arial" panose="020B0604020202020204" pitchFamily="34" charset="0"/>
              <a:buChar char="•"/>
            </a:pPr>
            <a:endParaRPr lang="en-US" altLang="zh-TW" sz="2400" dirty="0">
              <a:effectLst/>
              <a:latin typeface="Helvetica" pitchFamily="2" charset="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Abdomen</a:t>
            </a:r>
            <a:r>
              <a:rPr lang="en-US" altLang="zh-TW" sz="32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腹部</a:t>
            </a:r>
            <a:r>
              <a:rPr lang="zh-TW" altLang="en-US" sz="3200" dirty="0"/>
              <a:t> </a:t>
            </a:r>
            <a:endParaRPr lang="en-US" altLang="zh-TW" sz="2400" dirty="0">
              <a:effectLst/>
              <a:latin typeface="Helvetica" pitchFamily="2" charset="0"/>
            </a:endParaRPr>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Liver</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肝</a:t>
            </a:r>
            <a:r>
              <a:rPr lang="zh-TW" altLang="en-US" sz="3200" dirty="0"/>
              <a:t> </a:t>
            </a:r>
            <a:endParaRPr lang="en-US" altLang="zh-TW" sz="3200" dirty="0"/>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Kidney</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腎</a:t>
            </a:r>
            <a:r>
              <a:rPr lang="zh-TW" altLang="en-US" sz="3200" dirty="0"/>
              <a:t> </a:t>
            </a:r>
            <a:endParaRPr lang="en-US" altLang="zh-TW" sz="3200" dirty="0"/>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Stomach</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胃</a:t>
            </a:r>
            <a:r>
              <a:rPr lang="zh-TW" altLang="en-US" sz="3200" dirty="0"/>
              <a:t> </a:t>
            </a:r>
            <a:endParaRPr lang="en-US" altLang="zh-TW" sz="3200" dirty="0"/>
          </a:p>
          <a:p>
            <a:pPr>
              <a:buFont typeface="Arial" panose="020B0604020202020204" pitchFamily="34" charset="0"/>
              <a:buChar char="•"/>
            </a:pPr>
            <a:endParaRPr lang="en-US" altLang="zh-TW" sz="3200" dirty="0">
              <a:effectLst/>
              <a:latin typeface="Helvetica" pitchFamily="2" charset="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Pelvis</a:t>
            </a:r>
            <a:r>
              <a:rPr lang="en-US" altLang="zh-TW" sz="32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骨盆</a:t>
            </a:r>
            <a:r>
              <a:rPr lang="zh-TW" altLang="en-US" sz="3200" dirty="0"/>
              <a:t> </a:t>
            </a:r>
            <a:endParaRPr lang="en-US" altLang="zh-TW" sz="3200" dirty="0"/>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Bladder</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膀胱</a:t>
            </a:r>
            <a:r>
              <a:rPr lang="zh-TW" altLang="en-US" sz="3200" dirty="0"/>
              <a:t> </a:t>
            </a:r>
            <a:endParaRPr lang="en-US" altLang="zh-TW" sz="3200" dirty="0"/>
          </a:p>
          <a:p>
            <a:pPr>
              <a:buFont typeface="Arial" panose="020B0604020202020204" pitchFamily="34" charset="0"/>
              <a:buChar char="•"/>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Head of femur (</a:t>
            </a:r>
            <a:r>
              <a:rPr lang="en-US" altLang="zh-TW" sz="1800" b="0" i="0" u="none" strike="noStrike" dirty="0" err="1">
                <a:solidFill>
                  <a:srgbClr val="000000"/>
                </a:solidFill>
                <a:effectLst/>
                <a:latin typeface="新細明體" panose="02020500000000000000" pitchFamily="18" charset="-120"/>
                <a:ea typeface="新細明體" panose="02020500000000000000" pitchFamily="18" charset="-120"/>
              </a:rPr>
              <a:t>left,right</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a:t>
            </a:r>
            <a:r>
              <a:rPr lang="en-US" altLang="zh-TW" sz="3200" dirty="0"/>
              <a:t> </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股骨頭（左、右）</a:t>
            </a:r>
            <a:r>
              <a:rPr lang="zh-TW" altLang="en-US" sz="3200" dirty="0"/>
              <a:t> </a:t>
            </a:r>
            <a:endParaRPr lang="en-US" altLang="zh-TW" sz="2400" dirty="0">
              <a:effectLst/>
              <a:latin typeface="Helvetica" pitchFamily="2" charset="0"/>
            </a:endParaRPr>
          </a:p>
        </p:txBody>
      </p:sp>
    </p:spTree>
    <p:extLst>
      <p:ext uri="{BB962C8B-B14F-4D97-AF65-F5344CB8AC3E}">
        <p14:creationId xmlns:p14="http://schemas.microsoft.com/office/powerpoint/2010/main" val="3296814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(a)</a:t>
            </a:r>
            <a:r>
              <a:rPr lang="zh-TW" altLang="en-US" sz="1800" b="0" i="0" dirty="0">
                <a:effectLst/>
                <a:ea typeface="Microsoft JhengHei UI" panose="020B0604030504040204" pitchFamily="34" charset="-120"/>
              </a:rPr>
              <a:t>聯合數據集概覽。人體圖來自</a:t>
            </a:r>
            <a:r>
              <a:rPr lang="en-US" altLang="zh-TW" sz="1800" b="0" i="0" dirty="0" err="1">
                <a:effectLst/>
                <a:ea typeface="Microsoft JhengHei UI" panose="020B0604030504040204" pitchFamily="34" charset="-120"/>
              </a:rPr>
              <a:t>brgfx</a:t>
            </a:r>
            <a:r>
              <a:rPr lang="en-US" altLang="zh-TW" sz="1800" b="0" i="0" dirty="0">
                <a:effectLst/>
                <a:ea typeface="Microsoft JhengHei UI" panose="020B0604030504040204" pitchFamily="34" charset="-120"/>
              </a:rPr>
              <a:t> on </a:t>
            </a:r>
            <a:r>
              <a:rPr lang="en-US" altLang="zh-TW" sz="1800" b="0" i="0" dirty="0" err="1">
                <a:effectLst/>
                <a:ea typeface="Microsoft JhengHei UI" panose="020B0604030504040204" pitchFamily="34" charset="-120"/>
              </a:rPr>
              <a:t>Freepik</a:t>
            </a:r>
            <a:endParaRPr lang="zh-TW" altLang="en-US"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endParaRPr lang="en-US" altLang="zh-TW" sz="1800" b="0" i="0" dirty="0">
              <a:effectLst/>
              <a:ea typeface="Microsoft JhengHei UI" panose="020B0604030504040204" pitchFamily="34" charset="-12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Head and Neck</a:t>
            </a:r>
            <a:r>
              <a:rPr lang="en-US" altLang="zh-TW" sz="24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頭部和頸部</a:t>
            </a:r>
            <a:r>
              <a:rPr lang="zh-TW" altLang="en-US" sz="2400" dirty="0"/>
              <a:t> </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Spinal</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cord</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脊髓</a:t>
            </a:r>
            <a:r>
              <a:rPr lang="zh-TW" altLang="en-US" sz="3200" dirty="0"/>
              <a:t> </a:t>
            </a:r>
            <a:endParaRPr lang="en-US" altLang="zh-TW" sz="3200" dirty="0">
              <a:effectLst/>
              <a:latin typeface="+mn-lt"/>
            </a:endParaRPr>
          </a:p>
          <a:p>
            <a:pPr marL="342900" indent="-342900">
              <a:buFont typeface="+mj-lt"/>
              <a:buAutoNum type="arabicPeriod"/>
            </a:pPr>
            <a:r>
              <a:rPr lang="en-US" altLang="zh-TW" sz="3200" dirty="0">
                <a:effectLst/>
                <a:latin typeface="Helvetica" pitchFamily="2" charset="0"/>
              </a:rPr>
              <a:t>brain stem </a:t>
            </a:r>
            <a:r>
              <a:rPr lang="zh-TW" altLang="en-US" sz="3200" dirty="0">
                <a:effectLst/>
                <a:latin typeface="Helvetica" pitchFamily="2" charset="0"/>
              </a:rPr>
              <a:t>腦幹</a:t>
            </a:r>
            <a:endParaRPr lang="en-US" altLang="zh-TW" sz="3200" dirty="0">
              <a:effectLst/>
              <a:latin typeface="Helvetica" pitchFamily="2" charset="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Bone mandible</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下顎骨</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Thorax</a:t>
            </a:r>
            <a:r>
              <a:rPr lang="en-US" altLang="zh-TW" sz="24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胸部</a:t>
            </a:r>
            <a:r>
              <a:rPr lang="zh-TW" altLang="en-US" sz="2400" dirty="0"/>
              <a:t> </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Lung tumor</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肺腫瘤</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Trachea</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氣管</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Heart atrium</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(left)</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心房（左）</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Rib left</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肋骨左</a:t>
            </a:r>
            <a:endParaRPr lang="en-US" altLang="zh-TW" sz="24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Thoracic spine(T1)</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胸椎</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(T1)</a:t>
            </a:r>
          </a:p>
          <a:p>
            <a:pPr>
              <a:buFont typeface="Arial" panose="020B0604020202020204" pitchFamily="34" charset="0"/>
              <a:buChar char="•"/>
            </a:pPr>
            <a:endParaRPr lang="en-US" altLang="zh-TW" sz="2400" dirty="0">
              <a:effectLst/>
              <a:latin typeface="Helvetica" pitchFamily="2" charset="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Abdomen</a:t>
            </a:r>
            <a:r>
              <a:rPr lang="en-US" altLang="zh-TW" sz="32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腹部</a:t>
            </a:r>
            <a:r>
              <a:rPr lang="zh-TW" altLang="en-US" sz="3200" dirty="0"/>
              <a:t> </a:t>
            </a:r>
            <a:endParaRPr lang="en-US" altLang="zh-TW" sz="2400" dirty="0">
              <a:effectLst/>
              <a:latin typeface="Helvetica" pitchFamily="2" charset="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Liver</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肝</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Kidney</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腎</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Stomach</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胃</a:t>
            </a:r>
            <a:r>
              <a:rPr lang="zh-TW" altLang="en-US" sz="3200" dirty="0"/>
              <a:t> </a:t>
            </a:r>
            <a:endParaRPr lang="en-US" altLang="zh-TW" sz="3200" dirty="0"/>
          </a:p>
          <a:p>
            <a:pPr>
              <a:buFont typeface="Arial" panose="020B0604020202020204" pitchFamily="34" charset="0"/>
              <a:buChar char="•"/>
            </a:pPr>
            <a:endParaRPr lang="en-US" altLang="zh-TW" sz="3200" dirty="0">
              <a:effectLst/>
              <a:latin typeface="Helvetica" pitchFamily="2" charset="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Pelvis</a:t>
            </a:r>
            <a:r>
              <a:rPr lang="en-US" altLang="zh-TW" sz="32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骨盆</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Bladder</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膀胱</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Head of femur (</a:t>
            </a:r>
            <a:r>
              <a:rPr lang="en-US" altLang="zh-TW" sz="1800" b="0" i="0" u="none" strike="noStrike" dirty="0" err="1">
                <a:solidFill>
                  <a:srgbClr val="000000"/>
                </a:solidFill>
                <a:effectLst/>
                <a:latin typeface="新細明體" panose="02020500000000000000" pitchFamily="18" charset="-120"/>
                <a:ea typeface="新細明體" panose="02020500000000000000" pitchFamily="18" charset="-120"/>
              </a:rPr>
              <a:t>left,right</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a:t>
            </a:r>
            <a:r>
              <a:rPr lang="en-US" altLang="zh-TW" sz="3200" dirty="0"/>
              <a:t> </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股骨頭（左、右）</a:t>
            </a:r>
            <a:r>
              <a:rPr lang="zh-TW" altLang="en-US" sz="3200" dirty="0"/>
              <a:t> </a:t>
            </a:r>
            <a:endParaRPr lang="en-US" altLang="zh-TW" sz="2400" dirty="0">
              <a:effectLst/>
              <a:latin typeface="Helvetica" pitchFamily="2" charset="0"/>
            </a:endParaRPr>
          </a:p>
        </p:txBody>
      </p:sp>
    </p:spTree>
    <p:extLst>
      <p:ext uri="{BB962C8B-B14F-4D97-AF65-F5344CB8AC3E}">
        <p14:creationId xmlns:p14="http://schemas.microsoft.com/office/powerpoint/2010/main" val="833277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(b)</a:t>
            </a:r>
            <a:r>
              <a:rPr lang="zh-TW" altLang="en-US" sz="1800" b="0" i="0" dirty="0">
                <a:effectLst/>
                <a:ea typeface="Microsoft JhengHei UI" panose="020B0604030504040204" pitchFamily="34" charset="-120"/>
              </a:rPr>
              <a:t>聯合數據集中，掩碼數量</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排名前</a:t>
            </a:r>
            <a:r>
              <a:rPr lang="en-US" altLang="zh-TW" sz="1800" b="0" i="0" dirty="0">
                <a:effectLst/>
                <a:ea typeface="Microsoft JhengHei UI" panose="020B0604030504040204" pitchFamily="34" charset="-120"/>
              </a:rPr>
              <a:t>30</a:t>
            </a:r>
            <a:r>
              <a:rPr lang="zh-TW" altLang="en-US" sz="1800" b="0" i="0" dirty="0">
                <a:effectLst/>
                <a:ea typeface="Microsoft JhengHei UI" panose="020B0604030504040204" pitchFamily="34" charset="-120"/>
              </a:rPr>
              <a:t>的標籤，</a:t>
            </a:r>
            <a:br>
              <a:rPr lang="en-US" altLang="zh-TW" sz="1800" b="0" i="0" dirty="0">
                <a:effectLst/>
                <a:ea typeface="Microsoft JhengHei UI" panose="020B0604030504040204" pitchFamily="34" charset="-120"/>
              </a:rPr>
            </a:b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人體四個主要部位的掩碼標籤數量佔比。</a:t>
            </a: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(c)</a:t>
            </a:r>
            <a:r>
              <a:rPr lang="zh-TW" altLang="en-US" sz="1800" b="0" i="0" dirty="0">
                <a:effectLst/>
                <a:ea typeface="Microsoft JhengHei UI" panose="020B0604030504040204" pitchFamily="34" charset="-120"/>
              </a:rPr>
              <a:t>樣例。</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肋骨最多、椎骨次之、肺、腎、心、臀部、肝、胰臟</a:t>
            </a:r>
            <a:r>
              <a:rPr lang="en-US" altLang="zh-TW" sz="1800" b="0" i="0" dirty="0">
                <a:effectLst/>
                <a:ea typeface="Microsoft JhengHei UI" panose="020B0604030504040204" pitchFamily="34" charset="-120"/>
              </a:rPr>
              <a:t>…</a:t>
            </a:r>
          </a:p>
          <a:p>
            <a:pPr marL="342900" indent="-342900" rtl="0" fontAlgn="ctr">
              <a:spcBef>
                <a:spcPts val="0"/>
              </a:spcBef>
              <a:spcAft>
                <a:spcPts val="0"/>
              </a:spcAft>
              <a:buFont typeface="+mj-lt"/>
              <a:buAutoNum type="arabicPeriod"/>
            </a:pPr>
            <a:endParaRPr lang="en-US" altLang="zh-TW" sz="1800" b="0" i="0" dirty="0">
              <a:effectLst/>
              <a:ea typeface="Microsoft JhengHei UI" panose="020B0604030504040204" pitchFamily="34" charset="-12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Head and Neck</a:t>
            </a:r>
            <a:r>
              <a:rPr lang="en-US" altLang="zh-TW" sz="24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頭部和頸部</a:t>
            </a:r>
            <a:r>
              <a:rPr lang="zh-TW" altLang="en-US" sz="2400" dirty="0"/>
              <a:t> </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Spinal</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cord</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脊髓</a:t>
            </a:r>
            <a:r>
              <a:rPr lang="zh-TW" altLang="en-US" sz="3200" dirty="0"/>
              <a:t> </a:t>
            </a:r>
            <a:endParaRPr lang="en-US" altLang="zh-TW" sz="3200" dirty="0">
              <a:effectLst/>
              <a:latin typeface="+mn-lt"/>
            </a:endParaRPr>
          </a:p>
          <a:p>
            <a:pPr marL="342900" indent="-342900">
              <a:buFont typeface="+mj-lt"/>
              <a:buAutoNum type="arabicPeriod"/>
            </a:pPr>
            <a:r>
              <a:rPr lang="en-US" altLang="zh-TW" sz="3200" dirty="0">
                <a:effectLst/>
                <a:latin typeface="Helvetica" pitchFamily="2" charset="0"/>
              </a:rPr>
              <a:t>brain stem </a:t>
            </a:r>
            <a:r>
              <a:rPr lang="zh-TW" altLang="en-US" sz="3200" dirty="0">
                <a:effectLst/>
                <a:latin typeface="Helvetica" pitchFamily="2" charset="0"/>
              </a:rPr>
              <a:t>腦幹</a:t>
            </a:r>
            <a:endParaRPr lang="en-US" altLang="zh-TW" sz="3200" dirty="0">
              <a:effectLst/>
              <a:latin typeface="Helvetica" pitchFamily="2" charset="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Bone mandible</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下顎骨</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Thorax</a:t>
            </a:r>
            <a:r>
              <a:rPr lang="en-US" altLang="zh-TW" sz="24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胸部</a:t>
            </a:r>
            <a:r>
              <a:rPr lang="zh-TW" altLang="en-US" sz="2400" dirty="0"/>
              <a:t> </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Lung tumor</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肺腫瘤</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Trachea</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氣管</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Heart atrium</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(left)</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心房（左）</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Rib left</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肋骨左</a:t>
            </a:r>
            <a:endParaRPr lang="en-US" altLang="zh-TW" sz="24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Thoracic spine(T1)</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 胸椎</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(T1)</a:t>
            </a:r>
          </a:p>
          <a:p>
            <a:pPr>
              <a:buFont typeface="Arial" panose="020B0604020202020204" pitchFamily="34" charset="0"/>
              <a:buChar char="•"/>
            </a:pPr>
            <a:endParaRPr lang="en-US" altLang="zh-TW" sz="2400" dirty="0">
              <a:effectLst/>
              <a:latin typeface="Helvetica" pitchFamily="2" charset="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Abdomen</a:t>
            </a:r>
            <a:r>
              <a:rPr lang="en-US" altLang="zh-TW" sz="32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腹部</a:t>
            </a:r>
            <a:r>
              <a:rPr lang="zh-TW" altLang="en-US" sz="3200" dirty="0"/>
              <a:t> </a:t>
            </a:r>
            <a:endParaRPr lang="en-US" altLang="zh-TW" sz="2400" dirty="0">
              <a:effectLst/>
              <a:latin typeface="Helvetica" pitchFamily="2" charset="0"/>
            </a:endParaRPr>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Liver</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肝</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Kidney</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腎</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Stomach</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胃</a:t>
            </a:r>
            <a:r>
              <a:rPr lang="zh-TW" altLang="en-US" sz="3200" dirty="0"/>
              <a:t> </a:t>
            </a:r>
            <a:endParaRPr lang="en-US" altLang="zh-TW" sz="3200" dirty="0"/>
          </a:p>
          <a:p>
            <a:pPr>
              <a:buFont typeface="Arial" panose="020B0604020202020204" pitchFamily="34" charset="0"/>
              <a:buChar char="•"/>
            </a:pPr>
            <a:endParaRPr lang="en-US" altLang="zh-TW" sz="3200" dirty="0">
              <a:effectLst/>
              <a:latin typeface="Helvetica" pitchFamily="2" charset="0"/>
            </a:endParaRPr>
          </a:p>
          <a:p>
            <a:pPr>
              <a:buFont typeface="Arial" panose="020B0604020202020204" pitchFamily="34" charset="0"/>
              <a:buChar char="•"/>
            </a:pPr>
            <a:r>
              <a:rPr lang="en-US" altLang="zh-TW" sz="1800" b="1" i="0" u="none" strike="noStrike" dirty="0">
                <a:solidFill>
                  <a:srgbClr val="000000"/>
                </a:solidFill>
                <a:effectLst/>
                <a:latin typeface="新細明體" panose="02020500000000000000" pitchFamily="18" charset="-120"/>
                <a:ea typeface="新細明體" panose="02020500000000000000" pitchFamily="18" charset="-120"/>
              </a:rPr>
              <a:t>Pelvis</a:t>
            </a:r>
            <a:r>
              <a:rPr lang="en-US" altLang="zh-TW" sz="3200" dirty="0"/>
              <a:t> </a:t>
            </a:r>
            <a:r>
              <a:rPr lang="zh-TW" altLang="en-US" sz="1800" b="1" i="0" u="none" strike="noStrike" dirty="0">
                <a:solidFill>
                  <a:srgbClr val="000000"/>
                </a:solidFill>
                <a:effectLst/>
                <a:latin typeface="新細明體" panose="02020500000000000000" pitchFamily="18" charset="-120"/>
                <a:ea typeface="新細明體" panose="02020500000000000000" pitchFamily="18" charset="-120"/>
              </a:rPr>
              <a:t>骨盆</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Bladder</a:t>
            </a:r>
            <a:r>
              <a:rPr lang="en-US" altLang="zh-TW" sz="3200" dirty="0"/>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膀胱</a:t>
            </a:r>
            <a:r>
              <a:rPr lang="zh-TW" altLang="en-US" sz="3200" dirty="0"/>
              <a:t> </a:t>
            </a:r>
            <a:endParaRPr lang="en-US" altLang="zh-TW" sz="3200" dirty="0"/>
          </a:p>
          <a:p>
            <a:pPr marL="342900" indent="-342900">
              <a:buFont typeface="+mj-lt"/>
              <a:buAutoNum type="arabicPeriod"/>
            </a:pP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Head of femur (</a:t>
            </a:r>
            <a:r>
              <a:rPr lang="en-US" altLang="zh-TW" sz="1800" b="0" i="0" u="none" strike="noStrike" dirty="0" err="1">
                <a:solidFill>
                  <a:srgbClr val="000000"/>
                </a:solidFill>
                <a:effectLst/>
                <a:latin typeface="新細明體" panose="02020500000000000000" pitchFamily="18" charset="-120"/>
                <a:ea typeface="新細明體" panose="02020500000000000000" pitchFamily="18" charset="-120"/>
              </a:rPr>
              <a:t>left,right</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a:t>
            </a:r>
            <a:r>
              <a:rPr lang="en-US" altLang="zh-TW" sz="3200" dirty="0"/>
              <a:t> </a:t>
            </a:r>
            <a:r>
              <a:rPr lang="en-US" altLang="zh-TW" sz="1800" b="0" i="0" u="none" strike="noStrike" dirty="0">
                <a:solidFill>
                  <a:srgbClr val="000000"/>
                </a:solidFill>
                <a:effectLst/>
                <a:latin typeface="新細明體" panose="02020500000000000000" pitchFamily="18" charset="-120"/>
                <a:ea typeface="新細明體" panose="02020500000000000000" pitchFamily="18" charset="-120"/>
              </a:rPr>
              <a:t> </a:t>
            </a:r>
            <a:r>
              <a:rPr lang="zh-TW" altLang="en-US" sz="1800" b="0" i="0" u="none" strike="noStrike" dirty="0">
                <a:solidFill>
                  <a:srgbClr val="000000"/>
                </a:solidFill>
                <a:effectLst/>
                <a:latin typeface="新細明體" panose="02020500000000000000" pitchFamily="18" charset="-120"/>
                <a:ea typeface="新細明體" panose="02020500000000000000" pitchFamily="18" charset="-120"/>
              </a:rPr>
              <a:t>股骨頭（左、右）</a:t>
            </a:r>
            <a:r>
              <a:rPr lang="zh-TW" altLang="en-US" sz="3200" dirty="0"/>
              <a:t> </a:t>
            </a:r>
            <a:endParaRPr lang="en-US" altLang="zh-TW" sz="2400" dirty="0">
              <a:effectLst/>
              <a:latin typeface="Helvetica" pitchFamily="2" charset="0"/>
            </a:endParaRPr>
          </a:p>
        </p:txBody>
      </p:sp>
    </p:spTree>
    <p:extLst>
      <p:ext uri="{BB962C8B-B14F-4D97-AF65-F5344CB8AC3E}">
        <p14:creationId xmlns:p14="http://schemas.microsoft.com/office/powerpoint/2010/main" val="310080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800" b="0" i="0" dirty="0">
                <a:effectLst/>
                <a:ea typeface="Microsoft JhengHei UI" panose="020B0604030504040204" pitchFamily="34" charset="-120"/>
              </a:rPr>
              <a:t>先看一下 </a:t>
            </a:r>
            <a:r>
              <a:rPr lang="en-US" altLang="zh-TW" sz="1800" b="1" i="0" u="sng" dirty="0">
                <a:effectLst/>
                <a:ea typeface="Microsoft JhengHei UI" panose="020B0604030504040204" pitchFamily="34" charset="-120"/>
              </a:rPr>
              <a:t>SAM</a:t>
            </a:r>
            <a:r>
              <a:rPr lang="zh-TW" altLang="en-US" sz="1800" b="1" i="0" u="sng" dirty="0">
                <a:effectLst/>
                <a:ea typeface="Microsoft JhengHei UI" panose="020B0604030504040204" pitchFamily="34" charset="-120"/>
              </a:rPr>
              <a:t> 和 醫學影像</a:t>
            </a:r>
            <a:r>
              <a:rPr lang="zh-TW" altLang="en-US" sz="1800" b="0" i="0" u="none" dirty="0">
                <a:effectLst/>
                <a:ea typeface="Microsoft JhengHei UI" panose="020B0604030504040204" pitchFamily="34" charset="-120"/>
              </a:rPr>
              <a:t> </a:t>
            </a:r>
            <a:r>
              <a:rPr lang="zh-TW" altLang="en-US" sz="1800" b="0" i="0" dirty="0">
                <a:effectLst/>
                <a:ea typeface="Microsoft JhengHei UI" panose="020B0604030504040204" pitchFamily="34" charset="-120"/>
              </a:rPr>
              <a:t>的 </a:t>
            </a:r>
            <a:r>
              <a:rPr lang="zh-TW" altLang="en-US" sz="1800" b="1" i="0" u="sng" dirty="0">
                <a:effectLst/>
                <a:ea typeface="Microsoft JhengHei UI" panose="020B0604030504040204" pitchFamily="34" charset="-120"/>
              </a:rPr>
              <a:t>資料差別</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r>
              <a:rPr lang="en-US" altLang="zh-TW" sz="1800" b="0" i="0" dirty="0">
                <a:effectLst/>
                <a:ea typeface="Microsoft JhengHei UI" panose="020B0604030504040204" pitchFamily="34" charset="-120"/>
              </a:rPr>
              <a:t>--------------</a:t>
            </a: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r>
              <a:rPr lang="zh-TW" altLang="en-US" sz="1800" b="1" i="0" u="sng" dirty="0">
                <a:effectLst/>
                <a:ea typeface="Microsoft JhengHei UI" panose="020B0604030504040204" pitchFamily="34" charset="-120"/>
              </a:rPr>
              <a:t>虛假相關性</a:t>
            </a:r>
            <a:r>
              <a:rPr lang="zh-TW" altLang="en-US" sz="1800" b="0" i="0" dirty="0">
                <a:effectLst/>
                <a:ea typeface="Microsoft JhengHei UI" panose="020B0604030504040204" pitchFamily="34" charset="-120"/>
              </a:rPr>
              <a:t> </a:t>
            </a:r>
            <a:r>
              <a:rPr lang="en-US" altLang="zh-TW" sz="1800" b="1" i="0" dirty="0">
                <a:effectLst/>
                <a:ea typeface="Microsoft JhengHei UI" panose="020B0604030504040204" pitchFamily="34" charset="-120"/>
              </a:rPr>
              <a:t>(</a:t>
            </a:r>
            <a:r>
              <a:rPr lang="en-US" altLang="zh-TW" sz="1800" dirty="0">
                <a:effectLst/>
                <a:latin typeface="CMR10"/>
              </a:rPr>
              <a:t>spurious</a:t>
            </a:r>
            <a:r>
              <a:rPr lang="zh-TW" altLang="en-US" sz="1800" dirty="0">
                <a:effectLst/>
                <a:latin typeface="CMR10"/>
              </a:rPr>
              <a:t> </a:t>
            </a:r>
            <a:r>
              <a:rPr lang="en-US" altLang="zh-TW" sz="1800" dirty="0">
                <a:effectLst/>
                <a:latin typeface="CMR10"/>
              </a:rPr>
              <a:t>/</a:t>
            </a:r>
            <a:r>
              <a:rPr lang="en-US" altLang="zh-TW" sz="2400" b="0" i="0" dirty="0">
                <a:solidFill>
                  <a:srgbClr val="A0A0A0"/>
                </a:solidFill>
                <a:effectLst/>
                <a:latin typeface="Gilroy"/>
              </a:rPr>
              <a:t>ˈ</a:t>
            </a:r>
            <a:r>
              <a:rPr lang="en-US" altLang="zh-TW" sz="2400" b="0" i="0" dirty="0" err="1">
                <a:solidFill>
                  <a:srgbClr val="A0A0A0"/>
                </a:solidFill>
                <a:effectLst/>
                <a:latin typeface="Gilroy"/>
              </a:rPr>
              <a:t>spjʊəriəs</a:t>
            </a:r>
            <a:r>
              <a:rPr lang="en-US" altLang="zh-TW" sz="1800" dirty="0">
                <a:effectLst/>
                <a:latin typeface="CMR10"/>
              </a:rPr>
              <a:t>/ correlation</a:t>
            </a:r>
            <a:r>
              <a:rPr lang="en-US" altLang="zh-TW" sz="1800" b="1" i="0" dirty="0">
                <a:effectLst/>
                <a:ea typeface="Microsoft JhengHei UI" panose="020B0604030504040204" pitchFamily="34" charset="-120"/>
              </a:rPr>
              <a:t>)</a:t>
            </a: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342900" lvl="2" indent="-34290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左邊是</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資料的一些</a:t>
            </a:r>
            <a:r>
              <a:rPr lang="en-US" altLang="zh-TW" sz="1800" b="0" i="0" dirty="0">
                <a:effectLst/>
                <a:ea typeface="Microsoft JhengHei UI" panose="020B0604030504040204" pitchFamily="34" charset="-120"/>
              </a:rPr>
              <a:t>sample</a:t>
            </a:r>
            <a:r>
              <a:rPr lang="zh-TW" altLang="en-US" sz="1800" b="0" i="0" dirty="0">
                <a:effectLst/>
                <a:ea typeface="Microsoft JhengHei UI" panose="020B0604030504040204" pitchFamily="34" charset="-120"/>
              </a:rPr>
              <a:t>，都是</a:t>
            </a:r>
            <a:r>
              <a:rPr lang="zh-TW" altLang="en-US" sz="1800" b="1" i="0" u="sng" dirty="0">
                <a:effectLst/>
                <a:ea typeface="Microsoft JhengHei UI" panose="020B0604030504040204" pitchFamily="34" charset="-120"/>
              </a:rPr>
              <a:t>全景分割</a:t>
            </a:r>
            <a:r>
              <a:rPr lang="zh-TW" altLang="en-US" sz="1800" b="0" i="0" dirty="0">
                <a:effectLst/>
                <a:ea typeface="Microsoft JhengHei UI" panose="020B0604030504040204" pitchFamily="34" charset="-120"/>
              </a:rPr>
              <a:t>影像。</a:t>
            </a:r>
            <a:endParaRPr lang="en-US" altLang="zh-TW" sz="1800" b="0" i="0" dirty="0">
              <a:effectLst/>
              <a:ea typeface="Microsoft JhengHei UI" panose="020B0604030504040204" pitchFamily="34" charset="-120"/>
            </a:endParaRPr>
          </a:p>
          <a:p>
            <a:pPr marL="342900" lvl="2" indent="-34290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但是 醫學資料 由</a:t>
            </a:r>
            <a:r>
              <a:rPr lang="zh-TW" altLang="en-US" sz="1800" b="1" i="0" u="sng" dirty="0">
                <a:effectLst/>
                <a:ea typeface="Microsoft JhengHei UI" panose="020B0604030504040204" pitchFamily="34" charset="-120"/>
              </a:rPr>
              <a:t>部分標註</a:t>
            </a:r>
            <a:r>
              <a:rPr lang="zh-TW" altLang="en-US" sz="1800" b="0" i="0" dirty="0">
                <a:effectLst/>
                <a:ea typeface="Microsoft JhengHei UI" panose="020B0604030504040204" pitchFamily="34" charset="-120"/>
              </a:rPr>
              <a:t> 的 影像組成。</a:t>
            </a: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如果直接使用 </a:t>
            </a:r>
            <a:r>
              <a:rPr lang="zh-TW" altLang="en-US" sz="1800" b="1" i="0" u="sng" dirty="0">
                <a:effectLst/>
                <a:ea typeface="Microsoft JhengHei UI" panose="020B0604030504040204" pitchFamily="34" charset="-120"/>
              </a:rPr>
              <a:t>部分標註</a:t>
            </a:r>
            <a:r>
              <a:rPr lang="zh-TW" altLang="en-US" sz="1800" b="0" i="0" dirty="0">
                <a:effectLst/>
                <a:ea typeface="Microsoft JhengHei UI" panose="020B0604030504040204" pitchFamily="34" charset="-120"/>
              </a:rPr>
              <a:t>資料，</a:t>
            </a:r>
            <a:r>
              <a:rPr lang="zh-TW" altLang="en-US" sz="1800" b="1" i="0" u="sng" dirty="0">
                <a:effectLst/>
                <a:ea typeface="Microsoft JhengHei UI" panose="020B0604030504040204" pitchFamily="34" charset="-120"/>
              </a:rPr>
              <a:t>從頭開始訓練</a:t>
            </a:r>
            <a:r>
              <a:rPr lang="zh-TW" altLang="en-US" sz="1800" b="0" i="0" dirty="0">
                <a:effectLst/>
                <a:ea typeface="Microsoft JhengHei UI" panose="020B0604030504040204" pitchFamily="34" charset="-120"/>
              </a:rPr>
              <a:t>一個</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模型，</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那它就 </a:t>
            </a:r>
            <a:r>
              <a:rPr lang="zh-TW" altLang="en-US" sz="1800" b="1" i="0" u="sng" dirty="0">
                <a:effectLst/>
                <a:ea typeface="Microsoft JhengHei UI" panose="020B0604030504040204" pitchFamily="34" charset="-120"/>
              </a:rPr>
              <a:t>不是真正</a:t>
            </a:r>
            <a:r>
              <a:rPr lang="zh-TW" altLang="en-US" sz="1800" b="0" i="0" u="none" dirty="0">
                <a:effectLst/>
                <a:ea typeface="Microsoft JhengHei UI" panose="020B0604030504040204" pitchFamily="34" charset="-120"/>
              </a:rPr>
              <a:t> </a:t>
            </a:r>
            <a:r>
              <a:rPr lang="zh-TW" altLang="en-US" sz="1800" b="0" i="0" dirty="0">
                <a:effectLst/>
                <a:ea typeface="Microsoft JhengHei UI" panose="020B0604030504040204" pitchFamily="34" charset="-120"/>
              </a:rPr>
              <a:t>的</a:t>
            </a:r>
            <a:r>
              <a:rPr lang="zh-TW" altLang="en-US" sz="1800" b="1" i="0" u="sng" dirty="0">
                <a:effectLst/>
                <a:ea typeface="Microsoft JhengHei UI" panose="020B0604030504040204" pitchFamily="34" charset="-120"/>
              </a:rPr>
              <a:t>醫學</a:t>
            </a:r>
            <a:r>
              <a:rPr lang="en-US" altLang="zh-TW" sz="1800" b="1" i="0" u="sng" dirty="0">
                <a:effectLst/>
                <a:ea typeface="Microsoft JhengHei UI" panose="020B0604030504040204" pitchFamily="34" charset="-120"/>
              </a:rPr>
              <a:t>SAM</a:t>
            </a:r>
            <a:r>
              <a:rPr lang="zh-TW" altLang="en-US" sz="1800" b="0" i="0" dirty="0">
                <a:effectLst/>
                <a:ea typeface="Microsoft JhengHei UI" panose="020B0604030504040204" pitchFamily="34" charset="-120"/>
              </a:rPr>
              <a:t>模型</a:t>
            </a:r>
            <a:r>
              <a:rPr lang="en-US" altLang="zh-TW"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無法 </a:t>
            </a:r>
            <a:r>
              <a:rPr lang="zh-TW" altLang="en-US" sz="1800" b="1" i="0" u="sng" dirty="0">
                <a:effectLst/>
                <a:ea typeface="Microsoft JhengHei UI" panose="020B0604030504040204" pitchFamily="34" charset="-120"/>
              </a:rPr>
              <a:t>想切什麼 就切什麼</a:t>
            </a:r>
            <a:r>
              <a:rPr lang="zh-TW" altLang="en-US" sz="1800" b="0" i="0" dirty="0">
                <a:effectLst/>
                <a:ea typeface="Microsoft JhengHei UI" panose="020B0604030504040204" pitchFamily="34" charset="-120"/>
              </a:rPr>
              <a:t>。</a:t>
            </a:r>
          </a:p>
        </p:txBody>
      </p:sp>
    </p:spTree>
    <p:extLst>
      <p:ext uri="{BB962C8B-B14F-4D97-AF65-F5344CB8AC3E}">
        <p14:creationId xmlns:p14="http://schemas.microsoft.com/office/powerpoint/2010/main" val="3216043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資料的一些</a:t>
            </a:r>
            <a:r>
              <a:rPr lang="en-US" altLang="zh-TW" sz="1800" b="0" i="0" dirty="0">
                <a:effectLst/>
                <a:ea typeface="Microsoft JhengHei UI" panose="020B0604030504040204" pitchFamily="34" charset="-120"/>
              </a:rPr>
              <a:t>sample</a:t>
            </a:r>
            <a:r>
              <a:rPr lang="zh-TW" altLang="en-US" sz="1800" b="0" i="0" dirty="0">
                <a:effectLst/>
                <a:ea typeface="Microsoft JhengHei UI" panose="020B0604030504040204" pitchFamily="34" charset="-120"/>
              </a:rPr>
              <a:t>，都是</a:t>
            </a:r>
            <a:r>
              <a:rPr lang="zh-TW" altLang="en-US" sz="1800" b="1" i="0" u="sng" dirty="0">
                <a:effectLst/>
                <a:ea typeface="Microsoft JhengHei UI" panose="020B0604030504040204" pitchFamily="34" charset="-120"/>
              </a:rPr>
              <a:t>全景分割</a:t>
            </a:r>
            <a:r>
              <a:rPr lang="zh-TW" altLang="en-US" sz="1800" b="0" i="0" dirty="0">
                <a:effectLst/>
                <a:ea typeface="Microsoft JhengHei UI" panose="020B0604030504040204" pitchFamily="34" charset="-120"/>
              </a:rPr>
              <a:t>影像。</a:t>
            </a: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a:t>
            </a: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如果直接使用 </a:t>
            </a:r>
            <a:r>
              <a:rPr lang="zh-TW" altLang="en-US" sz="1800" b="1" i="0" u="sng" dirty="0">
                <a:effectLst/>
                <a:ea typeface="Microsoft JhengHei UI" panose="020B0604030504040204" pitchFamily="34" charset="-120"/>
              </a:rPr>
              <a:t>部分標註</a:t>
            </a:r>
            <a:r>
              <a:rPr lang="zh-TW" altLang="en-US" sz="1800" b="0" i="0" dirty="0">
                <a:effectLst/>
                <a:ea typeface="Microsoft JhengHei UI" panose="020B0604030504040204" pitchFamily="34" charset="-120"/>
              </a:rPr>
              <a:t>資料，</a:t>
            </a:r>
            <a:r>
              <a:rPr lang="zh-TW" altLang="en-US" sz="1800" b="1" i="0" u="sng" dirty="0">
                <a:effectLst/>
                <a:ea typeface="Microsoft JhengHei UI" panose="020B0604030504040204" pitchFamily="34" charset="-120"/>
              </a:rPr>
              <a:t>從頭開始訓練</a:t>
            </a:r>
            <a:r>
              <a:rPr lang="zh-TW" altLang="en-US" sz="1800" b="0" i="0" dirty="0">
                <a:effectLst/>
                <a:ea typeface="Microsoft JhengHei UI" panose="020B0604030504040204" pitchFamily="34" charset="-120"/>
              </a:rPr>
              <a:t>一個</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模型，</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那它就 </a:t>
            </a:r>
            <a:r>
              <a:rPr lang="zh-TW" altLang="en-US" sz="1800" b="1" i="0" u="sng" dirty="0">
                <a:effectLst/>
                <a:ea typeface="Microsoft JhengHei UI" panose="020B0604030504040204" pitchFamily="34" charset="-120"/>
              </a:rPr>
              <a:t>不是真正</a:t>
            </a:r>
            <a:r>
              <a:rPr lang="zh-TW" altLang="en-US" sz="1800" b="0" i="0" u="none" dirty="0">
                <a:effectLst/>
                <a:ea typeface="Microsoft JhengHei UI" panose="020B0604030504040204" pitchFamily="34" charset="-120"/>
              </a:rPr>
              <a:t> </a:t>
            </a:r>
            <a:r>
              <a:rPr lang="zh-TW" altLang="en-US" sz="1800" b="0" i="0" dirty="0">
                <a:effectLst/>
                <a:ea typeface="Microsoft JhengHei UI" panose="020B0604030504040204" pitchFamily="34" charset="-120"/>
              </a:rPr>
              <a:t>的</a:t>
            </a:r>
            <a:r>
              <a:rPr lang="zh-TW" altLang="en-US" sz="1800" b="1" i="0" u="sng" dirty="0">
                <a:effectLst/>
                <a:ea typeface="Microsoft JhengHei UI" panose="020B0604030504040204" pitchFamily="34" charset="-120"/>
              </a:rPr>
              <a:t>醫學</a:t>
            </a:r>
            <a:r>
              <a:rPr lang="en-US" altLang="zh-TW" sz="1800" b="1" i="0" u="sng" dirty="0">
                <a:effectLst/>
                <a:ea typeface="Microsoft JhengHei UI" panose="020B0604030504040204" pitchFamily="34" charset="-120"/>
              </a:rPr>
              <a:t>SAM</a:t>
            </a:r>
            <a:r>
              <a:rPr lang="zh-TW" altLang="en-US" sz="1800" b="0" i="0" dirty="0">
                <a:effectLst/>
                <a:ea typeface="Microsoft JhengHei UI" panose="020B0604030504040204" pitchFamily="34" charset="-120"/>
              </a:rPr>
              <a:t>模型</a:t>
            </a:r>
            <a:r>
              <a:rPr lang="en-US" altLang="zh-TW"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無法 </a:t>
            </a:r>
            <a:r>
              <a:rPr lang="zh-TW" altLang="en-US" sz="1800" b="1" i="0" u="sng" dirty="0">
                <a:effectLst/>
                <a:ea typeface="Microsoft JhengHei UI" panose="020B0604030504040204" pitchFamily="34" charset="-120"/>
              </a:rPr>
              <a:t>想切什麼 就切什麼</a:t>
            </a:r>
            <a:r>
              <a:rPr lang="zh-TW" altLang="en-US" sz="1800" b="0" i="0" dirty="0">
                <a:effectLst/>
                <a:ea typeface="Microsoft JhengHei UI" panose="020B0604030504040204" pitchFamily="34" charset="-120"/>
              </a:rPr>
              <a:t>。</a:t>
            </a:r>
          </a:p>
        </p:txBody>
      </p:sp>
    </p:spTree>
    <p:extLst>
      <p:ext uri="{BB962C8B-B14F-4D97-AF65-F5344CB8AC3E}">
        <p14:creationId xmlns:p14="http://schemas.microsoft.com/office/powerpoint/2010/main" val="19512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800" b="0" i="0" dirty="0">
                <a:effectLst/>
                <a:ea typeface="Microsoft JhengHei UI" panose="020B0604030504040204" pitchFamily="34" charset="-120"/>
              </a:rPr>
              <a:t>醫學資料 由</a:t>
            </a:r>
            <a:r>
              <a:rPr lang="zh-TW" altLang="en-US" sz="1800" b="1" i="0" u="sng" dirty="0">
                <a:effectLst/>
                <a:ea typeface="Microsoft JhengHei UI" panose="020B0604030504040204" pitchFamily="34" charset="-120"/>
              </a:rPr>
              <a:t>部分標註</a:t>
            </a:r>
            <a:r>
              <a:rPr lang="zh-TW" altLang="en-US" sz="1800" b="0" i="0" dirty="0">
                <a:effectLst/>
                <a:ea typeface="Microsoft JhengHei UI" panose="020B0604030504040204" pitchFamily="34" charset="-120"/>
              </a:rPr>
              <a:t> 的 影像組成。</a:t>
            </a: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如果直接使用 </a:t>
            </a:r>
            <a:r>
              <a:rPr lang="zh-TW" altLang="en-US" sz="1800" b="1" i="0" u="sng" dirty="0">
                <a:effectLst/>
                <a:ea typeface="Microsoft JhengHei UI" panose="020B0604030504040204" pitchFamily="34" charset="-120"/>
              </a:rPr>
              <a:t>部分標註</a:t>
            </a:r>
            <a:r>
              <a:rPr lang="zh-TW" altLang="en-US" sz="1800" b="0" i="0" dirty="0">
                <a:effectLst/>
                <a:ea typeface="Microsoft JhengHei UI" panose="020B0604030504040204" pitchFamily="34" charset="-120"/>
              </a:rPr>
              <a:t>資料，</a:t>
            </a:r>
            <a:r>
              <a:rPr lang="zh-TW" altLang="en-US" sz="1800" b="1" i="0" u="sng" dirty="0">
                <a:effectLst/>
                <a:ea typeface="Microsoft JhengHei UI" panose="020B0604030504040204" pitchFamily="34" charset="-120"/>
              </a:rPr>
              <a:t>從頭開始訓練</a:t>
            </a:r>
            <a:r>
              <a:rPr lang="zh-TW" altLang="en-US" sz="1800" b="0" i="0" dirty="0">
                <a:effectLst/>
                <a:ea typeface="Microsoft JhengHei UI" panose="020B0604030504040204" pitchFamily="34" charset="-120"/>
              </a:rPr>
              <a:t>一個</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模型，</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那它就 </a:t>
            </a:r>
            <a:r>
              <a:rPr lang="zh-TW" altLang="en-US" sz="1800" b="1" i="0" u="sng" dirty="0">
                <a:effectLst/>
                <a:ea typeface="Microsoft JhengHei UI" panose="020B0604030504040204" pitchFamily="34" charset="-120"/>
              </a:rPr>
              <a:t>不是真正</a:t>
            </a:r>
            <a:r>
              <a:rPr lang="zh-TW" altLang="en-US" sz="1800" b="0" i="0" u="none" dirty="0">
                <a:effectLst/>
                <a:ea typeface="Microsoft JhengHei UI" panose="020B0604030504040204" pitchFamily="34" charset="-120"/>
              </a:rPr>
              <a:t> </a:t>
            </a:r>
            <a:r>
              <a:rPr lang="zh-TW" altLang="en-US" sz="1800" b="0" i="0" dirty="0">
                <a:effectLst/>
                <a:ea typeface="Microsoft JhengHei UI" panose="020B0604030504040204" pitchFamily="34" charset="-120"/>
              </a:rPr>
              <a:t>的</a:t>
            </a:r>
            <a:r>
              <a:rPr lang="zh-TW" altLang="en-US" sz="1800" b="1" i="0" u="sng" dirty="0">
                <a:effectLst/>
                <a:ea typeface="Microsoft JhengHei UI" panose="020B0604030504040204" pitchFamily="34" charset="-120"/>
              </a:rPr>
              <a:t>醫學</a:t>
            </a:r>
            <a:r>
              <a:rPr lang="en-US" altLang="zh-TW" sz="1800" b="1" i="0" u="sng" dirty="0">
                <a:effectLst/>
                <a:ea typeface="Microsoft JhengHei UI" panose="020B0604030504040204" pitchFamily="34" charset="-120"/>
              </a:rPr>
              <a:t>SAM</a:t>
            </a:r>
            <a:r>
              <a:rPr lang="zh-TW" altLang="en-US" sz="1800" b="0" i="0" dirty="0">
                <a:effectLst/>
                <a:ea typeface="Microsoft JhengHei UI" panose="020B0604030504040204" pitchFamily="34" charset="-120"/>
              </a:rPr>
              <a:t>模型</a:t>
            </a:r>
            <a:r>
              <a:rPr lang="en-US" altLang="zh-TW"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無法 </a:t>
            </a:r>
            <a:r>
              <a:rPr lang="zh-TW" altLang="en-US" sz="1800" b="1" i="0" u="sng" dirty="0">
                <a:effectLst/>
                <a:ea typeface="Microsoft JhengHei UI" panose="020B0604030504040204" pitchFamily="34" charset="-120"/>
              </a:rPr>
              <a:t>想切什麼 就切什麼</a:t>
            </a:r>
            <a:r>
              <a:rPr lang="zh-TW" altLang="en-US" sz="1800" b="0" i="0" dirty="0">
                <a:effectLst/>
                <a:ea typeface="Microsoft JhengHei UI" panose="020B0604030504040204" pitchFamily="34" charset="-120"/>
              </a:rPr>
              <a:t>。</a:t>
            </a:r>
          </a:p>
        </p:txBody>
      </p:sp>
    </p:spTree>
    <p:extLst>
      <p:ext uri="{BB962C8B-B14F-4D97-AF65-F5344CB8AC3E}">
        <p14:creationId xmlns:p14="http://schemas.microsoft.com/office/powerpoint/2010/main" val="57931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100" b="0" i="0" dirty="0">
                <a:effectLst/>
                <a:ea typeface="Microsoft JhengHei UI" panose="020B0604030504040204" pitchFamily="34" charset="-120"/>
              </a:rPr>
              <a:t>硬做會有</a:t>
            </a:r>
            <a:r>
              <a:rPr lang="zh-TW" altLang="en-US" sz="1100" b="1" i="0" u="sng" dirty="0">
                <a:effectLst/>
                <a:ea typeface="Microsoft JhengHei UI" panose="020B0604030504040204" pitchFamily="34" charset="-120"/>
              </a:rPr>
              <a:t>問題</a:t>
            </a:r>
            <a:r>
              <a:rPr lang="en-US" altLang="zh-TW" sz="1100" b="0" i="0" dirty="0">
                <a:effectLst/>
                <a:ea typeface="Microsoft JhengHei UI" panose="020B0604030504040204" pitchFamily="34" charset="-120"/>
              </a:rPr>
              <a:t>:</a:t>
            </a:r>
            <a:r>
              <a:rPr lang="zh-TW" altLang="en-US" sz="1100" b="0" i="0" dirty="0">
                <a:effectLst/>
                <a:ea typeface="Microsoft JhengHei UI" panose="020B0604030504040204" pitchFamily="34" charset="-120"/>
              </a:rPr>
              <a:t> </a:t>
            </a:r>
            <a:r>
              <a:rPr lang="zh-TW" altLang="en-US" sz="1100" b="1" i="0" u="sng" dirty="0">
                <a:effectLst/>
                <a:ea typeface="Microsoft JhengHei UI" panose="020B0604030504040204" pitchFamily="34" charset="-120"/>
              </a:rPr>
              <a:t>虛假相關性</a:t>
            </a:r>
            <a:r>
              <a:rPr lang="zh-TW" altLang="en-US" sz="1100" b="0" i="0" dirty="0">
                <a:effectLst/>
                <a:ea typeface="Microsoft JhengHei UI" panose="020B0604030504040204" pitchFamily="34" charset="-120"/>
              </a:rPr>
              <a:t> </a:t>
            </a:r>
            <a:r>
              <a:rPr lang="en-US" altLang="zh-TW" sz="1100" b="1" i="0" dirty="0">
                <a:effectLst/>
                <a:ea typeface="Microsoft JhengHei UI" panose="020B0604030504040204" pitchFamily="34" charset="-120"/>
              </a:rPr>
              <a:t>(</a:t>
            </a:r>
            <a:r>
              <a:rPr lang="en-US" altLang="zh-TW" sz="1100" dirty="0">
                <a:effectLst/>
                <a:latin typeface="CMR10"/>
              </a:rPr>
              <a:t>spurious</a:t>
            </a:r>
            <a:r>
              <a:rPr lang="zh-TW" altLang="en-US" sz="1100" dirty="0">
                <a:effectLst/>
                <a:latin typeface="CMR10"/>
              </a:rPr>
              <a:t> </a:t>
            </a:r>
            <a:r>
              <a:rPr lang="en-US" altLang="zh-TW" sz="1100" dirty="0">
                <a:effectLst/>
                <a:latin typeface="CMR10"/>
              </a:rPr>
              <a:t>/</a:t>
            </a:r>
            <a:r>
              <a:rPr lang="en-US" altLang="zh-TW" sz="1400" b="0" i="0" dirty="0">
                <a:solidFill>
                  <a:srgbClr val="A0A0A0"/>
                </a:solidFill>
                <a:effectLst/>
                <a:latin typeface="Gilroy"/>
              </a:rPr>
              <a:t>ˈ</a:t>
            </a:r>
            <a:r>
              <a:rPr lang="en-US" altLang="zh-TW" sz="1400" b="0" i="0" dirty="0" err="1">
                <a:solidFill>
                  <a:srgbClr val="A0A0A0"/>
                </a:solidFill>
                <a:effectLst/>
                <a:latin typeface="Gilroy"/>
              </a:rPr>
              <a:t>spjʊəriəs</a:t>
            </a:r>
            <a:r>
              <a:rPr lang="en-US" altLang="zh-TW" sz="1100" dirty="0">
                <a:effectLst/>
                <a:latin typeface="CMR10"/>
              </a:rPr>
              <a:t>/ correlation</a:t>
            </a:r>
            <a:r>
              <a:rPr lang="en-US" altLang="zh-TW" sz="1100" b="1" i="0" dirty="0">
                <a:effectLst/>
                <a:ea typeface="Microsoft JhengHei UI" panose="020B0604030504040204" pitchFamily="34" charset="-120"/>
              </a:rPr>
              <a:t>)</a:t>
            </a:r>
            <a:endParaRPr lang="en-US" altLang="zh-TW" sz="800" b="1" i="0" dirty="0">
              <a:effectLst/>
              <a:ea typeface="Microsoft JhengHei U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en-US" sz="1100" b="0" i="0" dirty="0">
                <a:effectLst/>
                <a:ea typeface="Microsoft JhengHei UI" panose="020B0604030504040204" pitchFamily="34" charset="-120"/>
              </a:rPr>
              <a:t>定義</a:t>
            </a:r>
            <a:r>
              <a:rPr lang="en-US" altLang="zh-TW" sz="1100" b="0" i="0" dirty="0">
                <a:effectLst/>
                <a:ea typeface="Microsoft JhengHei UI" panose="020B0604030504040204" pitchFamily="34" charset="-120"/>
              </a:rPr>
              <a:t>: </a:t>
            </a:r>
            <a:r>
              <a:rPr lang="zh-TW" altLang="en-US" sz="1100" b="1" i="0" u="sng" dirty="0">
                <a:effectLst/>
                <a:ea typeface="Microsoft JhengHei UI" panose="020B0604030504040204" pitchFamily="34" charset="-120"/>
              </a:rPr>
              <a:t>偏向標註</a:t>
            </a:r>
            <a:r>
              <a:rPr lang="zh-TW" altLang="en-US" sz="1100" b="0" i="0" u="none" dirty="0">
                <a:effectLst/>
                <a:ea typeface="Microsoft JhengHei UI" panose="020B0604030504040204" pitchFamily="34" charset="-120"/>
              </a:rPr>
              <a:t>的類別</a:t>
            </a:r>
            <a:r>
              <a:rPr lang="zh-TW" altLang="en-US" sz="1100" b="0" i="0" dirty="0">
                <a:effectLst/>
                <a:ea typeface="Microsoft JhengHei UI" panose="020B0604030504040204" pitchFamily="34" charset="-120"/>
              </a:rPr>
              <a:t>，</a:t>
            </a:r>
            <a:r>
              <a:rPr lang="zh-TW" altLang="en-US" sz="1100" b="1" i="0" u="sng" dirty="0">
                <a:effectLst/>
                <a:ea typeface="Microsoft JhengHei UI" panose="020B0604030504040204" pitchFamily="34" charset="-120"/>
              </a:rPr>
              <a:t>忽略未標註</a:t>
            </a:r>
            <a:r>
              <a:rPr lang="zh-TW" altLang="en-US" sz="1100" b="0" i="0" dirty="0">
                <a:effectLst/>
                <a:ea typeface="Microsoft JhengHei UI" panose="020B0604030504040204" pitchFamily="34" charset="-120"/>
              </a:rPr>
              <a:t>的類別</a:t>
            </a:r>
            <a:endParaRPr lang="en-US" altLang="zh-TW" sz="1100" b="0" i="0" dirty="0">
              <a:effectLst/>
              <a:ea typeface="Microsoft JhengHei UI" panose="020B0604030504040204" pitchFamily="34" charset="-120"/>
            </a:endParaRPr>
          </a:p>
          <a:p>
            <a:pPr rtl="0" fontAlgn="ctr">
              <a:spcBef>
                <a:spcPts val="0"/>
              </a:spcBef>
              <a:spcAft>
                <a:spcPts val="0"/>
              </a:spcAft>
              <a:buFont typeface="+mj-lt"/>
              <a:buNone/>
            </a:pPr>
            <a:endParaRPr lang="en-US" altLang="zh-TW" sz="1100" b="0" i="0" dirty="0">
              <a:effectLst/>
              <a:ea typeface="Microsoft JhengHei UI" panose="020B0604030504040204" pitchFamily="34" charset="-120"/>
            </a:endParaRPr>
          </a:p>
          <a:p>
            <a:pPr rtl="0" fontAlgn="ctr">
              <a:spcBef>
                <a:spcPts val="0"/>
              </a:spcBef>
              <a:spcAft>
                <a:spcPts val="0"/>
              </a:spcAft>
              <a:buFont typeface="+mj-lt"/>
              <a:buNone/>
            </a:pPr>
            <a:r>
              <a:rPr lang="zh-TW" altLang="en-US" sz="1100" b="0" i="0" dirty="0">
                <a:effectLst/>
                <a:ea typeface="Microsoft JhengHei UI" panose="020B0604030504040204" pitchFamily="34" charset="-120"/>
              </a:rPr>
              <a:t>做實驗</a:t>
            </a:r>
            <a:r>
              <a:rPr lang="en-US" altLang="zh-TW" sz="1100" b="0" i="0" dirty="0">
                <a:effectLst/>
                <a:ea typeface="Microsoft JhengHei UI" panose="020B0604030504040204" pitchFamily="34" charset="-120"/>
              </a:rPr>
              <a:t>﹔</a:t>
            </a:r>
            <a:r>
              <a:rPr lang="zh-TW" altLang="en-US" sz="1100" b="0" i="0" dirty="0">
                <a:effectLst/>
                <a:ea typeface="Microsoft JhengHei UI" panose="020B0604030504040204" pitchFamily="34" charset="-120"/>
              </a:rPr>
              <a:t>直接把模型 </a:t>
            </a:r>
            <a:r>
              <a:rPr lang="zh-TW" altLang="en-US" sz="1100" b="1" i="0" u="sng" dirty="0">
                <a:effectLst/>
                <a:ea typeface="Microsoft JhengHei UI" panose="020B0604030504040204" pitchFamily="34" charset="-120"/>
              </a:rPr>
              <a:t>訓練在 部分標註</a:t>
            </a:r>
            <a:r>
              <a:rPr lang="zh-TW" altLang="en-US" sz="1100" b="0" i="0" dirty="0">
                <a:effectLst/>
                <a:ea typeface="Microsoft JhengHei UI" panose="020B0604030504040204" pitchFamily="34" charset="-120"/>
              </a:rPr>
              <a:t>的資料</a:t>
            </a:r>
            <a:endParaRPr lang="en-US" altLang="zh-TW" sz="1100" b="0" i="0" dirty="0">
              <a:effectLst/>
              <a:ea typeface="Microsoft JhengHei UI" panose="020B0604030504040204" pitchFamily="34" charset="-120"/>
            </a:endParaRPr>
          </a:p>
          <a:p>
            <a:pPr marL="171450" marR="0" lvl="0" indent="-1714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effectLst/>
                <a:ea typeface="Microsoft JhengHei UI" panose="020B0604030504040204" pitchFamily="34" charset="-120"/>
              </a:rPr>
              <a:t>結果就像右邊：只能得到 </a:t>
            </a:r>
            <a:r>
              <a:rPr lang="zh-TW" altLang="en-US" sz="1100" b="1" i="0" u="sng" dirty="0">
                <a:effectLst/>
                <a:ea typeface="Microsoft JhengHei UI" panose="020B0604030504040204" pitchFamily="34" charset="-120"/>
              </a:rPr>
              <a:t>有標註類別 的結果</a:t>
            </a:r>
            <a:r>
              <a:rPr lang="zh-TW" altLang="en-US" sz="1100" b="0" i="0" dirty="0">
                <a:effectLst/>
                <a:ea typeface="Microsoft JhengHei UI" panose="020B0604030504040204" pitchFamily="34" charset="-120"/>
              </a:rPr>
              <a:t>。像這個</a:t>
            </a:r>
            <a:r>
              <a:rPr lang="zh-TW" altLang="en-US" sz="1100" b="1" i="0" u="sng" dirty="0">
                <a:effectLst/>
                <a:ea typeface="Microsoft JhengHei UI" panose="020B0604030504040204" pitchFamily="34" charset="-120"/>
              </a:rPr>
              <a:t>肝和腎</a:t>
            </a:r>
            <a:endParaRPr lang="en-US" altLang="zh-TW" sz="1100" b="0" i="0" dirty="0">
              <a:effectLst/>
              <a:ea typeface="Microsoft JhengHei U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en-US" sz="1100" b="0" i="0" dirty="0">
                <a:effectLst/>
                <a:ea typeface="Microsoft JhengHei UI" panose="020B0604030504040204" pitchFamily="34" charset="-120"/>
              </a:rPr>
              <a:t>在</a:t>
            </a:r>
            <a:r>
              <a:rPr lang="zh-TW" altLang="en-US" sz="1100" b="1" i="0" u="sng" dirty="0">
                <a:effectLst/>
                <a:ea typeface="Microsoft JhengHei UI" panose="020B0604030504040204" pitchFamily="34" charset="-120"/>
              </a:rPr>
              <a:t>其他位置提示</a:t>
            </a:r>
            <a:r>
              <a:rPr lang="zh-TW" altLang="en-US" sz="1100" b="0" i="0" dirty="0">
                <a:effectLst/>
                <a:ea typeface="Microsoft JhengHei UI" panose="020B0604030504040204" pitchFamily="34" charset="-120"/>
              </a:rPr>
              <a:t>，模型只會將 離 </a:t>
            </a:r>
            <a:r>
              <a:rPr lang="zh-TW" altLang="en-US" sz="1100" b="1" i="0" u="sng" dirty="0">
                <a:effectLst/>
                <a:ea typeface="Microsoft JhengHei UI" panose="020B0604030504040204" pitchFamily="34" charset="-120"/>
              </a:rPr>
              <a:t>提示位置 最接近</a:t>
            </a:r>
            <a:r>
              <a:rPr lang="zh-TW" altLang="en-US" sz="1100" b="0" i="0" dirty="0">
                <a:effectLst/>
                <a:ea typeface="Microsoft JhengHei UI" panose="020B0604030504040204" pitchFamily="34" charset="-120"/>
              </a:rPr>
              <a:t>，</a:t>
            </a:r>
            <a:r>
              <a:rPr lang="en-US" altLang="zh-TW" sz="1100" b="0" i="0" dirty="0">
                <a:effectLst/>
                <a:ea typeface="Microsoft JhengHei UI" panose="020B0604030504040204" pitchFamily="34" charset="-120"/>
              </a:rPr>
              <a:t>dataset </a:t>
            </a:r>
            <a:r>
              <a:rPr lang="zh-TW" altLang="en-US" sz="1100" b="1" i="0" u="sng" dirty="0">
                <a:effectLst/>
                <a:ea typeface="Microsoft JhengHei UI" panose="020B0604030504040204" pitchFamily="34" charset="-120"/>
              </a:rPr>
              <a:t>有標註的部分 輸出</a:t>
            </a:r>
            <a:r>
              <a:rPr lang="zh-TW" altLang="en-US" sz="1100" b="0" i="0" dirty="0">
                <a:effectLst/>
                <a:ea typeface="Microsoft JhengHei UI" panose="020B0604030504040204" pitchFamily="34" charset="-120"/>
              </a:rPr>
              <a:t>。</a:t>
            </a:r>
            <a:endParaRPr lang="en-US" altLang="zh-TW" sz="1100" b="0" i="0" dirty="0">
              <a:effectLst/>
              <a:ea typeface="Microsoft JhengHei UI" panose="020B0604030504040204" pitchFamily="34" charset="-120"/>
            </a:endParaRPr>
          </a:p>
          <a:p>
            <a:pPr marL="0" marR="0" lvl="0" indent="0" defTabSz="914400" rtl="0" eaLnBrk="1" fontAlgn="ctr" latinLnBrk="0" hangingPunct="1">
              <a:lnSpc>
                <a:spcPct val="100000"/>
              </a:lnSpc>
              <a:spcBef>
                <a:spcPts val="0"/>
              </a:spcBef>
              <a:spcAft>
                <a:spcPts val="0"/>
              </a:spcAft>
              <a:buClrTx/>
              <a:buSzTx/>
              <a:buFont typeface="+mj-lt"/>
              <a:buNone/>
              <a:tabLst/>
              <a:defRPr/>
            </a:pPr>
            <a:endParaRPr lang="en-US" altLang="zh-TW" sz="1100" b="0" i="0" dirty="0">
              <a:effectLst/>
              <a:ea typeface="Microsoft JhengHei UI" panose="020B0604030504040204" pitchFamily="34" charset="-120"/>
            </a:endParaRPr>
          </a:p>
          <a:p>
            <a:pPr marL="0" marR="0" lvl="0" indent="0" defTabSz="914400" rtl="0" eaLnBrk="1" fontAlgn="ctr" latinLnBrk="0" hangingPunct="1">
              <a:lnSpc>
                <a:spcPct val="100000"/>
              </a:lnSpc>
              <a:spcBef>
                <a:spcPts val="0"/>
              </a:spcBef>
              <a:spcAft>
                <a:spcPts val="0"/>
              </a:spcAft>
              <a:buClrTx/>
              <a:buSzTx/>
              <a:buFont typeface="+mj-lt"/>
              <a:buNone/>
              <a:tabLst/>
              <a:defRPr/>
            </a:pPr>
            <a:r>
              <a:rPr lang="zh-TW" altLang="en-US" sz="1100" b="0" i="0" dirty="0">
                <a:effectLst/>
                <a:ea typeface="Microsoft JhengHei UI" panose="020B0604030504040204" pitchFamily="34" charset="-120"/>
              </a:rPr>
              <a:t>本質上，模型</a:t>
            </a:r>
            <a:r>
              <a:rPr lang="en-US" altLang="zh-TW" sz="1100" b="0" i="0" dirty="0">
                <a:effectLst/>
                <a:ea typeface="Microsoft JhengHei UI" panose="020B0604030504040204" pitchFamily="34" charset="-120"/>
              </a:rPr>
              <a:t> </a:t>
            </a:r>
            <a:r>
              <a:rPr lang="zh-TW" altLang="en-US" sz="1100" b="0" i="0" dirty="0">
                <a:effectLst/>
                <a:ea typeface="Microsoft JhengHei UI" panose="020B0604030504040204" pitchFamily="34" charset="-120"/>
              </a:rPr>
              <a:t>只</a:t>
            </a:r>
            <a:r>
              <a:rPr lang="zh-TW" altLang="en-US" sz="1100" b="1" i="0" u="sng" dirty="0">
                <a:effectLst/>
                <a:ea typeface="Microsoft JhengHei UI" panose="020B0604030504040204" pitchFamily="34" charset="-120"/>
              </a:rPr>
              <a:t>擬合 有標註類別 的分布</a:t>
            </a:r>
            <a:r>
              <a:rPr lang="zh-TW" altLang="en-US" sz="1100" b="0" i="0" dirty="0">
                <a:effectLst/>
                <a:ea typeface="Microsoft JhengHei UI" panose="020B0604030504040204" pitchFamily="34" charset="-120"/>
              </a:rPr>
              <a:t>。</a:t>
            </a:r>
            <a:endParaRPr lang="en-US" altLang="zh-TW" sz="1100" b="0" i="0" dirty="0">
              <a:effectLst/>
              <a:ea typeface="Microsoft JhengHei UI" panose="020B0604030504040204" pitchFamily="34" charset="-120"/>
            </a:endParaRPr>
          </a:p>
          <a:p>
            <a:pPr marL="171450" marR="0" lvl="0" indent="-1714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effectLst/>
                <a:ea typeface="Microsoft JhengHei UI" panose="020B0604030504040204" pitchFamily="34" charset="-120"/>
              </a:rPr>
              <a:t>這篇方法</a:t>
            </a:r>
            <a:r>
              <a:rPr lang="en-US" altLang="zh-TW" sz="1100" b="0" i="0" dirty="0">
                <a:effectLst/>
                <a:ea typeface="Microsoft JhengHei UI" panose="020B0604030504040204" pitchFamily="34" charset="-120"/>
              </a:rPr>
              <a:t>:</a:t>
            </a:r>
            <a:r>
              <a:rPr lang="zh-TW" altLang="en-US" sz="1100" b="0" i="0" dirty="0">
                <a:effectLst/>
                <a:ea typeface="Microsoft JhengHei UI" panose="020B0604030504040204" pitchFamily="34" charset="-120"/>
              </a:rPr>
              <a:t> 建立 類似於</a:t>
            </a:r>
            <a:r>
              <a:rPr lang="en-US" altLang="zh-TW" sz="1100" b="0" i="0" dirty="0">
                <a:effectLst/>
                <a:ea typeface="Microsoft JhengHei UI" panose="020B0604030504040204" pitchFamily="34" charset="-120"/>
              </a:rPr>
              <a:t>SAM</a:t>
            </a:r>
            <a:r>
              <a:rPr lang="zh-TW" altLang="en-US" sz="1100" b="0" i="0" dirty="0">
                <a:effectLst/>
                <a:ea typeface="Microsoft JhengHei UI" panose="020B0604030504040204" pitchFamily="34" charset="-120"/>
              </a:rPr>
              <a:t>的 </a:t>
            </a:r>
            <a:r>
              <a:rPr lang="zh-TW" altLang="en-US" sz="1100" b="1" i="0" u="sng" dirty="0">
                <a:effectLst/>
                <a:ea typeface="Microsoft JhengHei UI" panose="020B0604030504040204" pitchFamily="34" charset="-120"/>
              </a:rPr>
              <a:t>全景分割</a:t>
            </a:r>
            <a:r>
              <a:rPr lang="zh-TW" altLang="en-US" sz="1100" b="1" i="0" u="sng" dirty="0">
                <a:solidFill>
                  <a:srgbClr val="191B1F"/>
                </a:solidFill>
                <a:effectLst/>
                <a:latin typeface="-apple-system"/>
              </a:rPr>
              <a:t>影像</a:t>
            </a:r>
            <a:r>
              <a:rPr lang="zh-TW" altLang="en-US" sz="1100" b="0" i="0" dirty="0">
                <a:effectLst/>
                <a:ea typeface="Microsoft JhengHei UI" panose="020B0604030504040204" pitchFamily="34" charset="-120"/>
              </a:rPr>
              <a:t>。</a:t>
            </a:r>
            <a:endParaRPr lang="en-US" altLang="zh-TW" sz="1100" b="0" i="0" dirty="0">
              <a:effectLst/>
              <a:ea typeface="Microsoft JhengHei UI" panose="020B0604030504040204" pitchFamily="34" charset="-120"/>
            </a:endParaRPr>
          </a:p>
          <a:p>
            <a:pPr rtl="0" fontAlgn="ctr">
              <a:spcBef>
                <a:spcPts val="0"/>
              </a:spcBef>
              <a:spcAft>
                <a:spcPts val="0"/>
              </a:spcAft>
              <a:buFont typeface="+mj-lt"/>
              <a:buNone/>
            </a:pPr>
            <a:r>
              <a:rPr lang="en-US" altLang="zh-TW" sz="1100" b="0" i="0" dirty="0">
                <a:effectLst/>
                <a:ea typeface="Microsoft JhengHei UI" panose="020B0604030504040204" pitchFamily="34" charset="-120"/>
              </a:rPr>
              <a:t>-------</a:t>
            </a:r>
          </a:p>
          <a:p>
            <a:pPr rtl="0" fontAlgn="ctr">
              <a:spcBef>
                <a:spcPts val="0"/>
              </a:spcBef>
              <a:spcAft>
                <a:spcPts val="0"/>
              </a:spcAft>
              <a:buFont typeface="+mj-lt"/>
              <a:buNone/>
            </a:pPr>
            <a:endParaRPr lang="en-US" altLang="zh-TW" sz="1100" b="0" i="0" dirty="0">
              <a:effectLst/>
              <a:ea typeface="Microsoft JhengHei UI" panose="020B0604030504040204" pitchFamily="34" charset="-120"/>
            </a:endParaRPr>
          </a:p>
          <a:p>
            <a:pPr marL="0" marR="0" lvl="0" indent="0" defTabSz="914400" rtl="0" eaLnBrk="1" fontAlgn="ctr" latinLnBrk="0" hangingPunct="1">
              <a:lnSpc>
                <a:spcPct val="100000"/>
              </a:lnSpc>
              <a:spcBef>
                <a:spcPts val="0"/>
              </a:spcBef>
              <a:spcAft>
                <a:spcPts val="0"/>
              </a:spcAft>
              <a:buClrTx/>
              <a:buSzTx/>
              <a:buFont typeface="+mj-lt"/>
              <a:buNone/>
              <a:tabLst/>
              <a:defRPr/>
            </a:pPr>
            <a:endParaRPr lang="en-US" altLang="zh-TW" sz="1100" b="0" i="0" dirty="0">
              <a:effectLst/>
              <a:ea typeface="Microsoft JhengHei UI" panose="020B0604030504040204" pitchFamily="34" charset="-120"/>
            </a:endParaRPr>
          </a:p>
          <a:p>
            <a:pPr marL="0" marR="0" lvl="0" indent="0" defTabSz="914400" rtl="0" eaLnBrk="1" fontAlgn="ctr" latinLnBrk="0" hangingPunct="1">
              <a:lnSpc>
                <a:spcPct val="100000"/>
              </a:lnSpc>
              <a:spcBef>
                <a:spcPts val="0"/>
              </a:spcBef>
              <a:spcAft>
                <a:spcPts val="0"/>
              </a:spcAft>
              <a:buClrTx/>
              <a:buSzTx/>
              <a:buFont typeface="+mj-lt"/>
              <a:buNone/>
              <a:tabLst/>
              <a:defRPr/>
            </a:pPr>
            <a:r>
              <a:rPr lang="en-US" altLang="zh-TW" sz="1100" b="0" i="0" dirty="0">
                <a:effectLst/>
                <a:ea typeface="Microsoft JhengHei UI" panose="020B0604030504040204" pitchFamily="34" charset="-120"/>
              </a:rPr>
              <a:t>model </a:t>
            </a:r>
            <a:r>
              <a:rPr lang="zh-TW" altLang="en-US" sz="1100" b="0" i="0" dirty="0">
                <a:effectLst/>
                <a:ea typeface="Microsoft JhengHei UI" panose="020B0604030504040204" pitchFamily="34" charset="-120"/>
              </a:rPr>
              <a:t>裡的 </a:t>
            </a:r>
            <a:r>
              <a:rPr lang="en-US" altLang="zh-TW" sz="1100" b="0" i="0" dirty="0">
                <a:effectLst/>
                <a:ea typeface="Microsoft JhengHei UI" panose="020B0604030504040204" pitchFamily="34" charset="-120"/>
              </a:rPr>
              <a:t>feature extractor</a:t>
            </a:r>
            <a:r>
              <a:rPr lang="zh-TW" altLang="en-US" sz="1100" b="0" i="0" dirty="0">
                <a:effectLst/>
                <a:ea typeface="Microsoft JhengHei UI" panose="020B0604030504040204" pitchFamily="34" charset="-120"/>
              </a:rPr>
              <a:t>，是要把 </a:t>
            </a:r>
            <a:r>
              <a:rPr lang="en-US" altLang="zh-TW" sz="1100" b="0" i="0" dirty="0">
                <a:effectLst/>
                <a:ea typeface="Microsoft JhengHei UI" panose="020B0604030504040204" pitchFamily="34" charset="-120"/>
              </a:rPr>
              <a:t>pixel / voxel </a:t>
            </a:r>
            <a:r>
              <a:rPr lang="zh-TW" altLang="en-US" sz="1100" b="0" i="0" dirty="0">
                <a:effectLst/>
                <a:ea typeface="Microsoft JhengHei UI" panose="020B0604030504040204" pitchFamily="34" charset="-120"/>
              </a:rPr>
              <a:t>的資訊，壓縮成 比較高級的</a:t>
            </a:r>
            <a:r>
              <a:rPr lang="en-US" altLang="zh-TW" sz="1100" b="0" i="0" dirty="0">
                <a:effectLst/>
                <a:ea typeface="Microsoft JhengHei UI" panose="020B0604030504040204" pitchFamily="34" charset="-120"/>
              </a:rPr>
              <a:t>feature</a:t>
            </a:r>
          </a:p>
          <a:p>
            <a:pPr marL="171450" marR="0" lvl="0" indent="-1714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effectLst/>
                <a:ea typeface="Microsoft JhengHei UI" panose="020B0604030504040204" pitchFamily="34" charset="-120"/>
              </a:rPr>
              <a:t>最好是丟掉 低級的 </a:t>
            </a:r>
            <a:r>
              <a:rPr lang="en-US" altLang="zh-TW" sz="1100" b="0" i="0" dirty="0">
                <a:effectLst/>
                <a:ea typeface="Microsoft JhengHei UI" panose="020B0604030504040204" pitchFamily="34" charset="-120"/>
              </a:rPr>
              <a:t>texture</a:t>
            </a:r>
            <a:r>
              <a:rPr lang="zh-TW" altLang="en-US" sz="1100" b="0" i="0" dirty="0">
                <a:effectLst/>
                <a:ea typeface="Microsoft JhengHei UI" panose="020B0604030504040204" pitchFamily="34" charset="-120"/>
              </a:rPr>
              <a:t> </a:t>
            </a:r>
            <a:r>
              <a:rPr lang="en-US" altLang="zh-TW" sz="1100" b="0" i="0" dirty="0">
                <a:effectLst/>
                <a:ea typeface="Microsoft JhengHei UI" panose="020B0604030504040204" pitchFamily="34" charset="-120"/>
              </a:rPr>
              <a:t>(</a:t>
            </a:r>
            <a:r>
              <a:rPr lang="zh-TW" altLang="en-US" sz="1100" b="0" i="0" dirty="0">
                <a:effectLst/>
                <a:ea typeface="Microsoft JhengHei UI" panose="020B0604030504040204" pitchFamily="34" charset="-120"/>
              </a:rPr>
              <a:t>紋理</a:t>
            </a:r>
            <a:r>
              <a:rPr lang="en-US" altLang="zh-TW" sz="1100" b="0" i="0" dirty="0">
                <a:effectLst/>
                <a:ea typeface="Microsoft JhengHei UI" panose="020B0604030504040204" pitchFamily="34" charset="-120"/>
              </a:rPr>
              <a:t>) </a:t>
            </a:r>
            <a:r>
              <a:rPr lang="zh-TW" altLang="en-US" sz="1100" b="0" i="0" dirty="0">
                <a:effectLst/>
                <a:ea typeface="Microsoft JhengHei UI" panose="020B0604030504040204" pitchFamily="34" charset="-120"/>
              </a:rPr>
              <a:t>資訊，留下 </a:t>
            </a:r>
            <a:r>
              <a:rPr lang="en-US" altLang="zh-TW" sz="1100" b="0" i="0" dirty="0">
                <a:effectLst/>
                <a:ea typeface="Microsoft JhengHei UI" panose="020B0604030504040204" pitchFamily="34" charset="-120"/>
              </a:rPr>
              <a:t>semantic (</a:t>
            </a:r>
            <a:r>
              <a:rPr lang="zh-TW" altLang="en-US" sz="1100" b="0" i="0" dirty="0">
                <a:effectLst/>
                <a:ea typeface="Microsoft JhengHei UI" panose="020B0604030504040204" pitchFamily="34" charset="-120"/>
              </a:rPr>
              <a:t>語義</a:t>
            </a:r>
            <a:r>
              <a:rPr lang="en-US" altLang="zh-TW" sz="1100" b="0" i="0" dirty="0">
                <a:effectLst/>
                <a:ea typeface="Microsoft JhengHei UI" panose="020B0604030504040204" pitchFamily="34" charset="-120"/>
              </a:rPr>
              <a:t>) </a:t>
            </a:r>
            <a:r>
              <a:rPr lang="zh-TW" altLang="en-US" sz="1100" b="0" i="0" dirty="0">
                <a:effectLst/>
                <a:ea typeface="Microsoft JhengHei UI" panose="020B0604030504040204" pitchFamily="34" charset="-120"/>
              </a:rPr>
              <a:t>資訊。</a:t>
            </a:r>
            <a:endParaRPr lang="en-US" altLang="zh-TW" sz="1100" b="0" i="0" dirty="0">
              <a:effectLst/>
              <a:ea typeface="Microsoft JhengHei UI" panose="020B0604030504040204" pitchFamily="34" charset="-120"/>
            </a:endParaRPr>
          </a:p>
          <a:p>
            <a:pPr marL="0" marR="0" lvl="0" indent="0" defTabSz="914400" rtl="0" eaLnBrk="1" fontAlgn="ctr" latinLnBrk="0" hangingPunct="1">
              <a:lnSpc>
                <a:spcPct val="100000"/>
              </a:lnSpc>
              <a:spcBef>
                <a:spcPts val="0"/>
              </a:spcBef>
              <a:spcAft>
                <a:spcPts val="0"/>
              </a:spcAft>
              <a:buClrTx/>
              <a:buSzTx/>
              <a:buFont typeface="+mj-lt"/>
              <a:buNone/>
              <a:tabLst/>
              <a:defRPr/>
            </a:pPr>
            <a:r>
              <a:rPr lang="zh-TW" altLang="en-US" sz="1100" b="0" i="0" dirty="0">
                <a:effectLst/>
                <a:ea typeface="Microsoft JhengHei UI" panose="020B0604030504040204" pitchFamily="34" charset="-120"/>
              </a:rPr>
              <a:t>但問題是，在 部分標註 的情況下， 模型只會記 標註內區域 的 重要資訊，</a:t>
            </a:r>
            <a:endParaRPr lang="en-US" altLang="zh-TW" sz="1100" b="0" i="0" dirty="0">
              <a:effectLst/>
              <a:ea typeface="Microsoft JhengHei UI" panose="020B0604030504040204" pitchFamily="34" charset="-120"/>
            </a:endParaRPr>
          </a:p>
          <a:p>
            <a:pPr marL="171450" marR="0" lvl="0" indent="-1714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effectLst/>
                <a:ea typeface="Microsoft JhengHei UI" panose="020B0604030504040204" pitchFamily="34" charset="-120"/>
              </a:rPr>
              <a:t>所以如果提示 標註外區域，就不能抓到他。</a:t>
            </a:r>
            <a:br>
              <a:rPr lang="en-US" altLang="zh-TW" sz="1100" b="0" i="0" dirty="0">
                <a:effectLst/>
                <a:ea typeface="Microsoft JhengHei UI" panose="020B0604030504040204" pitchFamily="34" charset="-120"/>
              </a:rPr>
            </a:br>
            <a:r>
              <a:rPr lang="zh-TW" altLang="en-US" sz="1100" b="0" i="0" dirty="0">
                <a:effectLst/>
                <a:ea typeface="Microsoft JhengHei UI" panose="020B0604030504040204" pitchFamily="34" charset="-120"/>
              </a:rPr>
              <a:t>這就是 影像 跟 部分標註類別 間，的 </a:t>
            </a:r>
            <a:r>
              <a:rPr lang="en-US" altLang="zh-TW" sz="1100" b="1" dirty="0">
                <a:solidFill>
                  <a:schemeClr val="tx1"/>
                </a:solidFill>
              </a:rPr>
              <a:t>Spurious Correlation</a:t>
            </a:r>
            <a:r>
              <a:rPr lang="zh-TW" altLang="en-US" sz="1100" b="1" dirty="0">
                <a:solidFill>
                  <a:schemeClr val="tx1"/>
                </a:solidFill>
              </a:rPr>
              <a:t> </a:t>
            </a:r>
            <a:r>
              <a:rPr lang="en-US" altLang="zh-TW" sz="1100" b="1" dirty="0">
                <a:solidFill>
                  <a:schemeClr val="tx1"/>
                </a:solidFill>
              </a:rPr>
              <a:t>(</a:t>
            </a:r>
            <a:r>
              <a:rPr lang="zh-TW" altLang="en-US" sz="1100" b="0" i="0" dirty="0">
                <a:effectLst/>
                <a:ea typeface="Microsoft JhengHei UI" panose="020B0604030504040204" pitchFamily="34" charset="-120"/>
              </a:rPr>
              <a:t>虛假相關性</a:t>
            </a:r>
            <a:r>
              <a:rPr lang="en-US" altLang="zh-TW" sz="1100" b="1" dirty="0">
                <a:solidFill>
                  <a:schemeClr val="tx1"/>
                </a:solidFill>
              </a:rPr>
              <a:t>)</a:t>
            </a:r>
            <a:endParaRPr lang="en-US" altLang="zh-TW" sz="1100" b="0" i="0" dirty="0">
              <a:effectLst/>
              <a:ea typeface="Microsoft JhengHei UI" panose="020B0604030504040204" pitchFamily="34" charset="-120"/>
            </a:endParaRPr>
          </a:p>
          <a:p>
            <a:pPr rtl="0" fontAlgn="ctr">
              <a:spcBef>
                <a:spcPts val="0"/>
              </a:spcBef>
              <a:spcAft>
                <a:spcPts val="0"/>
              </a:spcAft>
              <a:buFont typeface="+mj-lt"/>
              <a:buNone/>
            </a:pPr>
            <a:r>
              <a:rPr lang="en-US" altLang="zh-TW" sz="1100" b="0" i="0" dirty="0">
                <a:effectLst/>
                <a:ea typeface="Microsoft JhengHei UI" panose="020B0604030504040204" pitchFamily="34" charset="-120"/>
              </a:rPr>
              <a:t>-------------</a:t>
            </a:r>
          </a:p>
          <a:p>
            <a:pPr rtl="0" fontAlgn="ctr">
              <a:spcBef>
                <a:spcPts val="0"/>
              </a:spcBef>
              <a:spcAft>
                <a:spcPts val="0"/>
              </a:spcAft>
              <a:buFont typeface="+mj-lt"/>
              <a:buNone/>
            </a:pPr>
            <a:endParaRPr lang="en-US" altLang="zh-TW" sz="1100" b="0" i="0" dirty="0">
              <a:effectLst/>
              <a:ea typeface="Microsoft JhengHei UI" panose="020B0604030504040204" pitchFamily="34" charset="-120"/>
            </a:endParaRPr>
          </a:p>
          <a:p>
            <a:pPr rtl="0" fontAlgn="ctr">
              <a:spcBef>
                <a:spcPts val="0"/>
              </a:spcBef>
              <a:spcAft>
                <a:spcPts val="0"/>
              </a:spcAft>
              <a:buFont typeface="+mj-lt"/>
              <a:buNone/>
            </a:pPr>
            <a:endParaRPr lang="en-US" altLang="zh-TW" sz="1100" b="0" i="0" dirty="0">
              <a:effectLst/>
              <a:ea typeface="Microsoft JhengHei U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en-US" sz="1100" b="0" i="0" dirty="0">
                <a:effectLst/>
                <a:ea typeface="Microsoft JhengHei UI" panose="020B0604030504040204" pitchFamily="34" charset="-120"/>
              </a:rPr>
              <a:t>我們的目標是構建一個能夠分割你提示的事物的模型。但是我們的案例研究揭示了，如果模型是在部分標記的數據上訓練的，情況就變成了你只能得到部分標記的類別結果。如果你在其他位置進行提示，模型將在你部分標記的數據集中最接近的目標處返回。</a:t>
            </a:r>
          </a:p>
          <a:p>
            <a:pPr marL="171450" indent="-171450" rtl="0" fontAlgn="ctr">
              <a:spcBef>
                <a:spcPts val="0"/>
              </a:spcBef>
              <a:spcAft>
                <a:spcPts val="0"/>
              </a:spcAft>
              <a:buFont typeface="Arial" panose="020B0604020202020204" pitchFamily="34" charset="0"/>
              <a:buChar char="•"/>
            </a:pPr>
            <a:r>
              <a:rPr lang="zh-TW" altLang="en-US" sz="1100" b="0" i="0" dirty="0">
                <a:effectLst/>
                <a:ea typeface="Microsoft JhengHei UI" panose="020B0604030504040204" pitchFamily="34" charset="-120"/>
              </a:rPr>
              <a:t>我們用虛假相關性來描述這個問題。我們都知道深度學習模型在圖像上扮演著特徵提取器的角色。那麼模型如何將這麼密集的像素或體素信息壓縮成高級特徵？信息抽取是不可避免的。關鍵在於丟棄什麼，保留什麼。我們期望模型應該遺忘低級紋理信息，記住語義信息。但在部分標記場景中，模型忘記了所有關於標籤以外區域的重要信息，並且在你提示這些區域時不能正確地反應。我們稱之為圖像和部分標記類別之間的虛假相關性。本質上，模型是僅擬合了有標籤類別的分布。我們的解決方案是構建類似於</a:t>
            </a:r>
            <a:r>
              <a:rPr lang="en-US" altLang="zh-TW" sz="1100" b="0" i="0" dirty="0">
                <a:effectLst/>
                <a:ea typeface="Microsoft JhengHei UI" panose="020B0604030504040204" pitchFamily="34" charset="-120"/>
              </a:rPr>
              <a:t>SAM</a:t>
            </a:r>
            <a:r>
              <a:rPr lang="zh-TW" altLang="en-US" sz="1100" b="0" i="0" dirty="0">
                <a:effectLst/>
                <a:ea typeface="Microsoft JhengHei UI" panose="020B0604030504040204" pitchFamily="34" charset="-120"/>
              </a:rPr>
              <a:t>的全景分割數據。</a:t>
            </a:r>
          </a:p>
        </p:txBody>
      </p:sp>
    </p:spTree>
    <p:extLst>
      <p:ext uri="{BB962C8B-B14F-4D97-AF65-F5344CB8AC3E}">
        <p14:creationId xmlns:p14="http://schemas.microsoft.com/office/powerpoint/2010/main" val="626266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400" b="0" i="0" dirty="0">
                <a:solidFill>
                  <a:srgbClr val="191B1F"/>
                </a:solidFill>
                <a:effectLst/>
                <a:latin typeface="-apple-system"/>
              </a:rPr>
              <a:t>怎麼</a:t>
            </a:r>
            <a:r>
              <a:rPr lang="zh-TW" altLang="en-US" sz="1400" b="0" i="0" dirty="0">
                <a:effectLst/>
                <a:ea typeface="Microsoft JhengHei UI" panose="020B0604030504040204" pitchFamily="34" charset="-120"/>
              </a:rPr>
              <a:t>建立 </a:t>
            </a:r>
            <a:r>
              <a:rPr lang="zh-TW" altLang="en-US" sz="1400" b="1" i="0" u="sng" dirty="0">
                <a:solidFill>
                  <a:srgbClr val="191B1F"/>
                </a:solidFill>
                <a:effectLst/>
                <a:latin typeface="-apple-system"/>
              </a:rPr>
              <a:t>全景分割影像的</a:t>
            </a:r>
            <a:r>
              <a:rPr lang="en-US" altLang="zh-TW" sz="1400" b="1" i="0" u="sng" dirty="0">
                <a:solidFill>
                  <a:srgbClr val="191B1F"/>
                </a:solidFill>
                <a:effectLst/>
                <a:latin typeface="-apple-system"/>
              </a:rPr>
              <a:t>mask</a:t>
            </a:r>
            <a:r>
              <a:rPr lang="en-US" altLang="zh-TW" sz="1400" b="0" i="0" dirty="0">
                <a:solidFill>
                  <a:srgbClr val="191B1F"/>
                </a:solidFill>
                <a:effectLst/>
                <a:latin typeface="-apple-system"/>
              </a:rPr>
              <a:t>?</a:t>
            </a:r>
          </a:p>
          <a:p>
            <a:pPr marL="285750" indent="-285750" rtl="0" fontAlgn="ctr">
              <a:spcBef>
                <a:spcPts val="0"/>
              </a:spcBef>
              <a:spcAft>
                <a:spcPts val="0"/>
              </a:spcAft>
              <a:buFont typeface="Arial" panose="020B0604020202020204" pitchFamily="34" charset="0"/>
              <a:buChar char="•"/>
            </a:pPr>
            <a:r>
              <a:rPr lang="zh-TW" altLang="en-US" sz="1400" b="0" i="0" dirty="0">
                <a:solidFill>
                  <a:srgbClr val="191B1F"/>
                </a:solidFill>
                <a:effectLst/>
                <a:latin typeface="-apple-system"/>
              </a:rPr>
              <a:t>如果使用 </a:t>
            </a:r>
            <a:r>
              <a:rPr lang="zh-TW" altLang="en-US" sz="1400" b="1" i="0" u="sng" dirty="0">
                <a:solidFill>
                  <a:srgbClr val="191B1F"/>
                </a:solidFill>
                <a:effectLst/>
                <a:latin typeface="-apple-system"/>
              </a:rPr>
              <a:t>手動標注</a:t>
            </a:r>
            <a:r>
              <a:rPr lang="zh-TW" altLang="en-US" sz="1400" b="0" i="0" dirty="0">
                <a:solidFill>
                  <a:srgbClr val="191B1F"/>
                </a:solidFill>
                <a:effectLst/>
                <a:latin typeface="-apple-system"/>
              </a:rPr>
              <a:t> </a:t>
            </a:r>
            <a:r>
              <a:rPr lang="zh-TW" altLang="en-US" sz="1400" b="1" i="0" u="sng" dirty="0">
                <a:solidFill>
                  <a:srgbClr val="191B1F"/>
                </a:solidFill>
                <a:effectLst/>
                <a:latin typeface="-apple-system"/>
              </a:rPr>
              <a:t>成本太高</a:t>
            </a:r>
            <a:r>
              <a:rPr lang="zh-TW" altLang="en-US" sz="1400" b="0" i="0" dirty="0">
                <a:solidFill>
                  <a:srgbClr val="191B1F"/>
                </a:solidFill>
                <a:effectLst/>
                <a:latin typeface="-apple-system"/>
              </a:rPr>
              <a:t>：為 </a:t>
            </a:r>
            <a:r>
              <a:rPr lang="zh-TW" altLang="en-US" sz="1400" b="1" i="0" u="sng" dirty="0">
                <a:solidFill>
                  <a:srgbClr val="191B1F"/>
                </a:solidFill>
                <a:effectLst/>
                <a:latin typeface="-apple-system"/>
              </a:rPr>
              <a:t>整個醫學影像</a:t>
            </a:r>
            <a:r>
              <a:rPr lang="zh-TW" altLang="en-US" sz="1400" b="0" i="0" dirty="0">
                <a:solidFill>
                  <a:srgbClr val="191B1F"/>
                </a:solidFill>
                <a:effectLst/>
                <a:latin typeface="-apple-system"/>
              </a:rPr>
              <a:t> 進行 </a:t>
            </a:r>
            <a:r>
              <a:rPr lang="zh-TW" altLang="en-US" sz="1400" b="1" i="0" u="sng" dirty="0">
                <a:solidFill>
                  <a:srgbClr val="191B1F"/>
                </a:solidFill>
                <a:effectLst/>
                <a:latin typeface="-apple-system"/>
              </a:rPr>
              <a:t>詳細標注</a:t>
            </a:r>
            <a:r>
              <a:rPr lang="zh-TW" altLang="en-US" sz="1400" b="0" i="0" dirty="0">
                <a:solidFill>
                  <a:srgbClr val="191B1F"/>
                </a:solidFill>
                <a:effectLst/>
                <a:latin typeface="-apple-system"/>
              </a:rPr>
              <a:t>。</a:t>
            </a:r>
            <a:endParaRPr lang="en-US" altLang="zh-TW" sz="1400" b="0" i="0" dirty="0">
              <a:solidFill>
                <a:srgbClr val="191B1F"/>
              </a:solidFill>
              <a:effectLst/>
              <a:latin typeface="-apple-system"/>
            </a:endParaRPr>
          </a:p>
          <a:p>
            <a:pPr marL="285750" indent="-285750" rtl="0" fontAlgn="ctr">
              <a:spcBef>
                <a:spcPts val="0"/>
              </a:spcBef>
              <a:spcAft>
                <a:spcPts val="0"/>
              </a:spcAft>
              <a:buFont typeface="Arial" panose="020B0604020202020204" pitchFamily="34" charset="0"/>
              <a:buChar char="•"/>
            </a:pPr>
            <a:r>
              <a:rPr lang="zh-TW" altLang="en-US" sz="1400" b="0" i="0" dirty="0">
                <a:solidFill>
                  <a:srgbClr val="191B1F"/>
                </a:solidFill>
                <a:effectLst/>
                <a:latin typeface="-apple-system"/>
              </a:rPr>
              <a:t>這裏使用 </a:t>
            </a:r>
            <a:r>
              <a:rPr lang="en-US" altLang="zh-TW" sz="1400" b="1" i="0" u="sng" dirty="0">
                <a:solidFill>
                  <a:srgbClr val="191B1F"/>
                </a:solidFill>
                <a:effectLst/>
                <a:latin typeface="-apple-system"/>
              </a:rPr>
              <a:t>3D FH</a:t>
            </a:r>
            <a:r>
              <a:rPr lang="zh-TW" altLang="en-US" sz="1400" b="1" i="0" u="sng" dirty="0">
                <a:solidFill>
                  <a:srgbClr val="191B1F"/>
                </a:solidFill>
                <a:effectLst/>
                <a:latin typeface="-apple-system"/>
              </a:rPr>
              <a:t>算法</a:t>
            </a:r>
            <a:r>
              <a:rPr lang="zh-TW" altLang="en-US" sz="1400" b="0" i="0" dirty="0">
                <a:solidFill>
                  <a:srgbClr val="191B1F"/>
                </a:solidFill>
                <a:effectLst/>
                <a:latin typeface="-apple-system"/>
              </a:rPr>
              <a:t>，產生 </a:t>
            </a:r>
            <a:r>
              <a:rPr lang="zh-TW" altLang="en-US" sz="1400" b="1" i="0" u="sng" dirty="0">
                <a:solidFill>
                  <a:srgbClr val="191B1F"/>
                </a:solidFill>
                <a:effectLst/>
                <a:latin typeface="-apple-system"/>
              </a:rPr>
              <a:t>所有</a:t>
            </a:r>
            <a:r>
              <a:rPr lang="en-US" altLang="zh-TW" sz="1400" b="1" i="0" u="sng" dirty="0">
                <a:solidFill>
                  <a:srgbClr val="191B1F"/>
                </a:solidFill>
                <a:effectLst/>
                <a:latin typeface="-apple-system"/>
              </a:rPr>
              <a:t>CT</a:t>
            </a:r>
            <a:r>
              <a:rPr lang="zh-TW" altLang="en-US" sz="1400" b="1" i="0" u="sng" dirty="0">
                <a:solidFill>
                  <a:srgbClr val="191B1F"/>
                </a:solidFill>
                <a:effectLst/>
                <a:latin typeface="-apple-system"/>
              </a:rPr>
              <a:t>的 全景分割</a:t>
            </a:r>
            <a:r>
              <a:rPr lang="en-US" altLang="zh-TW" sz="1400" b="1" i="0" u="sng" dirty="0">
                <a:solidFill>
                  <a:srgbClr val="191B1F"/>
                </a:solidFill>
                <a:effectLst/>
                <a:latin typeface="-apple-system"/>
              </a:rPr>
              <a:t> mask</a:t>
            </a:r>
            <a:r>
              <a:rPr lang="en-US" altLang="zh-TW" sz="1400" b="0" i="0" dirty="0">
                <a:solidFill>
                  <a:srgbClr val="191B1F"/>
                </a:solidFill>
                <a:effectLst/>
                <a:latin typeface="-apple-system"/>
              </a:rPr>
              <a:t> (</a:t>
            </a:r>
            <a:r>
              <a:rPr lang="zh-TW" altLang="en-US" sz="1400" b="0" i="0" dirty="0">
                <a:solidFill>
                  <a:srgbClr val="191B1F"/>
                </a:solidFill>
                <a:effectLst/>
                <a:latin typeface="-apple-system"/>
              </a:rPr>
              <a:t>掩碼</a:t>
            </a:r>
            <a:r>
              <a:rPr lang="en-US" altLang="zh-TW" sz="1400" b="0" i="0" dirty="0">
                <a:solidFill>
                  <a:srgbClr val="191B1F"/>
                </a:solidFill>
                <a:effectLst/>
                <a:latin typeface="-apple-system"/>
              </a:rPr>
              <a:t>)</a:t>
            </a:r>
            <a:r>
              <a:rPr lang="zh-TW" altLang="en-US" sz="1400" b="0" i="0" dirty="0">
                <a:solidFill>
                  <a:srgbClr val="191B1F"/>
                </a:solidFill>
                <a:effectLst/>
                <a:latin typeface="-apple-system"/>
              </a:rPr>
              <a:t>。</a:t>
            </a:r>
            <a:endParaRPr lang="en-US" altLang="zh-TW" sz="1400" b="0" i="0" dirty="0">
              <a:solidFill>
                <a:srgbClr val="191B1F"/>
              </a:solidFill>
              <a:effectLst/>
              <a:latin typeface="-apple-system"/>
            </a:endParaRPr>
          </a:p>
          <a:p>
            <a:pPr marL="0" indent="0" rtl="0" fontAlgn="ctr">
              <a:spcBef>
                <a:spcPts val="0"/>
              </a:spcBef>
              <a:spcAft>
                <a:spcPts val="0"/>
              </a:spcAft>
              <a:buFont typeface="Arial" panose="020B0604020202020204" pitchFamily="34" charset="0"/>
              <a:buNone/>
            </a:pPr>
            <a:endParaRPr lang="en-US" altLang="zh-TW" sz="1400" b="0" i="0" dirty="0">
              <a:solidFill>
                <a:srgbClr val="191B1F"/>
              </a:solidFill>
              <a:effectLst/>
              <a:latin typeface="-apple-system"/>
            </a:endParaRPr>
          </a:p>
          <a:p>
            <a:pPr marL="0" indent="0" rtl="0" fontAlgn="ctr">
              <a:spcBef>
                <a:spcPts val="0"/>
              </a:spcBef>
              <a:spcAft>
                <a:spcPts val="0"/>
              </a:spcAft>
              <a:buFont typeface="Arial" panose="020B0604020202020204" pitchFamily="34" charset="0"/>
              <a:buNone/>
            </a:pPr>
            <a:r>
              <a:rPr lang="zh-TW" altLang="en-US" sz="1400" b="0" i="0" dirty="0">
                <a:solidFill>
                  <a:srgbClr val="191B1F"/>
                </a:solidFill>
                <a:effectLst/>
                <a:latin typeface="-apple-system"/>
              </a:rPr>
              <a:t>剛上課教過，</a:t>
            </a:r>
            <a:r>
              <a:rPr lang="en-US" altLang="zh-TW" sz="1400" b="1" i="0" u="sng" dirty="0">
                <a:solidFill>
                  <a:srgbClr val="191B1F"/>
                </a:solidFill>
                <a:effectLst/>
                <a:latin typeface="-apple-system"/>
              </a:rPr>
              <a:t>FH</a:t>
            </a:r>
            <a:r>
              <a:rPr lang="zh-TW" altLang="en-US" sz="1400" b="1" i="0" u="sng" dirty="0">
                <a:solidFill>
                  <a:srgbClr val="191B1F"/>
                </a:solidFill>
                <a:effectLst/>
                <a:latin typeface="-apple-system"/>
              </a:rPr>
              <a:t>算法</a:t>
            </a:r>
            <a:r>
              <a:rPr lang="zh-TW" altLang="en-US" sz="1400" b="0" i="0" dirty="0">
                <a:solidFill>
                  <a:srgbClr val="191B1F"/>
                </a:solidFill>
                <a:effectLst/>
                <a:latin typeface="-apple-system"/>
              </a:rPr>
              <a:t> 根據 </a:t>
            </a:r>
            <a:r>
              <a:rPr lang="zh-TW" altLang="en-US" sz="1400" b="1" i="0" u="sng" dirty="0">
                <a:solidFill>
                  <a:srgbClr val="191B1F"/>
                </a:solidFill>
                <a:effectLst/>
                <a:latin typeface="-apple-system"/>
              </a:rPr>
              <a:t>相鄰像素間 的 梯度</a:t>
            </a:r>
            <a:r>
              <a:rPr lang="zh-TW" altLang="en-US" sz="1400" b="0" i="0" dirty="0">
                <a:solidFill>
                  <a:srgbClr val="191B1F"/>
                </a:solidFill>
                <a:effectLst/>
                <a:latin typeface="-apple-system"/>
              </a:rPr>
              <a:t> </a:t>
            </a:r>
            <a:r>
              <a:rPr lang="zh-TW" altLang="en-US" sz="1400" b="1" i="0" u="sng" dirty="0">
                <a:solidFill>
                  <a:srgbClr val="191B1F"/>
                </a:solidFill>
                <a:effectLst/>
                <a:latin typeface="-apple-system"/>
              </a:rPr>
              <a:t>分割</a:t>
            </a:r>
            <a:r>
              <a:rPr lang="zh-TW" altLang="en-US" sz="1400" b="0" i="0" dirty="0">
                <a:solidFill>
                  <a:srgbClr val="191B1F"/>
                </a:solidFill>
                <a:effectLst/>
                <a:latin typeface="-apple-system"/>
              </a:rPr>
              <a:t>影像。</a:t>
            </a:r>
            <a:endParaRPr lang="en-US" altLang="zh-TW" sz="1400" b="0" i="0" dirty="0">
              <a:solidFill>
                <a:srgbClr val="191B1F"/>
              </a:solidFill>
              <a:effectLst/>
              <a:latin typeface="-apple-system"/>
            </a:endParaRPr>
          </a:p>
          <a:p>
            <a:pPr marL="285750" indent="-285750" rtl="0" fontAlgn="ctr">
              <a:spcBef>
                <a:spcPts val="0"/>
              </a:spcBef>
              <a:spcAft>
                <a:spcPts val="0"/>
              </a:spcAft>
              <a:buFont typeface="Arial" panose="020B0604020202020204" pitchFamily="34" charset="0"/>
              <a:buChar char="•"/>
            </a:pPr>
            <a:r>
              <a:rPr lang="zh-TW" altLang="en-US" sz="1400" b="0" i="0" dirty="0">
                <a:solidFill>
                  <a:srgbClr val="191B1F"/>
                </a:solidFill>
                <a:effectLst/>
                <a:latin typeface="-apple-system"/>
              </a:rPr>
              <a:t>只需 </a:t>
            </a:r>
            <a:r>
              <a:rPr lang="zh-TW" altLang="en-US" sz="1400" b="1" i="0" u="sng" dirty="0">
                <a:solidFill>
                  <a:srgbClr val="191B1F"/>
                </a:solidFill>
                <a:effectLst/>
                <a:latin typeface="-apple-system"/>
              </a:rPr>
              <a:t>原始影像</a:t>
            </a:r>
            <a:r>
              <a:rPr lang="zh-TW" altLang="en-US" sz="1400" b="0" i="0" dirty="0">
                <a:solidFill>
                  <a:srgbClr val="191B1F"/>
                </a:solidFill>
                <a:effectLst/>
                <a:latin typeface="-apple-system"/>
              </a:rPr>
              <a:t>，就能 </a:t>
            </a:r>
            <a:r>
              <a:rPr lang="zh-TW" altLang="en-US" sz="1400" b="1" i="0" u="sng" dirty="0">
                <a:solidFill>
                  <a:srgbClr val="191B1F"/>
                </a:solidFill>
                <a:effectLst/>
                <a:latin typeface="-apple-system"/>
              </a:rPr>
              <a:t>生成全景</a:t>
            </a:r>
            <a:r>
              <a:rPr lang="en-US" altLang="zh-TW" sz="1400" b="1" i="0" u="sng" dirty="0">
                <a:solidFill>
                  <a:srgbClr val="191B1F"/>
                </a:solidFill>
                <a:effectLst/>
                <a:latin typeface="-apple-system"/>
              </a:rPr>
              <a:t>mask</a:t>
            </a:r>
            <a:r>
              <a:rPr lang="zh-TW" altLang="en-US" sz="1400" b="0" i="0" dirty="0">
                <a:solidFill>
                  <a:srgbClr val="191B1F"/>
                </a:solidFill>
                <a:effectLst/>
                <a:latin typeface="-apple-system"/>
              </a:rPr>
              <a:t>。</a:t>
            </a:r>
            <a:endParaRPr lang="en-US" altLang="zh-TW" sz="1400" b="0" i="0" dirty="0">
              <a:solidFill>
                <a:srgbClr val="191B1F"/>
              </a:solidFill>
              <a:effectLst/>
              <a:latin typeface="-apple-system"/>
            </a:endParaRPr>
          </a:p>
          <a:p>
            <a:pPr marL="0" indent="0" rtl="0" fontAlgn="ctr">
              <a:spcBef>
                <a:spcPts val="0"/>
              </a:spcBef>
              <a:spcAft>
                <a:spcPts val="0"/>
              </a:spcAft>
              <a:buFont typeface="Arial" panose="020B0604020202020204" pitchFamily="34" charset="0"/>
              <a:buNone/>
            </a:pPr>
            <a:endParaRPr lang="en-US" altLang="zh-TW" sz="1400" b="0" i="0" dirty="0">
              <a:solidFill>
                <a:srgbClr val="191B1F"/>
              </a:solidFill>
              <a:effectLst/>
              <a:latin typeface="-apple-system"/>
            </a:endParaRPr>
          </a:p>
          <a:p>
            <a:pPr marL="0" indent="0" rtl="0" fontAlgn="ctr">
              <a:spcBef>
                <a:spcPts val="0"/>
              </a:spcBef>
              <a:spcAft>
                <a:spcPts val="0"/>
              </a:spcAft>
              <a:buFont typeface="Arial" panose="020B0604020202020204" pitchFamily="34" charset="0"/>
              <a:buNone/>
            </a:pPr>
            <a:r>
              <a:rPr lang="zh-TW" altLang="en-US" sz="1400" b="0" i="0" dirty="0">
                <a:solidFill>
                  <a:srgbClr val="191B1F"/>
                </a:solidFill>
                <a:effectLst/>
                <a:latin typeface="-apple-system"/>
              </a:rPr>
              <a:t>右邊是一個 </a:t>
            </a:r>
            <a:r>
              <a:rPr lang="zh-TW" altLang="en-US" sz="1400" b="1" i="0" u="sng" dirty="0">
                <a:solidFill>
                  <a:srgbClr val="191B1F"/>
                </a:solidFill>
                <a:effectLst/>
                <a:latin typeface="-apple-system"/>
              </a:rPr>
              <a:t>案例的</a:t>
            </a:r>
            <a:r>
              <a:rPr lang="en-US" altLang="zh-TW" sz="1400" b="1" i="0" u="sng" dirty="0">
                <a:solidFill>
                  <a:srgbClr val="191B1F"/>
                </a:solidFill>
                <a:effectLst/>
                <a:latin typeface="-apple-system"/>
              </a:rPr>
              <a:t> slice </a:t>
            </a:r>
            <a:r>
              <a:rPr lang="en-US" altLang="zh-TW" sz="1400" b="0" i="0" dirty="0">
                <a:solidFill>
                  <a:srgbClr val="191B1F"/>
                </a:solidFill>
                <a:effectLst/>
                <a:latin typeface="-apple-system"/>
              </a:rPr>
              <a:t>(</a:t>
            </a:r>
            <a:r>
              <a:rPr lang="zh-TW" altLang="en-US" sz="1400" b="0" i="0" dirty="0">
                <a:solidFill>
                  <a:srgbClr val="191B1F"/>
                </a:solidFill>
                <a:effectLst/>
                <a:latin typeface="-apple-system"/>
              </a:rPr>
              <a:t>切片</a:t>
            </a:r>
            <a:r>
              <a:rPr lang="en-US" altLang="zh-TW" sz="1400" b="0" i="0" dirty="0">
                <a:solidFill>
                  <a:srgbClr val="191B1F"/>
                </a:solidFill>
                <a:effectLst/>
                <a:latin typeface="-apple-system"/>
              </a:rPr>
              <a:t>)</a:t>
            </a:r>
            <a:r>
              <a:rPr lang="zh-TW" altLang="en-US" sz="1400" b="0" i="0" dirty="0">
                <a:solidFill>
                  <a:srgbClr val="191B1F"/>
                </a:solidFill>
                <a:effectLst/>
                <a:latin typeface="-apple-system"/>
              </a:rPr>
              <a:t>，</a:t>
            </a:r>
            <a:r>
              <a:rPr lang="zh-TW" altLang="en-US" sz="1400" b="1" i="0" u="sng" dirty="0">
                <a:solidFill>
                  <a:srgbClr val="191B1F"/>
                </a:solidFill>
                <a:effectLst/>
                <a:latin typeface="-apple-system"/>
              </a:rPr>
              <a:t>三維</a:t>
            </a:r>
            <a:r>
              <a:rPr lang="en-US" altLang="zh-TW" sz="1400" b="1" i="0" u="sng" dirty="0">
                <a:solidFill>
                  <a:srgbClr val="191B1F"/>
                </a:solidFill>
                <a:effectLst/>
                <a:latin typeface="-apple-system"/>
              </a:rPr>
              <a:t>FH</a:t>
            </a:r>
            <a:r>
              <a:rPr lang="zh-TW" altLang="en-US" sz="1400" b="1" i="0" u="sng" dirty="0">
                <a:solidFill>
                  <a:srgbClr val="191B1F"/>
                </a:solidFill>
                <a:effectLst/>
                <a:latin typeface="-apple-system"/>
              </a:rPr>
              <a:t>算法</a:t>
            </a:r>
            <a:r>
              <a:rPr lang="zh-TW" altLang="en-US" sz="1400" b="0" i="0" dirty="0">
                <a:solidFill>
                  <a:srgbClr val="191B1F"/>
                </a:solidFill>
                <a:effectLst/>
                <a:latin typeface="-apple-system"/>
              </a:rPr>
              <a:t>是</a:t>
            </a:r>
            <a:r>
              <a:rPr lang="zh-TW" altLang="en-US" sz="1400" b="1" i="0" u="sng" dirty="0">
                <a:solidFill>
                  <a:srgbClr val="191B1F"/>
                </a:solidFill>
                <a:effectLst/>
                <a:latin typeface="-apple-system"/>
              </a:rPr>
              <a:t>可以使用</a:t>
            </a:r>
            <a:r>
              <a:rPr lang="zh-TW" altLang="en-US" sz="1400" b="0" i="0" dirty="0">
                <a:solidFill>
                  <a:srgbClr val="191B1F"/>
                </a:solidFill>
                <a:effectLst/>
                <a:latin typeface="-apple-system"/>
              </a:rPr>
              <a:t>的。</a:t>
            </a:r>
          </a:p>
        </p:txBody>
      </p:sp>
    </p:spTree>
    <p:extLst>
      <p:ext uri="{BB962C8B-B14F-4D97-AF65-F5344CB8AC3E}">
        <p14:creationId xmlns:p14="http://schemas.microsoft.com/office/powerpoint/2010/main" val="4211612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800" b="0" i="0" dirty="0">
                    <a:effectLst/>
                    <a:ea typeface="Microsoft JhengHei UI" panose="020B0604030504040204" pitchFamily="34" charset="-120"/>
                  </a:rPr>
                  <a:t>解決</a:t>
                </a:r>
                <a:r>
                  <a:rPr lang="zh-TW" altLang="en-US" sz="1800" b="1" i="0" u="sng" dirty="0">
                    <a:effectLst/>
                    <a:ea typeface="Microsoft JhengHei UI" panose="020B0604030504040204" pitchFamily="34" charset="-120"/>
                  </a:rPr>
                  <a:t>影像標註</a:t>
                </a:r>
                <a:r>
                  <a:rPr lang="zh-TW" altLang="en-US" sz="1800" b="0" i="0" dirty="0">
                    <a:effectLst/>
                    <a:ea typeface="Microsoft JhengHei UI" panose="020B0604030504040204" pitchFamily="34" charset="-120"/>
                  </a:rPr>
                  <a:t>問題後，其他都</a:t>
                </a:r>
                <a:r>
                  <a:rPr lang="zh-TW" altLang="en-US" sz="1800" b="1" i="0" u="sng" dirty="0">
                    <a:effectLst/>
                    <a:ea typeface="Microsoft JhengHei UI" panose="020B0604030504040204" pitchFamily="34" charset="-120"/>
                  </a:rPr>
                  <a:t>按照</a:t>
                </a:r>
                <a:r>
                  <a:rPr lang="en-US" altLang="zh-TW" sz="1800" b="1" i="0" u="sng" dirty="0">
                    <a:effectLst/>
                    <a:ea typeface="Microsoft JhengHei UI" panose="020B0604030504040204" pitchFamily="34" charset="-120"/>
                  </a:rPr>
                  <a:t>SAM</a:t>
                </a:r>
                <a:r>
                  <a:rPr lang="zh-TW" altLang="en-US" sz="1800" b="1" i="0" u="sng" dirty="0">
                    <a:effectLst/>
                    <a:ea typeface="Microsoft JhengHei UI" panose="020B0604030504040204" pitchFamily="34" charset="-120"/>
                  </a:rPr>
                  <a:t>的流程</a:t>
                </a:r>
                <a:r>
                  <a:rPr lang="zh-TW" altLang="en-US" sz="1800" b="0" i="0" dirty="0">
                    <a:effectLst/>
                    <a:ea typeface="Microsoft JhengHei UI" panose="020B0604030504040204" pitchFamily="34" charset="-120"/>
                  </a:rPr>
                  <a:t>，來訓練模型。</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這邊訓練</a:t>
                </a: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的 </a:t>
                </a:r>
                <a:r>
                  <a:rPr lang="zh-TW" altLang="en-US" sz="1800" b="1" i="0" u="sng" dirty="0">
                    <a:effectLst/>
                    <a:ea typeface="Microsoft JhengHei UI" panose="020B0604030504040204" pitchFamily="34" charset="-120"/>
                  </a:rPr>
                  <a:t>提示 和 標註</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同時來自 </a:t>
                </a:r>
                <a:r>
                  <a:rPr lang="en-US" altLang="zh-TW" sz="1800" b="0" i="0" dirty="0">
                    <a:effectLst/>
                    <a:ea typeface="Microsoft JhengHei UI" panose="020B0604030504040204" pitchFamily="34" charset="-120"/>
                  </a:rPr>
                  <a:t>pseudo mask (</a:t>
                </a:r>
                <a:r>
                  <a:rPr lang="zh-TW" altLang="en-US" sz="1800" b="1" i="0" u="sng" dirty="0">
                    <a:effectLst/>
                    <a:ea typeface="Microsoft JhengHei UI" panose="020B0604030504040204" pitchFamily="34" charset="-120"/>
                  </a:rPr>
                  <a:t>偽標註</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 和 </a:t>
                </a:r>
                <a:r>
                  <a:rPr lang="en-US" altLang="zh-TW" sz="1800" b="0" i="0" dirty="0">
                    <a:effectLst/>
                    <a:ea typeface="Microsoft JhengHei UI" panose="020B0604030504040204" pitchFamily="34" charset="-120"/>
                  </a:rPr>
                  <a:t>GT mask (</a:t>
                </a:r>
                <a:r>
                  <a:rPr lang="zh-TW" altLang="en-US" sz="1800" b="1" i="0" u="sng" dirty="0">
                    <a:effectLst/>
                    <a:ea typeface="Microsoft JhengHei UI" panose="020B0604030504040204" pitchFamily="34" charset="-120"/>
                  </a:rPr>
                  <a:t>真實標註</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a:t>
                </a: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的主要结构包括图像编码器、文本编码器、提示编码器和</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解码器。</a:t>
                </a: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除了文本编码器外，所有网络都是可学习的。</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图像编码器</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提取</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体积输入</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的图像嵌入。</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图像嵌入与提示嵌入一起输入到解码器中，以预测分割</a:t>
                </a:r>
                <a:r>
                  <a:rPr lang="en-US" altLang="zh-TW" sz="1800" b="0" i="0" dirty="0">
                    <a:effectLst/>
                    <a:ea typeface="Microsoft JhengHei UI" panose="020B0604030504040204" pitchFamily="34" charset="-120"/>
                  </a:rPr>
                  <a:t>mask</a:t>
                </a: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具体组成的各部分概述如下：</a:t>
                </a:r>
              </a:p>
              <a:p>
                <a:pPr marL="342900" indent="-342900" rtl="0" fontAlgn="ctr">
                  <a:spcBef>
                    <a:spcPts val="0"/>
                  </a:spcBef>
                  <a:spcAft>
                    <a:spcPts val="0"/>
                  </a:spcAft>
                  <a:buFont typeface="+mj-lt"/>
                  <a:buAutoNum type="arabicPeriod"/>
                </a:pPr>
                <a:r>
                  <a:rPr lang="en-US" altLang="zh-TW" sz="1800" b="0" i="0" dirty="0">
                    <a:effectLst/>
                    <a:ea typeface="Microsoft JhengHei UI" panose="020B0604030504040204" pitchFamily="34" charset="-120"/>
                  </a:rPr>
                  <a:t>Image encoder</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使用</a:t>
                </a:r>
                <a:r>
                  <a:rPr lang="en-US" altLang="zh-TW" sz="1800" b="0" i="0" dirty="0">
                    <a:effectLst/>
                    <a:ea typeface="Microsoft JhengHei UI" panose="020B0604030504040204" pitchFamily="34" charset="-120"/>
                  </a:rPr>
                  <a:t>VIT</a:t>
                </a:r>
                <a:r>
                  <a:rPr lang="zh-TW" altLang="en-US" sz="1800" b="0" i="0" dirty="0">
                    <a:effectLst/>
                    <a:ea typeface="Microsoft JhengHei UI" panose="020B0604030504040204" pitchFamily="34" charset="-120"/>
                  </a:rPr>
                  <a:t>，以</a:t>
                </a:r>
                <a:r>
                  <a:rPr lang="en-US" altLang="zh-TW" sz="1800" b="0" i="0" dirty="0">
                    <a:effectLst/>
                    <a:ea typeface="Microsoft JhengHei UI" panose="020B0604030504040204" pitchFamily="34" charset="-120"/>
                  </a:rPr>
                  <a:t>MAE</a:t>
                </a:r>
                <a:r>
                  <a:rPr lang="zh-TW" altLang="en-US" sz="1800" b="0" i="0" dirty="0">
                    <a:effectLst/>
                    <a:ea typeface="Microsoft JhengHei UI" panose="020B0604030504040204" pitchFamily="34" charset="-120"/>
                  </a:rPr>
                  <a:t>方式先在</a:t>
                </a:r>
                <a:r>
                  <a:rPr lang="en-US" altLang="zh-TW" sz="1800" b="0" i="0" dirty="0">
                    <a:effectLst/>
                    <a:ea typeface="Microsoft JhengHei UI" panose="020B0604030504040204" pitchFamily="34" charset="-120"/>
                  </a:rPr>
                  <a:t>96k CTs</a:t>
                </a:r>
                <a:r>
                  <a:rPr lang="zh-TW" altLang="en-US" sz="1800" b="0" i="0" dirty="0">
                    <a:effectLst/>
                    <a:ea typeface="Microsoft JhengHei UI" panose="020B0604030504040204" pitchFamily="34" charset="-120"/>
                  </a:rPr>
                  <a:t>上自监督训练，</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然后在</a:t>
                </a:r>
                <a:r>
                  <a:rPr lang="en-US" altLang="zh-TW" sz="1800" b="0" i="0" dirty="0">
                    <a:effectLst/>
                    <a:ea typeface="Microsoft JhengHei UI" panose="020B0604030504040204" pitchFamily="34" charset="-120"/>
                  </a:rPr>
                  <a:t>6k CT</a:t>
                </a:r>
                <a:r>
                  <a:rPr lang="zh-TW" altLang="en-US" sz="1800" b="0" i="0" dirty="0">
                    <a:effectLst/>
                    <a:ea typeface="Microsoft JhengHei UI" panose="020B0604030504040204" pitchFamily="34" charset="-120"/>
                  </a:rPr>
                  <a:t>，带有</a:t>
                </a:r>
                <a:r>
                  <a:rPr lang="en-US" altLang="zh-TW" sz="1800" b="0" i="0" dirty="0">
                    <a:effectLst/>
                    <a:ea typeface="Microsoft JhengHei UI" panose="020B0604030504040204" pitchFamily="34" charset="-120"/>
                  </a:rPr>
                  <a:t>150k</a:t>
                </a:r>
                <a:r>
                  <a:rPr lang="zh-TW" altLang="en-US" sz="1800" b="0" i="0" dirty="0">
                    <a:effectLst/>
                    <a:ea typeface="Microsoft JhengHei UI" panose="020B0604030504040204" pitchFamily="34" charset="-120"/>
                  </a:rPr>
                  <a:t>标记</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的数据上监督训练。（</a:t>
                </a:r>
                <a:r>
                  <a:rPr lang="en-US" altLang="zh-TW" sz="1800" b="0" i="0" dirty="0" err="1">
                    <a:effectLst/>
                    <a:ea typeface="Microsoft JhengHei UI" panose="020B0604030504040204" pitchFamily="34" charset="-120"/>
                  </a:rPr>
                  <a:t>p.s</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这一步就耗费很大了）</a:t>
                </a:r>
              </a:p>
              <a:p>
                <a:pPr marL="342900" indent="-342900" rtl="0" fontAlgn="ctr">
                  <a:spcBef>
                    <a:spcPts val="0"/>
                  </a:spcBef>
                  <a:spcAft>
                    <a:spcPts val="0"/>
                  </a:spcAft>
                  <a:buFont typeface="+mj-lt"/>
                  <a:buAutoNum type="arabicPeriod"/>
                </a:pPr>
                <a:r>
                  <a:rPr lang="en-US" altLang="zh-TW" sz="1800" b="0" i="0" dirty="0">
                    <a:effectLst/>
                    <a:ea typeface="Microsoft JhengHei UI" panose="020B0604030504040204" pitchFamily="34" charset="-120"/>
                  </a:rPr>
                  <a:t>Text prompt encoder</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直接使用</a:t>
                </a:r>
                <a:r>
                  <a:rPr lang="en-US" altLang="zh-TW" sz="1800" b="0" i="0" dirty="0">
                    <a:effectLst/>
                    <a:ea typeface="Microsoft JhengHei UI" panose="020B0604030504040204" pitchFamily="34" charset="-120"/>
                  </a:rPr>
                  <a:t>CLIP</a:t>
                </a:r>
                <a:r>
                  <a:rPr lang="zh-TW" altLang="en-US" sz="1800" b="0" i="0" dirty="0">
                    <a:effectLst/>
                    <a:ea typeface="Microsoft JhengHei UI" panose="020B0604030504040204" pitchFamily="34" charset="-120"/>
                  </a:rPr>
                  <a:t>模型对输入的</a:t>
                </a:r>
                <a:r>
                  <a:rPr lang="en-US" altLang="zh-TW" sz="1800" b="0" i="0" dirty="0">
                    <a:effectLst/>
                    <a:ea typeface="Microsoft JhengHei UI" panose="020B0604030504040204" pitchFamily="34" charset="-120"/>
                  </a:rPr>
                  <a:t>prompts</a:t>
                </a:r>
                <a:r>
                  <a:rPr lang="zh-TW" altLang="en-US" sz="1800" b="0" i="0" dirty="0">
                    <a:effectLst/>
                    <a:ea typeface="Microsoft JhengHei UI" panose="020B0604030504040204" pitchFamily="34" charset="-120"/>
                  </a:rPr>
                  <a:t>编码，给定一个单词或短语作为提示，</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使用模板</a:t>
                </a:r>
                <a:r>
                  <a:rPr lang="en-US" altLang="zh-TW" sz="1800" b="0" i="0" dirty="0">
                    <a:effectLst/>
                    <a:ea typeface="Microsoft JhengHei UI" panose="020B0604030504040204" pitchFamily="34" charset="-120"/>
                  </a:rPr>
                  <a:t>s = 'A computerized tomography of a [text prompt]’ </a:t>
                </a:r>
                <a:r>
                  <a:rPr lang="zh-TW" altLang="en-US" sz="1800" b="0" i="0" dirty="0">
                    <a:effectLst/>
                    <a:ea typeface="Microsoft JhengHei UI" panose="020B0604030504040204" pitchFamily="34" charset="-120"/>
                  </a:rPr>
                  <a:t>撰写</a:t>
                </a:r>
                <a:r>
                  <a:rPr lang="en-US" altLang="zh-TW" sz="1800" b="0" i="0" dirty="0">
                    <a:effectLst/>
                    <a:ea typeface="Microsoft JhengHei UI" panose="020B0604030504040204" pitchFamily="34" charset="-120"/>
                  </a:rPr>
                  <a:t>prompts</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然后将</a:t>
                </a:r>
                <a:r>
                  <a:rPr lang="en-US" altLang="zh-TW" sz="1800" b="0" i="0" dirty="0">
                    <a:effectLst/>
                    <a:ea typeface="Microsoft JhengHei UI" panose="020B0604030504040204" pitchFamily="34" charset="-120"/>
                  </a:rPr>
                  <a:t> s </a:t>
                </a:r>
                <a:r>
                  <a:rPr lang="zh-TW" altLang="en-US" sz="1800" b="0" i="0" dirty="0">
                    <a:effectLst/>
                    <a:ea typeface="Microsoft JhengHei UI" panose="020B0604030504040204" pitchFamily="34" charset="-120"/>
                  </a:rPr>
                  <a:t>标记化为</a:t>
                </a:r>
                <a:r>
                  <a:rPr lang="en-US" altLang="zh-TW" sz="1800" b="0" i="0" dirty="0">
                    <a:effectLst/>
                    <a:ea typeface="Microsoft JhengHei UI" panose="020B0604030504040204" pitchFamily="34" charset="-120"/>
                  </a:rPr>
                  <a:t>t</a:t>
                </a:r>
                <a:r>
                  <a:rPr lang="zh-TW" altLang="en-US" sz="1800" b="0" i="0" dirty="0">
                    <a:effectLst/>
                    <a:ea typeface="Microsoft JhengHei UI" panose="020B0604030504040204" pitchFamily="34" charset="-120"/>
                  </a:rPr>
                  <a:t>。文本编码器接受</a:t>
                </a:r>
                <a:r>
                  <a:rPr lang="en-US" altLang="zh-TW" sz="1800" b="0" i="0" dirty="0">
                    <a:effectLst/>
                    <a:ea typeface="Microsoft JhengHei UI" panose="020B0604030504040204" pitchFamily="34" charset="-120"/>
                  </a:rPr>
                  <a:t>t </a:t>
                </a:r>
                <a:r>
                  <a:rPr lang="zh-TW" altLang="en-US" sz="1800" b="0" i="0" dirty="0">
                    <a:effectLst/>
                    <a:ea typeface="Microsoft JhengHei UI" panose="020B0604030504040204" pitchFamily="34" charset="-120"/>
                  </a:rPr>
                  <a:t>作为输入并输出文本嵌入。（</a:t>
                </a:r>
                <a:r>
                  <a:rPr lang="en-US" altLang="zh-TW" sz="1800" b="0" i="0" dirty="0" err="1">
                    <a:effectLst/>
                    <a:ea typeface="Microsoft JhengHei UI" panose="020B0604030504040204" pitchFamily="34" charset="-120"/>
                  </a:rPr>
                  <a:t>p.s</a:t>
                </a:r>
                <a:r>
                  <a:rPr lang="zh-TW" altLang="en-US" sz="1800" b="0" i="0" dirty="0">
                    <a:effectLst/>
                    <a:ea typeface="Microsoft JhengHei UI" panose="020B0604030504040204" pitchFamily="34" charset="-120"/>
                  </a:rPr>
                  <a:t>直接上多模态模型）</a:t>
                </a:r>
              </a:p>
              <a:p>
                <a:pPr marL="342900" indent="-342900" rtl="0" fontAlgn="ctr">
                  <a:spcBef>
                    <a:spcPts val="0"/>
                  </a:spcBef>
                  <a:spcAft>
                    <a:spcPts val="0"/>
                  </a:spcAft>
                  <a:buFont typeface="+mj-lt"/>
                  <a:buAutoNum type="arabicPeriod"/>
                </a:pPr>
                <a:r>
                  <a:rPr lang="en-US" altLang="zh-TW" sz="1800" b="0" i="0" dirty="0">
                    <a:effectLst/>
                    <a:ea typeface="Microsoft JhengHei UI" panose="020B0604030504040204" pitchFamily="34" charset="-120"/>
                  </a:rPr>
                  <a:t>Spatial prompt encoder</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借鉴</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，使用了</a:t>
                </a:r>
                <a:r>
                  <a:rPr lang="en-US" altLang="zh-TW" sz="1800" b="0" i="0" dirty="0">
                    <a:effectLst/>
                    <a:ea typeface="Microsoft JhengHei UI" panose="020B0604030504040204" pitchFamily="34" charset="-120"/>
                  </a:rPr>
                  <a:t>point prompts</a:t>
                </a:r>
                <a:r>
                  <a:rPr lang="zh-TW" altLang="en-US" sz="1800" b="0" i="0" dirty="0">
                    <a:effectLst/>
                    <a:ea typeface="Microsoft JhengHei UI" panose="020B0604030504040204" pitchFamily="34" charset="-120"/>
                  </a:rPr>
                  <a:t>，</a:t>
                </a:r>
                <a:r>
                  <a:rPr lang="en-US" altLang="zh-TW" sz="1800" b="0" i="0" dirty="0">
                    <a:effectLst/>
                    <a:ea typeface="Microsoft JhengHei UI" panose="020B0604030504040204" pitchFamily="34" charset="-120"/>
                  </a:rPr>
                  <a:t>box prompts,</a:t>
                </a:r>
                <a:r>
                  <a:rPr lang="zh-TW" altLang="en-US" sz="1800" b="0" i="0" dirty="0">
                    <a:effectLst/>
                    <a:ea typeface="Microsoft JhengHei UI" panose="020B0604030504040204" pitchFamily="34" charset="-120"/>
                  </a:rPr>
                  <a:t>分别编码为</a:t>
                </a:r>
                <a:r>
                  <a:rPr lang="en-US" altLang="zh-TW" sz="1800" b="0" i="0" dirty="0">
                    <a:effectLst/>
                    <a:ea typeface="Microsoft JhengHei UI" panose="020B0604030504040204" pitchFamily="34" charset="-120"/>
                  </a:rPr>
                  <a:t>embedding</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然后和上一步的文本</a:t>
                </a:r>
                <a:r>
                  <a:rPr lang="en-US" altLang="zh-TW" sz="1800" b="0" i="0" dirty="0">
                    <a:effectLst/>
                    <a:ea typeface="Microsoft JhengHei UI" panose="020B0604030504040204" pitchFamily="34" charset="-120"/>
                  </a:rPr>
                  <a:t>prompts embeddings </a:t>
                </a:r>
                <a:r>
                  <a:rPr lang="zh-TW" altLang="en-US" sz="1800" b="0" i="0" dirty="0">
                    <a:effectLst/>
                    <a:ea typeface="Microsoft JhengHei UI" panose="020B0604030504040204" pitchFamily="34" charset="-120"/>
                  </a:rPr>
                  <a:t>拼接：</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en-US" altLang="zh-TW" sz="1800" b="0" i="0" dirty="0">
                    <a:effectLst/>
                    <a:ea typeface="Microsoft JhengHei UI" panose="020B0604030504040204" pitchFamily="34" charset="-120"/>
                  </a:rPr>
                  <a:t>Mask decoder</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解码器设计稍微比常规的多了一些：</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使用自注意力和交叉注意力在两个方向上融合图像嵌入和提示嵌入，然后采用转置卷积和插值操作来生成</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由于文本嵌入是实现通用分割的关键，并且学习文本与体积区域之间的关联也更为困难，</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通过在联合提示嵌入</a:t>
                </a:r>
                <a14:m>
                  <m:oMath xmlns:m="http://schemas.openxmlformats.org/officeDocument/2006/math">
                    <m:sSub>
                      <m:sSubPr>
                        <m:ctrlPr>
                          <a:rPr lang="en-US" altLang="zh-TW" sz="1800" b="0" i="1" dirty="0" smtClean="0">
                            <a:effectLst/>
                            <a:latin typeface="Cambria Math" panose="02040503050406030204" pitchFamily="18" charset="0"/>
                            <a:ea typeface="Microsoft JhengHei UI" panose="020B0604030504040204" pitchFamily="34" charset="-120"/>
                          </a:rPr>
                        </m:ctrlPr>
                      </m:sSubPr>
                      <m:e>
                        <m:r>
                          <a:rPr lang="en-US" altLang="zh-TW" sz="1800" b="0" i="1" dirty="0" smtClean="0">
                            <a:effectLst/>
                            <a:latin typeface="Cambria Math" panose="02040503050406030204" pitchFamily="18" charset="0"/>
                            <a:ea typeface="Microsoft JhengHei UI" panose="020B0604030504040204" pitchFamily="34" charset="-120"/>
                          </a:rPr>
                          <m:t>𝑧</m:t>
                        </m:r>
                      </m:e>
                      <m:sub>
                        <m:r>
                          <a:rPr lang="en-US" altLang="zh-TW" sz="1800" b="0" i="1" dirty="0" smtClean="0">
                            <a:effectLst/>
                            <a:latin typeface="Cambria Math" panose="02040503050406030204" pitchFamily="18" charset="0"/>
                            <a:ea typeface="Microsoft JhengHei UI" panose="020B0604030504040204" pitchFamily="34" charset="-120"/>
                          </a:rPr>
                          <m:t>𝑝𝑟𝑜𝑚𝑝𝑡</m:t>
                        </m:r>
                      </m:sub>
                    </m:sSub>
                  </m:oMath>
                </a14:m>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旁引入一个平行的文本输入</a:t>
                </a:r>
                <a14:m>
                  <m:oMath xmlns:m="http://schemas.openxmlformats.org/officeDocument/2006/math">
                    <m:sSub>
                      <m:sSubPr>
                        <m:ctrlPr>
                          <a:rPr lang="en-US" altLang="zh-TW" sz="1800" b="0" i="1" dirty="0" smtClean="0">
                            <a:effectLst/>
                            <a:latin typeface="Cambria Math" panose="02040503050406030204" pitchFamily="18" charset="0"/>
                            <a:ea typeface="Microsoft JhengHei UI" panose="020B0604030504040204" pitchFamily="34" charset="-120"/>
                          </a:rPr>
                        </m:ctrlPr>
                      </m:sSubPr>
                      <m:e>
                        <m:r>
                          <a:rPr lang="en-US" altLang="zh-TW" sz="1800" b="0" i="1" dirty="0" smtClean="0">
                            <a:effectLst/>
                            <a:latin typeface="Cambria Math" panose="02040503050406030204" pitchFamily="18" charset="0"/>
                            <a:ea typeface="Microsoft JhengHei UI" panose="020B0604030504040204" pitchFamily="34" charset="-120"/>
                          </a:rPr>
                          <m:t>𝑧</m:t>
                        </m:r>
                      </m:e>
                      <m:sub>
                        <m:r>
                          <a:rPr lang="en-US" altLang="zh-TW" sz="1800" b="0" i="1" dirty="0" smtClean="0">
                            <a:effectLst/>
                            <a:latin typeface="Cambria Math" panose="02040503050406030204" pitchFamily="18" charset="0"/>
                            <a:ea typeface="Microsoft JhengHei UI" panose="020B0604030504040204" pitchFamily="34" charset="-120"/>
                          </a:rPr>
                          <m:t>𝑡𝑒𝑥𝑡</m:t>
                        </m:r>
                      </m:sub>
                    </m:sSub>
                  </m:oMath>
                </a14:m>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来增强文本信息。</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进一步在</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解码器中计算转置卷积输出的上采样嵌入与文本嵌入之间的相似度矩阵。</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在插值之前，将相似度矩阵与</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预测的逐元素乘法应用于模型，之后模型输出</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457200" indent="-457200" algn="l">
                  <a:buFont typeface="+mj-lt"/>
                  <a:buAutoNum type="arabicPeriod"/>
                </a:pPr>
                <a:r>
                  <a:rPr lang="en-US" altLang="zh-TW" sz="2400" b="1" i="0" dirty="0">
                    <a:solidFill>
                      <a:srgbClr val="4D4D4D"/>
                    </a:solidFill>
                    <a:effectLst/>
                    <a:latin typeface="-apple-system"/>
                  </a:rPr>
                  <a:t>Prompt generation</a:t>
                </a:r>
                <a:br>
                  <a:rPr lang="en-US" altLang="zh-TW" sz="2400" b="1" i="0" dirty="0">
                    <a:solidFill>
                      <a:srgbClr val="4D4D4D"/>
                    </a:solidFill>
                    <a:effectLst/>
                    <a:latin typeface="-apple-system"/>
                  </a:rPr>
                </a:br>
                <a:r>
                  <a:rPr lang="zh-TW" altLang="en-US" sz="2400" b="0" i="0" dirty="0">
                    <a:solidFill>
                      <a:srgbClr val="4D4D4D"/>
                    </a:solidFill>
                    <a:effectLst/>
                    <a:latin typeface="-apple-system"/>
                  </a:rPr>
                  <a:t>模型支持</a:t>
                </a:r>
                <a:r>
                  <a:rPr lang="en-US" altLang="zh-TW" sz="2400" b="0" i="0" dirty="0">
                    <a:solidFill>
                      <a:srgbClr val="4D4D4D"/>
                    </a:solidFill>
                    <a:effectLst/>
                    <a:latin typeface="-apple-system"/>
                  </a:rPr>
                  <a:t>point</a:t>
                </a:r>
                <a:r>
                  <a:rPr lang="zh-TW" altLang="en-US" sz="2400" b="0" i="0" dirty="0">
                    <a:solidFill>
                      <a:srgbClr val="4D4D4D"/>
                    </a:solidFill>
                    <a:effectLst/>
                    <a:latin typeface="-apple-system"/>
                  </a:rPr>
                  <a:t>、</a:t>
                </a:r>
                <a:r>
                  <a:rPr lang="en-US" altLang="zh-TW" sz="2400" b="0" i="0" dirty="0">
                    <a:solidFill>
                      <a:srgbClr val="4D4D4D"/>
                    </a:solidFill>
                    <a:effectLst/>
                    <a:latin typeface="-apple-system"/>
                  </a:rPr>
                  <a:t>box</a:t>
                </a:r>
                <a:r>
                  <a:rPr lang="zh-TW" altLang="en-US" sz="2400" b="0" i="0" dirty="0">
                    <a:solidFill>
                      <a:srgbClr val="4D4D4D"/>
                    </a:solidFill>
                    <a:effectLst/>
                    <a:latin typeface="-apple-system"/>
                  </a:rPr>
                  <a:t>、</a:t>
                </a:r>
                <a:r>
                  <a:rPr lang="en-US" altLang="zh-TW" sz="2400" b="0" i="0" dirty="0">
                    <a:solidFill>
                      <a:srgbClr val="4D4D4D"/>
                    </a:solidFill>
                    <a:effectLst/>
                    <a:latin typeface="-apple-system"/>
                  </a:rPr>
                  <a:t>text prompts</a:t>
                </a:r>
                <a:r>
                  <a:rPr lang="zh-TW" altLang="en-US" sz="2400" b="0" i="0" dirty="0">
                    <a:solidFill>
                      <a:srgbClr val="4D4D4D"/>
                    </a:solidFill>
                    <a:effectLst/>
                    <a:latin typeface="-apple-system"/>
                  </a:rPr>
                  <a:t>及他们的混合</a:t>
                </a:r>
                <a:r>
                  <a:rPr lang="en-US" altLang="zh-TW" sz="2400" b="0" i="0" dirty="0">
                    <a:solidFill>
                      <a:srgbClr val="4D4D4D"/>
                    </a:solidFill>
                    <a:effectLst/>
                    <a:latin typeface="-apple-system"/>
                  </a:rPr>
                  <a:t>prompts</a:t>
                </a:r>
                <a:r>
                  <a:rPr lang="zh-TW" altLang="en-US" sz="2400" b="0" i="0" dirty="0">
                    <a:solidFill>
                      <a:srgbClr val="4D4D4D"/>
                    </a:solidFill>
                    <a:effectLst/>
                    <a:latin typeface="-apple-system"/>
                  </a:rPr>
                  <a:t>。</a:t>
                </a:r>
                <a:endParaRPr lang="en-US" altLang="zh-TW" sz="2400" b="0" i="0" dirty="0">
                  <a:solidFill>
                    <a:srgbClr val="4D4D4D"/>
                  </a:solidFill>
                  <a:effectLst/>
                  <a:latin typeface="-apple-system"/>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点提示</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和</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框提示</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可以通过基于</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真实分割遮罩</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的</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点采样</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来生成。</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文本提示</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是基于</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它们的类别名称</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构建的。</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由于</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非监督的</a:t>
                </a:r>
                <a:r>
                  <a:rPr lang="en-US" altLang="zh-TW" sz="1800" dirty="0">
                    <a:solidFill>
                      <a:srgbClr val="2F2F2F"/>
                    </a:solidFill>
                    <a:effectLst/>
                    <a:latin typeface="+mn-lt"/>
                    <a:ea typeface="+mn-ea"/>
                    <a:cs typeface="+mn-cs"/>
                    <a:sym typeface="Arial"/>
                  </a:rPr>
                  <a:t>FH</a:t>
                </a:r>
                <a:r>
                  <a:rPr lang="zh-TW" altLang="en-US" sz="1800" dirty="0">
                    <a:solidFill>
                      <a:srgbClr val="2F2F2F"/>
                    </a:solidFill>
                    <a:effectLst/>
                    <a:latin typeface="+mn-lt"/>
                    <a:ea typeface="+mn-ea"/>
                    <a:cs typeface="+mn-cs"/>
                    <a:sym typeface="Arial"/>
                  </a:rPr>
                  <a:t>算法产生的伪遮罩</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没有</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语义</a:t>
                </a:r>
                <a:r>
                  <a:rPr lang="zh-TW" altLang="en-US" sz="3200" b="0" i="0" dirty="0">
                    <a:effectLst/>
                    <a:latin typeface="-apple-system"/>
                  </a:rPr>
                  <a:t>信息，因此在使用</a:t>
                </a:r>
                <a:r>
                  <a:rPr lang="en-US" altLang="zh-TW" sz="3200" b="0" i="0" dirty="0">
                    <a:effectLst/>
                    <a:latin typeface="-apple-system"/>
                  </a:rPr>
                  <a:t> </a:t>
                </a:r>
                <a:r>
                  <a:rPr lang="zh-TW" altLang="en-US" sz="3200" b="0" i="0" dirty="0">
                    <a:effectLst/>
                    <a:latin typeface="-apple-system"/>
                  </a:rPr>
                  <a:t>伪遮罩进行训练</a:t>
                </a:r>
                <a:r>
                  <a:rPr lang="en-US" altLang="zh-TW" sz="3200" b="0" i="0" dirty="0">
                    <a:effectLst/>
                    <a:latin typeface="-apple-system"/>
                  </a:rPr>
                  <a:t> </a:t>
                </a:r>
                <a:r>
                  <a:rPr lang="zh-TW" altLang="en-US" sz="3200" b="0" i="0" dirty="0">
                    <a:effectLst/>
                    <a:latin typeface="-apple-system"/>
                  </a:rPr>
                  <a:t>时，只使用</a:t>
                </a:r>
                <a:r>
                  <a:rPr lang="en-US" altLang="zh-TW" sz="3200" b="0" i="0" dirty="0">
                    <a:effectLst/>
                    <a:latin typeface="-apple-system"/>
                  </a:rPr>
                  <a:t> </a:t>
                </a:r>
                <a:r>
                  <a:rPr lang="zh-TW" altLang="en-US" sz="3200" b="0" i="0" dirty="0">
                    <a:effectLst/>
                    <a:latin typeface="-apple-system"/>
                  </a:rPr>
                  <a:t>点提示和框提示。</a:t>
                </a:r>
              </a:p>
              <a:p>
                <a:pPr algn="l">
                  <a:buFont typeface="Arial" panose="020B0604020202020204" pitchFamily="34" charset="0"/>
                  <a:buChar char="•"/>
                </a:pPr>
                <a:r>
                  <a:rPr lang="zh-TW" altLang="en-US" sz="3200" b="0" i="0" dirty="0">
                    <a:solidFill>
                      <a:srgbClr val="4D4D4D"/>
                    </a:solidFill>
                    <a:effectLst/>
                    <a:latin typeface="-apple-system"/>
                  </a:rPr>
                  <a:t>损失函数</a:t>
                </a:r>
                <a:r>
                  <a:rPr lang="en-US" altLang="zh-TW" sz="3200" b="0" i="0" dirty="0">
                    <a:solidFill>
                      <a:srgbClr val="4D4D4D"/>
                    </a:solidFill>
                    <a:effectLst/>
                    <a:latin typeface="-apple-system"/>
                  </a:rPr>
                  <a:t>:binary cross-entropy (BCE) loss </a:t>
                </a:r>
                <a:r>
                  <a:rPr lang="zh-TW" altLang="en-US" sz="3200" b="0" i="0" dirty="0">
                    <a:solidFill>
                      <a:srgbClr val="4D4D4D"/>
                    </a:solidFill>
                    <a:effectLst/>
                    <a:latin typeface="-apple-system"/>
                  </a:rPr>
                  <a:t>和 </a:t>
                </a:r>
                <a:r>
                  <a:rPr lang="en-US" altLang="zh-TW" sz="3200" b="0" i="0" dirty="0">
                    <a:solidFill>
                      <a:srgbClr val="4D4D4D"/>
                    </a:solidFill>
                    <a:effectLst/>
                    <a:latin typeface="-apple-system"/>
                  </a:rPr>
                  <a:t>Dice loss</a:t>
                </a:r>
                <a:endParaRPr lang="zh-TW" altLang="en-US" sz="1800" b="0" i="0" dirty="0">
                  <a:effectLst/>
                  <a:ea typeface="Microsoft JhengHei UI" panose="020B0604030504040204" pitchFamily="34" charset="-120"/>
                </a:endParaRPr>
              </a:p>
            </p:txBody>
          </p:sp>
        </mc:Choice>
        <mc:Fallback xmlns="">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800" b="0" i="0" dirty="0">
                    <a:effectLst/>
                    <a:ea typeface="Microsoft JhengHei UI" panose="020B0604030504040204" pitchFamily="34" charset="-120"/>
                  </a:rPr>
                  <a:t>在解決影像標註問題後，其他都按照</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的流程，來訓練模型。</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這邊訓練</a:t>
                </a: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的 提示 和 標註，同時來自 </a:t>
                </a:r>
                <a:r>
                  <a:rPr lang="en-US" altLang="zh-TW" sz="1800" b="0" i="0" dirty="0">
                    <a:effectLst/>
                    <a:ea typeface="Microsoft JhengHei UI" panose="020B0604030504040204" pitchFamily="34" charset="-120"/>
                  </a:rPr>
                  <a:t>pseudo mask (</a:t>
                </a:r>
                <a:r>
                  <a:rPr lang="zh-TW" altLang="en-US" sz="1800" b="0" i="0" dirty="0">
                    <a:effectLst/>
                    <a:ea typeface="Microsoft JhengHei UI" panose="020B0604030504040204" pitchFamily="34" charset="-120"/>
                  </a:rPr>
                  <a:t>偽標註</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 和 </a:t>
                </a:r>
                <a:r>
                  <a:rPr lang="en-US" altLang="zh-TW" sz="1800" b="0" i="0" dirty="0">
                    <a:effectLst/>
                    <a:ea typeface="Microsoft JhengHei UI" panose="020B0604030504040204" pitchFamily="34" charset="-120"/>
                  </a:rPr>
                  <a:t>GT mask (</a:t>
                </a:r>
                <a:r>
                  <a:rPr lang="zh-TW" altLang="en-US" sz="1800" b="0" i="0" dirty="0">
                    <a:effectLst/>
                    <a:ea typeface="Microsoft JhengHei UI" panose="020B0604030504040204" pitchFamily="34" charset="-120"/>
                  </a:rPr>
                  <a:t>真實標註</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a:t>
                </a:r>
              </a:p>
              <a:p>
                <a:pPr marL="0" indent="0" rtl="0" fontAlgn="ctr">
                  <a:spcBef>
                    <a:spcPts val="0"/>
                  </a:spcBef>
                  <a:spcAft>
                    <a:spcPts val="0"/>
                  </a:spcAft>
                  <a:buFont typeface="+mj-lt"/>
                  <a:buNone/>
                </a:pP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的主要结构包括图像编码器、文本编码器、提示编码器和</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解码器。</a:t>
                </a: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除了文本编码器外，所有网络都是可学习的。</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图像编码器</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提取</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体积输入</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的图像嵌入。</a:t>
                </a:r>
                <a:endParaRPr lang="en-US" altLang="zh-TW" sz="1800" b="0" i="0" dirty="0">
                  <a:effectLst/>
                  <a:ea typeface="Microsoft JhengHei U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图像嵌入与提示嵌入一起输入到解码器中，以预测分割</a:t>
                </a:r>
                <a:r>
                  <a:rPr lang="en-US" altLang="zh-TW" sz="1800" b="0" i="0" dirty="0">
                    <a:effectLst/>
                    <a:ea typeface="Microsoft JhengHei UI" panose="020B0604030504040204" pitchFamily="34" charset="-120"/>
                  </a:rPr>
                  <a:t>mask</a:t>
                </a: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具体组成的各部分概述如下：</a:t>
                </a:r>
              </a:p>
              <a:p>
                <a:pPr marL="342900" indent="-342900" rtl="0" fontAlgn="ctr">
                  <a:spcBef>
                    <a:spcPts val="0"/>
                  </a:spcBef>
                  <a:spcAft>
                    <a:spcPts val="0"/>
                  </a:spcAft>
                  <a:buFont typeface="+mj-lt"/>
                  <a:buAutoNum type="arabicPeriod"/>
                </a:pPr>
                <a:r>
                  <a:rPr lang="en-US" altLang="zh-TW" sz="1800" b="0" i="0" dirty="0">
                    <a:effectLst/>
                    <a:ea typeface="Microsoft JhengHei UI" panose="020B0604030504040204" pitchFamily="34" charset="-120"/>
                  </a:rPr>
                  <a:t>Image encoder</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使用</a:t>
                </a:r>
                <a:r>
                  <a:rPr lang="en-US" altLang="zh-TW" sz="1800" b="0" i="0" dirty="0">
                    <a:effectLst/>
                    <a:ea typeface="Microsoft JhengHei UI" panose="020B0604030504040204" pitchFamily="34" charset="-120"/>
                  </a:rPr>
                  <a:t>VIT</a:t>
                </a:r>
                <a:r>
                  <a:rPr lang="zh-TW" altLang="en-US" sz="1800" b="0" i="0" dirty="0">
                    <a:effectLst/>
                    <a:ea typeface="Microsoft JhengHei UI" panose="020B0604030504040204" pitchFamily="34" charset="-120"/>
                  </a:rPr>
                  <a:t>，以</a:t>
                </a:r>
                <a:r>
                  <a:rPr lang="en-US" altLang="zh-TW" sz="1800" b="0" i="0" dirty="0">
                    <a:effectLst/>
                    <a:ea typeface="Microsoft JhengHei UI" panose="020B0604030504040204" pitchFamily="34" charset="-120"/>
                  </a:rPr>
                  <a:t>MAE</a:t>
                </a:r>
                <a:r>
                  <a:rPr lang="zh-TW" altLang="en-US" sz="1800" b="0" i="0" dirty="0">
                    <a:effectLst/>
                    <a:ea typeface="Microsoft JhengHei UI" panose="020B0604030504040204" pitchFamily="34" charset="-120"/>
                  </a:rPr>
                  <a:t>方式先在</a:t>
                </a:r>
                <a:r>
                  <a:rPr lang="en-US" altLang="zh-TW" sz="1800" b="0" i="0" dirty="0">
                    <a:effectLst/>
                    <a:ea typeface="Microsoft JhengHei UI" panose="020B0604030504040204" pitchFamily="34" charset="-120"/>
                  </a:rPr>
                  <a:t>96k CTs</a:t>
                </a:r>
                <a:r>
                  <a:rPr lang="zh-TW" altLang="en-US" sz="1800" b="0" i="0" dirty="0">
                    <a:effectLst/>
                    <a:ea typeface="Microsoft JhengHei UI" panose="020B0604030504040204" pitchFamily="34" charset="-120"/>
                  </a:rPr>
                  <a:t>上自监督训练，</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然后在</a:t>
                </a:r>
                <a:r>
                  <a:rPr lang="en-US" altLang="zh-TW" sz="1800" b="0" i="0" dirty="0">
                    <a:effectLst/>
                    <a:ea typeface="Microsoft JhengHei UI" panose="020B0604030504040204" pitchFamily="34" charset="-120"/>
                  </a:rPr>
                  <a:t>6k CT</a:t>
                </a:r>
                <a:r>
                  <a:rPr lang="zh-TW" altLang="en-US" sz="1800" b="0" i="0" dirty="0">
                    <a:effectLst/>
                    <a:ea typeface="Microsoft JhengHei UI" panose="020B0604030504040204" pitchFamily="34" charset="-120"/>
                  </a:rPr>
                  <a:t>，带有</a:t>
                </a:r>
                <a:r>
                  <a:rPr lang="en-US" altLang="zh-TW" sz="1800" b="0" i="0" dirty="0">
                    <a:effectLst/>
                    <a:ea typeface="Microsoft JhengHei UI" panose="020B0604030504040204" pitchFamily="34" charset="-120"/>
                  </a:rPr>
                  <a:t>150k</a:t>
                </a:r>
                <a:r>
                  <a:rPr lang="zh-TW" altLang="en-US" sz="1800" b="0" i="0" dirty="0">
                    <a:effectLst/>
                    <a:ea typeface="Microsoft JhengHei UI" panose="020B0604030504040204" pitchFamily="34" charset="-120"/>
                  </a:rPr>
                  <a:t>标记</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的数据上监督训练。（</a:t>
                </a:r>
                <a:r>
                  <a:rPr lang="en-US" altLang="zh-TW" sz="1800" b="0" i="0" dirty="0" err="1">
                    <a:effectLst/>
                    <a:ea typeface="Microsoft JhengHei UI" panose="020B0604030504040204" pitchFamily="34" charset="-120"/>
                  </a:rPr>
                  <a:t>p.s</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这一步就耗费很大了）</a:t>
                </a:r>
              </a:p>
              <a:p>
                <a:pPr marL="342900" indent="-342900" rtl="0" fontAlgn="ctr">
                  <a:spcBef>
                    <a:spcPts val="0"/>
                  </a:spcBef>
                  <a:spcAft>
                    <a:spcPts val="0"/>
                  </a:spcAft>
                  <a:buFont typeface="+mj-lt"/>
                  <a:buAutoNum type="arabicPeriod"/>
                </a:pPr>
                <a:r>
                  <a:rPr lang="en-US" altLang="zh-TW" sz="1800" b="0" i="0" dirty="0">
                    <a:effectLst/>
                    <a:ea typeface="Microsoft JhengHei UI" panose="020B0604030504040204" pitchFamily="34" charset="-120"/>
                  </a:rPr>
                  <a:t>Text prompt encoder</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直接使用</a:t>
                </a:r>
                <a:r>
                  <a:rPr lang="en-US" altLang="zh-TW" sz="1800" b="0" i="0" dirty="0">
                    <a:effectLst/>
                    <a:ea typeface="Microsoft JhengHei UI" panose="020B0604030504040204" pitchFamily="34" charset="-120"/>
                  </a:rPr>
                  <a:t>CLIP</a:t>
                </a:r>
                <a:r>
                  <a:rPr lang="zh-TW" altLang="en-US" sz="1800" b="0" i="0" dirty="0">
                    <a:effectLst/>
                    <a:ea typeface="Microsoft JhengHei UI" panose="020B0604030504040204" pitchFamily="34" charset="-120"/>
                  </a:rPr>
                  <a:t>模型对输入的</a:t>
                </a:r>
                <a:r>
                  <a:rPr lang="en-US" altLang="zh-TW" sz="1800" b="0" i="0" dirty="0">
                    <a:effectLst/>
                    <a:ea typeface="Microsoft JhengHei UI" panose="020B0604030504040204" pitchFamily="34" charset="-120"/>
                  </a:rPr>
                  <a:t>prompts</a:t>
                </a:r>
                <a:r>
                  <a:rPr lang="zh-TW" altLang="en-US" sz="1800" b="0" i="0" dirty="0">
                    <a:effectLst/>
                    <a:ea typeface="Microsoft JhengHei UI" panose="020B0604030504040204" pitchFamily="34" charset="-120"/>
                  </a:rPr>
                  <a:t>编码，给定一个单词或短语作为提示，</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使用模板</a:t>
                </a:r>
                <a:r>
                  <a:rPr lang="en-US" altLang="zh-TW" sz="1800" b="0" i="0" dirty="0">
                    <a:effectLst/>
                    <a:ea typeface="Microsoft JhengHei UI" panose="020B0604030504040204" pitchFamily="34" charset="-120"/>
                  </a:rPr>
                  <a:t>s = 'A computerized tomography of a [text prompt]’ </a:t>
                </a:r>
                <a:r>
                  <a:rPr lang="zh-TW" altLang="en-US" sz="1800" b="0" i="0" dirty="0">
                    <a:effectLst/>
                    <a:ea typeface="Microsoft JhengHei UI" panose="020B0604030504040204" pitchFamily="34" charset="-120"/>
                  </a:rPr>
                  <a:t>撰写</a:t>
                </a:r>
                <a:r>
                  <a:rPr lang="en-US" altLang="zh-TW" sz="1800" b="0" i="0" dirty="0">
                    <a:effectLst/>
                    <a:ea typeface="Microsoft JhengHei UI" panose="020B0604030504040204" pitchFamily="34" charset="-120"/>
                  </a:rPr>
                  <a:t>prompts</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然后将</a:t>
                </a:r>
                <a:r>
                  <a:rPr lang="en-US" altLang="zh-TW" sz="1800" b="0" i="0" dirty="0">
                    <a:effectLst/>
                    <a:ea typeface="Microsoft JhengHei UI" panose="020B0604030504040204" pitchFamily="34" charset="-120"/>
                  </a:rPr>
                  <a:t> s </a:t>
                </a:r>
                <a:r>
                  <a:rPr lang="zh-TW" altLang="en-US" sz="1800" b="0" i="0" dirty="0">
                    <a:effectLst/>
                    <a:ea typeface="Microsoft JhengHei UI" panose="020B0604030504040204" pitchFamily="34" charset="-120"/>
                  </a:rPr>
                  <a:t>标记化为</a:t>
                </a:r>
                <a:r>
                  <a:rPr lang="en-US" altLang="zh-TW" sz="1800" b="0" i="0" dirty="0">
                    <a:effectLst/>
                    <a:ea typeface="Microsoft JhengHei UI" panose="020B0604030504040204" pitchFamily="34" charset="-120"/>
                  </a:rPr>
                  <a:t>t</a:t>
                </a:r>
                <a:r>
                  <a:rPr lang="zh-TW" altLang="en-US" sz="1800" b="0" i="0" dirty="0">
                    <a:effectLst/>
                    <a:ea typeface="Microsoft JhengHei UI" panose="020B0604030504040204" pitchFamily="34" charset="-120"/>
                  </a:rPr>
                  <a:t>。文本编码器接受</a:t>
                </a:r>
                <a:r>
                  <a:rPr lang="en-US" altLang="zh-TW" sz="1800" b="0" i="0" dirty="0">
                    <a:effectLst/>
                    <a:ea typeface="Microsoft JhengHei UI" panose="020B0604030504040204" pitchFamily="34" charset="-120"/>
                  </a:rPr>
                  <a:t>t </a:t>
                </a:r>
                <a:r>
                  <a:rPr lang="zh-TW" altLang="en-US" sz="1800" b="0" i="0" dirty="0">
                    <a:effectLst/>
                    <a:ea typeface="Microsoft JhengHei UI" panose="020B0604030504040204" pitchFamily="34" charset="-120"/>
                  </a:rPr>
                  <a:t>作为输入并输出文本嵌入。（</a:t>
                </a:r>
                <a:r>
                  <a:rPr lang="en-US" altLang="zh-TW" sz="1800" b="0" i="0" dirty="0" err="1">
                    <a:effectLst/>
                    <a:ea typeface="Microsoft JhengHei UI" panose="020B0604030504040204" pitchFamily="34" charset="-120"/>
                  </a:rPr>
                  <a:t>p.s</a:t>
                </a:r>
                <a:r>
                  <a:rPr lang="zh-TW" altLang="en-US" sz="1800" b="0" i="0" dirty="0">
                    <a:effectLst/>
                    <a:ea typeface="Microsoft JhengHei UI" panose="020B0604030504040204" pitchFamily="34" charset="-120"/>
                  </a:rPr>
                  <a:t>直接上多模态模型）</a:t>
                </a:r>
              </a:p>
              <a:p>
                <a:pPr marL="342900" indent="-342900" rtl="0" fontAlgn="ctr">
                  <a:spcBef>
                    <a:spcPts val="0"/>
                  </a:spcBef>
                  <a:spcAft>
                    <a:spcPts val="0"/>
                  </a:spcAft>
                  <a:buFont typeface="+mj-lt"/>
                  <a:buAutoNum type="arabicPeriod"/>
                </a:pPr>
                <a:r>
                  <a:rPr lang="en-US" altLang="zh-TW" sz="1800" b="0" i="0" dirty="0">
                    <a:effectLst/>
                    <a:ea typeface="Microsoft JhengHei UI" panose="020B0604030504040204" pitchFamily="34" charset="-120"/>
                  </a:rPr>
                  <a:t>Spatial prompt encoder</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借鉴</a:t>
                </a:r>
                <a:r>
                  <a:rPr lang="en-US" altLang="zh-TW" sz="1800" b="0" i="0" dirty="0">
                    <a:effectLst/>
                    <a:ea typeface="Microsoft JhengHei UI" panose="020B0604030504040204" pitchFamily="34" charset="-120"/>
                  </a:rPr>
                  <a:t>SAM</a:t>
                </a:r>
                <a:r>
                  <a:rPr lang="zh-TW" altLang="en-US" sz="1800" b="0" i="0" dirty="0">
                    <a:effectLst/>
                    <a:ea typeface="Microsoft JhengHei UI" panose="020B0604030504040204" pitchFamily="34" charset="-120"/>
                  </a:rPr>
                  <a:t>，使用了</a:t>
                </a:r>
                <a:r>
                  <a:rPr lang="en-US" altLang="zh-TW" sz="1800" b="0" i="0" dirty="0">
                    <a:effectLst/>
                    <a:ea typeface="Microsoft JhengHei UI" panose="020B0604030504040204" pitchFamily="34" charset="-120"/>
                  </a:rPr>
                  <a:t>point prompts</a:t>
                </a:r>
                <a:r>
                  <a:rPr lang="zh-TW" altLang="en-US" sz="1800" b="0" i="0" dirty="0">
                    <a:effectLst/>
                    <a:ea typeface="Microsoft JhengHei UI" panose="020B0604030504040204" pitchFamily="34" charset="-120"/>
                  </a:rPr>
                  <a:t>，</a:t>
                </a:r>
                <a:r>
                  <a:rPr lang="en-US" altLang="zh-TW" sz="1800" b="0" i="0" dirty="0">
                    <a:effectLst/>
                    <a:ea typeface="Microsoft JhengHei UI" panose="020B0604030504040204" pitchFamily="34" charset="-120"/>
                  </a:rPr>
                  <a:t>box prompts,</a:t>
                </a:r>
                <a:r>
                  <a:rPr lang="zh-TW" altLang="en-US" sz="1800" b="0" i="0" dirty="0">
                    <a:effectLst/>
                    <a:ea typeface="Microsoft JhengHei UI" panose="020B0604030504040204" pitchFamily="34" charset="-120"/>
                  </a:rPr>
                  <a:t>分别编码为</a:t>
                </a:r>
                <a:r>
                  <a:rPr lang="en-US" altLang="zh-TW" sz="1800" b="0" i="0" dirty="0">
                    <a:effectLst/>
                    <a:ea typeface="Microsoft JhengHei UI" panose="020B0604030504040204" pitchFamily="34" charset="-120"/>
                  </a:rPr>
                  <a:t>embedding</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然后和上一步的文本</a:t>
                </a:r>
                <a:r>
                  <a:rPr lang="en-US" altLang="zh-TW" sz="1800" b="0" i="0" dirty="0">
                    <a:effectLst/>
                    <a:ea typeface="Microsoft JhengHei UI" panose="020B0604030504040204" pitchFamily="34" charset="-120"/>
                  </a:rPr>
                  <a:t>prompts embeddings </a:t>
                </a:r>
                <a:r>
                  <a:rPr lang="zh-TW" altLang="en-US" sz="1800" b="0" i="0" dirty="0">
                    <a:effectLst/>
                    <a:ea typeface="Microsoft JhengHei UI" panose="020B0604030504040204" pitchFamily="34" charset="-120"/>
                  </a:rPr>
                  <a:t>拼接：</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en-US" altLang="zh-TW" sz="1800" b="0" i="0" dirty="0">
                    <a:effectLst/>
                    <a:ea typeface="Microsoft JhengHei UI" panose="020B0604030504040204" pitchFamily="34" charset="-120"/>
                  </a:rPr>
                  <a:t>Mask decoder</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解码器设计稍微比常规的多了一些：</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使用自注意力和交叉注意力在两个方向上融合图像嵌入和提示嵌入，然后采用转置卷积和插值操作来生成</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由于文本嵌入是实现通用分割的关键，并且学习文本与体积区域之间的关联也更为困难，</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通过在联合提示嵌入</a:t>
                </a:r>
                <a:r>
                  <a:rPr lang="en-US" altLang="zh-TW" sz="1800" b="0" i="0" dirty="0">
                    <a:effectLst/>
                    <a:latin typeface="Cambria Math" panose="02040503050406030204" pitchFamily="18" charset="0"/>
                    <a:ea typeface="Microsoft JhengHei UI" panose="020B0604030504040204" pitchFamily="34" charset="-120"/>
                  </a:rPr>
                  <a:t>𝑧_𝑝𝑟𝑜𝑚𝑝𝑡</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旁引入一个平行的文本输入</a:t>
                </a:r>
                <a:r>
                  <a:rPr lang="en-US" altLang="zh-TW" sz="1800" b="0" i="0" dirty="0">
                    <a:effectLst/>
                    <a:latin typeface="Cambria Math" panose="02040503050406030204" pitchFamily="18" charset="0"/>
                    <a:ea typeface="Microsoft JhengHei UI" panose="020B0604030504040204" pitchFamily="34" charset="-120"/>
                  </a:rPr>
                  <a:t>𝑧_𝑡𝑒𝑥𝑡</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来增强文本信息。</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进一步在</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解码器中计算转置卷积输出的上采样嵌入与文本嵌入之间的相似度矩阵。</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在插值之前，将相似度矩阵与</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预测的逐元素乘法应用于模型，之后模型输出</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457200" indent="-457200" algn="l">
                  <a:buFont typeface="+mj-lt"/>
                  <a:buAutoNum type="arabicPeriod"/>
                </a:pPr>
                <a:r>
                  <a:rPr lang="en-US" altLang="zh-TW" sz="2400" b="1" i="0" dirty="0">
                    <a:solidFill>
                      <a:srgbClr val="4D4D4D"/>
                    </a:solidFill>
                    <a:effectLst/>
                    <a:latin typeface="-apple-system"/>
                  </a:rPr>
                  <a:t>Prompt generation</a:t>
                </a:r>
                <a:br>
                  <a:rPr lang="en-US" altLang="zh-TW" sz="2400" b="1" i="0" dirty="0">
                    <a:solidFill>
                      <a:srgbClr val="4D4D4D"/>
                    </a:solidFill>
                    <a:effectLst/>
                    <a:latin typeface="-apple-system"/>
                  </a:rPr>
                </a:br>
                <a:r>
                  <a:rPr lang="zh-TW" altLang="en-US" sz="2400" b="0" i="0" dirty="0">
                    <a:solidFill>
                      <a:srgbClr val="4D4D4D"/>
                    </a:solidFill>
                    <a:effectLst/>
                    <a:latin typeface="-apple-system"/>
                  </a:rPr>
                  <a:t>模型支持</a:t>
                </a:r>
                <a:r>
                  <a:rPr lang="en-US" altLang="zh-TW" sz="2400" b="0" i="0" dirty="0">
                    <a:solidFill>
                      <a:srgbClr val="4D4D4D"/>
                    </a:solidFill>
                    <a:effectLst/>
                    <a:latin typeface="-apple-system"/>
                  </a:rPr>
                  <a:t>point</a:t>
                </a:r>
                <a:r>
                  <a:rPr lang="zh-TW" altLang="en-US" sz="2400" b="0" i="0" dirty="0">
                    <a:solidFill>
                      <a:srgbClr val="4D4D4D"/>
                    </a:solidFill>
                    <a:effectLst/>
                    <a:latin typeface="-apple-system"/>
                  </a:rPr>
                  <a:t>、</a:t>
                </a:r>
                <a:r>
                  <a:rPr lang="en-US" altLang="zh-TW" sz="2400" b="0" i="0" dirty="0">
                    <a:solidFill>
                      <a:srgbClr val="4D4D4D"/>
                    </a:solidFill>
                    <a:effectLst/>
                    <a:latin typeface="-apple-system"/>
                  </a:rPr>
                  <a:t>box</a:t>
                </a:r>
                <a:r>
                  <a:rPr lang="zh-TW" altLang="en-US" sz="2400" b="0" i="0" dirty="0">
                    <a:solidFill>
                      <a:srgbClr val="4D4D4D"/>
                    </a:solidFill>
                    <a:effectLst/>
                    <a:latin typeface="-apple-system"/>
                  </a:rPr>
                  <a:t>、</a:t>
                </a:r>
                <a:r>
                  <a:rPr lang="en-US" altLang="zh-TW" sz="2400" b="0" i="0" dirty="0">
                    <a:solidFill>
                      <a:srgbClr val="4D4D4D"/>
                    </a:solidFill>
                    <a:effectLst/>
                    <a:latin typeface="-apple-system"/>
                  </a:rPr>
                  <a:t>text prompts</a:t>
                </a:r>
                <a:r>
                  <a:rPr lang="zh-TW" altLang="en-US" sz="2400" b="0" i="0" dirty="0">
                    <a:solidFill>
                      <a:srgbClr val="4D4D4D"/>
                    </a:solidFill>
                    <a:effectLst/>
                    <a:latin typeface="-apple-system"/>
                  </a:rPr>
                  <a:t>及他们的混合</a:t>
                </a:r>
                <a:r>
                  <a:rPr lang="en-US" altLang="zh-TW" sz="2400" b="0" i="0" dirty="0">
                    <a:solidFill>
                      <a:srgbClr val="4D4D4D"/>
                    </a:solidFill>
                    <a:effectLst/>
                    <a:latin typeface="-apple-system"/>
                  </a:rPr>
                  <a:t>prompts</a:t>
                </a:r>
                <a:r>
                  <a:rPr lang="zh-TW" altLang="en-US" sz="2400" b="0" i="0" dirty="0">
                    <a:solidFill>
                      <a:srgbClr val="4D4D4D"/>
                    </a:solidFill>
                    <a:effectLst/>
                    <a:latin typeface="-apple-system"/>
                  </a:rPr>
                  <a:t>。</a:t>
                </a:r>
                <a:endParaRPr lang="en-US" altLang="zh-TW" sz="2400" b="0" i="0" dirty="0">
                  <a:solidFill>
                    <a:srgbClr val="4D4D4D"/>
                  </a:solidFill>
                  <a:effectLst/>
                  <a:latin typeface="-apple-system"/>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点提示</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和</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框提示</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可以通过基于</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真实分割遮罩</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的</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点采样</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来生成。</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文本提示</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是基于</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它们的类别名称</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构建的。</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由于</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非监督的</a:t>
                </a:r>
                <a:r>
                  <a:rPr lang="en-US" altLang="zh-TW" sz="1800" dirty="0">
                    <a:solidFill>
                      <a:srgbClr val="2F2F2F"/>
                    </a:solidFill>
                    <a:effectLst/>
                    <a:latin typeface="+mn-lt"/>
                    <a:ea typeface="+mn-ea"/>
                    <a:cs typeface="+mn-cs"/>
                    <a:sym typeface="Arial"/>
                  </a:rPr>
                  <a:t>FH</a:t>
                </a:r>
                <a:r>
                  <a:rPr lang="zh-TW" altLang="en-US" sz="1800" dirty="0">
                    <a:solidFill>
                      <a:srgbClr val="2F2F2F"/>
                    </a:solidFill>
                    <a:effectLst/>
                    <a:latin typeface="+mn-lt"/>
                    <a:ea typeface="+mn-ea"/>
                    <a:cs typeface="+mn-cs"/>
                    <a:sym typeface="Arial"/>
                  </a:rPr>
                  <a:t>算法产生的伪遮罩</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没有</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语义</a:t>
                </a:r>
                <a:r>
                  <a:rPr lang="zh-TW" altLang="en-US" sz="3200" b="0" i="0" dirty="0">
                    <a:effectLst/>
                    <a:latin typeface="-apple-system"/>
                  </a:rPr>
                  <a:t>信息，因此在使用</a:t>
                </a:r>
                <a:r>
                  <a:rPr lang="en-US" altLang="zh-TW" sz="3200" b="0" i="0" dirty="0">
                    <a:effectLst/>
                    <a:latin typeface="-apple-system"/>
                  </a:rPr>
                  <a:t> </a:t>
                </a:r>
                <a:r>
                  <a:rPr lang="zh-TW" altLang="en-US" sz="3200" b="0" i="0" dirty="0">
                    <a:effectLst/>
                    <a:latin typeface="-apple-system"/>
                  </a:rPr>
                  <a:t>伪遮罩进行训练</a:t>
                </a:r>
                <a:r>
                  <a:rPr lang="en-US" altLang="zh-TW" sz="3200" b="0" i="0" dirty="0">
                    <a:effectLst/>
                    <a:latin typeface="-apple-system"/>
                  </a:rPr>
                  <a:t> </a:t>
                </a:r>
                <a:r>
                  <a:rPr lang="zh-TW" altLang="en-US" sz="3200" b="0" i="0" dirty="0">
                    <a:effectLst/>
                    <a:latin typeface="-apple-system"/>
                  </a:rPr>
                  <a:t>时，只使用</a:t>
                </a:r>
                <a:r>
                  <a:rPr lang="en-US" altLang="zh-TW" sz="3200" b="0" i="0" dirty="0">
                    <a:effectLst/>
                    <a:latin typeface="-apple-system"/>
                  </a:rPr>
                  <a:t> </a:t>
                </a:r>
                <a:r>
                  <a:rPr lang="zh-TW" altLang="en-US" sz="3200" b="0" i="0" dirty="0">
                    <a:effectLst/>
                    <a:latin typeface="-apple-system"/>
                  </a:rPr>
                  <a:t>点提示和框提示。</a:t>
                </a:r>
              </a:p>
              <a:p>
                <a:pPr algn="l">
                  <a:buFont typeface="Arial" panose="020B0604020202020204" pitchFamily="34" charset="0"/>
                  <a:buChar char="•"/>
                </a:pPr>
                <a:r>
                  <a:rPr lang="zh-TW" altLang="en-US" sz="3200" b="0" i="0" dirty="0">
                    <a:solidFill>
                      <a:srgbClr val="4D4D4D"/>
                    </a:solidFill>
                    <a:effectLst/>
                    <a:latin typeface="-apple-system"/>
                  </a:rPr>
                  <a:t>损失函数</a:t>
                </a:r>
                <a:r>
                  <a:rPr lang="en-US" altLang="zh-TW" sz="3200" b="0" i="0" dirty="0">
                    <a:solidFill>
                      <a:srgbClr val="4D4D4D"/>
                    </a:solidFill>
                    <a:effectLst/>
                    <a:latin typeface="-apple-system"/>
                  </a:rPr>
                  <a:t>:binary cross-entropy (BCE) loss </a:t>
                </a:r>
                <a:r>
                  <a:rPr lang="zh-TW" altLang="en-US" sz="3200" b="0" i="0" dirty="0">
                    <a:solidFill>
                      <a:srgbClr val="4D4D4D"/>
                    </a:solidFill>
                    <a:effectLst/>
                    <a:latin typeface="-apple-system"/>
                  </a:rPr>
                  <a:t>和 </a:t>
                </a:r>
                <a:r>
                  <a:rPr lang="en-US" altLang="zh-TW" sz="3200" b="0" i="0" dirty="0">
                    <a:solidFill>
                      <a:srgbClr val="4D4D4D"/>
                    </a:solidFill>
                    <a:effectLst/>
                    <a:latin typeface="-apple-system"/>
                  </a:rPr>
                  <a:t>Dice loss</a:t>
                </a:r>
                <a:endParaRPr lang="zh-TW" altLang="en-US" sz="1800" b="0" i="0" dirty="0">
                  <a:effectLst/>
                  <a:ea typeface="Microsoft JhengHei UI" panose="020B0604030504040204" pitchFamily="34" charset="-120"/>
                </a:endParaRPr>
              </a:p>
            </p:txBody>
          </p:sp>
        </mc:Fallback>
      </mc:AlternateContent>
    </p:spTree>
    <p:extLst>
      <p:ext uri="{BB962C8B-B14F-4D97-AF65-F5344CB8AC3E}">
        <p14:creationId xmlns:p14="http://schemas.microsoft.com/office/powerpoint/2010/main" val="3151498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r>
              <a:rPr lang="zh-TW" altLang="en-US" b="0" dirty="0">
                <a:effectLst/>
                <a:latin typeface="Optimistic Display"/>
              </a:rPr>
              <a:t>先介紹</a:t>
            </a:r>
            <a:r>
              <a:rPr lang="en-US" altLang="zh-TW" b="0" dirty="0">
                <a:effectLst/>
                <a:latin typeface="Optimistic Display"/>
              </a:rPr>
              <a:t>SAM:</a:t>
            </a:r>
          </a:p>
          <a:p>
            <a:pPr marL="285750" indent="-285750">
              <a:buFont typeface="Arial" panose="020B0604020202020204" pitchFamily="34" charset="0"/>
              <a:buChar char="•"/>
            </a:pPr>
            <a:r>
              <a:rPr lang="en-US" altLang="zh-TW" b="0" dirty="0">
                <a:effectLst/>
                <a:latin typeface="Optimistic Display"/>
              </a:rPr>
              <a:t>Segment Anything Model (SAM):  Meta AI </a:t>
            </a:r>
            <a:r>
              <a:rPr lang="zh-TW" altLang="en-US" b="0" dirty="0">
                <a:effectLst/>
                <a:latin typeface="Optimistic Display"/>
              </a:rPr>
              <a:t>開發的模型，</a:t>
            </a:r>
            <a:br>
              <a:rPr lang="en-US" altLang="zh-TW" b="0" dirty="0">
                <a:effectLst/>
                <a:latin typeface="Optimistic Display"/>
              </a:rPr>
            </a:br>
            <a:r>
              <a:rPr lang="zh-TW" altLang="en-US" b="0" dirty="0">
                <a:effectLst/>
                <a:latin typeface="Optimistic Display"/>
              </a:rPr>
              <a:t>這是他們</a:t>
            </a:r>
            <a:r>
              <a:rPr lang="en-US" altLang="zh-TW" b="0" dirty="0">
                <a:effectLst/>
                <a:latin typeface="Optimistic Display"/>
              </a:rPr>
              <a:t>release </a:t>
            </a:r>
            <a:r>
              <a:rPr lang="zh-TW" altLang="en-US" b="0" dirty="0">
                <a:effectLst/>
                <a:latin typeface="Optimistic Display"/>
              </a:rPr>
              <a:t>的影片，只需要</a:t>
            </a:r>
            <a:r>
              <a:rPr lang="zh-TW" altLang="en-US" b="1" u="sng" dirty="0">
                <a:effectLst/>
                <a:latin typeface="Optimistic Display"/>
              </a:rPr>
              <a:t>滑鼠</a:t>
            </a:r>
            <a:r>
              <a:rPr lang="zh-TW" altLang="en-US" b="0" dirty="0">
                <a:effectLst/>
                <a:latin typeface="Optimistic Display"/>
              </a:rPr>
              <a:t>點選，就可以“切出”任何影像中的</a:t>
            </a:r>
            <a:r>
              <a:rPr lang="zh-TW" altLang="en-US" b="1" u="sng" dirty="0">
                <a:effectLst/>
                <a:latin typeface="Optimistic Display"/>
              </a:rPr>
              <a:t>任何物件</a:t>
            </a:r>
          </a:p>
          <a:p>
            <a:pPr marL="285750" indent="-285750">
              <a:buFont typeface="Arial" panose="020B0604020202020204" pitchFamily="34" charset="0"/>
              <a:buChar char="•"/>
            </a:pPr>
            <a:r>
              <a:rPr lang="zh-TW" altLang="en-US" b="0" dirty="0">
                <a:effectLst/>
                <a:latin typeface="Optimistic Display"/>
              </a:rPr>
              <a:t>具 </a:t>
            </a:r>
            <a:r>
              <a:rPr lang="en-US" altLang="zh-TW" b="1" u="sng" dirty="0">
                <a:effectLst/>
                <a:latin typeface="Optimistic Display"/>
              </a:rPr>
              <a:t>zero-shot</a:t>
            </a:r>
            <a:r>
              <a:rPr lang="zh-TW" altLang="en-US" b="0" dirty="0">
                <a:effectLst/>
                <a:latin typeface="Optimistic Display"/>
              </a:rPr>
              <a:t> </a:t>
            </a:r>
            <a:r>
              <a:rPr lang="zh-TW" altLang="en-US" b="1" u="sng" dirty="0">
                <a:effectLst/>
                <a:latin typeface="Optimistic Display"/>
              </a:rPr>
              <a:t>泛化</a:t>
            </a:r>
            <a:r>
              <a:rPr lang="zh-TW" altLang="en-US" b="0" dirty="0">
                <a:effectLst/>
                <a:latin typeface="Optimistic Display"/>
              </a:rPr>
              <a:t>能力，</a:t>
            </a:r>
            <a:r>
              <a:rPr lang="zh-TW" altLang="en-US" b="1" u="sng" dirty="0">
                <a:effectLst/>
                <a:latin typeface="Optimistic Display"/>
              </a:rPr>
              <a:t>不用訓練</a:t>
            </a:r>
            <a:r>
              <a:rPr lang="zh-TW" altLang="en-US" b="0" dirty="0">
                <a:effectLst/>
                <a:latin typeface="Optimistic Display"/>
              </a:rPr>
              <a:t>也可以</a:t>
            </a:r>
            <a:r>
              <a:rPr lang="zh-TW" altLang="en-US" b="1" u="sng" dirty="0">
                <a:effectLst/>
                <a:latin typeface="Optimistic Display"/>
              </a:rPr>
              <a:t>分割不熟悉</a:t>
            </a:r>
            <a:r>
              <a:rPr lang="zh-TW" altLang="en-US" b="0" dirty="0">
                <a:effectLst/>
                <a:latin typeface="Optimistic Display"/>
              </a:rPr>
              <a:t>的物體</a:t>
            </a:r>
            <a:endParaRPr lang="en-US" altLang="zh-TW" b="0" dirty="0">
              <a:effectLst/>
              <a:latin typeface="Optimistic Display"/>
            </a:endParaRPr>
          </a:p>
          <a:p>
            <a:pPr marL="285750" indent="-285750">
              <a:buFont typeface="Arial" panose="020B0604020202020204" pitchFamily="34" charset="0"/>
              <a:buChar char="•"/>
            </a:pPr>
            <a:r>
              <a:rPr lang="zh-TW" altLang="en-US" b="0" dirty="0">
                <a:effectLst/>
                <a:latin typeface="Optimistic Display"/>
              </a:rPr>
              <a:t>支援 </a:t>
            </a:r>
            <a:r>
              <a:rPr lang="zh-TW" altLang="en-US" b="1" u="sng" dirty="0">
                <a:effectLst/>
                <a:latin typeface="Optimistic Display"/>
              </a:rPr>
              <a:t>點</a:t>
            </a:r>
            <a:r>
              <a:rPr lang="zh-TW" altLang="en-US" b="0" dirty="0">
                <a:effectLst/>
                <a:latin typeface="Optimistic Display"/>
              </a:rPr>
              <a:t>、</a:t>
            </a:r>
            <a:r>
              <a:rPr lang="en-US" altLang="zh-TW" b="1" i="0" u="sng" dirty="0">
                <a:solidFill>
                  <a:srgbClr val="4B5563"/>
                </a:solidFill>
                <a:effectLst/>
                <a:latin typeface="Optimistic Text"/>
              </a:rPr>
              <a:t>Bounding box</a:t>
            </a:r>
            <a:r>
              <a:rPr lang="zh-TW" altLang="en-US" b="0" i="0" dirty="0">
                <a:solidFill>
                  <a:srgbClr val="4B5563"/>
                </a:solidFill>
                <a:effectLst/>
                <a:latin typeface="Optimistic Text"/>
              </a:rPr>
              <a:t>、</a:t>
            </a:r>
            <a:r>
              <a:rPr lang="zh-TW" altLang="en-US" b="1" i="0" u="sng" dirty="0">
                <a:solidFill>
                  <a:srgbClr val="4B5563"/>
                </a:solidFill>
                <a:effectLst/>
                <a:latin typeface="Optimistic Text"/>
              </a:rPr>
              <a:t>文字提示</a:t>
            </a:r>
            <a:r>
              <a:rPr lang="en-US" altLang="zh-TW" b="0" i="0" u="none" dirty="0">
                <a:solidFill>
                  <a:srgbClr val="4B5563"/>
                </a:solidFill>
                <a:effectLst/>
                <a:latin typeface="Optimistic Text"/>
              </a:rPr>
              <a:t> (prompts)</a:t>
            </a:r>
            <a:endParaRPr lang="en-US" altLang="zh-TW" b="0" u="none" dirty="0">
              <a:effectLst/>
              <a:latin typeface="Optimistic Display"/>
            </a:endParaRPr>
          </a:p>
          <a:p>
            <a:r>
              <a:rPr lang="en-US" altLang="zh-TW" b="0" dirty="0">
                <a:effectLst/>
                <a:latin typeface="Optimistic Display"/>
              </a:rPr>
              <a:t>-------------</a:t>
            </a:r>
          </a:p>
          <a:p>
            <a:endParaRPr lang="en-US" altLang="zh-TW" b="0" dirty="0">
              <a:effectLst/>
              <a:latin typeface="Optimistic Display"/>
            </a:endParaRPr>
          </a:p>
          <a:p>
            <a:endParaRPr lang="en-US" altLang="zh-TW" b="0" dirty="0">
              <a:effectLst/>
              <a:latin typeface="Optimistic Display"/>
            </a:endParaRPr>
          </a:p>
          <a:p>
            <a:r>
              <a:rPr lang="en-US" altLang="zh-TW" b="0" dirty="0">
                <a:effectLst/>
                <a:latin typeface="Optimistic Display"/>
              </a:rPr>
              <a:t>SAM</a:t>
            </a:r>
            <a:r>
              <a:rPr lang="zh-TW" altLang="en-US" b="0" dirty="0">
                <a:effectLst/>
                <a:latin typeface="Optimistic Display"/>
              </a:rPr>
              <a:t>是一种快速的分割系统，对不熟悉的物体和图像具有零样本泛化能力，不需要额外的训练。</a:t>
            </a:r>
          </a:p>
          <a:p>
            <a:r>
              <a:rPr lang="zh-TW" altLang="en-US" b="0" dirty="0">
                <a:effectLst/>
                <a:latin typeface="Optimistic Display"/>
              </a:rPr>
              <a:t>用交互式点和框提示它。</a:t>
            </a:r>
          </a:p>
          <a:p>
            <a:r>
              <a:rPr lang="zh-TW" altLang="en-US" b="0" dirty="0">
                <a:effectLst/>
                <a:latin typeface="Optimistic Display"/>
              </a:rPr>
              <a:t>目标检测器的边界框提示可以实现文本到目标的分割。</a:t>
            </a:r>
            <a:endParaRPr lang="en-US" altLang="zh-TW" b="0" dirty="0">
              <a:effectLst/>
              <a:latin typeface="Optimistic Display"/>
            </a:endParaRPr>
          </a:p>
          <a:p>
            <a:endParaRPr lang="en-US" altLang="zh-TW" b="0" dirty="0">
              <a:effectLst/>
              <a:latin typeface="Optimistic Display"/>
            </a:endParaRPr>
          </a:p>
          <a:p>
            <a:r>
              <a:rPr lang="en-US" altLang="zh-TW" b="0" dirty="0">
                <a:effectLst/>
                <a:latin typeface="Optimistic Display"/>
              </a:rPr>
              <a:t>Segment Anything Model (SAM): a new AI model from Meta AI that can "cut out" any object, in any image, with a single click</a:t>
            </a:r>
          </a:p>
          <a:p>
            <a:pPr marL="285750" indent="-285750">
              <a:buFont typeface="Arial" panose="020B0604020202020204" pitchFamily="34" charset="0"/>
              <a:buChar char="•"/>
            </a:pPr>
            <a:r>
              <a:rPr lang="en-US" altLang="zh-TW" b="0" dirty="0">
                <a:effectLst/>
                <a:latin typeface="Optimistic Display"/>
              </a:rPr>
              <a:t>SAM is a </a:t>
            </a:r>
            <a:r>
              <a:rPr lang="en-US" altLang="zh-TW" b="0" dirty="0" err="1">
                <a:effectLst/>
                <a:latin typeface="Optimistic Display"/>
              </a:rPr>
              <a:t>promptable</a:t>
            </a:r>
            <a:r>
              <a:rPr lang="en-US" altLang="zh-TW" b="0" dirty="0">
                <a:effectLst/>
                <a:latin typeface="Optimistic Display"/>
              </a:rPr>
              <a:t> segmentation system with zero-shot generalization to unfamiliar objects and images, without the need for additional training.</a:t>
            </a:r>
          </a:p>
          <a:p>
            <a:pPr marL="342900" indent="-342900">
              <a:buFont typeface="+mj-lt"/>
              <a:buAutoNum type="arabicPeriod"/>
            </a:pPr>
            <a:r>
              <a:rPr lang="en-US" altLang="zh-TW" b="0" i="0" dirty="0">
                <a:solidFill>
                  <a:srgbClr val="4B5563"/>
                </a:solidFill>
                <a:effectLst/>
                <a:latin typeface="Optimistic Text"/>
              </a:rPr>
              <a:t>Prompt it with interactive points and boxes.</a:t>
            </a:r>
          </a:p>
          <a:p>
            <a:pPr marL="342900" indent="-342900">
              <a:buFont typeface="+mj-lt"/>
              <a:buAutoNum type="arabicPeriod"/>
            </a:pPr>
            <a:r>
              <a:rPr lang="en-US" altLang="zh-TW" b="0" i="0" dirty="0">
                <a:solidFill>
                  <a:srgbClr val="4B5563"/>
                </a:solidFill>
                <a:effectLst/>
                <a:latin typeface="Optimistic Text"/>
              </a:rPr>
              <a:t>Bounding box prompts from an object detector can enable text-to-object segmentation.</a:t>
            </a:r>
            <a:endParaRPr lang="en-US" altLang="zh-TW" dirty="0">
              <a:effectLst/>
            </a:endParaRPr>
          </a:p>
          <a:p>
            <a:pPr marL="0" lvl="0" indent="0">
              <a:spcBef>
                <a:spcPts val="0"/>
              </a:spcBef>
              <a:buNone/>
            </a:pPr>
            <a:endParaRPr lang="en-US" altLang="zh-TW" dirty="0"/>
          </a:p>
        </p:txBody>
      </p:sp>
    </p:spTree>
    <p:extLst>
      <p:ext uri="{BB962C8B-B14F-4D97-AF65-F5344CB8AC3E}">
        <p14:creationId xmlns:p14="http://schemas.microsoft.com/office/powerpoint/2010/main" val="2522008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rtl="0" fontAlgn="ctr">
                  <a:spcBef>
                    <a:spcPts val="0"/>
                  </a:spcBef>
                  <a:spcAft>
                    <a:spcPts val="0"/>
                  </a:spcAft>
                  <a:buFont typeface="+mj-lt"/>
                  <a:buNone/>
                </a:pPr>
                <a:r>
                  <a:rPr lang="zh-TW" altLang="en-US" sz="1800" b="0" i="0" dirty="0">
                    <a:effectLst/>
                    <a:ea typeface="Microsoft JhengHei UI" panose="020B0604030504040204" pitchFamily="34" charset="-120"/>
                  </a:rPr>
                  <a:t>除訓練外，在 </a:t>
                </a:r>
                <a:r>
                  <a:rPr lang="en-US" altLang="zh-TW" sz="1800" b="1" dirty="0">
                    <a:solidFill>
                      <a:schemeClr val="tx1"/>
                    </a:solidFill>
                  </a:rPr>
                  <a:t>inference</a:t>
                </a:r>
                <a:r>
                  <a:rPr lang="zh-TW" altLang="en-US" sz="1800" b="1" dirty="0">
                    <a:solidFill>
                      <a:schemeClr val="tx1"/>
                    </a:solidFill>
                  </a:rPr>
                  <a:t> </a:t>
                </a:r>
                <a:r>
                  <a:rPr lang="en-US" altLang="zh-TW" sz="1800" b="1" dirty="0">
                    <a:solidFill>
                      <a:schemeClr val="tx1"/>
                    </a:solidFill>
                  </a:rPr>
                  <a:t>(</a:t>
                </a:r>
                <a:r>
                  <a:rPr lang="zh-TW" altLang="en-US" sz="1800" b="0" i="0" dirty="0">
                    <a:effectLst/>
                    <a:ea typeface="Microsoft JhengHei UI" panose="020B0604030504040204" pitchFamily="34" charset="-120"/>
                  </a:rPr>
                  <a:t>推理</a:t>
                </a:r>
                <a:r>
                  <a:rPr lang="en-US" altLang="zh-TW" sz="1800" b="1" dirty="0">
                    <a:solidFill>
                      <a:schemeClr val="tx1"/>
                    </a:solidFill>
                  </a:rPr>
                  <a:t>) </a:t>
                </a:r>
                <a:r>
                  <a:rPr lang="zh-TW" altLang="en-US" sz="1800" b="0" dirty="0">
                    <a:solidFill>
                      <a:schemeClr val="tx1"/>
                    </a:solidFill>
                  </a:rPr>
                  <a:t>也有</a:t>
                </a:r>
                <a:r>
                  <a:rPr lang="zh-TW" altLang="en-US" sz="1800" b="1" u="sng" dirty="0">
                    <a:solidFill>
                      <a:schemeClr val="tx1"/>
                    </a:solidFill>
                  </a:rPr>
                  <a:t>優化</a:t>
                </a:r>
                <a:endParaRPr lang="en-US" altLang="zh-TW" sz="1800" b="1" u="sng" dirty="0">
                  <a:solidFill>
                    <a:schemeClr val="tx1"/>
                  </a:solidFill>
                </a:endParaRPr>
              </a:p>
              <a:p>
                <a:pPr marL="285750" marR="0" lvl="0" indent="-2857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800" b="0" i="0" dirty="0">
                    <a:effectLst/>
                    <a:ea typeface="Microsoft JhengHei UI" panose="020B0604030504040204" pitchFamily="34" charset="-120"/>
                  </a:rPr>
                  <a:t>傳統的 </a:t>
                </a:r>
                <a:r>
                  <a:rPr lang="en-US" altLang="zh-TW" sz="1800" b="0" i="0" dirty="0">
                    <a:effectLst/>
                    <a:ea typeface="Microsoft JhengHei UI" panose="020B0604030504040204" pitchFamily="34" charset="-120"/>
                  </a:rPr>
                  <a:t>3D</a:t>
                </a:r>
                <a:r>
                  <a:rPr lang="zh-TW" altLang="en-US" sz="1800" b="0" i="0" dirty="0">
                    <a:effectLst/>
                    <a:ea typeface="Microsoft JhengHei UI" panose="020B0604030504040204" pitchFamily="34" charset="-120"/>
                  </a:rPr>
                  <a:t>醫學影像模型 有 兩種主要 </a:t>
                </a:r>
                <a:r>
                  <a:rPr lang="zh-TW" altLang="en-US" sz="1800" b="1" i="0" u="sng" dirty="0">
                    <a:effectLst/>
                    <a:ea typeface="Microsoft JhengHei UI" panose="020B0604030504040204" pitchFamily="34" charset="-120"/>
                  </a:rPr>
                  <a:t>推理方法</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en-US" altLang="zh-TW" sz="1800" b="1" u="sng" dirty="0">
                    <a:solidFill>
                      <a:srgbClr val="262626"/>
                    </a:solidFill>
                    <a:latin typeface="Raleway" panose="020B0503030101060003" pitchFamily="34" charset="0"/>
                    <a:ea typeface="宋体" panose="02010600030101010101" pitchFamily="2" charset="-122"/>
                    <a:sym typeface="Raleway Light"/>
                  </a:rPr>
                  <a:t>Slide window</a:t>
                </a:r>
                <a:r>
                  <a:rPr lang="zh-TW" altLang="en-US" sz="1800" b="1" u="sng" dirty="0">
                    <a:solidFill>
                      <a:srgbClr val="262626"/>
                    </a:solidFill>
                    <a:latin typeface="Raleway" panose="020B0503030101060003" pitchFamily="34" charset="0"/>
                    <a:ea typeface="宋体" panose="02010600030101010101" pitchFamily="2" charset="-122"/>
                    <a:sym typeface="Raleway Light"/>
                  </a:rPr>
                  <a:t> </a:t>
                </a:r>
                <a:r>
                  <a:rPr lang="en-US" altLang="zh-TW" sz="1800" b="1" u="sng" dirty="0">
                    <a:solidFill>
                      <a:srgbClr val="262626"/>
                    </a:solidFill>
                    <a:latin typeface="Raleway" panose="020B0503030101060003" pitchFamily="34" charset="0"/>
                    <a:ea typeface="宋体" panose="02010600030101010101" pitchFamily="2" charset="-122"/>
                    <a:sym typeface="Raleway Light"/>
                  </a:rPr>
                  <a:t>(</a:t>
                </a:r>
                <a:r>
                  <a:rPr lang="zh-TW" altLang="en-US" sz="1800" b="1" i="0" u="sng" dirty="0">
                    <a:effectLst/>
                    <a:ea typeface="Microsoft JhengHei UI" panose="020B0604030504040204" pitchFamily="34" charset="-120"/>
                  </a:rPr>
                  <a:t>滑動窗口</a:t>
                </a:r>
                <a:r>
                  <a:rPr lang="en-US" altLang="zh-TW" sz="1800" b="1" i="0" u="sng" dirty="0">
                    <a:effectLst/>
                    <a:ea typeface="Microsoft JhengHei UI" panose="020B0604030504040204" pitchFamily="34" charset="-120"/>
                  </a:rPr>
                  <a:t>) </a:t>
                </a:r>
                <a:r>
                  <a:rPr lang="zh-TW" altLang="en-US" sz="1800" b="1" i="0" u="sng" dirty="0">
                    <a:effectLst/>
                    <a:ea typeface="Microsoft JhengHei UI" panose="020B0604030504040204" pitchFamily="34" charset="-120"/>
                  </a:rPr>
                  <a:t>和</a:t>
                </a:r>
                <a:r>
                  <a:rPr lang="en-US" altLang="zh-TW" sz="1800" b="1" i="0" u="sng" dirty="0">
                    <a:effectLst/>
                    <a:ea typeface="Microsoft JhengHei UI" panose="020B0604030504040204" pitchFamily="34" charset="-120"/>
                  </a:rPr>
                  <a:t> resize</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en-US" altLang="zh-TW" sz="1800" b="1" dirty="0">
                    <a:solidFill>
                      <a:srgbClr val="262626"/>
                    </a:solidFill>
                    <a:latin typeface="Raleway" panose="020B0503030101060003" pitchFamily="34" charset="0"/>
                    <a:ea typeface="宋体" panose="02010600030101010101" pitchFamily="2" charset="-122"/>
                    <a:sym typeface="Raleway Light"/>
                  </a:rPr>
                  <a:t>Slide window</a:t>
                </a:r>
                <a:endParaRPr lang="en-US" altLang="zh-TW" sz="1800" b="0" i="0" dirty="0">
                  <a:solidFill>
                    <a:srgbClr val="262626"/>
                  </a:solidFill>
                  <a:effectLst/>
                  <a:latin typeface="Raleway" panose="020B0503030101060003" pitchFamily="34" charset="0"/>
                  <a:ea typeface="Microsoft JhengHei UI" panose="020B0604030504040204" pitchFamily="34" charset="-120"/>
                  <a:sym typeface="Raleway Light"/>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優點：</a:t>
                </a:r>
                <a:r>
                  <a:rPr lang="zh-TW" altLang="en-US" sz="1800" b="1" u="sng" dirty="0">
                    <a:solidFill>
                      <a:srgbClr val="2F2F2F"/>
                    </a:solidFill>
                    <a:effectLst/>
                    <a:latin typeface="+mn-lt"/>
                    <a:ea typeface="+mn-ea"/>
                    <a:cs typeface="+mn-cs"/>
                    <a:sym typeface="Arial"/>
                  </a:rPr>
                  <a:t>保留原始分辨率</a:t>
                </a:r>
                <a:r>
                  <a:rPr lang="zh-TW" altLang="en-US" sz="1800" dirty="0">
                    <a:solidFill>
                      <a:srgbClr val="2F2F2F"/>
                    </a:solidFill>
                    <a:effectLst/>
                    <a:latin typeface="+mn-lt"/>
                    <a:ea typeface="+mn-ea"/>
                    <a:cs typeface="+mn-cs"/>
                    <a:sym typeface="Arial"/>
                  </a:rPr>
                  <a:t>。</a:t>
                </a:r>
                <a:endParaRPr lang="en-US" altLang="zh-TW" sz="1800" dirty="0">
                  <a:solidFill>
                    <a:srgbClr val="2F2F2F"/>
                  </a:solidFill>
                  <a:effectLst/>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缺點：對</a:t>
                </a:r>
                <a:r>
                  <a:rPr lang="en-US" altLang="zh-TW" sz="1800" dirty="0">
                    <a:solidFill>
                      <a:srgbClr val="2F2F2F"/>
                    </a:solidFill>
                    <a:effectLst/>
                    <a:latin typeface="+mn-lt"/>
                    <a:ea typeface="+mn-ea"/>
                    <a:cs typeface="+mn-cs"/>
                    <a:sym typeface="Arial"/>
                  </a:rPr>
                  <a:t> </a:t>
                </a:r>
                <a:r>
                  <a:rPr lang="zh-TW" altLang="en-US" sz="1800" b="1" u="sng" dirty="0">
                    <a:solidFill>
                      <a:srgbClr val="2F2F2F"/>
                    </a:solidFill>
                    <a:effectLst/>
                    <a:latin typeface="+mn-lt"/>
                    <a:ea typeface="+mn-ea"/>
                    <a:cs typeface="+mn-cs"/>
                    <a:sym typeface="Arial"/>
                  </a:rPr>
                  <a:t>可提示</a:t>
                </a:r>
                <a:r>
                  <a:rPr lang="zh-TW" altLang="en-US" sz="1800" dirty="0">
                    <a:solidFill>
                      <a:srgbClr val="2F2F2F"/>
                    </a:solidFill>
                    <a:effectLst/>
                    <a:latin typeface="+mn-lt"/>
                    <a:ea typeface="+mn-ea"/>
                    <a:cs typeface="+mn-cs"/>
                    <a:sym typeface="Arial"/>
                  </a:rPr>
                  <a:t>的模型，需 </a:t>
                </a:r>
                <a:r>
                  <a:rPr lang="zh-TW" altLang="en-US" sz="1800" b="1" u="sng" dirty="0">
                    <a:solidFill>
                      <a:srgbClr val="2F2F2F"/>
                    </a:solidFill>
                    <a:effectLst/>
                    <a:latin typeface="+mn-lt"/>
                    <a:ea typeface="+mn-ea"/>
                    <a:cs typeface="+mn-cs"/>
                    <a:sym typeface="Arial"/>
                  </a:rPr>
                  <a:t>使用者</a:t>
                </a:r>
                <a:r>
                  <a:rPr lang="zh-TW" altLang="en-US" sz="1800" b="0" u="none"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在</a:t>
                </a:r>
                <a:r>
                  <a:rPr lang="zh-TW" altLang="en-US" sz="1800" b="1" u="sng" dirty="0">
                    <a:solidFill>
                      <a:srgbClr val="2F2F2F"/>
                    </a:solidFill>
                    <a:effectLst/>
                    <a:latin typeface="+mn-lt"/>
                    <a:ea typeface="+mn-ea"/>
                    <a:cs typeface="+mn-cs"/>
                    <a:sym typeface="Arial"/>
                  </a:rPr>
                  <a:t>每個</a:t>
                </a:r>
                <a:r>
                  <a:rPr lang="en-US" altLang="zh-TW" sz="1800" b="1" u="sng" dirty="0">
                    <a:solidFill>
                      <a:srgbClr val="262626"/>
                    </a:solidFill>
                    <a:latin typeface="Raleway" panose="020B0503030101060003" pitchFamily="34" charset="0"/>
                    <a:ea typeface="宋体" panose="02010600030101010101" pitchFamily="2" charset="-122"/>
                    <a:sym typeface="Raleway Light"/>
                  </a:rPr>
                  <a:t>window</a:t>
                </a:r>
                <a:r>
                  <a:rPr lang="zh-TW" altLang="en-US" sz="1800" dirty="0">
                    <a:solidFill>
                      <a:srgbClr val="2F2F2F"/>
                    </a:solidFill>
                    <a:effectLst/>
                    <a:latin typeface="+mn-lt"/>
                    <a:ea typeface="+mn-ea"/>
                    <a:cs typeface="+mn-cs"/>
                    <a:sym typeface="Arial"/>
                  </a:rPr>
                  <a:t>中進行</a:t>
                </a:r>
                <a:r>
                  <a:rPr lang="zh-TW" altLang="en-US" sz="1800" b="1" u="sng" dirty="0">
                    <a:solidFill>
                      <a:srgbClr val="2F2F2F"/>
                    </a:solidFill>
                    <a:effectLst/>
                    <a:latin typeface="+mn-lt"/>
                    <a:ea typeface="+mn-ea"/>
                    <a:cs typeface="+mn-cs"/>
                    <a:sym typeface="Arial"/>
                  </a:rPr>
                  <a:t>提示</a:t>
                </a:r>
                <a:r>
                  <a:rPr lang="zh-TW" altLang="en-US" sz="1800" dirty="0">
                    <a:solidFill>
                      <a:srgbClr val="2F2F2F"/>
                    </a:solidFill>
                    <a:effectLst/>
                    <a:latin typeface="+mn-lt"/>
                    <a:ea typeface="+mn-ea"/>
                    <a:cs typeface="+mn-cs"/>
                    <a:sym typeface="Arial"/>
                  </a:rPr>
                  <a:t>，</a:t>
                </a:r>
                <a:br>
                  <a:rPr lang="en-US" altLang="zh-TW" sz="1800" dirty="0">
                    <a:solidFill>
                      <a:srgbClr val="2F2F2F"/>
                    </a:solidFill>
                    <a:effectLst/>
                    <a:latin typeface="+mn-lt"/>
                    <a:ea typeface="+mn-ea"/>
                    <a:cs typeface="+mn-cs"/>
                    <a:sym typeface="Arial"/>
                  </a:rPr>
                </a:br>
                <a:r>
                  <a:rPr lang="zh-TW" altLang="en-US" sz="1800" dirty="0">
                    <a:solidFill>
                      <a:srgbClr val="2F2F2F"/>
                    </a:solidFill>
                    <a:effectLst/>
                    <a:latin typeface="+mn-lt"/>
                    <a:ea typeface="+mn-ea"/>
                    <a:cs typeface="+mn-cs"/>
                    <a:sym typeface="Arial"/>
                  </a:rPr>
                  <a:t>尤其在</a:t>
                </a:r>
                <a:r>
                  <a:rPr lang="zh-TW" altLang="en-US" sz="1800" b="1" u="sng" dirty="0">
                    <a:solidFill>
                      <a:srgbClr val="2F2F2F"/>
                    </a:solidFill>
                    <a:effectLst/>
                    <a:latin typeface="+mn-lt"/>
                    <a:ea typeface="+mn-ea"/>
                    <a:cs typeface="+mn-cs"/>
                    <a:sym typeface="Arial"/>
                  </a:rPr>
                  <a:t>感興趣的區域</a:t>
                </a:r>
                <a:r>
                  <a:rPr lang="zh-TW" altLang="en-US" sz="1800" dirty="0">
                    <a:solidFill>
                      <a:srgbClr val="2F2F2F"/>
                    </a:solidFill>
                    <a:effectLst/>
                    <a:latin typeface="+mn-lt"/>
                    <a:ea typeface="+mn-ea"/>
                    <a:cs typeface="+mn-cs"/>
                    <a:sym typeface="Arial"/>
                  </a:rPr>
                  <a:t>。這根本</a:t>
                </a:r>
                <a:r>
                  <a:rPr lang="zh-TW" altLang="en-US" sz="1800" b="1" u="sng" dirty="0">
                    <a:solidFill>
                      <a:srgbClr val="2F2F2F"/>
                    </a:solidFill>
                    <a:effectLst/>
                    <a:latin typeface="+mn-lt"/>
                    <a:ea typeface="+mn-ea"/>
                    <a:cs typeface="+mn-cs"/>
                    <a:sym typeface="Arial"/>
                  </a:rPr>
                  <a:t>不可能</a:t>
                </a:r>
                <a:r>
                  <a:rPr lang="zh-TW" altLang="en-US" sz="1800" dirty="0">
                    <a:solidFill>
                      <a:srgbClr val="2F2F2F"/>
                    </a:solidFill>
                    <a:effectLst/>
                    <a:latin typeface="+mn-lt"/>
                    <a:ea typeface="+mn-ea"/>
                    <a:cs typeface="+mn-cs"/>
                    <a:sym typeface="Arial"/>
                  </a:rPr>
                  <a:t>實現。</a:t>
                </a: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en-US" altLang="zh-TW" sz="1800" b="0" i="0" dirty="0">
                    <a:effectLst/>
                    <a:ea typeface="Microsoft JhengHei UI" panose="020B0604030504040204" pitchFamily="34" charset="-120"/>
                  </a:rPr>
                  <a:t>Resize</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優點：顯著</a:t>
                </a:r>
                <a:r>
                  <a:rPr lang="zh-TW" altLang="en-US" sz="1800" b="1" u="sng" dirty="0">
                    <a:solidFill>
                      <a:srgbClr val="2F2F2F"/>
                    </a:solidFill>
                    <a:effectLst/>
                    <a:latin typeface="+mn-lt"/>
                    <a:ea typeface="+mn-ea"/>
                    <a:cs typeface="+mn-cs"/>
                    <a:sym typeface="Arial"/>
                  </a:rPr>
                  <a:t>降低計算成本</a:t>
                </a:r>
                <a:r>
                  <a:rPr lang="zh-TW" altLang="en-US" sz="1800" dirty="0">
                    <a:solidFill>
                      <a:srgbClr val="2F2F2F"/>
                    </a:solidFill>
                    <a:effectLst/>
                    <a:latin typeface="+mn-lt"/>
                    <a:ea typeface="+mn-ea"/>
                    <a:cs typeface="+mn-cs"/>
                    <a:sym typeface="Arial"/>
                  </a:rPr>
                  <a:t>。</a:t>
                </a:r>
                <a:endParaRPr lang="en-US" altLang="zh-TW" sz="1800" dirty="0">
                  <a:solidFill>
                    <a:srgbClr val="2F2F2F"/>
                  </a:solidFill>
                  <a:effectLst/>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缺點：</a:t>
                </a:r>
                <a:r>
                  <a:rPr lang="zh-TW" altLang="en-US" sz="1800" b="1" u="sng" dirty="0">
                    <a:solidFill>
                      <a:srgbClr val="2F2F2F"/>
                    </a:solidFill>
                    <a:effectLst/>
                    <a:latin typeface="+mn-lt"/>
                    <a:ea typeface="+mn-ea"/>
                    <a:cs typeface="+mn-cs"/>
                    <a:sym typeface="Arial"/>
                  </a:rPr>
                  <a:t>降採樣</a:t>
                </a:r>
                <a:r>
                  <a:rPr lang="en-US" altLang="zh-TW" sz="1800" b="1" dirty="0">
                    <a:solidFill>
                      <a:srgbClr val="FF0000"/>
                    </a:solidFill>
                    <a:latin typeface="Raleway Light"/>
                    <a:ea typeface="宋体" panose="02010600030101010101" pitchFamily="2" charset="-122"/>
                    <a:sym typeface="Arial"/>
                  </a:rPr>
                  <a:t> (</a:t>
                </a:r>
                <a:r>
                  <a:rPr lang="en-US" altLang="zh-TW" sz="1800" b="0" dirty="0">
                    <a:solidFill>
                      <a:srgbClr val="FF0000"/>
                    </a:solidFill>
                    <a:latin typeface="Raleway Light"/>
                    <a:ea typeface="宋体" panose="02010600030101010101" pitchFamily="2" charset="-122"/>
                    <a:sym typeface="Arial"/>
                  </a:rPr>
                  <a:t>down-sampling</a:t>
                </a:r>
                <a:r>
                  <a:rPr lang="en-US" altLang="zh-TW" sz="1800" b="1" dirty="0">
                    <a:solidFill>
                      <a:srgbClr val="FF0000"/>
                    </a:solidFill>
                    <a:latin typeface="Raleway Light"/>
                    <a:ea typeface="宋体" panose="02010600030101010101" pitchFamily="2" charset="-122"/>
                    <a:sym typeface="Arial"/>
                  </a:rPr>
                  <a:t>)</a:t>
                </a:r>
                <a:r>
                  <a:rPr lang="zh-TW" altLang="en-US" sz="1800" dirty="0">
                    <a:solidFill>
                      <a:srgbClr val="2F2F2F"/>
                    </a:solidFill>
                    <a:effectLst/>
                    <a:latin typeface="+mn-lt"/>
                    <a:ea typeface="+mn-ea"/>
                    <a:cs typeface="+mn-cs"/>
                    <a:sym typeface="Arial"/>
                  </a:rPr>
                  <a:t>，</a:t>
                </a:r>
                <a:r>
                  <a:rPr lang="zh-TW" altLang="en-US" sz="1800" b="1" u="sng" dirty="0">
                    <a:solidFill>
                      <a:srgbClr val="2F2F2F"/>
                    </a:solidFill>
                    <a:effectLst/>
                    <a:latin typeface="+mn-lt"/>
                    <a:ea typeface="+mn-ea"/>
                    <a:cs typeface="+mn-cs"/>
                    <a:sym typeface="Arial"/>
                  </a:rPr>
                  <a:t>失去一些資訊</a:t>
                </a:r>
                <a:r>
                  <a:rPr lang="zh-TW" altLang="en-US" sz="1800" dirty="0">
                    <a:solidFill>
                      <a:srgbClr val="2F2F2F"/>
                    </a:solidFill>
                    <a:effectLst/>
                    <a:latin typeface="+mn-lt"/>
                    <a:ea typeface="+mn-ea"/>
                    <a:cs typeface="+mn-cs"/>
                    <a:sym typeface="Arial"/>
                  </a:rPr>
                  <a:t>。</a:t>
                </a:r>
                <a:endParaRPr lang="en-US" altLang="zh-TW" sz="1800" dirty="0">
                  <a:solidFill>
                    <a:srgbClr val="2F2F2F"/>
                  </a:solidFill>
                  <a:effectLst/>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endParaRPr lang="en-US" altLang="zh-TW" sz="1800" dirty="0">
                  <a:solidFill>
                    <a:srgbClr val="2F2F2F"/>
                  </a:solidFill>
                  <a:effectLst/>
                  <a:latin typeface="+mn-lt"/>
                  <a:ea typeface="+mn-ea"/>
                  <a:cs typeface="+mn-cs"/>
                  <a:sym typeface="Arial"/>
                </a:endParaRPr>
              </a:p>
              <a:p>
                <a:pPr marL="0" marR="0" lvl="0" indent="0" algn="l" defTabSz="914400" rtl="0" eaLnBrk="1" fontAlgn="ctr" latinLnBrk="0" hangingPunct="1">
                  <a:lnSpc>
                    <a:spcPct val="100000"/>
                  </a:lnSpc>
                  <a:spcBef>
                    <a:spcPts val="0"/>
                  </a:spcBef>
                  <a:spcAft>
                    <a:spcPts val="0"/>
                  </a:spcAft>
                  <a:buClrTx/>
                  <a:buSzTx/>
                  <a:buFont typeface="+mj-lt"/>
                  <a:buNone/>
                  <a:tabLst/>
                  <a:defRPr/>
                </a:pPr>
                <a:r>
                  <a:rPr lang="zh-TW" altLang="en-US" sz="1800" b="0" i="0" dirty="0">
                    <a:effectLst/>
                    <a:latin typeface="+mn-lt"/>
                    <a:ea typeface="Microsoft JhengHei UI" panose="020B0604030504040204" pitchFamily="34" charset="-120"/>
                    <a:cs typeface="+mn-cs"/>
                    <a:sym typeface="Arial"/>
                  </a:rPr>
                  <a:t>這邊要 </a:t>
                </a:r>
                <a:r>
                  <a:rPr lang="zh-TW" altLang="en-US" sz="1800" b="1" i="0" u="sng" dirty="0">
                    <a:effectLst/>
                    <a:latin typeface="+mn-lt"/>
                    <a:ea typeface="Microsoft JhengHei UI" panose="020B0604030504040204" pitchFamily="34" charset="-120"/>
                    <a:cs typeface="+mn-cs"/>
                    <a:sym typeface="Arial"/>
                  </a:rPr>
                  <a:t>結合以上優點</a:t>
                </a:r>
                <a:r>
                  <a:rPr lang="zh-TW" altLang="en-US" sz="1800" b="0" i="0" dirty="0">
                    <a:effectLst/>
                    <a:latin typeface="+mn-lt"/>
                    <a:ea typeface="Microsoft JhengHei UI" panose="020B0604030504040204" pitchFamily="34" charset="-120"/>
                    <a:cs typeface="+mn-cs"/>
                    <a:sym typeface="Arial"/>
                  </a:rPr>
                  <a:t>，</a:t>
                </a:r>
                <a:r>
                  <a:rPr lang="zh-TW" altLang="en-US" sz="1800" b="1" i="0" u="sng" dirty="0">
                    <a:effectLst/>
                    <a:latin typeface="+mn-lt"/>
                    <a:ea typeface="Microsoft JhengHei UI" panose="020B0604030504040204" pitchFamily="34" charset="-120"/>
                    <a:cs typeface="+mn-cs"/>
                    <a:sym typeface="Arial"/>
                  </a:rPr>
                  <a:t>避免這些缺點</a:t>
                </a:r>
                <a:r>
                  <a:rPr lang="zh-TW" altLang="en-US" sz="1800" b="0" i="0" dirty="0">
                    <a:effectLst/>
                    <a:latin typeface="+mn-lt"/>
                    <a:ea typeface="Microsoft JhengHei UI" panose="020B0604030504040204" pitchFamily="34" charset="-120"/>
                    <a:cs typeface="+mn-cs"/>
                    <a:sym typeface="Arial"/>
                  </a:rPr>
                  <a:t>。</a:t>
                </a: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r>
                  <a:rPr lang="en-US" altLang="zh-TW" sz="1800" b="0" i="0" dirty="0">
                    <a:effectLst/>
                    <a:ea typeface="Microsoft JhengHei UI" panose="020B0604030504040204" pitchFamily="34" charset="-120"/>
                  </a:rPr>
                  <a:t>-------</a:t>
                </a: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0" indent="0"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我們剛剛討論了如何訓練</a:t>
                </a: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。現在我們需要關注如何推理一個</a:t>
                </a:r>
                <a:r>
                  <a:rPr lang="en-US" altLang="zh-TW" sz="1800" b="0" i="0" dirty="0">
                    <a:effectLst/>
                    <a:ea typeface="Microsoft JhengHei UI" panose="020B0604030504040204" pitchFamily="34" charset="-120"/>
                  </a:rPr>
                  <a:t>case</a:t>
                </a:r>
                <a:r>
                  <a:rPr lang="zh-TW" altLang="en-US" sz="1800" b="0" i="0" dirty="0">
                    <a:effectLst/>
                    <a:ea typeface="Microsoft JhengHei UI" panose="020B0604030504040204" pitchFamily="34" charset="-120"/>
                  </a:rPr>
                  <a:t>？為什麼推理也是一個有價值的話題呢？實際上，在提示模型對體積數據進行推理時會存在一些困難。</a:t>
                </a: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傳統的體積醫學模型有兩種主要的推理方法：滑動窗口和</a:t>
                </a:r>
                <a:r>
                  <a:rPr lang="en-US" altLang="zh-TW" sz="1800" b="0" i="0" dirty="0">
                    <a:effectLst/>
                    <a:ea typeface="Microsoft JhengHei UI" panose="020B0604030504040204" pitchFamily="34" charset="-120"/>
                  </a:rPr>
                  <a:t>resize</a:t>
                </a:r>
                <a:r>
                  <a:rPr lang="zh-TW" altLang="en-US" sz="1800" b="0" i="0" dirty="0">
                    <a:effectLst/>
                    <a:ea typeface="Microsoft JhengHei UI" panose="020B0604030504040204" pitchFamily="34" charset="-120"/>
                  </a:rPr>
                  <a:t>。滑動窗口的優點是可以保留原始分辨率。但對於可提示的模型來說，它的致命缺點是用戶需要在每個窗口中進行提示，尤其是在感興趣的區域。這個缺點使它幾乎無法使用。</a:t>
                </a:r>
                <a:r>
                  <a:rPr lang="en-US" altLang="zh-TW" sz="1800" b="0" i="0" dirty="0">
                    <a:effectLst/>
                    <a:ea typeface="Microsoft JhengHei UI" panose="020B0604030504040204" pitchFamily="34" charset="-120"/>
                  </a:rPr>
                  <a:t>Resize</a:t>
                </a:r>
                <a:r>
                  <a:rPr lang="zh-TW" altLang="en-US" sz="1800" b="0" i="0" dirty="0">
                    <a:effectLst/>
                    <a:ea typeface="Microsoft JhengHei UI" panose="020B0604030504040204" pitchFamily="34" charset="-120"/>
                  </a:rPr>
                  <a:t>的優點是顯著降低了計算成本。但由於其降採樣操作，隨之而來的是顯著的信息丟失。那麼有沒有一種方法能夠結合以上優點並避免缺點呢？</a:t>
                </a:r>
              </a:p>
            </p:txBody>
          </p:sp>
        </mc:Choice>
        <mc:Fallback xmlns="">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71450" indent="-171450" algn="l"/>
                <a:r>
                  <a:rPr lang="zh-TW" altLang="en-US" b="0" i="0" dirty="0">
                    <a:solidFill>
                      <a:srgbClr val="121212"/>
                    </a:solidFill>
                    <a:effectLst/>
                    <a:latin typeface="-apple-system"/>
                  </a:rPr>
                  <a:t>這篇的创新，其實就是做</a:t>
                </a:r>
                <a:r>
                  <a:rPr lang="en-US" altLang="zh-TW" b="0" i="0" dirty="0">
                    <a:solidFill>
                      <a:srgbClr val="121212"/>
                    </a:solidFill>
                    <a:effectLst/>
                    <a:latin typeface="-apple-system"/>
                  </a:rPr>
                  <a:t> </a:t>
                </a:r>
                <a:r>
                  <a:rPr lang="en-US" altLang="zh-TW" b="1" i="0" u="sng" dirty="0">
                    <a:solidFill>
                      <a:srgbClr val="121212"/>
                    </a:solidFill>
                    <a:effectLst/>
                    <a:latin typeface="-apple-system"/>
                  </a:rPr>
                  <a:t>data augmentation</a:t>
                </a:r>
                <a:r>
                  <a:rPr lang="zh-TW" altLang="en-US" b="0" i="0" dirty="0">
                    <a:solidFill>
                      <a:srgbClr val="121212"/>
                    </a:solidFill>
                    <a:effectLst/>
                    <a:latin typeface="-apple-system"/>
                  </a:rPr>
                  <a:t>，但和大部分已有的方法不同，它是在</a:t>
                </a:r>
                <a:r>
                  <a:rPr lang="en-US" altLang="zh-TW" b="1" i="0" u="sng" dirty="0">
                    <a:solidFill>
                      <a:srgbClr val="121212"/>
                    </a:solidFill>
                    <a:effectLst/>
                    <a:latin typeface="-apple-system"/>
                  </a:rPr>
                  <a:t>label space</a:t>
                </a:r>
                <a:r>
                  <a:rPr lang="zh-TW" altLang="en-US" b="0" i="0" dirty="0">
                    <a:solidFill>
                      <a:srgbClr val="121212"/>
                    </a:solidFill>
                    <a:effectLst/>
                    <a:latin typeface="-apple-system"/>
                  </a:rPr>
                  <a:t>进行</a:t>
                </a:r>
                <a:r>
                  <a:rPr lang="en-US" altLang="zh-TW" b="1" i="0" u="sng" dirty="0">
                    <a:solidFill>
                      <a:srgbClr val="121212"/>
                    </a:solidFill>
                    <a:effectLst/>
                    <a:latin typeface="-apple-system"/>
                  </a:rPr>
                  <a:t>augment</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628650" lvl="1" indent="-171450" algn="l"/>
                <a:r>
                  <a:rPr lang="zh-TW" altLang="en-US" b="0" i="0" dirty="0">
                    <a:solidFill>
                      <a:srgbClr val="121212"/>
                    </a:solidFill>
                    <a:effectLst/>
                    <a:latin typeface="-apple-system"/>
                  </a:rPr>
                  <a:t>为了使用这种</a:t>
                </a:r>
                <a:r>
                  <a:rPr lang="en-US" altLang="zh-TW" b="1" i="0" u="sng" dirty="0">
                    <a:solidFill>
                      <a:srgbClr val="121212"/>
                    </a:solidFill>
                    <a:effectLst/>
                    <a:latin typeface="-apple-system"/>
                  </a:rPr>
                  <a:t>augment</a:t>
                </a:r>
                <a:r>
                  <a:rPr lang="zh-TW" altLang="en-US" b="0" i="0" dirty="0">
                    <a:solidFill>
                      <a:srgbClr val="121212"/>
                    </a:solidFill>
                    <a:effectLst/>
                    <a:latin typeface="-apple-system"/>
                  </a:rPr>
                  <a:t>方法，需要先把</a:t>
                </a:r>
                <a:r>
                  <a:rPr lang="en-US" altLang="zh-TW" b="0" i="0" dirty="0">
                    <a:solidFill>
                      <a:srgbClr val="121212"/>
                    </a:solidFill>
                    <a:effectLst/>
                    <a:latin typeface="-apple-system"/>
                  </a:rPr>
                  <a:t> </a:t>
                </a:r>
                <a:r>
                  <a:rPr lang="en-US" altLang="zh-TW" b="1" i="0" u="sng" dirty="0">
                    <a:solidFill>
                      <a:srgbClr val="121212"/>
                    </a:solidFill>
                    <a:effectLst/>
                    <a:latin typeface="-apple-system"/>
                  </a:rPr>
                  <a:t>dataset</a:t>
                </a:r>
                <a:r>
                  <a:rPr lang="en-US" altLang="zh-TW" b="0" i="0" dirty="0">
                    <a:solidFill>
                      <a:srgbClr val="121212"/>
                    </a:solidFill>
                    <a:effectLst/>
                    <a:latin typeface="-apple-system"/>
                  </a:rPr>
                  <a:t> </a:t>
                </a:r>
                <a:r>
                  <a:rPr lang="zh-TW" altLang="en-US" b="0" i="0" dirty="0">
                    <a:solidFill>
                      <a:srgbClr val="121212"/>
                    </a:solidFill>
                    <a:effectLst/>
                    <a:latin typeface="-apple-system"/>
                  </a:rPr>
                  <a:t>中出现的</a:t>
                </a:r>
                <a:r>
                  <a:rPr lang="en-US" altLang="zh-TW" b="0" i="0" dirty="0">
                    <a:solidFill>
                      <a:srgbClr val="121212"/>
                    </a:solidFill>
                    <a:effectLst/>
                    <a:latin typeface="-apple-system"/>
                  </a:rPr>
                  <a:t> </a:t>
                </a:r>
                <a:r>
                  <a:rPr lang="zh-TW" altLang="en-US" b="1" i="0" u="sng" dirty="0">
                    <a:solidFill>
                      <a:srgbClr val="121212"/>
                    </a:solidFill>
                    <a:effectLst/>
                    <a:latin typeface="-apple-system"/>
                  </a:rPr>
                  <a:t>每个</a:t>
                </a:r>
                <a:r>
                  <a:rPr lang="en-US" altLang="zh-TW" b="1" i="0" u="sng" dirty="0">
                    <a:solidFill>
                      <a:srgbClr val="121212"/>
                    </a:solidFill>
                    <a:effectLst/>
                    <a:latin typeface="-apple-system"/>
                  </a:rPr>
                  <a:t>object</a:t>
                </a:r>
                <a:r>
                  <a:rPr lang="zh-TW" altLang="en-US" b="1" i="0" u="sng" dirty="0">
                    <a:solidFill>
                      <a:srgbClr val="121212"/>
                    </a:solidFill>
                    <a:effectLst/>
                    <a:latin typeface="-apple-system"/>
                  </a:rPr>
                  <a:t>单词</a:t>
                </a:r>
                <a:r>
                  <a:rPr lang="en-US" altLang="zh-TW" b="1" i="0" u="sng" dirty="0">
                    <a:solidFill>
                      <a:srgbClr val="121212"/>
                    </a:solidFill>
                    <a:effectLst/>
                    <a:latin typeface="-apple-system"/>
                  </a:rPr>
                  <a:t> </a:t>
                </a:r>
                <a:r>
                  <a:rPr lang="zh-TW" altLang="en-US" b="1" i="0" u="sng" dirty="0">
                    <a:solidFill>
                      <a:srgbClr val="121212"/>
                    </a:solidFill>
                    <a:effectLst/>
                    <a:latin typeface="-apple-system"/>
                  </a:rPr>
                  <a:t>和</a:t>
                </a:r>
                <a:r>
                  <a:rPr lang="en-US" altLang="zh-TW" b="1" i="0" u="sng" dirty="0">
                    <a:solidFill>
                      <a:srgbClr val="121212"/>
                    </a:solidFill>
                    <a:effectLst/>
                    <a:latin typeface="-apple-system"/>
                  </a:rPr>
                  <a:t> </a:t>
                </a:r>
                <a:r>
                  <a:rPr lang="zh-TW" altLang="en-US" b="1" i="0" u="sng" dirty="0">
                    <a:solidFill>
                      <a:srgbClr val="121212"/>
                    </a:solidFill>
                    <a:effectLst/>
                    <a:latin typeface="-apple-system"/>
                  </a:rPr>
                  <a:t>每个</a:t>
                </a:r>
                <a:r>
                  <a:rPr lang="en-US" altLang="zh-TW" b="1" i="0" u="sng" dirty="0">
                    <a:solidFill>
                      <a:srgbClr val="121212"/>
                    </a:solidFill>
                    <a:effectLst/>
                    <a:latin typeface="-apple-system"/>
                  </a:rPr>
                  <a:t>verb</a:t>
                </a:r>
                <a:r>
                  <a:rPr lang="zh-TW" altLang="en-US" b="1" i="0" u="sng" dirty="0">
                    <a:solidFill>
                      <a:srgbClr val="121212"/>
                    </a:solidFill>
                    <a:effectLst/>
                    <a:latin typeface="-apple-system"/>
                  </a:rPr>
                  <a:t>单词</a:t>
                </a:r>
                <a:r>
                  <a:rPr lang="en-US" altLang="zh-TW" b="0" i="0" u="none" dirty="0">
                    <a:solidFill>
                      <a:srgbClr val="121212"/>
                    </a:solidFill>
                    <a:effectLst/>
                    <a:latin typeface="-apple-system"/>
                  </a:rPr>
                  <a:t> </a:t>
                </a:r>
                <a:r>
                  <a:rPr lang="zh-TW" altLang="en-US" b="0" i="0" dirty="0">
                    <a:solidFill>
                      <a:srgbClr val="121212"/>
                    </a:solidFill>
                    <a:effectLst/>
                    <a:latin typeface="-apple-system"/>
                  </a:rPr>
                  <a:t>构建一个</a:t>
                </a:r>
                <a:r>
                  <a:rPr lang="en-US" altLang="zh-TW" b="1" i="0" u="sng" dirty="0">
                    <a:solidFill>
                      <a:srgbClr val="121212"/>
                    </a:solidFill>
                    <a:effectLst/>
                    <a:latin typeface="-apple-system"/>
                  </a:rPr>
                  <a:t>Neighborhood Set</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628650" lvl="1" indent="-171450" algn="l"/>
                <a:r>
                  <a:rPr lang="zh-TW" altLang="en-US" b="0" i="0" dirty="0">
                    <a:solidFill>
                      <a:srgbClr val="121212"/>
                    </a:solidFill>
                    <a:effectLst/>
                    <a:latin typeface="-apple-system"/>
                  </a:rPr>
                  <a:t>这里使用 </a:t>
                </a:r>
                <a:r>
                  <a:rPr lang="en-US" altLang="zh-TW" b="1" i="0" u="sng" dirty="0">
                    <a:solidFill>
                      <a:srgbClr val="121212"/>
                    </a:solidFill>
                    <a:effectLst/>
                    <a:latin typeface="-apple-system"/>
                  </a:rPr>
                  <a:t>Language Model </a:t>
                </a:r>
                <a:r>
                  <a:rPr lang="zh-TW" altLang="en-US" b="0" i="0" dirty="0">
                    <a:solidFill>
                      <a:srgbClr val="121212"/>
                    </a:solidFill>
                    <a:effectLst/>
                    <a:latin typeface="-apple-system"/>
                  </a:rPr>
                  <a:t>的特性</a:t>
                </a:r>
                <a:r>
                  <a:rPr lang="en-US" altLang="zh-TW" b="0" i="0" dirty="0">
                    <a:solidFill>
                      <a:srgbClr val="121212"/>
                    </a:solidFill>
                    <a:effectLst/>
                    <a:latin typeface="-apple-system"/>
                  </a:rPr>
                  <a:t>——</a:t>
                </a:r>
                <a:r>
                  <a:rPr lang="en-US" altLang="zh-TW" b="1" i="0" u="sng" dirty="0">
                    <a:solidFill>
                      <a:srgbClr val="121212"/>
                    </a:solidFill>
                    <a:effectLst/>
                    <a:latin typeface="-apple-system"/>
                  </a:rPr>
                  <a:t>semantic</a:t>
                </a:r>
                <a:r>
                  <a:rPr lang="zh-TW" altLang="en-US" b="1" i="0" u="sng" dirty="0">
                    <a:solidFill>
                      <a:srgbClr val="121212"/>
                    </a:solidFill>
                    <a:effectLst/>
                    <a:latin typeface="-apple-system"/>
                  </a:rPr>
                  <a:t>语义相近</a:t>
                </a:r>
                <a:r>
                  <a:rPr lang="en-US" altLang="zh-TW" b="0" i="0" u="none" dirty="0">
                    <a:solidFill>
                      <a:srgbClr val="121212"/>
                    </a:solidFill>
                    <a:effectLst/>
                    <a:latin typeface="-apple-system"/>
                  </a:rPr>
                  <a:t> </a:t>
                </a:r>
                <a:r>
                  <a:rPr lang="zh-TW" altLang="en-US" b="0" i="0" dirty="0">
                    <a:solidFill>
                      <a:srgbClr val="121212"/>
                    </a:solidFill>
                    <a:effectLst/>
                    <a:latin typeface="-apple-system"/>
                  </a:rPr>
                  <a:t>的</a:t>
                </a:r>
                <a:r>
                  <a:rPr lang="en-US" altLang="zh-TW" b="0" i="0" dirty="0">
                    <a:solidFill>
                      <a:srgbClr val="121212"/>
                    </a:solidFill>
                    <a:effectLst/>
                    <a:latin typeface="-apple-system"/>
                  </a:rPr>
                  <a:t> </a:t>
                </a:r>
                <a:r>
                  <a:rPr lang="en-US" altLang="zh-TW" b="1" i="0" u="sng" dirty="0">
                    <a:solidFill>
                      <a:srgbClr val="121212"/>
                    </a:solidFill>
                    <a:effectLst/>
                    <a:latin typeface="-apple-system"/>
                  </a:rPr>
                  <a:t>word</a:t>
                </a:r>
                <a:r>
                  <a:rPr lang="zh-TW" altLang="en-US" b="1" i="0" u="sng" dirty="0">
                    <a:solidFill>
                      <a:srgbClr val="121212"/>
                    </a:solidFill>
                    <a:effectLst/>
                    <a:latin typeface="-apple-system"/>
                  </a:rPr>
                  <a:t>单词</a:t>
                </a:r>
                <a:r>
                  <a:rPr lang="zh-TW" altLang="en-US" b="0" i="0" dirty="0">
                    <a:solidFill>
                      <a:srgbClr val="121212"/>
                    </a:solidFill>
                    <a:effectLst/>
                    <a:latin typeface="-apple-system"/>
                  </a:rPr>
                  <a:t>，在</a:t>
                </a:r>
                <a:r>
                  <a:rPr lang="en-US" altLang="zh-TW" b="0" i="0" dirty="0">
                    <a:solidFill>
                      <a:srgbClr val="121212"/>
                    </a:solidFill>
                    <a:effectLst/>
                    <a:latin typeface="-apple-system"/>
                  </a:rPr>
                  <a:t> </a:t>
                </a:r>
                <a:r>
                  <a:rPr lang="en-US" altLang="zh-TW" b="1" i="0" u="sng" dirty="0">
                    <a:solidFill>
                      <a:srgbClr val="121212"/>
                    </a:solidFill>
                    <a:effectLst/>
                    <a:latin typeface="-apple-system"/>
                  </a:rPr>
                  <a:t>embedding space </a:t>
                </a:r>
                <a:r>
                  <a:rPr lang="zh-TW" altLang="en-US" b="0" i="0" dirty="0">
                    <a:solidFill>
                      <a:srgbClr val="121212"/>
                    </a:solidFill>
                    <a:effectLst/>
                    <a:latin typeface="-apple-system"/>
                  </a:rPr>
                  <a:t>的</a:t>
                </a:r>
                <a:r>
                  <a:rPr lang="en-US" altLang="zh-TW" b="0" i="0" dirty="0">
                    <a:solidFill>
                      <a:srgbClr val="121212"/>
                    </a:solidFill>
                    <a:effectLst/>
                    <a:latin typeface="-apple-system"/>
                  </a:rPr>
                  <a:t> </a:t>
                </a:r>
                <a:r>
                  <a:rPr lang="zh-TW" altLang="en-US" b="1" i="0" u="sng" dirty="0">
                    <a:solidFill>
                      <a:srgbClr val="121212"/>
                    </a:solidFill>
                    <a:effectLst/>
                    <a:latin typeface="-apple-system"/>
                  </a:rPr>
                  <a:t>距离</a:t>
                </a:r>
                <a:r>
                  <a:rPr lang="en-US" altLang="zh-TW" b="0" i="0" dirty="0">
                    <a:solidFill>
                      <a:srgbClr val="121212"/>
                    </a:solidFill>
                    <a:effectLst/>
                    <a:latin typeface="-apple-system"/>
                  </a:rPr>
                  <a:t> </a:t>
                </a:r>
                <a:r>
                  <a:rPr lang="zh-TW" altLang="en-US" b="0" i="0" dirty="0">
                    <a:solidFill>
                      <a:srgbClr val="121212"/>
                    </a:solidFill>
                    <a:effectLst/>
                    <a:latin typeface="-apple-system"/>
                  </a:rPr>
                  <a:t>也比较</a:t>
                </a:r>
                <a:r>
                  <a:rPr lang="en-US" altLang="zh-TW" b="0" i="0" dirty="0">
                    <a:solidFill>
                      <a:srgbClr val="121212"/>
                    </a:solidFill>
                    <a:effectLst/>
                    <a:latin typeface="-apple-system"/>
                  </a:rPr>
                  <a:t> </a:t>
                </a:r>
                <a:r>
                  <a:rPr lang="zh-TW" altLang="en-US" b="1" i="0" u="sng" dirty="0">
                    <a:solidFill>
                      <a:srgbClr val="121212"/>
                    </a:solidFill>
                    <a:effectLst/>
                    <a:latin typeface="-apple-system"/>
                  </a:rPr>
                  <a:t>接近</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1085850" lvl="2" indent="-171450" algn="l"/>
                <a:r>
                  <a:rPr lang="zh-TW" altLang="en-US" b="0" i="0" dirty="0">
                    <a:solidFill>
                      <a:srgbClr val="121212"/>
                    </a:solidFill>
                    <a:effectLst/>
                    <a:latin typeface="-apple-system"/>
                  </a:rPr>
                  <a:t>也就是说，如果找到一个 </a:t>
                </a:r>
                <a:r>
                  <a:rPr lang="en-US" altLang="zh-TW" b="1" i="0" u="sng" dirty="0">
                    <a:solidFill>
                      <a:srgbClr val="121212"/>
                    </a:solidFill>
                    <a:effectLst/>
                    <a:latin typeface="-apple-system"/>
                  </a:rPr>
                  <a:t>word</a:t>
                </a:r>
                <a:r>
                  <a:rPr lang="zh-TW" altLang="en-US" b="1" i="0" u="sng" dirty="0">
                    <a:solidFill>
                      <a:srgbClr val="121212"/>
                    </a:solidFill>
                    <a:effectLst/>
                    <a:latin typeface="-apple-system"/>
                  </a:rPr>
                  <a:t>单词</a:t>
                </a:r>
                <a:r>
                  <a:rPr lang="zh-TW" altLang="en-US" b="0" i="0" u="none" dirty="0">
                    <a:solidFill>
                      <a:srgbClr val="121212"/>
                    </a:solidFill>
                    <a:effectLst/>
                    <a:latin typeface="-apple-system"/>
                  </a:rPr>
                  <a:t> </a:t>
                </a:r>
                <a:r>
                  <a:rPr lang="zh-TW" altLang="en-US" b="0" i="0" dirty="0">
                    <a:solidFill>
                      <a:srgbClr val="121212"/>
                    </a:solidFill>
                    <a:effectLst/>
                    <a:latin typeface="-apple-system"/>
                  </a:rPr>
                  <a:t>在 </a:t>
                </a:r>
                <a:r>
                  <a:rPr lang="en-US" altLang="zh-TW" b="1" i="0" u="sng" dirty="0">
                    <a:solidFill>
                      <a:srgbClr val="121212"/>
                    </a:solidFill>
                    <a:effectLst/>
                    <a:latin typeface="-apple-system"/>
                  </a:rPr>
                  <a:t>embedding space</a:t>
                </a:r>
                <a:r>
                  <a:rPr lang="zh-TW" altLang="en-US" b="0" i="0" dirty="0">
                    <a:solidFill>
                      <a:srgbClr val="121212"/>
                    </a:solidFill>
                    <a:effectLst/>
                    <a:latin typeface="-apple-system"/>
                  </a:rPr>
                  <a:t> 的 </a:t>
                </a:r>
                <a:r>
                  <a:rPr lang="zh-TW" altLang="en-US" b="1" i="0" u="sng" dirty="0">
                    <a:solidFill>
                      <a:srgbClr val="121212"/>
                    </a:solidFill>
                    <a:effectLst/>
                    <a:latin typeface="-apple-system"/>
                  </a:rPr>
                  <a:t>邻居</a:t>
                </a:r>
                <a:r>
                  <a:rPr lang="zh-TW" altLang="en-US" b="0" i="0" dirty="0">
                    <a:solidFill>
                      <a:srgbClr val="121212"/>
                    </a:solidFill>
                    <a:effectLst/>
                    <a:latin typeface="-apple-system"/>
                  </a:rPr>
                  <a:t>，那 </a:t>
                </a:r>
                <a:r>
                  <a:rPr lang="zh-TW" altLang="en-US" b="1" i="0" u="sng" dirty="0">
                    <a:solidFill>
                      <a:srgbClr val="121212"/>
                    </a:solidFill>
                    <a:effectLst/>
                    <a:latin typeface="-apple-system"/>
                  </a:rPr>
                  <a:t>这些邻居</a:t>
                </a:r>
                <a:r>
                  <a:rPr lang="zh-TW" altLang="en-US" b="0" i="0" dirty="0">
                    <a:solidFill>
                      <a:srgbClr val="121212"/>
                    </a:solidFill>
                    <a:effectLst/>
                    <a:latin typeface="-apple-system"/>
                  </a:rPr>
                  <a:t> 可能在 </a:t>
                </a:r>
                <a:r>
                  <a:rPr lang="zh-TW" altLang="en-US" b="1" i="0" u="sng" dirty="0">
                    <a:solidFill>
                      <a:srgbClr val="121212"/>
                    </a:solidFill>
                    <a:effectLst/>
                    <a:latin typeface="-apple-system"/>
                  </a:rPr>
                  <a:t>语义上相近</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228600" lvl="0" indent="-228600" algn="l">
                  <a:buFont typeface="+mj-lt"/>
                  <a:buAutoNum type="arabicPeriod"/>
                </a:pPr>
                <a:r>
                  <a:rPr lang="zh-TW" altLang="en-US" b="0" i="0" dirty="0">
                    <a:solidFill>
                      <a:srgbClr val="121212"/>
                    </a:solidFill>
                    <a:effectLst/>
                    <a:latin typeface="-apple-system"/>
                  </a:rPr>
                  <a:t>每个 </a:t>
                </a:r>
                <a:r>
                  <a:rPr lang="en-US" altLang="zh-TW" b="1" i="0" u="sng" dirty="0">
                    <a:solidFill>
                      <a:srgbClr val="121212"/>
                    </a:solidFill>
                    <a:effectLst/>
                    <a:latin typeface="-apple-system"/>
                  </a:rPr>
                  <a:t>word</a:t>
                </a:r>
                <a:r>
                  <a:rPr lang="zh-TW" altLang="en-US" b="1" i="0" u="sng" dirty="0">
                    <a:solidFill>
                      <a:srgbClr val="121212"/>
                    </a:solidFill>
                    <a:effectLst/>
                    <a:latin typeface="-apple-system"/>
                  </a:rPr>
                  <a:t>单词 </a:t>
                </a:r>
                <a:r>
                  <a:rPr lang="zh-TW" altLang="en-US" b="0" i="0" dirty="0">
                    <a:solidFill>
                      <a:srgbClr val="121212"/>
                    </a:solidFill>
                    <a:effectLst/>
                    <a:latin typeface="-apple-system"/>
                  </a:rPr>
                  <a:t>的 </a:t>
                </a:r>
                <a:r>
                  <a:rPr lang="en-US" altLang="zh-TW" b="1" i="0" u="sng" dirty="0">
                    <a:solidFill>
                      <a:srgbClr val="121212"/>
                    </a:solidFill>
                    <a:effectLst/>
                    <a:latin typeface="-apple-system"/>
                  </a:rPr>
                  <a:t>Neighborhood Set</a:t>
                </a:r>
                <a:r>
                  <a:rPr lang="zh-TW" altLang="en-US" b="0" i="0" dirty="0">
                    <a:solidFill>
                      <a:srgbClr val="121212"/>
                    </a:solidFill>
                    <a:effectLst/>
                    <a:latin typeface="-apple-system"/>
                  </a:rPr>
                  <a:t>，其实就是这个 </a:t>
                </a:r>
                <a:r>
                  <a:rPr lang="zh-TW" altLang="en-US" b="1" i="0" u="sng" dirty="0">
                    <a:solidFill>
                      <a:srgbClr val="121212"/>
                    </a:solidFill>
                    <a:effectLst/>
                    <a:latin typeface="-apple-system"/>
                  </a:rPr>
                  <a:t>单词</a:t>
                </a:r>
                <a:r>
                  <a:rPr lang="zh-TW" altLang="en-US" b="0" i="0" dirty="0">
                    <a:solidFill>
                      <a:srgbClr val="121212"/>
                    </a:solidFill>
                    <a:effectLst/>
                    <a:latin typeface="-apple-system"/>
                  </a:rPr>
                  <a:t> 在 </a:t>
                </a:r>
                <a:r>
                  <a:rPr lang="en-US" altLang="zh-TW" b="1" i="0" u="sng" dirty="0">
                    <a:solidFill>
                      <a:srgbClr val="121212"/>
                    </a:solidFill>
                    <a:effectLst/>
                    <a:latin typeface="-apple-system"/>
                  </a:rPr>
                  <a:t>embedding space</a:t>
                </a:r>
                <a:r>
                  <a:rPr lang="zh-TW" altLang="en-US" b="1" i="0" u="sng" dirty="0">
                    <a:solidFill>
                      <a:srgbClr val="121212"/>
                    </a:solidFill>
                    <a:effectLst/>
                    <a:latin typeface="-apple-system"/>
                  </a:rPr>
                  <a:t> </a:t>
                </a:r>
                <a:r>
                  <a:rPr lang="zh-TW" altLang="en-US" b="0" i="0" dirty="0">
                    <a:solidFill>
                      <a:srgbClr val="121212"/>
                    </a:solidFill>
                    <a:effectLst/>
                    <a:latin typeface="-apple-system"/>
                  </a:rPr>
                  <a:t>上的邻居们，</a:t>
                </a:r>
                <a:endParaRPr lang="en-US" altLang="zh-TW" b="0" i="0" dirty="0">
                  <a:solidFill>
                    <a:srgbClr val="121212"/>
                  </a:solidFill>
                  <a:effectLst/>
                  <a:latin typeface="-apple-system"/>
                </a:endParaRPr>
              </a:p>
              <a:p>
                <a:pPr marL="685800" marR="0" lvl="1" indent="-228600" algn="l" defTabSz="914400" rtl="0" eaLnBrk="1" fontAlgn="auto" latinLnBrk="0" hangingPunct="1">
                  <a:lnSpc>
                    <a:spcPct val="100000"/>
                  </a:lnSpc>
                  <a:spcBef>
                    <a:spcPts val="0"/>
                  </a:spcBef>
                  <a:spcAft>
                    <a:spcPts val="0"/>
                  </a:spcAft>
                  <a:buClrTx/>
                  <a:buSzPts val="1400"/>
                  <a:buFontTx/>
                  <a:buChar char="○"/>
                  <a:tabLst/>
                  <a:defRPr/>
                </a:pPr>
                <a:r>
                  <a:rPr lang="en-US" altLang="zh-TW" b="1" i="0" u="sng" dirty="0">
                    <a:solidFill>
                      <a:srgbClr val="121212"/>
                    </a:solidFill>
                    <a:effectLst/>
                    <a:latin typeface="-apple-system"/>
                  </a:rPr>
                  <a:t>Neighborhood Set</a:t>
                </a:r>
                <a:r>
                  <a:rPr lang="zh-TW" altLang="en-US" b="1" i="0" u="sng" dirty="0">
                    <a:solidFill>
                      <a:srgbClr val="121212"/>
                    </a:solidFill>
                    <a:effectLst/>
                    <a:latin typeface="-apple-system"/>
                  </a:rPr>
                  <a:t> </a:t>
                </a:r>
                <a:r>
                  <a:rPr lang="zh-TW" altLang="en-US" b="0" i="0" dirty="0">
                    <a:solidFill>
                      <a:srgbClr val="121212"/>
                    </a:solidFill>
                    <a:effectLst/>
                    <a:latin typeface="-apple-system"/>
                  </a:rPr>
                  <a:t>的</a:t>
                </a:r>
                <a:r>
                  <a:rPr lang="zh-TW" altLang="en-US" b="1" i="0" u="sng" dirty="0">
                    <a:solidFill>
                      <a:srgbClr val="121212"/>
                    </a:solidFill>
                    <a:effectLst/>
                    <a:latin typeface="-apple-system"/>
                  </a:rPr>
                  <a:t>大小</a:t>
                </a:r>
                <a:r>
                  <a:rPr lang="zh-TW" altLang="en-US" b="0" i="0" dirty="0">
                    <a:solidFill>
                      <a:srgbClr val="121212"/>
                    </a:solidFill>
                    <a:effectLst/>
                    <a:latin typeface="-apple-system"/>
                  </a:rPr>
                  <a:t>，通过 </a:t>
                </a:r>
                <a:r>
                  <a:rPr lang="zh-TW" altLang="zh-TW" sz="1800" b="1" u="sng" dirty="0">
                    <a:effectLst/>
                    <a:highlight>
                      <a:srgbClr val="008000"/>
                    </a:highlight>
                    <a:ea typeface="NimbusRomNo9L"/>
                  </a:rPr>
                  <a:t>similarity threshold </a:t>
                </a:r>
                <a:r>
                  <a:rPr lang="zh-TW" altLang="zh-TW" sz="1800" b="1" i="0" u="sng">
                    <a:effectLst/>
                    <a:latin typeface="Cambria Math" panose="02040503050406030204" pitchFamily="18" charset="0"/>
                    <a:ea typeface="Microsoft JhengHei" panose="020B0604030504040204" pitchFamily="34" charset="-120"/>
                  </a:rPr>
                  <a:t>𝒕_𝒔𝒊𝒎</a:t>
                </a:r>
                <a:r>
                  <a:rPr lang="zh-TW" altLang="en-US" sz="1100" b="1" u="sng" dirty="0">
                    <a:solidFill>
                      <a:srgbClr val="262626"/>
                    </a:solidFill>
                    <a:latin typeface="Raleway" panose="020B0503030101060003" pitchFamily="34" charset="0"/>
                    <a:ea typeface="宋体" panose="02010600030101010101" pitchFamily="2" charset="-122"/>
                  </a:rPr>
                  <a:t> </a:t>
                </a:r>
                <a:r>
                  <a:rPr lang="zh-TW" altLang="en-US" b="1" i="0" u="sng" dirty="0">
                    <a:solidFill>
                      <a:srgbClr val="121212"/>
                    </a:solidFill>
                    <a:effectLst/>
                    <a:latin typeface="-apple-system"/>
                  </a:rPr>
                  <a:t>相似度阈值 </a:t>
                </a:r>
                <a:r>
                  <a:rPr lang="zh-TW" altLang="en-US" b="0" i="0" dirty="0">
                    <a:solidFill>
                      <a:srgbClr val="121212"/>
                    </a:solidFill>
                    <a:effectLst/>
                    <a:latin typeface="-apple-system"/>
                  </a:rPr>
                  <a:t>控制，</a:t>
                </a:r>
                <a:endParaRPr lang="en-US" altLang="zh-TW" b="0" i="0" dirty="0">
                  <a:solidFill>
                    <a:srgbClr val="121212"/>
                  </a:solidFill>
                  <a:effectLst/>
                  <a:latin typeface="-apple-system"/>
                </a:endParaRPr>
              </a:p>
              <a:p>
                <a:pPr marL="1143000" lvl="2" indent="-228600" algn="l">
                  <a:buFont typeface="+mj-lt"/>
                  <a:buAutoNum type="arabicPeriod"/>
                </a:pPr>
                <a:r>
                  <a:rPr lang="zh-TW" altLang="en-US" b="0" i="0" dirty="0">
                    <a:solidFill>
                      <a:srgbClr val="121212"/>
                    </a:solidFill>
                    <a:effectLst/>
                    <a:latin typeface="-apple-system"/>
                  </a:rPr>
                  <a:t>相似度阈值</a:t>
                </a:r>
                <a:r>
                  <a:rPr lang="zh-TW" altLang="en-US" b="1" i="0" u="sng" dirty="0">
                    <a:solidFill>
                      <a:srgbClr val="121212"/>
                    </a:solidFill>
                    <a:effectLst/>
                    <a:latin typeface="-apple-system"/>
                  </a:rPr>
                  <a:t>越大</a:t>
                </a:r>
                <a:r>
                  <a:rPr lang="zh-TW" altLang="en-US" b="0" i="0" dirty="0">
                    <a:solidFill>
                      <a:srgbClr val="121212"/>
                    </a:solidFill>
                    <a:effectLst/>
                    <a:latin typeface="-apple-system"/>
                  </a:rPr>
                  <a:t>，说明要</a:t>
                </a:r>
                <a:r>
                  <a:rPr lang="zh-TW" altLang="en-US" b="1" i="0" u="sng" dirty="0">
                    <a:solidFill>
                      <a:srgbClr val="121212"/>
                    </a:solidFill>
                    <a:effectLst/>
                    <a:latin typeface="-apple-system"/>
                  </a:rPr>
                  <a:t>成为邻居</a:t>
                </a:r>
                <a:r>
                  <a:rPr lang="zh-TW" altLang="en-US" b="0" i="0" dirty="0">
                    <a:solidFill>
                      <a:srgbClr val="121212"/>
                    </a:solidFill>
                    <a:effectLst/>
                    <a:latin typeface="-apple-system"/>
                  </a:rPr>
                  <a:t>的</a:t>
                </a:r>
                <a:r>
                  <a:rPr lang="zh-TW" altLang="en-US" b="1" i="0" u="sng" dirty="0">
                    <a:solidFill>
                      <a:srgbClr val="121212"/>
                    </a:solidFill>
                    <a:effectLst/>
                    <a:latin typeface="-apple-system"/>
                  </a:rPr>
                  <a:t>条件越严格</a:t>
                </a:r>
                <a:r>
                  <a:rPr lang="zh-TW" altLang="en-US" b="0" i="0" dirty="0">
                    <a:solidFill>
                      <a:srgbClr val="121212"/>
                    </a:solidFill>
                    <a:effectLst/>
                    <a:latin typeface="-apple-system"/>
                  </a:rPr>
                  <a:t>，邻居的</a:t>
                </a:r>
                <a:r>
                  <a:rPr lang="zh-TW" altLang="en-US" b="1" i="0" u="sng" dirty="0">
                    <a:solidFill>
                      <a:srgbClr val="121212"/>
                    </a:solidFill>
                    <a:effectLst/>
                    <a:latin typeface="-apple-system"/>
                  </a:rPr>
                  <a:t>数量就越少</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1143000" lvl="2" indent="-228600" algn="l">
                  <a:buFont typeface="+mj-lt"/>
                  <a:buAutoNum type="arabicPeriod"/>
                </a:pPr>
                <a:r>
                  <a:rPr lang="zh-TW" altLang="en-US" b="0" i="0" dirty="0">
                    <a:solidFill>
                      <a:srgbClr val="121212"/>
                    </a:solidFill>
                    <a:effectLst/>
                    <a:latin typeface="-apple-system"/>
                  </a:rPr>
                  <a:t>反之，相似度阈值</a:t>
                </a:r>
                <a:r>
                  <a:rPr lang="zh-TW" altLang="en-US" b="1" i="0" u="sng" dirty="0">
                    <a:solidFill>
                      <a:srgbClr val="121212"/>
                    </a:solidFill>
                    <a:effectLst/>
                    <a:latin typeface="-apple-system"/>
                  </a:rPr>
                  <a:t>越小</a:t>
                </a:r>
                <a:r>
                  <a:rPr lang="zh-TW" altLang="en-US" b="0" i="0" dirty="0">
                    <a:solidFill>
                      <a:srgbClr val="121212"/>
                    </a:solidFill>
                    <a:effectLst/>
                    <a:latin typeface="-apple-system"/>
                  </a:rPr>
                  <a:t>，成为邻居的条件越</a:t>
                </a:r>
                <a:r>
                  <a:rPr lang="zh-TW" altLang="en-US" b="1" i="0" u="sng" dirty="0">
                    <a:solidFill>
                      <a:srgbClr val="121212"/>
                    </a:solidFill>
                    <a:effectLst/>
                    <a:latin typeface="-apple-system"/>
                  </a:rPr>
                  <a:t>宽松</a:t>
                </a:r>
                <a:r>
                  <a:rPr lang="zh-TW" altLang="en-US" b="0" i="0" dirty="0">
                    <a:solidFill>
                      <a:srgbClr val="121212"/>
                    </a:solidFill>
                    <a:effectLst/>
                    <a:latin typeface="-apple-system"/>
                  </a:rPr>
                  <a:t>，邻居</a:t>
                </a:r>
                <a:r>
                  <a:rPr lang="zh-TW" altLang="en-US" b="1" i="0" u="sng" dirty="0">
                    <a:solidFill>
                      <a:srgbClr val="121212"/>
                    </a:solidFill>
                    <a:effectLst/>
                    <a:latin typeface="-apple-system"/>
                  </a:rPr>
                  <a:t>数量越多</a:t>
                </a:r>
                <a:r>
                  <a:rPr lang="zh-TW" altLang="en-US" b="0" i="0" dirty="0">
                    <a:solidFill>
                      <a:srgbClr val="121212"/>
                    </a:solidFill>
                    <a:effectLst/>
                    <a:latin typeface="-apple-system"/>
                  </a:rPr>
                  <a:t>，</a:t>
                </a:r>
                <a:r>
                  <a:rPr lang="zh-TW" altLang="en-US" b="1" i="0" u="sng" dirty="0">
                    <a:solidFill>
                      <a:srgbClr val="121212"/>
                    </a:solidFill>
                    <a:effectLst/>
                    <a:latin typeface="-apple-system"/>
                  </a:rPr>
                  <a:t>质量越差</a:t>
                </a:r>
                <a:r>
                  <a:rPr lang="zh-TW" altLang="en-US" b="0" i="0" dirty="0">
                    <a:solidFill>
                      <a:srgbClr val="121212"/>
                    </a:solidFill>
                    <a:effectLst/>
                    <a:latin typeface="-apple-system"/>
                  </a:rPr>
                  <a:t>。</a:t>
                </a:r>
              </a:p>
              <a:p>
                <a:pPr marL="171450" indent="-171450" algn="l"/>
                <a:r>
                  <a:rPr lang="en-US" altLang="zh-TW" b="1" i="0" u="sng" dirty="0">
                    <a:solidFill>
                      <a:srgbClr val="121212"/>
                    </a:solidFill>
                    <a:effectLst/>
                    <a:latin typeface="-apple-system"/>
                  </a:rPr>
                  <a:t>Augmentation</a:t>
                </a:r>
                <a:r>
                  <a:rPr lang="zh-TW" altLang="en-US" b="1" i="0" u="sng" dirty="0">
                    <a:solidFill>
                      <a:srgbClr val="121212"/>
                    </a:solidFill>
                    <a:effectLst/>
                    <a:latin typeface="-apple-system"/>
                  </a:rPr>
                  <a:t> </a:t>
                </a:r>
                <a:r>
                  <a:rPr lang="zh-TW" altLang="en-US" b="0" i="0" dirty="0">
                    <a:solidFill>
                      <a:srgbClr val="121212"/>
                    </a:solidFill>
                    <a:effectLst/>
                    <a:latin typeface="-apple-system"/>
                  </a:rPr>
                  <a:t>方法比较</a:t>
                </a:r>
                <a:r>
                  <a:rPr lang="zh-TW" altLang="en-US" b="1" i="0" u="sng" dirty="0">
                    <a:solidFill>
                      <a:srgbClr val="121212"/>
                    </a:solidFill>
                    <a:effectLst/>
                    <a:latin typeface="-apple-system"/>
                  </a:rPr>
                  <a:t>單純</a:t>
                </a:r>
                <a:r>
                  <a:rPr lang="zh-TW" altLang="en-US" b="0" i="0" dirty="0">
                    <a:solidFill>
                      <a:srgbClr val="121212"/>
                    </a:solidFill>
                    <a:effectLst/>
                    <a:latin typeface="-apple-system"/>
                  </a:rPr>
                  <a:t>，有点像 </a:t>
                </a:r>
                <a:r>
                  <a:rPr lang="zh-TW" altLang="en-US" b="1" i="0" u="sng" dirty="0">
                    <a:solidFill>
                      <a:srgbClr val="121212"/>
                    </a:solidFill>
                    <a:effectLst/>
                    <a:latin typeface="-apple-system"/>
                  </a:rPr>
                  <a:t>短语造句</a:t>
                </a:r>
                <a:r>
                  <a:rPr lang="zh-TW" altLang="en-US" b="0" i="0" dirty="0">
                    <a:solidFill>
                      <a:srgbClr val="121212"/>
                    </a:solidFill>
                    <a:effectLst/>
                    <a:latin typeface="-apple-system"/>
                  </a:rPr>
                  <a:t>，又由于是在</a:t>
                </a:r>
                <a:r>
                  <a:rPr lang="en-US" altLang="zh-TW" b="1" i="0" u="sng" dirty="0">
                    <a:solidFill>
                      <a:srgbClr val="121212"/>
                    </a:solidFill>
                    <a:effectLst/>
                    <a:latin typeface="-apple-system"/>
                  </a:rPr>
                  <a:t>label</a:t>
                </a:r>
                <a:r>
                  <a:rPr lang="zh-TW" altLang="en-US" b="0" i="0" dirty="0">
                    <a:solidFill>
                      <a:srgbClr val="121212"/>
                    </a:solidFill>
                    <a:effectLst/>
                    <a:latin typeface="-apple-system"/>
                  </a:rPr>
                  <a:t>上进行，所以称之为</a:t>
                </a:r>
                <a:r>
                  <a:rPr lang="en-US" altLang="zh-TW" b="1" i="0" u="sng" dirty="0">
                    <a:solidFill>
                      <a:srgbClr val="121212"/>
                    </a:solidFill>
                    <a:effectLst/>
                    <a:latin typeface="-apple-system"/>
                  </a:rPr>
                  <a:t>Label Composition</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628650" lvl="1" indent="-171450" algn="l"/>
                <a:r>
                  <a:rPr lang="zh-TW" altLang="en-US" b="0" i="0" dirty="0">
                    <a:solidFill>
                      <a:srgbClr val="121212"/>
                    </a:solidFill>
                    <a:effectLst/>
                    <a:latin typeface="-apple-system"/>
                  </a:rPr>
                  <a:t>该命名也体现了其 </a:t>
                </a:r>
                <a:r>
                  <a:rPr lang="en-US" altLang="zh-TW" b="1" i="0" u="sng" dirty="0">
                    <a:solidFill>
                      <a:srgbClr val="121212"/>
                    </a:solidFill>
                    <a:effectLst/>
                    <a:latin typeface="-apple-system"/>
                  </a:rPr>
                  <a:t>augment</a:t>
                </a:r>
                <a:r>
                  <a:rPr lang="zh-TW" altLang="en-US" b="1" i="0" u="sng" dirty="0">
                    <a:solidFill>
                      <a:srgbClr val="121212"/>
                    </a:solidFill>
                    <a:effectLst/>
                    <a:latin typeface="-apple-system"/>
                  </a:rPr>
                  <a:t>增强 </a:t>
                </a:r>
                <a:r>
                  <a:rPr lang="zh-TW" altLang="en-US" b="0" i="0" dirty="0">
                    <a:solidFill>
                      <a:srgbClr val="121212"/>
                    </a:solidFill>
                    <a:effectLst/>
                    <a:latin typeface="-apple-system"/>
                  </a:rPr>
                  <a:t>过程 中的</a:t>
                </a:r>
                <a:r>
                  <a:rPr lang="zh-TW" altLang="en-US" b="1" i="0" u="sng" dirty="0">
                    <a:solidFill>
                      <a:srgbClr val="121212"/>
                    </a:solidFill>
                    <a:effectLst/>
                    <a:latin typeface="-apple-system"/>
                  </a:rPr>
                  <a:t>创作</a:t>
                </a:r>
                <a:r>
                  <a:rPr lang="zh-TW" altLang="en-US" b="0" i="0" dirty="0">
                    <a:solidFill>
                      <a:srgbClr val="121212"/>
                    </a:solidFill>
                    <a:effectLst/>
                    <a:latin typeface="-apple-system"/>
                  </a:rPr>
                  <a:t>特性。</a:t>
                </a:r>
                <a:endParaRPr lang="en-US" altLang="zh-TW" b="0" i="0" dirty="0">
                  <a:solidFill>
                    <a:srgbClr val="121212"/>
                  </a:solidFill>
                  <a:effectLst/>
                  <a:latin typeface="-apple-system"/>
                </a:endParaRPr>
              </a:p>
              <a:p>
                <a:pPr marL="171450" lvl="0" indent="-171450" algn="l"/>
                <a:r>
                  <a:rPr lang="zh-TW" altLang="en-US" b="0" i="0" dirty="0">
                    <a:solidFill>
                      <a:srgbClr val="121212"/>
                    </a:solidFill>
                    <a:effectLst/>
                    <a:latin typeface="-apple-system"/>
                  </a:rPr>
                  <a:t>如图，对于输入的 </a:t>
                </a:r>
                <a:r>
                  <a:rPr lang="zh-TW" altLang="en-US" b="1" i="0" u="sng" dirty="0">
                    <a:solidFill>
                      <a:srgbClr val="121212"/>
                    </a:solidFill>
                    <a:effectLst/>
                    <a:latin typeface="-apple-system"/>
                  </a:rPr>
                  <a:t>原始短语“</a:t>
                </a:r>
                <a:r>
                  <a:rPr lang="en-US" altLang="zh-TW" b="1" i="0" u="sng" dirty="0">
                    <a:solidFill>
                      <a:srgbClr val="121212"/>
                    </a:solidFill>
                    <a:effectLst/>
                    <a:latin typeface="-apple-system"/>
                  </a:rPr>
                  <a:t>person kiss horse”</a:t>
                </a:r>
                <a:r>
                  <a:rPr lang="zh-TW" altLang="en-US" b="0" i="0" dirty="0">
                    <a:solidFill>
                      <a:srgbClr val="121212"/>
                    </a:solidFill>
                    <a:effectLst/>
                    <a:latin typeface="-apple-system"/>
                  </a:rPr>
                  <a:t>，我们先将其</a:t>
                </a:r>
                <a:r>
                  <a:rPr lang="zh-TW" altLang="en-US" b="1" i="0" u="sng" dirty="0">
                    <a:solidFill>
                      <a:srgbClr val="121212"/>
                    </a:solidFill>
                    <a:effectLst/>
                    <a:latin typeface="-apple-system"/>
                  </a:rPr>
                  <a:t>拆分</a:t>
                </a:r>
                <a:r>
                  <a:rPr lang="zh-TW" altLang="en-US" b="0" i="0" dirty="0">
                    <a:solidFill>
                      <a:srgbClr val="121212"/>
                    </a:solidFill>
                    <a:effectLst/>
                    <a:latin typeface="-apple-system"/>
                  </a:rPr>
                  <a:t>为</a:t>
                </a:r>
                <a:r>
                  <a:rPr lang="en-US" altLang="zh-TW" b="1" i="0" u="sng" dirty="0">
                    <a:solidFill>
                      <a:srgbClr val="121212"/>
                    </a:solidFill>
                    <a:effectLst/>
                    <a:latin typeface="-apple-system"/>
                  </a:rPr>
                  <a:t>3</a:t>
                </a:r>
                <a:r>
                  <a:rPr lang="zh-TW" altLang="en-US" b="1" i="0" u="sng" dirty="0">
                    <a:solidFill>
                      <a:srgbClr val="121212"/>
                    </a:solidFill>
                    <a:effectLst/>
                    <a:latin typeface="-apple-system"/>
                  </a:rPr>
                  <a:t>个单词</a:t>
                </a:r>
                <a:r>
                  <a:rPr lang="en-US" altLang="zh-TW" b="1" i="0" u="sng" dirty="0">
                    <a:solidFill>
                      <a:srgbClr val="121212"/>
                    </a:solidFill>
                    <a:effectLst/>
                    <a:latin typeface="-apple-system"/>
                  </a:rPr>
                  <a:t>person</a:t>
                </a:r>
                <a:r>
                  <a:rPr lang="zh-TW" altLang="en-US" b="1" i="0" u="sng" dirty="0">
                    <a:solidFill>
                      <a:srgbClr val="121212"/>
                    </a:solidFill>
                    <a:effectLst/>
                    <a:latin typeface="-apple-system"/>
                  </a:rPr>
                  <a:t>、</a:t>
                </a:r>
                <a:r>
                  <a:rPr lang="en-US" altLang="zh-TW" b="1" i="0" u="sng" dirty="0">
                    <a:solidFill>
                      <a:srgbClr val="121212"/>
                    </a:solidFill>
                    <a:effectLst/>
                    <a:latin typeface="-apple-system"/>
                  </a:rPr>
                  <a:t>kiss</a:t>
                </a:r>
                <a:r>
                  <a:rPr lang="zh-TW" altLang="en-US" b="1" i="0" u="sng" dirty="0">
                    <a:solidFill>
                      <a:srgbClr val="121212"/>
                    </a:solidFill>
                    <a:effectLst/>
                    <a:latin typeface="-apple-system"/>
                  </a:rPr>
                  <a:t>、</a:t>
                </a:r>
                <a:r>
                  <a:rPr lang="en-US" altLang="zh-TW" b="1" i="0" u="sng" dirty="0">
                    <a:solidFill>
                      <a:srgbClr val="121212"/>
                    </a:solidFill>
                    <a:effectLst/>
                    <a:latin typeface="-apple-system"/>
                  </a:rPr>
                  <a:t>horse</a:t>
                </a:r>
                <a:r>
                  <a:rPr lang="zh-TW" altLang="en-US" b="0" i="0" dirty="0">
                    <a:solidFill>
                      <a:srgbClr val="121212"/>
                    </a:solidFill>
                    <a:effectLst/>
                    <a:latin typeface="-apple-system"/>
                  </a:rPr>
                  <a:t>，然后进行 </a:t>
                </a:r>
                <a:r>
                  <a:rPr lang="en-US" altLang="zh-TW" b="1" i="0" u="sng" dirty="0">
                    <a:solidFill>
                      <a:srgbClr val="121212"/>
                    </a:solidFill>
                    <a:effectLst/>
                    <a:latin typeface="-apple-system"/>
                  </a:rPr>
                  <a:t>sampling</a:t>
                </a:r>
                <a:r>
                  <a:rPr lang="zh-TW" altLang="en-US" b="1" i="0" u="sng" dirty="0">
                    <a:solidFill>
                      <a:srgbClr val="121212"/>
                    </a:solidFill>
                    <a:effectLst/>
                    <a:latin typeface="-apple-system"/>
                  </a:rPr>
                  <a:t>采样和</a:t>
                </a:r>
                <a:r>
                  <a:rPr lang="en-US" altLang="zh-TW" b="1" i="0" u="sng" dirty="0">
                    <a:solidFill>
                      <a:srgbClr val="121212"/>
                    </a:solidFill>
                    <a:effectLst/>
                    <a:latin typeface="-apple-system"/>
                  </a:rPr>
                  <a:t>composition</a:t>
                </a:r>
                <a:r>
                  <a:rPr lang="zh-TW" altLang="en-US" b="1" i="0" u="sng" dirty="0">
                    <a:solidFill>
                      <a:srgbClr val="121212"/>
                    </a:solidFill>
                    <a:effectLst/>
                    <a:latin typeface="-apple-system"/>
                  </a:rPr>
                  <a:t>创作</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altLang="zh-TW" b="1" i="0" u="sng" dirty="0">
                    <a:solidFill>
                      <a:srgbClr val="121212"/>
                    </a:solidFill>
                    <a:effectLst/>
                    <a:latin typeface="-apple-system"/>
                  </a:rPr>
                  <a:t>sampling</a:t>
                </a:r>
                <a:r>
                  <a:rPr lang="zh-TW" altLang="en-US" b="1" i="0" u="sng" dirty="0">
                    <a:solidFill>
                      <a:srgbClr val="121212"/>
                    </a:solidFill>
                    <a:effectLst/>
                    <a:latin typeface="-apple-system"/>
                  </a:rPr>
                  <a:t>采样</a:t>
                </a:r>
                <a:r>
                  <a:rPr lang="en-US" altLang="zh-TW" b="1" i="0" u="sng" dirty="0">
                    <a:solidFill>
                      <a:srgbClr val="121212"/>
                    </a:solidFill>
                    <a:effectLst/>
                    <a:latin typeface="-apple-system"/>
                  </a:rPr>
                  <a:t> </a:t>
                </a:r>
                <a:r>
                  <a:rPr lang="zh-TW" altLang="en-US" b="0" i="0" dirty="0">
                    <a:solidFill>
                      <a:srgbClr val="121212"/>
                    </a:solidFill>
                    <a:effectLst/>
                    <a:latin typeface="-apple-system"/>
                  </a:rPr>
                  <a:t>的时候，对于</a:t>
                </a:r>
                <a:r>
                  <a:rPr lang="zh-TW" altLang="en-US" b="1" i="0" u="sng" dirty="0">
                    <a:solidFill>
                      <a:srgbClr val="121212"/>
                    </a:solidFill>
                    <a:effectLst/>
                    <a:latin typeface="-apple-system"/>
                  </a:rPr>
                  <a:t>主语</a:t>
                </a:r>
                <a:r>
                  <a:rPr lang="en-US" altLang="zh-TW" b="1" i="0" u="sng" dirty="0">
                    <a:solidFill>
                      <a:srgbClr val="121212"/>
                    </a:solidFill>
                    <a:effectLst/>
                    <a:latin typeface="-apple-system"/>
                  </a:rPr>
                  <a:t>person</a:t>
                </a:r>
                <a:r>
                  <a:rPr lang="zh-TW" altLang="en-US" b="0" i="0" dirty="0">
                    <a:solidFill>
                      <a:srgbClr val="121212"/>
                    </a:solidFill>
                    <a:effectLst/>
                    <a:latin typeface="-apple-system"/>
                  </a:rPr>
                  <a:t>，永远</a:t>
                </a:r>
                <a:r>
                  <a:rPr lang="zh-TW" altLang="en-US" b="1" i="0" u="sng" dirty="0">
                    <a:solidFill>
                      <a:srgbClr val="121212"/>
                    </a:solidFill>
                    <a:effectLst/>
                    <a:latin typeface="-apple-system"/>
                  </a:rPr>
                  <a:t>保持不变</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b="0" i="0" dirty="0">
                    <a:solidFill>
                      <a:srgbClr val="121212"/>
                    </a:solidFill>
                    <a:effectLst/>
                    <a:latin typeface="-apple-system"/>
                  </a:rPr>
                  <a:t>对于</a:t>
                </a:r>
                <a:r>
                  <a:rPr lang="zh-TW" altLang="en-US" b="1" i="0" u="sng" dirty="0">
                    <a:solidFill>
                      <a:srgbClr val="121212"/>
                    </a:solidFill>
                    <a:effectLst/>
                    <a:latin typeface="-apple-system"/>
                  </a:rPr>
                  <a:t>动词</a:t>
                </a:r>
                <a:r>
                  <a:rPr lang="en-US" altLang="zh-TW" b="1" i="0" u="sng" dirty="0">
                    <a:solidFill>
                      <a:srgbClr val="121212"/>
                    </a:solidFill>
                    <a:effectLst/>
                    <a:latin typeface="-apple-system"/>
                  </a:rPr>
                  <a:t>kiss</a:t>
                </a:r>
                <a:r>
                  <a:rPr lang="zh-TW" altLang="en-US" b="0" i="0" dirty="0">
                    <a:solidFill>
                      <a:srgbClr val="121212"/>
                    </a:solidFill>
                    <a:effectLst/>
                    <a:latin typeface="-apple-system"/>
                  </a:rPr>
                  <a:t>，以</a:t>
                </a:r>
                <a:r>
                  <a:rPr lang="zh-TW" altLang="en-US" b="1" i="0" u="sng" dirty="0">
                    <a:solidFill>
                      <a:srgbClr val="121212"/>
                    </a:solidFill>
                    <a:effectLst/>
                    <a:latin typeface="-apple-system"/>
                  </a:rPr>
                  <a:t>一定機率</a:t>
                </a:r>
                <a:r>
                  <a:rPr lang="zh-TW" altLang="zh-TW" sz="1800" b="1" i="0" u="sng">
                    <a:effectLst/>
                    <a:latin typeface="Cambria Math" panose="02040503050406030204" pitchFamily="18" charset="0"/>
                    <a:ea typeface="Microsoft JhengHei" panose="020B0604030504040204" pitchFamily="34" charset="-120"/>
                  </a:rPr>
                  <a:t>𝒑_𝒗</a:t>
                </a:r>
                <a:r>
                  <a:rPr lang="zh-TW" altLang="zh-TW" sz="1800" b="0" u="none" dirty="0">
                    <a:effectLst/>
                    <a:highlight>
                      <a:srgbClr val="008000"/>
                    </a:highlight>
                    <a:ea typeface="CMMI7"/>
                  </a:rPr>
                  <a:t> </a:t>
                </a:r>
                <a:r>
                  <a:rPr lang="zh-TW" altLang="en-US" b="0" i="0" dirty="0">
                    <a:solidFill>
                      <a:srgbClr val="121212"/>
                    </a:solidFill>
                    <a:effectLst/>
                    <a:latin typeface="-apple-system"/>
                  </a:rPr>
                  <a:t>从它的 </a:t>
                </a:r>
                <a:r>
                  <a:rPr lang="en-US" altLang="zh-TW" b="1" i="0" u="sng" dirty="0">
                    <a:solidFill>
                      <a:srgbClr val="121212"/>
                    </a:solidFill>
                    <a:effectLst/>
                    <a:latin typeface="-apple-system"/>
                  </a:rPr>
                  <a:t>Neighborhood Set</a:t>
                </a:r>
                <a:r>
                  <a:rPr lang="zh-TW" altLang="en-US" b="0" i="0" u="none" dirty="0">
                    <a:solidFill>
                      <a:srgbClr val="121212"/>
                    </a:solidFill>
                    <a:effectLst/>
                    <a:latin typeface="-apple-system"/>
                  </a:rPr>
                  <a:t> </a:t>
                </a:r>
                <a:r>
                  <a:rPr lang="zh-TW" altLang="en-US" b="0" i="0" dirty="0">
                    <a:solidFill>
                      <a:srgbClr val="121212"/>
                    </a:solidFill>
                    <a:effectLst/>
                    <a:latin typeface="-apple-system"/>
                  </a:rPr>
                  <a:t>里选取</a:t>
                </a:r>
                <a:r>
                  <a:rPr lang="en-US" altLang="zh-TW" b="0" i="0" dirty="0">
                    <a:solidFill>
                      <a:srgbClr val="121212"/>
                    </a:solidFill>
                    <a:effectLst/>
                    <a:latin typeface="-apple-system"/>
                  </a:rPr>
                  <a:t> </a:t>
                </a:r>
                <a:r>
                  <a:rPr lang="en-US" altLang="zh-TW" b="1" i="0" u="sng" dirty="0">
                    <a:solidFill>
                      <a:srgbClr val="121212"/>
                    </a:solidFill>
                    <a:effectLst/>
                    <a:latin typeface="-apple-system"/>
                  </a:rPr>
                  <a:t>word</a:t>
                </a:r>
                <a:r>
                  <a:rPr lang="zh-TW" altLang="en-US" b="1" i="0" u="sng" dirty="0">
                    <a:solidFill>
                      <a:srgbClr val="121212"/>
                    </a:solidFill>
                    <a:effectLst/>
                    <a:latin typeface="-apple-system"/>
                  </a:rPr>
                  <a:t>单词</a:t>
                </a:r>
                <a:r>
                  <a:rPr lang="zh-TW" altLang="en-US" b="0" i="0" dirty="0">
                    <a:solidFill>
                      <a:srgbClr val="121212"/>
                    </a:solidFill>
                    <a:effectLst/>
                    <a:latin typeface="-apple-system"/>
                  </a:rPr>
                  <a:t>，以</a:t>
                </a:r>
                <a:r>
                  <a:rPr lang="zh-TW" altLang="en-US" b="1" i="0" u="sng" dirty="0">
                    <a:solidFill>
                      <a:srgbClr val="121212"/>
                    </a:solidFill>
                    <a:effectLst/>
                    <a:latin typeface="-apple-system"/>
                  </a:rPr>
                  <a:t>一定機率</a:t>
                </a:r>
                <a:r>
                  <a:rPr lang="zh-TW" altLang="zh-TW" sz="1100" b="1" i="0" u="sng">
                    <a:effectLst/>
                    <a:latin typeface="Cambria Math" panose="02040503050406030204" pitchFamily="18" charset="0"/>
                    <a:ea typeface="Microsoft JhengHei" panose="020B0604030504040204" pitchFamily="34" charset="-120"/>
                  </a:rPr>
                  <a:t>𝒑_𝒗</a:t>
                </a:r>
                <a:r>
                  <a:rPr lang="zh-TW" altLang="en-US" b="0" i="0" dirty="0">
                    <a:solidFill>
                      <a:srgbClr val="121212"/>
                    </a:solidFill>
                    <a:effectLst/>
                    <a:latin typeface="-apple-system"/>
                  </a:rPr>
                  <a:t>保持不变；</a:t>
                </a:r>
                <a:endParaRPr lang="en-US" altLang="zh-TW" b="0" i="0" dirty="0">
                  <a:solidFill>
                    <a:srgbClr val="121212"/>
                  </a:solidFill>
                  <a:effectLst/>
                  <a:latin typeface="-apple-system"/>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b="0" i="0" dirty="0">
                    <a:solidFill>
                      <a:srgbClr val="121212"/>
                    </a:solidFill>
                    <a:effectLst/>
                    <a:latin typeface="-apple-system"/>
                  </a:rPr>
                  <a:t>同样地，对于</a:t>
                </a:r>
                <a:r>
                  <a:rPr lang="zh-TW" altLang="en-US" b="1" i="0" u="sng" dirty="0">
                    <a:solidFill>
                      <a:srgbClr val="121212"/>
                    </a:solidFill>
                    <a:effectLst/>
                    <a:latin typeface="-apple-system"/>
                  </a:rPr>
                  <a:t>宾语</a:t>
                </a:r>
                <a:r>
                  <a:rPr lang="en-US" altLang="zh-TW" b="1" i="0" u="sng" dirty="0">
                    <a:solidFill>
                      <a:srgbClr val="121212"/>
                    </a:solidFill>
                    <a:effectLst/>
                    <a:latin typeface="-apple-system"/>
                  </a:rPr>
                  <a:t>horse</a:t>
                </a:r>
                <a:r>
                  <a:rPr lang="zh-TW" altLang="en-US" b="0" i="0" dirty="0">
                    <a:solidFill>
                      <a:srgbClr val="121212"/>
                    </a:solidFill>
                    <a:effectLst/>
                    <a:latin typeface="-apple-system"/>
                  </a:rPr>
                  <a:t>，以</a:t>
                </a:r>
                <a:r>
                  <a:rPr lang="zh-TW" altLang="en-US" b="1" i="0" u="sng" dirty="0">
                    <a:solidFill>
                      <a:srgbClr val="121212"/>
                    </a:solidFill>
                    <a:effectLst/>
                    <a:latin typeface="-apple-system"/>
                  </a:rPr>
                  <a:t>一定機率</a:t>
                </a:r>
                <a:r>
                  <a:rPr lang="x-none" altLang="zh-TW" sz="1800" b="1" i="0" u="sng">
                    <a:effectLst/>
                    <a:latin typeface="Cambria Math" panose="02040503050406030204" pitchFamily="18" charset="0"/>
                    <a:ea typeface="Cambria Math" panose="02040503050406030204" pitchFamily="18" charset="0"/>
                  </a:rPr>
                  <a:t>𝒑_𝒐</a:t>
                </a:r>
                <a:r>
                  <a:rPr lang="en-US" altLang="zh-TW" b="0" i="0" dirty="0">
                    <a:solidFill>
                      <a:srgbClr val="121212"/>
                    </a:solidFill>
                    <a:effectLst/>
                    <a:latin typeface="-apple-system"/>
                  </a:rPr>
                  <a:t> </a:t>
                </a:r>
                <a:r>
                  <a:rPr lang="zh-TW" altLang="en-US" b="0" i="0" dirty="0">
                    <a:solidFill>
                      <a:srgbClr val="121212"/>
                    </a:solidFill>
                    <a:effectLst/>
                    <a:latin typeface="-apple-system"/>
                  </a:rPr>
                  <a:t>从它的</a:t>
                </a:r>
                <a:r>
                  <a:rPr lang="en-US" altLang="zh-TW" b="0" i="0" dirty="0">
                    <a:solidFill>
                      <a:srgbClr val="121212"/>
                    </a:solidFill>
                    <a:effectLst/>
                    <a:latin typeface="-apple-system"/>
                  </a:rPr>
                  <a:t> </a:t>
                </a:r>
                <a:r>
                  <a:rPr lang="en-US" altLang="zh-TW" b="1" i="0" u="sng" dirty="0">
                    <a:solidFill>
                      <a:srgbClr val="121212"/>
                    </a:solidFill>
                    <a:effectLst/>
                    <a:latin typeface="-apple-system"/>
                  </a:rPr>
                  <a:t>Neighborhood Set</a:t>
                </a:r>
                <a:r>
                  <a:rPr lang="zh-TW" altLang="en-US" b="0" i="0" u="none" dirty="0">
                    <a:solidFill>
                      <a:srgbClr val="121212"/>
                    </a:solidFill>
                    <a:effectLst/>
                    <a:latin typeface="-apple-system"/>
                  </a:rPr>
                  <a:t> </a:t>
                </a:r>
                <a:r>
                  <a:rPr lang="zh-TW" altLang="en-US" b="0" i="0" dirty="0">
                    <a:solidFill>
                      <a:srgbClr val="121212"/>
                    </a:solidFill>
                    <a:effectLst/>
                    <a:latin typeface="-apple-system"/>
                  </a:rPr>
                  <a:t>里选取</a:t>
                </a:r>
                <a:r>
                  <a:rPr lang="en-US" altLang="zh-TW" b="0" i="0" dirty="0">
                    <a:solidFill>
                      <a:srgbClr val="121212"/>
                    </a:solidFill>
                    <a:effectLst/>
                    <a:latin typeface="-apple-system"/>
                  </a:rPr>
                  <a:t> </a:t>
                </a:r>
                <a:r>
                  <a:rPr lang="en-US" altLang="zh-TW" b="1" i="0" u="sng" dirty="0">
                    <a:solidFill>
                      <a:srgbClr val="121212"/>
                    </a:solidFill>
                    <a:effectLst/>
                    <a:latin typeface="-apple-system"/>
                  </a:rPr>
                  <a:t>word</a:t>
                </a:r>
                <a:r>
                  <a:rPr lang="zh-TW" altLang="en-US" b="1" i="0" u="sng" dirty="0">
                    <a:solidFill>
                      <a:srgbClr val="121212"/>
                    </a:solidFill>
                    <a:effectLst/>
                    <a:latin typeface="-apple-system"/>
                  </a:rPr>
                  <a:t>单词</a:t>
                </a:r>
                <a:r>
                  <a:rPr lang="zh-TW" altLang="en-US" b="0" i="0" dirty="0">
                    <a:solidFill>
                      <a:srgbClr val="121212"/>
                    </a:solidFill>
                    <a:effectLst/>
                    <a:latin typeface="-apple-system"/>
                  </a:rPr>
                  <a:t>，以</a:t>
                </a:r>
                <a:r>
                  <a:rPr lang="zh-TW" altLang="en-US" b="1" i="0" u="sng" dirty="0">
                    <a:solidFill>
                      <a:srgbClr val="121212"/>
                    </a:solidFill>
                    <a:effectLst/>
                    <a:latin typeface="-apple-system"/>
                  </a:rPr>
                  <a:t>一定機率</a:t>
                </a:r>
                <a:r>
                  <a:rPr lang="x-none" altLang="zh-TW" sz="1100" b="1" i="0" u="sng">
                    <a:effectLst/>
                    <a:latin typeface="Cambria Math" panose="02040503050406030204" pitchFamily="18" charset="0"/>
                    <a:ea typeface="Cambria Math" panose="02040503050406030204" pitchFamily="18" charset="0"/>
                  </a:rPr>
                  <a:t>𝒑_𝒐</a:t>
                </a:r>
                <a:r>
                  <a:rPr lang="zh-TW" altLang="en-US" b="0" i="0" dirty="0">
                    <a:solidFill>
                      <a:srgbClr val="121212"/>
                    </a:solidFill>
                    <a:effectLst/>
                    <a:latin typeface="-apple-system"/>
                  </a:rPr>
                  <a:t>保持不变。</a:t>
                </a:r>
                <a:endParaRPr lang="en-US" altLang="zh-TW" b="0" i="0" dirty="0">
                  <a:solidFill>
                    <a:srgbClr val="121212"/>
                  </a:solidFill>
                  <a:effectLst/>
                  <a:latin typeface="-apple-system"/>
                </a:endParaRPr>
              </a:p>
              <a:p>
                <a:pPr marL="628650" marR="0" lvl="1" indent="-171450" algn="l" defTabSz="914400" rtl="0" eaLnBrk="1" fontAlgn="auto" latinLnBrk="0" hangingPunct="1">
                  <a:lnSpc>
                    <a:spcPct val="100000"/>
                  </a:lnSpc>
                  <a:spcBef>
                    <a:spcPts val="0"/>
                  </a:spcBef>
                  <a:spcAft>
                    <a:spcPts val="0"/>
                  </a:spcAft>
                  <a:buClrTx/>
                  <a:buSzPts val="1400"/>
                  <a:buFontTx/>
                  <a:buChar char="○"/>
                  <a:tabLst/>
                  <a:defRPr/>
                </a:pPr>
                <a:r>
                  <a:rPr lang="zh-TW" altLang="en-US" b="0" i="0" dirty="0">
                    <a:solidFill>
                      <a:srgbClr val="121212"/>
                    </a:solidFill>
                    <a:effectLst/>
                    <a:latin typeface="-apple-system"/>
                  </a:rPr>
                  <a:t>通过这个操作，原始的一个</a:t>
                </a:r>
                <a:r>
                  <a:rPr lang="en-US" altLang="zh-TW" b="0" i="0" dirty="0">
                    <a:solidFill>
                      <a:srgbClr val="121212"/>
                    </a:solidFill>
                    <a:effectLst/>
                    <a:latin typeface="-apple-system"/>
                  </a:rPr>
                  <a:t> </a:t>
                </a:r>
                <a:r>
                  <a:rPr lang="en-US" altLang="zh-TW" b="1" i="0" u="sng" dirty="0">
                    <a:solidFill>
                      <a:srgbClr val="121212"/>
                    </a:solidFill>
                    <a:effectLst/>
                    <a:latin typeface="-apple-system"/>
                  </a:rPr>
                  <a:t>phrase</a:t>
                </a:r>
                <a:r>
                  <a:rPr lang="zh-TW" altLang="en-US" b="1" i="0" u="sng" dirty="0">
                    <a:solidFill>
                      <a:srgbClr val="121212"/>
                    </a:solidFill>
                    <a:effectLst/>
                    <a:latin typeface="-apple-system"/>
                  </a:rPr>
                  <a:t>短语</a:t>
                </a:r>
                <a:r>
                  <a:rPr lang="zh-TW" altLang="en-US" b="0" i="0" dirty="0">
                    <a:solidFill>
                      <a:srgbClr val="121212"/>
                    </a:solidFill>
                    <a:effectLst/>
                    <a:latin typeface="-apple-system"/>
                  </a:rPr>
                  <a:t>，就可能生成非常多、</a:t>
                </a:r>
                <a:r>
                  <a:rPr lang="zh-TW" altLang="en-US" b="1" i="0" u="sng" dirty="0">
                    <a:solidFill>
                      <a:srgbClr val="121212"/>
                    </a:solidFill>
                    <a:effectLst/>
                    <a:latin typeface="-apple-system"/>
                  </a:rPr>
                  <a:t>新的</a:t>
                </a:r>
                <a:r>
                  <a:rPr lang="en-US" altLang="zh-TW" b="1" i="0" u="sng" dirty="0">
                    <a:solidFill>
                      <a:srgbClr val="121212"/>
                    </a:solidFill>
                    <a:effectLst/>
                    <a:latin typeface="-apple-system"/>
                  </a:rPr>
                  <a:t>phrase</a:t>
                </a:r>
                <a:r>
                  <a:rPr lang="zh-TW" altLang="en-US" b="1" i="0" u="sng" dirty="0">
                    <a:solidFill>
                      <a:srgbClr val="121212"/>
                    </a:solidFill>
                    <a:effectLst/>
                    <a:latin typeface="-apple-system"/>
                  </a:rPr>
                  <a:t>短语</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171450" marR="0" lvl="0" indent="-171450" algn="l" defTabSz="914400" rtl="0" eaLnBrk="1" fontAlgn="auto" latinLnBrk="0" hangingPunct="1">
                  <a:lnSpc>
                    <a:spcPct val="100000"/>
                  </a:lnSpc>
                  <a:spcBef>
                    <a:spcPts val="0"/>
                  </a:spcBef>
                  <a:spcAft>
                    <a:spcPts val="0"/>
                  </a:spcAft>
                  <a:buClrTx/>
                  <a:buSzPts val="1400"/>
                  <a:tabLst/>
                  <a:defRPr/>
                </a:pPr>
                <a:r>
                  <a:rPr lang="zh-TW" altLang="en-US" b="0" i="0" dirty="0">
                    <a:solidFill>
                      <a:srgbClr val="121212"/>
                    </a:solidFill>
                    <a:effectLst/>
                    <a:latin typeface="-apple-system"/>
                  </a:rPr>
                  <a:t>再将</a:t>
                </a:r>
                <a:r>
                  <a:rPr lang="zh-TW" altLang="en-US" b="1" i="0" u="sng" dirty="0">
                    <a:solidFill>
                      <a:srgbClr val="121212"/>
                    </a:solidFill>
                    <a:effectLst/>
                    <a:latin typeface="-apple-system"/>
                  </a:rPr>
                  <a:t>新创作</a:t>
                </a:r>
                <a:r>
                  <a:rPr lang="zh-TW" altLang="en-US" b="0" i="0" dirty="0">
                    <a:solidFill>
                      <a:srgbClr val="121212"/>
                    </a:solidFill>
                    <a:effectLst/>
                    <a:latin typeface="-apple-system"/>
                  </a:rPr>
                  <a:t>出来的</a:t>
                </a:r>
                <a:r>
                  <a:rPr lang="en-US" altLang="zh-TW" b="1" i="0" u="sng" dirty="0">
                    <a:solidFill>
                      <a:srgbClr val="121212"/>
                    </a:solidFill>
                    <a:effectLst/>
                    <a:latin typeface="-apple-system"/>
                  </a:rPr>
                  <a:t>phrase</a:t>
                </a:r>
                <a:r>
                  <a:rPr lang="zh-TW" altLang="en-US" b="1" i="0" u="sng" dirty="0">
                    <a:solidFill>
                      <a:srgbClr val="121212"/>
                    </a:solidFill>
                    <a:effectLst/>
                    <a:latin typeface="-apple-system"/>
                  </a:rPr>
                  <a:t>短语</a:t>
                </a:r>
                <a:r>
                  <a:rPr lang="zh-TW" altLang="en-US" b="0" i="0" dirty="0">
                    <a:solidFill>
                      <a:srgbClr val="121212"/>
                    </a:solidFill>
                    <a:effectLst/>
                    <a:latin typeface="-apple-system"/>
                  </a:rPr>
                  <a:t>，送入</a:t>
                </a:r>
                <a:r>
                  <a:rPr lang="en-US" altLang="zh-TW" b="1" i="0" u="sng" dirty="0">
                    <a:solidFill>
                      <a:srgbClr val="121212"/>
                    </a:solidFill>
                    <a:effectLst/>
                    <a:latin typeface="-apple-system"/>
                  </a:rPr>
                  <a:t>Embedding Generation</a:t>
                </a:r>
                <a:r>
                  <a:rPr lang="zh-TW" altLang="en-US" b="0" i="0" dirty="0">
                    <a:solidFill>
                      <a:srgbClr val="121212"/>
                    </a:solidFill>
                    <a:effectLst/>
                    <a:latin typeface="-apple-system"/>
                  </a:rPr>
                  <a:t>模块，去生成</a:t>
                </a:r>
                <a:r>
                  <a:rPr lang="en-US" altLang="zh-TW" b="1" i="0" u="sng" dirty="0">
                    <a:solidFill>
                      <a:srgbClr val="121212"/>
                    </a:solidFill>
                    <a:effectLst/>
                    <a:latin typeface="-apple-system"/>
                  </a:rPr>
                  <a:t>GT</a:t>
                </a:r>
                <a:r>
                  <a:rPr lang="zh-TW" altLang="en-US" b="0" i="0" dirty="0">
                    <a:solidFill>
                      <a:srgbClr val="121212"/>
                    </a:solidFill>
                    <a:effectLst/>
                    <a:latin typeface="-apple-system"/>
                  </a:rPr>
                  <a:t>。</a:t>
                </a:r>
              </a:p>
              <a:p>
                <a:pPr marL="171450" indent="-171450" algn="l"/>
                <a:r>
                  <a:rPr lang="zh-TW" altLang="en-US" b="0" i="0" dirty="0">
                    <a:solidFill>
                      <a:srgbClr val="121212"/>
                    </a:solidFill>
                    <a:effectLst/>
                    <a:latin typeface="-apple-system"/>
                  </a:rPr>
                  <a:t>这样</a:t>
                </a:r>
                <a:r>
                  <a:rPr lang="zh-TW" altLang="en-US" b="1" i="0" u="sng" dirty="0">
                    <a:solidFill>
                      <a:srgbClr val="121212"/>
                    </a:solidFill>
                    <a:effectLst/>
                    <a:latin typeface="-apple-system"/>
                  </a:rPr>
                  <a:t>创作</a:t>
                </a:r>
                <a:r>
                  <a:rPr lang="zh-TW" altLang="en-US" b="0" i="0" dirty="0">
                    <a:solidFill>
                      <a:srgbClr val="121212"/>
                    </a:solidFill>
                    <a:effectLst/>
                    <a:latin typeface="-apple-system"/>
                  </a:rPr>
                  <a:t>能用，主要是因为生成的</a:t>
                </a:r>
                <a:r>
                  <a:rPr lang="zh-TW" altLang="en-US" b="1" i="0" u="sng" dirty="0">
                    <a:solidFill>
                      <a:srgbClr val="121212"/>
                    </a:solidFill>
                    <a:effectLst/>
                    <a:latin typeface="-apple-system"/>
                  </a:rPr>
                  <a:t>新的</a:t>
                </a:r>
                <a:r>
                  <a:rPr lang="en-US" altLang="zh-TW" b="1" i="0" u="sng" dirty="0">
                    <a:solidFill>
                      <a:srgbClr val="121212"/>
                    </a:solidFill>
                    <a:effectLst/>
                    <a:latin typeface="-apple-system"/>
                  </a:rPr>
                  <a:t>phrase</a:t>
                </a:r>
                <a:r>
                  <a:rPr lang="zh-TW" altLang="en-US" b="1" i="0" u="sng" dirty="0">
                    <a:solidFill>
                      <a:srgbClr val="121212"/>
                    </a:solidFill>
                    <a:effectLst/>
                    <a:latin typeface="-apple-system"/>
                  </a:rPr>
                  <a:t>短语</a:t>
                </a:r>
                <a:r>
                  <a:rPr lang="zh-TW" altLang="en-US" b="0" i="0" dirty="0">
                    <a:solidFill>
                      <a:srgbClr val="121212"/>
                    </a:solidFill>
                    <a:effectLst/>
                    <a:latin typeface="-apple-system"/>
                  </a:rPr>
                  <a:t>，其实是</a:t>
                </a:r>
                <a:r>
                  <a:rPr lang="zh-TW" altLang="en-US" b="1" i="0" u="sng" dirty="0">
                    <a:solidFill>
                      <a:srgbClr val="121212"/>
                    </a:solidFill>
                    <a:effectLst/>
                    <a:latin typeface="-apple-system"/>
                  </a:rPr>
                  <a:t>原始短语</a:t>
                </a:r>
                <a:r>
                  <a:rPr lang="zh-TW" altLang="en-US" b="0" i="0" dirty="0">
                    <a:solidFill>
                      <a:srgbClr val="121212"/>
                    </a:solidFill>
                    <a:effectLst/>
                    <a:latin typeface="-apple-system"/>
                  </a:rPr>
                  <a:t>在</a:t>
                </a:r>
                <a:r>
                  <a:rPr lang="zh-TW" altLang="en-US" b="1" i="0" u="sng" dirty="0">
                    <a:solidFill>
                      <a:srgbClr val="121212"/>
                    </a:solidFill>
                    <a:effectLst/>
                    <a:latin typeface="-apple-system"/>
                  </a:rPr>
                  <a:t>语义空间</a:t>
                </a:r>
                <a:r>
                  <a:rPr lang="zh-TW" altLang="en-US" b="0" i="0" dirty="0">
                    <a:solidFill>
                      <a:srgbClr val="121212"/>
                    </a:solidFill>
                    <a:effectLst/>
                    <a:latin typeface="-apple-system"/>
                  </a:rPr>
                  <a:t>的</a:t>
                </a:r>
                <a:r>
                  <a:rPr lang="zh-TW" altLang="en-US" b="1" i="0" u="sng" dirty="0">
                    <a:solidFill>
                      <a:srgbClr val="121212"/>
                    </a:solidFill>
                    <a:effectLst/>
                    <a:latin typeface="-apple-system"/>
                  </a:rPr>
                  <a:t>近邻</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628650" lvl="1" indent="-171450" algn="l"/>
                <a:r>
                  <a:rPr lang="zh-TW" altLang="en-US" b="0" i="0" dirty="0">
                    <a:solidFill>
                      <a:srgbClr val="121212"/>
                    </a:solidFill>
                    <a:effectLst/>
                    <a:latin typeface="-apple-system"/>
                  </a:rPr>
                  <a:t>它们的</a:t>
                </a:r>
                <a:r>
                  <a:rPr lang="en-US" altLang="zh-TW" b="1" i="0" u="sng" dirty="0">
                    <a:solidFill>
                      <a:srgbClr val="121212"/>
                    </a:solidFill>
                    <a:effectLst/>
                    <a:latin typeface="-apple-system"/>
                  </a:rPr>
                  <a:t>embedding</a:t>
                </a:r>
                <a:r>
                  <a:rPr lang="zh-TW" altLang="en-US" b="0" i="0" dirty="0">
                    <a:solidFill>
                      <a:srgbClr val="121212"/>
                    </a:solidFill>
                    <a:effectLst/>
                    <a:latin typeface="-apple-system"/>
                  </a:rPr>
                  <a:t>之间的</a:t>
                </a:r>
                <a:r>
                  <a:rPr lang="zh-TW" altLang="en-US" b="1" i="0" u="sng" dirty="0">
                    <a:solidFill>
                      <a:srgbClr val="121212"/>
                    </a:solidFill>
                    <a:effectLst/>
                    <a:latin typeface="-apple-system"/>
                  </a:rPr>
                  <a:t>相似度较高</a:t>
                </a:r>
                <a:r>
                  <a:rPr lang="zh-TW" altLang="en-US" b="0" i="0" dirty="0">
                    <a:solidFill>
                      <a:srgbClr val="121212"/>
                    </a:solidFill>
                    <a:effectLst/>
                    <a:latin typeface="-apple-system"/>
                  </a:rPr>
                  <a:t>，对</a:t>
                </a:r>
                <a:r>
                  <a:rPr lang="en-US" altLang="zh-TW" b="1" i="0" u="sng" dirty="0">
                    <a:solidFill>
                      <a:srgbClr val="121212"/>
                    </a:solidFill>
                    <a:effectLst/>
                    <a:latin typeface="-apple-system"/>
                  </a:rPr>
                  <a:t>Phrase branch</a:t>
                </a:r>
                <a:r>
                  <a:rPr lang="zh-TW" altLang="en-US" b="0" i="0" dirty="0">
                    <a:solidFill>
                      <a:srgbClr val="121212"/>
                    </a:solidFill>
                    <a:effectLst/>
                    <a:latin typeface="-apple-system"/>
                  </a:rPr>
                  <a:t>的 </a:t>
                </a:r>
                <a:r>
                  <a:rPr lang="en-US" altLang="zh-TW" b="1" i="0" u="sng" dirty="0">
                    <a:solidFill>
                      <a:srgbClr val="121212"/>
                    </a:solidFill>
                    <a:effectLst/>
                    <a:latin typeface="-apple-system"/>
                  </a:rPr>
                  <a:t>knowledge distilling </a:t>
                </a:r>
                <a:r>
                  <a:rPr lang="zh-TW" altLang="en-US" b="1" i="0" u="sng" dirty="0">
                    <a:solidFill>
                      <a:srgbClr val="121212"/>
                    </a:solidFill>
                    <a:effectLst/>
                    <a:latin typeface="-apple-system"/>
                  </a:rPr>
                  <a:t>知识蒸馏</a:t>
                </a:r>
                <a:r>
                  <a:rPr lang="zh-TW" altLang="en-US" b="0" i="0" dirty="0">
                    <a:solidFill>
                      <a:srgbClr val="121212"/>
                    </a:solidFill>
                    <a:effectLst/>
                    <a:latin typeface="-apple-system"/>
                  </a:rPr>
                  <a:t>有帮助。</a:t>
                </a:r>
              </a:p>
            </p:txBody>
          </p:sp>
        </mc:Fallback>
      </mc:AlternateContent>
    </p:spTree>
    <p:extLst>
      <p:ext uri="{BB962C8B-B14F-4D97-AF65-F5344CB8AC3E}">
        <p14:creationId xmlns:p14="http://schemas.microsoft.com/office/powerpoint/2010/main" val="202718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800" b="0" i="0" dirty="0">
                <a:effectLst/>
                <a:ea typeface="Microsoft JhengHei UI" panose="020B0604030504040204" pitchFamily="34" charset="-120"/>
              </a:rPr>
              <a:t>用 </a:t>
            </a:r>
            <a:r>
              <a:rPr lang="en-US" altLang="zh-TW" sz="1800" b="0" i="0" dirty="0">
                <a:effectLst/>
                <a:ea typeface="Microsoft JhengHei UI" panose="020B0604030504040204" pitchFamily="34" charset="-120"/>
              </a:rPr>
              <a:t>zoom-out-zoom-in</a:t>
            </a:r>
            <a:r>
              <a:rPr lang="zh-TW" altLang="en-US" sz="1800" b="0" i="0" dirty="0">
                <a:effectLst/>
                <a:ea typeface="Microsoft JhengHei UI" panose="020B0604030504040204" pitchFamily="34" charset="-120"/>
              </a:rPr>
              <a:t> 機制：</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保留 </a:t>
            </a:r>
            <a:r>
              <a:rPr lang="zh-TW" altLang="en-US" sz="1800" b="1" i="0" u="sng" dirty="0">
                <a:effectLst/>
                <a:ea typeface="Microsoft JhengHei UI" panose="020B0604030504040204" pitchFamily="34" charset="-120"/>
              </a:rPr>
              <a:t>感興趣區域</a:t>
            </a:r>
            <a:r>
              <a:rPr lang="zh-TW" altLang="en-US" sz="1800" b="0" i="0" u="none" dirty="0">
                <a:effectLst/>
                <a:ea typeface="Microsoft JhengHei UI" panose="020B0604030504040204" pitchFamily="34" charset="-120"/>
              </a:rPr>
              <a:t> </a:t>
            </a:r>
            <a:r>
              <a:rPr lang="zh-TW" altLang="en-US" sz="1800" b="0" i="0" dirty="0">
                <a:effectLst/>
                <a:ea typeface="Microsoft JhengHei UI" panose="020B0604030504040204" pitchFamily="34" charset="-120"/>
              </a:rPr>
              <a:t>的 </a:t>
            </a:r>
            <a:r>
              <a:rPr lang="zh-TW" altLang="en-US" sz="1800" b="1" i="0" u="sng" dirty="0">
                <a:effectLst/>
                <a:ea typeface="Microsoft JhengHei UI" panose="020B0604030504040204" pitchFamily="34" charset="-120"/>
              </a:rPr>
              <a:t>原始分辨率</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Arial" panose="020B0604020202020204" pitchFamily="34" charset="0"/>
              <a:buChar char="•"/>
            </a:pPr>
            <a:r>
              <a:rPr lang="zh-TW" altLang="en-US" sz="1800" b="1" i="0" u="sng" dirty="0">
                <a:effectLst/>
                <a:ea typeface="Microsoft JhengHei UI" panose="020B0604030504040204" pitchFamily="34" charset="-120"/>
              </a:rPr>
              <a:t>降低計算成本</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只需 </a:t>
            </a:r>
            <a:r>
              <a:rPr lang="zh-TW" altLang="en-US" sz="1800" b="1" i="0" u="sng" dirty="0">
                <a:effectLst/>
                <a:ea typeface="Microsoft JhengHei UI" panose="020B0604030504040204" pitchFamily="34" charset="-120"/>
              </a:rPr>
              <a:t>使用者</a:t>
            </a:r>
            <a:r>
              <a:rPr lang="zh-TW" altLang="en-US" sz="1800" b="0" i="0" dirty="0">
                <a:effectLst/>
                <a:ea typeface="Microsoft JhengHei UI" panose="020B0604030504040204" pitchFamily="34" charset="-120"/>
              </a:rPr>
              <a:t> 在 </a:t>
            </a:r>
            <a:r>
              <a:rPr lang="en-US" altLang="zh-TW" sz="1800" b="1" u="sng" dirty="0">
                <a:solidFill>
                  <a:srgbClr val="00B050"/>
                </a:solidFill>
                <a:latin typeface="Raleway Light"/>
                <a:ea typeface="宋体" panose="02010600030101010101" pitchFamily="2" charset="-122"/>
                <a:sym typeface="Arial"/>
              </a:rPr>
              <a:t>global view</a:t>
            </a:r>
            <a:r>
              <a:rPr lang="zh-TW" altLang="en-US" sz="1800" b="1" u="none" dirty="0">
                <a:solidFill>
                  <a:srgbClr val="00B050"/>
                </a:solidFill>
                <a:latin typeface="Raleway Light"/>
                <a:ea typeface="宋体" panose="02010600030101010101" pitchFamily="2" charset="-122"/>
                <a:sym typeface="Arial"/>
              </a:rPr>
              <a:t> </a:t>
            </a:r>
            <a:r>
              <a:rPr lang="en-US" altLang="zh-TW" sz="1800" b="1" dirty="0">
                <a:solidFill>
                  <a:srgbClr val="00B050"/>
                </a:solidFill>
                <a:latin typeface="Raleway Light"/>
                <a:ea typeface="宋体" panose="02010600030101010101" pitchFamily="2" charset="-122"/>
                <a:sym typeface="Arial"/>
              </a:rPr>
              <a:t>(</a:t>
            </a:r>
            <a:r>
              <a:rPr lang="zh-TW" altLang="en-US" sz="1800" b="0" i="0" dirty="0">
                <a:effectLst/>
                <a:ea typeface="Microsoft JhengHei UI" panose="020B0604030504040204" pitchFamily="34" charset="-120"/>
              </a:rPr>
              <a:t>全局視圖</a:t>
            </a:r>
            <a:r>
              <a:rPr lang="en-US" altLang="zh-TW" sz="1800" b="1" dirty="0">
                <a:solidFill>
                  <a:srgbClr val="00B050"/>
                </a:solidFill>
                <a:latin typeface="Raleway Light"/>
                <a:ea typeface="宋体" panose="02010600030101010101" pitchFamily="2" charset="-122"/>
                <a:sym typeface="Arial"/>
              </a:rPr>
              <a:t>)</a:t>
            </a:r>
            <a:r>
              <a:rPr lang="zh-TW" altLang="en-US" sz="1800" b="0" i="0" dirty="0">
                <a:effectLst/>
                <a:ea typeface="Microsoft JhengHei UI" panose="020B0604030504040204" pitchFamily="34" charset="-120"/>
              </a:rPr>
              <a:t> ，進行</a:t>
            </a:r>
            <a:r>
              <a:rPr lang="zh-TW" altLang="en-US" sz="1800" b="1" i="0" u="sng" dirty="0">
                <a:effectLst/>
                <a:ea typeface="Microsoft JhengHei UI" panose="020B0604030504040204" pitchFamily="34" charset="-120"/>
              </a:rPr>
              <a:t>一次提示</a:t>
            </a: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r>
              <a:rPr lang="zh-TW" altLang="en-US" sz="1800" b="0" i="0" dirty="0">
                <a:effectLst/>
                <a:ea typeface="Microsoft JhengHei UI" panose="020B0604030504040204" pitchFamily="34" charset="-120"/>
              </a:rPr>
              <a:t>方法：</a:t>
            </a: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0" i="0" dirty="0">
                <a:effectLst/>
                <a:ea typeface="Microsoft JhengHei UI" panose="020B0604030504040204" pitchFamily="34" charset="-120"/>
              </a:rPr>
              <a:t>影像用 </a:t>
            </a:r>
            <a:r>
              <a:rPr lang="en-US" altLang="zh-TW" sz="1800" b="0" i="0" dirty="0">
                <a:effectLst/>
                <a:ea typeface="Microsoft JhengHei UI" panose="020B0604030504040204" pitchFamily="34" charset="-120"/>
              </a:rPr>
              <a:t>resize </a:t>
            </a:r>
            <a:r>
              <a:rPr lang="zh-TW" altLang="en-US" sz="1800" b="1" i="0" u="sng" dirty="0">
                <a:effectLst/>
                <a:ea typeface="Microsoft JhengHei UI" panose="020B0604030504040204" pitchFamily="34" charset="-120"/>
              </a:rPr>
              <a:t>調整大小推理</a:t>
            </a:r>
            <a:r>
              <a:rPr lang="zh-TW" altLang="en-US" sz="1800" b="0" i="0" dirty="0">
                <a:effectLst/>
                <a:ea typeface="Microsoft JhengHei UI" panose="020B0604030504040204" pitchFamily="34" charset="-120"/>
              </a:rPr>
              <a:t>，獲得 </a:t>
            </a:r>
            <a:r>
              <a:rPr lang="en-US" altLang="zh-TW" sz="1800" b="1" i="0" u="sng" dirty="0">
                <a:effectLst/>
                <a:ea typeface="Microsoft JhengHei UI" panose="020B0604030504040204" pitchFamily="34" charset="-120"/>
              </a:rPr>
              <a:t>ROI</a:t>
            </a:r>
            <a:r>
              <a:rPr lang="zh-TW" altLang="en-US" sz="1800" b="0" i="0" dirty="0">
                <a:effectLst/>
                <a:ea typeface="Microsoft JhengHei UI" panose="020B0604030504040204" pitchFamily="34" charset="-120"/>
              </a:rPr>
              <a:t> </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感興趣區域</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1" i="0" u="sng" dirty="0">
                <a:effectLst/>
                <a:ea typeface="Microsoft JhengHei UI" panose="020B0604030504040204" pitchFamily="34" charset="-120"/>
              </a:rPr>
              <a:t>在</a:t>
            </a:r>
            <a:r>
              <a:rPr lang="en-US" altLang="zh-TW" sz="1800" b="1" i="0" u="sng" dirty="0">
                <a:effectLst/>
                <a:ea typeface="Microsoft JhengHei UI" panose="020B0604030504040204" pitchFamily="34" charset="-120"/>
              </a:rPr>
              <a:t>ROI</a:t>
            </a:r>
            <a:r>
              <a:rPr lang="zh-TW" altLang="en-US" sz="1800" b="1" i="0" u="sng" dirty="0">
                <a:effectLst/>
                <a:ea typeface="Microsoft JhengHei UI" panose="020B0604030504040204" pitchFamily="34" charset="-120"/>
              </a:rPr>
              <a:t>上</a:t>
            </a:r>
            <a:r>
              <a:rPr lang="en-US" altLang="zh-TW" sz="1800" b="1" i="0" u="sng" dirty="0">
                <a:effectLst/>
                <a:ea typeface="Microsoft JhengHei UI" panose="020B0604030504040204" pitchFamily="34" charset="-120"/>
              </a:rPr>
              <a:t> </a:t>
            </a:r>
            <a:r>
              <a:rPr lang="zh-TW" altLang="en-US" sz="1800" b="0" i="0" dirty="0">
                <a:effectLst/>
                <a:ea typeface="Microsoft JhengHei UI" panose="020B0604030504040204" pitchFamily="34" charset="-120"/>
              </a:rPr>
              <a:t>用</a:t>
            </a:r>
            <a:r>
              <a:rPr lang="en-US" altLang="zh-TW" sz="1800" b="0" i="0" dirty="0">
                <a:effectLst/>
                <a:ea typeface="Microsoft JhengHei UI" panose="020B0604030504040204" pitchFamily="34" charset="-120"/>
              </a:rPr>
              <a:t> </a:t>
            </a:r>
            <a:r>
              <a:rPr lang="en-US" altLang="zh-TW" sz="1800" b="1" i="0" u="sng" dirty="0">
                <a:effectLst/>
                <a:ea typeface="Microsoft JhengHei UI" panose="020B0604030504040204" pitchFamily="34" charset="-120"/>
              </a:rPr>
              <a:t>slide window</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滑動窗口</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，獲得 </a:t>
            </a:r>
            <a:r>
              <a:rPr lang="en-US" altLang="zh-TW" sz="1800" b="1" i="0" u="sng" dirty="0">
                <a:effectLst/>
                <a:ea typeface="Microsoft JhengHei UI" panose="020B0604030504040204" pitchFamily="34" charset="-120"/>
              </a:rPr>
              <a:t>ROI</a:t>
            </a:r>
            <a:r>
              <a:rPr lang="zh-TW" altLang="en-US" sz="1800" b="1" i="0" u="sng" dirty="0">
                <a:effectLst/>
                <a:ea typeface="Microsoft JhengHei UI" panose="020B0604030504040204" pitchFamily="34" charset="-120"/>
              </a:rPr>
              <a:t>的</a:t>
            </a:r>
            <a:r>
              <a:rPr lang="en-US" altLang="zh-TW" sz="1800" b="1" i="0" u="sng" dirty="0">
                <a:effectLst/>
                <a:ea typeface="Microsoft JhengHei UI" panose="020B0604030504040204" pitchFamily="34" charset="-120"/>
              </a:rPr>
              <a:t>Logits</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1" i="0" u="sng" dirty="0">
                <a:effectLst/>
                <a:ea typeface="Microsoft JhengHei UI" panose="020B0604030504040204" pitchFamily="34" charset="-120"/>
              </a:rPr>
              <a:t>使用者</a:t>
            </a:r>
            <a:r>
              <a:rPr lang="zh-TW" altLang="en-US" sz="1800" b="0" i="0" dirty="0">
                <a:effectLst/>
                <a:ea typeface="Microsoft JhengHei UI" panose="020B0604030504040204" pitchFamily="34" charset="-120"/>
              </a:rPr>
              <a:t> 只需 在 </a:t>
            </a:r>
            <a:r>
              <a:rPr lang="en-US" altLang="zh-TW" sz="1800" b="1" i="0" u="sng" dirty="0">
                <a:effectLst/>
                <a:ea typeface="Microsoft JhengHei UI" panose="020B0604030504040204" pitchFamily="34" charset="-120"/>
              </a:rPr>
              <a:t>resize</a:t>
            </a:r>
            <a:r>
              <a:rPr lang="zh-TW" altLang="en-US" sz="1800" b="0" i="0" dirty="0">
                <a:effectLst/>
                <a:ea typeface="Microsoft JhengHei UI" panose="020B0604030504040204" pitchFamily="34" charset="-120"/>
              </a:rPr>
              <a:t> </a:t>
            </a:r>
            <a:r>
              <a:rPr lang="en-US" altLang="zh-TW" sz="1800" b="0" i="0" dirty="0">
                <a:effectLst/>
                <a:ea typeface="Microsoft JhengHei UI" panose="020B0604030504040204" pitchFamily="34" charset="-120"/>
              </a:rPr>
              <a:t>branch (</a:t>
            </a:r>
            <a:r>
              <a:rPr lang="zh-TW" altLang="en-US" sz="1800" b="0" i="0" dirty="0">
                <a:effectLst/>
                <a:ea typeface="Microsoft JhengHei UI" panose="020B0604030504040204" pitchFamily="34" charset="-120"/>
              </a:rPr>
              <a:t>分支</a:t>
            </a:r>
            <a:r>
              <a:rPr lang="en-US" altLang="zh-TW" sz="1800" b="0" i="0" dirty="0">
                <a:effectLst/>
                <a:ea typeface="Microsoft JhengHei UI" panose="020B0604030504040204" pitchFamily="34" charset="-120"/>
              </a:rPr>
              <a:t>)</a:t>
            </a:r>
            <a:r>
              <a:rPr lang="zh-TW" altLang="en-US" sz="1800" b="0" i="0" dirty="0">
                <a:effectLst/>
                <a:ea typeface="Microsoft JhengHei UI" panose="020B0604030504040204" pitchFamily="34" charset="-120"/>
              </a:rPr>
              <a:t>，進行</a:t>
            </a:r>
            <a:r>
              <a:rPr lang="zh-TW" altLang="en-US" sz="1800" b="1" i="0" u="sng" dirty="0">
                <a:effectLst/>
                <a:ea typeface="Microsoft JhengHei UI" panose="020B0604030504040204" pitchFamily="34" charset="-120"/>
              </a:rPr>
              <a:t>提示</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lang="en-US" altLang="zh-TW" sz="1800" b="0" i="0" dirty="0">
              <a:effectLst/>
              <a:ea typeface="Microsoft JhengHei UI" panose="020B0604030504040204" pitchFamily="34" charset="-120"/>
            </a:endParaRPr>
          </a:p>
          <a:p>
            <a:pPr marL="0" marR="0" lvl="0" indent="0"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zh-TW" altLang="en-US" sz="1800" b="0" i="0" dirty="0">
                <a:effectLst/>
                <a:ea typeface="Microsoft JhengHei UI" panose="020B0604030504040204" pitchFamily="34" charset="-120"/>
              </a:rPr>
              <a:t>在</a:t>
            </a:r>
            <a:r>
              <a:rPr lang="zh-TW" altLang="en-US" sz="1800" b="1" i="0" u="sng" dirty="0">
                <a:effectLst/>
                <a:ea typeface="Microsoft JhengHei UI" panose="020B0604030504040204" pitchFamily="34" charset="-120"/>
              </a:rPr>
              <a:t>訓練階段</a:t>
            </a:r>
            <a:r>
              <a:rPr lang="zh-TW" altLang="en-US" sz="1800" b="0" i="0" dirty="0">
                <a:effectLst/>
                <a:ea typeface="Microsoft JhengHei UI" panose="020B0604030504040204" pitchFamily="34" charset="-120"/>
              </a:rPr>
              <a:t>，模型一樣需要接受</a:t>
            </a: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en-US" altLang="zh-TW" sz="1800" b="1" u="sng" dirty="0">
                <a:solidFill>
                  <a:srgbClr val="00B050"/>
                </a:solidFill>
                <a:latin typeface="Raleway Light"/>
                <a:ea typeface="宋体" panose="02010600030101010101" pitchFamily="2" charset="-122"/>
                <a:sym typeface="Arial"/>
              </a:rPr>
              <a:t>global view</a:t>
            </a:r>
            <a:r>
              <a:rPr lang="zh-TW" altLang="en-US" sz="1800" b="1" u="sng" dirty="0">
                <a:solidFill>
                  <a:srgbClr val="00B050"/>
                </a:solidFill>
                <a:latin typeface="Raleway Light"/>
                <a:ea typeface="宋体" panose="02010600030101010101" pitchFamily="2" charset="-122"/>
                <a:sym typeface="Arial"/>
              </a:rPr>
              <a:t> </a:t>
            </a:r>
            <a:r>
              <a:rPr lang="en-US" altLang="zh-TW" sz="1800" b="1" dirty="0">
                <a:solidFill>
                  <a:srgbClr val="00B050"/>
                </a:solidFill>
                <a:latin typeface="Raleway Light"/>
                <a:ea typeface="宋体" panose="02010600030101010101" pitchFamily="2" charset="-122"/>
                <a:sym typeface="Arial"/>
              </a:rPr>
              <a:t>(</a:t>
            </a:r>
            <a:r>
              <a:rPr lang="zh-TW" altLang="en-US" sz="1800" b="0" i="0" dirty="0">
                <a:effectLst/>
                <a:ea typeface="Microsoft JhengHei UI" panose="020B0604030504040204" pitchFamily="34" charset="-120"/>
              </a:rPr>
              <a:t>全局視圖</a:t>
            </a:r>
            <a:r>
              <a:rPr lang="en-US" altLang="zh-TW" sz="1800" b="1" dirty="0">
                <a:solidFill>
                  <a:srgbClr val="00B050"/>
                </a:solidFill>
                <a:latin typeface="Raleway Light"/>
                <a:ea typeface="宋体" panose="02010600030101010101" pitchFamily="2" charset="-122"/>
                <a:sym typeface="Arial"/>
              </a:rPr>
              <a:t>)</a:t>
            </a:r>
            <a:r>
              <a:rPr lang="zh-TW" altLang="en-US" sz="1800" b="0" i="0" dirty="0">
                <a:effectLst/>
                <a:ea typeface="Microsoft JhengHei UI" panose="020B0604030504040204" pitchFamily="34" charset="-120"/>
              </a:rPr>
              <a:t> 影像 和 </a:t>
            </a:r>
            <a:r>
              <a:rPr lang="en-US" altLang="zh-TW" sz="1800" b="1" i="0" u="sng" dirty="0">
                <a:effectLst/>
                <a:ea typeface="Microsoft JhengHei UI" panose="020B0604030504040204" pitchFamily="34" charset="-120"/>
              </a:rPr>
              <a:t>local view</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局部視圖</a:t>
            </a:r>
            <a:r>
              <a:rPr lang="en-US" altLang="zh-TW" sz="1800" b="0" i="0" dirty="0">
                <a:effectLst/>
                <a:ea typeface="Microsoft JhengHei UI" panose="020B0604030504040204" pitchFamily="34" charset="-120"/>
              </a:rPr>
              <a:t>) </a:t>
            </a:r>
            <a:r>
              <a:rPr lang="zh-TW" altLang="en-US" sz="1800" b="0" i="0" dirty="0">
                <a:effectLst/>
                <a:ea typeface="Microsoft JhengHei UI" panose="020B0604030504040204" pitchFamily="34" charset="-120"/>
              </a:rPr>
              <a:t>影像。</a:t>
            </a: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r>
              <a:rPr lang="en-US" altLang="zh-TW" sz="1800" b="0" i="0" dirty="0">
                <a:effectLst/>
                <a:ea typeface="Microsoft JhengHei UI" panose="020B0604030504040204" pitchFamily="34" charset="-120"/>
              </a:rPr>
              <a:t>-----</a:t>
            </a: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en-US" altLang="zh-TW" sz="1800" b="1" dirty="0">
                <a:solidFill>
                  <a:srgbClr val="262626"/>
                </a:solidFill>
                <a:latin typeface="Raleway" panose="020B0503030101060003" pitchFamily="34" charset="0"/>
                <a:ea typeface="宋体" panose="02010600030101010101" pitchFamily="2" charset="-122"/>
                <a:cs typeface="+mn-cs"/>
                <a:sym typeface="Arial"/>
              </a:rPr>
              <a:t>Zoom-out</a:t>
            </a:r>
            <a:r>
              <a:rPr lang="zh-TW" altLang="en-US" sz="1800" b="1" dirty="0">
                <a:solidFill>
                  <a:srgbClr val="262626"/>
                </a:solidFill>
                <a:latin typeface="Raleway" panose="020B0503030101060003" pitchFamily="34" charset="0"/>
                <a:ea typeface="宋体" panose="02010600030101010101" pitchFamily="2" charset="-122"/>
                <a:cs typeface="+mn-cs"/>
                <a:sym typeface="Arial"/>
              </a:rPr>
              <a:t>和全局推理：</a:t>
            </a:r>
            <a:endParaRPr lang="zh-TW" altLang="en-US" sz="1800" b="0" i="0" dirty="0">
              <a:effectLst/>
              <a:ea typeface="Microsoft JhengHei UI" panose="020B0604030504040204" pitchFamily="34" charset="-120"/>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首先，对大型体积图像进行缩小处理，即降低其分辨率以便于处理。</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缩小后的图像被输入到</a:t>
            </a:r>
            <a:r>
              <a:rPr lang="en-US" altLang="zh-TW" sz="1800" dirty="0" err="1">
                <a:solidFill>
                  <a:srgbClr val="2F2F2F"/>
                </a:solidFill>
                <a:effectLst/>
                <a:latin typeface="+mn-lt"/>
                <a:ea typeface="+mn-ea"/>
                <a:cs typeface="+mn-cs"/>
                <a:sym typeface="Arial"/>
              </a:rPr>
              <a:t>SegVol</a:t>
            </a:r>
            <a:r>
              <a:rPr lang="zh-TW" altLang="en-US" sz="1800" dirty="0">
                <a:solidFill>
                  <a:srgbClr val="2F2F2F"/>
                </a:solidFill>
                <a:effectLst/>
                <a:latin typeface="+mn-lt"/>
                <a:ea typeface="+mn-ea"/>
                <a:cs typeface="+mn-cs"/>
                <a:sym typeface="Arial"/>
              </a:rPr>
              <a:t>模型中进行</a:t>
            </a:r>
            <a:r>
              <a:rPr lang="zh-TW" altLang="en-US" sz="1800" b="1" u="sng" dirty="0">
                <a:solidFill>
                  <a:srgbClr val="2F2F2F"/>
                </a:solidFill>
                <a:effectLst/>
                <a:latin typeface="+mn-lt"/>
                <a:ea typeface="+mn-ea"/>
                <a:cs typeface="+mn-cs"/>
                <a:sym typeface="Arial"/>
              </a:rPr>
              <a:t>全局推理</a:t>
            </a:r>
            <a:r>
              <a:rPr lang="zh-TW" altLang="en-US" sz="1800" dirty="0">
                <a:solidFill>
                  <a:srgbClr val="2F2F2F"/>
                </a:solidFill>
                <a:effectLst/>
                <a:latin typeface="+mn-lt"/>
                <a:ea typeface="+mn-ea"/>
                <a:cs typeface="+mn-cs"/>
                <a:sym typeface="Arial"/>
              </a:rPr>
              <a:t>。</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在全局推理阶段，模型基于</a:t>
            </a:r>
            <a:r>
              <a:rPr lang="zh-TW" altLang="en-US" sz="1800" b="1" u="sng" dirty="0">
                <a:solidFill>
                  <a:srgbClr val="2F2F2F"/>
                </a:solidFill>
                <a:effectLst/>
                <a:latin typeface="+mn-lt"/>
                <a:ea typeface="+mn-ea"/>
                <a:cs typeface="+mn-cs"/>
                <a:sym typeface="Arial"/>
              </a:rPr>
              <a:t>用户提供的提示</a:t>
            </a:r>
            <a:r>
              <a:rPr lang="zh-TW" altLang="en-US" sz="1800" dirty="0">
                <a:solidFill>
                  <a:srgbClr val="2F2F2F"/>
                </a:solidFill>
                <a:effectLst/>
                <a:latin typeface="+mn-lt"/>
                <a:ea typeface="+mn-ea"/>
                <a:cs typeface="+mn-cs"/>
                <a:sym typeface="Arial"/>
              </a:rPr>
              <a:t>（如文本提示、点提示或框提示）生成 </a:t>
            </a:r>
            <a:r>
              <a:rPr lang="zh-TW" altLang="en-US" sz="1800" b="1" u="sng" dirty="0">
                <a:solidFill>
                  <a:srgbClr val="2F2F2F"/>
                </a:solidFill>
                <a:effectLst/>
                <a:latin typeface="+mn-lt"/>
                <a:ea typeface="+mn-ea"/>
                <a:cs typeface="+mn-cs"/>
                <a:sym typeface="Arial"/>
              </a:rPr>
              <a:t>全局预测的分割遮罩</a:t>
            </a:r>
            <a:r>
              <a:rPr lang="zh-TW" altLang="en-US" sz="1800" dirty="0">
                <a:solidFill>
                  <a:srgbClr val="2F2F2F"/>
                </a:solidFill>
                <a:effectLst/>
                <a:latin typeface="+mn-lt"/>
                <a:ea typeface="+mn-ea"/>
                <a:cs typeface="+mn-cs"/>
                <a:sym typeface="Arial"/>
              </a:rPr>
              <a:t>。</a:t>
            </a: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1" dirty="0">
                <a:solidFill>
                  <a:srgbClr val="262626"/>
                </a:solidFill>
                <a:latin typeface="Raleway" panose="020B0503030101060003" pitchFamily="34" charset="0"/>
                <a:ea typeface="宋体" panose="02010600030101010101" pitchFamily="2" charset="-122"/>
                <a:cs typeface="+mn-cs"/>
                <a:sym typeface="Arial"/>
              </a:rPr>
              <a:t>定位感兴趣区域（</a:t>
            </a:r>
            <a:r>
              <a:rPr lang="en-US" altLang="zh-TW" sz="1800" b="1" dirty="0">
                <a:solidFill>
                  <a:srgbClr val="262626"/>
                </a:solidFill>
                <a:latin typeface="Raleway" panose="020B0503030101060003" pitchFamily="34" charset="0"/>
                <a:ea typeface="宋体" panose="02010600030101010101" pitchFamily="2" charset="-122"/>
                <a:cs typeface="+mn-cs"/>
                <a:sym typeface="Arial"/>
              </a:rPr>
              <a:t>ROI</a:t>
            </a:r>
            <a:r>
              <a:rPr lang="zh-TW" altLang="en-US" sz="1800" b="1" dirty="0">
                <a:solidFill>
                  <a:srgbClr val="262626"/>
                </a:solidFill>
                <a:latin typeface="Raleway" panose="020B0503030101060003" pitchFamily="34" charset="0"/>
                <a:ea typeface="宋体" panose="02010600030101010101" pitchFamily="2" charset="-122"/>
                <a:cs typeface="+mn-cs"/>
                <a:sym typeface="Arial"/>
              </a:rPr>
              <a:t>）并</a:t>
            </a:r>
            <a:r>
              <a:rPr lang="en-US" altLang="zh-TW" sz="1800" b="1" dirty="0">
                <a:solidFill>
                  <a:srgbClr val="262626"/>
                </a:solidFill>
                <a:latin typeface="Raleway" panose="020B0503030101060003" pitchFamily="34" charset="0"/>
                <a:ea typeface="宋体" panose="02010600030101010101" pitchFamily="2" charset="-122"/>
                <a:cs typeface="+mn-cs"/>
                <a:sym typeface="Arial"/>
              </a:rPr>
              <a:t>Zoom-in</a:t>
            </a:r>
            <a:r>
              <a:rPr lang="zh-TW" altLang="en-US" sz="1800" b="1" dirty="0">
                <a:solidFill>
                  <a:srgbClr val="262626"/>
                </a:solidFill>
                <a:latin typeface="Raleway" panose="020B0503030101060003" pitchFamily="34" charset="0"/>
                <a:ea typeface="宋体" panose="02010600030101010101" pitchFamily="2" charset="-122"/>
                <a:cs typeface="+mn-cs"/>
                <a:sym typeface="Arial"/>
              </a:rPr>
              <a:t>：</a:t>
            </a:r>
            <a:endParaRPr lang="zh-TW" altLang="en-US" sz="1800" b="0" i="0" dirty="0">
              <a:effectLst/>
              <a:ea typeface="Microsoft JhengHei UI" panose="020B0604030504040204" pitchFamily="34" charset="-120"/>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根据全局预测结果，确定感兴趣的区域（</a:t>
            </a:r>
            <a:r>
              <a:rPr lang="en-US" altLang="zh-TW" sz="1800" dirty="0">
                <a:solidFill>
                  <a:srgbClr val="2F2F2F"/>
                </a:solidFill>
                <a:effectLst/>
                <a:latin typeface="+mn-lt"/>
                <a:ea typeface="+mn-ea"/>
                <a:cs typeface="+mn-cs"/>
                <a:sym typeface="Arial"/>
              </a:rPr>
              <a:t>ROI</a:t>
            </a:r>
            <a:r>
              <a:rPr lang="zh-TW" altLang="en-US" sz="1800" dirty="0">
                <a:solidFill>
                  <a:srgbClr val="2F2F2F"/>
                </a:solidFill>
                <a:effectLst/>
                <a:latin typeface="+mn-lt"/>
                <a:ea typeface="+mn-ea"/>
                <a:cs typeface="+mn-cs"/>
                <a:sym typeface="Arial"/>
              </a:rPr>
              <a:t>）。</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对这些区域进行</a:t>
            </a:r>
            <a:r>
              <a:rPr lang="zh-TW" altLang="en-US" sz="1800" b="1" u="sng" dirty="0">
                <a:solidFill>
                  <a:srgbClr val="2F2F2F"/>
                </a:solidFill>
                <a:effectLst/>
                <a:latin typeface="+mn-lt"/>
                <a:ea typeface="+mn-ea"/>
                <a:cs typeface="+mn-cs"/>
                <a:sym typeface="Arial"/>
              </a:rPr>
              <a:t>放大处理</a:t>
            </a:r>
            <a:r>
              <a:rPr lang="zh-TW" altLang="en-US" sz="1800" dirty="0">
                <a:solidFill>
                  <a:srgbClr val="2F2F2F"/>
                </a:solidFill>
                <a:effectLst/>
                <a:latin typeface="+mn-lt"/>
                <a:ea typeface="+mn-ea"/>
                <a:cs typeface="+mn-cs"/>
                <a:sym typeface="Arial"/>
              </a:rPr>
              <a:t>，即从原始尺寸的图像中</a:t>
            </a:r>
            <a:r>
              <a:rPr lang="zh-TW" altLang="en-US" sz="1800" b="1" u="sng" dirty="0">
                <a:solidFill>
                  <a:srgbClr val="2F2F2F"/>
                </a:solidFill>
                <a:effectLst/>
                <a:latin typeface="+mn-lt"/>
                <a:ea typeface="+mn-ea"/>
                <a:cs typeface="+mn-cs"/>
                <a:sym typeface="Arial"/>
              </a:rPr>
              <a:t>裁剪出这些区域</a:t>
            </a:r>
            <a:r>
              <a:rPr lang="zh-TW" altLang="en-US" sz="1800" dirty="0">
                <a:solidFill>
                  <a:srgbClr val="2F2F2F"/>
                </a:solidFill>
                <a:effectLst/>
                <a:latin typeface="+mn-lt"/>
                <a:ea typeface="+mn-ea"/>
                <a:cs typeface="+mn-cs"/>
                <a:sym typeface="Arial"/>
              </a:rPr>
              <a:t>。</a:t>
            </a: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1" dirty="0">
                <a:solidFill>
                  <a:srgbClr val="262626"/>
                </a:solidFill>
                <a:latin typeface="Raleway" panose="020B0503030101060003" pitchFamily="34" charset="0"/>
                <a:ea typeface="宋体" panose="02010600030101010101" pitchFamily="2" charset="-122"/>
                <a:cs typeface="+mn-cs"/>
                <a:sym typeface="Arial"/>
              </a:rPr>
              <a:t>应用滑动窗口进行局部推理：</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在放大的</a:t>
            </a:r>
            <a:r>
              <a:rPr lang="en-US" altLang="zh-TW" sz="1800" dirty="0">
                <a:solidFill>
                  <a:srgbClr val="2F2F2F"/>
                </a:solidFill>
                <a:effectLst/>
                <a:latin typeface="+mn-lt"/>
                <a:ea typeface="+mn-ea"/>
                <a:cs typeface="+mn-cs"/>
                <a:sym typeface="Arial"/>
              </a:rPr>
              <a:t>ROI</a:t>
            </a:r>
            <a:r>
              <a:rPr lang="zh-TW" altLang="en-US" sz="1800" dirty="0">
                <a:solidFill>
                  <a:srgbClr val="2F2F2F"/>
                </a:solidFill>
                <a:effectLst/>
                <a:latin typeface="+mn-lt"/>
                <a:ea typeface="+mn-ea"/>
                <a:cs typeface="+mn-cs"/>
                <a:sym typeface="Arial"/>
              </a:rPr>
              <a:t>上应用 滑动窗口 技术，以执行更精确的 局部推理。</a:t>
            </a: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为了适应局部推理，对输入的提示进行调整。</a:t>
            </a:r>
            <a:br>
              <a:rPr lang="en-US" altLang="zh-TW" sz="1800" dirty="0">
                <a:solidFill>
                  <a:srgbClr val="2F2F2F"/>
                </a:solidFill>
                <a:effectLst/>
                <a:latin typeface="+mn-lt"/>
                <a:ea typeface="+mn-ea"/>
                <a:cs typeface="+mn-cs"/>
                <a:sym typeface="Arial"/>
              </a:rPr>
            </a:br>
            <a:r>
              <a:rPr lang="zh-TW" altLang="en-US" sz="1800" dirty="0">
                <a:solidFill>
                  <a:srgbClr val="2F2F2F"/>
                </a:solidFill>
                <a:effectLst/>
                <a:latin typeface="+mn-lt"/>
                <a:ea typeface="+mn-ea"/>
                <a:cs typeface="+mn-cs"/>
                <a:sym typeface="Arial"/>
              </a:rPr>
              <a:t>当放大时，原始的 点提示和框提示 可能</a:t>
            </a:r>
            <a:r>
              <a:rPr lang="zh-TW" altLang="en-US" sz="1800" b="1" u="sng" dirty="0">
                <a:solidFill>
                  <a:srgbClr val="2F2F2F"/>
                </a:solidFill>
                <a:effectLst/>
                <a:latin typeface="+mn-lt"/>
                <a:ea typeface="+mn-ea"/>
                <a:cs typeface="+mn-cs"/>
                <a:sym typeface="Arial"/>
              </a:rPr>
              <a:t>不再适用于局部区域</a:t>
            </a:r>
            <a:r>
              <a:rPr lang="zh-TW" altLang="en-US" sz="1800" dirty="0">
                <a:solidFill>
                  <a:srgbClr val="2F2F2F"/>
                </a:solidFill>
                <a:effectLst/>
                <a:latin typeface="+mn-lt"/>
                <a:ea typeface="+mn-ea"/>
                <a:cs typeface="+mn-cs"/>
                <a:sym typeface="Arial"/>
              </a:rPr>
              <a:t>，因此会</a:t>
            </a:r>
            <a:r>
              <a:rPr lang="zh-TW" altLang="en-US" sz="1800" b="1" u="sng" dirty="0">
                <a:solidFill>
                  <a:srgbClr val="2F2F2F"/>
                </a:solidFill>
                <a:effectLst/>
                <a:latin typeface="+mn-lt"/>
                <a:ea typeface="+mn-ea"/>
                <a:cs typeface="+mn-cs"/>
                <a:sym typeface="Arial"/>
              </a:rPr>
              <a:t>忽略位于局部区域外</a:t>
            </a:r>
            <a:r>
              <a:rPr lang="zh-TW" altLang="en-US" sz="1800" dirty="0">
                <a:solidFill>
                  <a:srgbClr val="2F2F2F"/>
                </a:solidFill>
                <a:effectLst/>
                <a:latin typeface="+mn-lt"/>
                <a:ea typeface="+mn-ea"/>
                <a:cs typeface="+mn-cs"/>
                <a:sym typeface="Arial"/>
              </a:rPr>
              <a:t>的 正点或负点。</a:t>
            </a: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1" dirty="0">
                <a:solidFill>
                  <a:srgbClr val="262626"/>
                </a:solidFill>
                <a:latin typeface="Raleway" panose="020B0503030101060003" pitchFamily="34" charset="0"/>
                <a:ea typeface="宋体" panose="02010600030101010101" pitchFamily="2" charset="-122"/>
                <a:cs typeface="+mn-cs"/>
                <a:sym typeface="Arial"/>
              </a:rPr>
              <a:t>生成局部框提示：</a:t>
            </a:r>
            <a:endParaRPr lang="zh-TW" altLang="en-US" sz="1800" b="0" i="0" dirty="0">
              <a:effectLst/>
              <a:ea typeface="Microsoft JhengHei UI" panose="020B0604030504040204" pitchFamily="34" charset="-12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solidFill>
                  <a:srgbClr val="2F2F2F"/>
                </a:solidFill>
                <a:effectLst/>
                <a:latin typeface="+mn-lt"/>
                <a:ea typeface="+mn-ea"/>
                <a:cs typeface="+mn-cs"/>
                <a:sym typeface="Arial"/>
              </a:rPr>
              <a:t>类似于训练中的 框提示 生成，</a:t>
            </a:r>
            <a:br>
              <a:rPr lang="en-US" altLang="zh-TW" sz="1800" dirty="0">
                <a:solidFill>
                  <a:srgbClr val="2F2F2F"/>
                </a:solidFill>
                <a:effectLst/>
                <a:latin typeface="+mn-lt"/>
                <a:ea typeface="+mn-ea"/>
                <a:cs typeface="+mn-cs"/>
                <a:sym typeface="Arial"/>
              </a:rPr>
            </a:br>
            <a:r>
              <a:rPr lang="zh-TW" altLang="en-US" sz="1800" b="1" u="sng" dirty="0">
                <a:solidFill>
                  <a:srgbClr val="2F2F2F"/>
                </a:solidFill>
                <a:effectLst/>
                <a:latin typeface="+mn-lt"/>
                <a:ea typeface="+mn-ea"/>
                <a:cs typeface="+mn-cs"/>
                <a:sym typeface="Arial"/>
              </a:rPr>
              <a:t>局部 框提示 </a:t>
            </a:r>
            <a:r>
              <a:rPr lang="zh-TW" altLang="en-US" sz="1800" dirty="0">
                <a:solidFill>
                  <a:srgbClr val="2F2F2F"/>
                </a:solidFill>
                <a:effectLst/>
                <a:latin typeface="+mn-lt"/>
                <a:ea typeface="+mn-ea"/>
                <a:cs typeface="+mn-cs"/>
                <a:sym typeface="Arial"/>
              </a:rPr>
              <a:t>是基于 </a:t>
            </a:r>
            <a:r>
              <a:rPr lang="zh-TW" altLang="en-US" sz="1800" b="1" u="sng" dirty="0">
                <a:solidFill>
                  <a:srgbClr val="2F2F2F"/>
                </a:solidFill>
                <a:effectLst/>
                <a:latin typeface="+mn-lt"/>
                <a:ea typeface="+mn-ea"/>
                <a:cs typeface="+mn-cs"/>
                <a:sym typeface="Arial"/>
              </a:rPr>
              <a:t>全局预测遮罩 </a:t>
            </a:r>
            <a:r>
              <a:rPr lang="zh-TW" altLang="en-US" sz="1800" dirty="0">
                <a:solidFill>
                  <a:srgbClr val="2F2F2F"/>
                </a:solidFill>
                <a:effectLst/>
                <a:latin typeface="+mn-lt"/>
                <a:ea typeface="+mn-ea"/>
                <a:cs typeface="+mn-cs"/>
                <a:sym typeface="Arial"/>
              </a:rPr>
              <a:t>在 </a:t>
            </a:r>
            <a:r>
              <a:rPr lang="zh-TW" altLang="en-US" sz="1800" b="1" u="sng" dirty="0">
                <a:solidFill>
                  <a:srgbClr val="2F2F2F"/>
                </a:solidFill>
                <a:effectLst/>
                <a:latin typeface="+mn-lt"/>
                <a:ea typeface="+mn-ea"/>
                <a:cs typeface="+mn-cs"/>
                <a:sym typeface="Arial"/>
              </a:rPr>
              <a:t>局部区域 </a:t>
            </a:r>
            <a:r>
              <a:rPr lang="zh-TW" altLang="en-US" sz="1800" dirty="0">
                <a:solidFill>
                  <a:srgbClr val="2F2F2F"/>
                </a:solidFill>
                <a:effectLst/>
                <a:latin typeface="+mn-lt"/>
                <a:ea typeface="+mn-ea"/>
                <a:cs typeface="+mn-cs"/>
                <a:sym typeface="Arial"/>
              </a:rPr>
              <a:t>内视为 </a:t>
            </a:r>
            <a:r>
              <a:rPr lang="zh-TW" altLang="en-US" sz="1800" b="1" u="sng" dirty="0">
                <a:solidFill>
                  <a:srgbClr val="2F2F2F"/>
                </a:solidFill>
                <a:effectLst/>
                <a:latin typeface="+mn-lt"/>
                <a:ea typeface="+mn-ea"/>
                <a:cs typeface="+mn-cs"/>
                <a:sym typeface="Arial"/>
              </a:rPr>
              <a:t>伪遮罩</a:t>
            </a:r>
            <a:r>
              <a:rPr lang="zh-TW" altLang="en-US" sz="1800" dirty="0">
                <a:solidFill>
                  <a:srgbClr val="2F2F2F"/>
                </a:solidFill>
                <a:effectLst/>
                <a:latin typeface="+mn-lt"/>
                <a:ea typeface="+mn-ea"/>
                <a:cs typeface="+mn-cs"/>
                <a:sym typeface="Arial"/>
              </a:rPr>
              <a:t> 来生成的。</a:t>
            </a:r>
          </a:p>
          <a:p>
            <a:pPr marL="342900" marR="0" lvl="0" indent="-342900"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1" dirty="0">
                <a:solidFill>
                  <a:srgbClr val="262626"/>
                </a:solidFill>
                <a:latin typeface="Raleway" panose="020B0503030101060003" pitchFamily="34" charset="0"/>
                <a:ea typeface="宋体" panose="02010600030101010101" pitchFamily="2" charset="-122"/>
                <a:cs typeface="+mn-cs"/>
                <a:sym typeface="Arial"/>
              </a:rPr>
              <a:t>填充并输出最终结果：</a:t>
            </a:r>
            <a:endParaRPr lang="zh-TW" altLang="en-US" sz="1800" b="0" i="0" dirty="0">
              <a:effectLst/>
              <a:ea typeface="Microsoft JhengHei UI" panose="020B0604030504040204" pitchFamily="34" charset="-120"/>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dirty="0">
                <a:solidFill>
                  <a:srgbClr val="2F2F2F"/>
                </a:solidFill>
                <a:effectLst/>
                <a:latin typeface="+mn-lt"/>
                <a:ea typeface="+mn-ea"/>
                <a:cs typeface="+mn-cs"/>
                <a:sym typeface="Arial"/>
              </a:rPr>
              <a:t>最后，将 </a:t>
            </a:r>
            <a:r>
              <a:rPr lang="zh-TW" altLang="en-US" sz="1800" b="1" u="sng" dirty="0">
                <a:solidFill>
                  <a:srgbClr val="2F2F2F"/>
                </a:solidFill>
                <a:effectLst/>
                <a:latin typeface="+mn-lt"/>
                <a:ea typeface="+mn-ea"/>
                <a:cs typeface="+mn-cs"/>
                <a:sym typeface="Arial"/>
              </a:rPr>
              <a:t>局部推理 </a:t>
            </a:r>
            <a:r>
              <a:rPr lang="zh-TW" altLang="en-US" sz="1800" dirty="0">
                <a:solidFill>
                  <a:srgbClr val="2F2F2F"/>
                </a:solidFill>
                <a:effectLst/>
                <a:latin typeface="+mn-lt"/>
                <a:ea typeface="+mn-ea"/>
                <a:cs typeface="+mn-cs"/>
                <a:sym typeface="Arial"/>
              </a:rPr>
              <a:t>得到的 </a:t>
            </a:r>
            <a:r>
              <a:rPr lang="zh-TW" altLang="en-US" sz="1800" b="1" u="sng" dirty="0">
                <a:solidFill>
                  <a:srgbClr val="2F2F2F"/>
                </a:solidFill>
                <a:effectLst/>
                <a:latin typeface="+mn-lt"/>
                <a:ea typeface="+mn-ea"/>
                <a:cs typeface="+mn-cs"/>
                <a:sym typeface="Arial"/>
              </a:rPr>
              <a:t>分割遮罩</a:t>
            </a:r>
            <a:r>
              <a:rPr lang="zh-TW" altLang="en-US" sz="1800" dirty="0">
                <a:solidFill>
                  <a:srgbClr val="2F2F2F"/>
                </a:solidFill>
                <a:effectLst/>
                <a:latin typeface="+mn-lt"/>
                <a:ea typeface="+mn-ea"/>
                <a:cs typeface="+mn-cs"/>
                <a:sym typeface="Arial"/>
              </a:rPr>
              <a:t>，填充到 </a:t>
            </a:r>
            <a:r>
              <a:rPr lang="zh-TW" altLang="en-US" sz="1800" b="1" u="sng" dirty="0">
                <a:solidFill>
                  <a:srgbClr val="2F2F2F"/>
                </a:solidFill>
                <a:effectLst/>
                <a:latin typeface="+mn-lt"/>
                <a:ea typeface="+mn-ea"/>
                <a:cs typeface="+mn-cs"/>
                <a:sym typeface="Arial"/>
              </a:rPr>
              <a:t>全局分割遮罩 </a:t>
            </a:r>
            <a:r>
              <a:rPr lang="zh-TW" altLang="en-US" sz="1800" dirty="0">
                <a:solidFill>
                  <a:srgbClr val="2F2F2F"/>
                </a:solidFill>
                <a:effectLst/>
                <a:latin typeface="+mn-lt"/>
                <a:ea typeface="+mn-ea"/>
                <a:cs typeface="+mn-cs"/>
                <a:sym typeface="Arial"/>
              </a:rPr>
              <a:t>的 </a:t>
            </a:r>
            <a:r>
              <a:rPr lang="zh-TW" altLang="en-US" sz="1800" b="1" u="sng" dirty="0">
                <a:solidFill>
                  <a:srgbClr val="2F2F2F"/>
                </a:solidFill>
                <a:effectLst/>
                <a:latin typeface="+mn-lt"/>
                <a:ea typeface="+mn-ea"/>
                <a:cs typeface="+mn-cs"/>
                <a:sym typeface="Arial"/>
              </a:rPr>
              <a:t>相应</a:t>
            </a:r>
            <a:r>
              <a:rPr lang="en-US" altLang="zh-TW" sz="1800" b="1" u="sng" dirty="0">
                <a:solidFill>
                  <a:srgbClr val="2F2F2F"/>
                </a:solidFill>
                <a:effectLst/>
                <a:latin typeface="+mn-lt"/>
                <a:ea typeface="+mn-ea"/>
                <a:cs typeface="+mn-cs"/>
                <a:sym typeface="Arial"/>
              </a:rPr>
              <a:t>ROI</a:t>
            </a:r>
            <a:r>
              <a:rPr lang="zh-TW" altLang="en-US" sz="1800" b="1" u="sng" dirty="0">
                <a:solidFill>
                  <a:srgbClr val="2F2F2F"/>
                </a:solidFill>
                <a:effectLst/>
                <a:latin typeface="+mn-lt"/>
                <a:ea typeface="+mn-ea"/>
                <a:cs typeface="+mn-cs"/>
                <a:sym typeface="Arial"/>
              </a:rPr>
              <a:t>区域 </a:t>
            </a:r>
            <a:r>
              <a:rPr lang="zh-TW" altLang="en-US" sz="1800" dirty="0">
                <a:solidFill>
                  <a:srgbClr val="2F2F2F"/>
                </a:solidFill>
                <a:effectLst/>
                <a:latin typeface="+mn-lt"/>
                <a:ea typeface="+mn-ea"/>
                <a:cs typeface="+mn-cs"/>
                <a:sym typeface="Arial"/>
              </a:rPr>
              <a:t>中。</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dirty="0">
                <a:solidFill>
                  <a:srgbClr val="2F2F2F"/>
                </a:solidFill>
                <a:effectLst/>
                <a:latin typeface="+mn-lt"/>
                <a:ea typeface="+mn-ea"/>
                <a:cs typeface="+mn-cs"/>
                <a:sym typeface="Arial"/>
              </a:rPr>
              <a:t>这样，</a:t>
            </a:r>
            <a:r>
              <a:rPr lang="en-US" altLang="zh-TW" sz="1800" dirty="0">
                <a:solidFill>
                  <a:srgbClr val="2F2F2F"/>
                </a:solidFill>
                <a:effectLst/>
                <a:latin typeface="+mn-lt"/>
                <a:ea typeface="+mn-ea"/>
                <a:cs typeface="+mn-cs"/>
                <a:sym typeface="Arial"/>
              </a:rPr>
              <a:t>Zoom-out-zoom-in</a:t>
            </a:r>
            <a:r>
              <a:rPr lang="zh-TW" altLang="en-US" sz="1800" dirty="0">
                <a:solidFill>
                  <a:srgbClr val="2F2F2F"/>
                </a:solidFill>
                <a:effectLst/>
                <a:latin typeface="+mn-lt"/>
                <a:ea typeface="+mn-ea"/>
                <a:cs typeface="+mn-cs"/>
                <a:sym typeface="Arial"/>
              </a:rPr>
              <a:t>机制同时实现了高效和精确的推理。</a:t>
            </a:r>
          </a:p>
          <a:p>
            <a:pPr marL="342900" marR="0" lvl="0" indent="-342900" algn="l"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b="1" dirty="0">
                <a:solidFill>
                  <a:srgbClr val="262626"/>
                </a:solidFill>
                <a:latin typeface="Raleway" panose="020B0503030101060003" pitchFamily="34" charset="0"/>
                <a:ea typeface="宋体" panose="02010600030101010101" pitchFamily="2" charset="-122"/>
                <a:cs typeface="+mn-cs"/>
                <a:sym typeface="Arial"/>
              </a:rPr>
              <a:t>总体来说，</a:t>
            </a:r>
            <a:endParaRPr lang="en-US" altLang="zh-TW" sz="1800" b="1" dirty="0">
              <a:solidFill>
                <a:srgbClr val="262626"/>
              </a:solidFill>
              <a:latin typeface="Raleway" panose="020B0503030101060003" pitchFamily="34" charset="0"/>
              <a:ea typeface="宋体" panose="02010600030101010101" pitchFamily="2" charset="-122"/>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dirty="0">
                <a:solidFill>
                  <a:srgbClr val="2F2F2F"/>
                </a:solidFill>
                <a:effectLst/>
                <a:latin typeface="+mn-lt"/>
                <a:ea typeface="+mn-ea"/>
                <a:cs typeface="+mn-cs"/>
                <a:sym typeface="Arial"/>
              </a:rPr>
              <a:t>这一机制通过首先进行快速的全局分析，</a:t>
            </a:r>
            <a:endParaRPr lang="en-US" altLang="zh-TW" sz="1800" dirty="0">
              <a:solidFill>
                <a:srgbClr val="2F2F2F"/>
              </a:solidFill>
              <a:effectLst/>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dirty="0">
                <a:solidFill>
                  <a:srgbClr val="2F2F2F"/>
                </a:solidFill>
                <a:effectLst/>
                <a:latin typeface="+mn-lt"/>
                <a:ea typeface="+mn-ea"/>
                <a:cs typeface="+mn-cs"/>
                <a:sym typeface="Arial"/>
              </a:rPr>
              <a:t>然后对关键区域进行更详细的局部分析，</a:t>
            </a:r>
            <a:br>
              <a:rPr lang="en-US" altLang="zh-TW" sz="1800" dirty="0">
                <a:solidFill>
                  <a:srgbClr val="2F2F2F"/>
                </a:solidFill>
                <a:effectLst/>
                <a:latin typeface="+mn-lt"/>
                <a:ea typeface="+mn-ea"/>
                <a:cs typeface="+mn-cs"/>
                <a:sym typeface="Arial"/>
              </a:rPr>
            </a:br>
            <a:r>
              <a:rPr lang="zh-TW" altLang="en-US" sz="1800" dirty="0">
                <a:solidFill>
                  <a:srgbClr val="2F2F2F"/>
                </a:solidFill>
                <a:effectLst/>
                <a:latin typeface="+mn-lt"/>
                <a:ea typeface="+mn-ea"/>
                <a:cs typeface="+mn-cs"/>
                <a:sym typeface="Arial"/>
              </a:rPr>
              <a:t>有效地平衡了处理速度和分割精度。</a:t>
            </a: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r>
              <a:rPr lang="en-US" altLang="zh-TW" sz="1800" b="0" i="0" dirty="0">
                <a:effectLst/>
                <a:ea typeface="Microsoft JhengHei UI" panose="020B0604030504040204" pitchFamily="34" charset="-120"/>
              </a:rPr>
              <a:t>Multi-view training</a:t>
            </a:r>
          </a:p>
          <a:p>
            <a:pPr rtl="0" fontAlgn="ctr">
              <a:spcBef>
                <a:spcPts val="0"/>
              </a:spcBef>
              <a:spcAft>
                <a:spcPts val="0"/>
              </a:spcAft>
              <a:buFont typeface="+mj-lt"/>
              <a:buNone/>
            </a:pPr>
            <a:r>
              <a:rPr lang="zh-TW" altLang="en-US" sz="1800" b="0" i="0" dirty="0">
                <a:effectLst/>
                <a:ea typeface="Microsoft JhengHei UI" panose="020B0604030504040204" pitchFamily="34" charset="-120"/>
              </a:rPr>
              <a:t>为了适应不同大小的体数据，并使放大缩小推理，构造了两种训练数据。</a:t>
            </a:r>
            <a:endParaRPr lang="en-US" altLang="zh-TW" sz="1800" b="0" i="0" dirty="0">
              <a:effectLst/>
              <a:ea typeface="Microsoft JhengHei UI" panose="020B0604030504040204" pitchFamily="34" charset="-120"/>
            </a:endParaRP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一种是对大尺寸</a:t>
            </a:r>
            <a:r>
              <a:rPr lang="en-US" altLang="zh-TW" sz="1800" b="0" i="0" dirty="0">
                <a:effectLst/>
                <a:ea typeface="Microsoft JhengHei UI" panose="020B0604030504040204" pitchFamily="34" charset="-120"/>
              </a:rPr>
              <a:t>CT</a:t>
            </a:r>
            <a:r>
              <a:rPr lang="zh-TW" altLang="en-US" sz="1800" b="0" i="0" dirty="0">
                <a:effectLst/>
                <a:ea typeface="Microsoft JhengHei UI" panose="020B0604030504040204" pitchFamily="34" charset="-120"/>
              </a:rPr>
              <a:t>进行</a:t>
            </a:r>
            <a:r>
              <a:rPr lang="zh-TW" altLang="en-US" sz="1800" b="1" i="0" u="sng" dirty="0">
                <a:effectLst/>
                <a:ea typeface="Microsoft JhengHei UI" panose="020B0604030504040204" pitchFamily="34" charset="-120"/>
              </a:rPr>
              <a:t>缩放</a:t>
            </a:r>
            <a:r>
              <a:rPr lang="zh-TW" altLang="en-US" sz="1800" b="0" i="0" dirty="0">
                <a:effectLst/>
                <a:ea typeface="Microsoft JhengHei UI" panose="020B0604030504040204" pitchFamily="34" charset="-120"/>
              </a:rPr>
              <a:t>，以适应模型的输入尺寸，并获得缩小视图的训练数据</a:t>
            </a:r>
            <a:r>
              <a:rPr lang="en-US" altLang="zh-TW" sz="1800" b="0" i="0" dirty="0">
                <a:effectLst/>
                <a:ea typeface="Microsoft JhengHei UI" panose="020B0604030504040204" pitchFamily="34" charset="-120"/>
              </a:rPr>
              <a:t>;</a:t>
            </a:r>
          </a:p>
          <a:p>
            <a:pPr marL="342900" indent="-342900" rtl="0" fontAlgn="ctr">
              <a:spcBef>
                <a:spcPts val="0"/>
              </a:spcBef>
              <a:spcAft>
                <a:spcPts val="0"/>
              </a:spcAft>
              <a:buFont typeface="+mj-lt"/>
              <a:buAutoNum type="arabicPeriod"/>
            </a:pPr>
            <a:r>
              <a:rPr lang="zh-TW" altLang="en-US" sz="1800" b="0" i="0" dirty="0">
                <a:effectLst/>
                <a:ea typeface="Microsoft JhengHei UI" panose="020B0604030504040204" pitchFamily="34" charset="-120"/>
              </a:rPr>
              <a:t>另一种方法是将原始的大尺寸</a:t>
            </a:r>
            <a:r>
              <a:rPr lang="en-US" altLang="zh-TW" sz="1800" b="0" i="0" dirty="0">
                <a:effectLst/>
                <a:ea typeface="Microsoft JhengHei UI" panose="020B0604030504040204" pitchFamily="34" charset="-120"/>
              </a:rPr>
              <a:t>CT</a:t>
            </a:r>
            <a:r>
              <a:rPr lang="zh-TW" altLang="en-US" sz="1800" b="0" i="0" dirty="0">
                <a:effectLst/>
                <a:ea typeface="Microsoft JhengHei UI" panose="020B0604030504040204" pitchFamily="34" charset="-120"/>
              </a:rPr>
              <a:t>，</a:t>
            </a:r>
            <a:r>
              <a:rPr lang="zh-TW" altLang="en-US" sz="1800" b="1" i="0" u="sng" dirty="0">
                <a:effectLst/>
                <a:ea typeface="Microsoft JhengHei UI" panose="020B0604030504040204" pitchFamily="34" charset="-120"/>
              </a:rPr>
              <a:t>裁剪</a:t>
            </a:r>
            <a:r>
              <a:rPr lang="zh-TW" altLang="en-US" sz="1800" b="0" i="0" dirty="0">
                <a:effectLst/>
                <a:ea typeface="Microsoft JhengHei UI" panose="020B0604030504040204" pitchFamily="34" charset="-120"/>
              </a:rPr>
              <a:t>成模型输入尺寸的立方体。</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通过这种方式，获得了放大视图的训练数据。</a:t>
            </a:r>
          </a:p>
        </p:txBody>
      </p:sp>
    </p:spTree>
    <p:extLst>
      <p:ext uri="{BB962C8B-B14F-4D97-AF65-F5344CB8AC3E}">
        <p14:creationId xmlns:p14="http://schemas.microsoft.com/office/powerpoint/2010/main" val="2115341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defTabSz="914400" rtl="0" eaLnBrk="1" fontAlgn="ctr" latinLnBrk="0" hangingPunct="1">
              <a:lnSpc>
                <a:spcPct val="100000"/>
              </a:lnSpc>
              <a:spcBef>
                <a:spcPts val="0"/>
              </a:spcBef>
              <a:spcAft>
                <a:spcPts val="0"/>
              </a:spcAft>
              <a:buClrTx/>
              <a:buSzTx/>
              <a:buFont typeface="+mj-lt"/>
              <a:buNone/>
              <a:tabLst/>
              <a:defRPr/>
            </a:pPr>
            <a:r>
              <a:rPr lang="zh-TW" altLang="en-US" sz="1100" b="0" i="0" dirty="0">
                <a:solidFill>
                  <a:srgbClr val="2E2E2F"/>
                </a:solidFill>
                <a:effectLst/>
                <a:latin typeface="+mn-lt"/>
                <a:ea typeface="-apple-system"/>
                <a:cs typeface="+mn-cs"/>
                <a:sym typeface="Arial"/>
              </a:rPr>
              <a:t>從 </a:t>
            </a:r>
            <a:r>
              <a:rPr lang="en-US" altLang="zh-TW" sz="1100" b="0" i="0" dirty="0">
                <a:solidFill>
                  <a:srgbClr val="2E2E2F"/>
                </a:solidFill>
                <a:effectLst/>
                <a:latin typeface="+mn-lt"/>
                <a:ea typeface="-apple-system"/>
                <a:cs typeface="+mn-cs"/>
                <a:sym typeface="Arial"/>
              </a:rPr>
              <a:t>200</a:t>
            </a:r>
            <a:r>
              <a:rPr lang="zh-TW" altLang="en-US" sz="1100" b="0" i="0" dirty="0">
                <a:solidFill>
                  <a:srgbClr val="2E2E2F"/>
                </a:solidFill>
                <a:effectLst/>
                <a:latin typeface="+mn-lt"/>
                <a:ea typeface="-apple-system"/>
                <a:cs typeface="+mn-cs"/>
                <a:sym typeface="Arial"/>
              </a:rPr>
              <a:t>多個類別</a:t>
            </a:r>
            <a:r>
              <a:rPr lang="en-US" altLang="zh-TW" sz="1100" b="0" i="0" dirty="0">
                <a:solidFill>
                  <a:srgbClr val="2E2E2F"/>
                </a:solidFill>
                <a:effectLst/>
                <a:latin typeface="+mn-lt"/>
                <a:ea typeface="-apple-system"/>
                <a:cs typeface="+mn-cs"/>
                <a:sym typeface="Arial"/>
              </a:rPr>
              <a:t> </a:t>
            </a:r>
            <a:r>
              <a:rPr lang="zh-TW" altLang="en-US" sz="1100" b="0" i="0" dirty="0">
                <a:solidFill>
                  <a:srgbClr val="2E2E2F"/>
                </a:solidFill>
                <a:effectLst/>
                <a:latin typeface="+mn-lt"/>
                <a:ea typeface="-apple-system"/>
                <a:cs typeface="+mn-cs"/>
                <a:sym typeface="Arial"/>
              </a:rPr>
              <a:t>裡挑 </a:t>
            </a:r>
            <a:r>
              <a:rPr lang="en-US" altLang="zh-TW" sz="1100" b="1" i="0" u="sng" dirty="0">
                <a:solidFill>
                  <a:srgbClr val="2E2E2F"/>
                </a:solidFill>
                <a:effectLst/>
                <a:latin typeface="+mn-lt"/>
                <a:ea typeface="-apple-system"/>
                <a:cs typeface="+mn-cs"/>
                <a:sym typeface="Arial"/>
              </a:rPr>
              <a:t>19</a:t>
            </a:r>
            <a:r>
              <a:rPr lang="zh-TW" altLang="en-US" sz="1100" b="1" i="0" u="sng" dirty="0">
                <a:solidFill>
                  <a:srgbClr val="2E2E2F"/>
                </a:solidFill>
                <a:effectLst/>
                <a:latin typeface="+mn-lt"/>
                <a:ea typeface="-apple-system"/>
                <a:cs typeface="+mn-cs"/>
                <a:sym typeface="Arial"/>
              </a:rPr>
              <a:t>種 重要解剖結構</a:t>
            </a:r>
            <a:r>
              <a:rPr lang="zh-TW" altLang="en-US" sz="1100" b="0" i="0" dirty="0">
                <a:solidFill>
                  <a:srgbClr val="2E2E2F"/>
                </a:solidFill>
                <a:effectLst/>
                <a:latin typeface="+mn-lt"/>
                <a:ea typeface="-apple-system"/>
                <a:cs typeface="+mn-cs"/>
                <a:sym typeface="Arial"/>
              </a:rPr>
              <a:t> 的 實驗結果</a:t>
            </a:r>
          </a:p>
          <a:p>
            <a:pPr marL="228600" indent="-228600" rtl="0" fontAlgn="ctr" latinLnBrk="0">
              <a:spcBef>
                <a:spcPts val="0"/>
              </a:spcBef>
              <a:spcAft>
                <a:spcPts val="0"/>
              </a:spcAft>
              <a:buFont typeface="+mj-lt"/>
              <a:buAutoNum type="arabicPeriod"/>
            </a:pPr>
            <a:r>
              <a:rPr lang="zh-TW" altLang="en-US" sz="1100" b="1" i="0" u="sng" dirty="0">
                <a:solidFill>
                  <a:srgbClr val="2E2E2F"/>
                </a:solidFill>
                <a:effectLst/>
                <a:latin typeface="+mn-lt"/>
                <a:ea typeface="-apple-system"/>
                <a:cs typeface="+mn-cs"/>
                <a:sym typeface="Arial"/>
              </a:rPr>
              <a:t>肝臟</a:t>
            </a:r>
            <a:r>
              <a:rPr lang="zh-TW" altLang="en-US" sz="1100" b="0" i="0" u="none" dirty="0">
                <a:solidFill>
                  <a:srgbClr val="2E2E2F"/>
                </a:solidFill>
                <a:effectLst/>
                <a:latin typeface="+mn-lt"/>
                <a:ea typeface="-apple-system"/>
                <a:cs typeface="+mn-cs"/>
                <a:sym typeface="Arial"/>
              </a:rPr>
              <a:t> 的 </a:t>
            </a:r>
            <a:r>
              <a:rPr lang="en-US" altLang="zh-TW" sz="1100" b="1" i="0" u="sng" dirty="0">
                <a:solidFill>
                  <a:srgbClr val="2E2E2F"/>
                </a:solidFill>
                <a:effectLst/>
                <a:latin typeface="+mn-lt"/>
                <a:ea typeface="-apple-system"/>
                <a:cs typeface="+mn-cs"/>
                <a:sym typeface="Arial"/>
              </a:rPr>
              <a:t>Dice</a:t>
            </a:r>
            <a:r>
              <a:rPr lang="zh-TW" altLang="en-US" sz="1100" b="1" i="0" u="sng" dirty="0">
                <a:solidFill>
                  <a:srgbClr val="2E2E2F"/>
                </a:solidFill>
                <a:effectLst/>
                <a:latin typeface="+mn-lt"/>
                <a:ea typeface="-apple-system"/>
                <a:cs typeface="+mn-cs"/>
                <a:sym typeface="Arial"/>
              </a:rPr>
              <a:t> 得分最高</a:t>
            </a:r>
            <a:r>
              <a:rPr lang="zh-TW" altLang="en-US" sz="1100" b="0" i="0" u="none" dirty="0">
                <a:solidFill>
                  <a:srgbClr val="2E2E2F"/>
                </a:solidFill>
                <a:effectLst/>
                <a:latin typeface="+mn-lt"/>
                <a:ea typeface="-apple-system"/>
                <a:cs typeface="+mn-cs"/>
                <a:sym typeface="Arial"/>
              </a:rPr>
              <a:t> </a:t>
            </a:r>
            <a:r>
              <a:rPr lang="en-US" altLang="zh-TW" sz="1100" b="0" i="0" dirty="0">
                <a:solidFill>
                  <a:srgbClr val="2E2E2F"/>
                </a:solidFill>
                <a:effectLst/>
                <a:latin typeface="+mn-lt"/>
                <a:ea typeface="-apple-system"/>
                <a:cs typeface="+mn-cs"/>
                <a:sym typeface="Arial"/>
              </a:rPr>
              <a:t>96.13%</a:t>
            </a:r>
          </a:p>
          <a:p>
            <a:pPr marL="228600" indent="-228600" rtl="0" fontAlgn="ctr" latinLnBrk="0">
              <a:spcBef>
                <a:spcPts val="0"/>
              </a:spcBef>
              <a:spcAft>
                <a:spcPts val="0"/>
              </a:spcAft>
              <a:buFont typeface="+mj-lt"/>
              <a:buAutoNum type="arabicPeriod"/>
            </a:pPr>
            <a:r>
              <a:rPr lang="zh-TW" altLang="en-US" sz="1100" b="1" i="0" u="sng" dirty="0">
                <a:solidFill>
                  <a:srgbClr val="2E2E2F"/>
                </a:solidFill>
                <a:effectLst/>
                <a:latin typeface="+mn-lt"/>
                <a:ea typeface="-apple-system"/>
                <a:cs typeface="+mn-cs"/>
                <a:sym typeface="Arial"/>
              </a:rPr>
              <a:t>結合</a:t>
            </a:r>
            <a:r>
              <a:rPr lang="zh-TW" altLang="en-US" sz="1100" b="0" i="0" dirty="0">
                <a:solidFill>
                  <a:srgbClr val="2E2E2F"/>
                </a:solidFill>
                <a:effectLst/>
                <a:latin typeface="+mn-lt"/>
                <a:ea typeface="-apple-system"/>
                <a:cs typeface="+mn-cs"/>
                <a:sym typeface="Arial"/>
              </a:rPr>
              <a:t> </a:t>
            </a:r>
            <a:r>
              <a:rPr lang="zh-TW" altLang="en-US" sz="1100" b="1" i="0" u="sng" dirty="0">
                <a:solidFill>
                  <a:srgbClr val="2E2E2F"/>
                </a:solidFill>
                <a:effectLst/>
                <a:latin typeface="+mn-lt"/>
                <a:ea typeface="-apple-system"/>
                <a:cs typeface="+mn-cs"/>
                <a:sym typeface="Arial"/>
              </a:rPr>
              <a:t>空間 跟 文字 提示</a:t>
            </a:r>
            <a:r>
              <a:rPr lang="zh-TW" altLang="en-US" sz="1100" b="0" i="0" dirty="0">
                <a:solidFill>
                  <a:srgbClr val="2E2E2F"/>
                </a:solidFill>
                <a:effectLst/>
                <a:latin typeface="+mn-lt"/>
                <a:ea typeface="-apple-system"/>
                <a:cs typeface="+mn-cs"/>
                <a:sym typeface="Arial"/>
              </a:rPr>
              <a:t>，分數也能</a:t>
            </a:r>
            <a:r>
              <a:rPr lang="zh-TW" altLang="en-US" sz="1100" b="1" i="0" u="sng" dirty="0">
                <a:solidFill>
                  <a:srgbClr val="2E2E2F"/>
                </a:solidFill>
                <a:effectLst/>
                <a:latin typeface="+mn-lt"/>
                <a:ea typeface="-apple-system"/>
                <a:cs typeface="+mn-cs"/>
                <a:sym typeface="Arial"/>
              </a:rPr>
              <a:t>提升</a:t>
            </a:r>
            <a:endParaRPr lang="en-US" altLang="zh-TW" sz="1100" b="1" i="0" u="sng" dirty="0">
              <a:solidFill>
                <a:srgbClr val="2E2E2F"/>
              </a:solidFill>
              <a:effectLst/>
              <a:latin typeface="+mn-lt"/>
              <a:ea typeface="-apple-system"/>
              <a:cs typeface="+mn-cs"/>
              <a:sym typeface="Arial"/>
            </a:endParaRPr>
          </a:p>
          <a:p>
            <a:pPr marL="0" indent="0" rtl="0" fontAlgn="ctr" latinLnBrk="0">
              <a:spcBef>
                <a:spcPts val="0"/>
              </a:spcBef>
              <a:spcAft>
                <a:spcPts val="0"/>
              </a:spcAft>
              <a:buFont typeface="Arial" panose="020B0604020202020204" pitchFamily="34" charset="0"/>
              <a:buNone/>
            </a:pPr>
            <a:endParaRPr lang="en-US" altLang="zh-TW" sz="1100" b="0" i="0" dirty="0">
              <a:solidFill>
                <a:srgbClr val="2E2E2F"/>
              </a:solidFill>
              <a:effectLst/>
              <a:latin typeface="+mn-lt"/>
              <a:ea typeface="-apple-system"/>
              <a:cs typeface="+mn-cs"/>
              <a:sym typeface="Arial"/>
            </a:endParaRPr>
          </a:p>
          <a:p>
            <a:pPr marL="0" indent="0" rtl="0" fontAlgn="ctr" latinLnBrk="0">
              <a:spcBef>
                <a:spcPts val="0"/>
              </a:spcBef>
              <a:spcAft>
                <a:spcPts val="0"/>
              </a:spcAft>
              <a:buFont typeface="Arial" panose="020B0604020202020204" pitchFamily="34" charset="0"/>
              <a:buNone/>
            </a:pPr>
            <a:r>
              <a:rPr lang="zh-TW" altLang="en-US" sz="1100" b="0" i="0" dirty="0">
                <a:solidFill>
                  <a:srgbClr val="2E2E2F"/>
                </a:solidFill>
                <a:effectLst/>
                <a:latin typeface="+mn-lt"/>
                <a:ea typeface="-apple-system"/>
                <a:cs typeface="+mn-cs"/>
                <a:sym typeface="Arial"/>
              </a:rPr>
              <a:t>跟其他 </a:t>
            </a:r>
            <a:r>
              <a:rPr lang="zh-TW" altLang="en-US" sz="1100" b="1" i="0" u="sng" dirty="0">
                <a:solidFill>
                  <a:srgbClr val="2E2E2F"/>
                </a:solidFill>
                <a:effectLst/>
                <a:latin typeface="+mn-lt"/>
                <a:ea typeface="-apple-system"/>
                <a:cs typeface="+mn-cs"/>
                <a:sym typeface="Arial"/>
              </a:rPr>
              <a:t>代表性的方法 </a:t>
            </a:r>
            <a:r>
              <a:rPr lang="zh-TW" altLang="en-US" sz="1100" b="0" i="0" dirty="0">
                <a:solidFill>
                  <a:srgbClr val="2E2E2F"/>
                </a:solidFill>
                <a:effectLst/>
                <a:latin typeface="+mn-lt"/>
                <a:ea typeface="-apple-system"/>
                <a:cs typeface="+mn-cs"/>
                <a:sym typeface="Arial"/>
              </a:rPr>
              <a:t>比較，</a:t>
            </a:r>
            <a:endParaRPr lang="en-US" altLang="zh-TW" sz="1100" b="0" i="0" dirty="0">
              <a:solidFill>
                <a:srgbClr val="2E2E2F"/>
              </a:solidFill>
              <a:effectLst/>
              <a:latin typeface="+mn-lt"/>
              <a:ea typeface="-apple-system"/>
              <a:cs typeface="+mn-cs"/>
              <a:sym typeface="Arial"/>
            </a:endParaRPr>
          </a:p>
          <a:p>
            <a:pPr marL="228600" indent="-228600" rtl="0" fontAlgn="ctr" latinLnBrk="0">
              <a:spcBef>
                <a:spcPts val="0"/>
              </a:spcBef>
              <a:spcAft>
                <a:spcPts val="0"/>
              </a:spcAft>
              <a:buFont typeface="+mj-lt"/>
              <a:buAutoNum type="arabicPeriod"/>
            </a:pPr>
            <a:r>
              <a:rPr lang="zh-TW" altLang="en-US" sz="1100" b="0" i="0" dirty="0">
                <a:solidFill>
                  <a:srgbClr val="2E2E2F"/>
                </a:solidFill>
                <a:effectLst/>
                <a:latin typeface="+mn-lt"/>
                <a:ea typeface="-apple-system"/>
                <a:cs typeface="+mn-cs"/>
                <a:sym typeface="Arial"/>
              </a:rPr>
              <a:t>不管</a:t>
            </a:r>
            <a:r>
              <a:rPr lang="en-US" altLang="zh-TW" sz="1100" b="0" i="0" dirty="0">
                <a:solidFill>
                  <a:srgbClr val="2E2E2F"/>
                </a:solidFill>
                <a:effectLst/>
                <a:latin typeface="+mn-lt"/>
                <a:ea typeface="-apple-system"/>
                <a:cs typeface="+mn-cs"/>
                <a:sym typeface="Arial"/>
              </a:rPr>
              <a:t> </a:t>
            </a:r>
            <a:r>
              <a:rPr lang="zh-TW" altLang="en-US" sz="1100" b="1" i="0" u="sng" dirty="0">
                <a:solidFill>
                  <a:srgbClr val="2E2E2F"/>
                </a:solidFill>
                <a:effectLst/>
                <a:latin typeface="+mn-lt"/>
                <a:ea typeface="-apple-system"/>
                <a:cs typeface="+mn-cs"/>
                <a:sym typeface="Arial"/>
              </a:rPr>
              <a:t>簡單的 大器官</a:t>
            </a:r>
            <a:r>
              <a:rPr lang="zh-TW" altLang="en-US" sz="1100" b="0" i="0" dirty="0">
                <a:solidFill>
                  <a:srgbClr val="2E2E2F"/>
                </a:solidFill>
                <a:effectLst/>
                <a:latin typeface="+mn-lt"/>
                <a:ea typeface="-apple-system"/>
                <a:cs typeface="+mn-cs"/>
                <a:sym typeface="Arial"/>
              </a:rPr>
              <a:t>、或 </a:t>
            </a:r>
            <a:r>
              <a:rPr lang="zh-TW" altLang="en-US" sz="1100" b="1" i="0" u="sng" dirty="0">
                <a:solidFill>
                  <a:srgbClr val="2E2E2F"/>
                </a:solidFill>
                <a:effectLst/>
                <a:latin typeface="+mn-lt"/>
                <a:ea typeface="-apple-system"/>
                <a:cs typeface="+mn-cs"/>
                <a:sym typeface="Arial"/>
              </a:rPr>
              <a:t>較難的 腫瘤</a:t>
            </a:r>
            <a:r>
              <a:rPr lang="zh-TW" altLang="en-US" sz="1100" b="0" i="0" dirty="0">
                <a:solidFill>
                  <a:srgbClr val="2E2E2F"/>
                </a:solidFill>
                <a:effectLst/>
                <a:latin typeface="+mn-lt"/>
                <a:ea typeface="-apple-system"/>
                <a:cs typeface="+mn-cs"/>
                <a:sym typeface="Arial"/>
              </a:rPr>
              <a:t> 都比其他</a:t>
            </a:r>
            <a:r>
              <a:rPr lang="zh-TW" altLang="en-US" sz="1100" b="1" i="0" u="sng" dirty="0">
                <a:solidFill>
                  <a:srgbClr val="2E2E2F"/>
                </a:solidFill>
                <a:effectLst/>
                <a:latin typeface="+mn-lt"/>
                <a:ea typeface="-apple-system"/>
                <a:cs typeface="+mn-cs"/>
                <a:sym typeface="Arial"/>
              </a:rPr>
              <a:t>高很多</a:t>
            </a:r>
            <a:endParaRPr lang="en-US" altLang="zh-TW" sz="1100" b="1" i="0" u="sng" dirty="0">
              <a:solidFill>
                <a:srgbClr val="2E2E2F"/>
              </a:solidFill>
              <a:effectLst/>
              <a:latin typeface="+mn-lt"/>
              <a:ea typeface="-apple-system"/>
              <a:cs typeface="+mn-cs"/>
              <a:sym typeface="Arial"/>
            </a:endParaRPr>
          </a:p>
          <a:p>
            <a:pPr marL="0" indent="0" rtl="0" fontAlgn="ctr" latinLnBrk="0">
              <a:spcBef>
                <a:spcPts val="0"/>
              </a:spcBef>
              <a:spcAft>
                <a:spcPts val="0"/>
              </a:spcAft>
              <a:buFont typeface="Arial" panose="020B0604020202020204" pitchFamily="34" charset="0"/>
              <a:buNone/>
            </a:pPr>
            <a:endParaRPr lang="en-US" altLang="zh-TW" sz="1100" b="0" i="0" dirty="0">
              <a:solidFill>
                <a:srgbClr val="2E2E2F"/>
              </a:solidFill>
              <a:effectLst/>
              <a:latin typeface="+mn-lt"/>
              <a:ea typeface="-apple-system"/>
              <a:cs typeface="+mn-cs"/>
              <a:sym typeface="Arial"/>
            </a:endParaRPr>
          </a:p>
          <a:p>
            <a:pPr marL="0" indent="0" rtl="0" fontAlgn="ctr" latinLnBrk="0">
              <a:spcBef>
                <a:spcPts val="0"/>
              </a:spcBef>
              <a:spcAft>
                <a:spcPts val="0"/>
              </a:spcAft>
              <a:buFont typeface="Arial" panose="020B0604020202020204" pitchFamily="34" charset="0"/>
              <a:buNone/>
            </a:pPr>
            <a:endParaRPr lang="en-US" altLang="zh-TW" sz="1100" b="0" i="0" dirty="0">
              <a:solidFill>
                <a:srgbClr val="2E2E2F"/>
              </a:solidFill>
              <a:effectLst/>
              <a:latin typeface="+mn-lt"/>
              <a:ea typeface="-apple-system"/>
              <a:cs typeface="+mn-cs"/>
              <a:sym typeface="Arial"/>
            </a:endParaRPr>
          </a:p>
          <a:p>
            <a:pPr marL="0" indent="0" rtl="0" fontAlgn="ctr" latinLnBrk="0">
              <a:spcBef>
                <a:spcPts val="0"/>
              </a:spcBef>
              <a:spcAft>
                <a:spcPts val="0"/>
              </a:spcAft>
              <a:buFont typeface="+mj-lt"/>
              <a:buNone/>
            </a:pPr>
            <a:r>
              <a:rPr lang="en-US" altLang="zh-TW" sz="1100" b="0" i="0" dirty="0">
                <a:solidFill>
                  <a:srgbClr val="2E2E2F"/>
                </a:solidFill>
                <a:effectLst/>
                <a:latin typeface="+mn-lt"/>
                <a:ea typeface="-apple-system"/>
                <a:cs typeface="+mn-cs"/>
                <a:sym typeface="Arial"/>
              </a:rPr>
              <a:t>-----------</a:t>
            </a:r>
          </a:p>
          <a:p>
            <a:pPr marL="285750" indent="-285750" rtl="0" fontAlgn="ctr" latinLnBrk="0">
              <a:spcBef>
                <a:spcPts val="0"/>
              </a:spcBef>
              <a:spcAft>
                <a:spcPts val="0"/>
              </a:spcAft>
              <a:buFont typeface="Arial" panose="020B0604020202020204" pitchFamily="34" charset="0"/>
              <a:buChar char="•"/>
            </a:pPr>
            <a:r>
              <a:rPr lang="en-US" altLang="zh-TW" dirty="0"/>
              <a:t>3D UX-Net:</a:t>
            </a:r>
            <a:r>
              <a:rPr lang="zh-TW" altLang="en-US" dirty="0"/>
              <a:t> </a:t>
            </a:r>
            <a:r>
              <a:rPr lang="en-US" altLang="zh-TW" dirty="0"/>
              <a:t>adapts the hierarchical transformer using </a:t>
            </a:r>
            <a:r>
              <a:rPr lang="en-US" altLang="zh-TW" dirty="0" err="1"/>
              <a:t>ConvNet</a:t>
            </a:r>
            <a:r>
              <a:rPr lang="en-US" altLang="zh-TW" dirty="0"/>
              <a:t> modules for robust volumetric segmentation</a:t>
            </a:r>
          </a:p>
          <a:p>
            <a:pPr marL="285750" indent="-285750" rtl="0" fontAlgn="ctr" latinLnBrk="0">
              <a:spcBef>
                <a:spcPts val="0"/>
              </a:spcBef>
              <a:spcAft>
                <a:spcPts val="0"/>
              </a:spcAft>
              <a:buFont typeface="Arial" panose="020B0604020202020204" pitchFamily="34" charset="0"/>
              <a:buChar char="•"/>
            </a:pPr>
            <a:r>
              <a:rPr lang="en-US" altLang="zh-TW" dirty="0" err="1"/>
              <a:t>nnU</a:t>
            </a:r>
            <a:r>
              <a:rPr lang="en-US" altLang="zh-TW" dirty="0"/>
              <a:t>-Net, a deep learning-based segmentation method that automatically configures itself, including preprocessing, network architecture, training and post-processing for any new task. </a:t>
            </a:r>
          </a:p>
          <a:p>
            <a:pPr marL="285750" indent="-285750" rtl="0" fontAlgn="ctr" latinLnBrk="0">
              <a:spcBef>
                <a:spcPts val="0"/>
              </a:spcBef>
              <a:spcAft>
                <a:spcPts val="0"/>
              </a:spcAft>
              <a:buFont typeface="Arial" panose="020B0604020202020204" pitchFamily="34" charset="0"/>
              <a:buChar char="•"/>
            </a:pPr>
            <a:r>
              <a:rPr lang="en-US" altLang="zh-TW" dirty="0" err="1"/>
              <a:t>nnU</a:t>
            </a:r>
            <a:r>
              <a:rPr lang="en-US" altLang="zh-TW" dirty="0"/>
              <a:t>-Net is a semantic segmentation method that automatically adapts to a given dataset. It will analyze the provided training cases and automatically configure a matching U-Net-based segmentation pipeline.</a:t>
            </a:r>
          </a:p>
          <a:p>
            <a:pPr marL="0" indent="0" rtl="0" fontAlgn="ctr" latinLnBrk="0">
              <a:spcBef>
                <a:spcPts val="0"/>
              </a:spcBef>
              <a:spcAft>
                <a:spcPts val="0"/>
              </a:spcAft>
              <a:buFont typeface="Arial" panose="020B0604020202020204" pitchFamily="34" charset="0"/>
              <a:buNone/>
            </a:pPr>
            <a:endParaRPr lang="en-US" altLang="zh-TW" dirty="0">
              <a:sym typeface="Arial"/>
            </a:endParaRPr>
          </a:p>
          <a:p>
            <a:pPr marL="0" indent="0" rtl="0" fontAlgn="ctr" latinLnBrk="0">
              <a:spcBef>
                <a:spcPts val="0"/>
              </a:spcBef>
              <a:spcAft>
                <a:spcPts val="0"/>
              </a:spcAft>
              <a:buFont typeface="+mj-lt"/>
              <a:buNone/>
            </a:pPr>
            <a:r>
              <a:rPr lang="zh-TW" altLang="en-US" sz="1100" b="0" i="0" dirty="0">
                <a:solidFill>
                  <a:srgbClr val="2E2E2F"/>
                </a:solidFill>
                <a:effectLst/>
                <a:latin typeface="+mn-lt"/>
                <a:ea typeface="-apple-system"/>
                <a:cs typeface="+mn-cs"/>
                <a:sym typeface="Arial"/>
              </a:rPr>
              <a:t>這裏也強調了</a:t>
            </a:r>
            <a:r>
              <a:rPr lang="en-US" altLang="zh-TW" sz="1100" b="0" i="0" dirty="0">
                <a:solidFill>
                  <a:srgbClr val="2E2E2F"/>
                </a:solidFill>
                <a:effectLst/>
                <a:latin typeface="+mn-lt"/>
                <a:ea typeface="-apple-system"/>
                <a:cs typeface="+mn-cs"/>
                <a:sym typeface="Arial"/>
              </a:rPr>
              <a:t>spatial</a:t>
            </a:r>
            <a:r>
              <a:rPr lang="zh-TW" altLang="en-US" sz="1100" b="0" i="0" dirty="0">
                <a:solidFill>
                  <a:srgbClr val="2E2E2F"/>
                </a:solidFill>
                <a:effectLst/>
                <a:latin typeface="+mn-lt"/>
                <a:ea typeface="-apple-system"/>
                <a:cs typeface="+mn-cs"/>
                <a:sym typeface="Arial"/>
              </a:rPr>
              <a:t>和</a:t>
            </a:r>
            <a:r>
              <a:rPr lang="en-US" altLang="zh-TW" sz="1100" b="0" i="0" dirty="0">
                <a:solidFill>
                  <a:srgbClr val="2E2E2F"/>
                </a:solidFill>
                <a:effectLst/>
                <a:latin typeface="+mn-lt"/>
                <a:ea typeface="-apple-system"/>
                <a:cs typeface="+mn-cs"/>
                <a:sym typeface="Arial"/>
              </a:rPr>
              <a:t>semantic</a:t>
            </a:r>
            <a:r>
              <a:rPr lang="zh-TW" altLang="en-US" sz="1100" b="0" i="0" dirty="0">
                <a:solidFill>
                  <a:srgbClr val="2E2E2F"/>
                </a:solidFill>
                <a:effectLst/>
                <a:latin typeface="+mn-lt"/>
                <a:ea typeface="-apple-system"/>
                <a:cs typeface="+mn-cs"/>
                <a:sym typeface="Arial"/>
              </a:rPr>
              <a:t>的 複合 </a:t>
            </a:r>
            <a:r>
              <a:rPr lang="en-US" altLang="zh-TW" sz="1100" b="0" i="0" dirty="0">
                <a:solidFill>
                  <a:srgbClr val="2E2E2F"/>
                </a:solidFill>
                <a:effectLst/>
                <a:latin typeface="+mn-lt"/>
                <a:ea typeface="-apple-system"/>
                <a:cs typeface="+mn-cs"/>
                <a:sym typeface="Arial"/>
              </a:rPr>
              <a:t>prompt</a:t>
            </a:r>
            <a:r>
              <a:rPr lang="zh-TW" altLang="en-US" sz="1100" b="0" i="0" dirty="0">
                <a:solidFill>
                  <a:srgbClr val="2E2E2F"/>
                </a:solidFill>
                <a:effectLst/>
                <a:latin typeface="+mn-lt"/>
                <a:ea typeface="-apple-system"/>
                <a:cs typeface="+mn-cs"/>
                <a:sym typeface="Arial"/>
              </a:rPr>
              <a:t> 作用</a:t>
            </a:r>
            <a:endParaRPr lang="en-US" altLang="zh-TW" sz="1100" b="0" i="0" dirty="0">
              <a:solidFill>
                <a:srgbClr val="2E2E2F"/>
              </a:solidFill>
              <a:effectLst/>
              <a:latin typeface="+mn-lt"/>
              <a:ea typeface="-apple-system"/>
              <a:cs typeface="+mn-cs"/>
              <a:sym typeface="Arial"/>
            </a:endParaRPr>
          </a:p>
          <a:p>
            <a:pPr marL="228600" indent="-228600" rtl="0" fontAlgn="ctr" latinLnBrk="0">
              <a:spcBef>
                <a:spcPts val="0"/>
              </a:spcBef>
              <a:spcAft>
                <a:spcPts val="0"/>
              </a:spcAft>
              <a:buFont typeface="+mj-lt"/>
              <a:buAutoNum type="arabicPeriod"/>
            </a:pPr>
            <a:r>
              <a:rPr lang="zh-TW" altLang="en-US" sz="1100" b="0" i="0" dirty="0">
                <a:solidFill>
                  <a:srgbClr val="2E2E2F"/>
                </a:solidFill>
                <a:effectLst/>
                <a:latin typeface="+mn-lt"/>
                <a:ea typeface="-apple-system"/>
                <a:cs typeface="+mn-cs"/>
                <a:sym typeface="Arial"/>
              </a:rPr>
              <a:t>加上了 空間提示，比單獨 文字提示，平均高了 </a:t>
            </a:r>
            <a:r>
              <a:rPr lang="en-US" altLang="zh-TW" sz="1100" b="0" i="0" dirty="0">
                <a:solidFill>
                  <a:srgbClr val="2E2E2F"/>
                </a:solidFill>
                <a:effectLst/>
                <a:latin typeface="+mn-lt"/>
                <a:ea typeface="-apple-system"/>
                <a:cs typeface="+mn-cs"/>
                <a:sym typeface="Arial"/>
              </a:rPr>
              <a:t>5.85%</a:t>
            </a:r>
            <a:r>
              <a:rPr lang="zh-TW" altLang="en-US" sz="1100" b="0" i="0" dirty="0">
                <a:solidFill>
                  <a:srgbClr val="2E2E2F"/>
                </a:solidFill>
                <a:effectLst/>
                <a:latin typeface="+mn-lt"/>
                <a:ea typeface="-apple-system"/>
                <a:cs typeface="+mn-cs"/>
                <a:sym typeface="Arial"/>
              </a:rPr>
              <a:t>，</a:t>
            </a:r>
            <a:endParaRPr lang="en-US" altLang="zh-TW" sz="1100" b="0" i="0" dirty="0">
              <a:solidFill>
                <a:srgbClr val="2E2E2F"/>
              </a:solidFill>
              <a:effectLst/>
              <a:latin typeface="+mn-lt"/>
              <a:ea typeface="-apple-system"/>
              <a:cs typeface="+mn-cs"/>
              <a:sym typeface="Arial"/>
            </a:endParaRPr>
          </a:p>
          <a:p>
            <a:pPr marL="742950" lvl="1" indent="-285750" rtl="0" fontAlgn="ctr" latinLnBrk="0">
              <a:spcBef>
                <a:spcPts val="0"/>
              </a:spcBef>
              <a:spcAft>
                <a:spcPts val="0"/>
              </a:spcAft>
              <a:buFont typeface="Arial" panose="020B0604020202020204" pitchFamily="34" charset="0"/>
              <a:buChar char="•"/>
            </a:pPr>
            <a:r>
              <a:rPr lang="zh-TW" altLang="en-US" sz="1100" b="0" i="0" dirty="0">
                <a:solidFill>
                  <a:srgbClr val="2E2E2F"/>
                </a:solidFill>
                <a:effectLst/>
                <a:latin typeface="+mn-lt"/>
                <a:ea typeface="-apple-system"/>
                <a:cs typeface="+mn-cs"/>
                <a:sym typeface="Arial"/>
              </a:rPr>
              <a:t>因為可以讓模型 理解 分割目標的具體空間和位置</a:t>
            </a:r>
            <a:endParaRPr lang="en-US" altLang="zh-TW" sz="1100" b="0" i="0" dirty="0">
              <a:solidFill>
                <a:srgbClr val="2E2E2F"/>
              </a:solidFill>
              <a:effectLst/>
              <a:latin typeface="+mn-lt"/>
              <a:ea typeface="-apple-system"/>
              <a:cs typeface="+mn-cs"/>
              <a:sym typeface="Arial"/>
            </a:endParaRPr>
          </a:p>
          <a:p>
            <a:pPr marL="228600" marR="0" lvl="0" indent="-228600" defTabSz="914400" rtl="0" eaLnBrk="1" fontAlgn="ctr" latinLnBrk="0" hangingPunct="1">
              <a:lnSpc>
                <a:spcPct val="100000"/>
              </a:lnSpc>
              <a:spcBef>
                <a:spcPts val="0"/>
              </a:spcBef>
              <a:spcAft>
                <a:spcPts val="0"/>
              </a:spcAft>
              <a:buClrTx/>
              <a:buSzTx/>
              <a:buFont typeface="+mj-lt"/>
              <a:buAutoNum type="arabicPeriod"/>
              <a:tabLst/>
              <a:defRPr/>
            </a:pPr>
            <a:r>
              <a:rPr lang="zh-TW" altLang="en-US" sz="1100" b="0" i="0" dirty="0">
                <a:solidFill>
                  <a:srgbClr val="2E2E2F"/>
                </a:solidFill>
                <a:effectLst/>
                <a:latin typeface="+mn-lt"/>
                <a:ea typeface="-apple-system"/>
                <a:cs typeface="+mn-cs"/>
                <a:sym typeface="Arial"/>
              </a:rPr>
              <a:t>「</a:t>
            </a:r>
            <a:r>
              <a:rPr lang="en-US" altLang="zh-TW" sz="1100" b="0" i="0" dirty="0">
                <a:solidFill>
                  <a:srgbClr val="2E2E2F"/>
                </a:solidFill>
                <a:effectLst/>
                <a:latin typeface="+mn-lt"/>
                <a:ea typeface="-apple-system"/>
                <a:cs typeface="+mn-cs"/>
                <a:sym typeface="Arial"/>
              </a:rPr>
              <a:t>point</a:t>
            </a:r>
            <a:r>
              <a:rPr lang="zh-TW" altLang="en-US" sz="1100" b="0" i="0" dirty="0">
                <a:solidFill>
                  <a:srgbClr val="2E2E2F"/>
                </a:solidFill>
                <a:effectLst/>
                <a:latin typeface="+mn-lt"/>
                <a:ea typeface="-apple-system"/>
                <a:cs typeface="+mn-cs"/>
                <a:sym typeface="Arial"/>
              </a:rPr>
              <a:t> </a:t>
            </a:r>
            <a:r>
              <a:rPr lang="en-US" altLang="zh-TW" sz="1100" b="0" i="0" dirty="0">
                <a:solidFill>
                  <a:srgbClr val="2E2E2F"/>
                </a:solidFill>
                <a:effectLst/>
                <a:latin typeface="+mn-lt"/>
                <a:ea typeface="-apple-system"/>
                <a:cs typeface="+mn-cs"/>
                <a:sym typeface="Arial"/>
              </a:rPr>
              <a:t>+</a:t>
            </a:r>
            <a:r>
              <a:rPr lang="zh-TW" altLang="en-US" sz="1100" b="0" i="0" dirty="0">
                <a:solidFill>
                  <a:srgbClr val="2E2E2F"/>
                </a:solidFill>
                <a:effectLst/>
                <a:latin typeface="+mn-lt"/>
                <a:ea typeface="-apple-system"/>
                <a:cs typeface="+mn-cs"/>
                <a:sym typeface="Arial"/>
              </a:rPr>
              <a:t> </a:t>
            </a:r>
            <a:r>
              <a:rPr lang="en-US" altLang="zh-TW" sz="1100" b="0" i="0" dirty="0">
                <a:solidFill>
                  <a:srgbClr val="2E2E2F"/>
                </a:solidFill>
                <a:effectLst/>
                <a:latin typeface="+mn-lt"/>
                <a:ea typeface="-apple-system"/>
                <a:cs typeface="+mn-cs"/>
                <a:sym typeface="Arial"/>
              </a:rPr>
              <a:t>text</a:t>
            </a:r>
            <a:r>
              <a:rPr lang="zh-TW" altLang="en-US" sz="1100" b="0" i="0" dirty="0">
                <a:solidFill>
                  <a:srgbClr val="2E2E2F"/>
                </a:solidFill>
                <a:effectLst/>
                <a:latin typeface="+mn-lt"/>
                <a:ea typeface="-apple-system"/>
                <a:cs typeface="+mn-cs"/>
                <a:sym typeface="Arial"/>
              </a:rPr>
              <a:t>」 </a:t>
            </a:r>
            <a:r>
              <a:rPr lang="en-US" altLang="zh-TW" sz="1100" b="0" i="0" dirty="0">
                <a:solidFill>
                  <a:srgbClr val="2E2E2F"/>
                </a:solidFill>
                <a:effectLst/>
                <a:latin typeface="+mn-lt"/>
                <a:ea typeface="-apple-system"/>
                <a:cs typeface="+mn-cs"/>
                <a:sym typeface="Arial"/>
              </a:rPr>
              <a:t>prompt</a:t>
            </a:r>
            <a:r>
              <a:rPr lang="zh-TW" altLang="en-US" sz="1100" b="0" i="0" dirty="0">
                <a:solidFill>
                  <a:srgbClr val="2E2E2F"/>
                </a:solidFill>
                <a:effectLst/>
                <a:latin typeface="+mn-lt"/>
                <a:ea typeface="-apple-system"/>
                <a:cs typeface="+mn-cs"/>
                <a:sym typeface="Arial"/>
              </a:rPr>
              <a:t> 的 平均</a:t>
            </a:r>
            <a:r>
              <a:rPr lang="en-US" altLang="zh-TW" sz="1100" b="0" i="0" dirty="0">
                <a:solidFill>
                  <a:srgbClr val="2E2E2F"/>
                </a:solidFill>
                <a:effectLst/>
                <a:latin typeface="+mn-lt"/>
                <a:ea typeface="-apple-system"/>
                <a:cs typeface="+mn-cs"/>
                <a:sym typeface="Arial"/>
              </a:rPr>
              <a:t>Dice score</a:t>
            </a:r>
            <a:r>
              <a:rPr lang="zh-TW" altLang="en-US" sz="1100" b="0" i="0" dirty="0">
                <a:solidFill>
                  <a:srgbClr val="2E2E2F"/>
                </a:solidFill>
                <a:effectLst/>
                <a:latin typeface="+mn-lt"/>
                <a:ea typeface="-apple-system"/>
                <a:cs typeface="+mn-cs"/>
                <a:sym typeface="Arial"/>
              </a:rPr>
              <a:t> 比單獨使用</a:t>
            </a:r>
            <a:r>
              <a:rPr lang="en-US" altLang="zh-TW" sz="1100" b="0" i="0" dirty="0">
                <a:solidFill>
                  <a:srgbClr val="2E2E2F"/>
                </a:solidFill>
                <a:effectLst/>
                <a:latin typeface="+mn-lt"/>
                <a:ea typeface="-apple-system"/>
                <a:cs typeface="+mn-cs"/>
                <a:sym typeface="Arial"/>
              </a:rPr>
              <a:t>point prompt</a:t>
            </a:r>
            <a:r>
              <a:rPr lang="zh-TW" altLang="en-US" sz="1100" b="0" i="0" dirty="0">
                <a:solidFill>
                  <a:srgbClr val="2E2E2F"/>
                </a:solidFill>
                <a:effectLst/>
                <a:latin typeface="+mn-lt"/>
                <a:ea typeface="-apple-system"/>
                <a:cs typeface="+mn-cs"/>
                <a:sym typeface="Arial"/>
              </a:rPr>
              <a:t>高</a:t>
            </a:r>
            <a:r>
              <a:rPr lang="en-US" altLang="zh-TW" sz="1100" b="0" i="0" dirty="0">
                <a:solidFill>
                  <a:srgbClr val="2E2E2F"/>
                </a:solidFill>
                <a:effectLst/>
                <a:latin typeface="+mn-lt"/>
                <a:ea typeface="-apple-system"/>
                <a:cs typeface="+mn-cs"/>
                <a:sym typeface="Arial"/>
              </a:rPr>
              <a:t>4.62%</a:t>
            </a:r>
            <a:r>
              <a:rPr lang="zh-TW" altLang="en-US" sz="1100" b="0" i="0" dirty="0">
                <a:solidFill>
                  <a:srgbClr val="2E2E2F"/>
                </a:solidFill>
                <a:effectLst/>
                <a:latin typeface="+mn-lt"/>
                <a:ea typeface="-apple-system"/>
                <a:cs typeface="+mn-cs"/>
                <a:sym typeface="Arial"/>
              </a:rPr>
              <a:t>。</a:t>
            </a:r>
            <a:endParaRPr lang="en-US" altLang="zh-TW" sz="1100" b="0" i="0" dirty="0">
              <a:solidFill>
                <a:srgbClr val="2E2E2F"/>
              </a:solidFill>
              <a:effectLst/>
              <a:latin typeface="+mn-lt"/>
              <a:ea typeface="-apple-system"/>
              <a:cs typeface="+mn-cs"/>
              <a:sym typeface="Arial"/>
            </a:endParaRPr>
          </a:p>
          <a:p>
            <a:pPr marL="742950" marR="0" lvl="1" indent="-2857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solidFill>
                  <a:srgbClr val="2E2E2F"/>
                </a:solidFill>
                <a:effectLst/>
                <a:latin typeface="+mn-lt"/>
                <a:ea typeface="-apple-system"/>
                <a:cs typeface="+mn-cs"/>
                <a:sym typeface="Arial"/>
              </a:rPr>
              <a:t>因為 </a:t>
            </a:r>
            <a:r>
              <a:rPr lang="en-US" altLang="zh-TW" sz="1100" b="0" i="0" dirty="0">
                <a:solidFill>
                  <a:srgbClr val="2E2E2F"/>
                </a:solidFill>
                <a:effectLst/>
                <a:latin typeface="+mn-lt"/>
                <a:ea typeface="-apple-system"/>
                <a:cs typeface="+mn-cs"/>
                <a:sym typeface="Arial"/>
              </a:rPr>
              <a:t>semantic</a:t>
            </a:r>
            <a:r>
              <a:rPr lang="zh-TW" altLang="en-US" sz="1100" b="0" i="0" dirty="0">
                <a:solidFill>
                  <a:srgbClr val="2E2E2F"/>
                </a:solidFill>
                <a:effectLst/>
                <a:latin typeface="+mn-lt"/>
                <a:ea typeface="-apple-system"/>
                <a:cs typeface="+mn-cs"/>
                <a:sym typeface="Arial"/>
              </a:rPr>
              <a:t> </a:t>
            </a:r>
            <a:r>
              <a:rPr lang="en-US" altLang="zh-TW" sz="1100" b="0" i="0" dirty="0">
                <a:solidFill>
                  <a:srgbClr val="2E2E2F"/>
                </a:solidFill>
                <a:effectLst/>
                <a:latin typeface="+mn-lt"/>
                <a:ea typeface="-apple-system"/>
                <a:cs typeface="+mn-cs"/>
                <a:sym typeface="Arial"/>
              </a:rPr>
              <a:t>prompt</a:t>
            </a:r>
            <a:r>
              <a:rPr lang="zh-TW" altLang="en-US" sz="1100" b="0" i="0" dirty="0">
                <a:solidFill>
                  <a:srgbClr val="2E2E2F"/>
                </a:solidFill>
                <a:effectLst/>
                <a:latin typeface="+mn-lt"/>
                <a:ea typeface="-apple-system"/>
                <a:cs typeface="+mn-cs"/>
                <a:sym typeface="Arial"/>
              </a:rPr>
              <a:t> 語義提示，消除多種的可能性</a:t>
            </a:r>
            <a:endParaRPr lang="en-US" altLang="zh-TW" sz="1100" b="0" i="0" dirty="0">
              <a:solidFill>
                <a:srgbClr val="2E2E2F"/>
              </a:solidFill>
              <a:effectLst/>
              <a:latin typeface="+mn-lt"/>
              <a:ea typeface="-apple-system"/>
              <a:cs typeface="+mn-cs"/>
              <a:sym typeface="Arial"/>
            </a:endParaRPr>
          </a:p>
          <a:p>
            <a:pPr marL="285750" indent="-285750" rtl="0" fontAlgn="ctr" latinLnBrk="0">
              <a:spcBef>
                <a:spcPts val="0"/>
              </a:spcBef>
              <a:spcAft>
                <a:spcPts val="0"/>
              </a:spcAft>
              <a:buFont typeface="Arial" panose="020B0604020202020204" pitchFamily="34" charset="0"/>
              <a:buChar char="•"/>
            </a:pPr>
            <a:endParaRPr lang="en-US" altLang="zh-TW" sz="1100" b="0" i="0" dirty="0">
              <a:solidFill>
                <a:srgbClr val="2E2E2F"/>
              </a:solidFill>
              <a:effectLst/>
              <a:latin typeface="+mn-lt"/>
              <a:ea typeface="-apple-system"/>
              <a:cs typeface="+mn-cs"/>
              <a:sym typeface="Arial"/>
            </a:endParaRPr>
          </a:p>
          <a:p>
            <a:pPr marL="0" marR="0" lvl="0" indent="0"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zh-TW" altLang="en-US" sz="1100" b="0" i="0" dirty="0">
                <a:solidFill>
                  <a:srgbClr val="2E2E2F"/>
                </a:solidFill>
                <a:effectLst/>
                <a:ea typeface="-apple-system"/>
              </a:rPr>
              <a:t>對比實驗 </a:t>
            </a:r>
            <a:r>
              <a:rPr lang="en-US" altLang="zh-TW" sz="1100" b="0" i="0" dirty="0">
                <a:solidFill>
                  <a:srgbClr val="2E2E2F"/>
                </a:solidFill>
                <a:effectLst/>
                <a:ea typeface="-apple-system"/>
              </a:rPr>
              <a:t>(</a:t>
            </a:r>
            <a:r>
              <a:rPr lang="en-US" altLang="zh-TW" sz="1100" b="0" i="0" dirty="0" err="1">
                <a:solidFill>
                  <a:srgbClr val="2E2E2F"/>
                </a:solidFill>
                <a:effectLst/>
                <a:latin typeface="+mn-lt"/>
                <a:ea typeface="-apple-system"/>
                <a:cs typeface="+mn-cs"/>
                <a:sym typeface="Arial"/>
              </a:rPr>
              <a:t>SegVol</a:t>
            </a:r>
            <a:r>
              <a:rPr lang="en-US" altLang="zh-TW" sz="1100" b="0" i="0" dirty="0">
                <a:solidFill>
                  <a:srgbClr val="2E2E2F"/>
                </a:solidFill>
                <a:effectLst/>
                <a:latin typeface="+mn-lt"/>
                <a:ea typeface="-apple-system"/>
                <a:cs typeface="+mn-cs"/>
                <a:sym typeface="Arial"/>
              </a:rPr>
              <a:t> </a:t>
            </a:r>
            <a:r>
              <a:rPr lang="zh-TW" altLang="en-US" sz="1100" b="0" i="0" dirty="0">
                <a:solidFill>
                  <a:srgbClr val="2E2E2F"/>
                </a:solidFill>
                <a:effectLst/>
                <a:latin typeface="+mn-lt"/>
                <a:ea typeface="-apple-system"/>
                <a:cs typeface="+mn-cs"/>
                <a:sym typeface="Arial"/>
              </a:rPr>
              <a:t>與</a:t>
            </a:r>
            <a:r>
              <a:rPr lang="en-US" altLang="zh-TW" sz="1100" b="0" i="0" dirty="0">
                <a:solidFill>
                  <a:srgbClr val="2E2E2F"/>
                </a:solidFill>
                <a:effectLst/>
                <a:latin typeface="+mn-lt"/>
                <a:ea typeface="-apple-system"/>
                <a:cs typeface="+mn-cs"/>
                <a:sym typeface="Arial"/>
              </a:rPr>
              <a:t> </a:t>
            </a:r>
            <a:r>
              <a:rPr lang="zh-TW" altLang="en-US" sz="1100" b="0" i="0" dirty="0">
                <a:solidFill>
                  <a:srgbClr val="2E2E2F"/>
                </a:solidFill>
                <a:effectLst/>
                <a:latin typeface="+mn-lt"/>
                <a:ea typeface="-apple-system"/>
                <a:cs typeface="+mn-cs"/>
                <a:sym typeface="Arial"/>
              </a:rPr>
              <a:t>五個重要</a:t>
            </a:r>
            <a:r>
              <a:rPr lang="en-US" altLang="zh-TW" sz="1100" b="0" i="0" dirty="0">
                <a:solidFill>
                  <a:srgbClr val="2E2E2F"/>
                </a:solidFill>
                <a:effectLst/>
                <a:latin typeface="+mn-lt"/>
                <a:ea typeface="-apple-system"/>
                <a:cs typeface="+mn-cs"/>
                <a:sym typeface="Arial"/>
              </a:rPr>
              <a:t>dataset </a:t>
            </a:r>
            <a:r>
              <a:rPr lang="zh-TW" altLang="en-US" sz="1100" b="0" i="0" dirty="0">
                <a:solidFill>
                  <a:srgbClr val="2E2E2F"/>
                </a:solidFill>
                <a:effectLst/>
                <a:latin typeface="+mn-lt"/>
                <a:ea typeface="-apple-system"/>
                <a:cs typeface="+mn-cs"/>
                <a:sym typeface="Arial"/>
              </a:rPr>
              <a:t>上的</a:t>
            </a:r>
            <a:r>
              <a:rPr lang="en-US" altLang="zh-TW" sz="1100" b="0" i="0" dirty="0">
                <a:solidFill>
                  <a:srgbClr val="2E2E2F"/>
                </a:solidFill>
                <a:effectLst/>
                <a:latin typeface="+mn-lt"/>
                <a:ea typeface="-apple-system"/>
                <a:cs typeface="+mn-cs"/>
                <a:sym typeface="Arial"/>
              </a:rPr>
              <a:t> </a:t>
            </a:r>
            <a:r>
              <a:rPr lang="zh-TW" altLang="en-US" sz="1100" b="0" i="0" dirty="0">
                <a:solidFill>
                  <a:srgbClr val="2E2E2F"/>
                </a:solidFill>
                <a:effectLst/>
                <a:latin typeface="+mn-lt"/>
                <a:ea typeface="-apple-system"/>
                <a:cs typeface="+mn-cs"/>
                <a:sym typeface="Arial"/>
              </a:rPr>
              <a:t>四種最具代表性的方法</a:t>
            </a:r>
            <a:r>
              <a:rPr lang="en-US" altLang="zh-TW" sz="1100" b="0" i="0" dirty="0">
                <a:solidFill>
                  <a:srgbClr val="2E2E2F"/>
                </a:solidFill>
                <a:effectLst/>
                <a:latin typeface="+mn-lt"/>
                <a:ea typeface="-apple-system"/>
                <a:cs typeface="+mn-cs"/>
                <a:sym typeface="Arial"/>
              </a:rPr>
              <a:t> </a:t>
            </a:r>
            <a:r>
              <a:rPr lang="zh-TW" altLang="en-US" sz="1100" b="0" i="0" dirty="0">
                <a:solidFill>
                  <a:srgbClr val="2E2E2F"/>
                </a:solidFill>
                <a:effectLst/>
                <a:latin typeface="+mn-lt"/>
                <a:ea typeface="-apple-system"/>
                <a:cs typeface="+mn-cs"/>
                <a:sym typeface="Arial"/>
              </a:rPr>
              <a:t>進行比較</a:t>
            </a:r>
            <a:r>
              <a:rPr lang="en-US" altLang="zh-TW" sz="1100" b="0" i="0" dirty="0">
                <a:solidFill>
                  <a:srgbClr val="2E2E2F"/>
                </a:solidFill>
                <a:effectLst/>
                <a:ea typeface="-apple-system"/>
              </a:rPr>
              <a:t>)</a:t>
            </a:r>
          </a:p>
          <a:p>
            <a:pPr marL="171450" marR="0" lvl="0" indent="-1714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solidFill>
                  <a:srgbClr val="2E2E2F"/>
                </a:solidFill>
                <a:effectLst/>
                <a:latin typeface="+mn-lt"/>
                <a:ea typeface="-apple-system"/>
                <a:cs typeface="+mn-cs"/>
                <a:sym typeface="Arial"/>
              </a:rPr>
              <a:t>由於</a:t>
            </a: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 在 </a:t>
            </a:r>
            <a:r>
              <a:rPr lang="en-US" altLang="zh-TW" sz="1100" b="0" i="0" dirty="0">
                <a:solidFill>
                  <a:srgbClr val="2E2E2F"/>
                </a:solidFill>
                <a:effectLst/>
                <a:latin typeface="+mn-lt"/>
                <a:ea typeface="-apple-system"/>
                <a:cs typeface="+mn-cs"/>
                <a:sym typeface="Arial"/>
              </a:rPr>
              <a:t>25</a:t>
            </a:r>
            <a:r>
              <a:rPr lang="zh-TW" altLang="en-US" sz="1100" b="0" i="0" dirty="0">
                <a:solidFill>
                  <a:srgbClr val="2E2E2F"/>
                </a:solidFill>
                <a:effectLst/>
                <a:latin typeface="+mn-lt"/>
                <a:ea typeface="-apple-system"/>
                <a:cs typeface="+mn-cs"/>
                <a:sym typeface="Arial"/>
              </a:rPr>
              <a:t>個</a:t>
            </a:r>
            <a:r>
              <a:rPr lang="en-US" altLang="zh-TW" sz="1100" b="0" i="0" dirty="0">
                <a:solidFill>
                  <a:srgbClr val="2E2E2F"/>
                </a:solidFill>
                <a:effectLst/>
                <a:latin typeface="+mn-lt"/>
                <a:ea typeface="-apple-system"/>
                <a:cs typeface="+mn-cs"/>
                <a:sym typeface="Arial"/>
              </a:rPr>
              <a:t>dataset</a:t>
            </a:r>
            <a:r>
              <a:rPr lang="zh-TW" altLang="en-US" sz="1100" b="0" i="0" dirty="0">
                <a:solidFill>
                  <a:srgbClr val="2E2E2F"/>
                </a:solidFill>
                <a:effectLst/>
                <a:latin typeface="+mn-lt"/>
                <a:ea typeface="-apple-system"/>
                <a:cs typeface="+mn-cs"/>
                <a:sym typeface="Arial"/>
              </a:rPr>
              <a:t>上 訓練，顯著優於 單個</a:t>
            </a:r>
            <a:r>
              <a:rPr lang="en-US" altLang="zh-TW" sz="1100" b="0" i="0" dirty="0">
                <a:solidFill>
                  <a:srgbClr val="2E2E2F"/>
                </a:solidFill>
                <a:effectLst/>
                <a:latin typeface="+mn-lt"/>
                <a:ea typeface="-apple-system"/>
                <a:cs typeface="+mn-cs"/>
                <a:sym typeface="Arial"/>
              </a:rPr>
              <a:t>dataset</a:t>
            </a:r>
            <a:r>
              <a:rPr lang="zh-TW" altLang="en-US" sz="1100" b="0" i="0" dirty="0">
                <a:solidFill>
                  <a:srgbClr val="2E2E2F"/>
                </a:solidFill>
                <a:effectLst/>
                <a:latin typeface="+mn-lt"/>
                <a:ea typeface="-apple-system"/>
                <a:cs typeface="+mn-cs"/>
                <a:sym typeface="Arial"/>
              </a:rPr>
              <a:t>上訓練的傳統分割模型。</a:t>
            </a:r>
            <a:endParaRPr lang="zh-TW" altLang="en-US" sz="1100" b="0" i="0" dirty="0">
              <a:solidFill>
                <a:srgbClr val="2E2E2F"/>
              </a:solidFill>
              <a:effectLst/>
              <a:ea typeface="-apple-system"/>
            </a:endParaRPr>
          </a:p>
          <a:p>
            <a:pPr marL="228600" marR="0" lvl="0" indent="-228600" defTabSz="914400" rtl="0" eaLnBrk="1" fontAlgn="ctr" latinLnBrk="0" hangingPunct="1">
              <a:lnSpc>
                <a:spcPct val="100000"/>
              </a:lnSpc>
              <a:spcBef>
                <a:spcPts val="0"/>
              </a:spcBef>
              <a:spcAft>
                <a:spcPts val="0"/>
              </a:spcAft>
              <a:buClrTx/>
              <a:buSzTx/>
              <a:buFont typeface="+mj-lt"/>
              <a:buAutoNum type="arabicPeriod"/>
              <a:tabLst/>
              <a:defRPr/>
            </a:pP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在肝、腎、脾等 </a:t>
            </a:r>
            <a:r>
              <a:rPr lang="en-US" altLang="zh-TW" sz="1100" b="0" i="0" dirty="0">
                <a:solidFill>
                  <a:srgbClr val="2E2E2F"/>
                </a:solidFill>
                <a:effectLst/>
                <a:latin typeface="+mn-lt"/>
                <a:ea typeface="-apple-system"/>
                <a:cs typeface="+mn-cs"/>
                <a:sym typeface="Arial"/>
              </a:rPr>
              <a:t>easy</a:t>
            </a:r>
            <a:r>
              <a:rPr lang="zh-TW" altLang="en-US" sz="1100" b="0" i="0" dirty="0">
                <a:solidFill>
                  <a:srgbClr val="2E2E2F"/>
                </a:solidFill>
                <a:effectLst/>
                <a:latin typeface="+mn-lt"/>
                <a:ea typeface="-apple-system"/>
                <a:cs typeface="+mn-cs"/>
                <a:sym typeface="Arial"/>
              </a:rPr>
              <a:t> 類別上超過了傳統模型，平均</a:t>
            </a:r>
            <a:r>
              <a:rPr lang="en-US" altLang="zh-TW" sz="1100" b="0" i="0" dirty="0">
                <a:solidFill>
                  <a:srgbClr val="2E2E2F"/>
                </a:solidFill>
                <a:effectLst/>
                <a:latin typeface="+mn-lt"/>
                <a:ea typeface="-apple-system"/>
                <a:cs typeface="+mn-cs"/>
                <a:sym typeface="Arial"/>
              </a:rPr>
              <a:t>Dice score</a:t>
            </a:r>
            <a:r>
              <a:rPr lang="zh-TW" altLang="en-US" sz="1100" b="0" i="0" dirty="0">
                <a:solidFill>
                  <a:srgbClr val="2E2E2F"/>
                </a:solidFill>
                <a:effectLst/>
                <a:latin typeface="+mn-lt"/>
                <a:ea typeface="-apple-system"/>
                <a:cs typeface="+mn-cs"/>
                <a:sym typeface="Arial"/>
              </a:rPr>
              <a:t>達到了</a:t>
            </a:r>
            <a:r>
              <a:rPr lang="en-US" altLang="zh-TW" sz="1100" b="0" i="0" dirty="0">
                <a:solidFill>
                  <a:srgbClr val="2E2E2F"/>
                </a:solidFill>
                <a:effectLst/>
                <a:latin typeface="+mn-lt"/>
                <a:ea typeface="-apple-system"/>
                <a:cs typeface="+mn-cs"/>
                <a:sym typeface="Arial"/>
              </a:rPr>
              <a:t>94.98%</a:t>
            </a:r>
          </a:p>
          <a:p>
            <a:pPr marL="742950" marR="0" lvl="1" indent="-2857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solidFill>
                  <a:srgbClr val="2E2E2F"/>
                </a:solidFill>
                <a:effectLst/>
                <a:latin typeface="+mn-lt"/>
                <a:ea typeface="-apple-system"/>
                <a:cs typeface="+mn-cs"/>
                <a:sym typeface="Arial"/>
              </a:rPr>
              <a:t>主要是它從其他</a:t>
            </a:r>
            <a:r>
              <a:rPr lang="en-US" altLang="zh-TW" sz="1100" b="0" i="0" dirty="0">
                <a:solidFill>
                  <a:srgbClr val="2E2E2F"/>
                </a:solidFill>
                <a:effectLst/>
                <a:latin typeface="+mn-lt"/>
                <a:ea typeface="-apple-system"/>
                <a:cs typeface="+mn-cs"/>
                <a:sym typeface="Arial"/>
              </a:rPr>
              <a:t>dataset</a:t>
            </a:r>
            <a:r>
              <a:rPr lang="zh-TW" altLang="en-US" sz="1100" b="0" i="0" dirty="0">
                <a:solidFill>
                  <a:srgbClr val="2E2E2F"/>
                </a:solidFill>
                <a:effectLst/>
                <a:latin typeface="+mn-lt"/>
                <a:ea typeface="-apple-system"/>
                <a:cs typeface="+mn-cs"/>
                <a:sym typeface="Arial"/>
              </a:rPr>
              <a:t>，相同或相似類別中，學到更多知識。</a:t>
            </a:r>
          </a:p>
          <a:p>
            <a:pPr marL="228600" marR="0" lvl="0" indent="-228600" defTabSz="914400" rtl="0" eaLnBrk="1" fontAlgn="ctr" latinLnBrk="0" hangingPunct="1">
              <a:lnSpc>
                <a:spcPct val="100000"/>
              </a:lnSpc>
              <a:spcBef>
                <a:spcPts val="0"/>
              </a:spcBef>
              <a:spcAft>
                <a:spcPts val="0"/>
              </a:spcAft>
              <a:buClrTx/>
              <a:buSzTx/>
              <a:buFont typeface="+mj-lt"/>
              <a:buAutoNum type="arabicPeriod"/>
              <a:tabLst/>
              <a:defRPr/>
            </a:pPr>
            <a:r>
              <a:rPr lang="zh-TW" altLang="en-US" sz="1100" b="0" i="0" dirty="0">
                <a:solidFill>
                  <a:srgbClr val="2E2E2F"/>
                </a:solidFill>
                <a:effectLst/>
                <a:latin typeface="+mn-lt"/>
                <a:ea typeface="-apple-system"/>
                <a:cs typeface="+mn-cs"/>
                <a:sym typeface="Arial"/>
              </a:rPr>
              <a:t>肝腫瘤、肺腫瘤、腎上腺等 </a:t>
            </a:r>
            <a:r>
              <a:rPr lang="en-US" altLang="zh-TW" sz="1100" b="0" i="0" dirty="0">
                <a:solidFill>
                  <a:srgbClr val="2E2E2F"/>
                </a:solidFill>
                <a:effectLst/>
                <a:latin typeface="+mn-lt"/>
                <a:ea typeface="-apple-system"/>
                <a:cs typeface="+mn-cs"/>
                <a:sym typeface="Arial"/>
              </a:rPr>
              <a:t>hard</a:t>
            </a:r>
            <a:r>
              <a:rPr lang="zh-TW" altLang="en-US" sz="1100" b="0" i="0" dirty="0">
                <a:solidFill>
                  <a:srgbClr val="2E2E2F"/>
                </a:solidFill>
                <a:effectLst/>
                <a:latin typeface="+mn-lt"/>
                <a:ea typeface="-apple-system"/>
                <a:cs typeface="+mn-cs"/>
                <a:sym typeface="Arial"/>
              </a:rPr>
              <a:t>類別 的分割最高分。比排名第二的</a:t>
            </a:r>
            <a:r>
              <a:rPr lang="en-US" altLang="zh-TW" sz="1100" b="0" i="0" dirty="0" err="1">
                <a:solidFill>
                  <a:srgbClr val="2E2E2F"/>
                </a:solidFill>
                <a:effectLst/>
                <a:latin typeface="+mn-lt"/>
                <a:ea typeface="-apple-system"/>
                <a:cs typeface="+mn-cs"/>
                <a:sym typeface="Arial"/>
              </a:rPr>
              <a:t>nnU</a:t>
            </a:r>
            <a:r>
              <a:rPr lang="en-US" altLang="zh-TW" sz="1100" b="0" i="0" dirty="0">
                <a:solidFill>
                  <a:srgbClr val="2E2E2F"/>
                </a:solidFill>
                <a:effectLst/>
                <a:latin typeface="+mn-lt"/>
                <a:ea typeface="-apple-system"/>
                <a:cs typeface="+mn-cs"/>
                <a:sym typeface="Arial"/>
              </a:rPr>
              <a:t>-net</a:t>
            </a:r>
            <a:r>
              <a:rPr lang="zh-TW" altLang="en-US" sz="1100" b="0" i="0" dirty="0">
                <a:solidFill>
                  <a:srgbClr val="2E2E2F"/>
                </a:solidFill>
                <a:effectLst/>
                <a:latin typeface="+mn-lt"/>
                <a:ea typeface="-apple-system"/>
                <a:cs typeface="+mn-cs"/>
                <a:sym typeface="Arial"/>
              </a:rPr>
              <a:t>高</a:t>
            </a:r>
            <a:r>
              <a:rPr lang="en-US" altLang="zh-TW" sz="1100" b="0" i="0" dirty="0">
                <a:solidFill>
                  <a:srgbClr val="2E2E2F"/>
                </a:solidFill>
                <a:effectLst/>
                <a:latin typeface="+mn-lt"/>
                <a:ea typeface="-apple-system"/>
                <a:cs typeface="+mn-cs"/>
                <a:sym typeface="Arial"/>
              </a:rPr>
              <a:t>14.76%</a:t>
            </a:r>
            <a:r>
              <a:rPr lang="zh-TW" altLang="en-US" sz="1100" b="0" i="0" dirty="0">
                <a:solidFill>
                  <a:srgbClr val="2E2E2F"/>
                </a:solidFill>
                <a:effectLst/>
                <a:latin typeface="+mn-lt"/>
                <a:ea typeface="-apple-system"/>
                <a:cs typeface="+mn-cs"/>
                <a:sym typeface="Arial"/>
              </a:rPr>
              <a:t>。</a:t>
            </a:r>
          </a:p>
          <a:p>
            <a:pPr marL="742950" marR="0" lvl="1" indent="-28575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solidFill>
                  <a:srgbClr val="2E2E2F"/>
                </a:solidFill>
                <a:effectLst/>
                <a:latin typeface="+mn-lt"/>
                <a:ea typeface="-apple-system"/>
                <a:cs typeface="+mn-cs"/>
                <a:sym typeface="Arial"/>
              </a:rPr>
              <a:t>原因是</a:t>
            </a: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可以通過</a:t>
            </a:r>
            <a:r>
              <a:rPr lang="en-US" altLang="zh-TW" sz="1100" b="0" i="0" dirty="0">
                <a:solidFill>
                  <a:srgbClr val="2E2E2F"/>
                </a:solidFill>
                <a:effectLst/>
                <a:latin typeface="+mn-lt"/>
                <a:ea typeface="-apple-system"/>
                <a:cs typeface="+mn-cs"/>
                <a:sym typeface="Arial"/>
              </a:rPr>
              <a:t>spatial prompt</a:t>
            </a:r>
            <a:r>
              <a:rPr lang="zh-TW" altLang="en-US" sz="1100" b="0" i="0" dirty="0">
                <a:solidFill>
                  <a:srgbClr val="2E2E2F"/>
                </a:solidFill>
                <a:effectLst/>
                <a:latin typeface="+mn-lt"/>
                <a:ea typeface="-apple-system"/>
                <a:cs typeface="+mn-cs"/>
                <a:sym typeface="Arial"/>
              </a:rPr>
              <a:t>和</a:t>
            </a:r>
            <a:r>
              <a:rPr lang="en-US" altLang="zh-TW" sz="1100" b="0" i="0" dirty="0">
                <a:solidFill>
                  <a:srgbClr val="2E2E2F"/>
                </a:solidFill>
                <a:effectLst/>
                <a:latin typeface="+mn-lt"/>
                <a:ea typeface="-apple-system"/>
                <a:cs typeface="+mn-cs"/>
                <a:sym typeface="Arial"/>
              </a:rPr>
              <a:t>semantic prompt</a:t>
            </a:r>
            <a:r>
              <a:rPr lang="zh-TW" altLang="en-US" sz="1100" b="0" i="0" dirty="0">
                <a:solidFill>
                  <a:srgbClr val="2E2E2F"/>
                </a:solidFill>
                <a:effectLst/>
                <a:latin typeface="+mn-lt"/>
                <a:ea typeface="-apple-system"/>
                <a:cs typeface="+mn-cs"/>
                <a:sym typeface="Arial"/>
              </a:rPr>
              <a:t>獲得 先驗信息，</a:t>
            </a:r>
            <a:br>
              <a:rPr lang="zh-TW" altLang="en-US" sz="1100" b="0" i="0" dirty="0">
                <a:solidFill>
                  <a:srgbClr val="2E2E2F"/>
                </a:solidFill>
                <a:effectLst/>
                <a:latin typeface="+mn-lt"/>
                <a:ea typeface="-apple-system"/>
                <a:cs typeface="+mn-cs"/>
                <a:sym typeface="Arial"/>
              </a:rPr>
            </a:br>
            <a:r>
              <a:rPr lang="zh-TW" altLang="en-US" sz="1100" b="0" i="0" dirty="0">
                <a:solidFill>
                  <a:srgbClr val="2E2E2F"/>
                </a:solidFill>
                <a:effectLst/>
                <a:latin typeface="+mn-lt"/>
                <a:ea typeface="-apple-system"/>
                <a:cs typeface="+mn-cs"/>
                <a:sym typeface="Arial"/>
              </a:rPr>
              <a:t>增強對</a:t>
            </a:r>
            <a:r>
              <a:rPr lang="en-US" altLang="zh-TW" sz="1100" b="0" i="0" dirty="0">
                <a:solidFill>
                  <a:srgbClr val="2E2E2F"/>
                </a:solidFill>
                <a:effectLst/>
                <a:latin typeface="+mn-lt"/>
                <a:ea typeface="-apple-system"/>
                <a:cs typeface="+mn-cs"/>
                <a:sym typeface="Arial"/>
              </a:rPr>
              <a:t>hard</a:t>
            </a:r>
            <a:r>
              <a:rPr lang="zh-TW" altLang="en-US" sz="1100" b="0" i="0" dirty="0">
                <a:solidFill>
                  <a:srgbClr val="2E2E2F"/>
                </a:solidFill>
                <a:effectLst/>
                <a:latin typeface="+mn-lt"/>
                <a:ea typeface="-apple-system"/>
                <a:cs typeface="+mn-cs"/>
                <a:sym typeface="Arial"/>
              </a:rPr>
              <a:t>樣本的理解，來提升模型的分割能力。</a:t>
            </a:r>
            <a:endParaRPr lang="en-US" altLang="zh-TW" sz="1100" b="0" i="0" dirty="0">
              <a:solidFill>
                <a:srgbClr val="2E2E2F"/>
              </a:solidFill>
              <a:effectLst/>
              <a:latin typeface="+mn-lt"/>
              <a:ea typeface="-apple-system"/>
              <a:cs typeface="+mn-cs"/>
              <a:sym typeface="Arial"/>
            </a:endParaRPr>
          </a:p>
          <a:p>
            <a:pPr marL="0" marR="0" lvl="0" indent="0"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altLang="zh-TW" sz="1800" dirty="0">
              <a:effectLst/>
              <a:latin typeface="CMR10"/>
            </a:endParaRPr>
          </a:p>
          <a:p>
            <a:pPr marL="0" marR="0" lvl="0" indent="0"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altLang="zh-TW" sz="1800" dirty="0">
              <a:effectLst/>
              <a:latin typeface="CMR10"/>
            </a:endParaRPr>
          </a:p>
          <a:p>
            <a:pPr marL="0" marR="0" lvl="0" indent="0"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altLang="zh-TW" sz="1800" dirty="0">
                <a:effectLst/>
                <a:latin typeface="CMR10"/>
              </a:rPr>
              <a:t>In the comparative experiments, the original open-source training set is devised into 80% for training and 20% for testing. </a:t>
            </a:r>
          </a:p>
          <a:p>
            <a:pPr marL="0" marR="0" lvl="0" indent="0"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altLang="zh-TW" sz="1800" dirty="0">
                <a:effectLst/>
                <a:latin typeface="CMR10"/>
              </a:rPr>
              <a:t>The experimental results are summarized in Table </a:t>
            </a:r>
            <a:r>
              <a:rPr lang="en-US" altLang="zh-TW" sz="1800" dirty="0">
                <a:solidFill>
                  <a:srgbClr val="0000FF"/>
                </a:solidFill>
                <a:effectLst/>
                <a:latin typeface="CMR10"/>
              </a:rPr>
              <a:t>2 </a:t>
            </a:r>
            <a:endParaRPr lang="en-US" altLang="zh-TW" sz="1400" dirty="0"/>
          </a:p>
          <a:p>
            <a:pPr marL="285750" indent="-285750" rtl="0" fontAlgn="ctr" latinLnBrk="0">
              <a:spcBef>
                <a:spcPts val="0"/>
              </a:spcBef>
              <a:spcAft>
                <a:spcPts val="0"/>
              </a:spcAft>
              <a:buFont typeface="Arial" panose="020B0604020202020204" pitchFamily="34" charset="0"/>
              <a:buChar char="•"/>
            </a:pPr>
            <a:endParaRPr lang="en-US" altLang="zh-TW" sz="1100" b="0" i="0" dirty="0">
              <a:solidFill>
                <a:srgbClr val="2E2E2F"/>
              </a:solidFill>
              <a:effectLst/>
              <a:latin typeface="+mn-lt"/>
              <a:ea typeface="-apple-system"/>
              <a:cs typeface="+mn-cs"/>
              <a:sym typeface="Arial"/>
            </a:endParaRPr>
          </a:p>
          <a:p>
            <a:pPr marL="285750" indent="-285750" rtl="0" fontAlgn="ctr" latinLnBrk="0">
              <a:spcBef>
                <a:spcPts val="0"/>
              </a:spcBef>
              <a:spcAft>
                <a:spcPts val="0"/>
              </a:spcAft>
              <a:buFont typeface="Arial" panose="020B0604020202020204" pitchFamily="34" charset="0"/>
              <a:buChar char="•"/>
            </a:pPr>
            <a:endParaRPr lang="en-US" altLang="zh-TW" sz="1100" b="0" i="0" dirty="0">
              <a:solidFill>
                <a:srgbClr val="2E2E2F"/>
              </a:solidFill>
              <a:effectLst/>
              <a:latin typeface="+mn-lt"/>
              <a:ea typeface="-apple-system"/>
              <a:cs typeface="+mn-cs"/>
              <a:sym typeface="Arial"/>
            </a:endParaRPr>
          </a:p>
          <a:p>
            <a:pPr marL="285750" indent="-285750" rtl="0" fontAlgn="ctr" latinLnBrk="0">
              <a:spcBef>
                <a:spcPts val="0"/>
              </a:spcBef>
              <a:spcAft>
                <a:spcPts val="0"/>
              </a:spcAft>
              <a:buFont typeface="Arial" panose="020B0604020202020204" pitchFamily="34" charset="0"/>
              <a:buChar char="•"/>
            </a:pPr>
            <a:endParaRPr lang="en-US" altLang="zh-TW" sz="1100" b="0" i="0" dirty="0">
              <a:solidFill>
                <a:srgbClr val="2E2E2F"/>
              </a:solidFill>
              <a:effectLst/>
              <a:latin typeface="+mn-lt"/>
              <a:ea typeface="-apple-system"/>
              <a:cs typeface="+mn-cs"/>
              <a:sym typeface="Arial"/>
            </a:endParaRPr>
          </a:p>
          <a:p>
            <a:pPr marL="285750" indent="-285750" rtl="0" fontAlgn="ctr" latinLnBrk="0">
              <a:spcBef>
                <a:spcPts val="0"/>
              </a:spcBef>
              <a:spcAft>
                <a:spcPts val="0"/>
              </a:spcAft>
              <a:buFont typeface="Arial" panose="020B0604020202020204" pitchFamily="34" charset="0"/>
              <a:buChar char="•"/>
            </a:pPr>
            <a:r>
              <a:rPr lang="en-US" altLang="zh-TW" sz="1100" b="0" i="0" dirty="0">
                <a:solidFill>
                  <a:srgbClr val="2E2E2F"/>
                </a:solidFill>
                <a:effectLst/>
                <a:latin typeface="+mn-lt"/>
                <a:ea typeface="-apple-system"/>
                <a:cs typeface="+mn-cs"/>
                <a:sym typeface="Arial"/>
              </a:rPr>
              <a:t>19</a:t>
            </a:r>
            <a:r>
              <a:rPr lang="zh-TW" altLang="en-US" sz="1100" b="0" i="0" dirty="0">
                <a:solidFill>
                  <a:srgbClr val="2E2E2F"/>
                </a:solidFill>
                <a:effectLst/>
                <a:latin typeface="+mn-lt"/>
                <a:ea typeface="-apple-system"/>
                <a:cs typeface="+mn-cs"/>
                <a:sym typeface="Arial"/>
              </a:rPr>
              <a:t>種重要解剖結構的實驗結果</a:t>
            </a:r>
          </a:p>
          <a:p>
            <a:pPr marL="742950" lvl="1" indent="-285750" rtl="0" fontAlgn="ctr" latinLnBrk="0">
              <a:spcBef>
                <a:spcPts val="0"/>
              </a:spcBef>
              <a:spcAft>
                <a:spcPts val="0"/>
              </a:spcAft>
              <a:buFont typeface="+mj-lt"/>
              <a:buAutoNum type="romanUcPeriod"/>
            </a:pPr>
            <a:r>
              <a:rPr lang="zh-TW" altLang="en-US" sz="1100" b="0" i="0" dirty="0">
                <a:solidFill>
                  <a:srgbClr val="2E2E2F"/>
                </a:solidFill>
                <a:effectLst/>
                <a:latin typeface="+mn-lt"/>
                <a:ea typeface="-apple-system"/>
                <a:cs typeface="+mn-cs"/>
                <a:sym typeface="Arial"/>
              </a:rPr>
              <a:t>在</a:t>
            </a:r>
            <a:r>
              <a:rPr lang="en-US" altLang="zh-TW" sz="1100" b="0" i="0" dirty="0">
                <a:solidFill>
                  <a:srgbClr val="2E2E2F"/>
                </a:solidFill>
                <a:effectLst/>
                <a:latin typeface="+mn-lt"/>
                <a:ea typeface="-apple-system"/>
                <a:cs typeface="+mn-cs"/>
                <a:sym typeface="Arial"/>
              </a:rPr>
              <a:t>prompt learning</a:t>
            </a:r>
            <a:r>
              <a:rPr lang="zh-TW" altLang="en-US" sz="1100" b="0" i="0" dirty="0">
                <a:solidFill>
                  <a:srgbClr val="2E2E2F"/>
                </a:solidFill>
                <a:effectLst/>
                <a:latin typeface="+mn-lt"/>
                <a:ea typeface="-apple-system"/>
                <a:cs typeface="+mn-cs"/>
                <a:sym typeface="Arial"/>
              </a:rPr>
              <a:t>的支持下，</a:t>
            </a: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能夠支持</a:t>
            </a:r>
            <a:r>
              <a:rPr lang="en-US" altLang="zh-TW" sz="1100" b="0" i="0" dirty="0">
                <a:solidFill>
                  <a:srgbClr val="2E2E2F"/>
                </a:solidFill>
                <a:effectLst/>
                <a:latin typeface="+mn-lt"/>
                <a:ea typeface="-apple-system"/>
                <a:cs typeface="+mn-cs"/>
                <a:sym typeface="Arial"/>
              </a:rPr>
              <a:t>200</a:t>
            </a:r>
            <a:r>
              <a:rPr lang="zh-TW" altLang="en-US" sz="1100" b="0" i="0" dirty="0">
                <a:solidFill>
                  <a:srgbClr val="2E2E2F"/>
                </a:solidFill>
                <a:effectLst/>
                <a:latin typeface="+mn-lt"/>
                <a:ea typeface="-apple-system"/>
                <a:cs typeface="+mn-cs"/>
                <a:sym typeface="Arial"/>
              </a:rPr>
              <a:t>多個類別的分割。</a:t>
            </a:r>
            <a:br>
              <a:rPr lang="zh-TW" altLang="en-US" sz="1100" b="0" i="0" dirty="0">
                <a:solidFill>
                  <a:srgbClr val="2E2E2F"/>
                </a:solidFill>
                <a:effectLst/>
                <a:latin typeface="+mn-lt"/>
                <a:ea typeface="-apple-system"/>
                <a:cs typeface="+mn-cs"/>
                <a:sym typeface="Arial"/>
              </a:rPr>
            </a:br>
            <a:r>
              <a:rPr lang="zh-TW" altLang="en-US" sz="1100" b="0" i="0" dirty="0">
                <a:solidFill>
                  <a:srgbClr val="2E2E2F"/>
                </a:solidFill>
                <a:effectLst/>
                <a:latin typeface="+mn-lt"/>
                <a:ea typeface="-apple-system"/>
                <a:cs typeface="+mn-cs"/>
                <a:sym typeface="Arial"/>
              </a:rPr>
              <a:t>我們選擇了</a:t>
            </a:r>
            <a:r>
              <a:rPr lang="en-US" altLang="zh-TW" sz="1100" b="0" i="0" dirty="0">
                <a:solidFill>
                  <a:srgbClr val="2E2E2F"/>
                </a:solidFill>
                <a:effectLst/>
                <a:latin typeface="+mn-lt"/>
                <a:ea typeface="-apple-system"/>
                <a:cs typeface="+mn-cs"/>
                <a:sym typeface="Arial"/>
              </a:rPr>
              <a:t>19</a:t>
            </a:r>
            <a:r>
              <a:rPr lang="zh-TW" altLang="en-US" sz="1100" b="0" i="0" dirty="0">
                <a:solidFill>
                  <a:srgbClr val="2E2E2F"/>
                </a:solidFill>
                <a:effectLst/>
                <a:latin typeface="+mn-lt"/>
                <a:ea typeface="-apple-system"/>
                <a:cs typeface="+mn-cs"/>
                <a:sym typeface="Arial"/>
              </a:rPr>
              <a:t>個重要的解剖目標來展示其強大的分割能力，如表</a:t>
            </a:r>
            <a:r>
              <a:rPr lang="en-US" altLang="zh-TW" sz="1100" b="0" i="0" dirty="0">
                <a:solidFill>
                  <a:srgbClr val="2E2E2F"/>
                </a:solidFill>
                <a:effectLst/>
                <a:latin typeface="+mn-lt"/>
                <a:ea typeface="-apple-system"/>
                <a:cs typeface="+mn-cs"/>
                <a:sym typeface="Arial"/>
              </a:rPr>
              <a:t>1</a:t>
            </a:r>
            <a:r>
              <a:rPr lang="zh-TW" altLang="en-US" sz="1100" b="0" i="0" dirty="0">
                <a:solidFill>
                  <a:srgbClr val="2E2E2F"/>
                </a:solidFill>
                <a:effectLst/>
                <a:latin typeface="+mn-lt"/>
                <a:ea typeface="-apple-system"/>
                <a:cs typeface="+mn-cs"/>
                <a:sym typeface="Arial"/>
              </a:rPr>
              <a:t>所示。</a:t>
            </a:r>
          </a:p>
          <a:p>
            <a:pPr marL="1143000" lvl="2" indent="-228600" rtl="0" fontAlgn="ctr" latinLnBrk="0">
              <a:spcBef>
                <a:spcPts val="0"/>
              </a:spcBef>
              <a:spcAft>
                <a:spcPts val="0"/>
              </a:spcAft>
              <a:buFont typeface="Arial" panose="020B0604020202020204" pitchFamily="34" charset="0"/>
              <a:buChar char="•"/>
            </a:pPr>
            <a:r>
              <a:rPr lang="zh-TW" altLang="en-US" sz="1100" b="0" i="0" dirty="0">
                <a:solidFill>
                  <a:srgbClr val="2E2E2F"/>
                </a:solidFill>
                <a:effectLst/>
                <a:latin typeface="+mn-lt"/>
                <a:ea typeface="-apple-system"/>
                <a:cs typeface="+mn-cs"/>
                <a:sym typeface="Arial"/>
              </a:rPr>
              <a:t>肝臟的</a:t>
            </a:r>
            <a:r>
              <a:rPr lang="en-US" altLang="zh-TW" sz="1100" b="0" i="0" dirty="0">
                <a:solidFill>
                  <a:srgbClr val="2E2E2F"/>
                </a:solidFill>
                <a:effectLst/>
                <a:latin typeface="+mn-lt"/>
                <a:ea typeface="-apple-system"/>
                <a:cs typeface="+mn-cs"/>
                <a:sym typeface="Arial"/>
              </a:rPr>
              <a:t>Dice</a:t>
            </a:r>
            <a:r>
              <a:rPr lang="zh-TW" altLang="en-US" sz="1100" b="0" i="0" dirty="0">
                <a:solidFill>
                  <a:srgbClr val="2E2E2F"/>
                </a:solidFill>
                <a:effectLst/>
                <a:latin typeface="+mn-lt"/>
                <a:ea typeface="-apple-system"/>
                <a:cs typeface="+mn-cs"/>
                <a:sym typeface="Arial"/>
              </a:rPr>
              <a:t>得分高達</a:t>
            </a:r>
            <a:r>
              <a:rPr lang="en-US" altLang="zh-TW" sz="1100" b="0" i="0" dirty="0">
                <a:solidFill>
                  <a:srgbClr val="2E2E2F"/>
                </a:solidFill>
                <a:effectLst/>
                <a:latin typeface="+mn-lt"/>
                <a:ea typeface="-apple-system"/>
                <a:cs typeface="+mn-cs"/>
                <a:sym typeface="Arial"/>
              </a:rPr>
              <a:t>96.13%</a:t>
            </a:r>
            <a:r>
              <a:rPr lang="zh-TW" altLang="en-US" sz="1100" b="0" i="0" dirty="0">
                <a:solidFill>
                  <a:srgbClr val="2E2E2F"/>
                </a:solidFill>
                <a:effectLst/>
                <a:latin typeface="+mn-lt"/>
                <a:ea typeface="-apple-system"/>
                <a:cs typeface="+mn-cs"/>
                <a:sym typeface="Arial"/>
              </a:rPr>
              <a:t>，而</a:t>
            </a:r>
            <a:r>
              <a:rPr lang="en-US" altLang="zh-TW" sz="1100" b="0" i="0" dirty="0">
                <a:solidFill>
                  <a:srgbClr val="2E2E2F"/>
                </a:solidFill>
                <a:effectLst/>
                <a:latin typeface="+mn-lt"/>
                <a:ea typeface="-apple-system"/>
                <a:cs typeface="+mn-cs"/>
                <a:sym typeface="Arial"/>
              </a:rPr>
              <a:t>19</a:t>
            </a:r>
            <a:r>
              <a:rPr lang="zh-TW" altLang="en-US" sz="1100" b="0" i="0" dirty="0">
                <a:solidFill>
                  <a:srgbClr val="2E2E2F"/>
                </a:solidFill>
                <a:effectLst/>
                <a:latin typeface="+mn-lt"/>
                <a:ea typeface="-apple-system"/>
                <a:cs typeface="+mn-cs"/>
                <a:sym typeface="Arial"/>
              </a:rPr>
              <a:t>個主要目標的平均得分為</a:t>
            </a:r>
            <a:r>
              <a:rPr lang="en-US" altLang="zh-TW" sz="1100" b="0" i="0" dirty="0">
                <a:solidFill>
                  <a:srgbClr val="2E2E2F"/>
                </a:solidFill>
                <a:effectLst/>
                <a:latin typeface="+mn-lt"/>
                <a:ea typeface="-apple-system"/>
                <a:cs typeface="+mn-cs"/>
                <a:sym typeface="Arial"/>
              </a:rPr>
              <a:t>83.02%</a:t>
            </a:r>
            <a:r>
              <a:rPr lang="zh-TW" altLang="en-US" sz="1100" b="0" i="0" dirty="0">
                <a:solidFill>
                  <a:srgbClr val="2E2E2F"/>
                </a:solidFill>
                <a:effectLst/>
                <a:latin typeface="+mn-lt"/>
                <a:ea typeface="-apple-system"/>
                <a:cs typeface="+mn-cs"/>
                <a:sym typeface="Arial"/>
              </a:rPr>
              <a:t>。</a:t>
            </a:r>
          </a:p>
          <a:p>
            <a:pPr marL="742950" lvl="1" indent="-285750" rtl="0" fontAlgn="ctr" latinLnBrk="0">
              <a:spcBef>
                <a:spcPts val="0"/>
              </a:spcBef>
              <a:spcAft>
                <a:spcPts val="0"/>
              </a:spcAft>
              <a:buFont typeface="+mj-lt"/>
              <a:buAutoNum type="romanUcPeriod"/>
            </a:pPr>
            <a:r>
              <a:rPr lang="zh-TW" altLang="en-US" sz="1100" b="0" i="0" dirty="0">
                <a:solidFill>
                  <a:srgbClr val="2E2E2F"/>
                </a:solidFill>
                <a:effectLst/>
                <a:latin typeface="+mn-lt"/>
                <a:ea typeface="-apple-system"/>
                <a:cs typeface="+mn-cs"/>
                <a:sym typeface="Arial"/>
              </a:rPr>
              <a:t>其強大的通用分割功能來自於</a:t>
            </a:r>
            <a:r>
              <a:rPr lang="en-US" altLang="zh-TW" sz="1100" b="0" i="0" dirty="0">
                <a:solidFill>
                  <a:srgbClr val="2E2E2F"/>
                </a:solidFill>
                <a:effectLst/>
                <a:latin typeface="+mn-lt"/>
                <a:ea typeface="-apple-system"/>
                <a:cs typeface="+mn-cs"/>
                <a:sym typeface="Arial"/>
              </a:rPr>
              <a:t>spatial</a:t>
            </a:r>
            <a:r>
              <a:rPr lang="zh-TW" altLang="en-US" sz="1100" b="0" i="0" dirty="0">
                <a:solidFill>
                  <a:srgbClr val="2E2E2F"/>
                </a:solidFill>
                <a:effectLst/>
                <a:latin typeface="+mn-lt"/>
                <a:ea typeface="-apple-system"/>
                <a:cs typeface="+mn-cs"/>
                <a:sym typeface="Arial"/>
              </a:rPr>
              <a:t>和</a:t>
            </a:r>
            <a:r>
              <a:rPr lang="en-US" altLang="zh-TW" sz="1100" b="0" i="0" dirty="0">
                <a:solidFill>
                  <a:srgbClr val="2E2E2F"/>
                </a:solidFill>
                <a:effectLst/>
                <a:latin typeface="+mn-lt"/>
                <a:ea typeface="-apple-system"/>
                <a:cs typeface="+mn-cs"/>
                <a:sym typeface="Arial"/>
              </a:rPr>
              <a:t>semantic</a:t>
            </a:r>
            <a:r>
              <a:rPr lang="zh-TW" altLang="en-US" sz="1100" b="0" i="0" dirty="0">
                <a:solidFill>
                  <a:srgbClr val="2E2E2F"/>
                </a:solidFill>
                <a:effectLst/>
                <a:latin typeface="+mn-lt"/>
                <a:ea typeface="-apple-system"/>
                <a:cs typeface="+mn-cs"/>
                <a:sym typeface="Arial"/>
              </a:rPr>
              <a:t>的復合</a:t>
            </a:r>
            <a:r>
              <a:rPr lang="en-US" altLang="zh-TW" sz="1100" b="0" i="0" dirty="0">
                <a:solidFill>
                  <a:srgbClr val="2E2E2F"/>
                </a:solidFill>
                <a:effectLst/>
                <a:latin typeface="+mn-lt"/>
                <a:ea typeface="-apple-system"/>
                <a:cs typeface="+mn-cs"/>
                <a:sym typeface="Arial"/>
              </a:rPr>
              <a:t>prompt</a:t>
            </a:r>
            <a:r>
              <a:rPr lang="zh-TW" altLang="en-US" sz="1100" b="0" i="0" dirty="0">
                <a:solidFill>
                  <a:srgbClr val="2E2E2F"/>
                </a:solidFill>
                <a:effectLst/>
                <a:latin typeface="+mn-lt"/>
                <a:ea typeface="-apple-system"/>
                <a:cs typeface="+mn-cs"/>
                <a:sym typeface="Arial"/>
              </a:rPr>
              <a:t>。</a:t>
            </a:r>
          </a:p>
          <a:p>
            <a:pPr marL="1143000" lvl="2" indent="-228600" rtl="0" fontAlgn="ctr" latinLnBrk="0">
              <a:spcBef>
                <a:spcPts val="0"/>
              </a:spcBef>
              <a:spcAft>
                <a:spcPts val="0"/>
              </a:spcAft>
              <a:buFont typeface="+mj-lt"/>
              <a:buAutoNum type="arabicPeriod"/>
            </a:pPr>
            <a:r>
              <a:rPr lang="zh-TW" altLang="en-US" sz="1100" b="0" i="0" dirty="0">
                <a:solidFill>
                  <a:srgbClr val="2E2E2F"/>
                </a:solidFill>
                <a:effectLst/>
                <a:latin typeface="+mn-lt"/>
                <a:ea typeface="-apple-system"/>
                <a:cs typeface="+mn-cs"/>
                <a:sym typeface="Arial"/>
              </a:rPr>
              <a:t>一方面，</a:t>
            </a:r>
            <a:r>
              <a:rPr lang="en-US" altLang="zh-TW" sz="1100" b="0" i="0" dirty="0">
                <a:solidFill>
                  <a:srgbClr val="2E2E2F"/>
                </a:solidFill>
                <a:effectLst/>
                <a:latin typeface="+mn-lt"/>
                <a:ea typeface="-apple-system"/>
                <a:cs typeface="+mn-cs"/>
                <a:sym typeface="Arial"/>
              </a:rPr>
              <a:t>spatial prompt</a:t>
            </a:r>
            <a:r>
              <a:rPr lang="zh-TW" altLang="en-US" sz="1100" b="0" i="0" dirty="0">
                <a:solidFill>
                  <a:srgbClr val="2E2E2F"/>
                </a:solidFill>
                <a:effectLst/>
                <a:latin typeface="+mn-lt"/>
                <a:ea typeface="-apple-system"/>
                <a:cs typeface="+mn-cs"/>
                <a:sym typeface="Arial"/>
              </a:rPr>
              <a:t>可以讓模型理解分割目標的具體空間和位置。</a:t>
            </a:r>
          </a:p>
          <a:p>
            <a:pPr marL="1600200" lvl="3" indent="-228600" rtl="0" fontAlgn="ctr" latinLnBrk="0">
              <a:spcBef>
                <a:spcPts val="0"/>
              </a:spcBef>
              <a:spcAft>
                <a:spcPts val="0"/>
              </a:spcAft>
              <a:buFont typeface="Arial" panose="020B0604020202020204" pitchFamily="34" charset="0"/>
              <a:buChar char="•"/>
            </a:pPr>
            <a:r>
              <a:rPr lang="zh-TW" altLang="en-US" sz="1100" b="0" i="0" dirty="0">
                <a:solidFill>
                  <a:srgbClr val="2E2E2F"/>
                </a:solidFill>
                <a:effectLst/>
                <a:latin typeface="+mn-lt"/>
                <a:ea typeface="-apple-system"/>
                <a:cs typeface="+mn-cs"/>
                <a:sym typeface="Arial"/>
              </a:rPr>
              <a:t>由表</a:t>
            </a:r>
            <a:r>
              <a:rPr lang="en-US" altLang="zh-TW" sz="1100" b="0" i="0" dirty="0">
                <a:solidFill>
                  <a:srgbClr val="2E2E2F"/>
                </a:solidFill>
                <a:effectLst/>
                <a:latin typeface="+mn-lt"/>
                <a:ea typeface="-apple-system"/>
                <a:cs typeface="+mn-cs"/>
                <a:sym typeface="Arial"/>
              </a:rPr>
              <a:t>1</a:t>
            </a:r>
            <a:r>
              <a:rPr lang="zh-TW" altLang="en-US" sz="1100" b="0" i="0" dirty="0">
                <a:solidFill>
                  <a:srgbClr val="2E2E2F"/>
                </a:solidFill>
                <a:effectLst/>
                <a:latin typeface="+mn-lt"/>
                <a:ea typeface="-apple-system"/>
                <a:cs typeface="+mn-cs"/>
                <a:sym typeface="Arial"/>
              </a:rPr>
              <a:t>可知，對於各種器官的平均分割結果，</a:t>
            </a:r>
            <a:br>
              <a:rPr lang="zh-TW" altLang="en-US" sz="1100" b="0" i="0" dirty="0">
                <a:solidFill>
                  <a:srgbClr val="2E2E2F"/>
                </a:solidFill>
                <a:effectLst/>
                <a:latin typeface="+mn-lt"/>
                <a:ea typeface="-apple-system"/>
                <a:cs typeface="+mn-cs"/>
                <a:sym typeface="Arial"/>
              </a:rPr>
            </a:br>
            <a:r>
              <a:rPr lang="zh-TW" altLang="en-US" sz="1100" b="0" i="0" dirty="0">
                <a:solidFill>
                  <a:srgbClr val="2E2E2F"/>
                </a:solidFill>
                <a:effectLst/>
                <a:latin typeface="+mn-lt"/>
                <a:ea typeface="-apple-system"/>
                <a:cs typeface="+mn-cs"/>
                <a:sym typeface="Arial"/>
              </a:rPr>
              <a:t>「</a:t>
            </a:r>
            <a:r>
              <a:rPr lang="en-US" altLang="zh-TW" sz="1100" b="0" i="0" dirty="0" err="1">
                <a:solidFill>
                  <a:srgbClr val="2E2E2F"/>
                </a:solidFill>
                <a:effectLst/>
                <a:latin typeface="+mn-lt"/>
                <a:ea typeface="-apple-system"/>
                <a:cs typeface="+mn-cs"/>
                <a:sym typeface="Arial"/>
              </a:rPr>
              <a:t>box+text</a:t>
            </a:r>
            <a:r>
              <a:rPr lang="zh-TW" altLang="en-US" sz="1100" b="0" i="0" dirty="0">
                <a:solidFill>
                  <a:srgbClr val="2E2E2F"/>
                </a:solidFill>
                <a:effectLst/>
                <a:latin typeface="+mn-lt"/>
                <a:ea typeface="-apple-system"/>
                <a:cs typeface="+mn-cs"/>
                <a:sym typeface="Arial"/>
              </a:rPr>
              <a:t>」 </a:t>
            </a:r>
            <a:r>
              <a:rPr lang="en-US" altLang="zh-TW" sz="1100" b="0" i="0" dirty="0">
                <a:solidFill>
                  <a:srgbClr val="2E2E2F"/>
                </a:solidFill>
                <a:effectLst/>
                <a:latin typeface="+mn-lt"/>
                <a:ea typeface="-apple-system"/>
                <a:cs typeface="+mn-cs"/>
                <a:sym typeface="Arial"/>
              </a:rPr>
              <a:t>prompt</a:t>
            </a:r>
            <a:r>
              <a:rPr lang="zh-TW" altLang="en-US" sz="1100" b="0" i="0" dirty="0">
                <a:solidFill>
                  <a:srgbClr val="2E2E2F"/>
                </a:solidFill>
                <a:effectLst/>
                <a:latin typeface="+mn-lt"/>
                <a:ea typeface="-apple-system"/>
                <a:cs typeface="+mn-cs"/>
                <a:sym typeface="Arial"/>
              </a:rPr>
              <a:t>的</a:t>
            </a:r>
            <a:r>
              <a:rPr lang="en-US" altLang="zh-TW" sz="1100" b="0" i="0" dirty="0">
                <a:solidFill>
                  <a:srgbClr val="2E2E2F"/>
                </a:solidFill>
                <a:effectLst/>
                <a:latin typeface="+mn-lt"/>
                <a:ea typeface="-apple-system"/>
                <a:cs typeface="+mn-cs"/>
                <a:sym typeface="Arial"/>
              </a:rPr>
              <a:t>Dice score</a:t>
            </a:r>
            <a:r>
              <a:rPr lang="zh-TW" altLang="en-US" sz="1100" b="0" i="0" dirty="0">
                <a:solidFill>
                  <a:srgbClr val="2E2E2F"/>
                </a:solidFill>
                <a:effectLst/>
                <a:latin typeface="+mn-lt"/>
                <a:ea typeface="-apple-system"/>
                <a:cs typeface="+mn-cs"/>
                <a:sym typeface="Arial"/>
              </a:rPr>
              <a:t>比</a:t>
            </a:r>
            <a:r>
              <a:rPr lang="en-US" altLang="zh-TW" sz="1100" b="0" i="0" dirty="0">
                <a:solidFill>
                  <a:srgbClr val="2E2E2F"/>
                </a:solidFill>
                <a:effectLst/>
                <a:latin typeface="+mn-lt"/>
                <a:ea typeface="-apple-system"/>
                <a:cs typeface="+mn-cs"/>
                <a:sym typeface="Arial"/>
              </a:rPr>
              <a:t>text prompt</a:t>
            </a:r>
            <a:r>
              <a:rPr lang="zh-TW" altLang="en-US" sz="1100" b="0" i="0" dirty="0">
                <a:solidFill>
                  <a:srgbClr val="2E2E2F"/>
                </a:solidFill>
                <a:effectLst/>
                <a:latin typeface="+mn-lt"/>
                <a:ea typeface="-apple-system"/>
                <a:cs typeface="+mn-cs"/>
                <a:sym typeface="Arial"/>
              </a:rPr>
              <a:t>高</a:t>
            </a:r>
            <a:r>
              <a:rPr lang="en-US" altLang="zh-TW" sz="1100" b="0" i="0" dirty="0">
                <a:solidFill>
                  <a:srgbClr val="2E2E2F"/>
                </a:solidFill>
                <a:effectLst/>
                <a:latin typeface="+mn-lt"/>
                <a:ea typeface="-apple-system"/>
                <a:cs typeface="+mn-cs"/>
                <a:sym typeface="Arial"/>
              </a:rPr>
              <a:t>5.85%</a:t>
            </a:r>
            <a:r>
              <a:rPr lang="zh-TW" altLang="en-US" sz="1100" b="0" i="0" dirty="0">
                <a:solidFill>
                  <a:srgbClr val="2E2E2F"/>
                </a:solidFill>
                <a:effectLst/>
                <a:latin typeface="+mn-lt"/>
                <a:ea typeface="-apple-system"/>
                <a:cs typeface="+mn-cs"/>
                <a:sym typeface="Arial"/>
              </a:rPr>
              <a:t>。</a:t>
            </a:r>
          </a:p>
          <a:p>
            <a:pPr marL="1143000" lvl="2" indent="-228600" rtl="0" fontAlgn="ctr" latinLnBrk="0">
              <a:spcBef>
                <a:spcPts val="0"/>
              </a:spcBef>
              <a:spcAft>
                <a:spcPts val="0"/>
              </a:spcAft>
              <a:buFont typeface="+mj-lt"/>
              <a:buAutoNum type="arabicPeriod"/>
            </a:pPr>
            <a:r>
              <a:rPr lang="zh-TW" altLang="en-US" sz="1100" b="0" i="0" dirty="0">
                <a:solidFill>
                  <a:srgbClr val="2E2E2F"/>
                </a:solidFill>
                <a:effectLst/>
                <a:latin typeface="+mn-lt"/>
                <a:ea typeface="-apple-system"/>
                <a:cs typeface="+mn-cs"/>
                <a:sym typeface="Arial"/>
              </a:rPr>
              <a:t>另一方面，</a:t>
            </a:r>
            <a:r>
              <a:rPr lang="en-US" altLang="zh-TW" sz="1100" b="0" i="0" dirty="0">
                <a:solidFill>
                  <a:srgbClr val="2E2E2F"/>
                </a:solidFill>
                <a:effectLst/>
                <a:latin typeface="+mn-lt"/>
                <a:ea typeface="-apple-system"/>
                <a:cs typeface="+mn-cs"/>
                <a:sym typeface="Arial"/>
              </a:rPr>
              <a:t>semantic prompt</a:t>
            </a:r>
            <a:r>
              <a:rPr lang="zh-TW" altLang="en-US" sz="1100" b="0" i="0" dirty="0">
                <a:solidFill>
                  <a:srgbClr val="2E2E2F"/>
                </a:solidFill>
                <a:effectLst/>
                <a:latin typeface="+mn-lt"/>
                <a:ea typeface="-apple-system"/>
                <a:cs typeface="+mn-cs"/>
                <a:sym typeface="Arial"/>
              </a:rPr>
              <a:t>分割目標的語義指代，消除了多種可能的結果。</a:t>
            </a:r>
          </a:p>
          <a:p>
            <a:pPr marL="1600200" lvl="3" indent="-228600" rtl="0" fontAlgn="ctr" latinLnBrk="0">
              <a:spcBef>
                <a:spcPts val="0"/>
              </a:spcBef>
              <a:spcAft>
                <a:spcPts val="0"/>
              </a:spcAft>
              <a:buFont typeface="Arial" panose="020B0604020202020204" pitchFamily="34" charset="0"/>
              <a:buChar char="•"/>
            </a:pPr>
            <a:r>
              <a:rPr lang="zh-TW" altLang="en-US" sz="1100" b="0" i="0" dirty="0">
                <a:solidFill>
                  <a:srgbClr val="2E2E2F"/>
                </a:solidFill>
                <a:effectLst/>
                <a:latin typeface="+mn-lt"/>
                <a:ea typeface="-apple-system"/>
                <a:cs typeface="+mn-cs"/>
                <a:sym typeface="Arial"/>
              </a:rPr>
              <a:t>這反映在表</a:t>
            </a:r>
            <a:r>
              <a:rPr lang="en-US" altLang="zh-TW" sz="1100" b="0" i="0" dirty="0">
                <a:solidFill>
                  <a:srgbClr val="2E2E2F"/>
                </a:solidFill>
                <a:effectLst/>
                <a:latin typeface="+mn-lt"/>
                <a:ea typeface="-apple-system"/>
                <a:cs typeface="+mn-cs"/>
                <a:sym typeface="Arial"/>
              </a:rPr>
              <a:t>1</a:t>
            </a:r>
            <a:r>
              <a:rPr lang="zh-TW" altLang="en-US" sz="1100" b="0" i="0" dirty="0">
                <a:solidFill>
                  <a:srgbClr val="2E2E2F"/>
                </a:solidFill>
                <a:effectLst/>
                <a:latin typeface="+mn-lt"/>
                <a:ea typeface="-apple-system"/>
                <a:cs typeface="+mn-cs"/>
                <a:sym typeface="Arial"/>
              </a:rPr>
              <a:t>中，</a:t>
            </a:r>
            <a:br>
              <a:rPr lang="zh-TW" altLang="en-US" sz="1100" b="0" i="0" dirty="0">
                <a:solidFill>
                  <a:srgbClr val="2E2E2F"/>
                </a:solidFill>
                <a:effectLst/>
                <a:latin typeface="+mn-lt"/>
                <a:ea typeface="-apple-system"/>
                <a:cs typeface="+mn-cs"/>
                <a:sym typeface="Arial"/>
              </a:rPr>
            </a:br>
            <a:r>
              <a:rPr lang="zh-TW" altLang="en-US" sz="1100" b="0" i="0" dirty="0">
                <a:solidFill>
                  <a:srgbClr val="2E2E2F"/>
                </a:solidFill>
                <a:effectLst/>
                <a:latin typeface="+mn-lt"/>
                <a:ea typeface="-apple-system"/>
                <a:cs typeface="+mn-cs"/>
                <a:sym typeface="Arial"/>
              </a:rPr>
              <a:t>「</a:t>
            </a:r>
            <a:r>
              <a:rPr lang="en-US" altLang="zh-TW" sz="1100" b="0" i="0" dirty="0" err="1">
                <a:solidFill>
                  <a:srgbClr val="2E2E2F"/>
                </a:solidFill>
                <a:effectLst/>
                <a:latin typeface="+mn-lt"/>
                <a:ea typeface="-apple-system"/>
                <a:cs typeface="+mn-cs"/>
                <a:sym typeface="Arial"/>
              </a:rPr>
              <a:t>point+text</a:t>
            </a:r>
            <a:r>
              <a:rPr lang="zh-TW" altLang="en-US" sz="1100" b="0" i="0" dirty="0">
                <a:solidFill>
                  <a:srgbClr val="2E2E2F"/>
                </a:solidFill>
                <a:effectLst/>
                <a:latin typeface="+mn-lt"/>
                <a:ea typeface="-apple-system"/>
                <a:cs typeface="+mn-cs"/>
                <a:sym typeface="Arial"/>
              </a:rPr>
              <a:t>」 </a:t>
            </a:r>
            <a:r>
              <a:rPr lang="en-US" altLang="zh-TW" sz="1100" b="0" i="0" dirty="0">
                <a:solidFill>
                  <a:srgbClr val="2E2E2F"/>
                </a:solidFill>
                <a:effectLst/>
                <a:latin typeface="+mn-lt"/>
                <a:ea typeface="-apple-system"/>
                <a:cs typeface="+mn-cs"/>
                <a:sym typeface="Arial"/>
              </a:rPr>
              <a:t>prompt</a:t>
            </a:r>
            <a:r>
              <a:rPr lang="zh-TW" altLang="en-US" sz="1100" b="0" i="0" dirty="0">
                <a:solidFill>
                  <a:srgbClr val="2E2E2F"/>
                </a:solidFill>
                <a:effectLst/>
                <a:latin typeface="+mn-lt"/>
                <a:ea typeface="-apple-system"/>
                <a:cs typeface="+mn-cs"/>
                <a:sym typeface="Arial"/>
              </a:rPr>
              <a:t>的平均</a:t>
            </a:r>
            <a:r>
              <a:rPr lang="en-US" altLang="zh-TW" sz="1100" b="0" i="0" dirty="0">
                <a:solidFill>
                  <a:srgbClr val="2E2E2F"/>
                </a:solidFill>
                <a:effectLst/>
                <a:latin typeface="+mn-lt"/>
                <a:ea typeface="-apple-system"/>
                <a:cs typeface="+mn-cs"/>
                <a:sym typeface="Arial"/>
              </a:rPr>
              <a:t>Dice score</a:t>
            </a:r>
            <a:r>
              <a:rPr lang="zh-TW" altLang="en-US" sz="1100" b="0" i="0" dirty="0">
                <a:solidFill>
                  <a:srgbClr val="2E2E2F"/>
                </a:solidFill>
                <a:effectLst/>
                <a:latin typeface="+mn-lt"/>
                <a:ea typeface="-apple-system"/>
                <a:cs typeface="+mn-cs"/>
                <a:sym typeface="Arial"/>
              </a:rPr>
              <a:t>比單獨使用</a:t>
            </a:r>
            <a:r>
              <a:rPr lang="en-US" altLang="zh-TW" sz="1100" b="0" i="0" dirty="0">
                <a:solidFill>
                  <a:srgbClr val="2E2E2F"/>
                </a:solidFill>
                <a:effectLst/>
                <a:latin typeface="+mn-lt"/>
                <a:ea typeface="-apple-system"/>
                <a:cs typeface="+mn-cs"/>
                <a:sym typeface="Arial"/>
              </a:rPr>
              <a:t>point prompt</a:t>
            </a:r>
            <a:r>
              <a:rPr lang="zh-TW" altLang="en-US" sz="1100" b="0" i="0" dirty="0">
                <a:solidFill>
                  <a:srgbClr val="2E2E2F"/>
                </a:solidFill>
                <a:effectLst/>
                <a:latin typeface="+mn-lt"/>
                <a:ea typeface="-apple-system"/>
                <a:cs typeface="+mn-cs"/>
                <a:sym typeface="Arial"/>
              </a:rPr>
              <a:t>高</a:t>
            </a:r>
            <a:r>
              <a:rPr lang="en-US" altLang="zh-TW" sz="1100" b="0" i="0" dirty="0">
                <a:solidFill>
                  <a:srgbClr val="2E2E2F"/>
                </a:solidFill>
                <a:effectLst/>
                <a:latin typeface="+mn-lt"/>
                <a:ea typeface="-apple-system"/>
                <a:cs typeface="+mn-cs"/>
                <a:sym typeface="Arial"/>
              </a:rPr>
              <a:t>4.62%</a:t>
            </a:r>
            <a:r>
              <a:rPr lang="zh-TW" altLang="en-US" sz="1100" b="0" i="0" dirty="0">
                <a:solidFill>
                  <a:srgbClr val="2E2E2F"/>
                </a:solidFill>
                <a:effectLst/>
                <a:latin typeface="+mn-lt"/>
                <a:ea typeface="-apple-system"/>
                <a:cs typeface="+mn-cs"/>
                <a:sym typeface="Arial"/>
              </a:rPr>
              <a:t>。</a:t>
            </a:r>
          </a:p>
          <a:p>
            <a:pPr marL="742950" lvl="1" indent="-285750" rtl="0" fontAlgn="ctr" latinLnBrk="0">
              <a:spcBef>
                <a:spcPts val="0"/>
              </a:spcBef>
              <a:spcAft>
                <a:spcPts val="0"/>
              </a:spcAft>
              <a:buFont typeface="Arial" panose="020B0604020202020204" pitchFamily="34" charset="0"/>
              <a:buChar char="•"/>
            </a:pPr>
            <a:r>
              <a:rPr lang="en-US" altLang="zh-TW" sz="1100" b="0" i="0" dirty="0">
                <a:solidFill>
                  <a:srgbClr val="2E2E2F"/>
                </a:solidFill>
                <a:effectLst/>
                <a:latin typeface="+mn-lt"/>
                <a:ea typeface="-apple-system"/>
                <a:cs typeface="+mn-cs"/>
                <a:sym typeface="Arial"/>
              </a:rPr>
              <a:t>spatial prompt</a:t>
            </a:r>
            <a:r>
              <a:rPr lang="zh-TW" altLang="en-US" sz="1100" b="0" i="0" dirty="0">
                <a:solidFill>
                  <a:srgbClr val="2E2E2F"/>
                </a:solidFill>
                <a:effectLst/>
                <a:latin typeface="+mn-lt"/>
                <a:ea typeface="-apple-system"/>
                <a:cs typeface="+mn-cs"/>
                <a:sym typeface="Arial"/>
              </a:rPr>
              <a:t>和</a:t>
            </a:r>
            <a:r>
              <a:rPr lang="en-US" altLang="zh-TW" sz="1100" b="0" i="0" dirty="0">
                <a:solidFill>
                  <a:srgbClr val="2E2E2F"/>
                </a:solidFill>
                <a:effectLst/>
                <a:latin typeface="+mn-lt"/>
                <a:ea typeface="-apple-system"/>
                <a:cs typeface="+mn-cs"/>
                <a:sym typeface="Arial"/>
              </a:rPr>
              <a:t>semantic prompt</a:t>
            </a:r>
            <a:r>
              <a:rPr lang="zh-TW" altLang="en-US" sz="1100" b="0" i="0" dirty="0">
                <a:solidFill>
                  <a:srgbClr val="2E2E2F"/>
                </a:solidFill>
                <a:effectLst/>
                <a:latin typeface="+mn-lt"/>
                <a:ea typeface="-apple-system"/>
                <a:cs typeface="+mn-cs"/>
                <a:sym typeface="Arial"/>
              </a:rPr>
              <a:t>相互支持，最終賦予模型強大的分割能力。</a:t>
            </a:r>
          </a:p>
          <a:p>
            <a:pPr marL="0" indent="0" rtl="0" fontAlgn="ctr">
              <a:spcBef>
                <a:spcPts val="0"/>
              </a:spcBef>
              <a:spcAft>
                <a:spcPts val="0"/>
              </a:spcAft>
              <a:buFont typeface="+mj-lt"/>
              <a:buNone/>
            </a:pPr>
            <a:r>
              <a:rPr lang="en-US" altLang="zh-TW" sz="1100" b="0" i="0" dirty="0">
                <a:solidFill>
                  <a:srgbClr val="2E2E2F"/>
                </a:solidFill>
                <a:effectLst/>
                <a:ea typeface="-apple-system"/>
              </a:rPr>
              <a:t>2. </a:t>
            </a:r>
            <a:r>
              <a:rPr lang="zh-TW" altLang="en-US" sz="1100" b="0" i="0" dirty="0">
                <a:solidFill>
                  <a:srgbClr val="2E2E2F"/>
                </a:solidFill>
                <a:effectLst/>
                <a:ea typeface="-apple-system"/>
              </a:rPr>
              <a:t>對比實驗</a:t>
            </a:r>
          </a:p>
          <a:p>
            <a:pPr marL="742950" lvl="1" indent="-285750" rtl="0" fontAlgn="ctr" latinLnBrk="0">
              <a:spcBef>
                <a:spcPts val="0"/>
              </a:spcBef>
              <a:spcAft>
                <a:spcPts val="0"/>
              </a:spcAft>
              <a:buFont typeface="+mj-lt"/>
              <a:buAutoNum type="arabicPeriod"/>
            </a:pPr>
            <a:r>
              <a:rPr lang="zh-TW" altLang="en-US" sz="1100" b="0" i="0" dirty="0">
                <a:solidFill>
                  <a:srgbClr val="2E2E2F"/>
                </a:solidFill>
                <a:effectLst/>
                <a:latin typeface="+mn-lt"/>
                <a:ea typeface="-apple-system"/>
                <a:cs typeface="+mn-cs"/>
                <a:sym typeface="Arial"/>
              </a:rPr>
              <a:t>如表</a:t>
            </a:r>
            <a:r>
              <a:rPr lang="en-US" altLang="zh-TW" sz="1100" b="0" i="0" dirty="0">
                <a:solidFill>
                  <a:srgbClr val="2E2E2F"/>
                </a:solidFill>
                <a:effectLst/>
                <a:latin typeface="+mn-lt"/>
                <a:ea typeface="-apple-system"/>
                <a:cs typeface="+mn-cs"/>
                <a:sym typeface="Arial"/>
              </a:rPr>
              <a:t>2</a:t>
            </a:r>
            <a:r>
              <a:rPr lang="zh-TW" altLang="en-US" sz="1100" b="0" i="0" dirty="0">
                <a:solidFill>
                  <a:srgbClr val="2E2E2F"/>
                </a:solidFill>
                <a:effectLst/>
                <a:latin typeface="+mn-lt"/>
                <a:ea typeface="-apple-system"/>
                <a:cs typeface="+mn-cs"/>
                <a:sym typeface="Arial"/>
              </a:rPr>
              <a:t>，我們將</a:t>
            </a: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與五個重要數據集上的四種最先進的方法進行了比較，揭示其巨大的優勢。</a:t>
            </a:r>
            <a:br>
              <a:rPr lang="zh-TW" altLang="en-US" sz="1100" b="0" i="0" dirty="0">
                <a:solidFill>
                  <a:srgbClr val="2E2E2F"/>
                </a:solidFill>
                <a:effectLst/>
                <a:latin typeface="+mn-lt"/>
                <a:ea typeface="-apple-system"/>
                <a:cs typeface="+mn-cs"/>
                <a:sym typeface="Arial"/>
              </a:rPr>
            </a:br>
            <a:r>
              <a:rPr lang="zh-TW" altLang="en-US" sz="1100" b="0" i="0" dirty="0">
                <a:solidFill>
                  <a:srgbClr val="2E2E2F"/>
                </a:solidFill>
                <a:effectLst/>
                <a:latin typeface="+mn-lt"/>
                <a:ea typeface="-apple-system"/>
                <a:cs typeface="+mn-cs"/>
                <a:sym typeface="Arial"/>
              </a:rPr>
              <a:t>對於體量在數十到數百個病例的醫學體素數據集，由於</a:t>
            </a: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能夠在</a:t>
            </a:r>
            <a:r>
              <a:rPr lang="en-US" altLang="zh-TW" sz="1100" b="0" i="0" dirty="0">
                <a:solidFill>
                  <a:srgbClr val="2E2E2F"/>
                </a:solidFill>
                <a:effectLst/>
                <a:latin typeface="+mn-lt"/>
                <a:ea typeface="-apple-system"/>
                <a:cs typeface="+mn-cs"/>
                <a:sym typeface="Arial"/>
              </a:rPr>
              <a:t>25</a:t>
            </a:r>
            <a:r>
              <a:rPr lang="zh-TW" altLang="en-US" sz="1100" b="0" i="0" dirty="0">
                <a:solidFill>
                  <a:srgbClr val="2E2E2F"/>
                </a:solidFill>
                <a:effectLst/>
                <a:latin typeface="+mn-lt"/>
                <a:ea typeface="-apple-system"/>
                <a:cs typeface="+mn-cs"/>
                <a:sym typeface="Arial"/>
              </a:rPr>
              <a:t>個數據集上聯合訓練，顯著優於在單個數據集上訓練的傳統分割模型。</a:t>
            </a:r>
          </a:p>
          <a:p>
            <a:pPr marL="742950" lvl="1" indent="-285750" rtl="0" fontAlgn="ctr" latinLnBrk="0">
              <a:spcBef>
                <a:spcPts val="0"/>
              </a:spcBef>
              <a:spcAft>
                <a:spcPts val="0"/>
              </a:spcAft>
              <a:buFont typeface="+mj-lt"/>
              <a:buAutoNum type="arabicPeriod"/>
            </a:pPr>
            <a:r>
              <a:rPr lang="zh-TW" altLang="en-US" sz="1100" b="0" i="0" dirty="0">
                <a:solidFill>
                  <a:srgbClr val="2E2E2F"/>
                </a:solidFill>
                <a:effectLst/>
                <a:latin typeface="+mn-lt"/>
                <a:ea typeface="-apple-system"/>
                <a:cs typeface="+mn-cs"/>
                <a:sym typeface="Arial"/>
              </a:rPr>
              <a:t>從表</a:t>
            </a:r>
            <a:r>
              <a:rPr lang="en-US" altLang="zh-TW" sz="1100" b="0" i="0" dirty="0">
                <a:solidFill>
                  <a:srgbClr val="2E2E2F"/>
                </a:solidFill>
                <a:effectLst/>
                <a:latin typeface="+mn-lt"/>
                <a:ea typeface="-apple-system"/>
                <a:cs typeface="+mn-cs"/>
                <a:sym typeface="Arial"/>
              </a:rPr>
              <a:t>2</a:t>
            </a:r>
            <a:r>
              <a:rPr lang="zh-TW" altLang="en-US" sz="1100" b="0" i="0" dirty="0">
                <a:solidFill>
                  <a:srgbClr val="2E2E2F"/>
                </a:solidFill>
                <a:effectLst/>
                <a:latin typeface="+mn-lt"/>
                <a:ea typeface="-apple-system"/>
                <a:cs typeface="+mn-cs"/>
                <a:sym typeface="Arial"/>
              </a:rPr>
              <a:t>可以看出，</a:t>
            </a:r>
          </a:p>
          <a:p>
            <a:pPr marL="1143000" lvl="2" indent="-228600" rtl="0" fontAlgn="ctr" latinLnBrk="0">
              <a:spcBef>
                <a:spcPts val="0"/>
              </a:spcBef>
              <a:spcAft>
                <a:spcPts val="0"/>
              </a:spcAft>
              <a:buFont typeface="+mj-lt"/>
              <a:buAutoNum type="arabicPeriod"/>
            </a:pP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在肝、腎、脾等</a:t>
            </a:r>
            <a:r>
              <a:rPr lang="en-US" altLang="zh-TW" sz="1100" b="0" i="0" dirty="0">
                <a:solidFill>
                  <a:srgbClr val="2E2E2F"/>
                </a:solidFill>
                <a:effectLst/>
                <a:latin typeface="+mn-lt"/>
                <a:ea typeface="-apple-system"/>
                <a:cs typeface="+mn-cs"/>
                <a:sym typeface="Arial"/>
              </a:rPr>
              <a:t>easy</a:t>
            </a:r>
            <a:r>
              <a:rPr lang="zh-TW" altLang="en-US" sz="1100" b="0" i="0" dirty="0">
                <a:solidFill>
                  <a:srgbClr val="2E2E2F"/>
                </a:solidFill>
                <a:effectLst/>
                <a:latin typeface="+mn-lt"/>
                <a:ea typeface="-apple-system"/>
                <a:cs typeface="+mn-cs"/>
                <a:sym typeface="Arial"/>
              </a:rPr>
              <a:t>類別上超過了傳統模型，平均</a:t>
            </a:r>
            <a:r>
              <a:rPr lang="en-US" altLang="zh-TW" sz="1100" b="0" i="0" dirty="0">
                <a:solidFill>
                  <a:srgbClr val="2E2E2F"/>
                </a:solidFill>
                <a:effectLst/>
                <a:latin typeface="+mn-lt"/>
                <a:ea typeface="-apple-system"/>
                <a:cs typeface="+mn-cs"/>
                <a:sym typeface="Arial"/>
              </a:rPr>
              <a:t>Dice score</a:t>
            </a:r>
            <a:r>
              <a:rPr lang="zh-TW" altLang="en-US" sz="1100" b="0" i="0" dirty="0">
                <a:solidFill>
                  <a:srgbClr val="2E2E2F"/>
                </a:solidFill>
                <a:effectLst/>
                <a:latin typeface="+mn-lt"/>
                <a:ea typeface="-apple-system"/>
                <a:cs typeface="+mn-cs"/>
                <a:sym typeface="Arial"/>
              </a:rPr>
              <a:t>達到了</a:t>
            </a:r>
            <a:r>
              <a:rPr lang="en-US" altLang="zh-TW" sz="1100" b="0" i="0" dirty="0">
                <a:solidFill>
                  <a:srgbClr val="2E2E2F"/>
                </a:solidFill>
                <a:effectLst/>
                <a:latin typeface="+mn-lt"/>
                <a:ea typeface="-apple-system"/>
                <a:cs typeface="+mn-cs"/>
                <a:sym typeface="Arial"/>
              </a:rPr>
              <a:t>94.98%</a:t>
            </a:r>
            <a:r>
              <a:rPr lang="zh-TW" altLang="en-US" sz="1100" b="0" i="0" dirty="0">
                <a:solidFill>
                  <a:srgbClr val="2E2E2F"/>
                </a:solidFill>
                <a:effectLst/>
                <a:latin typeface="+mn-lt"/>
                <a:ea typeface="-apple-system"/>
                <a:cs typeface="+mn-cs"/>
                <a:sym typeface="Arial"/>
              </a:rPr>
              <a:t>。</a:t>
            </a:r>
          </a:p>
          <a:p>
            <a:pPr marL="1600200" lvl="3" indent="-228600" rtl="0" fontAlgn="ctr" latinLnBrk="0">
              <a:spcBef>
                <a:spcPts val="0"/>
              </a:spcBef>
              <a:spcAft>
                <a:spcPts val="0"/>
              </a:spcAft>
              <a:buFont typeface="Arial" panose="020B0604020202020204" pitchFamily="34" charset="0"/>
              <a:buChar char="•"/>
            </a:pPr>
            <a:r>
              <a:rPr lang="zh-TW" altLang="en-US" sz="1100" b="0" i="0" dirty="0">
                <a:solidFill>
                  <a:srgbClr val="2E2E2F"/>
                </a:solidFill>
                <a:effectLst/>
                <a:latin typeface="+mn-lt"/>
                <a:ea typeface="-apple-system"/>
                <a:cs typeface="+mn-cs"/>
                <a:sym typeface="Arial"/>
              </a:rPr>
              <a:t>這主要是由於它從其他數據集的相同或相似類別中學到了更多的知識。</a:t>
            </a:r>
          </a:p>
          <a:p>
            <a:pPr marL="1143000" lvl="2" indent="-228600" rtl="0" fontAlgn="ctr" latinLnBrk="0">
              <a:spcBef>
                <a:spcPts val="0"/>
              </a:spcBef>
              <a:spcAft>
                <a:spcPts val="0"/>
              </a:spcAft>
              <a:buFont typeface="+mj-lt"/>
              <a:buAutoNum type="arabicPeriod"/>
            </a:pPr>
            <a:r>
              <a:rPr lang="zh-TW" altLang="en-US" sz="1100" b="0" i="0" dirty="0">
                <a:solidFill>
                  <a:srgbClr val="2E2E2F"/>
                </a:solidFill>
                <a:effectLst/>
                <a:latin typeface="+mn-lt"/>
                <a:ea typeface="-apple-system"/>
                <a:cs typeface="+mn-cs"/>
                <a:sym typeface="Arial"/>
              </a:rPr>
              <a:t>更重要的是，我們的方法在肝腫瘤、肺腫瘤、腎上腺等</a:t>
            </a:r>
            <a:r>
              <a:rPr lang="en-US" altLang="zh-TW" sz="1100" b="0" i="0" dirty="0">
                <a:solidFill>
                  <a:srgbClr val="2E2E2F"/>
                </a:solidFill>
                <a:effectLst/>
                <a:latin typeface="+mn-lt"/>
                <a:ea typeface="-apple-system"/>
                <a:cs typeface="+mn-cs"/>
                <a:sym typeface="Arial"/>
              </a:rPr>
              <a:t>hard</a:t>
            </a:r>
            <a:r>
              <a:rPr lang="zh-TW" altLang="en-US" sz="1100" b="0" i="0" dirty="0">
                <a:solidFill>
                  <a:srgbClr val="2E2E2F"/>
                </a:solidFill>
                <a:effectLst/>
                <a:latin typeface="+mn-lt"/>
                <a:ea typeface="-apple-system"/>
                <a:cs typeface="+mn-cs"/>
                <a:sym typeface="Arial"/>
              </a:rPr>
              <a:t>類別的分割中保持領先地位。</a:t>
            </a: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對</a:t>
            </a:r>
            <a:r>
              <a:rPr lang="en-US" altLang="zh-TW" sz="1100" b="0" i="0" dirty="0">
                <a:solidFill>
                  <a:srgbClr val="2E2E2F"/>
                </a:solidFill>
                <a:effectLst/>
                <a:latin typeface="+mn-lt"/>
                <a:ea typeface="-apple-system"/>
                <a:cs typeface="+mn-cs"/>
                <a:sym typeface="Arial"/>
              </a:rPr>
              <a:t>hard</a:t>
            </a:r>
            <a:r>
              <a:rPr lang="zh-TW" altLang="en-US" sz="1100" b="0" i="0" dirty="0">
                <a:solidFill>
                  <a:srgbClr val="2E2E2F"/>
                </a:solidFill>
                <a:effectLst/>
                <a:latin typeface="+mn-lt"/>
                <a:ea typeface="-apple-system"/>
                <a:cs typeface="+mn-cs"/>
                <a:sym typeface="Arial"/>
              </a:rPr>
              <a:t>類的平均</a:t>
            </a:r>
            <a:r>
              <a:rPr lang="en-US" altLang="zh-TW" sz="1100" b="0" i="0" dirty="0">
                <a:solidFill>
                  <a:srgbClr val="2E2E2F"/>
                </a:solidFill>
                <a:effectLst/>
                <a:latin typeface="+mn-lt"/>
                <a:ea typeface="-apple-system"/>
                <a:cs typeface="+mn-cs"/>
                <a:sym typeface="Arial"/>
              </a:rPr>
              <a:t>Dice score</a:t>
            </a:r>
            <a:r>
              <a:rPr lang="zh-TW" altLang="en-US" sz="1100" b="0" i="0" dirty="0">
                <a:solidFill>
                  <a:srgbClr val="2E2E2F"/>
                </a:solidFill>
                <a:effectLst/>
                <a:latin typeface="+mn-lt"/>
                <a:ea typeface="-apple-system"/>
                <a:cs typeface="+mn-cs"/>
                <a:sym typeface="Arial"/>
              </a:rPr>
              <a:t>比排名第二的</a:t>
            </a:r>
            <a:r>
              <a:rPr lang="en-US" altLang="zh-TW" sz="1100" b="0" i="0" dirty="0" err="1">
                <a:solidFill>
                  <a:srgbClr val="2E2E2F"/>
                </a:solidFill>
                <a:effectLst/>
                <a:latin typeface="+mn-lt"/>
                <a:ea typeface="-apple-system"/>
                <a:cs typeface="+mn-cs"/>
                <a:sym typeface="Arial"/>
              </a:rPr>
              <a:t>nnU</a:t>
            </a:r>
            <a:r>
              <a:rPr lang="en-US" altLang="zh-TW" sz="1100" b="0" i="0" dirty="0">
                <a:solidFill>
                  <a:srgbClr val="2E2E2F"/>
                </a:solidFill>
                <a:effectLst/>
                <a:latin typeface="+mn-lt"/>
                <a:ea typeface="-apple-system"/>
                <a:cs typeface="+mn-cs"/>
                <a:sym typeface="Arial"/>
              </a:rPr>
              <a:t>-net</a:t>
            </a:r>
            <a:r>
              <a:rPr lang="zh-TW" altLang="en-US" sz="1100" b="0" i="0" dirty="0">
                <a:solidFill>
                  <a:srgbClr val="2E2E2F"/>
                </a:solidFill>
                <a:effectLst/>
                <a:latin typeface="+mn-lt"/>
                <a:ea typeface="-apple-system"/>
                <a:cs typeface="+mn-cs"/>
                <a:sym typeface="Arial"/>
              </a:rPr>
              <a:t>高</a:t>
            </a:r>
            <a:r>
              <a:rPr lang="en-US" altLang="zh-TW" sz="1100" b="0" i="0" dirty="0">
                <a:solidFill>
                  <a:srgbClr val="2E2E2F"/>
                </a:solidFill>
                <a:effectLst/>
                <a:latin typeface="+mn-lt"/>
                <a:ea typeface="-apple-system"/>
                <a:cs typeface="+mn-cs"/>
                <a:sym typeface="Arial"/>
              </a:rPr>
              <a:t>14.76%</a:t>
            </a:r>
            <a:r>
              <a:rPr lang="zh-TW" altLang="en-US" sz="1100" b="0" i="0" dirty="0">
                <a:solidFill>
                  <a:srgbClr val="2E2E2F"/>
                </a:solidFill>
                <a:effectLst/>
                <a:latin typeface="+mn-lt"/>
                <a:ea typeface="-apple-system"/>
                <a:cs typeface="+mn-cs"/>
                <a:sym typeface="Arial"/>
              </a:rPr>
              <a:t>。</a:t>
            </a:r>
          </a:p>
          <a:p>
            <a:pPr marL="1600200" lvl="3" indent="-228600" rtl="0" fontAlgn="ctr" latinLnBrk="0">
              <a:spcBef>
                <a:spcPts val="0"/>
              </a:spcBef>
              <a:spcAft>
                <a:spcPts val="0"/>
              </a:spcAft>
              <a:buFont typeface="Arial" panose="020B0604020202020204" pitchFamily="34" charset="0"/>
              <a:buChar char="•"/>
            </a:pPr>
            <a:r>
              <a:rPr lang="zh-TW" altLang="en-US" sz="1100" b="0" i="0" dirty="0">
                <a:solidFill>
                  <a:srgbClr val="2E2E2F"/>
                </a:solidFill>
                <a:effectLst/>
                <a:latin typeface="+mn-lt"/>
                <a:ea typeface="-apple-system"/>
                <a:cs typeface="+mn-cs"/>
                <a:sym typeface="Arial"/>
              </a:rPr>
              <a:t>原因是</a:t>
            </a:r>
            <a:r>
              <a:rPr lang="en-US" altLang="zh-TW" sz="1100" b="0" i="0" dirty="0" err="1">
                <a:solidFill>
                  <a:srgbClr val="2E2E2F"/>
                </a:solidFill>
                <a:effectLst/>
                <a:latin typeface="+mn-lt"/>
                <a:ea typeface="-apple-system"/>
                <a:cs typeface="+mn-cs"/>
                <a:sym typeface="Arial"/>
              </a:rPr>
              <a:t>SegVol</a:t>
            </a:r>
            <a:r>
              <a:rPr lang="zh-TW" altLang="en-US" sz="1100" b="0" i="0" dirty="0">
                <a:solidFill>
                  <a:srgbClr val="2E2E2F"/>
                </a:solidFill>
                <a:effectLst/>
                <a:latin typeface="+mn-lt"/>
                <a:ea typeface="-apple-system"/>
                <a:cs typeface="+mn-cs"/>
                <a:sym typeface="Arial"/>
              </a:rPr>
              <a:t>可以通過</a:t>
            </a:r>
            <a:r>
              <a:rPr lang="en-US" altLang="zh-TW" sz="1100" b="0" i="0" dirty="0">
                <a:solidFill>
                  <a:srgbClr val="2E2E2F"/>
                </a:solidFill>
                <a:effectLst/>
                <a:latin typeface="+mn-lt"/>
                <a:ea typeface="-apple-system"/>
                <a:cs typeface="+mn-cs"/>
                <a:sym typeface="Arial"/>
              </a:rPr>
              <a:t>spatial prompt</a:t>
            </a:r>
            <a:r>
              <a:rPr lang="zh-TW" altLang="en-US" sz="1100" b="0" i="0" dirty="0">
                <a:solidFill>
                  <a:srgbClr val="2E2E2F"/>
                </a:solidFill>
                <a:effectLst/>
                <a:latin typeface="+mn-lt"/>
                <a:ea typeface="-apple-system"/>
                <a:cs typeface="+mn-cs"/>
                <a:sym typeface="Arial"/>
              </a:rPr>
              <a:t>和</a:t>
            </a:r>
            <a:r>
              <a:rPr lang="en-US" altLang="zh-TW" sz="1100" b="0" i="0" dirty="0">
                <a:solidFill>
                  <a:srgbClr val="2E2E2F"/>
                </a:solidFill>
                <a:effectLst/>
                <a:latin typeface="+mn-lt"/>
                <a:ea typeface="-apple-system"/>
                <a:cs typeface="+mn-cs"/>
                <a:sym typeface="Arial"/>
              </a:rPr>
              <a:t>semantic prompt</a:t>
            </a:r>
            <a:r>
              <a:rPr lang="zh-TW" altLang="en-US" sz="1100" b="0" i="0" dirty="0">
                <a:solidFill>
                  <a:srgbClr val="2E2E2F"/>
                </a:solidFill>
                <a:effectLst/>
                <a:latin typeface="+mn-lt"/>
                <a:ea typeface="-apple-system"/>
                <a:cs typeface="+mn-cs"/>
                <a:sym typeface="Arial"/>
              </a:rPr>
              <a:t>獲得先驗信息，</a:t>
            </a:r>
            <a:br>
              <a:rPr lang="zh-TW" altLang="en-US" sz="1100" b="0" i="0" dirty="0">
                <a:solidFill>
                  <a:srgbClr val="2E2E2F"/>
                </a:solidFill>
                <a:effectLst/>
                <a:latin typeface="+mn-lt"/>
                <a:ea typeface="-apple-system"/>
                <a:cs typeface="+mn-cs"/>
                <a:sym typeface="Arial"/>
              </a:rPr>
            </a:br>
            <a:r>
              <a:rPr lang="zh-TW" altLang="en-US" sz="1100" b="0" i="0" dirty="0">
                <a:solidFill>
                  <a:srgbClr val="2E2E2F"/>
                </a:solidFill>
                <a:effectLst/>
                <a:latin typeface="+mn-lt"/>
                <a:ea typeface="-apple-system"/>
                <a:cs typeface="+mn-cs"/>
                <a:sym typeface="Arial"/>
              </a:rPr>
              <a:t>從而增強對</a:t>
            </a:r>
            <a:r>
              <a:rPr lang="en-US" altLang="zh-TW" sz="1100" b="0" i="0" dirty="0">
                <a:solidFill>
                  <a:srgbClr val="2E2E2F"/>
                </a:solidFill>
                <a:effectLst/>
                <a:latin typeface="+mn-lt"/>
                <a:ea typeface="-apple-system"/>
                <a:cs typeface="+mn-cs"/>
                <a:sym typeface="Arial"/>
              </a:rPr>
              <a:t>hard</a:t>
            </a:r>
            <a:r>
              <a:rPr lang="zh-TW" altLang="en-US" sz="1100" b="0" i="0" dirty="0">
                <a:solidFill>
                  <a:srgbClr val="2E2E2F"/>
                </a:solidFill>
                <a:effectLst/>
                <a:latin typeface="+mn-lt"/>
                <a:ea typeface="-apple-system"/>
                <a:cs typeface="+mn-cs"/>
                <a:sym typeface="Arial"/>
              </a:rPr>
              <a:t>樣本的理解，顯著改善了分割結果。</a:t>
            </a:r>
            <a:endParaRPr lang="en-US" altLang="zh-TW" sz="1100" b="0" i="0" dirty="0">
              <a:solidFill>
                <a:srgbClr val="2E2E2F"/>
              </a:solidFill>
              <a:effectLst/>
              <a:latin typeface="+mn-lt"/>
              <a:ea typeface="-apple-system"/>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Liver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肝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Spleen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脾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Hip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臀部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Lung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肺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Aorta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主动脉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Kidney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肾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Trachea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气管</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Stomach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胃</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Heart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心</a:t>
            </a:r>
            <a:endParaRPr lang="en-US" altLang="zh-TW" sz="1000" b="0" i="0" dirty="0">
              <a:solidFill>
                <a:srgbClr val="2E2E2F"/>
              </a:solidFill>
              <a:effectLst/>
              <a:latin typeface="+mn-lt"/>
              <a:ea typeface="-apple-system"/>
              <a:cs typeface="+mn-cs"/>
              <a:sym typeface="Arial"/>
            </a:endParaRPr>
          </a:p>
          <a:p>
            <a:pPr marL="285750" indent="-285750" rtl="0" fontAlgn="ctr" latinLnBrk="0">
              <a:spcBef>
                <a:spcPts val="0"/>
              </a:spcBef>
              <a:spcAft>
                <a:spcPts val="0"/>
              </a:spcAft>
              <a:buFont typeface="+mj-lt"/>
              <a:buAutoNum type="arabicPeriod"/>
            </a:pPr>
            <a:r>
              <a:rPr lang="en-US" altLang="zh-TW" sz="1100" b="1" i="0" dirty="0">
                <a:solidFill>
                  <a:srgbClr val="101214"/>
                </a:solidFill>
                <a:effectLst/>
                <a:latin typeface="Dutch801 Rm BT"/>
              </a:rPr>
              <a:t>Clavicula </a:t>
            </a:r>
            <a:r>
              <a:rPr lang="zh-TW" altLang="en-US" sz="1100" b="0" i="0" dirty="0">
                <a:solidFill>
                  <a:srgbClr val="101214"/>
                </a:solidFill>
                <a:effectLst/>
                <a:latin typeface="Gilroy"/>
              </a:rPr>
              <a:t>锁骨</a:t>
            </a:r>
            <a:endParaRPr lang="en-US" altLang="zh-TW" sz="1100" b="0" i="0" dirty="0">
              <a:solidFill>
                <a:srgbClr val="101214"/>
              </a:solidFill>
              <a:effectLst/>
              <a:latin typeface="Gilroy"/>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Scapula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肩胛骨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Pancreas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胰腺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r>
              <a:rPr lang="en-US" altLang="zh-TW" sz="1100" b="0" i="0" u="none" strike="noStrike" dirty="0" err="1">
                <a:solidFill>
                  <a:srgbClr val="F5F7FA"/>
                </a:solidFill>
                <a:effectLst/>
                <a:latin typeface="PingFang SC" panose="020B0400000000000000" pitchFamily="34" charset="-122"/>
                <a:ea typeface="PingFang SC" panose="020B0400000000000000" pitchFamily="34" charset="-122"/>
              </a:rPr>
              <a:t>Humerus</a:t>
            </a: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肱骨</a:t>
            </a:r>
            <a:endParaRPr lang="en-US" altLang="zh-TW" sz="1000" b="0" i="0" dirty="0">
              <a:solidFill>
                <a:srgbClr val="2E2E2F"/>
              </a:solidFill>
              <a:effectLst/>
              <a:latin typeface="+mn-lt"/>
              <a:ea typeface="-apple-system"/>
              <a:cs typeface="+mn-cs"/>
              <a:sym typeface="Arial"/>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Colon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结肠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Vertebrae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椎骨</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Esophagus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食道 </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Rib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肋骨</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Duodenum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十二指肠</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rPr>
              <a:t>Adrenal </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rPr>
              <a:t>肾上腺</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endParaRPr>
          </a:p>
          <a:p>
            <a:pPr marL="285750" indent="-285750" rtl="0" fontAlgn="ctr" latinLnBrk="0">
              <a:spcBef>
                <a:spcPts val="0"/>
              </a:spcBef>
              <a:spcAft>
                <a:spcPts val="0"/>
              </a:spcAft>
              <a:buFont typeface="+mj-lt"/>
              <a:buAutoNum type="arabicPeriod"/>
            </a:pP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0" indent="0" rtl="0" fontAlgn="ctr" latinLnBrk="0">
              <a:spcBef>
                <a:spcPts val="0"/>
              </a:spcBef>
              <a:spcAft>
                <a:spcPts val="0"/>
              </a:spcAft>
              <a:buFont typeface="+mj-lt"/>
              <a:buNone/>
            </a:pPr>
            <a:endParaRPr lang="en-US" altLang="zh-TW" sz="1400" b="0" i="0" u="none" strike="noStrike" dirty="0">
              <a:solidFill>
                <a:srgbClr val="F5F7FA"/>
              </a:solidFill>
              <a:effectLst/>
              <a:latin typeface="PingFang SC" panose="020B0400000000000000" pitchFamily="34" charset="-122"/>
              <a:ea typeface="PingFang SC" panose="020B0400000000000000" pitchFamily="34" charset="-122"/>
            </a:endParaRPr>
          </a:p>
          <a:p>
            <a:pPr marL="0" indent="0" rtl="0" fontAlgn="ctr" latinLnBrk="0">
              <a:spcBef>
                <a:spcPts val="0"/>
              </a:spcBef>
              <a:spcAft>
                <a:spcPts val="0"/>
              </a:spcAft>
              <a:buFont typeface="+mj-lt"/>
              <a:buNone/>
            </a:pPr>
            <a:r>
              <a:rPr lang="en-US" altLang="zh-TW" sz="1400" b="0" i="0" u="none" strike="noStrike" dirty="0">
                <a:solidFill>
                  <a:srgbClr val="F5F7FA"/>
                </a:solidFill>
                <a:effectLst/>
                <a:latin typeface="PingFang SC" panose="020B0400000000000000" pitchFamily="34" charset="-122"/>
                <a:ea typeface="PingFang SC" panose="020B0400000000000000" pitchFamily="34" charset="-122"/>
              </a:rPr>
              <a:t>Easy: Spleen, Liver, Stomach, Right kidney, Left kidney, </a:t>
            </a:r>
          </a:p>
          <a:p>
            <a:pPr marL="0" indent="0" rtl="0" fontAlgn="ctr" latinLnBrk="0">
              <a:spcBef>
                <a:spcPts val="0"/>
              </a:spcBef>
              <a:spcAft>
                <a:spcPts val="0"/>
              </a:spcAft>
              <a:buFont typeface="+mj-lt"/>
              <a:buNone/>
            </a:pPr>
            <a:r>
              <a:rPr lang="en-US" altLang="zh-TW" sz="1400" b="0" i="0" u="none" strike="noStrike" dirty="0">
                <a:solidFill>
                  <a:srgbClr val="F5F7FA"/>
                </a:solidFill>
                <a:effectLst/>
                <a:latin typeface="PingFang SC" panose="020B0400000000000000" pitchFamily="34" charset="-122"/>
                <a:ea typeface="PingFang SC" panose="020B0400000000000000" pitchFamily="34" charset="-122"/>
              </a:rPr>
              <a:t>- Spleen – Liver</a:t>
            </a:r>
          </a:p>
          <a:p>
            <a:pPr marL="0" indent="0" rtl="0" fontAlgn="ctr" latinLnBrk="0">
              <a:spcBef>
                <a:spcPts val="0"/>
              </a:spcBef>
              <a:spcAft>
                <a:spcPts val="0"/>
              </a:spcAft>
              <a:buFont typeface="+mj-lt"/>
              <a:buNone/>
            </a:pP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脾，肝，胃，右肾，左肾，</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0" indent="0" rtl="0" fontAlgn="ctr" latinLnBrk="0">
              <a:spcBef>
                <a:spcPts val="0"/>
              </a:spcBef>
              <a:spcAft>
                <a:spcPts val="0"/>
              </a:spcAft>
              <a:buFont typeface="+mj-lt"/>
              <a:buNone/>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脾</a:t>
            </a: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肝</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a:p>
            <a:pPr marL="0" marR="0" lvl="0" indent="0" defTabSz="914400" rtl="0" eaLnBrk="1" fontAlgn="ctr" latinLnBrk="0" hangingPunct="1">
              <a:lnSpc>
                <a:spcPct val="100000"/>
              </a:lnSpc>
              <a:spcBef>
                <a:spcPts val="0"/>
              </a:spcBef>
              <a:spcAft>
                <a:spcPts val="0"/>
              </a:spcAft>
              <a:buClrTx/>
              <a:buSzTx/>
              <a:buFont typeface="+mj-lt"/>
              <a:buNone/>
              <a:tabLst/>
              <a:defRPr/>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Hard: </a:t>
            </a:r>
            <a:r>
              <a:rPr lang="en-US" altLang="zh-TW" sz="1800" dirty="0">
                <a:effectLst/>
                <a:latin typeface="CMR8"/>
              </a:rPr>
              <a:t>Gallbladder, Esophagus, Aorta,</a:t>
            </a:r>
            <a:br>
              <a:rPr lang="en-US" altLang="zh-TW" sz="1800" dirty="0">
                <a:effectLst/>
                <a:latin typeface="CMR8"/>
              </a:rPr>
            </a:br>
            <a:r>
              <a:rPr lang="en-US" altLang="zh-TW" sz="1800" dirty="0">
                <a:effectLst/>
                <a:latin typeface="CMR8"/>
              </a:rPr>
              <a:t>Inferior vena cava, Portal vein and splenic vein, Pancreas, Right adrenal gland, Left adrenal gland Lung tumor</a:t>
            </a:r>
            <a:br>
              <a:rPr lang="en-US" altLang="zh-TW" sz="1800" dirty="0">
                <a:effectLst/>
                <a:latin typeface="CMR8"/>
              </a:rPr>
            </a:br>
            <a:r>
              <a:rPr lang="en-US" altLang="zh-TW" sz="1800" dirty="0">
                <a:effectLst/>
                <a:latin typeface="CMR8"/>
              </a:rPr>
              <a:t>-Colon cancer, Liver tumor </a:t>
            </a:r>
            <a:endParaRPr lang="en-US" altLang="zh-TW" sz="1400" dirty="0"/>
          </a:p>
          <a:p>
            <a:pPr marL="0" indent="0" rtl="0" fontAlgn="ctr" latinLnBrk="0">
              <a:spcBef>
                <a:spcPts val="0"/>
              </a:spcBef>
              <a:spcAft>
                <a:spcPts val="0"/>
              </a:spcAft>
              <a:buFont typeface="+mj-lt"/>
              <a:buNone/>
            </a:pP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胆囊，食管，主动脉，</a:t>
            </a:r>
          </a:p>
          <a:p>
            <a:pPr marL="0" indent="0" rtl="0" fontAlgn="ctr" latinLnBrk="0">
              <a:spcBef>
                <a:spcPts val="0"/>
              </a:spcBef>
              <a:spcAft>
                <a:spcPts val="0"/>
              </a:spcAft>
              <a:buFont typeface="+mj-lt"/>
              <a:buNone/>
            </a:pP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下腔静脉，门静脉和脾静脉，胰腺，右肾上腺，左肾上腺，肺肿瘤</a:t>
            </a:r>
          </a:p>
          <a:p>
            <a:pPr marL="0" indent="0" rtl="0" fontAlgn="ctr" latinLnBrk="0">
              <a:spcBef>
                <a:spcPts val="0"/>
              </a:spcBef>
              <a:spcAft>
                <a:spcPts val="0"/>
              </a:spcAft>
              <a:buFont typeface="+mj-lt"/>
              <a:buNone/>
            </a:pPr>
            <a:r>
              <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a:t>
            </a:r>
            <a:r>
              <a:rPr lang="zh-TW" altLang="en-US"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rPr>
              <a:t>结肠癌，肝脏肿瘤</a:t>
            </a:r>
            <a:endParaRPr lang="en-US" altLang="zh-TW" sz="1100" b="0" i="0" u="none" strike="noStrike" dirty="0">
              <a:solidFill>
                <a:srgbClr val="F5F7FA"/>
              </a:solidFill>
              <a:effectLst/>
              <a:latin typeface="PingFang SC" panose="020B0400000000000000" pitchFamily="34" charset="-122"/>
              <a:ea typeface="PingFang SC" panose="020B0400000000000000" pitchFamily="34" charset="-122"/>
              <a:cs typeface="+mn-cs"/>
              <a:sym typeface="Arial"/>
            </a:endParaRPr>
          </a:p>
        </p:txBody>
      </p:sp>
    </p:spTree>
    <p:extLst>
      <p:ext uri="{BB962C8B-B14F-4D97-AF65-F5344CB8AC3E}">
        <p14:creationId xmlns:p14="http://schemas.microsoft.com/office/powerpoint/2010/main" val="230131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rtl="0" fontAlgn="ctr" latinLnBrk="0">
              <a:spcBef>
                <a:spcPts val="0"/>
              </a:spcBef>
              <a:spcAft>
                <a:spcPts val="0"/>
              </a:spcAft>
              <a:buFont typeface="Arial" panose="020B0604020202020204" pitchFamily="34" charset="0"/>
              <a:buNone/>
            </a:pPr>
            <a:r>
              <a:rPr lang="zh-TW" altLang="en-US" sz="1100" b="0" i="0" dirty="0">
                <a:effectLst/>
                <a:latin typeface="+mn-lt"/>
                <a:ea typeface="Microsoft JhengHei" panose="020B0604030504040204" pitchFamily="34" charset="-120"/>
                <a:cs typeface="+mn-cs"/>
                <a:sym typeface="Arial"/>
              </a:rPr>
              <a:t>左上</a:t>
            </a:r>
            <a:r>
              <a:rPr lang="en-US" altLang="zh-TW" sz="1100" b="0" i="0" dirty="0">
                <a:effectLst/>
                <a:latin typeface="+mn-lt"/>
                <a:ea typeface="Microsoft JhengHei" panose="020B0604030504040204" pitchFamily="34" charset="-120"/>
                <a:cs typeface="+mn-cs"/>
                <a:sym typeface="Arial"/>
              </a:rPr>
              <a:t>:</a:t>
            </a:r>
            <a:r>
              <a:rPr lang="zh-TW" altLang="en-US" sz="1100" b="0" i="0" dirty="0">
                <a:effectLst/>
                <a:latin typeface="+mn-lt"/>
                <a:ea typeface="Microsoft JhengHei" panose="020B0604030504040204" pitchFamily="34" charset="-120"/>
                <a:cs typeface="+mn-cs"/>
                <a:sym typeface="Arial"/>
              </a:rPr>
              <a:t> </a:t>
            </a:r>
            <a:r>
              <a:rPr lang="zh-TW" altLang="en-US" sz="1100" b="1" i="0" u="sng" dirty="0">
                <a:effectLst/>
                <a:latin typeface="+mn-lt"/>
                <a:ea typeface="Microsoft JhengHei" panose="020B0604030504040204" pitchFamily="34" charset="-120"/>
                <a:cs typeface="+mn-cs"/>
                <a:sym typeface="Arial"/>
              </a:rPr>
              <a:t>資料</a:t>
            </a:r>
            <a:r>
              <a:rPr lang="zh-TW" altLang="en-US" sz="1100" b="1" i="0" u="sng" dirty="0">
                <a:effectLst/>
                <a:ea typeface="Microsoft JhengHei" panose="020B0604030504040204" pitchFamily="34" charset="-120"/>
              </a:rPr>
              <a:t>規模 </a:t>
            </a:r>
            <a:r>
              <a:rPr lang="zh-TW" altLang="en-US" sz="1100" b="0" i="0" dirty="0">
                <a:effectLst/>
                <a:ea typeface="Microsoft JhengHei" panose="020B0604030504040204" pitchFamily="34" charset="-120"/>
              </a:rPr>
              <a:t>是 建立 </a:t>
            </a:r>
            <a:r>
              <a:rPr lang="en-US" altLang="zh-TW" sz="1100" b="1" i="0" u="sng" dirty="0">
                <a:effectLst/>
                <a:ea typeface="Microsoft JhengHei" panose="020B0604030504040204" pitchFamily="34" charset="-120"/>
              </a:rPr>
              <a:t>foundation model</a:t>
            </a:r>
            <a:r>
              <a:rPr lang="en-US" altLang="zh-TW" sz="1100" b="0" i="0" dirty="0">
                <a:effectLst/>
                <a:ea typeface="Microsoft JhengHei" panose="020B0604030504040204" pitchFamily="34" charset="-120"/>
              </a:rPr>
              <a:t> (</a:t>
            </a:r>
            <a:r>
              <a:rPr lang="zh-TW" altLang="en-US" sz="1100" b="0" i="0" dirty="0">
                <a:effectLst/>
                <a:ea typeface="Microsoft JhengHei" panose="020B0604030504040204" pitchFamily="34" charset="-120"/>
              </a:rPr>
              <a:t>基礎模型</a:t>
            </a:r>
            <a:r>
              <a:rPr lang="en-US" altLang="zh-TW" sz="1100" b="0" i="0" dirty="0">
                <a:effectLst/>
                <a:ea typeface="Microsoft JhengHei" panose="020B0604030504040204" pitchFamily="34" charset="-120"/>
              </a:rPr>
              <a:t>) </a:t>
            </a:r>
            <a:r>
              <a:rPr lang="zh-TW" altLang="en-US" sz="1100" b="0" i="0" dirty="0">
                <a:effectLst/>
                <a:ea typeface="Microsoft JhengHei" panose="020B0604030504040204" pitchFamily="34" charset="-120"/>
              </a:rPr>
              <a:t>的</a:t>
            </a:r>
            <a:r>
              <a:rPr lang="zh-TW" altLang="en-US" sz="1100" b="1" i="0" u="sng" dirty="0">
                <a:effectLst/>
                <a:ea typeface="Microsoft JhengHei" panose="020B0604030504040204" pitchFamily="34" charset="-120"/>
              </a:rPr>
              <a:t>關鍵</a:t>
            </a:r>
            <a:r>
              <a:rPr lang="en-US" altLang="zh-TW" sz="1100" b="1" i="0" u="none" dirty="0">
                <a:effectLst/>
                <a:ea typeface="Microsoft JhengHei" panose="020B0604030504040204" pitchFamily="34" charset="-120"/>
              </a:rPr>
              <a:t>:</a:t>
            </a:r>
            <a:r>
              <a:rPr lang="zh-TW" altLang="en-US" sz="1100" b="1" i="0" u="none" dirty="0">
                <a:effectLst/>
                <a:ea typeface="Microsoft JhengHei" panose="020B0604030504040204" pitchFamily="34" charset="-120"/>
              </a:rPr>
              <a:t> </a:t>
            </a:r>
            <a:endParaRPr lang="en-US" altLang="zh-TW" sz="1100" b="1" i="0" u="none" dirty="0">
              <a:effectLst/>
              <a:ea typeface="Microsoft JhengHei" panose="020B0604030504040204" pitchFamily="34" charset="-120"/>
            </a:endParaRPr>
          </a:p>
          <a:p>
            <a:pPr marL="171450" indent="-171450" rtl="0" fontAlgn="ctr" latinLnBrk="0">
              <a:spcBef>
                <a:spcPts val="0"/>
              </a:spcBef>
              <a:spcAft>
                <a:spcPts val="0"/>
              </a:spcAft>
              <a:buFont typeface="Arial" panose="020B0604020202020204" pitchFamily="34" charset="0"/>
              <a:buChar char="•"/>
            </a:pPr>
            <a:r>
              <a:rPr lang="zh-TW" altLang="en-US" sz="1100" b="1" i="0" u="sng" dirty="0">
                <a:effectLst/>
                <a:ea typeface="Microsoft JhengHei" panose="020B0604030504040204" pitchFamily="34" charset="-120"/>
              </a:rPr>
              <a:t>越多越好</a:t>
            </a:r>
            <a:r>
              <a:rPr lang="zh-TW" altLang="en-US" sz="1100" b="1" i="0" u="none" dirty="0">
                <a:effectLst/>
                <a:ea typeface="Microsoft JhengHei" panose="020B0604030504040204" pitchFamily="34" charset="-120"/>
              </a:rPr>
              <a:t> </a:t>
            </a:r>
            <a:r>
              <a:rPr lang="en-US" altLang="zh-TW" sz="1100" b="1" i="0" u="none" dirty="0">
                <a:effectLst/>
                <a:ea typeface="Microsoft JhengHei" panose="020B0604030504040204" pitchFamily="34" charset="-120"/>
              </a:rPr>
              <a:t>(</a:t>
            </a:r>
            <a:r>
              <a:rPr lang="zh-TW" altLang="en-US" sz="1100" b="0" i="0" u="none" dirty="0">
                <a:effectLst/>
                <a:ea typeface="Microsoft JhengHei" panose="020B0604030504040204" pitchFamily="34" charset="-120"/>
              </a:rPr>
              <a:t>特別是</a:t>
            </a:r>
            <a:r>
              <a:rPr lang="zh-TW" altLang="en-US" sz="1100" b="1" i="0" u="sng" dirty="0">
                <a:effectLst/>
                <a:ea typeface="Microsoft JhengHei" panose="020B0604030504040204" pitchFamily="34" charset="-120"/>
              </a:rPr>
              <a:t>文字提示量</a:t>
            </a:r>
            <a:r>
              <a:rPr lang="en-US" altLang="zh-TW" sz="1100" b="1" i="0" u="none" dirty="0">
                <a:effectLst/>
                <a:ea typeface="Microsoft JhengHei" panose="020B0604030504040204" pitchFamily="34" charset="-120"/>
              </a:rPr>
              <a:t>)</a:t>
            </a:r>
            <a:endParaRPr lang="en-US" altLang="zh-TW" sz="1100" b="1" i="0" u="none"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Arial" panose="020B0604020202020204" pitchFamily="34" charset="0"/>
              <a:buNone/>
            </a:pPr>
            <a:endParaRPr lang="en-US" altLang="zh-TW" sz="1100" b="0" i="0"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Arial" panose="020B0604020202020204" pitchFamily="34" charset="0"/>
              <a:buNone/>
            </a:pPr>
            <a:r>
              <a:rPr lang="zh-TW" altLang="en-US" sz="1100" b="0" i="0" dirty="0">
                <a:effectLst/>
                <a:latin typeface="+mn-lt"/>
                <a:ea typeface="Microsoft JhengHei" panose="020B0604030504040204" pitchFamily="34" charset="-120"/>
                <a:cs typeface="+mn-cs"/>
                <a:sym typeface="Arial"/>
              </a:rPr>
              <a:t>左下 跟 右上</a:t>
            </a:r>
            <a:r>
              <a:rPr lang="en-US" altLang="zh-TW" sz="1100" b="0" i="0" dirty="0">
                <a:effectLst/>
                <a:latin typeface="+mn-lt"/>
                <a:ea typeface="Microsoft JhengHei" panose="020B0604030504040204" pitchFamily="34" charset="-120"/>
                <a:cs typeface="+mn-cs"/>
                <a:sym typeface="Arial"/>
              </a:rPr>
              <a:t>:</a:t>
            </a:r>
            <a:r>
              <a:rPr lang="zh-TW" altLang="en-US" sz="1100" b="0" i="0" dirty="0">
                <a:effectLst/>
                <a:latin typeface="+mn-lt"/>
                <a:ea typeface="Microsoft JhengHei" panose="020B0604030504040204" pitchFamily="34" charset="-120"/>
                <a:cs typeface="+mn-cs"/>
                <a:sym typeface="Arial"/>
              </a:rPr>
              <a:t> 分別是 </a:t>
            </a:r>
            <a:r>
              <a:rPr lang="zh-TW" altLang="en-US" sz="1100" b="1" i="0" u="sng" dirty="0">
                <a:effectLst/>
                <a:latin typeface="+mn-lt"/>
                <a:ea typeface="Microsoft JhengHei" panose="020B0604030504040204" pitchFamily="34" charset="-120"/>
                <a:cs typeface="+mn-cs"/>
                <a:sym typeface="Arial"/>
              </a:rPr>
              <a:t>較難的 腫瘤分割</a:t>
            </a:r>
            <a:r>
              <a:rPr lang="zh-TW" altLang="en-US" sz="1100" b="0" i="0" dirty="0">
                <a:effectLst/>
                <a:latin typeface="+mn-lt"/>
                <a:ea typeface="Microsoft JhengHei" panose="020B0604030504040204" pitchFamily="34" charset="-120"/>
                <a:cs typeface="+mn-cs"/>
                <a:sym typeface="Arial"/>
              </a:rPr>
              <a:t>，</a:t>
            </a:r>
            <a:r>
              <a:rPr lang="zh-TW" altLang="en-US" sz="1100" b="1" i="0" u="sng" dirty="0">
                <a:effectLst/>
                <a:latin typeface="+mn-lt"/>
                <a:ea typeface="Microsoft JhengHei" panose="020B0604030504040204" pitchFamily="34" charset="-120"/>
                <a:cs typeface="+mn-cs"/>
                <a:sym typeface="Arial"/>
              </a:rPr>
              <a:t>視覺化跟量化分數</a:t>
            </a:r>
            <a:r>
              <a:rPr lang="zh-TW" altLang="en-US" sz="1100" b="0" i="0" dirty="0">
                <a:effectLst/>
                <a:latin typeface="+mn-lt"/>
                <a:ea typeface="Microsoft JhengHei" panose="020B0604030504040204" pitchFamily="34" charset="-120"/>
                <a:cs typeface="+mn-cs"/>
                <a:sym typeface="Arial"/>
              </a:rPr>
              <a:t> 比較，這篇</a:t>
            </a:r>
            <a:r>
              <a:rPr lang="zh-TW" altLang="en-US" sz="1100" b="1" i="0" u="sng" dirty="0">
                <a:effectLst/>
                <a:latin typeface="+mn-lt"/>
                <a:ea typeface="Microsoft JhengHei" panose="020B0604030504040204" pitchFamily="34" charset="-120"/>
                <a:cs typeface="+mn-cs"/>
                <a:sym typeface="Arial"/>
              </a:rPr>
              <a:t>效果很好</a:t>
            </a:r>
            <a:endParaRPr lang="en-US" altLang="zh-TW" sz="1100" b="1" i="0" u="sng"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Arial" panose="020B0604020202020204" pitchFamily="34" charset="0"/>
              <a:buNone/>
            </a:pPr>
            <a:endParaRPr lang="en-US" altLang="zh-TW" sz="1100" b="0" i="0"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Arial" panose="020B0604020202020204" pitchFamily="34" charset="0"/>
              <a:buNone/>
            </a:pPr>
            <a:r>
              <a:rPr lang="zh-TW" altLang="en-US" sz="1100" b="0" i="0" dirty="0">
                <a:effectLst/>
                <a:latin typeface="+mn-lt"/>
                <a:ea typeface="Microsoft JhengHei" panose="020B0604030504040204" pitchFamily="34" charset="-120"/>
                <a:cs typeface="+mn-cs"/>
                <a:sym typeface="Arial"/>
              </a:rPr>
              <a:t>右下消融實驗</a:t>
            </a:r>
            <a:r>
              <a:rPr lang="en-US" altLang="zh-TW" sz="1100" b="0" i="0" dirty="0">
                <a:effectLst/>
                <a:latin typeface="+mn-lt"/>
                <a:ea typeface="Microsoft JhengHei" panose="020B0604030504040204" pitchFamily="34" charset="-120"/>
                <a:cs typeface="+mn-cs"/>
                <a:sym typeface="Arial"/>
              </a:rPr>
              <a:t>:</a:t>
            </a:r>
            <a:r>
              <a:rPr lang="zh-TW" altLang="en-US" sz="1100" b="0" i="0" dirty="0">
                <a:effectLst/>
                <a:latin typeface="+mn-lt"/>
                <a:ea typeface="Microsoft JhengHei" panose="020B0604030504040204" pitchFamily="34" charset="-120"/>
                <a:cs typeface="+mn-cs"/>
                <a:sym typeface="Arial"/>
              </a:rPr>
              <a:t> </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的方法</a:t>
            </a:r>
            <a:endParaRPr lang="en-US" altLang="zh-TW" sz="1100" b="0" i="0" dirty="0">
              <a:effectLst/>
              <a:latin typeface="+mn-lt"/>
              <a:ea typeface="Microsoft JhengHei" panose="020B0604030504040204" pitchFamily="34" charset="-120"/>
              <a:cs typeface="+mn-cs"/>
              <a:sym typeface="Arial"/>
            </a:endParaRPr>
          </a:p>
          <a:p>
            <a:pPr marL="228600" indent="-228600" rtl="0" fontAlgn="ctr" latinLnBrk="0">
              <a:spcBef>
                <a:spcPts val="0"/>
              </a:spcBef>
              <a:spcAft>
                <a:spcPts val="0"/>
              </a:spcAft>
              <a:buFont typeface="+mj-lt"/>
              <a:buAutoNum type="arabicPeriod"/>
            </a:pPr>
            <a:r>
              <a:rPr lang="zh-TW" altLang="en-US" sz="1100" b="1" i="0" u="sng" dirty="0">
                <a:solidFill>
                  <a:srgbClr val="2E2E2F"/>
                </a:solidFill>
                <a:effectLst/>
                <a:latin typeface="+mn-lt"/>
                <a:ea typeface="-apple-system"/>
                <a:cs typeface="+mn-cs"/>
                <a:sym typeface="Arial"/>
              </a:rPr>
              <a:t>簡單的 大器官</a:t>
            </a:r>
            <a:r>
              <a:rPr lang="zh-TW" altLang="en-US" sz="1100" b="0" i="0" dirty="0">
                <a:solidFill>
                  <a:srgbClr val="2E2E2F"/>
                </a:solidFill>
                <a:effectLst/>
                <a:latin typeface="+mn-lt"/>
                <a:ea typeface="-apple-system"/>
                <a:cs typeface="+mn-cs"/>
                <a:sym typeface="Arial"/>
              </a:rPr>
              <a:t>、或 </a:t>
            </a:r>
            <a:r>
              <a:rPr lang="zh-TW" altLang="en-US" sz="1100" b="1" i="0" u="sng" dirty="0">
                <a:solidFill>
                  <a:srgbClr val="2E2E2F"/>
                </a:solidFill>
                <a:effectLst/>
                <a:latin typeface="+mn-lt"/>
                <a:ea typeface="-apple-system"/>
                <a:cs typeface="+mn-cs"/>
                <a:sym typeface="Arial"/>
              </a:rPr>
              <a:t>較難的 腫瘤</a:t>
            </a:r>
            <a:r>
              <a:rPr lang="zh-TW" altLang="en-US" sz="1100" b="0" i="0" dirty="0">
                <a:solidFill>
                  <a:srgbClr val="2E2E2F"/>
                </a:solidFill>
                <a:effectLst/>
                <a:latin typeface="+mn-lt"/>
                <a:ea typeface="-apple-system"/>
                <a:cs typeface="+mn-cs"/>
                <a:sym typeface="Arial"/>
              </a:rPr>
              <a:t> 都比單純 </a:t>
            </a:r>
            <a:r>
              <a:rPr lang="en-US" altLang="zh-TW" sz="1100" b="0" i="0" dirty="0">
                <a:solidFill>
                  <a:srgbClr val="2E2E2F"/>
                </a:solidFill>
                <a:effectLst/>
                <a:latin typeface="+mn-lt"/>
                <a:ea typeface="-apple-system"/>
                <a:cs typeface="+mn-cs"/>
                <a:sym typeface="Arial"/>
              </a:rPr>
              <a:t>resize </a:t>
            </a:r>
            <a:r>
              <a:rPr lang="zh-TW" altLang="en-US" sz="1100" b="1" i="0" u="sng" dirty="0">
                <a:solidFill>
                  <a:srgbClr val="2E2E2F"/>
                </a:solidFill>
                <a:effectLst/>
                <a:latin typeface="+mn-lt"/>
                <a:ea typeface="-apple-system"/>
                <a:cs typeface="+mn-cs"/>
                <a:sym typeface="Arial"/>
              </a:rPr>
              <a:t>高很多</a:t>
            </a:r>
            <a:endParaRPr lang="en-US" altLang="zh-TW" sz="1100" b="0" i="0" dirty="0">
              <a:effectLst/>
              <a:latin typeface="+mn-lt"/>
              <a:ea typeface="Microsoft JhengHei" panose="020B0604030504040204" pitchFamily="34" charset="-120"/>
              <a:cs typeface="+mn-cs"/>
              <a:sym typeface="Arial"/>
            </a:endParaRPr>
          </a:p>
          <a:p>
            <a:pPr marL="228600" indent="-228600" rtl="0" fontAlgn="ctr" latinLnBrk="0">
              <a:spcBef>
                <a:spcPts val="0"/>
              </a:spcBef>
              <a:spcAft>
                <a:spcPts val="0"/>
              </a:spcAft>
              <a:buFont typeface="+mj-lt"/>
              <a:buAutoNum type="arabicPeriod"/>
            </a:pPr>
            <a:r>
              <a:rPr lang="zh-TW" altLang="en-US" sz="1100" b="0" i="0" dirty="0">
                <a:solidFill>
                  <a:srgbClr val="2E2E2F"/>
                </a:solidFill>
                <a:effectLst/>
                <a:latin typeface="+mn-lt"/>
                <a:ea typeface="Microsoft JhengHei" panose="020B0604030504040204" pitchFamily="34" charset="-120"/>
                <a:cs typeface="+mn-cs"/>
                <a:sym typeface="Arial"/>
              </a:rPr>
              <a:t>但是</a:t>
            </a:r>
            <a:r>
              <a:rPr lang="zh-TW" altLang="en-US" sz="1100" b="1" i="0" u="sng" dirty="0">
                <a:solidFill>
                  <a:srgbClr val="2E2E2F"/>
                </a:solidFill>
                <a:effectLst/>
                <a:latin typeface="+mn-lt"/>
                <a:ea typeface="Microsoft JhengHei" panose="020B0604030504040204" pitchFamily="34" charset="-120"/>
                <a:cs typeface="+mn-cs"/>
                <a:sym typeface="Arial"/>
              </a:rPr>
              <a:t>肝臟太大顆</a:t>
            </a:r>
            <a:r>
              <a:rPr lang="zh-TW" altLang="en-US" sz="1100" b="0" i="0" dirty="0">
                <a:solidFill>
                  <a:srgbClr val="2E2E2F"/>
                </a:solidFill>
                <a:effectLst/>
                <a:latin typeface="+mn-lt"/>
                <a:ea typeface="Microsoft JhengHei" panose="020B0604030504040204" pitchFamily="34" charset="-120"/>
                <a:cs typeface="+mn-cs"/>
                <a:sym typeface="Arial"/>
              </a:rPr>
              <a:t>，</a:t>
            </a:r>
            <a:r>
              <a:rPr lang="en-US" altLang="zh-TW" sz="1100" b="1" i="0" u="sng" dirty="0">
                <a:solidFill>
                  <a:srgbClr val="2E2E2F"/>
                </a:solidFill>
                <a:effectLst/>
                <a:latin typeface="+mn-lt"/>
                <a:ea typeface="Microsoft JhengHei" panose="020B0604030504040204" pitchFamily="34" charset="-120"/>
                <a:cs typeface="+mn-cs"/>
                <a:sym typeface="Arial"/>
              </a:rPr>
              <a:t>point</a:t>
            </a:r>
            <a:r>
              <a:rPr lang="en-US" altLang="zh-TW" sz="1100" b="0" i="0" dirty="0">
                <a:solidFill>
                  <a:srgbClr val="2E2E2F"/>
                </a:solidFill>
                <a:effectLst/>
                <a:latin typeface="+mn-lt"/>
                <a:ea typeface="Microsoft JhengHei" panose="020B0604030504040204" pitchFamily="34" charset="-120"/>
                <a:cs typeface="+mn-cs"/>
                <a:sym typeface="Arial"/>
              </a:rPr>
              <a:t> prompt</a:t>
            </a:r>
            <a:r>
              <a:rPr lang="zh-TW" altLang="en-US" sz="1100" b="0" i="0" dirty="0">
                <a:solidFill>
                  <a:srgbClr val="2E2E2F"/>
                </a:solidFill>
                <a:effectLst/>
                <a:latin typeface="+mn-lt"/>
                <a:ea typeface="Microsoft JhengHei" panose="020B0604030504040204" pitchFamily="34" charset="-120"/>
                <a:cs typeface="+mn-cs"/>
                <a:sym typeface="Arial"/>
              </a:rPr>
              <a:t> 相對</a:t>
            </a:r>
            <a:r>
              <a:rPr lang="zh-TW" altLang="en-US" sz="1100" b="1" i="0" u="sng" dirty="0">
                <a:solidFill>
                  <a:srgbClr val="2E2E2F"/>
                </a:solidFill>
                <a:effectLst/>
                <a:latin typeface="+mn-lt"/>
                <a:ea typeface="Microsoft JhengHei" panose="020B0604030504040204" pitchFamily="34" charset="-120"/>
                <a:cs typeface="+mn-cs"/>
                <a:sym typeface="Arial"/>
              </a:rPr>
              <a:t>稀疏</a:t>
            </a:r>
            <a:r>
              <a:rPr lang="zh-TW" altLang="en-US" sz="1100" b="0" i="0" dirty="0">
                <a:solidFill>
                  <a:srgbClr val="2E2E2F"/>
                </a:solidFill>
                <a:effectLst/>
                <a:latin typeface="+mn-lt"/>
                <a:ea typeface="Microsoft JhengHei" panose="020B0604030504040204" pitchFamily="34" charset="-120"/>
                <a:cs typeface="+mn-cs"/>
                <a:sym typeface="Arial"/>
              </a:rPr>
              <a:t>，</a:t>
            </a:r>
            <a:r>
              <a:rPr lang="zh-TW" altLang="en-US" sz="1100" b="1" i="0" u="sng" dirty="0">
                <a:solidFill>
                  <a:srgbClr val="2E2E2F"/>
                </a:solidFill>
                <a:effectLst/>
                <a:latin typeface="+mn-lt"/>
                <a:ea typeface="Microsoft JhengHei" panose="020B0604030504040204" pitchFamily="34" charset="-120"/>
                <a:cs typeface="+mn-cs"/>
                <a:sym typeface="Arial"/>
              </a:rPr>
              <a:t>提高有限</a:t>
            </a:r>
            <a:endParaRPr lang="en-US" altLang="zh-TW" sz="1100" b="1" i="0" u="sng"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mj-lt"/>
              <a:buNone/>
            </a:pPr>
            <a:endParaRPr lang="en-US" altLang="zh-TW" sz="1100" b="0" i="0"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mj-lt"/>
              <a:buNone/>
            </a:pPr>
            <a:endParaRPr lang="en-US" altLang="zh-TW" sz="1100" b="0" i="0"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mj-lt"/>
              <a:buNone/>
            </a:pPr>
            <a:endParaRPr lang="en-US" altLang="zh-TW" sz="1100" b="0" i="0"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mj-lt"/>
              <a:buNone/>
            </a:pPr>
            <a:r>
              <a:rPr lang="en-US" altLang="zh-TW" sz="1100" b="0" i="0" dirty="0">
                <a:effectLst/>
                <a:latin typeface="+mn-lt"/>
                <a:ea typeface="Microsoft JhengHei" panose="020B0604030504040204" pitchFamily="34" charset="-120"/>
                <a:cs typeface="+mn-cs"/>
                <a:sym typeface="Arial"/>
              </a:rPr>
              <a:t>------------</a:t>
            </a:r>
          </a:p>
          <a:p>
            <a:pPr marL="0" indent="0" rtl="0" fontAlgn="ctr" latinLnBrk="0">
              <a:spcBef>
                <a:spcPts val="0"/>
              </a:spcBef>
              <a:spcAft>
                <a:spcPts val="0"/>
              </a:spcAft>
              <a:buFont typeface="Arial" panose="020B0604020202020204" pitchFamily="34" charset="0"/>
              <a:buNone/>
            </a:pPr>
            <a:r>
              <a:rPr lang="zh-TW" altLang="en-US" sz="1100" b="0" i="0" dirty="0">
                <a:effectLst/>
                <a:latin typeface="+mn-lt"/>
                <a:ea typeface="Microsoft JhengHei" panose="020B0604030504040204" pitchFamily="34" charset="-120"/>
                <a:cs typeface="+mn-cs"/>
                <a:sym typeface="Arial"/>
              </a:rPr>
              <a:t>左邊 上面是講 資料</a:t>
            </a:r>
            <a:r>
              <a:rPr lang="zh-TW" altLang="en-US" sz="1100" b="0" i="0" dirty="0">
                <a:effectLst/>
                <a:ea typeface="Microsoft JhengHei" panose="020B0604030504040204" pitchFamily="34" charset="-120"/>
              </a:rPr>
              <a:t>規模 是 建立 </a:t>
            </a:r>
            <a:r>
              <a:rPr lang="en-US" altLang="zh-TW" sz="1100" b="0" i="0" dirty="0">
                <a:effectLst/>
                <a:ea typeface="Microsoft JhengHei" panose="020B0604030504040204" pitchFamily="34" charset="-120"/>
              </a:rPr>
              <a:t>foundation model (</a:t>
            </a:r>
            <a:r>
              <a:rPr lang="zh-TW" altLang="en-US" sz="1100" b="0" i="0" dirty="0">
                <a:effectLst/>
                <a:ea typeface="Microsoft JhengHei" panose="020B0604030504040204" pitchFamily="34" charset="-120"/>
              </a:rPr>
              <a:t>基礎模型</a:t>
            </a:r>
            <a:r>
              <a:rPr lang="en-US" altLang="zh-TW" sz="1100" b="0" i="0" dirty="0">
                <a:effectLst/>
                <a:ea typeface="Microsoft JhengHei" panose="020B0604030504040204" pitchFamily="34" charset="-120"/>
              </a:rPr>
              <a:t>) </a:t>
            </a:r>
            <a:r>
              <a:rPr lang="zh-TW" altLang="en-US" sz="1100" b="0" i="0" dirty="0">
                <a:effectLst/>
                <a:ea typeface="Microsoft JhengHei" panose="020B0604030504040204" pitchFamily="34" charset="-120"/>
              </a:rPr>
              <a:t>的關鍵因素</a:t>
            </a:r>
            <a:endParaRPr lang="en-US" altLang="zh-TW" sz="1100" b="0" i="0" dirty="0">
              <a:effectLst/>
              <a:ea typeface="Microsoft JhengHei" panose="020B0604030504040204" pitchFamily="34" charset="-120"/>
            </a:endParaRPr>
          </a:p>
          <a:p>
            <a:pPr marL="171450" indent="-171450" rtl="0" fontAlgn="ctr" latinLnBrk="0">
              <a:spcBef>
                <a:spcPts val="0"/>
              </a:spcBef>
              <a:spcAft>
                <a:spcPts val="0"/>
              </a:spcAft>
              <a:buFont typeface="Arial" panose="020B0604020202020204" pitchFamily="34" charset="0"/>
              <a:buChar char="•"/>
            </a:pPr>
            <a:r>
              <a:rPr lang="zh-TW" altLang="en-US" sz="1100" b="0" i="0" dirty="0">
                <a:effectLst/>
                <a:latin typeface="+mn-lt"/>
                <a:ea typeface="Microsoft JhengHei" panose="020B0604030504040204" pitchFamily="34" charset="-120"/>
                <a:cs typeface="+mn-cs"/>
                <a:sym typeface="Arial"/>
              </a:rPr>
              <a:t>跑在 包含</a:t>
            </a:r>
            <a:r>
              <a:rPr lang="en-US" altLang="zh-TW" sz="1100" b="0" i="0" dirty="0">
                <a:effectLst/>
                <a:latin typeface="+mn-lt"/>
                <a:ea typeface="Microsoft JhengHei" panose="020B0604030504040204" pitchFamily="34" charset="-120"/>
                <a:cs typeface="+mn-cs"/>
                <a:sym typeface="Arial"/>
              </a:rPr>
              <a:t>13</a:t>
            </a:r>
            <a:r>
              <a:rPr lang="zh-TW" altLang="en-US" sz="1100" b="0" i="0" dirty="0">
                <a:effectLst/>
                <a:latin typeface="+mn-lt"/>
                <a:ea typeface="Microsoft JhengHei" panose="020B0604030504040204" pitchFamily="34" charset="-120"/>
                <a:cs typeface="+mn-cs"/>
                <a:sym typeface="Arial"/>
              </a:rPr>
              <a:t>個重要器官的</a:t>
            </a:r>
            <a:r>
              <a:rPr lang="en-US" altLang="zh-TW" sz="1100" b="0" i="0" dirty="0">
                <a:effectLst/>
                <a:latin typeface="+mn-lt"/>
                <a:ea typeface="Microsoft JhengHei" panose="020B0604030504040204" pitchFamily="34" charset="-120"/>
                <a:cs typeface="+mn-cs"/>
                <a:sym typeface="Arial"/>
              </a:rPr>
              <a:t>BTCV</a:t>
            </a:r>
            <a:r>
              <a:rPr lang="zh-TW" altLang="en-US" sz="1100" b="0" i="0" dirty="0">
                <a:effectLst/>
                <a:latin typeface="+mn-lt"/>
                <a:ea typeface="Microsoft JhengHei" panose="020B0604030504040204" pitchFamily="34" charset="-120"/>
                <a:cs typeface="+mn-cs"/>
                <a:sym typeface="Arial"/>
              </a:rPr>
              <a:t> </a:t>
            </a:r>
            <a:r>
              <a:rPr lang="en-US" altLang="zh-TW" sz="1100" b="0" i="0" dirty="0">
                <a:effectLst/>
                <a:latin typeface="+mn-lt"/>
                <a:ea typeface="Microsoft JhengHei" panose="020B0604030504040204" pitchFamily="34" charset="-120"/>
                <a:cs typeface="+mn-cs"/>
                <a:sym typeface="Arial"/>
              </a:rPr>
              <a:t>dataset</a:t>
            </a:r>
            <a:r>
              <a:rPr lang="zh-TW" altLang="en-US" sz="1100" b="0" i="0" dirty="0">
                <a:effectLst/>
                <a:latin typeface="+mn-lt"/>
                <a:ea typeface="Microsoft JhengHei" panose="020B0604030504040204" pitchFamily="34" charset="-120"/>
                <a:cs typeface="+mn-cs"/>
                <a:sym typeface="Arial"/>
              </a:rPr>
              <a:t>，</a:t>
            </a:r>
            <a:r>
              <a:rPr lang="zh-TW" altLang="en-US" sz="1100" b="0" i="0" dirty="0">
                <a:solidFill>
                  <a:srgbClr val="2E2E2F"/>
                </a:solidFill>
                <a:effectLst/>
                <a:latin typeface="+mn-lt"/>
                <a:ea typeface="Microsoft JhengHei" panose="020B0604030504040204" pitchFamily="34" charset="-120"/>
                <a:cs typeface="+mn-cs"/>
                <a:sym typeface="Arial"/>
              </a:rPr>
              <a:t>隨著 資料量增加，</a:t>
            </a:r>
            <a:r>
              <a:rPr lang="en-US" altLang="zh-TW" sz="1100" b="0" i="0" dirty="0">
                <a:solidFill>
                  <a:srgbClr val="2E2E2F"/>
                </a:solidFill>
                <a:effectLst/>
                <a:latin typeface="+mn-lt"/>
                <a:ea typeface="Microsoft JhengHei" panose="020B0604030504040204" pitchFamily="34" charset="-120"/>
                <a:cs typeface="+mn-cs"/>
                <a:sym typeface="Arial"/>
              </a:rPr>
              <a:t>Dice score</a:t>
            </a:r>
            <a:r>
              <a:rPr lang="zh-TW" altLang="en-US" sz="1100" b="0" i="0" dirty="0">
                <a:solidFill>
                  <a:srgbClr val="2E2E2F"/>
                </a:solidFill>
                <a:effectLst/>
                <a:latin typeface="+mn-lt"/>
                <a:ea typeface="Microsoft JhengHei" panose="020B0604030504040204" pitchFamily="34" charset="-120"/>
                <a:cs typeface="+mn-cs"/>
                <a:sym typeface="Arial"/>
              </a:rPr>
              <a:t>顯著增加，</a:t>
            </a:r>
            <a:br>
              <a:rPr lang="zh-TW" altLang="en-US" sz="1100" b="0" i="0" dirty="0">
                <a:solidFill>
                  <a:srgbClr val="2E2E2F"/>
                </a:solidFill>
                <a:effectLst/>
                <a:latin typeface="+mn-lt"/>
                <a:ea typeface="Microsoft JhengHei" panose="020B0604030504040204" pitchFamily="34" charset="-120"/>
                <a:cs typeface="+mn-cs"/>
                <a:sym typeface="Arial"/>
              </a:rPr>
            </a:br>
            <a:r>
              <a:rPr lang="zh-TW" altLang="en-US" sz="1100" b="0" i="0" dirty="0">
                <a:solidFill>
                  <a:srgbClr val="2E2E2F"/>
                </a:solidFill>
                <a:effectLst/>
                <a:latin typeface="+mn-lt"/>
                <a:ea typeface="Microsoft JhengHei" panose="020B0604030504040204" pitchFamily="34" charset="-120"/>
                <a:cs typeface="+mn-cs"/>
                <a:sym typeface="Arial"/>
              </a:rPr>
              <a:t>特別是使用</a:t>
            </a:r>
            <a:r>
              <a:rPr lang="en-US" altLang="zh-TW" sz="1100" b="0" i="0" dirty="0">
                <a:solidFill>
                  <a:srgbClr val="2E2E2F"/>
                </a:solidFill>
                <a:effectLst/>
                <a:latin typeface="+mn-lt"/>
                <a:ea typeface="Microsoft JhengHei" panose="020B0604030504040204" pitchFamily="34" charset="-120"/>
                <a:cs typeface="+mn-cs"/>
                <a:sym typeface="Arial"/>
              </a:rPr>
              <a:t>text prompt</a:t>
            </a:r>
            <a:r>
              <a:rPr lang="zh-TW" altLang="en-US" sz="1100" b="0" i="0" dirty="0">
                <a:solidFill>
                  <a:srgbClr val="2E2E2F"/>
                </a:solidFill>
                <a:effectLst/>
                <a:latin typeface="+mn-lt"/>
                <a:ea typeface="Microsoft JhengHei" panose="020B0604030504040204" pitchFamily="34" charset="-120"/>
                <a:cs typeface="+mn-cs"/>
                <a:sym typeface="Arial"/>
              </a:rPr>
              <a:t>，因為</a:t>
            </a:r>
            <a:r>
              <a:rPr lang="en-US" altLang="zh-TW" sz="1100" b="0" i="0" dirty="0">
                <a:solidFill>
                  <a:srgbClr val="2E2E2F"/>
                </a:solidFill>
                <a:effectLst/>
                <a:latin typeface="+mn-lt"/>
                <a:ea typeface="Microsoft JhengHei" panose="020B0604030504040204" pitchFamily="34" charset="-120"/>
                <a:cs typeface="+mn-cs"/>
                <a:sym typeface="Arial"/>
              </a:rPr>
              <a:t>text prompt</a:t>
            </a:r>
            <a:r>
              <a:rPr lang="zh-TW" altLang="en-US" sz="1100" b="0" i="0" dirty="0">
                <a:solidFill>
                  <a:srgbClr val="2E2E2F"/>
                </a:solidFill>
                <a:effectLst/>
                <a:latin typeface="+mn-lt"/>
                <a:ea typeface="Microsoft JhengHei" panose="020B0604030504040204" pitchFamily="34" charset="-120"/>
                <a:cs typeface="+mn-cs"/>
                <a:sym typeface="Arial"/>
              </a:rPr>
              <a:t> 非常依賴 帶語義資訊 的 </a:t>
            </a:r>
            <a:r>
              <a:rPr lang="en-US" altLang="zh-TW" sz="1100" b="0" i="0" dirty="0">
                <a:solidFill>
                  <a:srgbClr val="2E2E2F"/>
                </a:solidFill>
                <a:effectLst/>
                <a:latin typeface="+mn-lt"/>
                <a:ea typeface="Microsoft JhengHei" panose="020B0604030504040204" pitchFamily="34" charset="-120"/>
                <a:cs typeface="+mn-cs"/>
                <a:sym typeface="Arial"/>
              </a:rPr>
              <a:t>ground truth mask</a:t>
            </a:r>
            <a:r>
              <a:rPr lang="zh-TW" altLang="en-US" sz="1100" b="0" i="0" dirty="0">
                <a:solidFill>
                  <a:srgbClr val="2E2E2F"/>
                </a:solidFill>
                <a:effectLst/>
                <a:latin typeface="+mn-lt"/>
                <a:ea typeface="Microsoft JhengHei" panose="020B0604030504040204" pitchFamily="34" charset="-120"/>
                <a:cs typeface="+mn-cs"/>
                <a:sym typeface="Arial"/>
              </a:rPr>
              <a:t> 數量。</a:t>
            </a:r>
          </a:p>
          <a:p>
            <a:pPr marL="0" indent="0" rtl="0" fontAlgn="ctr" latinLnBrk="0">
              <a:spcBef>
                <a:spcPts val="0"/>
              </a:spcBef>
              <a:spcAft>
                <a:spcPts val="0"/>
              </a:spcAft>
              <a:buFont typeface="Arial" panose="020B0604020202020204" pitchFamily="34" charset="0"/>
              <a:buNone/>
            </a:pPr>
            <a:r>
              <a:rPr lang="zh-TW" altLang="en-US" sz="1100" b="0" i="0" dirty="0">
                <a:effectLst/>
                <a:latin typeface="+mn-lt"/>
                <a:ea typeface="Microsoft JhengHei" panose="020B0604030504040204" pitchFamily="34" charset="-120"/>
                <a:cs typeface="+mn-cs"/>
                <a:sym typeface="Arial"/>
              </a:rPr>
              <a:t>左下是跟 </a:t>
            </a:r>
            <a:r>
              <a:rPr lang="en-US" altLang="zh-TW" sz="1100" b="0" i="0" dirty="0" err="1">
                <a:effectLst/>
                <a:latin typeface="+mn-lt"/>
                <a:ea typeface="Microsoft JhengHei" panose="020B0604030504040204" pitchFamily="34" charset="-120"/>
                <a:cs typeface="+mn-cs"/>
                <a:sym typeface="Arial"/>
              </a:rPr>
              <a:t>nnU</a:t>
            </a:r>
            <a:r>
              <a:rPr lang="en-US" altLang="zh-TW" sz="1100" b="0" i="0" dirty="0">
                <a:effectLst/>
                <a:latin typeface="+mn-lt"/>
                <a:ea typeface="Microsoft JhengHei" panose="020B0604030504040204" pitchFamily="34" charset="-120"/>
                <a:cs typeface="+mn-cs"/>
                <a:sym typeface="Arial"/>
              </a:rPr>
              <a:t>-net </a:t>
            </a:r>
            <a:r>
              <a:rPr lang="zh-TW" altLang="en-US" sz="1100" b="0" i="0" dirty="0">
                <a:effectLst/>
                <a:latin typeface="+mn-lt"/>
                <a:ea typeface="Microsoft JhengHei" panose="020B0604030504040204" pitchFamily="34" charset="-120"/>
                <a:cs typeface="+mn-cs"/>
                <a:sym typeface="Arial"/>
              </a:rPr>
              <a:t>比較 </a:t>
            </a:r>
            <a:r>
              <a:rPr lang="zh-TW" altLang="en-US" sz="1100" b="0" i="0" dirty="0">
                <a:effectLst/>
                <a:ea typeface="Microsoft JhengHei" panose="020B0604030504040204" pitchFamily="34" charset="-120"/>
              </a:rPr>
              <a:t>病灶分割能力</a:t>
            </a:r>
            <a:r>
              <a:rPr lang="zh-TW" altLang="en-US" sz="1100" b="0" i="0" dirty="0">
                <a:effectLst/>
                <a:latin typeface="+mn-lt"/>
                <a:ea typeface="Microsoft JhengHei" panose="020B0604030504040204" pitchFamily="34" charset="-120"/>
                <a:cs typeface="+mn-cs"/>
                <a:sym typeface="Arial"/>
              </a:rPr>
              <a:t>，</a:t>
            </a:r>
            <a:r>
              <a:rPr lang="zh-TW" altLang="en-US" sz="1100" b="0" i="0" dirty="0">
                <a:effectLst/>
                <a:ea typeface="Microsoft JhengHei" panose="020B0604030504040204" pitchFamily="34" charset="-120"/>
              </a:rPr>
              <a:t>看得出 </a:t>
            </a:r>
            <a:r>
              <a:rPr lang="zh-TW" altLang="en-US" sz="1100" b="0" i="0" dirty="0">
                <a:solidFill>
                  <a:srgbClr val="2E2E2F"/>
                </a:solidFill>
                <a:effectLst/>
                <a:latin typeface="+mn-lt"/>
                <a:ea typeface="Microsoft JhengHei" panose="020B0604030504040204" pitchFamily="34" charset="-120"/>
                <a:cs typeface="+mn-cs"/>
                <a:sym typeface="Arial"/>
              </a:rPr>
              <a:t>病變解剖結構 更接近於</a:t>
            </a:r>
            <a:r>
              <a:rPr lang="en-US" altLang="zh-TW" sz="1100" b="0" i="0" dirty="0">
                <a:solidFill>
                  <a:srgbClr val="2E2E2F"/>
                </a:solidFill>
                <a:effectLst/>
                <a:latin typeface="+mn-lt"/>
                <a:ea typeface="Microsoft JhengHei" panose="020B0604030504040204" pitchFamily="34" charset="-120"/>
                <a:cs typeface="+mn-cs"/>
                <a:sym typeface="Arial"/>
              </a:rPr>
              <a:t>Ground Truth</a:t>
            </a:r>
          </a:p>
          <a:p>
            <a:pPr marL="228600" indent="-228600" rtl="0" fontAlgn="ctr" latinLnBrk="0">
              <a:spcBef>
                <a:spcPts val="0"/>
              </a:spcBef>
              <a:spcAft>
                <a:spcPts val="0"/>
              </a:spcAft>
              <a:buFont typeface="+mj-lt"/>
              <a:buAutoNum type="arabicPeriod"/>
            </a:pPr>
            <a:r>
              <a:rPr lang="zh-TW" altLang="en-US" sz="1100" b="0" i="0" dirty="0">
                <a:effectLst/>
                <a:ea typeface="Microsoft JhengHei" panose="020B0604030504040204" pitchFamily="34" charset="-120"/>
              </a:rPr>
              <a:t>量化來看，</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的</a:t>
            </a:r>
            <a:r>
              <a:rPr lang="en-US" altLang="zh-TW" sz="1100" b="0" i="0" dirty="0">
                <a:solidFill>
                  <a:srgbClr val="2E2E2F"/>
                </a:solidFill>
                <a:effectLst/>
                <a:latin typeface="+mn-lt"/>
                <a:ea typeface="Microsoft JhengHei" panose="020B0604030504040204" pitchFamily="34" charset="-120"/>
                <a:cs typeface="+mn-cs"/>
                <a:sym typeface="Arial"/>
              </a:rPr>
              <a:t>Dice score</a:t>
            </a:r>
            <a:r>
              <a:rPr lang="zh-TW" altLang="en-US" sz="1100" b="0" i="0" dirty="0">
                <a:solidFill>
                  <a:srgbClr val="2E2E2F"/>
                </a:solidFill>
                <a:effectLst/>
                <a:latin typeface="+mn-lt"/>
                <a:ea typeface="Microsoft JhengHei" panose="020B0604030504040204" pitchFamily="34" charset="-120"/>
                <a:cs typeface="+mn-cs"/>
                <a:sym typeface="Arial"/>
              </a:rPr>
              <a:t>超過</a:t>
            </a:r>
            <a:r>
              <a:rPr lang="en-US" altLang="zh-TW" sz="1100" b="0" i="0" dirty="0" err="1">
                <a:solidFill>
                  <a:srgbClr val="2E2E2F"/>
                </a:solidFill>
                <a:effectLst/>
                <a:latin typeface="+mn-lt"/>
                <a:ea typeface="Microsoft JhengHei" panose="020B0604030504040204" pitchFamily="34" charset="-120"/>
                <a:cs typeface="+mn-cs"/>
                <a:sym typeface="Arial"/>
              </a:rPr>
              <a:t>nnU</a:t>
            </a:r>
            <a:r>
              <a:rPr lang="en-US" altLang="zh-TW" sz="1100" b="0" i="0" dirty="0">
                <a:solidFill>
                  <a:srgbClr val="2E2E2F"/>
                </a:solidFill>
                <a:effectLst/>
                <a:latin typeface="+mn-lt"/>
                <a:ea typeface="Microsoft JhengHei" panose="020B0604030504040204" pitchFamily="34" charset="-120"/>
                <a:cs typeface="+mn-cs"/>
                <a:sym typeface="Arial"/>
              </a:rPr>
              <a:t>-net 19.58%</a:t>
            </a:r>
            <a:br>
              <a:rPr lang="zh-TW" altLang="en-US" sz="1100" b="0" i="0" dirty="0">
                <a:effectLst/>
                <a:ea typeface="Microsoft JhengHei" panose="020B0604030504040204" pitchFamily="34" charset="-120"/>
              </a:rPr>
            </a:br>
            <a:endParaRPr lang="en-US" altLang="zh-TW" sz="1100" b="0" i="0" dirty="0">
              <a:effectLst/>
              <a:ea typeface="Microsoft JhengHei" panose="020B0604030504040204" pitchFamily="34" charset="-120"/>
            </a:endParaRPr>
          </a:p>
          <a:p>
            <a:pPr marL="0" indent="0" rtl="0" fontAlgn="ctr" latinLnBrk="0">
              <a:spcBef>
                <a:spcPts val="0"/>
              </a:spcBef>
              <a:spcAft>
                <a:spcPts val="0"/>
              </a:spcAft>
              <a:buFont typeface="+mj-lt"/>
              <a:buNone/>
            </a:pPr>
            <a:r>
              <a:rPr lang="zh-TW" altLang="en-US" sz="1100" b="0" i="0" dirty="0">
                <a:effectLst/>
                <a:latin typeface="+mn-lt"/>
                <a:ea typeface="Microsoft JhengHei" panose="020B0604030504040204" pitchFamily="34" charset="-120"/>
                <a:cs typeface="+mn-cs"/>
                <a:sym typeface="Arial"/>
              </a:rPr>
              <a:t>右下消融研究，以評估</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機制的貢獻</a:t>
            </a:r>
            <a:endParaRPr lang="en-US" altLang="zh-TW" sz="1100" b="0" i="0" dirty="0">
              <a:effectLst/>
              <a:latin typeface="+mn-lt"/>
              <a:ea typeface="Microsoft JhengHei" panose="020B0604030504040204" pitchFamily="34" charset="-120"/>
              <a:cs typeface="+mn-cs"/>
              <a:sym typeface="Arial"/>
            </a:endParaRPr>
          </a:p>
          <a:p>
            <a:pPr marL="228600" lvl="1" indent="-228600" rtl="0" fontAlgn="ctr" latinLnBrk="0">
              <a:spcBef>
                <a:spcPts val="0"/>
              </a:spcBef>
              <a:spcAft>
                <a:spcPts val="0"/>
              </a:spcAft>
              <a:buFont typeface="+mj-lt"/>
              <a:buAutoNum type="arabicPeriod"/>
            </a:pPr>
            <a:r>
              <a:rPr lang="zh-TW" altLang="en-US" sz="1100" b="0" i="0" dirty="0">
                <a:effectLst/>
                <a:latin typeface="+mn-lt"/>
                <a:ea typeface="Microsoft JhengHei" panose="020B0604030504040204" pitchFamily="34" charset="-120"/>
                <a:cs typeface="+mn-cs"/>
                <a:sym typeface="Arial"/>
              </a:rPr>
              <a:t>肝臟類別的</a:t>
            </a:r>
            <a:r>
              <a:rPr lang="en-US" altLang="zh-TW" sz="1100" b="0" i="0" dirty="0">
                <a:effectLst/>
                <a:latin typeface="+mn-lt"/>
                <a:ea typeface="Microsoft JhengHei" panose="020B0604030504040204" pitchFamily="34" charset="-120"/>
                <a:cs typeface="+mn-cs"/>
                <a:sym typeface="Arial"/>
              </a:rPr>
              <a:t>Dice score</a:t>
            </a:r>
            <a:r>
              <a:rPr lang="zh-TW" altLang="en-US" sz="1100" b="0" i="0" dirty="0">
                <a:effectLst/>
                <a:latin typeface="+mn-lt"/>
                <a:ea typeface="Microsoft JhengHei" panose="020B0604030504040204" pitchFamily="34" charset="-120"/>
                <a:cs typeface="+mn-cs"/>
                <a:sym typeface="Arial"/>
              </a:rPr>
              <a:t>提高了</a:t>
            </a:r>
            <a:r>
              <a:rPr lang="en-US" altLang="zh-TW" sz="1100" b="0" i="0" dirty="0">
                <a:effectLst/>
                <a:latin typeface="+mn-lt"/>
                <a:ea typeface="Microsoft JhengHei" panose="020B0604030504040204" pitchFamily="34" charset="-120"/>
                <a:cs typeface="+mn-cs"/>
                <a:sym typeface="Arial"/>
              </a:rPr>
              <a:t>6.07%</a:t>
            </a:r>
            <a:r>
              <a:rPr lang="zh-TW" altLang="en-US" sz="1100" b="0" i="0" dirty="0">
                <a:effectLst/>
                <a:latin typeface="+mn-lt"/>
                <a:ea typeface="Microsoft JhengHei" panose="020B0604030504040204" pitchFamily="34" charset="-120"/>
                <a:cs typeface="+mn-cs"/>
                <a:sym typeface="Arial"/>
              </a:rPr>
              <a:t>。</a:t>
            </a:r>
          </a:p>
          <a:p>
            <a:pPr marL="228600" lvl="1" indent="-228600" rtl="0" fontAlgn="ctr" latinLnBrk="0">
              <a:spcBef>
                <a:spcPts val="0"/>
              </a:spcBef>
              <a:spcAft>
                <a:spcPts val="0"/>
              </a:spcAft>
              <a:buFont typeface="+mj-lt"/>
              <a:buAutoNum type="arabicPeriod"/>
            </a:pPr>
            <a:r>
              <a:rPr lang="zh-TW" altLang="en-US" sz="1100" b="0" i="0" dirty="0">
                <a:effectLst/>
                <a:latin typeface="+mn-lt"/>
                <a:ea typeface="Microsoft JhengHei" panose="020B0604030504040204" pitchFamily="34" charset="-120"/>
                <a:cs typeface="+mn-cs"/>
                <a:sym typeface="Arial"/>
              </a:rPr>
              <a:t>提升在肝腫瘤類別上更明顯，肝腫瘤</a:t>
            </a:r>
            <a:r>
              <a:rPr lang="en-US" altLang="zh-TW" sz="1100" b="0" i="0" dirty="0">
                <a:effectLst/>
                <a:latin typeface="+mn-lt"/>
                <a:ea typeface="Microsoft JhengHei" panose="020B0604030504040204" pitchFamily="34" charset="-120"/>
                <a:cs typeface="+mn-cs"/>
                <a:sym typeface="Arial"/>
              </a:rPr>
              <a:t>Dice score</a:t>
            </a:r>
            <a:r>
              <a:rPr lang="zh-TW" altLang="en-US" sz="1100" b="0" i="0" dirty="0">
                <a:effectLst/>
                <a:latin typeface="+mn-lt"/>
                <a:ea typeface="Microsoft JhengHei" panose="020B0604030504040204" pitchFamily="34" charset="-120"/>
                <a:cs typeface="+mn-cs"/>
                <a:sym typeface="Arial"/>
              </a:rPr>
              <a:t>提高了</a:t>
            </a:r>
            <a:r>
              <a:rPr lang="en-US" altLang="zh-TW" sz="1100" b="0" i="0" dirty="0">
                <a:effectLst/>
                <a:latin typeface="+mn-lt"/>
                <a:ea typeface="Microsoft JhengHei" panose="020B0604030504040204" pitchFamily="34" charset="-120"/>
                <a:cs typeface="+mn-cs"/>
                <a:sym typeface="Arial"/>
              </a:rPr>
              <a:t>21.32%</a:t>
            </a:r>
            <a:r>
              <a:rPr lang="zh-TW" altLang="en-US" sz="1100" b="0" i="0" dirty="0">
                <a:effectLst/>
                <a:latin typeface="+mn-lt"/>
                <a:ea typeface="Microsoft JhengHei" panose="020B0604030504040204" pitchFamily="34" charset="-120"/>
                <a:cs typeface="+mn-cs"/>
                <a:sym typeface="Arial"/>
              </a:rPr>
              <a:t>。</a:t>
            </a:r>
          </a:p>
          <a:p>
            <a:pPr marL="228600" lvl="1" indent="-228600" rtl="0" fontAlgn="ctr" latinLnBrk="0">
              <a:spcBef>
                <a:spcPts val="0"/>
              </a:spcBef>
              <a:spcAft>
                <a:spcPts val="0"/>
              </a:spcAft>
              <a:buFont typeface="+mj-lt"/>
              <a:buAutoNum type="arabicPeriod"/>
            </a:pPr>
            <a:r>
              <a:rPr lang="zh-TW" altLang="en-US" sz="1100" b="0" i="0" dirty="0">
                <a:effectLst/>
                <a:latin typeface="+mn-lt"/>
                <a:ea typeface="Microsoft JhengHei" panose="020B0604030504040204" pitchFamily="34" charset="-120"/>
                <a:cs typeface="+mn-cs"/>
                <a:sym typeface="Arial"/>
              </a:rPr>
              <a:t>對</a:t>
            </a:r>
            <a:r>
              <a:rPr lang="en-US" altLang="zh-TW" sz="1100" b="0" i="0" dirty="0">
                <a:effectLst/>
                <a:latin typeface="+mn-lt"/>
                <a:ea typeface="Microsoft JhengHei" panose="020B0604030504040204" pitchFamily="34" charset="-120"/>
                <a:cs typeface="+mn-cs"/>
                <a:sym typeface="Arial"/>
              </a:rPr>
              <a:t>point prompt</a:t>
            </a:r>
            <a:r>
              <a:rPr lang="zh-TW" altLang="en-US" sz="1100" b="0" i="0" dirty="0">
                <a:effectLst/>
                <a:latin typeface="+mn-lt"/>
                <a:ea typeface="Microsoft JhengHei" panose="020B0604030504040204" pitchFamily="34" charset="-120"/>
                <a:cs typeface="+mn-cs"/>
                <a:sym typeface="Arial"/>
              </a:rPr>
              <a:t>分割肝臟結果的改善十分微小。</a:t>
            </a:r>
          </a:p>
          <a:p>
            <a:pPr marL="742950" lvl="1" indent="-285750" rtl="0" fontAlgn="ctr" latinLnBrk="0">
              <a:spcBef>
                <a:spcPts val="0"/>
              </a:spcBef>
              <a:spcAft>
                <a:spcPts val="0"/>
              </a:spcAft>
              <a:buFont typeface="Arial" panose="020B0604020202020204" pitchFamily="34" charset="0"/>
              <a:buChar char="•"/>
            </a:pPr>
            <a:r>
              <a:rPr lang="zh-TW" altLang="en-US" sz="1100" b="0" i="0" dirty="0">
                <a:solidFill>
                  <a:srgbClr val="2E2E2F"/>
                </a:solidFill>
                <a:effectLst/>
                <a:latin typeface="+mn-lt"/>
                <a:ea typeface="Microsoft JhengHei" panose="020B0604030504040204" pitchFamily="34" charset="-120"/>
                <a:cs typeface="+mn-cs"/>
                <a:sym typeface="Arial"/>
              </a:rPr>
              <a:t>可能 </a:t>
            </a:r>
            <a:r>
              <a:rPr lang="en-US" altLang="zh-TW" sz="1100" b="0" i="0" dirty="0">
                <a:solidFill>
                  <a:srgbClr val="2E2E2F"/>
                </a:solidFill>
                <a:effectLst/>
                <a:latin typeface="+mn-lt"/>
                <a:ea typeface="Microsoft JhengHei" panose="020B0604030504040204" pitchFamily="34" charset="-120"/>
                <a:cs typeface="+mn-cs"/>
                <a:sym typeface="Arial"/>
              </a:rPr>
              <a:t>global</a:t>
            </a:r>
            <a:r>
              <a:rPr lang="zh-TW" altLang="en-US" sz="1100" b="0" i="0" dirty="0">
                <a:solidFill>
                  <a:srgbClr val="2E2E2F"/>
                </a:solidFill>
                <a:effectLst/>
                <a:latin typeface="+mn-lt"/>
                <a:ea typeface="Microsoft JhengHei" panose="020B0604030504040204" pitchFamily="34" charset="-120"/>
                <a:cs typeface="+mn-cs"/>
                <a:sym typeface="Arial"/>
              </a:rPr>
              <a:t>一級的</a:t>
            </a:r>
            <a:r>
              <a:rPr lang="en-US" altLang="zh-TW" sz="1100" b="0" i="0" dirty="0">
                <a:solidFill>
                  <a:srgbClr val="2E2E2F"/>
                </a:solidFill>
                <a:effectLst/>
                <a:latin typeface="+mn-lt"/>
                <a:ea typeface="Microsoft JhengHei" panose="020B0604030504040204" pitchFamily="34" charset="-120"/>
                <a:cs typeface="+mn-cs"/>
                <a:sym typeface="Arial"/>
              </a:rPr>
              <a:t>point prompt</a:t>
            </a:r>
            <a:r>
              <a:rPr lang="zh-TW" altLang="en-US" sz="1100" b="0" i="0" dirty="0">
                <a:solidFill>
                  <a:srgbClr val="2E2E2F"/>
                </a:solidFill>
                <a:effectLst/>
                <a:latin typeface="+mn-lt"/>
                <a:ea typeface="Microsoft JhengHei" panose="020B0604030504040204" pitchFamily="34" charset="-120"/>
                <a:cs typeface="+mn-cs"/>
                <a:sym typeface="Arial"/>
              </a:rPr>
              <a:t>相對稀疏，</a:t>
            </a:r>
            <a:br>
              <a:rPr lang="zh-TW" altLang="en-US" sz="1100" b="0" i="0" dirty="0">
                <a:effectLst/>
                <a:latin typeface="+mn-lt"/>
                <a:ea typeface="Microsoft JhengHei" panose="020B0604030504040204" pitchFamily="34" charset="-120"/>
                <a:cs typeface="+mn-cs"/>
                <a:sym typeface="Arial"/>
              </a:rPr>
            </a:br>
            <a:r>
              <a:rPr lang="zh-TW" altLang="en-US" sz="1100" b="0" i="0" dirty="0">
                <a:effectLst/>
                <a:latin typeface="+mn-lt"/>
                <a:ea typeface="Microsoft JhengHei" panose="020B0604030504040204" pitchFamily="34" charset="-120"/>
                <a:cs typeface="+mn-cs"/>
                <a:sym typeface="Arial"/>
              </a:rPr>
              <a:t>當</a:t>
            </a:r>
            <a:r>
              <a:rPr lang="en-US" altLang="zh-TW" sz="1100" b="0" i="0" dirty="0">
                <a:effectLst/>
                <a:latin typeface="+mn-lt"/>
                <a:ea typeface="Microsoft JhengHei" panose="020B0604030504040204" pitchFamily="34" charset="-120"/>
                <a:cs typeface="+mn-cs"/>
                <a:sym typeface="Arial"/>
              </a:rPr>
              <a:t>zoom in</a:t>
            </a:r>
            <a:r>
              <a:rPr lang="zh-TW" altLang="en-US" sz="1100" b="0" i="0" dirty="0">
                <a:effectLst/>
                <a:latin typeface="+mn-lt"/>
                <a:ea typeface="Microsoft JhengHei" panose="020B0604030504040204" pitchFamily="34" charset="-120"/>
                <a:cs typeface="+mn-cs"/>
                <a:sym typeface="Arial"/>
              </a:rPr>
              <a:t>到</a:t>
            </a:r>
            <a:r>
              <a:rPr lang="en-US" altLang="zh-TW" sz="1100" b="0" i="0" dirty="0">
                <a:effectLst/>
                <a:latin typeface="+mn-lt"/>
                <a:ea typeface="Microsoft JhengHei" panose="020B0604030504040204" pitchFamily="34" charset="-120"/>
                <a:cs typeface="+mn-cs"/>
                <a:sym typeface="Arial"/>
              </a:rPr>
              <a:t>local</a:t>
            </a:r>
            <a:r>
              <a:rPr lang="zh-TW" altLang="en-US" sz="1100" b="0" i="0" dirty="0">
                <a:effectLst/>
                <a:latin typeface="+mn-lt"/>
                <a:ea typeface="Microsoft JhengHei" panose="020B0604030504040204" pitchFamily="34" charset="-120"/>
                <a:cs typeface="+mn-cs"/>
                <a:sym typeface="Arial"/>
              </a:rPr>
              <a:t>區域時，其稀疏性變更明顯，限制該機制的能力。</a:t>
            </a:r>
          </a:p>
          <a:p>
            <a:pPr marL="0" indent="0" rtl="0" fontAlgn="ctr" latinLnBrk="0">
              <a:spcBef>
                <a:spcPts val="0"/>
              </a:spcBef>
              <a:spcAft>
                <a:spcPts val="0"/>
              </a:spcAft>
              <a:buFont typeface="+mj-lt"/>
              <a:buNone/>
            </a:pPr>
            <a:endParaRPr lang="en-US" altLang="zh-TW" sz="1100" b="0" i="0"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mj-lt"/>
              <a:buNone/>
            </a:pPr>
            <a:endParaRPr lang="en-US" altLang="zh-TW" sz="1100" b="0" i="0" dirty="0">
              <a:effectLst/>
              <a:latin typeface="+mn-lt"/>
              <a:ea typeface="Microsoft JhengHei" panose="020B0604030504040204" pitchFamily="34" charset="-120"/>
              <a:cs typeface="+mn-cs"/>
              <a:sym typeface="Arial"/>
            </a:endParaRPr>
          </a:p>
          <a:p>
            <a:pPr marL="228600" indent="-228600" rtl="0" fontAlgn="ctr" latinLnBrk="0">
              <a:spcBef>
                <a:spcPts val="0"/>
              </a:spcBef>
              <a:spcAft>
                <a:spcPts val="0"/>
              </a:spcAft>
              <a:buFont typeface="+mj-lt"/>
              <a:buAutoNum type="arabicPeriod"/>
            </a:pP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a:t>
            </a:r>
            <a:br>
              <a:rPr lang="zh-TW" altLang="en-US" sz="1100" b="0" i="0" dirty="0">
                <a:effectLst/>
                <a:latin typeface="+mn-lt"/>
                <a:ea typeface="Microsoft JhengHei" panose="020B0604030504040204" pitchFamily="34" charset="-120"/>
                <a:cs typeface="+mn-cs"/>
                <a:sym typeface="Arial"/>
              </a:rPr>
            </a:br>
            <a:r>
              <a:rPr lang="zh-TW" altLang="en-US" sz="1100" b="0" i="0" dirty="0">
                <a:effectLst/>
                <a:latin typeface="+mn-lt"/>
                <a:ea typeface="Microsoft JhengHei" panose="020B0604030504040204" pitchFamily="34" charset="-120"/>
                <a:cs typeface="+mn-cs"/>
                <a:sym typeface="Arial"/>
              </a:rPr>
              <a:t>我們在</a:t>
            </a:r>
            <a:r>
              <a:rPr lang="en-US" altLang="zh-TW" sz="1100" b="0" i="0" dirty="0">
                <a:effectLst/>
                <a:latin typeface="+mn-lt"/>
                <a:ea typeface="Microsoft JhengHei" panose="020B0604030504040204" pitchFamily="34" charset="-120"/>
                <a:cs typeface="+mn-cs"/>
                <a:sym typeface="Arial"/>
              </a:rPr>
              <a:t>MSD-Liver</a:t>
            </a:r>
            <a:r>
              <a:rPr lang="zh-TW" altLang="en-US" sz="1100" b="0" i="0" dirty="0">
                <a:effectLst/>
                <a:latin typeface="+mn-lt"/>
                <a:ea typeface="Microsoft JhengHei" panose="020B0604030504040204" pitchFamily="34" charset="-120"/>
                <a:cs typeface="+mn-cs"/>
                <a:sym typeface="Arial"/>
              </a:rPr>
              <a:t>數據集上進行了消融研究，以評估</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機制的貢獻。</a:t>
            </a:r>
          </a:p>
          <a:p>
            <a:pPr marL="742950" lvl="1" indent="-285750" rtl="0" fontAlgn="ctr" latinLnBrk="0">
              <a:spcBef>
                <a:spcPts val="0"/>
              </a:spcBef>
              <a:spcAft>
                <a:spcPts val="0"/>
              </a:spcAft>
              <a:buFont typeface="+mj-lt"/>
              <a:buAutoNum type="romanUcPeriod"/>
            </a:pPr>
            <a:r>
              <a:rPr lang="en-US" altLang="zh-TW" sz="1100" b="0" i="0" dirty="0">
                <a:effectLst/>
                <a:latin typeface="+mn-lt"/>
                <a:ea typeface="Microsoft JhengHei" panose="020B0604030504040204" pitchFamily="34" charset="-120"/>
                <a:cs typeface="+mn-cs"/>
                <a:sym typeface="Arial"/>
              </a:rPr>
              <a:t>MSD-Liver</a:t>
            </a:r>
            <a:r>
              <a:rPr lang="zh-TW" altLang="en-US" sz="1100" b="0" i="0" dirty="0">
                <a:effectLst/>
                <a:latin typeface="+mn-lt"/>
                <a:ea typeface="Microsoft JhengHei" panose="020B0604030504040204" pitchFamily="34" charset="-120"/>
                <a:cs typeface="+mn-cs"/>
                <a:sym typeface="Arial"/>
              </a:rPr>
              <a:t>數據集包括肝臟和肝腫瘤兩個類別，允許研究</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機制對「</a:t>
            </a:r>
            <a:r>
              <a:rPr lang="en-US" altLang="zh-TW" sz="1100" b="0" i="0" dirty="0" err="1">
                <a:effectLst/>
                <a:latin typeface="+mn-lt"/>
                <a:ea typeface="Microsoft JhengHei" panose="020B0604030504040204" pitchFamily="34" charset="-120"/>
                <a:cs typeface="+mn-cs"/>
                <a:sym typeface="Arial"/>
              </a:rPr>
              <a:t>MegaStructures</a:t>
            </a:r>
            <a:r>
              <a:rPr lang="zh-TW" altLang="en-US" sz="1100" b="0" i="0" dirty="0">
                <a:effectLst/>
                <a:latin typeface="+mn-lt"/>
                <a:ea typeface="Microsoft JhengHei" panose="020B0604030504040204" pitchFamily="34" charset="-120"/>
                <a:cs typeface="+mn-cs"/>
                <a:sym typeface="Arial"/>
              </a:rPr>
              <a:t>」和「</a:t>
            </a:r>
            <a:r>
              <a:rPr lang="en-US" altLang="zh-TW" sz="1100" b="0" i="0" dirty="0" err="1">
                <a:effectLst/>
                <a:latin typeface="+mn-lt"/>
                <a:ea typeface="Microsoft JhengHei" panose="020B0604030504040204" pitchFamily="34" charset="-120"/>
                <a:cs typeface="+mn-cs"/>
                <a:sym typeface="Arial"/>
              </a:rPr>
              <a:t>MicroStructures</a:t>
            </a:r>
            <a:r>
              <a:rPr lang="zh-TW" altLang="en-US" sz="1100" b="0" i="0" dirty="0">
                <a:effectLst/>
                <a:latin typeface="+mn-lt"/>
                <a:ea typeface="Microsoft JhengHei" panose="020B0604030504040204" pitchFamily="34" charset="-120"/>
                <a:cs typeface="+mn-cs"/>
                <a:sym typeface="Arial"/>
              </a:rPr>
              <a:t>」目標分割效果的影響。</a:t>
            </a:r>
          </a:p>
          <a:p>
            <a:pPr marL="742950" lvl="1" indent="-285750" rtl="0" fontAlgn="ctr" latinLnBrk="0">
              <a:spcBef>
                <a:spcPts val="0"/>
              </a:spcBef>
              <a:spcAft>
                <a:spcPts val="0"/>
              </a:spcAft>
              <a:buFont typeface="+mj-lt"/>
              <a:buAutoNum type="romanUcPeriod"/>
            </a:pPr>
            <a:r>
              <a:rPr lang="zh-TW" altLang="en-US" sz="1100" b="0" i="0" dirty="0">
                <a:effectLst/>
                <a:latin typeface="+mn-lt"/>
                <a:ea typeface="Microsoft JhengHei" panose="020B0604030504040204" pitchFamily="34" charset="-120"/>
                <a:cs typeface="+mn-cs"/>
                <a:sym typeface="Arial"/>
              </a:rPr>
              <a:t>如表</a:t>
            </a:r>
            <a:r>
              <a:rPr lang="en-US" altLang="zh-TW" sz="1100" b="0" i="0" dirty="0">
                <a:effectLst/>
                <a:latin typeface="+mn-lt"/>
                <a:ea typeface="Microsoft JhengHei" panose="020B0604030504040204" pitchFamily="34" charset="-120"/>
                <a:cs typeface="+mn-cs"/>
                <a:sym typeface="Arial"/>
              </a:rPr>
              <a:t>4</a:t>
            </a:r>
            <a:r>
              <a:rPr lang="zh-TW" altLang="en-US" sz="1100" b="0" i="0" dirty="0">
                <a:effectLst/>
                <a:latin typeface="+mn-lt"/>
                <a:ea typeface="Microsoft JhengHei" panose="020B0604030504040204" pitchFamily="34" charset="-120"/>
                <a:cs typeface="+mn-cs"/>
                <a:sym typeface="Arial"/>
              </a:rPr>
              <a:t>所示，將</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機制應用於</a:t>
            </a:r>
            <a:r>
              <a:rPr lang="en-US" altLang="zh-TW" sz="1100" b="0" i="0" dirty="0" err="1">
                <a:effectLst/>
                <a:latin typeface="+mn-lt"/>
                <a:ea typeface="Microsoft JhengHei" panose="020B0604030504040204" pitchFamily="34" charset="-120"/>
                <a:cs typeface="+mn-cs"/>
                <a:sym typeface="Arial"/>
              </a:rPr>
              <a:t>SegVol</a:t>
            </a:r>
            <a:r>
              <a:rPr lang="zh-TW" altLang="en-US" sz="1100" b="0" i="0" dirty="0">
                <a:effectLst/>
                <a:latin typeface="+mn-lt"/>
                <a:ea typeface="Microsoft JhengHei" panose="020B0604030504040204" pitchFamily="34" charset="-120"/>
                <a:cs typeface="+mn-cs"/>
                <a:sym typeface="Arial"/>
              </a:rPr>
              <a:t>模型使肝臟類別的</a:t>
            </a:r>
            <a:r>
              <a:rPr lang="en-US" altLang="zh-TW" sz="1100" b="0" i="0" dirty="0">
                <a:effectLst/>
                <a:latin typeface="+mn-lt"/>
                <a:ea typeface="Microsoft JhengHei" panose="020B0604030504040204" pitchFamily="34" charset="-120"/>
                <a:cs typeface="+mn-cs"/>
                <a:sym typeface="Arial"/>
              </a:rPr>
              <a:t>Dice score</a:t>
            </a:r>
            <a:r>
              <a:rPr lang="zh-TW" altLang="en-US" sz="1100" b="0" i="0" dirty="0">
                <a:effectLst/>
                <a:latin typeface="+mn-lt"/>
                <a:ea typeface="Microsoft JhengHei" panose="020B0604030504040204" pitchFamily="34" charset="-120"/>
                <a:cs typeface="+mn-cs"/>
                <a:sym typeface="Arial"/>
              </a:rPr>
              <a:t>提高了</a:t>
            </a:r>
            <a:r>
              <a:rPr lang="en-US" altLang="zh-TW" sz="1100" b="0" i="0" dirty="0">
                <a:effectLst/>
                <a:latin typeface="+mn-lt"/>
                <a:ea typeface="Microsoft JhengHei" panose="020B0604030504040204" pitchFamily="34" charset="-120"/>
                <a:cs typeface="+mn-cs"/>
                <a:sym typeface="Arial"/>
              </a:rPr>
              <a:t>6.07%</a:t>
            </a:r>
            <a:r>
              <a:rPr lang="zh-TW" altLang="en-US" sz="1100" b="0" i="0" dirty="0">
                <a:effectLst/>
                <a:latin typeface="+mn-lt"/>
                <a:ea typeface="Microsoft JhengHei" panose="020B0604030504040204" pitchFamily="34" charset="-120"/>
                <a:cs typeface="+mn-cs"/>
                <a:sym typeface="Arial"/>
              </a:rPr>
              <a:t>。</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這種提升在肝腫瘤類別上更為明顯，</a:t>
            </a:r>
            <a:br>
              <a:rPr lang="zh-TW" altLang="en-US" sz="1100" b="0" i="0" dirty="0">
                <a:solidFill>
                  <a:srgbClr val="2E2E2F"/>
                </a:solidFill>
                <a:effectLst/>
                <a:latin typeface="+mn-lt"/>
                <a:ea typeface="Microsoft JhengHei" panose="020B0604030504040204" pitchFamily="34" charset="-120"/>
                <a:cs typeface="+mn-cs"/>
                <a:sym typeface="Arial"/>
              </a:rPr>
            </a:br>
            <a:r>
              <a:rPr lang="en-US" altLang="zh-TW" sz="1100" b="0" i="0" dirty="0">
                <a:solidFill>
                  <a:srgbClr val="2E2E2F"/>
                </a:solidFill>
                <a:effectLst/>
                <a:latin typeface="+mn-lt"/>
                <a:ea typeface="Microsoft JhengHei" panose="020B0604030504040204" pitchFamily="34" charset="-120"/>
                <a:cs typeface="+mn-cs"/>
                <a:sym typeface="Arial"/>
              </a:rPr>
              <a:t>Zoom-out-zoom-in</a:t>
            </a:r>
            <a:r>
              <a:rPr lang="zh-TW" altLang="en-US" sz="1100" b="0" i="0" dirty="0">
                <a:solidFill>
                  <a:srgbClr val="2E2E2F"/>
                </a:solidFill>
                <a:effectLst/>
                <a:latin typeface="+mn-lt"/>
                <a:ea typeface="Microsoft JhengHei" panose="020B0604030504040204" pitchFamily="34" charset="-120"/>
                <a:cs typeface="+mn-cs"/>
                <a:sym typeface="Arial"/>
              </a:rPr>
              <a:t>機制將</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的肝腫瘤</a:t>
            </a:r>
            <a:r>
              <a:rPr lang="en-US" altLang="zh-TW" sz="1100" b="0" i="0" dirty="0">
                <a:solidFill>
                  <a:srgbClr val="2E2E2F"/>
                </a:solidFill>
                <a:effectLst/>
                <a:latin typeface="+mn-lt"/>
                <a:ea typeface="Microsoft JhengHei" panose="020B0604030504040204" pitchFamily="34" charset="-120"/>
                <a:cs typeface="+mn-cs"/>
                <a:sym typeface="Arial"/>
              </a:rPr>
              <a:t>Dice score</a:t>
            </a:r>
            <a:r>
              <a:rPr lang="zh-TW" altLang="en-US" sz="1100" b="0" i="0" dirty="0">
                <a:solidFill>
                  <a:srgbClr val="2E2E2F"/>
                </a:solidFill>
                <a:effectLst/>
                <a:latin typeface="+mn-lt"/>
                <a:ea typeface="Microsoft JhengHei" panose="020B0604030504040204" pitchFamily="34" charset="-120"/>
                <a:cs typeface="+mn-cs"/>
                <a:sym typeface="Arial"/>
              </a:rPr>
              <a:t>提高了</a:t>
            </a:r>
            <a:r>
              <a:rPr lang="en-US" altLang="zh-TW" sz="1100" b="0" i="0" dirty="0">
                <a:solidFill>
                  <a:srgbClr val="2E2E2F"/>
                </a:solidFill>
                <a:effectLst/>
                <a:latin typeface="+mn-lt"/>
                <a:ea typeface="Microsoft JhengHei" panose="020B0604030504040204" pitchFamily="34" charset="-120"/>
                <a:cs typeface="+mn-cs"/>
                <a:sym typeface="Arial"/>
              </a:rPr>
              <a:t>21.32%</a:t>
            </a:r>
            <a:r>
              <a:rPr lang="zh-TW" altLang="en-US" sz="1100" b="0" i="0" dirty="0">
                <a:solidFill>
                  <a:srgbClr val="2E2E2F"/>
                </a:solidFill>
                <a:effectLst/>
                <a:latin typeface="+mn-lt"/>
                <a:ea typeface="Microsoft JhengHei" panose="020B0604030504040204" pitchFamily="34" charset="-120"/>
                <a:cs typeface="+mn-cs"/>
                <a:sym typeface="Arial"/>
              </a:rPr>
              <a:t>。</a:t>
            </a:r>
          </a:p>
          <a:p>
            <a:pPr marL="742950" lvl="1" indent="-285750" rtl="0" fontAlgn="ctr" latinLnBrk="0">
              <a:spcBef>
                <a:spcPts val="0"/>
              </a:spcBef>
              <a:spcAft>
                <a:spcPts val="0"/>
              </a:spcAft>
              <a:buFont typeface="+mj-lt"/>
              <a:buAutoNum type="romanUcPeriod"/>
            </a:pPr>
            <a:r>
              <a:rPr lang="zh-TW" altLang="en-US" sz="1100" b="0" i="0" dirty="0">
                <a:effectLst/>
                <a:latin typeface="+mn-lt"/>
                <a:ea typeface="Microsoft JhengHei" panose="020B0604030504040204" pitchFamily="34" charset="-120"/>
                <a:cs typeface="+mn-cs"/>
                <a:sym typeface="Arial"/>
              </a:rPr>
              <a:t>有趣的是，</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機制對</a:t>
            </a:r>
            <a:r>
              <a:rPr lang="en-US" altLang="zh-TW" sz="1100" b="0" i="0" dirty="0">
                <a:effectLst/>
                <a:latin typeface="+mn-lt"/>
                <a:ea typeface="Microsoft JhengHei" panose="020B0604030504040204" pitchFamily="34" charset="-120"/>
                <a:cs typeface="+mn-cs"/>
                <a:sym typeface="Arial"/>
              </a:rPr>
              <a:t>point prompt</a:t>
            </a:r>
            <a:r>
              <a:rPr lang="zh-TW" altLang="en-US" sz="1100" b="0" i="0" dirty="0">
                <a:effectLst/>
                <a:latin typeface="+mn-lt"/>
                <a:ea typeface="Microsoft JhengHei" panose="020B0604030504040204" pitchFamily="34" charset="-120"/>
                <a:cs typeface="+mn-cs"/>
                <a:sym typeface="Arial"/>
              </a:rPr>
              <a:t>分割肝臟結果的改善十分微小。</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這可能歸因於</a:t>
            </a:r>
            <a:r>
              <a:rPr lang="en-US" altLang="zh-TW" sz="1100" b="0" i="0" dirty="0">
                <a:solidFill>
                  <a:srgbClr val="2E2E2F"/>
                </a:solidFill>
                <a:effectLst/>
                <a:latin typeface="+mn-lt"/>
                <a:ea typeface="Microsoft JhengHei" panose="020B0604030504040204" pitchFamily="34" charset="-120"/>
                <a:cs typeface="+mn-cs"/>
                <a:sym typeface="Arial"/>
              </a:rPr>
              <a:t>global</a:t>
            </a:r>
            <a:r>
              <a:rPr lang="zh-TW" altLang="en-US" sz="1100" b="0" i="0" dirty="0">
                <a:solidFill>
                  <a:srgbClr val="2E2E2F"/>
                </a:solidFill>
                <a:effectLst/>
                <a:latin typeface="+mn-lt"/>
                <a:ea typeface="Microsoft JhengHei" panose="020B0604030504040204" pitchFamily="34" charset="-120"/>
                <a:cs typeface="+mn-cs"/>
                <a:sym typeface="Arial"/>
              </a:rPr>
              <a:t>一級的</a:t>
            </a:r>
            <a:r>
              <a:rPr lang="en-US" altLang="zh-TW" sz="1100" b="0" i="0" dirty="0">
                <a:solidFill>
                  <a:srgbClr val="2E2E2F"/>
                </a:solidFill>
                <a:effectLst/>
                <a:latin typeface="+mn-lt"/>
                <a:ea typeface="Microsoft JhengHei" panose="020B0604030504040204" pitchFamily="34" charset="-120"/>
                <a:cs typeface="+mn-cs"/>
                <a:sym typeface="Arial"/>
              </a:rPr>
              <a:t>point prompt</a:t>
            </a:r>
            <a:r>
              <a:rPr lang="zh-TW" altLang="en-US" sz="1100" b="0" i="0" dirty="0">
                <a:solidFill>
                  <a:srgbClr val="2E2E2F"/>
                </a:solidFill>
                <a:effectLst/>
                <a:latin typeface="+mn-lt"/>
                <a:ea typeface="Microsoft JhengHei" panose="020B0604030504040204" pitchFamily="34" charset="-120"/>
                <a:cs typeface="+mn-cs"/>
                <a:sym typeface="Arial"/>
              </a:rPr>
              <a:t>相對稀疏，</a:t>
            </a:r>
            <a:br>
              <a:rPr lang="zh-TW" altLang="en-US" sz="1100" b="0" i="0" dirty="0">
                <a:solidFill>
                  <a:srgbClr val="2E2E2F"/>
                </a:solidFill>
                <a:effectLst/>
                <a:latin typeface="+mn-lt"/>
                <a:ea typeface="Microsoft JhengHei" panose="020B0604030504040204" pitchFamily="34" charset="-120"/>
                <a:cs typeface="+mn-cs"/>
                <a:sym typeface="Arial"/>
              </a:rPr>
            </a:br>
            <a:r>
              <a:rPr lang="zh-TW" altLang="en-US" sz="1100" b="0" i="0" dirty="0">
                <a:solidFill>
                  <a:srgbClr val="2E2E2F"/>
                </a:solidFill>
                <a:effectLst/>
                <a:latin typeface="+mn-lt"/>
                <a:ea typeface="Microsoft JhengHei" panose="020B0604030504040204" pitchFamily="34" charset="-120"/>
                <a:cs typeface="+mn-cs"/>
                <a:sym typeface="Arial"/>
              </a:rPr>
              <a:t>當</a:t>
            </a:r>
            <a:r>
              <a:rPr lang="en-US" altLang="zh-TW" sz="1100" b="0" i="0" dirty="0">
                <a:solidFill>
                  <a:srgbClr val="2E2E2F"/>
                </a:solidFill>
                <a:effectLst/>
                <a:latin typeface="+mn-lt"/>
                <a:ea typeface="Microsoft JhengHei" panose="020B0604030504040204" pitchFamily="34" charset="-120"/>
                <a:cs typeface="+mn-cs"/>
                <a:sym typeface="Arial"/>
              </a:rPr>
              <a:t>zoom in</a:t>
            </a:r>
            <a:r>
              <a:rPr lang="zh-TW" altLang="en-US" sz="1100" b="0" i="0" dirty="0">
                <a:solidFill>
                  <a:srgbClr val="2E2E2F"/>
                </a:solidFill>
                <a:effectLst/>
                <a:latin typeface="+mn-lt"/>
                <a:ea typeface="Microsoft JhengHei" panose="020B0604030504040204" pitchFamily="34" charset="-120"/>
                <a:cs typeface="+mn-cs"/>
                <a:sym typeface="Arial"/>
              </a:rPr>
              <a:t>到</a:t>
            </a:r>
            <a:r>
              <a:rPr lang="en-US" altLang="zh-TW" sz="1100" b="0" i="0" dirty="0">
                <a:solidFill>
                  <a:srgbClr val="2E2E2F"/>
                </a:solidFill>
                <a:effectLst/>
                <a:latin typeface="+mn-lt"/>
                <a:ea typeface="Microsoft JhengHei" panose="020B0604030504040204" pitchFamily="34" charset="-120"/>
                <a:cs typeface="+mn-cs"/>
                <a:sym typeface="Arial"/>
              </a:rPr>
              <a:t>local</a:t>
            </a:r>
            <a:r>
              <a:rPr lang="zh-TW" altLang="en-US" sz="1100" b="0" i="0" dirty="0">
                <a:solidFill>
                  <a:srgbClr val="2E2E2F"/>
                </a:solidFill>
                <a:effectLst/>
                <a:latin typeface="+mn-lt"/>
                <a:ea typeface="Microsoft JhengHei" panose="020B0604030504040204" pitchFamily="34" charset="-120"/>
                <a:cs typeface="+mn-cs"/>
                <a:sym typeface="Arial"/>
              </a:rPr>
              <a:t>區域時，其稀疏性變得更加明顯，從而限制了該機制的潛力。</a:t>
            </a:r>
          </a:p>
          <a:p>
            <a:pPr marL="285750" indent="-285750" rtl="0" fontAlgn="ctr" latinLnBrk="0">
              <a:spcBef>
                <a:spcPts val="0"/>
              </a:spcBef>
              <a:spcAft>
                <a:spcPts val="0"/>
              </a:spcAft>
              <a:buFont typeface="Arial" panose="020B0604020202020204" pitchFamily="34" charset="0"/>
              <a:buChar char="•"/>
            </a:pPr>
            <a:endParaRPr lang="en-US" altLang="zh-TW" sz="1100" b="0" i="0" dirty="0">
              <a:effectLst/>
              <a:latin typeface="+mn-lt"/>
              <a:ea typeface="Microsoft JhengHei" panose="020B0604030504040204" pitchFamily="34" charset="-120"/>
              <a:cs typeface="+mn-cs"/>
              <a:sym typeface="Arial"/>
            </a:endParaRPr>
          </a:p>
          <a:p>
            <a:pPr marL="0" indent="0" rtl="0" fontAlgn="ctr" latinLnBrk="0">
              <a:spcBef>
                <a:spcPts val="0"/>
              </a:spcBef>
              <a:spcAft>
                <a:spcPts val="0"/>
              </a:spcAft>
              <a:buFont typeface="Arial" panose="020B0604020202020204" pitchFamily="34" charset="0"/>
              <a:buNone/>
            </a:pPr>
            <a:r>
              <a:rPr lang="en-US" altLang="zh-TW" sz="1100" b="0" i="0" dirty="0">
                <a:effectLst/>
                <a:latin typeface="+mn-lt"/>
                <a:ea typeface="Microsoft JhengHei" panose="020B0604030504040204" pitchFamily="34" charset="-120"/>
                <a:cs typeface="+mn-cs"/>
                <a:sym typeface="Arial"/>
              </a:rPr>
              <a:t>--------</a:t>
            </a:r>
          </a:p>
          <a:p>
            <a:pPr marL="285750" indent="-285750" rtl="0" fontAlgn="ctr" latinLnBrk="0">
              <a:spcBef>
                <a:spcPts val="0"/>
              </a:spcBef>
              <a:spcAft>
                <a:spcPts val="0"/>
              </a:spcAft>
              <a:buFont typeface="Arial" panose="020B0604020202020204" pitchFamily="34" charset="0"/>
              <a:buChar char="•"/>
            </a:pPr>
            <a:r>
              <a:rPr lang="zh-TW" altLang="en-US" sz="1100" b="0" i="0" dirty="0">
                <a:effectLst/>
                <a:latin typeface="+mn-lt"/>
                <a:ea typeface="Microsoft JhengHei" panose="020B0604030504040204" pitchFamily="34" charset="-120"/>
                <a:cs typeface="+mn-cs"/>
                <a:sym typeface="Arial"/>
              </a:rPr>
              <a:t>圖</a:t>
            </a:r>
            <a:r>
              <a:rPr lang="en-US" altLang="zh-TW" sz="1100" b="0" i="0" dirty="0">
                <a:effectLst/>
                <a:latin typeface="+mn-lt"/>
                <a:ea typeface="Microsoft JhengHei" panose="020B0604030504040204" pitchFamily="34" charset="-120"/>
                <a:cs typeface="+mn-cs"/>
                <a:sym typeface="Arial"/>
              </a:rPr>
              <a:t>3 </a:t>
            </a:r>
            <a:r>
              <a:rPr lang="zh-TW" altLang="en-US" sz="1100" b="0" i="0" dirty="0">
                <a:effectLst/>
                <a:latin typeface="+mn-lt"/>
                <a:ea typeface="Microsoft JhengHei" panose="020B0604030504040204" pitchFamily="34" charset="-120"/>
                <a:cs typeface="+mn-cs"/>
                <a:sym typeface="Arial"/>
              </a:rPr>
              <a:t>數據集</a:t>
            </a:r>
            <a:r>
              <a:rPr lang="en-US" altLang="zh-TW" sz="1100" b="0" i="0" dirty="0">
                <a:effectLst/>
                <a:latin typeface="+mn-lt"/>
                <a:ea typeface="Microsoft JhengHei" panose="020B0604030504040204" pitchFamily="34" charset="-120"/>
                <a:cs typeface="+mn-cs"/>
                <a:sym typeface="Arial"/>
              </a:rPr>
              <a:t>scale</a:t>
            </a:r>
            <a:r>
              <a:rPr lang="zh-TW" altLang="en-US" sz="1100" b="0" i="0" dirty="0">
                <a:effectLst/>
                <a:latin typeface="+mn-lt"/>
                <a:ea typeface="Microsoft JhengHei" panose="020B0604030504040204" pitchFamily="34" charset="-120"/>
                <a:cs typeface="+mn-cs"/>
                <a:sym typeface="Arial"/>
              </a:rPr>
              <a:t>和病灶分割。</a:t>
            </a:r>
          </a:p>
          <a:p>
            <a:pPr marL="742950" lvl="1" indent="-285750" rtl="0" fontAlgn="ctr" latinLnBrk="0">
              <a:spcBef>
                <a:spcPts val="0"/>
              </a:spcBef>
              <a:spcAft>
                <a:spcPts val="0"/>
              </a:spcAft>
              <a:buFont typeface="+mj-lt"/>
              <a:buAutoNum type="romanUcPeriod"/>
            </a:pPr>
            <a:r>
              <a:rPr lang="en-US" altLang="zh-TW" sz="1100" b="0" i="0" dirty="0">
                <a:effectLst/>
                <a:latin typeface="+mn-lt"/>
                <a:ea typeface="Microsoft JhengHei" panose="020B0604030504040204" pitchFamily="34" charset="-120"/>
                <a:cs typeface="+mn-cs"/>
                <a:sym typeface="Arial"/>
              </a:rPr>
              <a:t>(a)</a:t>
            </a:r>
            <a:r>
              <a:rPr lang="zh-TW" altLang="en-US" sz="1100" b="0" i="0" dirty="0">
                <a:effectLst/>
                <a:latin typeface="+mn-lt"/>
                <a:ea typeface="Microsoft JhengHei" panose="020B0604030504040204" pitchFamily="34" charset="-120"/>
                <a:cs typeface="+mn-cs"/>
                <a:sym typeface="Arial"/>
              </a:rPr>
              <a:t>在不同數量的數據集中，</a:t>
            </a:r>
            <a:r>
              <a:rPr lang="en-US" altLang="zh-TW" sz="1100" b="0" i="0" dirty="0">
                <a:effectLst/>
                <a:latin typeface="+mn-lt"/>
                <a:ea typeface="Microsoft JhengHei" panose="020B0604030504040204" pitchFamily="34" charset="-120"/>
                <a:cs typeface="+mn-cs"/>
                <a:sym typeface="Arial"/>
              </a:rPr>
              <a:t>CTs</a:t>
            </a:r>
            <a:r>
              <a:rPr lang="zh-TW" altLang="en-US" sz="1100" b="0" i="0" dirty="0">
                <a:effectLst/>
                <a:latin typeface="+mn-lt"/>
                <a:ea typeface="Microsoft JhengHei" panose="020B0604030504040204" pitchFamily="34" charset="-120"/>
                <a:cs typeface="+mn-cs"/>
                <a:sym typeface="Arial"/>
              </a:rPr>
              <a:t>和相應的</a:t>
            </a:r>
            <a:r>
              <a:rPr lang="en-US" altLang="zh-TW" sz="1100" b="0" i="0" dirty="0">
                <a:effectLst/>
                <a:latin typeface="+mn-lt"/>
                <a:ea typeface="Microsoft JhengHei" panose="020B0604030504040204" pitchFamily="34" charset="-120"/>
                <a:cs typeface="+mn-cs"/>
                <a:sym typeface="Arial"/>
              </a:rPr>
              <a:t>Ground Truth Mask</a:t>
            </a:r>
            <a:r>
              <a:rPr lang="zh-TW" altLang="en-US" sz="1100" b="0" i="0" dirty="0">
                <a:effectLst/>
                <a:latin typeface="+mn-lt"/>
                <a:ea typeface="Microsoft JhengHei" panose="020B0604030504040204" pitchFamily="34" charset="-120"/>
                <a:cs typeface="+mn-cs"/>
                <a:sym typeface="Arial"/>
              </a:rPr>
              <a:t>數量。</a:t>
            </a:r>
          </a:p>
          <a:p>
            <a:pPr marL="742950" lvl="1" indent="-285750" rtl="0" fontAlgn="ctr" latinLnBrk="0">
              <a:spcBef>
                <a:spcPts val="0"/>
              </a:spcBef>
              <a:spcAft>
                <a:spcPts val="0"/>
              </a:spcAft>
              <a:buFont typeface="+mj-lt"/>
              <a:buAutoNum type="romanUcPeriod"/>
            </a:pPr>
            <a:r>
              <a:rPr lang="en-US" altLang="zh-TW" sz="1100" b="0" i="0" dirty="0">
                <a:effectLst/>
                <a:latin typeface="+mn-lt"/>
                <a:ea typeface="Microsoft JhengHei" panose="020B0604030504040204" pitchFamily="34" charset="-120"/>
                <a:cs typeface="+mn-cs"/>
                <a:sym typeface="Arial"/>
              </a:rPr>
              <a:t>(b)</a:t>
            </a:r>
            <a:r>
              <a:rPr lang="zh-TW" altLang="en-US" sz="1100" b="0" i="0" dirty="0">
                <a:effectLst/>
                <a:latin typeface="+mn-lt"/>
                <a:ea typeface="Microsoft JhengHei" panose="020B0604030504040204" pitchFamily="34" charset="-120"/>
                <a:cs typeface="+mn-cs"/>
                <a:sym typeface="Arial"/>
              </a:rPr>
              <a:t>不同數據規模訓練</a:t>
            </a:r>
            <a:r>
              <a:rPr lang="en-US" altLang="zh-TW" sz="1100" b="0" i="0" dirty="0" err="1">
                <a:effectLst/>
                <a:latin typeface="+mn-lt"/>
                <a:ea typeface="Microsoft JhengHei" panose="020B0604030504040204" pitchFamily="34" charset="-120"/>
                <a:cs typeface="+mn-cs"/>
                <a:sym typeface="Arial"/>
              </a:rPr>
              <a:t>SegVol</a:t>
            </a:r>
            <a:r>
              <a:rPr lang="zh-TW" altLang="en-US" sz="1100" b="0" i="0" dirty="0">
                <a:effectLst/>
                <a:latin typeface="+mn-lt"/>
                <a:ea typeface="Microsoft JhengHei" panose="020B0604030504040204" pitchFamily="34" charset="-120"/>
                <a:cs typeface="+mn-cs"/>
                <a:sym typeface="Arial"/>
              </a:rPr>
              <a:t>的</a:t>
            </a:r>
            <a:r>
              <a:rPr lang="en-US" altLang="zh-TW" sz="1100" b="0" i="0" dirty="0">
                <a:effectLst/>
                <a:latin typeface="+mn-lt"/>
                <a:ea typeface="Microsoft JhengHei" panose="020B0604030504040204" pitchFamily="34" charset="-120"/>
                <a:cs typeface="+mn-cs"/>
                <a:sym typeface="Arial"/>
              </a:rPr>
              <a:t>Dice Score</a:t>
            </a:r>
            <a:r>
              <a:rPr lang="zh-TW" altLang="en-US" sz="1100" b="0" i="0" dirty="0">
                <a:effectLst/>
                <a:latin typeface="+mn-lt"/>
                <a:ea typeface="Microsoft JhengHei" panose="020B0604030504040204" pitchFamily="34" charset="-120"/>
                <a:cs typeface="+mn-cs"/>
                <a:sym typeface="Arial"/>
              </a:rPr>
              <a:t>。</a:t>
            </a:r>
            <a:endParaRPr lang="en-US" altLang="zh-TW" sz="1100" b="0" i="0" dirty="0">
              <a:effectLst/>
              <a:latin typeface="+mn-lt"/>
              <a:ea typeface="Microsoft JhengHei" panose="020B0604030504040204" pitchFamily="34" charset="-120"/>
              <a:cs typeface="+mn-cs"/>
              <a:sym typeface="Arial"/>
            </a:endParaRPr>
          </a:p>
          <a:p>
            <a:pPr marL="742950" lvl="1" indent="-285750" rtl="0" fontAlgn="ctr" latinLnBrk="0">
              <a:spcBef>
                <a:spcPts val="0"/>
              </a:spcBef>
              <a:spcAft>
                <a:spcPts val="0"/>
              </a:spcAft>
              <a:buFont typeface="+mj-lt"/>
              <a:buAutoNum type="romanUcPeriod"/>
            </a:pPr>
            <a:r>
              <a:rPr lang="en-US" altLang="zh-TW" sz="1100" b="0" i="0" dirty="0">
                <a:effectLst/>
                <a:latin typeface="+mn-lt"/>
                <a:ea typeface="Microsoft JhengHei" panose="020B0604030504040204" pitchFamily="34" charset="-120"/>
                <a:cs typeface="+mn-cs"/>
                <a:sym typeface="Arial"/>
              </a:rPr>
              <a:t>(c)</a:t>
            </a:r>
            <a:r>
              <a:rPr lang="zh-TW" altLang="en-US" sz="1100" b="0" i="0" dirty="0">
                <a:effectLst/>
                <a:latin typeface="+mn-lt"/>
                <a:ea typeface="Microsoft JhengHei" panose="020B0604030504040204" pitchFamily="34" charset="-120"/>
                <a:cs typeface="+mn-cs"/>
                <a:sym typeface="Arial"/>
              </a:rPr>
              <a:t>病灶分割。</a:t>
            </a:r>
          </a:p>
          <a:p>
            <a:pPr marL="228600" indent="-228600" rtl="0" fontAlgn="ctr">
              <a:spcBef>
                <a:spcPts val="0"/>
              </a:spcBef>
              <a:spcAft>
                <a:spcPts val="0"/>
              </a:spcAft>
              <a:buFont typeface="+mj-lt"/>
              <a:buAutoNum type="arabicPeriod"/>
            </a:pPr>
            <a:r>
              <a:rPr lang="en-US" altLang="zh-TW" sz="1100" b="0" i="0" dirty="0">
                <a:effectLst/>
                <a:ea typeface="Microsoft JhengHei" panose="020B0604030504040204" pitchFamily="34" charset="-120"/>
              </a:rPr>
              <a:t>3. </a:t>
            </a:r>
            <a:r>
              <a:rPr lang="zh-TW" altLang="en-US" sz="1100" b="0" i="0" dirty="0">
                <a:effectLst/>
                <a:ea typeface="Microsoft JhengHei" panose="020B0604030504040204" pitchFamily="34" charset="-120"/>
              </a:rPr>
              <a:t>病灶分割能力</a:t>
            </a:r>
          </a:p>
          <a:p>
            <a:pPr marL="742950" lvl="1" indent="-285750" rtl="0" fontAlgn="ctr" latinLnBrk="0">
              <a:spcBef>
                <a:spcPts val="0"/>
              </a:spcBef>
              <a:spcAft>
                <a:spcPts val="0"/>
              </a:spcAft>
              <a:buFont typeface="+mj-lt"/>
              <a:buAutoNum type="romanUcPeriod"/>
            </a:pPr>
            <a:r>
              <a:rPr lang="zh-TW" altLang="en-US" sz="1100" b="0" i="0" dirty="0">
                <a:effectLst/>
                <a:latin typeface="+mn-lt"/>
                <a:ea typeface="Microsoft JhengHei" panose="020B0604030504040204" pitchFamily="34" charset="-120"/>
                <a:cs typeface="+mn-cs"/>
                <a:sym typeface="Arial"/>
              </a:rPr>
              <a:t>我們使用</a:t>
            </a:r>
            <a:r>
              <a:rPr lang="en-US" altLang="zh-TW" sz="1100" b="0" i="0" dirty="0" err="1">
                <a:effectLst/>
                <a:latin typeface="+mn-lt"/>
                <a:ea typeface="Microsoft JhengHei" panose="020B0604030504040204" pitchFamily="34" charset="-120"/>
                <a:cs typeface="+mn-cs"/>
                <a:sym typeface="Arial"/>
              </a:rPr>
              <a:t>nnU</a:t>
            </a:r>
            <a:r>
              <a:rPr lang="en-US" altLang="zh-TW" sz="1100" b="0" i="0" dirty="0">
                <a:effectLst/>
                <a:latin typeface="+mn-lt"/>
                <a:ea typeface="Microsoft JhengHei" panose="020B0604030504040204" pitchFamily="34" charset="-120"/>
                <a:cs typeface="+mn-cs"/>
                <a:sym typeface="Arial"/>
              </a:rPr>
              <a:t>-net</a:t>
            </a:r>
            <a:r>
              <a:rPr lang="zh-TW" altLang="en-US" sz="1100" b="0" i="0" dirty="0">
                <a:effectLst/>
                <a:latin typeface="+mn-lt"/>
                <a:ea typeface="Microsoft JhengHei" panose="020B0604030504040204" pitchFamily="34" charset="-120"/>
                <a:cs typeface="+mn-cs"/>
                <a:sym typeface="Arial"/>
              </a:rPr>
              <a:t>作為基線模型，它在傳統的醫學體素分割模型中表現出最強的分割能力。</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如表</a:t>
            </a:r>
            <a:r>
              <a:rPr lang="en-US" altLang="zh-TW" sz="1100" b="0" i="0" dirty="0">
                <a:solidFill>
                  <a:srgbClr val="2E2E2F"/>
                </a:solidFill>
                <a:effectLst/>
                <a:latin typeface="+mn-lt"/>
                <a:ea typeface="Microsoft JhengHei" panose="020B0604030504040204" pitchFamily="34" charset="-120"/>
                <a:cs typeface="+mn-cs"/>
                <a:sym typeface="Arial"/>
              </a:rPr>
              <a:t>3</a:t>
            </a:r>
            <a:r>
              <a:rPr lang="zh-TW" altLang="en-US" sz="1100" b="0" i="0" dirty="0">
                <a:solidFill>
                  <a:srgbClr val="2E2E2F"/>
                </a:solidFill>
                <a:effectLst/>
                <a:latin typeface="+mn-lt"/>
                <a:ea typeface="Microsoft JhengHei" panose="020B0604030504040204" pitchFamily="34" charset="-120"/>
                <a:cs typeface="+mn-cs"/>
                <a:sym typeface="Arial"/>
              </a:rPr>
              <a:t>所示，</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分割這些具有挑戰性的病變的能力明顯優於</a:t>
            </a:r>
            <a:r>
              <a:rPr lang="en-US" altLang="zh-TW" sz="1100" b="0" i="0" dirty="0" err="1">
                <a:solidFill>
                  <a:srgbClr val="2E2E2F"/>
                </a:solidFill>
                <a:effectLst/>
                <a:latin typeface="+mn-lt"/>
                <a:ea typeface="Microsoft JhengHei" panose="020B0604030504040204" pitchFamily="34" charset="-120"/>
                <a:cs typeface="+mn-cs"/>
                <a:sym typeface="Arial"/>
              </a:rPr>
              <a:t>nnU</a:t>
            </a:r>
            <a:r>
              <a:rPr lang="en-US" altLang="zh-TW" sz="1100" b="0" i="0" dirty="0">
                <a:solidFill>
                  <a:srgbClr val="2E2E2F"/>
                </a:solidFill>
                <a:effectLst/>
                <a:latin typeface="+mn-lt"/>
                <a:ea typeface="Microsoft JhengHei" panose="020B0604030504040204" pitchFamily="34" charset="-120"/>
                <a:cs typeface="+mn-cs"/>
                <a:sym typeface="Arial"/>
              </a:rPr>
              <a:t>-net</a:t>
            </a:r>
            <a:r>
              <a:rPr lang="zh-TW" altLang="en-US" sz="1100" b="0" i="0" dirty="0">
                <a:solidFill>
                  <a:srgbClr val="2E2E2F"/>
                </a:solidFill>
                <a:effectLst/>
                <a:latin typeface="+mn-lt"/>
                <a:ea typeface="Microsoft JhengHei" panose="020B0604030504040204" pitchFamily="34" charset="-120"/>
                <a:cs typeface="+mn-cs"/>
                <a:sym typeface="Arial"/>
              </a:rPr>
              <a:t>。</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在這三個病變數據集中，</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的</a:t>
            </a:r>
            <a:r>
              <a:rPr lang="en-US" altLang="zh-TW" sz="1100" b="0" i="0" dirty="0">
                <a:solidFill>
                  <a:srgbClr val="2E2E2F"/>
                </a:solidFill>
                <a:effectLst/>
                <a:latin typeface="+mn-lt"/>
                <a:ea typeface="Microsoft JhengHei" panose="020B0604030504040204" pitchFamily="34" charset="-120"/>
                <a:cs typeface="+mn-cs"/>
                <a:sym typeface="Arial"/>
              </a:rPr>
              <a:t>Dice score</a:t>
            </a:r>
            <a:r>
              <a:rPr lang="zh-TW" altLang="en-US" sz="1100" b="0" i="0" dirty="0">
                <a:solidFill>
                  <a:srgbClr val="2E2E2F"/>
                </a:solidFill>
                <a:effectLst/>
                <a:latin typeface="+mn-lt"/>
                <a:ea typeface="Microsoft JhengHei" panose="020B0604030504040204" pitchFamily="34" charset="-120"/>
                <a:cs typeface="+mn-cs"/>
                <a:sym typeface="Arial"/>
              </a:rPr>
              <a:t>超過</a:t>
            </a:r>
            <a:r>
              <a:rPr lang="en-US" altLang="zh-TW" sz="1100" b="0" i="0" dirty="0" err="1">
                <a:solidFill>
                  <a:srgbClr val="2E2E2F"/>
                </a:solidFill>
                <a:effectLst/>
                <a:latin typeface="+mn-lt"/>
                <a:ea typeface="Microsoft JhengHei" panose="020B0604030504040204" pitchFamily="34" charset="-120"/>
                <a:cs typeface="+mn-cs"/>
                <a:sym typeface="Arial"/>
              </a:rPr>
              <a:t>nnU</a:t>
            </a:r>
            <a:r>
              <a:rPr lang="en-US" altLang="zh-TW" sz="1100" b="0" i="0" dirty="0">
                <a:solidFill>
                  <a:srgbClr val="2E2E2F"/>
                </a:solidFill>
                <a:effectLst/>
                <a:latin typeface="+mn-lt"/>
                <a:ea typeface="Microsoft JhengHei" panose="020B0604030504040204" pitchFamily="34" charset="-120"/>
                <a:cs typeface="+mn-cs"/>
                <a:sym typeface="Arial"/>
              </a:rPr>
              <a:t>-net 19.58%</a:t>
            </a:r>
            <a:r>
              <a:rPr lang="zh-TW" altLang="en-US" sz="1100" b="0" i="0" dirty="0">
                <a:solidFill>
                  <a:srgbClr val="2E2E2F"/>
                </a:solidFill>
                <a:effectLst/>
                <a:latin typeface="+mn-lt"/>
                <a:ea typeface="Microsoft JhengHei" panose="020B0604030504040204" pitchFamily="34" charset="-120"/>
                <a:cs typeface="+mn-cs"/>
                <a:sym typeface="Arial"/>
              </a:rPr>
              <a:t>，</a:t>
            </a:r>
            <a:br>
              <a:rPr lang="zh-TW" altLang="en-US" sz="1100" b="0" i="0" dirty="0">
                <a:solidFill>
                  <a:srgbClr val="2E2E2F"/>
                </a:solidFill>
                <a:effectLst/>
                <a:latin typeface="+mn-lt"/>
                <a:ea typeface="Microsoft JhengHei" panose="020B0604030504040204" pitchFamily="34" charset="-120"/>
                <a:cs typeface="+mn-cs"/>
                <a:sym typeface="Arial"/>
              </a:rPr>
            </a:br>
            <a:r>
              <a:rPr lang="zh-TW" altLang="en-US" sz="1100" b="0" i="0" dirty="0">
                <a:solidFill>
                  <a:srgbClr val="2E2E2F"/>
                </a:solidFill>
                <a:effectLst/>
                <a:latin typeface="+mn-lt"/>
                <a:ea typeface="Microsoft JhengHei" panose="020B0604030504040204" pitchFamily="34" charset="-120"/>
                <a:cs typeface="+mn-cs"/>
                <a:sym typeface="Arial"/>
              </a:rPr>
              <a:t>這代表在複雜體素病灶分割方面</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的重大進步。</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圖</a:t>
            </a:r>
            <a:r>
              <a:rPr lang="en-US" altLang="zh-TW" sz="1100" b="0" i="0" dirty="0">
                <a:solidFill>
                  <a:srgbClr val="2E2E2F"/>
                </a:solidFill>
                <a:effectLst/>
                <a:latin typeface="+mn-lt"/>
                <a:ea typeface="Microsoft JhengHei" panose="020B0604030504040204" pitchFamily="34" charset="-120"/>
                <a:cs typeface="+mn-cs"/>
                <a:sym typeface="Arial"/>
              </a:rPr>
              <a:t>3c</a:t>
            </a:r>
            <a:r>
              <a:rPr lang="zh-TW" altLang="en-US" sz="1100" b="0" i="0" dirty="0">
                <a:solidFill>
                  <a:srgbClr val="2E2E2F"/>
                </a:solidFill>
                <a:effectLst/>
                <a:latin typeface="+mn-lt"/>
                <a:ea typeface="Microsoft JhengHei" panose="020B0604030504040204" pitchFamily="34" charset="-120"/>
                <a:cs typeface="+mn-cs"/>
                <a:sym typeface="Arial"/>
              </a:rPr>
              <a:t>給出了一系列示例，展示了</a:t>
            </a:r>
            <a:r>
              <a:rPr lang="en-US" altLang="zh-TW" sz="1100" b="0" i="0" dirty="0" err="1">
                <a:solidFill>
                  <a:srgbClr val="2E2E2F"/>
                </a:solidFill>
                <a:effectLst/>
                <a:latin typeface="+mn-lt"/>
                <a:ea typeface="Microsoft JhengHei" panose="020B0604030504040204" pitchFamily="34" charset="-120"/>
                <a:cs typeface="+mn-cs"/>
                <a:sym typeface="Arial"/>
              </a:rPr>
              <a:t>nnUnet</a:t>
            </a:r>
            <a:r>
              <a:rPr lang="zh-TW" altLang="en-US" sz="1100" b="0" i="0" dirty="0">
                <a:solidFill>
                  <a:srgbClr val="2E2E2F"/>
                </a:solidFill>
                <a:effectLst/>
                <a:latin typeface="+mn-lt"/>
                <a:ea typeface="Microsoft JhengHei" panose="020B0604030504040204" pitchFamily="34" charset="-120"/>
                <a:cs typeface="+mn-cs"/>
                <a:sym typeface="Arial"/>
              </a:rPr>
              <a:t>和我們的方法的病變分割性能。</a:t>
            </a:r>
            <a:br>
              <a:rPr lang="zh-TW" altLang="en-US" sz="1100" b="0" i="0" dirty="0">
                <a:solidFill>
                  <a:srgbClr val="2E2E2F"/>
                </a:solidFill>
                <a:effectLst/>
                <a:latin typeface="+mn-lt"/>
                <a:ea typeface="Microsoft JhengHei" panose="020B0604030504040204" pitchFamily="34" charset="-120"/>
                <a:cs typeface="+mn-cs"/>
                <a:sym typeface="Arial"/>
              </a:rPr>
            </a:br>
            <a:r>
              <a:rPr lang="zh-TW" altLang="en-US" sz="1100" b="0" i="0" dirty="0">
                <a:solidFill>
                  <a:srgbClr val="2E2E2F"/>
                </a:solidFill>
                <a:effectLst/>
                <a:latin typeface="+mn-lt"/>
                <a:ea typeface="Microsoft JhengHei" panose="020B0604030504040204" pitchFamily="34" charset="-120"/>
                <a:cs typeface="+mn-cs"/>
                <a:sym typeface="Arial"/>
              </a:rPr>
              <a:t>這些例子包括肝腫瘤、結腸癌和肺腫瘤。可視化結果顯示，與</a:t>
            </a:r>
            <a:r>
              <a:rPr lang="en-US" altLang="zh-TW" sz="1100" b="0" i="0" dirty="0" err="1">
                <a:solidFill>
                  <a:srgbClr val="2E2E2F"/>
                </a:solidFill>
                <a:effectLst/>
                <a:latin typeface="+mn-lt"/>
                <a:ea typeface="Microsoft JhengHei" panose="020B0604030504040204" pitchFamily="34" charset="-120"/>
                <a:cs typeface="+mn-cs"/>
                <a:sym typeface="Arial"/>
              </a:rPr>
              <a:t>nnU</a:t>
            </a:r>
            <a:r>
              <a:rPr lang="en-US" altLang="zh-TW" sz="1100" b="0" i="0" dirty="0">
                <a:solidFill>
                  <a:srgbClr val="2E2E2F"/>
                </a:solidFill>
                <a:effectLst/>
                <a:latin typeface="+mn-lt"/>
                <a:ea typeface="Microsoft JhengHei" panose="020B0604030504040204" pitchFamily="34" charset="-120"/>
                <a:cs typeface="+mn-cs"/>
                <a:sym typeface="Arial"/>
              </a:rPr>
              <a:t>-net</a:t>
            </a:r>
            <a:r>
              <a:rPr lang="zh-TW" altLang="en-US" sz="1100" b="0" i="0" dirty="0">
                <a:solidFill>
                  <a:srgbClr val="2E2E2F"/>
                </a:solidFill>
                <a:effectLst/>
                <a:latin typeface="+mn-lt"/>
                <a:ea typeface="Microsoft JhengHei" panose="020B0604030504040204" pitchFamily="34" charset="-120"/>
                <a:cs typeface="+mn-cs"/>
                <a:sym typeface="Arial"/>
              </a:rPr>
              <a:t>產生的結果相比，</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重建的這些病變解剖結構更接近於</a:t>
            </a:r>
            <a:r>
              <a:rPr lang="en-US" altLang="zh-TW" sz="1100" b="0" i="0" dirty="0">
                <a:solidFill>
                  <a:srgbClr val="2E2E2F"/>
                </a:solidFill>
                <a:effectLst/>
                <a:latin typeface="+mn-lt"/>
                <a:ea typeface="Microsoft JhengHei" panose="020B0604030504040204" pitchFamily="34" charset="-120"/>
                <a:cs typeface="+mn-cs"/>
                <a:sym typeface="Arial"/>
              </a:rPr>
              <a:t>Ground Truth</a:t>
            </a:r>
            <a:r>
              <a:rPr lang="zh-TW" altLang="en-US" sz="1100" b="0" i="0" dirty="0">
                <a:solidFill>
                  <a:srgbClr val="2E2E2F"/>
                </a:solidFill>
                <a:effectLst/>
                <a:latin typeface="+mn-lt"/>
                <a:ea typeface="Microsoft JhengHei" panose="020B0604030504040204" pitchFamily="34" charset="-120"/>
                <a:cs typeface="+mn-cs"/>
                <a:sym typeface="Arial"/>
              </a:rPr>
              <a:t>。</a:t>
            </a:r>
          </a:p>
          <a:p>
            <a:pPr marL="228600" indent="-228600" rtl="0" fontAlgn="ctr" latinLnBrk="0">
              <a:spcBef>
                <a:spcPts val="0"/>
              </a:spcBef>
              <a:spcAft>
                <a:spcPts val="0"/>
              </a:spcAft>
              <a:buFont typeface="+mj-lt"/>
              <a:buAutoNum type="arabicPeriod"/>
            </a:pP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a:t>
            </a:r>
            <a:br>
              <a:rPr lang="zh-TW" altLang="en-US" sz="1100" b="0" i="0" dirty="0">
                <a:effectLst/>
                <a:latin typeface="+mn-lt"/>
                <a:ea typeface="Microsoft JhengHei" panose="020B0604030504040204" pitchFamily="34" charset="-120"/>
                <a:cs typeface="+mn-cs"/>
                <a:sym typeface="Arial"/>
              </a:rPr>
            </a:br>
            <a:r>
              <a:rPr lang="zh-TW" altLang="en-US" sz="1100" b="0" i="0" dirty="0">
                <a:effectLst/>
                <a:latin typeface="+mn-lt"/>
                <a:ea typeface="Microsoft JhengHei" panose="020B0604030504040204" pitchFamily="34" charset="-120"/>
                <a:cs typeface="+mn-cs"/>
                <a:sym typeface="Arial"/>
              </a:rPr>
              <a:t>我們在</a:t>
            </a:r>
            <a:r>
              <a:rPr lang="en-US" altLang="zh-TW" sz="1100" b="0" i="0" dirty="0">
                <a:effectLst/>
                <a:latin typeface="+mn-lt"/>
                <a:ea typeface="Microsoft JhengHei" panose="020B0604030504040204" pitchFamily="34" charset="-120"/>
                <a:cs typeface="+mn-cs"/>
                <a:sym typeface="Arial"/>
              </a:rPr>
              <a:t>MSD-Liver</a:t>
            </a:r>
            <a:r>
              <a:rPr lang="zh-TW" altLang="en-US" sz="1100" b="0" i="0" dirty="0">
                <a:effectLst/>
                <a:latin typeface="+mn-lt"/>
                <a:ea typeface="Microsoft JhengHei" panose="020B0604030504040204" pitchFamily="34" charset="-120"/>
                <a:cs typeface="+mn-cs"/>
                <a:sym typeface="Arial"/>
              </a:rPr>
              <a:t>數據集上進行了消融研究，以評估</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機制的貢獻。</a:t>
            </a:r>
          </a:p>
          <a:p>
            <a:pPr marL="742950" lvl="1" indent="-285750" rtl="0" fontAlgn="ctr" latinLnBrk="0">
              <a:spcBef>
                <a:spcPts val="0"/>
              </a:spcBef>
              <a:spcAft>
                <a:spcPts val="0"/>
              </a:spcAft>
              <a:buFont typeface="+mj-lt"/>
              <a:buAutoNum type="romanUcPeriod"/>
            </a:pPr>
            <a:r>
              <a:rPr lang="en-US" altLang="zh-TW" sz="1100" b="0" i="0" dirty="0">
                <a:effectLst/>
                <a:latin typeface="+mn-lt"/>
                <a:ea typeface="Microsoft JhengHei" panose="020B0604030504040204" pitchFamily="34" charset="-120"/>
                <a:cs typeface="+mn-cs"/>
                <a:sym typeface="Arial"/>
              </a:rPr>
              <a:t>MSD-Liver</a:t>
            </a:r>
            <a:r>
              <a:rPr lang="zh-TW" altLang="en-US" sz="1100" b="0" i="0" dirty="0">
                <a:effectLst/>
                <a:latin typeface="+mn-lt"/>
                <a:ea typeface="Microsoft JhengHei" panose="020B0604030504040204" pitchFamily="34" charset="-120"/>
                <a:cs typeface="+mn-cs"/>
                <a:sym typeface="Arial"/>
              </a:rPr>
              <a:t>數據集包括肝臟和肝腫瘤兩個類別，允許研究</a:t>
            </a:r>
            <a:r>
              <a:rPr lang="en-US" altLang="zh-TW" sz="1100" b="0" i="0" dirty="0" err="1">
                <a:effectLst/>
                <a:latin typeface="+mn-lt"/>
                <a:ea typeface="Microsoft JhengHei" panose="020B0604030504040204" pitchFamily="34" charset="-120"/>
                <a:cs typeface="+mn-cs"/>
                <a:sym typeface="Arial"/>
              </a:rPr>
              <a:t>Zoomout</a:t>
            </a:r>
            <a:r>
              <a:rPr lang="en-US" altLang="zh-TW" sz="1100" b="0" i="0" dirty="0">
                <a:effectLst/>
                <a:latin typeface="+mn-lt"/>
                <a:ea typeface="Microsoft JhengHei" panose="020B0604030504040204" pitchFamily="34" charset="-120"/>
                <a:cs typeface="+mn-cs"/>
                <a:sym typeface="Arial"/>
              </a:rPr>
              <a:t>-zoom-in</a:t>
            </a:r>
            <a:r>
              <a:rPr lang="zh-TW" altLang="en-US" sz="1100" b="0" i="0" dirty="0">
                <a:effectLst/>
                <a:latin typeface="+mn-lt"/>
                <a:ea typeface="Microsoft JhengHei" panose="020B0604030504040204" pitchFamily="34" charset="-120"/>
                <a:cs typeface="+mn-cs"/>
                <a:sym typeface="Arial"/>
              </a:rPr>
              <a:t>機制對「</a:t>
            </a:r>
            <a:r>
              <a:rPr lang="en-US" altLang="zh-TW" sz="1100" b="0" i="0" dirty="0" err="1">
                <a:effectLst/>
                <a:latin typeface="+mn-lt"/>
                <a:ea typeface="Microsoft JhengHei" panose="020B0604030504040204" pitchFamily="34" charset="-120"/>
                <a:cs typeface="+mn-cs"/>
                <a:sym typeface="Arial"/>
              </a:rPr>
              <a:t>MegaStructures</a:t>
            </a:r>
            <a:r>
              <a:rPr lang="zh-TW" altLang="en-US" sz="1100" b="0" i="0" dirty="0">
                <a:effectLst/>
                <a:latin typeface="+mn-lt"/>
                <a:ea typeface="Microsoft JhengHei" panose="020B0604030504040204" pitchFamily="34" charset="-120"/>
                <a:cs typeface="+mn-cs"/>
                <a:sym typeface="Arial"/>
              </a:rPr>
              <a:t>」和「</a:t>
            </a:r>
            <a:r>
              <a:rPr lang="en-US" altLang="zh-TW" sz="1100" b="0" i="0" dirty="0" err="1">
                <a:effectLst/>
                <a:latin typeface="+mn-lt"/>
                <a:ea typeface="Microsoft JhengHei" panose="020B0604030504040204" pitchFamily="34" charset="-120"/>
                <a:cs typeface="+mn-cs"/>
                <a:sym typeface="Arial"/>
              </a:rPr>
              <a:t>MicroStructures</a:t>
            </a:r>
            <a:r>
              <a:rPr lang="zh-TW" altLang="en-US" sz="1100" b="0" i="0" dirty="0">
                <a:effectLst/>
                <a:latin typeface="+mn-lt"/>
                <a:ea typeface="Microsoft JhengHei" panose="020B0604030504040204" pitchFamily="34" charset="-120"/>
                <a:cs typeface="+mn-cs"/>
                <a:sym typeface="Arial"/>
              </a:rPr>
              <a:t>」目標分割效果的影響。</a:t>
            </a:r>
          </a:p>
          <a:p>
            <a:pPr marL="742950" lvl="1" indent="-285750" rtl="0" fontAlgn="ctr" latinLnBrk="0">
              <a:spcBef>
                <a:spcPts val="0"/>
              </a:spcBef>
              <a:spcAft>
                <a:spcPts val="0"/>
              </a:spcAft>
              <a:buFont typeface="+mj-lt"/>
              <a:buAutoNum type="romanUcPeriod"/>
            </a:pPr>
            <a:r>
              <a:rPr lang="zh-TW" altLang="en-US" sz="1100" b="0" i="0" dirty="0">
                <a:effectLst/>
                <a:latin typeface="+mn-lt"/>
                <a:ea typeface="Microsoft JhengHei" panose="020B0604030504040204" pitchFamily="34" charset="-120"/>
                <a:cs typeface="+mn-cs"/>
                <a:sym typeface="Arial"/>
              </a:rPr>
              <a:t>如表</a:t>
            </a:r>
            <a:r>
              <a:rPr lang="en-US" altLang="zh-TW" sz="1100" b="0" i="0" dirty="0">
                <a:effectLst/>
                <a:latin typeface="+mn-lt"/>
                <a:ea typeface="Microsoft JhengHei" panose="020B0604030504040204" pitchFamily="34" charset="-120"/>
                <a:cs typeface="+mn-cs"/>
                <a:sym typeface="Arial"/>
              </a:rPr>
              <a:t>4</a:t>
            </a:r>
            <a:r>
              <a:rPr lang="zh-TW" altLang="en-US" sz="1100" b="0" i="0" dirty="0">
                <a:effectLst/>
                <a:latin typeface="+mn-lt"/>
                <a:ea typeface="Microsoft JhengHei" panose="020B0604030504040204" pitchFamily="34" charset="-120"/>
                <a:cs typeface="+mn-cs"/>
                <a:sym typeface="Arial"/>
              </a:rPr>
              <a:t>所示，將</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機制應用於</a:t>
            </a:r>
            <a:r>
              <a:rPr lang="en-US" altLang="zh-TW" sz="1100" b="0" i="0" dirty="0" err="1">
                <a:effectLst/>
                <a:latin typeface="+mn-lt"/>
                <a:ea typeface="Microsoft JhengHei" panose="020B0604030504040204" pitchFamily="34" charset="-120"/>
                <a:cs typeface="+mn-cs"/>
                <a:sym typeface="Arial"/>
              </a:rPr>
              <a:t>SegVol</a:t>
            </a:r>
            <a:r>
              <a:rPr lang="zh-TW" altLang="en-US" sz="1100" b="0" i="0" dirty="0">
                <a:effectLst/>
                <a:latin typeface="+mn-lt"/>
                <a:ea typeface="Microsoft JhengHei" panose="020B0604030504040204" pitchFamily="34" charset="-120"/>
                <a:cs typeface="+mn-cs"/>
                <a:sym typeface="Arial"/>
              </a:rPr>
              <a:t>模型使肝臟類別的</a:t>
            </a:r>
            <a:r>
              <a:rPr lang="en-US" altLang="zh-TW" sz="1100" b="0" i="0" dirty="0">
                <a:effectLst/>
                <a:latin typeface="+mn-lt"/>
                <a:ea typeface="Microsoft JhengHei" panose="020B0604030504040204" pitchFamily="34" charset="-120"/>
                <a:cs typeface="+mn-cs"/>
                <a:sym typeface="Arial"/>
              </a:rPr>
              <a:t>Dice score</a:t>
            </a:r>
            <a:r>
              <a:rPr lang="zh-TW" altLang="en-US" sz="1100" b="0" i="0" dirty="0">
                <a:effectLst/>
                <a:latin typeface="+mn-lt"/>
                <a:ea typeface="Microsoft JhengHei" panose="020B0604030504040204" pitchFamily="34" charset="-120"/>
                <a:cs typeface="+mn-cs"/>
                <a:sym typeface="Arial"/>
              </a:rPr>
              <a:t>提高了</a:t>
            </a:r>
            <a:r>
              <a:rPr lang="en-US" altLang="zh-TW" sz="1100" b="0" i="0" dirty="0">
                <a:effectLst/>
                <a:latin typeface="+mn-lt"/>
                <a:ea typeface="Microsoft JhengHei" panose="020B0604030504040204" pitchFamily="34" charset="-120"/>
                <a:cs typeface="+mn-cs"/>
                <a:sym typeface="Arial"/>
              </a:rPr>
              <a:t>6.07%</a:t>
            </a:r>
            <a:r>
              <a:rPr lang="zh-TW" altLang="en-US" sz="1100" b="0" i="0" dirty="0">
                <a:effectLst/>
                <a:latin typeface="+mn-lt"/>
                <a:ea typeface="Microsoft JhengHei" panose="020B0604030504040204" pitchFamily="34" charset="-120"/>
                <a:cs typeface="+mn-cs"/>
                <a:sym typeface="Arial"/>
              </a:rPr>
              <a:t>。</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這種提升在肝腫瘤類別上更為明顯，</a:t>
            </a:r>
            <a:br>
              <a:rPr lang="zh-TW" altLang="en-US" sz="1100" b="0" i="0" dirty="0">
                <a:solidFill>
                  <a:srgbClr val="2E2E2F"/>
                </a:solidFill>
                <a:effectLst/>
                <a:latin typeface="+mn-lt"/>
                <a:ea typeface="Microsoft JhengHei" panose="020B0604030504040204" pitchFamily="34" charset="-120"/>
                <a:cs typeface="+mn-cs"/>
                <a:sym typeface="Arial"/>
              </a:rPr>
            </a:br>
            <a:r>
              <a:rPr lang="en-US" altLang="zh-TW" sz="1100" b="0" i="0" dirty="0">
                <a:solidFill>
                  <a:srgbClr val="2E2E2F"/>
                </a:solidFill>
                <a:effectLst/>
                <a:latin typeface="+mn-lt"/>
                <a:ea typeface="Microsoft JhengHei" panose="020B0604030504040204" pitchFamily="34" charset="-120"/>
                <a:cs typeface="+mn-cs"/>
                <a:sym typeface="Arial"/>
              </a:rPr>
              <a:t>Zoom-out-zoom-in</a:t>
            </a:r>
            <a:r>
              <a:rPr lang="zh-TW" altLang="en-US" sz="1100" b="0" i="0" dirty="0">
                <a:solidFill>
                  <a:srgbClr val="2E2E2F"/>
                </a:solidFill>
                <a:effectLst/>
                <a:latin typeface="+mn-lt"/>
                <a:ea typeface="Microsoft JhengHei" panose="020B0604030504040204" pitchFamily="34" charset="-120"/>
                <a:cs typeface="+mn-cs"/>
                <a:sym typeface="Arial"/>
              </a:rPr>
              <a:t>機制將</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的肝腫瘤</a:t>
            </a:r>
            <a:r>
              <a:rPr lang="en-US" altLang="zh-TW" sz="1100" b="0" i="0" dirty="0">
                <a:solidFill>
                  <a:srgbClr val="2E2E2F"/>
                </a:solidFill>
                <a:effectLst/>
                <a:latin typeface="+mn-lt"/>
                <a:ea typeface="Microsoft JhengHei" panose="020B0604030504040204" pitchFamily="34" charset="-120"/>
                <a:cs typeface="+mn-cs"/>
                <a:sym typeface="Arial"/>
              </a:rPr>
              <a:t>Dice score</a:t>
            </a:r>
            <a:r>
              <a:rPr lang="zh-TW" altLang="en-US" sz="1100" b="0" i="0" dirty="0">
                <a:solidFill>
                  <a:srgbClr val="2E2E2F"/>
                </a:solidFill>
                <a:effectLst/>
                <a:latin typeface="+mn-lt"/>
                <a:ea typeface="Microsoft JhengHei" panose="020B0604030504040204" pitchFamily="34" charset="-120"/>
                <a:cs typeface="+mn-cs"/>
                <a:sym typeface="Arial"/>
              </a:rPr>
              <a:t>提高了</a:t>
            </a:r>
            <a:r>
              <a:rPr lang="en-US" altLang="zh-TW" sz="1100" b="0" i="0" dirty="0">
                <a:solidFill>
                  <a:srgbClr val="2E2E2F"/>
                </a:solidFill>
                <a:effectLst/>
                <a:latin typeface="+mn-lt"/>
                <a:ea typeface="Microsoft JhengHei" panose="020B0604030504040204" pitchFamily="34" charset="-120"/>
                <a:cs typeface="+mn-cs"/>
                <a:sym typeface="Arial"/>
              </a:rPr>
              <a:t>21.32%</a:t>
            </a:r>
            <a:r>
              <a:rPr lang="zh-TW" altLang="en-US" sz="1100" b="0" i="0" dirty="0">
                <a:solidFill>
                  <a:srgbClr val="2E2E2F"/>
                </a:solidFill>
                <a:effectLst/>
                <a:latin typeface="+mn-lt"/>
                <a:ea typeface="Microsoft JhengHei" panose="020B0604030504040204" pitchFamily="34" charset="-120"/>
                <a:cs typeface="+mn-cs"/>
                <a:sym typeface="Arial"/>
              </a:rPr>
              <a:t>。</a:t>
            </a:r>
          </a:p>
          <a:p>
            <a:pPr marL="742950" lvl="1" indent="-285750" rtl="0" fontAlgn="ctr" latinLnBrk="0">
              <a:spcBef>
                <a:spcPts val="0"/>
              </a:spcBef>
              <a:spcAft>
                <a:spcPts val="0"/>
              </a:spcAft>
              <a:buFont typeface="+mj-lt"/>
              <a:buAutoNum type="romanUcPeriod"/>
            </a:pPr>
            <a:r>
              <a:rPr lang="zh-TW" altLang="en-US" sz="1100" b="0" i="0" dirty="0">
                <a:effectLst/>
                <a:latin typeface="+mn-lt"/>
                <a:ea typeface="Microsoft JhengHei" panose="020B0604030504040204" pitchFamily="34" charset="-120"/>
                <a:cs typeface="+mn-cs"/>
                <a:sym typeface="Arial"/>
              </a:rPr>
              <a:t>有趣的是，</a:t>
            </a:r>
            <a:r>
              <a:rPr lang="en-US" altLang="zh-TW" sz="1100" b="0" i="0" dirty="0">
                <a:effectLst/>
                <a:latin typeface="+mn-lt"/>
                <a:ea typeface="Microsoft JhengHei" panose="020B0604030504040204" pitchFamily="34" charset="-120"/>
                <a:cs typeface="+mn-cs"/>
                <a:sym typeface="Arial"/>
              </a:rPr>
              <a:t>Zoom-out-zoom-in</a:t>
            </a:r>
            <a:r>
              <a:rPr lang="zh-TW" altLang="en-US" sz="1100" b="0" i="0" dirty="0">
                <a:effectLst/>
                <a:latin typeface="+mn-lt"/>
                <a:ea typeface="Microsoft JhengHei" panose="020B0604030504040204" pitchFamily="34" charset="-120"/>
                <a:cs typeface="+mn-cs"/>
                <a:sym typeface="Arial"/>
              </a:rPr>
              <a:t>機制對</a:t>
            </a:r>
            <a:r>
              <a:rPr lang="en-US" altLang="zh-TW" sz="1100" b="0" i="0" dirty="0">
                <a:effectLst/>
                <a:latin typeface="+mn-lt"/>
                <a:ea typeface="Microsoft JhengHei" panose="020B0604030504040204" pitchFamily="34" charset="-120"/>
                <a:cs typeface="+mn-cs"/>
                <a:sym typeface="Arial"/>
              </a:rPr>
              <a:t>point prompt</a:t>
            </a:r>
            <a:r>
              <a:rPr lang="zh-TW" altLang="en-US" sz="1100" b="0" i="0" dirty="0">
                <a:effectLst/>
                <a:latin typeface="+mn-lt"/>
                <a:ea typeface="Microsoft JhengHei" panose="020B0604030504040204" pitchFamily="34" charset="-120"/>
                <a:cs typeface="+mn-cs"/>
                <a:sym typeface="Arial"/>
              </a:rPr>
              <a:t>分割肝臟結果的改善十分微小。</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這可能歸因於</a:t>
            </a:r>
            <a:r>
              <a:rPr lang="en-US" altLang="zh-TW" sz="1100" b="0" i="0" dirty="0">
                <a:solidFill>
                  <a:srgbClr val="2E2E2F"/>
                </a:solidFill>
                <a:effectLst/>
                <a:latin typeface="+mn-lt"/>
                <a:ea typeface="Microsoft JhengHei" panose="020B0604030504040204" pitchFamily="34" charset="-120"/>
                <a:cs typeface="+mn-cs"/>
                <a:sym typeface="Arial"/>
              </a:rPr>
              <a:t>global</a:t>
            </a:r>
            <a:r>
              <a:rPr lang="zh-TW" altLang="en-US" sz="1100" b="0" i="0" dirty="0">
                <a:solidFill>
                  <a:srgbClr val="2E2E2F"/>
                </a:solidFill>
                <a:effectLst/>
                <a:latin typeface="+mn-lt"/>
                <a:ea typeface="Microsoft JhengHei" panose="020B0604030504040204" pitchFamily="34" charset="-120"/>
                <a:cs typeface="+mn-cs"/>
                <a:sym typeface="Arial"/>
              </a:rPr>
              <a:t>一級的</a:t>
            </a:r>
            <a:r>
              <a:rPr lang="en-US" altLang="zh-TW" sz="1100" b="0" i="0" dirty="0">
                <a:solidFill>
                  <a:srgbClr val="2E2E2F"/>
                </a:solidFill>
                <a:effectLst/>
                <a:latin typeface="+mn-lt"/>
                <a:ea typeface="Microsoft JhengHei" panose="020B0604030504040204" pitchFamily="34" charset="-120"/>
                <a:cs typeface="+mn-cs"/>
                <a:sym typeface="Arial"/>
              </a:rPr>
              <a:t>point prompt</a:t>
            </a:r>
            <a:r>
              <a:rPr lang="zh-TW" altLang="en-US" sz="1100" b="0" i="0" dirty="0">
                <a:solidFill>
                  <a:srgbClr val="2E2E2F"/>
                </a:solidFill>
                <a:effectLst/>
                <a:latin typeface="+mn-lt"/>
                <a:ea typeface="Microsoft JhengHei" panose="020B0604030504040204" pitchFamily="34" charset="-120"/>
                <a:cs typeface="+mn-cs"/>
                <a:sym typeface="Arial"/>
              </a:rPr>
              <a:t>相對稀疏，</a:t>
            </a:r>
            <a:br>
              <a:rPr lang="zh-TW" altLang="en-US" sz="1100" b="0" i="0" dirty="0">
                <a:solidFill>
                  <a:srgbClr val="2E2E2F"/>
                </a:solidFill>
                <a:effectLst/>
                <a:latin typeface="+mn-lt"/>
                <a:ea typeface="Microsoft JhengHei" panose="020B0604030504040204" pitchFamily="34" charset="-120"/>
                <a:cs typeface="+mn-cs"/>
                <a:sym typeface="Arial"/>
              </a:rPr>
            </a:br>
            <a:r>
              <a:rPr lang="zh-TW" altLang="en-US" sz="1100" b="0" i="0" dirty="0">
                <a:solidFill>
                  <a:srgbClr val="2E2E2F"/>
                </a:solidFill>
                <a:effectLst/>
                <a:latin typeface="+mn-lt"/>
                <a:ea typeface="Microsoft JhengHei" panose="020B0604030504040204" pitchFamily="34" charset="-120"/>
                <a:cs typeface="+mn-cs"/>
                <a:sym typeface="Arial"/>
              </a:rPr>
              <a:t>當</a:t>
            </a:r>
            <a:r>
              <a:rPr lang="en-US" altLang="zh-TW" sz="1100" b="0" i="0" dirty="0">
                <a:solidFill>
                  <a:srgbClr val="2E2E2F"/>
                </a:solidFill>
                <a:effectLst/>
                <a:latin typeface="+mn-lt"/>
                <a:ea typeface="Microsoft JhengHei" panose="020B0604030504040204" pitchFamily="34" charset="-120"/>
                <a:cs typeface="+mn-cs"/>
                <a:sym typeface="Arial"/>
              </a:rPr>
              <a:t>zoom in</a:t>
            </a:r>
            <a:r>
              <a:rPr lang="zh-TW" altLang="en-US" sz="1100" b="0" i="0" dirty="0">
                <a:solidFill>
                  <a:srgbClr val="2E2E2F"/>
                </a:solidFill>
                <a:effectLst/>
                <a:latin typeface="+mn-lt"/>
                <a:ea typeface="Microsoft JhengHei" panose="020B0604030504040204" pitchFamily="34" charset="-120"/>
                <a:cs typeface="+mn-cs"/>
                <a:sym typeface="Arial"/>
              </a:rPr>
              <a:t>到</a:t>
            </a:r>
            <a:r>
              <a:rPr lang="en-US" altLang="zh-TW" sz="1100" b="0" i="0" dirty="0">
                <a:solidFill>
                  <a:srgbClr val="2E2E2F"/>
                </a:solidFill>
                <a:effectLst/>
                <a:latin typeface="+mn-lt"/>
                <a:ea typeface="Microsoft JhengHei" panose="020B0604030504040204" pitchFamily="34" charset="-120"/>
                <a:cs typeface="+mn-cs"/>
                <a:sym typeface="Arial"/>
              </a:rPr>
              <a:t>local</a:t>
            </a:r>
            <a:r>
              <a:rPr lang="zh-TW" altLang="en-US" sz="1100" b="0" i="0" dirty="0">
                <a:solidFill>
                  <a:srgbClr val="2E2E2F"/>
                </a:solidFill>
                <a:effectLst/>
                <a:latin typeface="+mn-lt"/>
                <a:ea typeface="Microsoft JhengHei" panose="020B0604030504040204" pitchFamily="34" charset="-120"/>
                <a:cs typeface="+mn-cs"/>
                <a:sym typeface="Arial"/>
              </a:rPr>
              <a:t>區域時，其稀疏性變得更加明顯，從而限制了該機制的潛力。</a:t>
            </a:r>
          </a:p>
          <a:p>
            <a:pPr marL="228600" indent="-228600" rtl="0" fontAlgn="ctr">
              <a:spcBef>
                <a:spcPts val="0"/>
              </a:spcBef>
              <a:spcAft>
                <a:spcPts val="0"/>
              </a:spcAft>
              <a:buFont typeface="+mj-lt"/>
              <a:buAutoNum type="arabicPeriod"/>
            </a:pPr>
            <a:r>
              <a:rPr lang="en-US" altLang="zh-TW" sz="1100" b="0" i="0" dirty="0">
                <a:effectLst/>
                <a:ea typeface="Microsoft JhengHei" panose="020B0604030504040204" pitchFamily="34" charset="-120"/>
              </a:rPr>
              <a:t>Dataset Scale</a:t>
            </a:r>
            <a:r>
              <a:rPr lang="zh-TW" altLang="en-US" sz="1100" b="0" i="0" dirty="0">
                <a:effectLst/>
                <a:ea typeface="Microsoft JhengHei" panose="020B0604030504040204" pitchFamily="34" charset="-120"/>
              </a:rPr>
              <a:t>：</a:t>
            </a:r>
            <a:br>
              <a:rPr lang="zh-TW" altLang="en-US" sz="1100" b="0" i="0" dirty="0">
                <a:effectLst/>
                <a:ea typeface="Microsoft JhengHei" panose="020B0604030504040204" pitchFamily="34" charset="-120"/>
              </a:rPr>
            </a:br>
            <a:r>
              <a:rPr lang="zh-TW" altLang="en-US" sz="1100" b="0" i="0" dirty="0">
                <a:effectLst/>
                <a:ea typeface="Microsoft JhengHei" panose="020B0604030504040204" pitchFamily="34" charset="-120"/>
              </a:rPr>
              <a:t>數據規模是基礎模型構建的關鍵因素之一。</a:t>
            </a:r>
            <a:br>
              <a:rPr lang="zh-TW" altLang="en-US" sz="1100" b="0" i="0" dirty="0">
                <a:effectLst/>
                <a:ea typeface="Microsoft JhengHei" panose="020B0604030504040204" pitchFamily="34" charset="-120"/>
              </a:rPr>
            </a:br>
            <a:r>
              <a:rPr lang="zh-TW" altLang="en-US" sz="1100" b="0" i="0" dirty="0">
                <a:effectLst/>
                <a:ea typeface="Microsoft JhengHei" panose="020B0604030504040204" pitchFamily="34" charset="-120"/>
              </a:rPr>
              <a:t>我們進行了消融研究，以研究</a:t>
            </a:r>
            <a:r>
              <a:rPr lang="en-US" altLang="zh-TW" sz="1100" b="0" i="0" dirty="0">
                <a:effectLst/>
                <a:ea typeface="Microsoft JhengHei" panose="020B0604030504040204" pitchFamily="34" charset="-120"/>
              </a:rPr>
              <a:t>Image</a:t>
            </a:r>
            <a:r>
              <a:rPr lang="zh-TW" altLang="en-US" sz="1100" b="0" i="0" dirty="0">
                <a:effectLst/>
                <a:ea typeface="Microsoft JhengHei" panose="020B0604030504040204" pitchFamily="34" charset="-120"/>
              </a:rPr>
              <a:t>和</a:t>
            </a:r>
            <a:r>
              <a:rPr lang="en-US" altLang="zh-TW" sz="1100" b="0" i="0" dirty="0">
                <a:effectLst/>
                <a:ea typeface="Microsoft JhengHei" panose="020B0604030504040204" pitchFamily="34" charset="-120"/>
              </a:rPr>
              <a:t>Mask</a:t>
            </a:r>
            <a:r>
              <a:rPr lang="zh-TW" altLang="en-US" sz="1100" b="0" i="0" dirty="0">
                <a:effectLst/>
                <a:ea typeface="Microsoft JhengHei" panose="020B0604030504040204" pitchFamily="34" charset="-120"/>
              </a:rPr>
              <a:t>的數量對</a:t>
            </a:r>
            <a:r>
              <a:rPr lang="en-US" altLang="zh-TW" sz="1100" b="0" i="0" dirty="0" err="1">
                <a:effectLst/>
                <a:ea typeface="Microsoft JhengHei" panose="020B0604030504040204" pitchFamily="34" charset="-120"/>
              </a:rPr>
              <a:t>SegVol</a:t>
            </a:r>
            <a:r>
              <a:rPr lang="zh-TW" altLang="en-US" sz="1100" b="0" i="0" dirty="0">
                <a:effectLst/>
                <a:ea typeface="Microsoft JhengHei" panose="020B0604030504040204" pitchFamily="34" charset="-120"/>
              </a:rPr>
              <a:t>性能的影響。</a:t>
            </a:r>
          </a:p>
          <a:p>
            <a:pPr marL="742950" lvl="1" indent="-285750" rtl="0" fontAlgn="ctr" latinLnBrk="0">
              <a:spcBef>
                <a:spcPts val="0"/>
              </a:spcBef>
              <a:spcAft>
                <a:spcPts val="0"/>
              </a:spcAft>
              <a:buFont typeface="+mj-lt"/>
              <a:buAutoNum type="romanUcPeriod"/>
            </a:pPr>
            <a:r>
              <a:rPr lang="zh-TW" altLang="en-US" sz="1100" b="0" i="0" dirty="0">
                <a:effectLst/>
                <a:latin typeface="+mn-lt"/>
                <a:ea typeface="Microsoft JhengHei" panose="020B0604030504040204" pitchFamily="34" charset="-120"/>
                <a:cs typeface="+mn-cs"/>
                <a:sym typeface="Arial"/>
              </a:rPr>
              <a:t>我們將包含</a:t>
            </a:r>
            <a:r>
              <a:rPr lang="en-US" altLang="zh-TW" sz="1100" b="0" i="0" dirty="0">
                <a:effectLst/>
                <a:latin typeface="+mn-lt"/>
                <a:ea typeface="Microsoft JhengHei" panose="020B0604030504040204" pitchFamily="34" charset="-120"/>
                <a:cs typeface="+mn-cs"/>
                <a:sym typeface="Arial"/>
              </a:rPr>
              <a:t>13</a:t>
            </a:r>
            <a:r>
              <a:rPr lang="zh-TW" altLang="en-US" sz="1100" b="0" i="0" dirty="0">
                <a:effectLst/>
                <a:latin typeface="+mn-lt"/>
                <a:ea typeface="Microsoft JhengHei" panose="020B0604030504040204" pitchFamily="34" charset="-120"/>
                <a:cs typeface="+mn-cs"/>
                <a:sym typeface="Arial"/>
              </a:rPr>
              <a:t>個重要器官的</a:t>
            </a:r>
            <a:r>
              <a:rPr lang="en-US" altLang="zh-TW" sz="1100" b="0" i="0" dirty="0">
                <a:effectLst/>
                <a:latin typeface="+mn-lt"/>
                <a:ea typeface="Microsoft JhengHei" panose="020B0604030504040204" pitchFamily="34" charset="-120"/>
                <a:cs typeface="+mn-cs"/>
                <a:sym typeface="Arial"/>
              </a:rPr>
              <a:t>BTCV</a:t>
            </a:r>
            <a:r>
              <a:rPr lang="zh-TW" altLang="en-US" sz="1100" b="0" i="0" dirty="0">
                <a:effectLst/>
                <a:latin typeface="+mn-lt"/>
                <a:ea typeface="Microsoft JhengHei" panose="020B0604030504040204" pitchFamily="34" charset="-120"/>
                <a:cs typeface="+mn-cs"/>
                <a:sym typeface="Arial"/>
              </a:rPr>
              <a:t>數據集作為測試錨點，</a:t>
            </a:r>
            <a:br>
              <a:rPr lang="zh-TW" altLang="en-US" sz="1100" b="0" i="0" dirty="0">
                <a:effectLst/>
                <a:latin typeface="+mn-lt"/>
                <a:ea typeface="Microsoft JhengHei" panose="020B0604030504040204" pitchFamily="34" charset="-120"/>
                <a:cs typeface="+mn-cs"/>
                <a:sym typeface="Arial"/>
              </a:rPr>
            </a:br>
            <a:r>
              <a:rPr lang="zh-TW" altLang="en-US" sz="1100" b="0" i="0" dirty="0">
                <a:effectLst/>
                <a:latin typeface="+mn-lt"/>
                <a:ea typeface="Microsoft JhengHei" panose="020B0604030504040204" pitchFamily="34" charset="-120"/>
                <a:cs typeface="+mn-cs"/>
                <a:sym typeface="Arial"/>
              </a:rPr>
              <a:t>分別對</a:t>
            </a:r>
            <a:r>
              <a:rPr lang="en-US" altLang="zh-TW" sz="1100" b="0" i="0" dirty="0">
                <a:effectLst/>
                <a:latin typeface="+mn-lt"/>
                <a:ea typeface="Microsoft JhengHei" panose="020B0604030504040204" pitchFamily="34" charset="-120"/>
                <a:cs typeface="+mn-cs"/>
                <a:sym typeface="Arial"/>
              </a:rPr>
              <a:t>1</a:t>
            </a:r>
            <a:r>
              <a:rPr lang="zh-TW" altLang="en-US" sz="1100" b="0" i="0" dirty="0">
                <a:effectLst/>
                <a:latin typeface="+mn-lt"/>
                <a:ea typeface="Microsoft JhengHei" panose="020B0604030504040204" pitchFamily="34" charset="-120"/>
                <a:cs typeface="+mn-cs"/>
                <a:sym typeface="Arial"/>
              </a:rPr>
              <a:t>、</a:t>
            </a:r>
            <a:r>
              <a:rPr lang="en-US" altLang="zh-TW" sz="1100" b="0" i="0" dirty="0">
                <a:effectLst/>
                <a:latin typeface="+mn-lt"/>
                <a:ea typeface="Microsoft JhengHei" panose="020B0604030504040204" pitchFamily="34" charset="-120"/>
                <a:cs typeface="+mn-cs"/>
                <a:sym typeface="Arial"/>
              </a:rPr>
              <a:t>2</a:t>
            </a:r>
            <a:r>
              <a:rPr lang="zh-TW" altLang="en-US" sz="1100" b="0" i="0" dirty="0">
                <a:effectLst/>
                <a:latin typeface="+mn-lt"/>
                <a:ea typeface="Microsoft JhengHei" panose="020B0604030504040204" pitchFamily="34" charset="-120"/>
                <a:cs typeface="+mn-cs"/>
                <a:sym typeface="Arial"/>
              </a:rPr>
              <a:t>和</a:t>
            </a:r>
            <a:r>
              <a:rPr lang="en-US" altLang="zh-TW" sz="1100" b="0" i="0" dirty="0">
                <a:effectLst/>
                <a:latin typeface="+mn-lt"/>
                <a:ea typeface="Microsoft JhengHei" panose="020B0604030504040204" pitchFamily="34" charset="-120"/>
                <a:cs typeface="+mn-cs"/>
                <a:sym typeface="Arial"/>
              </a:rPr>
              <a:t>8</a:t>
            </a:r>
            <a:r>
              <a:rPr lang="zh-TW" altLang="en-US" sz="1100" b="0" i="0" dirty="0">
                <a:effectLst/>
                <a:latin typeface="+mn-lt"/>
                <a:ea typeface="Microsoft JhengHei" panose="020B0604030504040204" pitchFamily="34" charset="-120"/>
                <a:cs typeface="+mn-cs"/>
                <a:sym typeface="Arial"/>
              </a:rPr>
              <a:t>個數據集上訓練了</a:t>
            </a:r>
            <a:r>
              <a:rPr lang="en-US" altLang="zh-TW" sz="1100" b="0" i="0" dirty="0">
                <a:effectLst/>
                <a:latin typeface="+mn-lt"/>
                <a:ea typeface="Microsoft JhengHei" panose="020B0604030504040204" pitchFamily="34" charset="-120"/>
                <a:cs typeface="+mn-cs"/>
                <a:sym typeface="Arial"/>
              </a:rPr>
              <a:t>500</a:t>
            </a:r>
            <a:r>
              <a:rPr lang="zh-TW" altLang="en-US" sz="1100" b="0" i="0" dirty="0">
                <a:effectLst/>
                <a:latin typeface="+mn-lt"/>
                <a:ea typeface="Microsoft JhengHei" panose="020B0604030504040204" pitchFamily="34" charset="-120"/>
                <a:cs typeface="+mn-cs"/>
                <a:sym typeface="Arial"/>
              </a:rPr>
              <a:t>個</a:t>
            </a:r>
            <a:r>
              <a:rPr lang="en-US" altLang="zh-TW" sz="1100" b="0" i="0" dirty="0">
                <a:effectLst/>
                <a:latin typeface="+mn-lt"/>
                <a:ea typeface="Microsoft JhengHei" panose="020B0604030504040204" pitchFamily="34" charset="-120"/>
                <a:cs typeface="+mn-cs"/>
                <a:sym typeface="Arial"/>
              </a:rPr>
              <a:t>epoch</a:t>
            </a:r>
            <a:r>
              <a:rPr lang="zh-TW" altLang="en-US" sz="1100" b="0" i="0" dirty="0">
                <a:effectLst/>
                <a:latin typeface="+mn-lt"/>
                <a:ea typeface="Microsoft JhengHei" panose="020B0604030504040204" pitchFamily="34" charset="-120"/>
                <a:cs typeface="+mn-cs"/>
                <a:sym typeface="Arial"/>
              </a:rPr>
              <a:t>的模型，</a:t>
            </a:r>
            <a:br>
              <a:rPr lang="zh-TW" altLang="en-US" sz="1100" b="0" i="0" dirty="0">
                <a:effectLst/>
                <a:latin typeface="+mn-lt"/>
                <a:ea typeface="Microsoft JhengHei" panose="020B0604030504040204" pitchFamily="34" charset="-120"/>
                <a:cs typeface="+mn-cs"/>
                <a:sym typeface="Arial"/>
              </a:rPr>
            </a:br>
            <a:r>
              <a:rPr lang="zh-TW" altLang="en-US" sz="1100" b="0" i="0" dirty="0">
                <a:effectLst/>
                <a:latin typeface="+mn-lt"/>
                <a:ea typeface="Microsoft JhengHei" panose="020B0604030504040204" pitchFamily="34" charset="-120"/>
                <a:cs typeface="+mn-cs"/>
                <a:sym typeface="Arial"/>
              </a:rPr>
              <a:t>以及在</a:t>
            </a:r>
            <a:r>
              <a:rPr lang="en-US" altLang="zh-TW" sz="1100" b="0" i="0" dirty="0">
                <a:effectLst/>
                <a:latin typeface="+mn-lt"/>
                <a:ea typeface="Microsoft JhengHei" panose="020B0604030504040204" pitchFamily="34" charset="-120"/>
                <a:cs typeface="+mn-cs"/>
                <a:sym typeface="Arial"/>
              </a:rPr>
              <a:t>25</a:t>
            </a:r>
            <a:r>
              <a:rPr lang="zh-TW" altLang="en-US" sz="1100" b="0" i="0" dirty="0">
                <a:effectLst/>
                <a:latin typeface="+mn-lt"/>
                <a:ea typeface="Microsoft JhengHei" panose="020B0604030504040204" pitchFamily="34" charset="-120"/>
                <a:cs typeface="+mn-cs"/>
                <a:sym typeface="Arial"/>
              </a:rPr>
              <a:t>個數據集上訓練的最終模型進行評估。</a:t>
            </a:r>
          </a:p>
          <a:p>
            <a:pPr marL="742950" lvl="1" indent="-285750" rtl="0" fontAlgn="ctr" latinLnBrk="0">
              <a:spcBef>
                <a:spcPts val="0"/>
              </a:spcBef>
              <a:spcAft>
                <a:spcPts val="0"/>
              </a:spcAft>
              <a:buFont typeface="+mj-lt"/>
              <a:buAutoNum type="romanUcPeriod"/>
            </a:pPr>
            <a:r>
              <a:rPr lang="zh-TW" altLang="en-US" sz="1100" b="0" i="0" dirty="0">
                <a:effectLst/>
                <a:latin typeface="+mn-lt"/>
                <a:ea typeface="Microsoft JhengHei" panose="020B0604030504040204" pitchFamily="34" charset="-120"/>
                <a:cs typeface="+mn-cs"/>
                <a:sym typeface="Arial"/>
              </a:rPr>
              <a:t>詳細的結果如圖</a:t>
            </a:r>
            <a:r>
              <a:rPr lang="en-US" altLang="zh-TW" sz="1100" b="0" i="0" dirty="0">
                <a:effectLst/>
                <a:latin typeface="+mn-lt"/>
                <a:ea typeface="Microsoft JhengHei" panose="020B0604030504040204" pitchFamily="34" charset="-120"/>
                <a:cs typeface="+mn-cs"/>
                <a:sym typeface="Arial"/>
              </a:rPr>
              <a:t>3 a</a:t>
            </a:r>
            <a:r>
              <a:rPr lang="zh-TW" altLang="en-US" sz="1100" b="0" i="0" dirty="0">
                <a:effectLst/>
                <a:latin typeface="+mn-lt"/>
                <a:ea typeface="Microsoft JhengHei" panose="020B0604030504040204" pitchFamily="34" charset="-120"/>
                <a:cs typeface="+mn-cs"/>
                <a:sym typeface="Arial"/>
              </a:rPr>
              <a:t>和</a:t>
            </a:r>
            <a:r>
              <a:rPr lang="en-US" altLang="zh-TW" sz="1100" b="0" i="0" dirty="0">
                <a:effectLst/>
                <a:latin typeface="+mn-lt"/>
                <a:ea typeface="Microsoft JhengHei" panose="020B0604030504040204" pitchFamily="34" charset="-120"/>
                <a:cs typeface="+mn-cs"/>
                <a:sym typeface="Arial"/>
              </a:rPr>
              <a:t>b</a:t>
            </a:r>
            <a:r>
              <a:rPr lang="zh-TW" altLang="en-US" sz="1100" b="0" i="0" dirty="0">
                <a:effectLst/>
                <a:latin typeface="+mn-lt"/>
                <a:ea typeface="Microsoft JhengHei" panose="020B0604030504040204" pitchFamily="34" charset="-120"/>
                <a:cs typeface="+mn-cs"/>
                <a:sym typeface="Arial"/>
              </a:rPr>
              <a:t>所示。</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作為輕量級模型，當只使用一個數據集時，</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的性能不是最優的。</a:t>
            </a:r>
          </a:p>
          <a:p>
            <a:pPr marL="1143000" lvl="2" indent="-228600" rtl="0" fontAlgn="ctr" latinLnBrk="0">
              <a:spcBef>
                <a:spcPts val="0"/>
              </a:spcBef>
              <a:spcAft>
                <a:spcPts val="0"/>
              </a:spcAft>
              <a:buFont typeface="+mj-lt"/>
              <a:buAutoNum type="romanUcPeriod"/>
            </a:pPr>
            <a:r>
              <a:rPr lang="zh-TW" altLang="en-US" sz="1100" b="0" i="0" dirty="0">
                <a:solidFill>
                  <a:srgbClr val="2E2E2F"/>
                </a:solidFill>
                <a:effectLst/>
                <a:latin typeface="+mn-lt"/>
                <a:ea typeface="Microsoft JhengHei" panose="020B0604030504040204" pitchFamily="34" charset="-120"/>
                <a:cs typeface="+mn-cs"/>
                <a:sym typeface="Arial"/>
              </a:rPr>
              <a:t>然而，隨著數據量的增加，</a:t>
            </a:r>
            <a:r>
              <a:rPr lang="en-US" altLang="zh-TW" sz="1100" b="0" i="0" dirty="0" err="1">
                <a:solidFill>
                  <a:srgbClr val="2E2E2F"/>
                </a:solidFill>
                <a:effectLst/>
                <a:latin typeface="+mn-lt"/>
                <a:ea typeface="Microsoft JhengHei" panose="020B0604030504040204" pitchFamily="34" charset="-120"/>
                <a:cs typeface="+mn-cs"/>
                <a:sym typeface="Arial"/>
              </a:rPr>
              <a:t>SegVol</a:t>
            </a:r>
            <a:r>
              <a:rPr lang="zh-TW" altLang="en-US" sz="1100" b="0" i="0" dirty="0">
                <a:solidFill>
                  <a:srgbClr val="2E2E2F"/>
                </a:solidFill>
                <a:effectLst/>
                <a:latin typeface="+mn-lt"/>
                <a:ea typeface="Microsoft JhengHei" panose="020B0604030504040204" pitchFamily="34" charset="-120"/>
                <a:cs typeface="+mn-cs"/>
                <a:sym typeface="Arial"/>
              </a:rPr>
              <a:t>的</a:t>
            </a:r>
            <a:r>
              <a:rPr lang="en-US" altLang="zh-TW" sz="1100" b="0" i="0" dirty="0">
                <a:solidFill>
                  <a:srgbClr val="2E2E2F"/>
                </a:solidFill>
                <a:effectLst/>
                <a:latin typeface="+mn-lt"/>
                <a:ea typeface="Microsoft JhengHei" panose="020B0604030504040204" pitchFamily="34" charset="-120"/>
                <a:cs typeface="+mn-cs"/>
                <a:sym typeface="Arial"/>
              </a:rPr>
              <a:t>Dice score</a:t>
            </a:r>
            <a:r>
              <a:rPr lang="zh-TW" altLang="en-US" sz="1100" b="0" i="0" dirty="0">
                <a:solidFill>
                  <a:srgbClr val="2E2E2F"/>
                </a:solidFill>
                <a:effectLst/>
                <a:latin typeface="+mn-lt"/>
                <a:ea typeface="Microsoft JhengHei" panose="020B0604030504040204" pitchFamily="34" charset="-120"/>
                <a:cs typeface="+mn-cs"/>
                <a:sym typeface="Arial"/>
              </a:rPr>
              <a:t>顯著增加，</a:t>
            </a:r>
            <a:br>
              <a:rPr lang="zh-TW" altLang="en-US" sz="1100" b="0" i="0" dirty="0">
                <a:solidFill>
                  <a:srgbClr val="2E2E2F"/>
                </a:solidFill>
                <a:effectLst/>
                <a:latin typeface="+mn-lt"/>
                <a:ea typeface="Microsoft JhengHei" panose="020B0604030504040204" pitchFamily="34" charset="-120"/>
                <a:cs typeface="+mn-cs"/>
                <a:sym typeface="Arial"/>
              </a:rPr>
            </a:br>
            <a:r>
              <a:rPr lang="zh-TW" altLang="en-US" sz="1100" b="0" i="0" dirty="0">
                <a:solidFill>
                  <a:srgbClr val="2E2E2F"/>
                </a:solidFill>
                <a:effectLst/>
                <a:latin typeface="+mn-lt"/>
                <a:ea typeface="Microsoft JhengHei" panose="020B0604030504040204" pitchFamily="34" charset="-120"/>
                <a:cs typeface="+mn-cs"/>
                <a:sym typeface="Arial"/>
              </a:rPr>
              <a:t>特別是在使用</a:t>
            </a:r>
            <a:r>
              <a:rPr lang="en-US" altLang="zh-TW" sz="1100" b="0" i="0" dirty="0">
                <a:solidFill>
                  <a:srgbClr val="2E2E2F"/>
                </a:solidFill>
                <a:effectLst/>
                <a:latin typeface="+mn-lt"/>
                <a:ea typeface="Microsoft JhengHei" panose="020B0604030504040204" pitchFamily="34" charset="-120"/>
                <a:cs typeface="+mn-cs"/>
                <a:sym typeface="Arial"/>
              </a:rPr>
              <a:t>text prompt</a:t>
            </a:r>
            <a:r>
              <a:rPr lang="zh-TW" altLang="en-US" sz="1100" b="0" i="0" dirty="0">
                <a:solidFill>
                  <a:srgbClr val="2E2E2F"/>
                </a:solidFill>
                <a:effectLst/>
                <a:latin typeface="+mn-lt"/>
                <a:ea typeface="Microsoft JhengHei" panose="020B0604030504040204" pitchFamily="34" charset="-120"/>
                <a:cs typeface="+mn-cs"/>
                <a:sym typeface="Arial"/>
              </a:rPr>
              <a:t>進行分割的情況下。</a:t>
            </a:r>
            <a:br>
              <a:rPr lang="zh-TW" altLang="en-US" sz="1100" b="0" i="0" dirty="0">
                <a:solidFill>
                  <a:srgbClr val="2E2E2F"/>
                </a:solidFill>
                <a:effectLst/>
                <a:latin typeface="+mn-lt"/>
                <a:ea typeface="Microsoft JhengHei" panose="020B0604030504040204" pitchFamily="34" charset="-120"/>
                <a:cs typeface="+mn-cs"/>
                <a:sym typeface="Arial"/>
              </a:rPr>
            </a:br>
            <a:r>
              <a:rPr lang="zh-TW" altLang="en-US" sz="1100" b="0" i="0" dirty="0">
                <a:solidFill>
                  <a:srgbClr val="2E2E2F"/>
                </a:solidFill>
                <a:effectLst/>
                <a:latin typeface="+mn-lt"/>
                <a:ea typeface="Microsoft JhengHei" panose="020B0604030504040204" pitchFamily="34" charset="-120"/>
                <a:cs typeface="+mn-cs"/>
                <a:sym typeface="Arial"/>
              </a:rPr>
              <a:t>因為</a:t>
            </a:r>
            <a:r>
              <a:rPr lang="en-US" altLang="zh-TW" sz="1100" b="0" i="0" dirty="0">
                <a:solidFill>
                  <a:srgbClr val="2E2E2F"/>
                </a:solidFill>
                <a:effectLst/>
                <a:latin typeface="+mn-lt"/>
                <a:ea typeface="Microsoft JhengHei" panose="020B0604030504040204" pitchFamily="34" charset="-120"/>
                <a:cs typeface="+mn-cs"/>
                <a:sym typeface="Arial"/>
              </a:rPr>
              <a:t>text prompt</a:t>
            </a:r>
            <a:r>
              <a:rPr lang="zh-TW" altLang="en-US" sz="1100" b="0" i="0" dirty="0">
                <a:solidFill>
                  <a:srgbClr val="2E2E2F"/>
                </a:solidFill>
                <a:effectLst/>
                <a:latin typeface="+mn-lt"/>
                <a:ea typeface="Microsoft JhengHei" panose="020B0604030504040204" pitchFamily="34" charset="-120"/>
                <a:cs typeface="+mn-cs"/>
                <a:sym typeface="Arial"/>
              </a:rPr>
              <a:t>嚴重依賴帶有語義信息的</a:t>
            </a:r>
            <a:r>
              <a:rPr lang="en-US" altLang="zh-TW" sz="1100" b="0" i="0" dirty="0">
                <a:solidFill>
                  <a:srgbClr val="2E2E2F"/>
                </a:solidFill>
                <a:effectLst/>
                <a:latin typeface="+mn-lt"/>
                <a:ea typeface="Microsoft JhengHei" panose="020B0604030504040204" pitchFamily="34" charset="-120"/>
                <a:cs typeface="+mn-cs"/>
                <a:sym typeface="Arial"/>
              </a:rPr>
              <a:t>ground truth mask</a:t>
            </a:r>
            <a:r>
              <a:rPr lang="zh-TW" altLang="en-US" sz="1100" b="0" i="0" dirty="0">
                <a:solidFill>
                  <a:srgbClr val="2E2E2F"/>
                </a:solidFill>
                <a:effectLst/>
                <a:latin typeface="+mn-lt"/>
                <a:ea typeface="Microsoft JhengHei" panose="020B0604030504040204" pitchFamily="34" charset="-120"/>
                <a:cs typeface="+mn-cs"/>
                <a:sym typeface="Arial"/>
              </a:rPr>
              <a:t>的數量。</a:t>
            </a:r>
            <a:endParaRPr lang="en-US" altLang="zh-TW" sz="1100" b="0" i="0" dirty="0">
              <a:solidFill>
                <a:srgbClr val="2E2E2F"/>
              </a:solidFill>
              <a:effectLst/>
              <a:latin typeface="+mn-lt"/>
              <a:ea typeface="Microsoft JhengHei" panose="020B0604030504040204" pitchFamily="34" charset="-120"/>
              <a:cs typeface="+mn-cs"/>
              <a:sym typeface="Arial"/>
            </a:endParaRPr>
          </a:p>
        </p:txBody>
      </p:sp>
    </p:spTree>
    <p:extLst>
      <p:ext uri="{BB962C8B-B14F-4D97-AF65-F5344CB8AC3E}">
        <p14:creationId xmlns:p14="http://schemas.microsoft.com/office/powerpoint/2010/main" val="3793160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228600" indent="-228600" rtl="0" fontAlgn="ctr">
              <a:spcBef>
                <a:spcPts val="0"/>
              </a:spcBef>
              <a:spcAft>
                <a:spcPts val="0"/>
              </a:spcAft>
              <a:buFont typeface="Arial" panose="020B0604020202020204" pitchFamily="34" charset="0"/>
              <a:buChar char="•"/>
            </a:pPr>
            <a:r>
              <a:rPr lang="zh-TW" altLang="en-US" sz="1100" b="0" i="0" dirty="0">
                <a:solidFill>
                  <a:srgbClr val="2E2E2F"/>
                </a:solidFill>
                <a:effectLst/>
                <a:ea typeface="-apple-system"/>
              </a:rPr>
              <a:t>必考！！</a:t>
            </a:r>
            <a:endParaRPr lang="en-US" altLang="zh-TW" sz="1100" b="0" i="0" dirty="0">
              <a:solidFill>
                <a:srgbClr val="2E2E2F"/>
              </a:solidFill>
              <a:effectLst/>
              <a:ea typeface="-apple-system"/>
            </a:endParaRPr>
          </a:p>
          <a:p>
            <a:pPr marL="228600" indent="-228600" rtl="0" fontAlgn="ctr">
              <a:spcBef>
                <a:spcPts val="0"/>
              </a:spcBef>
              <a:spcAft>
                <a:spcPts val="0"/>
              </a:spcAft>
              <a:buFont typeface="Arial" panose="020B0604020202020204" pitchFamily="34" charset="0"/>
              <a:buChar char="•"/>
            </a:pPr>
            <a:endParaRPr lang="en-US" altLang="zh-TW" sz="1100" b="0" i="0" dirty="0">
              <a:solidFill>
                <a:srgbClr val="2E2E2F"/>
              </a:solidFill>
              <a:effectLst/>
              <a:ea typeface="-apple-system"/>
            </a:endParaRPr>
          </a:p>
          <a:p>
            <a:pPr marL="228600" indent="-228600" rtl="0" fontAlgn="ctr">
              <a:spcBef>
                <a:spcPts val="0"/>
              </a:spcBef>
              <a:spcAft>
                <a:spcPts val="0"/>
              </a:spcAft>
              <a:buFont typeface="Arial" panose="020B0604020202020204" pitchFamily="34" charset="0"/>
              <a:buChar char="•"/>
            </a:pPr>
            <a:endParaRPr lang="en-US" altLang="zh-TW" sz="1100" b="0" i="0" dirty="0">
              <a:solidFill>
                <a:srgbClr val="2E2E2F"/>
              </a:solidFill>
              <a:effectLst/>
              <a:ea typeface="-apple-system"/>
            </a:endParaRPr>
          </a:p>
          <a:p>
            <a:pPr marL="0" indent="0" rtl="0" fontAlgn="ctr">
              <a:spcBef>
                <a:spcPts val="0"/>
              </a:spcBef>
              <a:spcAft>
                <a:spcPts val="0"/>
              </a:spcAft>
              <a:buFont typeface="+mj-lt"/>
              <a:buNone/>
            </a:pPr>
            <a:r>
              <a:rPr lang="en-US" altLang="zh-TW" sz="1100" b="0" i="0" dirty="0">
                <a:solidFill>
                  <a:srgbClr val="2E2E2F"/>
                </a:solidFill>
                <a:effectLst/>
                <a:ea typeface="-apple-system"/>
              </a:rPr>
              <a:t>--------------</a:t>
            </a:r>
          </a:p>
          <a:p>
            <a:pPr marL="0" indent="0" rtl="0" fontAlgn="ctr">
              <a:spcBef>
                <a:spcPts val="0"/>
              </a:spcBef>
              <a:spcAft>
                <a:spcPts val="0"/>
              </a:spcAft>
              <a:buFont typeface="+mj-lt"/>
              <a:buNone/>
            </a:pPr>
            <a:endParaRPr lang="en-US" altLang="zh-TW" sz="1100" b="0" i="0" dirty="0">
              <a:solidFill>
                <a:srgbClr val="2E2E2F"/>
              </a:solidFill>
              <a:effectLst/>
              <a:ea typeface="-apple-system"/>
            </a:endParaRPr>
          </a:p>
          <a:p>
            <a:pPr marL="0" indent="0" rtl="0" fontAlgn="ctr">
              <a:spcBef>
                <a:spcPts val="0"/>
              </a:spcBef>
              <a:spcAft>
                <a:spcPts val="0"/>
              </a:spcAft>
              <a:buFont typeface="+mj-lt"/>
              <a:buNone/>
            </a:pPr>
            <a:endParaRPr lang="en-US" altLang="zh-TW" sz="1100" b="0" i="0" dirty="0">
              <a:solidFill>
                <a:srgbClr val="2E2E2F"/>
              </a:solidFill>
              <a:effectLst/>
              <a:ea typeface="-apple-system"/>
            </a:endParaRPr>
          </a:p>
          <a:p>
            <a:pPr marL="0" indent="0" rtl="0" fontAlgn="ctr">
              <a:spcBef>
                <a:spcPts val="0"/>
              </a:spcBef>
              <a:spcAft>
                <a:spcPts val="0"/>
              </a:spcAft>
              <a:buFont typeface="+mj-lt"/>
              <a:buNone/>
            </a:pPr>
            <a:endParaRPr lang="en-US" altLang="zh-TW" sz="1100" b="0" i="0" dirty="0">
              <a:solidFill>
                <a:srgbClr val="2E2E2F"/>
              </a:solidFill>
              <a:effectLst/>
              <a:ea typeface="-apple-system"/>
            </a:endParaRPr>
          </a:p>
          <a:p>
            <a:pPr marL="0" indent="0" rtl="0" fontAlgn="ctr">
              <a:spcBef>
                <a:spcPts val="0"/>
              </a:spcBef>
              <a:spcAft>
                <a:spcPts val="0"/>
              </a:spcAft>
              <a:buFont typeface="+mj-lt"/>
              <a:buNone/>
            </a:pPr>
            <a:endParaRPr lang="en-US" altLang="zh-TW" sz="1100" b="0" i="0" dirty="0">
              <a:solidFill>
                <a:srgbClr val="2E2E2F"/>
              </a:solidFill>
              <a:effectLst/>
              <a:ea typeface="-apple-system"/>
            </a:endParaRPr>
          </a:p>
          <a:p>
            <a:pPr marL="228600" lvl="1" indent="-228600" rtl="0" fontAlgn="ctr">
              <a:spcBef>
                <a:spcPts val="0"/>
              </a:spcBef>
              <a:spcAft>
                <a:spcPts val="0"/>
              </a:spcAft>
              <a:buFont typeface="+mj-lt"/>
              <a:buAutoNum type="arabicPeriod"/>
            </a:pPr>
            <a:r>
              <a:rPr lang="zh-TW" altLang="en-US" sz="1100" b="0" i="0" dirty="0">
                <a:solidFill>
                  <a:srgbClr val="2E2E2F"/>
                </a:solidFill>
                <a:effectLst/>
                <a:ea typeface="-apple-system"/>
              </a:rPr>
              <a:t>提出</a:t>
            </a:r>
            <a:r>
              <a:rPr lang="en-US" altLang="zh-TW" sz="1100" b="0" i="0" dirty="0" err="1">
                <a:solidFill>
                  <a:srgbClr val="2E2E2F"/>
                </a:solidFill>
                <a:effectLst/>
                <a:ea typeface="-apple-system"/>
              </a:rPr>
              <a:t>SegVol</a:t>
            </a:r>
            <a:r>
              <a:rPr lang="zh-TW" altLang="en-US" sz="1100" b="0" i="0" dirty="0">
                <a:solidFill>
                  <a:srgbClr val="2E2E2F"/>
                </a:solidFill>
                <a:effectLst/>
                <a:ea typeface="-apple-system"/>
              </a:rPr>
              <a:t>：一個互動式的通用醫學體素分割的基礎模型。
該模型是使用</a:t>
            </a:r>
            <a:r>
              <a:rPr lang="en-US" altLang="zh-TW" sz="1100" b="0" i="0" dirty="0">
                <a:solidFill>
                  <a:srgbClr val="2E2E2F"/>
                </a:solidFill>
                <a:effectLst/>
                <a:ea typeface="-apple-system"/>
              </a:rPr>
              <a:t>90k</a:t>
            </a:r>
            <a:r>
              <a:rPr lang="zh-TW" altLang="en-US" sz="1100" b="0" i="0" dirty="0">
                <a:solidFill>
                  <a:srgbClr val="2E2E2F"/>
                </a:solidFill>
                <a:effectLst/>
                <a:ea typeface="-apple-system"/>
              </a:rPr>
              <a:t>無標註數據和</a:t>
            </a:r>
            <a:r>
              <a:rPr lang="en-US" altLang="zh-TW" sz="1100" b="0" i="0" dirty="0">
                <a:solidFill>
                  <a:srgbClr val="2E2E2F"/>
                </a:solidFill>
                <a:effectLst/>
                <a:ea typeface="-apple-system"/>
              </a:rPr>
              <a:t>25</a:t>
            </a:r>
            <a:r>
              <a:rPr lang="zh-TW" altLang="en-US" sz="1100" b="0" i="0" dirty="0">
                <a:solidFill>
                  <a:srgbClr val="2E2E2F"/>
                </a:solidFill>
                <a:effectLst/>
                <a:ea typeface="-apple-system"/>
              </a:rPr>
              <a:t>個開源分割數據集訓練和評估的。
與最強大的傳統體素分割方法</a:t>
            </a:r>
            <a:r>
              <a:rPr lang="en-US" altLang="zh-TW" sz="1100" b="0" i="0" dirty="0" err="1">
                <a:solidFill>
                  <a:srgbClr val="2E2E2F"/>
                </a:solidFill>
                <a:effectLst/>
                <a:ea typeface="-apple-system"/>
              </a:rPr>
              <a:t>nnU</a:t>
            </a:r>
            <a:r>
              <a:rPr lang="en-US" altLang="zh-TW" sz="1100" b="0" i="0" dirty="0">
                <a:solidFill>
                  <a:srgbClr val="2E2E2F"/>
                </a:solidFill>
                <a:effectLst/>
                <a:ea typeface="-apple-system"/>
              </a:rPr>
              <a:t>-net</a:t>
            </a:r>
            <a:r>
              <a:rPr lang="zh-TW" altLang="en-US" sz="1100" b="0" i="0" dirty="0">
                <a:solidFill>
                  <a:srgbClr val="2E2E2F"/>
                </a:solidFill>
                <a:effectLst/>
                <a:ea typeface="-apple-system"/>
              </a:rPr>
              <a:t>（自動為每個數據集配置參數）不同，</a:t>
            </a:r>
            <a:r>
              <a:rPr lang="en-US" altLang="zh-TW" sz="1100" b="0" i="0" dirty="0" err="1">
                <a:solidFill>
                  <a:srgbClr val="2E2E2F"/>
                </a:solidFill>
                <a:effectLst/>
                <a:ea typeface="-apple-system"/>
              </a:rPr>
              <a:t>SegVol</a:t>
            </a:r>
            <a:r>
              <a:rPr lang="zh-TW" altLang="en-US" sz="1100" b="0" i="0" dirty="0">
                <a:solidFill>
                  <a:srgbClr val="2E2E2F"/>
                </a:solidFill>
                <a:effectLst/>
                <a:ea typeface="-apple-system"/>
              </a:rPr>
              <a:t>的目的是將各種醫學體素分割任務統一到一個單一的架構中。</a:t>
            </a:r>
            <a:br>
              <a:rPr lang="en-US" altLang="zh-TW" sz="1100" b="0" i="0" dirty="0">
                <a:solidFill>
                  <a:srgbClr val="2E2E2F"/>
                </a:solidFill>
                <a:effectLst/>
                <a:ea typeface="-apple-system"/>
              </a:rPr>
            </a:br>
            <a:r>
              <a:rPr lang="en-US" altLang="zh-TW" sz="1100" b="0" i="0" dirty="0" err="1">
                <a:solidFill>
                  <a:srgbClr val="2E2E2F"/>
                </a:solidFill>
                <a:effectLst/>
                <a:ea typeface="-apple-system"/>
              </a:rPr>
              <a:t>SegVol</a:t>
            </a:r>
            <a:r>
              <a:rPr lang="zh-TW" altLang="en-US" sz="1100" b="0" i="0" dirty="0">
                <a:solidFill>
                  <a:srgbClr val="2E2E2F"/>
                </a:solidFill>
                <a:effectLst/>
                <a:ea typeface="-apple-system"/>
              </a:rPr>
              <a:t>作為一個通用的分割工具能夠對超過</a:t>
            </a:r>
            <a:r>
              <a:rPr lang="en-US" altLang="zh-TW" sz="1100" b="0" i="0" dirty="0">
                <a:solidFill>
                  <a:srgbClr val="2E2E2F"/>
                </a:solidFill>
                <a:effectLst/>
                <a:ea typeface="-apple-system"/>
              </a:rPr>
              <a:t>200</a:t>
            </a:r>
            <a:r>
              <a:rPr lang="zh-TW" altLang="en-US" sz="1100" b="0" i="0" dirty="0">
                <a:solidFill>
                  <a:srgbClr val="2E2E2F"/>
                </a:solidFill>
                <a:effectLst/>
                <a:ea typeface="-apple-system"/>
              </a:rPr>
              <a:t>個解剖目標產生準確的分割回應。
此外，與傳統方法相比，</a:t>
            </a:r>
            <a:r>
              <a:rPr lang="en-US" altLang="zh-TW" sz="1100" b="0" i="0" dirty="0" err="1">
                <a:solidFill>
                  <a:srgbClr val="2E2E2F"/>
                </a:solidFill>
                <a:effectLst/>
                <a:ea typeface="-apple-system"/>
              </a:rPr>
              <a:t>SegVol</a:t>
            </a:r>
            <a:r>
              <a:rPr lang="zh-TW" altLang="en-US" sz="1100" b="0" i="0" dirty="0">
                <a:solidFill>
                  <a:srgbClr val="2E2E2F"/>
                </a:solidFill>
                <a:effectLst/>
                <a:ea typeface="-apple-system"/>
              </a:rPr>
              <a:t>具有最先進或接近最先進的體素分割性能，</a:t>
            </a:r>
            <a:br>
              <a:rPr lang="zh-TW" altLang="en-US" sz="1100" b="0" i="0" dirty="0">
                <a:solidFill>
                  <a:srgbClr val="2E2E2F"/>
                </a:solidFill>
                <a:effectLst/>
                <a:ea typeface="-apple-system"/>
              </a:rPr>
            </a:br>
            <a:r>
              <a:rPr lang="zh-TW" altLang="en-US" sz="1100" b="0" i="0" dirty="0">
                <a:solidFill>
                  <a:srgbClr val="2E2E2F"/>
                </a:solidFill>
                <a:effectLst/>
                <a:ea typeface="-apple-system"/>
              </a:rPr>
              <a:t>特別是對於病灶目標。
儘管具有通用性和精確性，但與其他體素分割方法相比，</a:t>
            </a:r>
            <a:r>
              <a:rPr lang="en-US" altLang="zh-TW" sz="1100" b="0" i="0" dirty="0" err="1">
                <a:solidFill>
                  <a:srgbClr val="2E2E2F"/>
                </a:solidFill>
                <a:effectLst/>
                <a:ea typeface="-apple-system"/>
              </a:rPr>
              <a:t>SegVol</a:t>
            </a:r>
            <a:r>
              <a:rPr lang="zh-TW" altLang="en-US" sz="1100" b="0" i="0" dirty="0">
                <a:solidFill>
                  <a:srgbClr val="2E2E2F"/>
                </a:solidFill>
                <a:effectLst/>
                <a:ea typeface="-apple-system"/>
              </a:rPr>
              <a:t>保持了輕量級架構。
</a:t>
            </a:r>
            <a:r>
              <a:rPr lang="en-US" altLang="zh-TW" sz="1100" b="0" i="0" dirty="0" err="1">
                <a:solidFill>
                  <a:srgbClr val="2E2E2F"/>
                </a:solidFill>
                <a:effectLst/>
                <a:ea typeface="-apple-system"/>
              </a:rPr>
              <a:t>SegVol</a:t>
            </a:r>
            <a:r>
              <a:rPr lang="zh-TW" altLang="en-US" sz="1100" b="0" i="0" dirty="0">
                <a:solidFill>
                  <a:srgbClr val="2E2E2F"/>
                </a:solidFill>
                <a:effectLst/>
                <a:ea typeface="-apple-system"/>
              </a:rPr>
              <a:t>作為一個開源的基礎模型，將很容易適用於廣泛的醫學圖像表徵和分析領域，可以很容易地被研究人員和從業人員集成和利用。</a:t>
            </a:r>
            <a:endParaRPr lang="zh-TW" altLang="zh-TW" sz="1100" b="0" i="0" dirty="0">
              <a:solidFill>
                <a:srgbClr val="2E2E2F"/>
              </a:solidFill>
              <a:effectLst/>
              <a:ea typeface="Microsoft JhengHei" panose="020B0604030504040204" pitchFamily="34" charset="-120"/>
            </a:endParaRPr>
          </a:p>
        </p:txBody>
      </p:sp>
    </p:spTree>
    <p:extLst>
      <p:ext uri="{BB962C8B-B14F-4D97-AF65-F5344CB8AC3E}">
        <p14:creationId xmlns:p14="http://schemas.microsoft.com/office/powerpoint/2010/main" val="4041592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285750" marR="0" indent="-285750">
              <a:spcBef>
                <a:spcPts val="0"/>
              </a:spcBef>
              <a:spcAft>
                <a:spcPts val="0"/>
              </a:spcAft>
            </a:pPr>
            <a:r>
              <a:rPr lang="en-US" altLang="zh-TW" sz="1800" dirty="0">
                <a:effectLst/>
                <a:ea typeface="Microsoft JhengHei UI" panose="020B0604030504040204" pitchFamily="34" charset="-120"/>
              </a:rPr>
              <a:t>Reference ISO 690</a:t>
            </a:r>
            <a:endParaRPr lang="zh-TW" altLang="zh-TW" sz="1800" dirty="0">
              <a:effectLst/>
              <a:ea typeface="Microsoft JhengHei UI" panose="020B0604030504040204" pitchFamily="34" charset="-120"/>
            </a:endParaRPr>
          </a:p>
        </p:txBody>
      </p:sp>
    </p:spTree>
    <p:extLst>
      <p:ext uri="{BB962C8B-B14F-4D97-AF65-F5344CB8AC3E}">
        <p14:creationId xmlns:p14="http://schemas.microsoft.com/office/powerpoint/2010/main" val="4168070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lang="en-US" altLang="zh-TW"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ctr" latinLnBrk="0" hangingPunct="1">
                  <a:lnSpc>
                    <a:spcPct val="100000"/>
                  </a:lnSpc>
                  <a:spcBef>
                    <a:spcPts val="0"/>
                  </a:spcBef>
                  <a:spcAft>
                    <a:spcPts val="0"/>
                  </a:spcAft>
                  <a:buClrTx/>
                  <a:buSzPts val="1400"/>
                  <a:buFont typeface="+mj-lt"/>
                  <a:buNone/>
                  <a:tabLst/>
                  <a:defRPr/>
                </a:pPr>
                <a:r>
                  <a:rPr lang="en-US" altLang="zh-TW" sz="1800" dirty="0">
                    <a:effectLst/>
                    <a:ea typeface="Microsoft JhengHei UI" panose="020B0604030504040204" pitchFamily="34" charset="-120"/>
                  </a:rPr>
                  <a:t>SAM </a:t>
                </a:r>
                <a:r>
                  <a:rPr lang="zh-TW" altLang="en-US" sz="1800" dirty="0">
                    <a:effectLst/>
                    <a:ea typeface="Microsoft JhengHei UI" panose="020B0604030504040204" pitchFamily="34" charset="-120"/>
                  </a:rPr>
                  <a:t>直接使用在 </a:t>
                </a:r>
                <a:r>
                  <a:rPr lang="zh-TW" altLang="en-US" sz="1800" b="1" u="sng" dirty="0">
                    <a:effectLst/>
                    <a:ea typeface="Microsoft JhengHei UI" panose="020B0604030504040204" pitchFamily="34" charset="-120"/>
                  </a:rPr>
                  <a:t>醫療影像</a:t>
                </a:r>
                <a:r>
                  <a:rPr lang="zh-TW" altLang="en-US" sz="1800" dirty="0">
                    <a:effectLst/>
                    <a:ea typeface="Microsoft JhengHei UI" panose="020B0604030504040204" pitchFamily="34" charset="-120"/>
                  </a:rPr>
                  <a:t>上 的大致</a:t>
                </a:r>
                <a:r>
                  <a:rPr lang="zh-TW" altLang="en-US" sz="1800" b="1" u="sng" dirty="0">
                    <a:effectLst/>
                    <a:ea typeface="Microsoft JhengHei UI" panose="020B0604030504040204" pitchFamily="34" charset="-120"/>
                  </a:rPr>
                  <a:t>流程</a:t>
                </a:r>
                <a:r>
                  <a:rPr lang="zh-TW" altLang="en-US" sz="1800" b="0" u="none" dirty="0">
                    <a:effectLst/>
                    <a:ea typeface="Microsoft JhengHei UI" panose="020B0604030504040204" pitchFamily="34" charset="-120"/>
                  </a:rPr>
                  <a:t>：</a:t>
                </a:r>
                <a:endParaRPr lang="en-US" altLang="zh-TW" sz="1800" b="0" u="none" dirty="0">
                  <a:effectLst/>
                  <a:ea typeface="Microsoft JhengHei UI" panose="020B0604030504040204" pitchFamily="34" charset="-120"/>
                </a:endParaRPr>
              </a:p>
              <a:p>
                <a:pPr marL="342900" marR="0" lvl="0" indent="-342900" algn="l" defTabSz="914400" rtl="0" eaLnBrk="1" fontAlgn="ctr" latinLnBrk="0" hangingPunct="1">
                  <a:lnSpc>
                    <a:spcPct val="100000"/>
                  </a:lnSpc>
                  <a:spcBef>
                    <a:spcPts val="0"/>
                  </a:spcBef>
                  <a:spcAft>
                    <a:spcPts val="0"/>
                  </a:spcAft>
                  <a:buClrTx/>
                  <a:buSzPts val="1400"/>
                  <a:buFont typeface="Arial" panose="020B0604020202020204" pitchFamily="34" charset="0"/>
                  <a:buChar char="•"/>
                  <a:tabLst/>
                  <a:defRPr/>
                </a:pPr>
                <a:r>
                  <a:rPr lang="zh-TW" altLang="en-US" sz="1800" dirty="0">
                    <a:effectLst/>
                    <a:ea typeface="Microsoft JhengHei UI" panose="020B0604030504040204" pitchFamily="34" charset="-120"/>
                  </a:rPr>
                  <a:t>基於 </a:t>
                </a:r>
                <a:r>
                  <a:rPr lang="en-US" altLang="zh-TW" sz="1800" dirty="0">
                    <a:effectLst/>
                    <a:ea typeface="Microsoft JhengHei UI" panose="020B0604030504040204" pitchFamily="34" charset="-120"/>
                  </a:rPr>
                  <a:t>vision transformer </a:t>
                </a:r>
                <a:r>
                  <a:rPr lang="zh-TW" altLang="en-US" sz="1800" b="1" u="sng" dirty="0">
                    <a:effectLst/>
                    <a:ea typeface="Microsoft JhengHei UI" panose="020B0604030504040204" pitchFamily="34" charset="-120"/>
                  </a:rPr>
                  <a:t>（</a:t>
                </a:r>
                <a:r>
                  <a:rPr lang="en-US" altLang="zh-TW" sz="1800" b="1" u="sng" dirty="0" err="1">
                    <a:effectLst/>
                    <a:ea typeface="Microsoft JhengHei UI" panose="020B0604030504040204" pitchFamily="34" charset="-120"/>
                  </a:rPr>
                  <a:t>ViT</a:t>
                </a:r>
                <a:r>
                  <a:rPr lang="zh-TW" altLang="en-US" sz="1800" b="1" u="sng" dirty="0">
                    <a:effectLst/>
                    <a:ea typeface="Microsoft JhengHei UI" panose="020B0604030504040204" pitchFamily="34" charset="-120"/>
                  </a:rPr>
                  <a:t>） 的</a:t>
                </a:r>
                <a:r>
                  <a:rPr lang="en-US" altLang="zh-TW" sz="1800" b="1" u="sng" dirty="0">
                    <a:effectLst/>
                    <a:ea typeface="Microsoft JhengHei UI" panose="020B0604030504040204" pitchFamily="34" charset="-120"/>
                  </a:rPr>
                  <a:t>Image Encoder </a:t>
                </a:r>
                <a:r>
                  <a:rPr lang="zh-TW" altLang="en-US" sz="1800" dirty="0">
                    <a:effectLst/>
                    <a:ea typeface="Microsoft JhengHei UI" panose="020B0604030504040204" pitchFamily="34" charset="-120"/>
                  </a:rPr>
                  <a:t>來 提取 </a:t>
                </a:r>
                <a:r>
                  <a:rPr lang="zh-TW" altLang="en-US" sz="1800" b="1" u="sng" dirty="0">
                    <a:effectLst/>
                    <a:ea typeface="Microsoft JhengHei UI" panose="020B0604030504040204" pitchFamily="34" charset="-120"/>
                  </a:rPr>
                  <a:t>影像特徵</a:t>
                </a:r>
                <a:r>
                  <a:rPr lang="zh-TW" altLang="en-US" sz="1800" dirty="0">
                    <a:effectLst/>
                    <a:ea typeface="Microsoft JhengHei UI" panose="020B0604030504040204" pitchFamily="34" charset="-120"/>
                  </a:rPr>
                  <a:t> 並 計算 </a:t>
                </a:r>
                <a:r>
                  <a:rPr lang="en-US" altLang="zh-TW" sz="1800" b="1" u="sng" dirty="0">
                    <a:effectLst/>
                    <a:ea typeface="Microsoft JhengHei UI" panose="020B0604030504040204" pitchFamily="34" charset="-120"/>
                  </a:rPr>
                  <a:t>image embedding</a:t>
                </a:r>
                <a:r>
                  <a:rPr lang="en-US" altLang="zh-TW" sz="1800" dirty="0">
                    <a:effectLst/>
                    <a:ea typeface="Microsoft JhengHei UI" panose="020B0604030504040204" pitchFamily="34" charset="-120"/>
                  </a:rPr>
                  <a:t> </a:t>
                </a:r>
                <a:r>
                  <a:rPr lang="zh-TW" altLang="en-US" sz="1800" dirty="0">
                    <a:effectLst/>
                    <a:ea typeface="Microsoft JhengHei UI" panose="020B0604030504040204" pitchFamily="34" charset="-120"/>
                  </a:rPr>
                  <a:t>（嵌入）</a:t>
                </a:r>
                <a:endParaRPr lang="en-US" altLang="zh-TW" sz="1800" dirty="0">
                  <a:effectLst/>
                  <a:ea typeface="Microsoft JhengHei UI" panose="020B0604030504040204" pitchFamily="34" charset="-120"/>
                </a:endParaRPr>
              </a:p>
              <a:p>
                <a:pPr marL="342900" marR="0" lvl="0" indent="-342900" algn="l" defTabSz="914400" rtl="0" eaLnBrk="1" fontAlgn="ctr" latinLnBrk="0" hangingPunct="1">
                  <a:lnSpc>
                    <a:spcPct val="100000"/>
                  </a:lnSpc>
                  <a:spcBef>
                    <a:spcPts val="0"/>
                  </a:spcBef>
                  <a:spcAft>
                    <a:spcPts val="0"/>
                  </a:spcAft>
                  <a:buClrTx/>
                  <a:buSzPts val="1400"/>
                  <a:buFont typeface="Arial" panose="020B0604020202020204" pitchFamily="34" charset="0"/>
                  <a:buChar char="•"/>
                  <a:tabLst/>
                  <a:defRPr/>
                </a:pPr>
                <a:r>
                  <a:rPr lang="zh-TW" altLang="en-US" sz="1800" b="1" u="sng" dirty="0">
                    <a:effectLst/>
                    <a:ea typeface="Microsoft JhengHei UI" panose="020B0604030504040204" pitchFamily="34" charset="-120"/>
                  </a:rPr>
                  <a:t>加</a:t>
                </a:r>
                <a:r>
                  <a:rPr lang="zh-TW" altLang="en-US" sz="1800" dirty="0">
                    <a:effectLst/>
                    <a:ea typeface="Microsoft JhengHei UI" panose="020B0604030504040204" pitchFamily="34" charset="-120"/>
                  </a:rPr>
                  <a:t>上 經過</a:t>
                </a:r>
                <a:r>
                  <a:rPr lang="en-US" altLang="zh-TW" sz="1800" dirty="0">
                    <a:effectLst/>
                    <a:ea typeface="Microsoft JhengHei UI" panose="020B0604030504040204" pitchFamily="34" charset="-120"/>
                  </a:rPr>
                  <a:t> </a:t>
                </a:r>
                <a:r>
                  <a:rPr lang="zh-TW" altLang="zh-TW" sz="1800" b="1" u="sng" dirty="0">
                    <a:effectLst/>
                    <a:ea typeface="Microsoft JhengHei UI" panose="020B0604030504040204" pitchFamily="34" charset="-120"/>
                  </a:rPr>
                  <a:t>prompt</a:t>
                </a:r>
                <a:r>
                  <a:rPr lang="zh-TW" altLang="en-US" sz="1800" b="1" u="sng" dirty="0">
                    <a:effectLst/>
                    <a:ea typeface="Microsoft JhengHei UI" panose="020B0604030504040204" pitchFamily="34" charset="-120"/>
                  </a:rPr>
                  <a:t> </a:t>
                </a:r>
                <a:r>
                  <a:rPr lang="en-US" altLang="zh-TW" sz="1800" b="1" u="sng" dirty="0">
                    <a:effectLst/>
                    <a:ea typeface="Microsoft JhengHei UI" panose="020B0604030504040204" pitchFamily="34" charset="-120"/>
                  </a:rPr>
                  <a:t>(</a:t>
                </a:r>
                <a:r>
                  <a:rPr lang="zh-TW" altLang="en-US" sz="1800" b="1" u="sng" dirty="0">
                    <a:effectLst/>
                    <a:ea typeface="Microsoft JhengHei UI" panose="020B0604030504040204" pitchFamily="34" charset="-120"/>
                  </a:rPr>
                  <a:t>提示</a:t>
                </a:r>
                <a:r>
                  <a:rPr lang="en-US" altLang="zh-TW" sz="1800" b="1" u="sng" dirty="0">
                    <a:effectLst/>
                    <a:ea typeface="Microsoft JhengHei UI" panose="020B0604030504040204" pitchFamily="34" charset="-120"/>
                  </a:rPr>
                  <a:t>)</a:t>
                </a:r>
                <a:r>
                  <a:rPr lang="zh-TW" altLang="zh-TW" sz="1800" b="1" u="sng" dirty="0">
                    <a:effectLst/>
                    <a:ea typeface="Microsoft JhengHei UI" panose="020B0604030504040204" pitchFamily="34" charset="-120"/>
                  </a:rPr>
                  <a:t> encoder</a:t>
                </a:r>
                <a:r>
                  <a:rPr lang="en-US" altLang="zh-TW" sz="1800" dirty="0">
                    <a:effectLst/>
                    <a:ea typeface="Microsoft JhengHei UI" panose="020B0604030504040204" pitchFamily="34" charset="-120"/>
                  </a:rPr>
                  <a:t> </a:t>
                </a:r>
                <a:r>
                  <a:rPr lang="zh-TW" altLang="en-US" sz="1800" dirty="0">
                    <a:effectLst/>
                    <a:ea typeface="Microsoft JhengHei UI" panose="020B0604030504040204" pitchFamily="34" charset="-120"/>
                  </a:rPr>
                  <a:t>的 </a:t>
                </a:r>
                <a:r>
                  <a:rPr lang="zh-TW" altLang="en-US" sz="1800" b="1" u="sng" dirty="0">
                    <a:effectLst/>
                    <a:ea typeface="Microsoft JhengHei UI" panose="020B0604030504040204" pitchFamily="34" charset="-120"/>
                  </a:rPr>
                  <a:t>三種提示</a:t>
                </a:r>
                <a:r>
                  <a:rPr lang="zh-TW" altLang="en-US" sz="1800" b="0" u="none" dirty="0">
                    <a:effectLst/>
                    <a:ea typeface="Microsoft JhengHei UI" panose="020B0604030504040204" pitchFamily="34" charset="-120"/>
                  </a:rPr>
                  <a:t>（點</a:t>
                </a:r>
                <a:r>
                  <a:rPr lang="en-US" altLang="zh-TW" sz="1800" b="0" u="none" dirty="0">
                    <a:effectLst/>
                    <a:ea typeface="Microsoft JhengHei UI" panose="020B0604030504040204" pitchFamily="34" charset="-120"/>
                  </a:rPr>
                  <a:t>,</a:t>
                </a:r>
                <a:r>
                  <a:rPr lang="zh-TW" altLang="en-US" sz="1800" b="0" u="none" dirty="0">
                    <a:effectLst/>
                    <a:ea typeface="Microsoft JhengHei UI" panose="020B0604030504040204" pitchFamily="34" charset="-120"/>
                  </a:rPr>
                  <a:t> </a:t>
                </a:r>
                <a:r>
                  <a:rPr lang="en-US" altLang="zh-TW" sz="1800" b="0" u="none" dirty="0" err="1">
                    <a:effectLst/>
                    <a:ea typeface="Microsoft JhengHei UI" panose="020B0604030504040204" pitchFamily="34" charset="-120"/>
                  </a:rPr>
                  <a:t>bbox</a:t>
                </a:r>
                <a:r>
                  <a:rPr lang="en-US" altLang="zh-TW" sz="1800" b="0" u="none" dirty="0">
                    <a:effectLst/>
                    <a:ea typeface="Microsoft JhengHei UI" panose="020B0604030504040204" pitchFamily="34" charset="-120"/>
                  </a:rPr>
                  <a:t>, </a:t>
                </a:r>
                <a:r>
                  <a:rPr lang="zh-TW" altLang="en-US" sz="1800" b="0" u="none" dirty="0">
                    <a:effectLst/>
                    <a:ea typeface="Microsoft JhengHei UI" panose="020B0604030504040204" pitchFamily="34" charset="-120"/>
                  </a:rPr>
                  <a:t>輪廓）</a:t>
                </a:r>
                <a:r>
                  <a:rPr lang="zh-TW" altLang="en-US" sz="1800" dirty="0">
                    <a:effectLst/>
                    <a:ea typeface="Microsoft JhengHei UI" panose="020B0604030504040204" pitchFamily="34" charset="-120"/>
                  </a:rPr>
                  <a:t>，由 </a:t>
                </a:r>
                <a:r>
                  <a:rPr lang="zh-TW" altLang="en-US" sz="1800" b="1" u="sng" dirty="0">
                    <a:effectLst/>
                    <a:ea typeface="Microsoft JhengHei UI" panose="020B0604030504040204" pitchFamily="34" charset="-120"/>
                  </a:rPr>
                  <a:t>使用者提供</a:t>
                </a:r>
                <a:endParaRPr lang="en-US" altLang="zh-TW" sz="1800" b="1" u="sng" dirty="0">
                  <a:effectLst/>
                  <a:ea typeface="Microsoft JhengHei UI" panose="020B0604030504040204" pitchFamily="34" charset="-120"/>
                </a:endParaRPr>
              </a:p>
              <a:p>
                <a:pPr marL="342900" marR="0" lvl="0" indent="-342900" algn="l" defTabSz="914400" rtl="0" eaLnBrk="1" fontAlgn="ctr" latinLnBrk="0" hangingPunct="1">
                  <a:lnSpc>
                    <a:spcPct val="100000"/>
                  </a:lnSpc>
                  <a:spcBef>
                    <a:spcPts val="0"/>
                  </a:spcBef>
                  <a:spcAft>
                    <a:spcPts val="0"/>
                  </a:spcAft>
                  <a:buClrTx/>
                  <a:buSzPts val="1400"/>
                  <a:buFont typeface="Arial" panose="020B0604020202020204" pitchFamily="34" charset="0"/>
                  <a:buChar char="•"/>
                  <a:tabLst/>
                  <a:defRPr/>
                </a:pPr>
                <a:r>
                  <a:rPr lang="zh-TW" altLang="en-US" sz="1800" dirty="0">
                    <a:effectLst/>
                    <a:ea typeface="Microsoft JhengHei UI" panose="020B0604030504040204" pitchFamily="34" charset="-120"/>
                  </a:rPr>
                  <a:t>將這 </a:t>
                </a:r>
                <a:r>
                  <a:rPr lang="zh-TW" altLang="en-US" sz="1800" b="1" u="sng" dirty="0">
                    <a:effectLst/>
                    <a:ea typeface="Microsoft JhengHei UI" panose="020B0604030504040204" pitchFamily="34" charset="-120"/>
                  </a:rPr>
                  <a:t>兩個 </a:t>
                </a:r>
                <a:r>
                  <a:rPr lang="en-US" altLang="zh-TW" sz="1800" b="1" u="sng" dirty="0">
                    <a:effectLst/>
                    <a:ea typeface="Microsoft JhengHei UI" panose="020B0604030504040204" pitchFamily="34" charset="-120"/>
                  </a:rPr>
                  <a:t>embedding</a:t>
                </a:r>
                <a:r>
                  <a:rPr lang="en-US" altLang="zh-TW" sz="1800" dirty="0">
                    <a:effectLst/>
                    <a:ea typeface="Microsoft JhengHei UI" panose="020B0604030504040204" pitchFamily="34" charset="-120"/>
                  </a:rPr>
                  <a:t> </a:t>
                </a:r>
                <a:r>
                  <a:rPr lang="zh-TW" altLang="en-US" sz="1800" dirty="0">
                    <a:effectLst/>
                    <a:ea typeface="Microsoft JhengHei UI" panose="020B0604030504040204" pitchFamily="34" charset="-120"/>
                  </a:rPr>
                  <a:t>送到 </a:t>
                </a:r>
                <a:r>
                  <a:rPr lang="zh-TW" altLang="en-US" sz="1800" b="1" u="sng" dirty="0">
                    <a:effectLst/>
                    <a:ea typeface="Microsoft JhengHei UI" panose="020B0604030504040204" pitchFamily="34" charset="-120"/>
                  </a:rPr>
                  <a:t>輕量 的 </a:t>
                </a:r>
                <a:r>
                  <a:rPr lang="en-US" altLang="zh-TW" sz="1800" b="1" u="sng" dirty="0">
                    <a:effectLst/>
                    <a:ea typeface="Microsoft JhengHei UI" panose="020B0604030504040204" pitchFamily="34" charset="-120"/>
                  </a:rPr>
                  <a:t>mask decoder</a:t>
                </a:r>
                <a:endParaRPr lang="en-US" altLang="zh-TW"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Arial" panose="020B0604020202020204" pitchFamily="34" charset="0"/>
                  <a:buNone/>
                  <a:tabLst/>
                  <a:defRPr/>
                </a:pPr>
                <a:r>
                  <a:rPr lang="zh-TW" altLang="en-US" sz="1800" dirty="0">
                    <a:effectLst/>
                    <a:ea typeface="Microsoft JhengHei UI" panose="020B0604030504040204" pitchFamily="34" charset="-120"/>
                  </a:rPr>
                  <a:t>根據 </a:t>
                </a:r>
                <a:r>
                  <a:rPr lang="zh-TW" altLang="en-US" sz="1800" b="1" u="sng" dirty="0">
                    <a:effectLst/>
                    <a:ea typeface="Microsoft JhengHei UI" panose="020B0604030504040204" pitchFamily="34" charset="-120"/>
                  </a:rPr>
                  <a:t>影像 </a:t>
                </a:r>
                <a:r>
                  <a:rPr lang="en-US" altLang="zh-TW" sz="1800" b="1" u="sng" dirty="0">
                    <a:effectLst/>
                    <a:ea typeface="Microsoft JhengHei UI" panose="020B0604030504040204" pitchFamily="34" charset="-120"/>
                  </a:rPr>
                  <a:t>embedding</a:t>
                </a:r>
                <a:r>
                  <a:rPr lang="zh-TW" altLang="en-US" sz="1800" b="0" u="none" dirty="0">
                    <a:effectLst/>
                    <a:ea typeface="Microsoft JhengHei UI" panose="020B0604030504040204" pitchFamily="34" charset="-120"/>
                  </a:rPr>
                  <a:t> 跟 </a:t>
                </a:r>
                <a:r>
                  <a:rPr lang="zh-TW" altLang="en-US" sz="1800" b="1" u="sng" dirty="0">
                    <a:effectLst/>
                    <a:ea typeface="Microsoft JhengHei UI" panose="020B0604030504040204" pitchFamily="34" charset="-120"/>
                  </a:rPr>
                  <a:t>提示輸出 </a:t>
                </a:r>
                <a:r>
                  <a:rPr lang="en-US" altLang="zh-TW" sz="1800" b="1" u="sng" dirty="0">
                    <a:effectLst/>
                    <a:ea typeface="Microsoft JhengHei UI" panose="020B0604030504040204" pitchFamily="34" charset="-120"/>
                  </a:rPr>
                  <a:t>token</a:t>
                </a:r>
                <a:r>
                  <a:rPr lang="zh-TW" altLang="en-US" sz="1800" dirty="0">
                    <a:effectLst/>
                    <a:ea typeface="Microsoft JhengHei UI" panose="020B0604030504040204" pitchFamily="34" charset="-120"/>
                  </a:rPr>
                  <a:t>，就能 產生 </a:t>
                </a:r>
                <a:r>
                  <a:rPr lang="en-US" altLang="zh-TW" sz="1800" b="1" u="sng" dirty="0">
                    <a:effectLst/>
                    <a:ea typeface="Microsoft JhengHei UI" panose="020B0604030504040204" pitchFamily="34" charset="-120"/>
                  </a:rPr>
                  <a:t>Mask</a:t>
                </a:r>
                <a:r>
                  <a:rPr lang="zh-TW" altLang="en-US" sz="1800" b="1" u="sng" dirty="0">
                    <a:effectLst/>
                    <a:ea typeface="Microsoft JhengHei UI" panose="020B0604030504040204" pitchFamily="34" charset="-120"/>
                  </a:rPr>
                  <a:t>分割結果</a:t>
                </a:r>
                <a:r>
                  <a:rPr lang="zh-TW" altLang="en-US" sz="1800" dirty="0">
                    <a:effectLst/>
                    <a:ea typeface="Microsoft JhengHei UI" panose="020B0604030504040204" pitchFamily="34" charset="-120"/>
                  </a:rPr>
                  <a:t>。</a:t>
                </a:r>
                <a:endParaRPr lang="en-US" altLang="zh-TW"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endParaRPr lang="en-US" altLang="zh-CN"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r>
                  <a:rPr lang="zh-CN" altLang="en-US" sz="1800" dirty="0">
                    <a:effectLst/>
                    <a:ea typeface="Microsoft JhengHei UI" panose="020B0604030504040204" pitchFamily="34" charset="-120"/>
                  </a:rPr>
                  <a:t>使用</a:t>
                </a:r>
                <a:r>
                  <a:rPr lang="zh-TW" altLang="en-US" sz="1800" dirty="0">
                    <a:effectLst/>
                    <a:ea typeface="Microsoft JhengHei UI" panose="020B0604030504040204" pitchFamily="34" charset="-120"/>
                  </a:rPr>
                  <a:t> </a:t>
                </a:r>
                <a:r>
                  <a:rPr lang="en-US" altLang="zh-TW" sz="1800" dirty="0">
                    <a:effectLst/>
                    <a:ea typeface="Microsoft JhengHei UI" panose="020B0604030504040204" pitchFamily="34" charset="-120"/>
                  </a:rPr>
                  <a:t>11</a:t>
                </a:r>
                <a:r>
                  <a:rPr lang="zh-TW" altLang="en-US" sz="1800" dirty="0">
                    <a:effectLst/>
                    <a:ea typeface="Microsoft JhengHei UI" panose="020B0604030504040204" pitchFamily="34" charset="-120"/>
                  </a:rPr>
                  <a:t>億 </a:t>
                </a:r>
                <a:r>
                  <a:rPr lang="en-US" altLang="zh-TW" sz="1800" dirty="0">
                    <a:effectLst/>
                    <a:ea typeface="Microsoft JhengHei UI" panose="020B0604030504040204" pitchFamily="34" charset="-120"/>
                  </a:rPr>
                  <a:t>(</a:t>
                </a:r>
                <a:r>
                  <a:rPr lang="en-US" altLang="zh-TW" sz="1800" b="0" i="0" dirty="0">
                    <a:solidFill>
                      <a:srgbClr val="344854"/>
                    </a:solidFill>
                    <a:effectLst/>
                    <a:latin typeface="Optimistic Text"/>
                  </a:rPr>
                  <a:t>1.1B) segmentation masks</a:t>
                </a:r>
                <a:r>
                  <a:rPr lang="zh-TW" altLang="en-US" sz="1800" b="0" i="0" dirty="0">
                    <a:solidFill>
                      <a:srgbClr val="344854"/>
                    </a:solidFill>
                    <a:effectLst/>
                    <a:latin typeface="Optimistic Text"/>
                  </a:rPr>
                  <a:t>：</a:t>
                </a:r>
                <a:endParaRPr lang="en-US" altLang="zh-TW" sz="1800" b="0" i="0" dirty="0">
                  <a:solidFill>
                    <a:srgbClr val="344854"/>
                  </a:solidFill>
                  <a:effectLst/>
                  <a:latin typeface="Optimistic Text"/>
                </a:endParaRPr>
              </a:p>
              <a:p>
                <a:pPr marL="285750" marR="0" lvl="0" indent="-285750" algn="l" defTabSz="914400" rtl="0" eaLnBrk="1" fontAlgn="ctr" latinLnBrk="0" hangingPunct="1">
                  <a:lnSpc>
                    <a:spcPct val="100000"/>
                  </a:lnSpc>
                  <a:spcBef>
                    <a:spcPts val="0"/>
                  </a:spcBef>
                  <a:spcAft>
                    <a:spcPts val="0"/>
                  </a:spcAft>
                  <a:buClrTx/>
                  <a:buSzPts val="1400"/>
                  <a:buFont typeface="Arial" panose="020B0604020202020204" pitchFamily="34" charset="0"/>
                  <a:buChar char="•"/>
                  <a:tabLst/>
                  <a:defRPr/>
                </a:pPr>
                <a:r>
                  <a:rPr lang="zh-TW" altLang="en-US" sz="1800" b="0" i="0" dirty="0">
                    <a:solidFill>
                      <a:srgbClr val="344854"/>
                    </a:solidFill>
                    <a:effectLst/>
                    <a:latin typeface="Optimistic Text"/>
                  </a:rPr>
                  <a:t>有些是</a:t>
                </a:r>
                <a:r>
                  <a:rPr lang="en-US" altLang="zh-TW" sz="1800" b="0" i="0" dirty="0">
                    <a:solidFill>
                      <a:srgbClr val="344854"/>
                    </a:solidFill>
                    <a:effectLst/>
                    <a:latin typeface="Optimistic Text"/>
                  </a:rPr>
                  <a:t> </a:t>
                </a:r>
                <a:r>
                  <a:rPr lang="zh-TW" altLang="en-US" sz="1800" b="0" i="0" dirty="0">
                    <a:solidFill>
                      <a:srgbClr val="344854"/>
                    </a:solidFill>
                    <a:effectLst/>
                    <a:latin typeface="Optimistic Text"/>
                  </a:rPr>
                  <a:t>標註員</a:t>
                </a:r>
                <a:r>
                  <a:rPr lang="en-US" altLang="zh-TW" sz="1800" b="0" i="0" dirty="0">
                    <a:solidFill>
                      <a:srgbClr val="344854"/>
                    </a:solidFill>
                    <a:effectLst/>
                    <a:latin typeface="Optimistic Text"/>
                  </a:rPr>
                  <a:t> </a:t>
                </a:r>
                <a:r>
                  <a:rPr lang="zh-TW" altLang="en-US" sz="1800" b="1" i="0" u="sng" dirty="0">
                    <a:solidFill>
                      <a:srgbClr val="344854"/>
                    </a:solidFill>
                    <a:effectLst/>
                    <a:latin typeface="Optimistic Text"/>
                  </a:rPr>
                  <a:t>標註的</a:t>
                </a:r>
                <a:r>
                  <a:rPr lang="en-US" altLang="zh-TW" sz="1800" b="1" i="0" u="sng" dirty="0">
                    <a:solidFill>
                      <a:srgbClr val="344854"/>
                    </a:solidFill>
                    <a:effectLst/>
                    <a:latin typeface="Optimistic Text"/>
                  </a:rPr>
                  <a:t>GT</a:t>
                </a:r>
                <a:r>
                  <a:rPr lang="zh-TW" altLang="en-US" sz="1800" b="0" i="0" dirty="0">
                    <a:solidFill>
                      <a:srgbClr val="344854"/>
                    </a:solidFill>
                    <a:effectLst/>
                    <a:latin typeface="Optimistic Text"/>
                  </a:rPr>
                  <a:t>，</a:t>
                </a:r>
                <a:br>
                  <a:rPr lang="en-US" altLang="zh-TW" sz="1800" b="0" i="0" dirty="0">
                    <a:solidFill>
                      <a:srgbClr val="344854"/>
                    </a:solidFill>
                    <a:effectLst/>
                    <a:latin typeface="Optimistic Text"/>
                  </a:rPr>
                </a:br>
                <a:r>
                  <a:rPr lang="zh-TW" altLang="en-US" sz="1800" b="0" i="0" dirty="0">
                    <a:solidFill>
                      <a:srgbClr val="344854"/>
                    </a:solidFill>
                    <a:effectLst/>
                    <a:latin typeface="Optimistic Text"/>
                  </a:rPr>
                  <a:t>後面是 </a:t>
                </a:r>
                <a:r>
                  <a:rPr lang="zh-TW" altLang="en-US" sz="1800" b="1" i="0" u="sng" dirty="0">
                    <a:solidFill>
                      <a:srgbClr val="344854"/>
                    </a:solidFill>
                    <a:effectLst/>
                    <a:latin typeface="Optimistic Text"/>
                  </a:rPr>
                  <a:t>半自動互動式標註</a:t>
                </a:r>
                <a:r>
                  <a:rPr lang="en-US" altLang="zh-TW" sz="1800" b="0" i="0" dirty="0">
                    <a:solidFill>
                      <a:srgbClr val="344854"/>
                    </a:solidFill>
                    <a:effectLst/>
                    <a:latin typeface="Optimistic Text"/>
                  </a:rPr>
                  <a:t> </a:t>
                </a:r>
                <a:r>
                  <a:rPr lang="zh-TW" altLang="en-US" sz="1800" dirty="0">
                    <a:effectLst/>
                    <a:ea typeface="Microsoft JhengHei UI" panose="020B0604030504040204" pitchFamily="34" charset="-120"/>
                  </a:rPr>
                  <a:t>跟</a:t>
                </a:r>
                <a:r>
                  <a:rPr lang="en-US" altLang="zh-TW" sz="1800" dirty="0">
                    <a:effectLst/>
                    <a:ea typeface="Microsoft JhengHei UI" panose="020B0604030504040204" pitchFamily="34" charset="-120"/>
                  </a:rPr>
                  <a:t> </a:t>
                </a:r>
                <a:r>
                  <a:rPr lang="zh-TW" altLang="en-US" sz="1800" b="1" u="sng" dirty="0">
                    <a:effectLst/>
                    <a:ea typeface="Microsoft JhengHei UI" panose="020B0604030504040204" pitchFamily="34" charset="-120"/>
                  </a:rPr>
                  <a:t>全自動產生</a:t>
                </a:r>
                <a:r>
                  <a:rPr lang="en-US" altLang="zh-TW" sz="1800" b="1" u="sng" dirty="0">
                    <a:effectLst/>
                    <a:ea typeface="Microsoft JhengHei UI" panose="020B0604030504040204" pitchFamily="34" charset="-120"/>
                  </a:rPr>
                  <a:t> pseudo GT</a:t>
                </a:r>
                <a:r>
                  <a:rPr lang="en-US" altLang="zh-TW" sz="1800" b="0" u="none" dirty="0">
                    <a:effectLst/>
                    <a:ea typeface="Microsoft JhengHei UI" panose="020B0604030504040204" pitchFamily="34" charset="-120"/>
                  </a:rPr>
                  <a:t> </a:t>
                </a:r>
                <a:r>
                  <a:rPr lang="zh-TW" altLang="en-US" sz="1800" b="0" i="0" dirty="0">
                    <a:solidFill>
                      <a:srgbClr val="344854"/>
                    </a:solidFill>
                    <a:effectLst/>
                    <a:latin typeface="Optimistic Text"/>
                  </a:rPr>
                  <a:t>來</a:t>
                </a:r>
                <a:r>
                  <a:rPr lang="en-US" altLang="zh-TW" sz="1800" b="0" i="0" dirty="0">
                    <a:solidFill>
                      <a:srgbClr val="344854"/>
                    </a:solidFill>
                    <a:effectLst/>
                    <a:latin typeface="Optimistic Text"/>
                  </a:rPr>
                  <a:t> </a:t>
                </a:r>
                <a:r>
                  <a:rPr lang="zh-TW" altLang="en-US" sz="1800" b="1" i="0" u="sng" dirty="0">
                    <a:solidFill>
                      <a:srgbClr val="344854"/>
                    </a:solidFill>
                    <a:effectLst/>
                    <a:latin typeface="Optimistic Text"/>
                  </a:rPr>
                  <a:t>訓練</a:t>
                </a:r>
                <a:endParaRPr lang="en-US" altLang="zh-TW" sz="1800" b="1" i="0" u="sng" dirty="0">
                  <a:solidFill>
                    <a:srgbClr val="344854"/>
                  </a:solidFill>
                  <a:effectLst/>
                  <a:latin typeface="Optimistic Text"/>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endParaRPr lang="en-US" altLang="zh-CN" sz="1800" b="0" i="0" dirty="0">
                  <a:solidFill>
                    <a:srgbClr val="344854"/>
                  </a:solidFill>
                  <a:effectLst/>
                  <a:latin typeface="Optimistic Tex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r>
                  <a:rPr lang="zh-CN" altLang="en-US" sz="1800" b="0" i="0" dirty="0">
                    <a:solidFill>
                      <a:srgbClr val="344854"/>
                    </a:solidFill>
                    <a:effectLst/>
                    <a:latin typeface="Optimistic Text"/>
                    <a:ea typeface="Microsoft JhengHei UI" panose="020B0604030504040204" pitchFamily="34" charset="-120"/>
                  </a:rPr>
                  <a:t>用這麼</a:t>
                </a:r>
                <a:r>
                  <a:rPr lang="zh-CN" altLang="en-US" sz="1800" b="1" i="0" u="sng" dirty="0">
                    <a:solidFill>
                      <a:srgbClr val="344854"/>
                    </a:solidFill>
                    <a:effectLst/>
                    <a:latin typeface="Optimistic Text"/>
                    <a:ea typeface="Microsoft JhengHei UI" panose="020B0604030504040204" pitchFamily="34" charset="-120"/>
                  </a:rPr>
                  <a:t>多</a:t>
                </a:r>
                <a:r>
                  <a:rPr lang="zh-CN" altLang="en-US" sz="1800" b="0" i="0" dirty="0">
                    <a:solidFill>
                      <a:srgbClr val="344854"/>
                    </a:solidFill>
                    <a:effectLst/>
                    <a:latin typeface="Optimistic Text"/>
                    <a:ea typeface="Microsoft JhengHei UI" panose="020B0604030504040204" pitchFamily="34" charset="-120"/>
                  </a:rPr>
                  <a:t>資料，但幾乎都是</a:t>
                </a:r>
                <a:r>
                  <a:rPr lang="zh-TW" altLang="en-US" sz="1800" b="0" i="0" dirty="0">
                    <a:solidFill>
                      <a:srgbClr val="344854"/>
                    </a:solidFill>
                    <a:effectLst/>
                    <a:latin typeface="Optimistic Text"/>
                    <a:ea typeface="Microsoft JhengHei UI" panose="020B0604030504040204" pitchFamily="34" charset="-120"/>
                  </a:rPr>
                  <a:t> </a:t>
                </a:r>
                <a:r>
                  <a:rPr lang="zh-TW" altLang="en-US" sz="1800" b="1" i="0" u="sng" dirty="0">
                    <a:solidFill>
                      <a:srgbClr val="344854"/>
                    </a:solidFill>
                    <a:effectLst/>
                    <a:latin typeface="Optimistic Text"/>
                    <a:ea typeface="Microsoft JhengHei UI" panose="020B0604030504040204" pitchFamily="34" charset="-120"/>
                  </a:rPr>
                  <a:t>自然影像</a:t>
                </a:r>
                <a:r>
                  <a:rPr lang="zh-TW" altLang="en-US" sz="1800" b="0" i="0" dirty="0">
                    <a:solidFill>
                      <a:srgbClr val="344854"/>
                    </a:solidFill>
                    <a:effectLst/>
                    <a:latin typeface="Optimistic Text"/>
                    <a:ea typeface="Microsoft JhengHei UI" panose="020B0604030504040204" pitchFamily="34" charset="-120"/>
                  </a:rPr>
                  <a:t>，跟 </a:t>
                </a:r>
                <a:r>
                  <a:rPr lang="zh-TW" altLang="en-US" sz="1800" b="1" u="sng" dirty="0">
                    <a:effectLst/>
                    <a:ea typeface="Microsoft JhengHei UI" panose="020B0604030504040204" pitchFamily="34" charset="-120"/>
                  </a:rPr>
                  <a:t>醫療影像</a:t>
                </a:r>
                <a:r>
                  <a:rPr lang="zh-TW" altLang="en-US" sz="1800" dirty="0">
                    <a:effectLst/>
                    <a:ea typeface="Microsoft JhengHei UI" panose="020B0604030504040204" pitchFamily="34" charset="-120"/>
                  </a:rPr>
                  <a:t> 有明顯</a:t>
                </a:r>
                <a:r>
                  <a:rPr lang="zh-TW" altLang="en-US" sz="1800" b="1" u="sng" dirty="0">
                    <a:effectLst/>
                    <a:ea typeface="Microsoft JhengHei UI" panose="020B0604030504040204" pitchFamily="34" charset="-120"/>
                  </a:rPr>
                  <a:t>差異</a:t>
                </a:r>
                <a:r>
                  <a:rPr lang="zh-TW" altLang="en-US" sz="1800" dirty="0">
                    <a:effectLst/>
                    <a:ea typeface="Microsoft JhengHei UI" panose="020B0604030504040204" pitchFamily="34" charset="-120"/>
                  </a:rPr>
                  <a:t>，</a:t>
                </a:r>
                <a:endParaRPr lang="en-US" altLang="zh-TW" sz="1800" dirty="0">
                  <a:effectLst/>
                  <a:ea typeface="Microsoft JhengHei UI" panose="020B0604030504040204" pitchFamily="34" charset="-120"/>
                </a:endParaRPr>
              </a:p>
              <a:p>
                <a:pPr marL="285750" marR="0" lvl="0" indent="-285750" algn="l" defTabSz="914400" rtl="0" eaLnBrk="1" fontAlgn="ctr" latinLnBrk="0" hangingPunct="1">
                  <a:lnSpc>
                    <a:spcPct val="100000"/>
                  </a:lnSpc>
                  <a:spcBef>
                    <a:spcPts val="0"/>
                  </a:spcBef>
                  <a:spcAft>
                    <a:spcPts val="0"/>
                  </a:spcAft>
                  <a:buClrTx/>
                  <a:buSzPts val="1400"/>
                  <a:buFont typeface="Arial" panose="020B0604020202020204" pitchFamily="34" charset="0"/>
                  <a:buChar char="•"/>
                  <a:tabLst/>
                  <a:defRPr/>
                </a:pPr>
                <a:r>
                  <a:rPr lang="zh-TW" altLang="en-US" sz="1800" dirty="0">
                    <a:effectLst/>
                    <a:ea typeface="Microsoft JhengHei UI" panose="020B0604030504040204" pitchFamily="34" charset="-120"/>
                  </a:rPr>
                  <a:t>很多人 </a:t>
                </a:r>
                <a:r>
                  <a:rPr lang="zh-TW" altLang="en-US" sz="1800" b="1" u="sng" dirty="0">
                    <a:effectLst/>
                    <a:ea typeface="Microsoft JhengHei UI" panose="020B0604030504040204" pitchFamily="34" charset="-120"/>
                  </a:rPr>
                  <a:t>驗證</a:t>
                </a:r>
                <a:r>
                  <a:rPr lang="zh-TW" altLang="en-US" sz="1800" b="0" u="none" dirty="0">
                    <a:effectLst/>
                    <a:ea typeface="Microsoft JhengHei UI" panose="020B0604030504040204" pitchFamily="34" charset="-120"/>
                  </a:rPr>
                  <a:t> </a:t>
                </a:r>
                <a:r>
                  <a:rPr lang="zh-TW" altLang="en-US" sz="1800" dirty="0">
                    <a:effectLst/>
                    <a:ea typeface="Microsoft JhengHei UI" panose="020B0604030504040204" pitchFamily="34" charset="-120"/>
                  </a:rPr>
                  <a:t>直接用 </a:t>
                </a:r>
                <a:r>
                  <a:rPr lang="en-US" altLang="zh-TW" sz="1800" b="1" u="sng" dirty="0">
                    <a:effectLst/>
                    <a:ea typeface="Microsoft JhengHei UI" panose="020B0604030504040204" pitchFamily="34" charset="-120"/>
                  </a:rPr>
                  <a:t>SAM</a:t>
                </a:r>
                <a:r>
                  <a:rPr lang="zh-TW" altLang="en-US" sz="1800" b="1" u="sng" dirty="0">
                    <a:effectLst/>
                    <a:ea typeface="Microsoft JhengHei UI" panose="020B0604030504040204" pitchFamily="34" charset="-120"/>
                  </a:rPr>
                  <a:t>來跑醫療影像</a:t>
                </a:r>
                <a:r>
                  <a:rPr lang="zh-TW" altLang="en-US" sz="1800" b="0" i="0" dirty="0">
                    <a:solidFill>
                      <a:sysClr val="windowText" lastClr="000000"/>
                    </a:solidFill>
                    <a:effectLst/>
                    <a:latin typeface="+mn-lt"/>
                    <a:ea typeface="Microsoft JhengHei UI" panose="020B0604030504040204" pitchFamily="34" charset="-120"/>
                  </a:rPr>
                  <a:t>，</a:t>
                </a:r>
                <a:r>
                  <a:rPr lang="zh-TW" altLang="en-US" sz="1800" b="0" i="0" dirty="0">
                    <a:solidFill>
                      <a:srgbClr val="344854"/>
                    </a:solidFill>
                    <a:effectLst/>
                    <a:latin typeface="Optimistic Text"/>
                    <a:ea typeface="Microsoft JhengHei UI" panose="020B0604030504040204" pitchFamily="34" charset="-120"/>
                  </a:rPr>
                  <a:t>結果</a:t>
                </a:r>
                <a:r>
                  <a:rPr lang="zh-TW" altLang="en-US" sz="1800" b="1" i="0" u="sng" dirty="0">
                    <a:solidFill>
                      <a:srgbClr val="344854"/>
                    </a:solidFill>
                    <a:effectLst/>
                    <a:latin typeface="Optimistic Text"/>
                    <a:ea typeface="Microsoft JhengHei UI" panose="020B0604030504040204" pitchFamily="34" charset="-120"/>
                  </a:rPr>
                  <a:t>差強人意</a:t>
                </a:r>
                <a:r>
                  <a:rPr lang="zh-TW" altLang="en-US" sz="1800" b="0" i="0" dirty="0">
                    <a:solidFill>
                      <a:srgbClr val="344854"/>
                    </a:solidFill>
                    <a:effectLst/>
                    <a:latin typeface="Optimistic Text"/>
                    <a:ea typeface="Microsoft JhengHei UI" panose="020B0604030504040204" pitchFamily="34" charset="-120"/>
                  </a:rPr>
                  <a:t>。</a:t>
                </a:r>
                <a:endParaRPr lang="en-US" altLang="zh-TW" sz="1800" b="0" i="0" dirty="0">
                  <a:solidFill>
                    <a:srgbClr val="344854"/>
                  </a:solidFill>
                  <a:effectLst/>
                  <a:latin typeface="Optimistic Text"/>
                  <a:ea typeface="Microsoft JhengHei UI" panose="020B0604030504040204" pitchFamily="34" charset="-120"/>
                </a:endParaRPr>
              </a:p>
              <a:p>
                <a:pPr marL="285750" marR="0" lvl="0" indent="-285750" algn="l" defTabSz="914400" rtl="0" eaLnBrk="1" fontAlgn="ctr" latinLnBrk="0" hangingPunct="1">
                  <a:lnSpc>
                    <a:spcPct val="100000"/>
                  </a:lnSpc>
                  <a:spcBef>
                    <a:spcPts val="0"/>
                  </a:spcBef>
                  <a:spcAft>
                    <a:spcPts val="0"/>
                  </a:spcAft>
                  <a:buClrTx/>
                  <a:buSzPts val="1400"/>
                  <a:buFont typeface="Arial" panose="020B0604020202020204" pitchFamily="34" charset="0"/>
                  <a:buChar char="•"/>
                  <a:tabLst/>
                  <a:defRPr/>
                </a:pPr>
                <a:r>
                  <a:rPr lang="zh-TW" altLang="en-US" sz="1800" b="0" i="0" dirty="0">
                    <a:solidFill>
                      <a:srgbClr val="344854"/>
                    </a:solidFill>
                    <a:effectLst/>
                    <a:latin typeface="Optimistic Text"/>
                    <a:ea typeface="Microsoft JhengHei UI" panose="020B0604030504040204" pitchFamily="34" charset="-120"/>
                  </a:rPr>
                  <a:t>最近很多這方面的</a:t>
                </a:r>
                <a:r>
                  <a:rPr lang="zh-TW" altLang="en-US" sz="1800" b="1" i="0" u="sng" dirty="0">
                    <a:solidFill>
                      <a:srgbClr val="344854"/>
                    </a:solidFill>
                    <a:effectLst/>
                    <a:latin typeface="Optimistic Text"/>
                    <a:ea typeface="Microsoft JhengHei UI" panose="020B0604030504040204" pitchFamily="34" charset="-120"/>
                  </a:rPr>
                  <a:t>研究</a:t>
                </a:r>
                <a:r>
                  <a:rPr lang="zh-TW" altLang="en-US" sz="1800" b="0" i="0" dirty="0">
                    <a:solidFill>
                      <a:srgbClr val="344854"/>
                    </a:solidFill>
                    <a:effectLst/>
                    <a:latin typeface="Optimistic Text"/>
                    <a:ea typeface="Microsoft JhengHei UI" panose="020B0604030504040204" pitchFamily="34" charset="-120"/>
                  </a:rPr>
                  <a:t>：從</a:t>
                </a:r>
                <a:r>
                  <a:rPr lang="en-US" altLang="zh-TW" sz="1800" b="1" i="0" u="sng" dirty="0">
                    <a:solidFill>
                      <a:srgbClr val="344854"/>
                    </a:solidFill>
                    <a:effectLst/>
                    <a:latin typeface="Optimistic Text"/>
                    <a:ea typeface="Microsoft JhengHei UI" panose="020B0604030504040204" pitchFamily="34" charset="-120"/>
                  </a:rPr>
                  <a:t>2023</a:t>
                </a:r>
                <a:r>
                  <a:rPr lang="zh-TW" altLang="en-US" sz="1800" b="1" i="0" u="sng" dirty="0">
                    <a:solidFill>
                      <a:srgbClr val="344854"/>
                    </a:solidFill>
                    <a:effectLst/>
                    <a:latin typeface="Optimistic Text"/>
                    <a:ea typeface="Microsoft JhengHei UI" panose="020B0604030504040204" pitchFamily="34" charset="-120"/>
                  </a:rPr>
                  <a:t>年四月</a:t>
                </a:r>
                <a:r>
                  <a:rPr lang="zh-TW" altLang="en-US" sz="1800" b="0" i="0" dirty="0">
                    <a:solidFill>
                      <a:srgbClr val="344854"/>
                    </a:solidFill>
                    <a:effectLst/>
                    <a:latin typeface="Optimistic Text"/>
                    <a:ea typeface="Microsoft JhengHei UI" panose="020B0604030504040204" pitchFamily="34" charset="-120"/>
                  </a:rPr>
                  <a:t>到現在，</a:t>
                </a:r>
                <a:br>
                  <a:rPr lang="en-US" altLang="zh-TW" sz="1800" b="0" i="0" dirty="0">
                    <a:solidFill>
                      <a:srgbClr val="344854"/>
                    </a:solidFill>
                    <a:effectLst/>
                    <a:latin typeface="Optimistic Text"/>
                    <a:ea typeface="Microsoft JhengHei UI" panose="020B0604030504040204" pitchFamily="34" charset="-120"/>
                  </a:rPr>
                </a:br>
                <a:r>
                  <a:rPr lang="en-US" altLang="zh-TW" sz="1800" b="0" i="0" dirty="0" err="1">
                    <a:solidFill>
                      <a:srgbClr val="344854"/>
                    </a:solidFill>
                    <a:effectLst/>
                    <a:latin typeface="Optimistic Text"/>
                    <a:ea typeface="Microsoft JhengHei UI" panose="020B0604030504040204" pitchFamily="34" charset="-120"/>
                  </a:rPr>
                  <a:t>Arxiv</a:t>
                </a:r>
                <a:r>
                  <a:rPr lang="en-US" altLang="zh-TW" sz="1800" b="0" i="0" dirty="0">
                    <a:solidFill>
                      <a:srgbClr val="344854"/>
                    </a:solidFill>
                    <a:effectLst/>
                    <a:latin typeface="Optimistic Text"/>
                    <a:ea typeface="Microsoft JhengHei UI" panose="020B0604030504040204" pitchFamily="34" charset="-120"/>
                  </a:rPr>
                  <a:t> </a:t>
                </a:r>
                <a:r>
                  <a:rPr lang="zh-TW" altLang="en-US" sz="1800" b="1" i="0" u="sng" dirty="0">
                    <a:solidFill>
                      <a:srgbClr val="344854"/>
                    </a:solidFill>
                    <a:effectLst/>
                    <a:latin typeface="Optimistic Text"/>
                    <a:ea typeface="Microsoft JhengHei UI" panose="020B0604030504040204" pitchFamily="34" charset="-120"/>
                  </a:rPr>
                  <a:t>醫療影像用在 </a:t>
                </a:r>
                <a:r>
                  <a:rPr lang="en-US" altLang="zh-TW" sz="1800" b="1" i="0" u="sng" dirty="0">
                    <a:solidFill>
                      <a:srgbClr val="344854"/>
                    </a:solidFill>
                    <a:effectLst/>
                    <a:latin typeface="Optimistic Text"/>
                    <a:ea typeface="Microsoft JhengHei UI" panose="020B0604030504040204" pitchFamily="34" charset="-120"/>
                  </a:rPr>
                  <a:t>SAM</a:t>
                </a:r>
                <a:r>
                  <a:rPr lang="zh-TW" altLang="en-US" sz="1800" b="1" i="0" u="sng" dirty="0">
                    <a:solidFill>
                      <a:srgbClr val="344854"/>
                    </a:solidFill>
                    <a:effectLst/>
                    <a:latin typeface="Optimistic Text"/>
                    <a:ea typeface="Microsoft JhengHei UI" panose="020B0604030504040204" pitchFamily="34" charset="-120"/>
                  </a:rPr>
                  <a:t> </a:t>
                </a:r>
                <a:r>
                  <a:rPr lang="zh-TW" altLang="en-US" sz="1800" b="0" i="0" dirty="0">
                    <a:solidFill>
                      <a:srgbClr val="344854"/>
                    </a:solidFill>
                    <a:effectLst/>
                    <a:latin typeface="Optimistic Text"/>
                    <a:ea typeface="Microsoft JhengHei UI" panose="020B0604030504040204" pitchFamily="34" charset="-120"/>
                  </a:rPr>
                  <a:t>上的發表 </a:t>
                </a:r>
                <a:r>
                  <a:rPr lang="zh-TW" altLang="en-US" sz="1800" b="1" i="0" u="sng" dirty="0">
                    <a:solidFill>
                      <a:srgbClr val="344854"/>
                    </a:solidFill>
                    <a:effectLst/>
                    <a:latin typeface="Optimistic Text"/>
                    <a:ea typeface="Microsoft JhengHei UI" panose="020B0604030504040204" pitchFamily="34" charset="-120"/>
                  </a:rPr>
                  <a:t>上百篇</a:t>
                </a:r>
                <a:endParaRPr lang="en-US" altLang="zh-CN" sz="1800" b="1" u="sng"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r>
                  <a:rPr lang="en-US" altLang="zh-CN" sz="1800" dirty="0">
                    <a:effectLst/>
                    <a:ea typeface="Microsoft JhengHei UI" panose="020B0604030504040204" pitchFamily="34" charset="-120"/>
                  </a:rPr>
                  <a:t>-------</a:t>
                </a:r>
              </a:p>
              <a:p>
                <a:pPr marL="0" marR="0" lvl="0" indent="0" algn="l" defTabSz="914400" rtl="0" eaLnBrk="1" fontAlgn="ctr" latinLnBrk="0" hangingPunct="1">
                  <a:lnSpc>
                    <a:spcPct val="100000"/>
                  </a:lnSpc>
                  <a:spcBef>
                    <a:spcPts val="0"/>
                  </a:spcBef>
                  <a:spcAft>
                    <a:spcPts val="0"/>
                  </a:spcAft>
                  <a:buClrTx/>
                  <a:buSzPts val="1400"/>
                  <a:buFont typeface="+mj-lt"/>
                  <a:buNone/>
                  <a:tabLst/>
                  <a:defRPr/>
                </a:pPr>
                <a:endParaRPr lang="en-US" altLang="zh-CN"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endParaRPr lang="en-US" altLang="zh-CN"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r>
                  <a:rPr lang="zh-CN" altLang="en-US" sz="1800" dirty="0">
                    <a:effectLst/>
                    <a:ea typeface="Microsoft JhengHei UI" panose="020B0604030504040204" pitchFamily="34" charset="-120"/>
                  </a:rPr>
                  <a:t>医学图像分割的</a:t>
                </a:r>
                <a:r>
                  <a:rPr lang="en-US" altLang="zh-CN" sz="1800" dirty="0">
                    <a:effectLst/>
                    <a:ea typeface="Microsoft JhengHei UI" panose="020B0604030504040204" pitchFamily="34" charset="-120"/>
                  </a:rPr>
                  <a:t>"Segment Anything Model"</a:t>
                </a:r>
                <a:r>
                  <a:rPr lang="zh-CN" altLang="en-US" sz="1800" dirty="0">
                    <a:effectLst/>
                    <a:ea typeface="Microsoft JhengHei UI" panose="020B0604030504040204" pitchFamily="34" charset="-120"/>
                  </a:rPr>
                  <a:t>（</a:t>
                </a:r>
                <a:r>
                  <a:rPr lang="en-US" altLang="zh-CN" sz="1800" dirty="0">
                    <a:effectLst/>
                    <a:ea typeface="Microsoft JhengHei UI" panose="020B0604030504040204" pitchFamily="34" charset="-120"/>
                  </a:rPr>
                  <a:t>SAM</a:t>
                </a:r>
                <a:r>
                  <a:rPr lang="zh-CN" altLang="en-US" sz="1800" dirty="0">
                    <a:effectLst/>
                    <a:ea typeface="Microsoft JhengHei UI" panose="020B0604030504040204" pitchFamily="34" charset="-120"/>
                  </a:rPr>
                  <a:t>）。</a:t>
                </a:r>
                <a:r>
                  <a:rPr lang="en-US" altLang="zh-CN" sz="1800" dirty="0">
                    <a:effectLst/>
                    <a:ea typeface="Microsoft JhengHei UI" panose="020B0604030504040204" pitchFamily="34" charset="-120"/>
                  </a:rPr>
                  <a:t>SAM</a:t>
                </a:r>
                <a:r>
                  <a:rPr lang="zh-CN" altLang="en-US" sz="1800" dirty="0">
                    <a:effectLst/>
                    <a:ea typeface="Microsoft JhengHei UI" panose="020B0604030504040204" pitchFamily="34" charset="-120"/>
                  </a:rPr>
                  <a:t>是一个基于大规模</a:t>
                </a:r>
                <a:r>
                  <a:rPr lang="en-US" altLang="zh-CN" sz="1800" dirty="0">
                    <a:effectLst/>
                    <a:ea typeface="Microsoft JhengHei UI" panose="020B0604030504040204" pitchFamily="34" charset="-120"/>
                  </a:rPr>
                  <a:t>SA-1B</a:t>
                </a:r>
                <a:r>
                  <a:rPr lang="zh-CN" altLang="en-US" sz="1800" dirty="0">
                    <a:effectLst/>
                    <a:ea typeface="Microsoft JhengHei UI" panose="020B0604030504040204" pitchFamily="34" charset="-120"/>
                  </a:rPr>
                  <a:t>数据集训练的模型，拥有显著的零样本泛化能力。它采用基于变换器的架构，包括一个基于</a:t>
                </a:r>
                <a:r>
                  <a:rPr lang="en-US" altLang="zh-CN" sz="1800" dirty="0">
                    <a:effectLst/>
                    <a:ea typeface="Microsoft JhengHei UI" panose="020B0604030504040204" pitchFamily="34" charset="-120"/>
                  </a:rPr>
                  <a:t>Vision Transformer</a:t>
                </a:r>
                <a:r>
                  <a:rPr lang="zh-CN" altLang="en-US" sz="1800" dirty="0">
                    <a:effectLst/>
                    <a:ea typeface="Microsoft JhengHei UI" panose="020B0604030504040204" pitchFamily="34" charset="-120"/>
                  </a:rPr>
                  <a:t>（</a:t>
                </a:r>
                <a:r>
                  <a:rPr lang="en-US" altLang="zh-CN" sz="1800" dirty="0" err="1">
                    <a:effectLst/>
                    <a:ea typeface="Microsoft JhengHei UI" panose="020B0604030504040204" pitchFamily="34" charset="-120"/>
                  </a:rPr>
                  <a:t>ViT</a:t>
                </a:r>
                <a:r>
                  <a:rPr lang="zh-CN" altLang="en-US" sz="1800" dirty="0">
                    <a:effectLst/>
                    <a:ea typeface="Microsoft JhengHei UI" panose="020B0604030504040204" pitchFamily="34" charset="-120"/>
                  </a:rPr>
                  <a:t>）的图像编码器、一个集成不同提示模式的提示编码器和一个轻量级的掩膜解码器。这些组件协同工作，实现图像嵌入和提示嵌入的融合，以预测分割掩膜。</a:t>
                </a:r>
                <a:r>
                  <a:rPr lang="en-US" altLang="zh-CN" sz="1800" dirty="0">
                    <a:effectLst/>
                    <a:ea typeface="Microsoft JhengHei UI" panose="020B0604030504040204" pitchFamily="34" charset="-120"/>
                  </a:rPr>
                  <a:t>SAM</a:t>
                </a:r>
                <a:r>
                  <a:rPr lang="zh-CN" altLang="en-US" sz="1800" dirty="0">
                    <a:effectLst/>
                    <a:ea typeface="Microsoft JhengHei UI" panose="020B0604030504040204" pitchFamily="34" charset="-120"/>
                  </a:rPr>
                  <a:t>的训练使用混合几何提示，并通过专业标注者的交互式标注和自动阶段的伪掩膜标注来进行。尽管</a:t>
                </a:r>
                <a:r>
                  <a:rPr lang="en-US" altLang="zh-CN" sz="1800" dirty="0">
                    <a:effectLst/>
                    <a:ea typeface="Microsoft JhengHei UI" panose="020B0604030504040204" pitchFamily="34" charset="-120"/>
                  </a:rPr>
                  <a:t>SAM</a:t>
                </a:r>
                <a:r>
                  <a:rPr lang="zh-CN" altLang="en-US" sz="1800" dirty="0">
                    <a:effectLst/>
                    <a:ea typeface="Microsoft JhengHei UI" panose="020B0604030504040204" pitchFamily="34" charset="-120"/>
                  </a:rPr>
                  <a:t>在自然图像上表现出色，但其在医学图像分割上的适用性还有待考验，尤其是因为自然图像与医学图像之间的显著差异。这一节还讨论了</a:t>
                </a:r>
                <a:r>
                  <a:rPr lang="en-US" altLang="zh-CN" sz="1800" dirty="0">
                    <a:effectLst/>
                    <a:ea typeface="Microsoft JhengHei UI" panose="020B0604030504040204" pitchFamily="34" charset="-120"/>
                  </a:rPr>
                  <a:t>SAM</a:t>
                </a:r>
                <a:r>
                  <a:rPr lang="zh-CN" altLang="en-US" sz="1800" dirty="0">
                    <a:effectLst/>
                    <a:ea typeface="Microsoft JhengHei UI" panose="020B0604030504040204" pitchFamily="34" charset="-120"/>
                  </a:rPr>
                  <a:t>在医学图像分割中的应用，包括评估其在不同成像方式下的零样本性能和探索适应医学图像分割的方法。</a:t>
                </a:r>
              </a:p>
              <a:p>
                <a:pPr marL="0" marR="0" lvl="0" indent="0" algn="l" defTabSz="914400" rtl="0" eaLnBrk="1" fontAlgn="ctr" latinLnBrk="0" hangingPunct="1">
                  <a:lnSpc>
                    <a:spcPct val="100000"/>
                  </a:lnSpc>
                  <a:spcBef>
                    <a:spcPts val="0"/>
                  </a:spcBef>
                  <a:spcAft>
                    <a:spcPts val="0"/>
                  </a:spcAft>
                  <a:buClrTx/>
                  <a:buSzPts val="1400"/>
                  <a:buFont typeface="+mj-lt"/>
                  <a:buNone/>
                  <a:tabLst/>
                  <a:defRPr/>
                </a:pPr>
                <a:r>
                  <a:rPr lang="zh-TW" altLang="zh-TW" sz="1800" dirty="0">
                    <a:effectLst/>
                    <a:ea typeface="Microsoft JhengHei UI" panose="020B0604030504040204" pitchFamily="34" charset="-120"/>
                  </a:rPr>
                  <a:t>Segment Anything Model (SAM) </a:t>
                </a:r>
                <a:endParaRPr lang="en-US" altLang="zh-TW" sz="1800" dirty="0">
                  <a:effectLst/>
                  <a:ea typeface="Microsoft JhengHei UI" panose="020B0604030504040204" pitchFamily="34" charset="-120"/>
                </a:endParaRPr>
              </a:p>
              <a:p>
                <a:pPr marL="342900" marR="0" lvl="0" indent="-342900" algn="l" defTabSz="914400" rtl="0" eaLnBrk="1" fontAlgn="ctr" latinLnBrk="0" hangingPunct="1">
                  <a:lnSpc>
                    <a:spcPct val="100000"/>
                  </a:lnSpc>
                  <a:spcBef>
                    <a:spcPts val="0"/>
                  </a:spcBef>
                  <a:spcAft>
                    <a:spcPts val="0"/>
                  </a:spcAft>
                  <a:buClrTx/>
                  <a:buSzPts val="1400"/>
                  <a:buFont typeface="+mj-lt"/>
                  <a:buAutoNum type="arabicPeriod"/>
                  <a:tabLst/>
                  <a:defRPr/>
                </a:pPr>
                <a:r>
                  <a:rPr lang="zh-TW" altLang="zh-TW" sz="1800" dirty="0">
                    <a:effectLst/>
                    <a:ea typeface="Microsoft JhengHei UI" panose="020B0604030504040204" pitchFamily="34" charset="-120"/>
                  </a:rPr>
                  <a:t>uses vision transformer-based image encoder to extract image features and compute an image embedding, </a:t>
                </a:r>
                <a:endParaRPr lang="en-US" altLang="zh-TW" sz="1800" dirty="0">
                  <a:effectLst/>
                  <a:ea typeface="Microsoft JhengHei UI" panose="020B0604030504040204" pitchFamily="34" charset="-120"/>
                </a:endParaRPr>
              </a:p>
              <a:p>
                <a:pPr marL="342900" marR="0" lvl="0" indent="-342900" algn="l" defTabSz="914400" rtl="0" eaLnBrk="1" fontAlgn="ctr" latinLnBrk="0" hangingPunct="1">
                  <a:lnSpc>
                    <a:spcPct val="100000"/>
                  </a:lnSpc>
                  <a:spcBef>
                    <a:spcPts val="0"/>
                  </a:spcBef>
                  <a:spcAft>
                    <a:spcPts val="0"/>
                  </a:spcAft>
                  <a:buClrTx/>
                  <a:buSzPts val="1400"/>
                  <a:buFont typeface="+mj-lt"/>
                  <a:buAutoNum type="arabicPeriod"/>
                  <a:tabLst/>
                  <a:defRPr/>
                </a:pPr>
                <a:r>
                  <a:rPr lang="zh-TW" altLang="zh-TW" sz="1800" dirty="0">
                    <a:effectLst/>
                    <a:ea typeface="Microsoft JhengHei UI" panose="020B0604030504040204" pitchFamily="34" charset="-120"/>
                  </a:rPr>
                  <a:t>and prompt encoder to embed prompts and incorporate user interactions. </a:t>
                </a:r>
                <a:endParaRPr lang="en-US" altLang="zh-TW"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r>
                  <a:rPr lang="zh-TW" altLang="zh-TW" sz="1800" dirty="0">
                    <a:effectLst/>
                    <a:ea typeface="Microsoft JhengHei UI" panose="020B0604030504040204" pitchFamily="34" charset="-120"/>
                  </a:rPr>
                  <a:t>Then extranted information from two encoders are combined to a</a:t>
                </a:r>
                <a:r>
                  <a:rPr lang="zh-TW" altLang="en-US" sz="1800" dirty="0">
                    <a:effectLst/>
                    <a:ea typeface="Microsoft JhengHei UI" panose="020B0604030504040204" pitchFamily="34" charset="-120"/>
                  </a:rPr>
                  <a:t> </a:t>
                </a:r>
                <a:r>
                  <a:rPr lang="zh-TW" altLang="zh-TW" sz="1800" dirty="0">
                    <a:effectLst/>
                    <a:ea typeface="Microsoft JhengHei UI" panose="020B0604030504040204" pitchFamily="34" charset="-120"/>
                  </a:rPr>
                  <a:t>lightweight mask decoder </a:t>
                </a:r>
                <a:endParaRPr lang="en-US" altLang="zh-TW" sz="1800" dirty="0">
                  <a:effectLst/>
                  <a:ea typeface="Microsoft JhengHei UI" panose="020B0604030504040204" pitchFamily="34" charset="-120"/>
                </a:endParaRPr>
              </a:p>
              <a:p>
                <a:pPr marL="285750" marR="0" lvl="0" indent="-285750" algn="l" defTabSz="914400" rtl="0" eaLnBrk="1" fontAlgn="ctr" latinLnBrk="0" hangingPunct="1">
                  <a:lnSpc>
                    <a:spcPct val="100000"/>
                  </a:lnSpc>
                  <a:spcBef>
                    <a:spcPts val="0"/>
                  </a:spcBef>
                  <a:spcAft>
                    <a:spcPts val="0"/>
                  </a:spcAft>
                  <a:buClrTx/>
                  <a:buSzPts val="1400"/>
                  <a:buFont typeface="Arial" panose="020B0604020202020204" pitchFamily="34" charset="0"/>
                  <a:buChar char="•"/>
                  <a:tabLst/>
                  <a:defRPr/>
                </a:pPr>
                <a:r>
                  <a:rPr lang="zh-TW" altLang="zh-TW" sz="1800" dirty="0">
                    <a:effectLst/>
                    <a:ea typeface="Microsoft JhengHei UI" panose="020B0604030504040204" pitchFamily="34" charset="-120"/>
                  </a:rPr>
                  <a:t>to generate segmentation results based on the image embedding, prompt embedding, and output token.</a:t>
                </a:r>
                <a:endParaRPr lang="en-US" altLang="zh-TW"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endParaRPr lang="en-US"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endParaRPr lang="en-US" sz="1800" dirty="0">
                  <a:effectLst/>
                  <a:ea typeface="Microsoft JhengHei UI" panose="020B0604030504040204" pitchFamily="34" charset="-120"/>
                </a:endParaRPr>
              </a:p>
              <a:p>
                <a:pPr marL="0" marR="0" lvl="0" indent="0" algn="l" defTabSz="914400" rtl="0" eaLnBrk="1" fontAlgn="ctr" latinLnBrk="0" hangingPunct="1">
                  <a:lnSpc>
                    <a:spcPct val="100000"/>
                  </a:lnSpc>
                  <a:spcBef>
                    <a:spcPts val="0"/>
                  </a:spcBef>
                  <a:spcAft>
                    <a:spcPts val="0"/>
                  </a:spcAft>
                  <a:buClrTx/>
                  <a:buSzPts val="1400"/>
                  <a:buFont typeface="+mj-lt"/>
                  <a:buNone/>
                  <a:tabLst/>
                  <a:defRPr/>
                </a:pPr>
                <a:r>
                  <a:rPr lang="en-US" dirty="0"/>
                  <a:t>https://</a:t>
                </a:r>
                <a:r>
                  <a:rPr lang="en-US" dirty="0" err="1"/>
                  <a:t>ai.meta.com</a:t>
                </a:r>
                <a:r>
                  <a:rPr lang="en-US" dirty="0"/>
                  <a:t>/datasets/segment-anything/</a:t>
                </a:r>
                <a:endParaRPr lang="en-US" sz="1800" dirty="0">
                  <a:effectLst/>
                  <a:ea typeface="Microsoft JhengHei UI" panose="020B0604030504040204" pitchFamily="34" charset="-120"/>
                </a:endParaRPr>
              </a:p>
              <a:p>
                <a:pPr algn="l"/>
                <a:r>
                  <a:rPr lang="en-US" altLang="zh-TW" b="0" i="0" dirty="0">
                    <a:solidFill>
                      <a:srgbClr val="344854"/>
                    </a:solidFill>
                    <a:effectLst/>
                    <a:latin typeface="Optimistic Display"/>
                  </a:rPr>
                  <a:t>SA-1B Dataset</a:t>
                </a:r>
              </a:p>
              <a:p>
                <a:pPr algn="l"/>
                <a:r>
                  <a:rPr lang="en-US" altLang="zh-TW" b="0" i="0" dirty="0">
                    <a:solidFill>
                      <a:srgbClr val="344854"/>
                    </a:solidFill>
                    <a:effectLst/>
                    <a:latin typeface="Optimistic Text"/>
                  </a:rPr>
                  <a:t>Segment Anything 1 Billion (SA-1B) is a dataset designed for training general-purpose object segmentation models from open world images. The dataset was introduced in our paper “Segment Anything”.</a:t>
                </a:r>
              </a:p>
              <a:p>
                <a:pPr marL="0" marR="0" lvl="0" indent="0" algn="l" defTabSz="914400" rtl="0" eaLnBrk="1" fontAlgn="ctr" latinLnBrk="0" hangingPunct="1">
                  <a:lnSpc>
                    <a:spcPct val="100000"/>
                  </a:lnSpc>
                  <a:spcBef>
                    <a:spcPts val="0"/>
                  </a:spcBef>
                  <a:spcAft>
                    <a:spcPts val="0"/>
                  </a:spcAft>
                  <a:buClrTx/>
                  <a:buSzPts val="1400"/>
                  <a:buFont typeface="+mj-lt"/>
                  <a:buNone/>
                  <a:tabLst/>
                  <a:defRPr/>
                </a:pPr>
                <a:endParaRPr lang="en-US" dirty="0"/>
              </a:p>
              <a:p>
                <a:pPr algn="l"/>
                <a:r>
                  <a:rPr lang="en-US" altLang="zh-TW" b="0" i="0" dirty="0">
                    <a:solidFill>
                      <a:srgbClr val="344854"/>
                    </a:solidFill>
                    <a:effectLst/>
                    <a:latin typeface="Optimistic Display"/>
                  </a:rPr>
                  <a:t>Overview</a:t>
                </a:r>
              </a:p>
              <a:p>
                <a:pPr marL="285750" indent="-285750" algn="l">
                  <a:buFont typeface="Arial" panose="020B0604020202020204" pitchFamily="34" charset="0"/>
                  <a:buChar char="•"/>
                </a:pPr>
                <a:r>
                  <a:rPr lang="en-US" altLang="zh-TW" b="0" i="0" dirty="0">
                    <a:solidFill>
                      <a:srgbClr val="344854"/>
                    </a:solidFill>
                    <a:effectLst/>
                    <a:latin typeface="Optimistic Text"/>
                  </a:rPr>
                  <a:t>SA-1B consists of 11M diverse, high-resolution, privacy protecting images and 1.1B high-quality segmentation masks that were collected with our data engine. It is intended to be used for computer vision research for the purposes permitted under our Data License.</a:t>
                </a:r>
              </a:p>
              <a:p>
                <a:pPr marL="285750" indent="-285750" algn="l">
                  <a:buFont typeface="Arial" panose="020B0604020202020204" pitchFamily="34" charset="0"/>
                  <a:buChar char="•"/>
                </a:pPr>
                <a:r>
                  <a:rPr lang="en-US" altLang="zh-TW" b="0" i="0" dirty="0">
                    <a:solidFill>
                      <a:srgbClr val="344854"/>
                    </a:solidFill>
                    <a:effectLst/>
                    <a:latin typeface="Optimistic Text"/>
                  </a:rPr>
                  <a:t>The images are licensed from a large photo company. The 1.1B masks were produced using our data engine, all of which were generated fully automatically by the Segment Anything Model (SAM). Please refer to the paper for more details on the mask generation process.</a:t>
                </a:r>
              </a:p>
              <a:p>
                <a:pPr marL="0" marR="0" lvl="0" indent="0" algn="l" defTabSz="914400" rtl="0" eaLnBrk="1" fontAlgn="ctr" latinLnBrk="0" hangingPunct="1">
                  <a:lnSpc>
                    <a:spcPct val="100000"/>
                  </a:lnSpc>
                  <a:spcBef>
                    <a:spcPts val="0"/>
                  </a:spcBef>
                  <a:spcAft>
                    <a:spcPts val="0"/>
                  </a:spcAft>
                  <a:buClrTx/>
                  <a:buSzPts val="1400"/>
                  <a:buFont typeface="+mj-lt"/>
                  <a:buNone/>
                  <a:tabLst/>
                  <a:defRPr/>
                </a:pPr>
                <a:endParaRPr lang="en-US" dirty="0"/>
              </a:p>
            </p:txBody>
          </p:sp>
        </mc:Choice>
        <mc:Fallback xmlns="">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altLang="zh-TW" sz="1100" b="0" u="none" dirty="0">
                    <a:solidFill>
                      <a:schemeClr val="tx1"/>
                    </a:solidFill>
                    <a:latin typeface="Raleway Light"/>
                    <a:ea typeface="宋体" panose="02010600030101010101" pitchFamily="2" charset="-122"/>
                    <a:cs typeface="Raleway Light"/>
                    <a:sym typeface="Raleway Light"/>
                  </a:rPr>
                  <a:t>HOI </a:t>
                </a:r>
                <a:r>
                  <a:rPr lang="zh-TW" altLang="en-US" sz="1100" b="0" u="none" dirty="0">
                    <a:solidFill>
                      <a:schemeClr val="tx1"/>
                    </a:solidFill>
                    <a:latin typeface="Raleway Light"/>
                    <a:ea typeface="宋体" panose="02010600030101010101" pitchFamily="2" charset="-122"/>
                    <a:cs typeface="Raleway Light"/>
                    <a:sym typeface="Raleway Light"/>
                  </a:rPr>
                  <a:t>是在預測一張影像的一組</a:t>
                </a:r>
                <a:r>
                  <a:rPr lang="zh-TW" altLang="zh-TW" sz="1100" b="0" u="none" dirty="0">
                    <a:solidFill>
                      <a:schemeClr val="tx1"/>
                    </a:solidFill>
                    <a:latin typeface="Raleway Light"/>
                    <a:ea typeface="宋体" panose="02010600030101010101" pitchFamily="2" charset="-122"/>
                    <a:cs typeface="Raleway Light"/>
                    <a:sym typeface="Raleway Light"/>
                  </a:rPr>
                  <a:t> </a:t>
                </a:r>
                <a:r>
                  <a:rPr lang="zh-TW" altLang="zh-TW" sz="1100" b="0" i="0" u="none">
                    <a:solidFill>
                      <a:schemeClr val="tx1"/>
                    </a:solidFill>
                    <a:latin typeface="Cambria Math" panose="02040503050406030204" pitchFamily="18" charset="0"/>
                    <a:ea typeface="宋体" panose="02010600030101010101" pitchFamily="2" charset="-122"/>
                    <a:cs typeface="Raleway Light"/>
                    <a:sym typeface="Raleway Light"/>
                  </a:rPr>
                  <a:t>⟨</a:t>
                </a:r>
                <a:r>
                  <a:rPr lang="en-US" altLang="zh-TW" sz="1100" b="0" i="0" u="none">
                    <a:solidFill>
                      <a:schemeClr val="tx1"/>
                    </a:solidFill>
                    <a:latin typeface="Cambria Math" panose="02040503050406030204" pitchFamily="18" charset="0"/>
                    <a:ea typeface="宋体" panose="02010600030101010101" pitchFamily="2" charset="-122"/>
                    <a:cs typeface="Raleway Light"/>
                    <a:sym typeface="Raleway Light"/>
                  </a:rPr>
                  <a:t>h</a:t>
                </a:r>
                <a:r>
                  <a:rPr lang="zh-TW" altLang="zh-TW" sz="1100" b="0" i="0" u="none">
                    <a:solidFill>
                      <a:schemeClr val="tx1"/>
                    </a:solidFill>
                    <a:latin typeface="Cambria Math" panose="02040503050406030204" pitchFamily="18" charset="0"/>
                    <a:ea typeface="宋体" panose="02010600030101010101" pitchFamily="2" charset="-122"/>
                    <a:cs typeface="Raleway Light"/>
                    <a:sym typeface="Raleway Light"/>
                  </a:rPr>
                  <a:t>uman, object, interaction⟩</a:t>
                </a:r>
                <a:r>
                  <a:rPr lang="zh-TW" altLang="zh-TW" sz="1100" b="0" u="none" dirty="0">
                    <a:solidFill>
                      <a:schemeClr val="tx1"/>
                    </a:solidFill>
                    <a:latin typeface="Raleway Light"/>
                    <a:ea typeface="宋体" panose="02010600030101010101" pitchFamily="2" charset="-122"/>
                    <a:cs typeface="Raleway Light"/>
                    <a:sym typeface="Raleway Light"/>
                  </a:rPr>
                  <a:t> triplets</a:t>
                </a:r>
                <a:endParaRPr lang="en-US" altLang="zh-TW" sz="1100" b="0" u="none" dirty="0">
                  <a:solidFill>
                    <a:schemeClr val="tx1"/>
                  </a:solidFill>
                  <a:latin typeface="Raleway Light"/>
                  <a:ea typeface="宋体" panose="02010600030101010101" pitchFamily="2" charset="-122"/>
                  <a:cs typeface="Raleway Light"/>
                  <a:sym typeface="Raleway Light"/>
                </a:endParaRP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100" b="0" u="none" dirty="0">
                    <a:solidFill>
                      <a:schemeClr val="tx1"/>
                    </a:solidFill>
                    <a:latin typeface="Raleway Light"/>
                    <a:ea typeface="宋体" panose="02010600030101010101" pitchFamily="2" charset="-122"/>
                    <a:cs typeface="Raleway Light"/>
                    <a:sym typeface="Raleway Light"/>
                  </a:rPr>
                  <a:t>參考這張圖</a:t>
                </a:r>
                <a:r>
                  <a:rPr lang="en-US" altLang="zh-TW" sz="1100" b="0" u="none" dirty="0">
                    <a:solidFill>
                      <a:schemeClr val="tx1"/>
                    </a:solidFill>
                    <a:latin typeface="Raleway Light"/>
                    <a:ea typeface="宋体" panose="02010600030101010101" pitchFamily="2" charset="-122"/>
                    <a:cs typeface="Raleway Light"/>
                    <a:sym typeface="Raleway Light"/>
                  </a:rPr>
                  <a:t>…</a:t>
                </a:r>
              </a:p>
              <a:p>
                <a:pPr marL="628650" marR="0" lvl="1" indent="-171450" algn="l" defTabSz="914400" rtl="0" eaLnBrk="1" fontAlgn="auto" latinLnBrk="0" hangingPunct="1">
                  <a:lnSpc>
                    <a:spcPct val="100000"/>
                  </a:lnSpc>
                  <a:spcBef>
                    <a:spcPts val="0"/>
                  </a:spcBef>
                  <a:spcAft>
                    <a:spcPts val="0"/>
                  </a:spcAft>
                  <a:buClrTx/>
                  <a:buSzPts val="1400"/>
                  <a:tabLst/>
                  <a:defRPr/>
                </a:pPr>
                <a:r>
                  <a:rPr lang="zh-TW" altLang="en-US" sz="1100" b="0" u="none" dirty="0">
                    <a:solidFill>
                      <a:schemeClr val="tx1"/>
                    </a:solidFill>
                    <a:latin typeface="Raleway Light"/>
                    <a:ea typeface="宋体" panose="02010600030101010101" pitchFamily="2" charset="-122"/>
                    <a:cs typeface="Raleway Light"/>
                    <a:sym typeface="Raleway Light"/>
                  </a:rPr>
                  <a:t>傳統有兩種方法</a:t>
                </a:r>
                <a:endParaRPr lang="en-US" altLang="zh-TW" sz="1100" b="0" u="none" dirty="0">
                  <a:solidFill>
                    <a:schemeClr val="tx1"/>
                  </a:solidFill>
                  <a:latin typeface="Raleway Light"/>
                  <a:ea typeface="宋体" panose="02010600030101010101" pitchFamily="2" charset="-122"/>
                  <a:cs typeface="Raleway Light"/>
                  <a:sym typeface="Raleway Light"/>
                </a:endParaRP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100" b="0" u="none" dirty="0">
                    <a:solidFill>
                      <a:schemeClr val="tx1"/>
                    </a:solidFill>
                    <a:latin typeface="Raleway Light"/>
                    <a:ea typeface="宋体" panose="02010600030101010101" pitchFamily="2" charset="-122"/>
                    <a:cs typeface="Raleway Light"/>
                    <a:sym typeface="Raleway Light"/>
                  </a:rPr>
                  <a:t>第一個</a:t>
                </a:r>
                <a:r>
                  <a:rPr lang="zh-TW" altLang="zh-TW" sz="1050" dirty="0">
                    <a:solidFill>
                      <a:srgbClr val="262626"/>
                    </a:solidFill>
                    <a:latin typeface="Raleway" panose="020B0503030101060003" pitchFamily="34" charset="0"/>
                    <a:ea typeface="宋体" panose="02010600030101010101" pitchFamily="2" charset="-122"/>
                    <a:sym typeface="Raleway Light"/>
                  </a:rPr>
                  <a:t>Sequential</a:t>
                </a:r>
                <a:r>
                  <a:rPr lang="zh-TW" altLang="en-US" sz="1050" dirty="0">
                    <a:solidFill>
                      <a:srgbClr val="262626"/>
                    </a:solidFill>
                    <a:latin typeface="Raleway" panose="020B0503030101060003" pitchFamily="34" charset="0"/>
                    <a:ea typeface="宋体" panose="02010600030101010101" pitchFamily="2" charset="-122"/>
                    <a:sym typeface="Raleway Light"/>
                  </a:rPr>
                  <a:t>方法，也就是最早的方法，</a:t>
                </a:r>
                <a:endParaRPr lang="en-US" altLang="zh-TW" sz="1050" dirty="0">
                  <a:solidFill>
                    <a:srgbClr val="262626"/>
                  </a:solidFill>
                  <a:latin typeface="Raleway" panose="020B0503030101060003" pitchFamily="34" charset="0"/>
                  <a:ea typeface="宋体" panose="02010600030101010101" pitchFamily="2" charset="-122"/>
                  <a:sym typeface="Raleway Light"/>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dirty="0">
                    <a:solidFill>
                      <a:srgbClr val="262626"/>
                    </a:solidFill>
                    <a:latin typeface="Raleway" panose="020B0503030101060003" pitchFamily="34" charset="0"/>
                    <a:ea typeface="宋体" panose="02010600030101010101" pitchFamily="2" charset="-122"/>
                    <a:sym typeface="Raleway Light"/>
                  </a:rPr>
                  <a:t>先做</a:t>
                </a:r>
                <a:r>
                  <a:rPr lang="en-US" altLang="zh-TW" sz="1050" dirty="0">
                    <a:solidFill>
                      <a:srgbClr val="262626"/>
                    </a:solidFill>
                    <a:latin typeface="Raleway" panose="020B0503030101060003" pitchFamily="34" charset="0"/>
                    <a:ea typeface="宋体" panose="02010600030101010101" pitchFamily="2" charset="-122"/>
                    <a:sym typeface="Raleway Light"/>
                  </a:rPr>
                  <a:t>obj</a:t>
                </a:r>
                <a:r>
                  <a:rPr lang="zh-TW" altLang="en-US" sz="1050" dirty="0">
                    <a:solidFill>
                      <a:srgbClr val="262626"/>
                    </a:solidFill>
                    <a:latin typeface="Raleway" panose="020B0503030101060003" pitchFamily="34" charset="0"/>
                    <a:ea typeface="宋体" panose="02010600030101010101" pitchFamily="2" charset="-122"/>
                    <a:sym typeface="Raleway Light"/>
                  </a:rPr>
                  <a:t> </a:t>
                </a:r>
                <a:r>
                  <a:rPr lang="en-US" altLang="zh-TW" sz="1050" dirty="0">
                    <a:solidFill>
                      <a:srgbClr val="262626"/>
                    </a:solidFill>
                    <a:latin typeface="Raleway" panose="020B0503030101060003" pitchFamily="34" charset="0"/>
                    <a:ea typeface="宋体" panose="02010600030101010101" pitchFamily="2" charset="-122"/>
                    <a:sym typeface="Raleway Light"/>
                  </a:rPr>
                  <a:t>det</a:t>
                </a: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0" u="none" dirty="0">
                    <a:solidFill>
                      <a:srgbClr val="262626"/>
                    </a:solidFill>
                    <a:latin typeface="Raleway" panose="020B0503030101060003" pitchFamily="34" charset="0"/>
                    <a:ea typeface="宋体" panose="02010600030101010101" pitchFamily="2" charset="-122"/>
                    <a:cs typeface="Raleway Light"/>
                    <a:sym typeface="Raleway Light"/>
                  </a:rPr>
                  <a:t>再做</a:t>
                </a:r>
                <a:r>
                  <a:rPr lang="en-US" altLang="zh-TW" sz="1050" dirty="0">
                    <a:solidFill>
                      <a:srgbClr val="262626"/>
                    </a:solidFill>
                    <a:latin typeface="Raleway" panose="020B0503030101060003" pitchFamily="34" charset="0"/>
                    <a:ea typeface="宋体" panose="02010600030101010101" pitchFamily="2" charset="-122"/>
                  </a:rPr>
                  <a:t>I</a:t>
                </a:r>
                <a:r>
                  <a:rPr lang="zh-TW" altLang="zh-TW" sz="1050" dirty="0">
                    <a:solidFill>
                      <a:srgbClr val="262626"/>
                    </a:solidFill>
                    <a:latin typeface="Raleway" panose="020B0503030101060003" pitchFamily="34" charset="0"/>
                    <a:ea typeface="宋体" panose="02010600030101010101" pitchFamily="2" charset="-122"/>
                  </a:rPr>
                  <a:t>nteraction</a:t>
                </a:r>
                <a:r>
                  <a:rPr lang="zh-TW" altLang="en-US" sz="1050" dirty="0">
                    <a:solidFill>
                      <a:srgbClr val="262626"/>
                    </a:solidFill>
                    <a:latin typeface="Raleway" panose="020B0503030101060003" pitchFamily="34" charset="0"/>
                    <a:ea typeface="宋体" panose="02010600030101010101" pitchFamily="2" charset="-122"/>
                  </a:rPr>
                  <a:t> </a:t>
                </a:r>
                <a:r>
                  <a:rPr lang="zh-TW" altLang="zh-TW" sz="1050" dirty="0">
                    <a:solidFill>
                      <a:srgbClr val="262626"/>
                    </a:solidFill>
                    <a:latin typeface="Raleway" panose="020B0503030101060003" pitchFamily="34" charset="0"/>
                    <a:ea typeface="宋体" panose="02010600030101010101" pitchFamily="2" charset="-122"/>
                  </a:rPr>
                  <a:t>pair</a:t>
                </a:r>
                <a:r>
                  <a:rPr lang="en-US" altLang="zh-TW" sz="1050" dirty="0">
                    <a:solidFill>
                      <a:srgbClr val="262626"/>
                    </a:solidFill>
                    <a:latin typeface="Raleway" panose="020B0503030101060003" pitchFamily="34" charset="0"/>
                    <a:ea typeface="宋体" panose="02010600030101010101" pitchFamily="2" charset="-122"/>
                  </a:rPr>
                  <a:t>s</a:t>
                </a:r>
                <a:r>
                  <a:rPr lang="zh-TW" altLang="zh-TW" sz="1050" dirty="0">
                    <a:solidFill>
                      <a:srgbClr val="262626"/>
                    </a:solidFill>
                    <a:latin typeface="Raleway" panose="020B0503030101060003" pitchFamily="34" charset="0"/>
                    <a:ea typeface="宋体" panose="02010600030101010101" pitchFamily="2" charset="-122"/>
                  </a:rPr>
                  <a:t> </a:t>
                </a:r>
                <a:endParaRPr lang="en-US" altLang="zh-TW" sz="1050" dirty="0">
                  <a:solidFill>
                    <a:srgbClr val="262626"/>
                  </a:solidFill>
                  <a:latin typeface="Raleway" panose="020B0503030101060003" pitchFamily="34" charset="0"/>
                  <a:ea typeface="宋体" panose="02010600030101010101" pitchFamily="2" charset="-122"/>
                </a:endParaRP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0" u="none" dirty="0">
                    <a:solidFill>
                      <a:srgbClr val="262626"/>
                    </a:solidFill>
                    <a:latin typeface="Raleway" panose="020B0503030101060003" pitchFamily="34" charset="0"/>
                    <a:ea typeface="宋体" panose="02010600030101010101" pitchFamily="2" charset="-122"/>
                    <a:cs typeface="Raleway Light"/>
                    <a:sym typeface="Raleway Light"/>
                  </a:rPr>
                  <a:t>但是這存在問題，第二階段有一個分開的 </a:t>
                </a:r>
                <a:r>
                  <a:rPr lang="en-US" altLang="zh-TW" sz="1050" b="0" u="none" dirty="0">
                    <a:solidFill>
                      <a:srgbClr val="262626"/>
                    </a:solidFill>
                    <a:latin typeface="Raleway" panose="020B0503030101060003" pitchFamily="34" charset="0"/>
                    <a:ea typeface="宋体" panose="02010600030101010101" pitchFamily="2" charset="-122"/>
                    <a:cs typeface="Raleway Light"/>
                    <a:sym typeface="Raleway Light"/>
                  </a:rPr>
                  <a:t>NN</a:t>
                </a:r>
                <a:r>
                  <a:rPr lang="zh-TW" altLang="en-US" sz="1050" b="0" u="none" dirty="0">
                    <a:solidFill>
                      <a:srgbClr val="262626"/>
                    </a:solidFill>
                    <a:latin typeface="Raleway" panose="020B0503030101060003" pitchFamily="34" charset="0"/>
                    <a:ea typeface="宋体" panose="02010600030101010101" pitchFamily="2" charset="-122"/>
                    <a:cs typeface="Raleway Light"/>
                    <a:sym typeface="Raleway Light"/>
                  </a:rPr>
                  <a:t>要做：時間跟運算成本</a:t>
                </a:r>
                <a:endParaRPr lang="en-US" altLang="zh-TW" sz="1050" b="0" u="none" dirty="0">
                  <a:solidFill>
                    <a:srgbClr val="262626"/>
                  </a:solidFill>
                  <a:latin typeface="Raleway" panose="020B0503030101060003" pitchFamily="34" charset="0"/>
                  <a:ea typeface="宋体" panose="02010600030101010101" pitchFamily="2" charset="-122"/>
                  <a:cs typeface="Raleway Light"/>
                  <a:sym typeface="Raleway Light"/>
                </a:endParaRP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0" u="none" dirty="0">
                    <a:solidFill>
                      <a:srgbClr val="262626"/>
                    </a:solidFill>
                    <a:latin typeface="Raleway" panose="020B0503030101060003" pitchFamily="34" charset="0"/>
                    <a:ea typeface="宋体" panose="02010600030101010101" pitchFamily="2" charset="-122"/>
                    <a:cs typeface="Raleway Light"/>
                    <a:sym typeface="Raleway Light"/>
                  </a:rPr>
                  <a:t>這時候就提出了第二個方法：</a:t>
                </a:r>
                <a:r>
                  <a:rPr lang="zh-TW" altLang="zh-TW" sz="1050" dirty="0">
                    <a:solidFill>
                      <a:srgbClr val="262626"/>
                    </a:solidFill>
                    <a:latin typeface="Raleway" panose="020B0503030101060003" pitchFamily="34" charset="0"/>
                    <a:ea typeface="宋体" panose="02010600030101010101" pitchFamily="2" charset="-122"/>
                    <a:sym typeface="Raleway Light"/>
                  </a:rPr>
                  <a:t>Parallel</a:t>
                </a:r>
                <a:r>
                  <a:rPr lang="zh-TW" altLang="en-US" sz="1050" dirty="0">
                    <a:solidFill>
                      <a:srgbClr val="262626"/>
                    </a:solidFill>
                    <a:latin typeface="Raleway" panose="020B0503030101060003" pitchFamily="34" charset="0"/>
                    <a:ea typeface="宋体" panose="02010600030101010101" pitchFamily="2" charset="-122"/>
                    <a:sym typeface="Raleway Light"/>
                  </a:rPr>
                  <a:t> 做 </a:t>
                </a:r>
                <a:r>
                  <a:rPr lang="en-US" altLang="zh-TW" sz="1050" dirty="0">
                    <a:solidFill>
                      <a:srgbClr val="262626"/>
                    </a:solidFill>
                    <a:latin typeface="Raleway" panose="020B0503030101060003" pitchFamily="34" charset="0"/>
                    <a:ea typeface="宋体" panose="02010600030101010101" pitchFamily="2" charset="-122"/>
                  </a:rPr>
                  <a:t>O</a:t>
                </a:r>
                <a:r>
                  <a:rPr lang="zh-TW" altLang="zh-TW" sz="1050" dirty="0">
                    <a:solidFill>
                      <a:srgbClr val="262626"/>
                    </a:solidFill>
                    <a:latin typeface="Raleway" panose="020B0503030101060003" pitchFamily="34" charset="0"/>
                    <a:ea typeface="宋体" panose="02010600030101010101" pitchFamily="2" charset="-122"/>
                  </a:rPr>
                  <a:t>bject detection</a:t>
                </a:r>
                <a:r>
                  <a:rPr lang="en-US" altLang="zh-TW" sz="1050" dirty="0">
                    <a:solidFill>
                      <a:srgbClr val="262626"/>
                    </a:solidFill>
                    <a:latin typeface="Raleway" panose="020B0503030101060003" pitchFamily="34" charset="0"/>
                    <a:ea typeface="宋体" panose="02010600030101010101" pitchFamily="2" charset="-122"/>
                  </a:rPr>
                  <a:t> + I</a:t>
                </a:r>
                <a:r>
                  <a:rPr lang="zh-TW" altLang="zh-TW" sz="1050" dirty="0">
                    <a:solidFill>
                      <a:srgbClr val="262626"/>
                    </a:solidFill>
                    <a:latin typeface="Raleway" panose="020B0503030101060003" pitchFamily="34" charset="0"/>
                    <a:ea typeface="宋体" panose="02010600030101010101" pitchFamily="2" charset="-122"/>
                  </a:rPr>
                  <a:t>nteraction </a:t>
                </a:r>
                <a:endParaRPr lang="en-US" altLang="zh-TW" sz="1050" dirty="0">
                  <a:solidFill>
                    <a:srgbClr val="262626"/>
                  </a:solidFill>
                  <a:latin typeface="Raleway" panose="020B0503030101060003" pitchFamily="34" charset="0"/>
                  <a:ea typeface="宋体" panose="02010600030101010101" pitchFamily="2" charset="-122"/>
                </a:endParaRP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0" u="none" dirty="0">
                    <a:solidFill>
                      <a:srgbClr val="262626"/>
                    </a:solidFill>
                    <a:latin typeface="Raleway" panose="020B0503030101060003" pitchFamily="34" charset="0"/>
                    <a:ea typeface="宋体" panose="02010600030101010101" pitchFamily="2" charset="-122"/>
                    <a:cs typeface="Raleway Light"/>
                    <a:sym typeface="Raleway Light"/>
                  </a:rPr>
                  <a:t>使用</a:t>
                </a:r>
                <a:r>
                  <a:rPr lang="zh-TW" altLang="zh-TW" sz="1200" dirty="0">
                    <a:solidFill>
                      <a:srgbClr val="262626"/>
                    </a:solidFill>
                    <a:latin typeface="Raleway" panose="020B0503030101060003" pitchFamily="34" charset="0"/>
                    <a:ea typeface="宋体" panose="02010600030101010101" pitchFamily="2" charset="-122"/>
                  </a:rPr>
                  <a:t>heuristics</a:t>
                </a:r>
                <a:r>
                  <a:rPr lang="zh-TW" altLang="en-US" sz="1200" dirty="0">
                    <a:solidFill>
                      <a:srgbClr val="262626"/>
                    </a:solidFill>
                    <a:latin typeface="Raleway" panose="020B0503030101060003" pitchFamily="34" charset="0"/>
                    <a:ea typeface="宋体" panose="02010600030101010101" pitchFamily="2" charset="-122"/>
                  </a:rPr>
                  <a:t>的方法來定位</a:t>
                </a:r>
                <a:r>
                  <a:rPr lang="zh-TW" altLang="zh-TW" sz="1050" dirty="0">
                    <a:solidFill>
                      <a:srgbClr val="262626"/>
                    </a:solidFill>
                    <a:latin typeface="Raleway" panose="020B0503030101060003" pitchFamily="34" charset="0"/>
                    <a:ea typeface="宋体" panose="02010600030101010101" pitchFamily="2" charset="-122"/>
                  </a:rPr>
                  <a:t>interactions</a:t>
                </a:r>
                <a:r>
                  <a:rPr lang="zh-TW" altLang="en-US" sz="1050" dirty="0">
                    <a:solidFill>
                      <a:srgbClr val="262626"/>
                    </a:solidFill>
                    <a:latin typeface="Raleway" panose="020B0503030101060003" pitchFamily="34" charset="0"/>
                    <a:ea typeface="宋体" panose="02010600030101010101" pitchFamily="2" charset="-122"/>
                  </a:rPr>
                  <a:t>，比如空間中的訊息 </a:t>
                </a:r>
                <a:endParaRPr lang="en-US" altLang="zh-TW" sz="1050" dirty="0">
                  <a:solidFill>
                    <a:srgbClr val="262626"/>
                  </a:solidFill>
                  <a:latin typeface="Raleway" panose="020B0503030101060003" pitchFamily="34" charset="0"/>
                  <a:ea typeface="宋体" panose="02010600030101010101" pitchFamily="2" charset="-122"/>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zh-TW" sz="1200" dirty="0">
                    <a:solidFill>
                      <a:srgbClr val="262626"/>
                    </a:solidFill>
                    <a:latin typeface="Raleway" panose="020B0503030101060003" pitchFamily="34" charset="0"/>
                    <a:ea typeface="宋体" panose="02010600030101010101" pitchFamily="2" charset="-122"/>
                  </a:rPr>
                  <a:t>interaction</a:t>
                </a:r>
                <a:r>
                  <a:rPr lang="zh-TW" altLang="zh-TW" sz="1000" dirty="0">
                    <a:solidFill>
                      <a:srgbClr val="262626"/>
                    </a:solidFill>
                    <a:latin typeface="Raleway" panose="020B0503030101060003" pitchFamily="34" charset="0"/>
                    <a:ea typeface="宋体" panose="02010600030101010101" pitchFamily="2" charset="-122"/>
                  </a:rPr>
                  <a:t> boxes</a:t>
                </a:r>
                <a:r>
                  <a:rPr lang="zh-TW" altLang="en-US" sz="1000" dirty="0">
                    <a:solidFill>
                      <a:srgbClr val="262626"/>
                    </a:solidFill>
                    <a:latin typeface="Raleway" panose="020B0503030101060003" pitchFamily="34" charset="0"/>
                    <a:ea typeface="宋体" panose="02010600030101010101" pitchFamily="2" charset="-122"/>
                  </a:rPr>
                  <a:t>：包含 </a:t>
                </a:r>
                <a:r>
                  <a:rPr lang="zh-TW" altLang="en-US" sz="1050" dirty="0">
                    <a:solidFill>
                      <a:srgbClr val="262626"/>
                    </a:solidFill>
                    <a:latin typeface="Raleway" panose="020B0503030101060003" pitchFamily="34" charset="0"/>
                    <a:ea typeface="宋体" panose="02010600030101010101" pitchFamily="2" charset="-122"/>
                  </a:rPr>
                  <a:t>一對 </a:t>
                </a:r>
                <a:r>
                  <a:rPr lang="en-US" altLang="zh-TW" sz="1050" dirty="0">
                    <a:solidFill>
                      <a:srgbClr val="262626"/>
                    </a:solidFill>
                    <a:latin typeface="Raleway" panose="020B0503030101060003" pitchFamily="34" charset="0"/>
                    <a:ea typeface="宋体" panose="02010600030101010101" pitchFamily="2" charset="-122"/>
                  </a:rPr>
                  <a:t>h o </a:t>
                </a:r>
                <a:r>
                  <a:rPr lang="zh-TW" altLang="en-US" sz="1050" dirty="0">
                    <a:solidFill>
                      <a:srgbClr val="262626"/>
                    </a:solidFill>
                    <a:latin typeface="Raleway" panose="020B0503030101060003" pitchFamily="34" charset="0"/>
                    <a:ea typeface="宋体" panose="02010600030101010101" pitchFamily="2" charset="-122"/>
                  </a:rPr>
                  <a:t>的 中心點</a:t>
                </a:r>
                <a:endParaRPr lang="en-US" altLang="zh-TW" sz="1050" dirty="0">
                  <a:solidFill>
                    <a:srgbClr val="262626"/>
                  </a:solidFill>
                  <a:latin typeface="Raleway" panose="020B0503030101060003" pitchFamily="34" charset="0"/>
                  <a:ea typeface="宋体" panose="02010600030101010101" pitchFamily="2" charset="-122"/>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altLang="zh-TW" sz="1050" b="0" u="none" dirty="0">
                    <a:solidFill>
                      <a:schemeClr val="tx1"/>
                    </a:solidFill>
                    <a:latin typeface="Raleway Light"/>
                    <a:ea typeface="宋体" panose="02010600030101010101" pitchFamily="2" charset="-122"/>
                    <a:cs typeface="Raleway Light"/>
                    <a:sym typeface="Raleway Light"/>
                  </a:rPr>
                  <a:t>Union box</a:t>
                </a:r>
                <a:r>
                  <a:rPr lang="zh-TW" altLang="en-US" sz="1050" b="0" u="none" dirty="0">
                    <a:solidFill>
                      <a:schemeClr val="tx1"/>
                    </a:solidFill>
                    <a:latin typeface="Raleway Light"/>
                    <a:ea typeface="宋体" panose="02010600030101010101" pitchFamily="2" charset="-122"/>
                    <a:cs typeface="Raleway Light"/>
                    <a:sym typeface="Raleway Light"/>
                  </a:rPr>
                  <a:t>：包含一對</a:t>
                </a:r>
                <a:r>
                  <a:rPr lang="en-US" altLang="zh-TW" sz="1050" b="0" u="none" dirty="0">
                    <a:solidFill>
                      <a:schemeClr val="tx1"/>
                    </a:solidFill>
                    <a:latin typeface="Raleway Light"/>
                    <a:ea typeface="宋体" panose="02010600030101010101" pitchFamily="2" charset="-122"/>
                    <a:cs typeface="Raleway Light"/>
                    <a:sym typeface="Raleway Light"/>
                  </a:rPr>
                  <a:t>box</a:t>
                </a: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0" u="none" dirty="0">
                    <a:solidFill>
                      <a:schemeClr val="tx1"/>
                    </a:solidFill>
                    <a:latin typeface="Raleway Light"/>
                    <a:ea typeface="宋体" panose="02010600030101010101" pitchFamily="2" charset="-122"/>
                    <a:cs typeface="Raleway Light"/>
                    <a:sym typeface="Raleway Light"/>
                  </a:rPr>
                  <a:t>這個有比較好一點，但是仍然需要額外的</a:t>
                </a:r>
                <a:r>
                  <a:rPr lang="zh-TW" altLang="zh-TW" sz="1050" b="1" dirty="0">
                    <a:solidFill>
                      <a:srgbClr val="262626"/>
                    </a:solidFill>
                    <a:latin typeface="Raleway" panose="020B0503030101060003" pitchFamily="34" charset="0"/>
                    <a:ea typeface="宋体" panose="02010600030101010101" pitchFamily="2" charset="-122"/>
                  </a:rPr>
                  <a:t>post-processing</a:t>
                </a:r>
                <a:endParaRPr lang="en-US" altLang="zh-TW" sz="1050" b="1" dirty="0">
                  <a:solidFill>
                    <a:srgbClr val="262626"/>
                  </a:solidFill>
                  <a:latin typeface="Raleway" panose="020B0503030101060003" pitchFamily="34" charset="0"/>
                  <a:ea typeface="宋体" panose="02010600030101010101" pitchFamily="2" charset="-122"/>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1" u="none" dirty="0">
                    <a:solidFill>
                      <a:srgbClr val="262626"/>
                    </a:solidFill>
                    <a:latin typeface="Raleway" panose="020B0503030101060003" pitchFamily="34" charset="0"/>
                    <a:ea typeface="宋体" panose="02010600030101010101" pitchFamily="2" charset="-122"/>
                    <a:cs typeface="Raleway Light"/>
                    <a:sym typeface="Raleway Light"/>
                  </a:rPr>
                  <a:t>花時間</a:t>
                </a:r>
                <a:endParaRPr lang="en-US" altLang="zh-TW" sz="1050" b="1" u="none" dirty="0">
                  <a:solidFill>
                    <a:srgbClr val="262626"/>
                  </a:solidFill>
                  <a:latin typeface="Raleway" panose="020B0503030101060003" pitchFamily="34" charset="0"/>
                  <a:ea typeface="宋体" panose="02010600030101010101" pitchFamily="2" charset="-122"/>
                  <a:cs typeface="Raleway Light"/>
                  <a:sym typeface="Raleway Light"/>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1" u="none" dirty="0">
                    <a:solidFill>
                      <a:srgbClr val="262626"/>
                    </a:solidFill>
                    <a:latin typeface="Raleway" panose="020B0503030101060003" pitchFamily="34" charset="0"/>
                    <a:ea typeface="宋体" panose="02010600030101010101" pitchFamily="2" charset="-122"/>
                    <a:cs typeface="Raleway Light"/>
                    <a:sym typeface="Raleway Light"/>
                  </a:rPr>
                  <a:t>還要做</a:t>
                </a:r>
                <a:r>
                  <a:rPr lang="en-US" altLang="zh-TW" sz="1050" b="1" u="none" dirty="0">
                    <a:solidFill>
                      <a:srgbClr val="262626"/>
                    </a:solidFill>
                    <a:latin typeface="Raleway" panose="020B0503030101060003" pitchFamily="34" charset="0"/>
                    <a:ea typeface="宋体" panose="02010600030101010101" pitchFamily="2" charset="-122"/>
                    <a:cs typeface="Raleway Light"/>
                    <a:sym typeface="Raleway Light"/>
                  </a:rPr>
                  <a:t>NMS</a:t>
                </a: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1" u="none" dirty="0">
                    <a:solidFill>
                      <a:srgbClr val="262626"/>
                    </a:solidFill>
                    <a:latin typeface="Raleway" panose="020B0503030101060003" pitchFamily="34" charset="0"/>
                    <a:ea typeface="宋体" panose="02010600030101010101" pitchFamily="2" charset="-122"/>
                    <a:cs typeface="Raleway Light"/>
                    <a:sym typeface="Raleway Light"/>
                  </a:rPr>
                  <a:t>手動設計 </a:t>
                </a:r>
                <a:r>
                  <a:rPr lang="zh-TW" altLang="zh-TW" sz="1050" dirty="0">
                    <a:solidFill>
                      <a:srgbClr val="262626"/>
                    </a:solidFill>
                    <a:latin typeface="Raleway" panose="020B0503030101060003" pitchFamily="34" charset="0"/>
                    <a:ea typeface="宋体" panose="02010600030101010101" pitchFamily="2" charset="-122"/>
                  </a:rPr>
                  <a:t>heuristic threshold</a:t>
                </a:r>
                <a:endParaRPr lang="en-US" altLang="zh-TW" sz="1050" dirty="0">
                  <a:solidFill>
                    <a:srgbClr val="262626"/>
                  </a:solidFill>
                  <a:latin typeface="Raleway" panose="020B0503030101060003" pitchFamily="34" charset="0"/>
                  <a:ea typeface="宋体" panose="02010600030101010101" pitchFamily="2" charset="-122"/>
                </a:endParaRPr>
              </a:p>
              <a:p>
                <a:pPr marL="685800" marR="0" lvl="1"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zh-TW" altLang="en-US" sz="1050" b="0" u="none" dirty="0">
                    <a:solidFill>
                      <a:srgbClr val="262626"/>
                    </a:solidFill>
                    <a:latin typeface="Raleway" panose="020B0503030101060003" pitchFamily="34" charset="0"/>
                    <a:ea typeface="宋体" panose="02010600030101010101" pitchFamily="2" charset="-122"/>
                    <a:cs typeface="Raleway Light"/>
                    <a:sym typeface="Raleway Light"/>
                  </a:rPr>
                  <a:t>還有這個</a:t>
                </a:r>
                <a:r>
                  <a:rPr lang="zh-TW" altLang="en-US" sz="1050" b="1" i="0" dirty="0">
                    <a:solidFill>
                      <a:srgbClr val="333333"/>
                    </a:solidFill>
                    <a:effectLst/>
                    <a:latin typeface="pingfang SC" panose="020B0400000000000000" pitchFamily="34" charset="-122"/>
                    <a:ea typeface="pingfang SC" panose="020B0400000000000000" pitchFamily="34" charset="-122"/>
                  </a:rPr>
                  <a:t>仍然没有考虑 对象之间 </a:t>
                </a:r>
                <a:r>
                  <a:rPr lang="zh-TW" altLang="zh-TW" sz="1050" b="1" dirty="0">
                    <a:solidFill>
                      <a:srgbClr val="262626"/>
                    </a:solidFill>
                    <a:latin typeface="Raleway" panose="020B0503030101060003" pitchFamily="34" charset="0"/>
                    <a:ea typeface="宋体" panose="02010600030101010101" pitchFamily="2" charset="-122"/>
                  </a:rPr>
                  <a:t>high-level</a:t>
                </a:r>
                <a:r>
                  <a:rPr lang="zh-TW" altLang="en-US" sz="1050" b="1" i="0" dirty="0">
                    <a:solidFill>
                      <a:srgbClr val="333333"/>
                    </a:solidFill>
                    <a:effectLst/>
                    <a:latin typeface="pingfang SC" panose="020B0400000000000000" pitchFamily="34" charset="-122"/>
                    <a:ea typeface="pingfang SC" panose="020B0400000000000000" pitchFamily="34" charset="-122"/>
                  </a:rPr>
                  <a:t>且 复杂的</a:t>
                </a:r>
                <a:r>
                  <a:rPr lang="zh-TW" altLang="zh-TW" sz="1050" b="1" dirty="0">
                    <a:solidFill>
                      <a:srgbClr val="262626"/>
                    </a:solidFill>
                    <a:latin typeface="Raleway" panose="020B0503030101060003" pitchFamily="34" charset="0"/>
                    <a:ea typeface="宋体" panose="02010600030101010101" pitchFamily="2" charset="-122"/>
                  </a:rPr>
                  <a:t>interactions</a:t>
                </a:r>
                <a:r>
                  <a:rPr lang="zh-TW" altLang="en-US" sz="1050" b="1" dirty="0">
                    <a:solidFill>
                      <a:srgbClr val="262626"/>
                    </a:solidFill>
                    <a:latin typeface="Raleway" panose="020B0503030101060003" pitchFamily="34" charset="0"/>
                    <a:ea typeface="宋体" panose="02010600030101010101" pitchFamily="2" charset="-122"/>
                  </a:rPr>
                  <a:t>，有效性還是存在問題</a:t>
                </a:r>
                <a:endParaRPr lang="en-US" dirty="0"/>
              </a:p>
            </p:txBody>
          </p:sp>
        </mc:Fallback>
      </mc:AlternateContent>
    </p:spTree>
    <p:extLst>
      <p:ext uri="{BB962C8B-B14F-4D97-AF65-F5344CB8AC3E}">
        <p14:creationId xmlns:p14="http://schemas.microsoft.com/office/powerpoint/2010/main" val="18314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lgn="l"/>
            <a:r>
              <a:rPr lang="zh-TW" altLang="en-US" sz="1400" b="0" i="0" dirty="0">
                <a:solidFill>
                  <a:srgbClr val="FFFFFF"/>
                </a:solidFill>
                <a:effectLst/>
                <a:latin typeface="Lucida Grande"/>
              </a:rPr>
              <a:t>今天要介紹這篇，</a:t>
            </a:r>
            <a:r>
              <a:rPr lang="zh-TW" altLang="en-US" sz="1400" b="1" i="0" u="sng" dirty="0">
                <a:solidFill>
                  <a:srgbClr val="FFFFFF"/>
                </a:solidFill>
                <a:effectLst/>
                <a:latin typeface="Lucida Grande"/>
              </a:rPr>
              <a:t>去年</a:t>
            </a:r>
            <a:r>
              <a:rPr lang="en-US" altLang="zh-TW" sz="1400" b="1" i="0" u="sng" dirty="0">
                <a:solidFill>
                  <a:srgbClr val="FFFFFF"/>
                </a:solidFill>
                <a:effectLst/>
                <a:latin typeface="Lucida Grande"/>
              </a:rPr>
              <a:t>11</a:t>
            </a:r>
            <a:r>
              <a:rPr lang="zh-TW" altLang="en-US" sz="1400" b="1" i="0" u="sng" dirty="0">
                <a:solidFill>
                  <a:srgbClr val="FFFFFF"/>
                </a:solidFill>
                <a:effectLst/>
                <a:latin typeface="Lucida Grande"/>
              </a:rPr>
              <a:t>月底</a:t>
            </a:r>
            <a:r>
              <a:rPr lang="zh-TW" altLang="en-US" sz="1400" b="0" i="0" dirty="0">
                <a:solidFill>
                  <a:srgbClr val="FFFFFF"/>
                </a:solidFill>
                <a:effectLst/>
                <a:latin typeface="Lucida Grande"/>
              </a:rPr>
              <a:t>才在 </a:t>
            </a:r>
            <a:r>
              <a:rPr lang="en-US" altLang="zh-TW" sz="1400" b="1" dirty="0" err="1">
                <a:solidFill>
                  <a:schemeClr val="tx1"/>
                </a:solidFill>
              </a:rPr>
              <a:t>arXiv</a:t>
            </a:r>
            <a:r>
              <a:rPr lang="zh-TW" altLang="en-US" sz="1400" b="1" dirty="0">
                <a:solidFill>
                  <a:schemeClr val="tx1"/>
                </a:solidFill>
              </a:rPr>
              <a:t> 上</a:t>
            </a:r>
            <a:r>
              <a:rPr lang="zh-TW" altLang="en-US" sz="1400" b="0" i="0" dirty="0">
                <a:solidFill>
                  <a:srgbClr val="FFFFFF"/>
                </a:solidFill>
                <a:effectLst/>
                <a:latin typeface="Lucida Grande"/>
              </a:rPr>
              <a:t>發表，是最近蠻有</a:t>
            </a:r>
            <a:r>
              <a:rPr lang="zh-TW" altLang="en-US" sz="1400" b="1" i="0" u="sng" dirty="0">
                <a:solidFill>
                  <a:srgbClr val="FFFFFF"/>
                </a:solidFill>
                <a:effectLst/>
                <a:latin typeface="Lucida Grande"/>
              </a:rPr>
              <a:t>代表性</a:t>
            </a:r>
            <a:r>
              <a:rPr lang="zh-TW" altLang="en-US" sz="1400" b="0" i="0" dirty="0">
                <a:solidFill>
                  <a:srgbClr val="FFFFFF"/>
                </a:solidFill>
                <a:effectLst/>
                <a:latin typeface="Lucida Grande"/>
              </a:rPr>
              <a:t>的文章</a:t>
            </a:r>
            <a:endParaRPr lang="en-US" altLang="zh-TW" sz="1400" b="0" i="0" dirty="0">
              <a:solidFill>
                <a:srgbClr val="FFFFFF"/>
              </a:solidFill>
              <a:effectLst/>
              <a:latin typeface="Lucida Grande"/>
            </a:endParaRPr>
          </a:p>
          <a:p>
            <a:pPr algn="l"/>
            <a:r>
              <a:rPr lang="en-US" altLang="zh-TW" sz="1400" b="0" i="0" dirty="0" err="1">
                <a:solidFill>
                  <a:srgbClr val="FFFFFF"/>
                </a:solidFill>
                <a:effectLst/>
                <a:latin typeface="Lucida Grande"/>
              </a:rPr>
              <a:t>SegVol</a:t>
            </a:r>
            <a:r>
              <a:rPr lang="en-US" altLang="zh-TW" sz="1400" b="0" i="0" dirty="0">
                <a:solidFill>
                  <a:srgbClr val="FFFFFF"/>
                </a:solidFill>
                <a:effectLst/>
                <a:latin typeface="Lucida Grande"/>
              </a:rPr>
              <a:t>:</a:t>
            </a:r>
            <a:r>
              <a:rPr lang="zh-TW" altLang="en-US" sz="1400" b="0" i="0" dirty="0">
                <a:solidFill>
                  <a:srgbClr val="FFFFFF"/>
                </a:solidFill>
                <a:effectLst/>
                <a:latin typeface="Lucida Grande"/>
              </a:rPr>
              <a:t> 通用互動式 醫學影像 分割</a:t>
            </a:r>
            <a:endParaRPr lang="en-US" altLang="zh-TW" sz="1400" b="0" i="0" dirty="0">
              <a:solidFill>
                <a:srgbClr val="FFFFFF"/>
              </a:solidFill>
              <a:effectLst/>
              <a:latin typeface="Lucida Grande"/>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altLang="zh-TW" sz="1400" b="0" i="0" dirty="0">
                <a:solidFill>
                  <a:srgbClr val="FFFFFF"/>
                </a:solidFill>
                <a:effectLst/>
                <a:latin typeface="Lucida Grande"/>
              </a:rPr>
              <a:t>BAAI </a:t>
            </a:r>
            <a:r>
              <a:rPr lang="zh-TW" altLang="en-US" b="0" i="0" u="none" strike="noStrike" dirty="0">
                <a:solidFill>
                  <a:srgbClr val="8AB4F8"/>
                </a:solidFill>
                <a:effectLst/>
                <a:latin typeface="arial" panose="020B0604020202020204" pitchFamily="34" charset="0"/>
                <a:hlinkClick r:id="rId3"/>
              </a:rPr>
              <a:t>北京智源人工智能研究院</a:t>
            </a:r>
            <a:r>
              <a:rPr lang="zh-TW" altLang="en-US" b="0" i="0" u="none" strike="noStrike" dirty="0">
                <a:solidFill>
                  <a:srgbClr val="8AB4F8"/>
                </a:solidFill>
                <a:effectLst/>
                <a:latin typeface="arial" panose="020B0604020202020204" pitchFamily="34" charset="0"/>
              </a:rPr>
              <a:t>、香港中文大學、北京大學 一起做的</a:t>
            </a:r>
            <a:endParaRPr lang="en-US" altLang="zh-TW" sz="1400" b="0" i="0" dirty="0">
              <a:solidFill>
                <a:srgbClr val="FFFFFF"/>
              </a:solidFill>
              <a:effectLst/>
              <a:latin typeface="Lucida Grande"/>
            </a:endParaRPr>
          </a:p>
          <a:p>
            <a:pPr marL="342900" indent="-342900" algn="l">
              <a:buFont typeface="+mj-lt"/>
              <a:buAutoNum type="arabicPeriod"/>
            </a:pPr>
            <a:r>
              <a:rPr lang="en-US" altLang="zh-TW" sz="1400" b="0" i="0" dirty="0">
                <a:solidFill>
                  <a:srgbClr val="FFFFFF"/>
                </a:solidFill>
                <a:effectLst/>
                <a:latin typeface="Lucida Grande"/>
              </a:rPr>
              <a:t>NVIDIA MONAI (</a:t>
            </a:r>
            <a:r>
              <a:rPr lang="zh-TW" altLang="en-US" sz="1400" b="0" i="0" dirty="0">
                <a:solidFill>
                  <a:srgbClr val="FFFFFF"/>
                </a:solidFill>
                <a:effectLst/>
                <a:latin typeface="Lucida Grande"/>
              </a:rPr>
              <a:t>莫內</a:t>
            </a:r>
            <a:r>
              <a:rPr lang="en-US" altLang="zh-TW" sz="1400" b="0" i="0" dirty="0">
                <a:solidFill>
                  <a:srgbClr val="FFFFFF"/>
                </a:solidFill>
                <a:effectLst/>
                <a:latin typeface="Lucida Grande"/>
              </a:rPr>
              <a:t>) </a:t>
            </a:r>
            <a:r>
              <a:rPr lang="zh-TW" altLang="en-US" sz="1400" b="0" i="0" dirty="0">
                <a:solidFill>
                  <a:srgbClr val="FFFFFF"/>
                </a:solidFill>
                <a:effectLst/>
                <a:latin typeface="Lucida Grande"/>
              </a:rPr>
              <a:t>團隊，也有在開發他們自己的</a:t>
            </a:r>
            <a:r>
              <a:rPr lang="zh-TW" altLang="en-US" sz="1400" b="1" i="0" u="sng" dirty="0">
                <a:solidFill>
                  <a:srgbClr val="FFFFFF"/>
                </a:solidFill>
                <a:effectLst/>
                <a:latin typeface="Lucida Grande"/>
              </a:rPr>
              <a:t>醫學影像標註軟體</a:t>
            </a:r>
            <a:r>
              <a:rPr lang="zh-TW" altLang="en-US" sz="1400" b="0" i="0" dirty="0">
                <a:solidFill>
                  <a:srgbClr val="FFFFFF"/>
                </a:solidFill>
                <a:effectLst/>
                <a:latin typeface="Lucida Grande"/>
              </a:rPr>
              <a:t>，所以也對這篇</a:t>
            </a:r>
            <a:r>
              <a:rPr lang="zh-TW" altLang="en-US" sz="1400" b="1" i="0" u="sng" dirty="0">
                <a:solidFill>
                  <a:srgbClr val="FFFFFF"/>
                </a:solidFill>
                <a:effectLst/>
                <a:latin typeface="Lucida Grande"/>
              </a:rPr>
              <a:t>感興趣</a:t>
            </a:r>
            <a:endParaRPr lang="en-US" altLang="zh-TW" sz="1400" b="1" i="0" u="sng" dirty="0">
              <a:solidFill>
                <a:srgbClr val="FFFFFF"/>
              </a:solidFill>
              <a:effectLst/>
              <a:latin typeface="Lucida Grande"/>
            </a:endParaRPr>
          </a:p>
          <a:p>
            <a:pPr algn="l"/>
            <a:endParaRPr lang="en-US" altLang="zh-TW" sz="1400" b="0" i="0" dirty="0">
              <a:solidFill>
                <a:srgbClr val="FFFFFF"/>
              </a:solidFill>
              <a:effectLst/>
              <a:latin typeface="Lucida Grande"/>
            </a:endParaRPr>
          </a:p>
          <a:p>
            <a:pPr algn="l"/>
            <a:r>
              <a:rPr lang="zh-TW" altLang="en-US" sz="1400" b="0" i="0" dirty="0">
                <a:solidFill>
                  <a:srgbClr val="FFFFFF"/>
                </a:solidFill>
                <a:effectLst/>
                <a:latin typeface="Lucida Grande"/>
              </a:rPr>
              <a:t>更重要的事，這篇用到 剛</a:t>
            </a:r>
            <a:r>
              <a:rPr lang="zh-TW" altLang="en-US" sz="1400" b="1" i="0" u="sng" dirty="0">
                <a:solidFill>
                  <a:srgbClr val="FFFFFF"/>
                </a:solidFill>
                <a:effectLst/>
                <a:latin typeface="Lucida Grande"/>
              </a:rPr>
              <a:t>課程</a:t>
            </a:r>
            <a:r>
              <a:rPr lang="zh-TW" altLang="en-US" sz="1400" b="0" i="0" dirty="0">
                <a:solidFill>
                  <a:srgbClr val="FFFFFF"/>
                </a:solidFill>
                <a:effectLst/>
                <a:latin typeface="Lucida Grande"/>
              </a:rPr>
              <a:t>提到的</a:t>
            </a:r>
            <a:r>
              <a:rPr lang="zh-TW" altLang="en-US" sz="1400" b="1" i="0" u="sng" dirty="0">
                <a:solidFill>
                  <a:srgbClr val="FFFFFF"/>
                </a:solidFill>
                <a:effectLst/>
                <a:latin typeface="Lucida Grande"/>
              </a:rPr>
              <a:t>概念跟算法</a:t>
            </a:r>
            <a:r>
              <a:rPr lang="zh-TW" altLang="en-US" sz="1400" b="0" i="0" dirty="0">
                <a:solidFill>
                  <a:srgbClr val="FFFFFF"/>
                </a:solidFill>
                <a:effectLst/>
                <a:latin typeface="Lucida Grande"/>
              </a:rPr>
              <a:t>，就能做出</a:t>
            </a:r>
            <a:r>
              <a:rPr lang="zh-TW" altLang="en-US" sz="1400" b="1" i="0" u="sng" dirty="0">
                <a:solidFill>
                  <a:srgbClr val="FFFFFF"/>
                </a:solidFill>
                <a:effectLst/>
                <a:latin typeface="Lucida Grande"/>
              </a:rPr>
              <a:t>突破</a:t>
            </a:r>
            <a:r>
              <a:rPr lang="zh-TW" altLang="en-US" sz="1400" b="0" i="0" u="none" dirty="0">
                <a:solidFill>
                  <a:srgbClr val="FFFFFF"/>
                </a:solidFill>
                <a:effectLst/>
                <a:latin typeface="Lucida Grande"/>
              </a:rPr>
              <a:t>，</a:t>
            </a:r>
            <a:r>
              <a:rPr lang="zh-TW" altLang="en-US" sz="1400" b="0" dirty="0">
                <a:solidFill>
                  <a:srgbClr val="262626"/>
                </a:solidFill>
                <a:latin typeface="Raleway" panose="020B0503030101060003" pitchFamily="34" charset="0"/>
                <a:ea typeface="宋体" panose="02010600030101010101" pitchFamily="2" charset="-122"/>
                <a:sym typeface="Raleway Light"/>
              </a:rPr>
              <a:t>比如</a:t>
            </a:r>
            <a:r>
              <a:rPr lang="zh-TW" altLang="en-US" sz="1400" b="1" dirty="0">
                <a:solidFill>
                  <a:srgbClr val="262626"/>
                </a:solidFill>
                <a:latin typeface="Raleway" panose="020B0503030101060003" pitchFamily="34" charset="0"/>
                <a:ea typeface="宋体" panose="02010600030101010101" pitchFamily="2" charset="-122"/>
                <a:sym typeface="Raleway Light"/>
              </a:rPr>
              <a:t>：</a:t>
            </a:r>
            <a:endParaRPr lang="en-US" altLang="zh-TW" sz="1400" b="1" i="0" u="sng" dirty="0">
              <a:solidFill>
                <a:srgbClr val="FFFFFF"/>
              </a:solidFill>
              <a:effectLst/>
              <a:latin typeface="Lucida Grande"/>
            </a:endParaRPr>
          </a:p>
          <a:p>
            <a:pPr marL="342900" indent="-342900" algn="l">
              <a:buFont typeface="Arial" panose="020B0604020202020204" pitchFamily="34" charset="0"/>
              <a:buChar char="•"/>
            </a:pPr>
            <a:r>
              <a:rPr lang="en-US" altLang="zh-TW" sz="1400" b="1" dirty="0" err="1">
                <a:solidFill>
                  <a:srgbClr val="262626"/>
                </a:solidFill>
                <a:latin typeface="Raleway" panose="020B0503030101060003" pitchFamily="34" charset="0"/>
                <a:ea typeface="宋体" panose="02010600030101010101" pitchFamily="2" charset="-122"/>
                <a:sym typeface="Raleway Light"/>
              </a:rPr>
              <a:t>Felzenszwalb-Huttenlocher</a:t>
            </a:r>
            <a:r>
              <a:rPr lang="en-US" altLang="zh-TW" sz="1400" b="1" dirty="0">
                <a:solidFill>
                  <a:srgbClr val="262626"/>
                </a:solidFill>
                <a:latin typeface="Raleway" panose="020B0503030101060003" pitchFamily="34" charset="0"/>
                <a:ea typeface="宋体" panose="02010600030101010101" pitchFamily="2" charset="-122"/>
                <a:sym typeface="Raleway Light"/>
              </a:rPr>
              <a:t> (FH) </a:t>
            </a:r>
            <a:r>
              <a:rPr lang="zh-TW" altLang="en-US" sz="1400" b="0" dirty="0">
                <a:solidFill>
                  <a:srgbClr val="262626"/>
                </a:solidFill>
                <a:latin typeface="Raleway" panose="020B0503030101060003" pitchFamily="34" charset="0"/>
                <a:ea typeface="宋体" panose="02010600030101010101" pitchFamily="2" charset="-122"/>
                <a:sym typeface="Raleway Light"/>
              </a:rPr>
              <a:t>傳統的</a:t>
            </a:r>
            <a:r>
              <a:rPr lang="zh-TW" altLang="en-US" sz="1400" b="1" u="sng" dirty="0">
                <a:solidFill>
                  <a:srgbClr val="262626"/>
                </a:solidFill>
                <a:latin typeface="Raleway" panose="020B0503030101060003" pitchFamily="34" charset="0"/>
                <a:ea typeface="宋体" panose="02010600030101010101" pitchFamily="2" charset="-122"/>
                <a:sym typeface="Raleway Light"/>
              </a:rPr>
              <a:t>影像分割</a:t>
            </a:r>
            <a:r>
              <a:rPr lang="zh-TW" altLang="en-US" sz="1400" b="0" dirty="0">
                <a:solidFill>
                  <a:srgbClr val="262626"/>
                </a:solidFill>
                <a:latin typeface="Raleway" panose="020B0503030101060003" pitchFamily="34" charset="0"/>
                <a:ea typeface="宋体" panose="02010600030101010101" pitchFamily="2" charset="-122"/>
                <a:sym typeface="Raleway Light"/>
              </a:rPr>
              <a:t>算法</a:t>
            </a:r>
            <a:endParaRPr lang="en-US" altLang="zh-TW" sz="1400" b="0" dirty="0">
              <a:solidFill>
                <a:srgbClr val="262626"/>
              </a:solidFill>
              <a:latin typeface="Raleway" panose="020B0503030101060003" pitchFamily="34" charset="0"/>
              <a:ea typeface="宋体" panose="02010600030101010101" pitchFamily="2" charset="-122"/>
              <a:sym typeface="Raleway Light"/>
            </a:endParaRPr>
          </a:p>
          <a:p>
            <a:pPr marL="342900" indent="-342900" algn="l">
              <a:buFont typeface="Arial" panose="020B0604020202020204" pitchFamily="34" charset="0"/>
              <a:buChar char="•"/>
            </a:pPr>
            <a:r>
              <a:rPr lang="en-US" altLang="zh-TW" sz="1400" b="0" i="0" dirty="0">
                <a:solidFill>
                  <a:srgbClr val="FFFFFF"/>
                </a:solidFill>
                <a:effectLst/>
                <a:latin typeface="Lucida Grande"/>
              </a:rPr>
              <a:t>multi-scale </a:t>
            </a:r>
            <a:r>
              <a:rPr lang="zh-TW" altLang="en-US" sz="1400" b="1" i="0" u="sng" dirty="0">
                <a:solidFill>
                  <a:srgbClr val="FFFFFF"/>
                </a:solidFill>
                <a:effectLst/>
                <a:latin typeface="Lucida Grande"/>
              </a:rPr>
              <a:t>多尺度</a:t>
            </a:r>
            <a:r>
              <a:rPr lang="zh-TW" altLang="en-US" sz="1400" b="0" i="0" dirty="0">
                <a:solidFill>
                  <a:srgbClr val="FFFFFF"/>
                </a:solidFill>
                <a:effectLst/>
                <a:latin typeface="Lucida Grande"/>
              </a:rPr>
              <a:t> 的概念</a:t>
            </a:r>
            <a:endParaRPr lang="en-US" altLang="zh-TW" sz="1400" b="0" i="0" dirty="0">
              <a:solidFill>
                <a:srgbClr val="FFFFFF"/>
              </a:solidFill>
              <a:effectLst/>
              <a:latin typeface="Lucida Grande"/>
            </a:endParaRPr>
          </a:p>
          <a:p>
            <a:pPr algn="l"/>
            <a:r>
              <a:rPr lang="en-US" altLang="zh-TW" sz="1400" b="0" i="0" dirty="0">
                <a:solidFill>
                  <a:srgbClr val="FFFFFF"/>
                </a:solidFill>
                <a:effectLst/>
                <a:latin typeface="Lucida Grande"/>
              </a:rPr>
              <a:t>---------</a:t>
            </a:r>
          </a:p>
          <a:p>
            <a:pPr algn="l"/>
            <a:endParaRPr lang="en-US" altLang="zh-TW" sz="1400" b="0" i="0" dirty="0">
              <a:solidFill>
                <a:srgbClr val="FFFFFF"/>
              </a:solidFill>
              <a:effectLst/>
              <a:latin typeface="Lucida Grande"/>
            </a:endParaRPr>
          </a:p>
          <a:p>
            <a:pPr algn="l"/>
            <a:r>
              <a:rPr lang="en-US" altLang="zh-TW" sz="1100" b="0" i="1" dirty="0">
                <a:solidFill>
                  <a:srgbClr val="000000"/>
                </a:solidFill>
                <a:effectLst/>
                <a:latin typeface="Lucida Grande"/>
              </a:rPr>
              <a:t>Submitted on 22 Nov 2023</a:t>
            </a:r>
            <a:endParaRPr lang="en-US" altLang="zh-TW" sz="1000"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altLang="zh-TW" sz="1100" dirty="0">
                <a:latin typeface="+mn-lt"/>
                <a:ea typeface="+mn-ea"/>
                <a:cs typeface="+mn-cs"/>
                <a:sym typeface="Helvetica"/>
              </a:rPr>
              <a:t>archive </a:t>
            </a:r>
            <a:r>
              <a:rPr lang="zh-TW" altLang="en-US" sz="1100" dirty="0">
                <a:latin typeface="+mn-lt"/>
                <a:ea typeface="+mn-ea"/>
                <a:cs typeface="+mn-cs"/>
                <a:sym typeface="Helvetica"/>
              </a:rPr>
              <a:t>庫存</a:t>
            </a:r>
            <a:endParaRPr lang="en-US" altLang="zh-TW" sz="1100" dirty="0">
              <a:latin typeface="+mn-lt"/>
              <a:ea typeface="+mn-ea"/>
              <a:cs typeface="+mn-cs"/>
              <a:sym typeface="Helvetica"/>
            </a:endParaRPr>
          </a:p>
        </p:txBody>
      </p:sp>
    </p:spTree>
    <p:extLst>
      <p:ext uri="{BB962C8B-B14F-4D97-AF65-F5344CB8AC3E}">
        <p14:creationId xmlns:p14="http://schemas.microsoft.com/office/powerpoint/2010/main" val="252559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b="0" i="0" dirty="0">
                <a:effectLst/>
                <a:ea typeface="Microsoft JhengHei UI" panose="020B0604030504040204" pitchFamily="34" charset="-120"/>
              </a:rPr>
              <a:t>首先介紹什麼是</a:t>
            </a: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b="0" i="0" dirty="0">
                <a:effectLst/>
                <a:ea typeface="Microsoft JhengHei UI" panose="020B0604030504040204" pitchFamily="34" charset="-120"/>
              </a:rPr>
              <a:t>一種 </a:t>
            </a:r>
            <a:r>
              <a:rPr lang="zh-TW" altLang="en-US" sz="1800" b="1" i="0" u="sng" dirty="0">
                <a:effectLst/>
                <a:ea typeface="Microsoft JhengHei UI" panose="020B0604030504040204" pitchFamily="34" charset="-120"/>
              </a:rPr>
              <a:t>通用 交互式</a:t>
            </a:r>
            <a:r>
              <a:rPr lang="zh-TW" altLang="en-US" sz="1800" b="0" i="0" dirty="0">
                <a:effectLst/>
                <a:ea typeface="Microsoft JhengHei UI" panose="020B0604030504040204" pitchFamily="34" charset="-120"/>
              </a:rPr>
              <a:t> </a:t>
            </a:r>
            <a:r>
              <a:rPr lang="zh-TW" altLang="en-US" sz="1800" b="1" i="0" u="sng" dirty="0">
                <a:effectLst/>
                <a:ea typeface="Microsoft JhengHei UI" panose="020B0604030504040204" pitchFamily="34" charset="-120"/>
              </a:rPr>
              <a:t>體積</a:t>
            </a:r>
            <a:r>
              <a:rPr lang="zh-TW" altLang="en-US" sz="1800" b="0" i="0" dirty="0">
                <a:effectLst/>
                <a:ea typeface="Microsoft JhengHei UI" panose="020B0604030504040204" pitchFamily="34" charset="-120"/>
              </a:rPr>
              <a:t> 醫學影像 分割模型</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TW" sz="1800" b="0" i="0" dirty="0">
              <a:effectLst/>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b="0" i="0" dirty="0">
                <a:effectLst/>
                <a:ea typeface="Microsoft JhengHei UI" panose="020B0604030504040204" pitchFamily="34" charset="-120"/>
              </a:rPr>
              <a:t>示意圖 </a:t>
            </a:r>
            <a:endParaRPr lang="en-US" altLang="zh-TW" sz="1800" b="0" i="0" dirty="0">
              <a:effectLst/>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b="1" i="0" u="sng" dirty="0">
                <a:effectLst/>
                <a:ea typeface="Microsoft JhengHei UI" panose="020B0604030504040204" pitchFamily="34" charset="-120"/>
              </a:rPr>
              <a:t>輸入</a:t>
            </a:r>
            <a:r>
              <a:rPr lang="zh-TW" altLang="en-US" sz="1800" b="0" i="0" u="none" dirty="0">
                <a:effectLst/>
                <a:ea typeface="Microsoft JhengHei UI" panose="020B0604030504040204" pitchFamily="34" charset="-12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b="1" i="0" u="sng" dirty="0">
                <a:effectLst/>
                <a:ea typeface="Microsoft JhengHei UI" panose="020B0604030504040204" pitchFamily="34" charset="-120"/>
              </a:rPr>
              <a:t>3D</a:t>
            </a:r>
            <a:r>
              <a:rPr lang="zh-TW" altLang="en-US" sz="1800" b="1" i="0" u="sng" dirty="0">
                <a:effectLst/>
                <a:ea typeface="Microsoft JhengHei UI" panose="020B0604030504040204" pitchFamily="34" charset="-120"/>
              </a:rPr>
              <a:t>醫學影像</a:t>
            </a:r>
            <a:r>
              <a:rPr lang="zh-TW" altLang="en-US" sz="1800" b="0" i="0" dirty="0">
                <a:effectLst/>
                <a:ea typeface="Microsoft JhengHei UI" panose="020B0604030504040204" pitchFamily="34" charset="-120"/>
              </a:rPr>
              <a:t>，特別是 </a:t>
            </a:r>
            <a:r>
              <a:rPr lang="zh-TW" altLang="en-US" sz="1800" b="1" i="0" u="sng" dirty="0">
                <a:effectLst/>
                <a:ea typeface="Microsoft JhengHei UI" panose="020B0604030504040204" pitchFamily="34" charset="-120"/>
              </a:rPr>
              <a:t>完整的</a:t>
            </a:r>
            <a:r>
              <a:rPr lang="en-US" altLang="zh-TW" sz="1800" b="1" i="0" u="sng" dirty="0">
                <a:effectLst/>
                <a:ea typeface="Microsoft JhengHei UI" panose="020B0604030504040204" pitchFamily="34" charset="-120"/>
              </a:rPr>
              <a:t>CT</a:t>
            </a:r>
            <a:r>
              <a:rPr lang="zh-TW" altLang="en-US" sz="1800" b="0" i="0" dirty="0">
                <a:effectLst/>
                <a:ea typeface="Microsoft JhengHei UI" panose="020B0604030504040204" pitchFamily="34" charset="-120"/>
              </a:rPr>
              <a:t>影像。</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b="0" i="0" dirty="0">
                <a:effectLst/>
                <a:ea typeface="Microsoft JhengHei UI" panose="020B0604030504040204" pitchFamily="34" charset="-120"/>
              </a:rPr>
              <a:t>可使用</a:t>
            </a:r>
            <a:r>
              <a:rPr lang="en-US" altLang="zh-TW" sz="1800" b="1" i="0" u="sng" dirty="0">
                <a:effectLst/>
                <a:ea typeface="Microsoft JhengHei UI" panose="020B0604030504040204" pitchFamily="34" charset="-120"/>
              </a:rPr>
              <a:t>box</a:t>
            </a:r>
            <a:r>
              <a:rPr lang="zh-TW" altLang="en-US" sz="1800" b="1" i="0" u="sng" dirty="0">
                <a:effectLst/>
                <a:ea typeface="Microsoft JhengHei UI" panose="020B0604030504040204" pitchFamily="34" charset="-120"/>
              </a:rPr>
              <a:t>、</a:t>
            </a:r>
            <a:r>
              <a:rPr lang="en-US" altLang="zh-TW" sz="1800" b="1" i="0" u="sng" dirty="0">
                <a:effectLst/>
                <a:ea typeface="Microsoft JhengHei UI" panose="020B0604030504040204" pitchFamily="34" charset="-120"/>
              </a:rPr>
              <a:t>point</a:t>
            </a:r>
            <a:r>
              <a:rPr lang="zh-TW" altLang="en-US" sz="1800" b="1" i="0" u="sng" dirty="0">
                <a:effectLst/>
                <a:ea typeface="Microsoft JhengHei UI" panose="020B0604030504040204" pitchFamily="34" charset="-120"/>
              </a:rPr>
              <a:t>或</a:t>
            </a:r>
            <a:r>
              <a:rPr lang="en-US" altLang="zh-TW" sz="1800" b="1" i="0" u="sng" dirty="0">
                <a:effectLst/>
                <a:ea typeface="Microsoft JhengHei UI" panose="020B0604030504040204" pitchFamily="34" charset="-120"/>
              </a:rPr>
              <a:t>text</a:t>
            </a:r>
            <a:r>
              <a:rPr lang="zh-TW" altLang="en-US" sz="1800" b="0" i="0" dirty="0">
                <a:effectLst/>
                <a:ea typeface="Microsoft JhengHei UI" panose="020B0604030504040204" pitchFamily="34" charset="-120"/>
              </a:rPr>
              <a:t>進行</a:t>
            </a:r>
            <a:r>
              <a:rPr lang="zh-TW" altLang="en-US" sz="1800" b="1" i="0" u="sng" dirty="0">
                <a:effectLst/>
                <a:ea typeface="Microsoft JhengHei UI" panose="020B0604030504040204" pitchFamily="34" charset="-120"/>
              </a:rPr>
              <a:t>提示</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TW" altLang="en-US" sz="1800" b="1" i="0" u="sng" dirty="0">
                <a:effectLst/>
                <a:ea typeface="Microsoft JhengHei UI" panose="020B0604030504040204" pitchFamily="34" charset="-120"/>
              </a:rPr>
              <a:t>輸出</a:t>
            </a:r>
            <a:r>
              <a:rPr lang="zh-TW" altLang="en-US" sz="1800" b="0" i="0" dirty="0">
                <a:effectLst/>
                <a:ea typeface="Microsoft JhengHei UI" panose="020B0604030504040204" pitchFamily="34" charset="-12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b="0" i="0" dirty="0">
                <a:effectLst/>
                <a:ea typeface="Microsoft JhengHei UI" panose="020B0604030504040204" pitchFamily="34" charset="-120"/>
              </a:rPr>
              <a:t>相應的</a:t>
            </a:r>
            <a:r>
              <a:rPr lang="zh-TW" altLang="en-US" sz="1800" b="1" i="0" u="sng" dirty="0">
                <a:effectLst/>
                <a:ea typeface="Microsoft JhengHei UI" panose="020B0604030504040204" pitchFamily="34" charset="-120"/>
              </a:rPr>
              <a:t>體積</a:t>
            </a:r>
            <a:r>
              <a:rPr lang="en-US" altLang="zh-TW" sz="1800" b="1" i="0" u="sng" dirty="0">
                <a:effectLst/>
                <a:ea typeface="Microsoft JhengHei UI" panose="020B0604030504040204" pitchFamily="34" charset="-120"/>
              </a:rPr>
              <a:t>mask</a:t>
            </a:r>
            <a:r>
              <a:rPr lang="zh-TW" altLang="en-US" sz="1800" b="0" i="0" dirty="0">
                <a:effectLst/>
                <a:ea typeface="Microsoft JhengHei UI" panose="020B0604030504040204" pitchFamily="34" charset="-12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1800" b="0" i="0" dirty="0">
              <a:effectLst/>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800" b="0" i="0" dirty="0">
                <a:effectLst/>
                <a:ea typeface="Microsoft JhengHei UI" panose="020B0604030504040204" pitchFamily="34" charset="-12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b="0" i="0" dirty="0">
                <a:effectLst/>
                <a:ea typeface="Microsoft JhengHei UI" panose="020B0604030504040204" pitchFamily="34" charset="-120"/>
              </a:rPr>
              <a:t>通用交互式體醫學圖像分割模型</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dirty="0">
                <a:effectLst/>
                <a:ea typeface="Microsoft JhengHei UI" panose="020B0604030504040204" pitchFamily="34" charset="-120"/>
              </a:rPr>
              <a:t>﻿醫學圖像</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dirty="0">
                <a:effectLst/>
                <a:ea typeface="Microsoft JhengHei UI" panose="020B0604030504040204" pitchFamily="34" charset="-120"/>
              </a:rPr>
              <a:t>﻿</a:t>
            </a:r>
            <a:r>
              <a:rPr lang="en-US" altLang="zh-TW" sz="1800" b="0" i="0" dirty="0">
                <a:effectLst/>
                <a:ea typeface="Microsoft JhengHei UI" panose="020B0604030504040204" pitchFamily="34" charset="-120"/>
              </a:rPr>
              <a:t>3D</a:t>
            </a:r>
            <a:r>
              <a:rPr lang="zh-TW" altLang="en-US" sz="1800" b="0" i="0" dirty="0">
                <a:effectLst/>
                <a:ea typeface="Microsoft JhengHei UI" panose="020B0604030504040204" pitchFamily="34" charset="-120"/>
              </a:rPr>
              <a:t>全尺寸</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dirty="0">
                <a:effectLst/>
                <a:ea typeface="Microsoft JhengHei UI" panose="020B0604030504040204" pitchFamily="34" charset="-120"/>
              </a:rPr>
              <a:t>﻿全面培訓</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dirty="0">
                <a:effectLst/>
                <a:ea typeface="Microsoft JhengHei UI" panose="020B0604030504040204" pitchFamily="34" charset="-120"/>
              </a:rPr>
              <a:t>﻿點提示</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dirty="0">
                <a:effectLst/>
                <a:ea typeface="Microsoft JhengHei UI" panose="020B0604030504040204" pitchFamily="34" charset="-120"/>
              </a:rPr>
              <a:t>﻿框提示</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dirty="0">
                <a:effectLst/>
                <a:ea typeface="Microsoft JhengHei UI" panose="020B0604030504040204" pitchFamily="34" charset="-120"/>
              </a:rPr>
              <a:t>﻿文本提示</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TW" sz="1800" b="0" i="0" dirty="0">
              <a:effectLst/>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2400" b="0" i="0" dirty="0">
                <a:solidFill>
                  <a:srgbClr val="BDC1C6"/>
                </a:solidFill>
                <a:effectLst/>
                <a:latin typeface="arial" panose="020B0604020202020204" pitchFamily="34" charset="0"/>
              </a:rPr>
              <a:t>Magnetic Resonance Imaging. (MRI). Computed Tomography. (</a:t>
            </a:r>
            <a:r>
              <a:rPr lang="en-US" altLang="zh-TW" sz="2400" b="0" i="0" dirty="0">
                <a:solidFill>
                  <a:srgbClr val="FF7866"/>
                </a:solidFill>
                <a:effectLst/>
                <a:latin typeface="arial" panose="020B0604020202020204" pitchFamily="34" charset="0"/>
              </a:rPr>
              <a:t>CT</a:t>
            </a:r>
            <a:r>
              <a:rPr lang="en-US" altLang="zh-TW" sz="2400" b="0" i="0" dirty="0">
                <a:solidFill>
                  <a:srgbClr val="BDC1C6"/>
                </a:solidFill>
                <a:effectLst/>
                <a:latin typeface="arial" panose="020B0604020202020204" pitchFamily="34" charset="0"/>
              </a:rPr>
              <a:t>)</a:t>
            </a:r>
            <a:endParaRPr lang="en-US" altLang="zh-TW" sz="1800" b="0" i="0" dirty="0">
              <a:effectLst/>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1800" b="0" i="0" dirty="0">
              <a:effectLst/>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被定義為一種通用交互式體積醫學圖像分割模型。在上面左側的圖中，你可以看到基本的輸入和輸出類型。</a:t>
            </a:r>
            <a:r>
              <a:rPr lang="en-US" altLang="zh-TW" sz="1800" b="0" i="0" dirty="0" err="1">
                <a:effectLst/>
                <a:ea typeface="Microsoft JhengHei UI" panose="020B0604030504040204" pitchFamily="34" charset="-120"/>
              </a:rPr>
              <a:t>SegVol</a:t>
            </a:r>
            <a:r>
              <a:rPr lang="zh-TW" altLang="en-US" sz="1800" b="0" i="0" dirty="0">
                <a:effectLst/>
                <a:ea typeface="Microsoft JhengHei UI" panose="020B0604030504040204" pitchFamily="34" charset="-120"/>
              </a:rPr>
              <a:t>接受體積醫學圖像，特別是全尺寸的</a:t>
            </a:r>
            <a:r>
              <a:rPr lang="en-US" altLang="zh-TW" sz="1800" b="0" i="0" dirty="0">
                <a:effectLst/>
                <a:ea typeface="Microsoft JhengHei UI" panose="020B0604030504040204" pitchFamily="34" charset="-120"/>
              </a:rPr>
              <a:t>CT</a:t>
            </a:r>
            <a:r>
              <a:rPr lang="zh-TW" altLang="en-US" sz="1800" b="0" i="0" dirty="0">
                <a:effectLst/>
                <a:ea typeface="Microsoft JhengHei UI" panose="020B0604030504040204" pitchFamily="34" charset="-120"/>
              </a:rPr>
              <a:t>圖像。您可以使用</a:t>
            </a:r>
            <a:r>
              <a:rPr lang="en-US" altLang="zh-TW" sz="1800" b="0" i="0" dirty="0">
                <a:effectLst/>
                <a:ea typeface="Microsoft JhengHei UI" panose="020B0604030504040204" pitchFamily="34" charset="-120"/>
              </a:rPr>
              <a:t>box</a:t>
            </a:r>
            <a:r>
              <a:rPr lang="zh-TW" altLang="en-US" sz="1800" b="0" i="0" dirty="0">
                <a:effectLst/>
                <a:ea typeface="Microsoft JhengHei UI" panose="020B0604030504040204" pitchFamily="34" charset="-120"/>
              </a:rPr>
              <a:t>、</a:t>
            </a:r>
            <a:r>
              <a:rPr lang="en-US" altLang="zh-TW" sz="1800" b="0" i="0" dirty="0">
                <a:effectLst/>
                <a:ea typeface="Microsoft JhengHei UI" panose="020B0604030504040204" pitchFamily="34" charset="-120"/>
              </a:rPr>
              <a:t>point</a:t>
            </a:r>
            <a:r>
              <a:rPr lang="zh-TW" altLang="en-US" sz="1800" b="0" i="0" dirty="0">
                <a:effectLst/>
                <a:ea typeface="Microsoft JhengHei UI" panose="020B0604030504040204" pitchFamily="34" charset="-120"/>
              </a:rPr>
              <a:t>或</a:t>
            </a:r>
            <a:r>
              <a:rPr lang="en-US" altLang="zh-TW" sz="1800" b="0" i="0" dirty="0">
                <a:effectLst/>
                <a:ea typeface="Microsoft JhengHei UI" panose="020B0604030504040204" pitchFamily="34" charset="-120"/>
              </a:rPr>
              <a:t>text</a:t>
            </a:r>
            <a:r>
              <a:rPr lang="zh-TW" altLang="en-US" sz="1800" b="0" i="0" dirty="0">
                <a:effectLst/>
                <a:ea typeface="Microsoft JhengHei UI" panose="020B0604030504040204" pitchFamily="34" charset="-120"/>
              </a:rPr>
              <a:t>進行提示。模型將返回相應的體積</a:t>
            </a:r>
            <a:r>
              <a:rPr lang="en-US" altLang="zh-TW" sz="1800" b="0" i="0" dirty="0">
                <a:effectLst/>
                <a:ea typeface="Microsoft JhengHei UI" panose="020B0604030504040204" pitchFamily="34" charset="-120"/>
              </a:rPr>
              <a:t>mask</a:t>
            </a:r>
            <a:r>
              <a:rPr lang="zh-TW" altLang="en-US" sz="1800" b="0" i="0" dirty="0">
                <a:effectLst/>
                <a:ea typeface="Microsoft JhengHei UI" panose="020B0604030504040204" pitchFamily="34" charset="-120"/>
              </a:rPr>
              <a:t>。</a:t>
            </a:r>
          </a:p>
        </p:txBody>
      </p:sp>
    </p:spTree>
    <p:extLst>
      <p:ext uri="{BB962C8B-B14F-4D97-AF65-F5344CB8AC3E}">
        <p14:creationId xmlns:p14="http://schemas.microsoft.com/office/powerpoint/2010/main" val="169962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a:spcBef>
                <a:spcPts val="0"/>
              </a:spcBef>
              <a:spcAft>
                <a:spcPts val="0"/>
              </a:spcAft>
            </a:pPr>
            <a:r>
              <a:rPr lang="zh-TW" altLang="en-US" sz="1800" dirty="0">
                <a:effectLst/>
                <a:ea typeface="Microsoft JhengHei UI" panose="020B0604030504040204" pitchFamily="34" charset="-120"/>
              </a:rPr>
              <a:t>他們有</a:t>
            </a:r>
            <a:r>
              <a:rPr lang="en-US" altLang="zh-TW" sz="1800" b="1" u="sng" dirty="0">
                <a:effectLst/>
                <a:ea typeface="Microsoft JhengHei UI" panose="020B0604030504040204" pitchFamily="34" charset="-120"/>
              </a:rPr>
              <a:t>released Web Demo</a:t>
            </a:r>
            <a:r>
              <a:rPr lang="zh-TW" altLang="en-US" sz="1800" dirty="0">
                <a:effectLst/>
                <a:ea typeface="Microsoft JhengHei UI" panose="020B0604030504040204" pitchFamily="34" charset="-120"/>
              </a:rPr>
              <a:t>，這邊展示 他們提供 的 </a:t>
            </a:r>
            <a:r>
              <a:rPr lang="en-US" altLang="zh-TW" sz="1800" b="1" u="sng" dirty="0">
                <a:effectLst/>
                <a:ea typeface="Microsoft JhengHei UI" panose="020B0604030504040204" pitchFamily="34" charset="-120"/>
              </a:rPr>
              <a:t>demo case</a:t>
            </a:r>
            <a:r>
              <a:rPr lang="en-US" altLang="zh-TW" sz="1800" b="0" u="none" dirty="0">
                <a:effectLst/>
                <a:ea typeface="Microsoft JhengHei UI" panose="020B0604030504040204" pitchFamily="34" charset="-120"/>
              </a:rPr>
              <a:t> </a:t>
            </a:r>
            <a:r>
              <a:rPr lang="zh-TW" altLang="en-US" sz="1800" dirty="0">
                <a:effectLst/>
                <a:ea typeface="Microsoft JhengHei UI" panose="020B0604030504040204" pitchFamily="34" charset="-120"/>
              </a:rPr>
              <a:t>來看他的</a:t>
            </a:r>
            <a:r>
              <a:rPr lang="zh-TW" altLang="en-US" sz="1800" b="1" u="sng" dirty="0">
                <a:effectLst/>
                <a:ea typeface="Microsoft JhengHei UI" panose="020B0604030504040204" pitchFamily="34" charset="-120"/>
              </a:rPr>
              <a:t>功能</a:t>
            </a:r>
            <a:r>
              <a:rPr lang="zh-TW" altLang="en-US" sz="1800" dirty="0">
                <a:effectLst/>
                <a:ea typeface="Microsoft JhengHei UI" panose="020B0604030504040204" pitchFamily="34" charset="-120"/>
              </a:rPr>
              <a:t>：</a:t>
            </a:r>
            <a:endParaRPr lang="en-US" altLang="zh-TW" sz="1800" dirty="0">
              <a:effectLst/>
              <a:ea typeface="Microsoft JhengHei UI" panose="020B0604030504040204" pitchFamily="34" charset="-12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400" dirty="0">
                <a:latin typeface="+mn-lt"/>
                <a:ea typeface="+mn-ea"/>
                <a:cs typeface="+mn-cs"/>
                <a:sym typeface="Arial"/>
              </a:rPr>
              <a:t>左邊是 </a:t>
            </a:r>
            <a:r>
              <a:rPr lang="zh-TW" altLang="en-US" sz="1400" b="1" u="sng" dirty="0">
                <a:latin typeface="+mn-lt"/>
                <a:ea typeface="+mn-ea"/>
                <a:cs typeface="+mn-cs"/>
                <a:sym typeface="Arial"/>
              </a:rPr>
              <a:t>預定義提示文字</a:t>
            </a:r>
            <a:r>
              <a:rPr lang="en-US" altLang="zh-TW" sz="1400" dirty="0">
                <a:latin typeface="+mn-lt"/>
                <a:ea typeface="+mn-ea"/>
                <a:cs typeface="+mn-cs"/>
                <a:sym typeface="Arial"/>
              </a:rPr>
              <a:t> (predefined text</a:t>
            </a:r>
            <a:r>
              <a:rPr lang="zh-TW" altLang="en-US" sz="1400" dirty="0">
                <a:latin typeface="+mn-lt"/>
                <a:ea typeface="+mn-ea"/>
                <a:cs typeface="+mn-cs"/>
                <a:sym typeface="Arial"/>
              </a:rPr>
              <a:t> </a:t>
            </a:r>
            <a:r>
              <a:rPr lang="en-US" altLang="zh-TW" sz="1400" dirty="0">
                <a:latin typeface="+mn-lt"/>
                <a:ea typeface="+mn-ea"/>
                <a:cs typeface="+mn-cs"/>
                <a:sym typeface="Arial"/>
              </a:rPr>
              <a:t>prompt) </a:t>
            </a:r>
            <a:r>
              <a:rPr lang="zh-TW" altLang="en-US" sz="1400" dirty="0">
                <a:latin typeface="+mn-lt"/>
                <a:ea typeface="+mn-ea"/>
                <a:cs typeface="+mn-cs"/>
                <a:sym typeface="Arial"/>
              </a:rPr>
              <a:t>功能。</a:t>
            </a:r>
            <a:endParaRPr lang="en-US" altLang="zh-TW" sz="1400" dirty="0">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從預定義的 </a:t>
            </a:r>
            <a:r>
              <a:rPr lang="zh-TW" altLang="en-US" sz="1800" b="1" u="sng" dirty="0">
                <a:latin typeface="+mn-lt"/>
                <a:ea typeface="+mn-ea"/>
                <a:cs typeface="+mn-cs"/>
                <a:sym typeface="Arial"/>
              </a:rPr>
              <a:t>文字</a:t>
            </a:r>
            <a:r>
              <a:rPr lang="zh-TW" altLang="en-US" sz="1800" b="1" u="sng" dirty="0">
                <a:solidFill>
                  <a:srgbClr val="2F2F2F"/>
                </a:solidFill>
                <a:effectLst/>
                <a:latin typeface="+mn-lt"/>
                <a:ea typeface="+mn-ea"/>
                <a:cs typeface="+mn-cs"/>
                <a:sym typeface="Arial"/>
              </a:rPr>
              <a:t>列表</a:t>
            </a:r>
            <a:r>
              <a:rPr lang="zh-TW" altLang="en-US" sz="1800" dirty="0">
                <a:solidFill>
                  <a:srgbClr val="2F2F2F"/>
                </a:solidFill>
                <a:effectLst/>
                <a:latin typeface="+mn-lt"/>
                <a:ea typeface="+mn-ea"/>
                <a:cs typeface="+mn-cs"/>
                <a:sym typeface="Arial"/>
              </a:rPr>
              <a:t> 中選擇一個詞「</a:t>
            </a:r>
            <a:r>
              <a:rPr lang="en-US" altLang="zh-TW" sz="1800" b="1" u="sng" dirty="0">
                <a:solidFill>
                  <a:srgbClr val="2F2F2F"/>
                </a:solidFill>
                <a:effectLst/>
                <a:latin typeface="+mn-lt"/>
                <a:ea typeface="+mn-ea"/>
                <a:cs typeface="+mn-cs"/>
                <a:sym typeface="Arial"/>
              </a:rPr>
              <a:t>left kidney</a:t>
            </a:r>
            <a:r>
              <a:rPr lang="zh-TW" altLang="en-US" sz="1800" dirty="0">
                <a:solidFill>
                  <a:srgbClr val="2F2F2F"/>
                </a:solidFill>
                <a:effectLst/>
                <a:latin typeface="+mn-lt"/>
                <a:ea typeface="+mn-ea"/>
                <a:cs typeface="+mn-cs"/>
                <a:sym typeface="Arial"/>
              </a:rPr>
              <a:t>」作為</a:t>
            </a:r>
            <a:r>
              <a:rPr lang="zh-TW" altLang="en-US" sz="1800" b="1" u="sng" dirty="0">
                <a:latin typeface="+mn-lt"/>
                <a:ea typeface="+mn-ea"/>
                <a:cs typeface="+mn-cs"/>
                <a:sym typeface="Arial"/>
              </a:rPr>
              <a:t>文字</a:t>
            </a:r>
            <a:r>
              <a:rPr lang="zh-TW" altLang="en-US" sz="1800" b="1" u="sng" dirty="0">
                <a:solidFill>
                  <a:srgbClr val="2F2F2F"/>
                </a:solidFill>
                <a:effectLst/>
                <a:latin typeface="+mn-lt"/>
                <a:ea typeface="+mn-ea"/>
                <a:cs typeface="+mn-cs"/>
                <a:sym typeface="Arial"/>
              </a:rPr>
              <a:t>提示</a:t>
            </a:r>
            <a:r>
              <a:rPr lang="zh-TW" altLang="en-US" sz="1800" dirty="0">
                <a:solidFill>
                  <a:srgbClr val="2F2F2F"/>
                </a:solidFill>
                <a:effectLst/>
                <a:latin typeface="+mn-lt"/>
                <a:ea typeface="+mn-ea"/>
                <a:cs typeface="+mn-cs"/>
                <a:sym typeface="Arial"/>
              </a:rPr>
              <a:t>。</a:t>
            </a:r>
            <a:endParaRPr lang="en-US" altLang="zh-TW" sz="1800" dirty="0">
              <a:solidFill>
                <a:srgbClr val="2F2F2F"/>
              </a:solidFill>
              <a:effectLst/>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US" altLang="zh-TW" sz="1800" dirty="0">
                <a:solidFill>
                  <a:srgbClr val="2F2F2F"/>
                </a:solidFill>
                <a:effectLst/>
                <a:latin typeface="+mn-lt"/>
                <a:ea typeface="+mn-ea"/>
                <a:cs typeface="+mn-cs"/>
                <a:sym typeface="Arial"/>
              </a:rPr>
              <a:t>Run</a:t>
            </a:r>
            <a:r>
              <a:rPr lang="zh-TW" altLang="en-US" sz="1800" dirty="0">
                <a:solidFill>
                  <a:srgbClr val="2F2F2F"/>
                </a:solidFill>
                <a:effectLst/>
                <a:latin typeface="+mn-lt"/>
                <a:ea typeface="+mn-ea"/>
                <a:cs typeface="+mn-cs"/>
                <a:sym typeface="Arial"/>
              </a:rPr>
              <a:t>後，</a:t>
            </a:r>
            <a:r>
              <a:rPr lang="en-US" altLang="zh-TW" sz="1800" dirty="0" err="1">
                <a:solidFill>
                  <a:srgbClr val="2F2F2F"/>
                </a:solidFill>
                <a:effectLst/>
                <a:latin typeface="+mn-lt"/>
                <a:ea typeface="+mn-ea"/>
                <a:cs typeface="+mn-cs"/>
                <a:sym typeface="Arial"/>
              </a:rPr>
              <a:t>SegVol</a:t>
            </a:r>
            <a:r>
              <a:rPr lang="zh-TW" altLang="en-US" sz="1800" dirty="0">
                <a:solidFill>
                  <a:srgbClr val="2F2F2F"/>
                </a:solidFill>
                <a:effectLst/>
                <a:latin typeface="+mn-lt"/>
                <a:ea typeface="+mn-ea"/>
                <a:cs typeface="+mn-cs"/>
                <a:sym typeface="Arial"/>
              </a:rPr>
              <a:t> 就輸出 </a:t>
            </a:r>
            <a:r>
              <a:rPr lang="zh-TW" altLang="en-US" sz="1800" b="1" u="sng" dirty="0">
                <a:solidFill>
                  <a:srgbClr val="2F2F2F"/>
                </a:solidFill>
                <a:effectLst/>
                <a:latin typeface="+mn-lt"/>
                <a:ea typeface="+mn-ea"/>
                <a:cs typeface="+mn-cs"/>
                <a:sym typeface="Arial"/>
              </a:rPr>
              <a:t>左側腎臟的</a:t>
            </a:r>
            <a:r>
              <a:rPr lang="en-US" altLang="zh-TW" sz="1800" b="1" u="sng" dirty="0">
                <a:solidFill>
                  <a:srgbClr val="2F2F2F"/>
                </a:solidFill>
                <a:effectLst/>
                <a:latin typeface="+mn-lt"/>
                <a:ea typeface="+mn-ea"/>
                <a:cs typeface="+mn-cs"/>
                <a:sym typeface="Arial"/>
              </a:rPr>
              <a:t>mask</a:t>
            </a:r>
            <a:r>
              <a:rPr lang="zh-TW" altLang="en-US" sz="1800" dirty="0">
                <a:solidFill>
                  <a:srgbClr val="2F2F2F"/>
                </a:solidFill>
                <a:effectLst/>
                <a:latin typeface="+mn-lt"/>
                <a:ea typeface="+mn-ea"/>
                <a:cs typeface="+mn-cs"/>
                <a:sym typeface="Arial"/>
              </a:rPr>
              <a:t>。</a:t>
            </a:r>
            <a:endParaRPr lang="en-US" altLang="zh-TW" sz="1800" dirty="0">
              <a:solidFill>
                <a:srgbClr val="2F2F2F"/>
              </a:solidFill>
              <a:effectLst/>
              <a:latin typeface="+mn-lt"/>
              <a:ea typeface="+mn-ea"/>
              <a:cs typeface="+mn-cs"/>
              <a:sym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400" dirty="0">
                <a:latin typeface="+mn-lt"/>
                <a:ea typeface="+mn-ea"/>
                <a:cs typeface="+mn-cs"/>
                <a:sym typeface="Arial"/>
              </a:rPr>
              <a:t>右側是第二個功能，</a:t>
            </a:r>
            <a:r>
              <a:rPr lang="zh-TW" altLang="en-US" sz="1400" b="1" u="sng" dirty="0">
                <a:latin typeface="+mn-lt"/>
                <a:ea typeface="+mn-ea"/>
                <a:cs typeface="+mn-cs"/>
                <a:sym typeface="Arial"/>
              </a:rPr>
              <a:t>客製化提示文字</a:t>
            </a:r>
            <a:r>
              <a:rPr lang="en-US" altLang="zh-TW" sz="1400" dirty="0">
                <a:latin typeface="+mn-lt"/>
                <a:ea typeface="+mn-ea"/>
                <a:cs typeface="+mn-cs"/>
                <a:sym typeface="Arial"/>
              </a:rPr>
              <a:t> (custom defined</a:t>
            </a:r>
            <a:r>
              <a:rPr lang="zh-TW" altLang="en-US" sz="1400" dirty="0">
                <a:latin typeface="+mn-lt"/>
                <a:ea typeface="+mn-ea"/>
                <a:cs typeface="+mn-cs"/>
                <a:sym typeface="Arial"/>
              </a:rPr>
              <a:t> </a:t>
            </a:r>
            <a:r>
              <a:rPr lang="en-US" altLang="zh-TW" sz="1400" dirty="0">
                <a:latin typeface="+mn-lt"/>
                <a:ea typeface="+mn-ea"/>
                <a:cs typeface="+mn-cs"/>
                <a:sym typeface="Arial"/>
              </a:rPr>
              <a:t>text</a:t>
            </a:r>
            <a:r>
              <a:rPr lang="zh-TW" altLang="en-US" sz="1400" dirty="0">
                <a:latin typeface="+mn-lt"/>
                <a:ea typeface="+mn-ea"/>
                <a:cs typeface="+mn-cs"/>
                <a:sym typeface="Arial"/>
              </a:rPr>
              <a:t> </a:t>
            </a:r>
            <a:r>
              <a:rPr lang="en-US" altLang="zh-TW" sz="1400" dirty="0">
                <a:latin typeface="+mn-lt"/>
                <a:ea typeface="+mn-ea"/>
                <a:cs typeface="+mn-cs"/>
                <a:sym typeface="Arial"/>
              </a:rPr>
              <a:t>prompt) </a:t>
            </a:r>
            <a:r>
              <a:rPr lang="zh-TW" altLang="en-US" sz="1400" dirty="0">
                <a:latin typeface="+mn-lt"/>
                <a:ea typeface="+mn-ea"/>
                <a:cs typeface="+mn-cs"/>
                <a:sym typeface="Arial"/>
              </a:rPr>
              <a:t>。可使用</a:t>
            </a:r>
            <a:r>
              <a:rPr lang="zh-TW" altLang="en-US" sz="1400" b="1" u="sng" dirty="0">
                <a:latin typeface="+mn-lt"/>
                <a:ea typeface="+mn-ea"/>
                <a:cs typeface="+mn-cs"/>
                <a:sym typeface="Arial"/>
              </a:rPr>
              <a:t>任何文字來提示</a:t>
            </a:r>
            <a:r>
              <a:rPr lang="zh-TW" altLang="en-US" sz="1400" dirty="0">
                <a:latin typeface="+mn-lt"/>
                <a:ea typeface="+mn-ea"/>
                <a:cs typeface="+mn-cs"/>
                <a:sym typeface="Arial"/>
              </a:rPr>
              <a:t>模型。</a:t>
            </a:r>
            <a:endParaRPr lang="en-US" altLang="zh-TW" sz="1400" dirty="0">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這邊用</a:t>
            </a:r>
            <a:r>
              <a:rPr lang="zh-TW" altLang="en-US" sz="1800" b="1" u="sng" dirty="0">
                <a:solidFill>
                  <a:srgbClr val="2F2F2F"/>
                </a:solidFill>
                <a:effectLst/>
                <a:latin typeface="+mn-lt"/>
                <a:ea typeface="+mn-ea"/>
                <a:cs typeface="+mn-cs"/>
                <a:sym typeface="Arial"/>
              </a:rPr>
              <a:t>有意義的解剖學</a:t>
            </a:r>
            <a:r>
              <a:rPr lang="zh-TW" altLang="en-US" sz="1800" dirty="0">
                <a:solidFill>
                  <a:srgbClr val="2F2F2F"/>
                </a:solidFill>
                <a:effectLst/>
                <a:latin typeface="+mn-lt"/>
                <a:ea typeface="+mn-ea"/>
                <a:cs typeface="+mn-cs"/>
                <a:sym typeface="Arial"/>
              </a:rPr>
              <a:t>詞彙「</a:t>
            </a:r>
            <a:r>
              <a:rPr lang="en-US" altLang="zh-TW" sz="1800" b="1" u="sng" dirty="0">
                <a:solidFill>
                  <a:srgbClr val="2F2F2F"/>
                </a:solidFill>
                <a:effectLst/>
                <a:latin typeface="+mn-lt"/>
                <a:ea typeface="+mn-ea"/>
                <a:cs typeface="+mn-cs"/>
                <a:sym typeface="Arial"/>
              </a:rPr>
              <a:t>image of spleen</a:t>
            </a:r>
            <a:r>
              <a:rPr lang="zh-TW" altLang="en-US" sz="1800" dirty="0">
                <a:solidFill>
                  <a:srgbClr val="2F2F2F"/>
                </a:solidFill>
                <a:effectLst/>
                <a:latin typeface="+mn-lt"/>
                <a:ea typeface="+mn-ea"/>
                <a:cs typeface="+mn-cs"/>
                <a:sym typeface="Arial"/>
              </a:rPr>
              <a:t>」</a:t>
            </a:r>
            <a:r>
              <a:rPr lang="zh-TW" altLang="en-US" sz="1800" b="1" u="sng" dirty="0">
                <a:solidFill>
                  <a:srgbClr val="2F2F2F"/>
                </a:solidFill>
                <a:effectLst/>
                <a:latin typeface="+mn-lt"/>
                <a:ea typeface="+mn-ea"/>
                <a:cs typeface="+mn-cs"/>
                <a:sym typeface="Arial"/>
              </a:rPr>
              <a:t>脾臟影像</a:t>
            </a:r>
            <a:r>
              <a:rPr lang="zh-TW" altLang="en-US" sz="1800" b="0" u="none"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來提示</a:t>
            </a:r>
            <a:r>
              <a:rPr lang="en-US" altLang="zh-TW" sz="1800" dirty="0" err="1">
                <a:solidFill>
                  <a:srgbClr val="2F2F2F"/>
                </a:solidFill>
                <a:effectLst/>
                <a:latin typeface="+mn-lt"/>
                <a:ea typeface="+mn-ea"/>
                <a:cs typeface="+mn-cs"/>
                <a:sym typeface="Arial"/>
              </a:rPr>
              <a:t>SegVol</a:t>
            </a:r>
            <a:r>
              <a:rPr lang="zh-TW" altLang="en-US" sz="1800" dirty="0">
                <a:solidFill>
                  <a:srgbClr val="2F2F2F"/>
                </a:solidFill>
                <a:effectLst/>
                <a:latin typeface="+mn-lt"/>
                <a:ea typeface="+mn-ea"/>
                <a:cs typeface="+mn-cs"/>
                <a:sym typeface="Arial"/>
              </a:rPr>
              <a:t>。</a:t>
            </a:r>
            <a:endParaRPr lang="en-US" altLang="zh-TW" sz="1800" dirty="0">
              <a:solidFill>
                <a:srgbClr val="2F2F2F"/>
              </a:solidFill>
              <a:effectLst/>
              <a:latin typeface="+mn-lt"/>
              <a:ea typeface="+mn-ea"/>
              <a:cs typeface="+mn-cs"/>
              <a:sym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800" dirty="0">
                <a:solidFill>
                  <a:srgbClr val="2F2F2F"/>
                </a:solidFill>
                <a:effectLst/>
                <a:latin typeface="+mn-lt"/>
                <a:ea typeface="+mn-ea"/>
                <a:cs typeface="+mn-cs"/>
                <a:sym typeface="Arial"/>
              </a:rPr>
              <a:t>即使「</a:t>
            </a:r>
            <a:r>
              <a:rPr lang="en-US" altLang="zh-TW" sz="1800" dirty="0">
                <a:solidFill>
                  <a:srgbClr val="2F2F2F"/>
                </a:solidFill>
                <a:effectLst/>
                <a:latin typeface="+mn-lt"/>
                <a:ea typeface="+mn-ea"/>
                <a:cs typeface="+mn-cs"/>
                <a:sym typeface="Arial"/>
              </a:rPr>
              <a:t>image of</a:t>
            </a:r>
            <a:r>
              <a:rPr lang="zh-TW" altLang="en-US" sz="1800" dirty="0">
                <a:solidFill>
                  <a:srgbClr val="2F2F2F"/>
                </a:solidFill>
                <a:effectLst/>
                <a:latin typeface="+mn-lt"/>
                <a:ea typeface="+mn-ea"/>
                <a:cs typeface="+mn-cs"/>
                <a:sym typeface="Arial"/>
              </a:rPr>
              <a:t>」沒什麼意義（</a:t>
            </a:r>
            <a:r>
              <a:rPr lang="en-US" altLang="zh-TW" sz="1800" b="1" u="sng" dirty="0">
                <a:solidFill>
                  <a:srgbClr val="2F2F2F"/>
                </a:solidFill>
                <a:effectLst/>
                <a:latin typeface="+mn-lt"/>
                <a:ea typeface="+mn-ea"/>
                <a:cs typeface="+mn-cs"/>
                <a:sym typeface="Arial"/>
              </a:rPr>
              <a:t>CLIP</a:t>
            </a:r>
            <a:r>
              <a:rPr lang="en-US" altLang="zh-TW" sz="1800"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訓練時的</a:t>
            </a:r>
            <a:r>
              <a:rPr lang="en-US" altLang="zh-TW" sz="1800" b="1" u="sng" dirty="0">
                <a:solidFill>
                  <a:srgbClr val="2F2F2F"/>
                </a:solidFill>
                <a:effectLst/>
                <a:latin typeface="+mn-lt"/>
                <a:ea typeface="+mn-ea"/>
                <a:cs typeface="+mn-cs"/>
                <a:sym typeface="Arial"/>
              </a:rPr>
              <a:t>prompt</a:t>
            </a:r>
            <a:r>
              <a:rPr lang="zh-TW" altLang="en-US" sz="1800" dirty="0">
                <a:solidFill>
                  <a:srgbClr val="2F2F2F"/>
                </a:solidFill>
                <a:effectLst/>
                <a:latin typeface="+mn-lt"/>
                <a:ea typeface="+mn-ea"/>
                <a:cs typeface="+mn-cs"/>
                <a:sym typeface="Arial"/>
              </a:rPr>
              <a:t>），</a:t>
            </a:r>
            <a:br>
              <a:rPr lang="en-US" altLang="zh-TW" sz="1800" dirty="0">
                <a:solidFill>
                  <a:srgbClr val="2F2F2F"/>
                </a:solidFill>
                <a:effectLst/>
                <a:latin typeface="+mn-lt"/>
                <a:ea typeface="+mn-ea"/>
                <a:cs typeface="+mn-cs"/>
                <a:sym typeface="Arial"/>
              </a:rPr>
            </a:br>
            <a:r>
              <a:rPr lang="zh-TW" altLang="en-US" sz="1800" dirty="0">
                <a:solidFill>
                  <a:srgbClr val="2F2F2F"/>
                </a:solidFill>
                <a:effectLst/>
                <a:latin typeface="+mn-lt"/>
                <a:ea typeface="+mn-ea"/>
                <a:cs typeface="+mn-cs"/>
                <a:sym typeface="Arial"/>
              </a:rPr>
              <a:t>模型仍然 抓到 </a:t>
            </a:r>
            <a:r>
              <a:rPr lang="zh-TW" altLang="en-US" sz="1800" b="1" u="sng" dirty="0">
                <a:solidFill>
                  <a:srgbClr val="2F2F2F"/>
                </a:solidFill>
                <a:effectLst/>
                <a:latin typeface="+mn-lt"/>
                <a:ea typeface="+mn-ea"/>
                <a:cs typeface="+mn-cs"/>
                <a:sym typeface="Arial"/>
              </a:rPr>
              <a:t>關鍵字</a:t>
            </a:r>
            <a:r>
              <a:rPr lang="zh-TW" altLang="en-US" sz="1800" dirty="0">
                <a:solidFill>
                  <a:srgbClr val="2F2F2F"/>
                </a:solidFill>
                <a:effectLst/>
                <a:latin typeface="+mn-lt"/>
                <a:ea typeface="+mn-ea"/>
                <a:cs typeface="+mn-cs"/>
                <a:sym typeface="Arial"/>
              </a:rPr>
              <a:t>，輸出</a:t>
            </a:r>
            <a:r>
              <a:rPr lang="zh-TW" altLang="en-US" sz="1800" b="1" u="sng" dirty="0">
                <a:solidFill>
                  <a:srgbClr val="2F2F2F"/>
                </a:solidFill>
                <a:effectLst/>
                <a:latin typeface="+mn-lt"/>
                <a:ea typeface="+mn-ea"/>
                <a:cs typeface="+mn-cs"/>
                <a:sym typeface="Arial"/>
              </a:rPr>
              <a:t>正確的結果 </a:t>
            </a:r>
            <a:r>
              <a:rPr lang="zh-TW" altLang="en-US" sz="1800" dirty="0">
                <a:solidFill>
                  <a:srgbClr val="2F2F2F"/>
                </a:solidFill>
                <a:effectLst/>
                <a:latin typeface="+mn-lt"/>
                <a:ea typeface="+mn-ea"/>
                <a:cs typeface="+mn-cs"/>
                <a:sym typeface="Arial"/>
              </a:rPr>
              <a:t>「</a:t>
            </a:r>
            <a:r>
              <a:rPr lang="zh-TW" altLang="en-US" sz="1800" b="1" u="sng" dirty="0">
                <a:solidFill>
                  <a:srgbClr val="2F2F2F"/>
                </a:solidFill>
                <a:effectLst/>
                <a:latin typeface="+mn-lt"/>
                <a:ea typeface="+mn-ea"/>
                <a:cs typeface="+mn-cs"/>
                <a:sym typeface="Arial"/>
              </a:rPr>
              <a:t>脾臟</a:t>
            </a:r>
            <a:r>
              <a:rPr lang="zh-TW" altLang="en-US" sz="1800" dirty="0">
                <a:solidFill>
                  <a:srgbClr val="2F2F2F"/>
                </a:solidFill>
                <a:effectLst/>
                <a:latin typeface="+mn-lt"/>
                <a:ea typeface="+mn-ea"/>
                <a:cs typeface="+mn-cs"/>
                <a:sym typeface="Arial"/>
              </a:rPr>
              <a:t>」。</a:t>
            </a:r>
            <a:endParaRPr lang="en-US" altLang="zh-TW" sz="1800" dirty="0">
              <a:solidFill>
                <a:srgbClr val="2F2F2F"/>
              </a:solidFill>
              <a:effectLst/>
              <a:latin typeface="+mn-lt"/>
              <a:ea typeface="+mn-ea"/>
              <a:cs typeface="+mn-cs"/>
              <a:sym typeface="Arial"/>
            </a:endParaRPr>
          </a:p>
          <a:p>
            <a:pPr marL="0" marR="0">
              <a:spcBef>
                <a:spcPts val="0"/>
              </a:spcBef>
              <a:spcAft>
                <a:spcPts val="0"/>
              </a:spcAft>
            </a:pPr>
            <a:r>
              <a:rPr lang="en-US" altLang="zh-TW" sz="1800" dirty="0">
                <a:effectLst/>
                <a:ea typeface="Microsoft JhengHei UI" panose="020B0604030504040204" pitchFamily="34" charset="-120"/>
              </a:rPr>
              <a:t>------</a:t>
            </a:r>
          </a:p>
          <a:p>
            <a:pPr marL="0" marR="0">
              <a:spcBef>
                <a:spcPts val="0"/>
              </a:spcBef>
              <a:spcAft>
                <a:spcPts val="0"/>
              </a:spcAft>
            </a:pPr>
            <a:endParaRPr lang="en-US" altLang="zh-TW" sz="1800" dirty="0">
              <a:effectLst/>
              <a:ea typeface="Microsoft JhengHei UI" panose="020B0604030504040204" pitchFamily="34" charset="-120"/>
            </a:endParaRPr>
          </a:p>
          <a:p>
            <a:pPr marL="0" marR="0">
              <a:spcBef>
                <a:spcPts val="0"/>
              </a:spcBef>
              <a:spcAft>
                <a:spcPts val="0"/>
              </a:spcAft>
            </a:pPr>
            <a:endParaRPr lang="en-US" altLang="zh-TW" sz="1800" dirty="0">
              <a:effectLst/>
              <a:ea typeface="Microsoft JhengHei UI" panose="020B0604030504040204" pitchFamily="34" charset="-120"/>
            </a:endParaRPr>
          </a:p>
          <a:p>
            <a:pPr marL="0" marR="0">
              <a:spcBef>
                <a:spcPts val="0"/>
              </a:spcBef>
              <a:spcAft>
                <a:spcPts val="0"/>
              </a:spcAft>
            </a:pPr>
            <a:endParaRPr lang="en-US" altLang="zh-TW" sz="1800" dirty="0">
              <a:effectLst/>
              <a:ea typeface="Microsoft JhengHei UI" panose="020B0604030504040204" pitchFamily="34" charset="-120"/>
            </a:endParaRPr>
          </a:p>
          <a:p>
            <a:pPr marL="0" marR="0">
              <a:spcBef>
                <a:spcPts val="0"/>
              </a:spcBef>
              <a:spcAft>
                <a:spcPts val="0"/>
              </a:spcAft>
            </a:pPr>
            <a:r>
              <a:rPr lang="zh-TW" altLang="en-US" sz="1800" dirty="0">
                <a:effectLst/>
                <a:ea typeface="Microsoft JhengHei UI" panose="020B0604030504040204" pitchFamily="34" charset="-120"/>
              </a:rPr>
              <a:t>讓我們看看</a:t>
            </a:r>
            <a:r>
              <a:rPr lang="en-US" altLang="zh-TW" sz="1800" dirty="0">
                <a:effectLst/>
                <a:ea typeface="Microsoft JhengHei UI" panose="020B0604030504040204" pitchFamily="34" charset="-120"/>
              </a:rPr>
              <a:t>Web Demo</a:t>
            </a:r>
            <a:r>
              <a:rPr lang="zh-TW" altLang="en-US" sz="1800" dirty="0">
                <a:effectLst/>
                <a:ea typeface="Microsoft JhengHei UI" panose="020B0604030504040204" pitchFamily="34" charset="-120"/>
              </a:rPr>
              <a:t>。我們選擇了一些典型案例來展示它的特性。首先是</a:t>
            </a:r>
            <a:r>
              <a:rPr lang="en-US" altLang="zh-TW" sz="1800" dirty="0">
                <a:effectLst/>
                <a:ea typeface="Microsoft JhengHei UI" panose="020B0604030504040204" pitchFamily="34" charset="-120"/>
              </a:rPr>
              <a:t>predefined text(</a:t>
            </a:r>
            <a:r>
              <a:rPr lang="zh-TW" altLang="en-US" sz="1800" dirty="0">
                <a:effectLst/>
                <a:ea typeface="Microsoft JhengHei UI" panose="020B0604030504040204" pitchFamily="34" charset="-120"/>
              </a:rPr>
              <a:t>預定義文本</a:t>
            </a:r>
            <a:r>
              <a:rPr lang="en-US" altLang="zh-TW" sz="1800" dirty="0">
                <a:effectLst/>
                <a:ea typeface="Microsoft JhengHei UI" panose="020B0604030504040204" pitchFamily="34" charset="-120"/>
              </a:rPr>
              <a:t>) prompt</a:t>
            </a:r>
            <a:r>
              <a:rPr lang="zh-TW" altLang="en-US" sz="1800" dirty="0">
                <a:effectLst/>
                <a:ea typeface="Microsoft JhengHei UI" panose="020B0604030504040204" pitchFamily="34" charset="-120"/>
              </a:rPr>
              <a:t>功能。你可以從預定義的文本列表中選擇一個詞或短語作為你的文本提示。在這個案例中，我們選擇了「</a:t>
            </a:r>
            <a:r>
              <a:rPr lang="en-US" altLang="zh-TW" sz="1800" dirty="0">
                <a:effectLst/>
                <a:ea typeface="Microsoft JhengHei UI" panose="020B0604030504040204" pitchFamily="34" charset="-120"/>
              </a:rPr>
              <a:t>left kidney</a:t>
            </a:r>
            <a:r>
              <a:rPr lang="zh-TW" altLang="en-US" sz="1800" dirty="0">
                <a:effectLst/>
                <a:ea typeface="Microsoft JhengHei UI" panose="020B0604030504040204" pitchFamily="34" charset="-120"/>
              </a:rPr>
              <a:t>」作為示例。實際上，如果你選擇「</a:t>
            </a:r>
            <a:r>
              <a:rPr lang="en-US" altLang="zh-TW" sz="1800" dirty="0">
                <a:effectLst/>
                <a:ea typeface="Microsoft JhengHei UI" panose="020B0604030504040204" pitchFamily="34" charset="-120"/>
              </a:rPr>
              <a:t>right kidney</a:t>
            </a:r>
            <a:r>
              <a:rPr lang="zh-TW" altLang="en-US" sz="1800" dirty="0">
                <a:effectLst/>
                <a:ea typeface="Microsoft JhengHei UI" panose="020B0604030504040204" pitchFamily="34" charset="-120"/>
              </a:rPr>
              <a:t>」，</a:t>
            </a:r>
            <a:r>
              <a:rPr lang="en-US" altLang="zh-TW" sz="1800" dirty="0" err="1">
                <a:effectLst/>
                <a:ea typeface="Microsoft JhengHei UI" panose="020B0604030504040204" pitchFamily="34" charset="-120"/>
              </a:rPr>
              <a:t>SegVol</a:t>
            </a:r>
            <a:r>
              <a:rPr lang="zh-TW" altLang="en-US" sz="1800" dirty="0">
                <a:effectLst/>
                <a:ea typeface="Microsoft JhengHei UI" panose="020B0604030504040204" pitchFamily="34" charset="-120"/>
              </a:rPr>
              <a:t>將返回右側腎臟的</a:t>
            </a:r>
            <a:r>
              <a:rPr lang="en-US" altLang="zh-TW" sz="1800" dirty="0">
                <a:effectLst/>
                <a:ea typeface="Microsoft JhengHei UI" panose="020B0604030504040204" pitchFamily="34" charset="-120"/>
              </a:rPr>
              <a:t>mask</a:t>
            </a:r>
            <a:r>
              <a:rPr lang="zh-TW" altLang="en-US" sz="1800" dirty="0">
                <a:effectLst/>
                <a:ea typeface="Microsoft JhengHei UI" panose="020B0604030504040204" pitchFamily="34" charset="-120"/>
              </a:rPr>
              <a:t>。這正是我們期望的。右側的圖顯示了第二個功能，</a:t>
            </a:r>
            <a:r>
              <a:rPr lang="en-US" altLang="zh-TW" sz="1800" dirty="0">
                <a:effectLst/>
                <a:ea typeface="Microsoft JhengHei UI" panose="020B0604030504040204" pitchFamily="34" charset="-120"/>
              </a:rPr>
              <a:t>custom text(</a:t>
            </a:r>
            <a:r>
              <a:rPr lang="zh-TW" altLang="en-US" sz="1800" dirty="0">
                <a:effectLst/>
                <a:ea typeface="Microsoft JhengHei UI" panose="020B0604030504040204" pitchFamily="34" charset="-120"/>
              </a:rPr>
              <a:t>自定義文本</a:t>
            </a:r>
            <a:r>
              <a:rPr lang="en-US" altLang="zh-TW" sz="1800" dirty="0">
                <a:effectLst/>
                <a:ea typeface="Microsoft JhengHei UI" panose="020B0604030504040204" pitchFamily="34" charset="-120"/>
              </a:rPr>
              <a:t>) prompt</a:t>
            </a:r>
            <a:r>
              <a:rPr lang="zh-TW" altLang="en-US" sz="1800" dirty="0">
                <a:effectLst/>
                <a:ea typeface="Microsoft JhengHei UI" panose="020B0604030504040204" pitchFamily="34" charset="-120"/>
              </a:rPr>
              <a:t>。這意味著你可以使用任何文本來提示模型。當然，我們建議您使用有意義的解剖學詞彙作為提示。就像這個案例，我們使用「</a:t>
            </a:r>
            <a:r>
              <a:rPr lang="en-US" altLang="zh-TW" sz="1800" dirty="0">
                <a:effectLst/>
                <a:ea typeface="Microsoft JhengHei UI" panose="020B0604030504040204" pitchFamily="34" charset="-120"/>
              </a:rPr>
              <a:t>image of spleen</a:t>
            </a:r>
            <a:r>
              <a:rPr lang="zh-TW" altLang="en-US" sz="1800" dirty="0">
                <a:effectLst/>
                <a:ea typeface="Microsoft JhengHei UI" panose="020B0604030504040204" pitchFamily="34" charset="-120"/>
              </a:rPr>
              <a:t>」來提示</a:t>
            </a:r>
            <a:r>
              <a:rPr lang="en-US" altLang="zh-TW" sz="1800" dirty="0" err="1">
                <a:effectLst/>
                <a:ea typeface="Microsoft JhengHei UI" panose="020B0604030504040204" pitchFamily="34" charset="-120"/>
              </a:rPr>
              <a:t>SegVol</a:t>
            </a:r>
            <a:r>
              <a:rPr lang="zh-TW" altLang="en-US" sz="1800" dirty="0">
                <a:effectLst/>
                <a:ea typeface="Microsoft JhengHei UI" panose="020B0604030504040204" pitchFamily="34" charset="-120"/>
              </a:rPr>
              <a:t>。儘管「</a:t>
            </a:r>
            <a:r>
              <a:rPr lang="en-US" altLang="zh-TW" sz="1800" dirty="0">
                <a:effectLst/>
                <a:ea typeface="Microsoft JhengHei UI" panose="020B0604030504040204" pitchFamily="34" charset="-120"/>
              </a:rPr>
              <a:t>image of</a:t>
            </a:r>
            <a:r>
              <a:rPr lang="zh-TW" altLang="en-US" sz="1800" dirty="0">
                <a:effectLst/>
                <a:ea typeface="Microsoft JhengHei UI" panose="020B0604030504040204" pitchFamily="34" charset="-120"/>
              </a:rPr>
              <a:t>」是無意義的，但模型仍然返回了正確的結果，因為它捕捉到了關鍵詞，即脾臟。</a:t>
            </a:r>
          </a:p>
        </p:txBody>
      </p:sp>
    </p:spTree>
    <p:extLst>
      <p:ext uri="{BB962C8B-B14F-4D97-AF65-F5344CB8AC3E}">
        <p14:creationId xmlns:p14="http://schemas.microsoft.com/office/powerpoint/2010/main" val="14072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i="0" dirty="0">
                <a:effectLst/>
                <a:ea typeface="Microsoft JhengHei UI" panose="020B0604030504040204" pitchFamily="34" charset="-120"/>
              </a:rPr>
              <a:t>除了文字提示，還可以用 </a:t>
            </a:r>
            <a:r>
              <a:rPr lang="zh-TW" altLang="en-US" sz="1400" b="1" i="0" u="sng" dirty="0">
                <a:effectLst/>
                <a:ea typeface="Microsoft JhengHei UI" panose="020B0604030504040204" pitchFamily="34" charset="-120"/>
              </a:rPr>
              <a:t>空間提示</a:t>
            </a:r>
            <a:r>
              <a:rPr lang="en-US" altLang="zh-TW" sz="1400" b="0" i="0" dirty="0">
                <a:effectLst/>
                <a:ea typeface="Microsoft JhengHei UI" panose="020B0604030504040204" pitchFamily="34" charset="-120"/>
              </a:rPr>
              <a:t> (Spatial prompt)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400" b="0" i="0" dirty="0">
                <a:effectLst/>
                <a:ea typeface="Microsoft JhengHei UI" panose="020B0604030504040204" pitchFamily="34" charset="-120"/>
              </a:rPr>
              <a:t>向模型提供</a:t>
            </a:r>
            <a:r>
              <a:rPr lang="zh-TW" altLang="en-US" sz="1400" b="1" i="0" u="sng" dirty="0">
                <a:effectLst/>
                <a:ea typeface="Microsoft JhengHei UI" panose="020B0604030504040204" pitchFamily="34" charset="-120"/>
              </a:rPr>
              <a:t>確切的位置資訊</a:t>
            </a:r>
            <a:r>
              <a:rPr lang="zh-TW" altLang="en-US" sz="1400" b="0" i="0" dirty="0">
                <a:effectLst/>
                <a:ea typeface="Microsoft JhengHei UI" panose="020B0604030504040204" pitchFamily="34" charset="-120"/>
              </a:rPr>
              <a:t>，可</a:t>
            </a:r>
            <a:r>
              <a:rPr lang="zh-TW" altLang="en-US" sz="1400" b="1" i="0" u="sng" dirty="0">
                <a:effectLst/>
                <a:ea typeface="Microsoft JhengHei UI" panose="020B0604030504040204" pitchFamily="34" charset="-120"/>
              </a:rPr>
              <a:t>提升分割性能</a:t>
            </a:r>
            <a:endParaRPr lang="en-US" altLang="zh-TW" sz="1400" b="0" i="0" dirty="0">
              <a:effectLst/>
              <a:ea typeface="Microsoft JhengHei UI" panose="020B0604030504040204" pitchFamily="34" charset="-12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1400" dirty="0">
                <a:latin typeface="+mn-lt"/>
                <a:ea typeface="+mn-ea"/>
                <a:cs typeface="+mn-cs"/>
                <a:sym typeface="Arial"/>
              </a:rPr>
              <a:t>Point</a:t>
            </a:r>
            <a:r>
              <a:rPr lang="zh-TW" altLang="en-US" sz="1400" dirty="0">
                <a:latin typeface="+mn-lt"/>
                <a:ea typeface="+mn-ea"/>
                <a:cs typeface="+mn-cs"/>
                <a:sym typeface="Arial"/>
              </a:rPr>
              <a:t> 提示：左邊這個</a:t>
            </a:r>
            <a:r>
              <a:rPr lang="en-US" altLang="zh-TW" sz="1400" dirty="0">
                <a:latin typeface="+mn-lt"/>
                <a:ea typeface="+mn-ea"/>
                <a:cs typeface="+mn-cs"/>
                <a:sym typeface="Arial"/>
              </a:rPr>
              <a:t>cut</a:t>
            </a:r>
            <a:r>
              <a:rPr lang="zh-TW" altLang="en-US" sz="1400" b="1" u="sng" dirty="0">
                <a:latin typeface="+mn-lt"/>
                <a:ea typeface="+mn-ea"/>
                <a:cs typeface="+mn-cs"/>
                <a:sym typeface="Arial"/>
              </a:rPr>
              <a:t>點三個點</a:t>
            </a:r>
            <a:r>
              <a:rPr lang="zh-TW" altLang="en-US" sz="1400" dirty="0">
                <a:latin typeface="+mn-lt"/>
                <a:ea typeface="+mn-ea"/>
                <a:cs typeface="+mn-cs"/>
                <a:sym typeface="Arial"/>
              </a:rPr>
              <a:t>，可以抓到 </a:t>
            </a:r>
            <a:r>
              <a:rPr lang="zh-TW" altLang="en-US" sz="1400" b="1" u="sng" dirty="0">
                <a:latin typeface="+mn-lt"/>
                <a:ea typeface="+mn-ea"/>
                <a:cs typeface="+mn-cs"/>
                <a:sym typeface="Arial"/>
              </a:rPr>
              <a:t>立體的 器官</a:t>
            </a:r>
            <a:endParaRPr lang="en-US" altLang="zh-TW" sz="1400" b="1" u="sng" dirty="0">
              <a:latin typeface="+mn-lt"/>
              <a:ea typeface="+mn-ea"/>
              <a:cs typeface="+mn-cs"/>
              <a:sym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1400" dirty="0">
                <a:latin typeface="+mn-lt"/>
                <a:ea typeface="+mn-ea"/>
                <a:cs typeface="+mn-cs"/>
                <a:sym typeface="Arial"/>
              </a:rPr>
              <a:t>Box</a:t>
            </a:r>
            <a:r>
              <a:rPr lang="zh-TW" altLang="en-US" sz="1400" dirty="0">
                <a:latin typeface="+mn-lt"/>
                <a:ea typeface="+mn-ea"/>
                <a:cs typeface="+mn-cs"/>
                <a:sym typeface="Arial"/>
              </a:rPr>
              <a:t> 提示：右邊</a:t>
            </a:r>
            <a:r>
              <a:rPr lang="zh-TW" altLang="en-US" sz="1400" b="1" u="sng" dirty="0">
                <a:latin typeface="+mn-lt"/>
                <a:ea typeface="+mn-ea"/>
                <a:cs typeface="+mn-cs"/>
                <a:sym typeface="Arial"/>
              </a:rPr>
              <a:t>匡起來</a:t>
            </a:r>
            <a:r>
              <a:rPr lang="zh-TW" altLang="en-US" sz="1400" dirty="0">
                <a:latin typeface="+mn-lt"/>
                <a:ea typeface="+mn-ea"/>
                <a:cs typeface="+mn-cs"/>
                <a:sym typeface="Arial"/>
              </a:rPr>
              <a:t>，一樣可以</a:t>
            </a:r>
            <a:r>
              <a:rPr lang="zh-TW" altLang="en-US" sz="1400" b="1" u="sng" dirty="0">
                <a:latin typeface="+mn-lt"/>
                <a:ea typeface="+mn-ea"/>
                <a:cs typeface="+mn-cs"/>
                <a:sym typeface="Arial"/>
              </a:rPr>
              <a:t>抓到</a:t>
            </a:r>
            <a:endParaRPr lang="en-US" altLang="zh-TW" sz="1400" b="1" u="sng" dirty="0">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400" b="0" i="0" dirty="0">
              <a:effectLst/>
              <a:latin typeface="+mn-lt"/>
              <a:ea typeface="Microsoft JhengHei UI" panose="020B0604030504040204" pitchFamily="34" charset="-120"/>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i="0" u="sng" dirty="0">
                <a:effectLst/>
                <a:latin typeface="+mn-lt"/>
                <a:ea typeface="Microsoft JhengHei UI" panose="020B0604030504040204" pitchFamily="34" charset="-120"/>
                <a:cs typeface="+mn-cs"/>
                <a:sym typeface="Arial"/>
              </a:rPr>
              <a:t>空間 跟 文字</a:t>
            </a:r>
            <a:r>
              <a:rPr lang="zh-TW" altLang="en-US" sz="1400" b="0" i="0" dirty="0">
                <a:effectLst/>
                <a:latin typeface="+mn-lt"/>
                <a:ea typeface="Microsoft JhengHei UI" panose="020B0604030504040204" pitchFamily="34" charset="-120"/>
                <a:cs typeface="+mn-cs"/>
                <a:sym typeface="Arial"/>
              </a:rPr>
              <a:t> </a:t>
            </a:r>
            <a:r>
              <a:rPr lang="zh-TW" altLang="en-US" sz="1400" b="1" i="0" u="sng" dirty="0">
                <a:effectLst/>
                <a:latin typeface="+mn-lt"/>
                <a:ea typeface="Microsoft JhengHei UI" panose="020B0604030504040204" pitchFamily="34" charset="-120"/>
                <a:cs typeface="+mn-cs"/>
                <a:sym typeface="Arial"/>
              </a:rPr>
              <a:t>提示</a:t>
            </a:r>
            <a:r>
              <a:rPr lang="zh-TW" altLang="en-US" sz="1400" b="0" i="0" dirty="0">
                <a:effectLst/>
                <a:latin typeface="+mn-lt"/>
                <a:ea typeface="Microsoft JhengHei UI" panose="020B0604030504040204" pitchFamily="34" charset="-120"/>
                <a:cs typeface="+mn-cs"/>
                <a:sym typeface="Arial"/>
              </a:rPr>
              <a:t> 也可</a:t>
            </a:r>
            <a:r>
              <a:rPr lang="zh-TW" altLang="en-US" sz="1400" b="1" i="0" u="sng" dirty="0">
                <a:effectLst/>
                <a:ea typeface="Microsoft JhengHei UI" panose="020B0604030504040204" pitchFamily="34" charset="-120"/>
              </a:rPr>
              <a:t>結合使用</a:t>
            </a:r>
            <a:endParaRPr lang="en-US" altLang="zh-TW" sz="1400" b="0" i="0" dirty="0">
              <a:effectLst/>
              <a:latin typeface="+mn-lt"/>
              <a:ea typeface="Microsoft JhengHei UI" panose="020B0604030504040204" pitchFamily="34" charset="-120"/>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dirty="0">
                <a:effectLst/>
                <a:ea typeface="Microsoft JhengHei UI" panose="020B0604030504040204" pitchFamily="34" charset="-120"/>
              </a:rPr>
              <a:t>------</a:t>
            </a:r>
            <a:endParaRPr lang="zh-TW" altLang="en-US" sz="1800" b="0" i="0" dirty="0">
              <a:effectLst/>
              <a:ea typeface="Microsoft JhengHei UI" panose="020B0604030504040204" pitchFamily="34" charset="-120"/>
            </a:endParaRPr>
          </a:p>
        </p:txBody>
      </p:sp>
    </p:spTree>
    <p:extLst>
      <p:ext uri="{BB962C8B-B14F-4D97-AF65-F5344CB8AC3E}">
        <p14:creationId xmlns:p14="http://schemas.microsoft.com/office/powerpoint/2010/main" val="261430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100" b="0" i="0" dirty="0">
                <a:solidFill>
                  <a:srgbClr val="2E2E2F"/>
                </a:solidFill>
                <a:effectLst/>
                <a:ea typeface="-apple-system"/>
              </a:rPr>
              <a:t>兩個</a:t>
            </a:r>
            <a:r>
              <a:rPr lang="en-US" altLang="zh-TW" sz="1100" b="0" i="0" dirty="0">
                <a:solidFill>
                  <a:srgbClr val="2E2E2F"/>
                </a:solidFill>
                <a:effectLst/>
                <a:ea typeface="-apple-system"/>
              </a:rPr>
              <a:t> </a:t>
            </a:r>
            <a:r>
              <a:rPr lang="zh-TW" altLang="en-US" sz="1100" b="0" i="0" dirty="0">
                <a:solidFill>
                  <a:srgbClr val="2E2E2F"/>
                </a:solidFill>
                <a:effectLst/>
                <a:ea typeface="-apple-system"/>
              </a:rPr>
              <a:t>較</a:t>
            </a:r>
            <a:r>
              <a:rPr lang="zh-TW" altLang="en-US" sz="1100" b="1" i="0" u="sng" dirty="0">
                <a:solidFill>
                  <a:srgbClr val="2E2E2F"/>
                </a:solidFill>
                <a:effectLst/>
                <a:ea typeface="-apple-system"/>
              </a:rPr>
              <a:t>特別的嘗試</a:t>
            </a:r>
            <a:r>
              <a:rPr lang="zh-TW" altLang="en-US" sz="1100" b="0" i="0" dirty="0">
                <a:solidFill>
                  <a:srgbClr val="2E2E2F"/>
                </a:solidFill>
                <a:effectLst/>
                <a:ea typeface="-apple-system"/>
              </a:rPr>
              <a:t>：</a:t>
            </a:r>
            <a:endParaRPr lang="en-US" altLang="zh-TW" sz="1100" b="0" i="0" dirty="0">
              <a:solidFill>
                <a:srgbClr val="2E2E2F"/>
              </a:solidFill>
              <a:effectLst/>
              <a:ea typeface="-apple-system"/>
            </a:endParaRPr>
          </a:p>
          <a:p>
            <a:pPr marL="228600" marR="0" lvl="0" indent="-22860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solidFill>
                  <a:srgbClr val="2E2E2F"/>
                </a:solidFill>
                <a:effectLst/>
                <a:ea typeface="-apple-system"/>
              </a:rPr>
              <a:t>左邊是</a:t>
            </a:r>
            <a:r>
              <a:rPr lang="zh-TW" altLang="en-US" sz="1100" b="1" i="0" u="sng" dirty="0">
                <a:solidFill>
                  <a:srgbClr val="2E2E2F"/>
                </a:solidFill>
                <a:effectLst/>
                <a:ea typeface="-apple-system"/>
              </a:rPr>
              <a:t>邊緣組織</a:t>
            </a:r>
            <a:r>
              <a:rPr lang="zh-TW" altLang="en-US" sz="1100" b="0" i="0" dirty="0">
                <a:solidFill>
                  <a:srgbClr val="2E2E2F"/>
                </a:solidFill>
                <a:effectLst/>
                <a:ea typeface="-apple-system"/>
              </a:rPr>
              <a:t>，這在</a:t>
            </a:r>
            <a:r>
              <a:rPr lang="zh-TW" altLang="en-US" sz="1100" b="1" i="0" u="sng" dirty="0">
                <a:solidFill>
                  <a:srgbClr val="2E2E2F"/>
                </a:solidFill>
                <a:effectLst/>
                <a:ea typeface="-apple-system"/>
              </a:rPr>
              <a:t>任何訓練集</a:t>
            </a:r>
            <a:r>
              <a:rPr lang="zh-TW" altLang="en-US" sz="1100" b="0" i="0" dirty="0">
                <a:solidFill>
                  <a:srgbClr val="2E2E2F"/>
                </a:solidFill>
                <a:effectLst/>
                <a:ea typeface="-apple-system"/>
              </a:rPr>
              <a:t>的</a:t>
            </a:r>
            <a:r>
              <a:rPr lang="en-US" altLang="zh-TW" sz="1100" b="1" i="0" u="sng" dirty="0">
                <a:solidFill>
                  <a:srgbClr val="2E2E2F"/>
                </a:solidFill>
                <a:effectLst/>
                <a:ea typeface="-apple-system"/>
              </a:rPr>
              <a:t>ground truth mask</a:t>
            </a:r>
            <a:r>
              <a:rPr lang="zh-TW" altLang="en-US" sz="1100" b="0" i="0" dirty="0">
                <a:solidFill>
                  <a:srgbClr val="2E2E2F"/>
                </a:solidFill>
                <a:effectLst/>
                <a:ea typeface="-apple-system"/>
              </a:rPr>
              <a:t>中都</a:t>
            </a:r>
            <a:r>
              <a:rPr lang="zh-TW" altLang="en-US" sz="1100" b="1" i="0" u="sng" dirty="0">
                <a:solidFill>
                  <a:srgbClr val="2E2E2F"/>
                </a:solidFill>
                <a:effectLst/>
                <a:ea typeface="-apple-system"/>
              </a:rPr>
              <a:t>沒有標註</a:t>
            </a:r>
            <a:r>
              <a:rPr lang="zh-TW" altLang="en-US" sz="1100" b="0" i="0" dirty="0">
                <a:solidFill>
                  <a:srgbClr val="2E2E2F"/>
                </a:solidFill>
                <a:effectLst/>
                <a:ea typeface="-apple-system"/>
              </a:rPr>
              <a:t>。</a:t>
            </a:r>
            <a:br>
              <a:rPr lang="en-US" altLang="zh-TW" sz="1100" b="0" i="0" dirty="0">
                <a:solidFill>
                  <a:srgbClr val="2E2E2F"/>
                </a:solidFill>
                <a:effectLst/>
                <a:ea typeface="-apple-system"/>
              </a:rPr>
            </a:br>
            <a:r>
              <a:rPr lang="zh-TW" altLang="en-US" sz="1100" dirty="0">
                <a:solidFill>
                  <a:srgbClr val="2F2F2F"/>
                </a:solidFill>
                <a:effectLst/>
                <a:latin typeface="+mn-lt"/>
                <a:ea typeface="+mn-ea"/>
                <a:cs typeface="+mn-cs"/>
                <a:sym typeface="Arial"/>
              </a:rPr>
              <a:t>但</a:t>
            </a:r>
            <a:r>
              <a:rPr lang="en-US" altLang="zh-TW" sz="1100" dirty="0" err="1">
                <a:solidFill>
                  <a:srgbClr val="2F2F2F"/>
                </a:solidFill>
                <a:effectLst/>
                <a:latin typeface="+mn-lt"/>
                <a:ea typeface="+mn-ea"/>
                <a:cs typeface="+mn-cs"/>
                <a:sym typeface="Arial"/>
              </a:rPr>
              <a:t>SegVol</a:t>
            </a:r>
            <a:r>
              <a:rPr lang="zh-TW" altLang="en-US" sz="1100" dirty="0">
                <a:solidFill>
                  <a:srgbClr val="2F2F2F"/>
                </a:solidFill>
                <a:effectLst/>
                <a:latin typeface="+mn-lt"/>
                <a:ea typeface="+mn-ea"/>
                <a:cs typeface="+mn-cs"/>
                <a:sym typeface="Arial"/>
              </a:rPr>
              <a:t> 仍然能</a:t>
            </a:r>
            <a:r>
              <a:rPr lang="zh-TW" altLang="en-US" sz="1100" b="1" u="sng" dirty="0">
                <a:solidFill>
                  <a:srgbClr val="2F2F2F"/>
                </a:solidFill>
                <a:effectLst/>
                <a:latin typeface="+mn-lt"/>
                <a:ea typeface="+mn-ea"/>
                <a:cs typeface="+mn-cs"/>
                <a:sym typeface="Arial"/>
              </a:rPr>
              <a:t>分割</a:t>
            </a:r>
            <a:r>
              <a:rPr lang="zh-TW" altLang="en-US" sz="1100" dirty="0">
                <a:solidFill>
                  <a:srgbClr val="2F2F2F"/>
                </a:solidFill>
                <a:effectLst/>
                <a:latin typeface="+mn-lt"/>
                <a:ea typeface="+mn-ea"/>
                <a:cs typeface="+mn-cs"/>
                <a:sym typeface="Arial"/>
              </a:rPr>
              <a:t>。</a:t>
            </a:r>
            <a:endParaRPr lang="en-US" altLang="zh-TW" sz="1100" b="0" i="0" dirty="0">
              <a:solidFill>
                <a:srgbClr val="2E2E2F"/>
              </a:solidFill>
              <a:effectLst/>
              <a:ea typeface="-apple-system"/>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solidFill>
                  <a:srgbClr val="2F2F2F"/>
                </a:solidFill>
                <a:effectLst/>
                <a:latin typeface="+mn-lt"/>
                <a:ea typeface="+mn-ea"/>
                <a:cs typeface="+mn-cs"/>
                <a:sym typeface="Arial"/>
              </a:rPr>
              <a:t>這就是 </a:t>
            </a:r>
            <a:r>
              <a:rPr lang="en-US" altLang="zh-TW" sz="1800" dirty="0">
                <a:solidFill>
                  <a:srgbClr val="2F2F2F"/>
                </a:solidFill>
                <a:effectLst/>
                <a:latin typeface="+mn-lt"/>
                <a:ea typeface="+mn-ea"/>
                <a:cs typeface="+mn-cs"/>
                <a:sym typeface="Arial"/>
              </a:rPr>
              <a:t>SAM </a:t>
            </a:r>
            <a:r>
              <a:rPr lang="zh-TW" altLang="en-US" sz="1800" b="1" u="sng" dirty="0">
                <a:solidFill>
                  <a:srgbClr val="2F2F2F"/>
                </a:solidFill>
                <a:effectLst/>
                <a:latin typeface="+mn-lt"/>
                <a:ea typeface="+mn-ea"/>
                <a:cs typeface="+mn-cs"/>
                <a:sym typeface="Arial"/>
              </a:rPr>
              <a:t>分割所有對象</a:t>
            </a:r>
            <a:r>
              <a:rPr lang="zh-TW" altLang="en-US" sz="1800" b="0" u="none" dirty="0">
                <a:solidFill>
                  <a:srgbClr val="2F2F2F"/>
                </a:solidFill>
                <a:effectLst/>
                <a:latin typeface="+mn-lt"/>
                <a:ea typeface="+mn-ea"/>
                <a:cs typeface="+mn-cs"/>
                <a:sym typeface="Arial"/>
              </a:rPr>
              <a:t> </a:t>
            </a:r>
            <a:r>
              <a:rPr lang="zh-TW" altLang="en-US" sz="1800" dirty="0">
                <a:solidFill>
                  <a:srgbClr val="2F2F2F"/>
                </a:solidFill>
                <a:effectLst/>
                <a:latin typeface="+mn-lt"/>
                <a:ea typeface="+mn-ea"/>
                <a:cs typeface="+mn-cs"/>
                <a:sym typeface="Arial"/>
              </a:rPr>
              <a:t>的能力，</a:t>
            </a:r>
            <a:br>
              <a:rPr lang="en-US" altLang="zh-TW" sz="1800" dirty="0">
                <a:solidFill>
                  <a:srgbClr val="2F2F2F"/>
                </a:solidFill>
                <a:effectLst/>
                <a:latin typeface="+mn-lt"/>
                <a:ea typeface="+mn-ea"/>
                <a:cs typeface="+mn-cs"/>
                <a:sym typeface="Arial"/>
              </a:rPr>
            </a:br>
            <a:r>
              <a:rPr lang="zh-TW" altLang="en-US" sz="1800" dirty="0">
                <a:solidFill>
                  <a:srgbClr val="2F2F2F"/>
                </a:solidFill>
                <a:effectLst/>
                <a:latin typeface="+mn-lt"/>
                <a:ea typeface="+mn-ea"/>
                <a:cs typeface="+mn-cs"/>
                <a:sym typeface="Arial"/>
              </a:rPr>
              <a:t>後面會提到 怎麼在</a:t>
            </a:r>
            <a:r>
              <a:rPr lang="zh-TW" altLang="en-US" sz="1800" b="1" i="0" u="sng" dirty="0">
                <a:solidFill>
                  <a:srgbClr val="2E2E2F"/>
                </a:solidFill>
                <a:effectLst/>
                <a:ea typeface="-apple-system"/>
              </a:rPr>
              <a:t>醫學影像</a:t>
            </a:r>
            <a:r>
              <a:rPr lang="en-US" altLang="zh-TW" sz="1800" b="1" i="0" u="sng" dirty="0">
                <a:solidFill>
                  <a:srgbClr val="2E2E2F"/>
                </a:solidFill>
                <a:effectLst/>
                <a:ea typeface="-apple-system"/>
              </a:rPr>
              <a:t>SAM</a:t>
            </a:r>
            <a:r>
              <a:rPr lang="zh-TW" altLang="en-US" sz="1800" b="0" i="0" u="none" dirty="0">
                <a:solidFill>
                  <a:srgbClr val="2E2E2F"/>
                </a:solidFill>
                <a:effectLst/>
                <a:ea typeface="-apple-system"/>
              </a:rPr>
              <a:t> </a:t>
            </a:r>
            <a:r>
              <a:rPr lang="zh-TW" altLang="en-US" sz="1800" b="0" i="0" dirty="0">
                <a:solidFill>
                  <a:srgbClr val="2E2E2F"/>
                </a:solidFill>
                <a:effectLst/>
                <a:ea typeface="-apple-system"/>
              </a:rPr>
              <a:t>實現</a:t>
            </a:r>
            <a:r>
              <a:rPr lang="zh-TW" altLang="en-US" sz="1800" dirty="0">
                <a:solidFill>
                  <a:srgbClr val="2F2F2F"/>
                </a:solidFill>
                <a:effectLst/>
                <a:latin typeface="+mn-lt"/>
                <a:ea typeface="+mn-ea"/>
                <a:cs typeface="+mn-cs"/>
                <a:sym typeface="Arial"/>
              </a:rPr>
              <a:t>。</a:t>
            </a:r>
            <a:endParaRPr lang="zh-TW" altLang="en-US" sz="1100" b="0" i="0" dirty="0">
              <a:solidFill>
                <a:srgbClr val="2E2E2F"/>
              </a:solidFill>
              <a:effectLst/>
              <a:ea typeface="-apple-system"/>
            </a:endParaRPr>
          </a:p>
          <a:p>
            <a:pPr marL="228600" marR="0" lvl="0" indent="-228600"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dirty="0">
                <a:solidFill>
                  <a:srgbClr val="2E2E2F"/>
                </a:solidFill>
                <a:effectLst/>
                <a:ea typeface="-apple-system"/>
              </a:rPr>
              <a:t>右邊是醫療影像</a:t>
            </a:r>
            <a:r>
              <a:rPr lang="zh-TW" altLang="en-US" sz="1100" b="1" i="0" u="sng" dirty="0">
                <a:solidFill>
                  <a:srgbClr val="2E2E2F"/>
                </a:solidFill>
                <a:effectLst/>
                <a:ea typeface="-apple-system"/>
              </a:rPr>
              <a:t>最常用</a:t>
            </a:r>
            <a:r>
              <a:rPr lang="zh-TW" altLang="en-US" sz="1100" b="0" i="0" dirty="0">
                <a:solidFill>
                  <a:srgbClr val="2E2E2F"/>
                </a:solidFill>
                <a:effectLst/>
                <a:ea typeface="-apple-system"/>
              </a:rPr>
              <a:t>的功能：肝臟</a:t>
            </a:r>
            <a:r>
              <a:rPr lang="zh-TW" altLang="en-US" sz="1100" b="1" i="0" u="sng" dirty="0">
                <a:solidFill>
                  <a:srgbClr val="2E2E2F"/>
                </a:solidFill>
                <a:effectLst/>
                <a:ea typeface="-apple-system"/>
              </a:rPr>
              <a:t>腫瘤分割</a:t>
            </a:r>
            <a:r>
              <a:rPr lang="zh-TW" altLang="en-US" sz="1100" b="0" i="0" dirty="0">
                <a:solidFill>
                  <a:srgbClr val="2E2E2F"/>
                </a:solidFill>
                <a:effectLst/>
                <a:ea typeface="-apple-system"/>
              </a:rPr>
              <a:t>。</a:t>
            </a:r>
            <a:endParaRPr lang="en-US" altLang="zh-TW" sz="1100" b="0" i="0" dirty="0">
              <a:solidFill>
                <a:srgbClr val="2E2E2F"/>
              </a:solidFill>
              <a:effectLst/>
              <a:ea typeface="-apple-system"/>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solidFill>
                  <a:srgbClr val="2F2F2F"/>
                </a:solidFill>
                <a:effectLst/>
                <a:latin typeface="+mn-lt"/>
                <a:ea typeface="+mn-ea"/>
                <a:cs typeface="+mn-cs"/>
                <a:sym typeface="Arial"/>
              </a:rPr>
              <a:t>注意：病例所屬</a:t>
            </a:r>
            <a:r>
              <a:rPr lang="en-US" altLang="zh-TW" sz="1800" b="1" u="sng" dirty="0">
                <a:solidFill>
                  <a:srgbClr val="2F2F2F"/>
                </a:solidFill>
                <a:effectLst/>
                <a:latin typeface="+mn-lt"/>
                <a:ea typeface="+mn-ea"/>
                <a:cs typeface="+mn-cs"/>
                <a:sym typeface="Arial"/>
              </a:rPr>
              <a:t>dataset</a:t>
            </a:r>
            <a:r>
              <a:rPr lang="zh-TW" altLang="en-US" sz="1800" dirty="0">
                <a:solidFill>
                  <a:srgbClr val="2F2F2F"/>
                </a:solidFill>
                <a:effectLst/>
                <a:latin typeface="+mn-lt"/>
                <a:ea typeface="+mn-ea"/>
                <a:cs typeface="+mn-cs"/>
                <a:sym typeface="Arial"/>
              </a:rPr>
              <a:t>，</a:t>
            </a:r>
            <a:r>
              <a:rPr lang="zh-TW" altLang="en-US" sz="1800" b="1" u="sng" dirty="0">
                <a:solidFill>
                  <a:srgbClr val="2F2F2F"/>
                </a:solidFill>
                <a:effectLst/>
                <a:latin typeface="+mn-lt"/>
                <a:ea typeface="+mn-ea"/>
                <a:cs typeface="+mn-cs"/>
                <a:sym typeface="Arial"/>
              </a:rPr>
              <a:t>沒有腫瘤類別</a:t>
            </a:r>
            <a:r>
              <a:rPr lang="zh-TW" altLang="en-US" sz="1800" dirty="0">
                <a:solidFill>
                  <a:srgbClr val="2F2F2F"/>
                </a:solidFill>
                <a:effectLst/>
                <a:latin typeface="+mn-lt"/>
                <a:ea typeface="+mn-ea"/>
                <a:cs typeface="+mn-cs"/>
                <a:sym typeface="Arial"/>
              </a:rPr>
              <a:t>。</a:t>
            </a:r>
          </a:p>
          <a:p>
            <a:pPr rtl="0" fontAlgn="ctr">
              <a:spcBef>
                <a:spcPts val="0"/>
              </a:spcBef>
              <a:spcAft>
                <a:spcPts val="0"/>
              </a:spcAft>
              <a:buFont typeface="+mj-lt"/>
              <a:buNone/>
            </a:pPr>
            <a:r>
              <a:rPr lang="en-US" altLang="zh-TW" sz="1100" b="0" i="0" dirty="0">
                <a:solidFill>
                  <a:srgbClr val="2E2E2F"/>
                </a:solidFill>
                <a:effectLst/>
                <a:ea typeface="-apple-system"/>
              </a:rPr>
              <a:t>------</a:t>
            </a:r>
          </a:p>
        </p:txBody>
      </p:sp>
    </p:spTree>
    <p:extLst>
      <p:ext uri="{BB962C8B-B14F-4D97-AF65-F5344CB8AC3E}">
        <p14:creationId xmlns:p14="http://schemas.microsoft.com/office/powerpoint/2010/main" val="2597789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fontAlgn="ctr">
              <a:spcBef>
                <a:spcPts val="0"/>
              </a:spcBef>
              <a:spcAft>
                <a:spcPts val="0"/>
              </a:spcAft>
              <a:buFont typeface="+mj-lt"/>
              <a:buNone/>
            </a:pPr>
            <a:r>
              <a:rPr lang="zh-TW" altLang="en-US" sz="1100" b="0" i="0" dirty="0">
                <a:solidFill>
                  <a:srgbClr val="2E2E2F"/>
                </a:solidFill>
                <a:effectLst/>
                <a:ea typeface="-apple-system"/>
              </a:rPr>
              <a:t>嘗試跨</a:t>
            </a:r>
            <a:r>
              <a:rPr lang="zh-TW" altLang="en-US" sz="1100" b="1" i="0" u="sng" dirty="0">
                <a:solidFill>
                  <a:srgbClr val="2E2E2F"/>
                </a:solidFill>
                <a:effectLst/>
                <a:ea typeface="-apple-system"/>
              </a:rPr>
              <a:t>不同的</a:t>
            </a:r>
            <a:r>
              <a:rPr lang="en-US" altLang="zh-TW" sz="1100" b="1" i="0" u="sng" dirty="0">
                <a:solidFill>
                  <a:srgbClr val="2E2E2F"/>
                </a:solidFill>
                <a:effectLst/>
                <a:ea typeface="-apple-system"/>
              </a:rPr>
              <a:t>modality</a:t>
            </a:r>
            <a:r>
              <a:rPr lang="zh-TW" altLang="en-US" sz="1100" b="0" i="0" dirty="0">
                <a:solidFill>
                  <a:srgbClr val="2E2E2F"/>
                </a:solidFill>
                <a:effectLst/>
                <a:ea typeface="-apple-system"/>
              </a:rPr>
              <a:t>：</a:t>
            </a:r>
            <a:r>
              <a:rPr lang="en-US" altLang="zh-TW" sz="1100" b="0" i="0" dirty="0">
                <a:solidFill>
                  <a:srgbClr val="2E2E2F"/>
                </a:solidFill>
                <a:effectLst/>
                <a:ea typeface="-apple-system"/>
              </a:rPr>
              <a:t>CT -&gt; MRI</a:t>
            </a:r>
          </a:p>
          <a:p>
            <a:pPr marL="171450" indent="-171450" rtl="0" fontAlgn="ctr">
              <a:spcBef>
                <a:spcPts val="0"/>
              </a:spcBef>
              <a:spcAft>
                <a:spcPts val="0"/>
              </a:spcAft>
              <a:buFont typeface="Arial" panose="020B0604020202020204" pitchFamily="34" charset="0"/>
              <a:buChar char="•"/>
            </a:pPr>
            <a:r>
              <a:rPr lang="zh-TW" altLang="en-US" sz="1100" b="0" i="0" dirty="0">
                <a:effectLst/>
                <a:ea typeface="Microsoft JhengHei UI" panose="020B0604030504040204" pitchFamily="34" charset="-120"/>
              </a:rPr>
              <a:t>儘管</a:t>
            </a:r>
            <a:r>
              <a:rPr lang="en-US" altLang="zh-TW" sz="1100" b="0" i="0" dirty="0" err="1">
                <a:effectLst/>
                <a:ea typeface="Microsoft JhengHei UI" panose="020B0604030504040204" pitchFamily="34" charset="-120"/>
              </a:rPr>
              <a:t>SegVol</a:t>
            </a:r>
            <a:r>
              <a:rPr lang="zh-TW" altLang="en-US" sz="1100" b="0" i="0" dirty="0">
                <a:effectLst/>
                <a:ea typeface="Microsoft JhengHei UI" panose="020B0604030504040204" pitchFamily="34" charset="-120"/>
              </a:rPr>
              <a:t>的</a:t>
            </a:r>
            <a:r>
              <a:rPr lang="en-US" altLang="zh-TW" sz="1100" b="0" i="0" dirty="0">
                <a:effectLst/>
                <a:ea typeface="Microsoft JhengHei UI" panose="020B0604030504040204" pitchFamily="34" charset="-120"/>
              </a:rPr>
              <a:t> </a:t>
            </a:r>
            <a:r>
              <a:rPr lang="zh-TW" altLang="en-US" sz="1100" b="0" i="0" dirty="0">
                <a:effectLst/>
                <a:ea typeface="Microsoft JhengHei UI" panose="020B0604030504040204" pitchFamily="34" charset="-120"/>
              </a:rPr>
              <a:t>訓練數據</a:t>
            </a:r>
            <a:r>
              <a:rPr lang="en-US" altLang="zh-TW" sz="1100" b="0" i="0" dirty="0">
                <a:effectLst/>
                <a:ea typeface="Microsoft JhengHei UI" panose="020B0604030504040204" pitchFamily="34" charset="-120"/>
              </a:rPr>
              <a:t> </a:t>
            </a:r>
            <a:r>
              <a:rPr lang="zh-TW" altLang="en-US" sz="1100" b="0" i="0" dirty="0">
                <a:effectLst/>
                <a:ea typeface="Microsoft JhengHei UI" panose="020B0604030504040204" pitchFamily="34" charset="-120"/>
              </a:rPr>
              <a:t>都是</a:t>
            </a:r>
            <a:r>
              <a:rPr lang="en-US" altLang="zh-TW" sz="1100" b="1" i="0" u="sng" dirty="0">
                <a:effectLst/>
                <a:ea typeface="Microsoft JhengHei UI" panose="020B0604030504040204" pitchFamily="34" charset="-120"/>
              </a:rPr>
              <a:t>CT</a:t>
            </a:r>
            <a:r>
              <a:rPr lang="zh-TW" altLang="en-US" sz="1100" b="1" i="0" u="sng" dirty="0">
                <a:effectLst/>
                <a:ea typeface="Microsoft JhengHei UI" panose="020B0604030504040204" pitchFamily="34" charset="-120"/>
              </a:rPr>
              <a:t>影像</a:t>
            </a:r>
            <a:r>
              <a:rPr lang="zh-TW" altLang="en-US" sz="1100" b="0" i="0" dirty="0">
                <a:effectLst/>
                <a:ea typeface="Microsoft JhengHei UI" panose="020B0604030504040204" pitchFamily="34" charset="-120"/>
              </a:rPr>
              <a:t>，也</a:t>
            </a:r>
            <a:r>
              <a:rPr lang="zh-TW" altLang="en-US" sz="1100" b="1" i="0" u="sng" dirty="0">
                <a:effectLst/>
                <a:ea typeface="Microsoft JhengHei UI" panose="020B0604030504040204" pitchFamily="34" charset="-120"/>
              </a:rPr>
              <a:t>能分割</a:t>
            </a:r>
            <a:r>
              <a:rPr lang="en-US" altLang="zh-TW" sz="1100" b="1" i="0" u="sng" dirty="0">
                <a:effectLst/>
                <a:ea typeface="Microsoft JhengHei UI" panose="020B0604030504040204" pitchFamily="34" charset="-120"/>
              </a:rPr>
              <a:t>MRI</a:t>
            </a:r>
            <a:r>
              <a:rPr lang="zh-TW" altLang="en-US" sz="1100" b="1" i="0" u="sng" dirty="0">
                <a:effectLst/>
                <a:ea typeface="Microsoft JhengHei UI" panose="020B0604030504040204" pitchFamily="34" charset="-120"/>
              </a:rPr>
              <a:t>影像</a:t>
            </a:r>
            <a:r>
              <a:rPr lang="zh-TW" altLang="en-US" sz="1100" b="0" i="0" dirty="0">
                <a:effectLst/>
                <a:ea typeface="Microsoft JhengHei UI" panose="020B0604030504040204" pitchFamily="34" charset="-120"/>
              </a:rPr>
              <a:t>，</a:t>
            </a:r>
            <a:br>
              <a:rPr lang="en-US" altLang="zh-TW" sz="1100" b="0" i="0" dirty="0">
                <a:effectLst/>
                <a:ea typeface="Microsoft JhengHei UI" panose="020B0604030504040204" pitchFamily="34" charset="-120"/>
              </a:rPr>
            </a:br>
            <a:r>
              <a:rPr lang="zh-TW" altLang="en-US" sz="1100" b="0" i="0" dirty="0">
                <a:effectLst/>
                <a:ea typeface="Microsoft JhengHei UI" panose="020B0604030504040204" pitchFamily="34" charset="-120"/>
              </a:rPr>
              <a:t>無論用 </a:t>
            </a:r>
            <a:r>
              <a:rPr lang="zh-TW" altLang="en-US" sz="1100" b="1" i="0" u="sng" dirty="0">
                <a:effectLst/>
                <a:ea typeface="Microsoft JhengHei UI" panose="020B0604030504040204" pitchFamily="34" charset="-120"/>
              </a:rPr>
              <a:t>語義 還是 空間提示</a:t>
            </a:r>
            <a:r>
              <a:rPr lang="zh-TW" altLang="en-US" sz="1100" b="0" i="0" dirty="0">
                <a:effectLst/>
                <a:ea typeface="Microsoft JhengHei UI" panose="020B0604030504040204" pitchFamily="34" charset="-120"/>
              </a:rPr>
              <a:t>。</a:t>
            </a:r>
            <a:endParaRPr lang="en-US" altLang="zh-TW" sz="1100" b="0" i="0" dirty="0">
              <a:solidFill>
                <a:srgbClr val="2E2E2F"/>
              </a:solidFill>
              <a:effectLst/>
              <a:ea typeface="Microsoft JhengHei U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en-US" sz="1100" b="0" i="0" dirty="0">
                <a:solidFill>
                  <a:srgbClr val="2E2E2F"/>
                </a:solidFill>
                <a:effectLst/>
                <a:ea typeface="Microsoft JhengHei UI" panose="020B0604030504040204" pitchFamily="34" charset="-120"/>
              </a:rPr>
              <a:t>我</a:t>
            </a:r>
            <a:r>
              <a:rPr lang="zh-TW" altLang="en-US" sz="1100" b="1" i="0" u="sng" dirty="0">
                <a:solidFill>
                  <a:srgbClr val="2E2E2F"/>
                </a:solidFill>
                <a:effectLst/>
                <a:ea typeface="Microsoft JhengHei UI" panose="020B0604030504040204" pitchFamily="34" charset="-120"/>
              </a:rPr>
              <a:t>以前做醫療影像</a:t>
            </a:r>
            <a:r>
              <a:rPr lang="zh-TW" altLang="en-US" sz="1100" b="0" i="0" dirty="0">
                <a:solidFill>
                  <a:srgbClr val="2E2E2F"/>
                </a:solidFill>
                <a:effectLst/>
                <a:ea typeface="Microsoft JhengHei UI" panose="020B0604030504040204" pitchFamily="34" charset="-120"/>
              </a:rPr>
              <a:t>也有</a:t>
            </a:r>
            <a:r>
              <a:rPr lang="zh-TW" altLang="en-US" sz="1100" b="1" i="0" u="sng" dirty="0">
                <a:solidFill>
                  <a:srgbClr val="2E2E2F"/>
                </a:solidFill>
                <a:effectLst/>
                <a:ea typeface="Microsoft JhengHei UI" panose="020B0604030504040204" pitchFamily="34" charset="-120"/>
              </a:rPr>
              <a:t>相關的經驗</a:t>
            </a:r>
            <a:r>
              <a:rPr lang="zh-TW" altLang="en-US" sz="1100" b="0" i="0" dirty="0">
                <a:solidFill>
                  <a:srgbClr val="2E2E2F"/>
                </a:solidFill>
                <a:effectLst/>
                <a:ea typeface="Microsoft JhengHei UI" panose="020B0604030504040204" pitchFamily="34" charset="-120"/>
              </a:rPr>
              <a:t>，</a:t>
            </a:r>
            <a:r>
              <a:rPr lang="en-US" altLang="zh-TW" sz="1800" b="0" i="0" dirty="0">
                <a:effectLst/>
                <a:ea typeface="Microsoft JhengHei UI" panose="020B0604030504040204" pitchFamily="34" charset="-120"/>
              </a:rPr>
              <a:t>CT</a:t>
            </a:r>
            <a:r>
              <a:rPr lang="zh-TW" altLang="en-US" sz="1800" b="0" i="0" dirty="0">
                <a:effectLst/>
                <a:ea typeface="Microsoft JhengHei UI" panose="020B0604030504040204" pitchFamily="34" charset="-120"/>
              </a:rPr>
              <a:t>和</a:t>
            </a:r>
            <a:r>
              <a:rPr lang="en-US" altLang="zh-TW" sz="1800" b="0" i="0" dirty="0">
                <a:effectLst/>
                <a:ea typeface="Microsoft JhengHei UI" panose="020B0604030504040204" pitchFamily="34" charset="-120"/>
              </a:rPr>
              <a:t>MRI</a:t>
            </a:r>
            <a:r>
              <a:rPr lang="zh-TW" altLang="en-US" sz="1800" b="0" i="0" dirty="0">
                <a:effectLst/>
                <a:ea typeface="Microsoft JhengHei UI" panose="020B0604030504040204" pitchFamily="34" charset="-120"/>
              </a:rPr>
              <a:t>拍出來的影像，在</a:t>
            </a:r>
            <a:r>
              <a:rPr lang="zh-TW" altLang="en-US" sz="1800" b="1" i="0" u="sng" dirty="0">
                <a:effectLst/>
                <a:ea typeface="Microsoft JhengHei UI" panose="020B0604030504040204" pitchFamily="34" charset="-120"/>
              </a:rPr>
              <a:t>結構</a:t>
            </a:r>
            <a:r>
              <a:rPr lang="zh-TW" altLang="en-US" sz="1800" b="0" i="0" dirty="0">
                <a:effectLst/>
                <a:ea typeface="Microsoft JhengHei UI" panose="020B0604030504040204" pitchFamily="34" charset="-120"/>
              </a:rPr>
              <a:t>上有</a:t>
            </a:r>
            <a:r>
              <a:rPr lang="zh-TW" altLang="en-US" sz="1800" b="1" i="0" u="sng" dirty="0">
                <a:effectLst/>
                <a:ea typeface="Microsoft JhengHei UI" panose="020B0604030504040204" pitchFamily="34" charset="-120"/>
              </a:rPr>
              <a:t>一定的一致性</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zh-TW" altLang="en-US" sz="1800" b="0" i="0" dirty="0">
                <a:effectLst/>
                <a:ea typeface="Microsoft JhengHei UI" panose="020B0604030504040204" pitchFamily="34" charset="-120"/>
              </a:rPr>
              <a:t>所以</a:t>
            </a:r>
            <a:r>
              <a:rPr lang="en-US" altLang="zh-TW" sz="1800" b="1" i="0" u="sng" dirty="0">
                <a:effectLst/>
                <a:ea typeface="Microsoft JhengHei UI" panose="020B0604030504040204" pitchFamily="34" charset="-120"/>
              </a:rPr>
              <a:t>pretrained </a:t>
            </a:r>
            <a:r>
              <a:rPr lang="zh-TW" altLang="en-US" sz="1800" b="1" i="0" u="sng" dirty="0">
                <a:effectLst/>
                <a:ea typeface="Microsoft JhengHei UI" panose="020B0604030504040204" pitchFamily="34" charset="-120"/>
              </a:rPr>
              <a:t>在 </a:t>
            </a:r>
            <a:r>
              <a:rPr lang="en-US" altLang="zh-TW" sz="1800" b="1" i="0" u="sng" dirty="0">
                <a:effectLst/>
                <a:ea typeface="Microsoft JhengHei UI" panose="020B0604030504040204" pitchFamily="34" charset="-120"/>
              </a:rPr>
              <a:t>decathlon</a:t>
            </a:r>
            <a:r>
              <a:rPr lang="zh-TW" altLang="en-US" sz="1800" b="0" i="0" dirty="0">
                <a:effectLst/>
                <a:ea typeface="Microsoft JhengHei UI" panose="020B0604030504040204" pitchFamily="34" charset="-120"/>
              </a:rPr>
              <a:t>：包含各種</a:t>
            </a:r>
            <a:r>
              <a:rPr lang="zh-TW" altLang="en-US" sz="1800" b="1" i="0" u="sng" dirty="0">
                <a:effectLst/>
                <a:ea typeface="Microsoft JhengHei UI" panose="020B0604030504040204" pitchFamily="34" charset="-120"/>
              </a:rPr>
              <a:t>不同 </a:t>
            </a:r>
            <a:r>
              <a:rPr lang="en-US" altLang="zh-TW" sz="1800" b="1" i="0" u="sng" dirty="0">
                <a:effectLst/>
                <a:ea typeface="Microsoft JhengHei UI" panose="020B0604030504040204" pitchFamily="34" charset="-120"/>
              </a:rPr>
              <a:t>modality </a:t>
            </a:r>
            <a:r>
              <a:rPr lang="zh-TW" altLang="en-US" sz="1800" b="0" i="0" dirty="0">
                <a:effectLst/>
                <a:ea typeface="Microsoft JhengHei UI" panose="020B0604030504040204" pitchFamily="34" charset="-120"/>
              </a:rPr>
              <a:t>和</a:t>
            </a:r>
            <a:r>
              <a:rPr lang="zh-TW" altLang="en-US" sz="1800" b="1" i="0" u="sng" dirty="0">
                <a:effectLst/>
                <a:ea typeface="Microsoft JhengHei UI" panose="020B0604030504040204" pitchFamily="34" charset="-120"/>
              </a:rPr>
              <a:t>不同 </a:t>
            </a:r>
            <a:r>
              <a:rPr lang="en-US" altLang="zh-TW" sz="1800" b="1" i="0" u="sng" dirty="0">
                <a:effectLst/>
                <a:ea typeface="Microsoft JhengHei UI" panose="020B0604030504040204" pitchFamily="34" charset="-120"/>
              </a:rPr>
              <a:t>organ </a:t>
            </a:r>
            <a:r>
              <a:rPr lang="zh-TW" altLang="en-US" sz="1800" b="0" i="0" dirty="0">
                <a:effectLst/>
                <a:ea typeface="Microsoft JhengHei UI" panose="020B0604030504040204" pitchFamily="34" charset="-120"/>
              </a:rPr>
              <a:t>的</a:t>
            </a:r>
            <a:r>
              <a:rPr lang="zh-TW" altLang="en-US" sz="1800" b="1" i="0" u="sng" dirty="0">
                <a:effectLst/>
                <a:ea typeface="Microsoft JhengHei UI" panose="020B0604030504040204" pitchFamily="34" charset="-120"/>
              </a:rPr>
              <a:t>醫學影像競賽</a:t>
            </a:r>
            <a:r>
              <a:rPr lang="zh-TW" altLang="en-US" sz="1800" b="0" i="0" dirty="0">
                <a:effectLst/>
                <a:ea typeface="Microsoft JhengHei UI" panose="020B0604030504040204" pitchFamily="34" charset="-120"/>
              </a:rPr>
              <a:t>，</a:t>
            </a:r>
            <a:br>
              <a:rPr lang="en-US" altLang="zh-TW" sz="1800" b="0" i="0" dirty="0">
                <a:effectLst/>
                <a:ea typeface="Microsoft JhengHei UI" panose="020B0604030504040204" pitchFamily="34" charset="-120"/>
              </a:rPr>
            </a:br>
            <a:r>
              <a:rPr lang="en-US" altLang="zh-TW" sz="1800" b="1" i="0" u="sng" dirty="0">
                <a:effectLst/>
                <a:ea typeface="Microsoft JhengHei UI" panose="020B0604030504040204" pitchFamily="34" charset="-120"/>
              </a:rPr>
              <a:t>finetuned </a:t>
            </a:r>
            <a:r>
              <a:rPr lang="zh-TW" altLang="en-US" sz="1800" b="1" i="0" u="sng" dirty="0">
                <a:effectLst/>
                <a:ea typeface="Microsoft JhengHei UI" panose="020B0604030504040204" pitchFamily="34" charset="-120"/>
              </a:rPr>
              <a:t>在新的影像</a:t>
            </a:r>
            <a:r>
              <a:rPr lang="zh-TW" altLang="en-US" sz="1800" b="0" i="0" dirty="0">
                <a:effectLst/>
                <a:ea typeface="Microsoft JhengHei UI" panose="020B0604030504040204" pitchFamily="34" charset="-120"/>
              </a:rPr>
              <a:t>上也有</a:t>
            </a:r>
            <a:r>
              <a:rPr lang="zh-TW" altLang="en-US" sz="1800" b="1" i="0" u="sng" dirty="0">
                <a:effectLst/>
                <a:ea typeface="Microsoft JhengHei UI" panose="020B0604030504040204" pitchFamily="34" charset="-120"/>
              </a:rPr>
              <a:t>幫助</a:t>
            </a:r>
            <a:r>
              <a:rPr lang="zh-TW" altLang="en-US" sz="1800" b="0" i="0" dirty="0">
                <a:effectLst/>
                <a:ea typeface="Microsoft JhengHei UI" panose="020B0604030504040204" pitchFamily="34" charset="-120"/>
              </a:rPr>
              <a:t>。</a:t>
            </a:r>
            <a:endParaRPr lang="en-US" altLang="zh-TW" sz="1800" b="0" i="0" dirty="0">
              <a:effectLst/>
              <a:ea typeface="Microsoft JhengHei U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en-US" sz="1800" b="0" i="0" dirty="0">
                <a:effectLst/>
                <a:ea typeface="Microsoft JhengHei UI" panose="020B0604030504040204" pitchFamily="34" charset="-120"/>
              </a:rPr>
              <a:t>基於這個模型，</a:t>
            </a:r>
            <a:r>
              <a:rPr lang="zh-TW" altLang="en-US" sz="1800" b="1" i="0" u="sng" dirty="0">
                <a:effectLst/>
                <a:ea typeface="Microsoft JhengHei UI" panose="020B0604030504040204" pitchFamily="34" charset="-120"/>
              </a:rPr>
              <a:t>往下訓練</a:t>
            </a:r>
            <a:r>
              <a:rPr lang="zh-TW" altLang="en-US" sz="1800" b="0" i="0" dirty="0">
                <a:effectLst/>
                <a:ea typeface="Microsoft JhengHei UI" panose="020B0604030504040204" pitchFamily="34" charset="-120"/>
              </a:rPr>
              <a:t>是可以</a:t>
            </a:r>
            <a:r>
              <a:rPr lang="zh-TW" altLang="en-US" sz="1800" b="1" i="0" u="sng" dirty="0">
                <a:effectLst/>
                <a:ea typeface="Microsoft JhengHei UI" panose="020B0604030504040204" pitchFamily="34" charset="-120"/>
              </a:rPr>
              <a:t>嘗試</a:t>
            </a:r>
            <a:r>
              <a:rPr lang="zh-TW" altLang="en-US" sz="1800" b="0" i="0" dirty="0">
                <a:effectLst/>
                <a:ea typeface="Microsoft JhengHei UI" panose="020B0604030504040204" pitchFamily="34" charset="-120"/>
              </a:rPr>
              <a:t>的。</a:t>
            </a: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endParaRPr lang="en-US" altLang="zh-TW" sz="1800" b="0" i="0" dirty="0">
              <a:effectLst/>
              <a:ea typeface="Microsoft JhengHei UI" panose="020B0604030504040204" pitchFamily="34" charset="-120"/>
            </a:endParaRPr>
          </a:p>
          <a:p>
            <a:pPr rtl="0" fontAlgn="ctr">
              <a:spcBef>
                <a:spcPts val="0"/>
              </a:spcBef>
              <a:spcAft>
                <a:spcPts val="0"/>
              </a:spcAft>
              <a:buFont typeface="+mj-lt"/>
              <a:buNone/>
            </a:pPr>
            <a:endParaRPr lang="zh-TW" altLang="zh-TW" sz="1800" b="0" i="0" dirty="0">
              <a:effectLst/>
              <a:ea typeface="arial" panose="020B0604020202020204" pitchFamily="34" charset="0"/>
            </a:endParaRPr>
          </a:p>
        </p:txBody>
      </p:sp>
    </p:spTree>
    <p:extLst>
      <p:ext uri="{BB962C8B-B14F-4D97-AF65-F5344CB8AC3E}">
        <p14:creationId xmlns:p14="http://schemas.microsoft.com/office/powerpoint/2010/main" val="121576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FFB600"/>
        </a:solidFill>
        <a:effectLst/>
      </p:bgPr>
    </p:bg>
    <p:spTree>
      <p:nvGrpSpPr>
        <p:cNvPr id="1" name="Shape 9"/>
        <p:cNvGrpSpPr/>
        <p:nvPr/>
      </p:nvGrpSpPr>
      <p:grpSpPr>
        <a:xfrm>
          <a:off x="0" y="0"/>
          <a:ext cx="0" cy="0"/>
          <a:chOff x="0" y="0"/>
          <a:chExt cx="0" cy="0"/>
        </a:xfrm>
      </p:grpSpPr>
      <p:sp>
        <p:nvSpPr>
          <p:cNvPr id="10" name="Shape 10"/>
          <p:cNvSpPr/>
          <p:nvPr/>
        </p:nvSpPr>
        <p:spPr>
          <a:xfrm>
            <a:off x="520981" y="506503"/>
            <a:ext cx="11150039" cy="5844995"/>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med" len="med"/>
            <a:tailEnd type="none" w="med" len="med"/>
          </a:ln>
        </p:spPr>
        <p:txBody>
          <a:bodyPr wrap="square" lIns="121900" tIns="121900" rIns="121900" bIns="121900" anchor="ctr" anchorCtr="0">
            <a:noAutofit/>
          </a:bodyPr>
          <a:lstStyle/>
          <a:p>
            <a:pPr marL="0" lvl="0" indent="0">
              <a:spcBef>
                <a:spcPts val="0"/>
              </a:spcBef>
              <a:buNone/>
            </a:pPr>
            <a:endParaRPr sz="1867"/>
          </a:p>
        </p:txBody>
      </p:sp>
      <p:sp>
        <p:nvSpPr>
          <p:cNvPr id="11" name="Shape 11"/>
          <p:cNvSpPr txBox="1">
            <a:spLocks noGrp="1"/>
          </p:cNvSpPr>
          <p:nvPr>
            <p:ph type="ctrTitle"/>
          </p:nvPr>
        </p:nvSpPr>
        <p:spPr>
          <a:xfrm>
            <a:off x="914400" y="4382951"/>
            <a:ext cx="10363200" cy="1546400"/>
          </a:xfrm>
          <a:prstGeom prst="rect">
            <a:avLst/>
          </a:prstGeom>
        </p:spPr>
        <p:txBody>
          <a:bodyPr wrap="square" lIns="91425" tIns="91425" rIns="91425" bIns="91425" anchor="b" anchorCtr="0"/>
          <a:lstStyle>
            <a:lvl1pPr lvl="0">
              <a:spcBef>
                <a:spcPts val="0"/>
              </a:spcBef>
              <a:buClr>
                <a:srgbClr val="FFFFFF"/>
              </a:buClr>
              <a:buSzPts val="6000"/>
              <a:buNone/>
              <a:defRPr sz="8000">
                <a:solidFill>
                  <a:srgbClr val="FFFFFF"/>
                </a:solidFill>
              </a:defRPr>
            </a:lvl1pPr>
            <a:lvl2pPr lvl="1">
              <a:spcBef>
                <a:spcPts val="0"/>
              </a:spcBef>
              <a:buClr>
                <a:srgbClr val="FFFFFF"/>
              </a:buClr>
              <a:buSzPts val="6000"/>
              <a:buNone/>
              <a:defRPr sz="8000">
                <a:solidFill>
                  <a:srgbClr val="FFFFFF"/>
                </a:solidFill>
              </a:defRPr>
            </a:lvl2pPr>
            <a:lvl3pPr lvl="2">
              <a:spcBef>
                <a:spcPts val="0"/>
              </a:spcBef>
              <a:buClr>
                <a:srgbClr val="FFFFFF"/>
              </a:buClr>
              <a:buSzPts val="6000"/>
              <a:buNone/>
              <a:defRPr sz="8000">
                <a:solidFill>
                  <a:srgbClr val="FFFFFF"/>
                </a:solidFill>
              </a:defRPr>
            </a:lvl3pPr>
            <a:lvl4pPr lvl="3">
              <a:spcBef>
                <a:spcPts val="0"/>
              </a:spcBef>
              <a:buClr>
                <a:srgbClr val="FFFFFF"/>
              </a:buClr>
              <a:buSzPts val="6000"/>
              <a:buNone/>
              <a:defRPr sz="8000">
                <a:solidFill>
                  <a:srgbClr val="FFFFFF"/>
                </a:solidFill>
              </a:defRPr>
            </a:lvl4pPr>
            <a:lvl5pPr lvl="4">
              <a:spcBef>
                <a:spcPts val="0"/>
              </a:spcBef>
              <a:buClr>
                <a:srgbClr val="FFFFFF"/>
              </a:buClr>
              <a:buSzPts val="6000"/>
              <a:buNone/>
              <a:defRPr sz="8000">
                <a:solidFill>
                  <a:srgbClr val="FFFFFF"/>
                </a:solidFill>
              </a:defRPr>
            </a:lvl5pPr>
            <a:lvl6pPr lvl="5">
              <a:spcBef>
                <a:spcPts val="0"/>
              </a:spcBef>
              <a:buClr>
                <a:srgbClr val="FFFFFF"/>
              </a:buClr>
              <a:buSzPts val="6000"/>
              <a:buNone/>
              <a:defRPr sz="8000">
                <a:solidFill>
                  <a:srgbClr val="FFFFFF"/>
                </a:solidFill>
              </a:defRPr>
            </a:lvl6pPr>
            <a:lvl7pPr lvl="6">
              <a:spcBef>
                <a:spcPts val="0"/>
              </a:spcBef>
              <a:buClr>
                <a:srgbClr val="FFFFFF"/>
              </a:buClr>
              <a:buSzPts val="6000"/>
              <a:buNone/>
              <a:defRPr sz="8000">
                <a:solidFill>
                  <a:srgbClr val="FFFFFF"/>
                </a:solidFill>
              </a:defRPr>
            </a:lvl7pPr>
            <a:lvl8pPr lvl="7">
              <a:spcBef>
                <a:spcPts val="0"/>
              </a:spcBef>
              <a:buClr>
                <a:srgbClr val="FFFFFF"/>
              </a:buClr>
              <a:buSzPts val="6000"/>
              <a:buNone/>
              <a:defRPr sz="8000">
                <a:solidFill>
                  <a:srgbClr val="FFFFFF"/>
                </a:solidFill>
              </a:defRPr>
            </a:lvl8pPr>
            <a:lvl9pPr lvl="8">
              <a:spcBef>
                <a:spcPts val="0"/>
              </a:spcBef>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419144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11472533" y="6120400"/>
            <a:ext cx="719600" cy="7376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
        <p:nvSpPr>
          <p:cNvPr id="49" name="Shape 49"/>
          <p:cNvSpPr/>
          <p:nvPr/>
        </p:nvSpPr>
        <p:spPr>
          <a:xfrm>
            <a:off x="520981" y="506503"/>
            <a:ext cx="11150039" cy="5844995"/>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med" len="med"/>
            <a:tailEnd type="none" w="med" len="med"/>
          </a:ln>
        </p:spPr>
        <p:txBody>
          <a:bodyPr wrap="square" lIns="121900" tIns="121900" rIns="121900" bIns="121900" anchor="ctr" anchorCtr="0">
            <a:noAutofit/>
          </a:bodyPr>
          <a:lstStyle/>
          <a:p>
            <a:pPr marL="0" lvl="0" indent="0" rtl="0">
              <a:spcBef>
                <a:spcPts val="0"/>
              </a:spcBef>
              <a:buNone/>
            </a:pPr>
            <a:endParaRPr sz="1867"/>
          </a:p>
        </p:txBody>
      </p:sp>
    </p:spTree>
    <p:extLst>
      <p:ext uri="{BB962C8B-B14F-4D97-AF65-F5344CB8AC3E}">
        <p14:creationId xmlns:p14="http://schemas.microsoft.com/office/powerpoint/2010/main" val="251494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1"/>
        <p:cNvGrpSpPr/>
        <p:nvPr/>
      </p:nvGrpSpPr>
      <p:grpSpPr>
        <a:xfrm>
          <a:off x="0" y="0"/>
          <a:ext cx="0" cy="0"/>
          <a:chOff x="0" y="0"/>
          <a:chExt cx="0" cy="0"/>
        </a:xfrm>
      </p:grpSpPr>
      <p:sp>
        <p:nvSpPr>
          <p:cNvPr id="22" name="Shape 22"/>
          <p:cNvSpPr/>
          <p:nvPr/>
        </p:nvSpPr>
        <p:spPr>
          <a:xfrm>
            <a:off x="520981" y="506503"/>
            <a:ext cx="11150039" cy="5844995"/>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med" len="med"/>
            <a:tailEnd type="none" w="med" len="med"/>
          </a:ln>
        </p:spPr>
        <p:txBody>
          <a:bodyPr wrap="square" lIns="121900" tIns="121900" rIns="121900" bIns="121900" anchor="ctr" anchorCtr="0">
            <a:noAutofit/>
          </a:bodyPr>
          <a:lstStyle/>
          <a:p>
            <a:pPr marL="0" lvl="0" indent="0">
              <a:spcBef>
                <a:spcPts val="0"/>
              </a:spcBef>
              <a:buNone/>
            </a:pPr>
            <a:endParaRPr sz="1867"/>
          </a:p>
        </p:txBody>
      </p:sp>
      <p:sp>
        <p:nvSpPr>
          <p:cNvPr id="23" name="Shape 23"/>
          <p:cNvSpPr txBox="1">
            <a:spLocks noGrp="1"/>
          </p:cNvSpPr>
          <p:nvPr>
            <p:ph type="title"/>
          </p:nvPr>
        </p:nvSpPr>
        <p:spPr>
          <a:xfrm>
            <a:off x="1229333" y="1189033"/>
            <a:ext cx="9154800" cy="1143200"/>
          </a:xfrm>
          <a:prstGeom prst="rect">
            <a:avLst/>
          </a:prstGeom>
        </p:spPr>
        <p:txBody>
          <a:bodyPr wrap="square" lIns="91425" tIns="91425" rIns="91425" bIns="91425" anchor="t" anchorCtr="0"/>
          <a:lstStyle>
            <a:lvl1pPr lvl="0">
              <a:spcBef>
                <a:spcPts val="0"/>
              </a:spcBef>
              <a:buSzPts val="5800"/>
              <a:buNone/>
              <a:defRPr/>
            </a:lvl1pPr>
            <a:lvl2pPr lvl="1">
              <a:spcBef>
                <a:spcPts val="0"/>
              </a:spcBef>
              <a:buSzPts val="5800"/>
              <a:buNone/>
              <a:defRPr/>
            </a:lvl2pPr>
            <a:lvl3pPr lvl="2">
              <a:spcBef>
                <a:spcPts val="0"/>
              </a:spcBef>
              <a:buSzPts val="5800"/>
              <a:buNone/>
              <a:defRPr/>
            </a:lvl3pPr>
            <a:lvl4pPr lvl="3">
              <a:spcBef>
                <a:spcPts val="0"/>
              </a:spcBef>
              <a:buSzPts val="5800"/>
              <a:buNone/>
              <a:defRPr/>
            </a:lvl4pPr>
            <a:lvl5pPr lvl="4">
              <a:spcBef>
                <a:spcPts val="0"/>
              </a:spcBef>
              <a:buSzPts val="5800"/>
              <a:buNone/>
              <a:defRPr/>
            </a:lvl5pPr>
            <a:lvl6pPr lvl="5">
              <a:spcBef>
                <a:spcPts val="0"/>
              </a:spcBef>
              <a:buSzPts val="5800"/>
              <a:buNone/>
              <a:defRPr/>
            </a:lvl6pPr>
            <a:lvl7pPr lvl="6">
              <a:spcBef>
                <a:spcPts val="0"/>
              </a:spcBef>
              <a:buSzPts val="5800"/>
              <a:buNone/>
              <a:defRPr/>
            </a:lvl7pPr>
            <a:lvl8pPr lvl="7">
              <a:spcBef>
                <a:spcPts val="0"/>
              </a:spcBef>
              <a:buSzPts val="5800"/>
              <a:buNone/>
              <a:defRPr/>
            </a:lvl8pPr>
            <a:lvl9pPr lvl="8">
              <a:spcBef>
                <a:spcPts val="0"/>
              </a:spcBef>
              <a:buSzPts val="5800"/>
              <a:buNone/>
              <a:defRPr/>
            </a:lvl9pPr>
          </a:lstStyle>
          <a:p>
            <a:endParaRPr/>
          </a:p>
        </p:txBody>
      </p:sp>
      <p:sp>
        <p:nvSpPr>
          <p:cNvPr id="24" name="Shape 24"/>
          <p:cNvSpPr txBox="1">
            <a:spLocks noGrp="1"/>
          </p:cNvSpPr>
          <p:nvPr>
            <p:ph type="body" idx="1"/>
          </p:nvPr>
        </p:nvSpPr>
        <p:spPr>
          <a:xfrm>
            <a:off x="1229333" y="2514601"/>
            <a:ext cx="9154800" cy="3154800"/>
          </a:xfrm>
          <a:prstGeom prst="rect">
            <a:avLst/>
          </a:prstGeom>
        </p:spPr>
        <p:txBody>
          <a:bodyPr wrap="square" lIns="91425" tIns="91425" rIns="91425" bIns="91425" anchor="t" anchorCtr="0"/>
          <a:lstStyle>
            <a:lvl1pPr lvl="0">
              <a:spcBef>
                <a:spcPts val="0"/>
              </a:spcBef>
              <a:buClr>
                <a:srgbClr val="FFB600"/>
              </a:buClr>
              <a:buSzPts val="1800"/>
              <a:buChar char="●"/>
              <a:defRPr/>
            </a:lvl1pPr>
            <a:lvl2pPr lvl="1">
              <a:spcBef>
                <a:spcPts val="0"/>
              </a:spcBef>
              <a:buClr>
                <a:srgbClr val="FFB600"/>
              </a:buClr>
              <a:buSzPts val="1800"/>
              <a:buChar char="○"/>
              <a:defRPr/>
            </a:lvl2pPr>
            <a:lvl3pPr lvl="2">
              <a:spcBef>
                <a:spcPts val="0"/>
              </a:spcBef>
              <a:buClr>
                <a:srgbClr val="FFB600"/>
              </a:buClr>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5" name="Shape 25"/>
          <p:cNvSpPr txBox="1">
            <a:spLocks noGrp="1"/>
          </p:cNvSpPr>
          <p:nvPr>
            <p:ph type="sldNum" idx="12"/>
          </p:nvPr>
        </p:nvSpPr>
        <p:spPr>
          <a:xfrm>
            <a:off x="11472533" y="6120400"/>
            <a:ext cx="719600" cy="737600"/>
          </a:xfrm>
          <a:prstGeom prst="rect">
            <a:avLst/>
          </a:prstGeom>
        </p:spPr>
        <p:txBody>
          <a:bodyPr wrap="square" lIns="91425" tIns="91425" rIns="91425" bIns="91425" anchor="ctr" anchorCtr="0">
            <a:noAutofit/>
          </a:bodyPr>
          <a:lstStyle/>
          <a:p>
            <a:fld id="{00000000-1234-1234-1234-123412341234}" type="slidenum">
              <a:rPr lang="en" smtClean="0">
                <a:solidFill>
                  <a:srgbClr val="FFB600"/>
                </a:solidFill>
              </a:rPr>
              <a:pPr/>
              <a:t>‹#›</a:t>
            </a:fld>
            <a:endParaRPr lang="en">
              <a:solidFill>
                <a:srgbClr val="FFB600"/>
              </a:solidFill>
            </a:endParaRPr>
          </a:p>
        </p:txBody>
      </p:sp>
    </p:spTree>
    <p:extLst>
      <p:ext uri="{BB962C8B-B14F-4D97-AF65-F5344CB8AC3E}">
        <p14:creationId xmlns:p14="http://schemas.microsoft.com/office/powerpoint/2010/main" val="42329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efault Slide">
    <p:bg>
      <p:bgPr>
        <a:solidFill>
          <a:srgbClr val="FFFFFF"/>
        </a:solidFill>
        <a:effectLst/>
      </p:bgPr>
    </p:bg>
    <p:spTree>
      <p:nvGrpSpPr>
        <p:cNvPr id="1" name=""/>
        <p:cNvGrpSpPr/>
        <p:nvPr/>
      </p:nvGrpSpPr>
      <p:grpSpPr>
        <a:xfrm>
          <a:off x="0" y="0"/>
          <a:ext cx="0" cy="0"/>
          <a:chOff x="0" y="0"/>
          <a:chExt cx="0" cy="0"/>
        </a:xfrm>
      </p:grpSpPr>
      <p:grpSp>
        <p:nvGrpSpPr>
          <p:cNvPr id="5" name="群組 7">
            <a:extLst>
              <a:ext uri="{FF2B5EF4-FFF2-40B4-BE49-F238E27FC236}">
                <a16:creationId xmlns:a16="http://schemas.microsoft.com/office/drawing/2014/main" id="{69D99752-1B95-4A5D-B66F-DF43CA855E8A}"/>
              </a:ext>
            </a:extLst>
          </p:cNvPr>
          <p:cNvGrpSpPr/>
          <p:nvPr userDrawn="1"/>
        </p:nvGrpSpPr>
        <p:grpSpPr>
          <a:xfrm>
            <a:off x="-14" y="397319"/>
            <a:ext cx="1530143" cy="603100"/>
            <a:chOff x="-3" y="-2"/>
            <a:chExt cx="2717828" cy="1071220"/>
          </a:xfrm>
        </p:grpSpPr>
        <p:sp>
          <p:nvSpPr>
            <p:cNvPr id="6" name="手繪多邊形: 圖案 26">
              <a:extLst>
                <a:ext uri="{FF2B5EF4-FFF2-40B4-BE49-F238E27FC236}">
                  <a16:creationId xmlns:a16="http://schemas.microsoft.com/office/drawing/2014/main" id="{1D3CDC39-D8DC-4CA8-8CFE-447B67D33319}"/>
                </a:ext>
              </a:extLst>
            </p:cNvPr>
            <p:cNvSpPr/>
            <p:nvPr/>
          </p:nvSpPr>
          <p:spPr>
            <a:xfrm>
              <a:off x="2" y="-2"/>
              <a:ext cx="2717823" cy="10712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877" y="205"/>
                  </a:lnTo>
                  <a:lnTo>
                    <a:pt x="0" y="0"/>
                  </a:lnTo>
                  <a:lnTo>
                    <a:pt x="0" y="21600"/>
                  </a:lnTo>
                  <a:lnTo>
                    <a:pt x="21600" y="21600"/>
                  </a:lnTo>
                  <a:close/>
                </a:path>
              </a:pathLst>
            </a:custGeom>
            <a:solidFill>
              <a:srgbClr val="2889AC">
                <a:alpha val="65882"/>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Arial"/>
                </a:defRPr>
              </a:pPr>
              <a:endParaRPr sz="1400" dirty="0"/>
            </a:p>
          </p:txBody>
        </p:sp>
        <p:sp>
          <p:nvSpPr>
            <p:cNvPr id="7" name="手繪多邊形: 圖案 11">
              <a:extLst>
                <a:ext uri="{FF2B5EF4-FFF2-40B4-BE49-F238E27FC236}">
                  <a16:creationId xmlns:a16="http://schemas.microsoft.com/office/drawing/2014/main" id="{A559F193-7796-4550-A502-4060B64979F7}"/>
                </a:ext>
              </a:extLst>
            </p:cNvPr>
            <p:cNvSpPr/>
            <p:nvPr/>
          </p:nvSpPr>
          <p:spPr>
            <a:xfrm>
              <a:off x="-3" y="10293"/>
              <a:ext cx="2146475" cy="1060925"/>
            </a:xfrm>
            <a:custGeom>
              <a:avLst/>
              <a:gdLst>
                <a:gd name="connsiteX0" fmla="*/ 22814 w 22814"/>
                <a:gd name="connsiteY0" fmla="*/ 21600 h 21600"/>
                <a:gd name="connsiteX1" fmla="*/ 16675 w 22814"/>
                <a:gd name="connsiteY1" fmla="*/ 0 h 21600"/>
                <a:gd name="connsiteX2" fmla="*/ 0 w 22814"/>
                <a:gd name="connsiteY2" fmla="*/ 0 h 21600"/>
                <a:gd name="connsiteX3" fmla="*/ 0 w 22814"/>
                <a:gd name="connsiteY3" fmla="*/ 21600 h 21600"/>
                <a:gd name="connsiteX4" fmla="*/ 22814 w 22814"/>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4" h="21600" extrusionOk="0">
                  <a:moveTo>
                    <a:pt x="22814" y="21600"/>
                  </a:moveTo>
                  <a:lnTo>
                    <a:pt x="16675" y="0"/>
                  </a:lnTo>
                  <a:lnTo>
                    <a:pt x="0" y="0"/>
                  </a:lnTo>
                  <a:lnTo>
                    <a:pt x="0" y="21600"/>
                  </a:lnTo>
                  <a:lnTo>
                    <a:pt x="22814" y="21600"/>
                  </a:lnTo>
                  <a:close/>
                </a:path>
              </a:pathLst>
            </a:custGeom>
            <a:solidFill>
              <a:srgbClr val="2889AC">
                <a:alpha val="61961"/>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Arial"/>
                </a:defRPr>
              </a:pPr>
              <a:endParaRPr sz="1400" dirty="0"/>
            </a:p>
          </p:txBody>
        </p:sp>
      </p:grpSp>
      <p:sp>
        <p:nvSpPr>
          <p:cNvPr id="8" name="大標題文字">
            <a:extLst>
              <a:ext uri="{FF2B5EF4-FFF2-40B4-BE49-F238E27FC236}">
                <a16:creationId xmlns:a16="http://schemas.microsoft.com/office/drawing/2014/main" id="{DBBAE5D9-93C7-429A-9648-E49C869302EB}"/>
              </a:ext>
            </a:extLst>
          </p:cNvPr>
          <p:cNvSpPr txBox="1">
            <a:spLocks noGrp="1"/>
          </p:cNvSpPr>
          <p:nvPr>
            <p:ph type="title"/>
          </p:nvPr>
        </p:nvSpPr>
        <p:spPr>
          <a:xfrm>
            <a:off x="1622181" y="365126"/>
            <a:ext cx="9731619" cy="672367"/>
          </a:xfrm>
          <a:prstGeom prst="rect">
            <a:avLst/>
          </a:prstGeom>
        </p:spPr>
        <p:txBody>
          <a:bodyPr lIns="45718" tIns="45718" rIns="45718" bIns="45718"/>
          <a:lstStyle>
            <a:lvl1pPr>
              <a:defRPr>
                <a:latin typeface="Calibri Light"/>
                <a:ea typeface="Calibri Light"/>
                <a:cs typeface="Calibri Light"/>
                <a:sym typeface="Calibri Light"/>
              </a:defRPr>
            </a:lvl1pPr>
          </a:lstStyle>
          <a:p>
            <a:r>
              <a:t>大標題文字</a:t>
            </a:r>
          </a:p>
        </p:txBody>
      </p:sp>
    </p:spTree>
    <p:extLst>
      <p:ext uri="{BB962C8B-B14F-4D97-AF65-F5344CB8AC3E}">
        <p14:creationId xmlns:p14="http://schemas.microsoft.com/office/powerpoint/2010/main" val="338820414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ubtitle">
    <p:bg>
      <p:bgPr>
        <a:solidFill>
          <a:srgbClr val="FFB600"/>
        </a:solidFill>
        <a:effectLst/>
      </p:bgPr>
    </p:bg>
    <p:spTree>
      <p:nvGrpSpPr>
        <p:cNvPr id="1" name="Shape 12"/>
        <p:cNvGrpSpPr/>
        <p:nvPr/>
      </p:nvGrpSpPr>
      <p:grpSpPr>
        <a:xfrm>
          <a:off x="0" y="0"/>
          <a:ext cx="0" cy="0"/>
          <a:chOff x="0" y="0"/>
          <a:chExt cx="0" cy="0"/>
        </a:xfrm>
      </p:grpSpPr>
      <p:sp>
        <p:nvSpPr>
          <p:cNvPr id="13" name="Shape 13"/>
          <p:cNvSpPr/>
          <p:nvPr/>
        </p:nvSpPr>
        <p:spPr>
          <a:xfrm>
            <a:off x="520981" y="506503"/>
            <a:ext cx="11150039" cy="5844995"/>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med" len="med"/>
            <a:tailEnd type="none" w="med" len="med"/>
          </a:ln>
        </p:spPr>
        <p:txBody>
          <a:bodyPr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Shape 14"/>
          <p:cNvSpPr txBox="1">
            <a:spLocks noGrp="1"/>
          </p:cNvSpPr>
          <p:nvPr>
            <p:ph type="ctrTitle"/>
          </p:nvPr>
        </p:nvSpPr>
        <p:spPr>
          <a:xfrm>
            <a:off x="914400" y="3635123"/>
            <a:ext cx="10363200" cy="1546400"/>
          </a:xfrm>
          <a:prstGeom prst="rect">
            <a:avLst/>
          </a:prstGeom>
        </p:spPr>
        <p:txBody>
          <a:bodyPr wrap="square" lIns="91425" tIns="91425" rIns="91425" bIns="91425" anchor="b" anchorCtr="0"/>
          <a:lstStyle>
            <a:lvl1pPr lvl="0" rtl="0">
              <a:spcBef>
                <a:spcPts val="0"/>
              </a:spcBef>
              <a:buSzPts val="4800"/>
              <a:buNone/>
              <a:defRPr sz="6400"/>
            </a:lvl1pPr>
            <a:lvl2pPr lvl="1" rtl="0">
              <a:spcBef>
                <a:spcPts val="0"/>
              </a:spcBef>
              <a:buSzPts val="4800"/>
              <a:buNone/>
              <a:defRPr sz="6400"/>
            </a:lvl2pPr>
            <a:lvl3pPr lvl="2" rtl="0">
              <a:spcBef>
                <a:spcPts val="0"/>
              </a:spcBef>
              <a:buSzPts val="4800"/>
              <a:buNone/>
              <a:defRPr sz="6400"/>
            </a:lvl3pPr>
            <a:lvl4pPr lvl="3" rtl="0">
              <a:spcBef>
                <a:spcPts val="0"/>
              </a:spcBef>
              <a:buSzPts val="4800"/>
              <a:buNone/>
              <a:defRPr sz="6400"/>
            </a:lvl4pPr>
            <a:lvl5pPr lvl="4" rtl="0">
              <a:spcBef>
                <a:spcPts val="0"/>
              </a:spcBef>
              <a:buSzPts val="4800"/>
              <a:buNone/>
              <a:defRPr sz="6400"/>
            </a:lvl5pPr>
            <a:lvl6pPr lvl="5" rtl="0">
              <a:spcBef>
                <a:spcPts val="0"/>
              </a:spcBef>
              <a:buSzPts val="4800"/>
              <a:buNone/>
              <a:defRPr sz="6400"/>
            </a:lvl6pPr>
            <a:lvl7pPr lvl="6" rtl="0">
              <a:spcBef>
                <a:spcPts val="0"/>
              </a:spcBef>
              <a:buSzPts val="4800"/>
              <a:buNone/>
              <a:defRPr sz="6400"/>
            </a:lvl7pPr>
            <a:lvl8pPr lvl="7" rtl="0">
              <a:spcBef>
                <a:spcPts val="0"/>
              </a:spcBef>
              <a:buSzPts val="4800"/>
              <a:buNone/>
              <a:defRPr sz="6400"/>
            </a:lvl8pPr>
            <a:lvl9pPr lvl="8" rtl="0">
              <a:spcBef>
                <a:spcPts val="0"/>
              </a:spcBef>
              <a:buSzPts val="4800"/>
              <a:buNone/>
              <a:defRPr sz="6400"/>
            </a:lvl9pPr>
          </a:lstStyle>
          <a:p>
            <a:endParaRPr/>
          </a:p>
        </p:txBody>
      </p:sp>
      <p:sp>
        <p:nvSpPr>
          <p:cNvPr id="15" name="Shape 15"/>
          <p:cNvSpPr txBox="1">
            <a:spLocks noGrp="1"/>
          </p:cNvSpPr>
          <p:nvPr>
            <p:ph type="subTitle" idx="1"/>
          </p:nvPr>
        </p:nvSpPr>
        <p:spPr>
          <a:xfrm>
            <a:off x="914400" y="5107537"/>
            <a:ext cx="10363200" cy="1046400"/>
          </a:xfrm>
          <a:prstGeom prst="rect">
            <a:avLst/>
          </a:prstGeom>
        </p:spPr>
        <p:txBody>
          <a:bodyPr wrap="square" lIns="91425" tIns="91425" rIns="91425" bIns="91425" anchor="t" anchorCtr="0"/>
          <a:lstStyle>
            <a:lvl1pPr lvl="0" rtl="0">
              <a:spcBef>
                <a:spcPts val="0"/>
              </a:spcBef>
              <a:buClr>
                <a:srgbClr val="FFFFFF"/>
              </a:buClr>
              <a:buSzPts val="1800"/>
              <a:buNone/>
              <a:defRPr>
                <a:solidFill>
                  <a:srgbClr val="FFFFFF"/>
                </a:solidFill>
              </a:defRPr>
            </a:lvl1pPr>
            <a:lvl2pPr lvl="1" rtl="0">
              <a:spcBef>
                <a:spcPts val="0"/>
              </a:spcBef>
              <a:buClr>
                <a:srgbClr val="FFFFFF"/>
              </a:buClr>
              <a:buSzPts val="3000"/>
              <a:buNone/>
              <a:defRPr sz="4000">
                <a:solidFill>
                  <a:srgbClr val="FFFFFF"/>
                </a:solidFill>
              </a:defRPr>
            </a:lvl2pPr>
            <a:lvl3pPr lvl="2" rtl="0">
              <a:spcBef>
                <a:spcPts val="0"/>
              </a:spcBef>
              <a:buClr>
                <a:srgbClr val="FFFFFF"/>
              </a:buClr>
              <a:buSzPts val="3000"/>
              <a:buNone/>
              <a:defRPr sz="4000">
                <a:solidFill>
                  <a:srgbClr val="FFFFFF"/>
                </a:solidFill>
              </a:defRPr>
            </a:lvl3pPr>
            <a:lvl4pPr lvl="3" rtl="0">
              <a:spcBef>
                <a:spcPts val="0"/>
              </a:spcBef>
              <a:buClr>
                <a:srgbClr val="FFFFFF"/>
              </a:buClr>
              <a:buSzPts val="3000"/>
              <a:buNone/>
              <a:defRPr sz="4000">
                <a:solidFill>
                  <a:srgbClr val="FFFFFF"/>
                </a:solidFill>
              </a:defRPr>
            </a:lvl4pPr>
            <a:lvl5pPr lvl="4" rtl="0">
              <a:spcBef>
                <a:spcPts val="0"/>
              </a:spcBef>
              <a:buClr>
                <a:srgbClr val="FFFFFF"/>
              </a:buClr>
              <a:buSzPts val="3000"/>
              <a:buNone/>
              <a:defRPr sz="4000">
                <a:solidFill>
                  <a:srgbClr val="FFFFFF"/>
                </a:solidFill>
              </a:defRPr>
            </a:lvl5pPr>
            <a:lvl6pPr lvl="5" rtl="0">
              <a:spcBef>
                <a:spcPts val="0"/>
              </a:spcBef>
              <a:buClr>
                <a:srgbClr val="FFFFFF"/>
              </a:buClr>
              <a:buSzPts val="3000"/>
              <a:buNone/>
              <a:defRPr sz="4000">
                <a:solidFill>
                  <a:srgbClr val="FFFFFF"/>
                </a:solidFill>
              </a:defRPr>
            </a:lvl6pPr>
            <a:lvl7pPr lvl="6" rtl="0">
              <a:spcBef>
                <a:spcPts val="0"/>
              </a:spcBef>
              <a:buClr>
                <a:srgbClr val="FFFFFF"/>
              </a:buClr>
              <a:buSzPts val="3000"/>
              <a:buNone/>
              <a:defRPr sz="4000">
                <a:solidFill>
                  <a:srgbClr val="FFFFFF"/>
                </a:solidFill>
              </a:defRPr>
            </a:lvl7pPr>
            <a:lvl8pPr lvl="7" rtl="0">
              <a:spcBef>
                <a:spcPts val="0"/>
              </a:spcBef>
              <a:buClr>
                <a:srgbClr val="FFFFFF"/>
              </a:buClr>
              <a:buSzPts val="3000"/>
              <a:buNone/>
              <a:defRPr sz="4000">
                <a:solidFill>
                  <a:srgbClr val="FFFFFF"/>
                </a:solidFill>
              </a:defRPr>
            </a:lvl8pPr>
            <a:lvl9pPr lvl="8" rtl="0">
              <a:spcBef>
                <a:spcPts val="0"/>
              </a:spcBef>
              <a:buClr>
                <a:srgbClr val="FFFFFF"/>
              </a:buClr>
              <a:buSzPts val="3000"/>
              <a:buNone/>
              <a:defRPr sz="4000">
                <a:solidFill>
                  <a:srgbClr val="FFFFFF"/>
                </a:solidFill>
              </a:defRPr>
            </a:lvl9pPr>
          </a:lstStyle>
          <a:p>
            <a:endParaRPr/>
          </a:p>
        </p:txBody>
      </p:sp>
    </p:spTree>
    <p:extLst>
      <p:ext uri="{BB962C8B-B14F-4D97-AF65-F5344CB8AC3E}">
        <p14:creationId xmlns:p14="http://schemas.microsoft.com/office/powerpoint/2010/main" val="318389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p:bg>
      <p:bgPr>
        <a:solidFill>
          <a:srgbClr val="FFB600"/>
        </a:solidFill>
        <a:effectLst/>
      </p:bgPr>
    </p:bg>
    <p:spTree>
      <p:nvGrpSpPr>
        <p:cNvPr id="1" name="Shape 9"/>
        <p:cNvGrpSpPr/>
        <p:nvPr/>
      </p:nvGrpSpPr>
      <p:grpSpPr>
        <a:xfrm>
          <a:off x="0" y="0"/>
          <a:ext cx="0" cy="0"/>
          <a:chOff x="0" y="0"/>
          <a:chExt cx="0" cy="0"/>
        </a:xfrm>
      </p:grpSpPr>
      <p:sp>
        <p:nvSpPr>
          <p:cNvPr id="10" name="Shape 10"/>
          <p:cNvSpPr/>
          <p:nvPr/>
        </p:nvSpPr>
        <p:spPr>
          <a:xfrm>
            <a:off x="520981" y="506503"/>
            <a:ext cx="11150039" cy="5844995"/>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med" len="med"/>
            <a:tailEnd type="none" w="med" len="med"/>
          </a:ln>
        </p:spPr>
        <p:txBody>
          <a:bodyPr wrap="square" lIns="121900" tIns="121900" rIns="121900" bIns="121900" anchor="ctr" anchorCtr="0">
            <a:noAutofit/>
          </a:bodyPr>
          <a:lstStyle/>
          <a:p>
            <a:pPr marL="0" lvl="0" indent="0">
              <a:spcBef>
                <a:spcPts val="0"/>
              </a:spcBef>
              <a:buNone/>
            </a:pPr>
            <a:endParaRPr sz="1867"/>
          </a:p>
        </p:txBody>
      </p:sp>
      <p:sp>
        <p:nvSpPr>
          <p:cNvPr id="11" name="Shape 11"/>
          <p:cNvSpPr txBox="1">
            <a:spLocks noGrp="1"/>
          </p:cNvSpPr>
          <p:nvPr>
            <p:ph type="ctrTitle"/>
          </p:nvPr>
        </p:nvSpPr>
        <p:spPr>
          <a:xfrm>
            <a:off x="914400" y="4382951"/>
            <a:ext cx="10363200" cy="1546400"/>
          </a:xfrm>
          <a:prstGeom prst="rect">
            <a:avLst/>
          </a:prstGeom>
        </p:spPr>
        <p:txBody>
          <a:bodyPr wrap="square" lIns="91425" tIns="91425" rIns="91425" bIns="91425" anchor="b" anchorCtr="0"/>
          <a:lstStyle>
            <a:lvl1pPr lvl="0">
              <a:spcBef>
                <a:spcPts val="0"/>
              </a:spcBef>
              <a:buClr>
                <a:srgbClr val="FFFFFF"/>
              </a:buClr>
              <a:buSzPts val="6000"/>
              <a:buNone/>
              <a:defRPr sz="8000">
                <a:solidFill>
                  <a:srgbClr val="FFFFFF"/>
                </a:solidFill>
              </a:defRPr>
            </a:lvl1pPr>
            <a:lvl2pPr lvl="1">
              <a:spcBef>
                <a:spcPts val="0"/>
              </a:spcBef>
              <a:buClr>
                <a:srgbClr val="FFFFFF"/>
              </a:buClr>
              <a:buSzPts val="6000"/>
              <a:buNone/>
              <a:defRPr sz="8000">
                <a:solidFill>
                  <a:srgbClr val="FFFFFF"/>
                </a:solidFill>
              </a:defRPr>
            </a:lvl2pPr>
            <a:lvl3pPr lvl="2">
              <a:spcBef>
                <a:spcPts val="0"/>
              </a:spcBef>
              <a:buClr>
                <a:srgbClr val="FFFFFF"/>
              </a:buClr>
              <a:buSzPts val="6000"/>
              <a:buNone/>
              <a:defRPr sz="8000">
                <a:solidFill>
                  <a:srgbClr val="FFFFFF"/>
                </a:solidFill>
              </a:defRPr>
            </a:lvl3pPr>
            <a:lvl4pPr lvl="3">
              <a:spcBef>
                <a:spcPts val="0"/>
              </a:spcBef>
              <a:buClr>
                <a:srgbClr val="FFFFFF"/>
              </a:buClr>
              <a:buSzPts val="6000"/>
              <a:buNone/>
              <a:defRPr sz="8000">
                <a:solidFill>
                  <a:srgbClr val="FFFFFF"/>
                </a:solidFill>
              </a:defRPr>
            </a:lvl4pPr>
            <a:lvl5pPr lvl="4">
              <a:spcBef>
                <a:spcPts val="0"/>
              </a:spcBef>
              <a:buClr>
                <a:srgbClr val="FFFFFF"/>
              </a:buClr>
              <a:buSzPts val="6000"/>
              <a:buNone/>
              <a:defRPr sz="8000">
                <a:solidFill>
                  <a:srgbClr val="FFFFFF"/>
                </a:solidFill>
              </a:defRPr>
            </a:lvl5pPr>
            <a:lvl6pPr lvl="5">
              <a:spcBef>
                <a:spcPts val="0"/>
              </a:spcBef>
              <a:buClr>
                <a:srgbClr val="FFFFFF"/>
              </a:buClr>
              <a:buSzPts val="6000"/>
              <a:buNone/>
              <a:defRPr sz="8000">
                <a:solidFill>
                  <a:srgbClr val="FFFFFF"/>
                </a:solidFill>
              </a:defRPr>
            </a:lvl6pPr>
            <a:lvl7pPr lvl="6">
              <a:spcBef>
                <a:spcPts val="0"/>
              </a:spcBef>
              <a:buClr>
                <a:srgbClr val="FFFFFF"/>
              </a:buClr>
              <a:buSzPts val="6000"/>
              <a:buNone/>
              <a:defRPr sz="8000">
                <a:solidFill>
                  <a:srgbClr val="FFFFFF"/>
                </a:solidFill>
              </a:defRPr>
            </a:lvl7pPr>
            <a:lvl8pPr lvl="7">
              <a:spcBef>
                <a:spcPts val="0"/>
              </a:spcBef>
              <a:buClr>
                <a:srgbClr val="FFFFFF"/>
              </a:buClr>
              <a:buSzPts val="6000"/>
              <a:buNone/>
              <a:defRPr sz="8000">
                <a:solidFill>
                  <a:srgbClr val="FFFFFF"/>
                </a:solidFill>
              </a:defRPr>
            </a:lvl8pPr>
            <a:lvl9pPr lvl="8">
              <a:spcBef>
                <a:spcPts val="0"/>
              </a:spcBef>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295829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ubtitle">
    <p:bg>
      <p:bgPr>
        <a:solidFill>
          <a:srgbClr val="FFB600"/>
        </a:solidFill>
        <a:effectLst/>
      </p:bgPr>
    </p:bg>
    <p:spTree>
      <p:nvGrpSpPr>
        <p:cNvPr id="1" name="Shape 12"/>
        <p:cNvGrpSpPr/>
        <p:nvPr/>
      </p:nvGrpSpPr>
      <p:grpSpPr>
        <a:xfrm>
          <a:off x="0" y="0"/>
          <a:ext cx="0" cy="0"/>
          <a:chOff x="0" y="0"/>
          <a:chExt cx="0" cy="0"/>
        </a:xfrm>
      </p:grpSpPr>
      <p:sp>
        <p:nvSpPr>
          <p:cNvPr id="13" name="Shape 13"/>
          <p:cNvSpPr/>
          <p:nvPr/>
        </p:nvSpPr>
        <p:spPr>
          <a:xfrm>
            <a:off x="520981" y="506503"/>
            <a:ext cx="11150039" cy="5844995"/>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med" len="med"/>
            <a:tailEnd type="none" w="med" len="med"/>
          </a:ln>
        </p:spPr>
        <p:txBody>
          <a:bodyPr wrap="square" lIns="121900" tIns="121900" rIns="121900" bIns="121900" anchor="ctr" anchorCtr="0">
            <a:noAutofit/>
          </a:bodyPr>
          <a:lstStyle/>
          <a:p>
            <a:pPr marL="0" lvl="0" indent="0">
              <a:spcBef>
                <a:spcPts val="0"/>
              </a:spcBef>
              <a:buNone/>
            </a:pPr>
            <a:endParaRPr sz="1867"/>
          </a:p>
        </p:txBody>
      </p:sp>
      <p:sp>
        <p:nvSpPr>
          <p:cNvPr id="14" name="Shape 14"/>
          <p:cNvSpPr txBox="1">
            <a:spLocks noGrp="1"/>
          </p:cNvSpPr>
          <p:nvPr>
            <p:ph type="ctrTitle"/>
          </p:nvPr>
        </p:nvSpPr>
        <p:spPr>
          <a:xfrm>
            <a:off x="914400" y="3635123"/>
            <a:ext cx="10363200" cy="1546400"/>
          </a:xfrm>
          <a:prstGeom prst="rect">
            <a:avLst/>
          </a:prstGeom>
        </p:spPr>
        <p:txBody>
          <a:bodyPr wrap="square" lIns="91425" tIns="91425" rIns="91425" bIns="91425" anchor="b" anchorCtr="0"/>
          <a:lstStyle>
            <a:lvl1pPr lvl="0" rtl="0">
              <a:spcBef>
                <a:spcPts val="0"/>
              </a:spcBef>
              <a:buSzPts val="4800"/>
              <a:buNone/>
              <a:defRPr sz="6400"/>
            </a:lvl1pPr>
            <a:lvl2pPr lvl="1" rtl="0">
              <a:spcBef>
                <a:spcPts val="0"/>
              </a:spcBef>
              <a:buSzPts val="4800"/>
              <a:buNone/>
              <a:defRPr sz="6400"/>
            </a:lvl2pPr>
            <a:lvl3pPr lvl="2" rtl="0">
              <a:spcBef>
                <a:spcPts val="0"/>
              </a:spcBef>
              <a:buSzPts val="4800"/>
              <a:buNone/>
              <a:defRPr sz="6400"/>
            </a:lvl3pPr>
            <a:lvl4pPr lvl="3" rtl="0">
              <a:spcBef>
                <a:spcPts val="0"/>
              </a:spcBef>
              <a:buSzPts val="4800"/>
              <a:buNone/>
              <a:defRPr sz="6400"/>
            </a:lvl4pPr>
            <a:lvl5pPr lvl="4" rtl="0">
              <a:spcBef>
                <a:spcPts val="0"/>
              </a:spcBef>
              <a:buSzPts val="4800"/>
              <a:buNone/>
              <a:defRPr sz="6400"/>
            </a:lvl5pPr>
            <a:lvl6pPr lvl="5" rtl="0">
              <a:spcBef>
                <a:spcPts val="0"/>
              </a:spcBef>
              <a:buSzPts val="4800"/>
              <a:buNone/>
              <a:defRPr sz="6400"/>
            </a:lvl6pPr>
            <a:lvl7pPr lvl="6" rtl="0">
              <a:spcBef>
                <a:spcPts val="0"/>
              </a:spcBef>
              <a:buSzPts val="4800"/>
              <a:buNone/>
              <a:defRPr sz="6400"/>
            </a:lvl7pPr>
            <a:lvl8pPr lvl="7" rtl="0">
              <a:spcBef>
                <a:spcPts val="0"/>
              </a:spcBef>
              <a:buSzPts val="4800"/>
              <a:buNone/>
              <a:defRPr sz="6400"/>
            </a:lvl8pPr>
            <a:lvl9pPr lvl="8" rtl="0">
              <a:spcBef>
                <a:spcPts val="0"/>
              </a:spcBef>
              <a:buSzPts val="4800"/>
              <a:buNone/>
              <a:defRPr sz="6400"/>
            </a:lvl9pPr>
          </a:lstStyle>
          <a:p>
            <a:endParaRPr/>
          </a:p>
        </p:txBody>
      </p:sp>
      <p:sp>
        <p:nvSpPr>
          <p:cNvPr id="15" name="Shape 15"/>
          <p:cNvSpPr txBox="1">
            <a:spLocks noGrp="1"/>
          </p:cNvSpPr>
          <p:nvPr>
            <p:ph type="subTitle" idx="1"/>
          </p:nvPr>
        </p:nvSpPr>
        <p:spPr>
          <a:xfrm>
            <a:off x="914400" y="5107537"/>
            <a:ext cx="10363200" cy="1046400"/>
          </a:xfrm>
          <a:prstGeom prst="rect">
            <a:avLst/>
          </a:prstGeom>
        </p:spPr>
        <p:txBody>
          <a:bodyPr wrap="square" lIns="91425" tIns="91425" rIns="91425" bIns="91425" anchor="t" anchorCtr="0"/>
          <a:lstStyle>
            <a:lvl1pPr lvl="0" rtl="0">
              <a:spcBef>
                <a:spcPts val="0"/>
              </a:spcBef>
              <a:buClr>
                <a:srgbClr val="FFFFFF"/>
              </a:buClr>
              <a:buSzPts val="1800"/>
              <a:buNone/>
              <a:defRPr>
                <a:solidFill>
                  <a:srgbClr val="FFFFFF"/>
                </a:solidFill>
              </a:defRPr>
            </a:lvl1pPr>
            <a:lvl2pPr lvl="1" rtl="0">
              <a:spcBef>
                <a:spcPts val="0"/>
              </a:spcBef>
              <a:buClr>
                <a:srgbClr val="FFFFFF"/>
              </a:buClr>
              <a:buSzPts val="3000"/>
              <a:buNone/>
              <a:defRPr sz="4000">
                <a:solidFill>
                  <a:srgbClr val="FFFFFF"/>
                </a:solidFill>
              </a:defRPr>
            </a:lvl2pPr>
            <a:lvl3pPr lvl="2" rtl="0">
              <a:spcBef>
                <a:spcPts val="0"/>
              </a:spcBef>
              <a:buClr>
                <a:srgbClr val="FFFFFF"/>
              </a:buClr>
              <a:buSzPts val="3000"/>
              <a:buNone/>
              <a:defRPr sz="4000">
                <a:solidFill>
                  <a:srgbClr val="FFFFFF"/>
                </a:solidFill>
              </a:defRPr>
            </a:lvl3pPr>
            <a:lvl4pPr lvl="3" rtl="0">
              <a:spcBef>
                <a:spcPts val="0"/>
              </a:spcBef>
              <a:buClr>
                <a:srgbClr val="FFFFFF"/>
              </a:buClr>
              <a:buSzPts val="3000"/>
              <a:buNone/>
              <a:defRPr sz="4000">
                <a:solidFill>
                  <a:srgbClr val="FFFFFF"/>
                </a:solidFill>
              </a:defRPr>
            </a:lvl4pPr>
            <a:lvl5pPr lvl="4" rtl="0">
              <a:spcBef>
                <a:spcPts val="0"/>
              </a:spcBef>
              <a:buClr>
                <a:srgbClr val="FFFFFF"/>
              </a:buClr>
              <a:buSzPts val="3000"/>
              <a:buNone/>
              <a:defRPr sz="4000">
                <a:solidFill>
                  <a:srgbClr val="FFFFFF"/>
                </a:solidFill>
              </a:defRPr>
            </a:lvl5pPr>
            <a:lvl6pPr lvl="5" rtl="0">
              <a:spcBef>
                <a:spcPts val="0"/>
              </a:spcBef>
              <a:buClr>
                <a:srgbClr val="FFFFFF"/>
              </a:buClr>
              <a:buSzPts val="3000"/>
              <a:buNone/>
              <a:defRPr sz="4000">
                <a:solidFill>
                  <a:srgbClr val="FFFFFF"/>
                </a:solidFill>
              </a:defRPr>
            </a:lvl6pPr>
            <a:lvl7pPr lvl="6" rtl="0">
              <a:spcBef>
                <a:spcPts val="0"/>
              </a:spcBef>
              <a:buClr>
                <a:srgbClr val="FFFFFF"/>
              </a:buClr>
              <a:buSzPts val="3000"/>
              <a:buNone/>
              <a:defRPr sz="4000">
                <a:solidFill>
                  <a:srgbClr val="FFFFFF"/>
                </a:solidFill>
              </a:defRPr>
            </a:lvl7pPr>
            <a:lvl8pPr lvl="7" rtl="0">
              <a:spcBef>
                <a:spcPts val="0"/>
              </a:spcBef>
              <a:buClr>
                <a:srgbClr val="FFFFFF"/>
              </a:buClr>
              <a:buSzPts val="3000"/>
              <a:buNone/>
              <a:defRPr sz="4000">
                <a:solidFill>
                  <a:srgbClr val="FFFFFF"/>
                </a:solidFill>
              </a:defRPr>
            </a:lvl8pPr>
            <a:lvl9pPr lvl="8" rtl="0">
              <a:spcBef>
                <a:spcPts val="0"/>
              </a:spcBef>
              <a:buClr>
                <a:srgbClr val="FFFFFF"/>
              </a:buClr>
              <a:buSzPts val="3000"/>
              <a:buNone/>
              <a:defRPr sz="4000">
                <a:solidFill>
                  <a:srgbClr val="FFFFFF"/>
                </a:solidFill>
              </a:defRPr>
            </a:lvl9pPr>
          </a:lstStyle>
          <a:p>
            <a:endParaRPr/>
          </a:p>
        </p:txBody>
      </p:sp>
    </p:spTree>
    <p:extLst>
      <p:ext uri="{BB962C8B-B14F-4D97-AF65-F5344CB8AC3E}">
        <p14:creationId xmlns:p14="http://schemas.microsoft.com/office/powerpoint/2010/main" val="94265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6"/>
        <p:cNvGrpSpPr/>
        <p:nvPr/>
      </p:nvGrpSpPr>
      <p:grpSpPr>
        <a:xfrm>
          <a:off x="0" y="0"/>
          <a:ext cx="0" cy="0"/>
          <a:chOff x="0" y="0"/>
          <a:chExt cx="0" cy="0"/>
        </a:xfrm>
      </p:grpSpPr>
      <p:sp>
        <p:nvSpPr>
          <p:cNvPr id="27" name="Shape 27"/>
          <p:cNvSpPr/>
          <p:nvPr/>
        </p:nvSpPr>
        <p:spPr>
          <a:xfrm>
            <a:off x="520981" y="506503"/>
            <a:ext cx="11150039" cy="5844995"/>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med" len="med"/>
            <a:tailEnd type="none" w="med" len="med"/>
          </a:ln>
        </p:spPr>
        <p:txBody>
          <a:bodyPr wrap="square" lIns="121900" tIns="121900" rIns="121900" bIns="121900" anchor="ctr" anchorCtr="0">
            <a:noAutofit/>
          </a:bodyPr>
          <a:lstStyle/>
          <a:p>
            <a:pPr marL="0" lvl="0" indent="0" rtl="0">
              <a:spcBef>
                <a:spcPts val="0"/>
              </a:spcBef>
              <a:buNone/>
            </a:pPr>
            <a:endParaRPr sz="1867"/>
          </a:p>
        </p:txBody>
      </p:sp>
      <p:sp>
        <p:nvSpPr>
          <p:cNvPr id="28" name="Shape 28"/>
          <p:cNvSpPr txBox="1">
            <a:spLocks noGrp="1"/>
          </p:cNvSpPr>
          <p:nvPr>
            <p:ph type="title"/>
          </p:nvPr>
        </p:nvSpPr>
        <p:spPr>
          <a:xfrm>
            <a:off x="1229333" y="1189033"/>
            <a:ext cx="9154800" cy="1143200"/>
          </a:xfrm>
          <a:prstGeom prst="rect">
            <a:avLst/>
          </a:prstGeom>
        </p:spPr>
        <p:txBody>
          <a:bodyPr wrap="square" lIns="91425" tIns="91425" rIns="91425" bIns="91425" anchor="t" anchorCtr="0"/>
          <a:lstStyle>
            <a:lvl1pPr lvl="0">
              <a:spcBef>
                <a:spcPts val="0"/>
              </a:spcBef>
              <a:buSzPts val="5800"/>
              <a:buNone/>
              <a:defRPr/>
            </a:lvl1pPr>
            <a:lvl2pPr lvl="1">
              <a:spcBef>
                <a:spcPts val="0"/>
              </a:spcBef>
              <a:buSzPts val="5800"/>
              <a:buNone/>
              <a:defRPr/>
            </a:lvl2pPr>
            <a:lvl3pPr lvl="2">
              <a:spcBef>
                <a:spcPts val="0"/>
              </a:spcBef>
              <a:buSzPts val="5800"/>
              <a:buNone/>
              <a:defRPr/>
            </a:lvl3pPr>
            <a:lvl4pPr lvl="3">
              <a:spcBef>
                <a:spcPts val="0"/>
              </a:spcBef>
              <a:buSzPts val="5800"/>
              <a:buNone/>
              <a:defRPr/>
            </a:lvl4pPr>
            <a:lvl5pPr lvl="4">
              <a:spcBef>
                <a:spcPts val="0"/>
              </a:spcBef>
              <a:buSzPts val="5800"/>
              <a:buNone/>
              <a:defRPr/>
            </a:lvl5pPr>
            <a:lvl6pPr lvl="5">
              <a:spcBef>
                <a:spcPts val="0"/>
              </a:spcBef>
              <a:buSzPts val="5800"/>
              <a:buNone/>
              <a:defRPr/>
            </a:lvl6pPr>
            <a:lvl7pPr lvl="6">
              <a:spcBef>
                <a:spcPts val="0"/>
              </a:spcBef>
              <a:buSzPts val="5800"/>
              <a:buNone/>
              <a:defRPr/>
            </a:lvl7pPr>
            <a:lvl8pPr lvl="7">
              <a:spcBef>
                <a:spcPts val="0"/>
              </a:spcBef>
              <a:buSzPts val="5800"/>
              <a:buNone/>
              <a:defRPr/>
            </a:lvl8pPr>
            <a:lvl9pPr lvl="8">
              <a:spcBef>
                <a:spcPts val="0"/>
              </a:spcBef>
              <a:buSzPts val="5800"/>
              <a:buNone/>
              <a:defRPr/>
            </a:lvl9pPr>
          </a:lstStyle>
          <a:p>
            <a:endParaRPr/>
          </a:p>
        </p:txBody>
      </p:sp>
      <p:sp>
        <p:nvSpPr>
          <p:cNvPr id="29" name="Shape 29"/>
          <p:cNvSpPr txBox="1">
            <a:spLocks noGrp="1"/>
          </p:cNvSpPr>
          <p:nvPr>
            <p:ph type="body" idx="1"/>
          </p:nvPr>
        </p:nvSpPr>
        <p:spPr>
          <a:xfrm>
            <a:off x="1229333" y="2516504"/>
            <a:ext cx="4724400" cy="40368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30" name="Shape 30"/>
          <p:cNvSpPr txBox="1">
            <a:spLocks noGrp="1"/>
          </p:cNvSpPr>
          <p:nvPr>
            <p:ph type="body" idx="2"/>
          </p:nvPr>
        </p:nvSpPr>
        <p:spPr>
          <a:xfrm>
            <a:off x="6238249" y="2516504"/>
            <a:ext cx="4724400" cy="40368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31" name="Shape 31"/>
          <p:cNvSpPr txBox="1">
            <a:spLocks noGrp="1"/>
          </p:cNvSpPr>
          <p:nvPr>
            <p:ph type="sldNum" idx="12"/>
          </p:nvPr>
        </p:nvSpPr>
        <p:spPr>
          <a:xfrm>
            <a:off x="11472533" y="6120400"/>
            <a:ext cx="719600" cy="7376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8568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1"/>
        <p:cNvGrpSpPr/>
        <p:nvPr/>
      </p:nvGrpSpPr>
      <p:grpSpPr>
        <a:xfrm>
          <a:off x="0" y="0"/>
          <a:ext cx="0" cy="0"/>
          <a:chOff x="0" y="0"/>
          <a:chExt cx="0" cy="0"/>
        </a:xfrm>
      </p:grpSpPr>
      <p:sp>
        <p:nvSpPr>
          <p:cNvPr id="22" name="Shape 22"/>
          <p:cNvSpPr/>
          <p:nvPr/>
        </p:nvSpPr>
        <p:spPr>
          <a:xfrm>
            <a:off x="520981" y="506503"/>
            <a:ext cx="11150039" cy="5844995"/>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med" len="med"/>
            <a:tailEnd type="none" w="med" len="med"/>
          </a:ln>
        </p:spPr>
        <p:txBody>
          <a:bodyPr wrap="square" lIns="121900" tIns="121900" rIns="121900" bIns="121900" anchor="ctr" anchorCtr="0">
            <a:noAutofit/>
          </a:bodyPr>
          <a:lstStyle/>
          <a:p>
            <a:pPr marL="0" lvl="0" indent="0">
              <a:spcBef>
                <a:spcPts val="0"/>
              </a:spcBef>
              <a:buNone/>
            </a:pPr>
            <a:endParaRPr sz="1867"/>
          </a:p>
        </p:txBody>
      </p:sp>
      <p:sp>
        <p:nvSpPr>
          <p:cNvPr id="23" name="Shape 23"/>
          <p:cNvSpPr txBox="1">
            <a:spLocks noGrp="1"/>
          </p:cNvSpPr>
          <p:nvPr>
            <p:ph type="title"/>
          </p:nvPr>
        </p:nvSpPr>
        <p:spPr>
          <a:xfrm>
            <a:off x="1229333" y="1189033"/>
            <a:ext cx="9154800" cy="1143200"/>
          </a:xfrm>
          <a:prstGeom prst="rect">
            <a:avLst/>
          </a:prstGeom>
        </p:spPr>
        <p:txBody>
          <a:bodyPr wrap="square" lIns="91425" tIns="91425" rIns="91425" bIns="91425" anchor="t" anchorCtr="0"/>
          <a:lstStyle>
            <a:lvl1pPr lvl="0">
              <a:spcBef>
                <a:spcPts val="0"/>
              </a:spcBef>
              <a:buSzPts val="5800"/>
              <a:buNone/>
              <a:defRPr/>
            </a:lvl1pPr>
            <a:lvl2pPr lvl="1">
              <a:spcBef>
                <a:spcPts val="0"/>
              </a:spcBef>
              <a:buSzPts val="5800"/>
              <a:buNone/>
              <a:defRPr/>
            </a:lvl2pPr>
            <a:lvl3pPr lvl="2">
              <a:spcBef>
                <a:spcPts val="0"/>
              </a:spcBef>
              <a:buSzPts val="5800"/>
              <a:buNone/>
              <a:defRPr/>
            </a:lvl3pPr>
            <a:lvl4pPr lvl="3">
              <a:spcBef>
                <a:spcPts val="0"/>
              </a:spcBef>
              <a:buSzPts val="5800"/>
              <a:buNone/>
              <a:defRPr/>
            </a:lvl4pPr>
            <a:lvl5pPr lvl="4">
              <a:spcBef>
                <a:spcPts val="0"/>
              </a:spcBef>
              <a:buSzPts val="5800"/>
              <a:buNone/>
              <a:defRPr/>
            </a:lvl5pPr>
            <a:lvl6pPr lvl="5">
              <a:spcBef>
                <a:spcPts val="0"/>
              </a:spcBef>
              <a:buSzPts val="5800"/>
              <a:buNone/>
              <a:defRPr/>
            </a:lvl6pPr>
            <a:lvl7pPr lvl="6">
              <a:spcBef>
                <a:spcPts val="0"/>
              </a:spcBef>
              <a:buSzPts val="5800"/>
              <a:buNone/>
              <a:defRPr/>
            </a:lvl7pPr>
            <a:lvl8pPr lvl="7">
              <a:spcBef>
                <a:spcPts val="0"/>
              </a:spcBef>
              <a:buSzPts val="5800"/>
              <a:buNone/>
              <a:defRPr/>
            </a:lvl8pPr>
            <a:lvl9pPr lvl="8">
              <a:spcBef>
                <a:spcPts val="0"/>
              </a:spcBef>
              <a:buSzPts val="5800"/>
              <a:buNone/>
              <a:defRPr/>
            </a:lvl9pPr>
          </a:lstStyle>
          <a:p>
            <a:endParaRPr/>
          </a:p>
        </p:txBody>
      </p:sp>
      <p:sp>
        <p:nvSpPr>
          <p:cNvPr id="24" name="Shape 24"/>
          <p:cNvSpPr txBox="1">
            <a:spLocks noGrp="1"/>
          </p:cNvSpPr>
          <p:nvPr>
            <p:ph type="body" idx="1"/>
          </p:nvPr>
        </p:nvSpPr>
        <p:spPr>
          <a:xfrm>
            <a:off x="1229333" y="2514601"/>
            <a:ext cx="9154800" cy="3154800"/>
          </a:xfrm>
          <a:prstGeom prst="rect">
            <a:avLst/>
          </a:prstGeom>
        </p:spPr>
        <p:txBody>
          <a:bodyPr wrap="square" lIns="91425" tIns="91425" rIns="91425" bIns="91425" anchor="t" anchorCtr="0"/>
          <a:lstStyle>
            <a:lvl1pPr lvl="0">
              <a:spcBef>
                <a:spcPts val="0"/>
              </a:spcBef>
              <a:buClr>
                <a:srgbClr val="FFB600"/>
              </a:buClr>
              <a:buSzPts val="1800"/>
              <a:buChar char="●"/>
              <a:defRPr/>
            </a:lvl1pPr>
            <a:lvl2pPr lvl="1">
              <a:spcBef>
                <a:spcPts val="0"/>
              </a:spcBef>
              <a:buClr>
                <a:srgbClr val="FFB600"/>
              </a:buClr>
              <a:buSzPts val="1800"/>
              <a:buChar char="○"/>
              <a:defRPr/>
            </a:lvl2pPr>
            <a:lvl3pPr lvl="2">
              <a:spcBef>
                <a:spcPts val="0"/>
              </a:spcBef>
              <a:buClr>
                <a:srgbClr val="FFB600"/>
              </a:buClr>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a:p>
        </p:txBody>
      </p:sp>
      <p:sp>
        <p:nvSpPr>
          <p:cNvPr id="25" name="Shape 25"/>
          <p:cNvSpPr txBox="1">
            <a:spLocks noGrp="1"/>
          </p:cNvSpPr>
          <p:nvPr>
            <p:ph type="sldNum" idx="12"/>
          </p:nvPr>
        </p:nvSpPr>
        <p:spPr>
          <a:xfrm>
            <a:off x="11472533" y="6120400"/>
            <a:ext cx="719600" cy="737600"/>
          </a:xfrm>
          <a:prstGeom prst="rect">
            <a:avLst/>
          </a:prstGeom>
        </p:spPr>
        <p:txBody>
          <a:bodyPr wrap="square" lIns="91425" tIns="91425" rIns="91425" bIns="91425" anchor="ctr" anchorCtr="0">
            <a:noAutofit/>
          </a:bodyPr>
          <a:lstStyle/>
          <a:p>
            <a:fld id="{00000000-1234-1234-1234-123412341234}" type="slidenum">
              <a:rPr lang="en" smtClean="0">
                <a:solidFill>
                  <a:srgbClr val="FFB600"/>
                </a:solidFill>
              </a:rPr>
              <a:pPr/>
              <a:t>‹#›</a:t>
            </a:fld>
            <a:endParaRPr lang="en">
              <a:solidFill>
                <a:srgbClr val="FFB600"/>
              </a:solidFill>
            </a:endParaRPr>
          </a:p>
        </p:txBody>
      </p:sp>
    </p:spTree>
    <p:extLst>
      <p:ext uri="{BB962C8B-B14F-4D97-AF65-F5344CB8AC3E}">
        <p14:creationId xmlns:p14="http://schemas.microsoft.com/office/powerpoint/2010/main" val="2079698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229333" y="1189033"/>
            <a:ext cx="9154800" cy="1143200"/>
          </a:xfrm>
          <a:prstGeom prst="rect">
            <a:avLst/>
          </a:prstGeom>
          <a:noFill/>
          <a:ln>
            <a:noFill/>
          </a:ln>
        </p:spPr>
        <p:txBody>
          <a:bodyPr wrap="square" lIns="91425" tIns="91425" rIns="91425" bIns="91425" anchor="t" anchorCtr="0"/>
          <a:lstStyle>
            <a:lvl1pPr lvl="0">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Shape 7"/>
          <p:cNvSpPr txBox="1">
            <a:spLocks noGrp="1"/>
          </p:cNvSpPr>
          <p:nvPr>
            <p:ph type="body" idx="1"/>
          </p:nvPr>
        </p:nvSpPr>
        <p:spPr>
          <a:xfrm>
            <a:off x="1229333" y="2514601"/>
            <a:ext cx="9154800" cy="3154800"/>
          </a:xfrm>
          <a:prstGeom prst="rect">
            <a:avLst/>
          </a:prstGeom>
          <a:noFill/>
          <a:ln>
            <a:noFill/>
          </a:ln>
        </p:spPr>
        <p:txBody>
          <a:bodyPr wrap="square" lIns="91425" tIns="91425" rIns="91425" bIns="91425" anchor="t" anchorCtr="0"/>
          <a:lstStyle>
            <a:lvl1pPr lvl="0">
              <a:spcBef>
                <a:spcPts val="600"/>
              </a:spcBef>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lvl="1">
              <a:spcBef>
                <a:spcPts val="480"/>
              </a:spcBef>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lvl="2">
              <a:spcBef>
                <a:spcPts val="480"/>
              </a:spcBef>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lvl="3">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lvl="4">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lvl="5">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lvl="6">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lvl="7">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lvl="8">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Shape 8"/>
          <p:cNvSpPr txBox="1">
            <a:spLocks noGrp="1"/>
          </p:cNvSpPr>
          <p:nvPr>
            <p:ph type="sldNum" idx="12"/>
          </p:nvPr>
        </p:nvSpPr>
        <p:spPr>
          <a:xfrm>
            <a:off x="11472533" y="6120400"/>
            <a:ext cx="719600" cy="737600"/>
          </a:xfrm>
          <a:prstGeom prst="rect">
            <a:avLst/>
          </a:prstGeom>
          <a:noFill/>
          <a:ln>
            <a:noFill/>
          </a:ln>
        </p:spPr>
        <p:txBody>
          <a:bodyPr wrap="square" lIns="91425" tIns="91425" rIns="91425" bIns="91425" anchor="ctr" anchorCtr="0">
            <a:noAutofit/>
          </a:bodyPr>
          <a:lstStyle/>
          <a:p>
            <a:pPr algn="ctr"/>
            <a:fld id="{00000000-1234-1234-1234-123412341234}" type="slidenum">
              <a:rPr lang="en" sz="1733" smtClean="0">
                <a:solidFill>
                  <a:srgbClr val="FFB600"/>
                </a:solidFill>
                <a:latin typeface="Raleway ExtraBold"/>
                <a:ea typeface="Raleway ExtraBold"/>
                <a:cs typeface="Raleway ExtraBold"/>
                <a:sym typeface="Raleway ExtraBold"/>
              </a:rPr>
              <a:pPr algn="ctr"/>
              <a:t>‹#›</a:t>
            </a:fld>
            <a:endParaRPr lang="en" sz="1733">
              <a:solidFill>
                <a:srgbClr val="FFB600"/>
              </a:solidFill>
              <a:latin typeface="Raleway ExtraBold"/>
              <a:ea typeface="Raleway ExtraBold"/>
              <a:cs typeface="Raleway ExtraBold"/>
              <a:sym typeface="Raleway ExtraBold"/>
            </a:endParaRPr>
          </a:p>
        </p:txBody>
      </p:sp>
    </p:spTree>
    <p:extLst>
      <p:ext uri="{BB962C8B-B14F-4D97-AF65-F5344CB8AC3E}">
        <p14:creationId xmlns:p14="http://schemas.microsoft.com/office/powerpoint/2010/main" val="2872078586"/>
      </p:ext>
    </p:extLst>
  </p:cSld>
  <p:clrMap bg1="lt1" tx1="dk1" bg2="dk2" tx2="lt2" accent1="accent1" accent2="accent2" accent3="accent3" accent4="accent4" accent5="accent5" accent6="accent6" hlink="hlink" folHlink="folHlink"/>
  <p:sldLayoutIdLst>
    <p:sldLayoutId id="2147483728" r:id="rId1"/>
    <p:sldLayoutId id="2147483730" r:id="rId2"/>
    <p:sldLayoutId id="2147483731" r:id="rId3"/>
    <p:sldLayoutId id="2147483733" r:id="rId4"/>
    <p:sldLayoutId id="2147483734"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229333" y="1189033"/>
            <a:ext cx="9154800" cy="1143200"/>
          </a:xfrm>
          <a:prstGeom prst="rect">
            <a:avLst/>
          </a:prstGeom>
          <a:noFill/>
          <a:ln>
            <a:noFill/>
          </a:ln>
        </p:spPr>
        <p:txBody>
          <a:bodyPr wrap="square" lIns="91425" tIns="91425" rIns="91425" bIns="91425" anchor="t" anchorCtr="0"/>
          <a:lstStyle>
            <a:lvl1pPr lvl="0">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Shape 7"/>
          <p:cNvSpPr txBox="1">
            <a:spLocks noGrp="1"/>
          </p:cNvSpPr>
          <p:nvPr>
            <p:ph type="body" idx="1"/>
          </p:nvPr>
        </p:nvSpPr>
        <p:spPr>
          <a:xfrm>
            <a:off x="1229333" y="2514601"/>
            <a:ext cx="9154800" cy="3154800"/>
          </a:xfrm>
          <a:prstGeom prst="rect">
            <a:avLst/>
          </a:prstGeom>
          <a:noFill/>
          <a:ln>
            <a:noFill/>
          </a:ln>
        </p:spPr>
        <p:txBody>
          <a:bodyPr wrap="square" lIns="91425" tIns="91425" rIns="91425" bIns="91425" anchor="t" anchorCtr="0"/>
          <a:lstStyle>
            <a:lvl1pPr lvl="0">
              <a:spcBef>
                <a:spcPts val="600"/>
              </a:spcBef>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lvl="1">
              <a:spcBef>
                <a:spcPts val="480"/>
              </a:spcBef>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lvl="2">
              <a:spcBef>
                <a:spcPts val="480"/>
              </a:spcBef>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lvl="3">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lvl="4">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lvl="5">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lvl="6">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lvl="7">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lvl="8">
              <a:spcBef>
                <a:spcPts val="360"/>
              </a:spcBef>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Shape 8"/>
          <p:cNvSpPr txBox="1">
            <a:spLocks noGrp="1"/>
          </p:cNvSpPr>
          <p:nvPr>
            <p:ph type="sldNum" idx="12"/>
          </p:nvPr>
        </p:nvSpPr>
        <p:spPr>
          <a:xfrm>
            <a:off x="11472533" y="6120400"/>
            <a:ext cx="719600" cy="737600"/>
          </a:xfrm>
          <a:prstGeom prst="rect">
            <a:avLst/>
          </a:prstGeom>
          <a:noFill/>
          <a:ln>
            <a:noFill/>
          </a:ln>
        </p:spPr>
        <p:txBody>
          <a:bodyPr wrap="square" lIns="91425" tIns="91425" rIns="91425" bIns="91425" anchor="ctr" anchorCtr="0">
            <a:noAutofit/>
          </a:bodyPr>
          <a:lstStyle/>
          <a:p>
            <a:pPr algn="ctr"/>
            <a:fld id="{00000000-1234-1234-1234-123412341234}" type="slidenum">
              <a:rPr lang="en" sz="1733" smtClean="0">
                <a:solidFill>
                  <a:srgbClr val="FFB600"/>
                </a:solidFill>
                <a:latin typeface="Raleway ExtraBold"/>
                <a:ea typeface="Raleway ExtraBold"/>
                <a:cs typeface="Raleway ExtraBold"/>
                <a:sym typeface="Raleway ExtraBold"/>
              </a:rPr>
              <a:pPr algn="ctr"/>
              <a:t>‹#›</a:t>
            </a:fld>
            <a:endParaRPr lang="en" sz="1733">
              <a:solidFill>
                <a:srgbClr val="FFB600"/>
              </a:solidFill>
              <a:latin typeface="Raleway ExtraBold"/>
              <a:ea typeface="Raleway ExtraBold"/>
              <a:cs typeface="Raleway ExtraBold"/>
              <a:sym typeface="Raleway ExtraBold"/>
            </a:endParaRPr>
          </a:p>
        </p:txBody>
      </p:sp>
    </p:spTree>
    <p:extLst>
      <p:ext uri="{BB962C8B-B14F-4D97-AF65-F5344CB8AC3E}">
        <p14:creationId xmlns:p14="http://schemas.microsoft.com/office/powerpoint/2010/main" val="3403572332"/>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40"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hyperlink" Target="https://segment-anything.com/" TargetMode="External"/><Relationship Id="rId3" Type="http://schemas.microsoft.com/office/2007/relationships/media" Target="../media/media2.mp4"/><Relationship Id="rId7" Type="http://schemas.openxmlformats.org/officeDocument/2006/relationships/slide" Target="slid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YichiZhang98/SAM4MIS/blob/main/SAM_v2.jp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3.xm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blogs.nvidia.com.tw/2020/11/30/monai-ai-imaging-framework/" TargetMode="External"/><Relationship Id="rId4" Type="http://schemas.openxmlformats.org/officeDocument/2006/relationships/slide" Target="slide21.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huggingface.co/spaces/BAAI/SegVol" TargetMode="Externa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huggingface.co/spaces/BAAI/SegVol" TargetMode="Externa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huggingface.co/spaces/BAAI/SegVol"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hyperlink" Target="https://huggingface.co/spaces/BAAI/SegV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914400" y="2973659"/>
            <a:ext cx="10363200" cy="3389440"/>
          </a:xfrm>
          <a:prstGeom prst="rect">
            <a:avLst/>
          </a:prstGeom>
        </p:spPr>
        <p:txBody>
          <a:bodyPr wrap="square" lIns="121900" tIns="121900" rIns="121900" bIns="121900" anchor="b" anchorCtr="0">
            <a:noAutofit/>
          </a:bodyPr>
          <a:lstStyle/>
          <a:p>
            <a:pPr algn="ctr"/>
            <a:r>
              <a:rPr lang="en-US" altLang="zh-TW" sz="4300" b="1" dirty="0" err="1">
                <a:latin typeface="Baoli TC" panose="02010600040101010101" pitchFamily="2" charset="-120"/>
                <a:ea typeface="Baoli TC" panose="02010600040101010101" pitchFamily="2" charset="-120"/>
                <a:cs typeface="Yuppy TC" panose="020F0603040207020204" pitchFamily="34" charset="-120"/>
              </a:rPr>
              <a:t>SegVol</a:t>
            </a:r>
            <a:r>
              <a:rPr lang="en-US" altLang="zh-TW" sz="4300" b="1" dirty="0">
                <a:latin typeface="Baoli TC" panose="02010600040101010101" pitchFamily="2" charset="-120"/>
                <a:ea typeface="Baoli TC" panose="02010600040101010101" pitchFamily="2" charset="-120"/>
                <a:cs typeface="Yuppy TC" panose="020F0603040207020204" pitchFamily="34" charset="-120"/>
              </a:rPr>
              <a:t>: Universal and Interactive Volumetric Medical Image Segmentation</a:t>
            </a:r>
            <a:br>
              <a:rPr lang="en-US" altLang="zh-TW" sz="4300" b="1" dirty="0">
                <a:latin typeface="Baoli TC" panose="02010600040101010101" pitchFamily="2" charset="-120"/>
                <a:ea typeface="Baoli TC" panose="02010600040101010101" pitchFamily="2" charset="-120"/>
                <a:cs typeface="Yuppy TC" panose="020F0603040207020204" pitchFamily="34" charset="-120"/>
              </a:rPr>
            </a:br>
            <a:br>
              <a:rPr lang="en-US" sz="4267" b="1" dirty="0">
                <a:solidFill>
                  <a:srgbClr val="434343"/>
                </a:solidFill>
              </a:rPr>
            </a:br>
            <a:r>
              <a:rPr lang="en-US" sz="4267" b="1" dirty="0" err="1">
                <a:solidFill>
                  <a:srgbClr val="434343"/>
                </a:solidFill>
              </a:rPr>
              <a:t>趙冠華</a:t>
            </a:r>
            <a:r>
              <a:rPr lang="zh-TW" altLang="en-US" sz="4267" dirty="0">
                <a:solidFill>
                  <a:srgbClr val="434343"/>
                </a:solidFill>
              </a:rPr>
              <a:t> </a:t>
            </a:r>
            <a:br>
              <a:rPr lang="en-US" altLang="zh-TW" sz="3733" dirty="0">
                <a:solidFill>
                  <a:srgbClr val="434343"/>
                </a:solidFill>
              </a:rPr>
            </a:br>
            <a:r>
              <a:rPr lang="en-US" altLang="zh-TW" sz="3733" dirty="0" err="1">
                <a:solidFill>
                  <a:srgbClr val="434343"/>
                </a:solidFill>
              </a:rPr>
              <a:t>Kuan</a:t>
            </a:r>
            <a:r>
              <a:rPr lang="en-US" altLang="zh-TW" sz="3733" dirty="0">
                <a:solidFill>
                  <a:srgbClr val="434343"/>
                </a:solidFill>
              </a:rPr>
              <a:t>-Hua Chao (Vivek)</a:t>
            </a:r>
            <a:endParaRPr lang="en" sz="3733" dirty="0">
              <a:solidFill>
                <a:srgbClr val="434343"/>
              </a:solidFill>
            </a:endParaRPr>
          </a:p>
        </p:txBody>
      </p:sp>
      <p:grpSp>
        <p:nvGrpSpPr>
          <p:cNvPr id="58" name="Shape 58"/>
          <p:cNvGrpSpPr/>
          <p:nvPr/>
        </p:nvGrpSpPr>
        <p:grpSpPr>
          <a:xfrm>
            <a:off x="10486211" y="494902"/>
            <a:ext cx="1195019" cy="1195085"/>
            <a:chOff x="570875" y="4322250"/>
            <a:chExt cx="443300" cy="443325"/>
          </a:xfrm>
        </p:grpSpPr>
        <p:sp>
          <p:nvSpPr>
            <p:cNvPr id="59" name="Shape 59"/>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wrap="square" lIns="121900" tIns="121900" rIns="121900" bIns="121900" anchor="ctr" anchorCtr="0">
              <a:noAutofit/>
            </a:bodyPr>
            <a:lstStyle/>
            <a:p>
              <a:pPr defTabSz="1219170" hangingPunct="1">
                <a:defRPr/>
              </a:pPr>
              <a:endParaRPr sz="1867">
                <a:latin typeface="Arial"/>
                <a:cs typeface="Arial"/>
                <a:sym typeface="Arial"/>
              </a:endParaRPr>
            </a:p>
          </p:txBody>
        </p:sp>
        <p:sp>
          <p:nvSpPr>
            <p:cNvPr id="60" name="Shape 60"/>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wrap="square" lIns="121900" tIns="121900" rIns="121900" bIns="121900" anchor="ctr" anchorCtr="0">
              <a:noAutofit/>
            </a:bodyPr>
            <a:lstStyle/>
            <a:p>
              <a:pPr defTabSz="1219170" hangingPunct="1">
                <a:defRPr/>
              </a:pPr>
              <a:endParaRPr sz="1867">
                <a:latin typeface="Arial"/>
                <a:cs typeface="Arial"/>
                <a:sym typeface="Arial"/>
              </a:endParaRPr>
            </a:p>
          </p:txBody>
        </p:sp>
        <p:sp>
          <p:nvSpPr>
            <p:cNvPr id="61" name="Shape 61"/>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wrap="square" lIns="121900" tIns="121900" rIns="121900" bIns="121900" anchor="ctr" anchorCtr="0">
              <a:noAutofit/>
            </a:bodyPr>
            <a:lstStyle/>
            <a:p>
              <a:pPr defTabSz="1219170" hangingPunct="1">
                <a:defRPr/>
              </a:pPr>
              <a:endParaRPr sz="1867">
                <a:latin typeface="Arial"/>
                <a:cs typeface="Arial"/>
                <a:sym typeface="Arial"/>
              </a:endParaRPr>
            </a:p>
          </p:txBody>
        </p:sp>
        <p:sp>
          <p:nvSpPr>
            <p:cNvPr id="62" name="Shape 62"/>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wrap="square" lIns="121900" tIns="121900" rIns="121900" bIns="121900" anchor="ctr" anchorCtr="0">
              <a:noAutofit/>
            </a:bodyPr>
            <a:lstStyle/>
            <a:p>
              <a:pPr defTabSz="1219170" hangingPunct="1">
                <a:defRPr/>
              </a:pPr>
              <a:endParaRPr sz="1867">
                <a:latin typeface="Arial"/>
                <a:cs typeface="Arial"/>
                <a:sym typeface="Arial"/>
              </a:endParaRPr>
            </a:p>
          </p:txBody>
        </p:sp>
      </p:grpSp>
      <p:pic>
        <p:nvPicPr>
          <p:cNvPr id="1026" name="Picture 2" descr="國立臺灣大學">
            <a:extLst>
              <a:ext uri="{FF2B5EF4-FFF2-40B4-BE49-F238E27FC236}">
                <a16:creationId xmlns:a16="http://schemas.microsoft.com/office/drawing/2014/main" id="{D9B2F6EE-C84D-0D9E-CABF-34C5366F9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274" y="1230607"/>
            <a:ext cx="7419452" cy="1960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10</a:t>
            </a:fld>
            <a:endParaRPr lang="en" sz="1867">
              <a:latin typeface="Arial"/>
              <a:cs typeface="Arial"/>
              <a:sym typeface="Arial"/>
            </a:endParaRPr>
          </a:p>
        </p:txBody>
      </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zh-TW" altLang="zh-TW" sz="3733" b="1" dirty="0">
                <a:solidFill>
                  <a:schemeClr val="tx1"/>
                </a:solidFill>
              </a:rPr>
              <a:t>RELATED WORK</a:t>
            </a:r>
            <a:br>
              <a:rPr lang="en-US" altLang="zh-TW" sz="3733" b="1" dirty="0">
                <a:solidFill>
                  <a:schemeClr val="tx1"/>
                </a:solidFill>
              </a:rPr>
            </a:br>
            <a:br>
              <a:rPr lang="en-US" altLang="ko-KR" sz="3733" dirty="0">
                <a:ea typeface="宋体" panose="02010600030101010101" pitchFamily="2" charset="-122"/>
              </a:rPr>
            </a:br>
            <a:endParaRPr altLang="ko-KR" sz="3733" dirty="0">
              <a:ea typeface="宋体" panose="02010600030101010101" pitchFamily="2" charset="-122"/>
            </a:endParaRPr>
          </a:p>
        </p:txBody>
      </p:sp>
      <p:grpSp>
        <p:nvGrpSpPr>
          <p:cNvPr id="2" name="Shape 207">
            <a:extLst>
              <a:ext uri="{FF2B5EF4-FFF2-40B4-BE49-F238E27FC236}">
                <a16:creationId xmlns:a16="http://schemas.microsoft.com/office/drawing/2014/main" id="{380C24B5-EEFB-6BA5-A9FA-C7A972D4348F}"/>
              </a:ext>
            </a:extLst>
          </p:cNvPr>
          <p:cNvGrpSpPr/>
          <p:nvPr/>
        </p:nvGrpSpPr>
        <p:grpSpPr>
          <a:xfrm>
            <a:off x="10785492" y="425549"/>
            <a:ext cx="971133" cy="991131"/>
            <a:chOff x="3955900" y="2984500"/>
            <a:chExt cx="414000" cy="422525"/>
          </a:xfrm>
        </p:grpSpPr>
        <p:sp>
          <p:nvSpPr>
            <p:cNvPr id="3" name="Shape 208">
              <a:extLst>
                <a:ext uri="{FF2B5EF4-FFF2-40B4-BE49-F238E27FC236}">
                  <a16:creationId xmlns:a16="http://schemas.microsoft.com/office/drawing/2014/main" id="{3B2E9A0E-DE8F-0912-3462-82973F5DBB60}"/>
                </a:ext>
              </a:extLst>
            </p:cNvPr>
            <p:cNvSpPr/>
            <p:nvPr/>
          </p:nvSpPr>
          <p:spPr>
            <a:xfrm>
              <a:off x="3955900" y="2984500"/>
              <a:ext cx="315700" cy="315675"/>
            </a:xfrm>
            <a:custGeom>
              <a:avLst/>
              <a:gdLst/>
              <a:ahLst/>
              <a:cxnLst/>
              <a:rect l="0" t="0" r="0" b="0"/>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4" name="Shape 209">
              <a:extLst>
                <a:ext uri="{FF2B5EF4-FFF2-40B4-BE49-F238E27FC236}">
                  <a16:creationId xmlns:a16="http://schemas.microsoft.com/office/drawing/2014/main" id="{B0C912E8-4441-A747-4840-F1D9F4E3654A}"/>
                </a:ext>
              </a:extLst>
            </p:cNvPr>
            <p:cNvSpPr/>
            <p:nvPr/>
          </p:nvSpPr>
          <p:spPr>
            <a:xfrm>
              <a:off x="3992525" y="3021125"/>
              <a:ext cx="242425" cy="242425"/>
            </a:xfrm>
            <a:custGeom>
              <a:avLst/>
              <a:gdLst/>
              <a:ahLst/>
              <a:cxnLst/>
              <a:rect l="0" t="0" r="0" b="0"/>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5" name="Shape 210">
              <a:extLst>
                <a:ext uri="{FF2B5EF4-FFF2-40B4-BE49-F238E27FC236}">
                  <a16:creationId xmlns:a16="http://schemas.microsoft.com/office/drawing/2014/main" id="{F52E4F74-77E6-9EE9-EC41-BF4EA207E02D}"/>
                </a:ext>
              </a:extLst>
            </p:cNvPr>
            <p:cNvSpPr/>
            <p:nvPr/>
          </p:nvSpPr>
          <p:spPr>
            <a:xfrm>
              <a:off x="4215400" y="3253150"/>
              <a:ext cx="154500" cy="153875"/>
            </a:xfrm>
            <a:custGeom>
              <a:avLst/>
              <a:gdLst/>
              <a:ahLst/>
              <a:cxnLst/>
              <a:rect l="0" t="0" r="0" b="0"/>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6" name="內容預留位置 6">
            <a:extLst>
              <a:ext uri="{FF2B5EF4-FFF2-40B4-BE49-F238E27FC236}">
                <a16:creationId xmlns:a16="http://schemas.microsoft.com/office/drawing/2014/main" id="{263AFDDC-CD57-D899-001B-E246F49A78FD}"/>
              </a:ext>
            </a:extLst>
          </p:cNvPr>
          <p:cNvSpPr txBox="1">
            <a:spLocks/>
          </p:cNvSpPr>
          <p:nvPr/>
        </p:nvSpPr>
        <p:spPr>
          <a:xfrm>
            <a:off x="616554" y="1570117"/>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Arial"/>
              </a:rPr>
              <a:t>Important SAM-like models for medical image segmentation</a:t>
            </a:r>
            <a:endParaRPr lang="zh-TW" altLang="zh-TW" sz="2400" b="1" dirty="0">
              <a:solidFill>
                <a:srgbClr val="262626"/>
              </a:solidFill>
              <a:latin typeface="Raleway" panose="020B0503030101060003" pitchFamily="34" charset="0"/>
              <a:ea typeface="宋体" panose="02010600030101010101" pitchFamily="2" charset="-122"/>
              <a:sym typeface="Arial"/>
            </a:endParaRPr>
          </a:p>
          <a:p>
            <a:pPr marL="380990" lvl="3" indent="-380990" defTabSz="1219170">
              <a:lnSpc>
                <a:spcPct val="120000"/>
              </a:lnSpc>
              <a:spcBef>
                <a:spcPts val="0"/>
              </a:spcBef>
              <a:spcAft>
                <a:spcPts val="0"/>
              </a:spcAft>
              <a:buClr>
                <a:srgbClr val="FFB600"/>
              </a:buClr>
              <a:buSzPts val="1800"/>
              <a:buFont typeface="Raleway Light"/>
              <a:buChar char="●"/>
            </a:pPr>
            <a:endParaRPr lang="zh-TW" altLang="zh-TW" sz="2400" b="1" dirty="0">
              <a:solidFill>
                <a:srgbClr val="262626"/>
              </a:solidFill>
              <a:latin typeface="Raleway" panose="020B0503030101060003" pitchFamily="34" charset="0"/>
              <a:ea typeface="宋体" panose="02010600030101010101" pitchFamily="2" charset="-122"/>
              <a:sym typeface="Arial"/>
            </a:endParaRPr>
          </a:p>
          <a:p>
            <a:pPr marL="380990" lvl="3"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Arial"/>
            </a:endParaRPr>
          </a:p>
          <a:p>
            <a:pPr marL="380990" lvl="3" indent="-380990" defTabSz="1219170">
              <a:lnSpc>
                <a:spcPct val="120000"/>
              </a:lnSpc>
              <a:spcBef>
                <a:spcPts val="0"/>
              </a:spcBef>
              <a:spcAft>
                <a:spcPts val="0"/>
              </a:spcAft>
              <a:buClr>
                <a:srgbClr val="FFB600"/>
              </a:buClr>
              <a:buSzPts val="1800"/>
              <a:buFont typeface="Raleway Light"/>
              <a:buChar char="●"/>
            </a:pPr>
            <a:endParaRPr lang="zh-TW" altLang="zh-TW" sz="2400" b="1" dirty="0">
              <a:solidFill>
                <a:srgbClr val="262626"/>
              </a:solidFill>
              <a:latin typeface="Raleway" panose="020B0503030101060003" pitchFamily="34" charset="0"/>
              <a:ea typeface="宋体" panose="02010600030101010101" pitchFamily="2" charset="-122"/>
              <a:sym typeface="Arial"/>
            </a:endParaRPr>
          </a:p>
          <a:p>
            <a:pPr marL="1972684" lvl="3" indent="-378875" defTabSz="1219170">
              <a:lnSpc>
                <a:spcPct val="120000"/>
              </a:lnSpc>
              <a:spcBef>
                <a:spcPct val="0"/>
              </a:spcBef>
              <a:spcAft>
                <a:spcPct val="50000"/>
              </a:spcAft>
              <a:buClr>
                <a:srgbClr val="FFB600"/>
              </a:buClr>
              <a:buSzPts val="1800"/>
              <a:buFont typeface="Raleway Light"/>
              <a:buChar char="■"/>
            </a:pPr>
            <a:endParaRPr lang="zh-TW" altLang="zh-TW" sz="1733" dirty="0">
              <a:solidFill>
                <a:srgbClr val="000000"/>
              </a:solidFill>
              <a:latin typeface="Raleway Light"/>
              <a:ea typeface="宋体" panose="02010600030101010101" pitchFamily="2" charset="-122"/>
              <a:sym typeface="Arial"/>
            </a:endParaRPr>
          </a:p>
        </p:txBody>
      </p:sp>
      <p:pic>
        <p:nvPicPr>
          <p:cNvPr id="7" name="圖片 6">
            <a:extLst>
              <a:ext uri="{FF2B5EF4-FFF2-40B4-BE49-F238E27FC236}">
                <a16:creationId xmlns:a16="http://schemas.microsoft.com/office/drawing/2014/main" id="{9BA23434-AC1A-642C-4737-DD7C5561D742}"/>
              </a:ext>
            </a:extLst>
          </p:cNvPr>
          <p:cNvPicPr>
            <a:picLocks noChangeAspect="1"/>
          </p:cNvPicPr>
          <p:nvPr/>
        </p:nvPicPr>
        <p:blipFill rotWithShape="1">
          <a:blip r:embed="rId3"/>
          <a:srcRect l="1660" t="25617" r="618" b="25131"/>
          <a:stretch/>
        </p:blipFill>
        <p:spPr>
          <a:xfrm>
            <a:off x="646421" y="2046861"/>
            <a:ext cx="11057041" cy="3134618"/>
          </a:xfrm>
          <a:prstGeom prst="rect">
            <a:avLst/>
          </a:prstGeom>
        </p:spPr>
      </p:pic>
      <p:sp>
        <p:nvSpPr>
          <p:cNvPr id="9" name="文字方塊 8">
            <a:extLst>
              <a:ext uri="{FF2B5EF4-FFF2-40B4-BE49-F238E27FC236}">
                <a16:creationId xmlns:a16="http://schemas.microsoft.com/office/drawing/2014/main" id="{F020BE00-416C-8761-03A5-5DE67A6D8C3D}"/>
              </a:ext>
            </a:extLst>
          </p:cNvPr>
          <p:cNvSpPr txBox="1"/>
          <p:nvPr/>
        </p:nvSpPr>
        <p:spPr>
          <a:xfrm>
            <a:off x="616554" y="5222144"/>
            <a:ext cx="8671175" cy="954107"/>
          </a:xfrm>
          <a:prstGeom prst="rect">
            <a:avLst/>
          </a:prstGeom>
          <a:noFill/>
        </p:spPr>
        <p:txBody>
          <a:bodyPr wrap="square">
            <a:spAutoFit/>
          </a:bodyPr>
          <a:lstStyle/>
          <a:p>
            <a:r>
              <a:rPr lang="en-US" altLang="zh-TW" dirty="0">
                <a:effectLst/>
                <a:latin typeface="Helvetica" pitchFamily="2" charset="0"/>
              </a:rPr>
              <a:t>﻿﻿﻿﻿[1] Kirillov, Alexander, et al. "Segment anything." </a:t>
            </a:r>
            <a:r>
              <a:rPr lang="en-US" altLang="zh-TW" dirty="0" err="1">
                <a:effectLst/>
                <a:latin typeface="Helvetica" pitchFamily="2" charset="0"/>
              </a:rPr>
              <a:t>arXiv</a:t>
            </a:r>
            <a:r>
              <a:rPr lang="en-US" altLang="zh-TW" dirty="0">
                <a:effectLst/>
                <a:latin typeface="Helvetica" pitchFamily="2" charset="0"/>
              </a:rPr>
              <a:t> preprint arXiv:2304.02643 (2023).</a:t>
            </a:r>
          </a:p>
          <a:p>
            <a:r>
              <a:rPr lang="en-US" altLang="zh-TW" dirty="0">
                <a:effectLst/>
                <a:latin typeface="Helvetica" pitchFamily="2" charset="0"/>
              </a:rPr>
              <a:t>﻿﻿﻿﻿[2] Ma, Jun, and Bo Wang. "Segment anything in medical images." </a:t>
            </a:r>
            <a:r>
              <a:rPr lang="en-US" altLang="zh-TW" dirty="0" err="1">
                <a:effectLst/>
                <a:latin typeface="Helvetica" pitchFamily="2" charset="0"/>
              </a:rPr>
              <a:t>arXiv</a:t>
            </a:r>
            <a:r>
              <a:rPr lang="en-US" altLang="zh-TW" dirty="0">
                <a:effectLst/>
                <a:latin typeface="Helvetica" pitchFamily="2" charset="0"/>
              </a:rPr>
              <a:t> preprint arXiv:2304.12306 (2023).</a:t>
            </a:r>
          </a:p>
          <a:p>
            <a:r>
              <a:rPr lang="en-US" altLang="zh-TW" dirty="0">
                <a:effectLst/>
                <a:latin typeface="Helvetica" pitchFamily="2" charset="0"/>
              </a:rPr>
              <a:t>﻿﻿﻿[3] ﻿Cheng, </a:t>
            </a:r>
            <a:r>
              <a:rPr lang="en-US" altLang="zh-TW" dirty="0" err="1">
                <a:effectLst/>
                <a:latin typeface="Helvetica" pitchFamily="2" charset="0"/>
              </a:rPr>
              <a:t>Junlong</a:t>
            </a:r>
            <a:r>
              <a:rPr lang="en-US" altLang="zh-TW" dirty="0">
                <a:effectLst/>
                <a:latin typeface="Helvetica" pitchFamily="2" charset="0"/>
              </a:rPr>
              <a:t>, et al. "Sam-med2d." </a:t>
            </a:r>
            <a:r>
              <a:rPr lang="en-US" altLang="zh-TW" dirty="0" err="1">
                <a:effectLst/>
                <a:latin typeface="Helvetica" pitchFamily="2" charset="0"/>
              </a:rPr>
              <a:t>arXiv</a:t>
            </a:r>
            <a:r>
              <a:rPr lang="en-US" altLang="zh-TW" dirty="0">
                <a:effectLst/>
                <a:latin typeface="Helvetica" pitchFamily="2" charset="0"/>
              </a:rPr>
              <a:t> preprint arXiv:2308.16184 (2023).</a:t>
            </a:r>
          </a:p>
          <a:p>
            <a:r>
              <a:rPr lang="en-US" altLang="zh-TW" dirty="0">
                <a:effectLst/>
                <a:latin typeface="Helvetica" pitchFamily="2" charset="0"/>
              </a:rPr>
              <a:t>﻿﻿﻿[4] ﻿Wang, </a:t>
            </a:r>
            <a:r>
              <a:rPr lang="en-US" altLang="zh-TW" dirty="0" err="1">
                <a:effectLst/>
                <a:latin typeface="Helvetica" pitchFamily="2" charset="0"/>
              </a:rPr>
              <a:t>Haoyu</a:t>
            </a:r>
            <a:r>
              <a:rPr lang="en-US" altLang="zh-TW" dirty="0">
                <a:effectLst/>
                <a:latin typeface="Helvetica" pitchFamily="2" charset="0"/>
              </a:rPr>
              <a:t>, et al. "SAM-Med3D." </a:t>
            </a:r>
            <a:r>
              <a:rPr lang="en-US" altLang="zh-TW" dirty="0" err="1">
                <a:effectLst/>
                <a:latin typeface="Helvetica" pitchFamily="2" charset="0"/>
              </a:rPr>
              <a:t>arXiv</a:t>
            </a:r>
            <a:r>
              <a:rPr lang="en-US" altLang="zh-TW" dirty="0">
                <a:effectLst/>
                <a:latin typeface="Helvetica" pitchFamily="2" charset="0"/>
              </a:rPr>
              <a:t> preprint arXiv:2310.15161 (2023).</a:t>
            </a:r>
          </a:p>
        </p:txBody>
      </p:sp>
      <p:sp>
        <p:nvSpPr>
          <p:cNvPr id="8" name="矩形 7">
            <a:extLst>
              <a:ext uri="{FF2B5EF4-FFF2-40B4-BE49-F238E27FC236}">
                <a16:creationId xmlns:a16="http://schemas.microsoft.com/office/drawing/2014/main" id="{9AE22CFE-BD01-ABB1-6478-208B88B475BD}"/>
              </a:ext>
            </a:extLst>
          </p:cNvPr>
          <p:cNvSpPr/>
          <p:nvPr/>
        </p:nvSpPr>
        <p:spPr>
          <a:xfrm>
            <a:off x="3668607" y="3115159"/>
            <a:ext cx="2763190" cy="1208868"/>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F8C33D35-52D0-8F32-F066-83F8743B75CF}"/>
              </a:ext>
            </a:extLst>
          </p:cNvPr>
          <p:cNvSpPr/>
          <p:nvPr/>
        </p:nvSpPr>
        <p:spPr>
          <a:xfrm>
            <a:off x="7985076" y="4254520"/>
            <a:ext cx="3540964" cy="477632"/>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673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11</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dirty="0">
                <a:solidFill>
                  <a:schemeClr val="tx1"/>
                </a:solidFill>
              </a:rPr>
              <a:t>Data Scale &amp; Richness</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The efforts: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b="1" dirty="0">
                <a:solidFill>
                  <a:srgbClr val="FF0000"/>
                </a:solidFill>
                <a:sym typeface="Arial"/>
              </a:rPr>
              <a:t>﻿﻿25 </a:t>
            </a:r>
            <a:r>
              <a:rPr lang="en-US" altLang="zh-TW" sz="1867" dirty="0">
                <a:solidFill>
                  <a:srgbClr val="000000">
                    <a:lumMod val="65000"/>
                    <a:lumOff val="35000"/>
                  </a:srgbClr>
                </a:solidFill>
                <a:sym typeface="Arial"/>
              </a:rPr>
              <a:t>open-source segmentation datasets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b="1" dirty="0">
                <a:solidFill>
                  <a:srgbClr val="FF0000"/>
                </a:solidFill>
                <a:sym typeface="Arial"/>
              </a:rPr>
              <a:t>﻿﻿200+ </a:t>
            </a:r>
            <a:r>
              <a:rPr lang="en-US" altLang="zh-TW" sz="1867" dirty="0">
                <a:solidFill>
                  <a:srgbClr val="000000">
                    <a:lumMod val="65000"/>
                    <a:lumOff val="35000"/>
                  </a:srgbClr>
                </a:solidFill>
                <a:sym typeface="Arial"/>
              </a:rPr>
              <a:t>anatomical categories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5.7k</a:t>
            </a:r>
            <a:r>
              <a:rPr lang="en-US" altLang="zh-TW" sz="1867" dirty="0">
                <a:solidFill>
                  <a:srgbClr val="000000">
                    <a:lumMod val="65000"/>
                    <a:lumOff val="35000"/>
                  </a:srgbClr>
                </a:solidFill>
                <a:sym typeface="Arial"/>
              </a:rPr>
              <a:t> volumetric CTs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149k</a:t>
            </a:r>
            <a:r>
              <a:rPr lang="en-US" altLang="zh-TW" sz="1867" dirty="0">
                <a:solidFill>
                  <a:srgbClr val="000000">
                    <a:lumMod val="65000"/>
                    <a:lumOff val="35000"/>
                  </a:srgbClr>
                </a:solidFill>
                <a:sym typeface="Arial"/>
              </a:rPr>
              <a:t> ground truth masks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510k</a:t>
            </a:r>
            <a:r>
              <a:rPr lang="en-US" altLang="zh-TW" sz="1867" dirty="0">
                <a:solidFill>
                  <a:srgbClr val="000000">
                    <a:lumMod val="65000"/>
                    <a:lumOff val="35000"/>
                  </a:srgbClr>
                </a:solidFill>
                <a:sym typeface="Arial"/>
              </a:rPr>
              <a:t> </a:t>
            </a:r>
            <a:r>
              <a:rPr lang="en-US" altLang="zh-TW" sz="1867" b="1" dirty="0">
                <a:solidFill>
                  <a:srgbClr val="000000">
                    <a:lumMod val="65000"/>
                    <a:lumOff val="35000"/>
                  </a:srgbClr>
                </a:solidFill>
                <a:sym typeface="Arial"/>
              </a:rPr>
              <a:t>pseudo volumetric masks</a:t>
            </a:r>
          </a:p>
        </p:txBody>
      </p:sp>
      <p:pic>
        <p:nvPicPr>
          <p:cNvPr id="2" name="Picture 2" descr="a &#10;b &#10;Body part &#10;Head and Neck &#10;Body part &#10;Thorax &#10;Rib &#10;Vertebrae &#10;Lung &#10;Kidney &#10;Heart &#10;Gluteus &#10;Liver &#10;Pancreas &#10;Adrenal &#10;Spleen &#10;Autochthon &#10;Artery &#10;Trachea &#10;Iliopsoas &#10;Sub-region &#10;Ear &#10;Eye &#10;Lacrimal &#10;Parotid gland &#10;Pituitary &#10;Face &#10;Subglottic &#10;Oral &#10;Submandibular &#10;Thyroid &#10;Glottis &#10;Spinal cord &#10;Carotid artery &#10;Cervical spine &#10;Sub-region &#10;Lung &#10;Heart &#10;Pulmonary artery &#10;Scapula &#10;Humerus &#10;Aorta &#10;Trachea &#10;Thoracic spine &#10;Rib &#10;Clavicula &#10;Anatomical structure &#10;Cochlea(L,R) &#10;Opticchiasm, Opticnrv(L,R) &#10;Glnd lacrimal(L,R) &#10;Parotid(L,R) &#10;Pituitary &#10;Face &#10;Arytenoid, Cricopharyngeus, &#10;Esophagus &#10;Bone mandible, Buccalmucosa, &#10;Cavity Oral, Lips &#10;Glnd submand(L,R) &#10;Glnd thyroid &#10;Glottis, Larynx SG &#10;Spinalcord &#10;Cervical spine(C1-C7) &#10;Anatomical structure &#10;Lung lower Lung &#10;middle lobe right, Lung upper &#10;tumor S &#10;Heart atrium(left,right), Heart &#10;myocardium, Heart &#10;ventricle(left.right) &#10;Pulmonary artery &#10;Aorta &#10;Trachea &#10;Thoracic spine(T1 -Tl 2), &#10;Additional 13th thoracic &#10;vertebra T 13 &#10;Rib left(1-12), Rib right(1-12) &#10;Clavicula &#10;Body part &#10;Abdomen &#10;Body part &#10;Pelvis &#10;c &#10;19581 &#10;15153 &#10;6709 &#10;5281 &#10;4239 &#10;Sub-r &#10;Duodenur &#10;Colon &#10;Kidney &#10;Aorta &#10;Liver &#10;Pancreas &#10;Spleen &#10;Stomach &#10;Esophagi &#10;Lumbar s. &#10;Small inte &#10;Postcava &#10;Inferior &#10;Vertebrae &#10;Rectum &#10;Gallbladd &#10;Portal vei &#10;Sub-r &#10;Hip &#10;Femur &#10;Iliac &#10;Bladder &#10;Sacrum &#10;Prostate/l &#10;Spin &#10;1676 &#10;1642 &#10;3493 &#10;2949 &#10;2620 &#10;2334 &#10;2331 &#10;2228 &#10;2064 &#10;Head and Neck ">
            <a:extLst>
              <a:ext uri="{FF2B5EF4-FFF2-40B4-BE49-F238E27FC236}">
                <a16:creationId xmlns:a16="http://schemas.microsoft.com/office/drawing/2014/main" id="{077D1868-610E-85EE-68A0-ADAD42863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087" y="0"/>
            <a:ext cx="5903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073824FB-0594-DD8E-9624-8D0A8E261485}"/>
              </a:ext>
            </a:extLst>
          </p:cNvPr>
          <p:cNvSpPr txBox="1"/>
          <p:nvPr/>
        </p:nvSpPr>
        <p:spPr>
          <a:xfrm>
            <a:off x="-62687" y="6195724"/>
            <a:ext cx="6287954" cy="707886"/>
          </a:xfrm>
          <a:prstGeom prst="rect">
            <a:avLst/>
          </a:prstGeom>
          <a:noFill/>
        </p:spPr>
        <p:txBody>
          <a:bodyPr wrap="square">
            <a:spAutoFit/>
          </a:bodyPr>
          <a:lstStyle/>
          <a:p>
            <a:r>
              <a:rPr lang="en-US" altLang="zh-TW" sz="1000" dirty="0">
                <a:effectLst/>
                <a:latin typeface="CMR10"/>
              </a:rPr>
              <a:t>25 open-source segmentation CT datasets, including </a:t>
            </a:r>
          </a:p>
          <a:p>
            <a:r>
              <a:rPr lang="en-US" altLang="zh-TW" sz="1000" dirty="0">
                <a:effectLst/>
                <a:latin typeface="CMR10"/>
              </a:rPr>
              <a:t>CHAOS[</a:t>
            </a:r>
            <a:r>
              <a:rPr lang="en-US" altLang="zh-TW" sz="1000" dirty="0">
                <a:solidFill>
                  <a:srgbClr val="0000FF"/>
                </a:solidFill>
                <a:effectLst/>
                <a:latin typeface="CMR10"/>
              </a:rPr>
              <a:t>20</a:t>
            </a:r>
            <a:r>
              <a:rPr lang="en-US" altLang="zh-TW" sz="1000" dirty="0">
                <a:effectLst/>
                <a:latin typeface="CMR10"/>
              </a:rPr>
              <a:t>–</a:t>
            </a:r>
            <a:r>
              <a:rPr lang="en-US" altLang="zh-TW" sz="1000" dirty="0">
                <a:solidFill>
                  <a:srgbClr val="0000FF"/>
                </a:solidFill>
                <a:effectLst/>
                <a:latin typeface="CMR10"/>
              </a:rPr>
              <a:t>22</a:t>
            </a:r>
            <a:r>
              <a:rPr lang="en-US" altLang="zh-TW" sz="1000" dirty="0">
                <a:effectLst/>
                <a:latin typeface="CMR10"/>
              </a:rPr>
              <a:t>], </a:t>
            </a:r>
            <a:r>
              <a:rPr lang="en-US" altLang="zh-TW" sz="1000" dirty="0" err="1">
                <a:effectLst/>
                <a:latin typeface="CMR10"/>
              </a:rPr>
              <a:t>HaN</a:t>
            </a:r>
            <a:r>
              <a:rPr lang="en-US" altLang="zh-TW" sz="1000" dirty="0">
                <a:effectLst/>
                <a:latin typeface="CMR10"/>
              </a:rPr>
              <a:t>-Seg[</a:t>
            </a:r>
            <a:r>
              <a:rPr lang="en-US" altLang="zh-TW" sz="1000" dirty="0">
                <a:solidFill>
                  <a:srgbClr val="0000FF"/>
                </a:solidFill>
                <a:effectLst/>
                <a:latin typeface="CMR10"/>
              </a:rPr>
              <a:t>23</a:t>
            </a:r>
            <a:r>
              <a:rPr lang="en-US" altLang="zh-TW" sz="1000" dirty="0">
                <a:effectLst/>
                <a:latin typeface="CMR10"/>
              </a:rPr>
              <a:t>], AMOS22[</a:t>
            </a:r>
            <a:r>
              <a:rPr lang="en-US" altLang="zh-TW" sz="1000" dirty="0">
                <a:solidFill>
                  <a:srgbClr val="0000FF"/>
                </a:solidFill>
                <a:effectLst/>
                <a:latin typeface="CMR10"/>
              </a:rPr>
              <a:t>24</a:t>
            </a:r>
            <a:r>
              <a:rPr lang="en-US" altLang="zh-TW" sz="1000" dirty="0">
                <a:effectLst/>
                <a:latin typeface="CMR10"/>
              </a:rPr>
              <a:t>], </a:t>
            </a:r>
            <a:r>
              <a:rPr lang="en-US" altLang="zh-TW" sz="1000" dirty="0" err="1">
                <a:effectLst/>
                <a:latin typeface="CMR10"/>
              </a:rPr>
              <a:t>AbdomenCT</a:t>
            </a:r>
            <a:r>
              <a:rPr lang="en-US" altLang="zh-TW" sz="1000" dirty="0">
                <a:effectLst/>
                <a:latin typeface="CMR10"/>
              </a:rPr>
              <a:t>- 1k[</a:t>
            </a:r>
            <a:r>
              <a:rPr lang="en-US" altLang="zh-TW" sz="1000" dirty="0">
                <a:solidFill>
                  <a:srgbClr val="0000FF"/>
                </a:solidFill>
                <a:effectLst/>
                <a:latin typeface="CMR10"/>
              </a:rPr>
              <a:t>25</a:t>
            </a:r>
            <a:r>
              <a:rPr lang="en-US" altLang="zh-TW" sz="1000" dirty="0">
                <a:effectLst/>
                <a:latin typeface="CMR10"/>
              </a:rPr>
              <a:t>], KiTS23[</a:t>
            </a:r>
            <a:r>
              <a:rPr lang="en-US" altLang="zh-TW" sz="1000" dirty="0">
                <a:solidFill>
                  <a:srgbClr val="0000FF"/>
                </a:solidFill>
                <a:effectLst/>
                <a:latin typeface="CMR10"/>
              </a:rPr>
              <a:t>26</a:t>
            </a:r>
            <a:r>
              <a:rPr lang="en-US" altLang="zh-TW" sz="1000" dirty="0">
                <a:effectLst/>
                <a:latin typeface="CMR10"/>
              </a:rPr>
              <a:t>], KiPA22[</a:t>
            </a:r>
            <a:r>
              <a:rPr lang="en-US" altLang="zh-TW" sz="1000" dirty="0">
                <a:solidFill>
                  <a:srgbClr val="0000FF"/>
                </a:solidFill>
                <a:effectLst/>
                <a:latin typeface="CMR10"/>
              </a:rPr>
              <a:t>27</a:t>
            </a:r>
            <a:r>
              <a:rPr lang="en-US" altLang="zh-TW" sz="1000" dirty="0">
                <a:effectLst/>
                <a:latin typeface="CMR10"/>
              </a:rPr>
              <a:t>–</a:t>
            </a:r>
            <a:r>
              <a:rPr lang="en-US" altLang="zh-TW" sz="1000" dirty="0">
                <a:solidFill>
                  <a:srgbClr val="0000FF"/>
                </a:solidFill>
                <a:effectLst/>
                <a:latin typeface="CMR10"/>
              </a:rPr>
              <a:t>30</a:t>
            </a:r>
            <a:r>
              <a:rPr lang="en-US" altLang="zh-TW" sz="1000" dirty="0">
                <a:effectLst/>
                <a:latin typeface="CMR10"/>
              </a:rPr>
              <a:t>], KiTS19[</a:t>
            </a:r>
            <a:r>
              <a:rPr lang="en-US" altLang="zh-TW" sz="1000" dirty="0">
                <a:solidFill>
                  <a:srgbClr val="0000FF"/>
                </a:solidFill>
                <a:effectLst/>
                <a:latin typeface="CMR10"/>
              </a:rPr>
              <a:t>31</a:t>
            </a:r>
            <a:r>
              <a:rPr lang="en-US" altLang="zh-TW" sz="1000" dirty="0">
                <a:effectLst/>
                <a:latin typeface="CMR10"/>
              </a:rPr>
              <a:t>], BTCV[</a:t>
            </a:r>
            <a:r>
              <a:rPr lang="en-US" altLang="zh-TW" sz="1000" dirty="0">
                <a:solidFill>
                  <a:srgbClr val="0000FF"/>
                </a:solidFill>
                <a:effectLst/>
                <a:latin typeface="CMR10"/>
              </a:rPr>
              <a:t>18</a:t>
            </a:r>
            <a:r>
              <a:rPr lang="en-US" altLang="zh-TW" sz="1000" dirty="0">
                <a:effectLst/>
                <a:latin typeface="CMR10"/>
              </a:rPr>
              <a:t>], Pancreas-CT[</a:t>
            </a:r>
            <a:r>
              <a:rPr lang="en-US" altLang="zh-TW" sz="1000" dirty="0">
                <a:solidFill>
                  <a:srgbClr val="0000FF"/>
                </a:solidFill>
                <a:effectLst/>
                <a:latin typeface="CMR10"/>
              </a:rPr>
              <a:t>14</a:t>
            </a:r>
            <a:r>
              <a:rPr lang="en-US" altLang="zh-TW" sz="1000" dirty="0">
                <a:effectLst/>
                <a:latin typeface="CMR10"/>
              </a:rPr>
              <a:t>, </a:t>
            </a:r>
            <a:r>
              <a:rPr lang="en-US" altLang="zh-TW" sz="1000" dirty="0">
                <a:solidFill>
                  <a:srgbClr val="0000FF"/>
                </a:solidFill>
                <a:effectLst/>
                <a:latin typeface="CMR10"/>
              </a:rPr>
              <a:t>32</a:t>
            </a:r>
            <a:r>
              <a:rPr lang="en-US" altLang="zh-TW" sz="1000" dirty="0">
                <a:effectLst/>
                <a:latin typeface="CMR10"/>
              </a:rPr>
              <a:t>, </a:t>
            </a:r>
            <a:r>
              <a:rPr lang="en-US" altLang="zh-TW" sz="1000" dirty="0">
                <a:solidFill>
                  <a:srgbClr val="0000FF"/>
                </a:solidFill>
                <a:effectLst/>
                <a:latin typeface="CMR10"/>
              </a:rPr>
              <a:t>33</a:t>
            </a:r>
            <a:r>
              <a:rPr lang="en-US" altLang="zh-TW" sz="1000" dirty="0">
                <a:effectLst/>
                <a:latin typeface="CMR10"/>
              </a:rPr>
              <a:t>], 3D-IRCADb[</a:t>
            </a:r>
            <a:r>
              <a:rPr lang="en-US" altLang="zh-TW" sz="1000" dirty="0">
                <a:solidFill>
                  <a:srgbClr val="0000FF"/>
                </a:solidFill>
                <a:effectLst/>
                <a:latin typeface="CMR10"/>
              </a:rPr>
              <a:t>34</a:t>
            </a:r>
            <a:r>
              <a:rPr lang="en-US" altLang="zh-TW" sz="1000" dirty="0">
                <a:effectLst/>
                <a:latin typeface="CMR10"/>
              </a:rPr>
              <a:t>], AbdomenCT-12organ[</a:t>
            </a:r>
            <a:r>
              <a:rPr lang="en-US" altLang="zh-TW" sz="1000" dirty="0">
                <a:solidFill>
                  <a:srgbClr val="0000FF"/>
                </a:solidFill>
                <a:effectLst/>
                <a:latin typeface="CMR10"/>
              </a:rPr>
              <a:t>19</a:t>
            </a:r>
            <a:r>
              <a:rPr lang="en-US" altLang="zh-TW" sz="1000" dirty="0">
                <a:effectLst/>
                <a:latin typeface="CMR10"/>
              </a:rPr>
              <a:t>, </a:t>
            </a:r>
            <a:r>
              <a:rPr lang="en-US" altLang="zh-TW" sz="1000" dirty="0">
                <a:solidFill>
                  <a:srgbClr val="0000FF"/>
                </a:solidFill>
                <a:effectLst/>
                <a:latin typeface="CMR10"/>
              </a:rPr>
              <a:t>35</a:t>
            </a:r>
            <a:r>
              <a:rPr lang="en-US" altLang="zh-TW" sz="1000" dirty="0">
                <a:effectLst/>
                <a:latin typeface="CMR10"/>
              </a:rPr>
              <a:t>], </a:t>
            </a:r>
            <a:r>
              <a:rPr lang="en-US" altLang="zh-TW" sz="1000" dirty="0" err="1">
                <a:effectLst/>
                <a:latin typeface="CMR10"/>
              </a:rPr>
              <a:t>TotalSegmentator</a:t>
            </a:r>
            <a:r>
              <a:rPr lang="en-US" altLang="zh-TW" sz="1000" dirty="0">
                <a:effectLst/>
                <a:latin typeface="CMR10"/>
              </a:rPr>
              <a:t>[</a:t>
            </a:r>
            <a:r>
              <a:rPr lang="en-US" altLang="zh-TW" sz="1000" dirty="0">
                <a:solidFill>
                  <a:srgbClr val="0000FF"/>
                </a:solidFill>
                <a:effectLst/>
                <a:latin typeface="CMR10"/>
              </a:rPr>
              <a:t>36</a:t>
            </a:r>
            <a:r>
              <a:rPr lang="en-US" altLang="zh-TW" sz="1000" dirty="0">
                <a:effectLst/>
                <a:latin typeface="CMR10"/>
              </a:rPr>
              <a:t>], CT-ORG[</a:t>
            </a:r>
            <a:r>
              <a:rPr lang="en-US" altLang="zh-TW" sz="1000" dirty="0">
                <a:solidFill>
                  <a:srgbClr val="0000FF"/>
                </a:solidFill>
                <a:effectLst/>
                <a:latin typeface="CMR10"/>
              </a:rPr>
              <a:t>11</a:t>
            </a:r>
            <a:r>
              <a:rPr lang="en-US" altLang="zh-TW" sz="1000" dirty="0">
                <a:effectLst/>
                <a:latin typeface="CMR10"/>
              </a:rPr>
              <a:t>– </a:t>
            </a:r>
            <a:r>
              <a:rPr lang="en-US" altLang="zh-TW" sz="1000" dirty="0">
                <a:solidFill>
                  <a:srgbClr val="0000FF"/>
                </a:solidFill>
                <a:effectLst/>
                <a:latin typeface="CMR10"/>
              </a:rPr>
              <a:t>14</a:t>
            </a:r>
            <a:r>
              <a:rPr lang="en-US" altLang="zh-TW" sz="1000" dirty="0">
                <a:effectLst/>
                <a:latin typeface="CMR10"/>
              </a:rPr>
              <a:t>], VerSe19, VerSe20[</a:t>
            </a:r>
            <a:r>
              <a:rPr lang="en-US" altLang="zh-TW" sz="1000" dirty="0">
                <a:solidFill>
                  <a:srgbClr val="0000FF"/>
                </a:solidFill>
                <a:effectLst/>
                <a:latin typeface="CMR10"/>
              </a:rPr>
              <a:t>37</a:t>
            </a:r>
            <a:r>
              <a:rPr lang="en-US" altLang="zh-TW" sz="1000" dirty="0">
                <a:effectLst/>
                <a:latin typeface="CMR10"/>
              </a:rPr>
              <a:t>–</a:t>
            </a:r>
            <a:r>
              <a:rPr lang="en-US" altLang="zh-TW" sz="1000" dirty="0">
                <a:solidFill>
                  <a:srgbClr val="0000FF"/>
                </a:solidFill>
                <a:effectLst/>
                <a:latin typeface="CMR10"/>
              </a:rPr>
              <a:t>39</a:t>
            </a:r>
            <a:r>
              <a:rPr lang="en-US" altLang="zh-TW" sz="1000" dirty="0">
                <a:effectLst/>
                <a:latin typeface="CMR10"/>
              </a:rPr>
              <a:t>], SLIVER07[</a:t>
            </a:r>
            <a:r>
              <a:rPr lang="en-US" altLang="zh-TW" sz="1000" dirty="0">
                <a:solidFill>
                  <a:srgbClr val="0000FF"/>
                </a:solidFill>
                <a:effectLst/>
                <a:latin typeface="CMR10"/>
              </a:rPr>
              <a:t>40</a:t>
            </a:r>
            <a:r>
              <a:rPr lang="en-US" altLang="zh-TW" sz="1000" dirty="0">
                <a:effectLst/>
                <a:latin typeface="CMR10"/>
              </a:rPr>
              <a:t>], QUBIQ[</a:t>
            </a:r>
            <a:r>
              <a:rPr lang="en-US" altLang="zh-TW" sz="1000" dirty="0">
                <a:solidFill>
                  <a:srgbClr val="0000FF"/>
                </a:solidFill>
                <a:effectLst/>
                <a:latin typeface="CMR10"/>
              </a:rPr>
              <a:t>41</a:t>
            </a:r>
            <a:r>
              <a:rPr lang="en-US" altLang="zh-TW" sz="1000" dirty="0">
                <a:effectLst/>
                <a:latin typeface="CMR10"/>
              </a:rPr>
              <a:t>], six MSD datasets[</a:t>
            </a:r>
            <a:r>
              <a:rPr lang="en-US" altLang="zh-TW" sz="1000" dirty="0">
                <a:solidFill>
                  <a:srgbClr val="0000FF"/>
                </a:solidFill>
                <a:effectLst/>
                <a:latin typeface="CMR10"/>
              </a:rPr>
              <a:t>19</a:t>
            </a:r>
            <a:r>
              <a:rPr lang="en-US" altLang="zh-TW" sz="1000" dirty="0">
                <a:effectLst/>
                <a:latin typeface="CMR10"/>
              </a:rPr>
              <a:t>], LUNA16[</a:t>
            </a:r>
            <a:r>
              <a:rPr lang="en-US" altLang="zh-TW" sz="1000" dirty="0">
                <a:solidFill>
                  <a:srgbClr val="0000FF"/>
                </a:solidFill>
                <a:effectLst/>
                <a:latin typeface="CMR10"/>
              </a:rPr>
              <a:t>15</a:t>
            </a:r>
            <a:r>
              <a:rPr lang="en-US" altLang="zh-TW" sz="1000" dirty="0">
                <a:effectLst/>
                <a:latin typeface="CMR10"/>
              </a:rPr>
              <a:t>], and WORD[</a:t>
            </a:r>
            <a:r>
              <a:rPr lang="en-US" altLang="zh-TW" sz="1000" dirty="0">
                <a:solidFill>
                  <a:srgbClr val="0000FF"/>
                </a:solidFill>
                <a:effectLst/>
                <a:latin typeface="CMR10"/>
              </a:rPr>
              <a:t>42</a:t>
            </a:r>
            <a:r>
              <a:rPr lang="en-US" altLang="zh-TW" sz="1000" dirty="0">
                <a:effectLst/>
                <a:latin typeface="CMR10"/>
              </a:rPr>
              <a:t>] </a:t>
            </a:r>
            <a:endParaRPr lang="en-US" altLang="zh-TW" sz="1000" dirty="0"/>
          </a:p>
        </p:txBody>
      </p:sp>
      <p:sp>
        <p:nvSpPr>
          <p:cNvPr id="3" name="矩形 2">
            <a:extLst>
              <a:ext uri="{FF2B5EF4-FFF2-40B4-BE49-F238E27FC236}">
                <a16:creationId xmlns:a16="http://schemas.microsoft.com/office/drawing/2014/main" id="{C33009F0-1902-5644-5632-B78825186E1A}"/>
              </a:ext>
            </a:extLst>
          </p:cNvPr>
          <p:cNvSpPr/>
          <p:nvPr/>
        </p:nvSpPr>
        <p:spPr>
          <a:xfrm>
            <a:off x="1839770" y="5031399"/>
            <a:ext cx="3767654" cy="477632"/>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45323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12</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dirty="0">
                <a:solidFill>
                  <a:schemeClr val="tx1"/>
                </a:solidFill>
              </a:rPr>
              <a:t>Data Scale &amp; Richness</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The efforts: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b="1" dirty="0">
                <a:solidFill>
                  <a:srgbClr val="FF0000"/>
                </a:solidFill>
                <a:sym typeface="Arial"/>
              </a:rPr>
              <a:t>﻿﻿25 </a:t>
            </a:r>
            <a:r>
              <a:rPr lang="en-US" altLang="zh-TW" sz="1867" dirty="0">
                <a:solidFill>
                  <a:srgbClr val="000000">
                    <a:lumMod val="65000"/>
                    <a:lumOff val="35000"/>
                  </a:srgbClr>
                </a:solidFill>
                <a:sym typeface="Arial"/>
              </a:rPr>
              <a:t>open-source segmentation datasets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b="1" dirty="0">
                <a:solidFill>
                  <a:srgbClr val="FF0000"/>
                </a:solidFill>
                <a:sym typeface="Arial"/>
              </a:rPr>
              <a:t>﻿﻿200+ </a:t>
            </a:r>
            <a:r>
              <a:rPr lang="en-US" altLang="zh-TW" sz="1867" dirty="0">
                <a:solidFill>
                  <a:srgbClr val="000000">
                    <a:lumMod val="65000"/>
                    <a:lumOff val="35000"/>
                  </a:srgbClr>
                </a:solidFill>
                <a:sym typeface="Arial"/>
              </a:rPr>
              <a:t>anatomical categories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5.7k</a:t>
            </a:r>
            <a:r>
              <a:rPr lang="en-US" altLang="zh-TW" sz="1867" dirty="0">
                <a:solidFill>
                  <a:srgbClr val="000000">
                    <a:lumMod val="65000"/>
                    <a:lumOff val="35000"/>
                  </a:srgbClr>
                </a:solidFill>
                <a:sym typeface="Arial"/>
              </a:rPr>
              <a:t> volumetric CTs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149k</a:t>
            </a:r>
            <a:r>
              <a:rPr lang="en-US" altLang="zh-TW" sz="1867" dirty="0">
                <a:solidFill>
                  <a:srgbClr val="000000">
                    <a:lumMod val="65000"/>
                    <a:lumOff val="35000"/>
                  </a:srgbClr>
                </a:solidFill>
                <a:sym typeface="Arial"/>
              </a:rPr>
              <a:t> ground truth masks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510k</a:t>
            </a:r>
            <a:r>
              <a:rPr lang="en-US" altLang="zh-TW" sz="1867" dirty="0">
                <a:solidFill>
                  <a:srgbClr val="000000">
                    <a:lumMod val="65000"/>
                    <a:lumOff val="35000"/>
                  </a:srgbClr>
                </a:solidFill>
                <a:sym typeface="Arial"/>
              </a:rPr>
              <a:t> </a:t>
            </a:r>
            <a:r>
              <a:rPr lang="en-US" altLang="zh-TW" sz="1867" b="1" dirty="0">
                <a:solidFill>
                  <a:srgbClr val="000000">
                    <a:lumMod val="65000"/>
                    <a:lumOff val="35000"/>
                  </a:srgbClr>
                </a:solidFill>
                <a:sym typeface="Arial"/>
              </a:rPr>
              <a:t>pseudo volumetric masks</a:t>
            </a:r>
          </a:p>
        </p:txBody>
      </p:sp>
      <p:pic>
        <p:nvPicPr>
          <p:cNvPr id="2" name="Picture 2" descr="a &#10;b &#10;Body part &#10;Head and Neck &#10;Body part &#10;Thorax &#10;Rib &#10;Vertebrae &#10;Lung &#10;Kidney &#10;Heart &#10;Gluteus &#10;Liver &#10;Pancreas &#10;Adrenal &#10;Spleen &#10;Autochthon &#10;Artery &#10;Trachea &#10;Iliopsoas &#10;Sub-region &#10;Ear &#10;Eye &#10;Lacrimal &#10;Parotid gland &#10;Pituitary &#10;Face &#10;Subglottic &#10;Oral &#10;Submandibular &#10;Thyroid &#10;Glottis &#10;Spinal cord &#10;Carotid artery &#10;Cervical spine &#10;Sub-region &#10;Lung &#10;Heart &#10;Pulmonary artery &#10;Scapula &#10;Humerus &#10;Aorta &#10;Trachea &#10;Thoracic spine &#10;Rib &#10;Clavicula &#10;Anatomical structure &#10;Cochlea(L,R) &#10;Opticchiasm, Opticnrv(L,R) &#10;Glnd lacrimal(L,R) &#10;Parotid(L,R) &#10;Pituitary &#10;Face &#10;Arytenoid, Cricopharyngeus, &#10;Esophagus &#10;Bone mandible, Buccalmucosa, &#10;Cavity Oral, Lips &#10;Glnd submand(L,R) &#10;Glnd thyroid &#10;Glottis, Larynx SG &#10;Spinalcord &#10;Cervical spine(C1-C7) &#10;Anatomical structure &#10;Lung lower Lung &#10;middle lobe right, Lung upper &#10;tumor S &#10;Heart atrium(left,right), Heart &#10;myocardium, Heart &#10;ventricle(left.right) &#10;Pulmonary artery &#10;Aorta &#10;Trachea &#10;Thoracic spine(T1 -Tl 2), &#10;Additional 13th thoracic &#10;vertebra T 13 &#10;Rib left(1-12), Rib right(1-12) &#10;Clavicula &#10;Body part &#10;Abdomen &#10;Body part &#10;Pelvis &#10;c &#10;19581 &#10;15153 &#10;6709 &#10;5281 &#10;4239 &#10;Sub-r &#10;Duodenur &#10;Colon &#10;Kidney &#10;Aorta &#10;Liver &#10;Pancreas &#10;Spleen &#10;Stomach &#10;Esophagi &#10;Lumbar s. &#10;Small inte &#10;Postcava &#10;Inferior &#10;Vertebrae &#10;Rectum &#10;Gallbladd &#10;Portal vei &#10;Sub-r &#10;Hip &#10;Femur &#10;Iliac &#10;Bladder &#10;Sacrum &#10;Prostate/l &#10;Spin &#10;1676 &#10;1642 &#10;3493 &#10;2949 &#10;2620 &#10;2334 &#10;2331 &#10;2228 &#10;2064 &#10;Head and Neck ">
            <a:extLst>
              <a:ext uri="{FF2B5EF4-FFF2-40B4-BE49-F238E27FC236}">
                <a16:creationId xmlns:a16="http://schemas.microsoft.com/office/drawing/2014/main" id="{077D1868-610E-85EE-68A0-ADAD42863C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73"/>
          <a:stretch/>
        </p:blipFill>
        <p:spPr bwMode="auto">
          <a:xfrm>
            <a:off x="-10189" y="0"/>
            <a:ext cx="10826184" cy="680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787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13</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dirty="0">
                <a:solidFill>
                  <a:schemeClr val="tx1"/>
                </a:solidFill>
              </a:rPr>
              <a:t>Data Scale &amp; Richness</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The efforts: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b="1" dirty="0">
                <a:solidFill>
                  <a:srgbClr val="FF0000"/>
                </a:solidFill>
                <a:sym typeface="Arial"/>
              </a:rPr>
              <a:t>﻿﻿25 </a:t>
            </a:r>
            <a:r>
              <a:rPr lang="en-US" altLang="zh-TW" sz="1867" dirty="0">
                <a:solidFill>
                  <a:srgbClr val="000000">
                    <a:lumMod val="65000"/>
                    <a:lumOff val="35000"/>
                  </a:srgbClr>
                </a:solidFill>
                <a:sym typeface="Arial"/>
              </a:rPr>
              <a:t>open-source segmentation datasets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b="1" dirty="0">
                <a:solidFill>
                  <a:srgbClr val="FF0000"/>
                </a:solidFill>
                <a:sym typeface="Arial"/>
              </a:rPr>
              <a:t>﻿﻿200+ </a:t>
            </a:r>
            <a:r>
              <a:rPr lang="en-US" altLang="zh-TW" sz="1867" dirty="0">
                <a:solidFill>
                  <a:srgbClr val="000000">
                    <a:lumMod val="65000"/>
                    <a:lumOff val="35000"/>
                  </a:srgbClr>
                </a:solidFill>
                <a:sym typeface="Arial"/>
              </a:rPr>
              <a:t>anatomical categories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5.7k</a:t>
            </a:r>
            <a:r>
              <a:rPr lang="en-US" altLang="zh-TW" sz="1867" dirty="0">
                <a:solidFill>
                  <a:srgbClr val="000000">
                    <a:lumMod val="65000"/>
                    <a:lumOff val="35000"/>
                  </a:srgbClr>
                </a:solidFill>
                <a:sym typeface="Arial"/>
              </a:rPr>
              <a:t> volumetric CTs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149k</a:t>
            </a:r>
            <a:r>
              <a:rPr lang="en-US" altLang="zh-TW" sz="1867" dirty="0">
                <a:solidFill>
                  <a:srgbClr val="000000">
                    <a:lumMod val="65000"/>
                    <a:lumOff val="35000"/>
                  </a:srgbClr>
                </a:solidFill>
                <a:sym typeface="Arial"/>
              </a:rPr>
              <a:t> ground truth masks</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b="1" dirty="0">
                <a:solidFill>
                  <a:srgbClr val="FF0000"/>
                </a:solidFill>
                <a:sym typeface="Arial"/>
              </a:rPr>
              <a:t>510k</a:t>
            </a:r>
            <a:r>
              <a:rPr lang="en-US" altLang="zh-TW" sz="1867" dirty="0">
                <a:solidFill>
                  <a:srgbClr val="000000">
                    <a:lumMod val="65000"/>
                    <a:lumOff val="35000"/>
                  </a:srgbClr>
                </a:solidFill>
                <a:sym typeface="Arial"/>
              </a:rPr>
              <a:t> </a:t>
            </a:r>
            <a:r>
              <a:rPr lang="en-US" altLang="zh-TW" sz="1867" b="1" dirty="0">
                <a:solidFill>
                  <a:srgbClr val="000000">
                    <a:lumMod val="65000"/>
                    <a:lumOff val="35000"/>
                  </a:srgbClr>
                </a:solidFill>
                <a:sym typeface="Arial"/>
              </a:rPr>
              <a:t>pseudo volumetric masks</a:t>
            </a:r>
          </a:p>
        </p:txBody>
      </p:sp>
      <p:pic>
        <p:nvPicPr>
          <p:cNvPr id="2" name="Picture 2" descr="a &#10;b &#10;Body part &#10;Head and Neck &#10;Body part &#10;Thorax &#10;Rib &#10;Vertebrae &#10;Lung &#10;Kidney &#10;Heart &#10;Gluteus &#10;Liver &#10;Pancreas &#10;Adrenal &#10;Spleen &#10;Autochthon &#10;Artery &#10;Trachea &#10;Iliopsoas &#10;Sub-region &#10;Ear &#10;Eye &#10;Lacrimal &#10;Parotid gland &#10;Pituitary &#10;Face &#10;Subglottic &#10;Oral &#10;Submandibular &#10;Thyroid &#10;Glottis &#10;Spinal cord &#10;Carotid artery &#10;Cervical spine &#10;Sub-region &#10;Lung &#10;Heart &#10;Pulmonary artery &#10;Scapula &#10;Humerus &#10;Aorta &#10;Trachea &#10;Thoracic spine &#10;Rib &#10;Clavicula &#10;Anatomical structure &#10;Cochlea(L,R) &#10;Opticchiasm, Opticnrv(L,R) &#10;Glnd lacrimal(L,R) &#10;Parotid(L,R) &#10;Pituitary &#10;Face &#10;Arytenoid, Cricopharyngeus, &#10;Esophagus &#10;Bone mandible, Buccalmucosa, &#10;Cavity Oral, Lips &#10;Glnd submand(L,R) &#10;Glnd thyroid &#10;Glottis, Larynx SG &#10;Spinalcord &#10;Cervical spine(C1-C7) &#10;Anatomical structure &#10;Lung lower Lung &#10;middle lobe right, Lung upper &#10;tumor S &#10;Heart atrium(left,right), Heart &#10;myocardium, Heart &#10;ventricle(left.right) &#10;Pulmonary artery &#10;Aorta &#10;Trachea &#10;Thoracic spine(T1 -Tl 2), &#10;Additional 13th thoracic &#10;vertebra T 13 &#10;Rib left(1-12), Rib right(1-12) &#10;Clavicula &#10;Body part &#10;Abdomen &#10;Body part &#10;Pelvis &#10;c &#10;19581 &#10;15153 &#10;6709 &#10;5281 &#10;4239 &#10;Sub-r &#10;Duodenur &#10;Colon &#10;Kidney &#10;Aorta &#10;Liver &#10;Pancreas &#10;Spleen &#10;Stomach &#10;Esophagi &#10;Lumbar s. &#10;Small inte &#10;Postcava &#10;Inferior &#10;Vertebrae &#10;Rectum &#10;Gallbladd &#10;Portal vei &#10;Sub-r &#10;Hip &#10;Femur &#10;Iliac &#10;Bladder &#10;Sacrum &#10;Prostate/l &#10;Spin &#10;1676 &#10;1642 &#10;3493 &#10;2949 &#10;2620 &#10;2334 &#10;2331 &#10;2228 &#10;2064 &#10;Head and Neck ">
            <a:extLst>
              <a:ext uri="{FF2B5EF4-FFF2-40B4-BE49-F238E27FC236}">
                <a16:creationId xmlns:a16="http://schemas.microsoft.com/office/drawing/2014/main" id="{077D1868-610E-85EE-68A0-ADAD42863C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437"/>
          <a:stretch/>
        </p:blipFill>
        <p:spPr bwMode="auto">
          <a:xfrm>
            <a:off x="0" y="140956"/>
            <a:ext cx="12158255" cy="657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580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390D78BE-B340-5A04-1EEF-F53EFA6885F2}"/>
              </a:ext>
            </a:extLst>
          </p:cNvPr>
          <p:cNvSpPr>
            <a:spLocks noGrp="1"/>
          </p:cNvSpPr>
          <p:nvPr>
            <p:ph type="sldNum" idx="12"/>
          </p:nvPr>
        </p:nvSpPr>
        <p:spPr/>
        <p:txBody>
          <a:bodyPr/>
          <a:lstStyle/>
          <a:p>
            <a:fld id="{00000000-1234-1234-1234-123412341234}" type="slidenum">
              <a:rPr lang="en" smtClean="0">
                <a:solidFill>
                  <a:srgbClr val="FFB600"/>
                </a:solidFill>
              </a:rPr>
              <a:pPr/>
              <a:t>14</a:t>
            </a:fld>
            <a:endParaRPr lang="en">
              <a:solidFill>
                <a:srgbClr val="FFB600"/>
              </a:solidFill>
            </a:endParaRPr>
          </a:p>
        </p:txBody>
      </p:sp>
      <p:pic>
        <p:nvPicPr>
          <p:cNvPr id="5" name="圖片 4">
            <a:extLst>
              <a:ext uri="{FF2B5EF4-FFF2-40B4-BE49-F238E27FC236}">
                <a16:creationId xmlns:a16="http://schemas.microsoft.com/office/drawing/2014/main" id="{C75C190F-6E3D-7096-0664-03873DDF3A45}"/>
              </a:ext>
            </a:extLst>
          </p:cNvPr>
          <p:cNvPicPr>
            <a:picLocks noChangeAspect="1"/>
          </p:cNvPicPr>
          <p:nvPr/>
        </p:nvPicPr>
        <p:blipFill>
          <a:blip r:embed="rId2"/>
          <a:stretch>
            <a:fillRect/>
          </a:stretch>
        </p:blipFill>
        <p:spPr>
          <a:xfrm>
            <a:off x="1676400" y="276225"/>
            <a:ext cx="8839200" cy="6305550"/>
          </a:xfrm>
          <a:prstGeom prst="rect">
            <a:avLst/>
          </a:prstGeom>
        </p:spPr>
      </p:pic>
    </p:spTree>
    <p:extLst>
      <p:ext uri="{BB962C8B-B14F-4D97-AF65-F5344CB8AC3E}">
        <p14:creationId xmlns:p14="http://schemas.microsoft.com/office/powerpoint/2010/main" val="333153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4825EEA-2D68-CB94-E9A9-D8CD75C3BB5F}"/>
              </a:ext>
            </a:extLst>
          </p:cNvPr>
          <p:cNvSpPr>
            <a:spLocks noGrp="1"/>
          </p:cNvSpPr>
          <p:nvPr>
            <p:ph type="sldNum" idx="12"/>
          </p:nvPr>
        </p:nvSpPr>
        <p:spPr/>
        <p:txBody>
          <a:bodyPr/>
          <a:lstStyle/>
          <a:p>
            <a:fld id="{00000000-1234-1234-1234-123412341234}" type="slidenum">
              <a:rPr lang="en" smtClean="0">
                <a:solidFill>
                  <a:srgbClr val="FFB600"/>
                </a:solidFill>
              </a:rPr>
              <a:pPr/>
              <a:t>15</a:t>
            </a:fld>
            <a:endParaRPr lang="en">
              <a:solidFill>
                <a:srgbClr val="FFB600"/>
              </a:solidFill>
            </a:endParaRPr>
          </a:p>
        </p:txBody>
      </p:sp>
      <p:pic>
        <p:nvPicPr>
          <p:cNvPr id="5" name="圖片 4">
            <a:extLst>
              <a:ext uri="{FF2B5EF4-FFF2-40B4-BE49-F238E27FC236}">
                <a16:creationId xmlns:a16="http://schemas.microsoft.com/office/drawing/2014/main" id="{B9519FD1-006C-D271-335B-E9E2A46C9D6A}"/>
              </a:ext>
            </a:extLst>
          </p:cNvPr>
          <p:cNvPicPr>
            <a:picLocks noChangeAspect="1"/>
          </p:cNvPicPr>
          <p:nvPr/>
        </p:nvPicPr>
        <p:blipFill>
          <a:blip r:embed="rId2"/>
          <a:stretch>
            <a:fillRect/>
          </a:stretch>
        </p:blipFill>
        <p:spPr>
          <a:xfrm>
            <a:off x="638175" y="381000"/>
            <a:ext cx="10915650" cy="6096000"/>
          </a:xfrm>
          <a:prstGeom prst="rect">
            <a:avLst/>
          </a:prstGeom>
        </p:spPr>
      </p:pic>
    </p:spTree>
    <p:extLst>
      <p:ext uri="{BB962C8B-B14F-4D97-AF65-F5344CB8AC3E}">
        <p14:creationId xmlns:p14="http://schemas.microsoft.com/office/powerpoint/2010/main" val="2565792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16</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dirty="0">
                <a:solidFill>
                  <a:schemeClr val="tx1"/>
                </a:solidFill>
              </a:rPr>
              <a:t>Spurious Correlation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SAM's data:</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dirty="0">
                <a:solidFill>
                  <a:srgbClr val="262626"/>
                </a:solidFill>
                <a:latin typeface="Raleway" panose="020B0503030101060003" pitchFamily="34" charset="0"/>
                <a:ea typeface="宋体" panose="02010600030101010101" pitchFamily="2" charset="-122"/>
                <a:sym typeface="Raleway Light"/>
              </a:rPr>
              <a:t>Large scale of </a:t>
            </a:r>
            <a:br>
              <a:rPr lang="en-US" altLang="zh-TW" sz="2200" dirty="0">
                <a:solidFill>
                  <a:srgbClr val="262626"/>
                </a:solidFill>
                <a:latin typeface="Raleway" panose="020B0503030101060003" pitchFamily="34" charset="0"/>
                <a:ea typeface="宋体" panose="02010600030101010101" pitchFamily="2" charset="-122"/>
                <a:sym typeface="Raleway Light"/>
              </a:rPr>
            </a:br>
            <a:r>
              <a:rPr lang="en-US" altLang="zh-TW" sz="2200" b="1" dirty="0">
                <a:solidFill>
                  <a:srgbClr val="FF0000"/>
                </a:solidFill>
                <a:latin typeface="Raleway" panose="020B0503030101060003" pitchFamily="34" charset="0"/>
                <a:ea typeface="宋体" panose="02010600030101010101" pitchFamily="2" charset="-122"/>
                <a:sym typeface="Raleway Light"/>
              </a:rPr>
              <a:t>panoramic</a:t>
            </a:r>
            <a:r>
              <a:rPr lang="en-US" altLang="zh-TW" sz="2200" dirty="0">
                <a:solidFill>
                  <a:srgbClr val="262626"/>
                </a:solidFill>
                <a:latin typeface="Raleway" panose="020B0503030101060003" pitchFamily="34" charset="0"/>
                <a:ea typeface="宋体" panose="02010600030101010101" pitchFamily="2" charset="-122"/>
                <a:sym typeface="Raleway Light"/>
              </a:rPr>
              <a:t> segmentation images.</a:t>
            </a:r>
            <a:endParaRPr lang="en-US" altLang="zh-TW" sz="1667" dirty="0">
              <a:solidFill>
                <a:srgbClr val="FF0000"/>
              </a:solidFill>
              <a:sym typeface="Arial"/>
            </a:endParaRPr>
          </a:p>
        </p:txBody>
      </p:sp>
      <p:sp>
        <p:nvSpPr>
          <p:cNvPr id="4" name="內容預留位置 6">
            <a:extLst>
              <a:ext uri="{FF2B5EF4-FFF2-40B4-BE49-F238E27FC236}">
                <a16:creationId xmlns:a16="http://schemas.microsoft.com/office/drawing/2014/main" id="{513B3F33-DB08-D589-9F29-386F249054BA}"/>
              </a:ext>
            </a:extLst>
          </p:cNvPr>
          <p:cNvSpPr txBox="1">
            <a:spLocks/>
          </p:cNvSpPr>
          <p:nvPr/>
        </p:nvSpPr>
        <p:spPr>
          <a:xfrm>
            <a:off x="6430354" y="1570117"/>
            <a:ext cx="5265118"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Medical image data:</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dirty="0">
                <a:solidFill>
                  <a:srgbClr val="262626"/>
                </a:solidFill>
                <a:latin typeface="Raleway" panose="020B0503030101060003" pitchFamily="34" charset="0"/>
                <a:ea typeface="宋体" panose="02010600030101010101" pitchFamily="2" charset="-122"/>
                <a:sym typeface="Raleway Light"/>
              </a:rPr>
              <a:t>Small scale and numerous </a:t>
            </a:r>
            <a:br>
              <a:rPr lang="en-US" altLang="zh-TW" sz="2200" dirty="0">
                <a:solidFill>
                  <a:srgbClr val="262626"/>
                </a:solidFill>
                <a:latin typeface="Raleway" panose="020B0503030101060003" pitchFamily="34" charset="0"/>
                <a:ea typeface="宋体" panose="02010600030101010101" pitchFamily="2" charset="-122"/>
                <a:sym typeface="Raleway Light"/>
              </a:rPr>
            </a:br>
            <a:r>
              <a:rPr lang="en-US" altLang="zh-TW" sz="2200" dirty="0">
                <a:solidFill>
                  <a:srgbClr val="FF0000"/>
                </a:solidFill>
                <a:latin typeface="Raleway" panose="020B0503030101060003" pitchFamily="34" charset="0"/>
                <a:ea typeface="宋体" panose="02010600030101010101" pitchFamily="2" charset="-122"/>
                <a:sym typeface="Raleway Light"/>
              </a:rPr>
              <a:t>partial</a:t>
            </a:r>
            <a:r>
              <a:rPr lang="en-US" altLang="zh-TW" sz="2200" dirty="0">
                <a:solidFill>
                  <a:srgbClr val="262626"/>
                </a:solidFill>
                <a:latin typeface="Raleway" panose="020B0503030101060003" pitchFamily="34" charset="0"/>
                <a:ea typeface="宋体" panose="02010600030101010101" pitchFamily="2" charset="-122"/>
                <a:sym typeface="Raleway Light"/>
              </a:rPr>
              <a:t> labeled datasets.</a:t>
            </a:r>
            <a:endParaRPr lang="en-US" altLang="zh-TW" sz="1667" dirty="0">
              <a:solidFill>
                <a:srgbClr val="FF0000"/>
              </a:solidFill>
              <a:sym typeface="Arial"/>
            </a:endParaRPr>
          </a:p>
        </p:txBody>
      </p:sp>
      <p:pic>
        <p:nvPicPr>
          <p:cNvPr id="8" name="圖片 7">
            <a:extLst>
              <a:ext uri="{FF2B5EF4-FFF2-40B4-BE49-F238E27FC236}">
                <a16:creationId xmlns:a16="http://schemas.microsoft.com/office/drawing/2014/main" id="{690D162F-B411-82BE-73CE-967454DDD815}"/>
              </a:ext>
            </a:extLst>
          </p:cNvPr>
          <p:cNvPicPr>
            <a:picLocks noChangeAspect="1"/>
          </p:cNvPicPr>
          <p:nvPr/>
        </p:nvPicPr>
        <p:blipFill rotWithShape="1">
          <a:blip r:embed="rId4"/>
          <a:srcRect l="3594" t="37820" r="55253" b="7893"/>
          <a:stretch/>
        </p:blipFill>
        <p:spPr>
          <a:xfrm>
            <a:off x="1676455" y="2937582"/>
            <a:ext cx="4419545" cy="3279335"/>
          </a:xfrm>
          <a:prstGeom prst="rect">
            <a:avLst/>
          </a:prstGeom>
        </p:spPr>
      </p:pic>
      <p:pic>
        <p:nvPicPr>
          <p:cNvPr id="10" name="圖片 9">
            <a:extLst>
              <a:ext uri="{FF2B5EF4-FFF2-40B4-BE49-F238E27FC236}">
                <a16:creationId xmlns:a16="http://schemas.microsoft.com/office/drawing/2014/main" id="{EEBE408B-086A-417B-9AD7-57767CD2D99D}"/>
              </a:ext>
            </a:extLst>
          </p:cNvPr>
          <p:cNvPicPr>
            <a:picLocks noChangeAspect="1"/>
          </p:cNvPicPr>
          <p:nvPr/>
        </p:nvPicPr>
        <p:blipFill rotWithShape="1">
          <a:blip r:embed="rId4"/>
          <a:srcRect l="56800" t="37878" r="9234" b="7459"/>
          <a:stretch/>
        </p:blipFill>
        <p:spPr>
          <a:xfrm>
            <a:off x="7438102" y="2937582"/>
            <a:ext cx="3703947" cy="3353034"/>
          </a:xfrm>
          <a:prstGeom prst="rect">
            <a:avLst/>
          </a:prstGeom>
        </p:spPr>
      </p:pic>
    </p:spTree>
    <p:extLst>
      <p:ext uri="{BB962C8B-B14F-4D97-AF65-F5344CB8AC3E}">
        <p14:creationId xmlns:p14="http://schemas.microsoft.com/office/powerpoint/2010/main" val="331556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17</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dirty="0">
                <a:solidFill>
                  <a:schemeClr val="tx1"/>
                </a:solidFill>
              </a:rPr>
              <a:t>Spurious Correlation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8875642" y="1570117"/>
            <a:ext cx="3200401"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SAM's data:</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dirty="0">
                <a:solidFill>
                  <a:srgbClr val="262626"/>
                </a:solidFill>
                <a:latin typeface="Raleway" panose="020B0503030101060003" pitchFamily="34" charset="0"/>
                <a:ea typeface="宋体" panose="02010600030101010101" pitchFamily="2" charset="-122"/>
                <a:sym typeface="Raleway Light"/>
              </a:rPr>
              <a:t>Large scale of </a:t>
            </a:r>
            <a:br>
              <a:rPr lang="en-US" altLang="zh-TW" sz="2200" dirty="0">
                <a:solidFill>
                  <a:srgbClr val="262626"/>
                </a:solidFill>
                <a:latin typeface="Raleway" panose="020B0503030101060003" pitchFamily="34" charset="0"/>
                <a:ea typeface="宋体" panose="02010600030101010101" pitchFamily="2" charset="-122"/>
                <a:sym typeface="Raleway Light"/>
              </a:rPr>
            </a:br>
            <a:r>
              <a:rPr lang="en-US" altLang="zh-TW" sz="2200" b="1" dirty="0">
                <a:solidFill>
                  <a:srgbClr val="FF0000"/>
                </a:solidFill>
                <a:latin typeface="Raleway" panose="020B0503030101060003" pitchFamily="34" charset="0"/>
                <a:ea typeface="宋体" panose="02010600030101010101" pitchFamily="2" charset="-122"/>
                <a:sym typeface="Raleway Light"/>
              </a:rPr>
              <a:t>panoramic</a:t>
            </a:r>
            <a:r>
              <a:rPr lang="en-US" altLang="zh-TW" sz="2200" dirty="0">
                <a:solidFill>
                  <a:srgbClr val="262626"/>
                </a:solidFill>
                <a:latin typeface="Raleway" panose="020B0503030101060003" pitchFamily="34" charset="0"/>
                <a:ea typeface="宋体" panose="02010600030101010101" pitchFamily="2" charset="-122"/>
                <a:sym typeface="Raleway Light"/>
              </a:rPr>
              <a:t> segmentation images.</a:t>
            </a:r>
            <a:endParaRPr lang="en-US" altLang="zh-TW" sz="1667" dirty="0">
              <a:solidFill>
                <a:srgbClr val="FF0000"/>
              </a:solidFill>
              <a:sym typeface="Arial"/>
            </a:endParaRPr>
          </a:p>
        </p:txBody>
      </p:sp>
      <p:sp>
        <p:nvSpPr>
          <p:cNvPr id="4" name="內容預留位置 6">
            <a:extLst>
              <a:ext uri="{FF2B5EF4-FFF2-40B4-BE49-F238E27FC236}">
                <a16:creationId xmlns:a16="http://schemas.microsoft.com/office/drawing/2014/main" id="{513B3F33-DB08-D589-9F29-386F249054BA}"/>
              </a:ext>
            </a:extLst>
          </p:cNvPr>
          <p:cNvSpPr txBox="1">
            <a:spLocks/>
          </p:cNvSpPr>
          <p:nvPr/>
        </p:nvSpPr>
        <p:spPr>
          <a:xfrm>
            <a:off x="616554" y="1570117"/>
            <a:ext cx="5265118"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Medical image data:</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dirty="0">
                <a:solidFill>
                  <a:srgbClr val="262626"/>
                </a:solidFill>
                <a:latin typeface="Raleway" panose="020B0503030101060003" pitchFamily="34" charset="0"/>
                <a:ea typeface="宋体" panose="02010600030101010101" pitchFamily="2" charset="-122"/>
                <a:sym typeface="Raleway Light"/>
              </a:rPr>
              <a:t>Small scale and numerous </a:t>
            </a:r>
            <a:br>
              <a:rPr lang="en-US" altLang="zh-TW" sz="2200" dirty="0">
                <a:solidFill>
                  <a:srgbClr val="262626"/>
                </a:solidFill>
                <a:latin typeface="Raleway" panose="020B0503030101060003" pitchFamily="34" charset="0"/>
                <a:ea typeface="宋体" panose="02010600030101010101" pitchFamily="2" charset="-122"/>
                <a:sym typeface="Raleway Light"/>
              </a:rPr>
            </a:br>
            <a:r>
              <a:rPr lang="en-US" altLang="zh-TW" sz="2200" dirty="0">
                <a:solidFill>
                  <a:srgbClr val="FF0000"/>
                </a:solidFill>
                <a:latin typeface="Raleway" panose="020B0503030101060003" pitchFamily="34" charset="0"/>
                <a:ea typeface="宋体" panose="02010600030101010101" pitchFamily="2" charset="-122"/>
                <a:sym typeface="Raleway Light"/>
              </a:rPr>
              <a:t>partial</a:t>
            </a:r>
            <a:r>
              <a:rPr lang="en-US" altLang="zh-TW" sz="2200" dirty="0">
                <a:solidFill>
                  <a:srgbClr val="262626"/>
                </a:solidFill>
                <a:latin typeface="Raleway" panose="020B0503030101060003" pitchFamily="34" charset="0"/>
                <a:ea typeface="宋体" panose="02010600030101010101" pitchFamily="2" charset="-122"/>
                <a:sym typeface="Raleway Light"/>
              </a:rPr>
              <a:t> labeled datasets.</a:t>
            </a:r>
            <a:endParaRPr lang="en-US" altLang="zh-TW" sz="1667" dirty="0">
              <a:solidFill>
                <a:srgbClr val="FF0000"/>
              </a:solidFill>
              <a:sym typeface="Arial"/>
            </a:endParaRPr>
          </a:p>
        </p:txBody>
      </p:sp>
      <p:pic>
        <p:nvPicPr>
          <p:cNvPr id="8" name="圖片 7">
            <a:extLst>
              <a:ext uri="{FF2B5EF4-FFF2-40B4-BE49-F238E27FC236}">
                <a16:creationId xmlns:a16="http://schemas.microsoft.com/office/drawing/2014/main" id="{690D162F-B411-82BE-73CE-967454DDD815}"/>
              </a:ext>
            </a:extLst>
          </p:cNvPr>
          <p:cNvPicPr>
            <a:picLocks noChangeAspect="1"/>
          </p:cNvPicPr>
          <p:nvPr/>
        </p:nvPicPr>
        <p:blipFill rotWithShape="1">
          <a:blip r:embed="rId4"/>
          <a:srcRect l="3594" t="37820" r="55253" b="7893"/>
          <a:stretch/>
        </p:blipFill>
        <p:spPr>
          <a:xfrm>
            <a:off x="0" y="0"/>
            <a:ext cx="9235440" cy="6852764"/>
          </a:xfrm>
          <a:prstGeom prst="rect">
            <a:avLst/>
          </a:prstGeom>
        </p:spPr>
      </p:pic>
    </p:spTree>
    <p:extLst>
      <p:ext uri="{BB962C8B-B14F-4D97-AF65-F5344CB8AC3E}">
        <p14:creationId xmlns:p14="http://schemas.microsoft.com/office/powerpoint/2010/main" val="549957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18</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dirty="0">
                <a:solidFill>
                  <a:schemeClr val="tx1"/>
                </a:solidFill>
              </a:rPr>
              <a:t>Spurious Correlation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SAM's data:</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dirty="0">
                <a:solidFill>
                  <a:srgbClr val="262626"/>
                </a:solidFill>
                <a:latin typeface="Raleway" panose="020B0503030101060003" pitchFamily="34" charset="0"/>
                <a:ea typeface="宋体" panose="02010600030101010101" pitchFamily="2" charset="-122"/>
                <a:sym typeface="Raleway Light"/>
              </a:rPr>
              <a:t>Large scale of </a:t>
            </a:r>
            <a:br>
              <a:rPr lang="en-US" altLang="zh-TW" sz="2200" dirty="0">
                <a:solidFill>
                  <a:srgbClr val="262626"/>
                </a:solidFill>
                <a:latin typeface="Raleway" panose="020B0503030101060003" pitchFamily="34" charset="0"/>
                <a:ea typeface="宋体" panose="02010600030101010101" pitchFamily="2" charset="-122"/>
                <a:sym typeface="Raleway Light"/>
              </a:rPr>
            </a:br>
            <a:r>
              <a:rPr lang="en-US" altLang="zh-TW" sz="2200" b="1" dirty="0">
                <a:solidFill>
                  <a:srgbClr val="FF0000"/>
                </a:solidFill>
                <a:latin typeface="Raleway" panose="020B0503030101060003" pitchFamily="34" charset="0"/>
                <a:ea typeface="宋体" panose="02010600030101010101" pitchFamily="2" charset="-122"/>
                <a:sym typeface="Raleway Light"/>
              </a:rPr>
              <a:t>panoramic</a:t>
            </a:r>
            <a:r>
              <a:rPr lang="en-US" altLang="zh-TW" sz="2200" dirty="0">
                <a:solidFill>
                  <a:srgbClr val="262626"/>
                </a:solidFill>
                <a:latin typeface="Raleway" panose="020B0503030101060003" pitchFamily="34" charset="0"/>
                <a:ea typeface="宋体" panose="02010600030101010101" pitchFamily="2" charset="-122"/>
                <a:sym typeface="Raleway Light"/>
              </a:rPr>
              <a:t> segmentation images.</a:t>
            </a:r>
            <a:endParaRPr lang="en-US" altLang="zh-TW" sz="1667" dirty="0">
              <a:solidFill>
                <a:srgbClr val="FF0000"/>
              </a:solidFill>
              <a:sym typeface="Arial"/>
            </a:endParaRPr>
          </a:p>
        </p:txBody>
      </p:sp>
      <p:sp>
        <p:nvSpPr>
          <p:cNvPr id="4" name="內容預留位置 6">
            <a:extLst>
              <a:ext uri="{FF2B5EF4-FFF2-40B4-BE49-F238E27FC236}">
                <a16:creationId xmlns:a16="http://schemas.microsoft.com/office/drawing/2014/main" id="{513B3F33-DB08-D589-9F29-386F249054BA}"/>
              </a:ext>
            </a:extLst>
          </p:cNvPr>
          <p:cNvSpPr txBox="1">
            <a:spLocks/>
          </p:cNvSpPr>
          <p:nvPr/>
        </p:nvSpPr>
        <p:spPr>
          <a:xfrm>
            <a:off x="7155900" y="1570117"/>
            <a:ext cx="4539571"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Medical image data:</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dirty="0">
                <a:solidFill>
                  <a:srgbClr val="262626"/>
                </a:solidFill>
                <a:latin typeface="Raleway" panose="020B0503030101060003" pitchFamily="34" charset="0"/>
                <a:ea typeface="宋体" panose="02010600030101010101" pitchFamily="2" charset="-122"/>
                <a:sym typeface="Raleway Light"/>
              </a:rPr>
              <a:t>Small scale and numerous </a:t>
            </a:r>
            <a:br>
              <a:rPr lang="en-US" altLang="zh-TW" sz="2200" dirty="0">
                <a:solidFill>
                  <a:srgbClr val="262626"/>
                </a:solidFill>
                <a:latin typeface="Raleway" panose="020B0503030101060003" pitchFamily="34" charset="0"/>
                <a:ea typeface="宋体" panose="02010600030101010101" pitchFamily="2" charset="-122"/>
                <a:sym typeface="Raleway Light"/>
              </a:rPr>
            </a:br>
            <a:r>
              <a:rPr lang="en-US" altLang="zh-TW" sz="2200" dirty="0">
                <a:solidFill>
                  <a:srgbClr val="FF0000"/>
                </a:solidFill>
                <a:latin typeface="Raleway" panose="020B0503030101060003" pitchFamily="34" charset="0"/>
                <a:ea typeface="宋体" panose="02010600030101010101" pitchFamily="2" charset="-122"/>
                <a:sym typeface="Raleway Light"/>
              </a:rPr>
              <a:t>partial</a:t>
            </a:r>
            <a:r>
              <a:rPr lang="en-US" altLang="zh-TW" sz="2200" dirty="0">
                <a:solidFill>
                  <a:srgbClr val="262626"/>
                </a:solidFill>
                <a:latin typeface="Raleway" panose="020B0503030101060003" pitchFamily="34" charset="0"/>
                <a:ea typeface="宋体" panose="02010600030101010101" pitchFamily="2" charset="-122"/>
                <a:sym typeface="Raleway Light"/>
              </a:rPr>
              <a:t> labeled datasets.</a:t>
            </a:r>
            <a:endParaRPr lang="en-US" altLang="zh-TW" sz="1667" dirty="0">
              <a:solidFill>
                <a:srgbClr val="FF0000"/>
              </a:solidFill>
              <a:sym typeface="Arial"/>
            </a:endParaRPr>
          </a:p>
        </p:txBody>
      </p:sp>
      <p:pic>
        <p:nvPicPr>
          <p:cNvPr id="8" name="圖片 7">
            <a:extLst>
              <a:ext uri="{FF2B5EF4-FFF2-40B4-BE49-F238E27FC236}">
                <a16:creationId xmlns:a16="http://schemas.microsoft.com/office/drawing/2014/main" id="{690D162F-B411-82BE-73CE-967454DDD815}"/>
              </a:ext>
            </a:extLst>
          </p:cNvPr>
          <p:cNvPicPr>
            <a:picLocks noChangeAspect="1"/>
          </p:cNvPicPr>
          <p:nvPr/>
        </p:nvPicPr>
        <p:blipFill rotWithShape="1">
          <a:blip r:embed="rId4"/>
          <a:srcRect l="3594" t="37820" r="55253" b="7893"/>
          <a:stretch/>
        </p:blipFill>
        <p:spPr>
          <a:xfrm>
            <a:off x="1676455" y="2937582"/>
            <a:ext cx="4419545" cy="3279335"/>
          </a:xfrm>
          <a:prstGeom prst="rect">
            <a:avLst/>
          </a:prstGeom>
        </p:spPr>
      </p:pic>
      <p:pic>
        <p:nvPicPr>
          <p:cNvPr id="10" name="圖片 9">
            <a:extLst>
              <a:ext uri="{FF2B5EF4-FFF2-40B4-BE49-F238E27FC236}">
                <a16:creationId xmlns:a16="http://schemas.microsoft.com/office/drawing/2014/main" id="{EEBE408B-086A-417B-9AD7-57767CD2D99D}"/>
              </a:ext>
            </a:extLst>
          </p:cNvPr>
          <p:cNvPicPr>
            <a:picLocks noChangeAspect="1"/>
          </p:cNvPicPr>
          <p:nvPr/>
        </p:nvPicPr>
        <p:blipFill rotWithShape="1">
          <a:blip r:embed="rId4"/>
          <a:srcRect l="56800" t="37878" r="9234" b="7459"/>
          <a:stretch/>
        </p:blipFill>
        <p:spPr>
          <a:xfrm>
            <a:off x="0" y="0"/>
            <a:ext cx="7498080" cy="6787710"/>
          </a:xfrm>
          <a:prstGeom prst="rect">
            <a:avLst/>
          </a:prstGeom>
        </p:spPr>
      </p:pic>
    </p:spTree>
    <p:extLst>
      <p:ext uri="{BB962C8B-B14F-4D97-AF65-F5344CB8AC3E}">
        <p14:creationId xmlns:p14="http://schemas.microsoft.com/office/powerpoint/2010/main" val="271887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19</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dirty="0">
                <a:solidFill>
                  <a:schemeClr val="tx1"/>
                </a:solidFill>
              </a:rPr>
              <a:t>Spurious Correlation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3" y="1570117"/>
            <a:ext cx="8449069" cy="4646800"/>
          </a:xfrm>
          <a:prstGeom prst="rect">
            <a:avLst/>
          </a:prstGeom>
        </p:spPr>
        <p:txBody>
          <a:bodyPr vert="horz" lIns="0" tIns="0" rIns="0" bIns="0" rtlCol="0">
            <a:normAutofit lnSpcReduction="10000"/>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Target: Segment things what you prompt</a:t>
            </a: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dirty="0">
                <a:solidFill>
                  <a:srgbClr val="FF0000"/>
                </a:solidFill>
                <a:latin typeface="Raleway" panose="020B0503030101060003" pitchFamily="34" charset="0"/>
                <a:ea typeface="宋体" panose="02010600030101010101" pitchFamily="2" charset="-122"/>
                <a:sym typeface="Arial"/>
              </a:rPr>
              <a:t>Bias</a:t>
            </a:r>
            <a:r>
              <a:rPr lang="en-US" altLang="zh-TW" sz="2200" dirty="0">
                <a:solidFill>
                  <a:srgbClr val="262626"/>
                </a:solidFill>
                <a:latin typeface="Raleway" panose="020B0503030101060003" pitchFamily="34" charset="0"/>
                <a:ea typeface="宋体" panose="02010600030101010101" pitchFamily="2" charset="-122"/>
                <a:sym typeface="Arial"/>
              </a:rPr>
              <a:t> to labeled categories and </a:t>
            </a:r>
            <a:r>
              <a:rPr lang="en-US" altLang="zh-TW" sz="2200" dirty="0">
                <a:solidFill>
                  <a:srgbClr val="FF0000"/>
                </a:solidFill>
                <a:latin typeface="Raleway" panose="020B0503030101060003" pitchFamily="34" charset="0"/>
                <a:ea typeface="宋体" panose="02010600030101010101" pitchFamily="2" charset="-122"/>
                <a:sym typeface="Arial"/>
              </a:rPr>
              <a:t>ignore</a:t>
            </a:r>
            <a:r>
              <a:rPr lang="en-US" altLang="zh-TW" sz="2200" dirty="0">
                <a:solidFill>
                  <a:srgbClr val="262626"/>
                </a:solidFill>
                <a:latin typeface="Raleway" panose="020B0503030101060003" pitchFamily="34" charset="0"/>
                <a:ea typeface="宋体" panose="02010600030101010101" pitchFamily="2" charset="-122"/>
                <a:sym typeface="Arial"/>
              </a:rPr>
              <a:t> unlabeled categories</a:t>
            </a:r>
          </a:p>
          <a:p>
            <a:pPr marL="1066790" lvl="1" indent="-380990" defTabSz="1219170">
              <a:lnSpc>
                <a:spcPct val="120000"/>
              </a:lnSpc>
              <a:spcBef>
                <a:spcPts val="0"/>
              </a:spcBef>
              <a:spcAft>
                <a:spcPts val="0"/>
              </a:spcAft>
              <a:buClr>
                <a:srgbClr val="FFB600"/>
              </a:buClr>
              <a:buSzPts val="1800"/>
              <a:buFont typeface="Raleway Light"/>
              <a:buChar char="●"/>
            </a:pPr>
            <a:endParaRPr lang="en-US" altLang="zh-TW" sz="2200" dirty="0">
              <a:solidFill>
                <a:srgbClr val="262626"/>
              </a:solidFill>
              <a:latin typeface="Raleway" panose="020B0503030101060003" pitchFamily="34" charset="0"/>
              <a:ea typeface="宋体" panose="02010600030101010101" pitchFamily="2" charset="-122"/>
              <a:sym typeface="Arial"/>
            </a:endParaRP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b="1" dirty="0">
                <a:solidFill>
                  <a:srgbClr val="262626"/>
                </a:solidFill>
                <a:latin typeface="Raleway" panose="020B0503030101060003" pitchFamily="34" charset="0"/>
                <a:ea typeface="宋体" panose="02010600030101010101" pitchFamily="2" charset="-122"/>
                <a:sym typeface="Arial"/>
              </a:rPr>
              <a:t>Panoramic segmentation masks is the </a:t>
            </a:r>
            <a:r>
              <a:rPr lang="en-US" altLang="zh-TW" sz="2200" b="1" dirty="0">
                <a:solidFill>
                  <a:srgbClr val="FF0000"/>
                </a:solidFill>
                <a:latin typeface="Raleway" panose="020B0503030101060003" pitchFamily="34" charset="0"/>
                <a:ea typeface="宋体" panose="02010600030101010101" pitchFamily="2" charset="-122"/>
                <a:sym typeface="Arial"/>
              </a:rPr>
              <a:t>solution</a:t>
            </a:r>
          </a:p>
        </p:txBody>
      </p:sp>
      <p:pic>
        <p:nvPicPr>
          <p:cNvPr id="3" name="圖片 2">
            <a:extLst>
              <a:ext uri="{FF2B5EF4-FFF2-40B4-BE49-F238E27FC236}">
                <a16:creationId xmlns:a16="http://schemas.microsoft.com/office/drawing/2014/main" id="{F7AE34AB-E1EE-FECF-8044-4B0EB7C986A2}"/>
              </a:ext>
            </a:extLst>
          </p:cNvPr>
          <p:cNvPicPr>
            <a:picLocks noChangeAspect="1"/>
          </p:cNvPicPr>
          <p:nvPr/>
        </p:nvPicPr>
        <p:blipFill rotWithShape="1">
          <a:blip r:embed="rId4">
            <a:extLst>
              <a:ext uri="{28A0092B-C50C-407E-A947-70E740481C1C}">
                <a14:useLocalDpi xmlns:a14="http://schemas.microsoft.com/office/drawing/2010/main" val="0"/>
              </a:ext>
            </a:extLst>
          </a:blip>
          <a:srcRect l="2786" t="17188" r="74030" b="3768"/>
          <a:stretch/>
        </p:blipFill>
        <p:spPr>
          <a:xfrm>
            <a:off x="9065623" y="1636970"/>
            <a:ext cx="2406910" cy="4616023"/>
          </a:xfrm>
          <a:prstGeom prst="rect">
            <a:avLst/>
          </a:prstGeom>
        </p:spPr>
      </p:pic>
      <p:pic>
        <p:nvPicPr>
          <p:cNvPr id="5" name="圖片 4">
            <a:extLst>
              <a:ext uri="{FF2B5EF4-FFF2-40B4-BE49-F238E27FC236}">
                <a16:creationId xmlns:a16="http://schemas.microsoft.com/office/drawing/2014/main" id="{4215AD6D-26BD-855E-D4A4-839C4513E736}"/>
              </a:ext>
            </a:extLst>
          </p:cNvPr>
          <p:cNvPicPr>
            <a:picLocks noChangeAspect="1"/>
          </p:cNvPicPr>
          <p:nvPr/>
        </p:nvPicPr>
        <p:blipFill rotWithShape="1">
          <a:blip r:embed="rId4">
            <a:extLst>
              <a:ext uri="{28A0092B-C50C-407E-A947-70E740481C1C}">
                <a14:useLocalDpi xmlns:a14="http://schemas.microsoft.com/office/drawing/2010/main" val="0"/>
              </a:ext>
            </a:extLst>
          </a:blip>
          <a:srcRect l="31486" t="33527" r="4480" b="37410"/>
          <a:stretch/>
        </p:blipFill>
        <p:spPr>
          <a:xfrm>
            <a:off x="975358" y="2081485"/>
            <a:ext cx="7810921" cy="1994126"/>
          </a:xfrm>
          <a:prstGeom prst="rect">
            <a:avLst/>
          </a:prstGeom>
        </p:spPr>
      </p:pic>
    </p:spTree>
    <p:extLst>
      <p:ext uri="{BB962C8B-B14F-4D97-AF65-F5344CB8AC3E}">
        <p14:creationId xmlns:p14="http://schemas.microsoft.com/office/powerpoint/2010/main" val="389623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914400" y="3635123"/>
            <a:ext cx="10363200" cy="1546400"/>
          </a:xfrm>
          <a:prstGeom prst="rect">
            <a:avLst/>
          </a:prstGeom>
        </p:spPr>
        <p:txBody>
          <a:bodyPr wrap="square" lIns="121900" tIns="121900" rIns="121900" bIns="121900" anchor="b" anchorCtr="0">
            <a:noAutofit/>
          </a:bodyPr>
          <a:lstStyle/>
          <a:p>
            <a:pPr lvl="0"/>
            <a:r>
              <a:rPr lang="en-US" altLang="zh-TW" dirty="0">
                <a:ea typeface="宋体" panose="02010600030101010101" pitchFamily="2" charset="-122"/>
              </a:rPr>
              <a:t>Background Knowledge</a:t>
            </a:r>
            <a:endParaRPr lang="en" dirty="0">
              <a:ea typeface="宋体" panose="02010600030101010101" pitchFamily="2" charset="-122"/>
            </a:endParaRPr>
          </a:p>
        </p:txBody>
      </p:sp>
      <p:sp>
        <p:nvSpPr>
          <p:cNvPr id="89" name="Shape 89"/>
          <p:cNvSpPr txBox="1">
            <a:spLocks noGrp="1"/>
          </p:cNvSpPr>
          <p:nvPr>
            <p:ph type="subTitle" idx="1"/>
          </p:nvPr>
        </p:nvSpPr>
        <p:spPr>
          <a:xfrm>
            <a:off x="914400" y="5107537"/>
            <a:ext cx="10363200" cy="1046400"/>
          </a:xfrm>
          <a:prstGeom prst="rect">
            <a:avLst/>
          </a:prstGeom>
        </p:spPr>
        <p:txBody>
          <a:bodyPr wrap="square" lIns="121900" tIns="121900" rIns="121900" bIns="121900" anchor="t" anchorCtr="0">
            <a:noAutofit/>
          </a:bodyPr>
          <a:lstStyle/>
          <a:p>
            <a:pPr lvl="0"/>
            <a:r>
              <a:rPr lang="en-US" altLang="zh-TW" b="1" dirty="0"/>
              <a:t>Segment Anything Model (SAM)</a:t>
            </a:r>
            <a:endParaRPr lang="en" b="1" dirty="0"/>
          </a:p>
        </p:txBody>
      </p:sp>
      <p:sp>
        <p:nvSpPr>
          <p:cNvPr id="90" name="Shape 90"/>
          <p:cNvSpPr txBox="1"/>
          <p:nvPr/>
        </p:nvSpPr>
        <p:spPr>
          <a:xfrm>
            <a:off x="10415100" y="0"/>
            <a:ext cx="1281200" cy="1854000"/>
          </a:xfrm>
          <a:prstGeom prst="rect">
            <a:avLst/>
          </a:prstGeom>
          <a:noFill/>
          <a:ln>
            <a:noFill/>
          </a:ln>
        </p:spPr>
        <p:txBody>
          <a:bodyPr wrap="square" lIns="121900" tIns="121900" rIns="121900" bIns="121900" anchor="ctr" anchorCtr="0">
            <a:noAutofit/>
          </a:bodyPr>
          <a:lstStyle/>
          <a:p>
            <a:pPr algn="ctr" defTabSz="1219170" hangingPunct="1"/>
            <a:r>
              <a:rPr lang="en-US" altLang="zh-TW" sz="12800" dirty="0">
                <a:solidFill>
                  <a:srgbClr val="434343"/>
                </a:solidFill>
                <a:latin typeface="Raleway ExtraBold"/>
                <a:ea typeface="Microsoft JhengHei UI" panose="020B0604030504040204" pitchFamily="34" charset="-120"/>
                <a:cs typeface="Raleway ExtraBold"/>
                <a:sym typeface="Raleway ExtraBold"/>
              </a:rPr>
              <a:t>1</a:t>
            </a:r>
            <a:endParaRPr lang="en" sz="12800" dirty="0">
              <a:solidFill>
                <a:srgbClr val="434343"/>
              </a:solidFill>
              <a:latin typeface="Raleway ExtraBold"/>
              <a:ea typeface="Microsoft JhengHei UI" panose="020B0604030504040204" pitchFamily="34" charset="-120"/>
              <a:cs typeface="Raleway ExtraBold"/>
              <a:sym typeface="Raleway ExtraBold"/>
            </a:endParaRPr>
          </a:p>
        </p:txBody>
      </p:sp>
      <p:sp>
        <p:nvSpPr>
          <p:cNvPr id="6" name="弧形向上箭號 4">
            <a:hlinkClick r:id="rId7" action="ppaction://hlinksldjump"/>
            <a:extLst>
              <a:ext uri="{FF2B5EF4-FFF2-40B4-BE49-F238E27FC236}">
                <a16:creationId xmlns:a16="http://schemas.microsoft.com/office/drawing/2014/main" id="{DC5AFF30-3F3B-4415-9B73-2AD8ABF62318}"/>
              </a:ext>
            </a:extLst>
          </p:cNvPr>
          <p:cNvSpPr/>
          <p:nvPr/>
        </p:nvSpPr>
        <p:spPr>
          <a:xfrm>
            <a:off x="11577636" y="6439270"/>
            <a:ext cx="460163" cy="31886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endParaRPr kumimoji="1" lang="zh-TW" altLang="en-US" sz="1867">
              <a:solidFill>
                <a:srgbClr val="000000"/>
              </a:solidFill>
              <a:latin typeface="Arial"/>
              <a:ea typeface="新細明體" panose="02020500000000000000" pitchFamily="18" charset="-120"/>
              <a:sym typeface="Arial"/>
            </a:endParaRPr>
          </a:p>
        </p:txBody>
      </p:sp>
      <p:sp>
        <p:nvSpPr>
          <p:cNvPr id="2" name="文字方塊 1">
            <a:extLst>
              <a:ext uri="{FF2B5EF4-FFF2-40B4-BE49-F238E27FC236}">
                <a16:creationId xmlns:a16="http://schemas.microsoft.com/office/drawing/2014/main" id="{3357137F-E4FE-4391-EC22-412E43669C8C}"/>
              </a:ext>
            </a:extLst>
          </p:cNvPr>
          <p:cNvSpPr txBox="1"/>
          <p:nvPr/>
        </p:nvSpPr>
        <p:spPr>
          <a:xfrm>
            <a:off x="0" y="6653937"/>
            <a:ext cx="7000419" cy="215444"/>
          </a:xfrm>
          <a:prstGeom prst="rect">
            <a:avLst/>
          </a:prstGeom>
          <a:noFill/>
        </p:spPr>
        <p:txBody>
          <a:bodyPr wrap="square">
            <a:spAutoFit/>
          </a:bodyPr>
          <a:lstStyle/>
          <a:p>
            <a:pPr defTabSz="1219170" hangingPunct="1"/>
            <a:r>
              <a:rPr lang="en-US" altLang="zh-TW" sz="800" dirty="0">
                <a:solidFill>
                  <a:schemeClr val="tx1"/>
                </a:solidFill>
                <a:latin typeface="Arial"/>
                <a:cs typeface="Arial"/>
                <a:sym typeface="Arial"/>
                <a:hlinkClick r:id="rId8"/>
              </a:rPr>
              <a:t>https://segment-anything.com/</a:t>
            </a:r>
            <a:endParaRPr lang="en-US" altLang="zh-TW" sz="800" dirty="0">
              <a:solidFill>
                <a:schemeClr val="tx1"/>
              </a:solidFill>
              <a:latin typeface="Arial"/>
              <a:cs typeface="Arial"/>
              <a:sym typeface="Arial"/>
            </a:endParaRPr>
          </a:p>
        </p:txBody>
      </p:sp>
      <p:pic>
        <p:nvPicPr>
          <p:cNvPr id="3" name="section-1.1a.mp4">
            <a:hlinkClick r:id="" action="ppaction://media"/>
            <a:extLst>
              <a:ext uri="{FF2B5EF4-FFF2-40B4-BE49-F238E27FC236}">
                <a16:creationId xmlns:a16="http://schemas.microsoft.com/office/drawing/2014/main" id="{64119F47-9889-A8DB-B1EC-90A7AC91339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34857" y="1080403"/>
            <a:ext cx="4040745" cy="2828718"/>
          </a:xfrm>
          <a:prstGeom prst="rect">
            <a:avLst/>
          </a:prstGeom>
        </p:spPr>
      </p:pic>
      <p:pic>
        <p:nvPicPr>
          <p:cNvPr id="4" name="section-1.2b.mp4">
            <a:hlinkClick r:id="" action="ppaction://media"/>
            <a:extLst>
              <a:ext uri="{FF2B5EF4-FFF2-40B4-BE49-F238E27FC236}">
                <a16:creationId xmlns:a16="http://schemas.microsoft.com/office/drawing/2014/main" id="{6442D4AD-895E-504A-2EC2-04873207D06F}"/>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278880" y="1080403"/>
            <a:ext cx="3535898" cy="2828718"/>
          </a:xfrm>
          <a:prstGeom prst="rect">
            <a:avLst/>
          </a:prstGeom>
        </p:spPr>
      </p:pic>
    </p:spTree>
    <p:extLst>
      <p:ext uri="{BB962C8B-B14F-4D97-AF65-F5344CB8AC3E}">
        <p14:creationId xmlns:p14="http://schemas.microsoft.com/office/powerpoint/2010/main" val="417090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6" fill="hold"/>
                                        <p:tgtEl>
                                          <p:spTgt spid="3"/>
                                        </p:tgtEl>
                                      </p:cBhvr>
                                    </p:cmd>
                                  </p:childTnLst>
                                </p:cTn>
                              </p:par>
                              <p:par>
                                <p:cTn id="7" presetID="1" presetClass="mediacall" presetSubtype="0" fill="hold" nodeType="withEffect">
                                  <p:stCondLst>
                                    <p:cond delay="0"/>
                                  </p:stCondLst>
                                  <p:childTnLst>
                                    <p:cmd type="call" cmd="playFrom(0.0)">
                                      <p:cBhvr>
                                        <p:cTn id="8" dur="5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20</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3" y="510543"/>
            <a:ext cx="7734863" cy="696384"/>
          </a:xfrm>
        </p:spPr>
        <p:txBody>
          <a:bodyPr/>
          <a:lstStyle/>
          <a:p>
            <a:r>
              <a:rPr lang="en-US" altLang="zh-TW" sz="3733" b="1" dirty="0">
                <a:solidFill>
                  <a:schemeClr val="tx1"/>
                </a:solidFill>
              </a:rPr>
              <a:t>Panoramic Segmentation Masks</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3" y="1570117"/>
            <a:ext cx="6883704"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err="1">
                <a:solidFill>
                  <a:srgbClr val="262626"/>
                </a:solidFill>
                <a:latin typeface="Raleway" panose="020B0503030101060003" pitchFamily="34" charset="0"/>
                <a:ea typeface="宋体" panose="02010600030101010101" pitchFamily="2" charset="-122"/>
                <a:sym typeface="Raleway Light"/>
              </a:rPr>
              <a:t>Felzenszwalb-Huttenlocher</a:t>
            </a:r>
            <a:r>
              <a:rPr lang="en-US" altLang="zh-TW" sz="2400" b="1" dirty="0">
                <a:solidFill>
                  <a:srgbClr val="262626"/>
                </a:solidFill>
                <a:latin typeface="Raleway" panose="020B0503030101060003" pitchFamily="34" charset="0"/>
                <a:ea typeface="宋体" panose="02010600030101010101" pitchFamily="2" charset="-122"/>
                <a:sym typeface="Raleway Light"/>
              </a:rPr>
              <a:t> (FH) algorithm</a:t>
            </a:r>
            <a:r>
              <a:rPr lang="en-US" altLang="zh-TW" sz="2400" baseline="30000" dirty="0">
                <a:solidFill>
                  <a:srgbClr val="262626"/>
                </a:solidFill>
                <a:latin typeface="Raleway" panose="020B0503030101060003" pitchFamily="34" charset="0"/>
                <a:ea typeface="宋体" panose="02010600030101010101" pitchFamily="2" charset="-122"/>
                <a:sym typeface="Raleway Light"/>
              </a:rPr>
              <a:t>[5]</a:t>
            </a: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1066790" lvl="1" indent="-380990" defTabSz="1219170">
              <a:lnSpc>
                <a:spcPct val="120000"/>
              </a:lnSpc>
              <a:spcBef>
                <a:spcPts val="0"/>
              </a:spcBef>
              <a:spcAft>
                <a:spcPts val="0"/>
              </a:spcAft>
              <a:buClr>
                <a:srgbClr val="FFB600"/>
              </a:buClr>
              <a:buSzPts val="1800"/>
              <a:buFont typeface="Raleway Light"/>
              <a:buChar char="●"/>
            </a:pPr>
            <a:endParaRPr lang="en-US" altLang="zh-TW" sz="2200" dirty="0">
              <a:solidFill>
                <a:schemeClr val="tx1"/>
              </a:solidFill>
              <a:latin typeface="Raleway" panose="020B0503030101060003" pitchFamily="34" charset="0"/>
              <a:ea typeface="宋体" panose="02010600030101010101" pitchFamily="2" charset="-122"/>
              <a:sym typeface="Arial"/>
            </a:endParaRPr>
          </a:p>
          <a:p>
            <a:pPr marL="1066790" lvl="1" indent="-380990" defTabSz="1219170">
              <a:lnSpc>
                <a:spcPct val="120000"/>
              </a:lnSpc>
              <a:spcBef>
                <a:spcPts val="0"/>
              </a:spcBef>
              <a:spcAft>
                <a:spcPts val="0"/>
              </a:spcAft>
              <a:buClr>
                <a:srgbClr val="FFB600"/>
              </a:buClr>
              <a:buSzPts val="1800"/>
              <a:buFont typeface="Raleway Light"/>
              <a:buChar char="●"/>
            </a:pPr>
            <a:r>
              <a:rPr lang="en-US" altLang="zh-TW" sz="2200" dirty="0">
                <a:solidFill>
                  <a:schemeClr val="tx1"/>
                </a:solidFill>
                <a:latin typeface="Raleway" panose="020B0503030101060003" pitchFamily="34" charset="0"/>
                <a:ea typeface="宋体" panose="02010600030101010101" pitchFamily="2" charset="-122"/>
                <a:sym typeface="Arial"/>
              </a:rPr>
              <a:t>We build a 3D FH algorithm and apply it to generate panoramic segmentation masks for all CTs. (</a:t>
            </a:r>
            <a:r>
              <a:rPr lang="en-US" altLang="zh-TW" sz="2200" b="1" dirty="0">
                <a:solidFill>
                  <a:srgbClr val="C00000"/>
                </a:solidFill>
                <a:latin typeface="Raleway" panose="020B0503030101060003" pitchFamily="34" charset="0"/>
                <a:ea typeface="宋体" panose="02010600030101010101" pitchFamily="2" charset="-122"/>
                <a:sym typeface="Arial"/>
              </a:rPr>
              <a:t>510k</a:t>
            </a:r>
            <a:r>
              <a:rPr lang="en-US" altLang="zh-TW" sz="2200" dirty="0">
                <a:solidFill>
                  <a:schemeClr val="tx1"/>
                </a:solidFill>
                <a:latin typeface="Raleway" panose="020B0503030101060003" pitchFamily="34" charset="0"/>
                <a:ea typeface="宋体" panose="02010600030101010101" pitchFamily="2" charset="-122"/>
                <a:sym typeface="Arial"/>
              </a:rPr>
              <a:t> pseudo volumetric mask)</a:t>
            </a:r>
          </a:p>
        </p:txBody>
      </p:sp>
      <p:sp>
        <p:nvSpPr>
          <p:cNvPr id="4" name="文字方塊 3">
            <a:extLst>
              <a:ext uri="{FF2B5EF4-FFF2-40B4-BE49-F238E27FC236}">
                <a16:creationId xmlns:a16="http://schemas.microsoft.com/office/drawing/2014/main" id="{C378B2D8-65F5-F311-E7AB-EB1885F6C441}"/>
              </a:ext>
            </a:extLst>
          </p:cNvPr>
          <p:cNvSpPr txBox="1"/>
          <p:nvPr/>
        </p:nvSpPr>
        <p:spPr>
          <a:xfrm>
            <a:off x="0" y="6589255"/>
            <a:ext cx="12055561" cy="276999"/>
          </a:xfrm>
          <a:prstGeom prst="rect">
            <a:avLst/>
          </a:prstGeom>
          <a:noFill/>
        </p:spPr>
        <p:txBody>
          <a:bodyPr wrap="square">
            <a:spAutoFit/>
          </a:bodyPr>
          <a:lstStyle/>
          <a:p>
            <a:r>
              <a:rPr lang="en-US" altLang="zh-TW" sz="1200" dirty="0">
                <a:latin typeface="Helvetica" pitchFamily="2" charset="0"/>
              </a:rPr>
              <a:t>[</a:t>
            </a:r>
            <a:r>
              <a:rPr lang="en-US" altLang="zh-TW" sz="1200" dirty="0">
                <a:effectLst/>
                <a:latin typeface="Helvetica" pitchFamily="2" charset="0"/>
              </a:rPr>
              <a:t>5] </a:t>
            </a:r>
            <a:r>
              <a:rPr lang="en-US" altLang="zh-TW" sz="1200" dirty="0" err="1">
                <a:effectLst/>
                <a:latin typeface="Helvetica" pitchFamily="2" charset="0"/>
              </a:rPr>
              <a:t>Felzenszwalb</a:t>
            </a:r>
            <a:r>
              <a:rPr lang="en-US" altLang="zh-TW" sz="1200" dirty="0">
                <a:effectLst/>
                <a:latin typeface="Helvetica" pitchFamily="2" charset="0"/>
              </a:rPr>
              <a:t>, Pedro F., and Daniel P. </a:t>
            </a:r>
            <a:r>
              <a:rPr lang="en-US" altLang="zh-TW" sz="1200" dirty="0" err="1">
                <a:effectLst/>
                <a:latin typeface="Helvetica" pitchFamily="2" charset="0"/>
              </a:rPr>
              <a:t>Huttenlocher</a:t>
            </a:r>
            <a:r>
              <a:rPr lang="en-US" altLang="zh-TW" sz="1200" dirty="0">
                <a:effectLst/>
                <a:latin typeface="Helvetica" pitchFamily="2" charset="0"/>
              </a:rPr>
              <a:t>. "Efficient graph-based image segmentation." International journal of computer vision 59 (2004): 167-181.</a:t>
            </a:r>
          </a:p>
        </p:txBody>
      </p:sp>
      <p:pic>
        <p:nvPicPr>
          <p:cNvPr id="6" name="圖片 5">
            <a:extLst>
              <a:ext uri="{FF2B5EF4-FFF2-40B4-BE49-F238E27FC236}">
                <a16:creationId xmlns:a16="http://schemas.microsoft.com/office/drawing/2014/main" id="{5FAD16A8-5AB3-D196-1635-DA53ECF34F2D}"/>
              </a:ext>
            </a:extLst>
          </p:cNvPr>
          <p:cNvPicPr>
            <a:picLocks noChangeAspect="1"/>
          </p:cNvPicPr>
          <p:nvPr/>
        </p:nvPicPr>
        <p:blipFill rotWithShape="1">
          <a:blip r:embed="rId4"/>
          <a:srcRect l="53147" t="20016" r="2315" b="8633"/>
          <a:stretch/>
        </p:blipFill>
        <p:spPr>
          <a:xfrm>
            <a:off x="7582970" y="2082767"/>
            <a:ext cx="4194933" cy="3780234"/>
          </a:xfrm>
          <a:prstGeom prst="rect">
            <a:avLst/>
          </a:prstGeom>
        </p:spPr>
      </p:pic>
      <p:pic>
        <p:nvPicPr>
          <p:cNvPr id="7" name="圖片 6">
            <a:extLst>
              <a:ext uri="{FF2B5EF4-FFF2-40B4-BE49-F238E27FC236}">
                <a16:creationId xmlns:a16="http://schemas.microsoft.com/office/drawing/2014/main" id="{7B043451-906A-6B7E-358B-E3ADA28E08E9}"/>
              </a:ext>
            </a:extLst>
          </p:cNvPr>
          <p:cNvPicPr>
            <a:picLocks noChangeAspect="1"/>
          </p:cNvPicPr>
          <p:nvPr/>
        </p:nvPicPr>
        <p:blipFill rotWithShape="1">
          <a:blip r:embed="rId4"/>
          <a:srcRect l="3361" t="26937" r="61009" b="40197"/>
          <a:stretch/>
        </p:blipFill>
        <p:spPr>
          <a:xfrm>
            <a:off x="956340" y="2007109"/>
            <a:ext cx="3452375" cy="1791328"/>
          </a:xfrm>
          <a:prstGeom prst="rect">
            <a:avLst/>
          </a:prstGeom>
        </p:spPr>
      </p:pic>
      <p:pic>
        <p:nvPicPr>
          <p:cNvPr id="2" name="圖片 1">
            <a:extLst>
              <a:ext uri="{FF2B5EF4-FFF2-40B4-BE49-F238E27FC236}">
                <a16:creationId xmlns:a16="http://schemas.microsoft.com/office/drawing/2014/main" id="{1138EF59-CCAA-A259-47E2-5938630F67BA}"/>
              </a:ext>
            </a:extLst>
          </p:cNvPr>
          <p:cNvPicPr>
            <a:picLocks noChangeAspect="1"/>
          </p:cNvPicPr>
          <p:nvPr/>
        </p:nvPicPr>
        <p:blipFill>
          <a:blip r:embed="rId5"/>
          <a:stretch>
            <a:fillRect/>
          </a:stretch>
        </p:blipFill>
        <p:spPr>
          <a:xfrm>
            <a:off x="3690249" y="3106164"/>
            <a:ext cx="3542211" cy="1267675"/>
          </a:xfrm>
          <a:prstGeom prst="rect">
            <a:avLst/>
          </a:prstGeom>
        </p:spPr>
      </p:pic>
    </p:spTree>
    <p:extLst>
      <p:ext uri="{BB962C8B-B14F-4D97-AF65-F5344CB8AC3E}">
        <p14:creationId xmlns:p14="http://schemas.microsoft.com/office/powerpoint/2010/main" val="100979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21</a:t>
            </a:fld>
            <a:endParaRPr lang="en" sz="1867" dirty="0">
              <a:latin typeface="Arial"/>
              <a:cs typeface="Arial"/>
              <a:sym typeface="Arial"/>
            </a:endParaRPr>
          </a:p>
        </p:txBody>
      </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en-US" altLang="zh-TW" sz="3733" b="1" dirty="0">
                <a:solidFill>
                  <a:schemeClr val="tx1"/>
                </a:solidFill>
              </a:rPr>
              <a:t>Training</a:t>
            </a:r>
            <a:br>
              <a:rPr lang="en-US" altLang="zh-TW" sz="2400" dirty="0">
                <a:ea typeface="Microsoft JhengHei" panose="020B0604030504040204" pitchFamily="34" charset="-120"/>
              </a:rPr>
            </a:br>
            <a:br>
              <a:rPr lang="en-US" altLang="ko-KR" sz="3733" dirty="0">
                <a:ea typeface="宋体" panose="02010600030101010101" pitchFamily="2" charset="-122"/>
              </a:rPr>
            </a:br>
            <a:endParaRPr altLang="ko-KR" sz="3733" dirty="0">
              <a:ea typeface="宋体" panose="02010600030101010101" pitchFamily="2" charset="-122"/>
            </a:endParaRPr>
          </a:p>
        </p:txBody>
      </p:sp>
      <p:grpSp>
        <p:nvGrpSpPr>
          <p:cNvPr id="2" name="Shape 274">
            <a:extLst>
              <a:ext uri="{FF2B5EF4-FFF2-40B4-BE49-F238E27FC236}">
                <a16:creationId xmlns:a16="http://schemas.microsoft.com/office/drawing/2014/main" id="{D2CEC70E-98BB-B43F-6010-A2E34778D8E9}"/>
              </a:ext>
            </a:extLst>
          </p:cNvPr>
          <p:cNvGrpSpPr/>
          <p:nvPr/>
        </p:nvGrpSpPr>
        <p:grpSpPr>
          <a:xfrm>
            <a:off x="10619640" y="438798"/>
            <a:ext cx="1302720" cy="963801"/>
            <a:chOff x="5255200" y="3006475"/>
            <a:chExt cx="511700" cy="378575"/>
          </a:xfrm>
        </p:grpSpPr>
        <p:sp>
          <p:nvSpPr>
            <p:cNvPr id="3" name="Shape 275">
              <a:extLst>
                <a:ext uri="{FF2B5EF4-FFF2-40B4-BE49-F238E27FC236}">
                  <a16:creationId xmlns:a16="http://schemas.microsoft.com/office/drawing/2014/main" id="{EDDDBE0A-0ED7-9884-1B91-76E33102A6CB}"/>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4" name="Shape 276">
              <a:extLst>
                <a:ext uri="{FF2B5EF4-FFF2-40B4-BE49-F238E27FC236}">
                  <a16:creationId xmlns:a16="http://schemas.microsoft.com/office/drawing/2014/main" id="{0C7D0168-FB3C-71CB-CD5A-6E587E2D3FE4}"/>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6" name="內容預留位置 6">
            <a:extLst>
              <a:ext uri="{FF2B5EF4-FFF2-40B4-BE49-F238E27FC236}">
                <a16:creationId xmlns:a16="http://schemas.microsoft.com/office/drawing/2014/main" id="{F82F2CE9-98E3-5CD6-4567-99CAB4CED1B3}"/>
              </a:ext>
            </a:extLst>
          </p:cNvPr>
          <p:cNvSpPr txBox="1">
            <a:spLocks/>
          </p:cNvSpPr>
          <p:nvPr/>
        </p:nvSpPr>
        <p:spPr>
          <a:xfrm>
            <a:off x="543509" y="1584600"/>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err="1">
                <a:solidFill>
                  <a:srgbClr val="262626"/>
                </a:solidFill>
                <a:latin typeface="Raleway" panose="020B0503030101060003" pitchFamily="34" charset="0"/>
                <a:ea typeface="宋体" panose="02010600030101010101" pitchFamily="2" charset="-122"/>
                <a:sym typeface="Arial"/>
              </a:rPr>
              <a:t>SegVol</a:t>
            </a:r>
            <a:r>
              <a:rPr lang="en-US" altLang="zh-TW" sz="2400" b="1" dirty="0">
                <a:solidFill>
                  <a:srgbClr val="262626"/>
                </a:solidFill>
                <a:latin typeface="Raleway" panose="020B0503030101060003" pitchFamily="34" charset="0"/>
                <a:ea typeface="宋体" panose="02010600030101010101" pitchFamily="2" charset="-122"/>
                <a:sym typeface="Arial"/>
              </a:rPr>
              <a:t> training pipeline:</a:t>
            </a:r>
            <a:endParaRPr lang="zh-TW" altLang="zh-TW" sz="2400" dirty="0">
              <a:solidFill>
                <a:srgbClr val="000000">
                  <a:lumMod val="65000"/>
                  <a:lumOff val="35000"/>
                </a:srgbClr>
              </a:solidFill>
              <a:ea typeface="Microsoft JhengHei" panose="020B0604030504040204" pitchFamily="34" charset="-120"/>
              <a:sym typeface="Arial"/>
            </a:endParaRPr>
          </a:p>
          <a:p>
            <a:pPr marL="1972684" lvl="3" indent="-378875" defTabSz="1219170">
              <a:lnSpc>
                <a:spcPct val="120000"/>
              </a:lnSpc>
              <a:spcBef>
                <a:spcPct val="0"/>
              </a:spcBef>
              <a:spcAft>
                <a:spcPct val="50000"/>
              </a:spcAft>
              <a:buClr>
                <a:srgbClr val="FFB600"/>
              </a:buClr>
              <a:buSzPts val="1800"/>
              <a:buFont typeface="Raleway Light"/>
              <a:buChar char="■"/>
            </a:pPr>
            <a:endParaRPr lang="zh-TW" altLang="zh-TW" sz="1733" dirty="0">
              <a:solidFill>
                <a:srgbClr val="000000"/>
              </a:solidFill>
              <a:latin typeface="Raleway Light"/>
              <a:ea typeface="宋体" panose="02010600030101010101" pitchFamily="2" charset="-122"/>
              <a:sym typeface="Arial"/>
            </a:endParaRPr>
          </a:p>
          <a:p>
            <a:pPr marL="1363099" lvl="2" indent="-378875" defTabSz="1219170">
              <a:lnSpc>
                <a:spcPct val="120000"/>
              </a:lnSpc>
              <a:spcBef>
                <a:spcPct val="0"/>
              </a:spcBef>
              <a:spcAft>
                <a:spcPct val="50000"/>
              </a:spcAft>
              <a:buClr>
                <a:srgbClr val="FFB600"/>
              </a:buClr>
              <a:buSzPts val="1800"/>
              <a:buFont typeface="Raleway Light"/>
              <a:buChar char="■"/>
            </a:pPr>
            <a:endParaRPr lang="zh-TW" altLang="zh-TW" sz="1867" dirty="0">
              <a:solidFill>
                <a:srgbClr val="000000"/>
              </a:solidFill>
              <a:latin typeface="Raleway Light"/>
              <a:ea typeface="宋体" panose="02010600030101010101" pitchFamily="2" charset="-122"/>
              <a:sym typeface="Arial"/>
            </a:endParaRPr>
          </a:p>
          <a:p>
            <a:pPr marL="1600160" lvl="2" indent="-380990" defTabSz="1219170">
              <a:lnSpc>
                <a:spcPct val="120000"/>
              </a:lnSpc>
              <a:spcBef>
                <a:spcPct val="0"/>
              </a:spcBef>
              <a:spcAft>
                <a:spcPct val="50000"/>
              </a:spcAft>
              <a:buClr>
                <a:srgbClr val="FFB600"/>
              </a:buClr>
              <a:buSzPts val="1800"/>
              <a:buFont typeface="Raleway Light"/>
              <a:buChar char="○"/>
            </a:pPr>
            <a:endParaRPr lang="en-US" altLang="zh-TW" sz="1867" b="1" u="sng" dirty="0">
              <a:solidFill>
                <a:srgbClr val="000000"/>
              </a:solidFill>
              <a:latin typeface="Raleway Light"/>
              <a:ea typeface="宋体" panose="02010600030101010101" pitchFamily="2" charset="-122"/>
              <a:sym typeface="Arial"/>
            </a:endParaRPr>
          </a:p>
          <a:p>
            <a:pPr marL="1600160" lvl="2" indent="-380990" defTabSz="1219170">
              <a:lnSpc>
                <a:spcPct val="120000"/>
              </a:lnSpc>
              <a:spcBef>
                <a:spcPct val="0"/>
              </a:spcBef>
              <a:spcAft>
                <a:spcPct val="50000"/>
              </a:spcAft>
              <a:buClr>
                <a:srgbClr val="FFB600"/>
              </a:buClr>
              <a:buSzPts val="1800"/>
              <a:buFont typeface="Raleway Light"/>
              <a:buChar char="○"/>
            </a:pPr>
            <a:endParaRPr lang="zh-TW" altLang="zh-TW" sz="1867" b="1" u="sng" dirty="0">
              <a:solidFill>
                <a:srgbClr val="000000"/>
              </a:solidFill>
              <a:latin typeface="Raleway Light"/>
              <a:ea typeface="宋体" panose="02010600030101010101" pitchFamily="2" charset="-122"/>
              <a:sym typeface="Arial"/>
            </a:endParaRPr>
          </a:p>
          <a:p>
            <a:pPr marL="753514" lvl="1" indent="-378875" defTabSz="1219170">
              <a:lnSpc>
                <a:spcPct val="120000"/>
              </a:lnSpc>
              <a:spcBef>
                <a:spcPct val="0"/>
              </a:spcBef>
              <a:spcAft>
                <a:spcPct val="50000"/>
              </a:spcAft>
              <a:buClr>
                <a:srgbClr val="FFB600"/>
              </a:buClr>
              <a:buSzPts val="1800"/>
              <a:buFont typeface="Raleway Light"/>
              <a:buChar char="■"/>
            </a:pPr>
            <a:endParaRPr lang="zh-TW" altLang="zh-TW" sz="2133" dirty="0">
              <a:solidFill>
                <a:srgbClr val="000000"/>
              </a:solidFill>
              <a:latin typeface="Raleway Light"/>
              <a:ea typeface="宋体" panose="02010600030101010101" pitchFamily="2" charset="-122"/>
              <a:sym typeface="Arial"/>
            </a:endParaRPr>
          </a:p>
        </p:txBody>
      </p:sp>
      <p:pic>
        <p:nvPicPr>
          <p:cNvPr id="8" name="Picture 2" descr="Mask decoder &#10;Volumetric input &#10;Acceptable prompts &#10;Text prompt Liver &#10;Box prompt &#10;Point prompt &#10;o &#10;o &#10;Image encoder &#10;o &#10;Mas &#10;predic &#10;Concatenate &#10;Embedding &#10;Prompt encoder &#10;b &#10;Image data &#10;Resize &#10;Crop &#10;Generate &#10;Pseudo mask &#10;Text encoder &#10;Volumetric &#10;input &#10;orithm &#10;Original &#10;image &#10;Frozen network &#10;Learnable network &#10;Resize &#10;promp &#10;Ground truth mask &#10;Generate &#10;Liver &#10;Box prompt &#10;Point prompt &#10;Box prompt &#10;Point prompt &#10;Text prompt &#10;Resize &#10;Crop &#10;Local vie'vA &#10;rompt &#10;Resize ">
            <a:extLst>
              <a:ext uri="{FF2B5EF4-FFF2-40B4-BE49-F238E27FC236}">
                <a16:creationId xmlns:a16="http://schemas.microsoft.com/office/drawing/2014/main" id="{E57C5DFD-479C-9155-C51E-1D53B4B515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243" r="65584" b="33904"/>
          <a:stretch/>
        </p:blipFill>
        <p:spPr bwMode="auto">
          <a:xfrm>
            <a:off x="8738069" y="2227304"/>
            <a:ext cx="2855510" cy="33389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sk decoder &#10;Volumetric input &#10;Acceptable prompts &#10;Text prompt Liver &#10;Box prompt &#10;Point prompt &#10;o &#10;o &#10;Image encoder &#10;o &#10;Mas &#10;predic &#10;Concatenate &#10;Embedding &#10;Prompt encoder &#10;b &#10;Image data &#10;Resize &#10;Crop &#10;Generate &#10;Pseudo mask &#10;Text encoder &#10;Volumetric &#10;input &#10;orithm &#10;Original &#10;image &#10;Frozen network &#10;Learnable network &#10;Resize &#10;promp &#10;Ground truth mask &#10;Generate &#10;Liver &#10;Box prompt &#10;Point prompt &#10;Box prompt &#10;Point prompt &#10;Text prompt &#10;Resize &#10;Crop &#10;Local vie'vA &#10;rompt &#10;Resize ">
            <a:extLst>
              <a:ext uri="{FF2B5EF4-FFF2-40B4-BE49-F238E27FC236}">
                <a16:creationId xmlns:a16="http://schemas.microsoft.com/office/drawing/2014/main" id="{9E014FF8-1B8A-DF94-0435-0182BDC416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95" b="69333"/>
          <a:stretch/>
        </p:blipFill>
        <p:spPr bwMode="auto">
          <a:xfrm>
            <a:off x="598421" y="2462622"/>
            <a:ext cx="8244000" cy="307916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群組 16">
            <a:extLst>
              <a:ext uri="{FF2B5EF4-FFF2-40B4-BE49-F238E27FC236}">
                <a16:creationId xmlns:a16="http://schemas.microsoft.com/office/drawing/2014/main" id="{205641B5-A675-08C9-5D3C-1907FC67D3F8}"/>
              </a:ext>
            </a:extLst>
          </p:cNvPr>
          <p:cNvGrpSpPr/>
          <p:nvPr/>
        </p:nvGrpSpPr>
        <p:grpSpPr>
          <a:xfrm>
            <a:off x="488917" y="2227304"/>
            <a:ext cx="9676907" cy="3338992"/>
            <a:chOff x="488917" y="2227304"/>
            <a:chExt cx="9676907" cy="3338992"/>
          </a:xfrm>
        </p:grpSpPr>
        <p:sp>
          <p:nvSpPr>
            <p:cNvPr id="5" name="圓角矩形 4">
              <a:extLst>
                <a:ext uri="{FF2B5EF4-FFF2-40B4-BE49-F238E27FC236}">
                  <a16:creationId xmlns:a16="http://schemas.microsoft.com/office/drawing/2014/main" id="{1C7A257F-01A3-DFC4-6AF9-98CA48ACA35A}"/>
                </a:ext>
              </a:extLst>
            </p:cNvPr>
            <p:cNvSpPr/>
            <p:nvPr/>
          </p:nvSpPr>
          <p:spPr>
            <a:xfrm>
              <a:off x="488917" y="2608290"/>
              <a:ext cx="1720006" cy="2958006"/>
            </a:xfrm>
            <a:prstGeom prst="round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cxnSp>
          <p:nvCxnSpPr>
            <p:cNvPr id="9" name="曲線接點 8">
              <a:extLst>
                <a:ext uri="{FF2B5EF4-FFF2-40B4-BE49-F238E27FC236}">
                  <a16:creationId xmlns:a16="http://schemas.microsoft.com/office/drawing/2014/main" id="{AEB75DB3-2A0E-FF91-3DF1-618DE63DA070}"/>
                </a:ext>
              </a:extLst>
            </p:cNvPr>
            <p:cNvCxnSpPr>
              <a:cxnSpLocks/>
              <a:stCxn id="5" idx="0"/>
              <a:endCxn id="8" idx="0"/>
            </p:cNvCxnSpPr>
            <p:nvPr/>
          </p:nvCxnSpPr>
          <p:spPr>
            <a:xfrm rot="5400000" flipH="1" flipV="1">
              <a:off x="5566879" y="-1990655"/>
              <a:ext cx="380986" cy="8816904"/>
            </a:xfrm>
            <a:prstGeom prst="curvedConnector3">
              <a:avLst>
                <a:gd name="adj1" fmla="val 160002"/>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文字方塊 6">
            <a:extLst>
              <a:ext uri="{FF2B5EF4-FFF2-40B4-BE49-F238E27FC236}">
                <a16:creationId xmlns:a16="http://schemas.microsoft.com/office/drawing/2014/main" id="{92FCFFC7-4576-2A57-96E8-DA069C7A84B7}"/>
              </a:ext>
            </a:extLst>
          </p:cNvPr>
          <p:cNvSpPr txBox="1"/>
          <p:nvPr/>
        </p:nvSpPr>
        <p:spPr>
          <a:xfrm>
            <a:off x="9729466" y="0"/>
            <a:ext cx="2462534" cy="307777"/>
          </a:xfrm>
          <a:prstGeom prst="rect">
            <a:avLst/>
          </a:prstGeom>
          <a:noFill/>
        </p:spPr>
        <p:txBody>
          <a:bodyPr wrap="none" rtlCol="0">
            <a:spAutoFit/>
          </a:bodyPr>
          <a:lstStyle/>
          <a:p>
            <a:r>
              <a:rPr kumimoji="1" lang="en-US" altLang="zh-TW" dirty="0"/>
              <a:t>MLP: Multi-Layer Perceptron</a:t>
            </a:r>
            <a:endParaRPr kumimoji="1" lang="zh-TW" altLang="en-US" dirty="0"/>
          </a:p>
        </p:txBody>
      </p:sp>
    </p:spTree>
    <p:extLst>
      <p:ext uri="{BB962C8B-B14F-4D97-AF65-F5344CB8AC3E}">
        <p14:creationId xmlns:p14="http://schemas.microsoft.com/office/powerpoint/2010/main" val="127712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22</a:t>
            </a:fld>
            <a:endParaRPr lang="en" sz="1867" dirty="0">
              <a:latin typeface="Arial"/>
              <a:cs typeface="Arial"/>
              <a:sym typeface="Arial"/>
            </a:endParaRPr>
          </a:p>
        </p:txBody>
      </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en-US" altLang="zh-TW" sz="3733" b="1" dirty="0">
                <a:solidFill>
                  <a:schemeClr val="tx1"/>
                </a:solidFill>
              </a:rPr>
              <a:t>Traditional Models Inference</a:t>
            </a:r>
            <a:br>
              <a:rPr lang="en-US" altLang="zh-TW" sz="2400" dirty="0">
                <a:ea typeface="Microsoft JhengHei" panose="020B0604030504040204" pitchFamily="34" charset="-120"/>
              </a:rPr>
            </a:br>
            <a:br>
              <a:rPr lang="en-US" altLang="ko-KR" sz="3733" dirty="0">
                <a:ea typeface="宋体" panose="02010600030101010101" pitchFamily="2" charset="-122"/>
              </a:rPr>
            </a:br>
            <a:endParaRPr altLang="ko-KR" sz="3733" dirty="0">
              <a:ea typeface="宋体" panose="02010600030101010101" pitchFamily="2" charset="-122"/>
            </a:endParaRPr>
          </a:p>
        </p:txBody>
      </p:sp>
      <p:grpSp>
        <p:nvGrpSpPr>
          <p:cNvPr id="2" name="Shape 274">
            <a:extLst>
              <a:ext uri="{FF2B5EF4-FFF2-40B4-BE49-F238E27FC236}">
                <a16:creationId xmlns:a16="http://schemas.microsoft.com/office/drawing/2014/main" id="{D2CEC70E-98BB-B43F-6010-A2E34778D8E9}"/>
              </a:ext>
            </a:extLst>
          </p:cNvPr>
          <p:cNvGrpSpPr/>
          <p:nvPr/>
        </p:nvGrpSpPr>
        <p:grpSpPr>
          <a:xfrm>
            <a:off x="10619640" y="438798"/>
            <a:ext cx="1302720" cy="963801"/>
            <a:chOff x="5255200" y="3006475"/>
            <a:chExt cx="511700" cy="378575"/>
          </a:xfrm>
        </p:grpSpPr>
        <p:sp>
          <p:nvSpPr>
            <p:cNvPr id="3" name="Shape 275">
              <a:extLst>
                <a:ext uri="{FF2B5EF4-FFF2-40B4-BE49-F238E27FC236}">
                  <a16:creationId xmlns:a16="http://schemas.microsoft.com/office/drawing/2014/main" id="{EDDDBE0A-0ED7-9884-1B91-76E33102A6CB}"/>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4" name="Shape 276">
              <a:extLst>
                <a:ext uri="{FF2B5EF4-FFF2-40B4-BE49-F238E27FC236}">
                  <a16:creationId xmlns:a16="http://schemas.microsoft.com/office/drawing/2014/main" id="{0C7D0168-FB3C-71CB-CD5A-6E587E2D3FE4}"/>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6" name="內容預留位置 6">
            <a:extLst>
              <a:ext uri="{FF2B5EF4-FFF2-40B4-BE49-F238E27FC236}">
                <a16:creationId xmlns:a16="http://schemas.microsoft.com/office/drawing/2014/main" id="{F82F2CE9-98E3-5CD6-4567-99CAB4CED1B3}"/>
              </a:ext>
            </a:extLst>
          </p:cNvPr>
          <p:cNvSpPr txBox="1">
            <a:spLocks/>
          </p:cNvSpPr>
          <p:nvPr/>
        </p:nvSpPr>
        <p:spPr>
          <a:xfrm>
            <a:off x="543509" y="1584600"/>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Slide window </a:t>
            </a:r>
            <a:r>
              <a:rPr lang="en-US" altLang="zh-TW" sz="2400" b="1" dirty="0">
                <a:solidFill>
                  <a:srgbClr val="262626"/>
                </a:solidFill>
                <a:latin typeface="Raleway" panose="020B0503030101060003" pitchFamily="34" charset="0"/>
                <a:ea typeface="宋体" panose="02010600030101010101" pitchFamily="2" charset="-122"/>
                <a:sym typeface="Arial"/>
              </a:rPr>
              <a:t>inference:</a:t>
            </a: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Arial"/>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Arial"/>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Arial"/>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Arial"/>
            </a:endParaRPr>
          </a:p>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Arial"/>
              </a:rPr>
              <a:t>Resize </a:t>
            </a:r>
            <a:r>
              <a:rPr lang="en-US" altLang="zh-TW" sz="2400" b="1" dirty="0">
                <a:solidFill>
                  <a:srgbClr val="262626"/>
                </a:solidFill>
                <a:latin typeface="Raleway" panose="020B0503030101060003" pitchFamily="34" charset="0"/>
                <a:ea typeface="宋体" panose="02010600030101010101" pitchFamily="2" charset="-122"/>
                <a:sym typeface="Raleway Light"/>
              </a:rPr>
              <a:t>inference:</a:t>
            </a:r>
          </a:p>
          <a:p>
            <a:pPr marL="2582269" lvl="4" indent="-378875" defTabSz="1219170">
              <a:lnSpc>
                <a:spcPct val="120000"/>
              </a:lnSpc>
              <a:spcBef>
                <a:spcPct val="0"/>
              </a:spcBef>
              <a:spcAft>
                <a:spcPct val="50000"/>
              </a:spcAft>
              <a:buClr>
                <a:srgbClr val="FFB600"/>
              </a:buClr>
              <a:buSzPts val="1800"/>
              <a:buFont typeface="Raleway Light"/>
              <a:buChar char="■"/>
            </a:pPr>
            <a:endParaRPr lang="zh-TW" altLang="zh-TW" sz="1733" dirty="0">
              <a:solidFill>
                <a:srgbClr val="000000"/>
              </a:solidFill>
              <a:latin typeface="Raleway Light"/>
              <a:ea typeface="宋体" panose="02010600030101010101" pitchFamily="2" charset="-122"/>
              <a:sym typeface="Arial"/>
            </a:endParaRPr>
          </a:p>
          <a:p>
            <a:pPr marL="1972684" lvl="3" indent="-378875" defTabSz="1219170">
              <a:lnSpc>
                <a:spcPct val="120000"/>
              </a:lnSpc>
              <a:spcBef>
                <a:spcPct val="0"/>
              </a:spcBef>
              <a:spcAft>
                <a:spcPct val="50000"/>
              </a:spcAft>
              <a:buClr>
                <a:srgbClr val="FFB600"/>
              </a:buClr>
              <a:buSzPts val="1800"/>
              <a:buFont typeface="Raleway Light"/>
              <a:buChar char="■"/>
            </a:pPr>
            <a:endParaRPr lang="zh-TW" altLang="zh-TW" sz="2400" dirty="0">
              <a:solidFill>
                <a:srgbClr val="000000">
                  <a:lumMod val="65000"/>
                  <a:lumOff val="35000"/>
                </a:srgbClr>
              </a:solidFill>
              <a:ea typeface="Microsoft JhengHei" panose="020B0604030504040204" pitchFamily="34" charset="-120"/>
              <a:sym typeface="Arial"/>
            </a:endParaRPr>
          </a:p>
          <a:p>
            <a:pPr marL="1972684" lvl="3" indent="-378875" defTabSz="1219170">
              <a:lnSpc>
                <a:spcPct val="120000"/>
              </a:lnSpc>
              <a:spcBef>
                <a:spcPct val="0"/>
              </a:spcBef>
              <a:spcAft>
                <a:spcPct val="50000"/>
              </a:spcAft>
              <a:buClr>
                <a:srgbClr val="FFB600"/>
              </a:buClr>
              <a:buSzPts val="1800"/>
              <a:buFont typeface="Raleway Light"/>
              <a:buChar char="■"/>
            </a:pPr>
            <a:endParaRPr lang="zh-TW" altLang="zh-TW" sz="1733" dirty="0">
              <a:solidFill>
                <a:srgbClr val="000000"/>
              </a:solidFill>
              <a:latin typeface="Raleway Light"/>
              <a:ea typeface="宋体" panose="02010600030101010101" pitchFamily="2" charset="-122"/>
              <a:sym typeface="Arial"/>
            </a:endParaRPr>
          </a:p>
          <a:p>
            <a:pPr marL="1363099" lvl="2" indent="-378875" defTabSz="1219170">
              <a:lnSpc>
                <a:spcPct val="120000"/>
              </a:lnSpc>
              <a:spcBef>
                <a:spcPct val="0"/>
              </a:spcBef>
              <a:spcAft>
                <a:spcPct val="50000"/>
              </a:spcAft>
              <a:buClr>
                <a:srgbClr val="FFB600"/>
              </a:buClr>
              <a:buSzPts val="1800"/>
              <a:buFont typeface="Raleway Light"/>
              <a:buChar char="■"/>
            </a:pPr>
            <a:endParaRPr lang="zh-TW" altLang="zh-TW" sz="1867" dirty="0">
              <a:solidFill>
                <a:srgbClr val="000000"/>
              </a:solidFill>
              <a:latin typeface="Raleway Light"/>
              <a:ea typeface="宋体" panose="02010600030101010101" pitchFamily="2" charset="-122"/>
              <a:sym typeface="Arial"/>
            </a:endParaRPr>
          </a:p>
          <a:p>
            <a:pPr marL="1600160" lvl="2" indent="-380990" defTabSz="1219170">
              <a:lnSpc>
                <a:spcPct val="120000"/>
              </a:lnSpc>
              <a:spcBef>
                <a:spcPct val="0"/>
              </a:spcBef>
              <a:spcAft>
                <a:spcPct val="50000"/>
              </a:spcAft>
              <a:buClr>
                <a:srgbClr val="FFB600"/>
              </a:buClr>
              <a:buSzPts val="1800"/>
              <a:buFont typeface="Raleway Light"/>
              <a:buChar char="○"/>
            </a:pPr>
            <a:endParaRPr lang="en-US" altLang="zh-TW" sz="1867" b="1" u="sng" dirty="0">
              <a:solidFill>
                <a:srgbClr val="000000"/>
              </a:solidFill>
              <a:latin typeface="Raleway Light"/>
              <a:ea typeface="宋体" panose="02010600030101010101" pitchFamily="2" charset="-122"/>
              <a:sym typeface="Arial"/>
            </a:endParaRPr>
          </a:p>
          <a:p>
            <a:pPr marL="1600160" lvl="2" indent="-380990" defTabSz="1219170">
              <a:lnSpc>
                <a:spcPct val="120000"/>
              </a:lnSpc>
              <a:spcBef>
                <a:spcPct val="0"/>
              </a:spcBef>
              <a:spcAft>
                <a:spcPct val="50000"/>
              </a:spcAft>
              <a:buClr>
                <a:srgbClr val="FFB600"/>
              </a:buClr>
              <a:buSzPts val="1800"/>
              <a:buFont typeface="Raleway Light"/>
              <a:buChar char="○"/>
            </a:pPr>
            <a:endParaRPr lang="zh-TW" altLang="zh-TW" sz="1867" b="1" u="sng" dirty="0">
              <a:solidFill>
                <a:srgbClr val="000000"/>
              </a:solidFill>
              <a:latin typeface="Raleway Light"/>
              <a:ea typeface="宋体" panose="02010600030101010101" pitchFamily="2" charset="-122"/>
              <a:sym typeface="Arial"/>
            </a:endParaRPr>
          </a:p>
          <a:p>
            <a:pPr marL="753514" lvl="1" indent="-378875" defTabSz="1219170">
              <a:lnSpc>
                <a:spcPct val="120000"/>
              </a:lnSpc>
              <a:spcBef>
                <a:spcPct val="0"/>
              </a:spcBef>
              <a:spcAft>
                <a:spcPct val="50000"/>
              </a:spcAft>
              <a:buClr>
                <a:srgbClr val="FFB600"/>
              </a:buClr>
              <a:buSzPts val="1800"/>
              <a:buFont typeface="Raleway Light"/>
              <a:buChar char="■"/>
            </a:pPr>
            <a:endParaRPr lang="zh-TW" altLang="zh-TW" sz="2133" dirty="0">
              <a:solidFill>
                <a:srgbClr val="000000"/>
              </a:solidFill>
              <a:latin typeface="Raleway Light"/>
              <a:ea typeface="宋体" panose="02010600030101010101" pitchFamily="2" charset="-122"/>
              <a:sym typeface="Arial"/>
            </a:endParaRPr>
          </a:p>
        </p:txBody>
      </p:sp>
      <p:grpSp>
        <p:nvGrpSpPr>
          <p:cNvPr id="7" name="群組 6">
            <a:extLst>
              <a:ext uri="{FF2B5EF4-FFF2-40B4-BE49-F238E27FC236}">
                <a16:creationId xmlns:a16="http://schemas.microsoft.com/office/drawing/2014/main" id="{69669501-9438-AFEC-E3BC-3902248AEAED}"/>
              </a:ext>
            </a:extLst>
          </p:cNvPr>
          <p:cNvGrpSpPr/>
          <p:nvPr/>
        </p:nvGrpSpPr>
        <p:grpSpPr>
          <a:xfrm>
            <a:off x="894353" y="4491291"/>
            <a:ext cx="10986967" cy="1432920"/>
            <a:chOff x="935393" y="2108404"/>
            <a:chExt cx="10986967" cy="1432920"/>
          </a:xfrm>
        </p:grpSpPr>
        <p:pic>
          <p:nvPicPr>
            <p:cNvPr id="10" name="圖片 9">
              <a:extLst>
                <a:ext uri="{FF2B5EF4-FFF2-40B4-BE49-F238E27FC236}">
                  <a16:creationId xmlns:a16="http://schemas.microsoft.com/office/drawing/2014/main" id="{7FBBB7B8-4ED4-1C59-6344-DC620F0698BC}"/>
                </a:ext>
              </a:extLst>
            </p:cNvPr>
            <p:cNvPicPr>
              <a:picLocks noChangeAspect="1"/>
            </p:cNvPicPr>
            <p:nvPr/>
          </p:nvPicPr>
          <p:blipFill rotWithShape="1">
            <a:blip r:embed="rId3"/>
            <a:srcRect l="1979" t="28581" r="30224" b="46620"/>
            <a:stretch/>
          </p:blipFill>
          <p:spPr>
            <a:xfrm>
              <a:off x="935393" y="2108404"/>
              <a:ext cx="6964214" cy="1432920"/>
            </a:xfrm>
            <a:prstGeom prst="rect">
              <a:avLst/>
            </a:prstGeom>
          </p:spPr>
        </p:pic>
        <p:sp>
          <p:nvSpPr>
            <p:cNvPr id="11" name="內容預留位置 6">
              <a:extLst>
                <a:ext uri="{FF2B5EF4-FFF2-40B4-BE49-F238E27FC236}">
                  <a16:creationId xmlns:a16="http://schemas.microsoft.com/office/drawing/2014/main" id="{39A43359-7111-1D8C-9AD2-AE7258453519}"/>
                </a:ext>
              </a:extLst>
            </p:cNvPr>
            <p:cNvSpPr txBox="1">
              <a:spLocks/>
            </p:cNvSpPr>
            <p:nvPr/>
          </p:nvSpPr>
          <p:spPr>
            <a:xfrm>
              <a:off x="8020409" y="2135819"/>
              <a:ext cx="3901951" cy="1142958"/>
            </a:xfrm>
            <a:prstGeom prst="rect">
              <a:avLst/>
            </a:prstGeom>
          </p:spPr>
          <p:txBody>
            <a:bodyPr vert="horz" lIns="0" tIns="0" rIns="0" bIns="0" rtlCol="0">
              <a:normAutofit fontScale="62500" lnSpcReduction="20000"/>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20000"/>
                </a:lnSpc>
                <a:spcBef>
                  <a:spcPts val="0"/>
                </a:spcBef>
                <a:spcAft>
                  <a:spcPts val="0"/>
                </a:spcAft>
                <a:buClr>
                  <a:srgbClr val="FFB600"/>
                </a:buClr>
                <a:buSzPts val="1800"/>
              </a:pPr>
              <a:r>
                <a:rPr lang="en-US" altLang="zh-TW" sz="3200" b="1" dirty="0">
                  <a:solidFill>
                    <a:srgbClr val="262626"/>
                  </a:solidFill>
                  <a:latin typeface="Raleway" panose="020B0503030101060003" pitchFamily="34" charset="0"/>
                  <a:ea typeface="宋体" panose="02010600030101010101" pitchFamily="2" charset="-122"/>
                  <a:sym typeface="Arial"/>
                </a:rPr>
                <a:t>Resize with </a:t>
              </a:r>
              <a:r>
                <a:rPr lang="en-US" altLang="zh-TW" sz="3200" b="1" dirty="0" err="1">
                  <a:solidFill>
                    <a:srgbClr val="262626"/>
                  </a:solidFill>
                  <a:latin typeface="Raleway" panose="020B0503030101060003" pitchFamily="34" charset="0"/>
                  <a:ea typeface="宋体" panose="02010600030101010101" pitchFamily="2" charset="-122"/>
                  <a:sym typeface="Arial"/>
                </a:rPr>
                <a:t>promptable</a:t>
              </a:r>
              <a:r>
                <a:rPr lang="en-US" altLang="zh-TW" sz="3200" b="1" dirty="0">
                  <a:solidFill>
                    <a:srgbClr val="262626"/>
                  </a:solidFill>
                  <a:latin typeface="Raleway" panose="020B0503030101060003" pitchFamily="34" charset="0"/>
                  <a:ea typeface="宋体" panose="02010600030101010101" pitchFamily="2" charset="-122"/>
                  <a:sym typeface="Arial"/>
                </a:rPr>
                <a:t> model:</a:t>
              </a:r>
            </a:p>
            <a:p>
              <a:pPr marL="380990" indent="-380990" defTabSz="1219170">
                <a:lnSpc>
                  <a:spcPct val="120000"/>
                </a:lnSpc>
                <a:spcBef>
                  <a:spcPts val="0"/>
                </a:spcBef>
                <a:spcAft>
                  <a:spcPts val="0"/>
                </a:spcAft>
                <a:buClr>
                  <a:srgbClr val="FFB600"/>
                </a:buClr>
                <a:buSzPts val="1800"/>
                <a:buFont typeface="Raleway Light"/>
                <a:buChar char="●"/>
              </a:pPr>
              <a:r>
                <a:rPr lang="en-US" altLang="zh-TW" sz="2900" b="1" dirty="0">
                  <a:solidFill>
                    <a:srgbClr val="00B050"/>
                  </a:solidFill>
                  <a:latin typeface="Raleway Light"/>
                  <a:ea typeface="宋体" panose="02010600030101010101" pitchFamily="2" charset="-122"/>
                  <a:sym typeface="Arial"/>
                </a:rPr>
                <a:t>computational cost reduction</a:t>
              </a:r>
            </a:p>
            <a:p>
              <a:pPr marL="380990" indent="-380990" defTabSz="1219170">
                <a:lnSpc>
                  <a:spcPct val="120000"/>
                </a:lnSpc>
                <a:spcBef>
                  <a:spcPts val="0"/>
                </a:spcBef>
                <a:spcAft>
                  <a:spcPts val="0"/>
                </a:spcAft>
                <a:buClr>
                  <a:srgbClr val="FFB600"/>
                </a:buClr>
                <a:buSzPts val="1800"/>
                <a:buFont typeface="Raleway Light"/>
                <a:buChar char="●"/>
              </a:pPr>
              <a:r>
                <a:rPr lang="en-US" altLang="zh-TW" sz="2900" b="1" dirty="0">
                  <a:solidFill>
                    <a:srgbClr val="FF0000"/>
                  </a:solidFill>
                  <a:latin typeface="Raleway Light"/>
                  <a:ea typeface="宋体" panose="02010600030101010101" pitchFamily="2" charset="-122"/>
                  <a:sym typeface="Arial"/>
                </a:rPr>
                <a:t>remarkable information loss </a:t>
              </a:r>
              <a:br>
                <a:rPr lang="en-US" altLang="zh-TW" sz="2900" b="1" dirty="0">
                  <a:solidFill>
                    <a:srgbClr val="FF0000"/>
                  </a:solidFill>
                  <a:latin typeface="Raleway Light"/>
                  <a:ea typeface="宋体" panose="02010600030101010101" pitchFamily="2" charset="-122"/>
                  <a:sym typeface="Arial"/>
                </a:rPr>
              </a:br>
              <a:r>
                <a:rPr lang="en-US" altLang="zh-TW" sz="2900" b="1" dirty="0">
                  <a:solidFill>
                    <a:srgbClr val="FF0000"/>
                  </a:solidFill>
                  <a:latin typeface="Raleway Light"/>
                  <a:ea typeface="宋体" panose="02010600030101010101" pitchFamily="2" charset="-122"/>
                  <a:sym typeface="Arial"/>
                </a:rPr>
                <a:t>(down-sampling)</a:t>
              </a:r>
              <a:endParaRPr lang="zh-TW" altLang="zh-TW" sz="2900" b="1" u="sng" dirty="0">
                <a:solidFill>
                  <a:srgbClr val="FF0000"/>
                </a:solidFill>
                <a:latin typeface="Raleway Light"/>
                <a:ea typeface="宋体" panose="02010600030101010101" pitchFamily="2" charset="-122"/>
                <a:sym typeface="Arial"/>
              </a:endParaRPr>
            </a:p>
          </p:txBody>
        </p:sp>
      </p:grpSp>
      <p:grpSp>
        <p:nvGrpSpPr>
          <p:cNvPr id="5" name="群組 4">
            <a:extLst>
              <a:ext uri="{FF2B5EF4-FFF2-40B4-BE49-F238E27FC236}">
                <a16:creationId xmlns:a16="http://schemas.microsoft.com/office/drawing/2014/main" id="{CEEB743F-C170-41B9-54CA-AD4FB6DF86E8}"/>
              </a:ext>
            </a:extLst>
          </p:cNvPr>
          <p:cNvGrpSpPr/>
          <p:nvPr/>
        </p:nvGrpSpPr>
        <p:grpSpPr>
          <a:xfrm>
            <a:off x="935392" y="2079977"/>
            <a:ext cx="11256608" cy="1744342"/>
            <a:chOff x="935392" y="4384796"/>
            <a:chExt cx="11256608" cy="1744342"/>
          </a:xfrm>
        </p:grpSpPr>
        <p:pic>
          <p:nvPicPr>
            <p:cNvPr id="9" name="圖片 8">
              <a:extLst>
                <a:ext uri="{FF2B5EF4-FFF2-40B4-BE49-F238E27FC236}">
                  <a16:creationId xmlns:a16="http://schemas.microsoft.com/office/drawing/2014/main" id="{E498F938-8161-3EB0-7F99-561BCE94DD23}"/>
                </a:ext>
              </a:extLst>
            </p:cNvPr>
            <p:cNvPicPr>
              <a:picLocks noChangeAspect="1"/>
            </p:cNvPicPr>
            <p:nvPr/>
          </p:nvPicPr>
          <p:blipFill rotWithShape="1">
            <a:blip r:embed="rId3"/>
            <a:srcRect l="2325" t="64491" r="37003" b="7813"/>
            <a:stretch/>
          </p:blipFill>
          <p:spPr>
            <a:xfrm>
              <a:off x="935392" y="4384796"/>
              <a:ext cx="6236117" cy="1601252"/>
            </a:xfrm>
            <a:prstGeom prst="rect">
              <a:avLst/>
            </a:prstGeom>
          </p:spPr>
        </p:pic>
        <p:sp>
          <p:nvSpPr>
            <p:cNvPr id="12" name="內容預留位置 6">
              <a:extLst>
                <a:ext uri="{FF2B5EF4-FFF2-40B4-BE49-F238E27FC236}">
                  <a16:creationId xmlns:a16="http://schemas.microsoft.com/office/drawing/2014/main" id="{6E89F432-8061-3F74-36E9-150CBCC9D3CA}"/>
                </a:ext>
              </a:extLst>
            </p:cNvPr>
            <p:cNvSpPr txBox="1">
              <a:spLocks/>
            </p:cNvSpPr>
            <p:nvPr/>
          </p:nvSpPr>
          <p:spPr>
            <a:xfrm>
              <a:off x="7289074" y="4393533"/>
              <a:ext cx="4902926" cy="1735605"/>
            </a:xfrm>
            <a:prstGeom prst="rect">
              <a:avLst/>
            </a:prstGeom>
          </p:spPr>
          <p:txBody>
            <a:bodyPr vert="horz" lIns="0" tIns="0" rIns="0" bIns="0" rtlCol="0">
              <a:normAutofit fontScale="70000" lnSpcReduction="20000"/>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20000"/>
                </a:lnSpc>
                <a:spcBef>
                  <a:spcPts val="0"/>
                </a:spcBef>
                <a:spcAft>
                  <a:spcPts val="0"/>
                </a:spcAft>
                <a:buClr>
                  <a:srgbClr val="FFB600"/>
                </a:buClr>
                <a:buSzPts val="1800"/>
              </a:pPr>
              <a:r>
                <a:rPr lang="en-US" altLang="zh-TW" sz="2900" b="1" dirty="0">
                  <a:solidFill>
                    <a:srgbClr val="262626"/>
                  </a:solidFill>
                  <a:latin typeface="Raleway" panose="020B0503030101060003" pitchFamily="34" charset="0"/>
                  <a:ea typeface="宋体" panose="02010600030101010101" pitchFamily="2" charset="-122"/>
                  <a:sym typeface="Arial"/>
                </a:rPr>
                <a:t>Sliding window with </a:t>
              </a:r>
              <a:r>
                <a:rPr lang="en-US" altLang="zh-TW" sz="2900" b="1" dirty="0" err="1">
                  <a:solidFill>
                    <a:srgbClr val="262626"/>
                  </a:solidFill>
                  <a:latin typeface="Raleway" panose="020B0503030101060003" pitchFamily="34" charset="0"/>
                  <a:ea typeface="宋体" panose="02010600030101010101" pitchFamily="2" charset="-122"/>
                  <a:sym typeface="Arial"/>
                </a:rPr>
                <a:t>promptable</a:t>
              </a:r>
              <a:r>
                <a:rPr lang="en-US" altLang="zh-TW" sz="2900" b="1" dirty="0">
                  <a:solidFill>
                    <a:srgbClr val="262626"/>
                  </a:solidFill>
                  <a:latin typeface="Raleway" panose="020B0503030101060003" pitchFamily="34" charset="0"/>
                  <a:ea typeface="宋体" panose="02010600030101010101" pitchFamily="2" charset="-122"/>
                  <a:sym typeface="Arial"/>
                </a:rPr>
                <a:t> model:</a:t>
              </a:r>
            </a:p>
            <a:p>
              <a:pPr marL="380990" indent="-380990" defTabSz="1219170">
                <a:lnSpc>
                  <a:spcPct val="120000"/>
                </a:lnSpc>
                <a:spcBef>
                  <a:spcPts val="0"/>
                </a:spcBef>
                <a:spcAft>
                  <a:spcPts val="0"/>
                </a:spcAft>
                <a:buClr>
                  <a:srgbClr val="FFB600"/>
                </a:buClr>
                <a:buSzPts val="1800"/>
                <a:buFont typeface="Raleway Light"/>
                <a:buChar char="●"/>
              </a:pPr>
              <a:r>
                <a:rPr lang="en-US" altLang="zh-TW" sz="2600" b="1" dirty="0">
                  <a:solidFill>
                    <a:srgbClr val="00B050"/>
                  </a:solidFill>
                  <a:latin typeface="Raleway Light"/>
                  <a:ea typeface="宋体" panose="02010600030101010101" pitchFamily="2" charset="-122"/>
                  <a:sym typeface="Arial"/>
                </a:rPr>
                <a:t>original resolution</a:t>
              </a:r>
            </a:p>
            <a:p>
              <a:pPr marL="380990" indent="-380990" defTabSz="1219170">
                <a:lnSpc>
                  <a:spcPct val="120000"/>
                </a:lnSpc>
                <a:spcBef>
                  <a:spcPts val="0"/>
                </a:spcBef>
                <a:spcAft>
                  <a:spcPts val="0"/>
                </a:spcAft>
                <a:buClr>
                  <a:srgbClr val="FFB600"/>
                </a:buClr>
                <a:buSzPts val="1800"/>
                <a:buFont typeface="Raleway Light"/>
                <a:buChar char="●"/>
              </a:pPr>
              <a:r>
                <a:rPr lang="en-US" altLang="zh-TW" sz="2600" b="1" dirty="0">
                  <a:solidFill>
                    <a:srgbClr val="FF0000"/>
                  </a:solidFill>
                  <a:latin typeface="Raleway Light"/>
                  <a:ea typeface="宋体" panose="02010600030101010101" pitchFamily="2" charset="-122"/>
                  <a:sym typeface="Arial"/>
                </a:rPr>
                <a:t>computational cost</a:t>
              </a:r>
            </a:p>
            <a:p>
              <a:pPr marL="380990" indent="-380990" defTabSz="1219170">
                <a:lnSpc>
                  <a:spcPct val="120000"/>
                </a:lnSpc>
                <a:spcBef>
                  <a:spcPts val="0"/>
                </a:spcBef>
                <a:spcAft>
                  <a:spcPts val="0"/>
                </a:spcAft>
                <a:buClr>
                  <a:srgbClr val="FFB600"/>
                </a:buClr>
                <a:buSzPts val="1800"/>
                <a:buFont typeface="Raleway Light"/>
                <a:buChar char="●"/>
              </a:pPr>
              <a:r>
                <a:rPr lang="en-US" altLang="zh-TW" sz="2600" b="1" dirty="0">
                  <a:solidFill>
                    <a:srgbClr val="FF0000"/>
                  </a:solidFill>
                  <a:latin typeface="Raleway Light"/>
                  <a:ea typeface="宋体" panose="02010600030101010101" pitchFamily="2" charset="-122"/>
                  <a:sym typeface="Arial"/>
                </a:rPr>
                <a:t>user destroyer</a:t>
              </a:r>
              <a:br>
                <a:rPr lang="en-US" altLang="zh-TW" sz="2600" b="1" dirty="0">
                  <a:solidFill>
                    <a:srgbClr val="FF0000"/>
                  </a:solidFill>
                  <a:latin typeface="Raleway Light"/>
                  <a:ea typeface="宋体" panose="02010600030101010101" pitchFamily="2" charset="-122"/>
                  <a:sym typeface="Arial"/>
                </a:rPr>
              </a:br>
              <a:r>
                <a:rPr lang="en-US" altLang="zh-TW" sz="2600" b="1" dirty="0">
                  <a:solidFill>
                    <a:srgbClr val="FF0000"/>
                  </a:solidFill>
                  <a:latin typeface="Raleway Light"/>
                  <a:ea typeface="宋体" panose="02010600030101010101" pitchFamily="2" charset="-122"/>
                  <a:sym typeface="Arial"/>
                </a:rPr>
                <a:t>(prompt in each window)</a:t>
              </a:r>
              <a:endParaRPr lang="zh-TW" altLang="zh-TW" sz="2600" b="1" u="sng" dirty="0">
                <a:solidFill>
                  <a:srgbClr val="FF0000"/>
                </a:solidFill>
                <a:latin typeface="Raleway Light"/>
                <a:ea typeface="宋体" panose="02010600030101010101" pitchFamily="2" charset="-122"/>
                <a:sym typeface="Arial"/>
              </a:endParaRPr>
            </a:p>
          </p:txBody>
        </p:sp>
      </p:grpSp>
    </p:spTree>
    <p:extLst>
      <p:ext uri="{BB962C8B-B14F-4D97-AF65-F5344CB8AC3E}">
        <p14:creationId xmlns:p14="http://schemas.microsoft.com/office/powerpoint/2010/main" val="24966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23</a:t>
            </a:fld>
            <a:endParaRPr lang="en" sz="1867" dirty="0">
              <a:latin typeface="Arial"/>
              <a:cs typeface="Arial"/>
              <a:sym typeface="Arial"/>
            </a:endParaRPr>
          </a:p>
        </p:txBody>
      </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en-US" altLang="zh-TW" sz="3733" b="1" dirty="0">
                <a:solidFill>
                  <a:schemeClr val="tx1"/>
                </a:solidFill>
              </a:rPr>
              <a:t>Inference</a:t>
            </a:r>
            <a:br>
              <a:rPr lang="en-US" altLang="zh-TW" sz="2400" dirty="0">
                <a:ea typeface="Microsoft JhengHei" panose="020B0604030504040204" pitchFamily="34" charset="-120"/>
              </a:rPr>
            </a:br>
            <a:br>
              <a:rPr lang="en-US" altLang="ko-KR" sz="3733" dirty="0">
                <a:ea typeface="宋体" panose="02010600030101010101" pitchFamily="2" charset="-122"/>
              </a:rPr>
            </a:br>
            <a:endParaRPr altLang="ko-KR" sz="3733" dirty="0">
              <a:ea typeface="宋体" panose="02010600030101010101" pitchFamily="2" charset="-122"/>
            </a:endParaRPr>
          </a:p>
        </p:txBody>
      </p:sp>
      <p:grpSp>
        <p:nvGrpSpPr>
          <p:cNvPr id="2" name="Shape 274">
            <a:extLst>
              <a:ext uri="{FF2B5EF4-FFF2-40B4-BE49-F238E27FC236}">
                <a16:creationId xmlns:a16="http://schemas.microsoft.com/office/drawing/2014/main" id="{D2CEC70E-98BB-B43F-6010-A2E34778D8E9}"/>
              </a:ext>
            </a:extLst>
          </p:cNvPr>
          <p:cNvGrpSpPr/>
          <p:nvPr/>
        </p:nvGrpSpPr>
        <p:grpSpPr>
          <a:xfrm>
            <a:off x="10619640" y="438798"/>
            <a:ext cx="1302720" cy="963801"/>
            <a:chOff x="5255200" y="3006475"/>
            <a:chExt cx="511700" cy="378575"/>
          </a:xfrm>
        </p:grpSpPr>
        <p:sp>
          <p:nvSpPr>
            <p:cNvPr id="3" name="Shape 275">
              <a:extLst>
                <a:ext uri="{FF2B5EF4-FFF2-40B4-BE49-F238E27FC236}">
                  <a16:creationId xmlns:a16="http://schemas.microsoft.com/office/drawing/2014/main" id="{EDDDBE0A-0ED7-9884-1B91-76E33102A6CB}"/>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4" name="Shape 276">
              <a:extLst>
                <a:ext uri="{FF2B5EF4-FFF2-40B4-BE49-F238E27FC236}">
                  <a16:creationId xmlns:a16="http://schemas.microsoft.com/office/drawing/2014/main" id="{0C7D0168-FB3C-71CB-CD5A-6E587E2D3FE4}"/>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6" name="內容預留位置 6">
            <a:extLst>
              <a:ext uri="{FF2B5EF4-FFF2-40B4-BE49-F238E27FC236}">
                <a16:creationId xmlns:a16="http://schemas.microsoft.com/office/drawing/2014/main" id="{F82F2CE9-98E3-5CD6-4567-99CAB4CED1B3}"/>
              </a:ext>
            </a:extLst>
          </p:cNvPr>
          <p:cNvSpPr txBox="1">
            <a:spLocks/>
          </p:cNvSpPr>
          <p:nvPr/>
        </p:nvSpPr>
        <p:spPr>
          <a:xfrm>
            <a:off x="543509" y="1584600"/>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Arial"/>
              </a:rPr>
              <a:t>Zoom-out-zoom-in Mechanism:</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000" b="1" dirty="0">
                <a:solidFill>
                  <a:srgbClr val="00B050"/>
                </a:solidFill>
                <a:latin typeface="Raleway Light"/>
                <a:ea typeface="宋体" panose="02010600030101010101" pitchFamily="2" charset="-122"/>
                <a:sym typeface="Arial"/>
              </a:rPr>
              <a:t>preserve original resolution for </a:t>
            </a:r>
            <a:r>
              <a:rPr lang="en-US" altLang="zh-TW" sz="2000" b="1" dirty="0" err="1">
                <a:solidFill>
                  <a:srgbClr val="00B050"/>
                </a:solidFill>
                <a:latin typeface="Raleway Light"/>
                <a:ea typeface="宋体" panose="02010600030101010101" pitchFamily="2" charset="-122"/>
                <a:sym typeface="Arial"/>
              </a:rPr>
              <a:t>ROl</a:t>
            </a:r>
            <a:endParaRPr lang="en-US" altLang="zh-TW" sz="2000" b="1" dirty="0">
              <a:solidFill>
                <a:srgbClr val="00B050"/>
              </a:solidFill>
              <a:latin typeface="Raleway Light"/>
              <a:ea typeface="宋体" panose="02010600030101010101" pitchFamily="2" charset="-122"/>
              <a:sym typeface="Arial"/>
            </a:endParaRPr>
          </a:p>
          <a:p>
            <a:pPr marL="1066790" lvl="1" indent="-380990" defTabSz="1219170">
              <a:lnSpc>
                <a:spcPct val="120000"/>
              </a:lnSpc>
              <a:spcBef>
                <a:spcPts val="0"/>
              </a:spcBef>
              <a:spcAft>
                <a:spcPts val="0"/>
              </a:spcAft>
              <a:buClr>
                <a:srgbClr val="FFB600"/>
              </a:buClr>
              <a:buSzPts val="1800"/>
              <a:buFont typeface="Raleway Light"/>
              <a:buChar char="●"/>
            </a:pPr>
            <a:r>
              <a:rPr lang="en-US" altLang="zh-TW" sz="2000" b="1" dirty="0">
                <a:solidFill>
                  <a:srgbClr val="00B050"/>
                </a:solidFill>
                <a:latin typeface="Raleway Light"/>
                <a:ea typeface="宋体" panose="02010600030101010101" pitchFamily="2" charset="-122"/>
                <a:sym typeface="Arial"/>
              </a:rPr>
              <a:t>make computational cost reduction</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000" b="1" dirty="0">
                <a:solidFill>
                  <a:srgbClr val="00B050"/>
                </a:solidFill>
                <a:latin typeface="Raleway Light"/>
                <a:ea typeface="宋体" panose="02010600030101010101" pitchFamily="2" charset="-122"/>
                <a:sym typeface="Arial"/>
              </a:rPr>
              <a:t>support users just prompt once in global view</a:t>
            </a:r>
            <a:endParaRPr lang="zh-TW" altLang="zh-TW" sz="2000" b="1" dirty="0">
              <a:solidFill>
                <a:srgbClr val="00B050"/>
              </a:solidFill>
              <a:latin typeface="Raleway Light"/>
              <a:ea typeface="宋体" panose="02010600030101010101" pitchFamily="2" charset="-122"/>
              <a:sym typeface="Arial"/>
            </a:endParaRPr>
          </a:p>
        </p:txBody>
      </p:sp>
      <p:pic>
        <p:nvPicPr>
          <p:cNvPr id="3074" name="Picture 2" descr="Mask decoder &#10;Volumetric input &#10;Acceptable prompts &#10;Text prompt Liver &#10;Box prompt &#10;Point prompt &#10;o &#10;o &#10;Image encoder &#10;o &#10;Mas &#10;predic &#10;Concatenate &#10;Embedding &#10;Prompt encoder &#10;b &#10;Image data &#10;Resize &#10;Crop &#10;Generate &#10;Pseudo mask &#10;Text encoder &#10;Volumetric &#10;input &#10;orithm &#10;Original &#10;image &#10;Frozen network &#10;Learnable network &#10;Resize &#10;promp &#10;Ground truth mask &#10;Generate &#10;Liver &#10;Box prompt &#10;Point prompt &#10;Box prompt &#10;Point prompt &#10;Text prompt &#10;Resize &#10;Crop &#10;Local vie'vA &#10;rompt &#10;Resize ">
            <a:extLst>
              <a:ext uri="{FF2B5EF4-FFF2-40B4-BE49-F238E27FC236}">
                <a16:creationId xmlns:a16="http://schemas.microsoft.com/office/drawing/2014/main" id="{F071B708-96FE-CAD0-2A6B-50B5464E83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1" t="68783" r="2535"/>
          <a:stretch/>
        </p:blipFill>
        <p:spPr bwMode="auto">
          <a:xfrm>
            <a:off x="0" y="3533086"/>
            <a:ext cx="7087413" cy="28143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sk decoder &#10;Volumetric input &#10;Acceptable prompts &#10;Text prompt Liver &#10;Box prompt &#10;Point prompt &#10;o &#10;o &#10;Image encoder &#10;o &#10;Mas &#10;predic &#10;Concatenate &#10;Embedding &#10;Prompt encoder &#10;b &#10;Image data &#10;Resize &#10;Crop &#10;Generate &#10;Pseudo mask &#10;Text encoder &#10;Volumetric &#10;input &#10;orithm &#10;Original &#10;image &#10;Frozen network &#10;Learnable network &#10;Resize &#10;promp &#10;Ground truth mask &#10;Generate &#10;Liver &#10;Box prompt &#10;Point prompt &#10;Box prompt &#10;Point prompt &#10;Text prompt &#10;Resize &#10;Crop &#10;Local vie'vA &#10;rompt &#10;Resize ">
            <a:extLst>
              <a:ext uri="{FF2B5EF4-FFF2-40B4-BE49-F238E27FC236}">
                <a16:creationId xmlns:a16="http://schemas.microsoft.com/office/drawing/2014/main" id="{2D5C2C5F-96E5-7002-FD41-918967298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48" t="32243" b="34482"/>
          <a:stretch/>
        </p:blipFill>
        <p:spPr bwMode="auto">
          <a:xfrm>
            <a:off x="7368834" y="3356063"/>
            <a:ext cx="4647209" cy="2991394"/>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D1B9FBA4-ACC1-BCD7-B7BE-4BD006B11D59}"/>
              </a:ext>
            </a:extLst>
          </p:cNvPr>
          <p:cNvSpPr txBox="1"/>
          <p:nvPr/>
        </p:nvSpPr>
        <p:spPr>
          <a:xfrm>
            <a:off x="2294289" y="6503843"/>
            <a:ext cx="2498834" cy="307777"/>
          </a:xfrm>
          <a:prstGeom prst="rect">
            <a:avLst/>
          </a:prstGeom>
          <a:noFill/>
        </p:spPr>
        <p:txBody>
          <a:bodyPr wrap="square">
            <a:spAutoFit/>
          </a:bodyPr>
          <a:lstStyle/>
          <a:p>
            <a:r>
              <a:rPr lang="en-US" altLang="zh-TW" dirty="0"/>
              <a:t>Zoom-out-zoom-in Inference</a:t>
            </a:r>
            <a:endParaRPr lang="zh-TW" altLang="en-US" dirty="0"/>
          </a:p>
        </p:txBody>
      </p:sp>
      <p:sp>
        <p:nvSpPr>
          <p:cNvPr id="10" name="文字方塊 9">
            <a:extLst>
              <a:ext uri="{FF2B5EF4-FFF2-40B4-BE49-F238E27FC236}">
                <a16:creationId xmlns:a16="http://schemas.microsoft.com/office/drawing/2014/main" id="{2C04615D-4709-F0A4-3BE2-0014D40E47FA}"/>
              </a:ext>
            </a:extLst>
          </p:cNvPr>
          <p:cNvSpPr txBox="1"/>
          <p:nvPr/>
        </p:nvSpPr>
        <p:spPr>
          <a:xfrm>
            <a:off x="8821190" y="6488077"/>
            <a:ext cx="1742495" cy="307777"/>
          </a:xfrm>
          <a:prstGeom prst="rect">
            <a:avLst/>
          </a:prstGeom>
          <a:noFill/>
        </p:spPr>
        <p:txBody>
          <a:bodyPr wrap="square">
            <a:spAutoFit/>
          </a:bodyPr>
          <a:lstStyle/>
          <a:p>
            <a:r>
              <a:rPr lang="en-US" altLang="zh-TW" dirty="0"/>
              <a:t>Multi-view training</a:t>
            </a:r>
            <a:endParaRPr lang="zh-TW" altLang="en-US" dirty="0"/>
          </a:p>
        </p:txBody>
      </p:sp>
      <p:sp>
        <p:nvSpPr>
          <p:cNvPr id="7" name="文字方塊 6">
            <a:extLst>
              <a:ext uri="{FF2B5EF4-FFF2-40B4-BE49-F238E27FC236}">
                <a16:creationId xmlns:a16="http://schemas.microsoft.com/office/drawing/2014/main" id="{040F19EF-4E1A-1E18-3354-B39F716DB162}"/>
              </a:ext>
            </a:extLst>
          </p:cNvPr>
          <p:cNvSpPr txBox="1"/>
          <p:nvPr/>
        </p:nvSpPr>
        <p:spPr>
          <a:xfrm>
            <a:off x="10136629" y="23231"/>
            <a:ext cx="2055371" cy="307777"/>
          </a:xfrm>
          <a:prstGeom prst="rect">
            <a:avLst/>
          </a:prstGeom>
          <a:noFill/>
        </p:spPr>
        <p:txBody>
          <a:bodyPr wrap="none" rtlCol="0">
            <a:spAutoFit/>
          </a:bodyPr>
          <a:lstStyle/>
          <a:p>
            <a:r>
              <a:rPr kumimoji="1" lang="en-US" altLang="zh-TW" dirty="0"/>
              <a:t>ROI: Region Of Interest</a:t>
            </a:r>
            <a:endParaRPr kumimoji="1" lang="zh-TW" altLang="en-US" dirty="0"/>
          </a:p>
        </p:txBody>
      </p:sp>
      <p:sp>
        <p:nvSpPr>
          <p:cNvPr id="9" name="圓角矩形 4">
            <a:extLst>
              <a:ext uri="{FF2B5EF4-FFF2-40B4-BE49-F238E27FC236}">
                <a16:creationId xmlns:a16="http://schemas.microsoft.com/office/drawing/2014/main" id="{9172D155-01A2-C218-7EA4-7736BEE6CA62}"/>
              </a:ext>
            </a:extLst>
          </p:cNvPr>
          <p:cNvSpPr/>
          <p:nvPr/>
        </p:nvSpPr>
        <p:spPr>
          <a:xfrm>
            <a:off x="488917" y="3429000"/>
            <a:ext cx="2384912" cy="1322614"/>
          </a:xfrm>
          <a:prstGeom prst="roundRect">
            <a:avLst/>
          </a:prstGeom>
          <a:solidFill>
            <a:srgbClr val="FFFF00">
              <a:alpha val="12157"/>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1" name="圓角矩形 4">
            <a:extLst>
              <a:ext uri="{FF2B5EF4-FFF2-40B4-BE49-F238E27FC236}">
                <a16:creationId xmlns:a16="http://schemas.microsoft.com/office/drawing/2014/main" id="{3BB873C5-9B52-D132-2EC8-732AD4D38EC6}"/>
              </a:ext>
            </a:extLst>
          </p:cNvPr>
          <p:cNvSpPr/>
          <p:nvPr/>
        </p:nvSpPr>
        <p:spPr>
          <a:xfrm>
            <a:off x="5507742" y="3908000"/>
            <a:ext cx="620916" cy="843614"/>
          </a:xfrm>
          <a:prstGeom prst="roundRect">
            <a:avLst/>
          </a:prstGeom>
          <a:solidFill>
            <a:srgbClr val="FFFF00">
              <a:alpha val="12157"/>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2" name="圓角矩形 4">
            <a:extLst>
              <a:ext uri="{FF2B5EF4-FFF2-40B4-BE49-F238E27FC236}">
                <a16:creationId xmlns:a16="http://schemas.microsoft.com/office/drawing/2014/main" id="{9A5CE03C-04D1-57F8-07C0-8928D700584C}"/>
              </a:ext>
            </a:extLst>
          </p:cNvPr>
          <p:cNvSpPr/>
          <p:nvPr/>
        </p:nvSpPr>
        <p:spPr>
          <a:xfrm>
            <a:off x="543509" y="4833259"/>
            <a:ext cx="2330320" cy="1463457"/>
          </a:xfrm>
          <a:prstGeom prst="roundRect">
            <a:avLst/>
          </a:prstGeom>
          <a:solidFill>
            <a:srgbClr val="FFFF00">
              <a:alpha val="12157"/>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3" name="圓角矩形 4">
            <a:extLst>
              <a:ext uri="{FF2B5EF4-FFF2-40B4-BE49-F238E27FC236}">
                <a16:creationId xmlns:a16="http://schemas.microsoft.com/office/drawing/2014/main" id="{FEFCA8D1-006E-2C07-9ABB-347F651E523E}"/>
              </a:ext>
            </a:extLst>
          </p:cNvPr>
          <p:cNvSpPr/>
          <p:nvPr/>
        </p:nvSpPr>
        <p:spPr>
          <a:xfrm>
            <a:off x="5491413" y="5126528"/>
            <a:ext cx="762430" cy="1208958"/>
          </a:xfrm>
          <a:prstGeom prst="roundRect">
            <a:avLst/>
          </a:prstGeom>
          <a:solidFill>
            <a:srgbClr val="FFFF00">
              <a:alpha val="12157"/>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4" name="圓角矩形 4">
            <a:extLst>
              <a:ext uri="{FF2B5EF4-FFF2-40B4-BE49-F238E27FC236}">
                <a16:creationId xmlns:a16="http://schemas.microsoft.com/office/drawing/2014/main" id="{906B9E14-81AD-9DDE-A239-B78DF8B2C104}"/>
              </a:ext>
            </a:extLst>
          </p:cNvPr>
          <p:cNvSpPr/>
          <p:nvPr/>
        </p:nvSpPr>
        <p:spPr>
          <a:xfrm>
            <a:off x="1800950" y="4346136"/>
            <a:ext cx="827949" cy="399366"/>
          </a:xfrm>
          <a:prstGeom prst="roundRect">
            <a:avLst/>
          </a:prstGeom>
          <a:solidFill>
            <a:srgbClr val="FF00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6" name="圓角矩形 4">
            <a:extLst>
              <a:ext uri="{FF2B5EF4-FFF2-40B4-BE49-F238E27FC236}">
                <a16:creationId xmlns:a16="http://schemas.microsoft.com/office/drawing/2014/main" id="{270612F0-24F5-29CF-19E0-A1C9922A8468}"/>
              </a:ext>
            </a:extLst>
          </p:cNvPr>
          <p:cNvSpPr/>
          <p:nvPr/>
        </p:nvSpPr>
        <p:spPr>
          <a:xfrm>
            <a:off x="9526762" y="3533086"/>
            <a:ext cx="1222085" cy="1593442"/>
          </a:xfrm>
          <a:prstGeom prst="roundRect">
            <a:avLst/>
          </a:prstGeom>
          <a:solidFill>
            <a:srgbClr val="92D050">
              <a:alpha val="12157"/>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7" name="圓角矩形 4">
            <a:extLst>
              <a:ext uri="{FF2B5EF4-FFF2-40B4-BE49-F238E27FC236}">
                <a16:creationId xmlns:a16="http://schemas.microsoft.com/office/drawing/2014/main" id="{9C95FBE1-3563-B198-DD20-801F11FA94A5}"/>
              </a:ext>
            </a:extLst>
          </p:cNvPr>
          <p:cNvSpPr/>
          <p:nvPr/>
        </p:nvSpPr>
        <p:spPr>
          <a:xfrm>
            <a:off x="7852184" y="4851760"/>
            <a:ext cx="1222085" cy="1444956"/>
          </a:xfrm>
          <a:prstGeom prst="roundRect">
            <a:avLst/>
          </a:prstGeom>
          <a:solidFill>
            <a:srgbClr val="92D050">
              <a:alpha val="12157"/>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339740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24</a:t>
            </a:fld>
            <a:endParaRPr lang="en" sz="1867">
              <a:latin typeface="Arial"/>
              <a:cs typeface="Arial"/>
              <a:sym typeface="Arial"/>
            </a:endParaRPr>
          </a:p>
        </p:txBody>
      </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zh-TW" altLang="zh-TW" sz="3733" b="1" dirty="0">
                <a:solidFill>
                  <a:schemeClr val="tx1"/>
                </a:solidFill>
              </a:rPr>
              <a:t>EXPERIMENTS</a:t>
            </a:r>
            <a:br>
              <a:rPr lang="en-US" altLang="zh-TW" sz="2400" dirty="0">
                <a:ea typeface="Microsoft JhengHei" panose="020B0604030504040204" pitchFamily="34" charset="-120"/>
              </a:rPr>
            </a:br>
            <a:br>
              <a:rPr lang="en-US" altLang="ko-KR" sz="3733" dirty="0">
                <a:ea typeface="宋体" panose="02010600030101010101" pitchFamily="2" charset="-122"/>
              </a:rPr>
            </a:br>
            <a:endParaRPr altLang="ko-KR" sz="3733" dirty="0">
              <a:ea typeface="宋体" panose="02010600030101010101" pitchFamily="2" charset="-122"/>
            </a:endParaRPr>
          </a:p>
        </p:txBody>
      </p:sp>
      <p:grpSp>
        <p:nvGrpSpPr>
          <p:cNvPr id="2" name="Shape 303">
            <a:extLst>
              <a:ext uri="{FF2B5EF4-FFF2-40B4-BE49-F238E27FC236}">
                <a16:creationId xmlns:a16="http://schemas.microsoft.com/office/drawing/2014/main" id="{FE8AD2CE-C031-6295-06F1-C3FF3A270582}"/>
              </a:ext>
            </a:extLst>
          </p:cNvPr>
          <p:cNvGrpSpPr/>
          <p:nvPr/>
        </p:nvGrpSpPr>
        <p:grpSpPr>
          <a:xfrm>
            <a:off x="10785507" y="413835"/>
            <a:ext cx="971133" cy="1013895"/>
            <a:chOff x="3294650" y="3652450"/>
            <a:chExt cx="388350" cy="405450"/>
          </a:xfrm>
        </p:grpSpPr>
        <p:sp>
          <p:nvSpPr>
            <p:cNvPr id="3" name="Shape 304">
              <a:extLst>
                <a:ext uri="{FF2B5EF4-FFF2-40B4-BE49-F238E27FC236}">
                  <a16:creationId xmlns:a16="http://schemas.microsoft.com/office/drawing/2014/main" id="{52DF9303-AB83-1F31-F528-CFDACCED235D}"/>
                </a:ext>
              </a:extLst>
            </p:cNvPr>
            <p:cNvSpPr/>
            <p:nvPr/>
          </p:nvSpPr>
          <p:spPr>
            <a:xfrm>
              <a:off x="3294650" y="3681775"/>
              <a:ext cx="376150" cy="376125"/>
            </a:xfrm>
            <a:custGeom>
              <a:avLst/>
              <a:gdLst/>
              <a:ahLst/>
              <a:cxnLst/>
              <a:rect l="0" t="0" r="0" b="0"/>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4" name="Shape 305">
              <a:extLst>
                <a:ext uri="{FF2B5EF4-FFF2-40B4-BE49-F238E27FC236}">
                  <a16:creationId xmlns:a16="http://schemas.microsoft.com/office/drawing/2014/main" id="{A5F3884C-BD50-6551-6D43-0F5E33D485E0}"/>
                </a:ext>
              </a:extLst>
            </p:cNvPr>
            <p:cNvSpPr/>
            <p:nvPr/>
          </p:nvSpPr>
          <p:spPr>
            <a:xfrm>
              <a:off x="3494925" y="3760525"/>
              <a:ext cx="188075" cy="97100"/>
            </a:xfrm>
            <a:custGeom>
              <a:avLst/>
              <a:gdLst/>
              <a:ahLst/>
              <a:cxnLst/>
              <a:rect l="0" t="0" r="0" b="0"/>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5" name="Shape 306">
              <a:extLst>
                <a:ext uri="{FF2B5EF4-FFF2-40B4-BE49-F238E27FC236}">
                  <a16:creationId xmlns:a16="http://schemas.microsoft.com/office/drawing/2014/main" id="{14FAEC50-8A2D-C810-0FFF-D6FC6F80F0A2}"/>
                </a:ext>
              </a:extLst>
            </p:cNvPr>
            <p:cNvSpPr/>
            <p:nvPr/>
          </p:nvSpPr>
          <p:spPr>
            <a:xfrm>
              <a:off x="3494925" y="3652450"/>
              <a:ext cx="161200" cy="188100"/>
            </a:xfrm>
            <a:custGeom>
              <a:avLst/>
              <a:gdLst/>
              <a:ahLst/>
              <a:cxnLst/>
              <a:rect l="0" t="0" r="0" b="0"/>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7" name="內容預留位置 6">
            <a:extLst>
              <a:ext uri="{FF2B5EF4-FFF2-40B4-BE49-F238E27FC236}">
                <a16:creationId xmlns:a16="http://schemas.microsoft.com/office/drawing/2014/main" id="{E5BEDC81-5630-77E5-8B53-F51AC4C081CC}"/>
              </a:ext>
            </a:extLst>
          </p:cNvPr>
          <p:cNvSpPr txBox="1">
            <a:spLocks/>
          </p:cNvSpPr>
          <p:nvPr/>
        </p:nvSpPr>
        <p:spPr>
          <a:xfrm>
            <a:off x="616554" y="1570117"/>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Arial"/>
              </a:rPr>
              <a:t>Primary evaluation of Dice score(%) </a:t>
            </a:r>
            <a:br>
              <a:rPr lang="en-US" altLang="zh-TW" sz="2400" b="1" dirty="0">
                <a:solidFill>
                  <a:srgbClr val="262626"/>
                </a:solidFill>
                <a:latin typeface="Raleway" panose="020B0503030101060003" pitchFamily="34" charset="0"/>
                <a:ea typeface="宋体" panose="02010600030101010101" pitchFamily="2" charset="-122"/>
                <a:sym typeface="Arial"/>
              </a:rPr>
            </a:br>
            <a:r>
              <a:rPr lang="en-US" altLang="zh-TW" sz="2400" b="1" dirty="0">
                <a:solidFill>
                  <a:srgbClr val="262626"/>
                </a:solidFill>
                <a:latin typeface="Raleway" panose="020B0503030101060003" pitchFamily="34" charset="0"/>
                <a:ea typeface="宋体" panose="02010600030101010101" pitchFamily="2" charset="-122"/>
                <a:sym typeface="Arial"/>
              </a:rPr>
              <a:t>on 19 key targets</a:t>
            </a:r>
            <a:endParaRPr lang="en-US" altLang="zh-TW" sz="1867" b="1" u="sng" dirty="0">
              <a:solidFill>
                <a:srgbClr val="000000"/>
              </a:solidFill>
              <a:latin typeface="Raleway Light"/>
              <a:ea typeface="宋体" panose="02010600030101010101" pitchFamily="2" charset="-122"/>
              <a:cs typeface="Raleway Light"/>
              <a:sym typeface="Raleway Light"/>
            </a:endParaRPr>
          </a:p>
        </p:txBody>
      </p:sp>
      <p:sp>
        <p:nvSpPr>
          <p:cNvPr id="6" name="矩形 5">
            <a:hlinkClick r:id="" action="ppaction://noaction"/>
            <a:extLst>
              <a:ext uri="{FF2B5EF4-FFF2-40B4-BE49-F238E27FC236}">
                <a16:creationId xmlns:a16="http://schemas.microsoft.com/office/drawing/2014/main" id="{C59760B4-7B0B-71BC-032A-2C6E5DB0B24E}"/>
              </a:ext>
            </a:extLst>
          </p:cNvPr>
          <p:cNvSpPr/>
          <p:nvPr/>
        </p:nvSpPr>
        <p:spPr>
          <a:xfrm>
            <a:off x="11472435" y="6112744"/>
            <a:ext cx="792845" cy="779765"/>
          </a:xfrm>
          <a:prstGeom prst="rect">
            <a:avLst/>
          </a:prstGeom>
          <a:noFill/>
        </p:spPr>
        <p:txBody>
          <a:bodyPr wrap="none" lIns="121920" tIns="60960" rIns="121920" bIns="60960">
            <a:spAutoFit/>
          </a:bodyPr>
          <a:lstStyle/>
          <a:p>
            <a:pPr algn="ctr" defTabSz="1219170" hangingPunct="1"/>
            <a:r>
              <a:rPr lang="en-US" altLang="zh-TW" sz="4267" b="1" dirty="0">
                <a:ln w="13462">
                  <a:solidFill>
                    <a:srgbClr val="FFFFFF"/>
                  </a:solidFill>
                  <a:prstDash val="solid"/>
                </a:ln>
                <a:solidFill>
                  <a:srgbClr val="000000">
                    <a:lumMod val="85000"/>
                    <a:lumOff val="15000"/>
                  </a:srgbClr>
                </a:solidFill>
                <a:effectLst>
                  <a:outerShdw dist="38100" dir="2700000" algn="bl" rotWithShape="0">
                    <a:srgbClr val="8B81D2"/>
                  </a:outerShdw>
                </a:effectLst>
                <a:latin typeface="Arial"/>
                <a:cs typeface="Arial"/>
                <a:sym typeface="Arial"/>
                <a:hlinkClick r:id="" action="ppaction://noaction"/>
              </a:rPr>
              <a:t>…</a:t>
            </a:r>
            <a:endParaRPr lang="zh-TW" altLang="en-US" sz="4267" b="1" dirty="0">
              <a:ln w="13462">
                <a:solidFill>
                  <a:srgbClr val="FFFFFF"/>
                </a:solidFill>
                <a:prstDash val="solid"/>
              </a:ln>
              <a:solidFill>
                <a:srgbClr val="000000">
                  <a:lumMod val="85000"/>
                  <a:lumOff val="15000"/>
                </a:srgbClr>
              </a:solidFill>
              <a:effectLst>
                <a:outerShdw dist="38100" dir="2700000" algn="bl" rotWithShape="0">
                  <a:srgbClr val="8B81D2"/>
                </a:outerShdw>
              </a:effectLst>
              <a:latin typeface="Arial"/>
              <a:cs typeface="Arial"/>
              <a:sym typeface="Arial"/>
            </a:endParaRPr>
          </a:p>
        </p:txBody>
      </p:sp>
      <p:pic>
        <p:nvPicPr>
          <p:cNvPr id="4098" name="Picture 2" descr="Table 1 Primary evaluation of Dice score(%) on 19 key targets. &#10;Single-type prompt &#10;Composite-type prompt &#10;Key targets &#10;Liver &#10;Spleen &#10;Hip &#10;Lung &#10;Aorta &#10;Kidney &#10;Trachea &#10;Stomach &#10;Heart &#10;Clavicula &#10;Scapula &#10;Pancreas &#10;Humerus &#10;Colon &#10;Vertebrae &#10;Esophagus &#10;Rib &#10;Duodenum &#10;Adrenal &#10;Average &#10;Text &#10;95.69 &#10;93.77 &#10;70.22 &#10;87.76 &#10;89.88 &#10;86.09 &#10;88.59 &#10;87.10 &#10;65.95 &#10;81.94 &#10;83.24 &#10;76.48 &#10;64.85 &#10;72.78 &#10;69.07 &#10;69.42 &#10;66.07 &#10;59.65 &#10;57.77 &#10;77.17 &#10;Point &#10;84.89 &#10;89.65 &#10;78.08 &#10;78.49 &#10;86.41 &#10;82.67 &#10;87.28 &#10;78.31 &#10;76.92 &#10;79.28 &#10;75.83 &#10;70.85 &#10;69.68 &#10;57.24 &#10;63.80 &#10;66.13 &#10;66.44 &#10;59.41 &#10;48.44 &#10;73.67 &#10;Box &#10;93.75 &#10;94.38 &#10;89.33 &#10;87.70 &#10;90.33 &#10;88.73 &#10;88.28 &#10;86.86 &#10;85.26 &#10;80.52 &#10;80.99 &#10;77.38 &#10;76.23 &#10;65.87 &#10;68.61 &#10;70.90 &#10;59.26 &#10;64.94 &#10;64.81 &#10;79.69 &#10;Point + Text &#10;95.50 &#10;93.17 &#10;92.26 &#10;85.51 &#10;90.19 &#10;87.91 &#10;88.42 &#10;84.96 &#10;79.51 &#10;80.10 &#10;82.78 &#10;73.34 &#10;70.23 &#10;70.03 &#10;66.41 &#10;66.21 &#10;70.25 &#10;62.44 &#10;48.23 &#10;78.29 &#10;Box+Text &#10;96.13 &#10;94.98 &#10;93.31 &#10;91.68 &#10;90.83 &#10;89.91 &#10;89.54 &#10;88.89 &#10;88.13 &#10;87.05 &#10;84.46 &#10;78.70 &#10;77.63 &#10;77.12 &#10;74.11 &#10;71.10 &#10;70.96 &#10;66.88 &#10;66.01 &#10;83.02 ">
            <a:extLst>
              <a:ext uri="{FF2B5EF4-FFF2-40B4-BE49-F238E27FC236}">
                <a16:creationId xmlns:a16="http://schemas.microsoft.com/office/drawing/2014/main" id="{7E95EB90-85CA-F1A3-783C-7975113AE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67" y="2530321"/>
            <a:ext cx="6198855" cy="4203933"/>
          </a:xfrm>
          <a:prstGeom prst="rect">
            <a:avLst/>
          </a:prstGeom>
          <a:noFill/>
          <a:extLst>
            <a:ext uri="{909E8E84-426E-40DD-AFC4-6F175D3DCCD1}">
              <a14:hiddenFill xmlns:a14="http://schemas.microsoft.com/office/drawing/2010/main">
                <a:solidFill>
                  <a:srgbClr val="FFFFFF"/>
                </a:solidFill>
              </a14:hiddenFill>
            </a:ext>
          </a:extLst>
        </p:spPr>
      </p:pic>
      <p:sp>
        <p:nvSpPr>
          <p:cNvPr id="9" name="內容預留位置 6">
            <a:extLst>
              <a:ext uri="{FF2B5EF4-FFF2-40B4-BE49-F238E27FC236}">
                <a16:creationId xmlns:a16="http://schemas.microsoft.com/office/drawing/2014/main" id="{69F1D671-9A95-17E4-8DAD-34578F54894A}"/>
              </a:ext>
            </a:extLst>
          </p:cNvPr>
          <p:cNvSpPr txBox="1">
            <a:spLocks/>
          </p:cNvSpPr>
          <p:nvPr/>
        </p:nvSpPr>
        <p:spPr>
          <a:xfrm>
            <a:off x="6430354" y="1570117"/>
            <a:ext cx="5574412"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Dice score(%) comparative analysis</a:t>
            </a:r>
            <a:endParaRPr lang="en-US" altLang="zh-TW" sz="1667" dirty="0">
              <a:solidFill>
                <a:srgbClr val="FF0000"/>
              </a:solidFill>
              <a:sym typeface="Arial"/>
            </a:endParaRPr>
          </a:p>
        </p:txBody>
      </p:sp>
      <p:pic>
        <p:nvPicPr>
          <p:cNvPr id="4100" name="Picture 4" descr="Table 2 Dice score(%) comparative analysis with traditional volumetric medical image &#10;segmentation methods. &#10;BTCV[18] &#10;Lung &#10;Hard &#10;38.62 &#10;38.32 &#10;59.63 &#10;71.22 &#10;Spleen* Colon* &#10;Liver* &#10;Average &#10;Methods &#10;nnFormer [6] &#10;SwinUNETR[7] &#10;3DUX-Net[10] &#10;nnU-Net v2 [9] &#10;OURS &#10;Easy &#10;64.88 &#10;74.32 &#10;74.46 &#10;89.71 &#10;93.87 &#10;Hard &#10;12.47 &#10;25.72 &#10;34.06 &#10;77.06 &#10;77.37 &#10;Easy &#10;74.08 &#10;54.54 &#10;60.20 &#10;97.27 &#10;96.21 &#10;Hard &#10;18.86 &#10;9.02 &#10;12.39 &#10;37.69 &#10;69.65 &#10;Easy &#10;88.68 &#10;91.75 &#10;91.74 &#10;87.16 &#10;94.87 &#10;Hard &#10;47.24 &#10;51.52 &#10;50.88 &#10;63.06 &#10;78.25 &#10;Easy &#10;75.88 &#10;73.54 &#10;75.47 &#10;91.38 &#10;94.98 &#10;Hard &#10;29.30 &#10;32.58 &#10;33.91 &#10;59.36 &#10;74.12 &#10;Rows headers marked with * represent the subset of the MSD dataset[19]. &#10;For detailed information on category splits of easy/ hard, please refer to Table 5. ">
            <a:extLst>
              <a:ext uri="{FF2B5EF4-FFF2-40B4-BE49-F238E27FC236}">
                <a16:creationId xmlns:a16="http://schemas.microsoft.com/office/drawing/2014/main" id="{CCCC3E57-0B29-648A-3B29-346D80937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222" y="2530321"/>
            <a:ext cx="5847513" cy="23055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E7941791-2874-E72A-1EF0-30EB213FFD31}"/>
              </a:ext>
            </a:extLst>
          </p:cNvPr>
          <p:cNvSpPr/>
          <p:nvPr/>
        </p:nvSpPr>
        <p:spPr>
          <a:xfrm>
            <a:off x="5515058" y="3404640"/>
            <a:ext cx="704538" cy="138659"/>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20" name="群組 19">
            <a:extLst>
              <a:ext uri="{FF2B5EF4-FFF2-40B4-BE49-F238E27FC236}">
                <a16:creationId xmlns:a16="http://schemas.microsoft.com/office/drawing/2014/main" id="{94A00EE2-8E50-C5C0-905E-6DAD465FB3EE}"/>
              </a:ext>
            </a:extLst>
          </p:cNvPr>
          <p:cNvGrpSpPr/>
          <p:nvPr/>
        </p:nvGrpSpPr>
        <p:grpSpPr>
          <a:xfrm>
            <a:off x="1978702" y="6433296"/>
            <a:ext cx="4275480" cy="138659"/>
            <a:chOff x="1978702" y="6433296"/>
            <a:chExt cx="4275480" cy="138659"/>
          </a:xfrm>
        </p:grpSpPr>
        <p:sp>
          <p:nvSpPr>
            <p:cNvPr id="10" name="矩形 9">
              <a:extLst>
                <a:ext uri="{FF2B5EF4-FFF2-40B4-BE49-F238E27FC236}">
                  <a16:creationId xmlns:a16="http://schemas.microsoft.com/office/drawing/2014/main" id="{AD03ACD7-46F8-4DA1-B54B-00F692F7918C}"/>
                </a:ext>
              </a:extLst>
            </p:cNvPr>
            <p:cNvSpPr/>
            <p:nvPr/>
          </p:nvSpPr>
          <p:spPr>
            <a:xfrm>
              <a:off x="5549644" y="6433296"/>
              <a:ext cx="704538" cy="138659"/>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1" name="曲線接點 10">
              <a:extLst>
                <a:ext uri="{FF2B5EF4-FFF2-40B4-BE49-F238E27FC236}">
                  <a16:creationId xmlns:a16="http://schemas.microsoft.com/office/drawing/2014/main" id="{86522940-A19A-DC6D-8BC1-89DBC3A92859}"/>
                </a:ext>
              </a:extLst>
            </p:cNvPr>
            <p:cNvCxnSpPr>
              <a:cxnSpLocks/>
              <a:endCxn id="10" idx="2"/>
            </p:cNvCxnSpPr>
            <p:nvPr/>
          </p:nvCxnSpPr>
          <p:spPr>
            <a:xfrm>
              <a:off x="1978702" y="6489200"/>
              <a:ext cx="3923211" cy="82755"/>
            </a:xfrm>
            <a:prstGeom prst="curvedConnector4">
              <a:avLst>
                <a:gd name="adj1" fmla="val 3480"/>
                <a:gd name="adj2" fmla="val 376237"/>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曲線接點 20">
            <a:extLst>
              <a:ext uri="{FF2B5EF4-FFF2-40B4-BE49-F238E27FC236}">
                <a16:creationId xmlns:a16="http://schemas.microsoft.com/office/drawing/2014/main" id="{6D5471C1-22D1-7DA2-9068-95CD2E399B1D}"/>
              </a:ext>
            </a:extLst>
          </p:cNvPr>
          <p:cNvCxnSpPr>
            <a:cxnSpLocks/>
          </p:cNvCxnSpPr>
          <p:nvPr/>
        </p:nvCxnSpPr>
        <p:spPr>
          <a:xfrm>
            <a:off x="2833141" y="6433296"/>
            <a:ext cx="1558977" cy="97281"/>
          </a:xfrm>
          <a:prstGeom prst="curvedConnector3">
            <a:avLst>
              <a:gd name="adj1" fmla="val 50000"/>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B970C21E-58A7-C4EB-BF49-26634DC44EC5}"/>
              </a:ext>
            </a:extLst>
          </p:cNvPr>
          <p:cNvSpPr/>
          <p:nvPr/>
        </p:nvSpPr>
        <p:spPr>
          <a:xfrm>
            <a:off x="11120166" y="4126667"/>
            <a:ext cx="499545" cy="190500"/>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矩形 17">
            <a:extLst>
              <a:ext uri="{FF2B5EF4-FFF2-40B4-BE49-F238E27FC236}">
                <a16:creationId xmlns:a16="http://schemas.microsoft.com/office/drawing/2014/main" id="{3A7E2EE2-5F98-EBFF-A494-295C409C1800}"/>
              </a:ext>
            </a:extLst>
          </p:cNvPr>
          <p:cNvSpPr/>
          <p:nvPr/>
        </p:nvSpPr>
        <p:spPr>
          <a:xfrm>
            <a:off x="11670477" y="3925449"/>
            <a:ext cx="425413" cy="391717"/>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3" name="圖片 12">
            <a:extLst>
              <a:ext uri="{FF2B5EF4-FFF2-40B4-BE49-F238E27FC236}">
                <a16:creationId xmlns:a16="http://schemas.microsoft.com/office/drawing/2014/main" id="{FE1D2E86-3F5F-0903-9FEC-90D4D14EC199}"/>
              </a:ext>
            </a:extLst>
          </p:cNvPr>
          <p:cNvPicPr>
            <a:picLocks noChangeAspect="1"/>
          </p:cNvPicPr>
          <p:nvPr/>
        </p:nvPicPr>
        <p:blipFill>
          <a:blip r:embed="rId5"/>
          <a:stretch>
            <a:fillRect/>
          </a:stretch>
        </p:blipFill>
        <p:spPr>
          <a:xfrm>
            <a:off x="6426713" y="4992443"/>
            <a:ext cx="4788660" cy="1439728"/>
          </a:xfrm>
          <a:prstGeom prst="rect">
            <a:avLst/>
          </a:prstGeom>
        </p:spPr>
      </p:pic>
      <p:sp>
        <p:nvSpPr>
          <p:cNvPr id="14" name="文字方塊 13">
            <a:extLst>
              <a:ext uri="{FF2B5EF4-FFF2-40B4-BE49-F238E27FC236}">
                <a16:creationId xmlns:a16="http://schemas.microsoft.com/office/drawing/2014/main" id="{0EEE3729-16F5-9019-4C34-20442B1AD247}"/>
              </a:ext>
            </a:extLst>
          </p:cNvPr>
          <p:cNvSpPr txBox="1"/>
          <p:nvPr/>
        </p:nvSpPr>
        <p:spPr>
          <a:xfrm>
            <a:off x="8821043" y="9994"/>
            <a:ext cx="3393878" cy="954107"/>
          </a:xfrm>
          <a:prstGeom prst="rect">
            <a:avLst/>
          </a:prstGeom>
          <a:noFill/>
        </p:spPr>
        <p:txBody>
          <a:bodyPr wrap="none" rtlCol="0">
            <a:spAutoFit/>
          </a:bodyPr>
          <a:lstStyle/>
          <a:p>
            <a:r>
              <a:rPr lang="en-US" altLang="zh-TW" b="0" i="0" dirty="0">
                <a:solidFill>
                  <a:srgbClr val="47454A"/>
                </a:solidFill>
                <a:effectLst/>
                <a:latin typeface="Helvetica" pitchFamily="2" charset="0"/>
              </a:rPr>
              <a:t>MSD: Medical Segmentation Decathlon</a:t>
            </a:r>
          </a:p>
          <a:p>
            <a:r>
              <a:rPr lang="en-US" altLang="zh-TW" b="0" i="0" dirty="0">
                <a:solidFill>
                  <a:srgbClr val="47454A"/>
                </a:solidFill>
                <a:effectLst/>
                <a:latin typeface="Helvetica" pitchFamily="2" charset="0"/>
              </a:rPr>
              <a:t>BTCV:</a:t>
            </a:r>
            <a:r>
              <a:rPr lang="zh-TW" altLang="en-US" b="0" i="0" dirty="0">
                <a:solidFill>
                  <a:srgbClr val="47454A"/>
                </a:solidFill>
                <a:effectLst/>
                <a:latin typeface="Helvetica" pitchFamily="2" charset="0"/>
              </a:rPr>
              <a:t> </a:t>
            </a:r>
            <a:r>
              <a:rPr lang="en-US" altLang="zh-TW" b="0" i="0" dirty="0">
                <a:solidFill>
                  <a:srgbClr val="47454A"/>
                </a:solidFill>
                <a:effectLst/>
                <a:latin typeface="Helvetica" pitchFamily="2" charset="0"/>
              </a:rPr>
              <a:t>Beyond the Cranial Vault</a:t>
            </a:r>
          </a:p>
          <a:p>
            <a:r>
              <a:rPr lang="en-US" altLang="zh-TW" b="0" i="0" dirty="0" err="1">
                <a:solidFill>
                  <a:srgbClr val="47454A"/>
                </a:solidFill>
                <a:effectLst/>
                <a:latin typeface="Helvetica" pitchFamily="2" charset="0"/>
              </a:rPr>
              <a:t>Swin</a:t>
            </a:r>
            <a:r>
              <a:rPr lang="en-US" altLang="zh-TW" b="0" i="0" dirty="0">
                <a:solidFill>
                  <a:srgbClr val="47454A"/>
                </a:solidFill>
                <a:effectLst/>
                <a:latin typeface="Helvetica" pitchFamily="2" charset="0"/>
              </a:rPr>
              <a:t> UNETR: </a:t>
            </a:r>
            <a:r>
              <a:rPr lang="en-US" altLang="zh-TW" b="0" i="0" dirty="0" err="1">
                <a:solidFill>
                  <a:srgbClr val="47454A"/>
                </a:solidFill>
                <a:effectLst/>
                <a:latin typeface="Helvetica" pitchFamily="2" charset="0"/>
              </a:rPr>
              <a:t>Swin</a:t>
            </a:r>
            <a:r>
              <a:rPr lang="en-US" altLang="zh-TW" b="0" i="0" dirty="0">
                <a:solidFill>
                  <a:srgbClr val="47454A"/>
                </a:solidFill>
                <a:effectLst/>
                <a:latin typeface="Helvetica" pitchFamily="2" charset="0"/>
              </a:rPr>
              <a:t> </a:t>
            </a:r>
            <a:r>
              <a:rPr lang="en-US" altLang="zh-TW" b="0" i="0" dirty="0" err="1">
                <a:solidFill>
                  <a:srgbClr val="47454A"/>
                </a:solidFill>
                <a:effectLst/>
                <a:latin typeface="Helvetica" pitchFamily="2" charset="0"/>
              </a:rPr>
              <a:t>UNEt</a:t>
            </a:r>
            <a:r>
              <a:rPr lang="en-US" altLang="zh-TW" b="0" i="0" dirty="0">
                <a:solidFill>
                  <a:srgbClr val="47454A"/>
                </a:solidFill>
                <a:effectLst/>
                <a:latin typeface="Helvetica" pitchFamily="2" charset="0"/>
              </a:rPr>
              <a:t> Transformers</a:t>
            </a:r>
          </a:p>
          <a:p>
            <a:r>
              <a:rPr lang="en-US" altLang="zh-TW" b="0" i="0" dirty="0" err="1">
                <a:solidFill>
                  <a:srgbClr val="47454A"/>
                </a:solidFill>
                <a:effectLst/>
                <a:latin typeface="Helvetica" pitchFamily="2" charset="0"/>
              </a:rPr>
              <a:t>nn</a:t>
            </a:r>
            <a:r>
              <a:rPr lang="en-US" altLang="zh-TW" b="0" i="0" dirty="0">
                <a:solidFill>
                  <a:srgbClr val="47454A"/>
                </a:solidFill>
                <a:effectLst/>
                <a:latin typeface="Helvetica" pitchFamily="2" charset="0"/>
              </a:rPr>
              <a:t>: neural network</a:t>
            </a:r>
          </a:p>
        </p:txBody>
      </p:sp>
    </p:spTree>
    <p:extLst>
      <p:ext uri="{BB962C8B-B14F-4D97-AF65-F5344CB8AC3E}">
        <p14:creationId xmlns:p14="http://schemas.microsoft.com/office/powerpoint/2010/main" val="39006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25</a:t>
            </a:fld>
            <a:endParaRPr lang="en" sz="1867">
              <a:latin typeface="Arial"/>
              <a:cs typeface="Arial"/>
              <a:sym typeface="Arial"/>
            </a:endParaRPr>
          </a:p>
        </p:txBody>
      </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zh-TW" altLang="zh-TW" sz="3733" b="1" dirty="0">
                <a:solidFill>
                  <a:schemeClr val="tx1"/>
                </a:solidFill>
              </a:rPr>
              <a:t>EXPERIMENTS</a:t>
            </a:r>
            <a:br>
              <a:rPr lang="en-US" altLang="zh-TW" sz="2400" dirty="0">
                <a:ea typeface="Microsoft JhengHei" panose="020B0604030504040204" pitchFamily="34" charset="-120"/>
              </a:rPr>
            </a:br>
            <a:br>
              <a:rPr lang="en-US" altLang="ko-KR" sz="3733" dirty="0">
                <a:ea typeface="宋体" panose="02010600030101010101" pitchFamily="2" charset="-122"/>
              </a:rPr>
            </a:br>
            <a:endParaRPr altLang="ko-KR" sz="3733" dirty="0">
              <a:ea typeface="宋体" panose="02010600030101010101" pitchFamily="2" charset="-122"/>
            </a:endParaRPr>
          </a:p>
        </p:txBody>
      </p:sp>
      <p:grpSp>
        <p:nvGrpSpPr>
          <p:cNvPr id="2" name="Shape 303">
            <a:extLst>
              <a:ext uri="{FF2B5EF4-FFF2-40B4-BE49-F238E27FC236}">
                <a16:creationId xmlns:a16="http://schemas.microsoft.com/office/drawing/2014/main" id="{FE8AD2CE-C031-6295-06F1-C3FF3A270582}"/>
              </a:ext>
            </a:extLst>
          </p:cNvPr>
          <p:cNvGrpSpPr/>
          <p:nvPr/>
        </p:nvGrpSpPr>
        <p:grpSpPr>
          <a:xfrm>
            <a:off x="10785507" y="413835"/>
            <a:ext cx="971133" cy="1013895"/>
            <a:chOff x="3294650" y="3652450"/>
            <a:chExt cx="388350" cy="405450"/>
          </a:xfrm>
        </p:grpSpPr>
        <p:sp>
          <p:nvSpPr>
            <p:cNvPr id="3" name="Shape 304">
              <a:extLst>
                <a:ext uri="{FF2B5EF4-FFF2-40B4-BE49-F238E27FC236}">
                  <a16:creationId xmlns:a16="http://schemas.microsoft.com/office/drawing/2014/main" id="{52DF9303-AB83-1F31-F528-CFDACCED235D}"/>
                </a:ext>
              </a:extLst>
            </p:cNvPr>
            <p:cNvSpPr/>
            <p:nvPr/>
          </p:nvSpPr>
          <p:spPr>
            <a:xfrm>
              <a:off x="3294650" y="3681775"/>
              <a:ext cx="376150" cy="376125"/>
            </a:xfrm>
            <a:custGeom>
              <a:avLst/>
              <a:gdLst/>
              <a:ahLst/>
              <a:cxnLst/>
              <a:rect l="0" t="0" r="0" b="0"/>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4" name="Shape 305">
              <a:extLst>
                <a:ext uri="{FF2B5EF4-FFF2-40B4-BE49-F238E27FC236}">
                  <a16:creationId xmlns:a16="http://schemas.microsoft.com/office/drawing/2014/main" id="{A5F3884C-BD50-6551-6D43-0F5E33D485E0}"/>
                </a:ext>
              </a:extLst>
            </p:cNvPr>
            <p:cNvSpPr/>
            <p:nvPr/>
          </p:nvSpPr>
          <p:spPr>
            <a:xfrm>
              <a:off x="3494925" y="3760525"/>
              <a:ext cx="188075" cy="97100"/>
            </a:xfrm>
            <a:custGeom>
              <a:avLst/>
              <a:gdLst/>
              <a:ahLst/>
              <a:cxnLst/>
              <a:rect l="0" t="0" r="0" b="0"/>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5" name="Shape 306">
              <a:extLst>
                <a:ext uri="{FF2B5EF4-FFF2-40B4-BE49-F238E27FC236}">
                  <a16:creationId xmlns:a16="http://schemas.microsoft.com/office/drawing/2014/main" id="{14FAEC50-8A2D-C810-0FFF-D6FC6F80F0A2}"/>
                </a:ext>
              </a:extLst>
            </p:cNvPr>
            <p:cNvSpPr/>
            <p:nvPr/>
          </p:nvSpPr>
          <p:spPr>
            <a:xfrm>
              <a:off x="3494925" y="3652450"/>
              <a:ext cx="161200" cy="188100"/>
            </a:xfrm>
            <a:custGeom>
              <a:avLst/>
              <a:gdLst/>
              <a:ahLst/>
              <a:cxnLst/>
              <a:rect l="0" t="0" r="0" b="0"/>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7" name="內容預留位置 6">
            <a:extLst>
              <a:ext uri="{FF2B5EF4-FFF2-40B4-BE49-F238E27FC236}">
                <a16:creationId xmlns:a16="http://schemas.microsoft.com/office/drawing/2014/main" id="{E5BEDC81-5630-77E5-8B53-F51AC4C081CC}"/>
              </a:ext>
            </a:extLst>
          </p:cNvPr>
          <p:cNvSpPr txBox="1">
            <a:spLocks/>
          </p:cNvSpPr>
          <p:nvPr/>
        </p:nvSpPr>
        <p:spPr>
          <a:xfrm>
            <a:off x="616554" y="1570117"/>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Arial"/>
              </a:rPr>
              <a:t>Data quantity scale and lesion segmentation</a:t>
            </a:r>
            <a:endParaRPr lang="en-US" altLang="zh-TW" sz="1867" b="1" u="sng" dirty="0">
              <a:solidFill>
                <a:srgbClr val="000000"/>
              </a:solidFill>
              <a:latin typeface="Raleway Light"/>
              <a:ea typeface="宋体" panose="02010600030101010101" pitchFamily="2" charset="-122"/>
              <a:cs typeface="Raleway Light"/>
              <a:sym typeface="Raleway Light"/>
            </a:endParaRPr>
          </a:p>
        </p:txBody>
      </p:sp>
      <p:sp>
        <p:nvSpPr>
          <p:cNvPr id="6" name="矩形 5">
            <a:hlinkClick r:id="" action="ppaction://noaction"/>
            <a:extLst>
              <a:ext uri="{FF2B5EF4-FFF2-40B4-BE49-F238E27FC236}">
                <a16:creationId xmlns:a16="http://schemas.microsoft.com/office/drawing/2014/main" id="{C59760B4-7B0B-71BC-032A-2C6E5DB0B24E}"/>
              </a:ext>
            </a:extLst>
          </p:cNvPr>
          <p:cNvSpPr/>
          <p:nvPr/>
        </p:nvSpPr>
        <p:spPr>
          <a:xfrm>
            <a:off x="11472435" y="6112744"/>
            <a:ext cx="792845" cy="779765"/>
          </a:xfrm>
          <a:prstGeom prst="rect">
            <a:avLst/>
          </a:prstGeom>
          <a:noFill/>
        </p:spPr>
        <p:txBody>
          <a:bodyPr wrap="none" lIns="121920" tIns="60960" rIns="121920" bIns="60960">
            <a:spAutoFit/>
          </a:bodyPr>
          <a:lstStyle/>
          <a:p>
            <a:pPr algn="ctr" defTabSz="1219170" hangingPunct="1"/>
            <a:r>
              <a:rPr lang="en-US" altLang="zh-TW" sz="4267" b="1" dirty="0">
                <a:ln w="13462">
                  <a:solidFill>
                    <a:srgbClr val="FFFFFF"/>
                  </a:solidFill>
                  <a:prstDash val="solid"/>
                </a:ln>
                <a:solidFill>
                  <a:srgbClr val="000000">
                    <a:lumMod val="85000"/>
                    <a:lumOff val="15000"/>
                  </a:srgbClr>
                </a:solidFill>
                <a:effectLst>
                  <a:outerShdw dist="38100" dir="2700000" algn="bl" rotWithShape="0">
                    <a:srgbClr val="8B81D2"/>
                  </a:outerShdw>
                </a:effectLst>
                <a:latin typeface="Arial"/>
                <a:cs typeface="Arial"/>
                <a:sym typeface="Arial"/>
                <a:hlinkClick r:id="" action="ppaction://noaction"/>
              </a:rPr>
              <a:t>…</a:t>
            </a:r>
            <a:endParaRPr lang="zh-TW" altLang="en-US" sz="4267" b="1" dirty="0">
              <a:ln w="13462">
                <a:solidFill>
                  <a:srgbClr val="FFFFFF"/>
                </a:solidFill>
                <a:prstDash val="solid"/>
              </a:ln>
              <a:solidFill>
                <a:srgbClr val="000000">
                  <a:lumMod val="85000"/>
                  <a:lumOff val="15000"/>
                </a:srgbClr>
              </a:solidFill>
              <a:effectLst>
                <a:outerShdw dist="38100" dir="2700000" algn="bl" rotWithShape="0">
                  <a:srgbClr val="8B81D2"/>
                </a:outerShdw>
              </a:effectLst>
              <a:latin typeface="Arial"/>
              <a:cs typeface="Arial"/>
              <a:sym typeface="Arial"/>
            </a:endParaRPr>
          </a:p>
        </p:txBody>
      </p:sp>
      <p:pic>
        <p:nvPicPr>
          <p:cNvPr id="4098" name="Picture 2">
            <a:extLst>
              <a:ext uri="{FF2B5EF4-FFF2-40B4-BE49-F238E27FC236}">
                <a16:creationId xmlns:a16="http://schemas.microsoft.com/office/drawing/2014/main" id="{7E95EB90-85CA-F1A3-783C-7975113AE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87235" y="2067324"/>
            <a:ext cx="5484747" cy="4646800"/>
          </a:xfrm>
          <a:prstGeom prst="rect">
            <a:avLst/>
          </a:prstGeom>
          <a:noFill/>
          <a:extLst>
            <a:ext uri="{909E8E84-426E-40DD-AFC4-6F175D3DCCD1}">
              <a14:hiddenFill xmlns:a14="http://schemas.microsoft.com/office/drawing/2010/main">
                <a:solidFill>
                  <a:srgbClr val="FFFFFF"/>
                </a:solidFill>
              </a14:hiddenFill>
            </a:ext>
          </a:extLst>
        </p:spPr>
      </p:pic>
      <p:sp>
        <p:nvSpPr>
          <p:cNvPr id="9" name="內容預留位置 6">
            <a:extLst>
              <a:ext uri="{FF2B5EF4-FFF2-40B4-BE49-F238E27FC236}">
                <a16:creationId xmlns:a16="http://schemas.microsoft.com/office/drawing/2014/main" id="{69F1D671-9A95-17E4-8DAD-34578F54894A}"/>
              </a:ext>
            </a:extLst>
          </p:cNvPr>
          <p:cNvSpPr txBox="1">
            <a:spLocks/>
          </p:cNvSpPr>
          <p:nvPr/>
        </p:nvSpPr>
        <p:spPr>
          <a:xfrm>
            <a:off x="5765866" y="3626322"/>
            <a:ext cx="4519749" cy="1995437"/>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Ablation Study</a:t>
            </a:r>
          </a:p>
          <a:p>
            <a:pPr marL="380990" indent="-380990" defTabSz="1219170">
              <a:lnSpc>
                <a:spcPct val="120000"/>
              </a:lnSpc>
              <a:spcBef>
                <a:spcPts val="0"/>
              </a:spcBef>
              <a:spcAft>
                <a:spcPts val="0"/>
              </a:spcAft>
              <a:buClr>
                <a:srgbClr val="FFB600"/>
              </a:buClr>
              <a:buSzPts val="1800"/>
              <a:buFont typeface="Raleway Light"/>
              <a:buChar char="●"/>
            </a:pP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380990" indent="-380990" defTabSz="1219170">
              <a:lnSpc>
                <a:spcPct val="120000"/>
              </a:lnSpc>
              <a:spcBef>
                <a:spcPts val="0"/>
              </a:spcBef>
              <a:spcAft>
                <a:spcPts val="0"/>
              </a:spcAft>
              <a:buClr>
                <a:srgbClr val="FFB600"/>
              </a:buClr>
              <a:buSzPts val="1800"/>
              <a:buFont typeface="Raleway Light"/>
              <a:buChar char="●"/>
            </a:pPr>
            <a:endParaRPr lang="en-US" altLang="zh-TW" sz="1667" dirty="0">
              <a:solidFill>
                <a:srgbClr val="FF0000"/>
              </a:solidFill>
              <a:sym typeface="Arial"/>
            </a:endParaRPr>
          </a:p>
        </p:txBody>
      </p:sp>
      <p:pic>
        <p:nvPicPr>
          <p:cNvPr id="5122" name="Picture 2" descr="Table 3 Dice score(%) results for lesion segmentation. &#10;Methods &#10;nnU-Net v2[9] &#10;OURS &#10;MSD-1ung[19] &#10;Lung tumor &#10;59.63 &#10;71.22 &#10;MSD-c010n &#10;Colon cancer &#10;37.69 &#10;69.65 &#10;MSD-1iver &#10;Liver tumor &#10;63.06 &#10;78.25 &#10;Average &#10;53.46 &#10;73.04 ">
            <a:extLst>
              <a:ext uri="{FF2B5EF4-FFF2-40B4-BE49-F238E27FC236}">
                <a16:creationId xmlns:a16="http://schemas.microsoft.com/office/drawing/2014/main" id="{919CFA56-5F30-5358-4CAA-910CCAC3B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000" y="2149298"/>
            <a:ext cx="6336000" cy="12523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able 4 Dice score(%) results of ablation study on Zoom-out-zoom-in mechanism applied to &#10;87.11 &#10;95.07 &#10;75.73 &#10;MSD-liver dataset. &#10;Mechanism &#10;Resize &#10;Zoom-out-zoom-in &#10;Resize &#10;Zoom-out-zoom-in &#10;Single-type prompt &#10;Composite-type prompt &#10;Point+Text Box+Text &#10;Category &#10;Liver &#10;Liver &#10;Liver tumor &#10;Liver tumor &#10;Text &#10;45. &#10;48 &#10;Point &#10;87.29 &#10;87.92 &#10;51.82 &#10;72.51 &#10;Box &#10;87.60 &#10;94.15 &#10;50.67 &#10;62.37 &#10;86.55 &#10;94.37 &#10;53.54 &#10;74.51 &#10;87.52 &#10;94.87 &#10;55.24 &#10;78.25 &#10;Average &#10;87.21 &#10;93.28 &#10;51.35 &#10;72.67 ">
            <a:extLst>
              <a:ext uri="{FF2B5EF4-FFF2-40B4-BE49-F238E27FC236}">
                <a16:creationId xmlns:a16="http://schemas.microsoft.com/office/drawing/2014/main" id="{78691F80-495F-4CE4-25DA-5C4468051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000" y="4123218"/>
            <a:ext cx="6336000" cy="1914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71FD6345-99C3-6BD6-2BC4-2C5A628A3096}"/>
              </a:ext>
            </a:extLst>
          </p:cNvPr>
          <p:cNvSpPr/>
          <p:nvPr/>
        </p:nvSpPr>
        <p:spPr>
          <a:xfrm>
            <a:off x="11286328" y="2926412"/>
            <a:ext cx="425413" cy="391717"/>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2C3EB915-A3E3-4DF3-966A-1BDC770E65AA}"/>
              </a:ext>
            </a:extLst>
          </p:cNvPr>
          <p:cNvSpPr/>
          <p:nvPr/>
        </p:nvSpPr>
        <p:spPr>
          <a:xfrm>
            <a:off x="11619626" y="5110873"/>
            <a:ext cx="425413" cy="391717"/>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矩形 10">
            <a:extLst>
              <a:ext uri="{FF2B5EF4-FFF2-40B4-BE49-F238E27FC236}">
                <a16:creationId xmlns:a16="http://schemas.microsoft.com/office/drawing/2014/main" id="{E73DCEEC-4BD6-415F-E453-1A83CC35BA02}"/>
              </a:ext>
            </a:extLst>
          </p:cNvPr>
          <p:cNvSpPr/>
          <p:nvPr/>
        </p:nvSpPr>
        <p:spPr>
          <a:xfrm>
            <a:off x="11624092" y="5539492"/>
            <a:ext cx="425413" cy="391717"/>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a:extLst>
              <a:ext uri="{FF2B5EF4-FFF2-40B4-BE49-F238E27FC236}">
                <a16:creationId xmlns:a16="http://schemas.microsoft.com/office/drawing/2014/main" id="{CDE675BD-F333-0C92-A460-83574F25AA1F}"/>
              </a:ext>
            </a:extLst>
          </p:cNvPr>
          <p:cNvSpPr/>
          <p:nvPr/>
        </p:nvSpPr>
        <p:spPr>
          <a:xfrm>
            <a:off x="8701280" y="5124033"/>
            <a:ext cx="425413" cy="391717"/>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F155FF23-830F-18EE-785D-7BDC787CA3F5}"/>
              </a:ext>
            </a:extLst>
          </p:cNvPr>
          <p:cNvSpPr txBox="1"/>
          <p:nvPr/>
        </p:nvSpPr>
        <p:spPr>
          <a:xfrm>
            <a:off x="8913986" y="15533"/>
            <a:ext cx="3310522" cy="307777"/>
          </a:xfrm>
          <a:prstGeom prst="rect">
            <a:avLst/>
          </a:prstGeom>
          <a:noFill/>
        </p:spPr>
        <p:txBody>
          <a:bodyPr wrap="none" rtlCol="0">
            <a:spAutoFit/>
          </a:bodyPr>
          <a:lstStyle/>
          <a:p>
            <a:r>
              <a:rPr lang="en-US" altLang="zh-TW" b="0" i="0" dirty="0">
                <a:solidFill>
                  <a:srgbClr val="47454A"/>
                </a:solidFill>
                <a:effectLst/>
                <a:latin typeface="Helvetica" pitchFamily="2" charset="0"/>
              </a:rPr>
              <a:t>MSD: Medical Segmentation Decathlon</a:t>
            </a:r>
          </a:p>
        </p:txBody>
      </p:sp>
    </p:spTree>
    <p:extLst>
      <p:ext uri="{BB962C8B-B14F-4D97-AF65-F5344CB8AC3E}">
        <p14:creationId xmlns:p14="http://schemas.microsoft.com/office/powerpoint/2010/main" val="267826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26</a:t>
            </a:fld>
            <a:endParaRPr lang="en" sz="1867" dirty="0">
              <a:latin typeface="Arial"/>
              <a:cs typeface="Arial"/>
              <a:sym typeface="Arial"/>
            </a:endParaRPr>
          </a:p>
        </p:txBody>
      </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en-US" altLang="zh-TW" sz="3733" b="1" dirty="0">
                <a:solidFill>
                  <a:schemeClr val="tx1"/>
                </a:solidFill>
              </a:rPr>
              <a:t>Conclusion</a:t>
            </a:r>
            <a:br>
              <a:rPr lang="en-US" altLang="zh-TW" sz="2400" dirty="0">
                <a:ea typeface="Microsoft JhengHei" panose="020B0604030504040204" pitchFamily="34" charset="-120"/>
              </a:rPr>
            </a:br>
            <a:br>
              <a:rPr lang="en-US" altLang="ko-KR" sz="3733" dirty="0">
                <a:ea typeface="宋体" panose="02010600030101010101" pitchFamily="2" charset="-122"/>
              </a:rPr>
            </a:br>
            <a:endParaRPr altLang="ko-KR" sz="3733" dirty="0">
              <a:ea typeface="宋体" panose="02010600030101010101" pitchFamily="2" charset="-122"/>
            </a:endParaRPr>
          </a:p>
        </p:txBody>
      </p:sp>
      <p:grpSp>
        <p:nvGrpSpPr>
          <p:cNvPr id="2" name="Shape 274">
            <a:extLst>
              <a:ext uri="{FF2B5EF4-FFF2-40B4-BE49-F238E27FC236}">
                <a16:creationId xmlns:a16="http://schemas.microsoft.com/office/drawing/2014/main" id="{D2CEC70E-98BB-B43F-6010-A2E34778D8E9}"/>
              </a:ext>
            </a:extLst>
          </p:cNvPr>
          <p:cNvGrpSpPr/>
          <p:nvPr/>
        </p:nvGrpSpPr>
        <p:grpSpPr>
          <a:xfrm>
            <a:off x="10619640" y="438798"/>
            <a:ext cx="1302720" cy="963801"/>
            <a:chOff x="5255200" y="3006475"/>
            <a:chExt cx="511700" cy="378575"/>
          </a:xfrm>
        </p:grpSpPr>
        <p:sp>
          <p:nvSpPr>
            <p:cNvPr id="3" name="Shape 275">
              <a:extLst>
                <a:ext uri="{FF2B5EF4-FFF2-40B4-BE49-F238E27FC236}">
                  <a16:creationId xmlns:a16="http://schemas.microsoft.com/office/drawing/2014/main" id="{EDDDBE0A-0ED7-9884-1B91-76E33102A6CB}"/>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4" name="Shape 276">
              <a:extLst>
                <a:ext uri="{FF2B5EF4-FFF2-40B4-BE49-F238E27FC236}">
                  <a16:creationId xmlns:a16="http://schemas.microsoft.com/office/drawing/2014/main" id="{0C7D0168-FB3C-71CB-CD5A-6E587E2D3FE4}"/>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6" name="內容預留位置 6">
            <a:extLst>
              <a:ext uri="{FF2B5EF4-FFF2-40B4-BE49-F238E27FC236}">
                <a16:creationId xmlns:a16="http://schemas.microsoft.com/office/drawing/2014/main" id="{F82F2CE9-98E3-5CD6-4567-99CAB4CED1B3}"/>
              </a:ext>
            </a:extLst>
          </p:cNvPr>
          <p:cNvSpPr txBox="1">
            <a:spLocks/>
          </p:cNvSpPr>
          <p:nvPr/>
        </p:nvSpPr>
        <p:spPr>
          <a:xfrm>
            <a:off x="543509" y="1584600"/>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chemeClr val="tx1"/>
                </a:solidFill>
                <a:latin typeface="Raleway" panose="020B0503030101060003" pitchFamily="34" charset="0"/>
                <a:ea typeface="宋体" panose="02010600030101010101" pitchFamily="2" charset="-122"/>
                <a:sym typeface="Arial"/>
              </a:rPr>
              <a:t>Method</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000" b="1" dirty="0">
                <a:solidFill>
                  <a:schemeClr val="tx1"/>
                </a:solidFill>
                <a:latin typeface="Raleway Light"/>
                <a:ea typeface="宋体" panose="02010600030101010101" pitchFamily="2" charset="-122"/>
                <a:sym typeface="Arial"/>
              </a:rPr>
              <a:t>Interactive CT Volumetric Medical Image Segmentation </a:t>
            </a:r>
            <a:br>
              <a:rPr lang="en-US" altLang="zh-TW" sz="2000" b="1" dirty="0">
                <a:solidFill>
                  <a:schemeClr val="tx1"/>
                </a:solidFill>
                <a:latin typeface="Raleway Light"/>
                <a:ea typeface="宋体" panose="02010600030101010101" pitchFamily="2" charset="-122"/>
                <a:sym typeface="Arial"/>
              </a:rPr>
            </a:br>
            <a:r>
              <a:rPr lang="en-US" altLang="zh-TW" sz="2000" b="1" dirty="0">
                <a:solidFill>
                  <a:schemeClr val="tx1"/>
                </a:solidFill>
                <a:latin typeface="Raleway Light"/>
                <a:ea typeface="宋体" panose="02010600030101010101" pitchFamily="2" charset="-122"/>
                <a:sym typeface="Arial"/>
              </a:rPr>
              <a:t>with point / bounding box / text prompt</a:t>
            </a:r>
            <a:endParaRPr lang="en-US" altLang="zh-TW" sz="2400" b="1" dirty="0">
              <a:solidFill>
                <a:schemeClr val="tx1"/>
              </a:solidFill>
              <a:latin typeface="Raleway" panose="020B0503030101060003" pitchFamily="34" charset="0"/>
              <a:ea typeface="宋体" panose="02010600030101010101" pitchFamily="2" charset="-122"/>
              <a:sym typeface="Arial"/>
            </a:endParaRPr>
          </a:p>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chemeClr val="tx1"/>
                </a:solidFill>
                <a:latin typeface="Raleway" panose="020B0503030101060003" pitchFamily="34" charset="0"/>
                <a:ea typeface="宋体" panose="02010600030101010101" pitchFamily="2" charset="-122"/>
                <a:sym typeface="Arial"/>
              </a:rPr>
              <a:t>Step</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000" b="1" dirty="0">
                <a:solidFill>
                  <a:schemeClr val="tx1"/>
                </a:solidFill>
                <a:latin typeface="Raleway Light"/>
                <a:ea typeface="宋体" panose="02010600030101010101" pitchFamily="2" charset="-122"/>
                <a:sym typeface="Arial"/>
              </a:rPr>
              <a:t>Input: </a:t>
            </a:r>
            <a:r>
              <a:rPr lang="en-US" altLang="zh-TW" sz="1800" b="1" dirty="0">
                <a:solidFill>
                  <a:schemeClr val="tx1"/>
                </a:solidFill>
                <a:latin typeface="Raleway Light"/>
                <a:ea typeface="宋体" panose="02010600030101010101" pitchFamily="2" charset="-122"/>
                <a:sym typeface="Arial"/>
              </a:rPr>
              <a:t>CT image with point / bounding box / text prompt</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000" b="1" dirty="0">
                <a:solidFill>
                  <a:schemeClr val="tx1"/>
                </a:solidFill>
                <a:latin typeface="Raleway Light"/>
                <a:ea typeface="宋体" panose="02010600030101010101" pitchFamily="2" charset="-122"/>
                <a:sym typeface="Arial"/>
              </a:rPr>
              <a:t>Training: </a:t>
            </a:r>
          </a:p>
          <a:p>
            <a:pPr marL="1523990" lvl="2" indent="-380990" defTabSz="1219170">
              <a:lnSpc>
                <a:spcPct val="120000"/>
              </a:lnSpc>
              <a:spcBef>
                <a:spcPts val="0"/>
              </a:spcBef>
              <a:spcAft>
                <a:spcPts val="0"/>
              </a:spcAft>
              <a:buClr>
                <a:srgbClr val="FFB600"/>
              </a:buClr>
              <a:buSzPts val="1800"/>
              <a:buFont typeface="Raleway Light"/>
              <a:buChar char="●"/>
            </a:pPr>
            <a:r>
              <a:rPr lang="en-US" altLang="zh-TW" sz="1800" b="1" dirty="0">
                <a:solidFill>
                  <a:schemeClr val="tx1"/>
                </a:solidFill>
                <a:latin typeface="Raleway Light"/>
                <a:ea typeface="宋体" panose="02010600030101010101" pitchFamily="2" charset="-122"/>
                <a:sym typeface="Arial"/>
              </a:rPr>
              <a:t>Data: Image data + Ground truth mask + Pseudo mask (by FH algorithm)</a:t>
            </a:r>
          </a:p>
          <a:p>
            <a:pPr marL="1523990" lvl="2" indent="-380990" defTabSz="1219170">
              <a:lnSpc>
                <a:spcPct val="120000"/>
              </a:lnSpc>
              <a:spcBef>
                <a:spcPts val="0"/>
              </a:spcBef>
              <a:spcAft>
                <a:spcPts val="0"/>
              </a:spcAft>
              <a:buClr>
                <a:srgbClr val="FFB600"/>
              </a:buClr>
              <a:buSzPts val="1800"/>
              <a:buFont typeface="Raleway Light"/>
              <a:buChar char="●"/>
            </a:pPr>
            <a:r>
              <a:rPr lang="en-US" altLang="zh-TW" sz="1800" b="1" dirty="0">
                <a:solidFill>
                  <a:schemeClr val="tx1"/>
                </a:solidFill>
                <a:latin typeface="Raleway Light"/>
                <a:ea typeface="宋体" panose="02010600030101010101" pitchFamily="2" charset="-122"/>
                <a:sym typeface="Arial"/>
              </a:rPr>
              <a:t>Model: SAM (Image encoder + text encoder + prompt encoder + Mask decoder)</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000" b="1" dirty="0">
                <a:solidFill>
                  <a:schemeClr val="tx1"/>
                </a:solidFill>
                <a:latin typeface="Raleway Light"/>
                <a:ea typeface="宋体" panose="02010600030101010101" pitchFamily="2" charset="-122"/>
                <a:sym typeface="Arial"/>
              </a:rPr>
              <a:t>Inference: </a:t>
            </a:r>
            <a:r>
              <a:rPr lang="en-US" altLang="zh-TW" sz="1800" b="1" dirty="0">
                <a:solidFill>
                  <a:schemeClr val="tx1"/>
                </a:solidFill>
                <a:latin typeface="Raleway Light"/>
                <a:ea typeface="宋体" panose="02010600030101010101" pitchFamily="2" charset="-122"/>
                <a:sym typeface="Arial"/>
              </a:rPr>
              <a:t>Zoom-out-zoom-in Mechanism</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1800" b="1" dirty="0">
                <a:solidFill>
                  <a:schemeClr val="tx1"/>
                </a:solidFill>
                <a:latin typeface="Raleway Light"/>
                <a:ea typeface="宋体" panose="02010600030101010101" pitchFamily="2" charset="-122"/>
                <a:sym typeface="Arial"/>
              </a:rPr>
              <a:t>Output: Target mask</a:t>
            </a:r>
            <a:endParaRPr lang="en-US" altLang="zh-TW" sz="2200" b="1" dirty="0">
              <a:solidFill>
                <a:schemeClr val="tx1"/>
              </a:solidFill>
              <a:latin typeface="Raleway" panose="020B0503030101060003" pitchFamily="34" charset="0"/>
              <a:ea typeface="宋体" panose="02010600030101010101" pitchFamily="2" charset="-122"/>
              <a:sym typeface="Arial"/>
            </a:endParaRPr>
          </a:p>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chemeClr val="tx1"/>
                </a:solidFill>
                <a:latin typeface="Raleway" panose="020B0503030101060003" pitchFamily="34" charset="0"/>
                <a:ea typeface="宋体" panose="02010600030101010101" pitchFamily="2" charset="-122"/>
                <a:sym typeface="Arial"/>
              </a:rPr>
              <a:t>Result</a:t>
            </a:r>
          </a:p>
          <a:p>
            <a:pPr marL="1066790" lvl="1" indent="-380990" defTabSz="1219170">
              <a:lnSpc>
                <a:spcPct val="120000"/>
              </a:lnSpc>
              <a:spcBef>
                <a:spcPts val="0"/>
              </a:spcBef>
              <a:spcAft>
                <a:spcPts val="0"/>
              </a:spcAft>
              <a:buClr>
                <a:srgbClr val="FFB600"/>
              </a:buClr>
              <a:buSzPts val="1800"/>
              <a:buFont typeface="Raleway Light"/>
              <a:buChar char="●"/>
            </a:pPr>
            <a:r>
              <a:rPr lang="en-US" altLang="zh-TW" sz="2000" b="1" dirty="0">
                <a:solidFill>
                  <a:schemeClr val="tx1"/>
                </a:solidFill>
                <a:latin typeface="Raleway Light"/>
                <a:ea typeface="宋体" panose="02010600030101010101" pitchFamily="2" charset="-122"/>
                <a:sym typeface="Arial"/>
              </a:rPr>
              <a:t>”Cut out" any object in CT image</a:t>
            </a:r>
          </a:p>
        </p:txBody>
      </p:sp>
    </p:spTree>
    <p:extLst>
      <p:ext uri="{BB962C8B-B14F-4D97-AF65-F5344CB8AC3E}">
        <p14:creationId xmlns:p14="http://schemas.microsoft.com/office/powerpoint/2010/main" val="33553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fld id="{00000000-1234-1234-1234-123412341234}" type="slidenum">
              <a:rPr lang="en"/>
              <a:pPr/>
              <a:t>27</a:t>
            </a:fld>
            <a:endParaRPr lang="en"/>
          </a:p>
        </p:txBody>
      </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en-US" altLang="zh-TW" sz="3733" b="1" dirty="0">
                <a:solidFill>
                  <a:schemeClr val="tx1"/>
                </a:solidFill>
              </a:rPr>
              <a:t>Reference</a:t>
            </a:r>
            <a:br>
              <a:rPr lang="en-US" altLang="zh-TW" sz="2400" dirty="0">
                <a:ea typeface="Helvetica" pitchFamily="2" charset="0"/>
              </a:rPr>
            </a:br>
            <a:br>
              <a:rPr lang="en-US" altLang="zh-TW" sz="2400" dirty="0">
                <a:ea typeface="Microsoft JhengHei" panose="020B0604030504040204" pitchFamily="34" charset="-120"/>
              </a:rPr>
            </a:br>
            <a:br>
              <a:rPr lang="en-US" altLang="ko-KR" sz="3733" dirty="0">
                <a:ea typeface="宋体" panose="02010600030101010101" pitchFamily="2" charset="-122"/>
              </a:rPr>
            </a:br>
            <a:endParaRPr lang="en-US" altLang="ko-KR" sz="3733" dirty="0">
              <a:ea typeface="宋体" panose="02010600030101010101" pitchFamily="2" charset="-122"/>
            </a:endParaRPr>
          </a:p>
        </p:txBody>
      </p:sp>
      <p:grpSp>
        <p:nvGrpSpPr>
          <p:cNvPr id="2" name="Shape 303">
            <a:extLst>
              <a:ext uri="{FF2B5EF4-FFF2-40B4-BE49-F238E27FC236}">
                <a16:creationId xmlns:a16="http://schemas.microsoft.com/office/drawing/2014/main" id="{FE8AD2CE-C031-6295-06F1-C3FF3A270582}"/>
              </a:ext>
            </a:extLst>
          </p:cNvPr>
          <p:cNvGrpSpPr/>
          <p:nvPr/>
        </p:nvGrpSpPr>
        <p:grpSpPr>
          <a:xfrm>
            <a:off x="10785507" y="413835"/>
            <a:ext cx="971133" cy="1013895"/>
            <a:chOff x="3294650" y="3652450"/>
            <a:chExt cx="388350" cy="405450"/>
          </a:xfrm>
        </p:grpSpPr>
        <p:sp>
          <p:nvSpPr>
            <p:cNvPr id="3" name="Shape 304">
              <a:extLst>
                <a:ext uri="{FF2B5EF4-FFF2-40B4-BE49-F238E27FC236}">
                  <a16:creationId xmlns:a16="http://schemas.microsoft.com/office/drawing/2014/main" id="{52DF9303-AB83-1F31-F528-CFDACCED235D}"/>
                </a:ext>
              </a:extLst>
            </p:cNvPr>
            <p:cNvSpPr/>
            <p:nvPr/>
          </p:nvSpPr>
          <p:spPr>
            <a:xfrm>
              <a:off x="3294650" y="3681775"/>
              <a:ext cx="376150" cy="376125"/>
            </a:xfrm>
            <a:custGeom>
              <a:avLst/>
              <a:gdLst/>
              <a:ahLst/>
              <a:cxnLst/>
              <a:rect l="0" t="0" r="0" b="0"/>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rgbClr val="FFB600"/>
            </a:solidFill>
            <a:ln>
              <a:noFill/>
            </a:ln>
          </p:spPr>
          <p:txBody>
            <a:bodyPr wrap="square" lIns="121900" tIns="121900" rIns="121900" bIns="121900" anchor="ctr" anchorCtr="0">
              <a:noAutofit/>
            </a:bodyPr>
            <a:lstStyle/>
            <a:p>
              <a:endParaRPr sz="1867"/>
            </a:p>
          </p:txBody>
        </p:sp>
        <p:sp>
          <p:nvSpPr>
            <p:cNvPr id="4" name="Shape 305">
              <a:extLst>
                <a:ext uri="{FF2B5EF4-FFF2-40B4-BE49-F238E27FC236}">
                  <a16:creationId xmlns:a16="http://schemas.microsoft.com/office/drawing/2014/main" id="{A5F3884C-BD50-6551-6D43-0F5E33D485E0}"/>
                </a:ext>
              </a:extLst>
            </p:cNvPr>
            <p:cNvSpPr/>
            <p:nvPr/>
          </p:nvSpPr>
          <p:spPr>
            <a:xfrm>
              <a:off x="3494925" y="3760525"/>
              <a:ext cx="188075" cy="97100"/>
            </a:xfrm>
            <a:custGeom>
              <a:avLst/>
              <a:gdLst/>
              <a:ahLst/>
              <a:cxnLst/>
              <a:rect l="0" t="0" r="0" b="0"/>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rgbClr val="FFB600"/>
            </a:solidFill>
            <a:ln>
              <a:noFill/>
            </a:ln>
          </p:spPr>
          <p:txBody>
            <a:bodyPr wrap="square" lIns="121900" tIns="121900" rIns="121900" bIns="121900" anchor="ctr" anchorCtr="0">
              <a:noAutofit/>
            </a:bodyPr>
            <a:lstStyle/>
            <a:p>
              <a:endParaRPr sz="1867"/>
            </a:p>
          </p:txBody>
        </p:sp>
        <p:sp>
          <p:nvSpPr>
            <p:cNvPr id="5" name="Shape 306">
              <a:extLst>
                <a:ext uri="{FF2B5EF4-FFF2-40B4-BE49-F238E27FC236}">
                  <a16:creationId xmlns:a16="http://schemas.microsoft.com/office/drawing/2014/main" id="{14FAEC50-8A2D-C810-0FFF-D6FC6F80F0A2}"/>
                </a:ext>
              </a:extLst>
            </p:cNvPr>
            <p:cNvSpPr/>
            <p:nvPr/>
          </p:nvSpPr>
          <p:spPr>
            <a:xfrm>
              <a:off x="3494925" y="3652450"/>
              <a:ext cx="161200" cy="188100"/>
            </a:xfrm>
            <a:custGeom>
              <a:avLst/>
              <a:gdLst/>
              <a:ahLst/>
              <a:cxnLst/>
              <a:rect l="0" t="0" r="0" b="0"/>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rgbClr val="FFB600"/>
            </a:solidFill>
            <a:ln>
              <a:noFill/>
            </a:ln>
          </p:spPr>
          <p:txBody>
            <a:bodyPr wrap="square" lIns="121900" tIns="121900" rIns="121900" bIns="121900" anchor="ctr" anchorCtr="0">
              <a:noAutofit/>
            </a:bodyPr>
            <a:lstStyle/>
            <a:p>
              <a:endParaRPr sz="1867"/>
            </a:p>
          </p:txBody>
        </p:sp>
      </p:grpSp>
      <p:sp>
        <p:nvSpPr>
          <p:cNvPr id="7" name="內容預留位置 6">
            <a:extLst>
              <a:ext uri="{FF2B5EF4-FFF2-40B4-BE49-F238E27FC236}">
                <a16:creationId xmlns:a16="http://schemas.microsoft.com/office/drawing/2014/main" id="{210C969B-7EA5-8EA3-7D58-2273B7FB3A01}"/>
              </a:ext>
            </a:extLst>
          </p:cNvPr>
          <p:cNvSpPr txBox="1">
            <a:spLocks/>
          </p:cNvSpPr>
          <p:nvPr/>
        </p:nvSpPr>
        <p:spPr>
          <a:xfrm>
            <a:off x="616554" y="1570117"/>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990575" lvl="1" indent="-380990">
              <a:lnSpc>
                <a:spcPct val="120000"/>
              </a:lnSpc>
              <a:spcBef>
                <a:spcPct val="0"/>
              </a:spcBef>
              <a:spcAft>
                <a:spcPct val="50000"/>
              </a:spcAft>
              <a:buClr>
                <a:srgbClr val="FFB600"/>
              </a:buClr>
              <a:buSzPts val="1800"/>
              <a:buFont typeface="Raleway Light"/>
              <a:buChar char="○"/>
            </a:pPr>
            <a:endParaRPr lang="en-US" altLang="zh-TW" sz="2133" b="1" u="sng" dirty="0">
              <a:solidFill>
                <a:schemeClr val="tx1"/>
              </a:solidFill>
              <a:latin typeface="Raleway Light"/>
              <a:ea typeface="宋体" panose="02010600030101010101" pitchFamily="2" charset="-122"/>
            </a:endParaRPr>
          </a:p>
          <a:p>
            <a:pPr marL="990575" lvl="1" indent="-380990">
              <a:lnSpc>
                <a:spcPct val="120000"/>
              </a:lnSpc>
              <a:spcBef>
                <a:spcPct val="0"/>
              </a:spcBef>
              <a:spcAft>
                <a:spcPct val="50000"/>
              </a:spcAft>
              <a:buClr>
                <a:srgbClr val="FFB600"/>
              </a:buClr>
              <a:buSzPts val="1800"/>
              <a:buFont typeface="Raleway Light"/>
              <a:buChar char="○"/>
            </a:pPr>
            <a:endParaRPr lang="en-US" altLang="zh-TW" sz="2133" b="1" u="sng" dirty="0">
              <a:solidFill>
                <a:schemeClr val="tx1"/>
              </a:solidFill>
              <a:latin typeface="Raleway Light"/>
              <a:ea typeface="宋体" panose="02010600030101010101" pitchFamily="2" charset="-122"/>
            </a:endParaRPr>
          </a:p>
          <a:p>
            <a:pPr marL="990575" lvl="1" indent="-380990">
              <a:lnSpc>
                <a:spcPct val="120000"/>
              </a:lnSpc>
              <a:spcBef>
                <a:spcPct val="0"/>
              </a:spcBef>
              <a:spcAft>
                <a:spcPct val="50000"/>
              </a:spcAft>
              <a:buClr>
                <a:srgbClr val="FFB600"/>
              </a:buClr>
              <a:buSzPts val="1800"/>
              <a:buFont typeface="Raleway Light"/>
              <a:buChar char="○"/>
            </a:pPr>
            <a:endParaRPr lang="zh-TW" altLang="zh-TW" sz="2133" b="1" u="sng" dirty="0">
              <a:solidFill>
                <a:schemeClr val="tx1"/>
              </a:solidFill>
              <a:latin typeface="Raleway Light"/>
              <a:ea typeface="宋体" panose="02010600030101010101" pitchFamily="2" charset="-122"/>
            </a:endParaRPr>
          </a:p>
          <a:p>
            <a:pPr marL="990575" lvl="1" indent="-380990">
              <a:lnSpc>
                <a:spcPct val="120000"/>
              </a:lnSpc>
              <a:spcBef>
                <a:spcPct val="0"/>
              </a:spcBef>
              <a:spcAft>
                <a:spcPct val="50000"/>
              </a:spcAft>
              <a:buClr>
                <a:srgbClr val="FFB600"/>
              </a:buClr>
              <a:buSzPts val="1800"/>
              <a:buFont typeface="Raleway Light"/>
              <a:buChar char="○"/>
            </a:pPr>
            <a:endParaRPr lang="en-US" altLang="zh-TW" sz="1867" b="1" u="sng" dirty="0">
              <a:solidFill>
                <a:schemeClr val="tx1"/>
              </a:solidFill>
              <a:latin typeface="Raleway Light"/>
              <a:ea typeface="宋体" panose="02010600030101010101" pitchFamily="2" charset="-122"/>
              <a:cs typeface="Raleway Light"/>
              <a:sym typeface="Raleway Light"/>
            </a:endParaRPr>
          </a:p>
        </p:txBody>
      </p:sp>
      <p:sp>
        <p:nvSpPr>
          <p:cNvPr id="10" name="文字方塊 9">
            <a:extLst>
              <a:ext uri="{FF2B5EF4-FFF2-40B4-BE49-F238E27FC236}">
                <a16:creationId xmlns:a16="http://schemas.microsoft.com/office/drawing/2014/main" id="{F4686DF7-B251-21DA-D4A4-6E40C248C913}"/>
              </a:ext>
            </a:extLst>
          </p:cNvPr>
          <p:cNvSpPr txBox="1"/>
          <p:nvPr/>
        </p:nvSpPr>
        <p:spPr>
          <a:xfrm>
            <a:off x="646421" y="1211335"/>
            <a:ext cx="10639907" cy="4916731"/>
          </a:xfrm>
          <a:prstGeom prst="rect">
            <a:avLst/>
          </a:prstGeom>
          <a:noFill/>
        </p:spPr>
        <p:txBody>
          <a:bodyPr wrap="square">
            <a:spAutoFit/>
          </a:bodyPr>
          <a:lstStyle/>
          <a:p>
            <a:pPr marL="457189" indent="-457189" fontAlgn="ctr">
              <a:lnSpc>
                <a:spcPct val="110000"/>
              </a:lnSpc>
              <a:buClr>
                <a:srgbClr val="FFB600"/>
              </a:buClr>
              <a:buSzPts val="1800"/>
              <a:buFont typeface="+mj-lt"/>
              <a:buAutoNum type="arabicPeriod"/>
            </a:pPr>
            <a:r>
              <a:rPr lang="en-US" altLang="zh-TW" sz="1500" i="1" dirty="0">
                <a:latin typeface="Times"/>
              </a:rPr>
              <a:t>KIRILLOV, Alexander, et al. Segment anything. </a:t>
            </a:r>
            <a:r>
              <a:rPr lang="en-US" altLang="zh-TW" sz="1500" i="1" dirty="0" err="1">
                <a:latin typeface="Times"/>
              </a:rPr>
              <a:t>arXiv</a:t>
            </a:r>
            <a:r>
              <a:rPr lang="en-US" altLang="zh-TW" sz="1500" i="1" dirty="0">
                <a:latin typeface="Times"/>
              </a:rPr>
              <a:t> preprint arXiv:2304.02643, 2023.</a:t>
            </a:r>
          </a:p>
          <a:p>
            <a:pPr marL="457189" indent="-457189" fontAlgn="ctr">
              <a:lnSpc>
                <a:spcPct val="110000"/>
              </a:lnSpc>
              <a:buClr>
                <a:srgbClr val="FFB600"/>
              </a:buClr>
              <a:buSzPts val="1800"/>
              <a:buFont typeface="+mj-lt"/>
              <a:buAutoNum type="arabicPeriod"/>
            </a:pPr>
            <a:r>
              <a:rPr lang="en-US" altLang="zh-TW" sz="1500" i="1" dirty="0">
                <a:latin typeface="Times"/>
              </a:rPr>
              <a:t>ZHANG, </a:t>
            </a:r>
            <a:r>
              <a:rPr lang="en-US" altLang="zh-TW" sz="1500" i="1" dirty="0" err="1">
                <a:latin typeface="Times"/>
              </a:rPr>
              <a:t>Yichi</a:t>
            </a:r>
            <a:r>
              <a:rPr lang="en-US" altLang="zh-TW" sz="1500" i="1" dirty="0">
                <a:latin typeface="Times"/>
              </a:rPr>
              <a:t>; SHEN, </a:t>
            </a:r>
            <a:r>
              <a:rPr lang="en-US" altLang="zh-TW" sz="1500" i="1" dirty="0" err="1">
                <a:latin typeface="Times"/>
              </a:rPr>
              <a:t>Zhenrong</a:t>
            </a:r>
            <a:r>
              <a:rPr lang="en-US" altLang="zh-TW" sz="1500" i="1" dirty="0">
                <a:latin typeface="Times"/>
              </a:rPr>
              <a:t>; JIAO, </a:t>
            </a:r>
            <a:r>
              <a:rPr lang="en-US" altLang="zh-TW" sz="1500" i="1" dirty="0" err="1">
                <a:latin typeface="Times"/>
              </a:rPr>
              <a:t>Rushi</a:t>
            </a:r>
            <a:r>
              <a:rPr lang="en-US" altLang="zh-TW" sz="1500" i="1" dirty="0">
                <a:latin typeface="Times"/>
              </a:rPr>
              <a:t>. Segment Anything Model for Medical Image Segmentation: Current Applications and Future Directions. </a:t>
            </a:r>
            <a:r>
              <a:rPr lang="en-US" altLang="zh-TW" sz="1500" i="1" dirty="0" err="1">
                <a:latin typeface="Times"/>
              </a:rPr>
              <a:t>arXiv</a:t>
            </a:r>
            <a:r>
              <a:rPr lang="en-US" altLang="zh-TW" sz="1500" i="1" dirty="0">
                <a:latin typeface="Times"/>
              </a:rPr>
              <a:t> preprint arXiv:2401.03495, 2024.</a:t>
            </a:r>
          </a:p>
          <a:p>
            <a:pPr marL="457189" indent="-457189" fontAlgn="ctr">
              <a:lnSpc>
                <a:spcPct val="110000"/>
              </a:lnSpc>
              <a:buClr>
                <a:srgbClr val="FFB600"/>
              </a:buClr>
              <a:buSzPts val="1800"/>
              <a:buFont typeface="+mj-lt"/>
              <a:buAutoNum type="arabicPeriod"/>
            </a:pPr>
            <a:r>
              <a:rPr lang="en-US" altLang="zh-TW" sz="1500" i="1" dirty="0">
                <a:latin typeface="Times"/>
              </a:rPr>
              <a:t>Kirillov, Alexander, et al. "Segment anything." </a:t>
            </a:r>
            <a:r>
              <a:rPr lang="en-US" altLang="zh-TW" sz="1500" i="1" dirty="0" err="1">
                <a:latin typeface="Times"/>
              </a:rPr>
              <a:t>arXiv</a:t>
            </a:r>
            <a:r>
              <a:rPr lang="en-US" altLang="zh-TW" sz="1500" i="1" dirty="0">
                <a:latin typeface="Times"/>
              </a:rPr>
              <a:t> preprint arXiv:2304.02643 (2023).</a:t>
            </a:r>
          </a:p>
          <a:p>
            <a:pPr marL="457189" indent="-457189" fontAlgn="ctr">
              <a:lnSpc>
                <a:spcPct val="110000"/>
              </a:lnSpc>
              <a:buClr>
                <a:srgbClr val="FFB600"/>
              </a:buClr>
              <a:buSzPts val="1800"/>
              <a:buFont typeface="+mj-lt"/>
              <a:buAutoNum type="arabicPeriod"/>
            </a:pPr>
            <a:r>
              <a:rPr lang="en-US" altLang="zh-TW" sz="1500" i="1" dirty="0">
                <a:latin typeface="Times"/>
              </a:rPr>
              <a:t>Ma, Jun, and Bo Wang. "Segment anything in medical images." </a:t>
            </a:r>
            <a:r>
              <a:rPr lang="en-US" altLang="zh-TW" sz="1500" i="1" dirty="0" err="1">
                <a:latin typeface="Times"/>
              </a:rPr>
              <a:t>arXiv</a:t>
            </a:r>
            <a:r>
              <a:rPr lang="en-US" altLang="zh-TW" sz="1500" i="1" dirty="0">
                <a:latin typeface="Times"/>
              </a:rPr>
              <a:t> preprint arXiv:2304.12306 (2023).</a:t>
            </a:r>
          </a:p>
          <a:p>
            <a:pPr marL="457189" indent="-457189" fontAlgn="ctr">
              <a:lnSpc>
                <a:spcPct val="110000"/>
              </a:lnSpc>
              <a:buClr>
                <a:srgbClr val="FFB600"/>
              </a:buClr>
              <a:buSzPts val="1800"/>
              <a:buFont typeface="+mj-lt"/>
              <a:buAutoNum type="arabicPeriod"/>
            </a:pPr>
            <a:r>
              <a:rPr lang="en-US" altLang="zh-TW" sz="1500" i="1" dirty="0">
                <a:latin typeface="Times"/>
              </a:rPr>
              <a:t>Cheng, </a:t>
            </a:r>
            <a:r>
              <a:rPr lang="en-US" altLang="zh-TW" sz="1500" i="1" dirty="0" err="1">
                <a:latin typeface="Times"/>
              </a:rPr>
              <a:t>Junlong</a:t>
            </a:r>
            <a:r>
              <a:rPr lang="en-US" altLang="zh-TW" sz="1500" i="1" dirty="0">
                <a:latin typeface="Times"/>
              </a:rPr>
              <a:t>, et al. "Sam-med2d." </a:t>
            </a:r>
            <a:r>
              <a:rPr lang="en-US" altLang="zh-TW" sz="1500" i="1" dirty="0" err="1">
                <a:latin typeface="Times"/>
              </a:rPr>
              <a:t>arXiv</a:t>
            </a:r>
            <a:r>
              <a:rPr lang="en-US" altLang="zh-TW" sz="1500" i="1" dirty="0">
                <a:latin typeface="Times"/>
              </a:rPr>
              <a:t> preprint arXiv:2308.16184 (2023).</a:t>
            </a:r>
          </a:p>
          <a:p>
            <a:pPr marL="457189" indent="-457189" fontAlgn="ctr">
              <a:lnSpc>
                <a:spcPct val="110000"/>
              </a:lnSpc>
              <a:buClr>
                <a:srgbClr val="FFB600"/>
              </a:buClr>
              <a:buSzPts val="1800"/>
              <a:buFont typeface="+mj-lt"/>
              <a:buAutoNum type="arabicPeriod"/>
            </a:pPr>
            <a:r>
              <a:rPr lang="en-US" altLang="zh-TW" sz="1500" i="1" dirty="0">
                <a:latin typeface="Times"/>
              </a:rPr>
              <a:t>Wang, </a:t>
            </a:r>
            <a:r>
              <a:rPr lang="en-US" altLang="zh-TW" sz="1500" i="1" dirty="0" err="1">
                <a:latin typeface="Times"/>
              </a:rPr>
              <a:t>Haoyu</a:t>
            </a:r>
            <a:r>
              <a:rPr lang="en-US" altLang="zh-TW" sz="1500" i="1" dirty="0">
                <a:latin typeface="Times"/>
              </a:rPr>
              <a:t>, et al. "SAM-Med3D." </a:t>
            </a:r>
            <a:r>
              <a:rPr lang="en-US" altLang="zh-TW" sz="1500" i="1" dirty="0" err="1">
                <a:latin typeface="Times"/>
              </a:rPr>
              <a:t>arXiv</a:t>
            </a:r>
            <a:r>
              <a:rPr lang="en-US" altLang="zh-TW" sz="1500" i="1" dirty="0">
                <a:latin typeface="Times"/>
              </a:rPr>
              <a:t> preprint arXiv:2310.15161 (2023).</a:t>
            </a:r>
          </a:p>
          <a:p>
            <a:pPr marL="457189" indent="-457189" fontAlgn="ctr">
              <a:lnSpc>
                <a:spcPct val="110000"/>
              </a:lnSpc>
              <a:buClr>
                <a:srgbClr val="FFB600"/>
              </a:buClr>
              <a:buSzPts val="1800"/>
              <a:buFont typeface="+mj-lt"/>
              <a:buAutoNum type="arabicPeriod"/>
            </a:pPr>
            <a:r>
              <a:rPr lang="en-US" altLang="zh-TW" sz="1500" i="1" dirty="0">
                <a:latin typeface="Times"/>
              </a:rPr>
              <a:t>Zhou, H.-Y., Guo, J., Zhang, Y., Yu, L., Wang, L., Yu, Y.: </a:t>
            </a:r>
            <a:r>
              <a:rPr lang="en-US" altLang="zh-TW" sz="1500" i="1" dirty="0" err="1">
                <a:latin typeface="Times"/>
              </a:rPr>
              <a:t>nnFormer</a:t>
            </a:r>
            <a:r>
              <a:rPr lang="en-US" altLang="zh-TW" sz="1500" i="1" dirty="0">
                <a:latin typeface="Times"/>
              </a:rPr>
              <a:t>: Interleaved Transformer for Volumetric Segmentation (2022)</a:t>
            </a:r>
          </a:p>
          <a:p>
            <a:pPr marL="457189" indent="-457189" fontAlgn="ctr">
              <a:lnSpc>
                <a:spcPct val="110000"/>
              </a:lnSpc>
              <a:buClr>
                <a:srgbClr val="FFB600"/>
              </a:buClr>
              <a:buSzPts val="1800"/>
              <a:buFont typeface="+mj-lt"/>
              <a:buAutoNum type="arabicPeriod"/>
            </a:pPr>
            <a:r>
              <a:rPr lang="en-US" altLang="zh-TW" sz="1500" i="1" dirty="0" err="1">
                <a:latin typeface="Times"/>
              </a:rPr>
              <a:t>Hatamizadeh</a:t>
            </a:r>
            <a:r>
              <a:rPr lang="en-US" altLang="zh-TW" sz="1500" i="1" dirty="0">
                <a:latin typeface="Times"/>
              </a:rPr>
              <a:t>, A., Nath, V., Tang, Y., Yang, D., Roth, H., Xu, D.: </a:t>
            </a:r>
            <a:r>
              <a:rPr lang="en-US" altLang="zh-TW" sz="1500" i="1" dirty="0" err="1">
                <a:latin typeface="Times"/>
              </a:rPr>
              <a:t>Swin</a:t>
            </a:r>
            <a:r>
              <a:rPr lang="en-US" altLang="zh-TW" sz="1500" i="1" dirty="0">
                <a:latin typeface="Times"/>
              </a:rPr>
              <a:t> UNETR: </a:t>
            </a:r>
            <a:r>
              <a:rPr lang="en-US" altLang="zh-TW" sz="1500" i="1" dirty="0" err="1">
                <a:latin typeface="Times"/>
              </a:rPr>
              <a:t>Swin</a:t>
            </a:r>
            <a:r>
              <a:rPr lang="en-US" altLang="zh-TW" sz="1500" i="1" dirty="0">
                <a:latin typeface="Times"/>
              </a:rPr>
              <a:t> Transformers for Semantic Segmentation of Brain Tumors in MRI Images (2022)</a:t>
            </a:r>
          </a:p>
          <a:p>
            <a:pPr marL="457189" indent="-457189" fontAlgn="ctr">
              <a:lnSpc>
                <a:spcPct val="110000"/>
              </a:lnSpc>
              <a:buClr>
                <a:srgbClr val="FFB600"/>
              </a:buClr>
              <a:buSzPts val="1800"/>
              <a:buFont typeface="+mj-lt"/>
              <a:buAutoNum type="arabicPeriod"/>
            </a:pPr>
            <a:r>
              <a:rPr lang="en-US" altLang="zh-TW" sz="1500" i="1" dirty="0">
                <a:latin typeface="Times"/>
              </a:rPr>
              <a:t>Lee, H.H., Bao, S., </a:t>
            </a:r>
            <a:r>
              <a:rPr lang="en-US" altLang="zh-TW" sz="1500" i="1" dirty="0" err="1">
                <a:latin typeface="Times"/>
              </a:rPr>
              <a:t>Huo</a:t>
            </a:r>
            <a:r>
              <a:rPr lang="en-US" altLang="zh-TW" sz="1500" i="1" dirty="0">
                <a:latin typeface="Times"/>
              </a:rPr>
              <a:t>, Y., Landman, B.A.: 3D UX-Net: A Large Kernel Volumetric </a:t>
            </a:r>
            <a:r>
              <a:rPr lang="en-US" altLang="zh-TW" sz="1500" i="1" dirty="0" err="1">
                <a:latin typeface="Times"/>
              </a:rPr>
              <a:t>ConvNet</a:t>
            </a:r>
            <a:r>
              <a:rPr lang="en-US" altLang="zh-TW" sz="1500" i="1" dirty="0">
                <a:latin typeface="Times"/>
              </a:rPr>
              <a:t> Modernizing Hierarchical Transformer for Medical Image Segmentation (2023)</a:t>
            </a:r>
          </a:p>
          <a:p>
            <a:pPr marL="457189" indent="-457189" fontAlgn="ctr">
              <a:lnSpc>
                <a:spcPct val="110000"/>
              </a:lnSpc>
              <a:buClr>
                <a:srgbClr val="FFB600"/>
              </a:buClr>
              <a:buSzPts val="1800"/>
              <a:buFont typeface="+mj-lt"/>
              <a:buAutoNum type="arabicPeriod"/>
            </a:pPr>
            <a:r>
              <a:rPr lang="en-US" altLang="zh-TW" sz="1500" i="1" dirty="0" err="1">
                <a:latin typeface="Times"/>
              </a:rPr>
              <a:t>Isensee</a:t>
            </a:r>
            <a:r>
              <a:rPr lang="en-US" altLang="zh-TW" sz="1500" i="1" dirty="0">
                <a:latin typeface="Times"/>
              </a:rPr>
              <a:t>, F., Jaeger, P.F., Kohl, S.A., Petersen, J., Maier-Hein, K.H.: </a:t>
            </a:r>
            <a:r>
              <a:rPr lang="en-US" altLang="zh-TW" sz="1500" i="1" dirty="0" err="1">
                <a:latin typeface="Times"/>
              </a:rPr>
              <a:t>nnu</a:t>
            </a:r>
            <a:r>
              <a:rPr lang="en-US" altLang="zh-TW" sz="1500" i="1" dirty="0">
                <a:latin typeface="Times"/>
              </a:rPr>
              <a:t>-net: a self-configuring method for deep learning-based biomedical image segmentation. Nature methods 18(2), 203–211 (2021)</a:t>
            </a:r>
          </a:p>
          <a:p>
            <a:pPr marL="457189" indent="-457189" fontAlgn="ctr">
              <a:lnSpc>
                <a:spcPct val="110000"/>
              </a:lnSpc>
              <a:buClr>
                <a:srgbClr val="FFB600"/>
              </a:buClr>
              <a:buSzPts val="1800"/>
              <a:buFont typeface="+mj-lt"/>
              <a:buAutoNum type="arabicPeriod"/>
            </a:pPr>
            <a:r>
              <a:rPr lang="en-US" altLang="zh-TW" sz="1500" i="1" dirty="0">
                <a:latin typeface="Times"/>
              </a:rPr>
              <a:t>Landman, B., Xu, Z., </a:t>
            </a:r>
            <a:r>
              <a:rPr lang="en-US" altLang="zh-TW" sz="1500" i="1" dirty="0" err="1">
                <a:latin typeface="Times"/>
              </a:rPr>
              <a:t>Igelsias</a:t>
            </a:r>
            <a:r>
              <a:rPr lang="en-US" altLang="zh-TW" sz="1500" i="1" dirty="0">
                <a:latin typeface="Times"/>
              </a:rPr>
              <a:t>, J., </a:t>
            </a:r>
            <a:r>
              <a:rPr lang="en-US" altLang="zh-TW" sz="1500" i="1" dirty="0" err="1">
                <a:latin typeface="Times"/>
              </a:rPr>
              <a:t>Styner</a:t>
            </a:r>
            <a:r>
              <a:rPr lang="en-US" altLang="zh-TW" sz="1500" i="1" dirty="0">
                <a:latin typeface="Times"/>
              </a:rPr>
              <a:t>, M., </a:t>
            </a:r>
            <a:r>
              <a:rPr lang="en-US" altLang="zh-TW" sz="1500" i="1" dirty="0" err="1">
                <a:latin typeface="Times"/>
              </a:rPr>
              <a:t>Langerak</a:t>
            </a:r>
            <a:r>
              <a:rPr lang="en-US" altLang="zh-TW" sz="1500" i="1" dirty="0">
                <a:latin typeface="Times"/>
              </a:rPr>
              <a:t>, T., Klein, A.: </a:t>
            </a:r>
            <a:r>
              <a:rPr lang="en-US" altLang="zh-TW" sz="1500" i="1" dirty="0" err="1">
                <a:latin typeface="Times"/>
              </a:rPr>
              <a:t>Miccai</a:t>
            </a:r>
            <a:r>
              <a:rPr lang="en-US" altLang="zh-TW" sz="1500" i="1" dirty="0">
                <a:latin typeface="Times"/>
              </a:rPr>
              <a:t> multi-atlas labeling beyond the cranial vault–workshop and challenge. In: Proc. MICCAI Multi-Atlas Labeling Beyond Cranial </a:t>
            </a:r>
            <a:r>
              <a:rPr lang="en-US" altLang="zh-TW" sz="1500" i="1" dirty="0" err="1">
                <a:latin typeface="Times"/>
              </a:rPr>
              <a:t>VaultWorkshop</a:t>
            </a:r>
            <a:r>
              <a:rPr lang="en-US" altLang="zh-TW" sz="1500" i="1" dirty="0">
                <a:latin typeface="Times"/>
              </a:rPr>
              <a:t> Challenge, vol. 5, p. 12 (2015)</a:t>
            </a:r>
          </a:p>
          <a:p>
            <a:pPr marL="457189" indent="-457189" fontAlgn="ctr">
              <a:lnSpc>
                <a:spcPct val="110000"/>
              </a:lnSpc>
              <a:buClr>
                <a:srgbClr val="FFB600"/>
              </a:buClr>
              <a:buSzPts val="1800"/>
              <a:buFont typeface="+mj-lt"/>
              <a:buAutoNum type="arabicPeriod"/>
            </a:pPr>
            <a:r>
              <a:rPr lang="en-US" altLang="zh-TW" sz="1500" i="1" dirty="0">
                <a:latin typeface="Times"/>
              </a:rPr>
              <a:t>Simpson, A.L., Antonelli, M., </a:t>
            </a:r>
            <a:r>
              <a:rPr lang="en-US" altLang="zh-TW" sz="1500" i="1" dirty="0" err="1">
                <a:latin typeface="Times"/>
              </a:rPr>
              <a:t>Bakas</a:t>
            </a:r>
            <a:r>
              <a:rPr lang="en-US" altLang="zh-TW" sz="1500" i="1" dirty="0">
                <a:latin typeface="Times"/>
              </a:rPr>
              <a:t>, S., </a:t>
            </a:r>
            <a:r>
              <a:rPr lang="en-US" altLang="zh-TW" sz="1500" i="1" dirty="0" err="1">
                <a:latin typeface="Times"/>
              </a:rPr>
              <a:t>Bilello</a:t>
            </a:r>
            <a:r>
              <a:rPr lang="en-US" altLang="zh-TW" sz="1500" i="1" dirty="0">
                <a:latin typeface="Times"/>
              </a:rPr>
              <a:t>, M., Farahani, K., Van Gin- </a:t>
            </a:r>
            <a:r>
              <a:rPr lang="en-US" altLang="zh-TW" sz="1500" i="1" dirty="0" err="1">
                <a:latin typeface="Times"/>
              </a:rPr>
              <a:t>neken</a:t>
            </a:r>
            <a:r>
              <a:rPr lang="en-US" altLang="zh-TW" sz="1500" i="1" dirty="0">
                <a:latin typeface="Times"/>
              </a:rPr>
              <a:t>, B., Kopp-Schneider, A., Landman, B.A., </a:t>
            </a:r>
            <a:r>
              <a:rPr lang="en-US" altLang="zh-TW" sz="1500" i="1" dirty="0" err="1">
                <a:latin typeface="Times"/>
              </a:rPr>
              <a:t>Litjens</a:t>
            </a:r>
            <a:r>
              <a:rPr lang="en-US" altLang="zh-TW" sz="1500" i="1" dirty="0">
                <a:latin typeface="Times"/>
              </a:rPr>
              <a:t>, G., </a:t>
            </a:r>
            <a:r>
              <a:rPr lang="en-US" altLang="zh-TW" sz="1500" i="1" dirty="0" err="1">
                <a:latin typeface="Times"/>
              </a:rPr>
              <a:t>Menze</a:t>
            </a:r>
            <a:r>
              <a:rPr lang="en-US" altLang="zh-TW" sz="1500" i="1" dirty="0">
                <a:latin typeface="Times"/>
              </a:rPr>
              <a:t>, B., et al.: A large annotated medical image dataset for the development and evaluation of segmentation algorithms. </a:t>
            </a:r>
            <a:r>
              <a:rPr lang="en-US" altLang="zh-TW" sz="1500" i="1" dirty="0" err="1">
                <a:latin typeface="Times"/>
              </a:rPr>
              <a:t>arXiv</a:t>
            </a:r>
            <a:r>
              <a:rPr lang="en-US" altLang="zh-TW" sz="1500" i="1" dirty="0">
                <a:latin typeface="Times"/>
              </a:rPr>
              <a:t> preprint arXiv:1902.09063 (2019)</a:t>
            </a:r>
          </a:p>
        </p:txBody>
      </p:sp>
    </p:spTree>
    <p:extLst>
      <p:ext uri="{BB962C8B-B14F-4D97-AF65-F5344CB8AC3E}">
        <p14:creationId xmlns:p14="http://schemas.microsoft.com/office/powerpoint/2010/main" val="2450657974"/>
      </p:ext>
    </p:extLst>
  </p:cSld>
  <p:clrMapOvr>
    <a:masterClrMapping/>
  </p:clrMapOvr>
  <mc:AlternateContent xmlns:mc="http://schemas.openxmlformats.org/markup-compatibility/2006" xmlns:p14="http://schemas.microsoft.com/office/powerpoint/2010/main">
    <mc:Choice Requires="p14">
      <p:transition spd="med" p14:dur="700" advTm="4062">
        <p:fade/>
      </p:transition>
    </mc:Choice>
    <mc:Fallback xmlns="">
      <p:transition spd="med" advTm="406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28</a:t>
            </a:fld>
            <a:endParaRPr lang="en" sz="1867">
              <a:latin typeface="Arial"/>
              <a:cs typeface="Arial"/>
              <a:sym typeface="Arial"/>
            </a:endParaRPr>
          </a:p>
        </p:txBody>
      </p:sp>
      <p:sp>
        <p:nvSpPr>
          <p:cNvPr id="364" name="Shape 364"/>
          <p:cNvSpPr txBox="1">
            <a:spLocks noGrp="1"/>
          </p:cNvSpPr>
          <p:nvPr>
            <p:ph type="ctrTitle" idx="4294967295"/>
          </p:nvPr>
        </p:nvSpPr>
        <p:spPr>
          <a:xfrm>
            <a:off x="914400" y="2009533"/>
            <a:ext cx="8791600" cy="1546400"/>
          </a:xfrm>
          <a:prstGeom prst="rect">
            <a:avLst/>
          </a:prstGeom>
        </p:spPr>
        <p:txBody>
          <a:bodyPr wrap="square" lIns="121900" tIns="121900" rIns="121900" bIns="121900" anchor="t" anchorCtr="0">
            <a:noAutofit/>
          </a:bodyPr>
          <a:lstStyle/>
          <a:p>
            <a:r>
              <a:rPr lang="en" sz="12800" dirty="0">
                <a:solidFill>
                  <a:srgbClr val="FFB600"/>
                </a:solidFill>
              </a:rPr>
              <a:t>Thanks!</a:t>
            </a:r>
          </a:p>
        </p:txBody>
      </p:sp>
      <p:sp>
        <p:nvSpPr>
          <p:cNvPr id="365" name="Shape 365"/>
          <p:cNvSpPr txBox="1">
            <a:spLocks noGrp="1"/>
          </p:cNvSpPr>
          <p:nvPr>
            <p:ph type="subTitle" idx="4294967295"/>
          </p:nvPr>
        </p:nvSpPr>
        <p:spPr>
          <a:xfrm>
            <a:off x="914400" y="3813333"/>
            <a:ext cx="8791600" cy="2574000"/>
          </a:xfrm>
          <a:prstGeom prst="rect">
            <a:avLst/>
          </a:prstGeom>
        </p:spPr>
        <p:txBody>
          <a:bodyPr wrap="square" lIns="121900" tIns="121900" rIns="121900" bIns="121900" anchor="t" anchorCtr="0">
            <a:noAutofit/>
          </a:bodyPr>
          <a:lstStyle/>
          <a:p>
            <a:pPr indent="-93131">
              <a:spcBef>
                <a:spcPts val="0"/>
              </a:spcBef>
              <a:buClr>
                <a:schemeClr val="dk1"/>
              </a:buClr>
              <a:buSzPts val="1100"/>
              <a:buNone/>
            </a:pPr>
            <a:endParaRPr lang="en" dirty="0"/>
          </a:p>
          <a:p>
            <a:pPr indent="-93131">
              <a:spcBef>
                <a:spcPts val="0"/>
              </a:spcBef>
              <a:buClr>
                <a:schemeClr val="dk1"/>
              </a:buClr>
              <a:buSzPts val="1100"/>
              <a:buNone/>
            </a:pPr>
            <a:r>
              <a:rPr lang="en" dirty="0"/>
              <a:t>You can find me at </a:t>
            </a:r>
            <a:r>
              <a:rPr lang="en-US"/>
              <a:t>d11922030@ntu.edu.tw</a:t>
            </a:r>
            <a:endParaRPr lang="en" dirty="0"/>
          </a:p>
        </p:txBody>
      </p:sp>
      <p:sp>
        <p:nvSpPr>
          <p:cNvPr id="366" name="Shape 366"/>
          <p:cNvSpPr/>
          <p:nvPr/>
        </p:nvSpPr>
        <p:spPr>
          <a:xfrm>
            <a:off x="10738980" y="437087"/>
            <a:ext cx="1064009" cy="967780"/>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80"/>
        <p:cNvGrpSpPr/>
        <p:nvPr/>
      </p:nvGrpSpPr>
      <p:grpSpPr>
        <a:xfrm>
          <a:off x="0" y="0"/>
          <a:ext cx="0" cy="0"/>
          <a:chOff x="0" y="0"/>
          <a:chExt cx="0" cy="0"/>
        </a:xfrm>
      </p:grpSpPr>
      <p:sp>
        <p:nvSpPr>
          <p:cNvPr id="384" name="Shape 384"/>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29</a:t>
            </a:fld>
            <a:endParaRPr lang="en" sz="1867">
              <a:latin typeface="Arial"/>
              <a:cs typeface="Arial"/>
              <a:sym typeface="Arial"/>
            </a:endParaRPr>
          </a:p>
        </p:txBody>
      </p:sp>
      <p:grpSp>
        <p:nvGrpSpPr>
          <p:cNvPr id="385" name="Shape 385"/>
          <p:cNvGrpSpPr/>
          <p:nvPr/>
        </p:nvGrpSpPr>
        <p:grpSpPr>
          <a:xfrm>
            <a:off x="10770786" y="383346"/>
            <a:ext cx="1001293" cy="1075487"/>
            <a:chOff x="611175" y="2326900"/>
            <a:chExt cx="362700" cy="389575"/>
          </a:xfrm>
        </p:grpSpPr>
        <p:sp>
          <p:nvSpPr>
            <p:cNvPr id="386" name="Shape 386"/>
            <p:cNvSpPr/>
            <p:nvPr/>
          </p:nvSpPr>
          <p:spPr>
            <a:xfrm>
              <a:off x="611175" y="2326900"/>
              <a:ext cx="362700" cy="389575"/>
            </a:xfrm>
            <a:custGeom>
              <a:avLst/>
              <a:gdLst/>
              <a:ahLst/>
              <a:cxnLst/>
              <a:rect l="0" t="0" r="0" b="0"/>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387" name="Shape 387"/>
            <p:cNvSpPr/>
            <p:nvPr/>
          </p:nvSpPr>
          <p:spPr>
            <a:xfrm>
              <a:off x="794950" y="2500900"/>
              <a:ext cx="24450" cy="23850"/>
            </a:xfrm>
            <a:custGeom>
              <a:avLst/>
              <a:gdLst/>
              <a:ahLst/>
              <a:cxnLst/>
              <a:rect l="0" t="0" r="0" b="0"/>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388" name="Shape 388"/>
            <p:cNvSpPr/>
            <p:nvPr/>
          </p:nvSpPr>
          <p:spPr>
            <a:xfrm>
              <a:off x="754650" y="2381250"/>
              <a:ext cx="75750" cy="14050"/>
            </a:xfrm>
            <a:custGeom>
              <a:avLst/>
              <a:gdLst/>
              <a:ahLst/>
              <a:cxnLst/>
              <a:rect l="0" t="0" r="0" b="0"/>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389" name="Shape 389"/>
            <p:cNvSpPr/>
            <p:nvPr/>
          </p:nvSpPr>
          <p:spPr>
            <a:xfrm>
              <a:off x="765025" y="2453900"/>
              <a:ext cx="31175" cy="31150"/>
            </a:xfrm>
            <a:custGeom>
              <a:avLst/>
              <a:gdLst/>
              <a:ahLst/>
              <a:cxnLst/>
              <a:rect l="0" t="0" r="0" b="0"/>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4" name="Shape 364">
            <a:extLst>
              <a:ext uri="{FF2B5EF4-FFF2-40B4-BE49-F238E27FC236}">
                <a16:creationId xmlns:a16="http://schemas.microsoft.com/office/drawing/2014/main" id="{37FF71CC-A90E-2099-E1FD-4EF91A503EE3}"/>
              </a:ext>
            </a:extLst>
          </p:cNvPr>
          <p:cNvSpPr txBox="1">
            <a:spLocks/>
          </p:cNvSpPr>
          <p:nvPr/>
        </p:nvSpPr>
        <p:spPr>
          <a:xfrm>
            <a:off x="914400" y="2009533"/>
            <a:ext cx="8791600" cy="154640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lvl="1">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pPr defTabSz="1219170" hangingPunct="1"/>
            <a:r>
              <a:rPr lang="en-US" altLang="zh-TW" sz="12800" dirty="0">
                <a:solidFill>
                  <a:srgbClr val="FFB600"/>
                </a:solidFill>
              </a:rPr>
              <a:t>Appendix</a:t>
            </a:r>
            <a:endParaRPr lang="en" sz="12800" dirty="0">
              <a:solidFill>
                <a:srgbClr val="FFB6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3</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 action="ppaction://noaction"/>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9621061" cy="696384"/>
          </a:xfrm>
        </p:spPr>
        <p:txBody>
          <a:bodyPr/>
          <a:lstStyle/>
          <a:p>
            <a:r>
              <a:rPr lang="en-US" altLang="zh-TW" sz="3733" b="1" dirty="0">
                <a:solidFill>
                  <a:schemeClr val="tx1"/>
                </a:solidFill>
              </a:rPr>
              <a:t>Segment Anything Model (SAM)</a:t>
            </a:r>
            <a:endParaRPr altLang="ko-KR" sz="3733" dirty="0">
              <a:ea typeface="宋体" panose="02010600030101010101" pitchFamily="2" charset="-122"/>
            </a:endParaRPr>
          </a:p>
        </p:txBody>
      </p:sp>
      <p:sp>
        <p:nvSpPr>
          <p:cNvPr id="3" name="內容預留位置 6">
            <a:extLst>
              <a:ext uri="{FF2B5EF4-FFF2-40B4-BE49-F238E27FC236}">
                <a16:creationId xmlns:a16="http://schemas.microsoft.com/office/drawing/2014/main" id="{F4173F7A-E967-DBD6-1B0F-8370D7E72CBF}"/>
              </a:ext>
            </a:extLst>
          </p:cNvPr>
          <p:cNvSpPr txBox="1">
            <a:spLocks/>
          </p:cNvSpPr>
          <p:nvPr/>
        </p:nvSpPr>
        <p:spPr>
          <a:xfrm>
            <a:off x="616554" y="1570117"/>
            <a:ext cx="10929025"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Model overview</a:t>
            </a:r>
            <a:endParaRPr lang="en-US" altLang="zh-TW" sz="2133" b="1" u="sng" dirty="0">
              <a:solidFill>
                <a:srgbClr val="000000"/>
              </a:solidFill>
              <a:latin typeface="Raleway Light"/>
              <a:ea typeface="宋体" panose="02010600030101010101" pitchFamily="2" charset="-122"/>
              <a:cs typeface="Raleway Light"/>
              <a:sym typeface="Raleway Light"/>
            </a:endParaRPr>
          </a:p>
          <a:p>
            <a:pPr marL="990575" lvl="1" indent="-380990" defTabSz="1219170">
              <a:lnSpc>
                <a:spcPct val="120000"/>
              </a:lnSpc>
              <a:spcBef>
                <a:spcPct val="0"/>
              </a:spcBef>
              <a:spcAft>
                <a:spcPct val="50000"/>
              </a:spcAft>
              <a:buClr>
                <a:srgbClr val="FFB600"/>
              </a:buClr>
              <a:buSzPts val="1800"/>
              <a:buFont typeface="Raleway Light"/>
              <a:buChar char="○"/>
            </a:pPr>
            <a:endParaRPr lang="en-US" altLang="zh-TW" sz="2133" b="1" u="sng" dirty="0">
              <a:solidFill>
                <a:srgbClr val="000000"/>
              </a:solidFill>
              <a:latin typeface="Raleway Light"/>
              <a:ea typeface="宋体" panose="02010600030101010101" pitchFamily="2" charset="-122"/>
              <a:cs typeface="Raleway Light"/>
              <a:sym typeface="Raleway Light"/>
            </a:endParaRPr>
          </a:p>
          <a:p>
            <a:pPr marL="609585" lvl="1" indent="0" defTabSz="1219170">
              <a:lnSpc>
                <a:spcPct val="120000"/>
              </a:lnSpc>
              <a:spcBef>
                <a:spcPct val="0"/>
              </a:spcBef>
              <a:spcAft>
                <a:spcPct val="50000"/>
              </a:spcAft>
              <a:buClr>
                <a:srgbClr val="FFB600"/>
              </a:buClr>
              <a:buSzPts val="1800"/>
              <a:buNone/>
            </a:pPr>
            <a:endParaRPr lang="en-US" altLang="zh-TW" sz="2133" b="1" u="sng" dirty="0">
              <a:solidFill>
                <a:srgbClr val="000000"/>
              </a:solidFill>
              <a:latin typeface="Raleway Light"/>
              <a:ea typeface="宋体" panose="02010600030101010101" pitchFamily="2" charset="-122"/>
              <a:cs typeface="Raleway Light"/>
              <a:sym typeface="Raleway Light"/>
            </a:endParaRPr>
          </a:p>
          <a:p>
            <a:pPr marL="1676358" lvl="2" indent="-457189" defTabSz="1219170">
              <a:lnSpc>
                <a:spcPct val="100000"/>
              </a:lnSpc>
              <a:spcBef>
                <a:spcPct val="0"/>
              </a:spcBef>
              <a:spcAft>
                <a:spcPct val="50000"/>
              </a:spcAft>
              <a:buClr>
                <a:srgbClr val="FFB600"/>
              </a:buClr>
              <a:buSzPts val="1800"/>
              <a:buFont typeface="+mj-lt"/>
              <a:buAutoNum type="arabicPeriod"/>
            </a:pPr>
            <a:endParaRPr lang="zh-TW" altLang="zh-TW" sz="1867" dirty="0">
              <a:solidFill>
                <a:srgbClr val="262626"/>
              </a:solidFill>
              <a:latin typeface="Raleway" panose="020B0503030101060003" pitchFamily="34" charset="0"/>
              <a:ea typeface="宋体" panose="02010600030101010101" pitchFamily="2" charset="-122"/>
              <a:sym typeface="Raleway Light"/>
            </a:endParaRPr>
          </a:p>
        </p:txBody>
      </p:sp>
      <p:sp>
        <p:nvSpPr>
          <p:cNvPr id="9" name="文字方塊 8">
            <a:extLst>
              <a:ext uri="{FF2B5EF4-FFF2-40B4-BE49-F238E27FC236}">
                <a16:creationId xmlns:a16="http://schemas.microsoft.com/office/drawing/2014/main" id="{BF699383-B01D-DB1A-14CF-8E568957BE3E}"/>
              </a:ext>
            </a:extLst>
          </p:cNvPr>
          <p:cNvSpPr txBox="1"/>
          <p:nvPr/>
        </p:nvSpPr>
        <p:spPr>
          <a:xfrm>
            <a:off x="0" y="6417906"/>
            <a:ext cx="11874500" cy="430887"/>
          </a:xfrm>
          <a:prstGeom prst="rect">
            <a:avLst/>
          </a:prstGeom>
          <a:noFill/>
        </p:spPr>
        <p:txBody>
          <a:bodyPr wrap="square">
            <a:spAutoFit/>
          </a:bodyPr>
          <a:lstStyle/>
          <a:p>
            <a:pPr defTabSz="1219170" hangingPunct="1"/>
            <a:r>
              <a:rPr lang="en-US" altLang="zh-TW" sz="1100" dirty="0">
                <a:solidFill>
                  <a:schemeClr val="tx1"/>
                </a:solidFill>
                <a:latin typeface="Arial"/>
                <a:cs typeface="Arial"/>
                <a:sym typeface="Arial"/>
              </a:rPr>
              <a:t>KIRILLOV, Alexander, et al. Segment anything. </a:t>
            </a:r>
            <a:r>
              <a:rPr lang="en-US" altLang="zh-TW" sz="1100" dirty="0" err="1">
                <a:solidFill>
                  <a:schemeClr val="tx1"/>
                </a:solidFill>
                <a:latin typeface="Arial"/>
                <a:cs typeface="Arial"/>
                <a:sym typeface="Arial"/>
              </a:rPr>
              <a:t>arXiv</a:t>
            </a:r>
            <a:r>
              <a:rPr lang="en-US" altLang="zh-TW" sz="1100" dirty="0">
                <a:solidFill>
                  <a:schemeClr val="tx1"/>
                </a:solidFill>
                <a:latin typeface="Arial"/>
                <a:cs typeface="Arial"/>
                <a:sym typeface="Arial"/>
              </a:rPr>
              <a:t> preprint arXiv:2304.02643, 2023.</a:t>
            </a:r>
          </a:p>
          <a:p>
            <a:pPr defTabSz="1219170" hangingPunct="1"/>
            <a:r>
              <a:rPr lang="en-US" altLang="zh-TW" sz="1100" dirty="0">
                <a:solidFill>
                  <a:schemeClr val="tx1"/>
                </a:solidFill>
                <a:latin typeface="Arial"/>
                <a:cs typeface="Arial"/>
                <a:sym typeface="Arial"/>
              </a:rPr>
              <a:t>ZHANG, </a:t>
            </a:r>
            <a:r>
              <a:rPr lang="en-US" altLang="zh-TW" sz="1100" dirty="0" err="1">
                <a:solidFill>
                  <a:schemeClr val="tx1"/>
                </a:solidFill>
                <a:latin typeface="Arial"/>
                <a:cs typeface="Arial"/>
                <a:sym typeface="Arial"/>
              </a:rPr>
              <a:t>Yichi</a:t>
            </a:r>
            <a:r>
              <a:rPr lang="en-US" altLang="zh-TW" sz="1100" dirty="0">
                <a:solidFill>
                  <a:schemeClr val="tx1"/>
                </a:solidFill>
                <a:latin typeface="Arial"/>
                <a:cs typeface="Arial"/>
                <a:sym typeface="Arial"/>
              </a:rPr>
              <a:t>; SHEN, </a:t>
            </a:r>
            <a:r>
              <a:rPr lang="en-US" altLang="zh-TW" sz="1100" dirty="0" err="1">
                <a:solidFill>
                  <a:schemeClr val="tx1"/>
                </a:solidFill>
                <a:latin typeface="Arial"/>
                <a:cs typeface="Arial"/>
                <a:sym typeface="Arial"/>
              </a:rPr>
              <a:t>Zhenrong</a:t>
            </a:r>
            <a:r>
              <a:rPr lang="en-US" altLang="zh-TW" sz="1100" dirty="0">
                <a:solidFill>
                  <a:schemeClr val="tx1"/>
                </a:solidFill>
                <a:latin typeface="Arial"/>
                <a:cs typeface="Arial"/>
                <a:sym typeface="Arial"/>
              </a:rPr>
              <a:t>; JIAO, </a:t>
            </a:r>
            <a:r>
              <a:rPr lang="en-US" altLang="zh-TW" sz="1100" dirty="0" err="1">
                <a:solidFill>
                  <a:schemeClr val="tx1"/>
                </a:solidFill>
                <a:latin typeface="Arial"/>
                <a:cs typeface="Arial"/>
                <a:sym typeface="Arial"/>
              </a:rPr>
              <a:t>Rushi</a:t>
            </a:r>
            <a:r>
              <a:rPr lang="en-US" altLang="zh-TW" sz="1100" dirty="0">
                <a:solidFill>
                  <a:schemeClr val="tx1"/>
                </a:solidFill>
                <a:latin typeface="Arial"/>
                <a:cs typeface="Arial"/>
                <a:sym typeface="Arial"/>
              </a:rPr>
              <a:t>. Segment Anything Model for Medical Image Segmentation: Current Applications and Future Directions. </a:t>
            </a:r>
            <a:r>
              <a:rPr lang="en-US" altLang="zh-TW" sz="1100" dirty="0" err="1">
                <a:solidFill>
                  <a:schemeClr val="tx1"/>
                </a:solidFill>
                <a:latin typeface="Arial"/>
                <a:cs typeface="Arial"/>
                <a:sym typeface="Arial"/>
              </a:rPr>
              <a:t>arXiv</a:t>
            </a:r>
            <a:r>
              <a:rPr lang="en-US" altLang="zh-TW" sz="1100" dirty="0">
                <a:solidFill>
                  <a:schemeClr val="tx1"/>
                </a:solidFill>
                <a:latin typeface="Arial"/>
                <a:cs typeface="Arial"/>
                <a:sym typeface="Arial"/>
              </a:rPr>
              <a:t> preprint arXiv:2401.03495, 2024.</a:t>
            </a:r>
            <a:endParaRPr lang="zh-TW" altLang="en-US" sz="1100" dirty="0">
              <a:solidFill>
                <a:schemeClr val="tx1"/>
              </a:solidFill>
              <a:latin typeface="Arial"/>
              <a:cs typeface="Arial"/>
              <a:sym typeface="Arial"/>
            </a:endParaRPr>
          </a:p>
        </p:txBody>
      </p:sp>
      <p:pic>
        <p:nvPicPr>
          <p:cNvPr id="1026" name="Picture 2" descr="image">
            <a:hlinkClick r:id="rId3"/>
            <a:extLst>
              <a:ext uri="{FF2B5EF4-FFF2-40B4-BE49-F238E27FC236}">
                <a16:creationId xmlns:a16="http://schemas.microsoft.com/office/drawing/2014/main" id="{6C26A4F6-8FD1-A1FD-514E-D336EDF5E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986" y="2225675"/>
            <a:ext cx="9009946" cy="36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3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Shape 90"/>
          <p:cNvSpPr txBox="1"/>
          <p:nvPr/>
        </p:nvSpPr>
        <p:spPr>
          <a:xfrm>
            <a:off x="10415100" y="0"/>
            <a:ext cx="1281200" cy="1854000"/>
          </a:xfrm>
          <a:prstGeom prst="rect">
            <a:avLst/>
          </a:prstGeom>
          <a:noFill/>
          <a:ln>
            <a:noFill/>
          </a:ln>
        </p:spPr>
        <p:txBody>
          <a:bodyPr wrap="square" lIns="121900" tIns="121900" rIns="121900" bIns="121900" anchor="ctr" anchorCtr="0">
            <a:noAutofit/>
          </a:bodyPr>
          <a:lstStyle/>
          <a:p>
            <a:pPr algn="ctr" defTabSz="1219170" hangingPunct="1"/>
            <a:r>
              <a:rPr lang="en" sz="12800" dirty="0">
                <a:solidFill>
                  <a:srgbClr val="434343"/>
                </a:solidFill>
                <a:latin typeface="Raleway ExtraBold"/>
                <a:ea typeface="Raleway ExtraBold"/>
                <a:cs typeface="Raleway ExtraBold"/>
                <a:sym typeface="Raleway ExtraBold"/>
              </a:rPr>
              <a:t>2</a:t>
            </a:r>
          </a:p>
        </p:txBody>
      </p:sp>
      <p:sp>
        <p:nvSpPr>
          <p:cNvPr id="8" name="Shape 88">
            <a:extLst>
              <a:ext uri="{FF2B5EF4-FFF2-40B4-BE49-F238E27FC236}">
                <a16:creationId xmlns:a16="http://schemas.microsoft.com/office/drawing/2014/main" id="{0DDC7070-364F-2AC5-E94D-A4F5B25A996D}"/>
              </a:ext>
            </a:extLst>
          </p:cNvPr>
          <p:cNvSpPr txBox="1">
            <a:spLocks/>
          </p:cNvSpPr>
          <p:nvPr/>
        </p:nvSpPr>
        <p:spPr>
          <a:xfrm>
            <a:off x="426270" y="1720727"/>
            <a:ext cx="11339461" cy="1388824"/>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1pPr>
            <a:lvl2pPr lvl="1" rtl="0">
              <a:spcBef>
                <a:spcPts val="0"/>
              </a:spcBef>
              <a:buClr>
                <a:srgbClr val="434343"/>
              </a:buClr>
              <a:buSzPts val="4800"/>
              <a:buFont typeface="Raleway ExtraBold"/>
              <a:buNone/>
              <a:defRPr sz="4800">
                <a:solidFill>
                  <a:srgbClr val="434343"/>
                </a:solidFill>
                <a:latin typeface="Raleway ExtraBold"/>
                <a:ea typeface="Raleway ExtraBold"/>
                <a:cs typeface="Raleway ExtraBold"/>
                <a:sym typeface="Raleway ExtraBold"/>
              </a:defRPr>
            </a:lvl2pPr>
            <a:lvl3pPr lvl="2" rtl="0">
              <a:spcBef>
                <a:spcPts val="0"/>
              </a:spcBef>
              <a:buClr>
                <a:srgbClr val="434343"/>
              </a:buClr>
              <a:buSzPts val="4800"/>
              <a:buFont typeface="Raleway ExtraBold"/>
              <a:buNone/>
              <a:defRPr sz="4800">
                <a:solidFill>
                  <a:srgbClr val="434343"/>
                </a:solidFill>
                <a:latin typeface="Raleway ExtraBold"/>
                <a:ea typeface="Raleway ExtraBold"/>
                <a:cs typeface="Raleway ExtraBold"/>
                <a:sym typeface="Raleway ExtraBold"/>
              </a:defRPr>
            </a:lvl3pPr>
            <a:lvl4pPr lvl="3" rtl="0">
              <a:spcBef>
                <a:spcPts val="0"/>
              </a:spcBef>
              <a:buClr>
                <a:srgbClr val="434343"/>
              </a:buClr>
              <a:buSzPts val="4800"/>
              <a:buFont typeface="Raleway ExtraBold"/>
              <a:buNone/>
              <a:defRPr sz="4800">
                <a:solidFill>
                  <a:srgbClr val="434343"/>
                </a:solidFill>
                <a:latin typeface="Raleway ExtraBold"/>
                <a:ea typeface="Raleway ExtraBold"/>
                <a:cs typeface="Raleway ExtraBold"/>
                <a:sym typeface="Raleway ExtraBold"/>
              </a:defRPr>
            </a:lvl4pPr>
            <a:lvl5pPr lvl="4" rtl="0">
              <a:spcBef>
                <a:spcPts val="0"/>
              </a:spcBef>
              <a:buClr>
                <a:srgbClr val="434343"/>
              </a:buClr>
              <a:buSzPts val="4800"/>
              <a:buFont typeface="Raleway ExtraBold"/>
              <a:buNone/>
              <a:defRPr sz="4800">
                <a:solidFill>
                  <a:srgbClr val="434343"/>
                </a:solidFill>
                <a:latin typeface="Raleway ExtraBold"/>
                <a:ea typeface="Raleway ExtraBold"/>
                <a:cs typeface="Raleway ExtraBold"/>
                <a:sym typeface="Raleway ExtraBold"/>
              </a:defRPr>
            </a:lvl5pPr>
            <a:lvl6pPr lvl="5" rtl="0">
              <a:spcBef>
                <a:spcPts val="0"/>
              </a:spcBef>
              <a:buClr>
                <a:srgbClr val="434343"/>
              </a:buClr>
              <a:buSzPts val="4800"/>
              <a:buFont typeface="Raleway ExtraBold"/>
              <a:buNone/>
              <a:defRPr sz="4800">
                <a:solidFill>
                  <a:srgbClr val="434343"/>
                </a:solidFill>
                <a:latin typeface="Raleway ExtraBold"/>
                <a:ea typeface="Raleway ExtraBold"/>
                <a:cs typeface="Raleway ExtraBold"/>
                <a:sym typeface="Raleway ExtraBold"/>
              </a:defRPr>
            </a:lvl6pPr>
            <a:lvl7pPr lvl="6" rtl="0">
              <a:spcBef>
                <a:spcPts val="0"/>
              </a:spcBef>
              <a:buClr>
                <a:srgbClr val="434343"/>
              </a:buClr>
              <a:buSzPts val="4800"/>
              <a:buFont typeface="Raleway ExtraBold"/>
              <a:buNone/>
              <a:defRPr sz="4800">
                <a:solidFill>
                  <a:srgbClr val="434343"/>
                </a:solidFill>
                <a:latin typeface="Raleway ExtraBold"/>
                <a:ea typeface="Raleway ExtraBold"/>
                <a:cs typeface="Raleway ExtraBold"/>
                <a:sym typeface="Raleway ExtraBold"/>
              </a:defRPr>
            </a:lvl7pPr>
            <a:lvl8pPr lvl="7" rtl="0">
              <a:spcBef>
                <a:spcPts val="0"/>
              </a:spcBef>
              <a:buClr>
                <a:srgbClr val="434343"/>
              </a:buClr>
              <a:buSzPts val="4800"/>
              <a:buFont typeface="Raleway ExtraBold"/>
              <a:buNone/>
              <a:defRPr sz="4800">
                <a:solidFill>
                  <a:srgbClr val="434343"/>
                </a:solidFill>
                <a:latin typeface="Raleway ExtraBold"/>
                <a:ea typeface="Raleway ExtraBold"/>
                <a:cs typeface="Raleway ExtraBold"/>
                <a:sym typeface="Raleway ExtraBold"/>
              </a:defRPr>
            </a:lvl8pPr>
            <a:lvl9pPr lvl="8" rtl="0">
              <a:spcBef>
                <a:spcPts val="0"/>
              </a:spcBef>
              <a:buClr>
                <a:srgbClr val="434343"/>
              </a:buClr>
              <a:buSzPts val="4800"/>
              <a:buFont typeface="Raleway ExtraBold"/>
              <a:buNone/>
              <a:defRPr sz="4800">
                <a:solidFill>
                  <a:srgbClr val="434343"/>
                </a:solidFill>
                <a:latin typeface="Raleway ExtraBold"/>
                <a:ea typeface="Raleway ExtraBold"/>
                <a:cs typeface="Raleway ExtraBold"/>
                <a:sym typeface="Raleway ExtraBold"/>
              </a:defRPr>
            </a:lvl9pPr>
          </a:lstStyle>
          <a:p>
            <a:pPr algn="ctr" defTabSz="1219170" hangingPunct="1"/>
            <a:r>
              <a:rPr lang="en-US" altLang="zh-TW" sz="3600" dirty="0" err="1">
                <a:ea typeface="宋体" panose="02010600030101010101" pitchFamily="2" charset="-122"/>
              </a:rPr>
              <a:t>SegVol</a:t>
            </a:r>
            <a:r>
              <a:rPr lang="en-US" altLang="zh-TW" sz="3600" dirty="0">
                <a:ea typeface="宋体" panose="02010600030101010101" pitchFamily="2" charset="-122"/>
              </a:rPr>
              <a:t>: Universal and Interactive</a:t>
            </a:r>
            <a:r>
              <a:rPr lang="zh-TW" altLang="en-US" sz="3600" dirty="0">
                <a:ea typeface="宋体" panose="02010600030101010101" pitchFamily="2" charset="-122"/>
              </a:rPr>
              <a:t> </a:t>
            </a:r>
            <a:r>
              <a:rPr lang="en-US" altLang="zh-TW" sz="3600" dirty="0">
                <a:ea typeface="宋体" panose="02010600030101010101" pitchFamily="2" charset="-122"/>
              </a:rPr>
              <a:t>Volumetric Medical Image Segmentation </a:t>
            </a:r>
          </a:p>
        </p:txBody>
      </p:sp>
      <p:sp>
        <p:nvSpPr>
          <p:cNvPr id="9" name="Shape 89">
            <a:extLst>
              <a:ext uri="{FF2B5EF4-FFF2-40B4-BE49-F238E27FC236}">
                <a16:creationId xmlns:a16="http://schemas.microsoft.com/office/drawing/2014/main" id="{F665883E-8556-3F17-7953-AFA2D9AE5803}"/>
              </a:ext>
            </a:extLst>
          </p:cNvPr>
          <p:cNvSpPr txBox="1">
            <a:spLocks/>
          </p:cNvSpPr>
          <p:nvPr/>
        </p:nvSpPr>
        <p:spPr>
          <a:xfrm>
            <a:off x="0" y="3109551"/>
            <a:ext cx="12192000" cy="297176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800"/>
              <a:buFont typeface="Raleway Light"/>
              <a:buNone/>
              <a:defRPr sz="1800" b="0" i="0" u="none" strike="noStrike" cap="none">
                <a:solidFill>
                  <a:srgbClr val="FFFFFF"/>
                </a:solidFill>
                <a:latin typeface="Raleway Light"/>
                <a:ea typeface="Raleway Light"/>
                <a:cs typeface="Raleway Light"/>
                <a:sym typeface="Raleway Light"/>
              </a:defRPr>
            </a:lvl1pPr>
            <a:lvl2pPr marR="0" lvl="1" algn="l" rtl="0">
              <a:lnSpc>
                <a:spcPct val="100000"/>
              </a:lnSpc>
              <a:spcBef>
                <a:spcPts val="0"/>
              </a:spcBef>
              <a:spcAft>
                <a:spcPts val="0"/>
              </a:spcAft>
              <a:buClr>
                <a:srgbClr val="FFFFFF"/>
              </a:buClr>
              <a:buSzPts val="3000"/>
              <a:buFont typeface="Raleway Light"/>
              <a:buNone/>
              <a:defRPr sz="3000" b="0" i="0" u="none" strike="noStrike" cap="none">
                <a:solidFill>
                  <a:srgbClr val="FFFFFF"/>
                </a:solidFill>
                <a:latin typeface="Raleway Light"/>
                <a:ea typeface="Raleway Light"/>
                <a:cs typeface="Raleway Light"/>
                <a:sym typeface="Raleway Light"/>
              </a:defRPr>
            </a:lvl2pPr>
            <a:lvl3pPr marR="0" lvl="2" algn="l" rtl="0">
              <a:lnSpc>
                <a:spcPct val="100000"/>
              </a:lnSpc>
              <a:spcBef>
                <a:spcPts val="0"/>
              </a:spcBef>
              <a:spcAft>
                <a:spcPts val="0"/>
              </a:spcAft>
              <a:buClr>
                <a:srgbClr val="FFFFFF"/>
              </a:buClr>
              <a:buSzPts val="3000"/>
              <a:buFont typeface="Raleway Light"/>
              <a:buNone/>
              <a:defRPr sz="3000" b="0" i="0" u="none" strike="noStrike" cap="none">
                <a:solidFill>
                  <a:srgbClr val="FFFFFF"/>
                </a:solidFill>
                <a:latin typeface="Raleway Light"/>
                <a:ea typeface="Raleway Light"/>
                <a:cs typeface="Raleway Light"/>
                <a:sym typeface="Raleway Light"/>
              </a:defRPr>
            </a:lvl3pPr>
            <a:lvl4pPr marR="0" lvl="3" algn="l" rtl="0">
              <a:lnSpc>
                <a:spcPct val="100000"/>
              </a:lnSpc>
              <a:spcBef>
                <a:spcPts val="0"/>
              </a:spcBef>
              <a:spcAft>
                <a:spcPts val="0"/>
              </a:spcAft>
              <a:buClr>
                <a:srgbClr val="FFFFFF"/>
              </a:buClr>
              <a:buSzPts val="3000"/>
              <a:buFont typeface="Raleway Light"/>
              <a:buNone/>
              <a:defRPr sz="3000" b="0" i="0" u="none" strike="noStrike" cap="none">
                <a:solidFill>
                  <a:srgbClr val="FFFFFF"/>
                </a:solidFill>
                <a:latin typeface="Raleway Light"/>
                <a:ea typeface="Raleway Light"/>
                <a:cs typeface="Raleway Light"/>
                <a:sym typeface="Raleway Light"/>
              </a:defRPr>
            </a:lvl4pPr>
            <a:lvl5pPr marR="0" lvl="4" algn="l" rtl="0">
              <a:lnSpc>
                <a:spcPct val="100000"/>
              </a:lnSpc>
              <a:spcBef>
                <a:spcPts val="0"/>
              </a:spcBef>
              <a:spcAft>
                <a:spcPts val="0"/>
              </a:spcAft>
              <a:buClr>
                <a:srgbClr val="FFFFFF"/>
              </a:buClr>
              <a:buSzPts val="3000"/>
              <a:buFont typeface="Raleway Light"/>
              <a:buNone/>
              <a:defRPr sz="3000" b="0" i="0" u="none" strike="noStrike" cap="none">
                <a:solidFill>
                  <a:srgbClr val="FFFFFF"/>
                </a:solidFill>
                <a:latin typeface="Raleway Light"/>
                <a:ea typeface="Raleway Light"/>
                <a:cs typeface="Raleway Light"/>
                <a:sym typeface="Raleway Light"/>
              </a:defRPr>
            </a:lvl5pPr>
            <a:lvl6pPr marR="0" lvl="5" algn="l" rtl="0">
              <a:lnSpc>
                <a:spcPct val="100000"/>
              </a:lnSpc>
              <a:spcBef>
                <a:spcPts val="0"/>
              </a:spcBef>
              <a:spcAft>
                <a:spcPts val="0"/>
              </a:spcAft>
              <a:buClr>
                <a:srgbClr val="FFFFFF"/>
              </a:buClr>
              <a:buSzPts val="3000"/>
              <a:buFont typeface="Raleway Light"/>
              <a:buNone/>
              <a:defRPr sz="3000" b="0" i="0" u="none" strike="noStrike" cap="none">
                <a:solidFill>
                  <a:srgbClr val="FFFFFF"/>
                </a:solidFill>
                <a:latin typeface="Raleway Light"/>
                <a:ea typeface="Raleway Light"/>
                <a:cs typeface="Raleway Light"/>
                <a:sym typeface="Raleway Light"/>
              </a:defRPr>
            </a:lvl6pPr>
            <a:lvl7pPr marR="0" lvl="6" algn="l" rtl="0">
              <a:lnSpc>
                <a:spcPct val="100000"/>
              </a:lnSpc>
              <a:spcBef>
                <a:spcPts val="0"/>
              </a:spcBef>
              <a:spcAft>
                <a:spcPts val="0"/>
              </a:spcAft>
              <a:buClr>
                <a:srgbClr val="FFFFFF"/>
              </a:buClr>
              <a:buSzPts val="3000"/>
              <a:buFont typeface="Raleway Light"/>
              <a:buNone/>
              <a:defRPr sz="3000" b="0" i="0" u="none" strike="noStrike" cap="none">
                <a:solidFill>
                  <a:srgbClr val="FFFFFF"/>
                </a:solidFill>
                <a:latin typeface="Raleway Light"/>
                <a:ea typeface="Raleway Light"/>
                <a:cs typeface="Raleway Light"/>
                <a:sym typeface="Raleway Light"/>
              </a:defRPr>
            </a:lvl7pPr>
            <a:lvl8pPr marR="0" lvl="7" algn="l" rtl="0">
              <a:lnSpc>
                <a:spcPct val="100000"/>
              </a:lnSpc>
              <a:spcBef>
                <a:spcPts val="0"/>
              </a:spcBef>
              <a:spcAft>
                <a:spcPts val="0"/>
              </a:spcAft>
              <a:buClr>
                <a:srgbClr val="FFFFFF"/>
              </a:buClr>
              <a:buSzPts val="3000"/>
              <a:buFont typeface="Raleway Light"/>
              <a:buNone/>
              <a:defRPr sz="3000" b="0" i="0" u="none" strike="noStrike" cap="none">
                <a:solidFill>
                  <a:srgbClr val="FFFFFF"/>
                </a:solidFill>
                <a:latin typeface="Raleway Light"/>
                <a:ea typeface="Raleway Light"/>
                <a:cs typeface="Raleway Light"/>
                <a:sym typeface="Raleway Light"/>
              </a:defRPr>
            </a:lvl8pPr>
            <a:lvl9pPr marR="0" lvl="8" algn="l" rtl="0">
              <a:lnSpc>
                <a:spcPct val="100000"/>
              </a:lnSpc>
              <a:spcBef>
                <a:spcPts val="0"/>
              </a:spcBef>
              <a:spcAft>
                <a:spcPts val="0"/>
              </a:spcAft>
              <a:buClr>
                <a:srgbClr val="FFFFFF"/>
              </a:buClr>
              <a:buSzPts val="3000"/>
              <a:buFont typeface="Raleway Light"/>
              <a:buNone/>
              <a:defRPr sz="3000" b="0" i="0" u="none" strike="noStrike" cap="none">
                <a:solidFill>
                  <a:srgbClr val="FFFFFF"/>
                </a:solidFill>
                <a:latin typeface="Raleway Light"/>
                <a:ea typeface="Raleway Light"/>
                <a:cs typeface="Raleway Light"/>
                <a:sym typeface="Raleway Light"/>
              </a:defRPr>
            </a:lvl9pPr>
          </a:lstStyle>
          <a:p>
            <a:pPr algn="ctr" defTabSz="1219170" hangingPunct="1"/>
            <a:r>
              <a:rPr lang="en-US" altLang="zh-TW" sz="2400" b="1" dirty="0" err="1"/>
              <a:t>Yuxin</a:t>
            </a:r>
            <a:r>
              <a:rPr lang="en-US" altLang="zh-TW" sz="2400" b="1" dirty="0"/>
              <a:t> Du</a:t>
            </a:r>
            <a:r>
              <a:rPr lang="en-US" altLang="zh-TW" sz="2400" b="1" baseline="30000" dirty="0"/>
              <a:t>1</a:t>
            </a:r>
            <a:r>
              <a:rPr lang="en-US" altLang="zh-TW" sz="2400" b="1" dirty="0"/>
              <a:t>, Fan Bai</a:t>
            </a:r>
            <a:r>
              <a:rPr lang="en-US" altLang="zh-TW" sz="2400" b="1" baseline="30000" dirty="0"/>
              <a:t>1,2</a:t>
            </a:r>
            <a:r>
              <a:rPr lang="en-US" altLang="zh-TW" sz="2400" b="1" dirty="0"/>
              <a:t>, </a:t>
            </a:r>
            <a:r>
              <a:rPr lang="en-US" altLang="zh-TW" sz="2400" b="1" dirty="0" err="1"/>
              <a:t>Tiejun</a:t>
            </a:r>
            <a:r>
              <a:rPr lang="en-US" altLang="zh-TW" sz="2400" b="1" dirty="0"/>
              <a:t> Huang</a:t>
            </a:r>
            <a:r>
              <a:rPr lang="en-US" altLang="zh-TW" sz="2400" b="1" baseline="30000" dirty="0"/>
              <a:t>1,3</a:t>
            </a:r>
            <a:r>
              <a:rPr lang="en-US" altLang="zh-TW" sz="2400" b="1" dirty="0"/>
              <a:t>, Bo Zhao</a:t>
            </a:r>
            <a:r>
              <a:rPr lang="en-US" altLang="zh-TW" sz="2400" b="1" baseline="30000" dirty="0"/>
              <a:t>1†</a:t>
            </a:r>
            <a:endParaRPr lang="en-US" altLang="zh-TW" sz="2400" b="1" dirty="0"/>
          </a:p>
          <a:p>
            <a:pPr algn="ctr" defTabSz="1219170" hangingPunct="1"/>
            <a:endParaRPr lang="en-US" altLang="zh-TW" sz="2400" b="1" baseline="30000" dirty="0"/>
          </a:p>
          <a:p>
            <a:pPr algn="ctr" defTabSz="1219170" hangingPunct="1"/>
            <a:r>
              <a:rPr lang="en-US" altLang="zh-TW" sz="1867" b="1" baseline="30000" dirty="0"/>
              <a:t>1</a:t>
            </a:r>
            <a:r>
              <a:rPr lang="en-US" altLang="zh-TW" sz="1867" b="1" dirty="0"/>
              <a:t>Beijing Academy of Artificial Intelligence. </a:t>
            </a:r>
            <a:br>
              <a:rPr lang="en-US" altLang="zh-TW" sz="1867" b="1" dirty="0"/>
            </a:br>
            <a:r>
              <a:rPr lang="en-US" altLang="zh-TW" sz="1867" b="1" baseline="30000" dirty="0"/>
              <a:t>2</a:t>
            </a:r>
            <a:r>
              <a:rPr lang="en-US" altLang="zh-TW" sz="1867" b="1" dirty="0"/>
              <a:t>The Chinese University of Hong Kong. </a:t>
            </a:r>
          </a:p>
          <a:p>
            <a:pPr algn="ctr" defTabSz="1219170" hangingPunct="1"/>
            <a:r>
              <a:rPr lang="en-US" altLang="zh-TW" sz="1867" b="1" baseline="30000" dirty="0"/>
              <a:t>3</a:t>
            </a:r>
            <a:r>
              <a:rPr lang="en-US" altLang="zh-TW" sz="1867" b="1" dirty="0"/>
              <a:t>Peking University.</a:t>
            </a:r>
            <a:br>
              <a:rPr lang="en-US" altLang="zh-TW" sz="2400" dirty="0">
                <a:latin typeface="NimbusRomNo9L"/>
              </a:rPr>
            </a:br>
            <a:endParaRPr lang="en-US" altLang="zh-TW" sz="1867" b="1" dirty="0"/>
          </a:p>
          <a:p>
            <a:pPr algn="ctr" defTabSz="1219170" hangingPunct="1"/>
            <a:r>
              <a:rPr lang="en-US" altLang="zh-TW" sz="2000" b="1" baseline="30000" dirty="0"/>
              <a:t>†</a:t>
            </a:r>
            <a:r>
              <a:rPr lang="en-US" altLang="zh-TW" sz="1867" b="1" i="1" dirty="0"/>
              <a:t>The</a:t>
            </a:r>
            <a:r>
              <a:rPr lang="en-US" altLang="zh-TW" sz="1867" b="1" dirty="0"/>
              <a:t> </a:t>
            </a:r>
            <a:r>
              <a:rPr lang="en-US" altLang="zh-TW" sz="1867" b="1" i="1" dirty="0"/>
              <a:t>Corresponding author: Bo Zhao &lt;zhaobo@baai.ac.cn&gt;</a:t>
            </a:r>
          </a:p>
          <a:p>
            <a:pPr algn="ctr" defTabSz="1219170" hangingPunct="1"/>
            <a:endParaRPr lang="en-US" altLang="zh-TW" sz="1867" b="1" i="1" dirty="0"/>
          </a:p>
          <a:p>
            <a:pPr algn="ctr" defTabSz="1219170" hangingPunct="1"/>
            <a:endParaRPr lang="en-US" altLang="zh-TW" sz="2400" b="1" dirty="0"/>
          </a:p>
        </p:txBody>
      </p:sp>
      <p:sp>
        <p:nvSpPr>
          <p:cNvPr id="10" name="弧形向上箭號 4">
            <a:hlinkClick r:id="rId3" action="ppaction://hlinksldjump"/>
            <a:extLst>
              <a:ext uri="{FF2B5EF4-FFF2-40B4-BE49-F238E27FC236}">
                <a16:creationId xmlns:a16="http://schemas.microsoft.com/office/drawing/2014/main" id="{1AF07588-051C-D792-282C-EDCE8D07C977}"/>
              </a:ext>
            </a:extLst>
          </p:cNvPr>
          <p:cNvSpPr/>
          <p:nvPr/>
        </p:nvSpPr>
        <p:spPr>
          <a:xfrm>
            <a:off x="11577636" y="6439270"/>
            <a:ext cx="460163" cy="31886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endParaRPr kumimoji="1" lang="zh-TW" altLang="en-US" sz="1867">
              <a:solidFill>
                <a:srgbClr val="000000"/>
              </a:solidFill>
              <a:latin typeface="Arial"/>
              <a:ea typeface="新細明體" panose="02020500000000000000" pitchFamily="18" charset="-120"/>
              <a:sym typeface="Arial"/>
            </a:endParaRPr>
          </a:p>
        </p:txBody>
      </p:sp>
      <p:sp>
        <p:nvSpPr>
          <p:cNvPr id="4" name="文字方塊 3">
            <a:extLst>
              <a:ext uri="{FF2B5EF4-FFF2-40B4-BE49-F238E27FC236}">
                <a16:creationId xmlns:a16="http://schemas.microsoft.com/office/drawing/2014/main" id="{3C1A7CA7-A66F-174D-5917-F414F50C5C99}"/>
              </a:ext>
            </a:extLst>
          </p:cNvPr>
          <p:cNvSpPr txBox="1"/>
          <p:nvPr/>
        </p:nvSpPr>
        <p:spPr>
          <a:xfrm>
            <a:off x="765175" y="1430235"/>
            <a:ext cx="5330825" cy="461665"/>
          </a:xfrm>
          <a:prstGeom prst="rect">
            <a:avLst/>
          </a:prstGeom>
          <a:noFill/>
        </p:spPr>
        <p:txBody>
          <a:bodyPr wrap="square">
            <a:spAutoFit/>
          </a:bodyPr>
          <a:lstStyle/>
          <a:p>
            <a:r>
              <a:rPr lang="en-US" altLang="zh-TW" sz="2400" b="1" dirty="0">
                <a:solidFill>
                  <a:schemeClr val="tx1"/>
                </a:solidFill>
              </a:rPr>
              <a:t>(arXiv:2311.13385</a:t>
            </a:r>
            <a:r>
              <a:rPr lang="en-US" altLang="zh-TW" sz="2400" dirty="0">
                <a:effectLst/>
                <a:ea typeface="Microsoft JhengHei" panose="020B0604030504040204" pitchFamily="34" charset="-120"/>
              </a:rPr>
              <a:t>)</a:t>
            </a:r>
            <a:r>
              <a:rPr lang="en-US" altLang="zh-TW" sz="2400" b="1" dirty="0">
                <a:solidFill>
                  <a:schemeClr val="tx1"/>
                </a:solidFill>
              </a:rPr>
              <a:t> </a:t>
            </a:r>
            <a:r>
              <a:rPr lang="en-US" altLang="zh-TW" sz="2400" dirty="0" err="1">
                <a:solidFill>
                  <a:schemeClr val="tx1"/>
                </a:solidFill>
                <a:hlinkClick r:id="rId4" action="ppaction://hlinksldjump"/>
              </a:rPr>
              <a:t>SegVol</a:t>
            </a:r>
            <a:endParaRPr lang="zh-TW" altLang="en-US" sz="2400" dirty="0"/>
          </a:p>
        </p:txBody>
      </p:sp>
      <p:sp>
        <p:nvSpPr>
          <p:cNvPr id="5" name="文字方塊 4">
            <a:extLst>
              <a:ext uri="{FF2B5EF4-FFF2-40B4-BE49-F238E27FC236}">
                <a16:creationId xmlns:a16="http://schemas.microsoft.com/office/drawing/2014/main" id="{8AB1B781-6E73-AF6D-6DB5-07ECF20B3D3F}"/>
              </a:ext>
            </a:extLst>
          </p:cNvPr>
          <p:cNvSpPr txBox="1"/>
          <p:nvPr/>
        </p:nvSpPr>
        <p:spPr>
          <a:xfrm>
            <a:off x="0" y="6519959"/>
            <a:ext cx="6253842" cy="307777"/>
          </a:xfrm>
          <a:prstGeom prst="rect">
            <a:avLst/>
          </a:prstGeom>
          <a:noFill/>
        </p:spPr>
        <p:txBody>
          <a:bodyPr wrap="square">
            <a:spAutoFit/>
          </a:bodyPr>
          <a:lstStyle/>
          <a:p>
            <a:r>
              <a:rPr lang="zh-TW" altLang="en-US" dirty="0">
                <a:hlinkClick r:id="rId5"/>
              </a:rPr>
              <a:t>https://blogs.nvidia.com.tw/2020/11/30/monai-ai-imaging-framework/</a:t>
            </a:r>
            <a:endParaRPr lang="en-US" altLang="zh-TW" dirty="0"/>
          </a:p>
        </p:txBody>
      </p:sp>
      <p:grpSp>
        <p:nvGrpSpPr>
          <p:cNvPr id="7" name="群組 6">
            <a:extLst>
              <a:ext uri="{FF2B5EF4-FFF2-40B4-BE49-F238E27FC236}">
                <a16:creationId xmlns:a16="http://schemas.microsoft.com/office/drawing/2014/main" id="{410DBA93-F31D-DA0C-874A-9A50CF789EE5}"/>
              </a:ext>
            </a:extLst>
          </p:cNvPr>
          <p:cNvGrpSpPr/>
          <p:nvPr/>
        </p:nvGrpSpPr>
        <p:grpSpPr>
          <a:xfrm>
            <a:off x="0" y="-1"/>
            <a:ext cx="4448578" cy="1362769"/>
            <a:chOff x="0" y="-1"/>
            <a:chExt cx="4448578" cy="1362769"/>
          </a:xfrm>
        </p:grpSpPr>
        <p:grpSp>
          <p:nvGrpSpPr>
            <p:cNvPr id="2" name="群組 1">
              <a:extLst>
                <a:ext uri="{FF2B5EF4-FFF2-40B4-BE49-F238E27FC236}">
                  <a16:creationId xmlns:a16="http://schemas.microsoft.com/office/drawing/2014/main" id="{ABB348DD-043B-CC45-8570-1CEFC94A2973}"/>
                </a:ext>
              </a:extLst>
            </p:cNvPr>
            <p:cNvGrpSpPr>
              <a:grpSpLocks noChangeAspect="1"/>
            </p:cNvGrpSpPr>
            <p:nvPr/>
          </p:nvGrpSpPr>
          <p:grpSpPr>
            <a:xfrm>
              <a:off x="0" y="0"/>
              <a:ext cx="2423804" cy="1362768"/>
              <a:chOff x="0" y="0"/>
              <a:chExt cx="2615571" cy="1470588"/>
            </a:xfrm>
          </p:grpSpPr>
          <p:pic>
            <p:nvPicPr>
              <p:cNvPr id="1026" name="Picture 2" descr="Tag: MONAI | NVIDIA Technical Blog">
                <a:extLst>
                  <a:ext uri="{FF2B5EF4-FFF2-40B4-BE49-F238E27FC236}">
                    <a16:creationId xmlns:a16="http://schemas.microsoft.com/office/drawing/2014/main" id="{A5D45981-6D24-6E64-EECD-61D67E3A27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15571" cy="14705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9F5A19C-CC41-7F8E-CBDA-8ED2CAF25E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06" y="32658"/>
                <a:ext cx="387464" cy="308145"/>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圖片 5">
              <a:extLst>
                <a:ext uri="{FF2B5EF4-FFF2-40B4-BE49-F238E27FC236}">
                  <a16:creationId xmlns:a16="http://schemas.microsoft.com/office/drawing/2014/main" id="{37E42EE4-7FA8-E55E-4C76-74F3911F1985}"/>
                </a:ext>
              </a:extLst>
            </p:cNvPr>
            <p:cNvPicPr>
              <a:picLocks noChangeAspect="1"/>
            </p:cNvPicPr>
            <p:nvPr/>
          </p:nvPicPr>
          <p:blipFill>
            <a:blip r:embed="rId8"/>
            <a:stretch>
              <a:fillRect/>
            </a:stretch>
          </p:blipFill>
          <p:spPr>
            <a:xfrm>
              <a:off x="2459766" y="-1"/>
              <a:ext cx="1988812" cy="1362769"/>
            </a:xfrm>
            <a:prstGeom prst="rect">
              <a:avLst/>
            </a:prstGeom>
          </p:spPr>
        </p:pic>
      </p:grpSp>
    </p:spTree>
    <p:extLst>
      <p:ext uri="{BB962C8B-B14F-4D97-AF65-F5344CB8AC3E}">
        <p14:creationId xmlns:p14="http://schemas.microsoft.com/office/powerpoint/2010/main" val="15852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5</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a:solidFill>
                  <a:schemeClr val="tx1"/>
                </a:solidFill>
              </a:rPr>
              <a:t>INTRODUCTION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lnSpcReduction="10000"/>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Universal </a:t>
            </a:r>
            <a:r>
              <a:rPr lang="en-US" altLang="zh-TW" sz="2400" dirty="0">
                <a:solidFill>
                  <a:srgbClr val="262626"/>
                </a:solidFill>
                <a:latin typeface="Raleway" panose="020B0503030101060003" pitchFamily="34" charset="0"/>
                <a:ea typeface="宋体" panose="02010600030101010101" pitchFamily="2" charset="-122"/>
                <a:sym typeface="Raleway Light"/>
              </a:rPr>
              <a:t>and</a:t>
            </a:r>
            <a:r>
              <a:rPr lang="en-US" altLang="zh-TW" sz="2400" b="1" dirty="0">
                <a:solidFill>
                  <a:srgbClr val="262626"/>
                </a:solidFill>
                <a:latin typeface="Raleway" panose="020B0503030101060003" pitchFamily="34" charset="0"/>
                <a:ea typeface="宋体" panose="02010600030101010101" pitchFamily="2" charset="-122"/>
                <a:sym typeface="Raleway Light"/>
              </a:rPr>
              <a:t> Interactive </a:t>
            </a:r>
            <a:r>
              <a:rPr lang="en-US" altLang="zh-TW" sz="2400" dirty="0">
                <a:solidFill>
                  <a:srgbClr val="262626"/>
                </a:solidFill>
                <a:latin typeface="Raleway" panose="020B0503030101060003" pitchFamily="34" charset="0"/>
                <a:ea typeface="宋体" panose="02010600030101010101" pitchFamily="2" charset="-122"/>
                <a:sym typeface="Raleway Light"/>
              </a:rPr>
              <a:t>Volumetric Medical Image Segmentation Model</a:t>
            </a:r>
            <a:endParaRPr lang="en-US" altLang="zh-TW" sz="2400" b="1" dirty="0">
              <a:solidFill>
                <a:srgbClr val="262626"/>
              </a:solidFill>
              <a:latin typeface="Raleway" panose="020B0503030101060003" pitchFamily="34" charset="0"/>
              <a:ea typeface="宋体" panose="02010600030101010101" pitchFamily="2" charset="-122"/>
              <a:sym typeface="Raleway Light"/>
            </a:endParaRP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﻿﻿Medical image</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a:t>
            </a:r>
            <a:r>
              <a:rPr lang="en-US" altLang="zh-TW" sz="1867" dirty="0">
                <a:solidFill>
                  <a:srgbClr val="FF0000"/>
                </a:solidFill>
                <a:sym typeface="Arial"/>
              </a:rPr>
              <a:t>3D full size</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000000">
                    <a:lumMod val="65000"/>
                    <a:lumOff val="35000"/>
                  </a:srgbClr>
                </a:solidFill>
                <a:sym typeface="Arial"/>
              </a:rPr>
              <a:t>﻿﻿Fully training</a:t>
            </a:r>
          </a:p>
          <a:p>
            <a:pPr marL="1295368" lvl="1" indent="-380990" defTabSz="1219170">
              <a:lnSpc>
                <a:spcPct val="120000"/>
              </a:lnSpc>
              <a:spcBef>
                <a:spcPts val="0"/>
              </a:spcBef>
              <a:spcAft>
                <a:spcPts val="0"/>
              </a:spcAft>
              <a:buClr>
                <a:srgbClr val="FFB600"/>
              </a:buClr>
              <a:buSzPts val="1800"/>
            </a:pPr>
            <a:endParaRPr lang="en-US" altLang="zh-TW" sz="1867" dirty="0">
              <a:solidFill>
                <a:srgbClr val="000000">
                  <a:lumMod val="65000"/>
                  <a:lumOff val="35000"/>
                </a:srgbClr>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FF0000"/>
                </a:solidFill>
                <a:sym typeface="Arial"/>
              </a:rPr>
              <a:t>﻿﻿Point prompt</a:t>
            </a:r>
          </a:p>
          <a:p>
            <a:pPr marL="1295368" lvl="1" indent="-380990" defTabSz="1219170">
              <a:lnSpc>
                <a:spcPct val="120000"/>
              </a:lnSpc>
              <a:spcBef>
                <a:spcPts val="0"/>
              </a:spcBef>
              <a:spcAft>
                <a:spcPts val="0"/>
              </a:spcAft>
              <a:buClr>
                <a:srgbClr val="FFB600"/>
              </a:buClr>
              <a:buSzPts val="1800"/>
            </a:pPr>
            <a:endParaRPr lang="en-US" altLang="zh-TW" sz="1867" dirty="0">
              <a:solidFill>
                <a:srgbClr val="FF0000"/>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FF0000"/>
                </a:solidFill>
                <a:sym typeface="Arial"/>
              </a:rPr>
              <a:t>﻿﻿Box prompt</a:t>
            </a:r>
          </a:p>
          <a:p>
            <a:pPr marL="1295368" lvl="1" indent="-380990" defTabSz="1219170">
              <a:lnSpc>
                <a:spcPct val="120000"/>
              </a:lnSpc>
              <a:spcBef>
                <a:spcPts val="0"/>
              </a:spcBef>
              <a:spcAft>
                <a:spcPts val="0"/>
              </a:spcAft>
              <a:buClr>
                <a:srgbClr val="FFB600"/>
              </a:buClr>
              <a:buSzPts val="1800"/>
            </a:pPr>
            <a:endParaRPr lang="en-US" altLang="zh-TW" sz="1867" dirty="0">
              <a:solidFill>
                <a:srgbClr val="FF0000"/>
              </a:solidFill>
              <a:sym typeface="Arial"/>
            </a:endParaRPr>
          </a:p>
          <a:p>
            <a:pPr marL="1295368" lvl="1" indent="-380990" defTabSz="1219170">
              <a:lnSpc>
                <a:spcPct val="120000"/>
              </a:lnSpc>
              <a:spcBef>
                <a:spcPts val="0"/>
              </a:spcBef>
              <a:spcAft>
                <a:spcPts val="0"/>
              </a:spcAft>
              <a:buClr>
                <a:srgbClr val="FFB600"/>
              </a:buClr>
              <a:buSzPts val="1800"/>
            </a:pPr>
            <a:r>
              <a:rPr lang="en-US" altLang="zh-TW" sz="1867" dirty="0">
                <a:solidFill>
                  <a:srgbClr val="FF0000"/>
                </a:solidFill>
                <a:sym typeface="Arial"/>
              </a:rPr>
              <a:t>﻿﻿Text prompt</a:t>
            </a:r>
          </a:p>
        </p:txBody>
      </p:sp>
      <p:pic>
        <p:nvPicPr>
          <p:cNvPr id="1026" name="Picture 2" descr="0">
            <a:extLst>
              <a:ext uri="{FF2B5EF4-FFF2-40B4-BE49-F238E27FC236}">
                <a16:creationId xmlns:a16="http://schemas.microsoft.com/office/drawing/2014/main" id="{B2EE2C30-8515-6BC3-01FC-A4CDF9195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335" y="1644049"/>
            <a:ext cx="5813665" cy="4500096"/>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7EEE3745-9BF2-0764-F0F4-D7F36A606DA2}"/>
              </a:ext>
            </a:extLst>
          </p:cNvPr>
          <p:cNvSpPr txBox="1"/>
          <p:nvPr/>
        </p:nvSpPr>
        <p:spPr>
          <a:xfrm>
            <a:off x="6378201" y="1324930"/>
            <a:ext cx="3007555" cy="307777"/>
          </a:xfrm>
          <a:prstGeom prst="rect">
            <a:avLst/>
          </a:prstGeom>
          <a:noFill/>
        </p:spPr>
        <p:txBody>
          <a:bodyPr wrap="none" rtlCol="0">
            <a:spAutoFit/>
          </a:bodyPr>
          <a:lstStyle/>
          <a:p>
            <a:r>
              <a:rPr kumimoji="1" lang="en-US" altLang="zh-TW" dirty="0"/>
              <a:t>CT (Computed Tomography) image</a:t>
            </a:r>
            <a:endParaRPr kumimoji="1" lang="zh-TW" altLang="en-US" dirty="0"/>
          </a:p>
        </p:txBody>
      </p:sp>
    </p:spTree>
    <p:extLst>
      <p:ext uri="{BB962C8B-B14F-4D97-AF65-F5344CB8AC3E}">
        <p14:creationId xmlns:p14="http://schemas.microsoft.com/office/powerpoint/2010/main" val="229554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6</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a:solidFill>
                  <a:schemeClr val="tx1"/>
                </a:solidFill>
              </a:rPr>
              <a:t>INTRODUCTION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Predefined text prompt</a:t>
            </a:r>
            <a:r>
              <a:rPr lang="en-US" altLang="zh-TW" sz="1867" dirty="0">
                <a:solidFill>
                  <a:srgbClr val="000000">
                    <a:lumMod val="65000"/>
                    <a:lumOff val="35000"/>
                  </a:srgbClr>
                </a:solidFill>
                <a:sym typeface="Arial"/>
              </a:rPr>
              <a:t>﻿﻿</a:t>
            </a:r>
            <a:endParaRPr lang="en-US" altLang="zh-TW" sz="1867" dirty="0">
              <a:solidFill>
                <a:srgbClr val="FF0000"/>
              </a:solidFill>
              <a:sym typeface="Arial"/>
            </a:endParaRPr>
          </a:p>
        </p:txBody>
      </p:sp>
      <p:sp>
        <p:nvSpPr>
          <p:cNvPr id="3" name="文字方塊 2">
            <a:extLst>
              <a:ext uri="{FF2B5EF4-FFF2-40B4-BE49-F238E27FC236}">
                <a16:creationId xmlns:a16="http://schemas.microsoft.com/office/drawing/2014/main" id="{87A52545-2D5B-9340-84EB-A2E25FFFF588}"/>
              </a:ext>
            </a:extLst>
          </p:cNvPr>
          <p:cNvSpPr txBox="1"/>
          <p:nvPr/>
        </p:nvSpPr>
        <p:spPr>
          <a:xfrm>
            <a:off x="-1" y="0"/>
            <a:ext cx="5353665" cy="307777"/>
          </a:xfrm>
          <a:prstGeom prst="rect">
            <a:avLst/>
          </a:prstGeom>
          <a:noFill/>
        </p:spPr>
        <p:txBody>
          <a:bodyPr wrap="square">
            <a:spAutoFit/>
          </a:bodyPr>
          <a:lstStyle/>
          <a:p>
            <a:pPr marL="0" marR="0">
              <a:spcBef>
                <a:spcPts val="0"/>
              </a:spcBef>
              <a:spcAft>
                <a:spcPts val="0"/>
              </a:spcAft>
            </a:pPr>
            <a:r>
              <a:rPr lang="en-US" altLang="zh-TW" sz="1400" dirty="0">
                <a:effectLst/>
                <a:ea typeface="arial" panose="020B0604020202020204" pitchFamily="34" charset="0"/>
                <a:hlinkClick r:id="rId4"/>
              </a:rPr>
              <a:t>Web Tool</a:t>
            </a:r>
            <a:r>
              <a:rPr lang="zh-TW" altLang="zh-TW" sz="1400" dirty="0">
                <a:effectLst/>
                <a:ea typeface="arial" panose="020B0604020202020204" pitchFamily="34" charset="0"/>
              </a:rPr>
              <a:t> </a:t>
            </a:r>
            <a:r>
              <a:rPr lang="en-US" altLang="zh-TW" sz="1400" dirty="0">
                <a:effectLst/>
                <a:ea typeface="arial" panose="020B0604020202020204" pitchFamily="34" charset="0"/>
              </a:rPr>
              <a:t>of </a:t>
            </a:r>
            <a:r>
              <a:rPr lang="en-US" altLang="zh-TW" sz="1400" dirty="0" err="1">
                <a:effectLst/>
                <a:ea typeface="arial" panose="020B0604020202020204" pitchFamily="34" charset="0"/>
              </a:rPr>
              <a:t>SegVol</a:t>
            </a:r>
            <a:r>
              <a:rPr lang="en-US" altLang="zh-TW" sz="1400" dirty="0">
                <a:effectLst/>
                <a:ea typeface="arial" panose="020B0604020202020204" pitchFamily="34" charset="0"/>
              </a:rPr>
              <a:t>: </a:t>
            </a:r>
            <a:r>
              <a:rPr lang="en-US" altLang="zh-TW" sz="1400" dirty="0">
                <a:effectLst/>
                <a:ea typeface="arial" panose="020B0604020202020204" pitchFamily="34" charset="0"/>
                <a:hlinkClick r:id="rId4"/>
              </a:rPr>
              <a:t>https://huggingface.co/spaces/BAAI/SegVol</a:t>
            </a:r>
            <a:r>
              <a:rPr lang="en-US" altLang="zh-TW" sz="1400" dirty="0">
                <a:effectLst/>
                <a:ea typeface="arial" panose="020B0604020202020204" pitchFamily="34" charset="0"/>
              </a:rPr>
              <a:t> </a:t>
            </a:r>
            <a:endParaRPr lang="zh-TW" altLang="zh-TW" sz="1400" dirty="0">
              <a:effectLst/>
              <a:ea typeface="arial" panose="020B0604020202020204" pitchFamily="34" charset="0"/>
            </a:endParaRPr>
          </a:p>
        </p:txBody>
      </p:sp>
      <p:sp>
        <p:nvSpPr>
          <p:cNvPr id="4" name="內容預留位置 6">
            <a:extLst>
              <a:ext uri="{FF2B5EF4-FFF2-40B4-BE49-F238E27FC236}">
                <a16:creationId xmlns:a16="http://schemas.microsoft.com/office/drawing/2014/main" id="{513B3F33-DB08-D589-9F29-386F249054BA}"/>
              </a:ext>
            </a:extLst>
          </p:cNvPr>
          <p:cNvSpPr txBox="1">
            <a:spLocks/>
          </p:cNvSpPr>
          <p:nvPr/>
        </p:nvSpPr>
        <p:spPr>
          <a:xfrm>
            <a:off x="6430353"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Custom defined text prompt</a:t>
            </a:r>
            <a:r>
              <a:rPr lang="en-US" altLang="zh-TW" sz="1867" dirty="0">
                <a:solidFill>
                  <a:srgbClr val="000000">
                    <a:lumMod val="65000"/>
                    <a:lumOff val="35000"/>
                  </a:srgbClr>
                </a:solidFill>
                <a:sym typeface="Arial"/>
              </a:rPr>
              <a:t>﻿﻿</a:t>
            </a:r>
            <a:endParaRPr lang="en-US" altLang="zh-TW" sz="1867" dirty="0">
              <a:solidFill>
                <a:srgbClr val="FF0000"/>
              </a:solidFill>
              <a:sym typeface="Arial"/>
            </a:endParaRPr>
          </a:p>
        </p:txBody>
      </p:sp>
      <p:pic>
        <p:nvPicPr>
          <p:cNvPr id="5" name="圖片 4">
            <a:extLst>
              <a:ext uri="{FF2B5EF4-FFF2-40B4-BE49-F238E27FC236}">
                <a16:creationId xmlns:a16="http://schemas.microsoft.com/office/drawing/2014/main" id="{82246D63-4E09-EEF4-B81F-D9B82C1F0CFB}"/>
              </a:ext>
            </a:extLst>
          </p:cNvPr>
          <p:cNvPicPr>
            <a:picLocks noChangeAspect="1"/>
          </p:cNvPicPr>
          <p:nvPr/>
        </p:nvPicPr>
        <p:blipFill>
          <a:blip r:embed="rId5"/>
          <a:stretch>
            <a:fillRect/>
          </a:stretch>
        </p:blipFill>
        <p:spPr>
          <a:xfrm>
            <a:off x="993057" y="2070682"/>
            <a:ext cx="3892041" cy="4787318"/>
          </a:xfrm>
          <a:prstGeom prst="rect">
            <a:avLst/>
          </a:prstGeom>
        </p:spPr>
      </p:pic>
      <p:pic>
        <p:nvPicPr>
          <p:cNvPr id="6" name="圖片 5">
            <a:extLst>
              <a:ext uri="{FF2B5EF4-FFF2-40B4-BE49-F238E27FC236}">
                <a16:creationId xmlns:a16="http://schemas.microsoft.com/office/drawing/2014/main" id="{87DBF16E-A6C8-B2FB-5B43-63B1E794C01B}"/>
              </a:ext>
            </a:extLst>
          </p:cNvPr>
          <p:cNvPicPr>
            <a:picLocks noChangeAspect="1"/>
          </p:cNvPicPr>
          <p:nvPr/>
        </p:nvPicPr>
        <p:blipFill>
          <a:blip r:embed="rId6"/>
          <a:stretch>
            <a:fillRect/>
          </a:stretch>
        </p:blipFill>
        <p:spPr>
          <a:xfrm>
            <a:off x="6754704" y="2070682"/>
            <a:ext cx="3940290" cy="4787319"/>
          </a:xfrm>
          <a:prstGeom prst="rect">
            <a:avLst/>
          </a:prstGeom>
        </p:spPr>
      </p:pic>
      <p:sp>
        <p:nvSpPr>
          <p:cNvPr id="2" name="矩形 1">
            <a:extLst>
              <a:ext uri="{FF2B5EF4-FFF2-40B4-BE49-F238E27FC236}">
                <a16:creationId xmlns:a16="http://schemas.microsoft.com/office/drawing/2014/main" id="{E3EBD138-78CF-D0D8-532E-EBFDD883A4B2}"/>
              </a:ext>
            </a:extLst>
          </p:cNvPr>
          <p:cNvSpPr/>
          <p:nvPr/>
        </p:nvSpPr>
        <p:spPr>
          <a:xfrm>
            <a:off x="940905" y="2469267"/>
            <a:ext cx="1971816" cy="1260763"/>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a:extLst>
              <a:ext uri="{FF2B5EF4-FFF2-40B4-BE49-F238E27FC236}">
                <a16:creationId xmlns:a16="http://schemas.microsoft.com/office/drawing/2014/main" id="{8C5D2FE0-C044-9C78-C9F4-F5AF5AC5D9E4}"/>
              </a:ext>
            </a:extLst>
          </p:cNvPr>
          <p:cNvSpPr/>
          <p:nvPr/>
        </p:nvSpPr>
        <p:spPr>
          <a:xfrm>
            <a:off x="6702552" y="2469267"/>
            <a:ext cx="1971816" cy="1260763"/>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94023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7</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a:solidFill>
                  <a:schemeClr val="tx1"/>
                </a:solidFill>
              </a:rPr>
              <a:t>INTRODUCTION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Point prompt</a:t>
            </a:r>
            <a:endParaRPr lang="en-US" altLang="zh-TW" sz="1867" dirty="0">
              <a:solidFill>
                <a:srgbClr val="FF0000"/>
              </a:solidFill>
              <a:sym typeface="Arial"/>
            </a:endParaRPr>
          </a:p>
        </p:txBody>
      </p:sp>
      <p:sp>
        <p:nvSpPr>
          <p:cNvPr id="3" name="文字方塊 2">
            <a:extLst>
              <a:ext uri="{FF2B5EF4-FFF2-40B4-BE49-F238E27FC236}">
                <a16:creationId xmlns:a16="http://schemas.microsoft.com/office/drawing/2014/main" id="{87A52545-2D5B-9340-84EB-A2E25FFFF588}"/>
              </a:ext>
            </a:extLst>
          </p:cNvPr>
          <p:cNvSpPr txBox="1"/>
          <p:nvPr/>
        </p:nvSpPr>
        <p:spPr>
          <a:xfrm>
            <a:off x="-1" y="0"/>
            <a:ext cx="5353665" cy="307777"/>
          </a:xfrm>
          <a:prstGeom prst="rect">
            <a:avLst/>
          </a:prstGeom>
          <a:noFill/>
        </p:spPr>
        <p:txBody>
          <a:bodyPr wrap="square">
            <a:spAutoFit/>
          </a:bodyPr>
          <a:lstStyle/>
          <a:p>
            <a:pPr marL="0" marR="0">
              <a:spcBef>
                <a:spcPts val="0"/>
              </a:spcBef>
              <a:spcAft>
                <a:spcPts val="0"/>
              </a:spcAft>
            </a:pPr>
            <a:r>
              <a:rPr lang="en-US" altLang="zh-TW" sz="1400" dirty="0">
                <a:effectLst/>
                <a:ea typeface="arial" panose="020B0604020202020204" pitchFamily="34" charset="0"/>
                <a:hlinkClick r:id="rId4"/>
              </a:rPr>
              <a:t>Web Tool</a:t>
            </a:r>
            <a:r>
              <a:rPr lang="zh-TW" altLang="zh-TW" sz="1400" dirty="0">
                <a:effectLst/>
                <a:ea typeface="arial" panose="020B0604020202020204" pitchFamily="34" charset="0"/>
              </a:rPr>
              <a:t> </a:t>
            </a:r>
            <a:r>
              <a:rPr lang="en-US" altLang="zh-TW" sz="1400" dirty="0">
                <a:effectLst/>
                <a:ea typeface="arial" panose="020B0604020202020204" pitchFamily="34" charset="0"/>
              </a:rPr>
              <a:t>of </a:t>
            </a:r>
            <a:r>
              <a:rPr lang="en-US" altLang="zh-TW" sz="1400" dirty="0" err="1">
                <a:effectLst/>
                <a:ea typeface="arial" panose="020B0604020202020204" pitchFamily="34" charset="0"/>
              </a:rPr>
              <a:t>SegVol</a:t>
            </a:r>
            <a:r>
              <a:rPr lang="en-US" altLang="zh-TW" sz="1400" dirty="0">
                <a:effectLst/>
                <a:ea typeface="arial" panose="020B0604020202020204" pitchFamily="34" charset="0"/>
              </a:rPr>
              <a:t>: </a:t>
            </a:r>
            <a:r>
              <a:rPr lang="en-US" altLang="zh-TW" sz="1400" dirty="0">
                <a:effectLst/>
                <a:ea typeface="arial" panose="020B0604020202020204" pitchFamily="34" charset="0"/>
                <a:hlinkClick r:id="rId4"/>
              </a:rPr>
              <a:t>https://huggingface.co/spaces/BAAI/SegVol</a:t>
            </a:r>
            <a:r>
              <a:rPr lang="en-US" altLang="zh-TW" sz="1400" dirty="0">
                <a:effectLst/>
                <a:ea typeface="arial" panose="020B0604020202020204" pitchFamily="34" charset="0"/>
              </a:rPr>
              <a:t> </a:t>
            </a:r>
            <a:endParaRPr lang="zh-TW" altLang="zh-TW" sz="1400" dirty="0">
              <a:effectLst/>
              <a:ea typeface="arial" panose="020B0604020202020204" pitchFamily="34" charset="0"/>
            </a:endParaRPr>
          </a:p>
        </p:txBody>
      </p:sp>
      <p:sp>
        <p:nvSpPr>
          <p:cNvPr id="4" name="內容預留位置 6">
            <a:extLst>
              <a:ext uri="{FF2B5EF4-FFF2-40B4-BE49-F238E27FC236}">
                <a16:creationId xmlns:a16="http://schemas.microsoft.com/office/drawing/2014/main" id="{513B3F33-DB08-D589-9F29-386F249054BA}"/>
              </a:ext>
            </a:extLst>
          </p:cNvPr>
          <p:cNvSpPr txBox="1">
            <a:spLocks/>
          </p:cNvSpPr>
          <p:nvPr/>
        </p:nvSpPr>
        <p:spPr>
          <a:xfrm>
            <a:off x="6430353"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Box prompt</a:t>
            </a:r>
            <a:endParaRPr lang="en-US" altLang="zh-TW" sz="1867" dirty="0">
              <a:solidFill>
                <a:srgbClr val="FF0000"/>
              </a:solidFill>
              <a:sym typeface="Arial"/>
            </a:endParaRPr>
          </a:p>
        </p:txBody>
      </p:sp>
      <p:pic>
        <p:nvPicPr>
          <p:cNvPr id="6" name="圖片 5">
            <a:extLst>
              <a:ext uri="{FF2B5EF4-FFF2-40B4-BE49-F238E27FC236}">
                <a16:creationId xmlns:a16="http://schemas.microsoft.com/office/drawing/2014/main" id="{87DBF16E-A6C8-B2FB-5B43-63B1E794C0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54704" y="2070681"/>
            <a:ext cx="3735328" cy="4787319"/>
          </a:xfrm>
          <a:prstGeom prst="rect">
            <a:avLst/>
          </a:prstGeom>
        </p:spPr>
      </p:pic>
      <p:pic>
        <p:nvPicPr>
          <p:cNvPr id="2" name="圖片 1">
            <a:extLst>
              <a:ext uri="{FF2B5EF4-FFF2-40B4-BE49-F238E27FC236}">
                <a16:creationId xmlns:a16="http://schemas.microsoft.com/office/drawing/2014/main" id="{DCECBF65-240B-C1C1-1935-71DFA00049AE}"/>
              </a:ext>
            </a:extLst>
          </p:cNvPr>
          <p:cNvPicPr>
            <a:picLocks noChangeAspect="1"/>
          </p:cNvPicPr>
          <p:nvPr/>
        </p:nvPicPr>
        <p:blipFill>
          <a:blip r:embed="rId6"/>
          <a:stretch>
            <a:fillRect/>
          </a:stretch>
        </p:blipFill>
        <p:spPr>
          <a:xfrm>
            <a:off x="993057" y="2070681"/>
            <a:ext cx="3794317" cy="4787320"/>
          </a:xfrm>
          <a:prstGeom prst="rect">
            <a:avLst/>
          </a:prstGeom>
        </p:spPr>
      </p:pic>
      <p:sp>
        <p:nvSpPr>
          <p:cNvPr id="5" name="矩形 4">
            <a:extLst>
              <a:ext uri="{FF2B5EF4-FFF2-40B4-BE49-F238E27FC236}">
                <a16:creationId xmlns:a16="http://schemas.microsoft.com/office/drawing/2014/main" id="{88999857-AF58-D060-6D3A-99222399ECEA}"/>
              </a:ext>
            </a:extLst>
          </p:cNvPr>
          <p:cNvSpPr/>
          <p:nvPr/>
        </p:nvSpPr>
        <p:spPr>
          <a:xfrm>
            <a:off x="2890215" y="2469267"/>
            <a:ext cx="1949311" cy="959733"/>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a:extLst>
              <a:ext uri="{FF2B5EF4-FFF2-40B4-BE49-F238E27FC236}">
                <a16:creationId xmlns:a16="http://schemas.microsoft.com/office/drawing/2014/main" id="{755A34CA-2772-0263-B0BB-07FAEACA637E}"/>
              </a:ext>
            </a:extLst>
          </p:cNvPr>
          <p:cNvSpPr/>
          <p:nvPr/>
        </p:nvSpPr>
        <p:spPr>
          <a:xfrm>
            <a:off x="8646342" y="2070681"/>
            <a:ext cx="1843690" cy="1029707"/>
          </a:xfrm>
          <a:prstGeom prst="rect">
            <a:avLst/>
          </a:prstGeom>
          <a:solidFill>
            <a:srgbClr val="FFFF00">
              <a:alpha val="30265"/>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53981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8</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a:solidFill>
                  <a:schemeClr val="tx1"/>
                </a:solidFill>
              </a:rPr>
              <a:t>INTRODUCTION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Ordinary part segmentation</a:t>
            </a:r>
            <a:endParaRPr lang="en-US" altLang="zh-TW" sz="1867" dirty="0">
              <a:solidFill>
                <a:srgbClr val="FF0000"/>
              </a:solidFill>
              <a:sym typeface="Arial"/>
            </a:endParaRPr>
          </a:p>
        </p:txBody>
      </p:sp>
      <p:sp>
        <p:nvSpPr>
          <p:cNvPr id="3" name="文字方塊 2">
            <a:extLst>
              <a:ext uri="{FF2B5EF4-FFF2-40B4-BE49-F238E27FC236}">
                <a16:creationId xmlns:a16="http://schemas.microsoft.com/office/drawing/2014/main" id="{87A52545-2D5B-9340-84EB-A2E25FFFF588}"/>
              </a:ext>
            </a:extLst>
          </p:cNvPr>
          <p:cNvSpPr txBox="1"/>
          <p:nvPr/>
        </p:nvSpPr>
        <p:spPr>
          <a:xfrm>
            <a:off x="-1" y="0"/>
            <a:ext cx="5353665" cy="307777"/>
          </a:xfrm>
          <a:prstGeom prst="rect">
            <a:avLst/>
          </a:prstGeom>
          <a:noFill/>
        </p:spPr>
        <p:txBody>
          <a:bodyPr wrap="square">
            <a:spAutoFit/>
          </a:bodyPr>
          <a:lstStyle/>
          <a:p>
            <a:pPr marL="0" marR="0">
              <a:spcBef>
                <a:spcPts val="0"/>
              </a:spcBef>
              <a:spcAft>
                <a:spcPts val="0"/>
              </a:spcAft>
            </a:pPr>
            <a:r>
              <a:rPr lang="en-US" altLang="zh-TW" sz="1400" dirty="0">
                <a:effectLst/>
                <a:ea typeface="arial" panose="020B0604020202020204" pitchFamily="34" charset="0"/>
                <a:hlinkClick r:id="rId4"/>
              </a:rPr>
              <a:t>Web Tool</a:t>
            </a:r>
            <a:r>
              <a:rPr lang="zh-TW" altLang="zh-TW" sz="1400" dirty="0">
                <a:effectLst/>
                <a:ea typeface="arial" panose="020B0604020202020204" pitchFamily="34" charset="0"/>
              </a:rPr>
              <a:t> </a:t>
            </a:r>
            <a:r>
              <a:rPr lang="en-US" altLang="zh-TW" sz="1400" dirty="0">
                <a:effectLst/>
                <a:ea typeface="arial" panose="020B0604020202020204" pitchFamily="34" charset="0"/>
              </a:rPr>
              <a:t>of </a:t>
            </a:r>
            <a:r>
              <a:rPr lang="en-US" altLang="zh-TW" sz="1400" dirty="0" err="1">
                <a:effectLst/>
                <a:ea typeface="arial" panose="020B0604020202020204" pitchFamily="34" charset="0"/>
              </a:rPr>
              <a:t>SegVol</a:t>
            </a:r>
            <a:r>
              <a:rPr lang="en-US" altLang="zh-TW" sz="1400" dirty="0">
                <a:effectLst/>
                <a:ea typeface="arial" panose="020B0604020202020204" pitchFamily="34" charset="0"/>
              </a:rPr>
              <a:t>: </a:t>
            </a:r>
            <a:r>
              <a:rPr lang="en-US" altLang="zh-TW" sz="1400" dirty="0">
                <a:effectLst/>
                <a:ea typeface="arial" panose="020B0604020202020204" pitchFamily="34" charset="0"/>
                <a:hlinkClick r:id="rId4"/>
              </a:rPr>
              <a:t>https://huggingface.co/spaces/BAAI/SegVol</a:t>
            </a:r>
            <a:r>
              <a:rPr lang="en-US" altLang="zh-TW" sz="1400" dirty="0">
                <a:effectLst/>
                <a:ea typeface="arial" panose="020B0604020202020204" pitchFamily="34" charset="0"/>
              </a:rPr>
              <a:t> </a:t>
            </a:r>
            <a:endParaRPr lang="zh-TW" altLang="zh-TW" sz="1400" dirty="0">
              <a:effectLst/>
              <a:ea typeface="arial" panose="020B0604020202020204" pitchFamily="34" charset="0"/>
            </a:endParaRPr>
          </a:p>
        </p:txBody>
      </p:sp>
      <p:sp>
        <p:nvSpPr>
          <p:cNvPr id="4" name="內容預留位置 6">
            <a:extLst>
              <a:ext uri="{FF2B5EF4-FFF2-40B4-BE49-F238E27FC236}">
                <a16:creationId xmlns:a16="http://schemas.microsoft.com/office/drawing/2014/main" id="{513B3F33-DB08-D589-9F29-386F249054BA}"/>
              </a:ext>
            </a:extLst>
          </p:cNvPr>
          <p:cNvSpPr txBox="1">
            <a:spLocks/>
          </p:cNvSpPr>
          <p:nvPr/>
        </p:nvSpPr>
        <p:spPr>
          <a:xfrm>
            <a:off x="6430353"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Tumor segmentation</a:t>
            </a:r>
            <a:endParaRPr lang="en-US" altLang="zh-TW" sz="1867" dirty="0">
              <a:solidFill>
                <a:srgbClr val="FF0000"/>
              </a:solidFill>
              <a:sym typeface="Arial"/>
            </a:endParaRPr>
          </a:p>
        </p:txBody>
      </p:sp>
      <p:pic>
        <p:nvPicPr>
          <p:cNvPr id="6" name="圖片 5">
            <a:extLst>
              <a:ext uri="{FF2B5EF4-FFF2-40B4-BE49-F238E27FC236}">
                <a16:creationId xmlns:a16="http://schemas.microsoft.com/office/drawing/2014/main" id="{87DBF16E-A6C8-B2FB-5B43-63B1E794C0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54704" y="2112275"/>
            <a:ext cx="3735328" cy="4704130"/>
          </a:xfrm>
          <a:prstGeom prst="rect">
            <a:avLst/>
          </a:prstGeom>
        </p:spPr>
      </p:pic>
      <p:pic>
        <p:nvPicPr>
          <p:cNvPr id="2" name="圖片 1">
            <a:extLst>
              <a:ext uri="{FF2B5EF4-FFF2-40B4-BE49-F238E27FC236}">
                <a16:creationId xmlns:a16="http://schemas.microsoft.com/office/drawing/2014/main" id="{DCECBF65-240B-C1C1-1935-71DFA00049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3057" y="2090287"/>
            <a:ext cx="3794317" cy="4748108"/>
          </a:xfrm>
          <a:prstGeom prst="rect">
            <a:avLst/>
          </a:prstGeom>
        </p:spPr>
      </p:pic>
    </p:spTree>
    <p:extLst>
      <p:ext uri="{BB962C8B-B14F-4D97-AF65-F5344CB8AC3E}">
        <p14:creationId xmlns:p14="http://schemas.microsoft.com/office/powerpoint/2010/main" val="1009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Shape 103"/>
          <p:cNvSpPr txBox="1">
            <a:spLocks noGrp="1"/>
          </p:cNvSpPr>
          <p:nvPr>
            <p:ph type="sldNum" idx="12"/>
          </p:nvPr>
        </p:nvSpPr>
        <p:spPr>
          <a:xfrm>
            <a:off x="11472533" y="6120400"/>
            <a:ext cx="719600" cy="737600"/>
          </a:xfrm>
          <a:prstGeom prst="rect">
            <a:avLst/>
          </a:prstGeom>
        </p:spPr>
        <p:txBody>
          <a:bodyPr wrap="square" lIns="121900" tIns="121900" rIns="121900" bIns="121900" anchor="ctr" anchorCtr="0">
            <a:noAutofit/>
          </a:bodyPr>
          <a:lstStyle/>
          <a:p>
            <a:pPr defTabSz="1219170" hangingPunct="1"/>
            <a:fld id="{00000000-1234-1234-1234-123412341234}" type="slidenum">
              <a:rPr lang="en" sz="1867">
                <a:latin typeface="Arial"/>
                <a:cs typeface="Arial"/>
                <a:sym typeface="Arial"/>
              </a:rPr>
              <a:pPr defTabSz="1219170" hangingPunct="1"/>
              <a:t>9</a:t>
            </a:fld>
            <a:endParaRPr lang="en" sz="1867">
              <a:latin typeface="Arial"/>
              <a:cs typeface="Arial"/>
              <a:sym typeface="Arial"/>
            </a:endParaRPr>
          </a:p>
        </p:txBody>
      </p:sp>
      <p:grpSp>
        <p:nvGrpSpPr>
          <p:cNvPr id="104" name="Shape 104"/>
          <p:cNvGrpSpPr/>
          <p:nvPr/>
        </p:nvGrpSpPr>
        <p:grpSpPr>
          <a:xfrm>
            <a:off x="10826184" y="301307"/>
            <a:ext cx="719395" cy="1172807"/>
            <a:chOff x="6730350" y="2315900"/>
            <a:chExt cx="257700" cy="420100"/>
          </a:xfrm>
        </p:grpSpPr>
        <p:sp>
          <p:nvSpPr>
            <p:cNvPr id="105" name="Shape 1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6" name="Shape 1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7" name="Shape 1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8" name="Shape 108">
              <a:hlinkClick r:id="rId3" action="ppaction://hlinksldjump"/>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sp>
          <p:nvSpPr>
            <p:cNvPr id="109" name="Shape 1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wrap="square" lIns="121900" tIns="121900" rIns="121900" bIns="121900" anchor="ctr" anchorCtr="0">
              <a:noAutofit/>
            </a:bodyPr>
            <a:lstStyle/>
            <a:p>
              <a:pPr defTabSz="1219170" hangingPunct="1"/>
              <a:endParaRPr sz="1867">
                <a:latin typeface="Arial"/>
                <a:cs typeface="Arial"/>
                <a:sym typeface="Arial"/>
              </a:endParaRPr>
            </a:p>
          </p:txBody>
        </p:sp>
      </p:grpSp>
      <p:sp>
        <p:nvSpPr>
          <p:cNvPr id="15" name="제목 1">
            <a:extLst>
              <a:ext uri="{FF2B5EF4-FFF2-40B4-BE49-F238E27FC236}">
                <a16:creationId xmlns:a16="http://schemas.microsoft.com/office/drawing/2014/main" id="{62C2A378-88BB-1648-90D7-D2D245860C9B}"/>
              </a:ext>
            </a:extLst>
          </p:cNvPr>
          <p:cNvSpPr>
            <a:spLocks noGrp="1"/>
          </p:cNvSpPr>
          <p:nvPr>
            <p:ph type="title"/>
          </p:nvPr>
        </p:nvSpPr>
        <p:spPr>
          <a:xfrm>
            <a:off x="664554" y="510543"/>
            <a:ext cx="6635898" cy="696384"/>
          </a:xfrm>
        </p:spPr>
        <p:txBody>
          <a:bodyPr/>
          <a:lstStyle/>
          <a:p>
            <a:r>
              <a:rPr lang="en-US" altLang="zh-TW" sz="3733" b="1">
                <a:solidFill>
                  <a:schemeClr val="tx1"/>
                </a:solidFill>
              </a:rPr>
              <a:t>INTRODUCTION</a:t>
            </a:r>
            <a:endParaRPr altLang="ko-KR" sz="3733" dirty="0">
              <a:ea typeface="宋体" panose="02010600030101010101" pitchFamily="2" charset="-122"/>
            </a:endParaRPr>
          </a:p>
        </p:txBody>
      </p:sp>
      <p:sp>
        <p:nvSpPr>
          <p:cNvPr id="9" name="內容預留位置 6">
            <a:extLst>
              <a:ext uri="{FF2B5EF4-FFF2-40B4-BE49-F238E27FC236}">
                <a16:creationId xmlns:a16="http://schemas.microsoft.com/office/drawing/2014/main" id="{81324261-99B7-F824-FFCC-6F742406A381}"/>
              </a:ext>
            </a:extLst>
          </p:cNvPr>
          <p:cNvSpPr txBox="1">
            <a:spLocks/>
          </p:cNvSpPr>
          <p:nvPr/>
        </p:nvSpPr>
        <p:spPr>
          <a:xfrm>
            <a:off x="616554"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MRI semantic prompt</a:t>
            </a:r>
            <a:endParaRPr lang="en-US" altLang="zh-TW" sz="1867" dirty="0">
              <a:solidFill>
                <a:srgbClr val="FF0000"/>
              </a:solidFill>
              <a:sym typeface="Arial"/>
            </a:endParaRPr>
          </a:p>
        </p:txBody>
      </p:sp>
      <p:sp>
        <p:nvSpPr>
          <p:cNvPr id="3" name="文字方塊 2">
            <a:extLst>
              <a:ext uri="{FF2B5EF4-FFF2-40B4-BE49-F238E27FC236}">
                <a16:creationId xmlns:a16="http://schemas.microsoft.com/office/drawing/2014/main" id="{87A52545-2D5B-9340-84EB-A2E25FFFF588}"/>
              </a:ext>
            </a:extLst>
          </p:cNvPr>
          <p:cNvSpPr txBox="1"/>
          <p:nvPr/>
        </p:nvSpPr>
        <p:spPr>
          <a:xfrm>
            <a:off x="-1" y="0"/>
            <a:ext cx="5353665" cy="307777"/>
          </a:xfrm>
          <a:prstGeom prst="rect">
            <a:avLst/>
          </a:prstGeom>
          <a:noFill/>
        </p:spPr>
        <p:txBody>
          <a:bodyPr wrap="square">
            <a:spAutoFit/>
          </a:bodyPr>
          <a:lstStyle/>
          <a:p>
            <a:pPr marL="0" marR="0">
              <a:spcBef>
                <a:spcPts val="0"/>
              </a:spcBef>
              <a:spcAft>
                <a:spcPts val="0"/>
              </a:spcAft>
            </a:pPr>
            <a:r>
              <a:rPr lang="en-US" altLang="zh-TW" sz="1400" dirty="0">
                <a:effectLst/>
                <a:ea typeface="arial" panose="020B0604020202020204" pitchFamily="34" charset="0"/>
                <a:hlinkClick r:id="rId4"/>
              </a:rPr>
              <a:t>Web Tool</a:t>
            </a:r>
            <a:r>
              <a:rPr lang="zh-TW" altLang="zh-TW" sz="1400" dirty="0">
                <a:effectLst/>
                <a:ea typeface="arial" panose="020B0604020202020204" pitchFamily="34" charset="0"/>
              </a:rPr>
              <a:t> </a:t>
            </a:r>
            <a:r>
              <a:rPr lang="en-US" altLang="zh-TW" sz="1400" dirty="0">
                <a:effectLst/>
                <a:ea typeface="arial" panose="020B0604020202020204" pitchFamily="34" charset="0"/>
              </a:rPr>
              <a:t>of </a:t>
            </a:r>
            <a:r>
              <a:rPr lang="en-US" altLang="zh-TW" sz="1400" dirty="0" err="1">
                <a:effectLst/>
                <a:ea typeface="arial" panose="020B0604020202020204" pitchFamily="34" charset="0"/>
              </a:rPr>
              <a:t>SegVol</a:t>
            </a:r>
            <a:r>
              <a:rPr lang="en-US" altLang="zh-TW" sz="1400" dirty="0">
                <a:effectLst/>
                <a:ea typeface="arial" panose="020B0604020202020204" pitchFamily="34" charset="0"/>
              </a:rPr>
              <a:t>: </a:t>
            </a:r>
            <a:r>
              <a:rPr lang="en-US" altLang="zh-TW" sz="1400" dirty="0">
                <a:effectLst/>
                <a:ea typeface="arial" panose="020B0604020202020204" pitchFamily="34" charset="0"/>
                <a:hlinkClick r:id="rId4"/>
              </a:rPr>
              <a:t>https://huggingface.co/spaces/BAAI/SegVol</a:t>
            </a:r>
            <a:r>
              <a:rPr lang="en-US" altLang="zh-TW" sz="1400" dirty="0">
                <a:effectLst/>
                <a:ea typeface="arial" panose="020B0604020202020204" pitchFamily="34" charset="0"/>
              </a:rPr>
              <a:t> </a:t>
            </a:r>
            <a:endParaRPr lang="zh-TW" altLang="zh-TW" sz="1400" dirty="0">
              <a:effectLst/>
              <a:ea typeface="arial" panose="020B0604020202020204" pitchFamily="34" charset="0"/>
            </a:endParaRPr>
          </a:p>
        </p:txBody>
      </p:sp>
      <p:sp>
        <p:nvSpPr>
          <p:cNvPr id="4" name="內容預留位置 6">
            <a:extLst>
              <a:ext uri="{FF2B5EF4-FFF2-40B4-BE49-F238E27FC236}">
                <a16:creationId xmlns:a16="http://schemas.microsoft.com/office/drawing/2014/main" id="{513B3F33-DB08-D589-9F29-386F249054BA}"/>
              </a:ext>
            </a:extLst>
          </p:cNvPr>
          <p:cNvSpPr txBox="1">
            <a:spLocks/>
          </p:cNvSpPr>
          <p:nvPr/>
        </p:nvSpPr>
        <p:spPr>
          <a:xfrm>
            <a:off x="6430353" y="1570117"/>
            <a:ext cx="5761647" cy="4646800"/>
          </a:xfrm>
          <a:prstGeom prst="rect">
            <a:avLst/>
          </a:prstGeom>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lnSpc>
                <a:spcPct val="120000"/>
              </a:lnSpc>
              <a:spcBef>
                <a:spcPts val="0"/>
              </a:spcBef>
              <a:spcAft>
                <a:spcPts val="0"/>
              </a:spcAft>
              <a:buClr>
                <a:srgbClr val="FFB600"/>
              </a:buClr>
              <a:buSzPts val="1800"/>
              <a:buFont typeface="Raleway Light"/>
              <a:buChar char="●"/>
            </a:pPr>
            <a:r>
              <a:rPr lang="en-US" altLang="zh-TW" sz="2400" b="1" dirty="0">
                <a:solidFill>
                  <a:srgbClr val="262626"/>
                </a:solidFill>
                <a:latin typeface="Raleway" panose="020B0503030101060003" pitchFamily="34" charset="0"/>
                <a:ea typeface="宋体" panose="02010600030101010101" pitchFamily="2" charset="-122"/>
                <a:sym typeface="Raleway Light"/>
              </a:rPr>
              <a:t>MRI spatial prompt</a:t>
            </a:r>
            <a:endParaRPr lang="en-US" altLang="zh-TW" sz="1867" dirty="0">
              <a:solidFill>
                <a:srgbClr val="FF0000"/>
              </a:solidFill>
              <a:sym typeface="Arial"/>
            </a:endParaRPr>
          </a:p>
        </p:txBody>
      </p:sp>
      <p:pic>
        <p:nvPicPr>
          <p:cNvPr id="5" name="圖片 4">
            <a:extLst>
              <a:ext uri="{FF2B5EF4-FFF2-40B4-BE49-F238E27FC236}">
                <a16:creationId xmlns:a16="http://schemas.microsoft.com/office/drawing/2014/main" id="{C0614FBA-E942-46A6-573C-C16F2E2B0903}"/>
              </a:ext>
            </a:extLst>
          </p:cNvPr>
          <p:cNvPicPr>
            <a:picLocks noChangeAspect="1"/>
          </p:cNvPicPr>
          <p:nvPr/>
        </p:nvPicPr>
        <p:blipFill rotWithShape="1">
          <a:blip r:embed="rId5"/>
          <a:srcRect t="22744" r="5661" b="10463"/>
          <a:stretch/>
        </p:blipFill>
        <p:spPr>
          <a:xfrm>
            <a:off x="838200" y="2031080"/>
            <a:ext cx="10751448" cy="4281839"/>
          </a:xfrm>
          <a:prstGeom prst="rect">
            <a:avLst/>
          </a:prstGeom>
        </p:spPr>
      </p:pic>
      <p:sp>
        <p:nvSpPr>
          <p:cNvPr id="6" name="文字方塊 5">
            <a:extLst>
              <a:ext uri="{FF2B5EF4-FFF2-40B4-BE49-F238E27FC236}">
                <a16:creationId xmlns:a16="http://schemas.microsoft.com/office/drawing/2014/main" id="{F4F424DD-8EF1-1685-1BF9-FFA8CA9AACFE}"/>
              </a:ext>
            </a:extLst>
          </p:cNvPr>
          <p:cNvSpPr txBox="1"/>
          <p:nvPr/>
        </p:nvSpPr>
        <p:spPr>
          <a:xfrm>
            <a:off x="9075761" y="4296"/>
            <a:ext cx="3116239" cy="307777"/>
          </a:xfrm>
          <a:prstGeom prst="rect">
            <a:avLst/>
          </a:prstGeom>
          <a:noFill/>
        </p:spPr>
        <p:txBody>
          <a:bodyPr wrap="square">
            <a:spAutoFit/>
          </a:bodyPr>
          <a:lstStyle/>
          <a:p>
            <a:r>
              <a:rPr lang="en-US" altLang="zh-TW" sz="1400" b="0" i="0" dirty="0">
                <a:solidFill>
                  <a:schemeClr val="tx1"/>
                </a:solidFill>
                <a:effectLst/>
                <a:latin typeface="Raleway" panose="020B0503030101060003" pitchFamily="34" charset="0"/>
              </a:rPr>
              <a:t>MRI: Magnetic Resonance Imaging</a:t>
            </a:r>
            <a:endParaRPr lang="zh-TW" altLang="en-US" dirty="0">
              <a:solidFill>
                <a:schemeClr val="tx1"/>
              </a:solidFill>
              <a:latin typeface="Raleway" panose="020B0503030101060003" pitchFamily="34" charset="0"/>
            </a:endParaRPr>
          </a:p>
        </p:txBody>
      </p:sp>
    </p:spTree>
    <p:extLst>
      <p:ext uri="{BB962C8B-B14F-4D97-AF65-F5344CB8AC3E}">
        <p14:creationId xmlns:p14="http://schemas.microsoft.com/office/powerpoint/2010/main" val="397317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alpha val="30265"/>
          </a:srgbClr>
        </a:solidFill>
        <a:ln>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11783</TotalTime>
  <Words>7864</Words>
  <Application>Microsoft Macintosh PowerPoint</Application>
  <PresentationFormat>寬螢幕</PresentationFormat>
  <Paragraphs>711</Paragraphs>
  <Slides>29</Slides>
  <Notes>27</Notes>
  <HiddenSlides>3</HiddenSlides>
  <MMClips>2</MMClips>
  <ScaleCrop>false</ScaleCrop>
  <HeadingPairs>
    <vt:vector size="6" baseType="variant">
      <vt:variant>
        <vt:lpstr>使用字型</vt:lpstr>
      </vt:variant>
      <vt:variant>
        <vt:i4>25</vt:i4>
      </vt:variant>
      <vt:variant>
        <vt:lpstr>佈景主題</vt:lpstr>
      </vt:variant>
      <vt:variant>
        <vt:i4>2</vt:i4>
      </vt:variant>
      <vt:variant>
        <vt:lpstr>投影片標題</vt:lpstr>
      </vt:variant>
      <vt:variant>
        <vt:i4>29</vt:i4>
      </vt:variant>
    </vt:vector>
  </HeadingPairs>
  <TitlesOfParts>
    <vt:vector size="56" baseType="lpstr">
      <vt:lpstr>-apple-system</vt:lpstr>
      <vt:lpstr>Microsoft JhengHei</vt:lpstr>
      <vt:lpstr>新細明體</vt:lpstr>
      <vt:lpstr>Baoli TC</vt:lpstr>
      <vt:lpstr>CMR10</vt:lpstr>
      <vt:lpstr>CMR8</vt:lpstr>
      <vt:lpstr>Dutch801 Rm BT</vt:lpstr>
      <vt:lpstr>Gilroy</vt:lpstr>
      <vt:lpstr>Microsoft JhengHei UI</vt:lpstr>
      <vt:lpstr>NimbusRomNo9L</vt:lpstr>
      <vt:lpstr>Optimistic Display</vt:lpstr>
      <vt:lpstr>Optimistic Text</vt:lpstr>
      <vt:lpstr>PingFang SC</vt:lpstr>
      <vt:lpstr>宋体</vt:lpstr>
      <vt:lpstr>Söhne</vt:lpstr>
      <vt:lpstr>Times</vt:lpstr>
      <vt:lpstr>arial</vt:lpstr>
      <vt:lpstr>arial</vt:lpstr>
      <vt:lpstr>Calibri Light</vt:lpstr>
      <vt:lpstr>Cambria Math</vt:lpstr>
      <vt:lpstr>Helvetica</vt:lpstr>
      <vt:lpstr>Lucida Grande</vt:lpstr>
      <vt:lpstr>Raleway</vt:lpstr>
      <vt:lpstr>Raleway ExtraBold</vt:lpstr>
      <vt:lpstr>Raleway Light</vt:lpstr>
      <vt:lpstr>Olivia template</vt:lpstr>
      <vt:lpstr>1_Olivia template</vt:lpstr>
      <vt:lpstr>SegVol: Universal and Interactive Volumetric Medical Image Segmentation  趙冠華  Kuan-Hua Chao (Vivek)</vt:lpstr>
      <vt:lpstr>Background Knowledge</vt:lpstr>
      <vt:lpstr>Segment Anything Model (SAM)</vt:lpstr>
      <vt:lpstr>PowerPoint 簡報</vt:lpstr>
      <vt:lpstr>INTRODUCTION</vt:lpstr>
      <vt:lpstr>INTRODUCTION</vt:lpstr>
      <vt:lpstr>INTRODUCTION</vt:lpstr>
      <vt:lpstr>INTRODUCTION</vt:lpstr>
      <vt:lpstr>INTRODUCTION</vt:lpstr>
      <vt:lpstr>RELATED WORK  </vt:lpstr>
      <vt:lpstr>Data Scale &amp; Richness</vt:lpstr>
      <vt:lpstr>Data Scale &amp; Richness</vt:lpstr>
      <vt:lpstr>Data Scale &amp; Richness</vt:lpstr>
      <vt:lpstr>PowerPoint 簡報</vt:lpstr>
      <vt:lpstr>PowerPoint 簡報</vt:lpstr>
      <vt:lpstr>Spurious Correlation</vt:lpstr>
      <vt:lpstr>Spurious Correlation</vt:lpstr>
      <vt:lpstr>Spurious Correlation</vt:lpstr>
      <vt:lpstr>Spurious Correlation</vt:lpstr>
      <vt:lpstr>Panoramic Segmentation Masks</vt:lpstr>
      <vt:lpstr>Training  </vt:lpstr>
      <vt:lpstr>Traditional Models Inference  </vt:lpstr>
      <vt:lpstr>Inference  </vt:lpstr>
      <vt:lpstr>EXPERIMENTS  </vt:lpstr>
      <vt:lpstr>EXPERIMENTS  </vt:lpstr>
      <vt:lpstr>Conclusion  </vt:lpstr>
      <vt:lpstr>Reference   </vt:lpstr>
      <vt:lpstr>Thanks!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POYEN</dc:creator>
  <cp:lastModifiedBy>Vivek Chao</cp:lastModifiedBy>
  <cp:revision>1639</cp:revision>
  <dcterms:modified xsi:type="dcterms:W3CDTF">2024-03-22T05:13:43Z</dcterms:modified>
</cp:coreProperties>
</file>