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854" r:id="rId1"/>
  </p:sldMasterIdLst>
  <p:notesMasterIdLst>
    <p:notesMasterId r:id="rId17"/>
  </p:notesMasterIdLst>
  <p:sldIdLst>
    <p:sldId id="256" r:id="rId2"/>
    <p:sldId id="257" r:id="rId3"/>
    <p:sldId id="265" r:id="rId4"/>
    <p:sldId id="285" r:id="rId5"/>
    <p:sldId id="275" r:id="rId6"/>
    <p:sldId id="281" r:id="rId7"/>
    <p:sldId id="278" r:id="rId8"/>
    <p:sldId id="284" r:id="rId9"/>
    <p:sldId id="286" r:id="rId10"/>
    <p:sldId id="288" r:id="rId11"/>
    <p:sldId id="289" r:id="rId12"/>
    <p:sldId id="290" r:id="rId13"/>
    <p:sldId id="291" r:id="rId14"/>
    <p:sldId id="293" r:id="rId15"/>
    <p:sldId id="292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3"/>
    <p:restoredTop sz="81972"/>
  </p:normalViewPr>
  <p:slideViewPr>
    <p:cSldViewPr snapToGrid="0" snapToObjects="1">
      <p:cViewPr varScale="1">
        <p:scale>
          <a:sx n="100" d="100"/>
          <a:sy n="100" d="100"/>
        </p:scale>
        <p:origin x="8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63F46-A9CE-FF4A-9E00-B722E9B35A04}" type="datetimeFigureOut">
              <a:rPr kumimoji="1" lang="zh-TW" altLang="en-US" smtClean="0"/>
              <a:t>2023/11/14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05886-F433-1E42-800D-D3632AE5A3A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7732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05886-F433-1E42-800D-D3632AE5A3AD}" type="slidenum">
              <a:rPr kumimoji="1" lang="zh-TW" altLang="en-US" smtClean="0"/>
              <a:t>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90419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05886-F433-1E42-800D-D3632AE5A3AD}" type="slidenum">
              <a:rPr kumimoji="1" lang="zh-TW" altLang="en-US" smtClean="0"/>
              <a:t>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2273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在模擬 </a:t>
            </a:r>
            <a:r>
              <a:rPr kumimoji="1" lang="en" altLang="zh-TW" dirty="0" err="1"/>
              <a:t>sEMG</a:t>
            </a:r>
            <a:r>
              <a:rPr kumimoji="1" lang="zh-TW" altLang="en-US" dirty="0"/>
              <a:t> 測量身體軀幹時受到 </a:t>
            </a:r>
            <a:r>
              <a:rPr kumimoji="1" lang="en-US" altLang="zh-TW" dirty="0"/>
              <a:t>ECG</a:t>
            </a:r>
            <a:r>
              <a:rPr kumimoji="1" lang="zh-TW" altLang="en-US" dirty="0"/>
              <a:t> 污染的特定條件下，</a:t>
            </a:r>
            <a:r>
              <a:rPr kumimoji="1" lang="en" altLang="zh-TW" dirty="0"/>
              <a:t>FCN </a:t>
            </a:r>
            <a:r>
              <a:rPr kumimoji="1" lang="zh-TW" altLang="en-US" dirty="0"/>
              <a:t>仍然是首選方法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05886-F433-1E42-800D-D3632AE5A3AD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92764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05886-F433-1E42-800D-D3632AE5A3AD}" type="slidenum">
              <a:rPr kumimoji="1" lang="zh-TW" altLang="en-US" smtClean="0"/>
              <a:t>11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71347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TW" altLang="en-US" b="0" i="0" dirty="0">
                <a:effectLst/>
                <a:latin typeface="Söhne"/>
              </a:rPr>
              <a:t>本研究提出了一種基於 </a:t>
            </a:r>
            <a:r>
              <a:rPr lang="en" altLang="zh-TW" b="0" i="0" dirty="0">
                <a:effectLst/>
                <a:latin typeface="Söhne"/>
              </a:rPr>
              <a:t>FCN</a:t>
            </a:r>
            <a:r>
              <a:rPr lang="zh-TW" altLang="en-US" b="0" i="0" dirty="0">
                <a:effectLst/>
                <a:latin typeface="Söhne"/>
              </a:rPr>
              <a:t> 的降噪方法，用於從單通道 </a:t>
            </a:r>
            <a:r>
              <a:rPr lang="en" altLang="zh-TW" b="0" i="0" dirty="0" err="1">
                <a:effectLst/>
                <a:latin typeface="Söhne"/>
              </a:rPr>
              <a:t>sEMG</a:t>
            </a:r>
            <a:r>
              <a:rPr lang="zh-TW" altLang="en-US" b="0" i="0" dirty="0">
                <a:effectLst/>
                <a:latin typeface="Söhne"/>
              </a:rPr>
              <a:t> 中移除心電圖 </a:t>
            </a:r>
            <a:r>
              <a:rPr lang="en" altLang="zh-TW" b="0" i="0" dirty="0">
                <a:effectLst/>
                <a:latin typeface="Söhne"/>
              </a:rPr>
              <a:t>ECG</a:t>
            </a:r>
            <a:r>
              <a:rPr lang="zh-TW" altLang="en-US" b="0" i="0" dirty="0">
                <a:effectLst/>
                <a:latin typeface="Söhne"/>
              </a:rPr>
              <a:t> 雜訊。據我們所知，這是首次將深度學習應用於這一研究主題。</a:t>
            </a:r>
          </a:p>
          <a:p>
            <a:br>
              <a:rPr lang="zh-TW" altLang="en-US" dirty="0"/>
            </a:br>
            <a:endParaRPr lang="en-US" altLang="zh-TW" dirty="0"/>
          </a:p>
          <a:p>
            <a:pPr algn="l"/>
            <a:r>
              <a:rPr lang="zh-TW" altLang="en-US" b="0" i="0" dirty="0">
                <a:effectLst/>
                <a:latin typeface="Söhne"/>
              </a:rPr>
              <a:t>由 </a:t>
            </a:r>
            <a:r>
              <a:rPr lang="en" altLang="zh-TW" b="0" i="0" dirty="0">
                <a:effectLst/>
                <a:latin typeface="Söhne"/>
              </a:rPr>
              <a:t>FCN</a:t>
            </a:r>
            <a:r>
              <a:rPr lang="zh-TW" altLang="en-US" b="0" i="0" dirty="0">
                <a:effectLst/>
                <a:latin typeface="Söhne"/>
              </a:rPr>
              <a:t> 降噪處理過的 </a:t>
            </a:r>
            <a:r>
              <a:rPr lang="en" altLang="zh-TW" b="0" i="0" dirty="0" err="1">
                <a:effectLst/>
                <a:latin typeface="Söhne"/>
              </a:rPr>
              <a:t>sEMG</a:t>
            </a:r>
            <a:r>
              <a:rPr lang="zh-TW" altLang="en-US" b="0" i="0" dirty="0">
                <a:effectLst/>
                <a:latin typeface="Söhne"/>
              </a:rPr>
              <a:t> 相較於傳統方法（高通濾波器 </a:t>
            </a:r>
            <a:r>
              <a:rPr lang="en" altLang="zh-TW" b="0" i="0" dirty="0">
                <a:effectLst/>
                <a:latin typeface="Söhne"/>
              </a:rPr>
              <a:t>HP</a:t>
            </a:r>
            <a:r>
              <a:rPr lang="zh-TW" altLang="en-US" b="0" i="0" dirty="0">
                <a:effectLst/>
                <a:latin typeface="Söhne"/>
              </a:rPr>
              <a:t> 和模板減法 </a:t>
            </a:r>
            <a:r>
              <a:rPr lang="en" altLang="zh-TW" b="0" i="0" dirty="0">
                <a:effectLst/>
                <a:latin typeface="Söhne"/>
              </a:rPr>
              <a:t>TS</a:t>
            </a:r>
            <a:r>
              <a:rPr lang="zh-TW" altLang="en" b="0" i="0" dirty="0">
                <a:effectLst/>
                <a:latin typeface="Söhne"/>
              </a:rPr>
              <a:t>）</a:t>
            </a:r>
            <a:r>
              <a:rPr lang="zh-TW" altLang="en-US" b="0" i="0" dirty="0">
                <a:effectLst/>
                <a:latin typeface="Söhne"/>
              </a:rPr>
              <a:t>能夠展示出更高的平均信噪比改善</a:t>
            </a:r>
            <a:r>
              <a:rPr lang="zh-TW" altLang="en" b="0" i="0" dirty="0">
                <a:effectLst/>
                <a:latin typeface="Söhne"/>
              </a:rPr>
              <a:t>，</a:t>
            </a:r>
            <a:r>
              <a:rPr lang="zh-TW" altLang="en-US" b="0" i="0" dirty="0">
                <a:effectLst/>
                <a:latin typeface="Söhne"/>
              </a:rPr>
              <a:t>並且在廣泛的信噪比輸入範圍以及特定情境下保持最佳性能，這種情境可用於模擬帶有心電圖 </a:t>
            </a:r>
            <a:r>
              <a:rPr lang="en" altLang="zh-TW" b="0" i="0" dirty="0">
                <a:effectLst/>
                <a:latin typeface="Söhne"/>
              </a:rPr>
              <a:t>ECG</a:t>
            </a:r>
            <a:r>
              <a:rPr lang="zh-TW" altLang="en-US" b="0" i="0" dirty="0">
                <a:effectLst/>
                <a:latin typeface="Söhne"/>
              </a:rPr>
              <a:t> 污染的軀幹 </a:t>
            </a:r>
            <a:r>
              <a:rPr lang="en" altLang="zh-TW" b="0" i="0" dirty="0" err="1">
                <a:effectLst/>
                <a:latin typeface="Söhne"/>
              </a:rPr>
              <a:t>sEMG</a:t>
            </a:r>
            <a:r>
              <a:rPr lang="zh-TW" altLang="en" b="0" i="0" dirty="0">
                <a:effectLst/>
                <a:latin typeface="Söhne"/>
              </a:rPr>
              <a:t>。</a:t>
            </a:r>
          </a:p>
          <a:p>
            <a:br>
              <a:rPr lang="en" altLang="zh-TW" dirty="0"/>
            </a:b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05886-F433-1E42-800D-D3632AE5A3AD}" type="slidenum">
              <a:rPr kumimoji="1" lang="zh-TW" altLang="en-US" smtClean="0"/>
              <a:t>12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72807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05886-F433-1E42-800D-D3632AE5A3AD}" type="slidenum">
              <a:rPr kumimoji="1" lang="zh-TW" altLang="en-US" smtClean="0"/>
              <a:t>14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49533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05886-F433-1E42-800D-D3632AE5A3AD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60019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dirty="0"/>
              <a:t>Trunk muscles: </a:t>
            </a:r>
            <a:r>
              <a:rPr lang="en-US" altLang="zh-TW" sz="1800" dirty="0">
                <a:effectLst/>
                <a:latin typeface="URWPalladioL"/>
              </a:rPr>
              <a:t>diaphragm and pectoralis  (chest)</a:t>
            </a:r>
            <a:endParaRPr lang="en-US" altLang="zh-TW" dirty="0"/>
          </a:p>
          <a:p>
            <a:br>
              <a:rPr lang="zh-TW" altLang="en-US" dirty="0"/>
            </a:b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表面肌電圖（</a:t>
            </a:r>
            <a:r>
              <a:rPr lang="en" altLang="zh-TW" b="0" i="0" dirty="0" err="1">
                <a:solidFill>
                  <a:srgbClr val="D1D5DB"/>
                </a:solidFill>
                <a:effectLst/>
                <a:latin typeface="Söhne"/>
              </a:rPr>
              <a:t>sEMG</a:t>
            </a:r>
            <a:r>
              <a:rPr lang="zh-TW" altLang="en" b="0" i="0" dirty="0">
                <a:solidFill>
                  <a:srgbClr val="D1D5DB"/>
                </a:solidFill>
                <a:effectLst/>
                <a:latin typeface="Söhne"/>
              </a:rPr>
              <a:t>）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是什麼？</a:t>
            </a:r>
            <a:endParaRPr lang="en-US" altLang="zh-TW" b="0" i="0" dirty="0">
              <a:solidFill>
                <a:srgbClr val="D1D5DB"/>
              </a:solidFill>
              <a:effectLst/>
              <a:latin typeface="Söhne"/>
            </a:endParaRPr>
          </a:p>
          <a:p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en" altLang="zh-TW" b="0" i="0" dirty="0" err="1">
                <a:solidFill>
                  <a:srgbClr val="D1D5DB"/>
                </a:solidFill>
                <a:effectLst/>
                <a:latin typeface="Söhne"/>
              </a:rPr>
              <a:t>sEMG</a:t>
            </a:r>
            <a:r>
              <a:rPr lang="en" altLang="zh-TW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是一種生物醫學信號，通過將電極附著於皮膚上來測量人類肌肉的活化電位。它廣泛用於許多應用，如人機介面或臨床使用。</a:t>
            </a:r>
            <a:endParaRPr lang="en-US" altLang="zh-TW" b="0" i="0" dirty="0">
              <a:solidFill>
                <a:srgbClr val="D1D5DB"/>
              </a:solidFill>
              <a:effectLst/>
              <a:latin typeface="Söhne"/>
            </a:endParaRPr>
          </a:p>
          <a:p>
            <a:br>
              <a:rPr kumimoji="1" lang="en-US" altLang="zh-TW" dirty="0"/>
            </a:b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心電圖（</a:t>
            </a:r>
            <a:r>
              <a:rPr lang="en" altLang="zh-TW" b="0" i="0" dirty="0">
                <a:solidFill>
                  <a:srgbClr val="D1D5DB"/>
                </a:solidFill>
                <a:effectLst/>
                <a:latin typeface="Söhne"/>
              </a:rPr>
              <a:t>ECG</a:t>
            </a:r>
            <a:r>
              <a:rPr lang="zh-TW" altLang="en" b="0" i="0" dirty="0">
                <a:solidFill>
                  <a:srgbClr val="D1D5DB"/>
                </a:solidFill>
                <a:effectLst/>
                <a:latin typeface="Söhne"/>
              </a:rPr>
              <a:t>）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污染是如何發生的？為什麼需要移除</a:t>
            </a:r>
            <a:r>
              <a:rPr lang="en" altLang="zh-TW" b="0" i="0" dirty="0">
                <a:solidFill>
                  <a:srgbClr val="D1D5DB"/>
                </a:solidFill>
                <a:effectLst/>
                <a:latin typeface="Söhne"/>
              </a:rPr>
              <a:t>ECG</a:t>
            </a:r>
            <a:r>
              <a:rPr lang="zh-TW" altLang="en" b="0" i="0" dirty="0">
                <a:solidFill>
                  <a:srgbClr val="D1D5DB"/>
                </a:solidFill>
                <a:effectLst/>
                <a:latin typeface="Söhne"/>
              </a:rPr>
              <a:t>？</a:t>
            </a:r>
            <a:endParaRPr lang="en-US" altLang="zh-TW" b="0" i="0" dirty="0">
              <a:solidFill>
                <a:srgbClr val="D1D5DB"/>
              </a:solidFill>
              <a:effectLst/>
              <a:latin typeface="Söhne"/>
            </a:endParaRPr>
          </a:p>
          <a:p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如果測量的肌肉靠近心臟，就會發生心電圖（</a:t>
            </a:r>
            <a:r>
              <a:rPr lang="en" altLang="zh-TW" b="0" i="0" dirty="0">
                <a:solidFill>
                  <a:srgbClr val="D1D5DB"/>
                </a:solidFill>
                <a:effectLst/>
                <a:latin typeface="Söhne"/>
              </a:rPr>
              <a:t>ECG</a:t>
            </a:r>
            <a:r>
              <a:rPr lang="zh-TW" altLang="en" b="0" i="0" dirty="0">
                <a:solidFill>
                  <a:srgbClr val="D1D5DB"/>
                </a:solidFill>
                <a:effectLst/>
                <a:latin typeface="Söhne"/>
              </a:rPr>
              <a:t>）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污染。心電圖的雜訊會對表面肌電圖（</a:t>
            </a:r>
            <a:r>
              <a:rPr lang="en" altLang="zh-TW" b="0" i="0" dirty="0" err="1">
                <a:solidFill>
                  <a:srgbClr val="D1D5DB"/>
                </a:solidFill>
                <a:effectLst/>
                <a:latin typeface="Söhne"/>
              </a:rPr>
              <a:t>sEMG</a:t>
            </a:r>
            <a:r>
              <a:rPr lang="zh-TW" altLang="en" b="0" i="0" dirty="0">
                <a:solidFill>
                  <a:srgbClr val="D1D5DB"/>
                </a:solidFill>
                <a:effectLst/>
                <a:latin typeface="Söhne"/>
              </a:rPr>
              <a:t>）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信號造成扭曲，並降低</a:t>
            </a:r>
            <a:r>
              <a:rPr lang="en" altLang="zh-TW" b="0" i="0" dirty="0" err="1">
                <a:solidFill>
                  <a:srgbClr val="D1D5DB"/>
                </a:solidFill>
                <a:effectLst/>
                <a:latin typeface="Söhne"/>
              </a:rPr>
              <a:t>sEMG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應用的有效性。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05886-F433-1E42-800D-D3632AE5A3AD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95292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TW" altLang="en-US" b="0" i="0" dirty="0">
                <a:effectLst/>
                <a:latin typeface="Söhne"/>
              </a:rPr>
              <a:t>許多方法已經被開發出來處理這個問題，但它們都有一定的限制。</a:t>
            </a:r>
          </a:p>
          <a:p>
            <a:pPr algn="l"/>
            <a:br>
              <a:rPr lang="zh-TW" altLang="en-US" dirty="0"/>
            </a:b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高通濾波器（</a:t>
            </a:r>
            <a:r>
              <a:rPr lang="en" altLang="zh-TW" b="0" i="0" dirty="0">
                <a:solidFill>
                  <a:srgbClr val="D1D5DB"/>
                </a:solidFill>
                <a:effectLst/>
                <a:latin typeface="Söhne"/>
              </a:rPr>
              <a:t>HP</a:t>
            </a:r>
            <a:r>
              <a:rPr lang="zh-TW" altLang="en" b="0" i="0" dirty="0">
                <a:solidFill>
                  <a:srgbClr val="D1D5DB"/>
                </a:solidFill>
                <a:effectLst/>
                <a:latin typeface="Söhne"/>
              </a:rPr>
              <a:t>）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會消除表面肌電圖（</a:t>
            </a:r>
            <a:r>
              <a:rPr lang="en" altLang="zh-TW" b="0" i="0" dirty="0" err="1">
                <a:solidFill>
                  <a:srgbClr val="D1D5DB"/>
                </a:solidFill>
                <a:effectLst/>
                <a:latin typeface="Söhne"/>
              </a:rPr>
              <a:t>sEMG</a:t>
            </a:r>
            <a:r>
              <a:rPr lang="zh-TW" altLang="en" b="0" i="0" dirty="0">
                <a:solidFill>
                  <a:srgbClr val="D1D5DB"/>
                </a:solidFill>
                <a:effectLst/>
                <a:latin typeface="Söhne"/>
              </a:rPr>
              <a:t>）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中的低頻部分。 </a:t>
            </a:r>
            <a:endParaRPr lang="en-US" altLang="zh-TW" b="0" i="0" dirty="0">
              <a:solidFill>
                <a:srgbClr val="D1D5DB"/>
              </a:solidFill>
              <a:effectLst/>
              <a:latin typeface="Söhne"/>
            </a:endParaRPr>
          </a:p>
          <a:p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模板減法（</a:t>
            </a:r>
            <a:r>
              <a:rPr lang="en" altLang="zh-TW" b="0" i="0" dirty="0">
                <a:solidFill>
                  <a:srgbClr val="D1D5DB"/>
                </a:solidFill>
                <a:effectLst/>
                <a:latin typeface="Söhne"/>
              </a:rPr>
              <a:t>TS</a:t>
            </a:r>
            <a:r>
              <a:rPr lang="zh-TW" altLang="en" b="0" i="0" dirty="0">
                <a:solidFill>
                  <a:srgbClr val="D1D5DB"/>
                </a:solidFill>
                <a:effectLst/>
                <a:latin typeface="Söhne"/>
              </a:rPr>
              <a:t>）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只能在條件滿足時才能夠有效地工作，在心電圖中是指近似週期性且 </a:t>
            </a:r>
            <a:r>
              <a:rPr lang="en" altLang="zh-TW" b="0" i="0" dirty="0" err="1">
                <a:solidFill>
                  <a:srgbClr val="D1D5DB"/>
                </a:solidFill>
                <a:effectLst/>
                <a:latin typeface="Söhne"/>
              </a:rPr>
              <a:t>sEMG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 是零均值高斯分布，但在實際環境中很難實現。 </a:t>
            </a:r>
            <a:endParaRPr lang="en-US" altLang="zh-TW" b="0" i="0" dirty="0">
              <a:solidFill>
                <a:srgbClr val="D1D5DB"/>
              </a:solidFill>
              <a:effectLst/>
              <a:latin typeface="Söhn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i="0" dirty="0">
                <a:solidFill>
                  <a:srgbClr val="BDC1C6"/>
                </a:solidFill>
                <a:effectLst/>
                <a:latin typeface="Google Sans"/>
              </a:rPr>
              <a:t>自適應濾波器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和獨立成分分析（</a:t>
            </a:r>
            <a:r>
              <a:rPr lang="en" altLang="zh-TW" b="0" i="0" dirty="0">
                <a:solidFill>
                  <a:srgbClr val="D1D5DB"/>
                </a:solidFill>
                <a:effectLst/>
                <a:latin typeface="Söhne"/>
              </a:rPr>
              <a:t>ICA</a:t>
            </a:r>
            <a:r>
              <a:rPr lang="zh-TW" altLang="en" b="0" i="0" dirty="0">
                <a:solidFill>
                  <a:srgbClr val="D1D5DB"/>
                </a:solidFill>
                <a:effectLst/>
                <a:latin typeface="Söhne"/>
              </a:rPr>
              <a:t>）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需要額外的信號來降噪。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05886-F433-1E42-800D-D3632AE5A3AD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02369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為什麼選擇基於神經網絡的方法？ </a:t>
            </a:r>
            <a:endParaRPr lang="en-US" altLang="zh-TW" b="0" i="0" dirty="0">
              <a:solidFill>
                <a:srgbClr val="D1D5DB"/>
              </a:solidFill>
              <a:effectLst/>
              <a:latin typeface="Söhne"/>
            </a:endParaRPr>
          </a:p>
          <a:p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基於神經網絡的降噪方法在許多類型的信號中取得了卓越的成果，比如語音和其他類型的生物醫學信號。 </a:t>
            </a:r>
            <a:endParaRPr lang="en-US" altLang="zh-TW" b="0" i="0" dirty="0">
              <a:solidFill>
                <a:srgbClr val="D1D5DB"/>
              </a:solidFill>
              <a:effectLst/>
              <a:latin typeface="Söhne"/>
            </a:endParaRPr>
          </a:p>
          <a:p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只有少數研究探討了使用神經網絡去除表面肌電圖（</a:t>
            </a:r>
            <a:r>
              <a:rPr lang="en" altLang="zh-TW" b="0" i="0" dirty="0" err="1">
                <a:solidFill>
                  <a:srgbClr val="D1D5DB"/>
                </a:solidFill>
                <a:effectLst/>
                <a:latin typeface="Söhne"/>
              </a:rPr>
              <a:t>sEMG</a:t>
            </a:r>
            <a:r>
              <a:rPr lang="zh-TW" altLang="en" b="0" i="0" dirty="0">
                <a:solidFill>
                  <a:srgbClr val="D1D5DB"/>
                </a:solidFill>
                <a:effectLst/>
                <a:latin typeface="Söhne"/>
              </a:rPr>
              <a:t>）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中心電圖（</a:t>
            </a:r>
            <a:r>
              <a:rPr lang="en" altLang="zh-TW" b="0" i="0" dirty="0">
                <a:solidFill>
                  <a:srgbClr val="D1D5DB"/>
                </a:solidFill>
                <a:effectLst/>
                <a:latin typeface="Söhne"/>
              </a:rPr>
              <a:t>ECG</a:t>
            </a:r>
            <a:r>
              <a:rPr lang="zh-TW" altLang="en" b="0" i="0" dirty="0">
                <a:solidFill>
                  <a:srgbClr val="D1D5DB"/>
                </a:solidFill>
                <a:effectLst/>
                <a:latin typeface="Söhne"/>
              </a:rPr>
              <a:t>）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雜訊的可行性。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05886-F433-1E42-800D-D3632AE5A3AD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96952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Denoise autoencoder</a:t>
            </a:r>
          </a:p>
          <a:p>
            <a:r>
              <a:rPr kumimoji="1" lang="en-US" altLang="zh-TW" dirty="0"/>
              <a:t>All layers are convolutional and deconvolutional layers.</a:t>
            </a:r>
            <a:br>
              <a:rPr kumimoji="1" lang="en-US" altLang="zh-TW" dirty="0"/>
            </a:b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每一層都包括一個指數線性單元（</a:t>
            </a:r>
            <a:r>
              <a:rPr lang="en" altLang="zh-TW" b="0" i="0" dirty="0">
                <a:solidFill>
                  <a:srgbClr val="D1D5DB"/>
                </a:solidFill>
                <a:effectLst/>
                <a:latin typeface="Söhne"/>
              </a:rPr>
              <a:t>Exponential Linear Unit, ELU</a:t>
            </a:r>
            <a:r>
              <a:rPr lang="zh-TW" altLang="en" b="0" i="0" dirty="0">
                <a:solidFill>
                  <a:srgbClr val="D1D5DB"/>
                </a:solidFill>
                <a:effectLst/>
                <a:latin typeface="Söhne"/>
              </a:rPr>
              <a:t>）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作為激活函數，以及一個批次正規化層。</a:t>
            </a:r>
            <a:endParaRPr lang="en-US" altLang="zh-TW" b="0" i="0" dirty="0">
              <a:solidFill>
                <a:srgbClr val="D1D5DB"/>
              </a:solidFill>
              <a:effectLst/>
              <a:latin typeface="Söhne"/>
            </a:endParaRPr>
          </a:p>
          <a:p>
            <a:pPr algn="l"/>
            <a:r>
              <a:rPr lang="zh-TW" altLang="en-US" b="0" i="0" dirty="0">
                <a:effectLst/>
                <a:latin typeface="Söhne"/>
              </a:rPr>
              <a:t>輸出層則不採用任何激活函數。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05886-F433-1E42-800D-D3632AE5A3AD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04263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我們的研究使用了 </a:t>
            </a:r>
            <a:r>
              <a:rPr lang="en" altLang="zh-TW" b="0" i="0" dirty="0" err="1">
                <a:solidFill>
                  <a:srgbClr val="D1D5DB"/>
                </a:solidFill>
                <a:effectLst/>
                <a:latin typeface="Söhne"/>
              </a:rPr>
              <a:t>NINAPro</a:t>
            </a:r>
            <a:r>
              <a:rPr lang="en" altLang="zh-TW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數據庫裡的乾淨 </a:t>
            </a:r>
            <a:r>
              <a:rPr lang="en" altLang="zh-TW" b="0" i="0" dirty="0" err="1">
                <a:solidFill>
                  <a:srgbClr val="D1D5DB"/>
                </a:solidFill>
                <a:effectLst/>
                <a:latin typeface="Söhne"/>
              </a:rPr>
              <a:t>sEMG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 數據。通過在大手臂上的電極測量了</a:t>
            </a:r>
            <a:r>
              <a:rPr lang="en-US" altLang="zh-TW" b="0" i="0" dirty="0">
                <a:solidFill>
                  <a:srgbClr val="D1D5DB"/>
                </a:solidFill>
                <a:effectLst/>
                <a:latin typeface="Söhne"/>
              </a:rPr>
              <a:t>12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導程的 </a:t>
            </a:r>
            <a:r>
              <a:rPr lang="en" altLang="zh-TW" b="0" i="0" dirty="0" err="1">
                <a:solidFill>
                  <a:srgbClr val="D1D5DB"/>
                </a:solidFill>
                <a:effectLst/>
                <a:latin typeface="Söhne"/>
              </a:rPr>
              <a:t>sEMG</a:t>
            </a:r>
            <a:r>
              <a:rPr lang="zh-TW" altLang="en" b="0" i="0" dirty="0">
                <a:solidFill>
                  <a:srgbClr val="D1D5DB"/>
                </a:solidFill>
                <a:effectLst/>
                <a:latin typeface="Söhne"/>
              </a:rPr>
              <a:t>。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本研究使用的是 </a:t>
            </a:r>
            <a:r>
              <a:rPr lang="en" altLang="zh-TW" b="0" i="0" dirty="0">
                <a:solidFill>
                  <a:srgbClr val="D1D5DB"/>
                </a:solidFill>
                <a:effectLst/>
                <a:latin typeface="Söhne"/>
              </a:rPr>
              <a:t>DB2 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中的數據，包括來自</a:t>
            </a:r>
            <a:r>
              <a:rPr lang="en-US" altLang="zh-TW" b="0" i="0" dirty="0">
                <a:solidFill>
                  <a:srgbClr val="D1D5DB"/>
                </a:solidFill>
                <a:effectLst/>
                <a:latin typeface="Söhne"/>
              </a:rPr>
              <a:t>40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名受試者的 </a:t>
            </a:r>
            <a:r>
              <a:rPr lang="en" altLang="zh-TW" b="0" i="0" dirty="0" err="1">
                <a:solidFill>
                  <a:srgbClr val="D1D5DB"/>
                </a:solidFill>
                <a:effectLst/>
                <a:latin typeface="Söhne"/>
              </a:rPr>
              <a:t>sEMG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 數據。</a:t>
            </a:r>
            <a:endParaRPr kumimoji="1" lang="zh-TW" altLang="en-US" dirty="0"/>
          </a:p>
          <a:p>
            <a:endParaRPr lang="en-US" altLang="zh-TW" dirty="0"/>
          </a:p>
          <a:p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對於心電圖雜訊，本研究使用了 </a:t>
            </a:r>
            <a:r>
              <a:rPr lang="en" altLang="zh-TW" b="0" i="0" dirty="0" err="1">
                <a:solidFill>
                  <a:srgbClr val="D1D5DB"/>
                </a:solidFill>
                <a:effectLst/>
                <a:latin typeface="Söhne"/>
              </a:rPr>
              <a:t>Physionet</a:t>
            </a:r>
            <a:r>
              <a:rPr lang="en" altLang="zh-TW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數據庫中的 </a:t>
            </a:r>
            <a:r>
              <a:rPr lang="en" altLang="zh-TW" b="0" i="0" dirty="0">
                <a:solidFill>
                  <a:srgbClr val="D1D5DB"/>
                </a:solidFill>
                <a:effectLst/>
                <a:latin typeface="Söhne"/>
              </a:rPr>
              <a:t>MIT-BIH NSRD[2]</a:t>
            </a:r>
            <a:r>
              <a:rPr lang="zh-TW" altLang="en" b="0" i="0" dirty="0">
                <a:solidFill>
                  <a:srgbClr val="D1D5DB"/>
                </a:solidFill>
                <a:effectLst/>
                <a:latin typeface="Söhne"/>
              </a:rPr>
              <a:t>。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從</a:t>
            </a:r>
            <a:r>
              <a:rPr lang="en-US" altLang="zh-TW" b="0" i="0" dirty="0">
                <a:solidFill>
                  <a:srgbClr val="D1D5DB"/>
                </a:solidFill>
                <a:effectLst/>
                <a:latin typeface="Söhne"/>
              </a:rPr>
              <a:t>18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名健康人士收集了</a:t>
            </a:r>
            <a:r>
              <a:rPr lang="en-US" altLang="zh-TW" b="0" i="0" dirty="0">
                <a:solidFill>
                  <a:srgbClr val="D1D5DB"/>
                </a:solidFill>
                <a:effectLst/>
                <a:latin typeface="Söhne"/>
              </a:rPr>
              <a:t>2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個心電圖通道的數據。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05886-F433-1E42-800D-D3632AE5A3AD}" type="slidenum">
              <a:rPr kumimoji="1" lang="zh-TW" altLang="en-US" smtClean="0"/>
              <a:t>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88733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在預處理階段之後，我們將心電圖加入到乾淨的</a:t>
            </a:r>
            <a:r>
              <a:rPr lang="en" altLang="zh-TW" b="0" i="0" dirty="0" err="1">
                <a:solidFill>
                  <a:srgbClr val="D1D5DB"/>
                </a:solidFill>
                <a:effectLst/>
                <a:latin typeface="Söhne"/>
              </a:rPr>
              <a:t>sEMG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片段中，以創建用於降噪的乾淨 </a:t>
            </a:r>
            <a:r>
              <a:rPr lang="en-US" altLang="zh-TW" b="0" i="0" dirty="0">
                <a:solidFill>
                  <a:srgbClr val="D1D5DB"/>
                </a:solidFill>
                <a:effectLst/>
                <a:latin typeface="Söhne"/>
              </a:rPr>
              <a:t>-</a:t>
            </a:r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 噪聲數據對。 </a:t>
            </a:r>
            <a:endParaRPr lang="en-US" altLang="zh-TW" b="0" i="0" dirty="0">
              <a:solidFill>
                <a:srgbClr val="D1D5DB"/>
              </a:solidFill>
              <a:effectLst/>
              <a:latin typeface="Söhne"/>
            </a:endParaRPr>
          </a:p>
          <a:p>
            <a:endParaRPr lang="en-US" altLang="zh-TW" b="0" i="0" dirty="0">
              <a:solidFill>
                <a:srgbClr val="D1D5DB"/>
              </a:solidFill>
              <a:effectLst/>
              <a:latin typeface="Söhne"/>
            </a:endParaRPr>
          </a:p>
          <a:p>
            <a:r>
              <a:rPr lang="zh-TW" altLang="en-US" b="0" i="0" dirty="0">
                <a:solidFill>
                  <a:srgbClr val="D1D5DB"/>
                </a:solidFill>
                <a:effectLst/>
                <a:latin typeface="Söhne"/>
              </a:rPr>
              <a:t>在訓練集和測試集之間應用了不匹配條件。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05886-F433-1E42-800D-D3632AE5A3AD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2137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kumimoji="1" lang="en-US" altLang="zh-TW" dirty="0"/>
              <a:t>ECG detection</a:t>
            </a:r>
          </a:p>
          <a:p>
            <a:pPr marL="342900" indent="-342900">
              <a:buAutoNum type="arabicPeriod"/>
            </a:pPr>
            <a:r>
              <a:rPr kumimoji="1" lang="en-US" altLang="zh-TW" dirty="0"/>
              <a:t>Template extraction</a:t>
            </a:r>
          </a:p>
          <a:p>
            <a:pPr marL="342900" indent="-342900">
              <a:buAutoNum type="arabicPeriod"/>
            </a:pPr>
            <a:r>
              <a:rPr kumimoji="1" lang="en-US" altLang="zh-TW" dirty="0"/>
              <a:t>Template subtraction </a:t>
            </a:r>
          </a:p>
          <a:p>
            <a:pPr marL="342900" indent="-342900">
              <a:buAutoNum type="arabicPeriod"/>
            </a:pPr>
            <a:r>
              <a:rPr kumimoji="1" lang="en-US" altLang="zh-TW" dirty="0"/>
              <a:t>High pass filter (same as HP)</a:t>
            </a:r>
          </a:p>
          <a:p>
            <a:r>
              <a:rPr kumimoji="1" lang="zh-TW" altLang="en-US" dirty="0"/>
              <a:t>評價標準</a:t>
            </a:r>
            <a:br>
              <a:rPr kumimoji="1" lang="en-US" altLang="zh-TW" dirty="0"/>
            </a:b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05886-F433-1E42-800D-D3632AE5A3AD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797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14CE4C-FC4D-7049-83B9-260EE5F3B7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67280BB-35E6-964D-96EA-9036CB31E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69710CB-715F-6946-9D03-6FE4641A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11ED-144D-5A41-AB5F-36E979B692C7}" type="datetime1">
              <a:rPr kumimoji="1" lang="zh-TW" altLang="en-US" smtClean="0"/>
              <a:t>2023/11/14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A19ADF6-0669-AB41-8AC2-2B735AD7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F9E89F0-8946-3E49-BA7A-6C04C6A97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51850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205BE2-1A41-6948-B4F0-97271AA40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9E22DA6-AB8D-7C42-ADA1-21964738C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756DA03-4755-AB4E-816D-9A998D42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05CD-ED20-6B4E-9E48-6BC93CA5E802}" type="datetime1">
              <a:rPr kumimoji="1" lang="zh-TW" altLang="en-US" smtClean="0"/>
              <a:t>2023/11/14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39BFA28-E74E-E44C-BA85-E072BE76F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AC019A8-D1C6-C342-A066-29673212B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8144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3A2B7CD-F3FC-0148-BFBB-6BB2FCAAC8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D23C067-9EF4-7442-8C36-F1E87350E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3251C84-5E1D-1849-881A-63E678F29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E224-8DA3-7D4E-9635-1CC6C78F75D8}" type="datetime1">
              <a:rPr kumimoji="1" lang="zh-TW" altLang="en-US" smtClean="0"/>
              <a:t>2023/11/14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B2CB291-2996-EF4E-B626-BEAED0B12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E6881CE-5988-A845-9F46-AE4B7A22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3168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A41E51-DCD1-F944-94E8-7CAA35F17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998D498-D17E-2B4C-B7D1-4ADA52818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2EA029-908D-4949-A1FB-5FDB4CA38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0E98-DE8B-8A48-8BF0-06621F43CBDF}" type="datetime1">
              <a:rPr kumimoji="1" lang="zh-TW" altLang="en-US" smtClean="0"/>
              <a:t>2023/11/14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8218F07-2935-3B4F-A1C6-E0A17D60E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9A278C3-1AD9-F946-8E7C-A3B6C0B23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7022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F986C2-3BEF-CA40-9FCC-5488CE722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BEEC411-0C68-334B-81B8-FDC1FAA78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11741EC-5BE0-B341-8584-2F33832B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7A15-FA03-194E-800B-CF76CBA232D5}" type="datetime1">
              <a:rPr kumimoji="1" lang="zh-TW" altLang="en-US" smtClean="0"/>
              <a:t>2023/11/14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7582F02-EEF1-C04B-8593-02E9B1EB5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934BFD5-DCBF-1743-84AD-6B1CD606E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5919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3B93DA-4B4C-3046-8438-BDCDEE605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6C3379-7DD8-2E4D-A1E0-05399D2953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9A864B0-DA69-1040-B5BF-B4AD8E271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FBF099B-5000-2543-9F8A-129CDDAB4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CB10-C7A6-184D-9E89-055B6DC2F8D1}" type="datetime1">
              <a:rPr kumimoji="1" lang="zh-TW" altLang="en-US" smtClean="0"/>
              <a:t>2023/11/14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24F1CE4-7876-0241-ACA3-D77BAFED4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412745D-C738-4B4F-B3EB-8D2A68F1D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137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75AD43-3F67-184A-ACE9-FA3B06426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BF39971-7DC9-614C-9C84-4CF1D75D5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4DDA460-E388-8943-9E79-7669EF27C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249DF41-DD6B-EC4B-B327-C7E54B2102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A8DFEEF-E338-5149-9A39-55C0492A7E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B5D85AF-B9DB-F340-925B-C2EC0C960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606E-56C5-9046-B828-417E57F13ED2}" type="datetime1">
              <a:rPr kumimoji="1" lang="zh-TW" altLang="en-US" smtClean="0"/>
              <a:t>2023/11/14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074D848-849C-C541-AF56-EA878BEFE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1D32BFF-E846-C043-8AE6-B27B8D8E3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1966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C9CE76-6C56-0E49-9FA9-1BCC92808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6AE4C21-0F95-2744-A8C1-B3E9DA06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340E-024D-1740-9303-A9D444B33C27}" type="datetime1">
              <a:rPr kumimoji="1" lang="zh-TW" altLang="en-US" smtClean="0"/>
              <a:t>2023/11/14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CCEB20E-230D-4341-9960-9572D50CE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721E47F-8BE8-004F-8F80-0AD4822FE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4188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3197AA7-2E6C-FE45-9E29-283B77FBD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55D29-9B72-764C-B24C-4FB980D19CBA}" type="datetime1">
              <a:rPr kumimoji="1" lang="zh-TW" altLang="en-US" smtClean="0"/>
              <a:t>2023/11/14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A56E857-F487-0443-AC9C-283B5438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A38082A-0781-AC4C-BE9B-AC3AAB93B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46134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3FA5F0-2009-8A43-8A17-C17322D5D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74209E-8F35-624D-8438-6D06A610C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34441B3-060D-7148-AF59-B1AEEC5AE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116AD57-6B23-D743-847F-EE4F626F8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368E-8969-B141-B738-3C5B1D911812}" type="datetime1">
              <a:rPr kumimoji="1" lang="zh-TW" altLang="en-US" smtClean="0"/>
              <a:t>2023/11/14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03AB4B1-1E88-3A48-BB8D-2E6364761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3699312-C175-EB4F-B17B-583DAC3F8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3539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A6864B-C2B2-CC43-A9A4-14A6ADF9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DBD7ACD-2FC9-CE48-95BE-CDCBC54104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17530DB-5FD1-6D42-B60F-8D62E885B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458FA37-1C8F-574F-A3BF-DA22C15F5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01AB6-678B-754D-B395-7774F6044F8D}" type="datetime1">
              <a:rPr kumimoji="1" lang="zh-TW" altLang="en-US" smtClean="0"/>
              <a:t>2023/11/14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999ACB2-A93E-5648-9320-2B66DBF80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5C07B99-A400-AE49-BE40-E1FB60431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7948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BB680A5-510C-1243-ABB5-45546BF3E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B2A5E2D-5CF7-3A4C-9BD8-02043343E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176C770-1FA9-C743-B6D2-5EA6754661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4F4FC-AC90-8040-9C3D-EAD6EC676F68}" type="datetime1">
              <a:rPr kumimoji="1" lang="zh-TW" altLang="en-US" smtClean="0"/>
              <a:t>2023/11/14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06AEE8A-6285-3B46-A7F6-5A9707F37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3AA8145-3229-F74D-81BE-D4744FE75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43C8F-5354-804D-B01D-92AE831ABC9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0777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12922006@ntu.edu.t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00D6A4-0D34-E442-B7CE-BF197CA1A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917" y="857673"/>
            <a:ext cx="10910169" cy="2387600"/>
          </a:xfrm>
        </p:spPr>
        <p:txBody>
          <a:bodyPr anchor="ctr">
            <a:normAutofit/>
          </a:bodyPr>
          <a:lstStyle/>
          <a:p>
            <a:pPr algn="l"/>
            <a:r>
              <a:rPr lang="en-US" altLang="zh-TW" sz="4000" b="1" dirty="0">
                <a:ea typeface="Ayuthaya" pitchFamily="2" charset="-34"/>
                <a:cs typeface="Ayuthaya" pitchFamily="2" charset="-34"/>
              </a:rPr>
              <a:t>ECG ARTIFACT REMOVAL FROM SINGLE-CHANNEL SURFACE EMG USING FULLY CONVOLUTIONAL NETWORKS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D3C2F2A-449D-3848-91CB-A15770CE3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917" y="3429000"/>
            <a:ext cx="8387971" cy="2257816"/>
          </a:xfrm>
        </p:spPr>
        <p:txBody>
          <a:bodyPr>
            <a:normAutofit/>
          </a:bodyPr>
          <a:lstStyle/>
          <a:p>
            <a:pPr algn="l">
              <a:lnSpc>
                <a:spcPct val="160000"/>
              </a:lnSpc>
            </a:pPr>
            <a:r>
              <a:rPr lang="en-US" altLang="zh-TW" sz="1800" dirty="0"/>
              <a:t>Presenter:</a:t>
            </a:r>
            <a:r>
              <a:rPr lang="zh-TW" altLang="en-US" sz="1800" dirty="0"/>
              <a:t> </a:t>
            </a:r>
            <a:r>
              <a:rPr lang="en-US" altLang="zh-TW" sz="1800" dirty="0"/>
              <a:t>Cheng-</a:t>
            </a:r>
            <a:r>
              <a:rPr lang="en-US" altLang="zh-TW" sz="1800" dirty="0" err="1"/>
              <a:t>Lun</a:t>
            </a:r>
            <a:r>
              <a:rPr lang="zh-TW" altLang="en-US" sz="1800" dirty="0"/>
              <a:t> </a:t>
            </a:r>
            <a:r>
              <a:rPr lang="en-US" altLang="zh-TW" sz="1800" dirty="0"/>
              <a:t>Hsieh</a:t>
            </a:r>
          </a:p>
          <a:p>
            <a:pPr algn="l">
              <a:lnSpc>
                <a:spcPct val="160000"/>
              </a:lnSpc>
            </a:pPr>
            <a:r>
              <a:rPr lang="en-US" altLang="zh-TW" sz="1800" dirty="0"/>
              <a:t>E-mail:</a:t>
            </a:r>
            <a:r>
              <a:rPr lang="zh-TW" altLang="en-US" sz="1800" dirty="0"/>
              <a:t> </a:t>
            </a:r>
            <a:r>
              <a:rPr lang="en-US" altLang="zh-TW" sz="1800" dirty="0">
                <a:hlinkClick r:id="rId3"/>
              </a:rPr>
              <a:t>p12922006@ntu.edu.tw</a:t>
            </a:r>
            <a:endParaRPr lang="en-US" altLang="zh-TW" sz="1800" dirty="0"/>
          </a:p>
          <a:p>
            <a:pPr algn="l">
              <a:lnSpc>
                <a:spcPct val="160000"/>
              </a:lnSpc>
            </a:pPr>
            <a:r>
              <a:rPr lang="en-US" altLang="zh-TW" sz="1800" dirty="0"/>
              <a:t>Phone:</a:t>
            </a:r>
            <a:r>
              <a:rPr lang="zh-TW" altLang="en-US" sz="1800" dirty="0"/>
              <a:t> </a:t>
            </a:r>
            <a:r>
              <a:rPr lang="en-US" altLang="zh-TW" sz="1800" dirty="0"/>
              <a:t>0933280509</a:t>
            </a:r>
          </a:p>
        </p:txBody>
      </p:sp>
    </p:spTree>
    <p:extLst>
      <p:ext uri="{BB962C8B-B14F-4D97-AF65-F5344CB8AC3E}">
        <p14:creationId xmlns:p14="http://schemas.microsoft.com/office/powerpoint/2010/main" val="3286880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4751AD-A557-1D44-93A0-F6029D29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905"/>
            <a:ext cx="10515600" cy="1325563"/>
          </a:xfrm>
        </p:spPr>
        <p:txBody>
          <a:bodyPr>
            <a:noAutofit/>
          </a:bodyPr>
          <a:lstStyle/>
          <a:p>
            <a:r>
              <a:rPr kumimoji="1" lang="en-US" altLang="zh-TW" sz="4800" dirty="0"/>
              <a:t>Results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C68AA6-4911-DC44-BEEE-73A5A236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9</a:t>
            </a:fld>
            <a:endParaRPr kumimoji="1" lang="zh-TW" altLang="en-US"/>
          </a:p>
        </p:txBody>
      </p:sp>
      <p:sp>
        <p:nvSpPr>
          <p:cNvPr id="23" name="內容版面配置區 2">
            <a:extLst>
              <a:ext uri="{FF2B5EF4-FFF2-40B4-BE49-F238E27FC236}">
                <a16:creationId xmlns:a16="http://schemas.microsoft.com/office/drawing/2014/main" id="{2EF8A11D-86DC-C040-AC05-DDE07DF55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6917"/>
            <a:ext cx="10515600" cy="5461966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kumimoji="1" lang="en-US" altLang="zh-TW" sz="2000" dirty="0">
                <a:solidFill>
                  <a:schemeClr val="tx1"/>
                </a:solidFill>
              </a:rPr>
              <a:t> The overall performance of the FCN is better than HP and TS.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kumimoji="1" lang="en-US" altLang="zh-TW" sz="2000" dirty="0">
                <a:solidFill>
                  <a:schemeClr val="tx1"/>
                </a:solidFill>
              </a:rPr>
              <a:t> FCN outperforms HP and TS under a wide range of SNR input.</a:t>
            </a:r>
            <a:endParaRPr kumimoji="1" lang="en-US" altLang="zh-TW" sz="2000" u="sng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endParaRPr kumimoji="1" lang="en-US" altLang="zh-TW" sz="1800" dirty="0">
              <a:solidFill>
                <a:schemeClr val="tx1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EAFD31F-E538-EE4D-9A15-0E380E738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28" y="3070978"/>
            <a:ext cx="5345408" cy="276148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A89B3EC-B194-7642-9416-3F4762BF8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182319"/>
            <a:ext cx="5345408" cy="278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24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4751AD-A557-1D44-93A0-F6029D29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905"/>
            <a:ext cx="10515600" cy="1325563"/>
          </a:xfrm>
        </p:spPr>
        <p:txBody>
          <a:bodyPr>
            <a:noAutofit/>
          </a:bodyPr>
          <a:lstStyle/>
          <a:p>
            <a:r>
              <a:rPr kumimoji="1" lang="en-US" altLang="zh-TW" sz="4800" dirty="0"/>
              <a:t>Results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C68AA6-4911-DC44-BEEE-73A5A236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10</a:t>
            </a:fld>
            <a:endParaRPr kumimoji="1" lang="zh-TW" altLang="en-US"/>
          </a:p>
        </p:txBody>
      </p:sp>
      <p:sp>
        <p:nvSpPr>
          <p:cNvPr id="23" name="內容版面配置區 2">
            <a:extLst>
              <a:ext uri="{FF2B5EF4-FFF2-40B4-BE49-F238E27FC236}">
                <a16:creationId xmlns:a16="http://schemas.microsoft.com/office/drawing/2014/main" id="{2EF8A11D-86DC-C040-AC05-DDE07DF55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178" y="1697089"/>
            <a:ext cx="5257800" cy="2243819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kumimoji="1" lang="en-US" altLang="zh-TW" sz="2000" dirty="0">
                <a:solidFill>
                  <a:schemeClr val="tx1"/>
                </a:solidFill>
              </a:rPr>
              <a:t> FCN remains the preferred method under the specific condition simulating trunk </a:t>
            </a:r>
            <a:r>
              <a:rPr kumimoji="1" lang="en-US" altLang="zh-TW" sz="2000" dirty="0" err="1">
                <a:solidFill>
                  <a:schemeClr val="tx1"/>
                </a:solidFill>
              </a:rPr>
              <a:t>sEMG</a:t>
            </a:r>
            <a:r>
              <a:rPr kumimoji="1" lang="en-US" altLang="zh-TW" sz="2000" dirty="0">
                <a:solidFill>
                  <a:schemeClr val="tx1"/>
                </a:solidFill>
              </a:rPr>
              <a:t> with ECG contamination (i.e. </a:t>
            </a:r>
            <a:r>
              <a:rPr kumimoji="1" lang="en-US" altLang="zh-TW" sz="2000" dirty="0" err="1">
                <a:solidFill>
                  <a:schemeClr val="tx1"/>
                </a:solidFill>
              </a:rPr>
              <a:t>SNR</a:t>
            </a:r>
            <a:r>
              <a:rPr kumimoji="1" lang="en-US" altLang="zh-TW" sz="2000" baseline="-25000" dirty="0" err="1">
                <a:solidFill>
                  <a:schemeClr val="tx1"/>
                </a:solidFill>
              </a:rPr>
              <a:t>in</a:t>
            </a:r>
            <a:r>
              <a:rPr kumimoji="1" lang="en-US" altLang="zh-TW" sz="2000" dirty="0">
                <a:solidFill>
                  <a:schemeClr val="tx1"/>
                </a:solidFill>
              </a:rPr>
              <a:t> = -10 dB with biceps brachii </a:t>
            </a:r>
            <a:r>
              <a:rPr kumimoji="1" lang="en-US" altLang="zh-TW" sz="2000" dirty="0" err="1">
                <a:solidFill>
                  <a:schemeClr val="tx1"/>
                </a:solidFill>
              </a:rPr>
              <a:t>sEMG</a:t>
            </a:r>
            <a:r>
              <a:rPr kumimoji="1" lang="en-US" altLang="zh-TW" sz="2000" dirty="0">
                <a:solidFill>
                  <a:schemeClr val="tx1"/>
                </a:solidFill>
              </a:rPr>
              <a:t> from channel 11.)</a:t>
            </a: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26FB00C0-7B89-694C-8E0D-DC199EF7B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65866"/>
            <a:ext cx="5678987" cy="40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0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4751AD-A557-1D44-93A0-F6029D29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905"/>
            <a:ext cx="10515600" cy="1325563"/>
          </a:xfrm>
        </p:spPr>
        <p:txBody>
          <a:bodyPr>
            <a:noAutofit/>
          </a:bodyPr>
          <a:lstStyle/>
          <a:p>
            <a:r>
              <a:rPr kumimoji="1" lang="en-US" altLang="zh-TW" sz="4800" dirty="0"/>
              <a:t>Results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C68AA6-4911-DC44-BEEE-73A5A236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11</a:t>
            </a:fld>
            <a:endParaRPr kumimoji="1" lang="zh-TW" altLang="en-US"/>
          </a:p>
        </p:txBody>
      </p:sp>
      <p:sp>
        <p:nvSpPr>
          <p:cNvPr id="23" name="內容版面配置區 2">
            <a:extLst>
              <a:ext uri="{FF2B5EF4-FFF2-40B4-BE49-F238E27FC236}">
                <a16:creationId xmlns:a16="http://schemas.microsoft.com/office/drawing/2014/main" id="{2EF8A11D-86DC-C040-AC05-DDE07DF55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9175"/>
            <a:ext cx="7611533" cy="909456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kumimoji="1" lang="en-US" altLang="zh-TW" sz="2000" dirty="0">
                <a:solidFill>
                  <a:schemeClr val="tx1"/>
                </a:solidFill>
              </a:rPr>
              <a:t> The noisy, clean and enhanced </a:t>
            </a:r>
            <a:r>
              <a:rPr kumimoji="1" lang="en-US" altLang="zh-TW" sz="2000" dirty="0" err="1">
                <a:solidFill>
                  <a:schemeClr val="tx1"/>
                </a:solidFill>
              </a:rPr>
              <a:t>sEMG</a:t>
            </a:r>
            <a:r>
              <a:rPr kumimoji="1" lang="en-US" altLang="zh-TW" sz="2000" dirty="0">
                <a:solidFill>
                  <a:schemeClr val="tx1"/>
                </a:solidFill>
              </a:rPr>
              <a:t> waveforms obtained via different ECG removal methods.  (</a:t>
            </a:r>
            <a:r>
              <a:rPr kumimoji="1" lang="en-US" altLang="zh-TW" sz="2000" dirty="0" err="1">
                <a:solidFill>
                  <a:schemeClr val="tx1"/>
                </a:solidFill>
              </a:rPr>
              <a:t>sEMG</a:t>
            </a:r>
            <a:r>
              <a:rPr kumimoji="1" lang="en-US" altLang="zh-TW" sz="2000" dirty="0">
                <a:solidFill>
                  <a:schemeClr val="tx1"/>
                </a:solidFill>
              </a:rPr>
              <a:t> from channel 11, </a:t>
            </a:r>
            <a:r>
              <a:rPr kumimoji="1" lang="en-US" altLang="zh-TW" sz="2000" dirty="0" err="1">
                <a:solidFill>
                  <a:schemeClr val="tx1"/>
                </a:solidFill>
              </a:rPr>
              <a:t>SNR</a:t>
            </a:r>
            <a:r>
              <a:rPr kumimoji="1" lang="en-US" altLang="zh-TW" sz="2000" baseline="-25000" dirty="0" err="1">
                <a:solidFill>
                  <a:schemeClr val="tx1"/>
                </a:solidFill>
              </a:rPr>
              <a:t>in</a:t>
            </a:r>
            <a:r>
              <a:rPr kumimoji="1" lang="en-US" altLang="zh-TW" sz="2000" dirty="0">
                <a:solidFill>
                  <a:schemeClr val="tx1"/>
                </a:solidFill>
              </a:rPr>
              <a:t>=-10 dB)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endParaRPr kumimoji="1" lang="en-US" altLang="zh-TW" sz="2000" dirty="0">
              <a:solidFill>
                <a:schemeClr val="tx1"/>
              </a:solidFill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B5679870-89A6-8042-9A86-38ED7ED5C455}"/>
              </a:ext>
            </a:extLst>
          </p:cNvPr>
          <p:cNvGrpSpPr>
            <a:grpSpLocks noChangeAspect="1"/>
          </p:cNvGrpSpPr>
          <p:nvPr/>
        </p:nvGrpSpPr>
        <p:grpSpPr>
          <a:xfrm>
            <a:off x="1124990" y="2625202"/>
            <a:ext cx="7875076" cy="3731148"/>
            <a:chOff x="2296274" y="2443558"/>
            <a:chExt cx="7751241" cy="3672476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01E16620-C9EB-0D46-9A2F-A377C46EF7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087" r="25176" b="66486"/>
            <a:stretch/>
          </p:blipFill>
          <p:spPr>
            <a:xfrm>
              <a:off x="2296274" y="3177732"/>
              <a:ext cx="2341042" cy="1742498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EB821705-63BA-3145-B422-CDBD520A18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3982" b="1"/>
            <a:stretch/>
          </p:blipFill>
          <p:spPr>
            <a:xfrm>
              <a:off x="4800601" y="2443558"/>
              <a:ext cx="5246914" cy="3672476"/>
            </a:xfrm>
            <a:prstGeom prst="rect">
              <a:avLst/>
            </a:prstGeom>
          </p:spPr>
        </p:pic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FE6EC3F1-2AE5-8B62-C742-D78A31F0E00A}"/>
              </a:ext>
            </a:extLst>
          </p:cNvPr>
          <p:cNvSpPr txBox="1"/>
          <p:nvPr/>
        </p:nvSpPr>
        <p:spPr>
          <a:xfrm>
            <a:off x="9000066" y="330200"/>
            <a:ext cx="261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HP:</a:t>
            </a:r>
            <a:r>
              <a:rPr kumimoji="1" lang="zh-TW" altLang="en-US" dirty="0"/>
              <a:t> </a:t>
            </a:r>
            <a:r>
              <a:rPr kumimoji="1" lang="en-US" altLang="zh-TW" dirty="0"/>
              <a:t>High</a:t>
            </a:r>
            <a:r>
              <a:rPr kumimoji="1" lang="zh-TW" altLang="en-US" dirty="0"/>
              <a:t> </a:t>
            </a:r>
            <a:r>
              <a:rPr kumimoji="1" lang="en-US" altLang="zh-TW" dirty="0"/>
              <a:t>Pass</a:t>
            </a:r>
            <a:br>
              <a:rPr kumimoji="1" lang="en-US" altLang="zh-TW" dirty="0"/>
            </a:br>
            <a:r>
              <a:rPr kumimoji="1" lang="en-US" altLang="zh-TW" dirty="0"/>
              <a:t>TS:</a:t>
            </a:r>
            <a:r>
              <a:rPr kumimoji="1" lang="zh-TW" altLang="en-US" dirty="0"/>
              <a:t> </a:t>
            </a:r>
            <a:r>
              <a:rPr kumimoji="1" lang="en-US" altLang="zh-TW" dirty="0"/>
              <a:t>Template</a:t>
            </a:r>
            <a:r>
              <a:rPr kumimoji="1" lang="zh-TW" altLang="en-US" dirty="0"/>
              <a:t> </a:t>
            </a:r>
            <a:r>
              <a:rPr kumimoji="1" lang="en-US" altLang="zh-TW" dirty="0"/>
              <a:t>Subtraction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4782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4751AD-A557-1D44-93A0-F6029D29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Autofit/>
          </a:bodyPr>
          <a:lstStyle/>
          <a:p>
            <a:r>
              <a:rPr kumimoji="1" lang="en-US" altLang="zh-TW" sz="4800" dirty="0"/>
              <a:t>Conclusion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C68AA6-4911-DC44-BEEE-73A5A236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12</a:t>
            </a:fld>
            <a:endParaRPr kumimoji="1" lang="zh-TW" altLang="en-US"/>
          </a:p>
        </p:txBody>
      </p:sp>
      <p:sp>
        <p:nvSpPr>
          <p:cNvPr id="23" name="內容版面配置區 2">
            <a:extLst>
              <a:ext uri="{FF2B5EF4-FFF2-40B4-BE49-F238E27FC236}">
                <a16:creationId xmlns:a16="http://schemas.microsoft.com/office/drawing/2014/main" id="{6353C56F-52E5-7E4A-B43C-3928F8B73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2088"/>
            <a:ext cx="7425267" cy="4510427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407988" indent="-407988" algn="just">
              <a:lnSpc>
                <a:spcPct val="170000"/>
              </a:lnSpc>
              <a:buFont typeface="Wingdings" pitchFamily="2" charset="2"/>
              <a:buChar char="Ø"/>
            </a:pPr>
            <a:r>
              <a:rPr kumimoji="1" lang="en-US" altLang="zh-TW" sz="2000" dirty="0">
                <a:solidFill>
                  <a:schemeClr val="tx1"/>
                </a:solidFill>
              </a:rPr>
              <a:t>This study proposed an FCN-based denoising method for ECG artifacts removal from single-channel </a:t>
            </a:r>
            <a:r>
              <a:rPr kumimoji="1" lang="en-US" altLang="zh-TW" sz="2000" dirty="0" err="1">
                <a:solidFill>
                  <a:schemeClr val="tx1"/>
                </a:solidFill>
              </a:rPr>
              <a:t>sEMG</a:t>
            </a:r>
            <a:r>
              <a:rPr kumimoji="1" lang="en-US" altLang="zh-TW" sz="2000" dirty="0">
                <a:solidFill>
                  <a:schemeClr val="tx1"/>
                </a:solidFill>
              </a:rPr>
              <a:t>. To the best of our knowledge, this is the first study applies deep learning to this research topic.</a:t>
            </a:r>
          </a:p>
          <a:p>
            <a:pPr marL="407988" indent="-407988" algn="just">
              <a:lnSpc>
                <a:spcPct val="170000"/>
              </a:lnSpc>
              <a:buFont typeface="Wingdings" pitchFamily="2" charset="2"/>
              <a:buChar char="Ø"/>
            </a:pPr>
            <a:r>
              <a:rPr kumimoji="1" lang="en-US" altLang="zh-TW" sz="2000" dirty="0">
                <a:solidFill>
                  <a:schemeClr val="tx1"/>
                </a:solidFill>
              </a:rPr>
              <a:t>The </a:t>
            </a:r>
            <a:r>
              <a:rPr kumimoji="1" lang="en-US" altLang="zh-TW" sz="2000" dirty="0" err="1">
                <a:solidFill>
                  <a:schemeClr val="tx1"/>
                </a:solidFill>
              </a:rPr>
              <a:t>sEMG</a:t>
            </a:r>
            <a:r>
              <a:rPr kumimoji="1" lang="en-US" altLang="zh-TW" sz="2000" dirty="0">
                <a:solidFill>
                  <a:schemeClr val="tx1"/>
                </a:solidFill>
              </a:rPr>
              <a:t> denoised by FCN could exhibit a higher average </a:t>
            </a:r>
            <a:r>
              <a:rPr kumimoji="1" lang="en-US" altLang="zh-TW" sz="2000" dirty="0" err="1">
                <a:solidFill>
                  <a:schemeClr val="tx1"/>
                </a:solidFill>
              </a:rPr>
              <a:t>SNR</a:t>
            </a:r>
            <a:r>
              <a:rPr kumimoji="1" lang="en-US" altLang="zh-TW" sz="2000" baseline="-25000" dirty="0" err="1">
                <a:solidFill>
                  <a:schemeClr val="tx1"/>
                </a:solidFill>
              </a:rPr>
              <a:t>imp</a:t>
            </a:r>
            <a:r>
              <a:rPr kumimoji="1" lang="en-US" altLang="zh-TW" sz="2000" dirty="0">
                <a:solidFill>
                  <a:schemeClr val="tx1"/>
                </a:solidFill>
              </a:rPr>
              <a:t> than conventional methods (HP and TS), and its optimal performance maintained under a broad range of SNR inputs and a specific scenario which can be used to simulate trunk </a:t>
            </a:r>
            <a:r>
              <a:rPr kumimoji="1" lang="en-US" altLang="zh-TW" sz="2000" dirty="0" err="1">
                <a:solidFill>
                  <a:schemeClr val="tx1"/>
                </a:solidFill>
              </a:rPr>
              <a:t>sEMG</a:t>
            </a:r>
            <a:r>
              <a:rPr kumimoji="1" lang="en-US" altLang="zh-TW" sz="2000" dirty="0">
                <a:solidFill>
                  <a:schemeClr val="tx1"/>
                </a:solidFill>
              </a:rPr>
              <a:t> with ECG contamination. </a:t>
            </a:r>
          </a:p>
        </p:txBody>
      </p:sp>
    </p:spTree>
    <p:extLst>
      <p:ext uri="{BB962C8B-B14F-4D97-AF65-F5344CB8AC3E}">
        <p14:creationId xmlns:p14="http://schemas.microsoft.com/office/powerpoint/2010/main" val="3221514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F78CB1-1372-10C2-027D-F74BD727C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Test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05B34E-1DA8-88E9-B7B1-19634FB83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sz="2800" b="1" i="0" dirty="0">
              <a:solidFill>
                <a:schemeClr val="tx1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r>
              <a:rPr lang="en-US" altLang="zh-TW" sz="2800" b="1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Method:</a:t>
            </a:r>
            <a:r>
              <a:rPr lang="zh-TW" altLang="en-US" sz="2800" b="1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TW" sz="2800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Remove ECG artifacts from single-channel </a:t>
            </a:r>
            <a:r>
              <a:rPr lang="en-US" altLang="zh-TW" sz="2800" i="0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sEMG</a:t>
            </a:r>
            <a:r>
              <a:rPr lang="en-US" altLang="zh-TW" sz="2800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based on FCN denoising method.</a:t>
            </a:r>
          </a:p>
          <a:p>
            <a:endParaRPr lang="en-US" altLang="zh-TW" sz="2800" b="1" i="0" dirty="0">
              <a:solidFill>
                <a:schemeClr val="tx1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r>
              <a:rPr lang="en-US" altLang="zh-TW" sz="2800" b="1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Steps:</a:t>
            </a:r>
            <a:r>
              <a:rPr lang="zh-TW" altLang="en-US" sz="2800" b="1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TW" sz="2800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Input Contaminated</a:t>
            </a:r>
            <a:r>
              <a:rPr lang="zh-TW" altLang="en-US" sz="2800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TW" sz="2800" i="0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sEMG</a:t>
            </a:r>
            <a:r>
              <a:rPr lang="zh-TW" altLang="en-US" sz="2800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signal</a:t>
            </a:r>
            <a:r>
              <a:rPr lang="en-US" altLang="zh-TW" sz="2800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=&gt; FCN =&gt; Output</a:t>
            </a:r>
            <a:r>
              <a:rPr lang="zh-TW" altLang="en-US" sz="2800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TW" sz="2800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reconstructed</a:t>
            </a:r>
            <a:r>
              <a:rPr lang="zh-TW" altLang="en-US" sz="2800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TW" sz="2800" i="0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sEMG</a:t>
            </a:r>
            <a:r>
              <a:rPr lang="en-US" altLang="zh-TW" sz="2800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.</a:t>
            </a:r>
            <a:endParaRPr lang="en-US" altLang="zh-TW" sz="2800" b="1" i="0" dirty="0">
              <a:solidFill>
                <a:schemeClr val="tx1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endParaRPr kumimoji="1" lang="en-US" altLang="zh-TW" b="1" dirty="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r>
              <a:rPr lang="en-US" altLang="zh-TW" sz="2800" b="1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Results:</a:t>
            </a:r>
            <a:r>
              <a:rPr lang="zh-TW" altLang="en-US" sz="2800" b="1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TW" sz="2800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Make the reconstructed </a:t>
            </a:r>
            <a:r>
              <a:rPr lang="en-US" altLang="zh-TW" sz="2800" i="0" dirty="0" err="1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sEMG</a:t>
            </a:r>
            <a:r>
              <a:rPr lang="zh-TW" altLang="en-US" sz="2800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TW" sz="2800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to</a:t>
            </a:r>
            <a:r>
              <a:rPr lang="zh-TW" altLang="en-US" sz="2800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TW" sz="2800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have</a:t>
            </a:r>
            <a:r>
              <a:rPr lang="zh-TW" altLang="en-US" sz="2800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very</a:t>
            </a:r>
            <a:r>
              <a:rPr lang="zh-TW" altLang="en-US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low</a:t>
            </a:r>
            <a:r>
              <a:rPr lang="zh-TW" altLang="en-US" sz="2800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TW" sz="2800" i="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ECG artifacts.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88D4C7F-63BD-2DCE-C2AF-DDC98AE86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13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30902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4751AD-A557-1D44-93A0-F6029D29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Autofit/>
          </a:bodyPr>
          <a:lstStyle/>
          <a:p>
            <a:r>
              <a:rPr kumimoji="1" lang="en-US" altLang="zh-TW" sz="4800" dirty="0"/>
              <a:t>Reference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C68AA6-4911-DC44-BEEE-73A5A236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14</a:t>
            </a:fld>
            <a:endParaRPr kumimoji="1" lang="zh-TW" altLang="en-US"/>
          </a:p>
        </p:txBody>
      </p:sp>
      <p:sp>
        <p:nvSpPr>
          <p:cNvPr id="23" name="內容版面配置區 2">
            <a:extLst>
              <a:ext uri="{FF2B5EF4-FFF2-40B4-BE49-F238E27FC236}">
                <a16:creationId xmlns:a16="http://schemas.microsoft.com/office/drawing/2014/main" id="{6353C56F-52E5-7E4A-B43C-3928F8B73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4194"/>
            <a:ext cx="8187266" cy="2598473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TW" sz="1800" dirty="0" err="1">
                <a:solidFill>
                  <a:schemeClr val="tx1"/>
                </a:solidFill>
              </a:rPr>
              <a:t>Manfredo</a:t>
            </a:r>
            <a:r>
              <a:rPr kumimoji="1" lang="en-US" altLang="zh-TW" sz="1800" dirty="0">
                <a:solidFill>
                  <a:schemeClr val="tx1"/>
                </a:solidFill>
              </a:rPr>
              <a:t> Atzori, et al., “Electromyography data for non-invasive naturally-controlled robotic hand prostheses,” Scientific data, vol. 1, no. 1, pp. 1–13, 2014. </a:t>
            </a:r>
          </a:p>
          <a:p>
            <a:pPr marL="323371" indent="-323371" algn="just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TW" sz="1800" dirty="0" err="1">
                <a:solidFill>
                  <a:schemeClr val="tx1"/>
                </a:solidFill>
              </a:rPr>
              <a:t>Ary</a:t>
            </a:r>
            <a:r>
              <a:rPr kumimoji="1" lang="en-US" altLang="zh-TW" sz="1800" dirty="0">
                <a:solidFill>
                  <a:schemeClr val="tx1"/>
                </a:solidFill>
              </a:rPr>
              <a:t> L Goldberger, et al., “</a:t>
            </a:r>
            <a:r>
              <a:rPr kumimoji="1" lang="en-US" altLang="zh-TW" sz="1800" dirty="0" err="1">
                <a:solidFill>
                  <a:schemeClr val="tx1"/>
                </a:solidFill>
              </a:rPr>
              <a:t>Physiobank</a:t>
            </a:r>
            <a:r>
              <a:rPr kumimoji="1" lang="en-US" altLang="zh-TW" sz="1800" dirty="0">
                <a:solidFill>
                  <a:schemeClr val="tx1"/>
                </a:solidFill>
              </a:rPr>
              <a:t>, </a:t>
            </a:r>
            <a:r>
              <a:rPr kumimoji="1" lang="en-US" altLang="zh-TW" sz="1800" dirty="0" err="1">
                <a:solidFill>
                  <a:schemeClr val="tx1"/>
                </a:solidFill>
              </a:rPr>
              <a:t>physiotoolkit</a:t>
            </a:r>
            <a:r>
              <a:rPr kumimoji="1" lang="en-US" altLang="zh-TW" sz="1800" dirty="0">
                <a:solidFill>
                  <a:schemeClr val="tx1"/>
                </a:solidFill>
              </a:rPr>
              <a:t>, and </a:t>
            </a:r>
            <a:r>
              <a:rPr kumimoji="1" lang="en-US" altLang="zh-TW" sz="1800" dirty="0" err="1">
                <a:solidFill>
                  <a:schemeClr val="tx1"/>
                </a:solidFill>
              </a:rPr>
              <a:t>physionet</a:t>
            </a:r>
            <a:r>
              <a:rPr kumimoji="1" lang="en-US" altLang="zh-TW" sz="1800" dirty="0">
                <a:solidFill>
                  <a:schemeClr val="tx1"/>
                </a:solidFill>
              </a:rPr>
              <a:t>: components of a new research resource for complex physiologic signals,” circulation, vol. 101, no. 23, pp. e215–e220, 2000. </a:t>
            </a:r>
            <a:endParaRPr kumimoji="1" lang="en-US" altLang="zh-TW" sz="1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46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4751AD-A557-1D44-93A0-F6029D290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zh-TW" sz="4800" dirty="0"/>
              <a:t>Outline</a:t>
            </a:r>
            <a:endParaRPr kumimoji="1" lang="zh-TW" altLang="en-US" sz="48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AAD92C9-3477-204D-BEF7-252757368B51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TW" sz="3200" dirty="0">
                <a:solidFill>
                  <a:schemeClr val="tx1"/>
                </a:solidFill>
              </a:rPr>
              <a:t>Background and motivation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TW" sz="3200" dirty="0">
                <a:solidFill>
                  <a:schemeClr val="tx1"/>
                </a:solidFill>
              </a:rPr>
              <a:t>The proposed method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TW" sz="3200" dirty="0">
                <a:solidFill>
                  <a:schemeClr val="tx1"/>
                </a:solidFill>
              </a:rPr>
              <a:t>Materials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TW" sz="3200" dirty="0">
                <a:solidFill>
                  <a:schemeClr val="tx1"/>
                </a:solidFill>
              </a:rPr>
              <a:t>Results and discussion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TW" sz="3200" dirty="0">
                <a:solidFill>
                  <a:schemeClr val="tx1"/>
                </a:solidFill>
              </a:rPr>
              <a:t>Conclusion</a:t>
            </a:r>
            <a:endParaRPr kumimoji="1"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D1307B5-EBCA-5F4D-A592-9DFA9F83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1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6254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4751AD-A557-1D44-93A0-F6029D29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Autofit/>
          </a:bodyPr>
          <a:lstStyle/>
          <a:p>
            <a:r>
              <a:rPr kumimoji="1" lang="en-US" altLang="zh-TW" sz="4800" dirty="0"/>
              <a:t>Background and Motivation</a:t>
            </a:r>
          </a:p>
        </p:txBody>
      </p:sp>
      <p:sp>
        <p:nvSpPr>
          <p:cNvPr id="23" name="內容版面配置區 2">
            <a:extLst>
              <a:ext uri="{FF2B5EF4-FFF2-40B4-BE49-F238E27FC236}">
                <a16:creationId xmlns:a16="http://schemas.microsoft.com/office/drawing/2014/main" id="{6353C56F-52E5-7E4A-B43C-3928F8B73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62088"/>
            <a:ext cx="9152468" cy="4894262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07988" indent="-407988" algn="just"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en-US" altLang="zh-TW" sz="2400" dirty="0">
                <a:solidFill>
                  <a:schemeClr val="tx1"/>
                </a:solidFill>
              </a:rPr>
              <a:t>What is surface electromyography(</a:t>
            </a:r>
            <a:r>
              <a:rPr kumimoji="1" lang="en-US" altLang="zh-TW" sz="2400" dirty="0" err="1">
                <a:solidFill>
                  <a:schemeClr val="tx1"/>
                </a:solidFill>
              </a:rPr>
              <a:t>sEMG</a:t>
            </a:r>
            <a:r>
              <a:rPr kumimoji="1" lang="en-US" altLang="zh-TW" sz="2400" dirty="0">
                <a:solidFill>
                  <a:schemeClr val="tx1"/>
                </a:solidFill>
              </a:rPr>
              <a:t>)?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kumimoji="1" lang="en-US" altLang="zh-TW" sz="1800" dirty="0" err="1">
                <a:solidFill>
                  <a:schemeClr val="tx1"/>
                </a:solidFill>
              </a:rPr>
              <a:t>sEMG</a:t>
            </a:r>
            <a:r>
              <a:rPr kumimoji="1" lang="en-US" altLang="zh-TW" sz="1800" dirty="0">
                <a:solidFill>
                  <a:schemeClr val="tx1"/>
                </a:solidFill>
              </a:rPr>
              <a:t> is a type of biomedical signal which measures the activation potentials of human muscles by attaching electrodes to the skin. It is widely used in many applications such as human-computer interface or clinical usage.</a:t>
            </a:r>
          </a:p>
          <a:p>
            <a:pPr marL="358775" indent="-358775" algn="just"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en-US" altLang="zh-TW" sz="2400" dirty="0">
                <a:solidFill>
                  <a:schemeClr val="tx1"/>
                </a:solidFill>
              </a:rPr>
              <a:t>  How does electrocardiography(ECG) contamination occur?  Why is ECG removal necessary?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kumimoji="1" lang="en-US" altLang="zh-TW" sz="1800" dirty="0">
                <a:solidFill>
                  <a:schemeClr val="tx1"/>
                </a:solidFill>
              </a:rPr>
              <a:t>ECG contamination occurs if the measured muscles are closed to the heart. ECG artifacts would cause distortion to </a:t>
            </a:r>
            <a:r>
              <a:rPr kumimoji="1" lang="en-US" altLang="zh-TW" sz="1800" dirty="0" err="1">
                <a:solidFill>
                  <a:schemeClr val="tx1"/>
                </a:solidFill>
              </a:rPr>
              <a:t>sEMG</a:t>
            </a:r>
            <a:r>
              <a:rPr kumimoji="1" lang="en-US" altLang="zh-TW" sz="1800" dirty="0">
                <a:solidFill>
                  <a:schemeClr val="tx1"/>
                </a:solidFill>
              </a:rPr>
              <a:t> signals and worsen the effectiveness of </a:t>
            </a:r>
            <a:r>
              <a:rPr kumimoji="1" lang="en-US" altLang="zh-TW" sz="1800" dirty="0" err="1">
                <a:solidFill>
                  <a:schemeClr val="tx1"/>
                </a:solidFill>
              </a:rPr>
              <a:t>sEMG</a:t>
            </a:r>
            <a:r>
              <a:rPr kumimoji="1" lang="en-US" altLang="zh-TW" sz="1800" dirty="0">
                <a:solidFill>
                  <a:schemeClr val="tx1"/>
                </a:solidFill>
              </a:rPr>
              <a:t> applications.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kumimoji="1" lang="en-US" altLang="zh-TW" sz="1800" dirty="0">
              <a:solidFill>
                <a:schemeClr val="tx1"/>
              </a:solidFill>
            </a:endParaRPr>
          </a:p>
        </p:txBody>
      </p:sp>
      <p:sp>
        <p:nvSpPr>
          <p:cNvPr id="12" name="投影片編號版面配置區 5">
            <a:extLst>
              <a:ext uri="{FF2B5EF4-FFF2-40B4-BE49-F238E27FC236}">
                <a16:creationId xmlns:a16="http://schemas.microsoft.com/office/drawing/2014/main" id="{42FB86E2-011C-7443-8606-A8C559C4438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943C8F-5354-804D-B01D-92AE831ABC96}" type="slidenum">
              <a:rPr kumimoji="1" lang="zh-TW" altLang="en-US" smtClean="0"/>
              <a:pPr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60131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4751AD-A557-1D44-93A0-F6029D29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Autofit/>
          </a:bodyPr>
          <a:lstStyle/>
          <a:p>
            <a:r>
              <a:rPr kumimoji="1" lang="en-US" altLang="zh-TW" sz="4800" dirty="0"/>
              <a:t>Background and Motivation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C68AA6-4911-DC44-BEEE-73A5A236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3</a:t>
            </a:fld>
            <a:endParaRPr kumimoji="1" lang="zh-TW" altLang="en-US"/>
          </a:p>
        </p:txBody>
      </p:sp>
      <p:sp>
        <p:nvSpPr>
          <p:cNvPr id="23" name="內容版面配置區 2">
            <a:extLst>
              <a:ext uri="{FF2B5EF4-FFF2-40B4-BE49-F238E27FC236}">
                <a16:creationId xmlns:a16="http://schemas.microsoft.com/office/drawing/2014/main" id="{6353C56F-52E5-7E4A-B43C-3928F8B73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7" y="1462088"/>
            <a:ext cx="8051803" cy="4725770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0850" indent="-450850" algn="just">
              <a:lnSpc>
                <a:spcPct val="160000"/>
              </a:lnSpc>
              <a:buFont typeface="Wingdings" pitchFamily="2" charset="2"/>
              <a:buChar char="Ø"/>
            </a:pPr>
            <a:r>
              <a:rPr kumimoji="1" lang="en-US" altLang="zh-TW" sz="2000" dirty="0">
                <a:solidFill>
                  <a:schemeClr val="tx1"/>
                </a:solidFill>
              </a:rPr>
              <a:t>Many methods have been developed to handle this problem, but they have certain limitations.</a:t>
            </a:r>
          </a:p>
          <a:p>
            <a:pPr marL="1031875" lvl="2" indent="-447675" algn="just">
              <a:lnSpc>
                <a:spcPct val="160000"/>
              </a:lnSpc>
            </a:pPr>
            <a:r>
              <a:rPr kumimoji="1" lang="en-US" altLang="zh-TW" sz="1800" dirty="0">
                <a:solidFill>
                  <a:schemeClr val="tx1"/>
                </a:solidFill>
              </a:rPr>
              <a:t>High-pass filters (HP) would eliminate the low-frequency part of </a:t>
            </a:r>
            <a:r>
              <a:rPr kumimoji="1" lang="en-US" altLang="zh-TW" sz="1800" dirty="0" err="1">
                <a:solidFill>
                  <a:schemeClr val="tx1"/>
                </a:solidFill>
              </a:rPr>
              <a:t>sEMG</a:t>
            </a:r>
            <a:r>
              <a:rPr kumimoji="1" lang="en-US" altLang="zh-TW" sz="1800" dirty="0">
                <a:solidFill>
                  <a:schemeClr val="tx1"/>
                </a:solidFill>
              </a:rPr>
              <a:t>.</a:t>
            </a:r>
          </a:p>
          <a:p>
            <a:pPr marL="1031875" lvl="2" indent="-447675" algn="just">
              <a:lnSpc>
                <a:spcPct val="160000"/>
              </a:lnSpc>
            </a:pPr>
            <a:r>
              <a:rPr kumimoji="1" lang="en-US" altLang="zh-TW" sz="1800" dirty="0">
                <a:solidFill>
                  <a:schemeClr val="tx1"/>
                </a:solidFill>
              </a:rPr>
              <a:t>Template subtraction (TS) works effectively when its assumptions are satisfied (ECG is quasi-periodic and </a:t>
            </a:r>
            <a:r>
              <a:rPr kumimoji="1" lang="en-US" altLang="zh-TW" sz="1800" dirty="0" err="1">
                <a:solidFill>
                  <a:schemeClr val="tx1"/>
                </a:solidFill>
              </a:rPr>
              <a:t>sEMG</a:t>
            </a:r>
            <a:r>
              <a:rPr kumimoji="1" lang="en-US" altLang="zh-TW" sz="1800" dirty="0">
                <a:solidFill>
                  <a:schemeClr val="tx1"/>
                </a:solidFill>
              </a:rPr>
              <a:t> is a zero-mean Gaussian distribution), which is hard in an actual environment.</a:t>
            </a:r>
          </a:p>
          <a:p>
            <a:pPr marL="1031875" lvl="2" indent="-447675" algn="just">
              <a:lnSpc>
                <a:spcPct val="160000"/>
              </a:lnSpc>
            </a:pPr>
            <a:r>
              <a:rPr kumimoji="1" lang="en-US" altLang="zh-TW" sz="1800" dirty="0">
                <a:solidFill>
                  <a:schemeClr val="tx1"/>
                </a:solidFill>
              </a:rPr>
              <a:t>Adaptive filter and independent component analysis (ICA) require additional signals for denoising.</a:t>
            </a:r>
          </a:p>
          <a:p>
            <a:pPr marL="450850" indent="-450850" algn="just">
              <a:lnSpc>
                <a:spcPct val="160000"/>
              </a:lnSpc>
              <a:buFont typeface="Wingdings" pitchFamily="2" charset="2"/>
              <a:buChar char="Ø"/>
            </a:pPr>
            <a:endParaRPr kumimoji="1" lang="en-US" altLang="zh-TW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40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4751AD-A557-1D44-93A0-F6029D29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9905"/>
            <a:ext cx="10515600" cy="1325563"/>
          </a:xfrm>
        </p:spPr>
        <p:txBody>
          <a:bodyPr>
            <a:noAutofit/>
          </a:bodyPr>
          <a:lstStyle/>
          <a:p>
            <a:r>
              <a:rPr kumimoji="1" lang="en-US" altLang="zh-TW" sz="4800" dirty="0"/>
              <a:t>Background and Motivation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C68AA6-4911-DC44-BEEE-73A5A236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4</a:t>
            </a:fld>
            <a:endParaRPr kumimoji="1" lang="zh-TW" altLang="en-US"/>
          </a:p>
        </p:txBody>
      </p:sp>
      <p:sp>
        <p:nvSpPr>
          <p:cNvPr id="23" name="內容版面配置區 2">
            <a:extLst>
              <a:ext uri="{FF2B5EF4-FFF2-40B4-BE49-F238E27FC236}">
                <a16:creationId xmlns:a16="http://schemas.microsoft.com/office/drawing/2014/main" id="{2EF8A11D-86DC-C040-AC05-DDE07DF55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7" y="1490100"/>
            <a:ext cx="8187270" cy="4866250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07988" indent="-407988" algn="just"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en-US" altLang="zh-TW" sz="2400" dirty="0">
                <a:solidFill>
                  <a:schemeClr val="tx1"/>
                </a:solidFill>
              </a:rPr>
              <a:t>Why neural-network-based method?</a:t>
            </a:r>
          </a:p>
          <a:p>
            <a:pPr lvl="1" algn="just">
              <a:lnSpc>
                <a:spcPct val="150000"/>
              </a:lnSpc>
            </a:pPr>
            <a:r>
              <a:rPr kumimoji="1" lang="en-US" altLang="zh-TW" sz="2000" dirty="0">
                <a:solidFill>
                  <a:schemeClr val="tx1"/>
                </a:solidFill>
              </a:rPr>
              <a:t>Neural-network-based denoising methods have achieved extraordinary results in many signal types, such as speech and other types of biomedical signals.</a:t>
            </a:r>
          </a:p>
          <a:p>
            <a:pPr lvl="1" algn="just">
              <a:lnSpc>
                <a:spcPct val="150000"/>
              </a:lnSpc>
            </a:pPr>
            <a:r>
              <a:rPr kumimoji="1" lang="en-US" altLang="zh-TW" sz="2000" dirty="0">
                <a:solidFill>
                  <a:schemeClr val="tx1"/>
                </a:solidFill>
              </a:rPr>
              <a:t>Few studies have explored the feasibility of neural network for ECG artifacts removal in </a:t>
            </a:r>
            <a:r>
              <a:rPr kumimoji="1" lang="en-US" altLang="zh-TW" sz="2000" dirty="0" err="1">
                <a:solidFill>
                  <a:schemeClr val="tx1"/>
                </a:solidFill>
              </a:rPr>
              <a:t>sEMG</a:t>
            </a:r>
            <a:r>
              <a:rPr kumimoji="1" lang="en-US" altLang="zh-TW" sz="2000" dirty="0">
                <a:solidFill>
                  <a:schemeClr val="tx1"/>
                </a:solidFill>
              </a:rPr>
              <a:t>. </a:t>
            </a:r>
          </a:p>
          <a:p>
            <a:pPr marL="407988" indent="-407988" algn="just"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en-US" altLang="zh-TW" sz="2000" dirty="0">
                <a:solidFill>
                  <a:schemeClr val="tx1"/>
                </a:solidFill>
              </a:rPr>
              <a:t>Thus, we propose a novel denoising method to eliminate ECG artifacts from single-channel </a:t>
            </a:r>
            <a:r>
              <a:rPr kumimoji="1" lang="en-US" altLang="zh-TW" sz="2000" dirty="0" err="1">
                <a:solidFill>
                  <a:schemeClr val="tx1"/>
                </a:solidFill>
              </a:rPr>
              <a:t>sEMG</a:t>
            </a:r>
            <a:r>
              <a:rPr kumimoji="1" lang="en-US" altLang="zh-TW" sz="2000" dirty="0">
                <a:solidFill>
                  <a:schemeClr val="tx1"/>
                </a:solidFill>
              </a:rPr>
              <a:t> by fully convolutional networks (FCN). </a:t>
            </a:r>
          </a:p>
          <a:p>
            <a:pPr marL="407988" indent="-407988" algn="just">
              <a:lnSpc>
                <a:spcPct val="150000"/>
              </a:lnSpc>
              <a:buFont typeface="Wingdings" pitchFamily="2" charset="2"/>
              <a:buChar char="Ø"/>
            </a:pPr>
            <a:endParaRPr kumimoji="1" lang="en-US" altLang="zh-TW" sz="2000" dirty="0">
              <a:solidFill>
                <a:schemeClr val="tx1"/>
              </a:solidFill>
            </a:endParaRPr>
          </a:p>
          <a:p>
            <a:pPr marL="407988" indent="-407988" algn="just">
              <a:lnSpc>
                <a:spcPct val="150000"/>
              </a:lnSpc>
              <a:buFont typeface="Wingdings" pitchFamily="2" charset="2"/>
              <a:buChar char="Ø"/>
            </a:pPr>
            <a:endParaRPr kumimoji="1" lang="en-US" altLang="zh-TW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66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4751AD-A557-1D44-93A0-F6029D29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857" y="66575"/>
            <a:ext cx="10515600" cy="1189458"/>
          </a:xfrm>
        </p:spPr>
        <p:txBody>
          <a:bodyPr>
            <a:noAutofit/>
          </a:bodyPr>
          <a:lstStyle/>
          <a:p>
            <a:r>
              <a:rPr kumimoji="1" lang="en-US" altLang="zh-TW" sz="4800" dirty="0"/>
              <a:t>The Proposed Method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C68AA6-4911-DC44-BEEE-73A5A236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5</a:t>
            </a:fld>
            <a:endParaRPr kumimoji="1"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AF8F3A2-A44A-D34E-9B18-48153FB994E3}"/>
              </a:ext>
            </a:extLst>
          </p:cNvPr>
          <p:cNvSpPr txBox="1"/>
          <p:nvPr/>
        </p:nvSpPr>
        <p:spPr>
          <a:xfrm>
            <a:off x="1463322" y="5797556"/>
            <a:ext cx="92653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ffectLst/>
                <a:latin typeface="NimbusRomNo9L"/>
              </a:rPr>
              <a:t>Each layers includes an Exponential</a:t>
            </a:r>
            <a:r>
              <a:rPr lang="zh-TW" altLang="en-US" dirty="0">
                <a:effectLst/>
                <a:latin typeface="NimbusRomNo9L"/>
              </a:rPr>
              <a:t> </a:t>
            </a:r>
            <a:r>
              <a:rPr lang="en-US" altLang="zh-TW" dirty="0">
                <a:effectLst/>
                <a:latin typeface="NimbusRomNo9L"/>
              </a:rPr>
              <a:t>Linear</a:t>
            </a:r>
            <a:r>
              <a:rPr lang="zh-TW" altLang="en-US" dirty="0">
                <a:effectLst/>
                <a:latin typeface="NimbusRomNo9L"/>
              </a:rPr>
              <a:t> </a:t>
            </a:r>
            <a:r>
              <a:rPr lang="en-US" altLang="zh-TW" dirty="0">
                <a:effectLst/>
                <a:latin typeface="NimbusRomNo9L"/>
              </a:rPr>
              <a:t>Unit</a:t>
            </a:r>
            <a:r>
              <a:rPr lang="zh-TW" altLang="en-US" dirty="0">
                <a:effectLst/>
                <a:latin typeface="NimbusRomNo9L"/>
              </a:rPr>
              <a:t> </a:t>
            </a:r>
            <a:r>
              <a:rPr lang="en-US" altLang="zh-TW" dirty="0">
                <a:effectLst/>
                <a:latin typeface="NimbusRomNo9L"/>
              </a:rPr>
              <a:t>(ELU) as the activation function and a batch normalization layer.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ffectLst/>
                <a:latin typeface="NimbusRomNo9L"/>
              </a:rPr>
              <a:t>No activation function </a:t>
            </a:r>
            <a:r>
              <a:rPr lang="en-US" altLang="zh-TW" dirty="0">
                <a:latin typeface="NimbusRomNo9L"/>
              </a:rPr>
              <a:t>is a</a:t>
            </a:r>
            <a:r>
              <a:rPr lang="en-US" altLang="zh-TW" dirty="0">
                <a:effectLst/>
                <a:latin typeface="NimbusRomNo9L"/>
              </a:rPr>
              <a:t>dopted for the output layer. </a:t>
            </a:r>
            <a:endParaRPr lang="en-US" altLang="zh-TW" dirty="0"/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190236CD-1A77-DB49-BF6E-522A54ED0A73}"/>
              </a:ext>
            </a:extLst>
          </p:cNvPr>
          <p:cNvGrpSpPr/>
          <p:nvPr/>
        </p:nvGrpSpPr>
        <p:grpSpPr>
          <a:xfrm>
            <a:off x="1861994" y="1091509"/>
            <a:ext cx="7807325" cy="4424400"/>
            <a:chOff x="1861994" y="1091509"/>
            <a:chExt cx="7807325" cy="4422102"/>
          </a:xfrm>
        </p:grpSpPr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579CDEAA-DEAD-5645-8C5E-F71CAEA55C2D}"/>
                </a:ext>
              </a:extLst>
            </p:cNvPr>
            <p:cNvGrpSpPr/>
            <p:nvPr/>
          </p:nvGrpSpPr>
          <p:grpSpPr>
            <a:xfrm>
              <a:off x="1861994" y="1091509"/>
              <a:ext cx="7807325" cy="4422102"/>
              <a:chOff x="5093581" y="1217948"/>
              <a:chExt cx="7807325" cy="4422102"/>
            </a:xfrm>
          </p:grpSpPr>
          <p:pic>
            <p:nvPicPr>
              <p:cNvPr id="12" name="圖片 11">
                <a:extLst>
                  <a:ext uri="{FF2B5EF4-FFF2-40B4-BE49-F238E27FC236}">
                    <a16:creationId xmlns:a16="http://schemas.microsoft.com/office/drawing/2014/main" id="{1FA47877-1309-CE4E-BE16-30D5D9F1B5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691" b="81103" l="4765" r="94753">
                            <a14:foregroundMark x1="5489" y1="38698" x2="6755" y2="51175"/>
                            <a14:foregroundMark x1="6755" y1="51175" x2="6876" y2="51356"/>
                            <a14:foregroundMark x1="22195" y1="20524" x2="27563" y2="20976"/>
                            <a14:foregroundMark x1="27563" y1="20976" x2="28830" y2="20796"/>
                            <a14:foregroundMark x1="68697" y1="6781" x2="77624" y2="8137"/>
                            <a14:foregroundMark x1="32027" y1="33544" x2="37998" y2="60307"/>
                            <a14:foregroundMark x1="66828" y1="19078" x2="72316" y2="71157"/>
                            <a14:foregroundMark x1="72316" y1="71157" x2="69602" y2="75045"/>
                            <a14:foregroundMark x1="10495" y1="43128" x2="19361" y2="65371"/>
                            <a14:foregroundMark x1="19361" y1="65371" x2="20446" y2="71609"/>
                            <a14:foregroundMark x1="20446" y1="71609" x2="19903" y2="75045"/>
                            <a14:foregroundMark x1="9168" y1="74684" x2="13812" y2="78210"/>
                            <a14:foregroundMark x1="13812" y1="78210" x2="32750" y2="75678"/>
                            <a14:foregroundMark x1="32750" y1="75678" x2="39083" y2="71338"/>
                            <a14:foregroundMark x1="39083" y1="71338" x2="42461" y2="59675"/>
                            <a14:foregroundMark x1="42461" y1="59675" x2="42099" y2="42134"/>
                            <a14:foregroundMark x1="42099" y1="42134" x2="37696" y2="36890"/>
                            <a14:foregroundMark x1="37696" y1="36890" x2="32750" y2="35624"/>
                            <a14:foregroundMark x1="22859" y1="41049" x2="24005" y2="34810"/>
                            <a14:foregroundMark x1="24005" y1="34810" x2="25875" y2="31465"/>
                            <a14:foregroundMark x1="26297" y1="24593" x2="22075" y2="24774"/>
                            <a14:foregroundMark x1="22075" y1="24774" x2="18758" y2="23599"/>
                            <a14:foregroundMark x1="22437" y1="80561" x2="32750" y2="80651"/>
                            <a14:foregroundMark x1="32750" y1="80651" x2="37877" y2="79566"/>
                            <a14:foregroundMark x1="37877" y1="79566" x2="41858" y2="76944"/>
                            <a14:foregroundMark x1="41858" y1="76944" x2="44632" y2="72966"/>
                            <a14:foregroundMark x1="59288" y1="25678" x2="52714" y2="40868"/>
                            <a14:foregroundMark x1="52714" y1="40868" x2="51689" y2="49910"/>
                            <a14:foregroundMark x1="51689" y1="49910" x2="54584" y2="66184"/>
                            <a14:foregroundMark x1="54584" y1="66184" x2="59288" y2="72242"/>
                            <a14:foregroundMark x1="59288" y1="72242" x2="64656" y2="73237"/>
                            <a14:foregroundMark x1="64656" y1="73237" x2="77262" y2="69620"/>
                            <a14:foregroundMark x1="77262" y1="69620" x2="81785" y2="66727"/>
                            <a14:foregroundMark x1="81785" y1="66727" x2="86791" y2="54973"/>
                            <a14:foregroundMark x1="86791" y1="54973" x2="86128" y2="37071"/>
                            <a14:foregroundMark x1="86128" y1="37071" x2="84077" y2="30108"/>
                            <a14:foregroundMark x1="84077" y1="30108" x2="77382" y2="22875"/>
                            <a14:foregroundMark x1="87877" y1="24593" x2="90651" y2="46383"/>
                            <a14:foregroundMark x1="90651" y1="46383" x2="88601" y2="66637"/>
                            <a14:foregroundMark x1="88601" y1="66637" x2="84982" y2="73418"/>
                            <a14:foregroundMark x1="84982" y1="73418" x2="80820" y2="77215"/>
                            <a14:foregroundMark x1="80820" y1="77215" x2="76236" y2="78481"/>
                            <a14:foregroundMark x1="76236" y1="78481" x2="76236" y2="78481"/>
                            <a14:foregroundMark x1="85163" y1="81917" x2="89505" y2="73237"/>
                            <a14:foregroundMark x1="89505" y1="73237" x2="91677" y2="29295"/>
                            <a14:foregroundMark x1="91677" y1="29295" x2="90712" y2="21248"/>
                            <a14:foregroundMark x1="90712" y1="21248" x2="82931" y2="20705"/>
                            <a14:foregroundMark x1="82931" y1="20705" x2="77382" y2="23146"/>
                            <a14:foregroundMark x1="77382" y1="23146" x2="72316" y2="31374"/>
                            <a14:foregroundMark x1="72316" y1="31374" x2="72014" y2="47559"/>
                            <a14:foregroundMark x1="72014" y1="47559" x2="76478" y2="62387"/>
                            <a14:foregroundMark x1="64536" y1="10850" x2="64777" y2="8137"/>
                            <a14:foregroundMark x1="79674" y1="11212" x2="79674" y2="8137"/>
                            <a14:foregroundMark x1="92702" y1="30108" x2="94089" y2="38336"/>
                            <a14:foregroundMark x1="29493" y1="24231" x2="31122" y2="22242"/>
                            <a14:foregroundMark x1="17189" y1="22875" x2="17189" y2="19801"/>
                            <a14:foregroundMark x1="31604" y1="20163" x2="31604" y2="20163"/>
                            <a14:foregroundMark x1="32027" y1="23599" x2="32027" y2="21157"/>
                            <a14:foregroundMark x1="22859" y1="19439" x2="26297" y2="19439"/>
                            <a14:foregroundMark x1="27021" y1="19078" x2="29493" y2="19439"/>
                            <a14:foregroundMark x1="56996" y1="48282" x2="68878" y2="55154"/>
                            <a14:foregroundMark x1="4825" y1="62025" x2="5247" y2="58228"/>
                            <a14:foregroundMark x1="82630" y1="17722" x2="84922" y2="18083"/>
                            <a14:foregroundMark x1="92943" y1="34539" x2="93366" y2="30470"/>
                            <a14:foregroundMark x1="93366" y1="26673" x2="93848" y2="32188"/>
                            <a14:foregroundMark x1="94331" y1="51356" x2="94511" y2="44846"/>
                            <a14:foregroundMark x1="93366" y1="63382" x2="93848" y2="57595"/>
                            <a14:foregroundMark x1="78770" y1="33906" x2="81001" y2="53436"/>
                            <a14:foregroundMark x1="59530" y1="21519" x2="65259" y2="37975"/>
                            <a14:foregroundMark x1="53317" y1="32821" x2="55368" y2="24231"/>
                            <a14:foregroundMark x1="69783" y1="20163" x2="78046" y2="21519"/>
                            <a14:foregroundMark x1="70507" y1="17722" x2="66586" y2="17360"/>
                            <a14:foregroundMark x1="60193" y1="18807" x2="54946" y2="19801"/>
                            <a14:foregroundMark x1="51025" y1="23237" x2="50603" y2="31103"/>
                            <a14:foregroundMark x1="60676" y1="57866" x2="70024" y2="69530"/>
                            <a14:foregroundMark x1="55850" y1="75045" x2="60495" y2="78391"/>
                            <a14:foregroundMark x1="60495" y1="78391" x2="62967" y2="78843"/>
                            <a14:foregroundMark x1="89928" y1="78843" x2="92642" y2="71971"/>
                            <a14:foregroundMark x1="92642" y1="71971" x2="92702" y2="70615"/>
                            <a14:foregroundMark x1="53800" y1="81193" x2="52413" y2="75769"/>
                            <a14:foregroundMark x1="92220" y1="76763" x2="93185" y2="69439"/>
                            <a14:foregroundMark x1="93185" y1="69439" x2="92943" y2="67812"/>
                            <a14:foregroundMark x1="94089" y1="55515" x2="94089" y2="53074"/>
                            <a14:foregroundMark x1="92702" y1="24593" x2="92702" y2="26673"/>
                            <a14:foregroundMark x1="89928" y1="19439" x2="92702" y2="21881"/>
                            <a14:foregroundMark x1="85585" y1="17722" x2="83293" y2="18083"/>
                            <a14:foregroundMark x1="77805" y1="18445" x2="79674" y2="18807"/>
                            <a14:foregroundMark x1="86550" y1="17722" x2="88842" y2="18445"/>
                            <a14:foregroundMark x1="94753" y1="29114" x2="93848" y2="24593"/>
                            <a14:backgroundMark x1="8444" y1="8499" x2="29312" y2="6872"/>
                            <a14:backgroundMark x1="29312" y1="6872" x2="58866" y2="8499"/>
                            <a14:backgroundMark x1="58866" y1="8499" x2="58806" y2="8499"/>
                            <a14:backgroundMark x1="87455" y1="7776" x2="99819" y2="9132"/>
                            <a14:backgroundMark x1="5971" y1="21157" x2="9228" y2="14557"/>
                            <a14:backgroundMark x1="9228" y1="14557" x2="9831" y2="12297"/>
                            <a14:backgroundMark x1="36610" y1="13291" x2="42099" y2="20796"/>
                            <a14:backgroundMark x1="12606" y1="15371" x2="24246" y2="10217"/>
                            <a14:backgroundMark x1="7117" y1="6781" x2="7117" y2="17360"/>
                            <a14:backgroundMark x1="4825" y1="23960" x2="9168" y2="23599"/>
                            <a14:backgroundMark x1="9168" y1="23599" x2="10977" y2="20796"/>
                            <a14:backgroundMark x1="45115" y1="22242" x2="48130" y2="12025"/>
                            <a14:backgroundMark x1="48130" y1="12025" x2="51749" y2="8318"/>
                            <a14:backgroundMark x1="51749" y1="8318" x2="51930" y2="7776"/>
                            <a14:backgroundMark x1="41435" y1="12568" x2="45296" y2="7414"/>
                            <a14:backgroundMark x1="32027" y1="8137" x2="38420" y2="10940"/>
                            <a14:backgroundMark x1="38420" y1="10940" x2="37756" y2="7414"/>
                            <a14:backgroundMark x1="46019" y1="18083" x2="39807" y2="5425"/>
                            <a14:backgroundMark x1="46019" y1="27667" x2="40712" y2="11573"/>
                            <a14:backgroundMark x1="38480" y1="24955" x2="37998" y2="12297"/>
                            <a14:backgroundMark x1="27925" y1="11573" x2="20808" y2="10850"/>
                            <a14:backgroundMark x1="16043" y1="5696" x2="11158" y2="12839"/>
                            <a14:backgroundMark x1="11158" y1="12839" x2="9409" y2="19982"/>
                            <a14:backgroundMark x1="9409" y1="19982" x2="9349" y2="20796"/>
                            <a14:backgroundMark x1="14656" y1="11212" x2="11821" y2="16456"/>
                            <a14:backgroundMark x1="11821" y1="16456" x2="10314" y2="21881"/>
                            <a14:backgroundMark x1="10314" y1="21881" x2="10314" y2="21881"/>
                            <a14:backgroundMark x1="4825" y1="6058" x2="3197" y2="20524"/>
                            <a14:backgroundMark x1="3197" y1="20524" x2="3679" y2="25678"/>
                            <a14:backgroundMark x1="7539" y1="27396" x2="9349" y2="3978"/>
                            <a14:backgroundMark x1="6634" y1="5063" x2="5247" y2="21700"/>
                            <a14:backgroundMark x1="5247" y1="21700" x2="5489" y2="25316"/>
                            <a14:backgroundMark x1="13510" y1="8861" x2="34861" y2="10579"/>
                            <a14:backgroundMark x1="34861" y1="10579" x2="41435" y2="9855"/>
                            <a14:backgroundMark x1="9349" y1="12929" x2="40169" y2="9494"/>
                            <a14:backgroundMark x1="40169" y1="9494" x2="47407" y2="10217"/>
                            <a14:backgroundMark x1="55850" y1="8861" x2="51267" y2="13291"/>
                            <a14:backgroundMark x1="56514" y1="11573" x2="48733" y2="13653"/>
                            <a14:backgroundMark x1="57479" y1="8499" x2="15561" y2="5425"/>
                            <a14:backgroundMark x1="6152" y1="5063" x2="26960" y2="3978"/>
                            <a14:backgroundMark x1="26960" y1="3978" x2="31242" y2="3978"/>
                            <a14:backgroundMark x1="31242" y1="3978" x2="40470" y2="3707"/>
                            <a14:backgroundMark x1="40470" y1="3707" x2="56333" y2="4340"/>
                            <a14:backgroundMark x1="56755" y1="6058" x2="54041" y2="14828"/>
                            <a14:backgroundMark x1="54041" y1="14828" x2="47587" y2="20163"/>
                            <a14:backgroundMark x1="55187" y1="7143" x2="50905" y2="10850"/>
                            <a14:backgroundMark x1="50905" y1="10850" x2="48372" y2="15642"/>
                            <a14:backgroundMark x1="48372" y1="15642" x2="48070" y2="19801"/>
                            <a14:backgroundMark x1="47829" y1="25316" x2="41194" y2="10850"/>
                            <a14:backgroundMark x1="40953" y1="25316" x2="36188" y2="10940"/>
                            <a14:backgroundMark x1="36188" y1="10940" x2="36188" y2="10579"/>
                            <a14:backgroundMark x1="26297" y1="13653" x2="33534" y2="14014"/>
                            <a14:backgroundMark x1="33534" y1="14014" x2="38058" y2="13743"/>
                            <a14:backgroundMark x1="38058" y1="13743" x2="38902" y2="13291"/>
                            <a14:backgroundMark x1="19240" y1="14647" x2="37636" y2="14014"/>
                            <a14:backgroundMark x1="37636" y1="14014" x2="37756" y2="14014"/>
                            <a14:backgroundMark x1="43004" y1="6420" x2="51146" y2="7052"/>
                            <a14:backgroundMark x1="51146" y1="7052" x2="56755" y2="6058"/>
                            <a14:backgroundMark x1="58625" y1="4702" x2="38902" y2="3978"/>
                            <a14:backgroundMark x1="37998" y1="5063" x2="45537" y2="5063"/>
                            <a14:backgroundMark x1="45537" y1="5063" x2="59952" y2="2984"/>
                            <a14:backgroundMark x1="59530" y1="3707" x2="59047" y2="11935"/>
                            <a14:backgroundMark x1="85163" y1="5063" x2="89144" y2="11483"/>
                            <a14:backgroundMark x1="89144" y1="11483" x2="94331" y2="13653"/>
                            <a14:backgroundMark x1="90893" y1="6058" x2="95235" y2="11935"/>
                            <a14:backgroundMark x1="94331" y1="4340" x2="96140" y2="15371"/>
                            <a14:backgroundMark x1="91074" y1="9494" x2="88359" y2="4973"/>
                            <a14:backgroundMark x1="88359" y1="4973" x2="88118" y2="3345"/>
                            <a14:backgroundMark x1="89747" y1="4702" x2="94089" y2="5696"/>
                            <a14:backgroundMark x1="94994" y1="4340" x2="95899" y2="11573"/>
                            <a14:backgroundMark x1="96140" y1="18083" x2="92581" y2="14828"/>
                            <a14:backgroundMark x1="92581" y1="14828" x2="85585" y2="3707"/>
                            <a14:backgroundMark x1="84017" y1="12929" x2="94331" y2="4340"/>
                            <a14:backgroundMark x1="94331" y1="4340" x2="94331" y2="4340"/>
                            <a14:backgroundMark x1="96622" y1="12568" x2="85585" y2="2260"/>
                            <a14:backgroundMark x1="93185" y1="14647" x2="89385" y2="10036"/>
                            <a14:backgroundMark x1="89385" y1="10036" x2="89264" y2="9855"/>
                            <a14:backgroundMark x1="91315" y1="11212" x2="95657" y2="13291"/>
                            <a14:backgroundMark x1="95657" y1="13291" x2="95657" y2="13291"/>
                            <a14:backgroundMark x1="96381" y1="11212" x2="96381" y2="18083"/>
                            <a14:backgroundMark x1="85826" y1="12929" x2="83655" y2="7414"/>
                            <a14:backgroundMark x1="83655" y1="7414" x2="83293" y2="3707"/>
                            <a14:backgroundMark x1="83776" y1="4340" x2="85887" y2="11121"/>
                            <a14:backgroundMark x1="85887" y1="11121" x2="86068" y2="11212"/>
                            <a14:backgroundMark x1="86550" y1="12568" x2="84439" y2="4340"/>
                            <a14:backgroundMark x1="5971" y1="6058" x2="3076" y2="10217"/>
                            <a14:backgroundMark x1="3076" y1="10217" x2="2111" y2="17993"/>
                            <a14:backgroundMark x1="2111" y1="17993" x2="2714" y2="21519"/>
                            <a14:backgroundMark x1="2051" y1="6058" x2="11218" y2="6600"/>
                            <a14:backgroundMark x1="11218" y1="6600" x2="15561" y2="6420"/>
                            <a14:backgroundMark x1="2955" y1="3978" x2="24729" y2="1989"/>
                            <a14:backgroundMark x1="4584" y1="5063" x2="9590" y2="5154"/>
                            <a14:backgroundMark x1="9590" y1="5154" x2="31785" y2="1989"/>
                            <a14:backgroundMark x1="11460" y1="2622" x2="5006" y2="5425"/>
                            <a14:backgroundMark x1="5006" y1="5425" x2="2111" y2="11121"/>
                            <a14:backgroundMark x1="2111" y1="11121" x2="2533" y2="12297"/>
                            <a14:backgroundMark x1="7780" y1="3345" x2="4644" y2="14105"/>
                            <a14:backgroundMark x1="4644" y1="14105" x2="5247" y2="17722"/>
                            <a14:backgroundMark x1="5247" y1="10579" x2="2051" y2="2622"/>
                            <a14:backgroundMark x1="3860" y1="3978" x2="17008" y2="3978"/>
                            <a14:backgroundMark x1="17008" y1="3978" x2="19421" y2="4340"/>
                            <a14:backgroundMark x1="13028" y1="1989" x2="1568" y2="3978"/>
                            <a14:backgroundMark x1="1568" y1="3978" x2="1568" y2="3978"/>
                            <a14:backgroundMark x1="2955" y1="2260" x2="1327" y2="16637"/>
                            <a14:backgroundMark x1="1327" y1="16637" x2="1568" y2="18445"/>
                            <a14:backgroundMark x1="1809" y1="6058" x2="4825" y2="24593"/>
                            <a14:backgroundMark x1="5006" y1="19078" x2="4343" y2="29114"/>
                            <a14:backgroundMark x1="2714" y1="19078" x2="2292" y2="30108"/>
                            <a14:backgroundMark x1="7539" y1="29114" x2="12967" y2="23418"/>
                            <a14:backgroundMark x1="12967" y1="23418" x2="13932" y2="15371"/>
                            <a14:backgroundMark x1="13752" y1="15009" x2="10314" y2="20615"/>
                            <a14:backgroundMark x1="10314" y1="20615" x2="5006" y2="24231"/>
                            <a14:backgroundMark x1="12786" y1="17360" x2="10314" y2="24503"/>
                            <a14:backgroundMark x1="10314" y1="24503" x2="8926" y2="25316"/>
                            <a14:backgroundMark x1="2955" y1="27667" x2="11279" y2="27396"/>
                            <a14:backgroundMark x1="11279" y1="27396" x2="12606" y2="26673"/>
                            <a14:backgroundMark x1="13028" y1="27667" x2="12786" y2="18716"/>
                            <a14:backgroundMark x1="12786" y1="18716" x2="12606" y2="18083"/>
                            <a14:backgroundMark x1="37756" y1="14647" x2="42280" y2="25769"/>
                            <a14:backgroundMark x1="42280" y1="25769" x2="42581" y2="25949"/>
                            <a14:backgroundMark x1="40048" y1="10850" x2="42340" y2="24955"/>
                            <a14:backgroundMark x1="40290" y1="14286" x2="43245" y2="27396"/>
                            <a14:backgroundMark x1="36188" y1="18445" x2="38118" y2="26492"/>
                            <a14:backgroundMark x1="38118" y1="26492" x2="39385" y2="28029"/>
                            <a14:backgroundMark x1="42340" y1="28752" x2="47407" y2="24051"/>
                            <a14:backgroundMark x1="47407" y1="24051" x2="48311" y2="21519"/>
                            <a14:backgroundMark x1="48311" y1="14286" x2="46019" y2="27396"/>
                            <a14:backgroundMark x1="47407" y1="22875" x2="47165" y2="29024"/>
                            <a14:backgroundMark x1="47165" y1="29024" x2="47407" y2="30470"/>
                            <a14:backgroundMark x1="43969" y1="3978" x2="50603" y2="4340"/>
                            <a14:backgroundMark x1="50121" y1="2622" x2="43969" y2="6058"/>
                            <a14:backgroundMark x1="42823" y1="3345" x2="52654" y2="2984"/>
                            <a14:backgroundMark x1="43004" y1="3345" x2="50121" y2="3436"/>
                            <a14:backgroundMark x1="50121" y1="3436" x2="54222" y2="3345"/>
                            <a14:backgroundMark x1="54222" y1="3345" x2="54946" y2="3345"/>
                            <a14:backgroundMark x1="36369" y1="2984" x2="47527" y2="3345"/>
                            <a14:backgroundMark x1="47527" y1="3345" x2="54463" y2="2984"/>
                            <a14:backgroundMark x1="33414" y1="3978" x2="60133" y2="1266"/>
                            <a14:backgroundMark x1="60133" y1="1266" x2="61098" y2="1627"/>
                            <a14:backgroundMark x1="29976" y1="3707" x2="29976" y2="3707"/>
                            <a14:backgroundMark x1="30458" y1="3707" x2="44210" y2="3345"/>
                            <a14:backgroundMark x1="44210" y1="3345" x2="47165" y2="3345"/>
                            <a14:backgroundMark x1="55368" y1="2984" x2="58926" y2="5696"/>
                            <a14:backgroundMark x1="58926" y1="5696" x2="59047" y2="5696"/>
                            <a14:backgroundMark x1="59952" y1="2622" x2="60856" y2="8861"/>
                            <a14:backgroundMark x1="60856" y1="3707" x2="61098" y2="10579"/>
                            <a14:backgroundMark x1="61339" y1="4340" x2="60676" y2="12929"/>
                            <a14:backgroundMark x1="59710" y1="8137" x2="57358" y2="12839"/>
                            <a14:backgroundMark x1="57358" y1="12839" x2="57238" y2="12929"/>
                            <a14:backgroundMark x1="59530" y1="11212" x2="53559" y2="12568"/>
                            <a14:backgroundMark x1="57660" y1="9494" x2="55609" y2="11212"/>
                            <a14:backgroundMark x1="60193" y1="3978" x2="60676" y2="10217"/>
                            <a14:backgroundMark x1="60676" y1="10217" x2="60676" y2="10217"/>
                            <a14:backgroundMark x1="86068" y1="13653" x2="94753" y2="14286"/>
                            <a14:backgroundMark x1="93185" y1="11573" x2="98492" y2="12568"/>
                            <a14:backgroundMark x1="98492" y1="12568" x2="98432" y2="12568"/>
                            <a14:backgroundMark x1="96381" y1="9132" x2="97286" y2="22242"/>
                            <a14:backgroundMark x1="96381" y1="14014" x2="97045" y2="24231"/>
                            <a14:backgroundMark x1="47407" y1="34177" x2="45115" y2="15371"/>
                            <a14:backgroundMark x1="47829" y1="31103" x2="47165" y2="12929"/>
                            <a14:backgroundMark x1="36369" y1="15371" x2="37093" y2="27034"/>
                            <a14:backgroundMark x1="38239" y1="27667" x2="35947" y2="12929"/>
                            <a14:backgroundMark x1="31604" y1="12929" x2="19240" y2="13291"/>
                            <a14:backgroundMark x1="17612" y1="14286" x2="33414" y2="12297"/>
                          </a14:backgroundRemoval>
                        </a14:imgEffect>
                      </a14:imgLayer>
                    </a14:imgProps>
                  </a:ext>
                </a:extLst>
              </a:blip>
              <a:srcRect b="15090"/>
              <a:stretch/>
            </p:blipFill>
            <p:spPr>
              <a:xfrm>
                <a:off x="5093581" y="1217948"/>
                <a:ext cx="7807325" cy="4422102"/>
              </a:xfrm>
              <a:prstGeom prst="rect">
                <a:avLst/>
              </a:prstGeom>
            </p:spPr>
          </p:pic>
          <p:grpSp>
            <p:nvGrpSpPr>
              <p:cNvPr id="17" name="群組 16">
                <a:extLst>
                  <a:ext uri="{FF2B5EF4-FFF2-40B4-BE49-F238E27FC236}">
                    <a16:creationId xmlns:a16="http://schemas.microsoft.com/office/drawing/2014/main" id="{ED9D4660-3408-0D42-92B2-AC4B810631F2}"/>
                  </a:ext>
                </a:extLst>
              </p:cNvPr>
              <p:cNvGrpSpPr/>
              <p:nvPr/>
            </p:nvGrpSpPr>
            <p:grpSpPr>
              <a:xfrm>
                <a:off x="5700885" y="2202639"/>
                <a:ext cx="3934180" cy="2295479"/>
                <a:chOff x="5700885" y="2202639"/>
                <a:chExt cx="3934180" cy="2295479"/>
              </a:xfrm>
            </p:grpSpPr>
            <p:sp>
              <p:nvSpPr>
                <p:cNvPr id="8" name="文字方塊 7">
                  <a:extLst>
                    <a:ext uri="{FF2B5EF4-FFF2-40B4-BE49-F238E27FC236}">
                      <a16:creationId xmlns:a16="http://schemas.microsoft.com/office/drawing/2014/main" id="{6099E398-C62F-9E4D-A810-8652169E3D14}"/>
                    </a:ext>
                  </a:extLst>
                </p:cNvPr>
                <p:cNvSpPr txBox="1"/>
                <p:nvPr/>
              </p:nvSpPr>
              <p:spPr>
                <a:xfrm>
                  <a:off x="5700885" y="2202639"/>
                  <a:ext cx="75917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b="1" dirty="0">
                      <a:effectLst/>
                      <a:latin typeface="NimbusRomNo9L"/>
                    </a:rPr>
                    <a:t>d </a:t>
                  </a:r>
                  <a:r>
                    <a:rPr lang="en-US" altLang="zh-TW" b="1" dirty="0">
                      <a:effectLst/>
                      <a:latin typeface="CMSY9"/>
                    </a:rPr>
                    <a:t>× </a:t>
                  </a:r>
                  <a:r>
                    <a:rPr lang="en-US" altLang="zh-TW" b="1" dirty="0">
                      <a:effectLst/>
                      <a:latin typeface="NimbusRomNo9L"/>
                    </a:rPr>
                    <a:t>1</a:t>
                  </a:r>
                  <a:endParaRPr lang="zh-TW" altLang="en-US" b="1" dirty="0"/>
                </a:p>
              </p:txBody>
            </p:sp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A2A6B940-227B-EF42-A9AF-32FBA726234A}"/>
                    </a:ext>
                  </a:extLst>
                </p:cNvPr>
                <p:cNvSpPr txBox="1"/>
                <p:nvPr/>
              </p:nvSpPr>
              <p:spPr>
                <a:xfrm>
                  <a:off x="8359420" y="4128786"/>
                  <a:ext cx="127564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b="1" dirty="0">
                      <a:effectLst/>
                      <a:latin typeface="NimbusRomNo9L"/>
                    </a:rPr>
                    <a:t>(d/4) </a:t>
                  </a:r>
                  <a:r>
                    <a:rPr lang="en-US" altLang="zh-TW" b="1" dirty="0">
                      <a:effectLst/>
                      <a:latin typeface="CMSY9"/>
                    </a:rPr>
                    <a:t>× </a:t>
                  </a:r>
                  <a:r>
                    <a:rPr lang="en-US" altLang="zh-TW" b="1" dirty="0">
                      <a:effectLst/>
                      <a:latin typeface="NimbusRomNo9L"/>
                    </a:rPr>
                    <a:t>20 </a:t>
                  </a:r>
                  <a:endParaRPr lang="zh-TW" altLang="en-US" b="1" dirty="0"/>
                </a:p>
              </p:txBody>
            </p:sp>
          </p:grpSp>
        </p:grp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8A8CD1E3-B1A1-3045-8E3A-1B2AC9EA453B}"/>
                </a:ext>
              </a:extLst>
            </p:cNvPr>
            <p:cNvSpPr txBox="1"/>
            <p:nvPr/>
          </p:nvSpPr>
          <p:spPr>
            <a:xfrm>
              <a:off x="6096000" y="1296784"/>
              <a:ext cx="7591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b="1" dirty="0">
                  <a:effectLst/>
                  <a:latin typeface="NimbusRomNo9L"/>
                </a:rPr>
                <a:t>d </a:t>
              </a:r>
              <a:r>
                <a:rPr lang="en-US" altLang="zh-TW" b="1" dirty="0">
                  <a:effectLst/>
                  <a:latin typeface="CMSY9"/>
                </a:rPr>
                <a:t>× </a:t>
              </a:r>
              <a:r>
                <a:rPr lang="en-US" altLang="zh-TW" b="1" dirty="0">
                  <a:effectLst/>
                  <a:latin typeface="NimbusRomNo9L"/>
                </a:rPr>
                <a:t>1</a:t>
              </a:r>
              <a:endParaRPr lang="zh-TW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5828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4751AD-A557-1D44-93A0-F6029D29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9905"/>
            <a:ext cx="10515600" cy="1325563"/>
          </a:xfrm>
        </p:spPr>
        <p:txBody>
          <a:bodyPr>
            <a:noAutofit/>
          </a:bodyPr>
          <a:lstStyle/>
          <a:p>
            <a:r>
              <a:rPr kumimoji="1" lang="en-US" altLang="zh-TW" sz="4800" dirty="0"/>
              <a:t>Materials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C68AA6-4911-DC44-BEEE-73A5A236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6</a:t>
            </a:fld>
            <a:endParaRPr kumimoji="1" lang="zh-TW" altLang="en-US"/>
          </a:p>
        </p:txBody>
      </p:sp>
      <p:sp>
        <p:nvSpPr>
          <p:cNvPr id="23" name="內容版面配置區 2">
            <a:extLst>
              <a:ext uri="{FF2B5EF4-FFF2-40B4-BE49-F238E27FC236}">
                <a16:creationId xmlns:a16="http://schemas.microsoft.com/office/drawing/2014/main" id="{2EF8A11D-86DC-C040-AC05-DDE07DF55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25468"/>
            <a:ext cx="5630334" cy="4988066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65125" indent="-365125" algn="just"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en-US" altLang="zh-TW" sz="2000" b="1" dirty="0">
                <a:solidFill>
                  <a:schemeClr val="tx1"/>
                </a:solidFill>
              </a:rPr>
              <a:t>For clean </a:t>
            </a:r>
            <a:r>
              <a:rPr kumimoji="1" lang="en-US" altLang="zh-TW" sz="2000" b="1" dirty="0" err="1">
                <a:solidFill>
                  <a:schemeClr val="tx1"/>
                </a:solidFill>
              </a:rPr>
              <a:t>sEMG</a:t>
            </a:r>
            <a:r>
              <a:rPr kumimoji="1" lang="en-US" altLang="zh-TW" sz="2000" b="1" dirty="0">
                <a:solidFill>
                  <a:schemeClr val="tx1"/>
                </a:solidFill>
              </a:rPr>
              <a:t> data, this study employs the </a:t>
            </a:r>
            <a:r>
              <a:rPr kumimoji="1" lang="en-US" altLang="zh-TW" sz="2000" b="1" dirty="0" err="1">
                <a:solidFill>
                  <a:schemeClr val="tx1"/>
                </a:solidFill>
              </a:rPr>
              <a:t>NINAPro</a:t>
            </a:r>
            <a:r>
              <a:rPr kumimoji="1" lang="en-US" altLang="zh-TW" sz="2000" b="1" dirty="0">
                <a:solidFill>
                  <a:schemeClr val="tx1"/>
                </a:solidFill>
              </a:rPr>
              <a:t> database </a:t>
            </a:r>
            <a:r>
              <a:rPr kumimoji="1" lang="en-US" altLang="zh-TW" sz="2000" dirty="0">
                <a:solidFill>
                  <a:schemeClr val="tx1"/>
                </a:solidFill>
              </a:rPr>
              <a:t>[1]. 12 channels of </a:t>
            </a:r>
            <a:r>
              <a:rPr kumimoji="1" lang="en-US" altLang="zh-TW" sz="2000" dirty="0" err="1">
                <a:solidFill>
                  <a:schemeClr val="tx1"/>
                </a:solidFill>
              </a:rPr>
              <a:t>sEMG</a:t>
            </a:r>
            <a:r>
              <a:rPr kumimoji="1" lang="en-US" altLang="zh-TW" sz="2000" dirty="0">
                <a:solidFill>
                  <a:schemeClr val="tx1"/>
                </a:solidFill>
              </a:rPr>
              <a:t> were measured by electrodes on the upper arm. This work uses data in DB2, including </a:t>
            </a:r>
            <a:r>
              <a:rPr kumimoji="1" lang="en-US" altLang="zh-TW" sz="2000" dirty="0" err="1">
                <a:solidFill>
                  <a:schemeClr val="tx1"/>
                </a:solidFill>
              </a:rPr>
              <a:t>sEMG</a:t>
            </a:r>
            <a:r>
              <a:rPr kumimoji="1" lang="en-US" altLang="zh-TW" sz="2000" dirty="0">
                <a:solidFill>
                  <a:schemeClr val="tx1"/>
                </a:solidFill>
              </a:rPr>
              <a:t> from 40 subjects.</a:t>
            </a:r>
          </a:p>
          <a:p>
            <a:pPr marL="365125" indent="-365125" algn="just">
              <a:lnSpc>
                <a:spcPct val="150000"/>
              </a:lnSpc>
              <a:buFont typeface="Wingdings" pitchFamily="2" charset="2"/>
              <a:buChar char="Ø"/>
            </a:pPr>
            <a:endParaRPr kumimoji="1" lang="en-US" altLang="zh-TW" sz="2000" dirty="0">
              <a:solidFill>
                <a:schemeClr val="tx1"/>
              </a:solidFill>
            </a:endParaRPr>
          </a:p>
          <a:p>
            <a:pPr marL="365125" indent="-365125" algn="just"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en-US" altLang="zh-TW" sz="2000" b="1" dirty="0">
                <a:solidFill>
                  <a:schemeClr val="tx1"/>
                </a:solidFill>
              </a:rPr>
              <a:t>For ECG artifacts, this study employs the MIT-BIH NSRD from the </a:t>
            </a:r>
            <a:r>
              <a:rPr kumimoji="1" lang="en-US" altLang="zh-TW" sz="2000" b="1" dirty="0" err="1">
                <a:solidFill>
                  <a:schemeClr val="tx1"/>
                </a:solidFill>
              </a:rPr>
              <a:t>Physionet</a:t>
            </a:r>
            <a:r>
              <a:rPr kumimoji="1" lang="en-US" altLang="zh-TW" sz="2000" b="1" dirty="0">
                <a:solidFill>
                  <a:schemeClr val="tx1"/>
                </a:solidFill>
              </a:rPr>
              <a:t> data bank </a:t>
            </a:r>
            <a:r>
              <a:rPr kumimoji="1" lang="en-US" altLang="zh-TW" sz="2000" dirty="0">
                <a:solidFill>
                  <a:schemeClr val="tx1"/>
                </a:solidFill>
              </a:rPr>
              <a:t>[2]. There are 2 ECG channels collected from 18 healthy individuals.</a:t>
            </a:r>
          </a:p>
          <a:p>
            <a:pPr marL="365125" indent="-365125" algn="just">
              <a:lnSpc>
                <a:spcPct val="150000"/>
              </a:lnSpc>
              <a:buFont typeface="Wingdings" pitchFamily="2" charset="2"/>
              <a:buChar char="Ø"/>
            </a:pPr>
            <a:endParaRPr kumimoji="1" lang="en-US" altLang="zh-TW" sz="2000" dirty="0">
              <a:solidFill>
                <a:schemeClr val="tx1"/>
              </a:solidFill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4ED7DAEE-D203-8B4C-93EC-6FDE5F54B457}"/>
              </a:ext>
            </a:extLst>
          </p:cNvPr>
          <p:cNvGrpSpPr/>
          <p:nvPr/>
        </p:nvGrpSpPr>
        <p:grpSpPr>
          <a:xfrm>
            <a:off x="6790267" y="2273564"/>
            <a:ext cx="5076565" cy="3025599"/>
            <a:chOff x="6685405" y="1103318"/>
            <a:chExt cx="5341249" cy="3117400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268E93C4-45A4-4B41-8F8B-53B8212E0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5405" y="1103318"/>
              <a:ext cx="5341249" cy="2809623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17599C2C-586B-E040-B230-EA3C4F6A2E4C}"/>
                </a:ext>
              </a:extLst>
            </p:cNvPr>
            <p:cNvSpPr txBox="1"/>
            <p:nvPr/>
          </p:nvSpPr>
          <p:spPr>
            <a:xfrm>
              <a:off x="7135344" y="3912941"/>
              <a:ext cx="468085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TW" sz="1400" dirty="0">
                  <a:cs typeface="Times New Roman" panose="02020603050405020304" pitchFamily="18" charset="0"/>
                </a:rPr>
                <a:t>Fig . Setting of </a:t>
              </a:r>
              <a:r>
                <a:rPr kumimoji="1" lang="en-US" altLang="zh-TW" sz="1400" dirty="0" err="1">
                  <a:cs typeface="Times New Roman" panose="02020603050405020304" pitchFamily="18" charset="0"/>
                </a:rPr>
                <a:t>sEMG</a:t>
              </a:r>
              <a:r>
                <a:rPr kumimoji="1" lang="en-US" altLang="zh-TW" sz="1400" dirty="0">
                  <a:cs typeface="Times New Roman" panose="02020603050405020304" pitchFamily="18" charset="0"/>
                </a:rPr>
                <a:t> measurement in </a:t>
              </a:r>
              <a:r>
                <a:rPr kumimoji="1" lang="en-US" altLang="zh-TW" sz="1400" dirty="0" err="1">
                  <a:cs typeface="Times New Roman" panose="02020603050405020304" pitchFamily="18" charset="0"/>
                </a:rPr>
                <a:t>NINPro</a:t>
              </a:r>
              <a:r>
                <a:rPr kumimoji="1" lang="en-US" altLang="zh-TW" sz="1400" dirty="0">
                  <a:cs typeface="Times New Roman" panose="02020603050405020304" pitchFamily="18" charset="0"/>
                </a:rPr>
                <a:t> database</a:t>
              </a:r>
              <a:r>
                <a:rPr kumimoji="1" lang="en-US" altLang="zh-TW" sz="1400" baseline="30000" dirty="0">
                  <a:cs typeface="Times New Roman" panose="02020603050405020304" pitchFamily="18" charset="0"/>
                </a:rPr>
                <a:t> </a:t>
              </a:r>
              <a:r>
                <a:rPr kumimoji="1" lang="en-US" altLang="zh-TW" sz="1400" dirty="0">
                  <a:cs typeface="Times New Roman" panose="02020603050405020304" pitchFamily="18" charset="0"/>
                </a:rPr>
                <a:t>[1]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1023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4751AD-A557-1D44-93A0-F6029D29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9905"/>
            <a:ext cx="10515600" cy="1325563"/>
          </a:xfrm>
        </p:spPr>
        <p:txBody>
          <a:bodyPr>
            <a:noAutofit/>
          </a:bodyPr>
          <a:lstStyle/>
          <a:p>
            <a:r>
              <a:rPr kumimoji="1" lang="en-US" altLang="zh-TW" sz="4800" dirty="0"/>
              <a:t>Materials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C68AA6-4911-DC44-BEEE-73A5A236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7</a:t>
            </a:fld>
            <a:endParaRPr kumimoji="1" lang="zh-TW" altLang="en-US"/>
          </a:p>
        </p:txBody>
      </p:sp>
      <p:sp>
        <p:nvSpPr>
          <p:cNvPr id="23" name="內容版面配置區 2">
            <a:extLst>
              <a:ext uri="{FF2B5EF4-FFF2-40B4-BE49-F238E27FC236}">
                <a16:creationId xmlns:a16="http://schemas.microsoft.com/office/drawing/2014/main" id="{2EF8A11D-86DC-C040-AC05-DDE07DF55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069" y="1521173"/>
            <a:ext cx="7795532" cy="1645360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kumimoji="1" lang="en-US" altLang="zh-TW" sz="2000" dirty="0">
                <a:solidFill>
                  <a:schemeClr val="tx1"/>
                </a:solidFill>
              </a:rPr>
              <a:t> After preprocessing stage, we add ECG to clean </a:t>
            </a:r>
            <a:r>
              <a:rPr kumimoji="1" lang="en-US" altLang="zh-TW" sz="2000" dirty="0" err="1">
                <a:solidFill>
                  <a:schemeClr val="tx1"/>
                </a:solidFill>
              </a:rPr>
              <a:t>sEMG</a:t>
            </a:r>
            <a:r>
              <a:rPr kumimoji="1" lang="en-US" altLang="zh-TW" sz="2000" dirty="0">
                <a:solidFill>
                  <a:schemeClr val="tx1"/>
                </a:solidFill>
              </a:rPr>
              <a:t> segments to create clean-noisy data pairs for denoising.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kumimoji="1" lang="en-US" altLang="zh-TW" sz="2000" dirty="0">
                <a:solidFill>
                  <a:schemeClr val="tx1"/>
                </a:solidFill>
              </a:rPr>
              <a:t> Mismatch conditions were applied between training and testing set.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483D0B8-7A05-A14A-B9B3-DC309CE6E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069" y="3220669"/>
            <a:ext cx="7414532" cy="25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17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4751AD-A557-1D44-93A0-F6029D29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905"/>
            <a:ext cx="10515600" cy="1325563"/>
          </a:xfrm>
        </p:spPr>
        <p:txBody>
          <a:bodyPr>
            <a:noAutofit/>
          </a:bodyPr>
          <a:lstStyle/>
          <a:p>
            <a:r>
              <a:rPr kumimoji="1" lang="en-US" altLang="zh-TW" sz="4800" dirty="0"/>
              <a:t>Results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C68AA6-4911-DC44-BEEE-73A5A236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3C8F-5354-804D-B01D-92AE831ABC96}" type="slidenum">
              <a:rPr kumimoji="1" lang="zh-TW" altLang="en-US" smtClean="0"/>
              <a:t>8</a:t>
            </a:fld>
            <a:endParaRPr kumimoji="1" lang="zh-TW" altLang="en-US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CE6D0124-C2A0-144F-A91C-836D63A77E85}"/>
              </a:ext>
            </a:extLst>
          </p:cNvPr>
          <p:cNvGrpSpPr/>
          <p:nvPr/>
        </p:nvGrpSpPr>
        <p:grpSpPr>
          <a:xfrm>
            <a:off x="6296605" y="2264789"/>
            <a:ext cx="5457305" cy="3352239"/>
            <a:chOff x="6569990" y="1578597"/>
            <a:chExt cx="5457305" cy="3352239"/>
          </a:xfrm>
        </p:grpSpPr>
        <p:sp>
          <p:nvSpPr>
            <p:cNvPr id="12" name="內容版面配置區 2">
              <a:extLst>
                <a:ext uri="{FF2B5EF4-FFF2-40B4-BE49-F238E27FC236}">
                  <a16:creationId xmlns:a16="http://schemas.microsoft.com/office/drawing/2014/main" id="{B55378B3-E217-3146-94DB-CBE5084BF9EB}"/>
                </a:ext>
              </a:extLst>
            </p:cNvPr>
            <p:cNvSpPr txBox="1">
              <a:spLocks/>
            </p:cNvSpPr>
            <p:nvPr/>
          </p:nvSpPr>
          <p:spPr>
            <a:xfrm>
              <a:off x="6569990" y="1578597"/>
              <a:ext cx="5457305" cy="3352239"/>
            </a:xfrm>
            <a:prstGeom prst="roundRect">
              <a:avLst>
                <a:gd name="adj" fmla="val 6074"/>
              </a:avLst>
            </a:prstGeom>
            <a:solidFill>
              <a:schemeClr val="accent2">
                <a:lumMod val="20000"/>
                <a:lumOff val="80000"/>
                <a:alpha val="33566"/>
              </a:scheme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buFont typeface="Wingdings" pitchFamily="2" charset="2"/>
                <a:buChar char="Ø"/>
              </a:pPr>
              <a:r>
                <a:rPr kumimoji="1" lang="en-US" altLang="zh-TW" sz="2000" dirty="0">
                  <a:solidFill>
                    <a:schemeClr val="tx1"/>
                  </a:solidFill>
                </a:rPr>
                <a:t> Methods</a:t>
              </a:r>
            </a:p>
          </p:txBody>
        </p:sp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42B4BC82-B611-674D-B410-E7DD739A9072}"/>
                </a:ext>
              </a:extLst>
            </p:cNvPr>
            <p:cNvGrpSpPr/>
            <p:nvPr/>
          </p:nvGrpSpPr>
          <p:grpSpPr>
            <a:xfrm>
              <a:off x="7016671" y="2320739"/>
              <a:ext cx="4561740" cy="2319629"/>
              <a:chOff x="7016671" y="2320739"/>
              <a:chExt cx="4561740" cy="2319629"/>
            </a:xfrm>
            <a:solidFill>
              <a:schemeClr val="bg1"/>
            </a:solidFill>
          </p:grpSpPr>
          <p:grpSp>
            <p:nvGrpSpPr>
              <p:cNvPr id="13" name="群組 12">
                <a:extLst>
                  <a:ext uri="{FF2B5EF4-FFF2-40B4-BE49-F238E27FC236}">
                    <a16:creationId xmlns:a16="http://schemas.microsoft.com/office/drawing/2014/main" id="{ED672DE1-700C-354C-95CC-A0BEDE63DA87}"/>
                  </a:ext>
                </a:extLst>
              </p:cNvPr>
              <p:cNvGrpSpPr/>
              <p:nvPr/>
            </p:nvGrpSpPr>
            <p:grpSpPr>
              <a:xfrm>
                <a:off x="7016671" y="2320739"/>
                <a:ext cx="4561740" cy="1473815"/>
                <a:chOff x="1534260" y="2347443"/>
                <a:chExt cx="4561740" cy="1473815"/>
              </a:xfrm>
              <a:grpFill/>
            </p:grpSpPr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C69EFF1A-7085-4043-BD35-42AAE17AE750}"/>
                    </a:ext>
                  </a:extLst>
                </p:cNvPr>
                <p:cNvSpPr txBox="1"/>
                <p:nvPr/>
              </p:nvSpPr>
              <p:spPr>
                <a:xfrm>
                  <a:off x="1534260" y="2347443"/>
                  <a:ext cx="4561740" cy="64633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zh-TW" b="1" dirty="0"/>
                    <a:t>FCN</a:t>
                  </a:r>
                </a:p>
                <a:p>
                  <a:pPr algn="ctr"/>
                  <a:r>
                    <a:rPr kumimoji="1" lang="en-US" altLang="zh-TW" dirty="0"/>
                    <a:t>The proposed method</a:t>
                  </a:r>
                </a:p>
              </p:txBody>
            </p:sp>
            <p:sp>
              <p:nvSpPr>
                <p:cNvPr id="15" name="文字方塊 14">
                  <a:extLst>
                    <a:ext uri="{FF2B5EF4-FFF2-40B4-BE49-F238E27FC236}">
                      <a16:creationId xmlns:a16="http://schemas.microsoft.com/office/drawing/2014/main" id="{BB3C7F66-C4A2-8B46-AF6A-9267240018B8}"/>
                    </a:ext>
                  </a:extLst>
                </p:cNvPr>
                <p:cNvSpPr txBox="1"/>
                <p:nvPr/>
              </p:nvSpPr>
              <p:spPr>
                <a:xfrm>
                  <a:off x="1534260" y="3174927"/>
                  <a:ext cx="4561740" cy="64633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zh-TW" b="1" dirty="0"/>
                    <a:t>High pass filter (HP)</a:t>
                  </a:r>
                  <a:br>
                    <a:rPr kumimoji="1" lang="en-US" altLang="zh-TW" dirty="0"/>
                  </a:br>
                  <a:r>
                    <a:rPr kumimoji="1" lang="en-US" altLang="zh-TW" dirty="0"/>
                    <a:t>4</a:t>
                  </a:r>
                  <a:r>
                    <a:rPr kumimoji="1" lang="en-US" altLang="zh-TW" baseline="30000" dirty="0"/>
                    <a:t>th</a:t>
                  </a:r>
                  <a:r>
                    <a:rPr kumimoji="1" lang="en-US" altLang="zh-TW" dirty="0"/>
                    <a:t> order Butterworth IIR filter with f</a:t>
                  </a:r>
                  <a:r>
                    <a:rPr kumimoji="1" lang="en-US" altLang="zh-TW" baseline="-25000" dirty="0"/>
                    <a:t>c</a:t>
                  </a:r>
                  <a:r>
                    <a:rPr kumimoji="1" lang="en-US" altLang="zh-TW" dirty="0"/>
                    <a:t> = 40</a:t>
                  </a:r>
                </a:p>
              </p:txBody>
            </p:sp>
          </p:grpSp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3DA58E8F-733E-9343-85D6-3EA11309052F}"/>
                  </a:ext>
                </a:extLst>
              </p:cNvPr>
              <p:cNvSpPr txBox="1"/>
              <p:nvPr/>
            </p:nvSpPr>
            <p:spPr>
              <a:xfrm>
                <a:off x="7016671" y="3994037"/>
                <a:ext cx="4561740" cy="64633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TW" b="1" dirty="0"/>
                  <a:t>Template subtraction (TS)</a:t>
                </a:r>
              </a:p>
              <a:p>
                <a:pPr algn="ctr"/>
                <a:r>
                  <a:rPr kumimoji="1" lang="en-US" altLang="zh-TW" dirty="0"/>
                  <a:t>Template subtraction + HP</a:t>
                </a:r>
              </a:p>
            </p:txBody>
          </p:sp>
        </p:grp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8F913F03-F957-1247-8832-AA29FCCEF6EF}"/>
              </a:ext>
            </a:extLst>
          </p:cNvPr>
          <p:cNvGrpSpPr/>
          <p:nvPr/>
        </p:nvGrpSpPr>
        <p:grpSpPr>
          <a:xfrm>
            <a:off x="438090" y="1708031"/>
            <a:ext cx="5457305" cy="4830881"/>
            <a:chOff x="438089" y="1575849"/>
            <a:chExt cx="5457305" cy="4830881"/>
          </a:xfrm>
        </p:grpSpPr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64A3BB84-45DB-CD4B-B323-DBF3C72CB6CE}"/>
                </a:ext>
              </a:extLst>
            </p:cNvPr>
            <p:cNvGrpSpPr/>
            <p:nvPr/>
          </p:nvGrpSpPr>
          <p:grpSpPr>
            <a:xfrm>
              <a:off x="438089" y="1575849"/>
              <a:ext cx="5457305" cy="4830881"/>
              <a:chOff x="439190" y="1575849"/>
              <a:chExt cx="5457305" cy="4830881"/>
            </a:xfrm>
          </p:grpSpPr>
          <p:sp>
            <p:nvSpPr>
              <p:cNvPr id="20" name="內容版面配置區 2">
                <a:extLst>
                  <a:ext uri="{FF2B5EF4-FFF2-40B4-BE49-F238E27FC236}">
                    <a16:creationId xmlns:a16="http://schemas.microsoft.com/office/drawing/2014/main" id="{40356A0C-094F-7E41-9160-7E88914C37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9190" y="1575849"/>
                <a:ext cx="5457305" cy="4830881"/>
              </a:xfrm>
              <a:prstGeom prst="roundRect">
                <a:avLst>
                  <a:gd name="adj" fmla="val 6957"/>
                </a:avLst>
              </a:prstGeom>
              <a:solidFill>
                <a:schemeClr val="accent1">
                  <a:lumMod val="40000"/>
                  <a:lumOff val="60000"/>
                  <a:alpha val="13785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kumimoji="1" lang="en-US" altLang="zh-TW" sz="2000" dirty="0">
                    <a:solidFill>
                      <a:schemeClr val="tx1"/>
                    </a:solidFill>
                  </a:rPr>
                  <a:t> Evaluation criteria </a:t>
                </a:r>
              </a:p>
            </p:txBody>
          </p:sp>
          <p:grpSp>
            <p:nvGrpSpPr>
              <p:cNvPr id="9" name="群組 8">
                <a:extLst>
                  <a:ext uri="{FF2B5EF4-FFF2-40B4-BE49-F238E27FC236}">
                    <a16:creationId xmlns:a16="http://schemas.microsoft.com/office/drawing/2014/main" id="{FCCF628A-5407-DA42-98ED-9B9B7D2AEFEE}"/>
                  </a:ext>
                </a:extLst>
              </p:cNvPr>
              <p:cNvGrpSpPr/>
              <p:nvPr/>
            </p:nvGrpSpPr>
            <p:grpSpPr>
              <a:xfrm>
                <a:off x="886972" y="2317991"/>
                <a:ext cx="4561740" cy="3874473"/>
                <a:chOff x="1534259" y="2255194"/>
                <a:chExt cx="4561740" cy="3874473"/>
              </a:xfrm>
            </p:grpSpPr>
            <p:sp>
              <p:nvSpPr>
                <p:cNvPr id="5" name="文字方塊 4">
                  <a:extLst>
                    <a:ext uri="{FF2B5EF4-FFF2-40B4-BE49-F238E27FC236}">
                      <a16:creationId xmlns:a16="http://schemas.microsoft.com/office/drawing/2014/main" id="{BA6F3049-88B2-5D45-B149-281A279357BE}"/>
                    </a:ext>
                  </a:extLst>
                </p:cNvPr>
                <p:cNvSpPr txBox="1"/>
                <p:nvPr/>
              </p:nvSpPr>
              <p:spPr>
                <a:xfrm>
                  <a:off x="1534260" y="2255194"/>
                  <a:ext cx="4561739" cy="9233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zh-TW" dirty="0"/>
                    <a:t>Signal reconstruction quality 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kumimoji="1" lang="en-US" altLang="zh-TW" dirty="0"/>
                    <a:t>Signal-to-noise-ratio improvement (</a:t>
                  </a:r>
                  <a:r>
                    <a:rPr kumimoji="1" lang="en-US" altLang="zh-TW" b="1" dirty="0" err="1"/>
                    <a:t>SNR</a:t>
                  </a:r>
                  <a:r>
                    <a:rPr kumimoji="1" lang="en-US" altLang="zh-TW" b="1" baseline="-25000" dirty="0" err="1"/>
                    <a:t>imp</a:t>
                  </a:r>
                  <a:r>
                    <a:rPr kumimoji="1" lang="en-US" altLang="zh-TW" dirty="0"/>
                    <a:t>)</a:t>
                  </a:r>
                  <a:endParaRPr kumimoji="1" lang="en-US" altLang="zh-TW" baseline="-25000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kumimoji="1" lang="en-US" altLang="zh-TW" dirty="0"/>
                    <a:t>Root mean square error (</a:t>
                  </a:r>
                  <a:r>
                    <a:rPr kumimoji="1" lang="en-US" altLang="zh-TW" b="1" dirty="0"/>
                    <a:t>RMSE</a:t>
                  </a:r>
                  <a:r>
                    <a:rPr kumimoji="1" lang="en-US" altLang="zh-TW" dirty="0"/>
                    <a:t>)</a:t>
                  </a:r>
                </a:p>
              </p:txBody>
            </p:sp>
            <p:sp>
              <p:nvSpPr>
                <p:cNvPr id="10" name="文字方塊 9">
                  <a:extLst>
                    <a:ext uri="{FF2B5EF4-FFF2-40B4-BE49-F238E27FC236}">
                      <a16:creationId xmlns:a16="http://schemas.microsoft.com/office/drawing/2014/main" id="{35A5F906-73CD-D54E-954A-7E243356E8D5}"/>
                    </a:ext>
                  </a:extLst>
                </p:cNvPr>
                <p:cNvSpPr txBox="1"/>
                <p:nvPr/>
              </p:nvSpPr>
              <p:spPr>
                <a:xfrm>
                  <a:off x="1534259" y="3405844"/>
                  <a:ext cx="4561740" cy="27238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zh-TW" dirty="0"/>
                    <a:t>Feature extraction error</a:t>
                  </a:r>
                  <a:endParaRPr kumimoji="1" lang="en-US" altLang="zh-TW" sz="2000" dirty="0"/>
                </a:p>
                <a:p>
                  <a:pPr marL="285750" indent="-2857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kumimoji="1" lang="en-US" altLang="zh-TW" b="1" dirty="0"/>
                    <a:t>RMSE of</a:t>
                  </a:r>
                  <a:r>
                    <a:rPr kumimoji="1" lang="en-US" altLang="zh-TW" dirty="0"/>
                    <a:t> </a:t>
                  </a:r>
                  <a:r>
                    <a:rPr kumimoji="1" lang="en-US" altLang="zh-TW" sz="1800" dirty="0"/>
                    <a:t>average rectified value (</a:t>
                  </a:r>
                  <a:r>
                    <a:rPr kumimoji="1" lang="en-US" altLang="zh-TW" sz="1800" b="1" dirty="0"/>
                    <a:t>ARV</a:t>
                  </a:r>
                  <a:r>
                    <a:rPr kumimoji="1" lang="en-US" altLang="zh-TW" sz="1800" dirty="0"/>
                    <a:t>).</a:t>
                  </a:r>
                </a:p>
                <a:p>
                  <a:pPr>
                    <a:lnSpc>
                      <a:spcPct val="150000"/>
                    </a:lnSpc>
                  </a:pPr>
                  <a:endParaRPr kumimoji="1" lang="en-US" altLang="zh-TW" dirty="0"/>
                </a:p>
                <a:p>
                  <a:pPr>
                    <a:lnSpc>
                      <a:spcPct val="150000"/>
                    </a:lnSpc>
                  </a:pPr>
                  <a:endParaRPr kumimoji="1" lang="en-US" altLang="zh-TW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kumimoji="1" lang="en-US" altLang="zh-TW" sz="1800" b="1" dirty="0"/>
                    <a:t>RMSE of </a:t>
                  </a:r>
                  <a:r>
                    <a:rPr kumimoji="1" lang="en-US" altLang="zh-TW" sz="1800" dirty="0"/>
                    <a:t>mean frequency (</a:t>
                  </a:r>
                  <a:r>
                    <a:rPr kumimoji="1" lang="en-US" altLang="zh-TW" sz="1800" b="1" dirty="0"/>
                    <a:t>MF</a:t>
                  </a:r>
                  <a:r>
                    <a:rPr kumimoji="1" lang="en-US" altLang="zh-TW" sz="1800" dirty="0"/>
                    <a:t>)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kumimoji="1" lang="en-US" altLang="zh-TW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kumimoji="1" lang="en-US" altLang="zh-TW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kumimoji="1" lang="en-US" altLang="zh-TW" dirty="0"/>
                </a:p>
              </p:txBody>
            </p:sp>
          </p:grpSp>
        </p:grpSp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EEFEBA8E-938F-6E4D-B67C-965B01B39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3688" y="4248756"/>
              <a:ext cx="2041061" cy="679332"/>
            </a:xfrm>
            <a:prstGeom prst="rect">
              <a:avLst/>
            </a:prstGeom>
          </p:spPr>
        </p:pic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2A933635-84D7-7D4D-AF11-3697C9115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13105" y="5299313"/>
              <a:ext cx="1907269" cy="817780"/>
            </a:xfrm>
            <a:prstGeom prst="rect">
              <a:avLst/>
            </a:prstGeom>
          </p:spPr>
        </p:pic>
      </p:grp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496F6B15-F811-0D41-A81A-638729F75833}"/>
              </a:ext>
            </a:extLst>
          </p:cNvPr>
          <p:cNvSpPr txBox="1"/>
          <p:nvPr/>
        </p:nvSpPr>
        <p:spPr>
          <a:xfrm>
            <a:off x="5976156" y="5682958"/>
            <a:ext cx="6096000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7988" indent="-407988" algn="just"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en-US" altLang="zh-TW" sz="1800" dirty="0">
                <a:solidFill>
                  <a:schemeClr val="tx1"/>
                </a:solidFill>
              </a:rPr>
              <a:t>Since we focus on </a:t>
            </a:r>
            <a:r>
              <a:rPr kumimoji="1" lang="en-US" altLang="zh-TW" sz="1800" b="1" dirty="0">
                <a:solidFill>
                  <a:schemeClr val="tx1"/>
                </a:solidFill>
              </a:rPr>
              <a:t>single-channel </a:t>
            </a:r>
            <a:r>
              <a:rPr kumimoji="1" lang="en-US" altLang="zh-TW" sz="1800" dirty="0" err="1">
                <a:solidFill>
                  <a:schemeClr val="tx1"/>
                </a:solidFill>
              </a:rPr>
              <a:t>sEMG</a:t>
            </a:r>
            <a:r>
              <a:rPr kumimoji="1" lang="en-US" altLang="zh-TW" sz="1800" dirty="0">
                <a:solidFill>
                  <a:schemeClr val="tx1"/>
                </a:solidFill>
              </a:rPr>
              <a:t>, only </a:t>
            </a:r>
            <a:r>
              <a:rPr kumimoji="1" lang="en-US" altLang="zh-TW" sz="1800" b="1" dirty="0">
                <a:solidFill>
                  <a:schemeClr val="tx1"/>
                </a:solidFill>
              </a:rPr>
              <a:t>HP and TS </a:t>
            </a:r>
            <a:r>
              <a:rPr kumimoji="1" lang="en-US" altLang="zh-TW" sz="1800" dirty="0">
                <a:solidFill>
                  <a:schemeClr val="tx1"/>
                </a:solidFill>
              </a:rPr>
              <a:t>are implemented for comparison.</a:t>
            </a:r>
          </a:p>
        </p:txBody>
      </p:sp>
    </p:spTree>
    <p:extLst>
      <p:ext uri="{BB962C8B-B14F-4D97-AF65-F5344CB8AC3E}">
        <p14:creationId xmlns:p14="http://schemas.microsoft.com/office/powerpoint/2010/main" val="3295467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10475</TotalTime>
  <Words>1452</Words>
  <Application>Microsoft Macintosh PowerPoint</Application>
  <PresentationFormat>寬螢幕</PresentationFormat>
  <Paragraphs>137</Paragraphs>
  <Slides>15</Slides>
  <Notes>14</Notes>
  <HiddenSlides>1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6" baseType="lpstr">
      <vt:lpstr>CMSY9</vt:lpstr>
      <vt:lpstr>Google Sans</vt:lpstr>
      <vt:lpstr>NimbusRomNo9L</vt:lpstr>
      <vt:lpstr>Söhne</vt:lpstr>
      <vt:lpstr>URWPalladioL</vt:lpstr>
      <vt:lpstr>Arial</vt:lpstr>
      <vt:lpstr>Calibri</vt:lpstr>
      <vt:lpstr>Calibri Light</vt:lpstr>
      <vt:lpstr>Times New Roman</vt:lpstr>
      <vt:lpstr>Wingdings</vt:lpstr>
      <vt:lpstr>Office 佈景主題</vt:lpstr>
      <vt:lpstr>ECG ARTIFACT REMOVAL FROM SINGLE-CHANNEL SURFACE EMG USING FULLY CONVOLUTIONAL NETWORKS</vt:lpstr>
      <vt:lpstr>Outline</vt:lpstr>
      <vt:lpstr>Background and Motivation</vt:lpstr>
      <vt:lpstr>Background and Motivation</vt:lpstr>
      <vt:lpstr>Background and Motivation</vt:lpstr>
      <vt:lpstr>The Proposed Method</vt:lpstr>
      <vt:lpstr>Materials</vt:lpstr>
      <vt:lpstr>Materials</vt:lpstr>
      <vt:lpstr>Results</vt:lpstr>
      <vt:lpstr>Results</vt:lpstr>
      <vt:lpstr>Results</vt:lpstr>
      <vt:lpstr>Results</vt:lpstr>
      <vt:lpstr>Conclusion</vt:lpstr>
      <vt:lpstr>Test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Non-invasive and Speaker Dependent Multimodal Speech Enhancement System - EMGSE </dc:title>
  <dc:creator>Microsoft Office User</dc:creator>
  <cp:lastModifiedBy>謝政倫</cp:lastModifiedBy>
  <cp:revision>1232</cp:revision>
  <dcterms:created xsi:type="dcterms:W3CDTF">2021-07-10T08:13:37Z</dcterms:created>
  <dcterms:modified xsi:type="dcterms:W3CDTF">2023-11-14T06:57:13Z</dcterms:modified>
</cp:coreProperties>
</file>