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94"/>
  </p:notesMasterIdLst>
  <p:sldIdLst>
    <p:sldId id="256" r:id="rId2"/>
    <p:sldId id="257" r:id="rId3"/>
    <p:sldId id="537" r:id="rId4"/>
    <p:sldId id="538" r:id="rId5"/>
    <p:sldId id="536" r:id="rId6"/>
    <p:sldId id="540" r:id="rId7"/>
    <p:sldId id="541" r:id="rId8"/>
    <p:sldId id="542" r:id="rId9"/>
    <p:sldId id="543" r:id="rId10"/>
    <p:sldId id="545" r:id="rId11"/>
    <p:sldId id="546" r:id="rId12"/>
    <p:sldId id="548" r:id="rId13"/>
    <p:sldId id="549" r:id="rId14"/>
    <p:sldId id="550" r:id="rId15"/>
    <p:sldId id="627" r:id="rId16"/>
    <p:sldId id="629" r:id="rId17"/>
    <p:sldId id="628" r:id="rId18"/>
    <p:sldId id="562" r:id="rId19"/>
    <p:sldId id="563" r:id="rId20"/>
    <p:sldId id="564" r:id="rId21"/>
    <p:sldId id="624" r:id="rId22"/>
    <p:sldId id="565" r:id="rId23"/>
    <p:sldId id="569" r:id="rId24"/>
    <p:sldId id="570" r:id="rId25"/>
    <p:sldId id="571" r:id="rId26"/>
    <p:sldId id="572" r:id="rId27"/>
    <p:sldId id="631" r:id="rId28"/>
    <p:sldId id="632" r:id="rId29"/>
    <p:sldId id="633" r:id="rId30"/>
    <p:sldId id="649" r:id="rId31"/>
    <p:sldId id="634" r:id="rId32"/>
    <p:sldId id="635" r:id="rId33"/>
    <p:sldId id="567" r:id="rId34"/>
    <p:sldId id="636" r:id="rId35"/>
    <p:sldId id="637" r:id="rId36"/>
    <p:sldId id="578" r:id="rId37"/>
    <p:sldId id="581" r:id="rId38"/>
    <p:sldId id="648" r:id="rId39"/>
    <p:sldId id="650" r:id="rId40"/>
    <p:sldId id="653" r:id="rId41"/>
    <p:sldId id="651" r:id="rId42"/>
    <p:sldId id="652" r:id="rId43"/>
    <p:sldId id="639" r:id="rId44"/>
    <p:sldId id="640" r:id="rId45"/>
    <p:sldId id="641" r:id="rId46"/>
    <p:sldId id="642" r:id="rId47"/>
    <p:sldId id="644" r:id="rId48"/>
    <p:sldId id="645" r:id="rId49"/>
    <p:sldId id="654" r:id="rId50"/>
    <p:sldId id="660" r:id="rId51"/>
    <p:sldId id="670" r:id="rId52"/>
    <p:sldId id="671" r:id="rId53"/>
    <p:sldId id="655" r:id="rId54"/>
    <p:sldId id="656" r:id="rId55"/>
    <p:sldId id="657" r:id="rId56"/>
    <p:sldId id="658" r:id="rId57"/>
    <p:sldId id="659" r:id="rId58"/>
    <p:sldId id="661" r:id="rId59"/>
    <p:sldId id="662" r:id="rId60"/>
    <p:sldId id="663" r:id="rId61"/>
    <p:sldId id="664" r:id="rId62"/>
    <p:sldId id="665" r:id="rId63"/>
    <p:sldId id="666" r:id="rId64"/>
    <p:sldId id="594" r:id="rId65"/>
    <p:sldId id="596" r:id="rId66"/>
    <p:sldId id="673" r:id="rId67"/>
    <p:sldId id="595" r:id="rId68"/>
    <p:sldId id="597" r:id="rId69"/>
    <p:sldId id="598" r:id="rId70"/>
    <p:sldId id="599" r:id="rId71"/>
    <p:sldId id="601" r:id="rId72"/>
    <p:sldId id="602" r:id="rId73"/>
    <p:sldId id="603" r:id="rId74"/>
    <p:sldId id="605" r:id="rId75"/>
    <p:sldId id="610" r:id="rId76"/>
    <p:sldId id="616" r:id="rId77"/>
    <p:sldId id="617" r:id="rId78"/>
    <p:sldId id="618" r:id="rId79"/>
    <p:sldId id="674" r:id="rId80"/>
    <p:sldId id="675" r:id="rId81"/>
    <p:sldId id="676" r:id="rId82"/>
    <p:sldId id="677" r:id="rId83"/>
    <p:sldId id="678" r:id="rId84"/>
    <p:sldId id="686" r:id="rId85"/>
    <p:sldId id="679" r:id="rId86"/>
    <p:sldId id="680" r:id="rId87"/>
    <p:sldId id="681" r:id="rId88"/>
    <p:sldId id="682" r:id="rId89"/>
    <p:sldId id="683" r:id="rId90"/>
    <p:sldId id="684" r:id="rId91"/>
    <p:sldId id="685" r:id="rId92"/>
    <p:sldId id="535" r:id="rId93"/>
  </p:sldIdLst>
  <p:sldSz cx="12192000" cy="6858000"/>
  <p:notesSz cx="6858000" cy="9144000"/>
  <p:defaultTextStyle>
    <a:defPPr>
      <a:defRPr lang="en-001"/>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4F050628-340A-448A-9C28-6D38BD899CDA}">
          <p14:sldIdLst>
            <p14:sldId id="256"/>
            <p14:sldId id="257"/>
            <p14:sldId id="537"/>
            <p14:sldId id="538"/>
            <p14:sldId id="536"/>
            <p14:sldId id="540"/>
            <p14:sldId id="541"/>
            <p14:sldId id="542"/>
            <p14:sldId id="543"/>
            <p14:sldId id="545"/>
            <p14:sldId id="546"/>
            <p14:sldId id="548"/>
            <p14:sldId id="549"/>
            <p14:sldId id="550"/>
            <p14:sldId id="627"/>
            <p14:sldId id="629"/>
            <p14:sldId id="628"/>
            <p14:sldId id="562"/>
            <p14:sldId id="563"/>
            <p14:sldId id="564"/>
            <p14:sldId id="624"/>
            <p14:sldId id="565"/>
            <p14:sldId id="569"/>
            <p14:sldId id="570"/>
            <p14:sldId id="571"/>
            <p14:sldId id="572"/>
            <p14:sldId id="631"/>
            <p14:sldId id="632"/>
            <p14:sldId id="633"/>
            <p14:sldId id="649"/>
            <p14:sldId id="634"/>
            <p14:sldId id="635"/>
            <p14:sldId id="567"/>
            <p14:sldId id="636"/>
            <p14:sldId id="637"/>
            <p14:sldId id="578"/>
            <p14:sldId id="581"/>
            <p14:sldId id="648"/>
            <p14:sldId id="650"/>
            <p14:sldId id="653"/>
            <p14:sldId id="651"/>
            <p14:sldId id="652"/>
            <p14:sldId id="639"/>
            <p14:sldId id="640"/>
            <p14:sldId id="641"/>
            <p14:sldId id="642"/>
            <p14:sldId id="644"/>
            <p14:sldId id="645"/>
            <p14:sldId id="654"/>
            <p14:sldId id="660"/>
            <p14:sldId id="670"/>
            <p14:sldId id="671"/>
            <p14:sldId id="655"/>
            <p14:sldId id="656"/>
            <p14:sldId id="657"/>
            <p14:sldId id="658"/>
            <p14:sldId id="659"/>
            <p14:sldId id="661"/>
            <p14:sldId id="662"/>
            <p14:sldId id="663"/>
            <p14:sldId id="664"/>
            <p14:sldId id="665"/>
            <p14:sldId id="666"/>
            <p14:sldId id="594"/>
            <p14:sldId id="596"/>
            <p14:sldId id="673"/>
            <p14:sldId id="595"/>
            <p14:sldId id="597"/>
            <p14:sldId id="598"/>
            <p14:sldId id="599"/>
            <p14:sldId id="601"/>
            <p14:sldId id="602"/>
            <p14:sldId id="603"/>
            <p14:sldId id="605"/>
            <p14:sldId id="610"/>
            <p14:sldId id="616"/>
            <p14:sldId id="617"/>
            <p14:sldId id="618"/>
            <p14:sldId id="674"/>
            <p14:sldId id="675"/>
            <p14:sldId id="676"/>
            <p14:sldId id="677"/>
            <p14:sldId id="678"/>
            <p14:sldId id="686"/>
            <p14:sldId id="679"/>
            <p14:sldId id="680"/>
            <p14:sldId id="681"/>
            <p14:sldId id="682"/>
            <p14:sldId id="683"/>
            <p14:sldId id="684"/>
            <p14:sldId id="685"/>
            <p14:sldId id="5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76" autoAdjust="0"/>
    <p:restoredTop sz="68558" autoAdjust="0"/>
  </p:normalViewPr>
  <p:slideViewPr>
    <p:cSldViewPr snapToGrid="0">
      <p:cViewPr varScale="1">
        <p:scale>
          <a:sx n="153" d="100"/>
          <a:sy n="153" d="100"/>
        </p:scale>
        <p:origin x="3592" y="184"/>
      </p:cViewPr>
      <p:guideLst/>
    </p:cSldViewPr>
  </p:slideViewPr>
  <p:notesTextViewPr>
    <p:cViewPr>
      <p:scale>
        <a:sx n="140" d="100"/>
        <a:sy n="14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001"/>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9A5872-00BC-41DF-9C90-1F59DE32999F}" type="datetimeFigureOut">
              <a:rPr lang="en-001" smtClean="0"/>
              <a:t>3/30/24</a:t>
            </a:fld>
            <a:endParaRPr lang="en-001"/>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001"/>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001"/>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001"/>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3367A-BE55-451E-92C3-586DC2AB4C24}" type="slidenum">
              <a:rPr lang="en-001" smtClean="0"/>
              <a:t>‹#›</a:t>
            </a:fld>
            <a:endParaRPr lang="en-001"/>
          </a:p>
        </p:txBody>
      </p:sp>
    </p:spTree>
    <p:extLst>
      <p:ext uri="{BB962C8B-B14F-4D97-AF65-F5344CB8AC3E}">
        <p14:creationId xmlns:p14="http://schemas.microsoft.com/office/powerpoint/2010/main" val="2253500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zh-TW" dirty="0"/>
              <a:t>在本章中，我們將討論幾何</a:t>
            </a:r>
            <a:r>
              <a:rPr lang="zh-TW" altLang="en-US" dirty="0"/>
              <a:t>影</a:t>
            </a:r>
            <a:r>
              <a:rPr lang="zh-TW" altLang="zh-TW" dirty="0"/>
              <a:t>像</a:t>
            </a:r>
            <a:r>
              <a:rPr lang="zh-TW" altLang="en-US" dirty="0"/>
              <a:t>對齊</a:t>
            </a:r>
            <a:r>
              <a:rPr lang="zh-TW" altLang="zh-TW" dirty="0"/>
              <a:t>的主題，</a:t>
            </a:r>
            <a:r>
              <a:rPr lang="zh-TW" altLang="en-US" dirty="0"/>
              <a:t>也就是</a:t>
            </a:r>
            <a:r>
              <a:rPr lang="zh-TW" altLang="zh-TW" dirty="0"/>
              <a:t>計算將一</a:t>
            </a:r>
            <a:r>
              <a:rPr lang="zh-TW" altLang="en-US" dirty="0"/>
              <a:t>張影</a:t>
            </a:r>
            <a:r>
              <a:rPr lang="zh-TW" altLang="zh-TW" dirty="0"/>
              <a:t>像中的特徵</a:t>
            </a:r>
            <a:r>
              <a:rPr lang="zh-TW" altLang="en-US" dirty="0"/>
              <a:t>點</a:t>
            </a:r>
            <a:r>
              <a:rPr lang="zh-TW" altLang="zh-TW" dirty="0"/>
              <a:t>映射到另一</a:t>
            </a:r>
            <a:r>
              <a:rPr lang="zh-TW" altLang="en-US" dirty="0"/>
              <a:t>張影</a:t>
            </a:r>
            <a:r>
              <a:rPr lang="zh-TW" altLang="zh-TW" dirty="0"/>
              <a:t>像的 2D 和 3D 變換</a:t>
            </a:r>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1</a:t>
            </a:fld>
            <a:endParaRPr lang="en-001"/>
          </a:p>
        </p:txBody>
      </p:sp>
    </p:spTree>
    <p:extLst>
      <p:ext uri="{BB962C8B-B14F-4D97-AF65-F5344CB8AC3E}">
        <p14:creationId xmlns:p14="http://schemas.microsoft.com/office/powerpoint/2010/main" val="2984505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dirty="0"/>
              <a:t>考慮一個簡單的</a:t>
            </a:r>
            <a:r>
              <a:rPr lang="en-US" altLang="zh-TW" sz="1200" b="0" i="0" u="none" strike="noStrike" baseline="0" dirty="0">
                <a:latin typeface="Adobe Caslon Pro" panose="0205050205050A020403" pitchFamily="18" charset="0"/>
                <a:cs typeface="Adobe Arabic" panose="02040503050201020203" pitchFamily="18" charset="-78"/>
              </a:rPr>
              <a:t>translational</a:t>
            </a:r>
            <a:r>
              <a:rPr lang="zh-TW" altLang="en-US" sz="1200" b="0" i="0" u="none" strike="noStrike" baseline="0" dirty="0">
                <a:latin typeface="Adobe Caslon Pro" panose="0205050205050A020403" pitchFamily="18" charset="0"/>
                <a:cs typeface="Adobe Arabic" panose="02040503050201020203" pitchFamily="18" charset="-78"/>
              </a:rPr>
              <a:t> </a:t>
            </a:r>
            <a:r>
              <a:rPr lang="en-US" altLang="zh-TW" sz="1200" b="0" i="0" u="none" strike="noStrike" baseline="0" dirty="0">
                <a:latin typeface="Adobe Caslon Pro" panose="0205050205050A020403" pitchFamily="18" charset="0"/>
                <a:cs typeface="Adobe Arabic" panose="02040503050201020203" pitchFamily="18" charset="-78"/>
              </a:rPr>
              <a:t>model</a:t>
            </a:r>
            <a:r>
              <a:rPr lang="zh-TW" altLang="en-US" dirty="0"/>
              <a:t>。 我們希望不同影像中的所有對應特徵盡可能排列到最好。 </a:t>
            </a:r>
            <a:endParaRPr lang="en-US" altLang="zh-TW" dirty="0"/>
          </a:p>
          <a:p>
            <a:pPr algn="l"/>
            <a:r>
              <a:rPr lang="zh-TW" altLang="en-US" dirty="0"/>
              <a:t>這邊我們令 </a:t>
            </a:r>
            <a:r>
              <a:rPr lang="en-US" altLang="zh-TW" dirty="0" err="1"/>
              <a:t>tj</a:t>
            </a:r>
            <a:r>
              <a:rPr lang="en-US" altLang="zh-TW" dirty="0"/>
              <a:t> </a:t>
            </a:r>
            <a:r>
              <a:rPr lang="zh-TW" altLang="en-US" dirty="0"/>
              <a:t>為第 </a:t>
            </a:r>
            <a:r>
              <a:rPr lang="en-US" altLang="zh-TW" dirty="0"/>
              <a:t>j </a:t>
            </a:r>
            <a:r>
              <a:rPr lang="zh-TW" altLang="en-US" dirty="0"/>
              <a:t>個</a:t>
            </a:r>
            <a:r>
              <a:rPr lang="en-US" altLang="zh-TW" sz="1200" b="0" i="0" u="none" strike="noStrike" baseline="0" dirty="0">
                <a:latin typeface="Adobe Caslon Pro" panose="0205050205050A020403" pitchFamily="18" charset="0"/>
                <a:cs typeface="Adobe Arabic" panose="02040503050201020203" pitchFamily="18" charset="-78"/>
              </a:rPr>
              <a:t>image coordinate frame</a:t>
            </a:r>
            <a:r>
              <a:rPr lang="zh-TW" altLang="en-US" dirty="0"/>
              <a:t>的位置，</a:t>
            </a:r>
            <a:r>
              <a:rPr lang="en-US" altLang="zh-TW" dirty="0" err="1"/>
              <a:t>xij</a:t>
            </a:r>
            <a:r>
              <a:rPr lang="en-US" altLang="zh-TW" dirty="0"/>
              <a:t> </a:t>
            </a:r>
            <a:r>
              <a:rPr lang="zh-TW" altLang="en-US" dirty="0"/>
              <a:t>為第 </a:t>
            </a:r>
            <a:r>
              <a:rPr lang="en-US" altLang="zh-TW" dirty="0"/>
              <a:t>j </a:t>
            </a:r>
            <a:r>
              <a:rPr lang="zh-TW" altLang="en-US" dirty="0"/>
              <a:t>個圖像中第 </a:t>
            </a:r>
            <a:r>
              <a:rPr lang="en-US" altLang="zh-TW" dirty="0" err="1"/>
              <a:t>i</a:t>
            </a:r>
            <a:r>
              <a:rPr lang="en-US" altLang="zh-TW" dirty="0"/>
              <a:t> </a:t>
            </a:r>
            <a:r>
              <a:rPr lang="zh-TW" altLang="en-US" dirty="0"/>
              <a:t>個</a:t>
            </a:r>
            <a:r>
              <a:rPr lang="en-US" altLang="zh-TW" dirty="0"/>
              <a:t>match</a:t>
            </a:r>
            <a:r>
              <a:rPr lang="zh-TW" altLang="en-US" dirty="0"/>
              <a:t>的特徵的位置。 </a:t>
            </a:r>
            <a:endParaRPr lang="en-US" altLang="zh-TW" dirty="0"/>
          </a:p>
          <a:p>
            <a:pPr algn="l"/>
            <a:r>
              <a:rPr lang="zh-TW" altLang="en-US" dirty="0"/>
              <a:t>為了對齊影像，我們希望最小化最小平方誤差</a:t>
            </a:r>
            <a:r>
              <a:rPr lang="en-US" altLang="zh-TW" dirty="0"/>
              <a:t>(E_PLS)</a:t>
            </a:r>
          </a:p>
          <a:p>
            <a:pPr algn="l"/>
            <a:r>
              <a:rPr lang="zh-TW" altLang="en-US" dirty="0"/>
              <a:t>其中 </a:t>
            </a:r>
            <a:r>
              <a:rPr lang="en-US" dirty="0"/>
              <a:t>xi </a:t>
            </a:r>
            <a:r>
              <a:rPr lang="zh-TW" altLang="en-US" dirty="0"/>
              <a:t>是特徵 </a:t>
            </a:r>
            <a:r>
              <a:rPr lang="en-US" dirty="0" err="1"/>
              <a:t>i</a:t>
            </a:r>
            <a:r>
              <a:rPr lang="en-US" dirty="0"/>
              <a:t> </a:t>
            </a:r>
            <a:r>
              <a:rPr lang="zh-TW" altLang="en-US" dirty="0"/>
              <a:t>在全局坐標系中的平均位置</a:t>
            </a:r>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11</a:t>
            </a:fld>
            <a:endParaRPr lang="en-001"/>
          </a:p>
        </p:txBody>
      </p:sp>
    </p:spTree>
    <p:extLst>
      <p:ext uri="{BB962C8B-B14F-4D97-AF65-F5344CB8AC3E}">
        <p14:creationId xmlns:p14="http://schemas.microsoft.com/office/powerpoint/2010/main" val="1001520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dirty="0"/>
              <a:t>雖然線性最小平方法是估計參數的最簡單方法，但電腦視覺中，測量值和未知數之間並不存在簡單的線性關係。 在這種情況下，產生的問題稱為非線性最小平方法或非線性回歸。</a:t>
            </a:r>
            <a:endParaRPr lang="en-US" altLang="zh-TW" dirty="0"/>
          </a:p>
          <a:p>
            <a:pPr algn="l"/>
            <a:r>
              <a:rPr lang="zh-TW" altLang="en-US" dirty="0"/>
              <a:t>例如，考慮估計兩組點之間的</a:t>
            </a:r>
            <a:r>
              <a:rPr lang="en-US" altLang="zh-TW" sz="1200" dirty="0">
                <a:latin typeface="Adobe Caslon Pro" panose="0205050205050A020403" pitchFamily="18" charset="0"/>
                <a:cs typeface="Adobe Arabic" panose="02040503050201020203" pitchFamily="18" charset="-78"/>
              </a:rPr>
              <a:t>rigid Euclidean</a:t>
            </a:r>
            <a:r>
              <a:rPr lang="zh-TW" altLang="en-US" dirty="0"/>
              <a:t>二維變換（平移加旋轉）的問題。 我們用平移量 </a:t>
            </a:r>
            <a:r>
              <a:rPr lang="en-US" altLang="zh-TW" dirty="0"/>
              <a:t>(</a:t>
            </a:r>
            <a:r>
              <a:rPr lang="en-US" altLang="zh-TW" dirty="0" err="1"/>
              <a:t>tx</a:t>
            </a:r>
            <a:r>
              <a:rPr lang="en-US" altLang="zh-TW" dirty="0"/>
              <a:t>, ty) </a:t>
            </a:r>
            <a:r>
              <a:rPr lang="zh-TW" altLang="en-US" dirty="0"/>
              <a:t>和旋轉角度 </a:t>
            </a:r>
            <a:r>
              <a:rPr lang="en-US" altLang="zh-TW" dirty="0"/>
              <a:t>θ </a:t>
            </a:r>
            <a:r>
              <a:rPr lang="zh-TW" altLang="en-US" dirty="0"/>
              <a:t>表示這個變換。</a:t>
            </a:r>
            <a:endParaRPr lang="en-US" altLang="zh-TW" dirty="0"/>
          </a:p>
          <a:p>
            <a:pPr algn="l"/>
            <a:r>
              <a:rPr lang="zh-TW" altLang="en-US" dirty="0"/>
              <a:t>為了最小化這個非線性的最小平方問題，我們需要迭代的去更新</a:t>
            </a:r>
            <a:r>
              <a:rPr lang="en-US" altLang="zh-TW" dirty="0" err="1"/>
              <a:t>Δp</a:t>
            </a:r>
            <a:r>
              <a:rPr lang="zh-TW" altLang="en-US" dirty="0"/>
              <a:t>，那怎麼更新</a:t>
            </a:r>
            <a:r>
              <a:rPr lang="en-US" altLang="zh-TW" dirty="0"/>
              <a:t>?</a:t>
            </a:r>
          </a:p>
          <a:p>
            <a:pPr algn="l"/>
            <a:endParaRPr lang="en-US" altLang="zh-TW" dirty="0"/>
          </a:p>
        </p:txBody>
      </p:sp>
      <p:sp>
        <p:nvSpPr>
          <p:cNvPr id="4" name="Slide Number Placeholder 3"/>
          <p:cNvSpPr>
            <a:spLocks noGrp="1"/>
          </p:cNvSpPr>
          <p:nvPr>
            <p:ph type="sldNum" sz="quarter" idx="5"/>
          </p:nvPr>
        </p:nvSpPr>
        <p:spPr/>
        <p:txBody>
          <a:bodyPr/>
          <a:lstStyle/>
          <a:p>
            <a:fld id="{DE63367A-BE55-451E-92C3-586DC2AB4C24}" type="slidenum">
              <a:rPr lang="en-001" smtClean="0"/>
              <a:t>12</a:t>
            </a:fld>
            <a:endParaRPr lang="en-001"/>
          </a:p>
        </p:txBody>
      </p:sp>
    </p:spTree>
    <p:extLst>
      <p:ext uri="{BB962C8B-B14F-4D97-AF65-F5344CB8AC3E}">
        <p14:creationId xmlns:p14="http://schemas.microsoft.com/office/powerpoint/2010/main" val="2645900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dirty="0"/>
              <a:t>我們就透過最小化這個</a:t>
            </a:r>
            <a:r>
              <a:rPr lang="en-US" altLang="zh-TW" dirty="0"/>
              <a:t>E_NLS</a:t>
            </a:r>
            <a:r>
              <a:rPr lang="zh-TW" altLang="en-US" dirty="0"/>
              <a:t> 迭代的更新 </a:t>
            </a:r>
            <a:r>
              <a:rPr lang="en-US" altLang="zh-TW" dirty="0" err="1"/>
              <a:t>Δp</a:t>
            </a:r>
            <a:endParaRPr lang="en-US" altLang="zh-TW" dirty="0"/>
          </a:p>
          <a:p>
            <a:pPr algn="l"/>
            <a:r>
              <a:rPr lang="zh-TW" altLang="en-US" dirty="0"/>
              <a:t>其中這邊的</a:t>
            </a:r>
            <a:r>
              <a:rPr lang="en-US" altLang="zh-TW" dirty="0"/>
              <a:t>A</a:t>
            </a:r>
            <a:r>
              <a:rPr lang="zh-TW" altLang="en-US" dirty="0"/>
              <a:t>跟前面的</a:t>
            </a:r>
            <a:r>
              <a:rPr lang="en-US" altLang="zh-TW" dirty="0"/>
              <a:t>Hessian</a:t>
            </a:r>
            <a:r>
              <a:rPr lang="zh-TW" altLang="en-US" dirty="0"/>
              <a:t>是一樣的</a:t>
            </a:r>
            <a:endParaRPr lang="en-US" altLang="zh-TW" dirty="0"/>
          </a:p>
          <a:p>
            <a:pPr algn="l"/>
            <a:r>
              <a:rPr lang="zh-TW" altLang="en-US" dirty="0"/>
              <a:t>但</a:t>
            </a:r>
            <a:r>
              <a:rPr lang="en-US" altLang="zh-TW" dirty="0"/>
              <a:t>b</a:t>
            </a:r>
            <a:r>
              <a:rPr lang="zh-TW" altLang="en-US" dirty="0"/>
              <a:t>的部分</a:t>
            </a:r>
            <a:r>
              <a:rPr lang="en-US" altLang="zh-TW" dirty="0"/>
              <a:t>∆xi</a:t>
            </a:r>
            <a:r>
              <a:rPr lang="zh-TW" altLang="en-US" dirty="0"/>
              <a:t>變成了</a:t>
            </a:r>
            <a:r>
              <a:rPr lang="en-US" altLang="zh-TW" dirty="0" err="1"/>
              <a:t>ri</a:t>
            </a:r>
            <a:r>
              <a:rPr lang="zh-TW" altLang="en-US" dirty="0"/>
              <a:t>，是一個殘差向量的</a:t>
            </a:r>
            <a:r>
              <a:rPr lang="en-US" altLang="zh-TW" dirty="0"/>
              <a:t>Jacobian-weighted sum</a:t>
            </a:r>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13</a:t>
            </a:fld>
            <a:endParaRPr lang="en-001"/>
          </a:p>
        </p:txBody>
      </p:sp>
    </p:spTree>
    <p:extLst>
      <p:ext uri="{BB962C8B-B14F-4D97-AF65-F5344CB8AC3E}">
        <p14:creationId xmlns:p14="http://schemas.microsoft.com/office/powerpoint/2010/main" val="2046506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一旦 </a:t>
            </a:r>
            <a:r>
              <a:rPr lang="en-US" altLang="zh-TW" sz="1800" b="0" i="0" u="none" strike="noStrike" baseline="0" dirty="0">
                <a:latin typeface="NimbusRomNo9L-Regu"/>
              </a:rPr>
              <a:t>A </a:t>
            </a:r>
            <a:r>
              <a:rPr lang="zh-TW" altLang="en-US" sz="1800" b="0" i="0" u="none" strike="noStrike" baseline="0" dirty="0">
                <a:latin typeface="NimbusRomNo9L-Regu"/>
              </a:rPr>
              <a:t>和 </a:t>
            </a:r>
            <a:r>
              <a:rPr lang="en-US" altLang="zh-TW" sz="1800" b="0" i="0" u="none" strike="noStrike" baseline="0" dirty="0">
                <a:latin typeface="NimbusRomNo9L-Regu"/>
              </a:rPr>
              <a:t>b </a:t>
            </a:r>
            <a:r>
              <a:rPr lang="zh-TW" altLang="en-US" sz="1800" b="0" i="0" u="none" strike="noStrike" baseline="0" dirty="0">
                <a:latin typeface="NimbusRomNo9L-Regu"/>
              </a:rPr>
              <a:t>被計算出來，我們就可以用下面這個式子去求解</a:t>
            </a:r>
            <a:r>
              <a:rPr lang="en-US" altLang="zh-TW" sz="1800" dirty="0" err="1"/>
              <a:t>Δp</a:t>
            </a:r>
            <a:endParaRPr lang="en-US" altLang="zh-TW" sz="1800" dirty="0"/>
          </a:p>
          <a:p>
            <a:pPr algn="l"/>
            <a:r>
              <a:rPr lang="zh-TW" altLang="en-US" sz="1800" b="0" i="0" u="none" strike="noStrike" baseline="0" dirty="0">
                <a:latin typeface="NimbusRomNo9L-Regu"/>
              </a:rPr>
              <a:t>在許多應用中，如果系統成功收斂，𝜆 可以設置為 </a:t>
            </a:r>
            <a:r>
              <a:rPr lang="en-US" altLang="zh-TW" sz="1800" b="0" i="0" u="none" strike="noStrike" baseline="0" dirty="0">
                <a:latin typeface="NimbusRomNo9L-Regu"/>
              </a:rPr>
              <a:t>0</a:t>
            </a:r>
            <a:r>
              <a:rPr lang="zh-TW" altLang="en-US" sz="1800" b="0" i="0" u="none" strike="noStrike" baseline="0" dirty="0">
                <a:latin typeface="NimbusRomNo9L-Regu"/>
              </a:rPr>
              <a:t>。</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14</a:t>
            </a:fld>
            <a:endParaRPr lang="en-001"/>
          </a:p>
        </p:txBody>
      </p:sp>
    </p:spTree>
    <p:extLst>
      <p:ext uri="{BB962C8B-B14F-4D97-AF65-F5344CB8AC3E}">
        <p14:creationId xmlns:p14="http://schemas.microsoft.com/office/powerpoint/2010/main" val="3780796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接下來要講一個後面會用到的演算法</a:t>
            </a:r>
            <a:r>
              <a:rPr lang="en-US" altLang="zh-TW" sz="1800" i="0" u="none" strike="noStrike" baseline="0" dirty="0">
                <a:latin typeface="Adobe Caslon Pro" panose="0205050205050A020403" pitchFamily="18" charset="0"/>
              </a:rPr>
              <a:t>RANSAC</a:t>
            </a:r>
            <a:r>
              <a:rPr lang="zh-TW" altLang="en-US" sz="1800" b="0" i="0" u="none" strike="noStrike" baseline="0" dirty="0">
                <a:latin typeface="NimbusRomNo9L-Regu"/>
              </a:rPr>
              <a:t>，我們常常假設資料來自於某個</a:t>
            </a:r>
            <a:r>
              <a:rPr lang="en-US" altLang="zh-TW" sz="1800" b="0" i="0" u="none" strike="noStrike" baseline="0" dirty="0">
                <a:latin typeface="NimbusRomNo9L-Regu"/>
              </a:rPr>
              <a:t>motion model</a:t>
            </a:r>
            <a:r>
              <a:rPr lang="zh-TW" altLang="en-US" sz="1800" b="0" i="0" u="none" strike="noStrike" baseline="0" dirty="0">
                <a:latin typeface="NimbusRomNo9L-Regu"/>
              </a:rPr>
              <a:t>，可是實際上一定有部分資料不是來自於這個</a:t>
            </a:r>
            <a:r>
              <a:rPr lang="en-US" altLang="zh-TW" sz="1800" b="0" i="0" u="none" strike="noStrike" baseline="0" dirty="0">
                <a:latin typeface="NimbusRomNo9L-Regu"/>
              </a:rPr>
              <a:t>motion model</a:t>
            </a:r>
            <a:r>
              <a:rPr lang="zh-TW" altLang="en-US" sz="1800" b="0" i="0" u="none" strike="noStrike" baseline="0" dirty="0">
                <a:latin typeface="NimbusRomNo9L-Regu"/>
              </a:rPr>
              <a:t>，如果用不是來自於這個模型的資料來估計這個</a:t>
            </a:r>
            <a:r>
              <a:rPr lang="en-US" altLang="zh-TW" sz="1800" b="0" i="0" u="none" strike="noStrike" baseline="0" dirty="0">
                <a:latin typeface="NimbusRomNo9L-Regu"/>
              </a:rPr>
              <a:t>motion model</a:t>
            </a:r>
            <a:r>
              <a:rPr lang="zh-TW" altLang="en-US" sz="1800" b="0" i="0" u="none" strike="noStrike" baseline="0" dirty="0">
                <a:latin typeface="NimbusRomNo9L-Regu"/>
              </a:rPr>
              <a:t>的參數，通常會帶給你一些不好的結果，所以你必須去</a:t>
            </a:r>
            <a:r>
              <a:rPr lang="en-US" altLang="zh-TW" sz="1800" b="0" i="0" u="none" strike="noStrike" baseline="0" dirty="0">
                <a:latin typeface="NimbusRomNo9L-Regu"/>
              </a:rPr>
              <a:t>identify</a:t>
            </a:r>
            <a:r>
              <a:rPr lang="zh-TW" altLang="en-US" sz="1800" b="0" i="0" u="none" strike="noStrike" baseline="0" dirty="0">
                <a:latin typeface="NimbusRomNo9L-Regu"/>
              </a:rPr>
              <a:t>哪些資料是可以用這個模型解釋的，哪些資料是不可以用這個模型解釋的，不能用這個模型解釋的資料就不應該參與這個</a:t>
            </a:r>
            <a:r>
              <a:rPr lang="en-US" altLang="zh-TW" sz="1800" b="0" i="0" u="none" strike="noStrike" baseline="0" dirty="0">
                <a:latin typeface="NimbusRomNo9L-Regu"/>
              </a:rPr>
              <a:t>model</a:t>
            </a:r>
            <a:r>
              <a:rPr lang="zh-TW" altLang="en-US" sz="1800" b="0" i="0" u="none" strike="noStrike" baseline="0" dirty="0">
                <a:latin typeface="NimbusRomNo9L-Regu"/>
              </a:rPr>
              <a:t>參數的估計，這在電腦視覺中是非常常見的問題，這些不可以用這個模型解釋的資料就叫做</a:t>
            </a:r>
            <a:r>
              <a:rPr lang="en-US" altLang="zh-TW" sz="1800" b="0" i="0" u="none" strike="noStrike" baseline="0" dirty="0">
                <a:latin typeface="NimbusRomNo9L-Regu"/>
              </a:rPr>
              <a:t>outlier</a:t>
            </a:r>
            <a:r>
              <a:rPr lang="zh-TW" altLang="en-US" sz="1800" b="0" i="0" u="none" strike="noStrike" baseline="0" dirty="0">
                <a:latin typeface="NimbusRomNo9L-Regu"/>
              </a:rPr>
              <a:t>，</a:t>
            </a:r>
            <a:r>
              <a:rPr lang="en-US" altLang="zh-TW" sz="1800" b="0" i="0" u="none" strike="noStrike" baseline="0" dirty="0">
                <a:latin typeface="NimbusRomNo9L-Regu"/>
              </a:rPr>
              <a:t>outlier</a:t>
            </a:r>
            <a:r>
              <a:rPr lang="zh-TW" altLang="en-US" sz="1800" b="0" i="0" u="none" strike="noStrike" baseline="0" dirty="0">
                <a:latin typeface="NimbusRomNo9L-Regu"/>
              </a:rPr>
              <a:t>的</a:t>
            </a:r>
            <a:r>
              <a:rPr lang="en-US" altLang="zh-TW" sz="1800" b="0" i="0" u="none" strike="noStrike" baseline="0" dirty="0">
                <a:latin typeface="NimbusRomNo9L-Regu"/>
              </a:rPr>
              <a:t>removal</a:t>
            </a:r>
            <a:r>
              <a:rPr lang="zh-TW" altLang="en-US" sz="1800" b="0" i="0" u="none" strike="noStrike" baseline="0" dirty="0">
                <a:latin typeface="NimbusRomNo9L-Regu"/>
              </a:rPr>
              <a:t>就非常重要，通常有幾種作法，其中最知名的就是</a:t>
            </a:r>
            <a:r>
              <a:rPr lang="en-US" altLang="zh-TW" sz="1800" b="0" i="0" u="none" strike="noStrike" baseline="0" dirty="0" err="1">
                <a:latin typeface="NimbusRomNo9L-Regu"/>
              </a:rPr>
              <a:t>ransac</a:t>
            </a:r>
            <a:r>
              <a:rPr lang="zh-TW" altLang="en-US" sz="1800" b="0" i="0" u="none" strike="noStrike" baseline="0" dirty="0">
                <a:latin typeface="NimbusRomNo9L-Regu"/>
              </a:rPr>
              <a:t>。</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i="0" u="none" strike="noStrike" baseline="0" dirty="0" err="1">
                <a:latin typeface="NimbusRomNo9L-Regu"/>
              </a:rPr>
              <a:t>ransac</a:t>
            </a:r>
            <a:r>
              <a:rPr lang="zh-TW" altLang="en-US" sz="1800" b="0" i="0" u="none" strike="noStrike" baseline="0" dirty="0">
                <a:latin typeface="NimbusRomNo9L-Regu"/>
              </a:rPr>
              <a:t>要解決的問題是，給定</a:t>
            </a:r>
            <a:r>
              <a:rPr lang="en-US" altLang="zh-TW" sz="1800" b="0" i="0" u="none" strike="noStrike" baseline="0" dirty="0">
                <a:latin typeface="NimbusRomNo9L-Regu"/>
              </a:rPr>
              <a:t>k</a:t>
            </a:r>
            <a:r>
              <a:rPr lang="zh-TW" altLang="en-US" sz="1800" b="0" i="0" u="none" strike="noStrike" baseline="0" dirty="0">
                <a:latin typeface="NimbusRomNo9L-Regu"/>
              </a:rPr>
              <a:t>個資料點</a:t>
            </a:r>
            <a:r>
              <a:rPr lang="en-US" altLang="zh-TW" sz="1800" b="0" i="0" u="none" strike="noStrike" baseline="0" dirty="0">
                <a:latin typeface="NimbusRomNo9L-Regu"/>
              </a:rPr>
              <a:t>xi</a:t>
            </a:r>
            <a:r>
              <a:rPr lang="zh-TW" altLang="en-US" sz="1800" b="0" i="0" u="none" strike="noStrike" baseline="0" dirty="0">
                <a:latin typeface="NimbusRomNo9L-Regu"/>
              </a:rPr>
              <a:t>，假設大部分的</a:t>
            </a:r>
            <a:r>
              <a:rPr lang="en-US" altLang="zh-TW" sz="1800" b="0" i="0" u="none" strike="noStrike" baseline="0" dirty="0">
                <a:latin typeface="NimbusRomNo9L-Regu"/>
              </a:rPr>
              <a:t>xi</a:t>
            </a:r>
            <a:r>
              <a:rPr lang="zh-TW" altLang="en-US" sz="1800" b="0" i="0" u="none" strike="noStrike" baseline="0" dirty="0">
                <a:latin typeface="NimbusRomNo9L-Regu"/>
              </a:rPr>
              <a:t>都是用我們的</a:t>
            </a:r>
            <a:r>
              <a:rPr lang="en-US" altLang="zh-TW" sz="1800" b="0" i="0" u="none" strike="noStrike" baseline="0" dirty="0">
                <a:latin typeface="NimbusRomNo9L-Regu"/>
              </a:rPr>
              <a:t>model</a:t>
            </a:r>
            <a:r>
              <a:rPr lang="zh-TW" altLang="en-US" sz="1800" b="0" i="0" u="none" strike="noStrike" baseline="0" dirty="0">
                <a:latin typeface="NimbusRomNo9L-Regu"/>
              </a:rPr>
              <a:t>生成的，我們希望去估計</a:t>
            </a:r>
            <a:r>
              <a:rPr lang="en-US" altLang="zh-TW" sz="1800" b="0" i="0" u="none" strike="noStrike" baseline="0" dirty="0">
                <a:latin typeface="NimbusRomNo9L-Regu"/>
              </a:rPr>
              <a:t>theta</a:t>
            </a:r>
            <a:r>
              <a:rPr lang="zh-TW" altLang="en-US" sz="1800" b="0" i="0" u="none" strike="noStrike" baseline="0" dirty="0">
                <a:latin typeface="NimbusRomNo9L-Regu"/>
              </a:rPr>
              <a:t>，換句話說有一些</a:t>
            </a:r>
            <a:r>
              <a:rPr lang="en-US" altLang="zh-TW" sz="1800" b="0" i="0" u="none" strike="noStrike" baseline="0" dirty="0">
                <a:latin typeface="NimbusRomNo9L-Regu"/>
              </a:rPr>
              <a:t>xi</a:t>
            </a:r>
            <a:r>
              <a:rPr lang="zh-TW" altLang="en-US" sz="1800" b="0" i="0" u="none" strike="noStrike" baseline="0" dirty="0">
                <a:latin typeface="NimbusRomNo9L-Regu"/>
              </a:rPr>
              <a:t>不是用這個</a:t>
            </a:r>
            <a:r>
              <a:rPr lang="en-US" altLang="zh-TW" sz="1800" b="0" i="0" u="none" strike="noStrike" baseline="0" dirty="0">
                <a:latin typeface="NimbusRomNo9L-Regu"/>
              </a:rPr>
              <a:t>model</a:t>
            </a:r>
            <a:r>
              <a:rPr lang="zh-TW" altLang="en-US" sz="1800" b="0" i="0" u="none" strike="noStrike" baseline="0" dirty="0">
                <a:latin typeface="NimbusRomNo9L-Regu"/>
              </a:rPr>
              <a:t>生成的，我們需要把這些</a:t>
            </a:r>
            <a:r>
              <a:rPr lang="en-US" altLang="zh-TW" sz="1800" b="0" i="0" u="none" strike="noStrike" baseline="0" dirty="0">
                <a:latin typeface="NimbusRomNo9L-Regu"/>
              </a:rPr>
              <a:t>xi</a:t>
            </a:r>
            <a:r>
              <a:rPr lang="zh-TW" altLang="en-US" sz="1800" b="0" i="0" u="none" strike="noStrike" baseline="0" dirty="0">
                <a:latin typeface="NimbusRomNo9L-Regu"/>
              </a:rPr>
              <a:t>排除在參數估計之外</a:t>
            </a:r>
            <a:endParaRPr lang="en-US" altLang="zh-TW" sz="1800" b="0" i="0" u="none" strike="noStrike" baseline="0" dirty="0">
              <a:latin typeface="NimbusRomNo9L-Regu"/>
            </a:endParaRPr>
          </a:p>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15</a:t>
            </a:fld>
            <a:endParaRPr lang="en-001"/>
          </a:p>
        </p:txBody>
      </p:sp>
    </p:spTree>
    <p:extLst>
      <p:ext uri="{BB962C8B-B14F-4D97-AF65-F5344CB8AC3E}">
        <p14:creationId xmlns:p14="http://schemas.microsoft.com/office/powerpoint/2010/main" val="3742470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我們有</a:t>
            </a:r>
            <a:r>
              <a:rPr lang="en-US" altLang="zh-TW" sz="1800" b="0" i="0" u="none" strike="noStrike" baseline="0" dirty="0">
                <a:latin typeface="NimbusRomNo9L-Regu"/>
              </a:rPr>
              <a:t>K</a:t>
            </a:r>
            <a:r>
              <a:rPr lang="zh-TW" altLang="en-US" sz="1800" b="0" i="0" u="none" strike="noStrike" baseline="0" dirty="0">
                <a:latin typeface="NimbusRomNo9L-Regu"/>
              </a:rPr>
              <a:t>筆資料，裡面有一些是</a:t>
            </a:r>
            <a:r>
              <a:rPr lang="en-US" altLang="zh-TW" sz="1800" b="0" i="0" u="none" strike="noStrike" baseline="0" dirty="0">
                <a:latin typeface="NimbusRomNo9L-Regu"/>
              </a:rPr>
              <a:t>inlier</a:t>
            </a:r>
            <a:r>
              <a:rPr lang="zh-TW" altLang="en-US" sz="1800" b="0" i="0" u="none" strike="noStrike" baseline="0" dirty="0">
                <a:latin typeface="NimbusRomNo9L-Regu"/>
              </a:rPr>
              <a:t>一些是</a:t>
            </a:r>
            <a:r>
              <a:rPr lang="en-US" altLang="zh-TW" sz="1800" b="0" i="0" u="none" strike="noStrike" baseline="0" dirty="0">
                <a:latin typeface="NimbusRomNo9L-Regu"/>
              </a:rPr>
              <a:t>outlier</a:t>
            </a:r>
            <a:r>
              <a:rPr lang="zh-TW" altLang="en-US" sz="1800" b="0" i="0" u="none" strike="noStrike" baseline="0" dirty="0">
                <a:latin typeface="NimbusRomNo9L-Regu"/>
              </a:rPr>
              <a:t>，我們希望把</a:t>
            </a:r>
            <a:r>
              <a:rPr lang="en-US" altLang="zh-TW" sz="1800" b="0" i="0" u="none" strike="noStrike" baseline="0" dirty="0">
                <a:latin typeface="NimbusRomNo9L-Regu"/>
              </a:rPr>
              <a:t>outlier</a:t>
            </a:r>
            <a:r>
              <a:rPr lang="zh-TW" altLang="en-US" sz="1800" b="0" i="0" u="none" strike="noStrike" baseline="0" dirty="0">
                <a:latin typeface="NimbusRomNo9L-Regu"/>
              </a:rPr>
              <a:t>去除掉，</a:t>
            </a:r>
            <a:r>
              <a:rPr lang="en-US" altLang="zh-TW" sz="1800" b="0" i="0" u="none" strike="noStrike" baseline="0" dirty="0" err="1">
                <a:latin typeface="NimbusRomNo9L-Regu"/>
              </a:rPr>
              <a:t>ransac</a:t>
            </a:r>
            <a:r>
              <a:rPr lang="zh-TW" altLang="en-US" sz="1800" b="0" i="0" u="none" strike="noStrike" baseline="0" dirty="0">
                <a:latin typeface="NimbusRomNo9L-Regu"/>
              </a:rPr>
              <a:t>演算法會跑</a:t>
            </a:r>
            <a:r>
              <a:rPr lang="en-US" altLang="zh-TW" sz="1800" b="0" i="0" u="none" strike="noStrike" baseline="0" dirty="0">
                <a:latin typeface="NimbusRomNo9L-Regu"/>
              </a:rPr>
              <a:t>S</a:t>
            </a:r>
            <a:r>
              <a:rPr lang="zh-TW" altLang="en-US" sz="1800" b="0" i="0" u="none" strike="noStrike" baseline="0" dirty="0">
                <a:latin typeface="NimbusRomNo9L-Regu"/>
              </a:rPr>
              <a:t>次，每次從我們的模型裡面挑小</a:t>
            </a:r>
            <a:r>
              <a:rPr lang="en-US" altLang="zh-TW" sz="1800" b="0" i="0" u="none" strike="noStrike" baseline="0" dirty="0">
                <a:latin typeface="NimbusRomNo9L-Regu"/>
              </a:rPr>
              <a:t>k</a:t>
            </a:r>
            <a:r>
              <a:rPr lang="zh-TW" altLang="en-US" sz="1800" b="0" i="0" u="none" strike="noStrike" baseline="0" dirty="0">
                <a:latin typeface="NimbusRomNo9L-Regu"/>
              </a:rPr>
              <a:t>個資料出來，用這小</a:t>
            </a:r>
            <a:r>
              <a:rPr lang="en-US" altLang="zh-TW" sz="1800" b="0" i="0" u="none" strike="noStrike" baseline="0" dirty="0">
                <a:latin typeface="NimbusRomNo9L-Regu"/>
              </a:rPr>
              <a:t>k</a:t>
            </a:r>
            <a:r>
              <a:rPr lang="zh-TW" altLang="en-US" sz="1800" b="0" i="0" u="none" strike="noStrike" baseline="0" dirty="0">
                <a:latin typeface="NimbusRomNo9L-Regu"/>
              </a:rPr>
              <a:t>個資料去估計這個模型的參數</a:t>
            </a:r>
            <a:r>
              <a:rPr lang="el-GR" altLang="zh-TW" sz="1800" b="0" i="0" dirty="0">
                <a:solidFill>
                  <a:srgbClr val="202122"/>
                </a:solidFill>
                <a:effectLst/>
                <a:latin typeface="Arial" panose="020B0604020202020204" pitchFamily="34" charset="0"/>
              </a:rPr>
              <a:t>θ</a:t>
            </a:r>
            <a:r>
              <a:rPr lang="zh-TW" altLang="en-US" sz="1800" b="0" i="0" dirty="0">
                <a:solidFill>
                  <a:srgbClr val="202122"/>
                </a:solidFill>
                <a:effectLst/>
                <a:latin typeface="Arial" panose="020B0604020202020204" pitchFamily="34" charset="0"/>
              </a:rPr>
              <a:t>，然後去看看有多少個資料</a:t>
            </a:r>
            <a:r>
              <a:rPr lang="en-US" altLang="zh-TW" sz="1800" b="0" i="0" dirty="0">
                <a:solidFill>
                  <a:srgbClr val="202122"/>
                </a:solidFill>
                <a:effectLst/>
                <a:latin typeface="Arial" panose="020B0604020202020204" pitchFamily="34" charset="0"/>
              </a:rPr>
              <a:t>fit</a:t>
            </a:r>
            <a:r>
              <a:rPr lang="zh-TW" altLang="en-US" sz="1800" b="0" i="0" dirty="0">
                <a:solidFill>
                  <a:srgbClr val="202122"/>
                </a:solidFill>
                <a:effectLst/>
                <a:latin typeface="Arial" panose="020B0604020202020204" pitchFamily="34" charset="0"/>
              </a:rPr>
              <a:t>這個參數，也就是讓他們投票，跑</a:t>
            </a:r>
            <a:r>
              <a:rPr lang="en-US" altLang="zh-TW" sz="1800" b="0" i="0" dirty="0">
                <a:solidFill>
                  <a:srgbClr val="202122"/>
                </a:solidFill>
                <a:effectLst/>
                <a:latin typeface="Arial" panose="020B0604020202020204" pitchFamily="34" charset="0"/>
              </a:rPr>
              <a:t>S</a:t>
            </a:r>
            <a:r>
              <a:rPr lang="zh-TW" altLang="en-US" sz="1800" b="0" i="0" dirty="0">
                <a:solidFill>
                  <a:srgbClr val="202122"/>
                </a:solidFill>
                <a:effectLst/>
                <a:latin typeface="Arial" panose="020B0604020202020204" pitchFamily="34" charset="0"/>
              </a:rPr>
              <a:t>次之後找到票數最多的那組參數當作答案。</a:t>
            </a:r>
            <a:endParaRPr lang="en-US" altLang="zh-TW" sz="1800" b="0" i="0" dirty="0">
              <a:solidFill>
                <a:srgbClr val="202122"/>
              </a:solidFill>
              <a:effectLst/>
              <a:latin typeface="Arial" panose="020B0604020202020204" pitchFamily="34" charset="0"/>
            </a:endParaRPr>
          </a:p>
          <a:p>
            <a:pPr algn="l"/>
            <a:r>
              <a:rPr lang="zh-TW" altLang="en-US" sz="1800" b="0" i="0" u="none" strike="noStrike" baseline="0" dirty="0">
                <a:solidFill>
                  <a:srgbClr val="202122"/>
                </a:solidFill>
                <a:effectLst/>
                <a:latin typeface="Arial" panose="020B0604020202020204" pitchFamily="34" charset="0"/>
              </a:rPr>
              <a:t>如何決定甚麼叫</a:t>
            </a:r>
            <a:r>
              <a:rPr lang="en-US" altLang="zh-TW" sz="1800" b="0" i="0" u="none" strike="noStrike" baseline="0" dirty="0">
                <a:solidFill>
                  <a:srgbClr val="202122"/>
                </a:solidFill>
                <a:effectLst/>
                <a:latin typeface="Arial" panose="020B0604020202020204" pitchFamily="34" charset="0"/>
              </a:rPr>
              <a:t>inlier</a:t>
            </a:r>
            <a:r>
              <a:rPr lang="zh-TW" altLang="en-US" sz="1800" b="0" i="0" u="none" strike="noStrike" baseline="0" dirty="0">
                <a:solidFill>
                  <a:srgbClr val="202122"/>
                </a:solidFill>
                <a:effectLst/>
                <a:latin typeface="Arial" panose="020B0604020202020204" pitchFamily="34" charset="0"/>
              </a:rPr>
              <a:t>甚麼叫</a:t>
            </a:r>
            <a:r>
              <a:rPr lang="en-US" altLang="zh-TW" sz="1800" b="0" i="0" u="none" strike="noStrike" baseline="0" dirty="0">
                <a:solidFill>
                  <a:srgbClr val="202122"/>
                </a:solidFill>
                <a:effectLst/>
                <a:latin typeface="Arial" panose="020B0604020202020204" pitchFamily="34" charset="0"/>
              </a:rPr>
              <a:t>outlier?</a:t>
            </a:r>
          </a:p>
          <a:p>
            <a:pPr algn="l"/>
            <a:r>
              <a:rPr lang="zh-TW" altLang="en-US" sz="1800" b="0" i="0" u="none" strike="noStrike" baseline="0" dirty="0">
                <a:latin typeface="NimbusRomNo9L-Regu"/>
              </a:rPr>
              <a:t>通常會把資料帶進去這個模型，然後用你選定的參數，所產生出來的誤差很少，那它就是</a:t>
            </a:r>
            <a:r>
              <a:rPr lang="en-US" altLang="zh-TW" sz="1800" b="0" i="0" u="none" strike="noStrike" baseline="0" dirty="0">
                <a:latin typeface="NimbusRomNo9L-Regu"/>
              </a:rPr>
              <a:t>inlier</a:t>
            </a:r>
            <a:r>
              <a:rPr lang="zh-TW" altLang="en-US" sz="1800" b="0" i="0" u="none" strike="noStrike" baseline="0" dirty="0">
                <a:latin typeface="NimbusRomNo9L-Regu"/>
              </a:rPr>
              <a:t>，反之如果誤差很大，那它應該是一個</a:t>
            </a:r>
            <a:r>
              <a:rPr lang="en-US" altLang="zh-TW" sz="1800" b="0" i="0" u="none" strike="noStrike" baseline="0" dirty="0">
                <a:latin typeface="NimbusRomNo9L-Regu"/>
              </a:rPr>
              <a:t>outlier</a:t>
            </a:r>
          </a:p>
          <a:p>
            <a:pPr algn="l"/>
            <a:r>
              <a:rPr lang="zh-TW" altLang="en-US" sz="1800" b="0" i="0" u="none" strike="noStrike" baseline="0" dirty="0">
                <a:latin typeface="NimbusRomNo9L-Regu"/>
              </a:rPr>
              <a:t>再來就是每次要取小</a:t>
            </a:r>
            <a:r>
              <a:rPr lang="en-US" altLang="zh-TW" sz="1800" b="0" i="0" u="none" strike="noStrike" baseline="0" dirty="0">
                <a:latin typeface="NimbusRomNo9L-Regu"/>
              </a:rPr>
              <a:t>k</a:t>
            </a:r>
            <a:r>
              <a:rPr lang="zh-TW" altLang="en-US" sz="1800" b="0" i="0" u="none" strike="noStrike" baseline="0" dirty="0">
                <a:latin typeface="NimbusRomNo9L-Regu"/>
              </a:rPr>
              <a:t>個</a:t>
            </a:r>
            <a:r>
              <a:rPr lang="en-US" altLang="zh-TW" sz="1800" b="0" i="0" u="none" strike="noStrike" baseline="0" dirty="0">
                <a:latin typeface="NimbusRomNo9L-Regu"/>
              </a:rPr>
              <a:t>sample</a:t>
            </a:r>
            <a:r>
              <a:rPr lang="zh-TW" altLang="en-US" sz="1800" b="0" i="0" u="none" strike="noStrike" baseline="0" dirty="0">
                <a:latin typeface="NimbusRomNo9L-Regu"/>
              </a:rPr>
              <a:t>，</a:t>
            </a:r>
            <a:r>
              <a:rPr lang="en-US" altLang="zh-TW" sz="1800" b="0" i="0" u="none" strike="noStrike" baseline="0" dirty="0">
                <a:latin typeface="NimbusRomNo9L-Regu"/>
              </a:rPr>
              <a:t>k</a:t>
            </a:r>
            <a:r>
              <a:rPr lang="zh-TW" altLang="en-US" sz="1800" b="0" i="0" u="none" strike="noStrike" baseline="0" dirty="0">
                <a:latin typeface="NimbusRomNo9L-Regu"/>
              </a:rPr>
              <a:t>要取多少的問題</a:t>
            </a:r>
            <a:endParaRPr lang="en-US" altLang="zh-TW" sz="1800" b="0" i="0" u="none" strike="noStrike" baseline="0" dirty="0">
              <a:latin typeface="NimbusRomNo9L-Regu"/>
            </a:endParaRPr>
          </a:p>
          <a:p>
            <a:pPr algn="l"/>
            <a:r>
              <a:rPr lang="zh-TW" altLang="en-US" sz="1800" b="0" i="0" u="none" strike="noStrike" baseline="0" dirty="0">
                <a:latin typeface="NimbusRomNo9L-Regu"/>
              </a:rPr>
              <a:t>現在有大</a:t>
            </a:r>
            <a:r>
              <a:rPr lang="en-US" altLang="zh-TW" sz="1800" b="0" i="0" u="none" strike="noStrike" baseline="0" dirty="0">
                <a:latin typeface="NimbusRomNo9L-Regu"/>
              </a:rPr>
              <a:t>K</a:t>
            </a:r>
            <a:r>
              <a:rPr lang="zh-TW" altLang="en-US" sz="1800" b="0" i="0" u="none" strike="noStrike" baseline="0" dirty="0">
                <a:latin typeface="NimbusRomNo9L-Regu"/>
              </a:rPr>
              <a:t>筆資料，裡面大部分都是</a:t>
            </a:r>
            <a:r>
              <a:rPr lang="en-US" altLang="zh-TW" sz="1800" b="0" i="0" u="none" strike="noStrike" baseline="0" dirty="0">
                <a:latin typeface="NimbusRomNo9L-Regu"/>
              </a:rPr>
              <a:t>inlier</a:t>
            </a:r>
            <a:r>
              <a:rPr lang="zh-TW" altLang="en-US" sz="1800" b="0" i="0" u="none" strike="noStrike" baseline="0" dirty="0">
                <a:latin typeface="NimbusRomNo9L-Regu"/>
              </a:rPr>
              <a:t>，所以做</a:t>
            </a:r>
            <a:r>
              <a:rPr lang="en-US" altLang="zh-TW" sz="1800" b="0" i="0" u="none" strike="noStrike" baseline="0" dirty="0">
                <a:latin typeface="NimbusRomNo9L-Regu"/>
              </a:rPr>
              <a:t>S</a:t>
            </a:r>
            <a:r>
              <a:rPr lang="zh-TW" altLang="en-US" sz="1800" b="0" i="0" u="none" strike="noStrike" baseline="0" dirty="0">
                <a:latin typeface="NimbusRomNo9L-Regu"/>
              </a:rPr>
              <a:t>次的意思是說，我每次挑小</a:t>
            </a:r>
            <a:r>
              <a:rPr lang="en-US" altLang="zh-TW" sz="1800" b="0" i="0" u="none" strike="noStrike" baseline="0" dirty="0">
                <a:latin typeface="NimbusRomNo9L-Regu"/>
              </a:rPr>
              <a:t>k</a:t>
            </a:r>
            <a:r>
              <a:rPr lang="zh-TW" altLang="en-US" sz="1800" b="0" i="0" u="none" strike="noStrike" baseline="0" dirty="0">
                <a:latin typeface="NimbusRomNo9L-Regu"/>
              </a:rPr>
              <a:t>個資料，我希望我挑這小</a:t>
            </a:r>
            <a:r>
              <a:rPr lang="en-US" altLang="zh-TW" sz="1800" b="0" i="0" u="none" strike="noStrike" baseline="0" dirty="0">
                <a:latin typeface="NimbusRomNo9L-Regu"/>
              </a:rPr>
              <a:t>k</a:t>
            </a:r>
            <a:r>
              <a:rPr lang="zh-TW" altLang="en-US" sz="1800" b="0" i="0" u="none" strike="noStrike" baseline="0" dirty="0">
                <a:latin typeface="NimbusRomNo9L-Regu"/>
              </a:rPr>
              <a:t>個都是</a:t>
            </a:r>
            <a:r>
              <a:rPr lang="en-US" altLang="zh-TW" sz="1800" b="0" i="0" u="none" strike="noStrike" baseline="0" dirty="0">
                <a:latin typeface="NimbusRomNo9L-Regu"/>
              </a:rPr>
              <a:t>inlier</a:t>
            </a:r>
            <a:r>
              <a:rPr lang="zh-TW" altLang="en-US" sz="1800" b="0" i="0" u="none" strike="noStrike" baseline="0" dirty="0">
                <a:latin typeface="NimbusRomNo9L-Regu"/>
              </a:rPr>
              <a:t>，如果這小</a:t>
            </a:r>
            <a:r>
              <a:rPr lang="en-US" altLang="zh-TW" sz="1800" b="0" i="0" u="none" strike="noStrike" baseline="0" dirty="0">
                <a:latin typeface="NimbusRomNo9L-Regu"/>
              </a:rPr>
              <a:t>k</a:t>
            </a:r>
            <a:r>
              <a:rPr lang="zh-TW" altLang="en-US" sz="1800" b="0" i="0" u="none" strike="noStrike" baseline="0" dirty="0">
                <a:latin typeface="NimbusRomNo9L-Regu"/>
              </a:rPr>
              <a:t>個都是</a:t>
            </a:r>
            <a:r>
              <a:rPr lang="en-US" altLang="zh-TW" sz="1800" b="0" i="0" u="none" strike="noStrike" baseline="0" dirty="0">
                <a:latin typeface="NimbusRomNo9L-Regu"/>
              </a:rPr>
              <a:t>inlier</a:t>
            </a:r>
            <a:r>
              <a:rPr lang="zh-TW" altLang="en-US" sz="1800" b="0" i="0" u="none" strike="noStrike" baseline="0" dirty="0">
                <a:latin typeface="NimbusRomNo9L-Regu"/>
              </a:rPr>
              <a:t>那估計出來的模型就是對的，所以這個</a:t>
            </a:r>
            <a:r>
              <a:rPr lang="en-US" altLang="zh-TW" sz="1800" b="0" i="0" u="none" strike="noStrike" baseline="0" dirty="0">
                <a:latin typeface="NimbusRomNo9L-Regu"/>
              </a:rPr>
              <a:t>k</a:t>
            </a:r>
            <a:r>
              <a:rPr lang="zh-TW" altLang="en-US" sz="1800" b="0" i="0" u="none" strike="noStrike" baseline="0" dirty="0">
                <a:latin typeface="NimbusRomNo9L-Regu"/>
              </a:rPr>
              <a:t>要越小越好，因為</a:t>
            </a:r>
            <a:r>
              <a:rPr lang="en-US" altLang="zh-TW" sz="1800" b="0" i="0" u="none" strike="noStrike" baseline="0" dirty="0">
                <a:latin typeface="NimbusRomNo9L-Regu"/>
              </a:rPr>
              <a:t>k</a:t>
            </a:r>
            <a:r>
              <a:rPr lang="zh-TW" altLang="en-US" sz="1800" b="0" i="0" u="none" strike="noStrike" baseline="0" dirty="0">
                <a:latin typeface="NimbusRomNo9L-Regu"/>
              </a:rPr>
              <a:t>如果很大，就比較難都是</a:t>
            </a:r>
            <a:r>
              <a:rPr lang="en-US" altLang="zh-TW" sz="1800" b="0" i="0" u="none" strike="noStrike" baseline="0" dirty="0">
                <a:latin typeface="NimbusRomNo9L-Regu"/>
              </a:rPr>
              <a:t>inlier</a:t>
            </a:r>
            <a:r>
              <a:rPr lang="zh-TW" altLang="en-US" sz="1800" b="0" i="0" u="none" strike="noStrike" baseline="0" dirty="0">
                <a:latin typeface="NimbusRomNo9L-Regu"/>
              </a:rPr>
              <a:t>，但是也不能太小，因為這個</a:t>
            </a:r>
            <a:r>
              <a:rPr lang="en-US" altLang="zh-TW" sz="1800" b="0" i="0" u="none" strike="noStrike" baseline="0" dirty="0">
                <a:latin typeface="NimbusRomNo9L-Regu"/>
              </a:rPr>
              <a:t>k</a:t>
            </a:r>
            <a:r>
              <a:rPr lang="zh-TW" altLang="en-US" sz="1800" b="0" i="0" u="none" strike="noStrike" baseline="0" dirty="0">
                <a:latin typeface="NimbusRomNo9L-Regu"/>
              </a:rPr>
              <a:t>要足夠讓我們去挑參數</a:t>
            </a:r>
            <a:endParaRPr lang="en-US" altLang="zh-TW" sz="1800" b="0" i="0" u="none" strike="noStrike" baseline="0" dirty="0">
              <a:latin typeface="NimbusRomNo9L-Regu"/>
            </a:endParaRPr>
          </a:p>
          <a:p>
            <a:pPr algn="l"/>
            <a:endParaRPr lang="en-US" altLang="zh-TW"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16</a:t>
            </a:fld>
            <a:endParaRPr lang="en-001"/>
          </a:p>
        </p:txBody>
      </p:sp>
    </p:spTree>
    <p:extLst>
      <p:ext uri="{BB962C8B-B14F-4D97-AF65-F5344CB8AC3E}">
        <p14:creationId xmlns:p14="http://schemas.microsoft.com/office/powerpoint/2010/main" val="3769364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再來是</a:t>
            </a:r>
            <a:r>
              <a:rPr lang="en-US" altLang="zh-TW" sz="1800" b="0" i="0" u="none" strike="noStrike" baseline="0" dirty="0">
                <a:latin typeface="NimbusRomNo9L-Regu"/>
              </a:rPr>
              <a:t>S</a:t>
            </a:r>
            <a:r>
              <a:rPr lang="zh-TW" altLang="en-US" sz="1800" b="0" i="0" u="none" strike="noStrike" baseline="0" dirty="0">
                <a:latin typeface="NimbusRomNo9L-Regu"/>
              </a:rPr>
              <a:t>要取多大的問題</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我們需要一些參考數據，大部分的資料都是</a:t>
            </a:r>
            <a:r>
              <a:rPr lang="en-US" altLang="zh-TW" sz="1800" b="0" i="0" u="none" strike="noStrike" baseline="0" dirty="0">
                <a:latin typeface="NimbusRomNo9L-Regu"/>
              </a:rPr>
              <a:t>inlier</a:t>
            </a:r>
            <a:r>
              <a:rPr lang="zh-TW" altLang="en-US" sz="1800" b="0" i="0" u="none" strike="noStrike" baseline="0" dirty="0">
                <a:latin typeface="NimbusRomNo9L-Regu"/>
              </a:rPr>
              <a:t>，那你要告訴我</a:t>
            </a:r>
            <a:r>
              <a:rPr lang="en-US" altLang="zh-TW" sz="1800" b="0" i="0" u="none" strike="noStrike" baseline="0" dirty="0">
                <a:latin typeface="NimbusRomNo9L-Regu"/>
              </a:rPr>
              <a:t>inlier</a:t>
            </a:r>
            <a:r>
              <a:rPr lang="zh-TW" altLang="en-US" sz="1800" b="0" i="0" u="none" strike="noStrike" baseline="0" dirty="0">
                <a:latin typeface="NimbusRomNo9L-Regu"/>
              </a:rPr>
              <a:t>的機率估計，比方說估計百分之</a:t>
            </a:r>
            <a:r>
              <a:rPr lang="en-US" altLang="zh-TW" sz="1800" b="0" i="0" u="none" strike="noStrike" baseline="0" dirty="0">
                <a:latin typeface="NimbusRomNo9L-Regu"/>
              </a:rPr>
              <a:t>70</a:t>
            </a:r>
            <a:r>
              <a:rPr lang="zh-TW" altLang="en-US" sz="1800" b="0" i="0" u="none" strike="noStrike" baseline="0" dirty="0">
                <a:latin typeface="NimbusRomNo9L-Regu"/>
              </a:rPr>
              <a:t>的資料是對的，那小</a:t>
            </a:r>
            <a:r>
              <a:rPr lang="en-US" altLang="zh-TW" sz="1800" b="0" i="0" u="none" strike="noStrike" baseline="0" dirty="0">
                <a:latin typeface="NimbusRomNo9L-Regu"/>
              </a:rPr>
              <a:t>p</a:t>
            </a:r>
            <a:r>
              <a:rPr lang="zh-TW" altLang="en-US" sz="1800" b="0" i="0" u="none" strike="noStrike" baseline="0" dirty="0">
                <a:latin typeface="NimbusRomNo9L-Regu"/>
              </a:rPr>
              <a:t>就是</a:t>
            </a:r>
            <a:r>
              <a:rPr lang="en-US" altLang="zh-TW" sz="1800" b="0" i="0" u="none" strike="noStrike" baseline="0" dirty="0">
                <a:latin typeface="NimbusRomNo9L-Regu"/>
              </a:rPr>
              <a:t>70</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所以小</a:t>
            </a:r>
            <a:r>
              <a:rPr lang="en-US" altLang="zh-TW" sz="1800" b="0" i="0" u="none" strike="noStrike" baseline="0" dirty="0">
                <a:latin typeface="NimbusRomNo9L-Regu"/>
              </a:rPr>
              <a:t>p</a:t>
            </a:r>
            <a:r>
              <a:rPr lang="zh-TW" altLang="en-US" sz="1800" b="0" i="0" u="none" strike="noStrike" baseline="0" dirty="0">
                <a:latin typeface="NimbusRomNo9L-Regu"/>
              </a:rPr>
              <a:t>就是資料屬於</a:t>
            </a:r>
            <a:r>
              <a:rPr lang="en-US" altLang="zh-TW" sz="1800" b="0" i="0" u="none" strike="noStrike" baseline="0" dirty="0">
                <a:latin typeface="NimbusRomNo9L-Regu"/>
              </a:rPr>
              <a:t>inlier</a:t>
            </a:r>
            <a:r>
              <a:rPr lang="zh-TW" altLang="en-US" sz="1800" b="0" i="0" u="none" strike="noStrike" baseline="0" dirty="0">
                <a:latin typeface="NimbusRomNo9L-Regu"/>
              </a:rPr>
              <a:t>的機率有多高</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那大</a:t>
            </a:r>
            <a:r>
              <a:rPr lang="en-US" altLang="zh-TW" sz="1800" b="0" i="0" u="none" strike="noStrike" baseline="0" dirty="0">
                <a:latin typeface="NimbusRomNo9L-Regu"/>
              </a:rPr>
              <a:t>p</a:t>
            </a:r>
            <a:r>
              <a:rPr lang="zh-TW" altLang="en-US" sz="1800" b="0" i="0" u="none" strike="noStrike" baseline="0" dirty="0">
                <a:latin typeface="NimbusRomNo9L-Regu"/>
              </a:rPr>
              <a:t>就是</a:t>
            </a:r>
            <a:r>
              <a:rPr lang="en-US" altLang="zh-TW" sz="1800" b="0" i="0" u="none" strike="noStrike" baseline="0" dirty="0">
                <a:latin typeface="NimbusRomNo9L-Regu"/>
              </a:rPr>
              <a:t>run s </a:t>
            </a:r>
            <a:r>
              <a:rPr lang="zh-TW" altLang="en-US" sz="1800" b="0" i="0" u="none" strike="noStrike" baseline="0" dirty="0">
                <a:latin typeface="NimbusRomNo9L-Regu"/>
              </a:rPr>
              <a:t>次之後找到正確模型的機率有多高</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比如說</a:t>
            </a:r>
            <a:r>
              <a:rPr lang="en-US" altLang="zh-TW" sz="1800" b="0" i="0" u="none" strike="noStrike" baseline="0" dirty="0">
                <a:latin typeface="NimbusRomNo9L-Regu"/>
              </a:rPr>
              <a:t>0.95</a:t>
            </a:r>
            <a:r>
              <a:rPr lang="zh-TW" altLang="en-US" sz="1800" b="0" i="0" u="none" strike="noStrike" baseline="0" dirty="0">
                <a:latin typeface="NimbusRomNo9L-Regu"/>
              </a:rPr>
              <a:t>，那就代表最終輸出的模型有百分之</a:t>
            </a:r>
            <a:r>
              <a:rPr lang="en-US" altLang="zh-TW" sz="1800" b="0" i="0" u="none" strike="noStrike" baseline="0" dirty="0">
                <a:latin typeface="NimbusRomNo9L-Regu"/>
              </a:rPr>
              <a:t>95</a:t>
            </a:r>
            <a:r>
              <a:rPr lang="zh-TW" altLang="en-US" sz="1800" b="0" i="0" u="none" strike="noStrike" baseline="0" dirty="0">
                <a:latin typeface="NimbusRomNo9L-Regu"/>
              </a:rPr>
              <a:t>的信心相信它是對的</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所以大</a:t>
            </a:r>
            <a:r>
              <a:rPr lang="en-US" altLang="zh-TW" sz="1800" b="0" i="0" u="none" strike="noStrike" baseline="0" dirty="0">
                <a:latin typeface="NimbusRomNo9L-Regu"/>
              </a:rPr>
              <a:t>P</a:t>
            </a:r>
            <a:r>
              <a:rPr lang="zh-TW" altLang="en-US" sz="1800" b="0" i="0" u="none" strike="noStrike" baseline="0" dirty="0">
                <a:latin typeface="NimbusRomNo9L-Regu"/>
              </a:rPr>
              <a:t>越高通常表示</a:t>
            </a:r>
            <a:r>
              <a:rPr lang="en-US" altLang="zh-TW" sz="1800" b="0" i="0" u="none" strike="noStrike" baseline="0" dirty="0">
                <a:latin typeface="NimbusRomNo9L-Regu"/>
              </a:rPr>
              <a:t>S</a:t>
            </a:r>
            <a:r>
              <a:rPr lang="zh-TW" altLang="en-US" sz="1800" b="0" i="0" u="none" strike="noStrike" baseline="0" dirty="0">
                <a:latin typeface="NimbusRomNo9L-Regu"/>
              </a:rPr>
              <a:t>要越大</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看看旁邊的公式，小</a:t>
            </a:r>
            <a:r>
              <a:rPr lang="en-US" altLang="zh-TW" sz="1800" b="0" i="0" u="none" strike="noStrike" baseline="0" dirty="0">
                <a:latin typeface="NimbusRomNo9L-Regu"/>
              </a:rPr>
              <a:t>p</a:t>
            </a:r>
            <a:r>
              <a:rPr lang="zh-TW" altLang="en-US" sz="1800" b="0" i="0" u="none" strike="noStrike" baseline="0" dirty="0">
                <a:latin typeface="NimbusRomNo9L-Regu"/>
              </a:rPr>
              <a:t>的</a:t>
            </a:r>
            <a:r>
              <a:rPr lang="en-US" altLang="zh-TW" sz="1800" b="0" i="0" u="none" strike="noStrike" baseline="0" dirty="0">
                <a:latin typeface="NimbusRomNo9L-Regu"/>
              </a:rPr>
              <a:t>k</a:t>
            </a:r>
            <a:r>
              <a:rPr lang="zh-TW" altLang="en-US" sz="1800" b="0" i="0" u="none" strike="noStrike" baseline="0" dirty="0">
                <a:latin typeface="NimbusRomNo9L-Regu"/>
              </a:rPr>
              <a:t>次方，小</a:t>
            </a:r>
            <a:r>
              <a:rPr lang="en-US" altLang="zh-TW" sz="1800" b="0" i="0" u="none" strike="noStrike" baseline="0" dirty="0">
                <a:latin typeface="NimbusRomNo9L-Regu"/>
              </a:rPr>
              <a:t>p</a:t>
            </a:r>
            <a:r>
              <a:rPr lang="zh-TW" altLang="en-US" sz="1800" b="0" i="0" u="none" strike="noStrike" baseline="0" dirty="0">
                <a:latin typeface="NimbusRomNo9L-Regu"/>
              </a:rPr>
              <a:t>就是選到</a:t>
            </a:r>
            <a:r>
              <a:rPr lang="en-US" altLang="zh-TW" sz="1800" b="0" i="0" u="none" strike="noStrike" baseline="0" dirty="0">
                <a:latin typeface="NimbusRomNo9L-Regu"/>
              </a:rPr>
              <a:t>inlier</a:t>
            </a:r>
            <a:r>
              <a:rPr lang="zh-TW" altLang="en-US" sz="1800" b="0" i="0" u="none" strike="noStrike" baseline="0" dirty="0">
                <a:latin typeface="NimbusRomNo9L-Regu"/>
              </a:rPr>
              <a:t>的機率，小</a:t>
            </a:r>
            <a:r>
              <a:rPr lang="en-US" altLang="zh-TW" sz="1800" b="0" i="0" u="none" strike="noStrike" baseline="0" dirty="0">
                <a:latin typeface="NimbusRomNo9L-Regu"/>
              </a:rPr>
              <a:t>p</a:t>
            </a:r>
            <a:r>
              <a:rPr lang="zh-TW" altLang="en-US" sz="1800" b="0" i="0" u="none" strike="noStrike" baseline="0" dirty="0">
                <a:latin typeface="NimbusRomNo9L-Regu"/>
              </a:rPr>
              <a:t>的</a:t>
            </a:r>
            <a:r>
              <a:rPr lang="en-US" altLang="zh-TW" sz="1800" b="0" i="0" u="none" strike="noStrike" baseline="0" dirty="0">
                <a:latin typeface="NimbusRomNo9L-Regu"/>
              </a:rPr>
              <a:t>k</a:t>
            </a:r>
            <a:r>
              <a:rPr lang="zh-TW" altLang="en-US" sz="1800" b="0" i="0" u="none" strike="noStrike" baseline="0" dirty="0">
                <a:latin typeface="NimbusRomNo9L-Regu"/>
              </a:rPr>
              <a:t>次方就是你挑到</a:t>
            </a:r>
            <a:r>
              <a:rPr lang="en-US" altLang="zh-TW" sz="1800" b="0" i="0" u="none" strike="noStrike" baseline="0" dirty="0">
                <a:latin typeface="NimbusRomNo9L-Regu"/>
              </a:rPr>
              <a:t>k</a:t>
            </a:r>
            <a:r>
              <a:rPr lang="zh-TW" altLang="en-US" sz="1800" b="0" i="0" u="none" strike="noStrike" baseline="0" dirty="0">
                <a:latin typeface="NimbusRomNo9L-Regu"/>
              </a:rPr>
              <a:t>個</a:t>
            </a:r>
            <a:r>
              <a:rPr lang="en-US" altLang="zh-TW" sz="1800" b="0" i="0" u="none" strike="noStrike" baseline="0" dirty="0">
                <a:latin typeface="NimbusRomNo9L-Regu"/>
              </a:rPr>
              <a:t>inlier</a:t>
            </a:r>
            <a:r>
              <a:rPr lang="zh-TW" altLang="en-US" sz="1800" b="0" i="0" u="none" strike="noStrike" baseline="0" dirty="0">
                <a:latin typeface="NimbusRomNo9L-Regu"/>
              </a:rPr>
              <a:t>的機率</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用</a:t>
            </a:r>
            <a:r>
              <a:rPr lang="en-US" altLang="zh-TW" sz="1800" b="0" i="0" u="none" strike="noStrike" baseline="0" dirty="0">
                <a:latin typeface="NimbusRomNo9L-Regu"/>
              </a:rPr>
              <a:t>1</a:t>
            </a:r>
            <a:r>
              <a:rPr lang="zh-TW" altLang="en-US" sz="1800" b="0" i="0" u="none" strike="noStrike" baseline="0" dirty="0">
                <a:latin typeface="NimbusRomNo9L-Regu"/>
              </a:rPr>
              <a:t>去減小</a:t>
            </a:r>
            <a:r>
              <a:rPr lang="en-US" altLang="zh-TW" sz="1800" b="0" i="0" u="none" strike="noStrike" baseline="0" dirty="0">
                <a:latin typeface="NimbusRomNo9L-Regu"/>
              </a:rPr>
              <a:t>p</a:t>
            </a:r>
            <a:r>
              <a:rPr lang="zh-TW" altLang="en-US" sz="1800" b="0" i="0" u="none" strike="noStrike" baseline="0" dirty="0">
                <a:latin typeface="NimbusRomNo9L-Regu"/>
              </a:rPr>
              <a:t>的</a:t>
            </a:r>
            <a:r>
              <a:rPr lang="en-US" altLang="zh-TW" sz="1800" b="0" i="0" u="none" strike="noStrike" baseline="0" dirty="0">
                <a:latin typeface="NimbusRomNo9L-Regu"/>
              </a:rPr>
              <a:t>k</a:t>
            </a:r>
            <a:r>
              <a:rPr lang="zh-TW" altLang="en-US" sz="1800" b="0" i="0" u="none" strike="noStrike" baseline="0" dirty="0">
                <a:latin typeface="NimbusRomNo9L-Regu"/>
              </a:rPr>
              <a:t>次方就代表挑到壞的機率，有壞的放進模型都是錯的</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再</a:t>
            </a:r>
            <a:r>
              <a:rPr lang="en-US" altLang="zh-TW" sz="1800" b="0" i="0" u="none" strike="noStrike" baseline="0" dirty="0">
                <a:latin typeface="NimbusRomNo9L-Regu"/>
              </a:rPr>
              <a:t>S</a:t>
            </a:r>
            <a:r>
              <a:rPr lang="zh-TW" altLang="en-US" sz="1800" b="0" i="0" u="none" strike="noStrike" baseline="0" dirty="0">
                <a:latin typeface="NimbusRomNo9L-Regu"/>
              </a:rPr>
              <a:t>次方表示你挑了</a:t>
            </a:r>
            <a:r>
              <a:rPr lang="en-US" altLang="zh-TW" sz="1800" b="0" i="0" u="none" strike="noStrike" baseline="0" dirty="0">
                <a:latin typeface="NimbusRomNo9L-Regu"/>
              </a:rPr>
              <a:t>S</a:t>
            </a:r>
            <a:r>
              <a:rPr lang="zh-TW" altLang="en-US" sz="1800" b="0" i="0" u="none" strike="noStrike" baseline="0" dirty="0">
                <a:latin typeface="NimbusRomNo9L-Regu"/>
              </a:rPr>
              <a:t>次然後沒有一次是好的</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大</a:t>
            </a:r>
            <a:r>
              <a:rPr lang="en-US" altLang="zh-TW" sz="1800" b="0" i="0" u="none" strike="noStrike" baseline="0" dirty="0">
                <a:latin typeface="NimbusRomNo9L-Regu"/>
              </a:rPr>
              <a:t>P</a:t>
            </a:r>
            <a:r>
              <a:rPr lang="zh-TW" altLang="en-US" sz="1800" b="0" i="0" u="none" strike="noStrike" baseline="0" dirty="0">
                <a:latin typeface="NimbusRomNo9L-Regu"/>
              </a:rPr>
              <a:t>代表至少有一次是好的的機率</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那再用</a:t>
            </a:r>
            <a:r>
              <a:rPr lang="en-US" altLang="zh-TW" sz="1800" b="0" i="0" u="none" strike="noStrike" baseline="0" dirty="0">
                <a:latin typeface="NimbusRomNo9L-Regu"/>
              </a:rPr>
              <a:t>1</a:t>
            </a:r>
            <a:r>
              <a:rPr lang="zh-TW" altLang="en-US" sz="1800" b="0" i="0" u="none" strike="noStrike" baseline="0" dirty="0">
                <a:latin typeface="NimbusRomNo9L-Regu"/>
              </a:rPr>
              <a:t>減掉就代表剛剛算的沒有一次是好的機率</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所以整個式子就是說跑了</a:t>
            </a:r>
            <a:r>
              <a:rPr lang="en-US" altLang="zh-TW" sz="1800" b="0" i="0" u="none" strike="noStrike" baseline="0" dirty="0">
                <a:latin typeface="NimbusRomNo9L-Regu"/>
              </a:rPr>
              <a:t>S</a:t>
            </a:r>
            <a:r>
              <a:rPr lang="zh-TW" altLang="en-US" sz="1800" b="0" i="0" u="none" strike="noStrike" baseline="0" dirty="0">
                <a:latin typeface="NimbusRomNo9L-Regu"/>
              </a:rPr>
              <a:t>次裡面，至少挑到一個全部都是</a:t>
            </a:r>
            <a:r>
              <a:rPr lang="en-US" altLang="zh-TW" sz="1800" b="0" i="0" u="none" strike="noStrike" baseline="0" dirty="0">
                <a:latin typeface="NimbusRomNo9L-Regu"/>
              </a:rPr>
              <a:t>inlier</a:t>
            </a:r>
            <a:r>
              <a:rPr lang="zh-TW" altLang="en-US" sz="1800" b="0" i="0" u="none" strike="noStrike" baseline="0" dirty="0">
                <a:latin typeface="NimbusRomNo9L-Regu"/>
              </a:rPr>
              <a:t>的機率有多大</a:t>
            </a:r>
            <a:r>
              <a:rPr lang="en-US" altLang="zh-TW" sz="1800" b="0" i="0" u="none" strike="noStrike" baseline="0" dirty="0">
                <a:latin typeface="NimbusRomNo9L-Regu"/>
              </a:rPr>
              <a:t>(</a:t>
            </a:r>
            <a:r>
              <a:rPr lang="zh-TW" altLang="en-US" sz="1800" b="0" i="0" u="none" strike="noStrike" baseline="0" dirty="0">
                <a:latin typeface="NimbusRomNo9L-Regu"/>
              </a:rPr>
              <a:t>大</a:t>
            </a:r>
            <a:r>
              <a:rPr lang="en-US" altLang="zh-TW" sz="1800" b="0" i="0" u="none" strike="noStrike" baseline="0" dirty="0">
                <a:latin typeface="NimbusRomNo9L-Regu"/>
              </a:rPr>
              <a:t>P)</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那透過這個式子我們就可以算</a:t>
            </a:r>
            <a:r>
              <a:rPr lang="en-US" altLang="zh-TW" sz="1800" b="0" i="0" u="none" strike="noStrike" baseline="0" dirty="0">
                <a:latin typeface="NimbusRomNo9L-Regu"/>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右下角是</a:t>
            </a:r>
            <a:r>
              <a:rPr lang="en-US" altLang="zh-TW" sz="1800" b="0" i="0" u="none" strike="noStrike" baseline="0" dirty="0">
                <a:latin typeface="NimbusRomNo9L-Regu"/>
              </a:rPr>
              <a:t>k</a:t>
            </a:r>
            <a:r>
              <a:rPr lang="zh-TW" altLang="en-US" sz="1800" b="0" i="0" u="none" strike="noStrike" baseline="0" dirty="0">
                <a:latin typeface="NimbusRomNo9L-Regu"/>
              </a:rPr>
              <a:t> </a:t>
            </a:r>
            <a:r>
              <a:rPr lang="en-US" altLang="zh-TW" sz="1800" b="0" i="0" u="none" strike="noStrike" baseline="0" dirty="0">
                <a:latin typeface="NimbusRomNo9L-Regu"/>
              </a:rPr>
              <a:t>p</a:t>
            </a:r>
            <a:r>
              <a:rPr lang="zh-TW" altLang="en-US" sz="1800" b="0" i="0" u="none" strike="noStrike" baseline="0" dirty="0">
                <a:latin typeface="NimbusRomNo9L-Regu"/>
              </a:rPr>
              <a:t> </a:t>
            </a:r>
            <a:r>
              <a:rPr lang="en-US" altLang="zh-TW" sz="1800" b="0" i="0" u="none" strike="noStrike" baseline="0" dirty="0">
                <a:latin typeface="NimbusRomNo9L-Regu"/>
              </a:rPr>
              <a:t>s</a:t>
            </a:r>
            <a:r>
              <a:rPr lang="zh-TW" altLang="en-US" sz="1800" b="0" i="0" u="none" strike="noStrike" baseline="0" dirty="0">
                <a:latin typeface="NimbusRomNo9L-Regu"/>
              </a:rPr>
              <a:t>經過大量數據實驗的關係，大概可以顯示出</a:t>
            </a:r>
            <a:r>
              <a:rPr lang="en-US" altLang="zh-TW" sz="1800" b="0" i="0" u="none" strike="noStrike" baseline="0" dirty="0">
                <a:latin typeface="NimbusRomNo9L-Regu"/>
              </a:rPr>
              <a:t>k</a:t>
            </a:r>
            <a:r>
              <a:rPr lang="zh-TW" altLang="en-US" sz="1800" b="0" i="0" u="none" strike="noStrike" baseline="0" dirty="0">
                <a:latin typeface="NimbusRomNo9L-Regu"/>
              </a:rPr>
              <a:t>跟</a:t>
            </a:r>
            <a:r>
              <a:rPr lang="en-US" altLang="zh-TW" sz="1800" b="0" i="0" u="none" strike="noStrike" baseline="0" dirty="0">
                <a:latin typeface="NimbusRomNo9L-Regu"/>
              </a:rPr>
              <a:t>s</a:t>
            </a:r>
            <a:r>
              <a:rPr lang="zh-TW" altLang="en-US" sz="1800" b="0" i="0" u="none" strike="noStrike" baseline="0" dirty="0">
                <a:latin typeface="NimbusRomNo9L-Regu"/>
              </a:rPr>
              <a:t>要設多少</a:t>
            </a:r>
            <a:endParaRPr lang="en-US" altLang="zh-TW"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b="0" i="0" u="none" strike="noStrike" baseline="0" dirty="0">
              <a:latin typeface="NimbusRomNo9L-Regu"/>
            </a:endParaRPr>
          </a:p>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17</a:t>
            </a:fld>
            <a:endParaRPr lang="en-001"/>
          </a:p>
        </p:txBody>
      </p:sp>
    </p:spTree>
    <p:extLst>
      <p:ext uri="{BB962C8B-B14F-4D97-AF65-F5344CB8AC3E}">
        <p14:creationId xmlns:p14="http://schemas.microsoft.com/office/powerpoint/2010/main" val="32077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許多電腦視覺的應用不需要對齊 </a:t>
            </a:r>
            <a:r>
              <a:rPr lang="en-US" altLang="zh-TW" sz="1800" b="0" i="0" u="none" strike="noStrike" baseline="0" dirty="0">
                <a:latin typeface="NimbusRomNo9L-Regu"/>
              </a:rPr>
              <a:t>2D </a:t>
            </a:r>
            <a:r>
              <a:rPr lang="zh-TW" altLang="en-US" sz="1800" b="0" i="0" u="none" strike="noStrike" baseline="0" dirty="0">
                <a:latin typeface="NimbusRomNo9L-Regu"/>
              </a:rPr>
              <a:t>的特徵</a:t>
            </a:r>
            <a:r>
              <a:rPr lang="en-US" altLang="zh-TW" sz="1800" b="0" i="0" u="none" strike="noStrike" baseline="0" dirty="0">
                <a:latin typeface="NimbusRomNo9L-Regu"/>
              </a:rPr>
              <a:t>feature</a:t>
            </a:r>
            <a:r>
              <a:rPr lang="zh-TW" altLang="en-US" sz="1800" b="0" i="0" u="none" strike="noStrike" baseline="0" dirty="0">
                <a:latin typeface="NimbusRomNo9L-Regu"/>
              </a:rPr>
              <a:t>，而是需要對齊 </a:t>
            </a:r>
            <a:r>
              <a:rPr lang="en-US" altLang="zh-TW" sz="1800" b="0" i="0" u="none" strike="noStrike" baseline="0" dirty="0">
                <a:latin typeface="NimbusRomNo9L-Regu"/>
              </a:rPr>
              <a:t>3D</a:t>
            </a:r>
            <a:r>
              <a:rPr lang="zh-TW" altLang="en-US" sz="1800" b="0" i="0" u="none" strike="noStrike" baseline="0" dirty="0">
                <a:latin typeface="NimbusRomNo9L-Regu"/>
              </a:rPr>
              <a:t> 的點。</a:t>
            </a:r>
            <a:endParaRPr lang="en-US" altLang="zh-TW" sz="1800" b="0" i="0" u="none" strike="noStrike" baseline="0" dirty="0">
              <a:latin typeface="NimbusRomNo9L-Regu"/>
            </a:endParaRPr>
          </a:p>
          <a:p>
            <a:pPr algn="l"/>
            <a:r>
              <a:rPr lang="en-US" altLang="zh-TW" sz="1800" b="0" i="0" u="none" strike="noStrike" baseline="0" dirty="0">
                <a:latin typeface="NimbusRomNo9L-Regu"/>
              </a:rPr>
              <a:t>3D </a:t>
            </a:r>
            <a:r>
              <a:rPr lang="zh-TW" altLang="en-US" sz="1800" b="0" i="0" u="none" strike="noStrike" baseline="0" dirty="0">
                <a:latin typeface="NimbusRomNo9L-Regu"/>
              </a:rPr>
              <a:t>變換在</a:t>
            </a:r>
            <a:r>
              <a:rPr lang="en-US" altLang="zh-TW" sz="1800" dirty="0">
                <a:latin typeface="Adobe Caslon Pro" panose="0205050205050A020403" pitchFamily="18" charset="0"/>
                <a:cs typeface="Adobe Arabic" panose="02040503050201020203" pitchFamily="18" charset="-78"/>
              </a:rPr>
              <a:t>motion parameters</a:t>
            </a:r>
            <a:r>
              <a:rPr lang="zh-TW" altLang="en-US" sz="1800" b="0" i="0" u="none" strike="noStrike" baseline="0" dirty="0">
                <a:latin typeface="NimbusRomNo9L-Regu"/>
              </a:rPr>
              <a:t>是線性的情況下，例如，對於平移、相似性和仿射，可以使用一般的最小平方法</a:t>
            </a:r>
            <a:endParaRPr lang="en-US" altLang="zh-TW" sz="1800" b="0" i="0" u="none" strike="noStrike" baseline="0" dirty="0">
              <a:latin typeface="NimbusRomNo9L-Regu"/>
            </a:endParaRPr>
          </a:p>
          <a:p>
            <a:pPr algn="l"/>
            <a:r>
              <a:rPr lang="zh-TW" altLang="en-US" sz="1800" b="0" i="0" u="none" strike="noStrike" baseline="0" dirty="0">
                <a:latin typeface="NimbusRomNo9L-Regu"/>
              </a:rPr>
              <a:t>但</a:t>
            </a:r>
            <a:r>
              <a:rPr lang="en-US" altLang="zh-TW" sz="1800" b="0" i="0" u="none" strike="noStrike" baseline="0" dirty="0">
                <a:latin typeface="NimbusRomNo9L-Regu"/>
              </a:rPr>
              <a:t>rigid motion</a:t>
            </a:r>
            <a:r>
              <a:rPr lang="zh-TW" altLang="en-US" sz="1800" b="0" i="0" u="none" strike="noStrike" baseline="0" dirty="0">
                <a:latin typeface="NimbusRomNo9L-Regu"/>
              </a:rPr>
              <a:t>比較不一樣，它出現的更頻繁，通常被稱為絕對方向問題</a:t>
            </a:r>
            <a:r>
              <a:rPr lang="en-US" altLang="zh-TW" sz="1800" b="0" i="0" u="none" strike="noStrike" baseline="0" dirty="0">
                <a:latin typeface="NimbusRomNo9L-Regu"/>
              </a:rPr>
              <a:t>,</a:t>
            </a:r>
            <a:r>
              <a:rPr lang="zh-TW" altLang="en-US" sz="1800" b="0" i="0" u="none" strike="noStrike" baseline="0" dirty="0">
                <a:latin typeface="NimbusRomNo9L-Regu"/>
              </a:rPr>
              <a:t> 需要一些不同的技巧。</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18</a:t>
            </a:fld>
            <a:endParaRPr lang="en-001"/>
          </a:p>
        </p:txBody>
      </p:sp>
    </p:spTree>
    <p:extLst>
      <p:ext uri="{BB962C8B-B14F-4D97-AF65-F5344CB8AC3E}">
        <p14:creationId xmlns:p14="http://schemas.microsoft.com/office/powerpoint/2010/main" val="290727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我們可以根據質心的差異來估計平移分量。</a:t>
            </a:r>
            <a:endParaRPr lang="en-US" altLang="zh-TW" sz="1800" b="0" i="0" u="none" strike="noStrike" baseline="0" dirty="0">
              <a:latin typeface="NimbusRomNo9L-Regu"/>
            </a:endParaRPr>
          </a:p>
          <a:p>
            <a:pPr algn="l"/>
            <a:endParaRPr lang="en-US" sz="1800" b="0" i="0" u="none" strike="noStrike" baseline="0" dirty="0">
              <a:latin typeface="NimbusRomNo9L-Regu"/>
            </a:endParaRPr>
          </a:p>
          <a:p>
            <a:pPr algn="l"/>
            <a:r>
              <a:rPr lang="zh-TW" altLang="en-US" sz="1800" b="0" i="0" u="none" strike="noStrike" baseline="0" dirty="0">
                <a:latin typeface="NimbusRomNo9L-Regu"/>
              </a:rPr>
              <a:t>接下來要估計兩組點之間的旋轉。</a:t>
            </a:r>
            <a:endParaRPr lang="en-US" altLang="zh-TW" sz="1800" b="0" i="0" u="none" strike="noStrike" baseline="0" dirty="0">
              <a:latin typeface="NimbusRomNo9L-Regu"/>
            </a:endParaRPr>
          </a:p>
          <a:p>
            <a:pPr algn="l"/>
            <a:endParaRPr lang="en-US" sz="1800" b="0" i="0" u="none" strike="noStrike" baseline="0" dirty="0">
              <a:latin typeface="NimbusRomNo9L-Regu"/>
            </a:endParaRPr>
          </a:p>
          <a:p>
            <a:pPr algn="l"/>
            <a:r>
              <a:rPr lang="zh-TW" altLang="en-US" sz="1800" b="0" i="0" u="none" strike="noStrike" baseline="0" dirty="0">
                <a:latin typeface="NimbusRomNo9L-Regu"/>
              </a:rPr>
              <a:t>一種常用的技術稱為</a:t>
            </a:r>
            <a:r>
              <a:rPr lang="en-US" altLang="zh-TW" sz="1800" dirty="0">
                <a:latin typeface="Adobe Caslon Pro" panose="0205050205050A020403" pitchFamily="18" charset="0"/>
                <a:cs typeface="Adobe Arabic" panose="02040503050201020203" pitchFamily="18" charset="-78"/>
              </a:rPr>
              <a:t>orthogonal</a:t>
            </a:r>
            <a:r>
              <a:rPr lang="zh-TW" altLang="en-US" sz="1800" b="0" i="0" u="none" strike="noStrike" baseline="0" dirty="0">
                <a:latin typeface="NimbusRomNo9L-Regu"/>
              </a:rPr>
              <a:t> </a:t>
            </a:r>
            <a:r>
              <a:rPr lang="en-US" altLang="zh-TW" sz="1800" b="0" i="0" u="none" strike="noStrike" baseline="0" dirty="0">
                <a:latin typeface="NimbusRomNo9L-Regu"/>
              </a:rPr>
              <a:t>Procrustes </a:t>
            </a:r>
            <a:r>
              <a:rPr lang="zh-TW" altLang="en-US" sz="1800" b="0" i="0" u="none" strike="noStrike" baseline="0" dirty="0">
                <a:latin typeface="NimbusRomNo9L-Regu"/>
              </a:rPr>
              <a:t>算法， 對相關矩陣做 </a:t>
            </a:r>
            <a:r>
              <a:rPr lang="en-US" altLang="zh-TW" sz="1800" b="0" i="0" u="none" strike="noStrike" baseline="0" dirty="0">
                <a:latin typeface="NimbusRomNo9L-Regu"/>
              </a:rPr>
              <a:t>SVD</a:t>
            </a:r>
          </a:p>
          <a:p>
            <a:pPr algn="l"/>
            <a:r>
              <a:rPr lang="zh-TW" altLang="en-US" sz="1800" b="0" i="0" u="none" strike="noStrike" baseline="0" dirty="0">
                <a:latin typeface="NimbusRomNo9L-Regu"/>
              </a:rPr>
              <a:t>然後我們就可以得到旋轉矩陣 </a:t>
            </a:r>
            <a:r>
              <a:rPr lang="en-US" sz="1800" b="0" i="0" u="none" strike="noStrike" baseline="0" dirty="0">
                <a:latin typeface="NimbusRomNo9L-Regu"/>
              </a:rPr>
              <a:t>R = U</a:t>
            </a:r>
            <a:r>
              <a:rPr lang="zh-TW" altLang="en-US" sz="1800" b="0" i="0" u="none" strike="noStrike" baseline="0" dirty="0">
                <a:latin typeface="NimbusRomNo9L-Regu"/>
              </a:rPr>
              <a:t> </a:t>
            </a:r>
            <a:r>
              <a:rPr lang="en-US" sz="1800" b="0" i="0" u="none" strike="noStrike" baseline="0" dirty="0">
                <a:latin typeface="NimbusRomNo9L-Regu"/>
              </a:rPr>
              <a:t>V_</a:t>
            </a:r>
            <a:r>
              <a:rPr lang="zh-TW" altLang="en-US" sz="1800" b="0" i="0" u="none" strike="noStrike" baseline="0" dirty="0">
                <a:latin typeface="NimbusRomNo9L-Regu"/>
              </a:rPr>
              <a:t> </a:t>
            </a:r>
            <a:r>
              <a:rPr lang="en-US" altLang="zh-TW" sz="1800" b="0" i="0" u="none" strike="noStrike" baseline="0" dirty="0">
                <a:latin typeface="NimbusRomNo9L-Regu"/>
              </a:rPr>
              <a:t>transpose</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19</a:t>
            </a:fld>
            <a:endParaRPr lang="en-001"/>
          </a:p>
        </p:txBody>
      </p:sp>
    </p:spTree>
    <p:extLst>
      <p:ext uri="{BB962C8B-B14F-4D97-AF65-F5344CB8AC3E}">
        <p14:creationId xmlns:p14="http://schemas.microsoft.com/office/powerpoint/2010/main" val="975575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TW" sz="1800" b="1" i="0" dirty="0">
                <a:solidFill>
                  <a:schemeClr val="tx1"/>
                </a:solidFill>
                <a:latin typeface="Adobe Caslon Pro" panose="0205050205050A020403" pitchFamily="18" charset="0"/>
                <a:cs typeface="Arial" panose="020B0604020202020204" pitchFamily="34" charset="0"/>
              </a:rPr>
              <a:t>8.2</a:t>
            </a:r>
            <a:r>
              <a:rPr lang="zh-TW" altLang="en-US" sz="1800" b="1" i="0" dirty="0">
                <a:solidFill>
                  <a:schemeClr val="tx1"/>
                </a:solidFill>
                <a:latin typeface="Adobe Caslon Pro" panose="0205050205050A020403" pitchFamily="18" charset="0"/>
                <a:cs typeface="Arial" panose="020B0604020202020204" pitchFamily="34" charset="0"/>
              </a:rPr>
              <a:t>節我們要討論的是</a:t>
            </a:r>
            <a:r>
              <a:rPr lang="en-US" altLang="zh-TW" sz="1800" b="1" i="0" cap="none" dirty="0">
                <a:solidFill>
                  <a:schemeClr val="tx1"/>
                </a:solidFill>
                <a:latin typeface="Adobe Caslon Pro" panose="0205050205050A020403" pitchFamily="18" charset="0"/>
                <a:cs typeface="Arial" panose="020B0604020202020204" pitchFamily="34" charset="0"/>
              </a:rPr>
              <a:t>Image Stitching</a:t>
            </a:r>
            <a:endParaRPr lang="en-US" altLang="zh-TW" sz="1800" b="1" i="0" dirty="0">
              <a:solidFill>
                <a:schemeClr val="tx1"/>
              </a:solidFill>
              <a:latin typeface="Adobe Caslon Pro" panose="0205050205050A020403" pitchFamily="18" charset="0"/>
              <a:cs typeface="Arial" panose="020B0604020202020204" pitchFamily="34" charset="0"/>
            </a:endParaRPr>
          </a:p>
          <a:p>
            <a:pPr algn="l"/>
            <a:r>
              <a:rPr lang="zh-TW" altLang="en-US" sz="1800" b="0" i="0" u="none" strike="noStrike" baseline="0" dirty="0">
                <a:latin typeface="NimbusRomNo9L-Regu"/>
              </a:rPr>
              <a:t>影像拼接演算法用來產生地圖和衛星照片的高解析度照片。 也是現在智慧型手機的相機的一種標準模式，可以用來產生漂亮的超廣角全景圖。</a:t>
            </a:r>
            <a:endParaRPr lang="en-US" altLang="zh-TW" sz="1800" b="0" i="0" u="none" strike="noStrike" baseline="0" dirty="0">
              <a:latin typeface="NimbusRomNo9L-Regu"/>
            </a:endParaRPr>
          </a:p>
          <a:p>
            <a:pPr algn="l"/>
            <a:r>
              <a:rPr lang="zh-TW" altLang="en-US" sz="1800" b="0" i="0" u="none" strike="noStrike" baseline="0" dirty="0">
                <a:latin typeface="NimbusRomNo9L-Regu"/>
              </a:rPr>
              <a:t>影像拼接起源於攝影測量社群，其中基於測量的</a:t>
            </a:r>
            <a:r>
              <a:rPr lang="en-US" altLang="zh-TW" sz="1800" dirty="0">
                <a:latin typeface="Adobe Caslon Pro" panose="0205050205050A020403" pitchFamily="18" charset="0"/>
                <a:cs typeface="Adobe Arabic" panose="02040503050201020203" pitchFamily="18" charset="-78"/>
              </a:rPr>
              <a:t>ground control points</a:t>
            </a:r>
            <a:r>
              <a:rPr lang="zh-TW" altLang="en-US" sz="1800" b="0" i="0" u="none" strike="noStrike" baseline="0" dirty="0">
                <a:latin typeface="NimbusRomNo9L-Regu"/>
              </a:rPr>
              <a:t>或手動標記連接點的方法長期以來一直用來將航拍照片合成大型照片</a:t>
            </a:r>
            <a:endParaRPr lang="en-US" altLang="zh-TW" sz="1800" b="0" i="0" u="none" strike="noStrike" baseline="0" dirty="0">
              <a:latin typeface="NimbusRomNo9L-Regu"/>
            </a:endParaRPr>
          </a:p>
          <a:p>
            <a:pPr algn="l"/>
            <a:r>
              <a:rPr lang="en-US" altLang="zh-TW" sz="1800" dirty="0">
                <a:latin typeface="Adobe Caslon Pro" panose="0205050205050A020403" pitchFamily="18" charset="0"/>
                <a:cs typeface="Adobe Arabic" panose="02040503050201020203" pitchFamily="18" charset="-78"/>
              </a:rPr>
              <a:t>ground control points</a:t>
            </a:r>
            <a:r>
              <a:rPr lang="zh-TW" altLang="en-US" sz="1800" b="0" i="0" dirty="0">
                <a:solidFill>
                  <a:srgbClr val="2C343F"/>
                </a:solidFill>
                <a:effectLst/>
                <a:latin typeface="Nunito Sans" panose="020B0604020202020204" pitchFamily="2" charset="0"/>
              </a:rPr>
              <a:t>指的是</a:t>
            </a:r>
            <a:r>
              <a:rPr lang="zh-TW" altLang="en-US" sz="2800" b="0" i="0" dirty="0">
                <a:solidFill>
                  <a:srgbClr val="2C343F"/>
                </a:solidFill>
                <a:effectLst/>
                <a:latin typeface="Nunito Sans" panose="020B0604020202020204" pitchFamily="2" charset="0"/>
              </a:rPr>
              <a:t>在無人機測量中，地面上具有已知坐標的點，測量的人可以精準定位，使用無人機準確地繪製大面積地圖。</a:t>
            </a:r>
            <a:r>
              <a:rPr lang="en-US" altLang="zh-TW" sz="2800" b="0" i="0" dirty="0">
                <a:solidFill>
                  <a:srgbClr val="2C343F"/>
                </a:solidFill>
                <a:effectLst/>
                <a:latin typeface="Nunito Sans" panose="020B0604020202020204" pitchFamily="2" charset="0"/>
              </a:rPr>
              <a:t>GCP </a:t>
            </a:r>
            <a:r>
              <a:rPr lang="zh-TW" altLang="en-US" sz="2800" b="0" i="0" dirty="0">
                <a:solidFill>
                  <a:srgbClr val="2C343F"/>
                </a:solidFill>
                <a:effectLst/>
                <a:latin typeface="Nunito Sans" panose="020B0604020202020204" pitchFamily="2" charset="0"/>
              </a:rPr>
              <a:t>可以把將誤差範圍壓到厘米級。</a:t>
            </a:r>
            <a:endParaRPr lang="en-US" altLang="zh-TW" sz="1800" b="0" i="0" u="none" strike="noStrike" baseline="0" dirty="0">
              <a:latin typeface="NimbusRomNo9L-Regu"/>
            </a:endParaRPr>
          </a:p>
          <a:p>
            <a:pPr algn="l"/>
            <a:r>
              <a:rPr lang="zh-TW" altLang="en-US" sz="1800" b="0" i="0" u="none" strike="noStrike" baseline="0" dirty="0">
                <a:latin typeface="NimbusRomNo9L-Regu"/>
              </a:rPr>
              <a:t>比較早期的</a:t>
            </a:r>
            <a:r>
              <a:rPr lang="en-US" altLang="zh-TW" sz="1800" b="1" i="0" cap="none" dirty="0">
                <a:solidFill>
                  <a:schemeClr val="tx1"/>
                </a:solidFill>
                <a:latin typeface="Adobe Caslon Pro" panose="0205050205050A020403" pitchFamily="18" charset="0"/>
                <a:cs typeface="Arial" panose="020B0604020202020204" pitchFamily="34" charset="0"/>
              </a:rPr>
              <a:t>Image Stitching</a:t>
            </a:r>
            <a:r>
              <a:rPr lang="zh-TW" altLang="en-US" sz="1800" b="0" i="0" u="none" strike="noStrike" baseline="0" dirty="0">
                <a:latin typeface="NimbusRomNo9L-Regu"/>
              </a:rPr>
              <a:t>是直接去最小化</a:t>
            </a:r>
            <a:r>
              <a:rPr lang="en-US" altLang="zh-TW" sz="1800" b="0" i="0" u="none" strike="noStrike" baseline="0" dirty="0">
                <a:latin typeface="NimbusRomNo9L-Regu"/>
              </a:rPr>
              <a:t>pixel</a:t>
            </a:r>
            <a:r>
              <a:rPr lang="zh-TW" altLang="en-US" sz="1800" b="0" i="0" u="none" strike="noStrike" baseline="0" dirty="0">
                <a:latin typeface="NimbusRomNo9L-Regu"/>
              </a:rPr>
              <a:t>到</a:t>
            </a:r>
            <a:r>
              <a:rPr lang="en-US" altLang="zh-TW" sz="1800" b="0" i="0" u="none" strike="noStrike" baseline="0" dirty="0">
                <a:latin typeface="NimbusRomNo9L-Regu"/>
              </a:rPr>
              <a:t>pixel</a:t>
            </a:r>
            <a:r>
              <a:rPr lang="zh-TW" altLang="en-US" sz="1800" b="0" i="0" u="none" strike="noStrike" baseline="0" dirty="0">
                <a:latin typeface="NimbusRomNo9L-Regu"/>
              </a:rPr>
              <a:t>的差異，但是現代的演算法會提取一組稀疏的特徵並將它們做</a:t>
            </a:r>
            <a:r>
              <a:rPr lang="en-US" altLang="zh-TW" sz="1800" b="0" i="0" u="none" strike="noStrike" baseline="0" dirty="0">
                <a:latin typeface="NimbusRomNo9L-Regu"/>
              </a:rPr>
              <a:t>matching</a:t>
            </a:r>
            <a:r>
              <a:rPr lang="zh-TW" altLang="en-US" sz="1800" b="0" i="0" u="none" strike="noStrike" baseline="0" dirty="0">
                <a:latin typeface="NimbusRomNo9L-Regu"/>
              </a:rPr>
              <a:t>。</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20</a:t>
            </a:fld>
            <a:endParaRPr lang="en-001"/>
          </a:p>
        </p:txBody>
      </p:sp>
    </p:spTree>
    <p:extLst>
      <p:ext uri="{BB962C8B-B14F-4D97-AF65-F5344CB8AC3E}">
        <p14:creationId xmlns:p14="http://schemas.microsoft.com/office/powerpoint/2010/main" val="974510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(a)2D</a:t>
            </a:r>
            <a:r>
              <a:rPr lang="zh-TW" altLang="en-US" dirty="0"/>
              <a:t>影像的幾何對齊</a:t>
            </a:r>
            <a:endParaRPr lang="en-US" altLang="zh-TW" dirty="0"/>
          </a:p>
          <a:p>
            <a:r>
              <a:rPr lang="en-US" altLang="zh-TW" dirty="0"/>
              <a:t>(b)</a:t>
            </a:r>
            <a:r>
              <a:rPr lang="zh-TW" altLang="zh-TW" dirty="0"/>
              <a:t>由 54 張照片構成的球形全景圖</a:t>
            </a:r>
            <a:endParaRPr lang="zh-TW" altLang="en-US" dirty="0"/>
          </a:p>
        </p:txBody>
      </p:sp>
      <p:sp>
        <p:nvSpPr>
          <p:cNvPr id="4" name="投影片編號版面配置區 3"/>
          <p:cNvSpPr>
            <a:spLocks noGrp="1"/>
          </p:cNvSpPr>
          <p:nvPr>
            <p:ph type="sldNum" sz="quarter" idx="5"/>
          </p:nvPr>
        </p:nvSpPr>
        <p:spPr/>
        <p:txBody>
          <a:bodyPr/>
          <a:lstStyle/>
          <a:p>
            <a:fld id="{DE63367A-BE55-451E-92C3-586DC2AB4C24}" type="slidenum">
              <a:rPr lang="en-001" smtClean="0"/>
              <a:t>3</a:t>
            </a:fld>
            <a:endParaRPr lang="en-001"/>
          </a:p>
        </p:txBody>
      </p:sp>
    </p:spTree>
    <p:extLst>
      <p:ext uri="{BB962C8B-B14F-4D97-AF65-F5344CB8AC3E}">
        <p14:creationId xmlns:p14="http://schemas.microsoft.com/office/powerpoint/2010/main" val="438806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t>Tuure</a:t>
            </a:r>
            <a:r>
              <a:rPr lang="en-US" altLang="zh-TW" dirty="0"/>
              <a:t> </a:t>
            </a:r>
            <a:r>
              <a:rPr lang="en-US" altLang="zh-TW" dirty="0" err="1"/>
              <a:t>Leppänen</a:t>
            </a:r>
            <a:r>
              <a:rPr lang="zh-TW" altLang="en-US" dirty="0"/>
              <a:t>，</a:t>
            </a:r>
            <a:r>
              <a:rPr lang="en-US" altLang="zh-TW" dirty="0"/>
              <a:t>Reconstruction I</a:t>
            </a:r>
            <a:r>
              <a:rPr lang="zh-TW" altLang="en-US" dirty="0"/>
              <a:t>：來自 </a:t>
            </a:r>
            <a:r>
              <a:rPr lang="en-US" altLang="zh-TW" dirty="0"/>
              <a:t>3D </a:t>
            </a:r>
            <a:r>
              <a:rPr lang="zh-TW" altLang="en-US" dirty="0"/>
              <a:t>模型的 </a:t>
            </a:r>
            <a:r>
              <a:rPr lang="en-US" altLang="zh-TW" dirty="0"/>
              <a:t>2D </a:t>
            </a:r>
            <a:r>
              <a:rPr lang="zh-TW" altLang="en-US" dirty="0"/>
              <a:t>圖像，這個模型使用攝影測量方法從數百張日本花園的地面照片中構建。</a:t>
            </a:r>
          </a:p>
        </p:txBody>
      </p:sp>
      <p:sp>
        <p:nvSpPr>
          <p:cNvPr id="4" name="投影片編號版面配置區 3"/>
          <p:cNvSpPr>
            <a:spLocks noGrp="1"/>
          </p:cNvSpPr>
          <p:nvPr>
            <p:ph type="sldNum" sz="quarter" idx="5"/>
          </p:nvPr>
        </p:nvSpPr>
        <p:spPr/>
        <p:txBody>
          <a:bodyPr/>
          <a:lstStyle/>
          <a:p>
            <a:fld id="{DE63367A-BE55-451E-92C3-586DC2AB4C24}" type="slidenum">
              <a:rPr lang="en-001" smtClean="0"/>
              <a:t>21</a:t>
            </a:fld>
            <a:endParaRPr lang="en-001"/>
          </a:p>
        </p:txBody>
      </p:sp>
    </p:spTree>
    <p:extLst>
      <p:ext uri="{BB962C8B-B14F-4D97-AF65-F5344CB8AC3E}">
        <p14:creationId xmlns:p14="http://schemas.microsoft.com/office/powerpoint/2010/main" val="340602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與影像對齊一樣，我們必須先確定將一張影像中的像素坐標與另一張影像中的像素坐標相關聯的</a:t>
            </a:r>
            <a:r>
              <a:rPr lang="en-US" altLang="zh-TW" sz="1800" b="0" i="0" u="none" strike="noStrike" baseline="0" dirty="0">
                <a:latin typeface="NimbusRomNo9L-Regu"/>
              </a:rPr>
              <a:t>motion model</a:t>
            </a:r>
            <a:r>
              <a:rPr lang="zh-TW" altLang="en-US" sz="1800" b="0" i="0" u="none" strike="noStrike" baseline="0" dirty="0">
                <a:latin typeface="NimbusRomNo9L-Regu"/>
              </a:rPr>
              <a:t>。</a:t>
            </a:r>
            <a:endParaRPr lang="en-US" altLang="zh-TW" sz="1800" b="0" i="0" u="none" strike="noStrike" baseline="0" dirty="0">
              <a:latin typeface="NimbusRomNo9L-Regu"/>
            </a:endParaRPr>
          </a:p>
          <a:p>
            <a:pPr algn="l"/>
            <a:r>
              <a:rPr lang="zh-TW" altLang="en-US" sz="1800" b="0" i="0" u="none" strike="noStrike" baseline="0" dirty="0">
                <a:latin typeface="NimbusRomNo9L-Regu"/>
              </a:rPr>
              <a:t>接下來，估計正確的對齊方式</a:t>
            </a:r>
            <a:endParaRPr lang="en-US" altLang="zh-TW" sz="1800" b="0" i="0" u="none" strike="noStrike" baseline="0" dirty="0">
              <a:latin typeface="NimbusRomNo9L-Regu"/>
            </a:endParaRPr>
          </a:p>
          <a:p>
            <a:pPr algn="l"/>
            <a:r>
              <a:rPr lang="zh-TW" altLang="en-US" sz="1800" b="0" i="0" u="none" strike="noStrike" baseline="0" dirty="0">
                <a:latin typeface="NimbusRomNo9L-Regu"/>
              </a:rPr>
              <a:t>對齊影像之後，我們需要選擇一個最終的合成平面來扭曲對齊過的圖像。</a:t>
            </a:r>
            <a:endParaRPr lang="en-US" altLang="zh-TW" sz="1800" b="0" i="0" u="none" strike="noStrike" baseline="0" dirty="0">
              <a:latin typeface="NimbusRomNo9L-Regu"/>
            </a:endParaRPr>
          </a:p>
          <a:p>
            <a:pPr algn="l"/>
            <a:r>
              <a:rPr lang="zh-TW" altLang="en-US" sz="1800" b="0" i="0" u="none" strike="noStrike" baseline="0" dirty="0">
                <a:latin typeface="NimbusRomNo9L-Regu"/>
              </a:rPr>
              <a:t>最後，我們需要無縫剪切和混合影像的重疊部分。</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22</a:t>
            </a:fld>
            <a:endParaRPr lang="en-001"/>
          </a:p>
        </p:txBody>
      </p:sp>
    </p:spTree>
    <p:extLst>
      <p:ext uri="{BB962C8B-B14F-4D97-AF65-F5344CB8AC3E}">
        <p14:creationId xmlns:p14="http://schemas.microsoft.com/office/powerpoint/2010/main" val="469155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最簡單的影像拼接應用是把平面掃描儀上面拍攝的多張影像掃描拼接在一起。</a:t>
            </a:r>
            <a:endParaRPr lang="en-US" altLang="zh-TW" sz="1800" b="0" i="0" u="none" strike="noStrike" baseline="0" dirty="0">
              <a:latin typeface="NimbusRomNo9L-Regu"/>
            </a:endParaRPr>
          </a:p>
          <a:p>
            <a:pPr algn="l"/>
            <a:r>
              <a:rPr lang="zh-TW" altLang="en-US" sz="1800" b="0" i="0" u="none" strike="noStrike" baseline="0" dirty="0">
                <a:latin typeface="NimbusRomNo9L-Regu"/>
              </a:rPr>
              <a:t>假設有一張大地圖或一件藝術品，它們因為尺寸太大沒辦法放在掃描儀上。</a:t>
            </a:r>
            <a:endParaRPr lang="en-US" altLang="zh-TW" sz="1800" b="0" i="0" u="none" strike="noStrike" baseline="0" dirty="0">
              <a:latin typeface="NimbusRomNo9L-Regu"/>
            </a:endParaRPr>
          </a:p>
          <a:p>
            <a:pPr algn="l"/>
            <a:r>
              <a:rPr lang="zh-TW" altLang="en-US" sz="1800" b="0" i="0" u="none" strike="noStrike" baseline="0" dirty="0">
                <a:latin typeface="NimbusRomNo9L-Regu"/>
              </a:rPr>
              <a:t>我們只需要對這個東西進行多次掃描，掃描重疊部分要足夠大，以確保有足夠的</a:t>
            </a:r>
            <a:r>
              <a:rPr lang="en-US" altLang="zh-TW" sz="1800" b="0" i="0" u="none" strike="noStrike" baseline="0" dirty="0">
                <a:latin typeface="NimbusRomNo9L-Regu"/>
              </a:rPr>
              <a:t>features</a:t>
            </a:r>
            <a:r>
              <a:rPr lang="zh-TW" altLang="en-US" sz="1800" b="0" i="0" u="none" strike="noStrike" baseline="0" dirty="0">
                <a:latin typeface="NimbusRomNo9L-Regu"/>
              </a:rPr>
              <a:t>。</a:t>
            </a:r>
            <a:endParaRPr lang="en-US" altLang="zh-TW" sz="1800" b="0" i="0" u="none" strike="noStrike" baseline="0" dirty="0">
              <a:latin typeface="NimbusRomNo9L-Regu"/>
            </a:endParaRPr>
          </a:p>
          <a:p>
            <a:pPr algn="l"/>
            <a:r>
              <a:rPr lang="zh-TW" altLang="en-US" sz="1800" b="0" i="0" u="none" strike="noStrike" baseline="0" dirty="0">
                <a:latin typeface="NimbusRomNo9L-Regu"/>
              </a:rPr>
              <a:t>再來就可以做</a:t>
            </a:r>
            <a:r>
              <a:rPr lang="en-US" altLang="zh-TW" sz="1800" b="0" i="0" u="none" strike="noStrike" baseline="0" dirty="0">
                <a:latin typeface="NimbusRomNo9L-Regu"/>
              </a:rPr>
              <a:t>feature detection</a:t>
            </a:r>
            <a:r>
              <a:rPr lang="zh-TW" altLang="en-US" sz="1800" b="0" i="0" u="none" strike="noStrike" baseline="0" dirty="0">
                <a:latin typeface="NimbusRomNo9L-Regu"/>
              </a:rPr>
              <a:t>，</a:t>
            </a:r>
            <a:r>
              <a:rPr lang="en-US" altLang="zh-TW" sz="1800" b="0" i="0" u="none" strike="noStrike" baseline="0" dirty="0">
                <a:latin typeface="NimbusRomNo9L-Regu"/>
              </a:rPr>
              <a:t>feature matching</a:t>
            </a:r>
            <a:r>
              <a:rPr lang="zh-TW" altLang="en-US" sz="1800" b="0" i="0" u="none" strike="noStrike" baseline="0" dirty="0">
                <a:latin typeface="NimbusRomNo9L-Regu"/>
              </a:rPr>
              <a:t>，並估計 </a:t>
            </a:r>
            <a:r>
              <a:rPr lang="en-US" altLang="zh-TW" sz="1800" b="0" i="0" u="none" strike="noStrike" baseline="0" dirty="0">
                <a:latin typeface="NimbusRomNo9L-Regu"/>
              </a:rPr>
              <a:t>2D rigid</a:t>
            </a:r>
            <a:r>
              <a:rPr lang="zh-TW" altLang="en-US" sz="1800" b="0" i="0" u="none" strike="noStrike" baseline="0" dirty="0">
                <a:latin typeface="NimbusRomNo9L-Regu"/>
              </a:rPr>
              <a:t> </a:t>
            </a:r>
            <a:r>
              <a:rPr lang="en-US" altLang="zh-TW" sz="1800" b="0" i="0" u="none" strike="noStrike" baseline="0" dirty="0">
                <a:latin typeface="NimbusRomNo9L-Regu"/>
              </a:rPr>
              <a:t>transform</a:t>
            </a:r>
            <a:r>
              <a:rPr lang="zh-TW" altLang="en-US" sz="1800" b="0" i="0" u="none" strike="noStrike" baseline="0" dirty="0">
                <a:latin typeface="NimbusRomNo9L-Regu"/>
              </a:rPr>
              <a:t>。</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23</a:t>
            </a:fld>
            <a:endParaRPr lang="en-001"/>
          </a:p>
        </p:txBody>
      </p:sp>
    </p:spTree>
    <p:extLst>
      <p:ext uri="{BB962C8B-B14F-4D97-AF65-F5344CB8AC3E}">
        <p14:creationId xmlns:p14="http://schemas.microsoft.com/office/powerpoint/2010/main" val="2755781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然後我們也可以加上前面介紹過的 </a:t>
            </a:r>
            <a:r>
              <a:rPr lang="en-US" altLang="zh-TW" sz="1800" b="0" i="0" u="none" strike="noStrike" baseline="0" dirty="0">
                <a:latin typeface="NimbusRomNo9L-Regu"/>
              </a:rPr>
              <a:t>RANSAC </a:t>
            </a:r>
            <a:r>
              <a:rPr lang="zh-TW" altLang="en-US" sz="1800" b="0" i="0" u="none" strike="noStrike" baseline="0" dirty="0">
                <a:latin typeface="NimbusRomNo9L-Regu"/>
              </a:rPr>
              <a:t>演算法找到比較好的</a:t>
            </a:r>
            <a:r>
              <a:rPr lang="en-US" altLang="zh-TW" sz="1800" b="0" i="0" u="none" strike="noStrike" baseline="0" dirty="0">
                <a:latin typeface="NimbusRomNo9L-Regu"/>
              </a:rPr>
              <a:t>matching</a:t>
            </a:r>
            <a:r>
              <a:rPr lang="zh-TW" altLang="en-US" sz="1800" b="0" i="0" u="none" strike="noStrike" baseline="0" dirty="0">
                <a:latin typeface="NimbusRomNo9L-Regu"/>
              </a:rPr>
              <a:t>，也就是把配對不正確的</a:t>
            </a:r>
            <a:r>
              <a:rPr lang="en-US" altLang="zh-TW" sz="1800" b="0" i="0" u="none" strike="noStrike" baseline="0" dirty="0">
                <a:latin typeface="NimbusRomNo9L-Regu"/>
              </a:rPr>
              <a:t>outlier</a:t>
            </a:r>
            <a:r>
              <a:rPr lang="zh-TW" altLang="en-US" sz="1800" b="0" i="0" u="none" strike="noStrike" baseline="0" dirty="0">
                <a:latin typeface="NimbusRomNo9L-Regu"/>
              </a:rPr>
              <a:t>拿掉</a:t>
            </a:r>
            <a:endParaRPr lang="en-US" altLang="zh-TW" sz="1800" b="0" i="0" u="none" strike="noStrike" baseline="0" dirty="0">
              <a:latin typeface="NimbusRomNo9L-Regu"/>
            </a:endParaRPr>
          </a:p>
          <a:p>
            <a:pPr algn="l"/>
            <a:r>
              <a:rPr lang="zh-TW" altLang="en-US" sz="1800" b="0" i="0" u="none" strike="noStrike" baseline="0" dirty="0">
                <a:latin typeface="NimbusRomNo9L-Regu"/>
              </a:rPr>
              <a:t>最後在一個最終的合成平面上，對影像做</a:t>
            </a:r>
            <a:r>
              <a:rPr lang="en-US" altLang="zh-TW" sz="1800" dirty="0">
                <a:latin typeface="Adobe Caslon Pro" panose="0205050205050A020403" pitchFamily="18" charset="0"/>
                <a:cs typeface="Adobe Arabic" panose="02040503050201020203" pitchFamily="18" charset="-78"/>
              </a:rPr>
              <a:t>resample</a:t>
            </a:r>
            <a:r>
              <a:rPr lang="zh-TW" altLang="en-US" sz="1800" b="0" i="0" u="none" strike="noStrike" baseline="0" dirty="0">
                <a:latin typeface="NimbusRomNo9L-Regu"/>
                <a:cs typeface="Adobe Arabic" panose="02040503050201020203" pitchFamily="18" charset="-78"/>
              </a:rPr>
              <a:t>，可能還可以做一些</a:t>
            </a:r>
            <a:r>
              <a:rPr lang="en-US" altLang="zh-TW" sz="1800" b="0" i="0" u="none" strike="noStrike" baseline="0" dirty="0">
                <a:latin typeface="NimbusRomNo9L-Regu"/>
                <a:cs typeface="Adobe Arabic" panose="02040503050201020203" pitchFamily="18" charset="-78"/>
              </a:rPr>
              <a:t>blending</a:t>
            </a:r>
            <a:r>
              <a:rPr lang="zh-TW" altLang="en-US" sz="1800" b="0" i="0" u="none" strike="noStrike" baseline="0" dirty="0">
                <a:latin typeface="NimbusRomNo9L-Regu"/>
                <a:cs typeface="Adobe Arabic" panose="02040503050201020203" pitchFamily="18" charset="-78"/>
              </a:rPr>
              <a:t>等等</a:t>
            </a:r>
            <a:r>
              <a:rPr lang="zh-TW" altLang="en-US" sz="1800" b="0" i="0" u="none" strike="noStrike" baseline="0" dirty="0">
                <a:latin typeface="NimbusRomNo9L-Regu"/>
              </a:rPr>
              <a:t>。</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24</a:t>
            </a:fld>
            <a:endParaRPr lang="en-001"/>
          </a:p>
        </p:txBody>
      </p:sp>
    </p:spTree>
    <p:extLst>
      <p:ext uri="{BB962C8B-B14F-4D97-AF65-F5344CB8AC3E}">
        <p14:creationId xmlns:p14="http://schemas.microsoft.com/office/powerpoint/2010/main" val="555361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那這邊有一個比較麻煩的問題是 </a:t>
            </a:r>
            <a:r>
              <a:rPr lang="en-US" altLang="zh-TW" sz="1800" b="0" i="0" u="none" strike="noStrike" baseline="0" dirty="0">
                <a:latin typeface="NimbusRomNo9L-Regu"/>
              </a:rPr>
              <a:t>2D rigid</a:t>
            </a:r>
            <a:r>
              <a:rPr lang="zh-TW" altLang="en-US" sz="1800" b="0" i="0" u="none" strike="noStrike" baseline="0" dirty="0">
                <a:latin typeface="NimbusRomNo9L-Regu"/>
              </a:rPr>
              <a:t> </a:t>
            </a:r>
            <a:r>
              <a:rPr lang="en-US" altLang="zh-TW" sz="1800" b="0" i="0" u="none" strike="noStrike" baseline="0" dirty="0">
                <a:latin typeface="NimbusRomNo9L-Regu"/>
              </a:rPr>
              <a:t>transform</a:t>
            </a:r>
            <a:r>
              <a:rPr lang="zh-TW" altLang="en-US" sz="1800" b="0" i="0" u="none" strike="noStrike" baseline="0" dirty="0">
                <a:latin typeface="NimbusRomNo9L-Regu"/>
              </a:rPr>
              <a:t>在旋轉角度 𝜃 中是非線性的，也就是說我們一般的</a:t>
            </a:r>
            <a:r>
              <a:rPr lang="en-US" altLang="zh-TW" sz="1800" b="0" i="0" u="none" strike="noStrike" baseline="0" dirty="0">
                <a:latin typeface="NimbusRomNo9L-Regu"/>
              </a:rPr>
              <a:t>linear transform</a:t>
            </a:r>
            <a:r>
              <a:rPr lang="zh-TW" altLang="en-US" sz="1800" b="0" i="0" u="none" strike="noStrike" baseline="0" dirty="0">
                <a:latin typeface="NimbusRomNo9L-Regu"/>
              </a:rPr>
              <a:t>沒辦法用來表示</a:t>
            </a:r>
            <a:r>
              <a:rPr lang="en-US" altLang="zh-TW" sz="1800" b="0" i="0" u="none" strike="noStrike" baseline="0" dirty="0">
                <a:latin typeface="NimbusRomNo9L-Regu"/>
              </a:rPr>
              <a:t>translation</a:t>
            </a:r>
          </a:p>
          <a:p>
            <a:pPr algn="l"/>
            <a:r>
              <a:rPr lang="zh-TW" altLang="en-US" sz="2800" dirty="0"/>
              <a:t>所以就需要用</a:t>
            </a:r>
            <a:r>
              <a:rPr lang="zh-TW" altLang="zh-TW" sz="2800" dirty="0"/>
              <a:t>非線性</a:t>
            </a:r>
            <a:r>
              <a:rPr lang="zh-TW" altLang="en-US" sz="2800" dirty="0"/>
              <a:t>的</a:t>
            </a:r>
            <a:r>
              <a:rPr lang="zh-TW" altLang="zh-TW" sz="2800" dirty="0"/>
              <a:t>最小</a:t>
            </a:r>
            <a:r>
              <a:rPr lang="zh-TW" altLang="en-US" sz="2800" dirty="0"/>
              <a:t>平方</a:t>
            </a:r>
            <a:r>
              <a:rPr lang="zh-TW" altLang="zh-TW" sz="2800" dirty="0"/>
              <a:t>法或</a:t>
            </a:r>
            <a:r>
              <a:rPr lang="zh-TW" altLang="en-US" sz="2800" dirty="0"/>
              <a:t>是</a:t>
            </a:r>
            <a:r>
              <a:rPr lang="zh-TW" altLang="zh-TW" sz="2800" dirty="0"/>
              <a:t>將 R </a:t>
            </a:r>
            <a:r>
              <a:rPr lang="zh-TW" altLang="en-US" sz="2800" dirty="0"/>
              <a:t>限制是</a:t>
            </a:r>
            <a:r>
              <a:rPr lang="zh-TW" altLang="zh-TW" sz="2800" dirty="0"/>
              <a:t>正交</a:t>
            </a:r>
            <a:r>
              <a:rPr lang="zh-TW" altLang="en-US" sz="2800" dirty="0"/>
              <a:t>的</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25</a:t>
            </a:fld>
            <a:endParaRPr lang="en-001"/>
          </a:p>
        </p:txBody>
      </p:sp>
    </p:spTree>
    <p:extLst>
      <p:ext uri="{BB962C8B-B14F-4D97-AF65-F5344CB8AC3E}">
        <p14:creationId xmlns:p14="http://schemas.microsoft.com/office/powerpoint/2010/main" val="1699436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TW" sz="1800" i="0" u="none" strike="noStrike" baseline="0" dirty="0">
                <a:latin typeface="Adobe Caslon Pro" panose="0205050205050A020403" pitchFamily="18" charset="0"/>
              </a:rPr>
              <a:t>Rotational</a:t>
            </a:r>
            <a:r>
              <a:rPr lang="zh-TW" altLang="en-US" sz="1800" i="0" u="none" strike="noStrike" baseline="0" dirty="0">
                <a:latin typeface="Adobe Caslon Pro" panose="0205050205050A020403" pitchFamily="18" charset="0"/>
              </a:rPr>
              <a:t> 的全景圖</a:t>
            </a:r>
            <a:endParaRPr lang="en-US" altLang="zh-TW" sz="1800" b="0" i="0" u="none" strike="noStrike" baseline="0" dirty="0">
              <a:latin typeface="NimbusRomNo9L-Regu"/>
            </a:endParaRPr>
          </a:p>
          <a:p>
            <a:pPr algn="l"/>
            <a:r>
              <a:rPr lang="zh-TW" altLang="en-US" sz="1800" b="0" i="0" u="none" strike="noStrike" baseline="0" dirty="0">
                <a:latin typeface="NimbusRomNo9L-Regu"/>
              </a:rPr>
              <a:t>全景圖拼接最典型的情況是相機只有純粹的旋轉。</a:t>
            </a:r>
            <a:endParaRPr lang="en-US" altLang="zh-TW" sz="1800" b="0" i="0" u="none" strike="noStrike" baseline="0" dirty="0">
              <a:latin typeface="NimbusRomNo9L-Regu"/>
            </a:endParaRPr>
          </a:p>
          <a:p>
            <a:pPr algn="l"/>
            <a:r>
              <a:rPr lang="zh-TW" altLang="en-US" sz="1800" b="0" i="0" u="none" strike="noStrike" baseline="0" dirty="0">
                <a:latin typeface="NimbusRomNo9L-Regu"/>
              </a:rPr>
              <a:t>比方說我們站在大峽谷的邊緣，去拍遠處的場景，然後相機只有做旋轉，也就是沒有其他</a:t>
            </a:r>
            <a:r>
              <a:rPr lang="en-US" altLang="zh-TW" sz="1800" b="0" i="0" u="none" strike="noStrike" baseline="0" dirty="0">
                <a:latin typeface="NimbusRomNo9L-Regu"/>
              </a:rPr>
              <a:t>transform</a:t>
            </a:r>
            <a:r>
              <a:rPr lang="zh-TW" altLang="en-US" sz="1800" b="0" i="0" u="none" strike="noStrike" baseline="0" dirty="0">
                <a:latin typeface="NimbusRomNo9L-Regu"/>
              </a:rPr>
              <a:t>，這相當於假設所有的點都離相機很遠，也就是在無窮遠的平面上</a:t>
            </a:r>
            <a:endParaRPr lang="en-US" altLang="zh-TW" sz="1800" b="0" i="0" u="none" strike="noStrike" baseline="0" dirty="0">
              <a:latin typeface="NimbusRomNo9L-Regu"/>
            </a:endParaRPr>
          </a:p>
          <a:p>
            <a:pPr algn="l"/>
            <a:r>
              <a:rPr lang="zh-TW" altLang="en-US" sz="1800" b="0" i="0" u="none" strike="noStrike" baseline="0" dirty="0">
                <a:latin typeface="NimbusRomNo9L-Regu"/>
              </a:rPr>
              <a:t>為甚麼要這樣做</a:t>
            </a:r>
            <a:r>
              <a:rPr lang="en-US" altLang="zh-TW" sz="1800" b="0" i="0" u="none" strike="noStrike" baseline="0" dirty="0">
                <a:latin typeface="NimbusRomNo9L-Regu"/>
              </a:rPr>
              <a:t>?</a:t>
            </a:r>
          </a:p>
        </p:txBody>
      </p:sp>
      <p:sp>
        <p:nvSpPr>
          <p:cNvPr id="4" name="Slide Number Placeholder 3"/>
          <p:cNvSpPr>
            <a:spLocks noGrp="1"/>
          </p:cNvSpPr>
          <p:nvPr>
            <p:ph type="sldNum" sz="quarter" idx="5"/>
          </p:nvPr>
        </p:nvSpPr>
        <p:spPr/>
        <p:txBody>
          <a:bodyPr/>
          <a:lstStyle/>
          <a:p>
            <a:fld id="{DE63367A-BE55-451E-92C3-586DC2AB4C24}" type="slidenum">
              <a:rPr lang="en-001" smtClean="0"/>
              <a:t>26</a:t>
            </a:fld>
            <a:endParaRPr lang="en-001"/>
          </a:p>
        </p:txBody>
      </p:sp>
    </p:spTree>
    <p:extLst>
      <p:ext uri="{BB962C8B-B14F-4D97-AF65-F5344CB8AC3E}">
        <p14:creationId xmlns:p14="http://schemas.microsoft.com/office/powerpoint/2010/main" val="3796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在做影像拼接的時候，只有兩種情況可能可以完美的拼接</a:t>
            </a:r>
            <a:endParaRPr lang="en-US" altLang="zh-TW" sz="1800" b="0" i="0" u="none" strike="noStrike" baseline="0" dirty="0">
              <a:latin typeface="NimbusRomNo9L-Regu"/>
            </a:endParaRPr>
          </a:p>
          <a:p>
            <a:pPr algn="l"/>
            <a:r>
              <a:rPr lang="zh-TW" altLang="en-US" sz="1800" b="0" i="0" u="none" strike="noStrike" baseline="0" dirty="0">
                <a:latin typeface="NimbusRomNo9L-Regu"/>
              </a:rPr>
              <a:t>第一個就是</a:t>
            </a:r>
            <a:r>
              <a:rPr lang="en-US" altLang="zh-TW" sz="1800" b="0" i="0" u="none" strike="noStrike" baseline="0" dirty="0">
                <a:latin typeface="NimbusRomNo9L-Regu"/>
              </a:rPr>
              <a:t>camera</a:t>
            </a:r>
            <a:r>
              <a:rPr lang="zh-TW" altLang="en-US" sz="1800" b="0" i="0" u="none" strike="noStrike" baseline="0" dirty="0">
                <a:latin typeface="NimbusRomNo9L-Regu"/>
              </a:rPr>
              <a:t>的</a:t>
            </a:r>
            <a:r>
              <a:rPr lang="en-US" altLang="zh-TW" sz="1800" b="0" i="0" u="none" strike="noStrike" baseline="0" dirty="0">
                <a:latin typeface="NimbusRomNo9L-Regu"/>
              </a:rPr>
              <a:t>center</a:t>
            </a:r>
            <a:r>
              <a:rPr lang="zh-TW" altLang="en-US" sz="1800" b="0" i="0" u="none" strike="noStrike" baseline="0" dirty="0">
                <a:latin typeface="NimbusRomNo9L-Regu"/>
              </a:rPr>
              <a:t>在同一個位置，只有做旋轉</a:t>
            </a:r>
            <a:endParaRPr lang="en-US" altLang="zh-TW" sz="1800" b="0" i="0" u="none" strike="noStrike" baseline="0" dirty="0">
              <a:latin typeface="NimbusRomNo9L-Regu"/>
            </a:endParaRPr>
          </a:p>
          <a:p>
            <a:pPr algn="l"/>
            <a:r>
              <a:rPr lang="zh-TW" altLang="en-US" sz="1800" b="0" i="0" u="none" strike="noStrike" baseline="0" dirty="0">
                <a:latin typeface="NimbusRomNo9L-Regu"/>
              </a:rPr>
              <a:t>第二個就是你拍的對象是一個平面或是非常遙遠的景，那也算是一種平面</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27</a:t>
            </a:fld>
            <a:endParaRPr lang="en-001"/>
          </a:p>
        </p:txBody>
      </p:sp>
    </p:spTree>
    <p:extLst>
      <p:ext uri="{BB962C8B-B14F-4D97-AF65-F5344CB8AC3E}">
        <p14:creationId xmlns:p14="http://schemas.microsoft.com/office/powerpoint/2010/main" val="220570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這張圖解釋來自四面八方的光線打到相機</a:t>
            </a:r>
            <a:r>
              <a:rPr lang="en-US" altLang="zh-TW" sz="1800" b="0" i="0" u="none" strike="noStrike" baseline="0" dirty="0">
                <a:latin typeface="NimbusRomNo9L-Regu"/>
              </a:rPr>
              <a:t>(</a:t>
            </a:r>
            <a:r>
              <a:rPr lang="zh-TW" altLang="en-US" sz="1800" b="0" i="0" u="none" strike="noStrike" baseline="0" dirty="0">
                <a:latin typeface="NimbusRomNo9L-Regu"/>
              </a:rPr>
              <a:t>紫色點</a:t>
            </a:r>
            <a:r>
              <a:rPr lang="en-US" altLang="zh-TW" sz="1800" b="0" i="0" u="none" strike="noStrike" baseline="0" dirty="0">
                <a:latin typeface="NimbusRomNo9L-Regu"/>
              </a:rPr>
              <a:t>)</a:t>
            </a:r>
          </a:p>
          <a:p>
            <a:pPr algn="l"/>
            <a:r>
              <a:rPr lang="en-US" sz="1800" b="0" i="0" u="none" strike="noStrike" baseline="0" dirty="0">
                <a:latin typeface="NimbusRomNo9L-Regu"/>
              </a:rPr>
              <a:t>Real camera</a:t>
            </a:r>
            <a:r>
              <a:rPr lang="zh-TW" altLang="en-US" sz="1800" b="0" i="0" u="none" strike="noStrike" baseline="0" dirty="0">
                <a:latin typeface="NimbusRomNo9L-Regu"/>
              </a:rPr>
              <a:t>擷取到一個平面</a:t>
            </a:r>
            <a:endParaRPr lang="en-US" altLang="zh-TW" sz="1800" b="0" i="0" u="none" strike="noStrike" baseline="0" dirty="0">
              <a:latin typeface="NimbusRomNo9L-Regu"/>
            </a:endParaRPr>
          </a:p>
          <a:p>
            <a:pPr algn="l"/>
            <a:r>
              <a:rPr lang="zh-TW" altLang="en-US" sz="1800" b="0" i="0" u="none" strike="noStrike" baseline="0" dirty="0">
                <a:latin typeface="NimbusRomNo9L-Regu"/>
              </a:rPr>
              <a:t>如果我們想要 </a:t>
            </a:r>
            <a:r>
              <a:rPr lang="en-US" altLang="zh-TW" sz="1800" b="0" i="0" u="none" strike="noStrike" baseline="0" dirty="0">
                <a:latin typeface="NimbusRomNo9L-Regu"/>
              </a:rPr>
              <a:t>synthetic </a:t>
            </a:r>
            <a:r>
              <a:rPr lang="zh-TW" altLang="en-US" sz="1800" b="0" i="0" u="none" strike="noStrike" baseline="0" dirty="0">
                <a:latin typeface="NimbusRomNo9L-Regu"/>
              </a:rPr>
              <a:t>的這個虛擬平面</a:t>
            </a:r>
            <a:endParaRPr lang="en-US" altLang="zh-TW" sz="1800" b="0" i="0" u="none" strike="noStrike" baseline="0" dirty="0">
              <a:latin typeface="NimbusRomNo9L-Regu"/>
            </a:endParaRPr>
          </a:p>
          <a:p>
            <a:pPr algn="l"/>
            <a:r>
              <a:rPr lang="zh-TW" altLang="en-US" sz="1800" b="0" i="0" u="none" strike="noStrike" baseline="0" dirty="0">
                <a:latin typeface="NimbusRomNo9L-Regu"/>
              </a:rPr>
              <a:t>就把紅色的對應點放進去</a:t>
            </a:r>
            <a:r>
              <a:rPr lang="en-US" altLang="zh-TW" sz="1800" b="0" i="0" u="none" strike="noStrike" baseline="0" dirty="0">
                <a:latin typeface="NimbusRomNo9L-Regu"/>
              </a:rPr>
              <a:t>(</a:t>
            </a:r>
            <a:r>
              <a:rPr lang="zh-TW" altLang="en-US" sz="1800" b="0" i="0" u="none" strike="noStrike" baseline="0" dirty="0">
                <a:latin typeface="NimbusRomNo9L-Regu"/>
              </a:rPr>
              <a:t>亮度、色彩</a:t>
            </a:r>
            <a:r>
              <a:rPr lang="en-US" altLang="zh-TW" sz="1800" b="0" i="0" u="none" strike="noStrike" baseline="0" dirty="0">
                <a:latin typeface="NimbusRomNo9L-Regu"/>
              </a:rPr>
              <a:t>)</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28</a:t>
            </a:fld>
            <a:endParaRPr lang="en-001"/>
          </a:p>
        </p:txBody>
      </p:sp>
    </p:spTree>
    <p:extLst>
      <p:ext uri="{BB962C8B-B14F-4D97-AF65-F5344CB8AC3E}">
        <p14:creationId xmlns:p14="http://schemas.microsoft.com/office/powerpoint/2010/main" val="298813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不同角度投影到同一個平面</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29</a:t>
            </a:fld>
            <a:endParaRPr lang="en-001"/>
          </a:p>
        </p:txBody>
      </p:sp>
    </p:spTree>
    <p:extLst>
      <p:ext uri="{BB962C8B-B14F-4D97-AF65-F5344CB8AC3E}">
        <p14:creationId xmlns:p14="http://schemas.microsoft.com/office/powerpoint/2010/main" val="1332881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如果</a:t>
            </a:r>
            <a:r>
              <a:rPr lang="en-US" altLang="zh-TW" sz="1800" b="0" i="0" u="none" strike="noStrike" baseline="0" dirty="0">
                <a:latin typeface="NimbusRomNo9L-Regu"/>
              </a:rPr>
              <a:t>camera</a:t>
            </a:r>
            <a:r>
              <a:rPr lang="zh-TW" altLang="en-US" sz="1800" b="0" i="0" u="none" strike="noStrike" baseline="0" dirty="0">
                <a:latin typeface="NimbusRomNo9L-Regu"/>
              </a:rPr>
              <a:t>的位置移動</a:t>
            </a:r>
            <a:r>
              <a:rPr lang="en-US" altLang="zh-TW" sz="1800" b="0" i="0" u="none" strike="noStrike" baseline="0" dirty="0">
                <a:latin typeface="NimbusRomNo9L-Regu"/>
              </a:rPr>
              <a:t>?</a:t>
            </a:r>
          </a:p>
          <a:p>
            <a:pPr algn="l"/>
            <a:r>
              <a:rPr lang="zh-TW" altLang="en-US" sz="1800" b="0" i="0" u="none" strike="noStrike" baseline="0" dirty="0">
                <a:latin typeface="NimbusRomNo9L-Regu"/>
              </a:rPr>
              <a:t>不知道</a:t>
            </a:r>
            <a:r>
              <a:rPr lang="en-US" altLang="zh-TW" sz="1800" b="0" i="0" u="none" strike="noStrike" baseline="0" dirty="0">
                <a:latin typeface="NimbusRomNo9L-Regu"/>
              </a:rPr>
              <a:t>synthetic</a:t>
            </a:r>
            <a:r>
              <a:rPr lang="zh-TW" altLang="en-US" sz="1800" b="0" i="0" u="none" strike="noStrike" baseline="0" dirty="0">
                <a:latin typeface="NimbusRomNo9L-Regu"/>
              </a:rPr>
              <a:t>的紅點應該要放左邊的紅點還是左邊的綠點</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30</a:t>
            </a:fld>
            <a:endParaRPr lang="en-001"/>
          </a:p>
        </p:txBody>
      </p:sp>
    </p:spTree>
    <p:extLst>
      <p:ext uri="{BB962C8B-B14F-4D97-AF65-F5344CB8AC3E}">
        <p14:creationId xmlns:p14="http://schemas.microsoft.com/office/powerpoint/2010/main" val="213063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zh-TW" dirty="0"/>
              <a:t>未排序的照片集自動組合的多</a:t>
            </a:r>
            <a:r>
              <a:rPr lang="zh-TW" altLang="en-US" dirty="0"/>
              <a:t>張影</a:t>
            </a:r>
            <a:r>
              <a:rPr lang="zh-TW" altLang="zh-TW" dirty="0"/>
              <a:t>像全景圖</a:t>
            </a:r>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4</a:t>
            </a:fld>
            <a:endParaRPr lang="en-001"/>
          </a:p>
        </p:txBody>
      </p:sp>
    </p:spTree>
    <p:extLst>
      <p:ext uri="{BB962C8B-B14F-4D97-AF65-F5344CB8AC3E}">
        <p14:creationId xmlns:p14="http://schemas.microsoft.com/office/powerpoint/2010/main" val="3872335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實際例子</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31</a:t>
            </a:fld>
            <a:endParaRPr lang="en-001"/>
          </a:p>
        </p:txBody>
      </p:sp>
    </p:spTree>
    <p:extLst>
      <p:ext uri="{BB962C8B-B14F-4D97-AF65-F5344CB8AC3E}">
        <p14:creationId xmlns:p14="http://schemas.microsoft.com/office/powerpoint/2010/main" val="4822777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這個例子的拍攝目標是一個平面，所以相機變換位置沒有關係</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32</a:t>
            </a:fld>
            <a:endParaRPr lang="en-001"/>
          </a:p>
        </p:txBody>
      </p:sp>
    </p:spTree>
    <p:extLst>
      <p:ext uri="{BB962C8B-B14F-4D97-AF65-F5344CB8AC3E}">
        <p14:creationId xmlns:p14="http://schemas.microsoft.com/office/powerpoint/2010/main" val="27836960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Motion model</a:t>
            </a:r>
            <a:r>
              <a:rPr lang="zh-TW" altLang="en-US" sz="1800" b="0" i="0" u="none" strike="noStrike" baseline="0" dirty="0">
                <a:latin typeface="NimbusRomNo9L-Regu"/>
              </a:rPr>
              <a:t>實際轉換圖</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33</a:t>
            </a:fld>
            <a:endParaRPr lang="en-001"/>
          </a:p>
        </p:txBody>
      </p:sp>
    </p:spTree>
    <p:extLst>
      <p:ext uri="{BB962C8B-B14F-4D97-AF65-F5344CB8AC3E}">
        <p14:creationId xmlns:p14="http://schemas.microsoft.com/office/powerpoint/2010/main" val="731287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如果我們想要看到</a:t>
            </a:r>
            <a:r>
              <a:rPr lang="en-US" altLang="zh-TW" sz="1800" b="0" i="0" u="none" strike="noStrike" baseline="0" dirty="0">
                <a:latin typeface="NimbusRomNo9L-Regu"/>
              </a:rPr>
              <a:t>360</a:t>
            </a:r>
            <a:r>
              <a:rPr lang="zh-TW" altLang="en-US" sz="1800" b="0" i="0" u="none" strike="noStrike" baseline="0" dirty="0">
                <a:latin typeface="NimbusRomNo9L-Regu"/>
              </a:rPr>
              <a:t>度的視野該怎麼做</a:t>
            </a:r>
            <a:r>
              <a:rPr lang="en-US" altLang="zh-TW" sz="1800" b="0" i="0" u="none" strike="noStrike" baseline="0" dirty="0">
                <a:latin typeface="NimbusRomNo9L-Regu"/>
              </a:rPr>
              <a:t>?</a:t>
            </a:r>
          </a:p>
          <a:p>
            <a:pPr algn="l"/>
            <a:r>
              <a:rPr lang="zh-TW" altLang="en-US" sz="1800" b="0" i="0" u="none" strike="noStrike" baseline="0" dirty="0">
                <a:latin typeface="NimbusRomNo9L-Regu"/>
              </a:rPr>
              <a:t>可以把影像投影到圓柱體上</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34</a:t>
            </a:fld>
            <a:endParaRPr lang="en-001"/>
          </a:p>
        </p:txBody>
      </p:sp>
    </p:spTree>
    <p:extLst>
      <p:ext uri="{BB962C8B-B14F-4D97-AF65-F5344CB8AC3E}">
        <p14:creationId xmlns:p14="http://schemas.microsoft.com/office/powerpoint/2010/main" val="3299931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實際步驟大概是先把多張影像投影到圓柱體</a:t>
            </a:r>
            <a:endParaRPr lang="en-US" altLang="zh-TW" sz="1800" b="0" i="0" u="none" strike="noStrike" baseline="0" dirty="0">
              <a:latin typeface="NimbusRomNo9L-Regu"/>
            </a:endParaRPr>
          </a:p>
          <a:p>
            <a:pPr algn="l"/>
            <a:r>
              <a:rPr lang="zh-TW" altLang="en-US" sz="1800" b="0" i="0" u="none" strike="noStrike" baseline="0" dirty="0">
                <a:latin typeface="NimbusRomNo9L-Regu"/>
              </a:rPr>
              <a:t>再做</a:t>
            </a:r>
            <a:r>
              <a:rPr lang="en-US" altLang="zh-TW" sz="1800" b="0" i="0" u="none" strike="noStrike" baseline="0" dirty="0">
                <a:latin typeface="NimbusRomNo9L-Regu"/>
              </a:rPr>
              <a:t>blending</a:t>
            </a:r>
          </a:p>
          <a:p>
            <a:pPr algn="l"/>
            <a:r>
              <a:rPr lang="zh-TW" altLang="en-US" sz="1800" b="0" i="0" u="none" strike="noStrike" baseline="0" dirty="0">
                <a:latin typeface="NimbusRomNo9L-Regu"/>
              </a:rPr>
              <a:t>產生一個圓柱影像 這個影像我們把它剪開就會變成一個平面</a:t>
            </a:r>
            <a:endParaRPr lang="en-US" altLang="zh-TW" sz="1800" b="0" i="0" u="none" strike="noStrike" baseline="0" dirty="0">
              <a:latin typeface="NimbusRomNo9L-Regu"/>
            </a:endParaRPr>
          </a:p>
          <a:p>
            <a:pPr algn="l"/>
            <a:r>
              <a:rPr lang="zh-TW" altLang="en-US" sz="1800" b="0" i="0" u="none" strike="noStrike" baseline="0" dirty="0">
                <a:latin typeface="NimbusRomNo9L-Regu"/>
              </a:rPr>
              <a:t>後面的投影片會有更詳細的介紹</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35</a:t>
            </a:fld>
            <a:endParaRPr lang="en-001"/>
          </a:p>
        </p:txBody>
      </p:sp>
    </p:spTree>
    <p:extLst>
      <p:ext uri="{BB962C8B-B14F-4D97-AF65-F5344CB8AC3E}">
        <p14:creationId xmlns:p14="http://schemas.microsoft.com/office/powerpoint/2010/main" val="1529171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先看一下</a:t>
            </a:r>
            <a:r>
              <a:rPr lang="en-US" altLang="zh-TW" sz="1800" i="0" u="none" strike="noStrike" baseline="0" dirty="0">
                <a:latin typeface="Adobe Caslon Pro" panose="0205050205050A020403" pitchFamily="18" charset="0"/>
              </a:rPr>
              <a:t>Gap Closing</a:t>
            </a:r>
            <a:r>
              <a:rPr lang="zh-TW" altLang="en-US" sz="1800" i="0" u="none" strike="noStrike" baseline="0" dirty="0">
                <a:latin typeface="Adobe Caslon Pro" panose="0205050205050A020403" pitchFamily="18" charset="0"/>
              </a:rPr>
              <a:t>，</a:t>
            </a:r>
            <a:r>
              <a:rPr lang="zh-TW" altLang="en-US" sz="1800" b="0" i="0" u="none" strike="noStrike" baseline="0" dirty="0">
                <a:latin typeface="NimbusRomNo9L-Regu"/>
              </a:rPr>
              <a:t>剛剛講到投影到圓柱上可以創造大型全景圖。</a:t>
            </a:r>
            <a:endParaRPr lang="en-US" altLang="zh-TW" sz="1800" b="0" i="0" u="none" strike="noStrike" baseline="0" dirty="0">
              <a:latin typeface="NimbusRomNo9L-Regu"/>
            </a:endParaRPr>
          </a:p>
          <a:p>
            <a:pPr algn="l"/>
            <a:r>
              <a:rPr lang="zh-TW" altLang="en-US" sz="1800" b="0" i="0" u="none" strike="noStrike" baseline="0" dirty="0">
                <a:latin typeface="NimbusRomNo9L-Regu"/>
              </a:rPr>
              <a:t>但這種方法很少會產生封閉的 </a:t>
            </a:r>
            <a:r>
              <a:rPr lang="en-US" altLang="zh-TW" sz="1800" b="0" i="0" u="none" strike="noStrike" baseline="0" dirty="0">
                <a:latin typeface="NimbusRomNo9L-Regu"/>
              </a:rPr>
              <a:t>360 </a:t>
            </a:r>
            <a:r>
              <a:rPr lang="zh-TW" altLang="en-US" sz="1800" b="0" i="0" u="none" strike="noStrike" baseline="0" dirty="0">
                <a:latin typeface="NimbusRomNo9L-Regu"/>
              </a:rPr>
              <a:t>度全景圖。總是會有一些縫隙或重疊的部分。</a:t>
            </a:r>
            <a:endParaRPr lang="en-US" altLang="zh-TW" sz="1800" b="0" i="0" u="none" strike="noStrike" baseline="0" dirty="0">
              <a:latin typeface="NimbusRomNo9L-Regu"/>
            </a:endParaRPr>
          </a:p>
          <a:p>
            <a:pPr algn="l"/>
            <a:r>
              <a:rPr lang="zh-TW" altLang="en-US" sz="1800" b="0" i="0" u="none" strike="noStrike" baseline="0" dirty="0">
                <a:latin typeface="NimbusRomNo9L-Regu"/>
              </a:rPr>
              <a:t>那我們可以把第一張影像與最後一張影像做配對來解決這個問題。</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36</a:t>
            </a:fld>
            <a:endParaRPr lang="en-001"/>
          </a:p>
        </p:txBody>
      </p:sp>
    </p:spTree>
    <p:extLst>
      <p:ext uri="{BB962C8B-B14F-4D97-AF65-F5344CB8AC3E}">
        <p14:creationId xmlns:p14="http://schemas.microsoft.com/office/powerpoint/2010/main" val="822180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這邊是一個</a:t>
            </a:r>
            <a:r>
              <a:rPr lang="en-US" altLang="zh-TW" sz="1800" b="1" i="0" cap="none" dirty="0">
                <a:solidFill>
                  <a:schemeClr val="tx1"/>
                </a:solidFill>
                <a:latin typeface="Adobe Caslon Pro" panose="0205050205050A020403" pitchFamily="18" charset="0"/>
                <a:cs typeface="Arial" panose="020B0604020202020204" pitchFamily="34" charset="0"/>
              </a:rPr>
              <a:t>Image Stitching</a:t>
            </a:r>
            <a:r>
              <a:rPr lang="zh-TW" altLang="en-US" sz="1800" b="1" i="0" cap="none" dirty="0">
                <a:solidFill>
                  <a:schemeClr val="tx1"/>
                </a:solidFill>
                <a:latin typeface="Adobe Caslon Pro" panose="0205050205050A020403" pitchFamily="18" charset="0"/>
                <a:cs typeface="Arial" panose="020B0604020202020204" pitchFamily="34" charset="0"/>
              </a:rPr>
              <a:t>的應用，在轉播球賽的時候因為是即時串流，視訊的壓縮傳輸資料越少越好</a:t>
            </a:r>
            <a:endParaRPr lang="en-US" altLang="zh-TW" sz="1800" b="1" i="0" cap="none" dirty="0">
              <a:solidFill>
                <a:schemeClr val="tx1"/>
              </a:solidFill>
              <a:latin typeface="Adobe Caslon Pro" panose="0205050205050A020403" pitchFamily="18" charset="0"/>
              <a:cs typeface="Arial" panose="020B0604020202020204" pitchFamily="34" charset="0"/>
            </a:endParaRPr>
          </a:p>
          <a:p>
            <a:pPr algn="l"/>
            <a:r>
              <a:rPr lang="zh-TW" altLang="en-US" sz="1800" b="0" i="0" u="none" strike="noStrike" baseline="0" dirty="0">
                <a:latin typeface="NimbusRomNo9L-Regu"/>
              </a:rPr>
              <a:t>球賽的焦點是球員，背後的觀眾就不是很重要，所以其實我們可以只捕捉球員的即時動態，後面那一大塊可以用同一個時間點或是間隔一段時間點的狀態，然後把球員貼上去，大幅降低資料大小</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37</a:t>
            </a:fld>
            <a:endParaRPr lang="en-001"/>
          </a:p>
        </p:txBody>
      </p:sp>
    </p:spTree>
    <p:extLst>
      <p:ext uri="{BB962C8B-B14F-4D97-AF65-F5344CB8AC3E}">
        <p14:creationId xmlns:p14="http://schemas.microsoft.com/office/powerpoint/2010/main" val="2616484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TW" sz="1800" i="0" u="none" strike="noStrike" baseline="0" dirty="0">
                <a:latin typeface="Adobe Caslon Pro" panose="0205050205050A020403" pitchFamily="18" charset="0"/>
              </a:rPr>
              <a:t>Cylindrical</a:t>
            </a:r>
            <a:r>
              <a:rPr lang="zh-TW" altLang="en-US" sz="1800" i="0" u="none" strike="noStrike" baseline="0" dirty="0">
                <a:latin typeface="Adobe Caslon Pro" panose="0205050205050A020403" pitchFamily="18" charset="0"/>
              </a:rPr>
              <a:t>大致上有這幾個程序</a:t>
            </a:r>
            <a:endParaRPr lang="en-US" altLang="zh-TW" sz="1800" b="0" i="0" u="none" strike="noStrike" baseline="0" dirty="0">
              <a:latin typeface="NimbusRomNo9L-Regu"/>
            </a:endParaRPr>
          </a:p>
          <a:p>
            <a:pPr algn="l"/>
            <a:r>
              <a:rPr lang="zh-TW" altLang="en-US" sz="1800" b="0" i="0" u="none" strike="noStrike" baseline="0" dirty="0">
                <a:latin typeface="NimbusRomNo9L-Regu"/>
              </a:rPr>
              <a:t>首先會拿相機去拍環場的影像，原則上盡量不要移動，只做旋轉，可以用腳架</a:t>
            </a:r>
            <a:endParaRPr lang="en-US" altLang="zh-TW" sz="1800" b="0" i="0" u="none" strike="noStrike" baseline="0" dirty="0">
              <a:latin typeface="NimbusRomNo9L-Regu"/>
            </a:endParaRPr>
          </a:p>
          <a:p>
            <a:pPr algn="l"/>
            <a:r>
              <a:rPr lang="zh-TW" altLang="en-US" sz="1800" b="0" i="0" u="none" strike="noStrike" baseline="0" dirty="0">
                <a:latin typeface="NimbusRomNo9L-Regu"/>
              </a:rPr>
              <a:t>把它的影像投影到圓柱體座標上</a:t>
            </a:r>
            <a:endParaRPr lang="en-US" altLang="zh-TW" sz="1800" b="0" i="0" u="none" strike="noStrike" baseline="0" dirty="0">
              <a:latin typeface="NimbusRomNo9L-Regu"/>
            </a:endParaRPr>
          </a:p>
          <a:p>
            <a:pPr algn="l"/>
            <a:r>
              <a:rPr lang="zh-TW" altLang="en-US" sz="1800" b="0" i="0" u="none" strike="noStrike" baseline="0" dirty="0">
                <a:latin typeface="NimbusRomNo9L-Regu"/>
              </a:rPr>
              <a:t>在圓柱體坐標系上去計算影像倆倆之間的位移</a:t>
            </a:r>
            <a:endParaRPr lang="en-US" altLang="zh-TW" sz="1800" b="0" i="0" u="none" strike="noStrike" baseline="0" dirty="0">
              <a:latin typeface="NimbusRomNo9L-Regu"/>
            </a:endParaRPr>
          </a:p>
          <a:p>
            <a:pPr algn="l"/>
            <a:r>
              <a:rPr lang="zh-TW" altLang="en-US" sz="1800" b="0" i="0" u="none" strike="noStrike" baseline="0" dirty="0">
                <a:latin typeface="NimbusRomNo9L-Regu"/>
              </a:rPr>
              <a:t>算完之後把影像在圓柱體的</a:t>
            </a:r>
            <a:r>
              <a:rPr lang="en-US" altLang="zh-TW" sz="1800" b="0" i="0" u="none" strike="noStrike" baseline="0" dirty="0">
                <a:latin typeface="NimbusRomNo9L-Regu"/>
              </a:rPr>
              <a:t>space</a:t>
            </a:r>
            <a:r>
              <a:rPr lang="zh-TW" altLang="en-US" sz="1800" b="0" i="0" u="none" strike="noStrike" baseline="0" dirty="0">
                <a:latin typeface="NimbusRomNo9L-Regu"/>
              </a:rPr>
              <a:t>裡面對齊起來</a:t>
            </a:r>
            <a:endParaRPr lang="en-US" altLang="zh-TW" sz="1800" b="0" i="0" u="none" strike="noStrike" baseline="0" dirty="0">
              <a:latin typeface="NimbusRomNo9L-Regu"/>
            </a:endParaRPr>
          </a:p>
          <a:p>
            <a:pPr algn="l"/>
            <a:r>
              <a:rPr lang="zh-TW" altLang="en-US" sz="1800" b="0" i="0" u="none" strike="noStrike" baseline="0" dirty="0">
                <a:latin typeface="NimbusRomNo9L-Regu"/>
              </a:rPr>
              <a:t>這時候可能要修正一些</a:t>
            </a:r>
            <a:r>
              <a:rPr lang="en-US" altLang="zh-TW" sz="1800" b="0" i="0" u="none" strike="noStrike" baseline="0" dirty="0">
                <a:latin typeface="NimbusRomNo9L-Regu"/>
              </a:rPr>
              <a:t>drift</a:t>
            </a:r>
            <a:r>
              <a:rPr lang="zh-TW" altLang="en-US" sz="1800" b="0" i="0" u="none" strike="noStrike" baseline="0" dirty="0">
                <a:latin typeface="NimbusRomNo9L-Regu"/>
              </a:rPr>
              <a:t>，影像可能會從上面往下面偏，要想辦法拉回去到同樣的高度</a:t>
            </a:r>
            <a:endParaRPr lang="en-US" altLang="zh-TW" sz="1800" b="0" i="0" u="none" strike="noStrike" baseline="0" dirty="0">
              <a:latin typeface="NimbusRomNo9L-Regu"/>
            </a:endParaRPr>
          </a:p>
          <a:p>
            <a:pPr algn="l"/>
            <a:r>
              <a:rPr lang="zh-TW" altLang="en-US" sz="1800" b="0" i="0" u="none" strike="noStrike" baseline="0" dirty="0">
                <a:latin typeface="NimbusRomNo9L-Regu"/>
              </a:rPr>
              <a:t>修正完之後就做</a:t>
            </a:r>
            <a:r>
              <a:rPr lang="en-US" altLang="zh-TW" sz="1800" b="0" i="0" u="none" strike="noStrike" baseline="0" dirty="0">
                <a:latin typeface="NimbusRomNo9L-Regu"/>
              </a:rPr>
              <a:t>blending</a:t>
            </a:r>
            <a:r>
              <a:rPr lang="zh-TW" altLang="en-US" sz="1800" b="0" i="0" u="none" strike="noStrike" baseline="0" dirty="0">
                <a:latin typeface="NimbusRomNo9L-Regu"/>
              </a:rPr>
              <a:t>，就是兩張影像之間重合的區域可能會有兩個資訊來源，看要選擇哪一個，或是兩個一起用</a:t>
            </a:r>
            <a:endParaRPr lang="en-US" altLang="zh-TW" sz="1800" b="0" i="0" u="none" strike="noStrike" baseline="0" dirty="0">
              <a:latin typeface="NimbusRomNo9L-Regu"/>
            </a:endParaRPr>
          </a:p>
          <a:p>
            <a:pPr algn="l"/>
            <a:r>
              <a:rPr lang="zh-TW" altLang="en-US" sz="1800" b="0" i="0" u="none" strike="noStrike" baseline="0" dirty="0">
                <a:latin typeface="NimbusRomNo9L-Regu"/>
              </a:rPr>
              <a:t>最後會把影像切成長方形，保存起來</a:t>
            </a:r>
            <a:endParaRPr lang="en-US" altLang="zh-TW"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38</a:t>
            </a:fld>
            <a:endParaRPr lang="en-001"/>
          </a:p>
        </p:txBody>
      </p:sp>
    </p:spTree>
    <p:extLst>
      <p:ext uri="{BB962C8B-B14F-4D97-AF65-F5344CB8AC3E}">
        <p14:creationId xmlns:p14="http://schemas.microsoft.com/office/powerpoint/2010/main" val="1557321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沒有做圓柱投影</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39</a:t>
            </a:fld>
            <a:endParaRPr lang="en-001"/>
          </a:p>
        </p:txBody>
      </p:sp>
    </p:spTree>
    <p:extLst>
      <p:ext uri="{BB962C8B-B14F-4D97-AF65-F5344CB8AC3E}">
        <p14:creationId xmlns:p14="http://schemas.microsoft.com/office/powerpoint/2010/main" val="13642949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40</a:t>
            </a:fld>
            <a:endParaRPr lang="en-001"/>
          </a:p>
        </p:txBody>
      </p:sp>
    </p:spTree>
    <p:extLst>
      <p:ext uri="{BB962C8B-B14F-4D97-AF65-F5344CB8AC3E}">
        <p14:creationId xmlns:p14="http://schemas.microsoft.com/office/powerpoint/2010/main" val="1796262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特徵的對齊是</a:t>
            </a:r>
            <a:r>
              <a:rPr lang="zh-TW" altLang="en-US" dirty="0"/>
              <a:t>去</a:t>
            </a:r>
            <a:r>
              <a:rPr lang="zh-TW" altLang="zh-TW" dirty="0"/>
              <a:t>估計兩組或更多組</a:t>
            </a:r>
            <a:r>
              <a:rPr lang="zh-TW" altLang="en-US" dirty="0"/>
              <a:t>配對好</a:t>
            </a:r>
            <a:r>
              <a:rPr lang="zh-TW" altLang="zh-TW" dirty="0"/>
              <a:t>的 2D 或 3D 點之間的運動問題</a:t>
            </a:r>
            <a:endParaRPr lang="en-US" altLang="zh-TW" dirty="0"/>
          </a:p>
          <a:p>
            <a:r>
              <a:rPr lang="zh-TW" altLang="zh-TW" dirty="0"/>
              <a:t>在</a:t>
            </a:r>
            <a:r>
              <a:rPr lang="zh-TW" altLang="en-US" dirty="0"/>
              <a:t>這邊</a:t>
            </a:r>
            <a:r>
              <a:rPr lang="zh-TW" altLang="zh-TW" dirty="0"/>
              <a:t>我們</a:t>
            </a:r>
            <a:r>
              <a:rPr lang="zh-TW" altLang="en-US" dirty="0"/>
              <a:t>只討論</a:t>
            </a:r>
            <a:r>
              <a:rPr lang="en-US" altLang="zh-TW" dirty="0"/>
              <a:t>global</a:t>
            </a:r>
            <a:r>
              <a:rPr lang="zh-TW" altLang="en-US" dirty="0"/>
              <a:t>的</a:t>
            </a:r>
            <a:r>
              <a:rPr lang="zh-TW" altLang="zh-TW" dirty="0"/>
              <a:t>參數變換，例如基本的 2D 平面變換或曲面的高階變換。</a:t>
            </a:r>
            <a:endParaRPr lang="en-US" altLang="zh-TW" dirty="0"/>
          </a:p>
          <a:p>
            <a:r>
              <a:rPr lang="zh-TW" altLang="en-US" dirty="0"/>
              <a:t>下面是一些常見的</a:t>
            </a:r>
            <a:r>
              <a:rPr lang="en-US" altLang="zh-TW" dirty="0"/>
              <a:t>motion model</a:t>
            </a:r>
          </a:p>
          <a:p>
            <a:r>
              <a:rPr lang="zh-TW" altLang="en-US" dirty="0"/>
              <a:t>最簡單的</a:t>
            </a:r>
            <a:r>
              <a:rPr lang="en-US" altLang="zh-TW" dirty="0"/>
              <a:t>translation</a:t>
            </a:r>
            <a:r>
              <a:rPr lang="zh-TW" altLang="en-US" dirty="0"/>
              <a:t>就是</a:t>
            </a:r>
            <a:r>
              <a:rPr lang="en-US" altLang="zh-TW" dirty="0"/>
              <a:t>x</a:t>
            </a:r>
            <a:r>
              <a:rPr lang="zh-TW" altLang="en-US" dirty="0"/>
              <a:t>方向和</a:t>
            </a:r>
            <a:r>
              <a:rPr lang="en-US" altLang="zh-TW" dirty="0"/>
              <a:t>y</a:t>
            </a:r>
            <a:r>
              <a:rPr lang="zh-TW" altLang="en-US" dirty="0"/>
              <a:t>方向的位移，</a:t>
            </a:r>
            <a:r>
              <a:rPr lang="en-US" altLang="zh-TW" dirty="0"/>
              <a:t>Euclidean</a:t>
            </a:r>
            <a:r>
              <a:rPr lang="zh-TW" altLang="en-US" dirty="0"/>
              <a:t>是加入了</a:t>
            </a:r>
            <a:r>
              <a:rPr lang="en-US" altLang="zh-TW" dirty="0"/>
              <a:t>rotation</a:t>
            </a:r>
            <a:r>
              <a:rPr lang="zh-TW" altLang="en-US" dirty="0"/>
              <a:t>，</a:t>
            </a:r>
            <a:r>
              <a:rPr lang="en-US" altLang="zh-TW" dirty="0"/>
              <a:t>similarity</a:t>
            </a:r>
            <a:r>
              <a:rPr lang="zh-TW" altLang="en-US" dirty="0"/>
              <a:t>是加入了</a:t>
            </a:r>
            <a:r>
              <a:rPr lang="en-US" altLang="zh-TW" dirty="0"/>
              <a:t>scaling</a:t>
            </a:r>
          </a:p>
          <a:p>
            <a:r>
              <a:rPr lang="en-US" altLang="zh-TW" dirty="0"/>
              <a:t>Affine</a:t>
            </a:r>
            <a:r>
              <a:rPr lang="zh-TW" altLang="en-US" dirty="0"/>
              <a:t>跟</a:t>
            </a:r>
            <a:r>
              <a:rPr lang="en-US" altLang="zh-TW" dirty="0"/>
              <a:t>projective</a:t>
            </a:r>
            <a:r>
              <a:rPr lang="zh-TW" altLang="en-US" dirty="0"/>
              <a:t>會開始做變形，他們兩個的差別是</a:t>
            </a:r>
            <a:r>
              <a:rPr lang="en-US" altLang="zh-TW" dirty="0"/>
              <a:t>affine</a:t>
            </a:r>
            <a:r>
              <a:rPr lang="zh-TW" altLang="en-US" dirty="0"/>
              <a:t>會保持它的平行性，但</a:t>
            </a:r>
            <a:r>
              <a:rPr lang="en-US" altLang="zh-TW" dirty="0"/>
              <a:t>projective</a:t>
            </a:r>
            <a:r>
              <a:rPr lang="zh-TW" altLang="en-US" dirty="0"/>
              <a:t>的平行、長度、角度都會改變</a:t>
            </a:r>
            <a:endParaRPr lang="en-US" altLang="zh-TW" dirty="0"/>
          </a:p>
          <a:p>
            <a:r>
              <a:rPr lang="zh-TW" altLang="en-US" dirty="0"/>
              <a:t>這張圖是一個包含的關係，越往右是母集合，也就越</a:t>
            </a:r>
            <a:r>
              <a:rPr lang="en-US" altLang="zh-TW" dirty="0"/>
              <a:t>powerful</a:t>
            </a:r>
          </a:p>
          <a:p>
            <a:r>
              <a:rPr lang="zh-TW" altLang="en-US" dirty="0"/>
              <a:t>但因為越強的</a:t>
            </a:r>
            <a:r>
              <a:rPr lang="en-US" altLang="zh-TW" dirty="0"/>
              <a:t>model</a:t>
            </a:r>
            <a:r>
              <a:rPr lang="zh-TW" altLang="en-US" dirty="0"/>
              <a:t>會有越多參數，誤差也會越大，所以如果你知道你的影像之間的</a:t>
            </a:r>
            <a:r>
              <a:rPr lang="en-US" altLang="zh-TW" dirty="0"/>
              <a:t>motion</a:t>
            </a:r>
            <a:r>
              <a:rPr lang="zh-TW" altLang="en-US" dirty="0"/>
              <a:t>是甚麼，盡量選到對應的</a:t>
            </a:r>
            <a:r>
              <a:rPr lang="en-US" altLang="zh-TW" dirty="0"/>
              <a:t>model</a:t>
            </a:r>
            <a:r>
              <a:rPr lang="zh-TW" altLang="en-US" dirty="0"/>
              <a:t>就好</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DE63367A-BE55-451E-92C3-586DC2AB4C24}" type="slidenum">
              <a:rPr lang="en-001" smtClean="0"/>
              <a:t>5</a:t>
            </a:fld>
            <a:endParaRPr lang="en-001"/>
          </a:p>
        </p:txBody>
      </p:sp>
    </p:spTree>
    <p:extLst>
      <p:ext uri="{BB962C8B-B14F-4D97-AF65-F5344CB8AC3E}">
        <p14:creationId xmlns:p14="http://schemas.microsoft.com/office/powerpoint/2010/main" val="4083373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有做圓柱投影</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41</a:t>
            </a:fld>
            <a:endParaRPr lang="en-001"/>
          </a:p>
        </p:txBody>
      </p:sp>
    </p:spTree>
    <p:extLst>
      <p:ext uri="{BB962C8B-B14F-4D97-AF65-F5344CB8AC3E}">
        <p14:creationId xmlns:p14="http://schemas.microsoft.com/office/powerpoint/2010/main" val="998290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42</a:t>
            </a:fld>
            <a:endParaRPr lang="en-001"/>
          </a:p>
        </p:txBody>
      </p:sp>
    </p:spTree>
    <p:extLst>
      <p:ext uri="{BB962C8B-B14F-4D97-AF65-F5344CB8AC3E}">
        <p14:creationId xmlns:p14="http://schemas.microsoft.com/office/powerpoint/2010/main" val="769893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我們影像本來的坐標系是</a:t>
            </a:r>
            <a:r>
              <a:rPr lang="en-US" altLang="zh-TW" sz="1800" b="0" i="0" u="none" strike="noStrike" baseline="0" dirty="0" err="1">
                <a:latin typeface="NimbusRomNo9L-Regu"/>
              </a:rPr>
              <a:t>xy</a:t>
            </a:r>
            <a:r>
              <a:rPr lang="zh-TW" altLang="en-US" sz="1800" b="0" i="0" u="none" strike="noStrike" baseline="0" dirty="0">
                <a:latin typeface="NimbusRomNo9L-Regu"/>
              </a:rPr>
              <a:t>，我想透過一個</a:t>
            </a:r>
            <a:r>
              <a:rPr lang="en-US" altLang="zh-TW" sz="1800" b="0" i="0" u="none" strike="noStrike" baseline="0" dirty="0">
                <a:latin typeface="NimbusRomNo9L-Regu"/>
              </a:rPr>
              <a:t>transform</a:t>
            </a:r>
            <a:r>
              <a:rPr lang="zh-TW" altLang="en-US" sz="1800" b="0" i="0" u="none" strike="noStrike" baseline="0" dirty="0">
                <a:latin typeface="NimbusRomNo9L-Regu"/>
              </a:rPr>
              <a:t>，把它變成</a:t>
            </a:r>
            <a:r>
              <a:rPr lang="en-US" altLang="zh-TW" sz="1800" b="0" i="0" u="none" strike="noStrike" baseline="0" dirty="0">
                <a:latin typeface="NimbusRomNo9L-Regu"/>
              </a:rPr>
              <a:t>theta</a:t>
            </a:r>
            <a:r>
              <a:rPr lang="zh-TW" altLang="en-US" sz="1800" b="0" i="0" u="none" strike="noStrike" baseline="0" dirty="0">
                <a:latin typeface="NimbusRomNo9L-Regu"/>
              </a:rPr>
              <a:t>跟</a:t>
            </a:r>
            <a:r>
              <a:rPr lang="en-US" altLang="zh-TW" sz="1800" b="0" i="0" u="none" strike="noStrike" baseline="0" dirty="0">
                <a:latin typeface="NimbusRomNo9L-Regu"/>
              </a:rPr>
              <a:t>h</a:t>
            </a:r>
            <a:r>
              <a:rPr lang="zh-TW" altLang="en-US" sz="1800" b="0" i="0" u="none" strike="noStrike" baseline="0" dirty="0">
                <a:latin typeface="NimbusRomNo9L-Regu"/>
              </a:rPr>
              <a:t>，這是圓柱體坐標系的座標，橫軸是</a:t>
            </a:r>
            <a:r>
              <a:rPr lang="en-US" altLang="zh-TW" sz="1800" b="0" i="0" u="none" strike="noStrike" baseline="0" dirty="0">
                <a:latin typeface="NimbusRomNo9L-Regu"/>
              </a:rPr>
              <a:t>theta</a:t>
            </a:r>
            <a:r>
              <a:rPr lang="zh-TW" altLang="en-US" sz="1800" b="0" i="0" u="none" strike="noStrike" baseline="0" dirty="0">
                <a:latin typeface="NimbusRomNo9L-Regu"/>
              </a:rPr>
              <a:t>角度，縱軸就是</a:t>
            </a:r>
            <a:r>
              <a:rPr lang="en-US" altLang="zh-TW" sz="1800" b="0" i="0" u="none" strike="noStrike" baseline="0" dirty="0">
                <a:latin typeface="NimbusRomNo9L-Regu"/>
              </a:rPr>
              <a:t>h</a:t>
            </a:r>
            <a:r>
              <a:rPr lang="zh-TW" altLang="en-US" sz="1800" b="0" i="0" u="none" strike="noStrike" baseline="0" dirty="0">
                <a:latin typeface="NimbusRomNo9L-Regu"/>
              </a:rPr>
              <a:t>，高度</a:t>
            </a:r>
            <a:endParaRPr lang="en-US" altLang="zh-TW"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43</a:t>
            </a:fld>
            <a:endParaRPr lang="en-001"/>
          </a:p>
        </p:txBody>
      </p:sp>
    </p:spTree>
    <p:extLst>
      <p:ext uri="{BB962C8B-B14F-4D97-AF65-F5344CB8AC3E}">
        <p14:creationId xmlns:p14="http://schemas.microsoft.com/office/powerpoint/2010/main" val="42632198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44</a:t>
            </a:fld>
            <a:endParaRPr lang="en-001"/>
          </a:p>
        </p:txBody>
      </p:sp>
    </p:spTree>
    <p:extLst>
      <p:ext uri="{BB962C8B-B14F-4D97-AF65-F5344CB8AC3E}">
        <p14:creationId xmlns:p14="http://schemas.microsoft.com/office/powerpoint/2010/main" val="27563894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我們目前是假設圓柱體半徑為</a:t>
            </a:r>
            <a:r>
              <a:rPr lang="en-US" altLang="zh-TW" sz="1800" b="0" i="0" u="none" strike="noStrike" baseline="0" dirty="0">
                <a:latin typeface="NimbusRomNo9L-Regu"/>
              </a:rPr>
              <a:t>1</a:t>
            </a:r>
            <a:r>
              <a:rPr lang="zh-TW" altLang="en-US" sz="1800" b="0" i="0" u="none" strike="noStrike" baseline="0" dirty="0">
                <a:latin typeface="NimbusRomNo9L-Regu"/>
              </a:rPr>
              <a:t>，但其實半徑沒有規定要是多少，所以我們可以假設半徑是</a:t>
            </a:r>
            <a:r>
              <a:rPr lang="en-US" altLang="zh-TW" sz="1800" b="0" i="0" u="none" strike="noStrike" baseline="0" dirty="0">
                <a:latin typeface="NimbusRomNo9L-Regu"/>
              </a:rPr>
              <a:t>f</a:t>
            </a:r>
          </a:p>
          <a:p>
            <a:pPr algn="l"/>
            <a:r>
              <a:rPr lang="zh-TW" altLang="en-US" sz="1800" b="0" i="0" u="none" strike="noStrike" baseline="0" dirty="0">
                <a:latin typeface="NimbusRomNo9L-Regu"/>
              </a:rPr>
              <a:t>就是讓影像貼在這個圓柱體上，這樣的好處是</a:t>
            </a:r>
            <a:r>
              <a:rPr lang="en-US" altLang="zh-TW" sz="1800" b="0" i="0" u="none" strike="noStrike" baseline="0" dirty="0">
                <a:latin typeface="NimbusRomNo9L-Regu"/>
              </a:rPr>
              <a:t>distortion</a:t>
            </a:r>
            <a:r>
              <a:rPr lang="zh-TW" altLang="en-US" sz="1800" b="0" i="0" u="none" strike="noStrike" baseline="0" dirty="0">
                <a:latin typeface="NimbusRomNo9L-Regu"/>
              </a:rPr>
              <a:t>會最小</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45</a:t>
            </a:fld>
            <a:endParaRPr lang="en-001"/>
          </a:p>
        </p:txBody>
      </p:sp>
    </p:spTree>
    <p:extLst>
      <p:ext uri="{BB962C8B-B14F-4D97-AF65-F5344CB8AC3E}">
        <p14:creationId xmlns:p14="http://schemas.microsoft.com/office/powerpoint/2010/main" val="5777467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這張圖展示不同</a:t>
            </a:r>
            <a:r>
              <a:rPr lang="en-US" altLang="zh-TW" sz="1800" b="0" i="0" u="none" strike="noStrike" baseline="0" dirty="0">
                <a:latin typeface="NimbusRomNo9L-Regu"/>
              </a:rPr>
              <a:t>focal length</a:t>
            </a:r>
            <a:r>
              <a:rPr lang="zh-TW" altLang="en-US" sz="1800" b="0" i="0" u="none" strike="noStrike" baseline="0" dirty="0">
                <a:latin typeface="NimbusRomNo9L-Regu"/>
              </a:rPr>
              <a:t>做出來的效果</a:t>
            </a:r>
            <a:endParaRPr lang="en-US" altLang="zh-TW" sz="1800" b="0" i="0" u="none" strike="noStrike" baseline="0" dirty="0">
              <a:latin typeface="NimbusRomNo9L-Regu"/>
            </a:endParaRPr>
          </a:p>
          <a:p>
            <a:pPr algn="l"/>
            <a:r>
              <a:rPr lang="zh-TW" altLang="en-US" sz="1800" b="0" i="0" u="none" strike="noStrike" baseline="0" dirty="0">
                <a:latin typeface="NimbusRomNo9L-Regu"/>
              </a:rPr>
              <a:t>左邊是原圖 右邊是三種不同的</a:t>
            </a:r>
            <a:r>
              <a:rPr lang="en-US" altLang="zh-TW" sz="1800" b="0" i="0" u="none" strike="noStrike" baseline="0" dirty="0">
                <a:latin typeface="NimbusRomNo9L-Regu"/>
              </a:rPr>
              <a:t>focal length</a:t>
            </a:r>
          </a:p>
          <a:p>
            <a:pPr algn="l"/>
            <a:r>
              <a:rPr lang="zh-TW" altLang="en-US" sz="1800" b="0" i="0" u="none" strike="noStrike" baseline="0" dirty="0">
                <a:latin typeface="NimbusRomNo9L-Regu"/>
              </a:rPr>
              <a:t>只有一個是正確的，所以我們需要有正確的</a:t>
            </a:r>
            <a:r>
              <a:rPr lang="en-US" altLang="zh-TW" sz="1800" b="0" i="0" u="none" strike="noStrike" baseline="0" dirty="0">
                <a:latin typeface="NimbusRomNo9L-Regu"/>
              </a:rPr>
              <a:t>focal length</a:t>
            </a:r>
            <a:r>
              <a:rPr lang="zh-TW" altLang="en-US" sz="1800" b="0" i="0" u="none" strike="noStrike" baseline="0" dirty="0">
                <a:latin typeface="NimbusRomNo9L-Regu"/>
              </a:rPr>
              <a:t>才能投影到正確的位置上</a:t>
            </a:r>
            <a:endParaRPr lang="en-US" altLang="zh-TW" sz="1800" b="0" i="0" u="none" strike="noStrike" baseline="0" dirty="0">
              <a:latin typeface="NimbusRomNo9L-Regu"/>
            </a:endParaRPr>
          </a:p>
          <a:p>
            <a:pPr algn="l"/>
            <a:r>
              <a:rPr lang="zh-TW" altLang="en-US" sz="1800" b="0" i="0" u="none" strike="noStrike" baseline="0" dirty="0">
                <a:latin typeface="NimbusRomNo9L-Regu"/>
              </a:rPr>
              <a:t>有一些相機校正軟體可以幫你得到</a:t>
            </a:r>
            <a:r>
              <a:rPr lang="en-US" altLang="zh-TW" sz="1800" b="0" i="0" u="none" strike="noStrike" baseline="0" dirty="0">
                <a:latin typeface="NimbusRomNo9L-Regu"/>
              </a:rPr>
              <a:t>focal length</a:t>
            </a:r>
            <a:r>
              <a:rPr lang="zh-TW" altLang="en-US" sz="1800" b="0" i="0" u="none" strike="noStrike" baseline="0" dirty="0">
                <a:latin typeface="NimbusRomNo9L-Regu"/>
              </a:rPr>
              <a:t>，或是影像的</a:t>
            </a:r>
            <a:r>
              <a:rPr lang="en-US" altLang="zh-TW" sz="1800" b="0" i="0" u="none" strike="noStrike" baseline="0" dirty="0">
                <a:latin typeface="NimbusRomNo9L-Regu"/>
              </a:rPr>
              <a:t>meta data</a:t>
            </a:r>
            <a:r>
              <a:rPr lang="zh-TW" altLang="en-US" sz="1800" b="0" i="0" u="none" strike="noStrike" baseline="0" dirty="0">
                <a:latin typeface="NimbusRomNo9L-Regu"/>
              </a:rPr>
              <a:t>可能自己就有存</a:t>
            </a:r>
            <a:r>
              <a:rPr lang="en-US" altLang="zh-TW" sz="1800" b="0" i="0" u="none" strike="noStrike" baseline="0" dirty="0">
                <a:latin typeface="NimbusRomNo9L-Regu"/>
              </a:rPr>
              <a:t>focal length</a:t>
            </a:r>
          </a:p>
          <a:p>
            <a:pPr algn="l"/>
            <a:r>
              <a:rPr lang="zh-TW" altLang="en-US" sz="1800" b="0" i="0" u="none" strike="noStrike" baseline="0" dirty="0">
                <a:latin typeface="NimbusRomNo9L-Regu"/>
              </a:rPr>
              <a:t>我們把影像投影到圓柱體後，</a:t>
            </a:r>
            <a:r>
              <a:rPr lang="en-US" altLang="zh-TW" sz="1800" b="0" i="0" u="none" strike="noStrike" baseline="0" dirty="0">
                <a:latin typeface="NimbusRomNo9L-Regu"/>
              </a:rPr>
              <a:t>motion model</a:t>
            </a:r>
            <a:r>
              <a:rPr lang="zh-TW" altLang="en-US" sz="1800" b="0" i="0" u="none" strike="noStrike" baseline="0" dirty="0">
                <a:latin typeface="NimbusRomNo9L-Regu"/>
              </a:rPr>
              <a:t>就只有</a:t>
            </a:r>
            <a:r>
              <a:rPr lang="en-US" altLang="zh-TW" sz="1800" b="0" i="0" u="none" strike="noStrike" baseline="0" dirty="0">
                <a:latin typeface="NimbusRomNo9L-Regu"/>
              </a:rPr>
              <a:t>translation</a:t>
            </a:r>
            <a:r>
              <a:rPr lang="zh-TW" altLang="en-US" sz="1800" b="0" i="0" u="none" strike="noStrike" baseline="0" dirty="0">
                <a:latin typeface="NimbusRomNo9L-Regu"/>
              </a:rPr>
              <a:t>，只剩下</a:t>
            </a:r>
            <a:r>
              <a:rPr lang="en-US" altLang="zh-TW" sz="1800" b="0" i="0" u="none" strike="noStrike" baseline="0" dirty="0" err="1">
                <a:latin typeface="NimbusRomNo9L-Regu"/>
              </a:rPr>
              <a:t>xy</a:t>
            </a:r>
            <a:r>
              <a:rPr lang="zh-TW" altLang="en-US" sz="1800" b="0" i="0" u="none" strike="noStrike" baseline="0" dirty="0">
                <a:latin typeface="NimbusRomNo9L-Regu"/>
              </a:rPr>
              <a:t>方向的位移，只要估計這兩個位移就可以了</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46</a:t>
            </a:fld>
            <a:endParaRPr lang="en-001"/>
          </a:p>
        </p:txBody>
      </p:sp>
    </p:spTree>
    <p:extLst>
      <p:ext uri="{BB962C8B-B14F-4D97-AF65-F5344CB8AC3E}">
        <p14:creationId xmlns:p14="http://schemas.microsoft.com/office/powerpoint/2010/main" val="22954422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原始影像</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47</a:t>
            </a:fld>
            <a:endParaRPr lang="en-001"/>
          </a:p>
        </p:txBody>
      </p:sp>
    </p:spTree>
    <p:extLst>
      <p:ext uri="{BB962C8B-B14F-4D97-AF65-F5344CB8AC3E}">
        <p14:creationId xmlns:p14="http://schemas.microsoft.com/office/powerpoint/2010/main" val="11269749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投影後的影像</a:t>
            </a:r>
            <a:endParaRPr lang="en-US" altLang="zh-TW" sz="1800" b="0" i="0" u="none" strike="noStrike" baseline="0" dirty="0">
              <a:latin typeface="NimbusRomNo9L-Regu"/>
            </a:endParaRPr>
          </a:p>
          <a:p>
            <a:pPr algn="l"/>
            <a:r>
              <a:rPr lang="zh-TW" altLang="en-US" sz="1800" b="0" i="0" u="none" strike="noStrike" baseline="0" dirty="0">
                <a:latin typeface="NimbusRomNo9L-Regu"/>
              </a:rPr>
              <a:t>這樣就只要找一個適合的</a:t>
            </a:r>
            <a:r>
              <a:rPr lang="en-US" altLang="zh-TW" sz="1800" b="0" i="0" u="none" strike="noStrike" baseline="0" dirty="0">
                <a:latin typeface="NimbusRomNo9L-Regu"/>
              </a:rPr>
              <a:t>translation</a:t>
            </a:r>
            <a:r>
              <a:rPr lang="zh-TW" altLang="en-US" sz="1800" b="0" i="0" u="none" strike="noStrike" baseline="0" dirty="0">
                <a:latin typeface="NimbusRomNo9L-Regu"/>
              </a:rPr>
              <a:t>就可以了</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48</a:t>
            </a:fld>
            <a:endParaRPr lang="en-001"/>
          </a:p>
        </p:txBody>
      </p:sp>
    </p:spTree>
    <p:extLst>
      <p:ext uri="{BB962C8B-B14F-4D97-AF65-F5344CB8AC3E}">
        <p14:creationId xmlns:p14="http://schemas.microsoft.com/office/powerpoint/2010/main" val="22487513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我們假設現在是一個</a:t>
            </a:r>
            <a:r>
              <a:rPr lang="en-US" altLang="zh-TW" sz="1800" b="0" i="0" u="none" strike="noStrike" baseline="0" dirty="0">
                <a:latin typeface="NimbusRomNo9L-Regu"/>
              </a:rPr>
              <a:t>2x2</a:t>
            </a:r>
            <a:r>
              <a:rPr lang="zh-TW" altLang="en-US" sz="1800" b="0" i="0" u="none" strike="noStrike" baseline="0" dirty="0">
                <a:latin typeface="NimbusRomNo9L-Regu"/>
              </a:rPr>
              <a:t>的</a:t>
            </a:r>
            <a:r>
              <a:rPr lang="en-US" altLang="zh-TW" sz="1800" b="0" i="0" u="none" strike="noStrike" baseline="0" dirty="0">
                <a:latin typeface="NimbusRomNo9L-Regu"/>
              </a:rPr>
              <a:t>transform</a:t>
            </a:r>
            <a:r>
              <a:rPr lang="zh-TW" altLang="en-US" sz="1800" b="0" i="0" u="none" strike="noStrike" baseline="0" dirty="0">
                <a:latin typeface="NimbusRomNo9L-Regu"/>
              </a:rPr>
              <a:t>，然後有很多組的對應點</a:t>
            </a:r>
            <a:r>
              <a:rPr lang="en-US" altLang="zh-TW" sz="1800" b="0" i="0" u="none" strike="noStrike" baseline="0" dirty="0" err="1">
                <a:latin typeface="NimbusRomNo9L-Regu"/>
              </a:rPr>
              <a:t>xy</a:t>
            </a:r>
            <a:r>
              <a:rPr lang="zh-TW" altLang="en-US" sz="1800" b="0" i="0" u="none" strike="noStrike" baseline="0" dirty="0">
                <a:latin typeface="NimbusRomNo9L-Regu"/>
              </a:rPr>
              <a:t>跟</a:t>
            </a:r>
            <a:r>
              <a:rPr lang="en-US" altLang="zh-TW" sz="1800" b="0" i="0" u="none" strike="noStrike" baseline="0" dirty="0" err="1">
                <a:latin typeface="NimbusRomNo9L-Regu"/>
              </a:rPr>
              <a:t>x‘y</a:t>
            </a:r>
            <a:r>
              <a:rPr lang="en-US" altLang="zh-TW" sz="1800" b="0" i="0" u="none" strike="noStrike" baseline="0" dirty="0">
                <a:latin typeface="NimbusRomNo9L-Regu"/>
              </a:rPr>
              <a:t>’</a:t>
            </a:r>
            <a:r>
              <a:rPr lang="zh-TW" altLang="en-US" sz="1800" b="0" i="0" u="none" strike="noStrike" baseline="0" dirty="0">
                <a:latin typeface="NimbusRomNo9L-Regu"/>
              </a:rPr>
              <a:t>，每個</a:t>
            </a:r>
            <a:r>
              <a:rPr lang="en-US" altLang="zh-TW" sz="1800" b="0" i="0" u="none" strike="noStrike" baseline="0" dirty="0" err="1">
                <a:latin typeface="NimbusRomNo9L-Regu"/>
              </a:rPr>
              <a:t>xy</a:t>
            </a:r>
            <a:r>
              <a:rPr lang="zh-TW" altLang="en-US" sz="1800" b="0" i="0" u="none" strike="noStrike" baseline="0" dirty="0">
                <a:latin typeface="NimbusRomNo9L-Regu"/>
              </a:rPr>
              <a:t>經過我們找出來這個</a:t>
            </a:r>
            <a:r>
              <a:rPr lang="en-US" altLang="zh-TW" sz="1800" b="0" i="0" u="none" strike="noStrike" baseline="0" dirty="0">
                <a:latin typeface="NimbusRomNo9L-Regu"/>
              </a:rPr>
              <a:t>2x2</a:t>
            </a:r>
            <a:r>
              <a:rPr lang="zh-TW" altLang="en-US" sz="1800" b="0" i="0" u="none" strike="noStrike" baseline="0" dirty="0">
                <a:latin typeface="NimbusRomNo9L-Regu"/>
              </a:rPr>
              <a:t>矩陣之後應該要等於</a:t>
            </a:r>
            <a:r>
              <a:rPr lang="en-US" altLang="zh-TW" sz="1800" b="0" i="0" u="none" strike="noStrike" baseline="0" dirty="0" err="1">
                <a:latin typeface="NimbusRomNo9L-Regu"/>
              </a:rPr>
              <a:t>x’y</a:t>
            </a:r>
            <a:r>
              <a:rPr lang="en-US" altLang="zh-TW" sz="1800" b="0" i="0" u="none" strike="noStrike" baseline="0" dirty="0">
                <a:latin typeface="NimbusRomNo9L-Regu"/>
              </a:rPr>
              <a:t>’</a:t>
            </a:r>
            <a:r>
              <a:rPr lang="zh-TW" altLang="en-US" sz="1800" b="0" i="0" u="none" strike="noStrike" baseline="0" dirty="0">
                <a:latin typeface="NimbusRomNo9L-Regu"/>
              </a:rPr>
              <a:t>，就是他的對應點</a:t>
            </a:r>
            <a:endParaRPr lang="en-US" altLang="zh-TW" sz="1800" b="0" i="0" u="none" strike="noStrike" baseline="0" dirty="0">
              <a:latin typeface="NimbusRomNo9L-Regu"/>
            </a:endParaRPr>
          </a:p>
          <a:p>
            <a:pPr algn="l"/>
            <a:r>
              <a:rPr lang="zh-TW" altLang="en-US" sz="1800" b="0" i="0" u="none" strike="noStrike" baseline="0" dirty="0">
                <a:latin typeface="NimbusRomNo9L-Regu"/>
              </a:rPr>
              <a:t>所以我們希望這個</a:t>
            </a:r>
            <a:r>
              <a:rPr lang="en-US" altLang="zh-TW" sz="1800" b="0" i="0" u="none" strike="noStrike" baseline="0" dirty="0">
                <a:latin typeface="NimbusRomNo9L-Regu"/>
              </a:rPr>
              <a:t>error function</a:t>
            </a:r>
            <a:r>
              <a:rPr lang="zh-TW" altLang="en-US" sz="1800" b="0" i="0" u="none" strike="noStrike" baseline="0" dirty="0">
                <a:latin typeface="NimbusRomNo9L-Regu"/>
              </a:rPr>
              <a:t>要最小，也就是 </a:t>
            </a:r>
            <a:r>
              <a:rPr lang="en-US" altLang="zh-TW" sz="1800" b="0" i="0" u="none" strike="noStrike" baseline="0" dirty="0" err="1">
                <a:latin typeface="NimbusRomNo9L-Regu"/>
              </a:rPr>
              <a:t>Mp</a:t>
            </a:r>
            <a:r>
              <a:rPr lang="zh-TW" altLang="en-US" sz="1800" b="0" i="0" u="none" strike="noStrike" baseline="0" dirty="0">
                <a:latin typeface="NimbusRomNo9L-Regu"/>
              </a:rPr>
              <a:t> 減掉 </a:t>
            </a:r>
            <a:r>
              <a:rPr lang="en-US" altLang="zh-TW" sz="1800" b="0" i="0" u="none" strike="noStrike" baseline="0" dirty="0">
                <a:latin typeface="NimbusRomNo9L-Regu"/>
              </a:rPr>
              <a:t>p</a:t>
            </a:r>
            <a:r>
              <a:rPr lang="zh-TW" altLang="en-US" sz="1800" b="0" i="0" u="none" strike="noStrike" baseline="0" dirty="0">
                <a:latin typeface="NimbusRomNo9L-Regu"/>
              </a:rPr>
              <a:t> 的平方要最小。</a:t>
            </a:r>
            <a:endParaRPr lang="en-US" altLang="zh-TW" sz="1800" b="0" i="0" u="none" strike="noStrike" baseline="0" dirty="0">
              <a:latin typeface="NimbusRomNo9L-Regu"/>
            </a:endParaRPr>
          </a:p>
          <a:p>
            <a:pPr algn="l"/>
            <a:r>
              <a:rPr lang="zh-TW" altLang="en-US" sz="1800" b="0" i="0" u="none" strike="noStrike" baseline="0" dirty="0">
                <a:latin typeface="NimbusRomNo9L-Regu"/>
              </a:rPr>
              <a:t>因為我們有</a:t>
            </a:r>
            <a:r>
              <a:rPr lang="en-US" altLang="zh-TW" sz="1800" b="0" i="0" u="none" strike="noStrike" baseline="0" dirty="0">
                <a:latin typeface="NimbusRomNo9L-Regu"/>
              </a:rPr>
              <a:t>n</a:t>
            </a:r>
            <a:r>
              <a:rPr lang="zh-TW" altLang="en-US" sz="1800" b="0" i="0" u="none" strike="noStrike" baseline="0" dirty="0">
                <a:latin typeface="NimbusRomNo9L-Regu"/>
              </a:rPr>
              <a:t>個特徵點，我們會把這</a:t>
            </a:r>
            <a:r>
              <a:rPr lang="en-US" altLang="zh-TW" sz="1800" b="0" i="0" u="none" strike="noStrike" baseline="0" dirty="0">
                <a:latin typeface="NimbusRomNo9L-Regu"/>
              </a:rPr>
              <a:t>n</a:t>
            </a:r>
            <a:r>
              <a:rPr lang="zh-TW" altLang="en-US" sz="1800" b="0" i="0" u="none" strike="noStrike" baseline="0" dirty="0">
                <a:latin typeface="NimbusRomNo9L-Regu"/>
              </a:rPr>
              <a:t>個點的誤差都加起來算</a:t>
            </a:r>
            <a:r>
              <a:rPr lang="en-US" altLang="zh-TW" sz="1800" b="0" i="0" u="none" strike="noStrike" baseline="0" dirty="0">
                <a:latin typeface="NimbusRomNo9L-Regu"/>
              </a:rPr>
              <a:t>least square error</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49</a:t>
            </a:fld>
            <a:endParaRPr lang="en-001"/>
          </a:p>
        </p:txBody>
      </p:sp>
    </p:spTree>
    <p:extLst>
      <p:ext uri="{BB962C8B-B14F-4D97-AF65-F5344CB8AC3E}">
        <p14:creationId xmlns:p14="http://schemas.microsoft.com/office/powerpoint/2010/main" val="42300107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然後我們把矩陣乘開，移項一下，然後把每個點都放到這個矩陣裡面，這所有的座標點</a:t>
            </a:r>
            <a:r>
              <a:rPr lang="en-US" altLang="zh-TW" sz="1800" b="0" i="0" u="none" strike="noStrike" baseline="0" dirty="0" err="1">
                <a:latin typeface="NimbusRomNo9L-Regu"/>
              </a:rPr>
              <a:t>xy</a:t>
            </a:r>
            <a:r>
              <a:rPr lang="en-US" altLang="zh-TW" sz="1800" b="0" i="0" u="none" strike="noStrike" baseline="0" dirty="0">
                <a:latin typeface="NimbusRomNo9L-Regu"/>
              </a:rPr>
              <a:t>, </a:t>
            </a:r>
            <a:r>
              <a:rPr lang="en-US" altLang="zh-TW" sz="1800" b="0" i="0" u="none" strike="noStrike" baseline="0" dirty="0" err="1">
                <a:latin typeface="NimbusRomNo9L-Regu"/>
              </a:rPr>
              <a:t>x’y</a:t>
            </a:r>
            <a:r>
              <a:rPr lang="en-US" altLang="zh-TW" sz="1800" b="0" i="0" u="none" strike="noStrike" baseline="0" dirty="0">
                <a:latin typeface="NimbusRomNo9L-Regu"/>
              </a:rPr>
              <a:t>’</a:t>
            </a:r>
            <a:r>
              <a:rPr lang="zh-TW" altLang="en-US" sz="1800" b="0" i="0" u="none" strike="noStrike" baseline="0" dirty="0">
                <a:latin typeface="NimbusRomNo9L-Regu"/>
              </a:rPr>
              <a:t>都是已知的常數</a:t>
            </a:r>
            <a:endParaRPr lang="en-US" altLang="zh-TW" sz="1800" b="0" i="0" u="none" strike="noStrike" baseline="0" dirty="0">
              <a:latin typeface="NimbusRomNo9L-Regu"/>
            </a:endParaRPr>
          </a:p>
          <a:p>
            <a:pPr algn="l"/>
            <a:r>
              <a:rPr lang="zh-TW" altLang="en-US" sz="1800" b="0" i="0" u="none" strike="noStrike" baseline="0" dirty="0">
                <a:latin typeface="NimbusRomNo9L-Regu"/>
              </a:rPr>
              <a:t>這個大的矩陣長是</a:t>
            </a:r>
            <a:r>
              <a:rPr lang="en-US" altLang="zh-TW" sz="1800" b="0" i="0" u="none" strike="noStrike" baseline="0" dirty="0">
                <a:latin typeface="NimbusRomNo9L-Regu"/>
              </a:rPr>
              <a:t>2n</a:t>
            </a:r>
            <a:r>
              <a:rPr lang="zh-TW" altLang="en-US" sz="1800" b="0" i="0" u="none" strike="noStrike" baseline="0" dirty="0">
                <a:latin typeface="NimbusRomNo9L-Regu"/>
              </a:rPr>
              <a:t>，寬是</a:t>
            </a:r>
            <a:r>
              <a:rPr lang="en-US" altLang="zh-TW" sz="1800" b="0" i="0" u="none" strike="noStrike" baseline="0" dirty="0">
                <a:latin typeface="NimbusRomNo9L-Regu"/>
              </a:rPr>
              <a:t>4</a:t>
            </a:r>
            <a:r>
              <a:rPr lang="zh-TW" altLang="en-US" sz="1800" b="0" i="0" u="none" strike="noStrike" baseline="0" dirty="0">
                <a:latin typeface="NimbusRomNo9L-Regu"/>
              </a:rPr>
              <a:t>，長會遠大於寬，所以是一個</a:t>
            </a:r>
            <a:r>
              <a:rPr lang="en-US" altLang="zh-TW" sz="1800" b="0" i="0" u="none" strike="noStrike" baseline="0" dirty="0">
                <a:latin typeface="NimbusRomNo9L-Regu"/>
              </a:rPr>
              <a:t>overdetermined system</a:t>
            </a:r>
            <a:r>
              <a:rPr lang="zh-TW" altLang="en-US" sz="1800" b="0" i="0" u="none" strike="noStrike" baseline="0" dirty="0">
                <a:latin typeface="NimbusRomNo9L-Regu"/>
              </a:rPr>
              <a:t>。</a:t>
            </a:r>
            <a:endParaRPr lang="en-US" altLang="zh-TW" sz="1800" b="0" i="0" u="none" strike="noStrike" baseline="0" dirty="0">
              <a:latin typeface="NimbusRomNo9L-Regu"/>
            </a:endParaRPr>
          </a:p>
          <a:p>
            <a:pPr algn="l"/>
            <a:r>
              <a:rPr lang="zh-TW" altLang="en-US" sz="1800" b="0" i="0" u="none" strike="noStrike" baseline="0" dirty="0">
                <a:latin typeface="NimbusRomNo9L-Regu"/>
              </a:rPr>
              <a:t>這個式子相當於是</a:t>
            </a:r>
            <a:r>
              <a:rPr lang="en-US" altLang="zh-TW" sz="1800" b="0" i="0" u="none" strike="noStrike" baseline="0" dirty="0">
                <a:latin typeface="NimbusRomNo9L-Regu"/>
              </a:rPr>
              <a:t>Ax = b</a:t>
            </a:r>
            <a:r>
              <a:rPr lang="zh-TW" altLang="en-US" sz="1800" b="0" i="0" u="none" strike="noStrike" baseline="0" dirty="0">
                <a:latin typeface="NimbusRomNo9L-Regu"/>
              </a:rPr>
              <a:t> ，解</a:t>
            </a:r>
            <a:r>
              <a:rPr lang="en-US" altLang="zh-TW" sz="1800" b="0" i="0" u="none" strike="noStrike" baseline="0" dirty="0">
                <a:latin typeface="NimbusRomNo9L-Regu"/>
              </a:rPr>
              <a:t>x</a:t>
            </a:r>
            <a:r>
              <a:rPr lang="zh-TW" altLang="en-US" sz="1800" b="0" i="0" u="none" strike="noStrike" baseline="0" dirty="0">
                <a:latin typeface="NimbusRomNo9L-Regu"/>
              </a:rPr>
              <a:t>使得</a:t>
            </a:r>
            <a:r>
              <a:rPr lang="en-US" altLang="zh-TW" sz="1800" b="0" i="0" u="none" strike="noStrike" baseline="0" dirty="0">
                <a:latin typeface="NimbusRomNo9L-Regu"/>
              </a:rPr>
              <a:t>Ax-b</a:t>
            </a:r>
            <a:r>
              <a:rPr lang="zh-TW" altLang="en-US" sz="1800" b="0" i="0" u="none" strike="noStrike" baseline="0" dirty="0">
                <a:latin typeface="NimbusRomNo9L-Regu"/>
              </a:rPr>
              <a:t>會最小。</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50</a:t>
            </a:fld>
            <a:endParaRPr lang="en-001"/>
          </a:p>
        </p:txBody>
      </p:sp>
    </p:spTree>
    <p:extLst>
      <p:ext uri="{BB962C8B-B14F-4D97-AF65-F5344CB8AC3E}">
        <p14:creationId xmlns:p14="http://schemas.microsoft.com/office/powerpoint/2010/main" val="2911528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zh-TW" dirty="0"/>
              <a:t>給定一組</a:t>
            </a:r>
            <a:r>
              <a:rPr lang="en-US" altLang="zh-TW" dirty="0"/>
              <a:t>match</a:t>
            </a:r>
            <a:r>
              <a:rPr lang="zh-TW" altLang="zh-TW" dirty="0"/>
              <a:t>的</a:t>
            </a:r>
            <a:r>
              <a:rPr lang="en-US" altLang="zh-TW" dirty="0"/>
              <a:t>feature</a:t>
            </a:r>
            <a:r>
              <a:rPr lang="zh-TW" altLang="zh-TW" dirty="0"/>
              <a:t> </a:t>
            </a:r>
            <a:r>
              <a:rPr lang="en-US" altLang="zh-TW" dirty="0"/>
              <a:t>xi </a:t>
            </a:r>
            <a:r>
              <a:rPr lang="zh-TW" altLang="en-US" dirty="0"/>
              <a:t>和 </a:t>
            </a:r>
            <a:r>
              <a:rPr lang="en-US" altLang="zh-TW" dirty="0"/>
              <a:t>xi ’</a:t>
            </a:r>
            <a:r>
              <a:rPr lang="zh-TW" altLang="en-US" dirty="0"/>
              <a:t>，</a:t>
            </a:r>
            <a:r>
              <a:rPr lang="zh-TW" altLang="zh-TW" dirty="0"/>
              <a:t>和一個參數</a:t>
            </a:r>
            <a:r>
              <a:rPr lang="en-US" altLang="zh-TW" dirty="0"/>
              <a:t>p</a:t>
            </a:r>
          </a:p>
          <a:p>
            <a:pPr algn="l"/>
            <a:r>
              <a:rPr lang="zh-TW" altLang="en-US" dirty="0"/>
              <a:t>通常我們會使用最小平方法去估計這個</a:t>
            </a:r>
            <a:r>
              <a:rPr lang="en-US" altLang="zh-TW" dirty="0"/>
              <a:t>p</a:t>
            </a:r>
          </a:p>
          <a:p>
            <a:pPr algn="l"/>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6</a:t>
            </a:fld>
            <a:endParaRPr lang="en-001"/>
          </a:p>
        </p:txBody>
      </p:sp>
    </p:spTree>
    <p:extLst>
      <p:ext uri="{BB962C8B-B14F-4D97-AF65-F5344CB8AC3E}">
        <p14:creationId xmlns:p14="http://schemas.microsoft.com/office/powerpoint/2010/main" val="32561249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我們知道這個</a:t>
            </a:r>
            <a:r>
              <a:rPr lang="en-US" altLang="zh-TW" sz="1800" b="0" i="0" u="none" strike="noStrike" baseline="0" dirty="0">
                <a:latin typeface="NimbusRomNo9L-Regu"/>
              </a:rPr>
              <a:t>A</a:t>
            </a:r>
            <a:r>
              <a:rPr lang="zh-TW" altLang="en-US" sz="1800" b="0" i="0" u="none" strike="noStrike" baseline="0" dirty="0">
                <a:latin typeface="NimbusRomNo9L-Regu"/>
              </a:rPr>
              <a:t>是一個</a:t>
            </a:r>
            <a:r>
              <a:rPr lang="en-US" altLang="zh-TW" sz="1800" b="0" i="0" u="none" strike="noStrike" baseline="0" dirty="0">
                <a:latin typeface="NimbusRomNo9L-Regu"/>
              </a:rPr>
              <a:t>N</a:t>
            </a:r>
            <a:r>
              <a:rPr lang="zh-TW" altLang="en-US" sz="1800" b="0" i="0" u="none" strike="noStrike" baseline="0" dirty="0">
                <a:latin typeface="NimbusRomNo9L-Regu"/>
              </a:rPr>
              <a:t>乘</a:t>
            </a:r>
            <a:r>
              <a:rPr lang="en-US" altLang="zh-TW" sz="1800" b="0" i="0" u="none" strike="noStrike" baseline="0" dirty="0">
                <a:latin typeface="NimbusRomNo9L-Regu"/>
              </a:rPr>
              <a:t>M</a:t>
            </a:r>
            <a:r>
              <a:rPr lang="zh-TW" altLang="en-US" sz="1800" b="0" i="0" u="none" strike="noStrike" baseline="0" dirty="0">
                <a:latin typeface="NimbusRomNo9L-Regu"/>
              </a:rPr>
              <a:t>的矩陣，且</a:t>
            </a:r>
            <a:r>
              <a:rPr lang="en-US" altLang="zh-TW" sz="1800" b="0" i="0" u="none" strike="noStrike" baseline="0" dirty="0">
                <a:latin typeface="NimbusRomNo9L-Regu"/>
              </a:rPr>
              <a:t>N&gt;M</a:t>
            </a:r>
            <a:r>
              <a:rPr lang="zh-TW" altLang="en-US" sz="1800" b="0" i="0" u="none" strike="noStrike" baseline="0" dirty="0">
                <a:latin typeface="NimbusRomNo9L-Regu"/>
              </a:rPr>
              <a:t>，那</a:t>
            </a:r>
            <a:r>
              <a:rPr lang="en-US" altLang="zh-TW" sz="1800" b="0" i="0" u="none" strike="noStrike" baseline="0" dirty="0">
                <a:latin typeface="NimbusRomNo9L-Regu"/>
              </a:rPr>
              <a:t>A</a:t>
            </a:r>
            <a:r>
              <a:rPr lang="zh-TW" altLang="en-US" sz="1800" b="0" i="0" u="none" strike="noStrike" baseline="0" dirty="0">
                <a:latin typeface="NimbusRomNo9L-Regu"/>
              </a:rPr>
              <a:t>的</a:t>
            </a:r>
            <a:r>
              <a:rPr lang="en-US" altLang="zh-TW" sz="1800" b="0" i="0" u="none" strike="noStrike" baseline="0" dirty="0">
                <a:latin typeface="NimbusRomNo9L-Regu"/>
              </a:rPr>
              <a:t>transpose</a:t>
            </a:r>
            <a:r>
              <a:rPr lang="zh-TW" altLang="en-US" sz="1800" b="0" i="0" u="none" strike="noStrike" baseline="0" dirty="0">
                <a:latin typeface="NimbusRomNo9L-Regu"/>
              </a:rPr>
              <a:t>就是</a:t>
            </a:r>
            <a:r>
              <a:rPr lang="en-US" altLang="zh-TW" sz="1800" b="0" i="0" u="none" strike="noStrike" baseline="0" dirty="0">
                <a:latin typeface="NimbusRomNo9L-Regu"/>
              </a:rPr>
              <a:t>M</a:t>
            </a:r>
            <a:r>
              <a:rPr lang="zh-TW" altLang="en-US" sz="1800" b="0" i="0" u="none" strike="noStrike" baseline="0" dirty="0">
                <a:latin typeface="NimbusRomNo9L-Regu"/>
              </a:rPr>
              <a:t>乘</a:t>
            </a:r>
            <a:r>
              <a:rPr lang="en-US" altLang="zh-TW" sz="1800" b="0" i="0" u="none" strike="noStrike" baseline="0" dirty="0">
                <a:latin typeface="NimbusRomNo9L-Regu"/>
              </a:rPr>
              <a:t>N</a:t>
            </a:r>
            <a:r>
              <a:rPr lang="zh-TW" altLang="en-US" sz="1800" b="0" i="0" u="none" strike="noStrike" baseline="0" dirty="0">
                <a:latin typeface="NimbusRomNo9L-Regu"/>
              </a:rPr>
              <a:t>。</a:t>
            </a:r>
            <a:endParaRPr lang="en-US" altLang="zh-TW" sz="1800" b="0" i="0" u="none" strike="noStrike" baseline="0" dirty="0">
              <a:latin typeface="NimbusRomNo9L-Regu"/>
            </a:endParaRPr>
          </a:p>
          <a:p>
            <a:pPr algn="l"/>
            <a:r>
              <a:rPr lang="zh-TW" altLang="en-US" sz="1800" b="0" i="0" u="none" strike="noStrike" baseline="0" dirty="0">
                <a:latin typeface="NimbusRomNo9L-Regu"/>
              </a:rPr>
              <a:t>所以</a:t>
            </a:r>
            <a:r>
              <a:rPr lang="en-US" altLang="zh-TW" sz="1800" b="0" i="0" u="none" strike="noStrike" baseline="0" dirty="0">
                <a:latin typeface="NimbusRomNo9L-Regu"/>
              </a:rPr>
              <a:t>A transpose</a:t>
            </a:r>
            <a:r>
              <a:rPr lang="zh-TW" altLang="en-US" sz="1800" b="0" i="0" u="none" strike="noStrike" baseline="0" dirty="0">
                <a:latin typeface="NimbusRomNo9L-Regu"/>
              </a:rPr>
              <a:t>乘</a:t>
            </a:r>
            <a:r>
              <a:rPr lang="en-US" altLang="zh-TW" sz="1800" b="0" i="0" u="none" strike="noStrike" baseline="0" dirty="0">
                <a:latin typeface="NimbusRomNo9L-Regu"/>
              </a:rPr>
              <a:t>A</a:t>
            </a:r>
            <a:r>
              <a:rPr lang="zh-TW" altLang="en-US" sz="1800" b="0" i="0" u="none" strike="noStrike" baseline="0" dirty="0">
                <a:latin typeface="NimbusRomNo9L-Regu"/>
              </a:rPr>
              <a:t> 就是一個</a:t>
            </a:r>
            <a:r>
              <a:rPr lang="en-US" altLang="zh-TW" sz="1800" b="0" i="0" u="none" strike="noStrike" baseline="0" dirty="0">
                <a:latin typeface="NimbusRomNo9L-Regu"/>
              </a:rPr>
              <a:t>M</a:t>
            </a:r>
            <a:r>
              <a:rPr lang="zh-TW" altLang="en-US" sz="1800" b="0" i="0" u="none" strike="noStrike" baseline="0" dirty="0">
                <a:latin typeface="NimbusRomNo9L-Regu"/>
              </a:rPr>
              <a:t>乘</a:t>
            </a:r>
            <a:r>
              <a:rPr lang="en-US" altLang="zh-TW" sz="1800" b="0" i="0" u="none" strike="noStrike" baseline="0" dirty="0">
                <a:latin typeface="NimbusRomNo9L-Regu"/>
              </a:rPr>
              <a:t>M</a:t>
            </a:r>
            <a:r>
              <a:rPr lang="zh-TW" altLang="en-US" sz="1800" b="0" i="0" u="none" strike="noStrike" baseline="0" dirty="0">
                <a:latin typeface="NimbusRomNo9L-Regu"/>
              </a:rPr>
              <a:t>的方陣，變數</a:t>
            </a:r>
            <a:r>
              <a:rPr lang="en-US" altLang="zh-TW" sz="1800" b="0" i="0" u="none" strike="noStrike" baseline="0" dirty="0">
                <a:latin typeface="NimbusRomNo9L-Regu"/>
              </a:rPr>
              <a:t>X</a:t>
            </a:r>
            <a:r>
              <a:rPr lang="zh-TW" altLang="en-US" sz="1800" b="0" i="0" u="none" strike="noStrike" baseline="0" dirty="0">
                <a:latin typeface="NimbusRomNo9L-Regu"/>
              </a:rPr>
              <a:t>的個數也是</a:t>
            </a:r>
            <a:r>
              <a:rPr lang="en-US" altLang="zh-TW" sz="1800" b="0" i="0" u="none" strike="noStrike" baseline="0" dirty="0">
                <a:latin typeface="NimbusRomNo9L-Regu"/>
              </a:rPr>
              <a:t>M</a:t>
            </a:r>
            <a:r>
              <a:rPr lang="zh-TW" altLang="en-US" sz="1800" b="0" i="0" u="none" strike="noStrike" baseline="0" dirty="0">
                <a:latin typeface="NimbusRomNo9L-Regu"/>
              </a:rPr>
              <a:t>，就剛剛好</a:t>
            </a:r>
            <a:r>
              <a:rPr lang="en-US" altLang="zh-TW" sz="1800" b="0" i="0" u="none" strike="noStrike" baseline="0" dirty="0">
                <a:latin typeface="NimbusRomNo9L-Regu"/>
              </a:rPr>
              <a:t>equation</a:t>
            </a:r>
            <a:r>
              <a:rPr lang="zh-TW" altLang="en-US" sz="1800" b="0" i="0" u="none" strike="noStrike" baseline="0" dirty="0">
                <a:latin typeface="NimbusRomNo9L-Regu"/>
              </a:rPr>
              <a:t>跟變數的數目一樣，就不會是</a:t>
            </a:r>
            <a:r>
              <a:rPr lang="en-US" altLang="zh-TW" sz="1800" b="0" i="0" u="none" strike="noStrike" baseline="0" dirty="0">
                <a:latin typeface="NimbusRomNo9L-Regu"/>
              </a:rPr>
              <a:t>overdetermined</a:t>
            </a:r>
          </a:p>
          <a:p>
            <a:pPr algn="l"/>
            <a:r>
              <a:rPr lang="zh-TW" altLang="en-US" sz="1800" b="0" i="0" u="none" strike="noStrike" baseline="0" dirty="0">
                <a:latin typeface="NimbusRomNo9L-Regu"/>
              </a:rPr>
              <a:t>只要解這個線性系統就好，除非這個線性系統是</a:t>
            </a:r>
            <a:r>
              <a:rPr lang="en-US" altLang="zh-TW" sz="1800" b="0" i="0" u="none" strike="noStrike" baseline="0" dirty="0">
                <a:latin typeface="NimbusRomNo9L-Regu"/>
              </a:rPr>
              <a:t>singular</a:t>
            </a:r>
            <a:r>
              <a:rPr lang="zh-TW" altLang="en-US" sz="1800" b="0" i="0" u="none" strike="noStrike" baseline="0" dirty="0">
                <a:latin typeface="NimbusRomNo9L-Regu"/>
              </a:rPr>
              <a:t>，不然我們應該可以求出唯一解</a:t>
            </a:r>
            <a:endParaRPr lang="en-US" altLang="zh-TW" sz="1800" b="0" i="0" u="none" strike="noStrike" baseline="0" dirty="0">
              <a:latin typeface="NimbusRomNo9L-Regu"/>
            </a:endParaRPr>
          </a:p>
          <a:p>
            <a:pPr algn="l"/>
            <a:r>
              <a:rPr lang="zh-TW" altLang="en-US" sz="1800" b="0" i="0" u="none" strike="noStrike" baseline="0" dirty="0">
                <a:latin typeface="NimbusRomNo9L-Regu"/>
              </a:rPr>
              <a:t>那下面這個線性系統的唯一解就會是上面</a:t>
            </a:r>
            <a:r>
              <a:rPr lang="en-US" altLang="zh-TW" sz="1800" b="0" i="0" u="none" strike="noStrike" baseline="0" dirty="0">
                <a:latin typeface="NimbusRomNo9L-Regu"/>
              </a:rPr>
              <a:t>overdetermined</a:t>
            </a:r>
            <a:r>
              <a:rPr lang="zh-TW" altLang="en-US" sz="1800" b="0" i="0" u="none" strike="noStrike" baseline="0" dirty="0">
                <a:latin typeface="NimbusRomNo9L-Regu"/>
              </a:rPr>
              <a:t> </a:t>
            </a:r>
            <a:r>
              <a:rPr lang="en-US" altLang="zh-TW" sz="1800" b="0" i="0" u="none" strike="noStrike" baseline="0" dirty="0">
                <a:latin typeface="NimbusRomNo9L-Regu"/>
              </a:rPr>
              <a:t>system</a:t>
            </a:r>
            <a:r>
              <a:rPr lang="zh-TW" altLang="en-US" sz="1800" b="0" i="0" u="none" strike="noStrike" baseline="0" dirty="0">
                <a:latin typeface="NimbusRomNo9L-Regu"/>
              </a:rPr>
              <a:t>的</a:t>
            </a:r>
            <a:r>
              <a:rPr lang="en-US" altLang="zh-TW" sz="1800" b="0" i="0" u="none" strike="noStrike" baseline="0" dirty="0">
                <a:latin typeface="NimbusRomNo9L-Regu"/>
              </a:rPr>
              <a:t>least square solution</a:t>
            </a:r>
            <a:r>
              <a:rPr lang="zh-TW" altLang="en-US" sz="1800" b="0" i="0" u="none" strike="noStrike" baseline="0" dirty="0">
                <a:latin typeface="NimbusRomNo9L-Regu"/>
              </a:rPr>
              <a:t>。</a:t>
            </a:r>
            <a:endParaRPr lang="en-US" altLang="zh-TW" sz="1800" b="0" i="0" u="none" strike="noStrike" baseline="0" dirty="0">
              <a:latin typeface="NimbusRomNo9L-Regu"/>
            </a:endParaRPr>
          </a:p>
          <a:p>
            <a:pPr algn="l"/>
            <a:r>
              <a:rPr lang="zh-TW" altLang="en-US" sz="1800" b="0" i="0" u="none" strike="noStrike" baseline="0" dirty="0">
                <a:latin typeface="NimbusRomNo9L-Regu"/>
              </a:rPr>
              <a:t>為甚麼</a:t>
            </a:r>
            <a:r>
              <a:rPr lang="en-US" altLang="zh-TW" sz="1800" b="0" i="0" u="none" strike="noStrike" baseline="0" dirty="0">
                <a:latin typeface="NimbusRomNo9L-Regu"/>
              </a:rPr>
              <a:t>?</a:t>
            </a:r>
          </a:p>
        </p:txBody>
      </p:sp>
      <p:sp>
        <p:nvSpPr>
          <p:cNvPr id="4" name="Slide Number Placeholder 3"/>
          <p:cNvSpPr>
            <a:spLocks noGrp="1"/>
          </p:cNvSpPr>
          <p:nvPr>
            <p:ph type="sldNum" sz="quarter" idx="5"/>
          </p:nvPr>
        </p:nvSpPr>
        <p:spPr/>
        <p:txBody>
          <a:bodyPr/>
          <a:lstStyle/>
          <a:p>
            <a:fld id="{DE63367A-BE55-451E-92C3-586DC2AB4C24}" type="slidenum">
              <a:rPr lang="en-001" smtClean="0"/>
              <a:t>51</a:t>
            </a:fld>
            <a:endParaRPr lang="en-001"/>
          </a:p>
        </p:txBody>
      </p:sp>
    </p:spTree>
    <p:extLst>
      <p:ext uri="{BB962C8B-B14F-4D97-AF65-F5344CB8AC3E}">
        <p14:creationId xmlns:p14="http://schemas.microsoft.com/office/powerpoint/2010/main" val="41289280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52</a:t>
            </a:fld>
            <a:endParaRPr lang="en-001"/>
          </a:p>
        </p:txBody>
      </p:sp>
    </p:spTree>
    <p:extLst>
      <p:ext uri="{BB962C8B-B14F-4D97-AF65-F5344CB8AC3E}">
        <p14:creationId xmlns:p14="http://schemas.microsoft.com/office/powerpoint/2010/main" val="9177480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特徵點演算法找出來的不一定都是對的，這時候需要用到</a:t>
            </a:r>
            <a:r>
              <a:rPr lang="en-US" altLang="zh-TW" sz="1800" b="0" i="0" u="none" strike="noStrike" baseline="0" dirty="0">
                <a:latin typeface="NimbusRomNo9L-Regu"/>
              </a:rPr>
              <a:t>RANSAC</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53</a:t>
            </a:fld>
            <a:endParaRPr lang="en-001"/>
          </a:p>
        </p:txBody>
      </p:sp>
    </p:spTree>
    <p:extLst>
      <p:ext uri="{BB962C8B-B14F-4D97-AF65-F5344CB8AC3E}">
        <p14:creationId xmlns:p14="http://schemas.microsoft.com/office/powerpoint/2010/main" val="25493922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複習一下上週講的</a:t>
            </a:r>
            <a:r>
              <a:rPr lang="en-US" altLang="zh-TW" sz="1800" b="0" i="0" u="none" strike="noStrike" baseline="0" dirty="0">
                <a:latin typeface="NimbusRomNo9L-Regu"/>
              </a:rPr>
              <a:t>RANSAC</a:t>
            </a:r>
            <a:r>
              <a:rPr lang="zh-TW" altLang="en-US" sz="1800" b="0" i="0" u="none" strike="noStrike" baseline="0" dirty="0">
                <a:latin typeface="NimbusRomNo9L-Regu"/>
              </a:rPr>
              <a:t>，這邊有很多的點</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54</a:t>
            </a:fld>
            <a:endParaRPr lang="en-001"/>
          </a:p>
        </p:txBody>
      </p:sp>
    </p:spTree>
    <p:extLst>
      <p:ext uri="{BB962C8B-B14F-4D97-AF65-F5344CB8AC3E}">
        <p14:creationId xmlns:p14="http://schemas.microsoft.com/office/powerpoint/2010/main" val="16114007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兩點才能形成一條直線，我們想要找</a:t>
            </a:r>
            <a:r>
              <a:rPr lang="en-US" altLang="zh-TW" sz="1800" b="0" i="0" u="none" strike="noStrike" baseline="0" dirty="0">
                <a:latin typeface="NimbusRomNo9L-Regu"/>
              </a:rPr>
              <a:t>inlier</a:t>
            </a:r>
            <a:r>
              <a:rPr lang="zh-TW" altLang="en-US" sz="1800" b="0" i="0" u="none" strike="noStrike" baseline="0" dirty="0">
                <a:latin typeface="NimbusRomNo9L-Regu"/>
              </a:rPr>
              <a:t>，先隨機找兩點</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55</a:t>
            </a:fld>
            <a:endParaRPr lang="en-001"/>
          </a:p>
        </p:txBody>
      </p:sp>
    </p:spTree>
    <p:extLst>
      <p:ext uri="{BB962C8B-B14F-4D97-AF65-F5344CB8AC3E}">
        <p14:creationId xmlns:p14="http://schemas.microsoft.com/office/powerpoint/2010/main" val="40983534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連成直線</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56</a:t>
            </a:fld>
            <a:endParaRPr lang="en-001"/>
          </a:p>
        </p:txBody>
      </p:sp>
    </p:spTree>
    <p:extLst>
      <p:ext uri="{BB962C8B-B14F-4D97-AF65-F5344CB8AC3E}">
        <p14:creationId xmlns:p14="http://schemas.microsoft.com/office/powerpoint/2010/main" val="23664861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跟這條線的距離夠近才算是</a:t>
            </a:r>
            <a:r>
              <a:rPr lang="en-US" altLang="zh-TW" sz="1800" b="0" i="0" u="none" strike="noStrike" baseline="0" dirty="0">
                <a:latin typeface="NimbusRomNo9L-Regu"/>
              </a:rPr>
              <a:t>inlier</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57</a:t>
            </a:fld>
            <a:endParaRPr lang="en-001"/>
          </a:p>
        </p:txBody>
      </p:sp>
    </p:spTree>
    <p:extLst>
      <p:ext uri="{BB962C8B-B14F-4D97-AF65-F5344CB8AC3E}">
        <p14:creationId xmlns:p14="http://schemas.microsoft.com/office/powerpoint/2010/main" val="16214234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這條線只找到三個點</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58</a:t>
            </a:fld>
            <a:endParaRPr lang="en-001"/>
          </a:p>
        </p:txBody>
      </p:sp>
    </p:spTree>
    <p:extLst>
      <p:ext uri="{BB962C8B-B14F-4D97-AF65-F5344CB8AC3E}">
        <p14:creationId xmlns:p14="http://schemas.microsoft.com/office/powerpoint/2010/main" val="19446049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再</a:t>
            </a:r>
            <a:r>
              <a:rPr lang="en-US" altLang="zh-TW" sz="1800" b="0" i="0" u="none" strike="noStrike" baseline="0" dirty="0">
                <a:latin typeface="NimbusRomNo9L-Regu"/>
              </a:rPr>
              <a:t>random</a:t>
            </a:r>
            <a:r>
              <a:rPr lang="zh-TW" altLang="en-US" sz="1800" b="0" i="0" u="none" strike="noStrike" baseline="0" dirty="0">
                <a:latin typeface="NimbusRomNo9L-Regu"/>
              </a:rPr>
              <a:t>找兩點，連成直線，這條線獲得三票</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59</a:t>
            </a:fld>
            <a:endParaRPr lang="en-001"/>
          </a:p>
        </p:txBody>
      </p:sp>
    </p:spTree>
    <p:extLst>
      <p:ext uri="{BB962C8B-B14F-4D97-AF65-F5344CB8AC3E}">
        <p14:creationId xmlns:p14="http://schemas.microsoft.com/office/powerpoint/2010/main" val="36574405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經過多次的</a:t>
            </a:r>
            <a:r>
              <a:rPr lang="en-US" altLang="zh-TW" sz="1800" b="0" i="0" u="none" strike="noStrike" baseline="0" dirty="0">
                <a:latin typeface="NimbusRomNo9L-Regu"/>
              </a:rPr>
              <a:t>random</a:t>
            </a:r>
            <a:r>
              <a:rPr lang="zh-TW" altLang="en-US" sz="1800" b="0" i="0" u="none" strike="noStrike" baseline="0" dirty="0">
                <a:latin typeface="NimbusRomNo9L-Regu"/>
              </a:rPr>
              <a:t>，找到這條獲得</a:t>
            </a:r>
            <a:r>
              <a:rPr lang="en-US" altLang="zh-TW" sz="1800" b="0" i="0" u="none" strike="noStrike" baseline="0" dirty="0">
                <a:latin typeface="NimbusRomNo9L-Regu"/>
              </a:rPr>
              <a:t>15</a:t>
            </a:r>
            <a:r>
              <a:rPr lang="zh-TW" altLang="en-US" sz="1800" b="0" i="0" u="none" strike="noStrike" baseline="0" dirty="0">
                <a:latin typeface="NimbusRomNo9L-Regu"/>
              </a:rPr>
              <a:t>票的直線</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60</a:t>
            </a:fld>
            <a:endParaRPr lang="en-001"/>
          </a:p>
        </p:txBody>
      </p:sp>
    </p:spTree>
    <p:extLst>
      <p:ext uri="{BB962C8B-B14F-4D97-AF65-F5344CB8AC3E}">
        <p14:creationId xmlns:p14="http://schemas.microsoft.com/office/powerpoint/2010/main" val="3738400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dirty="0"/>
              <a:t>前面我們提到的許多運動模型，像是</a:t>
            </a:r>
            <a:r>
              <a:rPr lang="en-US" altLang="zh-TW" dirty="0"/>
              <a:t>translation</a:t>
            </a:r>
            <a:r>
              <a:rPr lang="zh-TW" altLang="en-US" dirty="0"/>
              <a:t>、</a:t>
            </a:r>
            <a:r>
              <a:rPr lang="en-US" altLang="zh-TW" dirty="0"/>
              <a:t>similarity, affine</a:t>
            </a:r>
            <a:r>
              <a:rPr lang="zh-TW" altLang="en-US" dirty="0"/>
              <a:t>，在</a:t>
            </a:r>
            <a:r>
              <a:rPr lang="en-US" altLang="zh-TW" dirty="0"/>
              <a:t>motion</a:t>
            </a:r>
            <a:r>
              <a:rPr lang="zh-TW" altLang="en-US" dirty="0"/>
              <a:t>和參數 </a:t>
            </a:r>
            <a:r>
              <a:rPr lang="en-US" altLang="zh-TW" dirty="0"/>
              <a:t>p </a:t>
            </a:r>
            <a:r>
              <a:rPr lang="zh-TW" altLang="en-US" dirty="0"/>
              <a:t>之間具有線性關係。</a:t>
            </a:r>
            <a:endParaRPr lang="en-US" altLang="zh-TW" dirty="0"/>
          </a:p>
          <a:p>
            <a:pPr algn="l"/>
            <a:r>
              <a:rPr lang="zh-TW" altLang="en-US" dirty="0"/>
              <a:t>其中 </a:t>
            </a:r>
            <a:r>
              <a:rPr lang="en-US" altLang="zh-TW" dirty="0"/>
              <a:t>J = ∂f/∂p </a:t>
            </a:r>
            <a:r>
              <a:rPr lang="zh-TW" altLang="en-US" dirty="0"/>
              <a:t>是</a:t>
            </a:r>
            <a:r>
              <a:rPr lang="en-US" altLang="zh-TW" dirty="0"/>
              <a:t>transform f </a:t>
            </a:r>
            <a:r>
              <a:rPr lang="zh-TW" altLang="en-US" dirty="0"/>
              <a:t>相對於參數 </a:t>
            </a:r>
            <a:r>
              <a:rPr lang="en-US" altLang="zh-TW" dirty="0"/>
              <a:t>p </a:t>
            </a:r>
            <a:r>
              <a:rPr lang="zh-TW" altLang="en-US" dirty="0"/>
              <a:t>的</a:t>
            </a:r>
            <a:r>
              <a:rPr lang="en-US" altLang="zh-TW" sz="1200" b="0" i="0" u="none" strike="noStrike" baseline="0" dirty="0">
                <a:solidFill>
                  <a:srgbClr val="000000"/>
                </a:solidFill>
                <a:latin typeface="Adobe Caslon Pro" panose="0205050205050A020403" pitchFamily="18" charset="0"/>
              </a:rPr>
              <a:t>Jacobian</a:t>
            </a:r>
            <a:r>
              <a:rPr lang="zh-TW" altLang="en-US" dirty="0"/>
              <a:t>矩陣。 </a:t>
            </a:r>
            <a:endParaRPr lang="en-US" altLang="zh-TW" dirty="0"/>
          </a:p>
          <a:p>
            <a:pPr algn="l"/>
            <a:r>
              <a:rPr lang="zh-TW" altLang="en-US" dirty="0"/>
              <a:t>在這種情況下，一個簡單的線性回歸（或是叫做線性最小平方問題）可以表示成下面的式子</a:t>
            </a:r>
            <a:endParaRPr lang="en-US" altLang="zh-TW" dirty="0"/>
          </a:p>
          <a:p>
            <a:pPr algn="l"/>
            <a:r>
              <a:rPr lang="en-US" altLang="zh-TW" dirty="0"/>
              <a:t>E_LLS(</a:t>
            </a:r>
            <a:r>
              <a:rPr lang="en-US" altLang="zh-TW" sz="1200" i="0" u="none" strike="noStrike" baseline="0" dirty="0">
                <a:solidFill>
                  <a:srgbClr val="000000"/>
                </a:solidFill>
                <a:latin typeface="Adobe Caslon Pro" panose="0205050205050A020403" pitchFamily="18" charset="0"/>
              </a:rPr>
              <a:t>linear least squares</a:t>
            </a:r>
            <a:r>
              <a:rPr lang="en-US" altLang="zh-TW" dirty="0"/>
              <a:t>)</a:t>
            </a:r>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7</a:t>
            </a:fld>
            <a:endParaRPr lang="en-001"/>
          </a:p>
        </p:txBody>
      </p:sp>
    </p:spTree>
    <p:extLst>
      <p:ext uri="{BB962C8B-B14F-4D97-AF65-F5344CB8AC3E}">
        <p14:creationId xmlns:p14="http://schemas.microsoft.com/office/powerpoint/2010/main" val="23022273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看一下圖片的例子，這是找出來的特徵點</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61</a:t>
            </a:fld>
            <a:endParaRPr lang="en-001"/>
          </a:p>
        </p:txBody>
      </p:sp>
    </p:spTree>
    <p:extLst>
      <p:ext uri="{BB962C8B-B14F-4D97-AF65-F5344CB8AC3E}">
        <p14:creationId xmlns:p14="http://schemas.microsoft.com/office/powerpoint/2010/main" val="26941305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這是經過</a:t>
            </a:r>
            <a:r>
              <a:rPr lang="en-US" altLang="zh-TW" sz="1800" b="0" i="0" u="none" strike="noStrike" baseline="0" dirty="0">
                <a:latin typeface="NimbusRomNo9L-Regu"/>
              </a:rPr>
              <a:t>RANSAC</a:t>
            </a:r>
            <a:r>
              <a:rPr lang="zh-TW" altLang="en-US" sz="1800" b="0" i="0" u="none" strike="noStrike" baseline="0" dirty="0">
                <a:latin typeface="NimbusRomNo9L-Regu"/>
              </a:rPr>
              <a:t>後留下來的</a:t>
            </a:r>
            <a:r>
              <a:rPr lang="en-US" altLang="zh-TW" sz="1800" b="0" i="0" u="none" strike="noStrike" baseline="0" dirty="0">
                <a:latin typeface="NimbusRomNo9L-Regu"/>
              </a:rPr>
              <a:t>inlier</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62</a:t>
            </a:fld>
            <a:endParaRPr lang="en-001"/>
          </a:p>
        </p:txBody>
      </p:sp>
    </p:spTree>
    <p:extLst>
      <p:ext uri="{BB962C8B-B14F-4D97-AF65-F5344CB8AC3E}">
        <p14:creationId xmlns:p14="http://schemas.microsoft.com/office/powerpoint/2010/main" val="25165424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用這些</a:t>
            </a:r>
            <a:r>
              <a:rPr lang="en-US" altLang="zh-TW" sz="1800" b="0" i="0" u="none" strike="noStrike" baseline="0" dirty="0">
                <a:latin typeface="NimbusRomNo9L-Regu"/>
              </a:rPr>
              <a:t>inlier</a:t>
            </a:r>
            <a:r>
              <a:rPr lang="zh-TW" altLang="en-US" sz="1800" b="0" i="0" u="none" strike="noStrike" baseline="0" dirty="0">
                <a:latin typeface="NimbusRomNo9L-Regu"/>
              </a:rPr>
              <a:t>做影像拼接</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63</a:t>
            </a:fld>
            <a:endParaRPr lang="en-001"/>
          </a:p>
        </p:txBody>
      </p:sp>
    </p:spTree>
    <p:extLst>
      <p:ext uri="{BB962C8B-B14F-4D97-AF65-F5344CB8AC3E}">
        <p14:creationId xmlns:p14="http://schemas.microsoft.com/office/powerpoint/2010/main" val="25516685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做完以上的步驟後，我們可能會發現圖像仍然沒有完全對齊，有些地方看起來有點模糊或有重影。</a:t>
            </a:r>
            <a:endParaRPr lang="en-US" altLang="zh-TW" sz="1800" b="0" i="0" u="none" strike="noStrike" baseline="0" dirty="0">
              <a:latin typeface="NimbusRomNo9L-Regu"/>
            </a:endParaRPr>
          </a:p>
          <a:p>
            <a:pPr algn="l"/>
            <a:r>
              <a:rPr lang="zh-TW" altLang="en-US" sz="1800" b="0" i="0" u="none" strike="noStrike" baseline="0" dirty="0">
                <a:latin typeface="NimbusRomNo9L-Regu"/>
              </a:rPr>
              <a:t>這可能是由多種因素引起的，包括</a:t>
            </a:r>
            <a:r>
              <a:rPr lang="en-US" altLang="zh-TW" sz="1800" b="0" i="0" u="none" strike="noStrike" baseline="0" dirty="0">
                <a:latin typeface="NimbusRomNo9L-Regu"/>
              </a:rPr>
              <a:t>3D </a:t>
            </a:r>
            <a:r>
              <a:rPr lang="zh-TW" altLang="en-US" sz="1800" b="0" i="0" u="none" strike="noStrike" baseline="0" dirty="0">
                <a:latin typeface="NimbusRomNo9L-Regu"/>
              </a:rPr>
              <a:t>視差、揮動的樹枝或有人在移動。</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64</a:t>
            </a:fld>
            <a:endParaRPr lang="en-001"/>
          </a:p>
        </p:txBody>
      </p:sp>
    </p:spTree>
    <p:extLst>
      <p:ext uri="{BB962C8B-B14F-4D97-AF65-F5344CB8AC3E}">
        <p14:creationId xmlns:p14="http://schemas.microsoft.com/office/powerpoint/2010/main" val="11601630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TW" sz="1800" b="0" i="0" u="none" strike="noStrike" baseline="0" dirty="0">
                <a:latin typeface="NimbusRomNo9L-Regu"/>
              </a:rPr>
              <a:t>3D </a:t>
            </a:r>
            <a:r>
              <a:rPr lang="zh-TW" altLang="en-US" sz="1800" b="0" i="0" u="none" strike="noStrike" baseline="0" dirty="0">
                <a:latin typeface="NimbusRomNo9L-Regu"/>
              </a:rPr>
              <a:t>視差可以用 </a:t>
            </a:r>
            <a:r>
              <a:rPr lang="en-US" altLang="zh-TW" sz="1800" dirty="0">
                <a:latin typeface="Adobe Caslon Pro" panose="0205050205050A020403" pitchFamily="18" charset="0"/>
                <a:cs typeface="Adobe Arabic" panose="02040503050201020203" pitchFamily="18" charset="-78"/>
              </a:rPr>
              <a:t>bundle adjustment</a:t>
            </a:r>
            <a:r>
              <a:rPr lang="zh-TW" altLang="en-US" sz="1800" b="0" i="0" u="none" strike="noStrike" baseline="0" dirty="0">
                <a:latin typeface="NimbusRomNo9L-Regu"/>
                <a:cs typeface="Adobe Arabic" panose="02040503050201020203" pitchFamily="18" charset="-78"/>
              </a:rPr>
              <a:t>進行優化</a:t>
            </a:r>
            <a:endParaRPr lang="en-US" altLang="zh-TW" sz="1800" b="0" i="0" u="none" strike="noStrike" baseline="0" dirty="0">
              <a:latin typeface="NimbusRomNo9L-Regu"/>
              <a:cs typeface="Adobe Arabic" panose="02040503050201020203" pitchFamily="18" charset="-78"/>
            </a:endParaRPr>
          </a:p>
          <a:p>
            <a:pPr algn="l"/>
            <a:r>
              <a:rPr lang="zh-TW" altLang="en-US" sz="1800" b="0" i="0" u="none" strike="noStrike" baseline="0" dirty="0">
                <a:latin typeface="NimbusRomNo9L-Regu"/>
                <a:cs typeface="Adobe Arabic" panose="02040503050201020203" pitchFamily="18" charset="-78"/>
              </a:rPr>
              <a:t>那甚麼是</a:t>
            </a:r>
            <a:r>
              <a:rPr lang="en-US" altLang="zh-TW" sz="1800" dirty="0">
                <a:latin typeface="Adobe Caslon Pro" panose="0205050205050A020403" pitchFamily="18" charset="0"/>
                <a:cs typeface="Adobe Arabic" panose="02040503050201020203" pitchFamily="18" charset="-78"/>
              </a:rPr>
              <a:t>bundle adjustment?</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65</a:t>
            </a:fld>
            <a:endParaRPr lang="en-001"/>
          </a:p>
        </p:txBody>
      </p:sp>
    </p:spTree>
    <p:extLst>
      <p:ext uri="{BB962C8B-B14F-4D97-AF65-F5344CB8AC3E}">
        <p14:creationId xmlns:p14="http://schemas.microsoft.com/office/powerpoint/2010/main" val="42595031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zh-TW" altLang="en-US" sz="2800" b="0" i="0" dirty="0">
                <a:solidFill>
                  <a:srgbClr val="444444"/>
                </a:solidFill>
                <a:effectLst/>
                <a:latin typeface="arial" panose="020B0604020202020204" pitchFamily="34" charset="0"/>
              </a:rPr>
              <a:t>對一個三維剛體模型，拍攝多張影像。</a:t>
            </a:r>
            <a:br>
              <a:rPr lang="zh-TW" altLang="en-US" sz="2800" dirty="0"/>
            </a:br>
            <a:r>
              <a:rPr lang="zh-TW" altLang="en-US" sz="2800" b="0" i="0" dirty="0">
                <a:solidFill>
                  <a:srgbClr val="444444"/>
                </a:solidFill>
                <a:effectLst/>
                <a:latin typeface="arial" panose="020B0604020202020204" pitchFamily="34" charset="0"/>
              </a:rPr>
              <a:t>用這組影像中相關的投影點為依據，去求這個模型的三維座標點、影像之間相機的相對移動以及相機參數的方法，就叫做 </a:t>
            </a:r>
            <a:r>
              <a:rPr lang="en-US" altLang="zh-TW" sz="2800" b="0" i="0" dirty="0">
                <a:solidFill>
                  <a:srgbClr val="444444"/>
                </a:solidFill>
                <a:effectLst/>
                <a:latin typeface="arial" panose="020B0604020202020204" pitchFamily="34" charset="0"/>
              </a:rPr>
              <a:t>Bundle Adjustment</a:t>
            </a:r>
            <a:r>
              <a:rPr lang="zh-TW" altLang="en-US" sz="2800" b="0" i="0" dirty="0">
                <a:solidFill>
                  <a:srgbClr val="444444"/>
                </a:solidFill>
                <a:effectLst/>
                <a:latin typeface="arial" panose="020B0604020202020204" pitchFamily="34" charset="0"/>
              </a:rPr>
              <a:t>。</a:t>
            </a:r>
            <a:endParaRPr lang="en-US" altLang="zh-TW" sz="2800" b="0" i="0" dirty="0">
              <a:solidFill>
                <a:srgbClr val="444444"/>
              </a:solidFill>
              <a:effectLst/>
              <a:latin typeface="arial" panose="020B0604020202020204" pitchFamily="34" charset="0"/>
            </a:endParaRPr>
          </a:p>
          <a:p>
            <a:pPr algn="l">
              <a:buFont typeface="Arial" panose="020B0604020202020204" pitchFamily="34" charset="0"/>
              <a:buNone/>
            </a:pPr>
            <a:r>
              <a:rPr lang="en-US" altLang="zh-TW" sz="2800" b="0" i="0" dirty="0">
                <a:solidFill>
                  <a:srgbClr val="444444"/>
                </a:solidFill>
                <a:effectLst/>
                <a:latin typeface="arial" panose="020B0604020202020204" pitchFamily="34" charset="0"/>
              </a:rPr>
              <a:t>3D </a:t>
            </a:r>
            <a:r>
              <a:rPr lang="zh-TW" altLang="en-US" sz="2800" b="0" i="0" dirty="0">
                <a:solidFill>
                  <a:srgbClr val="444444"/>
                </a:solidFill>
                <a:effectLst/>
                <a:latin typeface="arial" panose="020B0604020202020204" pitchFamily="34" charset="0"/>
              </a:rPr>
              <a:t>模型重建演算法的最後一個步驟幾乎都是</a:t>
            </a:r>
            <a:r>
              <a:rPr lang="en-US" altLang="zh-TW" sz="2800" b="0" i="0" dirty="0">
                <a:solidFill>
                  <a:srgbClr val="444444"/>
                </a:solidFill>
                <a:effectLst/>
                <a:latin typeface="arial" panose="020B0604020202020204" pitchFamily="34" charset="0"/>
              </a:rPr>
              <a:t>Bundle Adjustment</a:t>
            </a:r>
            <a:r>
              <a:rPr lang="zh-TW" altLang="en-US" sz="2800" b="0" i="0" dirty="0">
                <a:solidFill>
                  <a:srgbClr val="444444"/>
                </a:solidFill>
                <a:effectLst/>
                <a:latin typeface="arial" panose="020B0604020202020204" pitchFamily="34" charset="0"/>
              </a:rPr>
              <a:t>，它等於是對 </a:t>
            </a:r>
            <a:r>
              <a:rPr lang="en-US" altLang="zh-TW" sz="2800" b="0" i="0" dirty="0">
                <a:solidFill>
                  <a:srgbClr val="444444"/>
                </a:solidFill>
                <a:effectLst/>
                <a:latin typeface="arial" panose="020B0604020202020204" pitchFamily="34" charset="0"/>
              </a:rPr>
              <a:t>3D </a:t>
            </a:r>
            <a:r>
              <a:rPr lang="zh-TW" altLang="en-US" sz="2800" b="0" i="0" dirty="0">
                <a:solidFill>
                  <a:srgbClr val="444444"/>
                </a:solidFill>
                <a:effectLst/>
                <a:latin typeface="arial" panose="020B0604020202020204" pitchFamily="34" charset="0"/>
              </a:rPr>
              <a:t>模型及 相機位置、相機矩陣、參數 求最佳解。</a:t>
            </a:r>
            <a:br>
              <a:rPr lang="zh-TW" altLang="en-US" sz="2800" dirty="0"/>
            </a:br>
            <a:br>
              <a:rPr lang="zh-TW" altLang="en-US" sz="2800" dirty="0"/>
            </a:br>
            <a:r>
              <a:rPr lang="zh-TW" altLang="en-US" sz="2800" b="0" i="0" dirty="0">
                <a:solidFill>
                  <a:srgbClr val="444444"/>
                </a:solidFill>
                <a:effectLst/>
                <a:latin typeface="arial" panose="020B0604020202020204" pitchFamily="34" charset="0"/>
              </a:rPr>
              <a:t>這個名稱的由來是說，每個</a:t>
            </a:r>
            <a:r>
              <a:rPr lang="en-US" altLang="zh-TW" sz="2800" b="0" i="0" dirty="0">
                <a:solidFill>
                  <a:srgbClr val="444444"/>
                </a:solidFill>
                <a:effectLst/>
                <a:latin typeface="arial" panose="020B0604020202020204" pitchFamily="34" charset="0"/>
              </a:rPr>
              <a:t>3D</a:t>
            </a:r>
            <a:r>
              <a:rPr lang="zh-TW" altLang="en-US" sz="2800" b="0" i="0" dirty="0">
                <a:solidFill>
                  <a:srgbClr val="444444"/>
                </a:solidFill>
                <a:effectLst/>
                <a:latin typeface="arial" panose="020B0604020202020204" pitchFamily="34" charset="0"/>
              </a:rPr>
              <a:t>特徵點所發出的光束，會在相機的焦點聚集，而這些光束可以根據 </a:t>
            </a:r>
            <a:r>
              <a:rPr lang="en-US" altLang="zh-TW" sz="2800" b="0" i="0" dirty="0">
                <a:solidFill>
                  <a:srgbClr val="444444"/>
                </a:solidFill>
                <a:effectLst/>
                <a:latin typeface="arial" panose="020B0604020202020204" pitchFamily="34" charset="0"/>
              </a:rPr>
              <a:t>3D </a:t>
            </a:r>
            <a:r>
              <a:rPr lang="zh-TW" altLang="en-US" sz="2800" b="0" i="0" dirty="0">
                <a:solidFill>
                  <a:srgbClr val="444444"/>
                </a:solidFill>
                <a:effectLst/>
                <a:latin typeface="arial" panose="020B0604020202020204" pitchFamily="34" charset="0"/>
              </a:rPr>
              <a:t>模型及相機相關的參數作調整。</a:t>
            </a:r>
            <a:br>
              <a:rPr lang="zh-TW" altLang="en-US" sz="2800" dirty="0"/>
            </a:br>
            <a:br>
              <a:rPr lang="zh-TW" altLang="en-US" sz="2800" dirty="0"/>
            </a:br>
            <a:r>
              <a:rPr lang="en-US" altLang="zh-TW" sz="2800" b="0" i="0" dirty="0">
                <a:solidFill>
                  <a:srgbClr val="444444"/>
                </a:solidFill>
                <a:effectLst/>
                <a:latin typeface="arial" panose="020B0604020202020204" pitchFamily="34" charset="0"/>
              </a:rPr>
              <a:t>Bundle Adjustment </a:t>
            </a:r>
            <a:r>
              <a:rPr lang="zh-TW" altLang="en-US" sz="2800" b="0" i="0" dirty="0">
                <a:solidFill>
                  <a:srgbClr val="444444"/>
                </a:solidFill>
                <a:effectLst/>
                <a:latin typeface="arial" panose="020B0604020202020204" pitchFamily="34" charset="0"/>
              </a:rPr>
              <a:t>簡單一點的說法是怎麼取得 </a:t>
            </a:r>
            <a:r>
              <a:rPr lang="en-US" altLang="zh-TW" sz="2800" b="0" i="0" dirty="0">
                <a:solidFill>
                  <a:srgbClr val="444444"/>
                </a:solidFill>
                <a:effectLst/>
                <a:latin typeface="arial" panose="020B0604020202020204" pitchFamily="34" charset="0"/>
              </a:rPr>
              <a:t>reprojection(</a:t>
            </a:r>
            <a:r>
              <a:rPr lang="zh-TW" altLang="en-US" sz="2800" b="0" i="0" dirty="0">
                <a:solidFill>
                  <a:srgbClr val="444444"/>
                </a:solidFill>
                <a:effectLst/>
                <a:latin typeface="arial" panose="020B0604020202020204" pitchFamily="34" charset="0"/>
              </a:rPr>
              <a:t>重投影</a:t>
            </a:r>
            <a:r>
              <a:rPr lang="en-US" altLang="zh-TW" sz="2800" b="0" i="0" dirty="0">
                <a:solidFill>
                  <a:srgbClr val="444444"/>
                </a:solidFill>
                <a:effectLst/>
                <a:latin typeface="arial" panose="020B0604020202020204" pitchFamily="34" charset="0"/>
              </a:rPr>
              <a:t>) error </a:t>
            </a:r>
            <a:r>
              <a:rPr lang="zh-TW" altLang="en-US" sz="2800" b="0" i="0" dirty="0">
                <a:solidFill>
                  <a:srgbClr val="444444"/>
                </a:solidFill>
                <a:effectLst/>
                <a:latin typeface="arial" panose="020B0604020202020204" pitchFamily="34" charset="0"/>
              </a:rPr>
              <a:t>的最小值， 也就是這個模型的 </a:t>
            </a:r>
            <a:r>
              <a:rPr lang="en-US" altLang="zh-TW" sz="2800" b="0" i="0" dirty="0">
                <a:solidFill>
                  <a:srgbClr val="444444"/>
                </a:solidFill>
                <a:effectLst/>
                <a:latin typeface="arial" panose="020B0604020202020204" pitchFamily="34" charset="0"/>
              </a:rPr>
              <a:t>3D </a:t>
            </a:r>
            <a:r>
              <a:rPr lang="zh-TW" altLang="en-US" sz="2800" b="0" i="0" dirty="0">
                <a:solidFill>
                  <a:srgbClr val="444444"/>
                </a:solidFill>
                <a:effectLst/>
                <a:latin typeface="arial" panose="020B0604020202020204" pitchFamily="34" charset="0"/>
              </a:rPr>
              <a:t>位置建立完成之後，跟所有影像的 </a:t>
            </a:r>
            <a:r>
              <a:rPr lang="en-US" altLang="zh-TW" sz="2800" b="0" i="0" dirty="0">
                <a:solidFill>
                  <a:srgbClr val="444444"/>
                </a:solidFill>
                <a:effectLst/>
                <a:latin typeface="arial" panose="020B0604020202020204" pitchFamily="34" charset="0"/>
              </a:rPr>
              <a:t>reprojection error </a:t>
            </a:r>
            <a:r>
              <a:rPr lang="zh-TW" altLang="en-US" sz="2800" b="0" i="0" dirty="0">
                <a:solidFill>
                  <a:srgbClr val="444444"/>
                </a:solidFill>
                <a:effectLst/>
                <a:latin typeface="arial" panose="020B0604020202020204" pitchFamily="34" charset="0"/>
              </a:rPr>
              <a:t>為最小。</a:t>
            </a:r>
            <a:br>
              <a:rPr lang="zh-TW" altLang="en-US" sz="2800" dirty="0"/>
            </a:br>
            <a:r>
              <a:rPr lang="en-US" altLang="zh-TW" sz="2800" b="0" i="0" dirty="0">
                <a:solidFill>
                  <a:srgbClr val="444444"/>
                </a:solidFill>
                <a:effectLst/>
                <a:latin typeface="arial" panose="020B0604020202020204" pitchFamily="34" charset="0"/>
              </a:rPr>
              <a:t>reprojection error </a:t>
            </a:r>
            <a:r>
              <a:rPr lang="zh-TW" altLang="en-US" sz="2800" b="0" i="0" dirty="0">
                <a:solidFill>
                  <a:srgbClr val="444444"/>
                </a:solidFill>
                <a:effectLst/>
                <a:latin typeface="arial" panose="020B0604020202020204" pitchFamily="34" charset="0"/>
              </a:rPr>
              <a:t>是指特徵點在 所拍攝的影像 與 所預測影像 之間的距離取平方。</a:t>
            </a:r>
            <a:endParaRPr lang="zh-TW" altLang="en-US" sz="1800" b="0" i="0" dirty="0">
              <a:solidFill>
                <a:srgbClr val="4B4B4B"/>
              </a:solidFill>
              <a:effectLst/>
              <a:latin typeface="PingFang SC"/>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66</a:t>
            </a:fld>
            <a:endParaRPr lang="en-001"/>
          </a:p>
        </p:txBody>
      </p:sp>
    </p:spTree>
    <p:extLst>
      <p:ext uri="{BB962C8B-B14F-4D97-AF65-F5344CB8AC3E}">
        <p14:creationId xmlns:p14="http://schemas.microsoft.com/office/powerpoint/2010/main" val="21196663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這是做</a:t>
            </a:r>
            <a:r>
              <a:rPr lang="en-US" altLang="zh-TW" sz="1800" b="0" i="0" u="none" strike="noStrike" baseline="0" dirty="0" err="1">
                <a:latin typeface="NimbusRomNo9L-Regu"/>
              </a:rPr>
              <a:t>Deghosting</a:t>
            </a:r>
            <a:r>
              <a:rPr lang="zh-TW" altLang="en-US" sz="1800" b="0" i="0" u="none" strike="noStrike" baseline="0" dirty="0">
                <a:latin typeface="NimbusRomNo9L-Regu"/>
              </a:rPr>
              <a:t>的範例，左邊是拼接後的樣子，中間是做了一次的</a:t>
            </a:r>
            <a:r>
              <a:rPr lang="en-US" altLang="zh-TW" sz="1800" b="0" i="0" u="none" strike="noStrike" baseline="0" dirty="0" err="1">
                <a:latin typeface="NimbusRomNo9L-Regu"/>
              </a:rPr>
              <a:t>deghosting</a:t>
            </a:r>
            <a:r>
              <a:rPr lang="zh-TW" altLang="en-US" sz="1800" b="0" i="0" u="none" strike="noStrike" baseline="0" dirty="0">
                <a:latin typeface="NimbusRomNo9L-Regu"/>
              </a:rPr>
              <a:t>，右邊是做了很多次的</a:t>
            </a:r>
            <a:r>
              <a:rPr lang="en-US" altLang="zh-TW" sz="1800" b="0" i="0" u="none" strike="noStrike" baseline="0" dirty="0" err="1">
                <a:latin typeface="NimbusRomNo9L-Regu"/>
              </a:rPr>
              <a:t>deghosting</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67</a:t>
            </a:fld>
            <a:endParaRPr lang="en-001"/>
          </a:p>
        </p:txBody>
      </p:sp>
    </p:spTree>
    <p:extLst>
      <p:ext uri="{BB962C8B-B14F-4D97-AF65-F5344CB8AC3E}">
        <p14:creationId xmlns:p14="http://schemas.microsoft.com/office/powerpoint/2010/main" val="23403784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我們在做全自動影像拼接的時候需要識別哪些影像實際上是在一起的，這個叫做識別全景圖。</a:t>
            </a:r>
            <a:endParaRPr lang="en-US" altLang="zh-TW" sz="1800" b="0" i="0" u="none" strike="noStrike" baseline="0" dirty="0">
              <a:latin typeface="NimbusRomNo9L-Regu"/>
            </a:endParaRPr>
          </a:p>
          <a:p>
            <a:pPr algn="l"/>
            <a:r>
              <a:rPr lang="zh-TW" altLang="en-US" sz="1800" b="0" i="0" u="none" strike="noStrike" baseline="0" dirty="0">
                <a:latin typeface="NimbusRomNo9L-Regu"/>
              </a:rPr>
              <a:t>為了識別全景圖，可以先用找特徵點的方法找到所有成對影像，然後在重疊的部分之中找到連接的零件來“識別”單個全景圖</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68</a:t>
            </a:fld>
            <a:endParaRPr lang="en-001"/>
          </a:p>
        </p:txBody>
      </p:sp>
    </p:spTree>
    <p:extLst>
      <p:ext uri="{BB962C8B-B14F-4D97-AF65-F5344CB8AC3E}">
        <p14:creationId xmlns:p14="http://schemas.microsoft.com/office/powerpoint/2010/main" val="41651578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圖</a:t>
            </a:r>
            <a:r>
              <a:rPr lang="en-US" altLang="zh-TW" sz="1800" b="0" i="0" u="none" strike="noStrike" baseline="0" dirty="0">
                <a:latin typeface="NimbusRomNo9L-Regu"/>
              </a:rPr>
              <a:t>a</a:t>
            </a:r>
            <a:r>
              <a:rPr lang="zh-TW" altLang="en-US" sz="1800" b="0" i="0" u="none" strike="noStrike" baseline="0" dirty="0">
                <a:latin typeface="NimbusRomNo9L-Regu"/>
              </a:rPr>
              <a:t>我們先做特徵點的配對</a:t>
            </a:r>
            <a:endParaRPr lang="en-US" altLang="zh-TW" sz="1800" b="0" i="0" u="none" strike="noStrike" baseline="0" dirty="0">
              <a:latin typeface="NimbusRomNo9L-Regu"/>
            </a:endParaRPr>
          </a:p>
          <a:p>
            <a:pPr algn="l"/>
            <a:r>
              <a:rPr lang="zh-TW" altLang="en-US" sz="1800" b="0" i="0" u="none" strike="noStrike" baseline="0" dirty="0">
                <a:latin typeface="NimbusRomNo9L-Regu"/>
              </a:rPr>
              <a:t>圖</a:t>
            </a:r>
            <a:r>
              <a:rPr lang="en-US" altLang="zh-TW" sz="1800" b="0" i="0" u="none" strike="noStrike" baseline="0" dirty="0">
                <a:latin typeface="NimbusRomNo9L-Regu"/>
              </a:rPr>
              <a:t>b</a:t>
            </a:r>
            <a:r>
              <a:rPr lang="zh-TW" altLang="en-US" sz="1800" b="0" i="0" u="none" strike="noStrike" baseline="0" dirty="0">
                <a:latin typeface="NimbusRomNo9L-Regu"/>
              </a:rPr>
              <a:t>把相近的影像組成群組</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69</a:t>
            </a:fld>
            <a:endParaRPr lang="en-001"/>
          </a:p>
        </p:txBody>
      </p:sp>
    </p:spTree>
    <p:extLst>
      <p:ext uri="{BB962C8B-B14F-4D97-AF65-F5344CB8AC3E}">
        <p14:creationId xmlns:p14="http://schemas.microsoft.com/office/powerpoint/2010/main" val="29696299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圖</a:t>
            </a:r>
            <a:r>
              <a:rPr lang="en-US" altLang="zh-TW" sz="1800" b="0" i="0" u="none" strike="noStrike" baseline="0" dirty="0">
                <a:latin typeface="NimbusRomNo9L-Regu"/>
              </a:rPr>
              <a:t>c</a:t>
            </a:r>
            <a:r>
              <a:rPr lang="zh-TW" altLang="en-US" sz="1800" b="0" i="0" u="none" strike="noStrike" baseline="0" dirty="0">
                <a:latin typeface="NimbusRomNo9L-Regu"/>
              </a:rPr>
              <a:t>根據各個群組把全景圖拼起來再做一些後處理</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70</a:t>
            </a:fld>
            <a:endParaRPr lang="en-001"/>
          </a:p>
        </p:txBody>
      </p:sp>
    </p:spTree>
    <p:extLst>
      <p:ext uri="{BB962C8B-B14F-4D97-AF65-F5344CB8AC3E}">
        <p14:creationId xmlns:p14="http://schemas.microsoft.com/office/powerpoint/2010/main" val="3767216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dirty="0"/>
              <a:t>可以通過求解對稱正定 </a:t>
            </a:r>
            <a:r>
              <a:rPr lang="en-US" altLang="zh-TW" dirty="0"/>
              <a:t>(SPD) </a:t>
            </a:r>
            <a:r>
              <a:rPr lang="zh-TW" altLang="en-US" dirty="0"/>
              <a:t>系統找到最小值</a:t>
            </a:r>
            <a:endParaRPr lang="en-US" altLang="zh-TW" dirty="0"/>
          </a:p>
          <a:p>
            <a:pPr algn="l"/>
            <a:r>
              <a:rPr lang="zh-TW" altLang="en-US" dirty="0"/>
              <a:t>其中</a:t>
            </a:r>
            <a:r>
              <a:rPr lang="en-US" altLang="zh-TW" dirty="0"/>
              <a:t>A</a:t>
            </a:r>
            <a:r>
              <a:rPr lang="zh-TW" altLang="en-US" dirty="0"/>
              <a:t>是前面這項，叫做</a:t>
            </a:r>
            <a:r>
              <a:rPr lang="en-US" altLang="zh-TW" dirty="0"/>
              <a:t>Hessian</a:t>
            </a:r>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8</a:t>
            </a:fld>
            <a:endParaRPr lang="en-001"/>
          </a:p>
        </p:txBody>
      </p:sp>
    </p:spTree>
    <p:extLst>
      <p:ext uri="{BB962C8B-B14F-4D97-AF65-F5344CB8AC3E}">
        <p14:creationId xmlns:p14="http://schemas.microsoft.com/office/powerpoint/2010/main" val="4223375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這邊的例子說明當場景包含移動物體的時候，影像匹配可能會失敗</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71</a:t>
            </a:fld>
            <a:endParaRPr lang="en-001"/>
          </a:p>
        </p:txBody>
      </p:sp>
    </p:spTree>
    <p:extLst>
      <p:ext uri="{BB962C8B-B14F-4D97-AF65-F5344CB8AC3E}">
        <p14:creationId xmlns:p14="http://schemas.microsoft.com/office/powerpoint/2010/main" val="19515522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我們把所有輸入影像互相匹配之後，我們需要決定怎麼生成最終的拼接影像。</a:t>
            </a:r>
            <a:endParaRPr lang="en-US" altLang="zh-TW" sz="1800" b="0" i="0" u="none" strike="noStrike" baseline="0" dirty="0">
              <a:latin typeface="NimbusRomNo9L-Regu"/>
            </a:endParaRPr>
          </a:p>
          <a:p>
            <a:pPr algn="l"/>
            <a:r>
              <a:rPr lang="zh-TW" altLang="en-US" sz="1800" b="0" i="0" u="none" strike="noStrike" baseline="0" dirty="0">
                <a:latin typeface="NimbusRomNo9L-Regu"/>
              </a:rPr>
              <a:t>像是選擇一個最終合成表面，比方說平面、圓柱形、球形等等。</a:t>
            </a:r>
            <a:endParaRPr lang="en-US" altLang="zh-TW" sz="1800" b="0" i="0" u="none" strike="noStrike" baseline="0" dirty="0">
              <a:latin typeface="NimbusRomNo9L-Regu"/>
            </a:endParaRPr>
          </a:p>
          <a:p>
            <a:pPr algn="l"/>
            <a:r>
              <a:rPr lang="zh-TW" altLang="en-US" sz="1800" b="0" i="0" u="none" strike="noStrike" baseline="0" dirty="0">
                <a:latin typeface="NimbusRomNo9L-Regu"/>
              </a:rPr>
              <a:t>也要選擇哪些像素對最終合成會有貢獻，還有如何以最佳的方式混合這些像素來最大程度的減少接縫、模糊和重影的狀況。</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72</a:t>
            </a:fld>
            <a:endParaRPr lang="en-001"/>
          </a:p>
        </p:txBody>
      </p:sp>
    </p:spTree>
    <p:extLst>
      <p:ext uri="{BB962C8B-B14F-4D97-AF65-F5344CB8AC3E}">
        <p14:creationId xmlns:p14="http://schemas.microsoft.com/office/powerpoint/2010/main" val="235465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首先要做的選擇是如何表示最終影像。</a:t>
            </a:r>
            <a:endParaRPr lang="en-US" altLang="zh-TW" sz="1800" b="0" i="0" u="none" strike="noStrike" baseline="0" dirty="0">
              <a:latin typeface="NimbusRomNo9L-Regu"/>
            </a:endParaRPr>
          </a:p>
          <a:p>
            <a:pPr algn="l"/>
            <a:r>
              <a:rPr lang="zh-TW" altLang="en-US" sz="1800" b="0" i="0" u="none" strike="noStrike" baseline="0" dirty="0">
                <a:latin typeface="NimbusRomNo9L-Regu"/>
              </a:rPr>
              <a:t>如果只有幾張影像拼接在一起，一種方法是選擇其中一張影像作為參考，然後將其他影像扭曲到參考影像的參考坐標系中。</a:t>
            </a:r>
            <a:endParaRPr lang="en-US" altLang="zh-TW" sz="1800" b="0" i="0" u="none" strike="noStrike" baseline="0" dirty="0">
              <a:latin typeface="NimbusRomNo9L-Regu"/>
            </a:endParaRPr>
          </a:p>
          <a:p>
            <a:pPr algn="l"/>
            <a:r>
              <a:rPr lang="zh-TW" altLang="en-US" sz="1800" b="0" i="0" u="none" strike="noStrike" baseline="0" dirty="0">
                <a:latin typeface="NimbusRomNo9L-Regu"/>
              </a:rPr>
              <a:t>有時候我們會用平面全景圖，但是對於視野更大的影像來說，我們很難在不過度拉伸影像邊界附近像素的情況下，還能保持平面。</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73</a:t>
            </a:fld>
            <a:endParaRPr lang="en-001"/>
          </a:p>
        </p:txBody>
      </p:sp>
    </p:spTree>
    <p:extLst>
      <p:ext uri="{BB962C8B-B14F-4D97-AF65-F5344CB8AC3E}">
        <p14:creationId xmlns:p14="http://schemas.microsoft.com/office/powerpoint/2010/main" val="34086712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合成比較大的全景圖通常是用前面介紹的圓柱形或球形投影。</a:t>
            </a:r>
            <a:endParaRPr lang="en-US" altLang="zh-TW"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74</a:t>
            </a:fld>
            <a:endParaRPr lang="en-001"/>
          </a:p>
        </p:txBody>
      </p:sp>
    </p:spTree>
    <p:extLst>
      <p:ext uri="{BB962C8B-B14F-4D97-AF65-F5344CB8AC3E}">
        <p14:creationId xmlns:p14="http://schemas.microsoft.com/office/powerpoint/2010/main" val="976685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像素被投影到最終的合成表面後，我們要決定如何混合它們來做出漂亮的全景圖。</a:t>
            </a:r>
            <a:endParaRPr lang="en-US" altLang="zh-TW" sz="1800" b="0" i="0" u="none" strike="noStrike" baseline="0" dirty="0">
              <a:latin typeface="NimbusRomNo9L-Regu"/>
            </a:endParaRPr>
          </a:p>
          <a:p>
            <a:pPr algn="l"/>
            <a:r>
              <a:rPr lang="zh-TW" altLang="en-US" sz="1800" b="0" i="0" u="none" strike="noStrike" baseline="0" dirty="0">
                <a:latin typeface="NimbusRomNo9L-Regu"/>
              </a:rPr>
              <a:t>因為真實影像可能會出現接縫（由於曝光差異）、模糊（由於匹配的錯誤）或重影（由於移動物體）。</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75</a:t>
            </a:fld>
            <a:endParaRPr lang="en-001"/>
          </a:p>
        </p:txBody>
      </p:sp>
    </p:spTree>
    <p:extLst>
      <p:ext uri="{BB962C8B-B14F-4D97-AF65-F5344CB8AC3E}">
        <p14:creationId xmlns:p14="http://schemas.microsoft.com/office/powerpoint/2010/main" val="40768325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雖然影像拼接通常用在合成部分重疊的照片，但它其實也可以用來合成重複拍攝的場景，目的是獲得每個元素的最佳構圖和外觀。</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76</a:t>
            </a:fld>
            <a:endParaRPr lang="en-001"/>
          </a:p>
        </p:txBody>
      </p:sp>
    </p:spTree>
    <p:extLst>
      <p:ext uri="{BB962C8B-B14F-4D97-AF65-F5344CB8AC3E}">
        <p14:creationId xmlns:p14="http://schemas.microsoft.com/office/powerpoint/2010/main" val="38062181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這是一張蒙太奇照片。</a:t>
            </a:r>
            <a:endParaRPr lang="en-US" altLang="zh-TW" sz="1800" b="0" i="0" u="none" strike="noStrike" baseline="0" dirty="0">
              <a:latin typeface="NimbusRomNo9L-Regu"/>
            </a:endParaRPr>
          </a:p>
          <a:p>
            <a:pPr algn="l"/>
            <a:r>
              <a:rPr lang="zh-TW" altLang="en-US" sz="1800" b="0" i="0" u="none" strike="noStrike" baseline="0" dirty="0">
                <a:latin typeface="NimbusRomNo9L-Regu"/>
              </a:rPr>
              <a:t>從很多張影像中合成一張全家福，裡面每個人都面帶微笑並看向鏡頭。</a:t>
            </a:r>
            <a:endParaRPr lang="en-US" altLang="zh-TW" sz="1800" b="0" i="0" u="none" strike="noStrike" baseline="0" dirty="0">
              <a:latin typeface="NimbusRomNo9L-Regu"/>
            </a:endParaRPr>
          </a:p>
          <a:p>
            <a:pPr algn="l"/>
            <a:r>
              <a:rPr lang="zh-TW" altLang="en-US" sz="1800" b="0" i="0" u="none" strike="noStrike" baseline="0" dirty="0">
                <a:latin typeface="NimbusRomNo9L-Regu"/>
              </a:rPr>
              <a:t>本來的那些影像中可能有的人沒有看鏡頭有的人眼睛閉起來。</a:t>
            </a:r>
            <a:endParaRPr lang="en-US" altLang="zh-TW" sz="1800" b="0" i="0" u="none" strike="noStrike" baseline="0" dirty="0">
              <a:latin typeface="NimbusRomNo9L-Regu"/>
            </a:endParaRPr>
          </a:p>
          <a:p>
            <a:pPr algn="l"/>
            <a:r>
              <a:rPr lang="zh-TW" altLang="en-US" sz="1800" b="0" i="0" u="none" strike="noStrike" baseline="0" dirty="0">
                <a:latin typeface="NimbusRomNo9L-Regu"/>
              </a:rPr>
              <a:t>用影像拼接的方式可以解決這個問題。</a:t>
            </a:r>
            <a:endParaRPr lang="en-US" altLang="zh-TW"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77</a:t>
            </a:fld>
            <a:endParaRPr lang="en-001"/>
          </a:p>
        </p:txBody>
      </p:sp>
    </p:spTree>
    <p:extLst>
      <p:ext uri="{BB962C8B-B14F-4D97-AF65-F5344CB8AC3E}">
        <p14:creationId xmlns:p14="http://schemas.microsoft.com/office/powerpoint/2010/main" val="18943622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最後我們來講一下</a:t>
            </a:r>
            <a:r>
              <a:rPr lang="en-US" altLang="zh-TW" sz="1800" b="0" i="0" u="none" strike="noStrike" baseline="0" dirty="0">
                <a:latin typeface="NimbusRomNo9L-Regu"/>
              </a:rPr>
              <a:t>Blending</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78</a:t>
            </a:fld>
            <a:endParaRPr lang="en-001"/>
          </a:p>
        </p:txBody>
      </p:sp>
    </p:spTree>
    <p:extLst>
      <p:ext uri="{BB962C8B-B14F-4D97-AF65-F5344CB8AC3E}">
        <p14:creationId xmlns:p14="http://schemas.microsoft.com/office/powerpoint/2010/main" val="21484419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左半邊的影像會完全仰賴紅色的資訊</a:t>
            </a:r>
            <a:endParaRPr lang="en-US" altLang="zh-TW" sz="1800" b="0" i="0" u="none" strike="noStrike" baseline="0" dirty="0">
              <a:latin typeface="NimbusRomNo9L-Regu"/>
            </a:endParaRPr>
          </a:p>
          <a:p>
            <a:pPr algn="l"/>
            <a:r>
              <a:rPr lang="zh-TW" altLang="en-US" sz="1800" b="0" i="0" u="none" strike="noStrike" baseline="0" dirty="0">
                <a:latin typeface="NimbusRomNo9L-Regu"/>
              </a:rPr>
              <a:t>右半邊的影像會完全仰賴藍色的資訊</a:t>
            </a:r>
            <a:endParaRPr lang="en-US" altLang="zh-TW" sz="1800" b="0" i="0" u="none" strike="noStrike" baseline="0" dirty="0">
              <a:latin typeface="NimbusRomNo9L-Regu"/>
            </a:endParaRPr>
          </a:p>
          <a:p>
            <a:pPr algn="l"/>
            <a:r>
              <a:rPr lang="zh-TW" altLang="en-US" sz="1800" b="0" i="0" u="none" strike="noStrike" baseline="0" dirty="0">
                <a:latin typeface="NimbusRomNo9L-Regu"/>
              </a:rPr>
              <a:t>那中間的紅色藍色都有資訊，所以我們會各給一個權重</a:t>
            </a:r>
            <a:endParaRPr lang="en-US" altLang="zh-TW" sz="1800" b="0" i="0" u="none" strike="noStrike" baseline="0" dirty="0">
              <a:latin typeface="NimbusRomNo9L-Regu"/>
            </a:endParaRPr>
          </a:p>
          <a:p>
            <a:pPr algn="l"/>
            <a:r>
              <a:rPr lang="zh-TW" altLang="en-US" sz="1800" b="0" i="0" u="none" strike="noStrike" baseline="0" dirty="0">
                <a:latin typeface="NimbusRomNo9L-Regu"/>
              </a:rPr>
              <a:t>把紅色和藍色影像的亮度做加權總合</a:t>
            </a:r>
            <a:endParaRPr lang="en-US" altLang="zh-TW" sz="1800" b="0" i="0" u="none" strike="noStrike" baseline="0" dirty="0">
              <a:latin typeface="NimbusRomNo9L-Regu"/>
            </a:endParaRPr>
          </a:p>
          <a:p>
            <a:pPr algn="l"/>
            <a:r>
              <a:rPr lang="zh-TW" altLang="en-US" sz="1800" b="0" i="0" u="none" strike="noStrike" baseline="0" dirty="0">
                <a:latin typeface="NimbusRomNo9L-Regu"/>
              </a:rPr>
              <a:t>這個權重會隨著距離遞減和遞增</a:t>
            </a:r>
            <a:endParaRPr lang="en-US" altLang="zh-TW" sz="1800" b="0" i="0" u="none" strike="noStrike" baseline="0" dirty="0">
              <a:latin typeface="NimbusRomNo9L-Regu"/>
            </a:endParaRPr>
          </a:p>
          <a:p>
            <a:pPr algn="l"/>
            <a:r>
              <a:rPr lang="zh-TW" altLang="en-US" sz="1800" b="0" i="0" u="none" strike="noStrike" baseline="0" dirty="0">
                <a:latin typeface="NimbusRomNo9L-Regu"/>
              </a:rPr>
              <a:t>那做</a:t>
            </a:r>
            <a:r>
              <a:rPr lang="en-US" altLang="zh-TW" sz="1800" b="0" i="0" u="none" strike="noStrike" baseline="0" dirty="0">
                <a:latin typeface="NimbusRomNo9L-Regu"/>
              </a:rPr>
              <a:t>linear blending</a:t>
            </a:r>
            <a:r>
              <a:rPr lang="zh-TW" altLang="en-US" sz="1800" b="0" i="0" u="none" strike="noStrike" baseline="0" dirty="0">
                <a:latin typeface="NimbusRomNo9L-Regu"/>
              </a:rPr>
              <a:t>會有前面提到的</a:t>
            </a:r>
            <a:r>
              <a:rPr lang="en-US" altLang="zh-TW" sz="1800" b="0" i="0" u="none" strike="noStrike" baseline="0" dirty="0">
                <a:latin typeface="NimbusRomNo9L-Regu"/>
              </a:rPr>
              <a:t>ghosting</a:t>
            </a:r>
            <a:r>
              <a:rPr lang="zh-TW" altLang="en-US" sz="1800" b="0" i="0" u="none" strike="noStrike" baseline="0" dirty="0">
                <a:latin typeface="NimbusRomNo9L-Regu"/>
              </a:rPr>
              <a:t>的風險</a:t>
            </a:r>
            <a:endParaRPr lang="en-US" altLang="zh-TW" sz="1800" b="0" i="0" u="none" strike="noStrike" baseline="0" dirty="0">
              <a:latin typeface="NimbusRomNo9L-Regu"/>
            </a:endParaRPr>
          </a:p>
          <a:p>
            <a:pPr algn="l"/>
            <a:r>
              <a:rPr lang="zh-TW" altLang="en-US" sz="1800" b="0" i="0" u="none" strike="noStrike" baseline="0" dirty="0">
                <a:latin typeface="NimbusRomNo9L-Regu"/>
              </a:rPr>
              <a:t>比方說可能會有兩支電線桿，而且都是半透明的</a:t>
            </a:r>
            <a:endParaRPr lang="en-US" altLang="zh-TW" sz="1800" b="0" i="0" u="none" strike="noStrike" baseline="0" dirty="0">
              <a:latin typeface="NimbusRomNo9L-Regu"/>
            </a:endParaRPr>
          </a:p>
          <a:p>
            <a:pPr algn="l"/>
            <a:r>
              <a:rPr lang="zh-TW" altLang="en-US" sz="1800" b="0" i="0" u="none" strike="noStrike" baseline="0" dirty="0">
                <a:latin typeface="NimbusRomNo9L-Regu"/>
              </a:rPr>
              <a:t>但對於亮度變化可以有效的做</a:t>
            </a:r>
            <a:r>
              <a:rPr lang="en-US" altLang="zh-TW" sz="1800" b="0" i="0" u="none" strike="noStrike" baseline="0" dirty="0">
                <a:latin typeface="NimbusRomNo9L-Regu"/>
              </a:rPr>
              <a:t>smoothing</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79</a:t>
            </a:fld>
            <a:endParaRPr lang="en-001"/>
          </a:p>
        </p:txBody>
      </p:sp>
    </p:spTree>
    <p:extLst>
      <p:ext uri="{BB962C8B-B14F-4D97-AF65-F5344CB8AC3E}">
        <p14:creationId xmlns:p14="http://schemas.microsoft.com/office/powerpoint/2010/main" val="23409599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這個是</a:t>
            </a:r>
            <a:r>
              <a:rPr lang="en-US" altLang="zh-TW" sz="1800" b="0" i="0" u="none" strike="noStrike" baseline="0" dirty="0">
                <a:latin typeface="NimbusRomNo9L-Regu"/>
              </a:rPr>
              <a:t>blending</a:t>
            </a:r>
            <a:r>
              <a:rPr lang="zh-TW" altLang="en-US" sz="1800" b="0" i="0" u="none" strike="noStrike" baseline="0" dirty="0">
                <a:latin typeface="NimbusRomNo9L-Regu"/>
              </a:rPr>
              <a:t>完的結果</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80</a:t>
            </a:fld>
            <a:endParaRPr lang="en-001"/>
          </a:p>
        </p:txBody>
      </p:sp>
    </p:spTree>
    <p:extLst>
      <p:ext uri="{BB962C8B-B14F-4D97-AF65-F5344CB8AC3E}">
        <p14:creationId xmlns:p14="http://schemas.microsoft.com/office/powerpoint/2010/main" val="1081395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dirty="0"/>
              <a:t>前面的最小平方公式假設所有特徵點都以相同的精度配對。 但是通常不會是這種情況，因為某些點可能比其他點落在更有紋理的區域。 如果我們將標準差 </a:t>
            </a:r>
            <a:r>
              <a:rPr lang="en-US" altLang="zh-TW" dirty="0"/>
              <a:t>σ </a:t>
            </a:r>
            <a:r>
              <a:rPr lang="zh-TW" altLang="en-US" dirty="0"/>
              <a:t>與每個配對計算關聯性，我們就可以最小化這個加權過的最小平方問題</a:t>
            </a:r>
            <a:r>
              <a:rPr lang="en-US" altLang="zh-TW" dirty="0"/>
              <a:t>(E_WLS)</a:t>
            </a:r>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9</a:t>
            </a:fld>
            <a:endParaRPr lang="en-001"/>
          </a:p>
        </p:txBody>
      </p:sp>
    </p:spTree>
    <p:extLst>
      <p:ext uri="{BB962C8B-B14F-4D97-AF65-F5344CB8AC3E}">
        <p14:creationId xmlns:p14="http://schemas.microsoft.com/office/powerpoint/2010/main" val="13891049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這個是影像拼接完的結果，可以很明顯地看到兩張影像有亮度的變化</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81</a:t>
            </a:fld>
            <a:endParaRPr lang="en-001"/>
          </a:p>
        </p:txBody>
      </p:sp>
    </p:spTree>
    <p:extLst>
      <p:ext uri="{BB962C8B-B14F-4D97-AF65-F5344CB8AC3E}">
        <p14:creationId xmlns:p14="http://schemas.microsoft.com/office/powerpoint/2010/main" val="15972598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他是把左邊影像取</a:t>
            </a:r>
            <a:r>
              <a:rPr lang="en-US" altLang="zh-TW" sz="1800" b="0" i="0" u="none" strike="noStrike" baseline="0" dirty="0">
                <a:latin typeface="NimbusRomNo9L-Regu"/>
              </a:rPr>
              <a:t>gradient</a:t>
            </a:r>
            <a:r>
              <a:rPr lang="zh-TW" altLang="en-US" sz="1800" b="0" i="0" u="none" strike="noStrike" baseline="0" dirty="0">
                <a:latin typeface="NimbusRomNo9L-Regu"/>
              </a:rPr>
              <a:t>，右邊影像也取</a:t>
            </a:r>
            <a:r>
              <a:rPr lang="en-US" altLang="zh-TW" sz="1800" b="0" i="0" u="none" strike="noStrike" baseline="0" dirty="0">
                <a:latin typeface="NimbusRomNo9L-Regu"/>
              </a:rPr>
              <a:t>gradient</a:t>
            </a:r>
            <a:r>
              <a:rPr lang="zh-TW" altLang="en-US" sz="1800" b="0" i="0" u="none" strike="noStrike" baseline="0" dirty="0">
                <a:latin typeface="NimbusRomNo9L-Regu"/>
              </a:rPr>
              <a:t>，然後把他們的</a:t>
            </a:r>
            <a:r>
              <a:rPr lang="en-US" altLang="zh-TW" sz="1800" b="0" i="0" u="none" strike="noStrike" baseline="0" dirty="0">
                <a:latin typeface="NimbusRomNo9L-Regu"/>
              </a:rPr>
              <a:t>gradient</a:t>
            </a:r>
            <a:r>
              <a:rPr lang="zh-TW" altLang="en-US" sz="1800" b="0" i="0" u="none" strike="noStrike" baseline="0" dirty="0">
                <a:latin typeface="NimbusRomNo9L-Regu"/>
              </a:rPr>
              <a:t>接起來</a:t>
            </a:r>
            <a:endParaRPr lang="en-US" altLang="zh-TW" sz="1800" b="0" i="0" u="none" strike="noStrike" baseline="0" dirty="0">
              <a:latin typeface="NimbusRomNo9L-Regu"/>
            </a:endParaRPr>
          </a:p>
          <a:p>
            <a:pPr algn="l"/>
            <a:r>
              <a:rPr lang="zh-TW" altLang="en-US" sz="1800" b="0" i="0" u="none" strike="noStrike" baseline="0" dirty="0">
                <a:latin typeface="NimbusRomNo9L-Regu"/>
              </a:rPr>
              <a:t>這個技術叫做 </a:t>
            </a:r>
            <a:r>
              <a:rPr lang="en-US" altLang="zh-TW" sz="1800" b="0" i="0" u="none" strike="noStrike" baseline="0" dirty="0">
                <a:latin typeface="NimbusRomNo9L-Regu"/>
              </a:rPr>
              <a:t>Gradient domain blending</a:t>
            </a:r>
            <a:r>
              <a:rPr lang="zh-TW" altLang="en-US" sz="1800" b="0" i="0" u="none" strike="noStrike" baseline="0" dirty="0">
                <a:latin typeface="NimbusRomNo9L-Regu"/>
              </a:rPr>
              <a:t>，</a:t>
            </a:r>
            <a:endParaRPr lang="en-US" altLang="zh-TW" sz="1800" b="0" i="0" u="none" strike="noStrike" baseline="0" dirty="0">
              <a:latin typeface="NimbusRomNo9L-Regu"/>
            </a:endParaRPr>
          </a:p>
          <a:p>
            <a:pPr algn="l"/>
            <a:r>
              <a:rPr lang="zh-TW" altLang="en-US" sz="1800" b="0" i="0" u="none" strike="noStrike" baseline="0" dirty="0">
                <a:latin typeface="NimbusRomNo9L-Regu"/>
              </a:rPr>
              <a:t>屬於比較進階的 </a:t>
            </a:r>
            <a:r>
              <a:rPr lang="en-US" altLang="zh-TW" sz="1800" b="0" i="0" u="none" strike="noStrike" baseline="0" dirty="0">
                <a:latin typeface="NimbusRomNo9L-Regu"/>
              </a:rPr>
              <a:t>blending</a:t>
            </a:r>
            <a:r>
              <a:rPr lang="zh-TW" altLang="en-US" sz="1800" b="0" i="0" u="none" strike="noStrike" baseline="0" dirty="0">
                <a:latin typeface="NimbusRomNo9L-Regu"/>
              </a:rPr>
              <a:t> 作法。</a:t>
            </a:r>
            <a:endParaRPr lang="en-US" altLang="zh-TW"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82</a:t>
            </a:fld>
            <a:endParaRPr lang="en-001"/>
          </a:p>
        </p:txBody>
      </p:sp>
    </p:spTree>
    <p:extLst>
      <p:ext uri="{BB962C8B-B14F-4D97-AF65-F5344CB8AC3E}">
        <p14:creationId xmlns:p14="http://schemas.microsoft.com/office/powerpoint/2010/main" val="24348524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再來這邊有一個小問題</a:t>
            </a:r>
            <a:endParaRPr lang="en-US" altLang="zh-TW" sz="1800" b="0" i="0" u="none" strike="noStrike" baseline="0" dirty="0">
              <a:latin typeface="NimbusRomNo9L-Regu"/>
            </a:endParaRPr>
          </a:p>
          <a:p>
            <a:pPr algn="l"/>
            <a:r>
              <a:rPr lang="zh-TW" altLang="en-US" sz="1800" b="0" i="0" u="none" strike="noStrike" baseline="0" dirty="0">
                <a:latin typeface="NimbusRomNo9L-Regu"/>
              </a:rPr>
              <a:t>如果從左至右依序拼接這些影像，變成一張完整的全景圖</a:t>
            </a:r>
            <a:endParaRPr lang="en-US" altLang="zh-TW" sz="1800" b="0" i="0" u="none" strike="noStrike" baseline="0" dirty="0">
              <a:latin typeface="NimbusRomNo9L-Regu"/>
            </a:endParaRPr>
          </a:p>
          <a:p>
            <a:pPr algn="l"/>
            <a:r>
              <a:rPr lang="zh-TW" altLang="en-US" sz="1800" b="0" i="0" u="none" strike="noStrike" baseline="0" dirty="0">
                <a:latin typeface="NimbusRomNo9L-Regu"/>
              </a:rPr>
              <a:t>因為每張影像的位置不是完全一致，需要對齊。</a:t>
            </a:r>
            <a:endParaRPr lang="en-US" altLang="zh-TW"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83</a:t>
            </a:fld>
            <a:endParaRPr lang="en-001"/>
          </a:p>
        </p:txBody>
      </p:sp>
    </p:spTree>
    <p:extLst>
      <p:ext uri="{BB962C8B-B14F-4D97-AF65-F5344CB8AC3E}">
        <p14:creationId xmlns:p14="http://schemas.microsoft.com/office/powerpoint/2010/main" val="35577565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為了保持影像的完整性，找出一個最大的長方形</a:t>
            </a:r>
            <a:r>
              <a:rPr lang="zh-TW" altLang="en-US" sz="1800" b="0" i="0" u="none" strike="noStrike" baseline="0">
                <a:latin typeface="NimbusRomNo9L-Regu"/>
              </a:rPr>
              <a:t>然後剪裁下來。</a:t>
            </a:r>
            <a:endParaRPr lang="en-US" altLang="zh-TW" sz="1800" b="0" i="0" u="none" strike="noStrike" baseline="0" dirty="0">
              <a:latin typeface="NimbusRomNo9L-Regu"/>
            </a:endParaRPr>
          </a:p>
          <a:p>
            <a:pPr algn="l"/>
            <a:r>
              <a:rPr lang="zh-TW" altLang="en-US" sz="1800" b="0" i="0" u="none" strike="noStrike" baseline="0">
                <a:latin typeface="NimbusRomNo9L-Regu"/>
              </a:rPr>
              <a:t>但這樣</a:t>
            </a:r>
            <a:r>
              <a:rPr lang="zh-TW" altLang="en-US" sz="1800" b="0" i="0" u="none" strike="noStrike" baseline="0" dirty="0">
                <a:latin typeface="NimbusRomNo9L-Regu"/>
              </a:rPr>
              <a:t>會犧牲掉一些資訊</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84</a:t>
            </a:fld>
            <a:endParaRPr lang="en-001"/>
          </a:p>
        </p:txBody>
      </p:sp>
    </p:spTree>
    <p:extLst>
      <p:ext uri="{BB962C8B-B14F-4D97-AF65-F5344CB8AC3E}">
        <p14:creationId xmlns:p14="http://schemas.microsoft.com/office/powerpoint/2010/main" val="13242903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另外一個問題</a:t>
            </a:r>
            <a:endParaRPr lang="en-US" altLang="zh-TW" sz="1800" b="0" i="0" u="none" strike="noStrike" baseline="0" dirty="0">
              <a:latin typeface="NimbusRomNo9L-Regu"/>
            </a:endParaRPr>
          </a:p>
          <a:p>
            <a:pPr algn="l"/>
            <a:r>
              <a:rPr lang="zh-TW" altLang="en-US" sz="2800" b="0" i="0" dirty="0">
                <a:solidFill>
                  <a:srgbClr val="ECECEC"/>
                </a:solidFill>
                <a:effectLst/>
                <a:latin typeface="Söhne"/>
              </a:rPr>
              <a:t>在做多影像拼接時，即使是非常小的錯誤也</a:t>
            </a:r>
            <a:r>
              <a:rPr lang="zh-TW" altLang="en-US" sz="2800" b="0" i="0">
                <a:solidFill>
                  <a:srgbClr val="ECECEC"/>
                </a:solidFill>
                <a:effectLst/>
                <a:latin typeface="Söhne"/>
              </a:rPr>
              <a:t>會隨著累積</a:t>
            </a:r>
            <a:r>
              <a:rPr lang="zh-TW" altLang="en-US" sz="2800" b="0" i="0" dirty="0">
                <a:solidFill>
                  <a:srgbClr val="ECECEC"/>
                </a:solidFill>
                <a:effectLst/>
                <a:latin typeface="Söhne"/>
              </a:rPr>
              <a:t>，從而導致漂移現象。</a:t>
            </a:r>
            <a:endParaRPr lang="en-US" altLang="zh-TW" sz="2800" b="0" i="0" dirty="0">
              <a:solidFill>
                <a:srgbClr val="ECECEC"/>
              </a:solidFill>
              <a:effectLst/>
              <a:latin typeface="Söhne"/>
            </a:endParaRPr>
          </a:p>
          <a:p>
            <a:pPr algn="l"/>
            <a:endParaRPr lang="en-US" altLang="zh-TW" sz="1800" b="0" i="0" u="none" strike="noStrike" baseline="0" dirty="0">
              <a:latin typeface="NimbusRomNo9L-Regu"/>
            </a:endParaRPr>
          </a:p>
          <a:p>
            <a:pPr algn="l"/>
            <a:r>
              <a:rPr lang="zh-TW" altLang="en-US" sz="1800" b="0" i="0" u="none" strike="noStrike" baseline="0" dirty="0">
                <a:latin typeface="NimbusRomNo9L-Regu"/>
              </a:rPr>
              <a:t>把影像拼一圈之後呢</a:t>
            </a:r>
            <a:endParaRPr lang="en-US" altLang="zh-TW" sz="1800" b="0" i="0" u="none" strike="noStrike" baseline="0" dirty="0">
              <a:latin typeface="NimbusRomNo9L-Regu"/>
            </a:endParaRPr>
          </a:p>
          <a:p>
            <a:pPr algn="l"/>
            <a:r>
              <a:rPr lang="zh-TW" altLang="en-US" sz="1800" b="0" i="0" u="none" strike="noStrike" baseline="0" dirty="0">
                <a:latin typeface="NimbusRomNo9L-Regu"/>
              </a:rPr>
              <a:t>第一張影像也等於是最後一張影像</a:t>
            </a:r>
            <a:endParaRPr lang="en-US" altLang="zh-TW" sz="1800" b="0" i="0" u="none" strike="noStrike" baseline="0" dirty="0">
              <a:latin typeface="NimbusRomNo9L-Regu"/>
            </a:endParaRPr>
          </a:p>
          <a:p>
            <a:pPr algn="l"/>
            <a:r>
              <a:rPr lang="zh-TW" altLang="en-US" sz="1800" b="0" i="0" u="none" strike="noStrike" baseline="0" dirty="0">
                <a:latin typeface="NimbusRomNo9L-Regu"/>
              </a:rPr>
              <a:t>那我們觀察這個笑臉的位置，他們應該要是同一個東西，但是卻在不同地方</a:t>
            </a:r>
            <a:endParaRPr lang="en-US" altLang="zh-TW" sz="1800" b="0" i="0" u="none" strike="noStrike" baseline="0" dirty="0">
              <a:latin typeface="NimbusRomNo9L-Regu"/>
            </a:endParaRPr>
          </a:p>
          <a:p>
            <a:pPr algn="l"/>
            <a:r>
              <a:rPr lang="zh-TW" altLang="en-US" sz="1800" b="0" i="0" u="none" strike="noStrike" baseline="0" dirty="0">
                <a:latin typeface="NimbusRomNo9L-Regu"/>
              </a:rPr>
              <a:t>這是因為我們在拼接每張影像的時候都</a:t>
            </a:r>
            <a:r>
              <a:rPr lang="en-US" altLang="zh-TW" sz="1800" b="0" i="0" u="none" strike="noStrike" baseline="0" dirty="0">
                <a:latin typeface="NimbusRomNo9L-Regu"/>
              </a:rPr>
              <a:t>shift</a:t>
            </a:r>
            <a:r>
              <a:rPr lang="zh-TW" altLang="en-US" sz="1800" b="0" i="0" u="none" strike="noStrike" baseline="0" dirty="0">
                <a:latin typeface="NimbusRomNo9L-Regu"/>
              </a:rPr>
              <a:t>一點點，累積起來就會有這個</a:t>
            </a:r>
            <a:r>
              <a:rPr lang="en-US" altLang="zh-TW" sz="1800" b="0" i="0" u="none" strike="noStrike" baseline="0" dirty="0">
                <a:latin typeface="NimbusRomNo9L-Regu"/>
              </a:rPr>
              <a:t>drift</a:t>
            </a:r>
            <a:r>
              <a:rPr lang="zh-TW" altLang="en-US" sz="1800" b="0" i="0" u="none" strike="noStrike" baseline="0" dirty="0">
                <a:latin typeface="NimbusRomNo9L-Regu"/>
              </a:rPr>
              <a:t>的問題</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85</a:t>
            </a:fld>
            <a:endParaRPr lang="en-001"/>
          </a:p>
        </p:txBody>
      </p:sp>
    </p:spTree>
    <p:extLst>
      <p:ext uri="{BB962C8B-B14F-4D97-AF65-F5344CB8AC3E}">
        <p14:creationId xmlns:p14="http://schemas.microsoft.com/office/powerpoint/2010/main" val="3588011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那這可以怎麼辦</a:t>
            </a:r>
            <a:r>
              <a:rPr lang="en-US" altLang="zh-TW" sz="1800" b="0" i="0" u="none" strike="noStrike" baseline="0" dirty="0">
                <a:latin typeface="NimbusRomNo9L-Regu"/>
              </a:rPr>
              <a:t>?</a:t>
            </a:r>
          </a:p>
          <a:p>
            <a:pPr algn="l"/>
            <a:r>
              <a:rPr lang="zh-TW" altLang="en-US" sz="1800" b="0" i="0" u="none" strike="noStrike" baseline="0" dirty="0">
                <a:latin typeface="NimbusRomNo9L-Regu"/>
              </a:rPr>
              <a:t>我們需要一個</a:t>
            </a:r>
            <a:r>
              <a:rPr lang="en-US" altLang="zh-TW" sz="1800" b="0" i="0" u="none" strike="noStrike" baseline="0" dirty="0">
                <a:latin typeface="NimbusRomNo9L-Regu"/>
              </a:rPr>
              <a:t>linear</a:t>
            </a:r>
            <a:r>
              <a:rPr lang="zh-TW" altLang="en-US" sz="1800" b="0" i="0" u="none" strike="noStrike" baseline="0" dirty="0">
                <a:latin typeface="NimbusRomNo9L-Regu"/>
              </a:rPr>
              <a:t>的修正</a:t>
            </a:r>
            <a:endParaRPr lang="en-US" altLang="zh-TW" sz="1800" b="0" i="0" u="none" strike="noStrike" baseline="0" dirty="0">
              <a:latin typeface="NimbusRomNo9L-Regu"/>
            </a:endParaRPr>
          </a:p>
          <a:p>
            <a:pPr algn="l"/>
            <a:r>
              <a:rPr lang="zh-TW" altLang="en-US" sz="1800" b="0" i="0" u="none" strike="noStrike" baseline="0" dirty="0">
                <a:latin typeface="NimbusRomNo9L-Regu"/>
              </a:rPr>
              <a:t>因為你知道這兩個笑臉的</a:t>
            </a:r>
            <a:r>
              <a:rPr lang="en-US" altLang="zh-TW" sz="1800" b="0" i="0" u="none" strike="noStrike" baseline="0" dirty="0">
                <a:latin typeface="NimbusRomNo9L-Regu"/>
              </a:rPr>
              <a:t>y</a:t>
            </a:r>
            <a:r>
              <a:rPr lang="zh-TW" altLang="en-US" sz="1800" b="0" i="0" u="none" strike="noStrike" baseline="0" dirty="0">
                <a:latin typeface="NimbusRomNo9L-Regu"/>
              </a:rPr>
              <a:t>座標應該要一樣高，那就可以去計算說左邊那張跟右邊那張差多少</a:t>
            </a:r>
            <a:endParaRPr lang="en-US" altLang="zh-TW" sz="1800" b="0" i="0" u="none" strike="noStrike" baseline="0" dirty="0">
              <a:latin typeface="NimbusRomNo9L-Regu"/>
            </a:endParaRPr>
          </a:p>
          <a:p>
            <a:pPr algn="l"/>
            <a:r>
              <a:rPr lang="zh-TW" altLang="en-US" sz="1800" b="0" i="0" u="none" strike="noStrike" baseline="0" dirty="0">
                <a:latin typeface="NimbusRomNo9L-Regu"/>
              </a:rPr>
              <a:t>比方說他們的</a:t>
            </a:r>
            <a:r>
              <a:rPr lang="en-US" altLang="zh-TW" sz="1800" b="0" i="0" u="none" strike="noStrike" baseline="0" dirty="0">
                <a:latin typeface="NimbusRomNo9L-Regu"/>
              </a:rPr>
              <a:t>y</a:t>
            </a:r>
            <a:r>
              <a:rPr lang="zh-TW" altLang="en-US" sz="1800" b="0" i="0" u="none" strike="noStrike" baseline="0" dirty="0">
                <a:latin typeface="NimbusRomNo9L-Regu"/>
              </a:rPr>
              <a:t>差</a:t>
            </a:r>
            <a:r>
              <a:rPr lang="en-US" altLang="zh-TW" sz="1800" b="0" i="0" u="none" strike="noStrike" baseline="0" dirty="0">
                <a:latin typeface="NimbusRomNo9L-Regu"/>
              </a:rPr>
              <a:t>100</a:t>
            </a:r>
            <a:r>
              <a:rPr lang="zh-TW" altLang="en-US" sz="1800" b="0" i="0" u="none" strike="noStrike" baseline="0" dirty="0">
                <a:latin typeface="NimbusRomNo9L-Regu"/>
              </a:rPr>
              <a:t>，這個很長的影像寬是</a:t>
            </a:r>
            <a:r>
              <a:rPr lang="en-US" altLang="zh-TW" sz="1800" b="0" i="0" u="none" strike="noStrike" baseline="0" dirty="0">
                <a:latin typeface="NimbusRomNo9L-Regu"/>
              </a:rPr>
              <a:t>1000</a:t>
            </a:r>
            <a:r>
              <a:rPr lang="zh-TW" altLang="en-US" sz="1800" b="0" i="0" u="none" strike="noStrike" baseline="0" dirty="0">
                <a:latin typeface="NimbusRomNo9L-Regu"/>
              </a:rPr>
              <a:t>，那就表示每</a:t>
            </a:r>
            <a:r>
              <a:rPr lang="en-US" altLang="zh-TW" sz="1800" b="0" i="0" u="none" strike="noStrike" baseline="0" dirty="0">
                <a:latin typeface="NimbusRomNo9L-Regu"/>
              </a:rPr>
              <a:t>100pixel</a:t>
            </a:r>
            <a:r>
              <a:rPr lang="zh-TW" altLang="en-US" sz="1800" b="0" i="0" u="none" strike="noStrike" baseline="0" dirty="0">
                <a:latin typeface="NimbusRomNo9L-Regu"/>
              </a:rPr>
              <a:t>要</a:t>
            </a:r>
            <a:r>
              <a:rPr lang="en-US" altLang="zh-TW" sz="1800" b="0" i="0" u="none" strike="noStrike" baseline="0" dirty="0">
                <a:latin typeface="NimbusRomNo9L-Regu"/>
              </a:rPr>
              <a:t>shift10</a:t>
            </a:r>
          </a:p>
          <a:p>
            <a:pPr algn="l"/>
            <a:r>
              <a:rPr lang="zh-TW" altLang="en-US" sz="1800" b="0" i="0" u="none" strike="noStrike" baseline="0" dirty="0">
                <a:latin typeface="NimbusRomNo9L-Regu"/>
              </a:rPr>
              <a:t>所以舉例來說</a:t>
            </a:r>
            <a:r>
              <a:rPr lang="en-US" altLang="zh-TW" sz="1800" b="0" i="0" u="none" strike="noStrike" baseline="0" dirty="0">
                <a:latin typeface="NimbusRomNo9L-Regu"/>
              </a:rPr>
              <a:t>x</a:t>
            </a:r>
            <a:r>
              <a:rPr lang="zh-TW" altLang="en-US" sz="1800" b="0" i="0" u="none" strike="noStrike" baseline="0" dirty="0">
                <a:latin typeface="NimbusRomNo9L-Regu"/>
              </a:rPr>
              <a:t>是</a:t>
            </a:r>
            <a:r>
              <a:rPr lang="en-US" altLang="zh-TW" sz="1800" b="0" i="0" u="none" strike="noStrike" baseline="0" dirty="0">
                <a:latin typeface="NimbusRomNo9L-Regu"/>
              </a:rPr>
              <a:t>100</a:t>
            </a:r>
            <a:r>
              <a:rPr lang="zh-TW" altLang="en-US" sz="1800" b="0" i="0" u="none" strike="noStrike" baseline="0" dirty="0">
                <a:latin typeface="NimbusRomNo9L-Regu"/>
              </a:rPr>
              <a:t>的就往上</a:t>
            </a:r>
            <a:r>
              <a:rPr lang="en-US" altLang="zh-TW" sz="1800" b="0" i="0" u="none" strike="noStrike" baseline="0" dirty="0">
                <a:latin typeface="NimbusRomNo9L-Regu"/>
              </a:rPr>
              <a:t>shift10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i="0" u="none" strike="noStrike" baseline="0" dirty="0">
                <a:latin typeface="NimbusRomNo9L-Regu"/>
              </a:rPr>
              <a:t>x</a:t>
            </a:r>
            <a:r>
              <a:rPr lang="zh-TW" altLang="en-US" sz="1800" b="0" i="0" u="none" strike="noStrike" baseline="0" dirty="0">
                <a:latin typeface="NimbusRomNo9L-Regu"/>
              </a:rPr>
              <a:t>是</a:t>
            </a:r>
            <a:r>
              <a:rPr lang="en-US" altLang="zh-TW" sz="1800" b="0" i="0" u="none" strike="noStrike" baseline="0" dirty="0">
                <a:latin typeface="NimbusRomNo9L-Regu"/>
              </a:rPr>
              <a:t>200</a:t>
            </a:r>
            <a:r>
              <a:rPr lang="zh-TW" altLang="en-US" sz="1800" b="0" i="0" u="none" strike="noStrike" baseline="0" dirty="0">
                <a:latin typeface="NimbusRomNo9L-Regu"/>
              </a:rPr>
              <a:t>的就往上</a:t>
            </a:r>
            <a:r>
              <a:rPr lang="en-US" altLang="zh-TW" sz="1800" b="0" i="0" u="none" strike="noStrike" baseline="0" dirty="0">
                <a:latin typeface="NimbusRomNo9L-Regu"/>
              </a:rPr>
              <a:t>shift20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b="0" i="0" u="none" strike="noStrike" baseline="0" dirty="0">
                <a:latin typeface="NimbusRomNo9L-Regu"/>
              </a:rPr>
              <a:t>x</a:t>
            </a:r>
            <a:r>
              <a:rPr lang="zh-TW" altLang="en-US" sz="1800" b="0" i="0" u="none" strike="noStrike" baseline="0" dirty="0">
                <a:latin typeface="NimbusRomNo9L-Regu"/>
              </a:rPr>
              <a:t>是</a:t>
            </a:r>
            <a:r>
              <a:rPr lang="en-US" altLang="zh-TW" sz="1800" b="0" i="0" u="none" strike="noStrike" baseline="0" dirty="0">
                <a:latin typeface="NimbusRomNo9L-Regu"/>
              </a:rPr>
              <a:t>1000</a:t>
            </a:r>
            <a:r>
              <a:rPr lang="zh-TW" altLang="en-US" sz="1800" b="0" i="0" u="none" strike="noStrike" baseline="0" dirty="0">
                <a:latin typeface="NimbusRomNo9L-Regu"/>
              </a:rPr>
              <a:t>的就往上</a:t>
            </a:r>
            <a:r>
              <a:rPr lang="en-US" altLang="zh-TW" sz="1800" b="0" i="0" u="none" strike="noStrike" baseline="0" dirty="0">
                <a:latin typeface="NimbusRomNo9L-Regu"/>
              </a:rPr>
              <a:t>shift100</a:t>
            </a:r>
          </a:p>
          <a:p>
            <a:pPr algn="l"/>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86</a:t>
            </a:fld>
            <a:endParaRPr lang="en-001"/>
          </a:p>
        </p:txBody>
      </p:sp>
    </p:spTree>
    <p:extLst>
      <p:ext uri="{BB962C8B-B14F-4D97-AF65-F5344CB8AC3E}">
        <p14:creationId xmlns:p14="http://schemas.microsoft.com/office/powerpoint/2010/main" val="4413950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做完之後就會這樣斜斜的，那我們可以用剛剛講的找一個最大長方形把它剪回來</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87</a:t>
            </a:fld>
            <a:endParaRPr lang="en-001"/>
          </a:p>
        </p:txBody>
      </p:sp>
    </p:spTree>
    <p:extLst>
      <p:ext uri="{BB962C8B-B14F-4D97-AF65-F5344CB8AC3E}">
        <p14:creationId xmlns:p14="http://schemas.microsoft.com/office/powerpoint/2010/main" val="16208114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用剪的方法可能會損失一些資訊</a:t>
            </a:r>
            <a:endParaRPr lang="en-US" altLang="zh-TW" sz="1800" b="0" i="0" u="none" strike="noStrike" baseline="0" dirty="0">
              <a:latin typeface="NimbusRomNo9L-Regu"/>
            </a:endParaRPr>
          </a:p>
          <a:p>
            <a:pPr algn="l"/>
            <a:r>
              <a:rPr lang="zh-TW" altLang="en-US" sz="1800" b="0" i="0" u="none" strike="noStrike" baseline="0" dirty="0">
                <a:latin typeface="NimbusRomNo9L-Regu"/>
              </a:rPr>
              <a:t>有時候會損失很多資訊，那還有沒有別的辦法呢</a:t>
            </a:r>
            <a:endParaRPr lang="en-US" altLang="zh-TW" sz="1800" b="0" i="0" u="none" strike="noStrike" baseline="0" dirty="0">
              <a:latin typeface="NimbusRomNo9L-Regu"/>
            </a:endParaRPr>
          </a:p>
          <a:p>
            <a:pPr algn="l"/>
            <a:r>
              <a:rPr lang="zh-TW" altLang="en-US" sz="1800" b="0" i="0" u="none" strike="noStrike" baseline="0" dirty="0">
                <a:latin typeface="NimbusRomNo9L-Regu"/>
              </a:rPr>
              <a:t>有一種方法是用補洞的方式把失去的地方補起來，不過這個方法可能會多出一些不合理的東西</a:t>
            </a:r>
            <a:r>
              <a:rPr lang="en-US" altLang="zh-TW" sz="1800" b="0" i="0" u="none" strike="noStrike" baseline="0" dirty="0">
                <a:latin typeface="NimbusRomNo9L-Regu"/>
              </a:rPr>
              <a:t>(</a:t>
            </a:r>
            <a:r>
              <a:rPr lang="zh-TW" altLang="en-US" sz="1800" b="0" i="0" u="none" strike="noStrike" baseline="0" dirty="0">
                <a:latin typeface="NimbusRomNo9L-Regu"/>
              </a:rPr>
              <a:t>箭頭部分</a:t>
            </a:r>
            <a:r>
              <a:rPr lang="en-US" altLang="zh-TW" sz="1800" b="0" i="0" u="none" strike="noStrike" baseline="0" dirty="0">
                <a:latin typeface="NimbusRomNo9L-Regu"/>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u="none" strike="noStrike" baseline="0" dirty="0">
                <a:latin typeface="NimbusRomNo9L-Regu"/>
              </a:rPr>
              <a:t>另一種方法是</a:t>
            </a:r>
            <a:r>
              <a:rPr lang="en-US" altLang="zh-TW" sz="2800" dirty="0" err="1">
                <a:latin typeface="Adobe Caslon Pro" panose="0205050205050A020403"/>
              </a:rPr>
              <a:t>Rectangling</a:t>
            </a:r>
            <a:r>
              <a:rPr lang="zh-TW" altLang="en-US" sz="2800" dirty="0">
                <a:latin typeface="Adobe Caslon Pro" panose="0205050205050A020403"/>
              </a:rPr>
              <a:t>，他用扭曲的方式把它扭成一個長方形</a:t>
            </a:r>
          </a:p>
        </p:txBody>
      </p:sp>
      <p:sp>
        <p:nvSpPr>
          <p:cNvPr id="4" name="Slide Number Placeholder 3"/>
          <p:cNvSpPr>
            <a:spLocks noGrp="1"/>
          </p:cNvSpPr>
          <p:nvPr>
            <p:ph type="sldNum" sz="quarter" idx="5"/>
          </p:nvPr>
        </p:nvSpPr>
        <p:spPr/>
        <p:txBody>
          <a:bodyPr/>
          <a:lstStyle/>
          <a:p>
            <a:fld id="{DE63367A-BE55-451E-92C3-586DC2AB4C24}" type="slidenum">
              <a:rPr lang="en-001" smtClean="0"/>
              <a:t>88</a:t>
            </a:fld>
            <a:endParaRPr lang="en-001"/>
          </a:p>
        </p:txBody>
      </p:sp>
    </p:spTree>
    <p:extLst>
      <p:ext uri="{BB962C8B-B14F-4D97-AF65-F5344CB8AC3E}">
        <p14:creationId xmlns:p14="http://schemas.microsoft.com/office/powerpoint/2010/main" val="10598986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這邊是一個例子</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89</a:t>
            </a:fld>
            <a:endParaRPr lang="en-001"/>
          </a:p>
        </p:txBody>
      </p:sp>
    </p:spTree>
    <p:extLst>
      <p:ext uri="{BB962C8B-B14F-4D97-AF65-F5344CB8AC3E}">
        <p14:creationId xmlns:p14="http://schemas.microsoft.com/office/powerpoint/2010/main" val="9666905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局部的去扭曲</a:t>
            </a:r>
            <a:endParaRPr lang="en-US" altLang="zh-TW" sz="1800" b="0" i="0" u="none" strike="noStrike" baseline="0" dirty="0">
              <a:latin typeface="NimbusRomNo9L-Regu"/>
            </a:endParaRPr>
          </a:p>
          <a:p>
            <a:pPr algn="l"/>
            <a:r>
              <a:rPr lang="zh-TW" altLang="en-US" sz="1800" b="0" i="0" u="none" strike="noStrike" baseline="0" dirty="0">
                <a:latin typeface="NimbusRomNo9L-Regu"/>
              </a:rPr>
              <a:t>每個地方扭一點點</a:t>
            </a:r>
            <a:endParaRPr lang="en-US" altLang="zh-TW" sz="1800" b="0" i="0" u="none" strike="noStrike" baseline="0" dirty="0">
              <a:latin typeface="NimbusRomNo9L-Regu"/>
            </a:endParaRPr>
          </a:p>
          <a:p>
            <a:pPr algn="l"/>
            <a:r>
              <a:rPr lang="zh-TW" altLang="en-US" sz="1800" b="0" i="0" u="none" strike="noStrike" baseline="0" dirty="0">
                <a:latin typeface="NimbusRomNo9L-Regu"/>
              </a:rPr>
              <a:t>整張影像看起來就不會有太大的違和感</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90</a:t>
            </a:fld>
            <a:endParaRPr lang="en-001"/>
          </a:p>
        </p:txBody>
      </p:sp>
    </p:spTree>
    <p:extLst>
      <p:ext uri="{BB962C8B-B14F-4D97-AF65-F5344CB8AC3E}">
        <p14:creationId xmlns:p14="http://schemas.microsoft.com/office/powerpoint/2010/main" val="3819890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dirty="0"/>
              <a:t>圖像對齊最簡單（也是最有趣）的應用之一是一種特殊形式的圖像拼接，稱為全景圖。 在全景圖中，圖像在</a:t>
            </a:r>
            <a:r>
              <a:rPr lang="en-US" altLang="zh-TW" dirty="0"/>
              <a:t>blending</a:t>
            </a:r>
            <a:r>
              <a:rPr lang="zh-TW" altLang="en-US" dirty="0"/>
              <a:t>之前被平移並可選擇旋轉和縮放（圖 </a:t>
            </a:r>
            <a:r>
              <a:rPr lang="en-US" altLang="zh-TW" dirty="0"/>
              <a:t>8.3</a:t>
            </a:r>
            <a:r>
              <a:rPr lang="zh-TW" altLang="en-US" dirty="0"/>
              <a:t>）。</a:t>
            </a:r>
            <a:endParaRPr lang="en-001" dirty="0"/>
          </a:p>
        </p:txBody>
      </p:sp>
      <p:sp>
        <p:nvSpPr>
          <p:cNvPr id="4" name="Slide Number Placeholder 3"/>
          <p:cNvSpPr>
            <a:spLocks noGrp="1"/>
          </p:cNvSpPr>
          <p:nvPr>
            <p:ph type="sldNum" sz="quarter" idx="5"/>
          </p:nvPr>
        </p:nvSpPr>
        <p:spPr/>
        <p:txBody>
          <a:bodyPr/>
          <a:lstStyle/>
          <a:p>
            <a:fld id="{DE63367A-BE55-451E-92C3-586DC2AB4C24}" type="slidenum">
              <a:rPr lang="en-001" smtClean="0"/>
              <a:t>10</a:t>
            </a:fld>
            <a:endParaRPr lang="en-001"/>
          </a:p>
        </p:txBody>
      </p:sp>
    </p:spTree>
    <p:extLst>
      <p:ext uri="{BB962C8B-B14F-4D97-AF65-F5344CB8AC3E}">
        <p14:creationId xmlns:p14="http://schemas.microsoft.com/office/powerpoint/2010/main" val="26411906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sz="1800" b="0" i="0" u="none" strike="noStrike" baseline="0" dirty="0">
                <a:latin typeface="NimbusRomNo9L-Regu"/>
              </a:rPr>
              <a:t>最後運用我們整章所學，可以生成一張大張的全景影像，放到</a:t>
            </a:r>
            <a:r>
              <a:rPr lang="en-US" altLang="zh-TW" sz="1800" b="0" i="0" u="none" strike="noStrike" baseline="0" dirty="0">
                <a:latin typeface="NimbusRomNo9L-Regu"/>
              </a:rPr>
              <a:t>viewer</a:t>
            </a:r>
            <a:r>
              <a:rPr lang="zh-TW" altLang="en-US" sz="1800" b="0" i="0" u="none" strike="noStrike" baseline="0" dirty="0">
                <a:latin typeface="NimbusRomNo9L-Regu"/>
              </a:rPr>
              <a:t>上面去看</a:t>
            </a:r>
            <a:endParaRPr lang="en-US"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DE63367A-BE55-451E-92C3-586DC2AB4C24}" type="slidenum">
              <a:rPr lang="en-001" smtClean="0"/>
              <a:t>91</a:t>
            </a:fld>
            <a:endParaRPr lang="en-001"/>
          </a:p>
        </p:txBody>
      </p:sp>
    </p:spTree>
    <p:extLst>
      <p:ext uri="{BB962C8B-B14F-4D97-AF65-F5344CB8AC3E}">
        <p14:creationId xmlns:p14="http://schemas.microsoft.com/office/powerpoint/2010/main" val="863124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BF1A5451-AE42-4FCB-8658-7BE2916F19F4}" type="datetime1">
              <a:rPr lang="en-US" smtClean="0"/>
              <a:t>3/30/24</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649257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EA8B5AA6-88C5-4A14-BCFC-42DE443E0C5A}" type="datetime1">
              <a:rPr lang="en-US" smtClean="0"/>
              <a:t>3/30/24</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31197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360C3B8A-7708-4FC3-BAD1-10FB61169160}" type="datetime1">
              <a:rPr lang="en-US" smtClean="0"/>
              <a:t>3/30/24</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749738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C3DC57DD-BF7E-4FA7-991B-4F45E1FFCE33}" type="datetime1">
              <a:rPr lang="en-US" smtClean="0"/>
              <a:t>3/30/24</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136182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F21B7AB6-9C10-4590-8557-2D8425973514}" type="datetime1">
              <a:rPr lang="en-US" smtClean="0"/>
              <a:t>3/30/24</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304542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59B1F2CE-8E7A-4042-913F-1DC4B5F91F0B}" type="datetime1">
              <a:rPr lang="en-US" smtClean="0"/>
              <a:t>3/30/24</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43655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7AECDD80-FF06-4A9F-B8F8-EB24F2C9CFD5}" type="datetime1">
              <a:rPr lang="en-US" smtClean="0"/>
              <a:t>3/30/24</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249372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4FED98AE-FABA-447F-8397-23506FE31E09}" type="datetime1">
              <a:rPr lang="en-US" smtClean="0"/>
              <a:t>3/30/24</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840833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9D9E412A-7A4C-4091-A4CD-2C2B344BE4C9}" type="datetime1">
              <a:rPr lang="en-US" smtClean="0"/>
              <a:t>3/30/24</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048187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5C0E67C1-01E8-4594-9BBB-DB9554ABD2E7}" type="datetime1">
              <a:rPr lang="en-US" smtClean="0"/>
              <a:t>3/30/24</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580995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D3523604-3E26-46F4-B212-6EA4B0890F4B}" type="datetime1">
              <a:rPr lang="en-US" smtClean="0"/>
              <a:t>3/30/24</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815269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8C144175-97C5-4A29-87E5-23CA3E8CAF5A}" type="datetime1">
              <a:rPr lang="en-US" smtClean="0"/>
              <a:t>3/30/24</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315264841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02" r:id="rId4"/>
    <p:sldLayoutId id="2147483703" r:id="rId5"/>
    <p:sldLayoutId id="2147483708" r:id="rId6"/>
    <p:sldLayoutId id="2147483704" r:id="rId7"/>
    <p:sldLayoutId id="2147483705" r:id="rId8"/>
    <p:sldLayoutId id="2147483706" r:id="rId9"/>
    <p:sldLayoutId id="2147483707" r:id="rId10"/>
    <p:sldLayoutId id="2147483709" r:id="rId11"/>
  </p:sldLayoutIdLst>
  <p:hf hdr="0" ftr="0" dt="0"/>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82950D9A-4705-4314-961A-4F88B2CE4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B13969F2-ED52-4E5C-B3FC-01E01B8B9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1CFC68-8785-490F-A020-73D13D3A96BE}"/>
              </a:ext>
            </a:extLst>
          </p:cNvPr>
          <p:cNvSpPr>
            <a:spLocks noGrp="1"/>
          </p:cNvSpPr>
          <p:nvPr>
            <p:ph type="ctrTitle"/>
          </p:nvPr>
        </p:nvSpPr>
        <p:spPr>
          <a:xfrm>
            <a:off x="871870" y="749596"/>
            <a:ext cx="5645888" cy="859674"/>
          </a:xfrm>
        </p:spPr>
        <p:txBody>
          <a:bodyPr anchor="t">
            <a:normAutofit fontScale="90000"/>
          </a:bodyPr>
          <a:lstStyle/>
          <a:p>
            <a:pPr algn="l"/>
            <a:r>
              <a:rPr lang="en-US" sz="4000" b="1" cap="none" dirty="0">
                <a:solidFill>
                  <a:schemeClr val="tx1"/>
                </a:solidFill>
                <a:latin typeface="Adobe Caslon Pro" panose="0205050205050A020403" pitchFamily="18" charset="0"/>
              </a:rPr>
              <a:t>Chapter</a:t>
            </a:r>
            <a:r>
              <a:rPr lang="en-US" sz="4000" b="1" dirty="0">
                <a:solidFill>
                  <a:schemeClr val="tx1"/>
                </a:solidFill>
                <a:latin typeface="Adobe Caslon Pro" panose="0205050205050A020403" pitchFamily="18" charset="0"/>
              </a:rPr>
              <a:t> 8</a:t>
            </a:r>
            <a:br>
              <a:rPr lang="en-US" dirty="0">
                <a:solidFill>
                  <a:schemeClr val="tx1"/>
                </a:solidFill>
              </a:rPr>
            </a:br>
            <a:endParaRPr lang="en-001" dirty="0">
              <a:solidFill>
                <a:schemeClr val="tx1"/>
              </a:solidFill>
            </a:endParaRPr>
          </a:p>
        </p:txBody>
      </p:sp>
      <p:sp>
        <p:nvSpPr>
          <p:cNvPr id="3" name="Subtitle 2">
            <a:extLst>
              <a:ext uri="{FF2B5EF4-FFF2-40B4-BE49-F238E27FC236}">
                <a16:creationId xmlns:a16="http://schemas.microsoft.com/office/drawing/2014/main" id="{C4D49D4A-FE67-4B09-820B-B4F9B69ACDC2}"/>
              </a:ext>
            </a:extLst>
          </p:cNvPr>
          <p:cNvSpPr>
            <a:spLocks noGrp="1"/>
          </p:cNvSpPr>
          <p:nvPr>
            <p:ph type="subTitle" idx="1"/>
          </p:nvPr>
        </p:nvSpPr>
        <p:spPr>
          <a:xfrm>
            <a:off x="956171" y="4378739"/>
            <a:ext cx="5110677" cy="359223"/>
          </a:xfrm>
        </p:spPr>
        <p:txBody>
          <a:bodyPr anchor="b">
            <a:noAutofit/>
          </a:bodyPr>
          <a:lstStyle/>
          <a:p>
            <a:pPr algn="l"/>
            <a:r>
              <a:rPr lang="en-US" cap="none" dirty="0">
                <a:solidFill>
                  <a:schemeClr val="tx1"/>
                </a:solidFill>
                <a:latin typeface="Times New Roman" panose="02020603050405020304" pitchFamily="18" charset="0"/>
                <a:cs typeface="Times New Roman" panose="02020603050405020304" pitchFamily="18" charset="0"/>
              </a:rPr>
              <a:t>Presented by</a:t>
            </a:r>
            <a:r>
              <a:rPr lang="en-US" dirty="0">
                <a:solidFill>
                  <a:schemeClr val="tx1"/>
                </a:solidFill>
                <a:latin typeface="Times New Roman" panose="02020603050405020304" pitchFamily="18" charset="0"/>
                <a:cs typeface="Times New Roman" panose="02020603050405020304" pitchFamily="18" charset="0"/>
              </a:rPr>
              <a:t>: </a:t>
            </a:r>
            <a:r>
              <a:rPr lang="zh-TW" altLang="en-US" cap="none" dirty="0">
                <a:solidFill>
                  <a:schemeClr val="tx1"/>
                </a:solidFill>
                <a:latin typeface="Times New Roman" panose="02020603050405020304" pitchFamily="18" charset="0"/>
                <a:cs typeface="Times New Roman" panose="02020603050405020304" pitchFamily="18" charset="0"/>
              </a:rPr>
              <a:t>謝政倫</a:t>
            </a:r>
            <a:endParaRPr lang="en-US" altLang="zh-TW" cap="none" dirty="0">
              <a:solidFill>
                <a:schemeClr val="tx1"/>
              </a:solidFill>
              <a:latin typeface="Times New Roman" panose="02020603050405020304" pitchFamily="18" charset="0"/>
              <a:cs typeface="Times New Roman" panose="02020603050405020304" pitchFamily="18" charset="0"/>
            </a:endParaRPr>
          </a:p>
          <a:p>
            <a:pPr algn="l"/>
            <a:r>
              <a:rPr lang="en-US" altLang="zh-TW" cap="none" dirty="0">
                <a:solidFill>
                  <a:schemeClr val="tx1"/>
                </a:solidFill>
                <a:latin typeface="Times New Roman" panose="02020603050405020304" pitchFamily="18" charset="0"/>
                <a:cs typeface="Times New Roman" panose="02020603050405020304" pitchFamily="18" charset="0"/>
              </a:rPr>
              <a:t>p12922006</a:t>
            </a:r>
            <a:r>
              <a:rPr lang="en-US" cap="none" dirty="0">
                <a:solidFill>
                  <a:schemeClr val="tx1"/>
                </a:solidFill>
                <a:latin typeface="Times New Roman" panose="02020603050405020304" pitchFamily="18" charset="0"/>
                <a:cs typeface="Times New Roman" panose="02020603050405020304" pitchFamily="18" charset="0"/>
              </a:rPr>
              <a:t>@</a:t>
            </a:r>
            <a:r>
              <a:rPr lang="en-US" altLang="zh-TW" cap="none" dirty="0">
                <a:solidFill>
                  <a:schemeClr val="tx1"/>
                </a:solidFill>
                <a:latin typeface="Times New Roman" panose="02020603050405020304" pitchFamily="18" charset="0"/>
                <a:cs typeface="Times New Roman" panose="02020603050405020304" pitchFamily="18" charset="0"/>
              </a:rPr>
              <a:t>ntu.edu.tw</a:t>
            </a:r>
            <a:endParaRPr lang="en-US" cap="none" dirty="0">
              <a:solidFill>
                <a:schemeClr val="tx1"/>
              </a:solidFill>
              <a:latin typeface="Times New Roman" panose="02020603050405020304" pitchFamily="18" charset="0"/>
              <a:cs typeface="Times New Roman" panose="02020603050405020304" pitchFamily="18" charset="0"/>
            </a:endParaRPr>
          </a:p>
        </p:txBody>
      </p:sp>
      <p:pic>
        <p:nvPicPr>
          <p:cNvPr id="16" name="Picture 3">
            <a:extLst>
              <a:ext uri="{FF2B5EF4-FFF2-40B4-BE49-F238E27FC236}">
                <a16:creationId xmlns:a16="http://schemas.microsoft.com/office/drawing/2014/main" id="{12287747-7EFD-4860-88DD-EDF8E9C82069}"/>
              </a:ext>
            </a:extLst>
          </p:cNvPr>
          <p:cNvPicPr>
            <a:picLocks noChangeAspect="1"/>
          </p:cNvPicPr>
          <p:nvPr/>
        </p:nvPicPr>
        <p:blipFill rotWithShape="1">
          <a:blip r:embed="rId3"/>
          <a:srcRect l="30810" r="7900" b="2"/>
          <a:stretch/>
        </p:blipFill>
        <p:spPr>
          <a:xfrm>
            <a:off x="5879804" y="-6350"/>
            <a:ext cx="6312196" cy="6874330"/>
          </a:xfrm>
          <a:custGeom>
            <a:avLst/>
            <a:gdLst/>
            <a:ahLst/>
            <a:cxnLst/>
            <a:rect l="l" t="t" r="r" b="b"/>
            <a:pathLst>
              <a:path w="6312196" h="6874330">
                <a:moveTo>
                  <a:pt x="2047193" y="0"/>
                </a:moveTo>
                <a:lnTo>
                  <a:pt x="6312196" y="0"/>
                </a:lnTo>
                <a:lnTo>
                  <a:pt x="6312196" y="6874330"/>
                </a:lnTo>
                <a:lnTo>
                  <a:pt x="0" y="6874330"/>
                </a:lnTo>
                <a:close/>
              </a:path>
            </a:pathLst>
          </a:custGeom>
        </p:spPr>
      </p:pic>
      <p:cxnSp>
        <p:nvCxnSpPr>
          <p:cNvPr id="13" name="Straight Connector 12">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634715" y="0"/>
            <a:ext cx="914401"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98" name="Subtitle 2">
            <a:extLst>
              <a:ext uri="{FF2B5EF4-FFF2-40B4-BE49-F238E27FC236}">
                <a16:creationId xmlns:a16="http://schemas.microsoft.com/office/drawing/2014/main" id="{1A8990FA-B25E-4F28-8F68-010500797BA1}"/>
              </a:ext>
            </a:extLst>
          </p:cNvPr>
          <p:cNvSpPr txBox="1">
            <a:spLocks/>
          </p:cNvSpPr>
          <p:nvPr/>
        </p:nvSpPr>
        <p:spPr>
          <a:xfrm>
            <a:off x="923514" y="1357587"/>
            <a:ext cx="6214117" cy="1000627"/>
          </a:xfrm>
          <a:prstGeom prst="rect">
            <a:avLst/>
          </a:prstGeom>
        </p:spPr>
        <p:txBody>
          <a:bodyPr vert="horz" lIns="91440" tIns="45720" rIns="91440" bIns="45720" rtlCol="0" anchor="b">
            <a:no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cap="none" dirty="0">
                <a:solidFill>
                  <a:schemeClr val="tx1"/>
                </a:solidFill>
                <a:latin typeface="Adobe Caslon Pro" panose="0205050205050A020403" pitchFamily="18" charset="0"/>
              </a:rPr>
              <a:t>Image Alignment and Stitching</a:t>
            </a:r>
          </a:p>
        </p:txBody>
      </p:sp>
      <p:sp>
        <p:nvSpPr>
          <p:cNvPr id="101" name="Subtitle 2">
            <a:extLst>
              <a:ext uri="{FF2B5EF4-FFF2-40B4-BE49-F238E27FC236}">
                <a16:creationId xmlns:a16="http://schemas.microsoft.com/office/drawing/2014/main" id="{AE26B444-F55C-4047-9B23-E29B527086C7}"/>
              </a:ext>
            </a:extLst>
          </p:cNvPr>
          <p:cNvSpPr txBox="1">
            <a:spLocks/>
          </p:cNvSpPr>
          <p:nvPr/>
        </p:nvSpPr>
        <p:spPr>
          <a:xfrm>
            <a:off x="3022899" y="6227659"/>
            <a:ext cx="1460786" cy="446571"/>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2023</a:t>
            </a:r>
          </a:p>
        </p:txBody>
      </p:sp>
      <p:pic>
        <p:nvPicPr>
          <p:cNvPr id="102" name="Picture 101">
            <a:extLst>
              <a:ext uri="{FF2B5EF4-FFF2-40B4-BE49-F238E27FC236}">
                <a16:creationId xmlns:a16="http://schemas.microsoft.com/office/drawing/2014/main" id="{7B37FD47-2AC2-46D4-B704-BFEBD732540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5323" y="6227659"/>
            <a:ext cx="1920619" cy="507333"/>
          </a:xfrm>
          <a:prstGeom prst="rect">
            <a:avLst/>
          </a:prstGeom>
        </p:spPr>
      </p:pic>
      <p:sp>
        <p:nvSpPr>
          <p:cNvPr id="5" name="Slide Number Placeholder 4">
            <a:extLst>
              <a:ext uri="{FF2B5EF4-FFF2-40B4-BE49-F238E27FC236}">
                <a16:creationId xmlns:a16="http://schemas.microsoft.com/office/drawing/2014/main" id="{9F6B4682-76D8-4757-8EA8-6F884B629D82}"/>
              </a:ext>
            </a:extLst>
          </p:cNvPr>
          <p:cNvSpPr>
            <a:spLocks noGrp="1"/>
          </p:cNvSpPr>
          <p:nvPr>
            <p:ph type="sldNum" sz="quarter" idx="12"/>
          </p:nvPr>
        </p:nvSpPr>
        <p:spPr/>
        <p:txBody>
          <a:bodyPr/>
          <a:lstStyle/>
          <a:p>
            <a:fld id="{312CC964-A50B-4C29-B4E4-2C30BB34CCF3}" type="slidenum">
              <a:rPr lang="en-US" smtClean="0"/>
              <a:t>1</a:t>
            </a:fld>
            <a:endParaRPr lang="en-US"/>
          </a:p>
        </p:txBody>
      </p:sp>
      <p:sp>
        <p:nvSpPr>
          <p:cNvPr id="17" name="TextBox 16">
            <a:extLst>
              <a:ext uri="{FF2B5EF4-FFF2-40B4-BE49-F238E27FC236}">
                <a16:creationId xmlns:a16="http://schemas.microsoft.com/office/drawing/2014/main" id="{16145314-6155-4E48-B498-DB1BA38EF2CB}"/>
              </a:ext>
            </a:extLst>
          </p:cNvPr>
          <p:cNvSpPr txBox="1"/>
          <p:nvPr/>
        </p:nvSpPr>
        <p:spPr>
          <a:xfrm>
            <a:off x="985323" y="5740326"/>
            <a:ext cx="2798453" cy="369332"/>
          </a:xfrm>
          <a:prstGeom prst="rect">
            <a:avLst/>
          </a:prstGeom>
          <a:noFill/>
        </p:spPr>
        <p:txBody>
          <a:bodyPr wrap="square">
            <a:spAutoFit/>
          </a:bodyPr>
          <a:lstStyle/>
          <a:p>
            <a:r>
              <a:rPr kumimoji="0" lang="zh-TW" altLang="en-US" dirty="0"/>
              <a:t>授課教授：傅楸善 博士</a:t>
            </a:r>
            <a:endParaRPr lang="en-001" dirty="0"/>
          </a:p>
        </p:txBody>
      </p:sp>
    </p:spTree>
    <p:extLst>
      <p:ext uri="{BB962C8B-B14F-4D97-AF65-F5344CB8AC3E}">
        <p14:creationId xmlns:p14="http://schemas.microsoft.com/office/powerpoint/2010/main" val="4169154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10</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8.1.2 Application: </a:t>
            </a:r>
            <a:r>
              <a:rPr lang="en-US" sz="2400" i="0" u="none" strike="noStrike" baseline="0" dirty="0" err="1">
                <a:latin typeface="Adobe Caslon Pro" panose="0205050205050A020403" pitchFamily="18" charset="0"/>
              </a:rPr>
              <a:t>Panography</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660412"/>
            <a:ext cx="9295623" cy="707886"/>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latin typeface="Adobe Caslon Pro" panose="0205050205050A020403" pitchFamily="18" charset="0"/>
                <a:cs typeface="Adobe Arabic" panose="02040503050201020203" pitchFamily="18" charset="-78"/>
              </a:rPr>
              <a:t>In a </a:t>
            </a:r>
            <a:r>
              <a:rPr lang="en-US" sz="2000" b="0" i="0" u="none" strike="noStrike" baseline="0" dirty="0" err="1">
                <a:latin typeface="Adobe Caslon Pro" panose="0205050205050A020403" pitchFamily="18" charset="0"/>
                <a:cs typeface="Adobe Arabic" panose="02040503050201020203" pitchFamily="18" charset="-78"/>
              </a:rPr>
              <a:t>panograph</a:t>
            </a:r>
            <a:r>
              <a:rPr lang="en-US" sz="2000" b="0" i="0" u="none" strike="noStrike" baseline="0" dirty="0">
                <a:latin typeface="Adobe Caslon Pro" panose="0205050205050A020403" pitchFamily="18" charset="0"/>
                <a:cs typeface="Adobe Arabic" panose="02040503050201020203" pitchFamily="18" charset="-78"/>
              </a:rPr>
              <a:t>, images are translated and optionally rotated and scaled before being blended with simple averaging</a:t>
            </a:r>
            <a:endParaRPr lang="en-001" sz="2000" dirty="0">
              <a:latin typeface="Adobe Caslon Pro" panose="0205050205050A020403" pitchFamily="18" charset="0"/>
              <a:cs typeface="Adobe Arabic" panose="02040503050201020203" pitchFamily="18" charset="-78"/>
            </a:endParaRPr>
          </a:p>
        </p:txBody>
      </p:sp>
      <p:pic>
        <p:nvPicPr>
          <p:cNvPr id="10" name="Picture 9">
            <a:extLst>
              <a:ext uri="{FF2B5EF4-FFF2-40B4-BE49-F238E27FC236}">
                <a16:creationId xmlns:a16="http://schemas.microsoft.com/office/drawing/2014/main" id="{3C1A83F0-8177-463A-A4B1-E8D25A0F54BA}"/>
              </a:ext>
            </a:extLst>
          </p:cNvPr>
          <p:cNvPicPr>
            <a:picLocks noChangeAspect="1"/>
          </p:cNvPicPr>
          <p:nvPr/>
        </p:nvPicPr>
        <p:blipFill>
          <a:blip r:embed="rId4"/>
          <a:stretch>
            <a:fillRect/>
          </a:stretch>
        </p:blipFill>
        <p:spPr>
          <a:xfrm>
            <a:off x="488916" y="2368299"/>
            <a:ext cx="9703086" cy="4372378"/>
          </a:xfrm>
          <a:prstGeom prst="rect">
            <a:avLst/>
          </a:prstGeom>
        </p:spPr>
      </p:pic>
      <p:sp>
        <p:nvSpPr>
          <p:cNvPr id="11" name="Subtitle 2">
            <a:extLst>
              <a:ext uri="{FF2B5EF4-FFF2-40B4-BE49-F238E27FC236}">
                <a16:creationId xmlns:a16="http://schemas.microsoft.com/office/drawing/2014/main" id="{6C3D31A6-0261-4DED-8E75-A716E4E96915}"/>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178859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11</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8.1.2 Application: </a:t>
            </a:r>
            <a:r>
              <a:rPr lang="en-US" sz="2400" i="0" u="none" strike="noStrike" baseline="0" dirty="0" err="1">
                <a:latin typeface="Adobe Caslon Pro" panose="0205050205050A020403" pitchFamily="18" charset="0"/>
              </a:rPr>
              <a:t>Panography</a:t>
            </a:r>
            <a:endParaRPr lang="en-001" sz="2400" dirty="0">
              <a:latin typeface="Adobe Caslon Pro" panose="0205050205050A020403"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F1B369F-98CA-4BF3-A098-51F515E14505}"/>
                  </a:ext>
                </a:extLst>
              </p:cNvPr>
              <p:cNvSpPr txBox="1"/>
              <p:nvPr/>
            </p:nvSpPr>
            <p:spPr>
              <a:xfrm>
                <a:off x="790770" y="1786891"/>
                <a:ext cx="10154038" cy="2271456"/>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latin typeface="Adobe Caslon Pro" panose="0205050205050A020403" pitchFamily="18" charset="0"/>
                    <a:cs typeface="Adobe Arabic" panose="02040503050201020203" pitchFamily="18" charset="-78"/>
                  </a:rPr>
                  <a:t>Consider a simple translational model. We want all the corresponding features in different images to line up as best as possible.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b="0" i="0" u="none" strike="noStrike" baseline="0" dirty="0">
                    <a:latin typeface="Adobe Caslon Pro" panose="0205050205050A020403" pitchFamily="18" charset="0"/>
                    <a:cs typeface="Adobe Arabic" panose="02040503050201020203" pitchFamily="18" charset="-78"/>
                  </a:rPr>
                  <a:t>Let </a:t>
                </a:r>
                <a14:m>
                  <m:oMath xmlns:m="http://schemas.openxmlformats.org/officeDocument/2006/math">
                    <m:sSub>
                      <m:sSubPr>
                        <m:ctrlPr>
                          <a:rPr lang="en-US" sz="2000" b="0" i="1" u="none" strike="noStrike" baseline="0" smtClean="0">
                            <a:latin typeface="Cambria Math" panose="02040503050406030204" pitchFamily="18" charset="0"/>
                            <a:cs typeface="Adobe Arabic" panose="02040503050201020203" pitchFamily="18" charset="-78"/>
                          </a:rPr>
                        </m:ctrlPr>
                      </m:sSubPr>
                      <m:e>
                        <m:r>
                          <a:rPr lang="en-US" sz="2000" b="0" i="1" u="none" strike="noStrike" baseline="0" smtClean="0">
                            <a:latin typeface="Cambria Math" panose="02040503050406030204" pitchFamily="18" charset="0"/>
                            <a:cs typeface="Adobe Arabic" panose="02040503050201020203" pitchFamily="18" charset="-78"/>
                          </a:rPr>
                          <m:t>𝑡</m:t>
                        </m:r>
                      </m:e>
                      <m:sub>
                        <m:r>
                          <a:rPr lang="en-US" sz="2000" b="0" i="1" u="none" strike="noStrike" baseline="0" smtClean="0">
                            <a:latin typeface="Cambria Math" panose="02040503050406030204" pitchFamily="18" charset="0"/>
                            <a:cs typeface="Adobe Arabic" panose="02040503050201020203" pitchFamily="18" charset="-78"/>
                          </a:rPr>
                          <m:t>𝑖</m:t>
                        </m:r>
                      </m:sub>
                    </m:sSub>
                  </m:oMath>
                </a14:m>
                <a:r>
                  <a:rPr lang="en-US" sz="2000" b="0" i="0" u="none" strike="noStrike" baseline="0" dirty="0">
                    <a:latin typeface="Adobe Caslon Pro" panose="0205050205050A020403" pitchFamily="18" charset="0"/>
                    <a:cs typeface="Adobe Arabic" panose="02040503050201020203" pitchFamily="18" charset="-78"/>
                  </a:rPr>
                  <a:t> be the location of the </a:t>
                </a:r>
                <a14:m>
                  <m:oMath xmlns:m="http://schemas.openxmlformats.org/officeDocument/2006/math">
                    <m:r>
                      <a:rPr lang="en-US" sz="2000" b="0" i="1" u="none" strike="noStrike" baseline="0" smtClean="0">
                        <a:latin typeface="Cambria Math" panose="02040503050406030204" pitchFamily="18" charset="0"/>
                        <a:cs typeface="Adobe Arabic" panose="02040503050201020203" pitchFamily="18" charset="-78"/>
                      </a:rPr>
                      <m:t>𝑗</m:t>
                    </m:r>
                  </m:oMath>
                </a14:m>
                <a:r>
                  <a:rPr lang="en-US" sz="2000" b="0" i="0" u="none" strike="noStrike" baseline="0" dirty="0">
                    <a:latin typeface="Adobe Caslon Pro" panose="0205050205050A020403" pitchFamily="18" charset="0"/>
                    <a:cs typeface="Adobe Arabic" panose="02040503050201020203" pitchFamily="18" charset="-78"/>
                  </a:rPr>
                  <a:t>th image coordinate frame in the global composite frame and </a:t>
                </a:r>
                <a14:m>
                  <m:oMath xmlns:m="http://schemas.openxmlformats.org/officeDocument/2006/math">
                    <m:sSub>
                      <m:sSubPr>
                        <m:ctrlPr>
                          <a:rPr lang="en-US" sz="2000" b="0" i="1" smtClean="0">
                            <a:latin typeface="Cambria Math" panose="02040503050406030204" pitchFamily="18" charset="0"/>
                            <a:cs typeface="Adobe Arabic" panose="02040503050201020203" pitchFamily="18" charset="-78"/>
                          </a:rPr>
                        </m:ctrlPr>
                      </m:sSubPr>
                      <m:e>
                        <m:r>
                          <a:rPr lang="en-US" sz="2000" b="0" i="1" smtClean="0">
                            <a:latin typeface="Cambria Math" panose="02040503050406030204" pitchFamily="18" charset="0"/>
                            <a:cs typeface="Adobe Arabic" panose="02040503050201020203" pitchFamily="18" charset="-78"/>
                          </a:rPr>
                          <m:t>𝑥</m:t>
                        </m:r>
                      </m:e>
                      <m:sub>
                        <m:r>
                          <a:rPr lang="en-US" sz="2000" b="0" i="1" smtClean="0">
                            <a:latin typeface="Cambria Math" panose="02040503050406030204" pitchFamily="18" charset="0"/>
                            <a:cs typeface="Adobe Arabic" panose="02040503050201020203" pitchFamily="18" charset="-78"/>
                          </a:rPr>
                          <m:t>𝑖𝑗</m:t>
                        </m:r>
                      </m:sub>
                    </m:sSub>
                  </m:oMath>
                </a14:m>
                <a:r>
                  <a:rPr lang="en-US" sz="2000" dirty="0">
                    <a:latin typeface="Adobe Caslon Pro" panose="0205050205050A020403" pitchFamily="18" charset="0"/>
                    <a:cs typeface="Adobe Arabic" panose="02040503050201020203" pitchFamily="18" charset="-78"/>
                  </a:rPr>
                  <a:t> </a:t>
                </a:r>
                <a:r>
                  <a:rPr lang="en-US" sz="2000" b="0" i="0" u="none" strike="noStrike" baseline="0" dirty="0">
                    <a:latin typeface="Adobe Caslon Pro" panose="0205050205050A020403" pitchFamily="18" charset="0"/>
                    <a:cs typeface="Adobe Arabic" panose="02040503050201020203" pitchFamily="18" charset="-78"/>
                  </a:rPr>
                  <a:t>be the location of the </a:t>
                </a:r>
                <a14:m>
                  <m:oMath xmlns:m="http://schemas.openxmlformats.org/officeDocument/2006/math">
                    <m:r>
                      <a:rPr lang="en-US" sz="2000" b="0" i="1" u="none" strike="noStrike" baseline="0" smtClean="0">
                        <a:latin typeface="Cambria Math" panose="02040503050406030204" pitchFamily="18" charset="0"/>
                        <a:cs typeface="Adobe Arabic" panose="02040503050201020203" pitchFamily="18" charset="-78"/>
                      </a:rPr>
                      <m:t>𝑖</m:t>
                    </m:r>
                  </m:oMath>
                </a14:m>
                <a:r>
                  <a:rPr lang="en-US" sz="2000" b="0" i="0" u="none" strike="noStrike" baseline="0" dirty="0" err="1">
                    <a:latin typeface="Adobe Caslon Pro" panose="0205050205050A020403" pitchFamily="18" charset="0"/>
                    <a:cs typeface="Adobe Arabic" panose="02040503050201020203" pitchFamily="18" charset="-78"/>
                  </a:rPr>
                  <a:t>th</a:t>
                </a:r>
                <a:r>
                  <a:rPr lang="en-US" sz="2000" b="0" i="0" u="none" strike="noStrike" baseline="0" dirty="0">
                    <a:latin typeface="Adobe Caslon Pro" panose="0205050205050A020403" pitchFamily="18" charset="0"/>
                    <a:cs typeface="Adobe Arabic" panose="02040503050201020203" pitchFamily="18" charset="-78"/>
                  </a:rPr>
                  <a:t> matched feature in the </a:t>
                </a:r>
                <a14:m>
                  <m:oMath xmlns:m="http://schemas.openxmlformats.org/officeDocument/2006/math">
                    <m:r>
                      <a:rPr lang="en-US" sz="2000" b="0" i="1" u="none" strike="noStrike" baseline="0" smtClean="0">
                        <a:latin typeface="Cambria Math" panose="02040503050406030204" pitchFamily="18" charset="0"/>
                        <a:cs typeface="Adobe Arabic" panose="02040503050201020203" pitchFamily="18" charset="-78"/>
                      </a:rPr>
                      <m:t>𝑗</m:t>
                    </m:r>
                  </m:oMath>
                </a14:m>
                <a:r>
                  <a:rPr lang="en-US" sz="2000" b="0" i="0" u="none" strike="noStrike" baseline="0" dirty="0" err="1">
                    <a:latin typeface="Adobe Caslon Pro" panose="0205050205050A020403" pitchFamily="18" charset="0"/>
                    <a:cs typeface="Adobe Arabic" panose="02040503050201020203" pitchFamily="18" charset="-78"/>
                  </a:rPr>
                  <a:t>th</a:t>
                </a:r>
                <a:r>
                  <a:rPr lang="en-US" sz="2000" b="0" i="0" u="none" strike="noStrike" baseline="0" dirty="0">
                    <a:latin typeface="Adobe Caslon Pro" panose="0205050205050A020403" pitchFamily="18" charset="0"/>
                    <a:cs typeface="Adobe Arabic" panose="02040503050201020203" pitchFamily="18" charset="-78"/>
                  </a:rPr>
                  <a:t> image.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b="0" i="0" u="none" strike="noStrike" baseline="0" dirty="0">
                    <a:latin typeface="Adobe Caslon Pro" panose="0205050205050A020403" pitchFamily="18" charset="0"/>
                    <a:cs typeface="Adobe Arabic" panose="02040503050201020203" pitchFamily="18" charset="-78"/>
                  </a:rPr>
                  <a:t>In order to align the images, we wish to minimize the least squares error</a:t>
                </a:r>
                <a:endParaRPr lang="en-001" sz="2000" dirty="0">
                  <a:latin typeface="Adobe Caslon Pro" panose="0205050205050A020403" pitchFamily="18" charset="0"/>
                  <a:cs typeface="Adobe Arabic" panose="02040503050201020203" pitchFamily="18" charset="-78"/>
                </a:endParaRPr>
              </a:p>
            </p:txBody>
          </p:sp>
        </mc:Choice>
        <mc:Fallback xmlns="">
          <p:sp>
            <p:nvSpPr>
              <p:cNvPr id="8" name="TextBox 7">
                <a:extLst>
                  <a:ext uri="{FF2B5EF4-FFF2-40B4-BE49-F238E27FC236}">
                    <a16:creationId xmlns:a16="http://schemas.microsoft.com/office/drawing/2014/main" id="{CF1B369F-98CA-4BF3-A098-51F515E14505}"/>
                  </a:ext>
                </a:extLst>
              </p:cNvPr>
              <p:cNvSpPr txBox="1">
                <a:spLocks noRot="1" noChangeAspect="1" noMove="1" noResize="1" noEditPoints="1" noAdjustHandles="1" noChangeArrowheads="1" noChangeShapeType="1" noTextEdit="1"/>
              </p:cNvSpPr>
              <p:nvPr/>
            </p:nvSpPr>
            <p:spPr>
              <a:xfrm>
                <a:off x="790770" y="1786891"/>
                <a:ext cx="10154038" cy="2271456"/>
              </a:xfrm>
              <a:prstGeom prst="rect">
                <a:avLst/>
              </a:prstGeom>
              <a:blipFill>
                <a:blip r:embed="rId4"/>
                <a:stretch>
                  <a:fillRect l="-541" t="-1340" r="-300" b="-3753"/>
                </a:stretch>
              </a:blipFill>
            </p:spPr>
            <p:txBody>
              <a:bodyPr/>
              <a:lstStyle/>
              <a:p>
                <a:r>
                  <a:rPr lang="zh-TW" altLang="en-US">
                    <a:noFill/>
                  </a:rPr>
                  <a:t> </a:t>
                </a:r>
              </a:p>
            </p:txBody>
          </p:sp>
        </mc:Fallback>
      </mc:AlternateContent>
      <p:pic>
        <p:nvPicPr>
          <p:cNvPr id="7" name="Picture 6">
            <a:extLst>
              <a:ext uri="{FF2B5EF4-FFF2-40B4-BE49-F238E27FC236}">
                <a16:creationId xmlns:a16="http://schemas.microsoft.com/office/drawing/2014/main" id="{D2B4E2A9-A88B-4856-871E-6A9AF59B6895}"/>
              </a:ext>
            </a:extLst>
          </p:cNvPr>
          <p:cNvPicPr>
            <a:picLocks noChangeAspect="1"/>
          </p:cNvPicPr>
          <p:nvPr/>
        </p:nvPicPr>
        <p:blipFill>
          <a:blip r:embed="rId5"/>
          <a:stretch>
            <a:fillRect/>
          </a:stretch>
        </p:blipFill>
        <p:spPr>
          <a:xfrm>
            <a:off x="3063357" y="4258647"/>
            <a:ext cx="7715250" cy="990600"/>
          </a:xfrm>
          <a:prstGeom prst="rect">
            <a:avLst/>
          </a:prstGeom>
        </p:spPr>
      </p:pic>
      <p:sp>
        <p:nvSpPr>
          <p:cNvPr id="15" name="Subtitle 2">
            <a:extLst>
              <a:ext uri="{FF2B5EF4-FFF2-40B4-BE49-F238E27FC236}">
                <a16:creationId xmlns:a16="http://schemas.microsoft.com/office/drawing/2014/main" id="{C1A0D980-DE31-482A-83E5-592C9D37EB6F}"/>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3" name="圖片 2">
            <a:extLst>
              <a:ext uri="{FF2B5EF4-FFF2-40B4-BE49-F238E27FC236}">
                <a16:creationId xmlns:a16="http://schemas.microsoft.com/office/drawing/2014/main" id="{9D81F4D5-F0EA-447B-AAD2-198C7748A3DC}"/>
              </a:ext>
            </a:extLst>
          </p:cNvPr>
          <p:cNvPicPr>
            <a:picLocks noChangeAspect="1"/>
          </p:cNvPicPr>
          <p:nvPr/>
        </p:nvPicPr>
        <p:blipFill>
          <a:blip r:embed="rId6"/>
          <a:stretch>
            <a:fillRect/>
          </a:stretch>
        </p:blipFill>
        <p:spPr>
          <a:xfrm>
            <a:off x="1354598" y="5198378"/>
            <a:ext cx="9026382" cy="502338"/>
          </a:xfrm>
          <a:prstGeom prst="rect">
            <a:avLst/>
          </a:prstGeom>
        </p:spPr>
      </p:pic>
    </p:spTree>
    <p:extLst>
      <p:ext uri="{BB962C8B-B14F-4D97-AF65-F5344CB8AC3E}">
        <p14:creationId xmlns:p14="http://schemas.microsoft.com/office/powerpoint/2010/main" val="2963548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12</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8.1.3 Iterative algorithms</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53670"/>
            <a:ext cx="10154038" cy="1631216"/>
          </a:xfrm>
          <a:prstGeom prst="rect">
            <a:avLst/>
          </a:prstGeom>
          <a:noFill/>
        </p:spPr>
        <p:txBody>
          <a:bodyPr wrap="square">
            <a:spAutoFit/>
          </a:bodyPr>
          <a:lstStyle/>
          <a:p>
            <a:pPr marL="342900" indent="-342900">
              <a:buFont typeface="Arial" panose="020B0604020202020204" pitchFamily="34" charset="0"/>
              <a:buChar char="•"/>
            </a:pPr>
            <a:r>
              <a:rPr lang="en-US" altLang="zh-TW" sz="2000" dirty="0">
                <a:latin typeface="Adobe Caslon Pro" panose="0205050205050A020403" pitchFamily="18" charset="0"/>
                <a:cs typeface="Adobe Arabic" panose="02040503050201020203" pitchFamily="18" charset="-78"/>
              </a:rPr>
              <a:t>We cannot use linear least squares to solve a non-linear least squares or non-linear regression problem.</a:t>
            </a:r>
          </a:p>
          <a:p>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For example, the problem of estimating a rigid Euclidean 2D transformation (translation plus rotation) between two sets of points. </a:t>
            </a:r>
          </a:p>
        </p:txBody>
      </p:sp>
      <p:sp>
        <p:nvSpPr>
          <p:cNvPr id="11" name="Subtitle 2">
            <a:extLst>
              <a:ext uri="{FF2B5EF4-FFF2-40B4-BE49-F238E27FC236}">
                <a16:creationId xmlns:a16="http://schemas.microsoft.com/office/drawing/2014/main" id="{276E5BCD-7EDC-4B0E-8245-D67059DE47D3}"/>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3" name="圖片 2">
            <a:extLst>
              <a:ext uri="{FF2B5EF4-FFF2-40B4-BE49-F238E27FC236}">
                <a16:creationId xmlns:a16="http://schemas.microsoft.com/office/drawing/2014/main" id="{9B7753F9-C0CF-4148-8719-31E364DC46B3}"/>
              </a:ext>
            </a:extLst>
          </p:cNvPr>
          <p:cNvPicPr>
            <a:picLocks noChangeAspect="1"/>
          </p:cNvPicPr>
          <p:nvPr/>
        </p:nvPicPr>
        <p:blipFill>
          <a:blip r:embed="rId4"/>
          <a:stretch>
            <a:fillRect/>
          </a:stretch>
        </p:blipFill>
        <p:spPr>
          <a:xfrm>
            <a:off x="1211657" y="3730080"/>
            <a:ext cx="2248214" cy="1105054"/>
          </a:xfrm>
          <a:prstGeom prst="rect">
            <a:avLst/>
          </a:prstGeom>
        </p:spPr>
      </p:pic>
    </p:spTree>
    <p:extLst>
      <p:ext uri="{BB962C8B-B14F-4D97-AF65-F5344CB8AC3E}">
        <p14:creationId xmlns:p14="http://schemas.microsoft.com/office/powerpoint/2010/main" val="2548102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D25DEFA9-F6D3-458F-8E6E-6F16B733C5CC}"/>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13</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10275336"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8.1.3 Iterative </a:t>
            </a:r>
            <a:r>
              <a:rPr lang="en-US" sz="2400" dirty="0">
                <a:latin typeface="Adobe Caslon Pro" panose="0205050205050A020403" pitchFamily="18" charset="0"/>
              </a:rPr>
              <a:t>algorithms: </a:t>
            </a:r>
            <a:r>
              <a:rPr lang="en-US" dirty="0">
                <a:latin typeface="Adobe Caslon Pro" panose="0205050205050A020403" pitchFamily="18" charset="0"/>
              </a:rPr>
              <a:t>Gauss–Newton approximation</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69" y="1554180"/>
            <a:ext cx="10154038" cy="400110"/>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We iteratively find an update          to the current parameter estimate p by minimizing</a:t>
            </a:r>
            <a:endParaRPr lang="en-001" sz="2000" dirty="0">
              <a:latin typeface="Adobe Caslon Pro" panose="0205050205050A020403" pitchFamily="18" charset="0"/>
              <a:cs typeface="Adobe Arabic" panose="02040503050201020203" pitchFamily="18" charset="-78"/>
            </a:endParaRPr>
          </a:p>
        </p:txBody>
      </p:sp>
      <p:pic>
        <p:nvPicPr>
          <p:cNvPr id="13" name="Picture 12">
            <a:extLst>
              <a:ext uri="{FF2B5EF4-FFF2-40B4-BE49-F238E27FC236}">
                <a16:creationId xmlns:a16="http://schemas.microsoft.com/office/drawing/2014/main" id="{7FAC610F-C59D-4051-851E-FC6179131880}"/>
              </a:ext>
            </a:extLst>
          </p:cNvPr>
          <p:cNvPicPr>
            <a:picLocks noChangeAspect="1"/>
          </p:cNvPicPr>
          <p:nvPr/>
        </p:nvPicPr>
        <p:blipFill>
          <a:blip r:embed="rId4"/>
          <a:stretch>
            <a:fillRect/>
          </a:stretch>
        </p:blipFill>
        <p:spPr>
          <a:xfrm>
            <a:off x="4572239" y="1554180"/>
            <a:ext cx="476250" cy="352425"/>
          </a:xfrm>
          <a:prstGeom prst="rect">
            <a:avLst/>
          </a:prstGeom>
        </p:spPr>
      </p:pic>
      <p:pic>
        <p:nvPicPr>
          <p:cNvPr id="15" name="Picture 14">
            <a:extLst>
              <a:ext uri="{FF2B5EF4-FFF2-40B4-BE49-F238E27FC236}">
                <a16:creationId xmlns:a16="http://schemas.microsoft.com/office/drawing/2014/main" id="{B1BAEFB2-8DB9-4E5A-8DD4-04FB446EE15E}"/>
              </a:ext>
            </a:extLst>
          </p:cNvPr>
          <p:cNvPicPr>
            <a:picLocks noChangeAspect="1"/>
          </p:cNvPicPr>
          <p:nvPr/>
        </p:nvPicPr>
        <p:blipFill>
          <a:blip r:embed="rId5"/>
          <a:stretch>
            <a:fillRect/>
          </a:stretch>
        </p:blipFill>
        <p:spPr>
          <a:xfrm>
            <a:off x="941955" y="1979810"/>
            <a:ext cx="9851665" cy="4359144"/>
          </a:xfrm>
          <a:prstGeom prst="rect">
            <a:avLst/>
          </a:prstGeom>
        </p:spPr>
      </p:pic>
    </p:spTree>
    <p:extLst>
      <p:ext uri="{BB962C8B-B14F-4D97-AF65-F5344CB8AC3E}">
        <p14:creationId xmlns:p14="http://schemas.microsoft.com/office/powerpoint/2010/main" val="4092947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14</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8.1.3 Iterative algorithms</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53670"/>
            <a:ext cx="10154038" cy="400110"/>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Once A and b have been computed, we solve for         using</a:t>
            </a:r>
            <a:endParaRPr lang="en-001" sz="2000" dirty="0">
              <a:latin typeface="Adobe Caslon Pro" panose="0205050205050A020403" pitchFamily="18" charset="0"/>
              <a:cs typeface="Adobe Arabic" panose="02040503050201020203" pitchFamily="18" charset="-78"/>
            </a:endParaRPr>
          </a:p>
        </p:txBody>
      </p:sp>
      <p:pic>
        <p:nvPicPr>
          <p:cNvPr id="13" name="Picture 12">
            <a:extLst>
              <a:ext uri="{FF2B5EF4-FFF2-40B4-BE49-F238E27FC236}">
                <a16:creationId xmlns:a16="http://schemas.microsoft.com/office/drawing/2014/main" id="{7FAC610F-C59D-4051-851E-FC6179131880}"/>
              </a:ext>
            </a:extLst>
          </p:cNvPr>
          <p:cNvPicPr>
            <a:picLocks noChangeAspect="1"/>
          </p:cNvPicPr>
          <p:nvPr/>
        </p:nvPicPr>
        <p:blipFill>
          <a:blip r:embed="rId4"/>
          <a:stretch>
            <a:fillRect/>
          </a:stretch>
        </p:blipFill>
        <p:spPr>
          <a:xfrm>
            <a:off x="6682857" y="1741978"/>
            <a:ext cx="476250" cy="352425"/>
          </a:xfrm>
          <a:prstGeom prst="rect">
            <a:avLst/>
          </a:prstGeom>
        </p:spPr>
      </p:pic>
      <p:pic>
        <p:nvPicPr>
          <p:cNvPr id="7" name="Picture 6">
            <a:extLst>
              <a:ext uri="{FF2B5EF4-FFF2-40B4-BE49-F238E27FC236}">
                <a16:creationId xmlns:a16="http://schemas.microsoft.com/office/drawing/2014/main" id="{5EF56430-4445-40F4-92F2-A47EE16DCD4A}"/>
              </a:ext>
            </a:extLst>
          </p:cNvPr>
          <p:cNvPicPr>
            <a:picLocks noChangeAspect="1"/>
          </p:cNvPicPr>
          <p:nvPr/>
        </p:nvPicPr>
        <p:blipFill>
          <a:blip r:embed="rId5"/>
          <a:stretch>
            <a:fillRect/>
          </a:stretch>
        </p:blipFill>
        <p:spPr>
          <a:xfrm>
            <a:off x="3836212" y="2211427"/>
            <a:ext cx="7067550" cy="714375"/>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71DF9DE-7C88-41AD-ADD0-969DDAC40E3C}"/>
                  </a:ext>
                </a:extLst>
              </p:cNvPr>
              <p:cNvSpPr txBox="1"/>
              <p:nvPr/>
            </p:nvSpPr>
            <p:spPr>
              <a:xfrm>
                <a:off x="790770" y="3287618"/>
                <a:ext cx="10154037" cy="400110"/>
              </a:xfrm>
              <a:prstGeom prst="rect">
                <a:avLst/>
              </a:prstGeom>
              <a:noFill/>
            </p:spPr>
            <p:txBody>
              <a:bodyPr wrap="square">
                <a:spAutoFit/>
              </a:bodyPr>
              <a:lstStyle/>
              <a:p>
                <a:pPr marL="285750" indent="-285750">
                  <a:buFont typeface="Arial" panose="020B0604020202020204" pitchFamily="34" charset="0"/>
                  <a:buChar char="•"/>
                </a:pPr>
                <a:r>
                  <a:rPr lang="en-US" sz="2000" dirty="0">
                    <a:solidFill>
                      <a:srgbClr val="000000"/>
                    </a:solidFill>
                    <a:latin typeface="Adobe Caslon Pro" panose="0205050205050A020403" pitchFamily="18" charset="0"/>
                    <a:cs typeface="Adobe Arabic" panose="02040503050201020203" pitchFamily="18" charset="-78"/>
                  </a:rPr>
                  <a:t>In many applications, </a:t>
                </a:r>
                <a14:m>
                  <m:oMath xmlns:m="http://schemas.openxmlformats.org/officeDocument/2006/math">
                    <m:r>
                      <a:rPr lang="en-US" sz="2000" i="1" smtClean="0">
                        <a:solidFill>
                          <a:srgbClr val="000000"/>
                        </a:solidFill>
                        <a:latin typeface="Cambria Math" panose="02040503050406030204" pitchFamily="18" charset="0"/>
                        <a:ea typeface="Cambria Math" panose="02040503050406030204" pitchFamily="18" charset="0"/>
                        <a:cs typeface="Adobe Arabic" panose="02040503050201020203" pitchFamily="18" charset="-78"/>
                      </a:rPr>
                      <m:t>𝜆</m:t>
                    </m:r>
                  </m:oMath>
                </a14:m>
                <a:r>
                  <a:rPr lang="en-US" sz="2000" dirty="0">
                    <a:solidFill>
                      <a:srgbClr val="000000"/>
                    </a:solidFill>
                    <a:latin typeface="Adobe Caslon Pro" panose="0205050205050A020403" pitchFamily="18" charset="0"/>
                    <a:cs typeface="Adobe Arabic" panose="02040503050201020203" pitchFamily="18" charset="-78"/>
                  </a:rPr>
                  <a:t> can be set to 0 if the system is successfully converging.</a:t>
                </a:r>
              </a:p>
            </p:txBody>
          </p:sp>
        </mc:Choice>
        <mc:Fallback xmlns="">
          <p:sp>
            <p:nvSpPr>
              <p:cNvPr id="14" name="TextBox 13">
                <a:extLst>
                  <a:ext uri="{FF2B5EF4-FFF2-40B4-BE49-F238E27FC236}">
                    <a16:creationId xmlns:a16="http://schemas.microsoft.com/office/drawing/2014/main" id="{D71DF9DE-7C88-41AD-ADD0-969DDAC40E3C}"/>
                  </a:ext>
                </a:extLst>
              </p:cNvPr>
              <p:cNvSpPr txBox="1">
                <a:spLocks noRot="1" noChangeAspect="1" noMove="1" noResize="1" noEditPoints="1" noAdjustHandles="1" noChangeArrowheads="1" noChangeShapeType="1" noTextEdit="1"/>
              </p:cNvSpPr>
              <p:nvPr/>
            </p:nvSpPr>
            <p:spPr>
              <a:xfrm>
                <a:off x="790770" y="3287618"/>
                <a:ext cx="10154037" cy="400110"/>
              </a:xfrm>
              <a:prstGeom prst="rect">
                <a:avLst/>
              </a:prstGeom>
              <a:blipFill>
                <a:blip r:embed="rId6"/>
                <a:stretch>
                  <a:fillRect l="-541" t="-7576" b="-25758"/>
                </a:stretch>
              </a:blipFill>
            </p:spPr>
            <p:txBody>
              <a:bodyPr/>
              <a:lstStyle/>
              <a:p>
                <a:r>
                  <a:rPr lang="zh-TW" altLang="en-US">
                    <a:noFill/>
                  </a:rPr>
                  <a:t> </a:t>
                </a:r>
              </a:p>
            </p:txBody>
          </p:sp>
        </mc:Fallback>
      </mc:AlternateContent>
      <p:sp>
        <p:nvSpPr>
          <p:cNvPr id="11" name="Subtitle 2">
            <a:extLst>
              <a:ext uri="{FF2B5EF4-FFF2-40B4-BE49-F238E27FC236}">
                <a16:creationId xmlns:a16="http://schemas.microsoft.com/office/drawing/2014/main" id="{F0424A60-39F1-4C6E-A481-BF448BDA0187}"/>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919534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15</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8.1.4 RANSAC</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1938992"/>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RANSAC: Random Sample Consensus</a:t>
            </a:r>
          </a:p>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An algorithm for robust fitting of models in the presence of many data outliers</a:t>
            </a:r>
          </a:p>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Compare to robust statistics</a:t>
            </a:r>
          </a:p>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Given N data points </a:t>
            </a:r>
            <a:r>
              <a:rPr lang="en-US" sz="2000" dirty="0" err="1">
                <a:latin typeface="Adobe Caslon Pro" panose="0205050205050A020403" pitchFamily="18" charset="0"/>
                <a:cs typeface="Adobe Arabic" panose="02040503050201020203" pitchFamily="18" charset="-78"/>
              </a:rPr>
              <a:t>Xj</a:t>
            </a:r>
            <a:r>
              <a:rPr lang="en-US" sz="2000" dirty="0">
                <a:latin typeface="Adobe Caslon Pro" panose="0205050205050A020403" pitchFamily="18" charset="0"/>
                <a:cs typeface="Adobe Arabic" panose="02040503050201020203" pitchFamily="18" charset="-78"/>
              </a:rPr>
              <a:t>, assume that majority of them are generate</a:t>
            </a:r>
            <a:r>
              <a:rPr lang="en-US" altLang="zh-TW" sz="2000" dirty="0">
                <a:latin typeface="Adobe Caslon Pro" panose="0205050205050A020403" pitchFamily="18" charset="0"/>
                <a:cs typeface="Adobe Arabic" panose="02040503050201020203" pitchFamily="18" charset="-78"/>
              </a:rPr>
              <a:t>d</a:t>
            </a:r>
            <a:r>
              <a:rPr lang="en-US" sz="2000" dirty="0">
                <a:latin typeface="Adobe Caslon Pro" panose="0205050205050A020403" pitchFamily="18" charset="0"/>
                <a:cs typeface="Adobe Arabic" panose="02040503050201020203" pitchFamily="18" charset="-78"/>
              </a:rPr>
              <a:t> from a model with parameters </a:t>
            </a:r>
            <a:r>
              <a:rPr lang="el-GR" altLang="zh-TW" sz="2000" b="0" i="0" dirty="0">
                <a:solidFill>
                  <a:srgbClr val="202122"/>
                </a:solidFill>
                <a:effectLst/>
                <a:latin typeface="Arial" panose="020B0604020202020204" pitchFamily="34" charset="0"/>
              </a:rPr>
              <a:t>θ</a:t>
            </a:r>
            <a:r>
              <a:rPr lang="en-US" sz="2000" dirty="0">
                <a:latin typeface="Adobe Caslon Pro" panose="0205050205050A020403" pitchFamily="18" charset="0"/>
                <a:cs typeface="Adobe Arabic" panose="02040503050201020203" pitchFamily="18" charset="-78"/>
              </a:rPr>
              <a:t>, try to recover </a:t>
            </a:r>
            <a:r>
              <a:rPr lang="el-GR" altLang="zh-TW" sz="2000" b="0" i="0" dirty="0">
                <a:solidFill>
                  <a:srgbClr val="202122"/>
                </a:solidFill>
                <a:effectLst/>
                <a:latin typeface="Arial" panose="020B0604020202020204" pitchFamily="34" charset="0"/>
              </a:rPr>
              <a:t>θ</a:t>
            </a:r>
            <a:r>
              <a:rPr lang="en-US" sz="2000" dirty="0">
                <a:latin typeface="Adobe Caslon Pro" panose="0205050205050A020403" pitchFamily="18" charset="0"/>
                <a:cs typeface="Adobe Arabic" panose="02040503050201020203" pitchFamily="18" charset="-78"/>
              </a:rPr>
              <a:t>.</a:t>
            </a:r>
          </a:p>
        </p:txBody>
      </p:sp>
      <p:sp>
        <p:nvSpPr>
          <p:cNvPr id="12" name="Subtitle 2">
            <a:extLst>
              <a:ext uri="{FF2B5EF4-FFF2-40B4-BE49-F238E27FC236}">
                <a16:creationId xmlns:a16="http://schemas.microsoft.com/office/drawing/2014/main" id="{BF09917F-109D-4C92-93E3-781E0EDCFEC7}"/>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3167433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16</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8.1.4 RANSAC</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1938992"/>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Run </a:t>
            </a:r>
            <a:r>
              <a:rPr lang="en-US" altLang="zh-TW" sz="2000" dirty="0">
                <a:latin typeface="Adobe Caslon Pro" panose="0205050205050A020403" pitchFamily="18" charset="0"/>
                <a:cs typeface="Adobe Arabic" panose="02040503050201020203" pitchFamily="18" charset="-78"/>
              </a:rPr>
              <a:t>S</a:t>
            </a:r>
            <a:r>
              <a:rPr lang="en-US" sz="2000" dirty="0">
                <a:latin typeface="Adobe Caslon Pro" panose="0205050205050A020403" pitchFamily="18" charset="0"/>
                <a:cs typeface="Adobe Arabic" panose="02040503050201020203" pitchFamily="18" charset="-78"/>
              </a:rPr>
              <a:t> times</a:t>
            </a:r>
          </a:p>
          <a:p>
            <a:pPr marL="800100" lvl="1" indent="-342900">
              <a:buFont typeface="Arial" panose="020B0604020202020204" pitchFamily="34" charset="0"/>
              <a:buChar char="•"/>
            </a:pPr>
            <a:r>
              <a:rPr lang="en-US" altLang="zh-TW" sz="2000" dirty="0">
                <a:latin typeface="Adobe Caslon Pro" panose="0205050205050A020403" pitchFamily="18" charset="0"/>
                <a:cs typeface="Adobe Arabic" panose="02040503050201020203" pitchFamily="18" charset="-78"/>
              </a:rPr>
              <a:t>Draw k samples randomly</a:t>
            </a:r>
          </a:p>
          <a:p>
            <a:pPr marL="800100" lvl="1" indent="-342900">
              <a:buFont typeface="Arial" panose="020B0604020202020204" pitchFamily="34" charset="0"/>
              <a:buChar char="•"/>
            </a:pPr>
            <a:r>
              <a:rPr lang="en-US" altLang="zh-TW" sz="2000" dirty="0">
                <a:latin typeface="Adobe Caslon Pro" panose="0205050205050A020403" pitchFamily="18" charset="0"/>
                <a:cs typeface="Adobe Arabic" panose="02040503050201020203" pitchFamily="18" charset="-78"/>
              </a:rPr>
              <a:t>Fit parameters with these k samples</a:t>
            </a:r>
          </a:p>
          <a:p>
            <a:pPr marL="800100" lvl="1" indent="-342900">
              <a:buFont typeface="Arial" panose="020B0604020202020204" pitchFamily="34" charset="0"/>
              <a:buChar char="•"/>
            </a:pPr>
            <a:r>
              <a:rPr lang="en-US" altLang="zh-TW" sz="2000" dirty="0">
                <a:latin typeface="Adobe Caslon Pro" panose="0205050205050A020403" pitchFamily="18" charset="0"/>
                <a:cs typeface="Adobe Arabic" panose="02040503050201020203" pitchFamily="18" charset="-78"/>
              </a:rPr>
              <a:t>For each of other K-k points, calculate its distance to the fitted model, count the number of inlier points, c	</a:t>
            </a:r>
            <a:endParaRPr lang="en-US" sz="2000" dirty="0">
              <a:latin typeface="Adobe Caslon Pro" panose="0205050205050A020403" pitchFamily="18" charset="0"/>
              <a:cs typeface="Adobe Arabic" panose="02040503050201020203" pitchFamily="18" charset="-78"/>
            </a:endParaRPr>
          </a:p>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Output with the largest c</a:t>
            </a:r>
          </a:p>
        </p:txBody>
      </p:sp>
      <p:sp>
        <p:nvSpPr>
          <p:cNvPr id="12" name="Subtitle 2">
            <a:extLst>
              <a:ext uri="{FF2B5EF4-FFF2-40B4-BE49-F238E27FC236}">
                <a16:creationId xmlns:a16="http://schemas.microsoft.com/office/drawing/2014/main" id="{BF09917F-109D-4C92-93E3-781E0EDCFEC7}"/>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13" name="文字方塊 2">
            <a:extLst>
              <a:ext uri="{FF2B5EF4-FFF2-40B4-BE49-F238E27FC236}">
                <a16:creationId xmlns:a16="http://schemas.microsoft.com/office/drawing/2014/main" id="{3328B845-9EAA-4BE9-9124-BE70AFFC8E0E}"/>
              </a:ext>
            </a:extLst>
          </p:cNvPr>
          <p:cNvSpPr txBox="1"/>
          <p:nvPr/>
        </p:nvSpPr>
        <p:spPr>
          <a:xfrm>
            <a:off x="7541312" y="158592"/>
            <a:ext cx="3403496" cy="369332"/>
          </a:xfrm>
          <a:prstGeom prst="rect">
            <a:avLst/>
          </a:prstGeom>
          <a:noFill/>
        </p:spPr>
        <p:txBody>
          <a:bodyPr wrap="none" rtlCol="0">
            <a:spAutoFit/>
          </a:bodyPr>
          <a:lstStyle/>
          <a:p>
            <a:r>
              <a:rPr lang="en-US" altLang="zh-TW" dirty="0"/>
              <a:t>RANSAC: </a:t>
            </a:r>
            <a:r>
              <a:rPr lang="en-US" altLang="zh-TW" dirty="0" err="1"/>
              <a:t>RANdom</a:t>
            </a:r>
            <a:r>
              <a:rPr lang="en-US" altLang="zh-TW" dirty="0"/>
              <a:t> Sample Consensus</a:t>
            </a:r>
            <a:endParaRPr lang="zh-TW" altLang="en-US" dirty="0"/>
          </a:p>
        </p:txBody>
      </p:sp>
    </p:spTree>
    <p:extLst>
      <p:ext uri="{BB962C8B-B14F-4D97-AF65-F5344CB8AC3E}">
        <p14:creationId xmlns:p14="http://schemas.microsoft.com/office/powerpoint/2010/main" val="2690046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17</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8.1.4 RANSAC</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1015663"/>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How to determine S</a:t>
            </a:r>
          </a:p>
          <a:p>
            <a:pPr marL="800100" lvl="1"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p: probability of real inliers</a:t>
            </a:r>
          </a:p>
          <a:p>
            <a:pPr marL="800100" lvl="1" indent="-342900">
              <a:buFont typeface="Arial" panose="020B0604020202020204" pitchFamily="34" charset="0"/>
              <a:buChar char="•"/>
            </a:pPr>
            <a:r>
              <a:rPr lang="en-US" altLang="zh-TW" sz="2000" b="1" dirty="0">
                <a:latin typeface="Adobe Caslon Pro" panose="0205050205050A020403" pitchFamily="18" charset="0"/>
                <a:cs typeface="Adobe Arabic" panose="02040503050201020203" pitchFamily="18" charset="-78"/>
              </a:rPr>
              <a:t>P</a:t>
            </a:r>
            <a:r>
              <a:rPr lang="en-US" altLang="zh-TW" sz="2000" dirty="0">
                <a:latin typeface="Adobe Caslon Pro" panose="0205050205050A020403" pitchFamily="18" charset="0"/>
                <a:cs typeface="Adobe Arabic" panose="02040503050201020203" pitchFamily="18" charset="-78"/>
              </a:rPr>
              <a:t>: probability of success after S trials</a:t>
            </a:r>
            <a:endParaRPr lang="en-US" sz="2000" dirty="0">
              <a:latin typeface="Adobe Caslon Pro" panose="0205050205050A020403" pitchFamily="18" charset="0"/>
              <a:cs typeface="Adobe Arabic" panose="02040503050201020203" pitchFamily="18" charset="-78"/>
            </a:endParaRPr>
          </a:p>
        </p:txBody>
      </p:sp>
      <p:sp>
        <p:nvSpPr>
          <p:cNvPr id="12" name="Subtitle 2">
            <a:extLst>
              <a:ext uri="{FF2B5EF4-FFF2-40B4-BE49-F238E27FC236}">
                <a16:creationId xmlns:a16="http://schemas.microsoft.com/office/drawing/2014/main" id="{BF09917F-109D-4C92-93E3-781E0EDCFEC7}"/>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13" name="文字方塊 2">
            <a:extLst>
              <a:ext uri="{FF2B5EF4-FFF2-40B4-BE49-F238E27FC236}">
                <a16:creationId xmlns:a16="http://schemas.microsoft.com/office/drawing/2014/main" id="{3328B845-9EAA-4BE9-9124-BE70AFFC8E0E}"/>
              </a:ext>
            </a:extLst>
          </p:cNvPr>
          <p:cNvSpPr txBox="1"/>
          <p:nvPr/>
        </p:nvSpPr>
        <p:spPr>
          <a:xfrm>
            <a:off x="7541312" y="158592"/>
            <a:ext cx="3403496" cy="369332"/>
          </a:xfrm>
          <a:prstGeom prst="rect">
            <a:avLst/>
          </a:prstGeom>
          <a:noFill/>
        </p:spPr>
        <p:txBody>
          <a:bodyPr wrap="none" rtlCol="0">
            <a:spAutoFit/>
          </a:bodyPr>
          <a:lstStyle/>
          <a:p>
            <a:r>
              <a:rPr lang="en-US" altLang="zh-TW" dirty="0"/>
              <a:t>RANSAC: </a:t>
            </a:r>
            <a:r>
              <a:rPr lang="en-US" altLang="zh-TW" dirty="0" err="1"/>
              <a:t>RANdom</a:t>
            </a:r>
            <a:r>
              <a:rPr lang="en-US" altLang="zh-TW" dirty="0"/>
              <a:t> Sample Consensus</a:t>
            </a:r>
            <a:endParaRPr lang="zh-TW" altLang="en-US" dirty="0"/>
          </a:p>
        </p:txBody>
      </p:sp>
      <p:pic>
        <p:nvPicPr>
          <p:cNvPr id="10" name="圖片 9">
            <a:extLst>
              <a:ext uri="{FF2B5EF4-FFF2-40B4-BE49-F238E27FC236}">
                <a16:creationId xmlns:a16="http://schemas.microsoft.com/office/drawing/2014/main" id="{1187A6F4-F0AE-4DCF-8C3F-20DE92DF79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470" y="1479265"/>
            <a:ext cx="4813245" cy="1300877"/>
          </a:xfrm>
          <a:prstGeom prst="rect">
            <a:avLst/>
          </a:prstGeom>
        </p:spPr>
      </p:pic>
      <p:pic>
        <p:nvPicPr>
          <p:cNvPr id="14" name="圖片 13">
            <a:extLst>
              <a:ext uri="{FF2B5EF4-FFF2-40B4-BE49-F238E27FC236}">
                <a16:creationId xmlns:a16="http://schemas.microsoft.com/office/drawing/2014/main" id="{9EFCBEE2-ACDA-49CA-8679-A2D34220A7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625" y="3995424"/>
            <a:ext cx="3584556" cy="1438115"/>
          </a:xfrm>
          <a:prstGeom prst="rect">
            <a:avLst/>
          </a:prstGeom>
        </p:spPr>
      </p:pic>
      <p:pic>
        <p:nvPicPr>
          <p:cNvPr id="16" name="圖片 15">
            <a:extLst>
              <a:ext uri="{FF2B5EF4-FFF2-40B4-BE49-F238E27FC236}">
                <a16:creationId xmlns:a16="http://schemas.microsoft.com/office/drawing/2014/main" id="{20636AD6-B7D6-4F31-ACE1-39572AD6E1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0982" y="3318009"/>
            <a:ext cx="3059786" cy="2792944"/>
          </a:xfrm>
          <a:prstGeom prst="rect">
            <a:avLst/>
          </a:prstGeom>
        </p:spPr>
      </p:pic>
    </p:spTree>
    <p:extLst>
      <p:ext uri="{BB962C8B-B14F-4D97-AF65-F5344CB8AC3E}">
        <p14:creationId xmlns:p14="http://schemas.microsoft.com/office/powerpoint/2010/main" val="644202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18</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8.1.5 3D Alignment</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1631216"/>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Instead of aligning 2D sets of image features, many computer vision applications require the alignment of 3D points.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In the case where the 3D transformations are linear in the motion parameters, e.g., for translation, similarity, and affine, regular least squares (8.5) can be used</a:t>
            </a:r>
          </a:p>
        </p:txBody>
      </p:sp>
      <p:pic>
        <p:nvPicPr>
          <p:cNvPr id="7" name="Picture 6">
            <a:extLst>
              <a:ext uri="{FF2B5EF4-FFF2-40B4-BE49-F238E27FC236}">
                <a16:creationId xmlns:a16="http://schemas.microsoft.com/office/drawing/2014/main" id="{5151E7CC-2B8A-4D52-8087-71BB572CD723}"/>
              </a:ext>
            </a:extLst>
          </p:cNvPr>
          <p:cNvPicPr>
            <a:picLocks noChangeAspect="1"/>
          </p:cNvPicPr>
          <p:nvPr/>
        </p:nvPicPr>
        <p:blipFill>
          <a:blip r:embed="rId4"/>
          <a:stretch>
            <a:fillRect/>
          </a:stretch>
        </p:blipFill>
        <p:spPr>
          <a:xfrm>
            <a:off x="1134058" y="3572011"/>
            <a:ext cx="9810750" cy="1476375"/>
          </a:xfrm>
          <a:prstGeom prst="rect">
            <a:avLst/>
          </a:prstGeom>
        </p:spPr>
      </p:pic>
      <p:sp>
        <p:nvSpPr>
          <p:cNvPr id="11" name="TextBox 10">
            <a:extLst>
              <a:ext uri="{FF2B5EF4-FFF2-40B4-BE49-F238E27FC236}">
                <a16:creationId xmlns:a16="http://schemas.microsoft.com/office/drawing/2014/main" id="{F552053A-4D6B-4A5F-ACEE-22C7ACCAA868}"/>
              </a:ext>
            </a:extLst>
          </p:cNvPr>
          <p:cNvSpPr txBox="1"/>
          <p:nvPr/>
        </p:nvSpPr>
        <p:spPr>
          <a:xfrm>
            <a:off x="1134058" y="5048386"/>
            <a:ext cx="10260813" cy="707886"/>
          </a:xfrm>
          <a:prstGeom prst="rect">
            <a:avLst/>
          </a:prstGeom>
          <a:noFill/>
        </p:spPr>
        <p:txBody>
          <a:bodyPr wrap="square">
            <a:spAutoFit/>
          </a:bodyPr>
          <a:lstStyle/>
          <a:p>
            <a:pPr algn="l"/>
            <a:r>
              <a:rPr lang="en-US" sz="2000" b="0" i="0" u="none" strike="noStrike" baseline="0" dirty="0">
                <a:solidFill>
                  <a:srgbClr val="000000"/>
                </a:solidFill>
                <a:latin typeface="Adobe Caslon Pro" panose="0205050205050A020403" pitchFamily="18" charset="0"/>
                <a:cs typeface="Adobe Arabic" panose="02040503050201020203" pitchFamily="18" charset="-78"/>
              </a:rPr>
              <a:t>which arises more frequently and is often called the absolute orientation problem (</a:t>
            </a:r>
            <a:r>
              <a:rPr lang="en-US" sz="2000" b="0" i="0" u="none" strike="noStrike" baseline="0" dirty="0">
                <a:solidFill>
                  <a:srgbClr val="4D0F00"/>
                </a:solidFill>
                <a:latin typeface="Adobe Caslon Pro" panose="0205050205050A020403" pitchFamily="18" charset="0"/>
                <a:cs typeface="Adobe Arabic" panose="02040503050201020203" pitchFamily="18" charset="-78"/>
              </a:rPr>
              <a:t>Horn</a:t>
            </a:r>
          </a:p>
          <a:p>
            <a:pPr algn="l"/>
            <a:r>
              <a:rPr lang="en-US" sz="2000" b="0" i="0" u="none" strike="noStrike" baseline="0" dirty="0">
                <a:solidFill>
                  <a:srgbClr val="4D0F00"/>
                </a:solidFill>
                <a:latin typeface="Adobe Caslon Pro" panose="0205050205050A020403" pitchFamily="18" charset="0"/>
                <a:cs typeface="Adobe Arabic" panose="02040503050201020203" pitchFamily="18" charset="-78"/>
              </a:rPr>
              <a:t>1987</a:t>
            </a:r>
            <a:r>
              <a:rPr lang="en-US" sz="2000" b="0" i="0" u="none" strike="noStrike" baseline="0" dirty="0">
                <a:solidFill>
                  <a:srgbClr val="000000"/>
                </a:solidFill>
                <a:latin typeface="Adobe Caslon Pro" panose="0205050205050A020403" pitchFamily="18" charset="0"/>
                <a:cs typeface="Adobe Arabic" panose="02040503050201020203" pitchFamily="18" charset="-78"/>
              </a:rPr>
              <a:t>), requires slightly different techniques.</a:t>
            </a:r>
            <a:endParaRPr lang="en-001" sz="2000" dirty="0">
              <a:latin typeface="Adobe Caslon Pro" panose="0205050205050A020403" pitchFamily="18" charset="0"/>
              <a:cs typeface="Adobe Arabic" panose="02040503050201020203" pitchFamily="18" charset="-78"/>
            </a:endParaRPr>
          </a:p>
        </p:txBody>
      </p:sp>
      <p:sp>
        <p:nvSpPr>
          <p:cNvPr id="12" name="Subtitle 2">
            <a:extLst>
              <a:ext uri="{FF2B5EF4-FFF2-40B4-BE49-F238E27FC236}">
                <a16:creationId xmlns:a16="http://schemas.microsoft.com/office/drawing/2014/main" id="{A2152450-5C9A-4690-AAD6-16A7498FCB8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448196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19</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8.1.5 3D Alignment</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3170099"/>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If only scalar weightings are being used (as opposed to full 3D per-point anisotropic covariance estimates), the weighted centroids of the two point clouds c and c’ can be used to estimate the translation</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We are then left with the problem of estimating the rotation between two sets of points                            and                             that are both centered at the origin.</a:t>
            </a:r>
          </a:p>
          <a:p>
            <a:pPr algn="l"/>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One commonly used technique is called the orthogonal Procrustes algorithm (Golub and Van Loan 1996, p. 601) and involves computing the singular value decomposition (SVD) of the 3 x 3 correlation matrix</a:t>
            </a:r>
          </a:p>
        </p:txBody>
      </p:sp>
      <p:pic>
        <p:nvPicPr>
          <p:cNvPr id="10" name="Picture 9">
            <a:extLst>
              <a:ext uri="{FF2B5EF4-FFF2-40B4-BE49-F238E27FC236}">
                <a16:creationId xmlns:a16="http://schemas.microsoft.com/office/drawing/2014/main" id="{83612CE2-ECAA-4476-99DC-A09AF729D103}"/>
              </a:ext>
            </a:extLst>
          </p:cNvPr>
          <p:cNvPicPr>
            <a:picLocks noChangeAspect="1"/>
          </p:cNvPicPr>
          <p:nvPr/>
        </p:nvPicPr>
        <p:blipFill>
          <a:blip r:embed="rId4"/>
          <a:stretch>
            <a:fillRect/>
          </a:stretch>
        </p:blipFill>
        <p:spPr>
          <a:xfrm>
            <a:off x="4886520" y="2415495"/>
            <a:ext cx="1504950" cy="419100"/>
          </a:xfrm>
          <a:prstGeom prst="rect">
            <a:avLst/>
          </a:prstGeom>
        </p:spPr>
      </p:pic>
      <p:pic>
        <p:nvPicPr>
          <p:cNvPr id="12" name="Picture 11">
            <a:extLst>
              <a:ext uri="{FF2B5EF4-FFF2-40B4-BE49-F238E27FC236}">
                <a16:creationId xmlns:a16="http://schemas.microsoft.com/office/drawing/2014/main" id="{59C35D80-B8E9-4001-A55D-668D60083A36}"/>
              </a:ext>
            </a:extLst>
          </p:cNvPr>
          <p:cNvPicPr>
            <a:picLocks noChangeAspect="1"/>
          </p:cNvPicPr>
          <p:nvPr/>
        </p:nvPicPr>
        <p:blipFill>
          <a:blip r:embed="rId5"/>
          <a:stretch>
            <a:fillRect/>
          </a:stretch>
        </p:blipFill>
        <p:spPr>
          <a:xfrm>
            <a:off x="2048070" y="3296797"/>
            <a:ext cx="1543050" cy="438150"/>
          </a:xfrm>
          <a:prstGeom prst="rect">
            <a:avLst/>
          </a:prstGeom>
        </p:spPr>
      </p:pic>
      <p:pic>
        <p:nvPicPr>
          <p:cNvPr id="14" name="Picture 13">
            <a:extLst>
              <a:ext uri="{FF2B5EF4-FFF2-40B4-BE49-F238E27FC236}">
                <a16:creationId xmlns:a16="http://schemas.microsoft.com/office/drawing/2014/main" id="{A20D237D-3E1E-4363-867B-5F6B2E01E49E}"/>
              </a:ext>
            </a:extLst>
          </p:cNvPr>
          <p:cNvPicPr>
            <a:picLocks noChangeAspect="1"/>
          </p:cNvPicPr>
          <p:nvPr/>
        </p:nvPicPr>
        <p:blipFill>
          <a:blip r:embed="rId6"/>
          <a:stretch>
            <a:fillRect/>
          </a:stretch>
        </p:blipFill>
        <p:spPr>
          <a:xfrm>
            <a:off x="4134239" y="3238994"/>
            <a:ext cx="1733550" cy="495300"/>
          </a:xfrm>
          <a:prstGeom prst="rect">
            <a:avLst/>
          </a:prstGeom>
        </p:spPr>
      </p:pic>
      <p:pic>
        <p:nvPicPr>
          <p:cNvPr id="16" name="Picture 15">
            <a:extLst>
              <a:ext uri="{FF2B5EF4-FFF2-40B4-BE49-F238E27FC236}">
                <a16:creationId xmlns:a16="http://schemas.microsoft.com/office/drawing/2014/main" id="{577A8C16-BD5E-43A6-AD3A-BFE4DAF4033B}"/>
              </a:ext>
            </a:extLst>
          </p:cNvPr>
          <p:cNvPicPr>
            <a:picLocks noChangeAspect="1"/>
          </p:cNvPicPr>
          <p:nvPr/>
        </p:nvPicPr>
        <p:blipFill>
          <a:blip r:embed="rId7"/>
          <a:stretch>
            <a:fillRect/>
          </a:stretch>
        </p:blipFill>
        <p:spPr>
          <a:xfrm>
            <a:off x="3492953" y="4891684"/>
            <a:ext cx="6686550" cy="781050"/>
          </a:xfrm>
          <a:prstGeom prst="rect">
            <a:avLst/>
          </a:prstGeom>
        </p:spPr>
      </p:pic>
      <p:pic>
        <p:nvPicPr>
          <p:cNvPr id="18" name="Picture 17">
            <a:extLst>
              <a:ext uri="{FF2B5EF4-FFF2-40B4-BE49-F238E27FC236}">
                <a16:creationId xmlns:a16="http://schemas.microsoft.com/office/drawing/2014/main" id="{7C5B9A19-CAC9-48B4-AF72-8ED0CF5E6A34}"/>
              </a:ext>
            </a:extLst>
          </p:cNvPr>
          <p:cNvPicPr>
            <a:picLocks noChangeAspect="1"/>
          </p:cNvPicPr>
          <p:nvPr/>
        </p:nvPicPr>
        <p:blipFill rotWithShape="1">
          <a:blip r:embed="rId8"/>
          <a:srcRect t="1" r="44334" b="7069"/>
          <a:stretch/>
        </p:blipFill>
        <p:spPr>
          <a:xfrm>
            <a:off x="1146402" y="5705164"/>
            <a:ext cx="5668056" cy="362916"/>
          </a:xfrm>
          <a:prstGeom prst="rect">
            <a:avLst/>
          </a:prstGeom>
        </p:spPr>
      </p:pic>
      <p:sp>
        <p:nvSpPr>
          <p:cNvPr id="19" name="Subtitle 2">
            <a:extLst>
              <a:ext uri="{FF2B5EF4-FFF2-40B4-BE49-F238E27FC236}">
                <a16:creationId xmlns:a16="http://schemas.microsoft.com/office/drawing/2014/main" id="{1203E110-B54B-44BC-996C-3554A28CF6B3}"/>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3885981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818762" y="528376"/>
            <a:ext cx="2329962" cy="486507"/>
          </a:xfrm>
        </p:spPr>
        <p:txBody>
          <a:bodyPr>
            <a:normAutofit fontScale="90000"/>
          </a:bodyPr>
          <a:lstStyle/>
          <a:p>
            <a:r>
              <a:rPr lang="en-US" sz="3200" b="1" i="0" cap="none" dirty="0">
                <a:solidFill>
                  <a:schemeClr val="tx1"/>
                </a:solidFill>
                <a:latin typeface="Adobe Caslon Pro" panose="0205050205050A020403" pitchFamily="18" charset="0"/>
                <a:cs typeface="Arial" panose="020B0604020202020204" pitchFamily="34" charset="0"/>
              </a:rPr>
              <a:t>Outlines</a:t>
            </a:r>
            <a:endParaRPr lang="en-001" sz="3200" b="1" i="0" cap="none" dirty="0">
              <a:solidFill>
                <a:schemeClr val="tx1"/>
              </a:solidFill>
              <a:latin typeface="Adobe Caslon Pro" panose="0205050205050A020403" pitchFamily="18" charset="0"/>
              <a:cs typeface="Arial" panose="020B0604020202020204" pitchFamily="34" charset="0"/>
            </a:endParaRPr>
          </a:p>
        </p:txBody>
      </p:sp>
      <p:sp>
        <p:nvSpPr>
          <p:cNvPr id="3" name="Content Placeholder 2">
            <a:extLst>
              <a:ext uri="{FF2B5EF4-FFF2-40B4-BE49-F238E27FC236}">
                <a16:creationId xmlns:a16="http://schemas.microsoft.com/office/drawing/2014/main" id="{FD48A962-333C-4270-947E-35506C1A98C1}"/>
              </a:ext>
            </a:extLst>
          </p:cNvPr>
          <p:cNvSpPr>
            <a:spLocks noGrp="1"/>
          </p:cNvSpPr>
          <p:nvPr>
            <p:ph idx="1"/>
          </p:nvPr>
        </p:nvSpPr>
        <p:spPr>
          <a:xfrm>
            <a:off x="1143000" y="1624256"/>
            <a:ext cx="9906000" cy="2560882"/>
          </a:xfrm>
        </p:spPr>
        <p:txBody>
          <a:bodyPr>
            <a:normAutofit/>
          </a:bodyPr>
          <a:lstStyle/>
          <a:p>
            <a:r>
              <a:rPr lang="en-US" b="1" dirty="0"/>
              <a:t>8.1 Pairwise alignment</a:t>
            </a:r>
          </a:p>
          <a:p>
            <a:r>
              <a:rPr lang="en-US" b="1" dirty="0"/>
              <a:t>8.2 Image stitching</a:t>
            </a:r>
          </a:p>
          <a:p>
            <a:r>
              <a:rPr lang="en-US" b="1" dirty="0"/>
              <a:t>8.3 Global alignment</a:t>
            </a:r>
          </a:p>
          <a:p>
            <a:r>
              <a:rPr lang="en-US" b="1" dirty="0"/>
              <a:t>8.4 Compositing</a:t>
            </a:r>
          </a:p>
        </p:txBody>
      </p:sp>
      <p:sp>
        <p:nvSpPr>
          <p:cNvPr id="4" name="Subtitle 2">
            <a:extLst>
              <a:ext uri="{FF2B5EF4-FFF2-40B4-BE49-F238E27FC236}">
                <a16:creationId xmlns:a16="http://schemas.microsoft.com/office/drawing/2014/main" id="{9D569B3A-CBC3-43B1-82D2-B4BADACB0EEA}"/>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a:t>
            </a:fld>
            <a:endParaRPr lang="en-US" dirty="0"/>
          </a:p>
        </p:txBody>
      </p:sp>
    </p:spTree>
    <p:extLst>
      <p:ext uri="{BB962C8B-B14F-4D97-AF65-F5344CB8AC3E}">
        <p14:creationId xmlns:p14="http://schemas.microsoft.com/office/powerpoint/2010/main" val="888579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20</a:t>
            </a:fld>
            <a:endParaRPr lang="en-US"/>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3785652"/>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Image stitching algorithms create the high-resolution photo-mosaics used to produce today’s digital maps and satellite photos. They are also now a standard mode in smartphone cameras and can be used to create beautiful ultra wide-angle panoramas.</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Image stitching originated in the photogrammetry</a:t>
            </a:r>
            <a:r>
              <a:rPr lang="zh-TW" altLang="en-US" sz="2000">
                <a:latin typeface="Adobe Caslon Pro" panose="0205050205050A020403" pitchFamily="18" charset="0"/>
                <a:cs typeface="Adobe Arabic" panose="02040503050201020203" pitchFamily="18" charset="-78"/>
              </a:rPr>
              <a:t> </a:t>
            </a:r>
            <a:r>
              <a:rPr lang="en-US" sz="2000">
                <a:latin typeface="Adobe Caslon Pro" panose="0205050205050A020403" pitchFamily="18" charset="0"/>
                <a:cs typeface="Adobe Arabic" panose="02040503050201020203" pitchFamily="18" charset="-78"/>
              </a:rPr>
              <a:t>(</a:t>
            </a:r>
            <a:r>
              <a:rPr lang="zh-TW" altLang="en-US" dirty="0"/>
              <a:t>攝影測量法</a:t>
            </a:r>
            <a:r>
              <a:rPr lang="en-US" altLang="zh-TW" dirty="0"/>
              <a:t>) </a:t>
            </a:r>
            <a:r>
              <a:rPr lang="en-US" sz="2000" dirty="0">
                <a:latin typeface="Adobe Caslon Pro" panose="0205050205050A020403" pitchFamily="18" charset="0"/>
                <a:cs typeface="Adobe Arabic" panose="02040503050201020203" pitchFamily="18" charset="-78"/>
              </a:rPr>
              <a:t>community, where more manually intensive methods based on surveyed ground control points or manually registered tie points have long been used to register aerial photos into large-scale photo-mosaics (</a:t>
            </a:r>
            <a:r>
              <a:rPr lang="en-US" sz="2000" dirty="0" err="1">
                <a:latin typeface="Adobe Caslon Pro" panose="0205050205050A020403" pitchFamily="18" charset="0"/>
                <a:cs typeface="Adobe Arabic" panose="02040503050201020203" pitchFamily="18" charset="-78"/>
              </a:rPr>
              <a:t>Slama</a:t>
            </a:r>
            <a:r>
              <a:rPr lang="en-US" sz="2000" dirty="0">
                <a:latin typeface="Adobe Caslon Pro" panose="0205050205050A020403" pitchFamily="18" charset="0"/>
                <a:cs typeface="Adobe Arabic" panose="02040503050201020203" pitchFamily="18" charset="-78"/>
              </a:rPr>
              <a:t> 1980).</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While early techniques worked by directly minimizing pixel-to-pixel dissimilarities, today’s algorithms extract a sparse set of features and match them to each other, as described in Chapter 7.</a:t>
            </a:r>
          </a:p>
        </p:txBody>
      </p:sp>
      <p:sp>
        <p:nvSpPr>
          <p:cNvPr id="13" name="Subtitle 2">
            <a:extLst>
              <a:ext uri="{FF2B5EF4-FFF2-40B4-BE49-F238E27FC236}">
                <a16:creationId xmlns:a16="http://schemas.microsoft.com/office/drawing/2014/main" id="{B07EFB57-F122-4CA5-BDC4-D9A77A01D12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1359233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3E0201E1-14FC-449A-A765-EFCDF7175161}"/>
              </a:ext>
            </a:extLst>
          </p:cNvPr>
          <p:cNvSpPr>
            <a:spLocks noGrp="1"/>
          </p:cNvSpPr>
          <p:nvPr>
            <p:ph idx="1"/>
          </p:nvPr>
        </p:nvSpPr>
        <p:spPr>
          <a:xfrm>
            <a:off x="0" y="533401"/>
            <a:ext cx="4404049" cy="4027352"/>
          </a:xfrm>
        </p:spPr>
        <p:txBody>
          <a:bodyPr/>
          <a:lstStyle/>
          <a:p>
            <a:r>
              <a:rPr lang="en-US" altLang="zh-TW" dirty="0" err="1">
                <a:latin typeface="Adobe Caslon Pro"/>
              </a:rPr>
              <a:t>Tuure</a:t>
            </a:r>
            <a:r>
              <a:rPr lang="en-US" altLang="zh-TW" dirty="0">
                <a:latin typeface="Adobe Caslon Pro"/>
              </a:rPr>
              <a:t> </a:t>
            </a:r>
            <a:r>
              <a:rPr lang="en-US" altLang="zh-TW" dirty="0" err="1">
                <a:latin typeface="Adobe Caslon Pro"/>
              </a:rPr>
              <a:t>Leppänen</a:t>
            </a:r>
            <a:r>
              <a:rPr lang="en-US" altLang="zh-TW" dirty="0">
                <a:latin typeface="Adobe Caslon Pro"/>
              </a:rPr>
              <a:t>, Reconstruction I: 2D image from a 3D model built with photogrammetry methods from hundreds of ground-level photos of a </a:t>
            </a:r>
            <a:r>
              <a:rPr lang="en-US" altLang="zh-TW" dirty="0" err="1">
                <a:latin typeface="Adobe Caslon Pro"/>
              </a:rPr>
              <a:t>japanese</a:t>
            </a:r>
            <a:r>
              <a:rPr lang="en-US" altLang="zh-TW" dirty="0">
                <a:latin typeface="Adobe Caslon Pro"/>
              </a:rPr>
              <a:t> garden.</a:t>
            </a:r>
          </a:p>
          <a:p>
            <a:endParaRPr lang="zh-TW" altLang="en-US" dirty="0">
              <a:latin typeface="Adobe Caslon Pro"/>
            </a:endParaRPr>
          </a:p>
        </p:txBody>
      </p:sp>
      <p:sp>
        <p:nvSpPr>
          <p:cNvPr id="4" name="投影片編號版面配置區 3">
            <a:extLst>
              <a:ext uri="{FF2B5EF4-FFF2-40B4-BE49-F238E27FC236}">
                <a16:creationId xmlns:a16="http://schemas.microsoft.com/office/drawing/2014/main" id="{BB5AD657-8C04-4033-88B3-A77193A15659}"/>
              </a:ext>
            </a:extLst>
          </p:cNvPr>
          <p:cNvSpPr>
            <a:spLocks noGrp="1"/>
          </p:cNvSpPr>
          <p:nvPr>
            <p:ph type="sldNum" sz="quarter" idx="12"/>
          </p:nvPr>
        </p:nvSpPr>
        <p:spPr/>
        <p:txBody>
          <a:bodyPr/>
          <a:lstStyle/>
          <a:p>
            <a:fld id="{312CC964-A50B-4C29-B4E4-2C30BB34CCF3}" type="slidenum">
              <a:rPr lang="en-US" smtClean="0"/>
              <a:t>21</a:t>
            </a:fld>
            <a:endParaRPr lang="en-US"/>
          </a:p>
        </p:txBody>
      </p:sp>
      <p:pic>
        <p:nvPicPr>
          <p:cNvPr id="8" name="圖片 7">
            <a:extLst>
              <a:ext uri="{FF2B5EF4-FFF2-40B4-BE49-F238E27FC236}">
                <a16:creationId xmlns:a16="http://schemas.microsoft.com/office/drawing/2014/main" id="{47853619-9F54-45EC-80C5-527A868B2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049" y="628326"/>
            <a:ext cx="7787951" cy="6229674"/>
          </a:xfrm>
          <a:prstGeom prst="rect">
            <a:avLst/>
          </a:prstGeom>
        </p:spPr>
      </p:pic>
    </p:spTree>
    <p:extLst>
      <p:ext uri="{BB962C8B-B14F-4D97-AF65-F5344CB8AC3E}">
        <p14:creationId xmlns:p14="http://schemas.microsoft.com/office/powerpoint/2010/main" val="3001652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22</a:t>
            </a:fld>
            <a:endParaRPr lang="en-US"/>
          </a:p>
        </p:txBody>
      </p:sp>
      <p:sp>
        <p:nvSpPr>
          <p:cNvPr id="8" name="TextBox 7">
            <a:extLst>
              <a:ext uri="{FF2B5EF4-FFF2-40B4-BE49-F238E27FC236}">
                <a16:creationId xmlns:a16="http://schemas.microsoft.com/office/drawing/2014/main" id="{CF1B369F-98CA-4BF3-A098-51F515E14505}"/>
              </a:ext>
            </a:extLst>
          </p:cNvPr>
          <p:cNvSpPr txBox="1"/>
          <p:nvPr/>
        </p:nvSpPr>
        <p:spPr>
          <a:xfrm>
            <a:off x="790770" y="1726078"/>
            <a:ext cx="10154038" cy="3477875"/>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As with image alignment, we must first determine the appropriate mathematical model relating pixel coordinates in one image to pixel coordinates in another.</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Next, estimate the correct alignments relating various pairs (or collections) of images</a:t>
            </a:r>
          </a:p>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Once we have aligned the images, we must choose a final compositing surface for warping the aligned images (Section 8.4.1).</a:t>
            </a:r>
          </a:p>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Finally, we need to seamlessly cut and blend overlapping images, even in the presence of parallax, lens distortion, scene motion, and exposure differences (Section 8.4.2–8.4.4).</a:t>
            </a:r>
          </a:p>
        </p:txBody>
      </p:sp>
      <p:sp>
        <p:nvSpPr>
          <p:cNvPr id="10" name="Subtitle 2">
            <a:extLst>
              <a:ext uri="{FF2B5EF4-FFF2-40B4-BE49-F238E27FC236}">
                <a16:creationId xmlns:a16="http://schemas.microsoft.com/office/drawing/2014/main" id="{2371AED6-01FC-4855-BD2A-6F0D48F7CF38}"/>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4232859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23</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10527264"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8.2.2 Application: Whiteboard and document scanning</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587191C2-D7FA-4064-A851-63E0767025D4}"/>
              </a:ext>
            </a:extLst>
          </p:cNvPr>
          <p:cNvSpPr txBox="1"/>
          <p:nvPr/>
        </p:nvSpPr>
        <p:spPr>
          <a:xfrm>
            <a:off x="790770" y="1726078"/>
            <a:ext cx="10154038" cy="3477875"/>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simplest image-stitching application is to stitch together a number of image scans taken on a flatbed scanner.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Say you have a large map, or a piece of child’s artwork, that is too large to fit on your scanner.</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Simply take multiple scans of the document, making sure to overlap the scans by a large enough amount to ensure that there are enough common features.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Next, take successive pairs of images that you know overlap, extract features, match them up, and estimate the 2D rigid transform.</a:t>
            </a:r>
          </a:p>
        </p:txBody>
      </p:sp>
      <p:sp>
        <p:nvSpPr>
          <p:cNvPr id="9" name="Subtitle 2">
            <a:extLst>
              <a:ext uri="{FF2B5EF4-FFF2-40B4-BE49-F238E27FC236}">
                <a16:creationId xmlns:a16="http://schemas.microsoft.com/office/drawing/2014/main" id="{4D538A91-4080-46C1-B099-118B1B7486D9}"/>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2792601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24</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1061046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8.2.2 Application: Whiteboard and document scanning</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587191C2-D7FA-4064-A851-63E0767025D4}"/>
              </a:ext>
            </a:extLst>
          </p:cNvPr>
          <p:cNvSpPr txBox="1"/>
          <p:nvPr/>
        </p:nvSpPr>
        <p:spPr>
          <a:xfrm>
            <a:off x="790770" y="1726078"/>
            <a:ext cx="10154038" cy="1938992"/>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Then, </a:t>
            </a:r>
            <a:r>
              <a:rPr lang="en-US" altLang="zh-TW" sz="2000" dirty="0">
                <a:latin typeface="Adobe Caslon Pro" panose="0205050205050A020403" pitchFamily="18" charset="0"/>
                <a:cs typeface="Adobe Arabic" panose="02040503050201020203" pitchFamily="18" charset="-78"/>
              </a:rPr>
              <a:t>if necessary,</a:t>
            </a:r>
            <a:r>
              <a:rPr lang="en-US" sz="2000" dirty="0">
                <a:latin typeface="Adobe Caslon Pro" panose="0205050205050A020403" pitchFamily="18" charset="0"/>
                <a:cs typeface="Adobe Arabic" panose="02040503050201020203" pitchFamily="18" charset="-78"/>
              </a:rPr>
              <a:t> use Two-point RANSAC to find a good set of inliers.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Finally, on a final compositing surface (aligned with the first scan, for example), resample your images (Section 3.6.1) and average them together.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Can you see any potential problems with this scheme?</a:t>
            </a:r>
          </a:p>
        </p:txBody>
      </p:sp>
      <p:sp>
        <p:nvSpPr>
          <p:cNvPr id="9" name="Subtitle 2">
            <a:extLst>
              <a:ext uri="{FF2B5EF4-FFF2-40B4-BE49-F238E27FC236}">
                <a16:creationId xmlns:a16="http://schemas.microsoft.com/office/drawing/2014/main" id="{83DFD578-F63A-4EA8-8A3A-2D8BE27BB91E}"/>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716934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25</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10154038"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8.2.2 Application: Whiteboard and document scanning</a:t>
            </a:r>
            <a:endParaRPr lang="en-001" sz="2400" dirty="0">
              <a:latin typeface="Adobe Caslon Pro" panose="0205050205050A020403"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87191C2-D7FA-4064-A851-63E0767025D4}"/>
                  </a:ext>
                </a:extLst>
              </p:cNvPr>
              <p:cNvSpPr txBox="1"/>
              <p:nvPr/>
            </p:nvSpPr>
            <p:spPr>
              <a:xfrm>
                <a:off x="790770" y="1726078"/>
                <a:ext cx="10154038" cy="2862322"/>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One complication is that a 2D rigid transformation is non-linear in the rotation angle </a:t>
                </a:r>
                <a14:m>
                  <m:oMath xmlns:m="http://schemas.openxmlformats.org/officeDocument/2006/math">
                    <m:r>
                      <a:rPr lang="en-US" sz="2000" i="1" smtClean="0">
                        <a:latin typeface="Cambria Math" panose="02040503050406030204" pitchFamily="18" charset="0"/>
                        <a:ea typeface="Cambria Math" panose="02040503050406030204" pitchFamily="18" charset="0"/>
                        <a:cs typeface="Adobe Arabic" panose="02040503050201020203" pitchFamily="18" charset="-78"/>
                      </a:rPr>
                      <m:t>𝜃</m:t>
                    </m:r>
                  </m:oMath>
                </a14:m>
                <a:r>
                  <a:rPr lang="en-US" sz="2000" dirty="0">
                    <a:latin typeface="Adobe Caslon Pro" panose="0205050205050A020403" pitchFamily="18" charset="0"/>
                    <a:cs typeface="Adobe Arabic" panose="02040503050201020203" pitchFamily="18" charset="-78"/>
                  </a:rPr>
                  <a:t> so you will have to either use non-linear least squares or constrain R to be orthonormal, as described in Section 8.1.3.</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A bigger problem lies in the pairwise alignment process. As you align more and more pairs, the solution may drift so that it is no longer globally consistent.</a:t>
                </a:r>
              </a:p>
              <a:p>
                <a:pPr algn="l"/>
                <a:endParaRPr lang="en-US" sz="2000" dirty="0">
                  <a:latin typeface="Adobe Caslon Pro" panose="0205050205050A020403" pitchFamily="18" charset="0"/>
                  <a:cs typeface="Adobe Arabic" panose="02040503050201020203" pitchFamily="18" charset="-78"/>
                </a:endParaRPr>
              </a:p>
              <a:p>
                <a:pPr algn="l"/>
                <a:r>
                  <a:rPr lang="en-US" sz="2000" dirty="0">
                    <a:latin typeface="Adobe Caslon Pro" panose="0205050205050A020403" pitchFamily="18" charset="0"/>
                    <a:cs typeface="Adobe Arabic" panose="02040503050201020203" pitchFamily="18" charset="-78"/>
                  </a:rPr>
                  <a:t>	- A global optimization procedure, as described in Section 8.3, may be required.</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mc:Choice>
        <mc:Fallback xmlns="">
          <p:sp>
            <p:nvSpPr>
              <p:cNvPr id="8" name="TextBox 7">
                <a:extLst>
                  <a:ext uri="{FF2B5EF4-FFF2-40B4-BE49-F238E27FC236}">
                    <a16:creationId xmlns:a16="http://schemas.microsoft.com/office/drawing/2014/main" id="{587191C2-D7FA-4064-A851-63E0767025D4}"/>
                  </a:ext>
                </a:extLst>
              </p:cNvPr>
              <p:cNvSpPr txBox="1">
                <a:spLocks noRot="1" noChangeAspect="1" noMove="1" noResize="1" noEditPoints="1" noAdjustHandles="1" noChangeArrowheads="1" noChangeShapeType="1" noTextEdit="1"/>
              </p:cNvSpPr>
              <p:nvPr/>
            </p:nvSpPr>
            <p:spPr>
              <a:xfrm>
                <a:off x="790770" y="1726078"/>
                <a:ext cx="10154038" cy="2862322"/>
              </a:xfrm>
              <a:prstGeom prst="rect">
                <a:avLst/>
              </a:prstGeom>
              <a:blipFill>
                <a:blip r:embed="rId4"/>
                <a:stretch>
                  <a:fillRect l="-541" t="-1064" r="-1021"/>
                </a:stretch>
              </a:blipFill>
            </p:spPr>
            <p:txBody>
              <a:bodyPr/>
              <a:lstStyle/>
              <a:p>
                <a:r>
                  <a:rPr lang="zh-TW" altLang="en-US">
                    <a:noFill/>
                  </a:rPr>
                  <a:t> </a:t>
                </a:r>
              </a:p>
            </p:txBody>
          </p:sp>
        </mc:Fallback>
      </mc:AlternateContent>
      <p:sp>
        <p:nvSpPr>
          <p:cNvPr id="9" name="Subtitle 2">
            <a:extLst>
              <a:ext uri="{FF2B5EF4-FFF2-40B4-BE49-F238E27FC236}">
                <a16:creationId xmlns:a16="http://schemas.microsoft.com/office/drawing/2014/main" id="{B2C797B1-C6AB-447C-BA1F-A7C304FBC3F6}"/>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4020627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26</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587191C2-D7FA-4064-A851-63E0767025D4}"/>
              </a:ext>
            </a:extLst>
          </p:cNvPr>
          <p:cNvSpPr txBox="1"/>
          <p:nvPr/>
        </p:nvSpPr>
        <p:spPr>
          <a:xfrm>
            <a:off x="790770" y="1726078"/>
            <a:ext cx="10154038" cy="2246769"/>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most typical case for panoramic image stitching is when the camera undergoes a pure rotation.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Think of standing at the rim of the Grand Canyon. Relative to the distant geometry in the scene, as you snap away, the camera is undergoing a pure rotation, which is equivalent to assuming that all points are very far from the camera, i.e., on the plane at infinity.</a:t>
            </a:r>
          </a:p>
        </p:txBody>
      </p:sp>
      <p:sp>
        <p:nvSpPr>
          <p:cNvPr id="9" name="Subtitle 2">
            <a:extLst>
              <a:ext uri="{FF2B5EF4-FFF2-40B4-BE49-F238E27FC236}">
                <a16:creationId xmlns:a16="http://schemas.microsoft.com/office/drawing/2014/main" id="{A4F9C444-A1BE-4C6C-9008-969A4E36E7D2}"/>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圖片 3">
            <a:extLst>
              <a:ext uri="{FF2B5EF4-FFF2-40B4-BE49-F238E27FC236}">
                <a16:creationId xmlns:a16="http://schemas.microsoft.com/office/drawing/2014/main" id="{FF70B12C-535F-454C-8955-369012F03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3790" y="3788229"/>
            <a:ext cx="9649574" cy="3069771"/>
          </a:xfrm>
          <a:prstGeom prst="rect">
            <a:avLst/>
          </a:prstGeom>
        </p:spPr>
      </p:pic>
    </p:spTree>
    <p:extLst>
      <p:ext uri="{BB962C8B-B14F-4D97-AF65-F5344CB8AC3E}">
        <p14:creationId xmlns:p14="http://schemas.microsoft.com/office/powerpoint/2010/main" val="2757844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27</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8" name="TextBox 7">
            <a:extLst>
              <a:ext uri="{FF2B5EF4-FFF2-40B4-BE49-F238E27FC236}">
                <a16:creationId xmlns:a16="http://schemas.microsoft.com/office/drawing/2014/main" id="{587191C2-D7FA-4064-A851-63E0767025D4}"/>
              </a:ext>
            </a:extLst>
          </p:cNvPr>
          <p:cNvSpPr txBox="1"/>
          <p:nvPr/>
        </p:nvSpPr>
        <p:spPr>
          <a:xfrm>
            <a:off x="790770" y="1726078"/>
            <a:ext cx="10154038" cy="1938992"/>
          </a:xfrm>
          <a:prstGeom prst="rect">
            <a:avLst/>
          </a:prstGeom>
          <a:noFill/>
        </p:spPr>
        <p:txBody>
          <a:bodyPr wrap="square">
            <a:spAutoFit/>
          </a:bodyPr>
          <a:lstStyle/>
          <a:p>
            <a:pPr algn="l" rtl="0"/>
            <a:r>
              <a:rPr lang="en-US" altLang="zh-TW" sz="2000" dirty="0">
                <a:effectLst/>
                <a:latin typeface="Arial" panose="020B0604020202020204" pitchFamily="34" charset="0"/>
              </a:rPr>
              <a:t>In image stitching, we seek for a matrix to</a:t>
            </a:r>
            <a:r>
              <a:rPr lang="en-US" altLang="zh-TW" sz="2000" dirty="0">
                <a:latin typeface="Arial" panose="020B0604020202020204" pitchFamily="34" charset="0"/>
              </a:rPr>
              <a:t> </a:t>
            </a:r>
            <a:r>
              <a:rPr lang="en-US" altLang="zh-TW" sz="2000" dirty="0">
                <a:effectLst/>
                <a:latin typeface="Arial" panose="020B0604020202020204" pitchFamily="34" charset="0"/>
              </a:rPr>
              <a:t>globally warp one image into another. </a:t>
            </a:r>
          </a:p>
          <a:p>
            <a:pPr algn="l" rtl="0"/>
            <a:r>
              <a:rPr lang="en-US" altLang="zh-TW" sz="2000" dirty="0">
                <a:effectLst/>
                <a:latin typeface="Arial" panose="020B0604020202020204" pitchFamily="34" charset="0"/>
              </a:rPr>
              <a:t>Are any</a:t>
            </a:r>
            <a:r>
              <a:rPr lang="en-US" altLang="zh-TW" sz="2000" dirty="0">
                <a:latin typeface="Arial" panose="020B0604020202020204" pitchFamily="34" charset="0"/>
              </a:rPr>
              <a:t> </a:t>
            </a:r>
            <a:r>
              <a:rPr lang="en-US" altLang="zh-TW" sz="2000" dirty="0">
                <a:effectLst/>
                <a:latin typeface="Arial" panose="020B0604020202020204" pitchFamily="34" charset="0"/>
              </a:rPr>
              <a:t>two images of the same scene can be aligned</a:t>
            </a:r>
            <a:r>
              <a:rPr lang="en-US" altLang="zh-TW" sz="2000" dirty="0">
                <a:latin typeface="Arial" panose="020B0604020202020204" pitchFamily="34" charset="0"/>
              </a:rPr>
              <a:t> </a:t>
            </a:r>
            <a:r>
              <a:rPr lang="en-US" altLang="zh-TW" sz="2000" dirty="0">
                <a:effectLst/>
                <a:latin typeface="Arial" panose="020B0604020202020204" pitchFamily="34" charset="0"/>
              </a:rPr>
              <a:t>this way?</a:t>
            </a:r>
            <a:br>
              <a:rPr lang="en-US" altLang="zh-TW" sz="2000" dirty="0">
                <a:effectLst/>
              </a:rPr>
            </a:br>
            <a:endParaRPr lang="en-US" altLang="zh-TW" sz="2000" dirty="0">
              <a:effectLst/>
            </a:endParaRPr>
          </a:p>
          <a:p>
            <a:pPr marL="342900" indent="-342900" algn="l" rtl="0">
              <a:buFont typeface="Arial" panose="020B0604020202020204" pitchFamily="34" charset="0"/>
              <a:buChar char="•"/>
            </a:pPr>
            <a:r>
              <a:rPr lang="en-US" altLang="zh-TW" sz="2000" dirty="0">
                <a:effectLst/>
                <a:latin typeface="Arial" panose="020B0604020202020204" pitchFamily="34" charset="0"/>
              </a:rPr>
              <a:t>Images captured with the same center of</a:t>
            </a:r>
            <a:r>
              <a:rPr lang="en-US" altLang="zh-TW" sz="2000" dirty="0">
                <a:latin typeface="Arial" panose="020B0604020202020204" pitchFamily="34" charset="0"/>
              </a:rPr>
              <a:t> </a:t>
            </a:r>
            <a:r>
              <a:rPr lang="en-US" altLang="zh-TW" sz="2000" dirty="0">
                <a:effectLst/>
                <a:latin typeface="Arial" panose="020B0604020202020204" pitchFamily="34" charset="0"/>
              </a:rPr>
              <a:t>projection</a:t>
            </a:r>
            <a:endParaRPr lang="en-US" altLang="zh-TW" sz="2000" dirty="0">
              <a:effectLst/>
            </a:endParaRPr>
          </a:p>
          <a:p>
            <a:pPr marL="342900" indent="-342900">
              <a:buFont typeface="Arial" panose="020B0604020202020204" pitchFamily="34" charset="0"/>
              <a:buChar char="•"/>
            </a:pPr>
            <a:r>
              <a:rPr lang="en-US" altLang="zh-TW" sz="2000" dirty="0">
                <a:effectLst/>
                <a:latin typeface="Arial" panose="020B0604020202020204" pitchFamily="34" charset="0"/>
              </a:rPr>
              <a:t>A planar scene or far-away scene</a:t>
            </a:r>
            <a:br>
              <a:rPr lang="en-US" altLang="zh-TW" sz="2000" b="0" i="0" dirty="0">
                <a:solidFill>
                  <a:srgbClr val="000000"/>
                </a:solidFill>
                <a:effectLst/>
                <a:latin typeface="Helvetica" panose="020B0604020202020204" pitchFamily="34" charset="0"/>
              </a:rPr>
            </a:br>
            <a:endParaRPr lang="en-US" sz="2000" dirty="0">
              <a:latin typeface="Adobe Caslon Pro" panose="0205050205050A020403" pitchFamily="18" charset="0"/>
              <a:cs typeface="Adobe Arabic" panose="02040503050201020203" pitchFamily="18" charset="-78"/>
            </a:endParaRPr>
          </a:p>
        </p:txBody>
      </p:sp>
      <p:sp>
        <p:nvSpPr>
          <p:cNvPr id="9" name="Subtitle 2">
            <a:extLst>
              <a:ext uri="{FF2B5EF4-FFF2-40B4-BE49-F238E27FC236}">
                <a16:creationId xmlns:a16="http://schemas.microsoft.com/office/drawing/2014/main" id="{A4F9C444-A1BE-4C6C-9008-969A4E36E7D2}"/>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2812542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28</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9" name="Subtitle 2">
            <a:extLst>
              <a:ext uri="{FF2B5EF4-FFF2-40B4-BE49-F238E27FC236}">
                <a16:creationId xmlns:a16="http://schemas.microsoft.com/office/drawing/2014/main" id="{A4F9C444-A1BE-4C6C-9008-969A4E36E7D2}"/>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圖片 3">
            <a:extLst>
              <a:ext uri="{FF2B5EF4-FFF2-40B4-BE49-F238E27FC236}">
                <a16:creationId xmlns:a16="http://schemas.microsoft.com/office/drawing/2014/main" id="{4CC47CDE-ADFF-406E-9589-23B568A9E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9535" y="1641132"/>
            <a:ext cx="7068648" cy="4385229"/>
          </a:xfrm>
          <a:prstGeom prst="rect">
            <a:avLst/>
          </a:prstGeom>
        </p:spPr>
      </p:pic>
    </p:spTree>
    <p:extLst>
      <p:ext uri="{BB962C8B-B14F-4D97-AF65-F5344CB8AC3E}">
        <p14:creationId xmlns:p14="http://schemas.microsoft.com/office/powerpoint/2010/main" val="2521264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29</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9" name="Subtitle 2">
            <a:extLst>
              <a:ext uri="{FF2B5EF4-FFF2-40B4-BE49-F238E27FC236}">
                <a16:creationId xmlns:a16="http://schemas.microsoft.com/office/drawing/2014/main" id="{A4F9C444-A1BE-4C6C-9008-969A4E36E7D2}"/>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8" name="圖片 7">
            <a:extLst>
              <a:ext uri="{FF2B5EF4-FFF2-40B4-BE49-F238E27FC236}">
                <a16:creationId xmlns:a16="http://schemas.microsoft.com/office/drawing/2014/main" id="{AC442D11-65C1-4EE7-B28E-EC89D2BBB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3376" y="1581055"/>
            <a:ext cx="9105247" cy="4271392"/>
          </a:xfrm>
          <a:prstGeom prst="rect">
            <a:avLst/>
          </a:prstGeom>
        </p:spPr>
      </p:pic>
    </p:spTree>
    <p:extLst>
      <p:ext uri="{BB962C8B-B14F-4D97-AF65-F5344CB8AC3E}">
        <p14:creationId xmlns:p14="http://schemas.microsoft.com/office/powerpoint/2010/main" val="2257342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a:t>
            </a:fld>
            <a:endParaRPr lang="en-US"/>
          </a:p>
        </p:txBody>
      </p:sp>
      <p:pic>
        <p:nvPicPr>
          <p:cNvPr id="9" name="Picture 8"/>
          <p:cNvPicPr>
            <a:picLocks noChangeAspect="1"/>
          </p:cNvPicPr>
          <p:nvPr/>
        </p:nvPicPr>
        <p:blipFill>
          <a:blip r:embed="rId4"/>
          <a:stretch>
            <a:fillRect/>
          </a:stretch>
        </p:blipFill>
        <p:spPr>
          <a:xfrm>
            <a:off x="1356213" y="1104901"/>
            <a:ext cx="9391650" cy="3505200"/>
          </a:xfrm>
          <a:prstGeom prst="rect">
            <a:avLst/>
          </a:prstGeom>
        </p:spPr>
      </p:pic>
      <p:sp>
        <p:nvSpPr>
          <p:cNvPr id="10" name="Rectangle 9"/>
          <p:cNvSpPr/>
          <p:nvPr/>
        </p:nvSpPr>
        <p:spPr>
          <a:xfrm>
            <a:off x="1254369" y="4610101"/>
            <a:ext cx="3106616" cy="923330"/>
          </a:xfrm>
          <a:prstGeom prst="rect">
            <a:avLst/>
          </a:prstGeom>
        </p:spPr>
        <p:txBody>
          <a:bodyPr wrap="square">
            <a:spAutoFit/>
          </a:bodyPr>
          <a:lstStyle/>
          <a:p>
            <a:r>
              <a:rPr lang="en-US" dirty="0">
                <a:solidFill>
                  <a:srgbClr val="000000"/>
                </a:solidFill>
                <a:latin typeface="NimbusRomNo9L-ReguItal"/>
              </a:rPr>
              <a:t>Geometric alignment of 2D images for stitching</a:t>
            </a:r>
          </a:p>
          <a:p>
            <a:r>
              <a:rPr lang="en-US" dirty="0">
                <a:solidFill>
                  <a:srgbClr val="000000"/>
                </a:solidFill>
                <a:latin typeface="NimbusRomNo9L-ReguItal"/>
              </a:rPr>
              <a:t>(</a:t>
            </a:r>
            <a:r>
              <a:rPr lang="en-US" dirty="0" err="1">
                <a:solidFill>
                  <a:srgbClr val="4D0F00"/>
                </a:solidFill>
                <a:latin typeface="NimbusRomNo9L-ReguItal"/>
              </a:rPr>
              <a:t>Szeliski</a:t>
            </a:r>
            <a:r>
              <a:rPr lang="en-US" dirty="0">
                <a:solidFill>
                  <a:srgbClr val="4D0F00"/>
                </a:solidFill>
                <a:latin typeface="NimbusRomNo9L-ReguItal"/>
              </a:rPr>
              <a:t> and Shum 1997</a:t>
            </a:r>
            <a:r>
              <a:rPr lang="en-US" dirty="0">
                <a:solidFill>
                  <a:srgbClr val="000000"/>
                </a:solidFill>
                <a:latin typeface="NimbusRomNo9L-ReguItal"/>
              </a:rPr>
              <a:t>) ©</a:t>
            </a:r>
            <a:endParaRPr lang="en-US" dirty="0"/>
          </a:p>
        </p:txBody>
      </p:sp>
      <p:sp>
        <p:nvSpPr>
          <p:cNvPr id="11" name="Rectangle 10"/>
          <p:cNvSpPr/>
          <p:nvPr/>
        </p:nvSpPr>
        <p:spPr>
          <a:xfrm>
            <a:off x="5079024" y="4610101"/>
            <a:ext cx="6096000" cy="646331"/>
          </a:xfrm>
          <a:prstGeom prst="rect">
            <a:avLst/>
          </a:prstGeom>
        </p:spPr>
        <p:txBody>
          <a:bodyPr>
            <a:spAutoFit/>
          </a:bodyPr>
          <a:lstStyle/>
          <a:p>
            <a:r>
              <a:rPr lang="en-US" dirty="0">
                <a:solidFill>
                  <a:srgbClr val="000000"/>
                </a:solidFill>
                <a:latin typeface="NimbusRomNo9L-ReguItal"/>
              </a:rPr>
              <a:t>A spherical panorama constructed from 54 photographs</a:t>
            </a:r>
          </a:p>
          <a:p>
            <a:r>
              <a:rPr lang="pl-PL" dirty="0">
                <a:solidFill>
                  <a:srgbClr val="000000"/>
                </a:solidFill>
                <a:latin typeface="NimbusRomNo9L-ReguItal"/>
              </a:rPr>
              <a:t>(</a:t>
            </a:r>
            <a:r>
              <a:rPr lang="pl-PL" dirty="0">
                <a:solidFill>
                  <a:srgbClr val="4D0F00"/>
                </a:solidFill>
                <a:latin typeface="NimbusRomNo9L-ReguItal"/>
              </a:rPr>
              <a:t>Szeliski and Shum 1997</a:t>
            </a:r>
            <a:r>
              <a:rPr lang="pl-PL" dirty="0">
                <a:solidFill>
                  <a:srgbClr val="000000"/>
                </a:solidFill>
                <a:latin typeface="NimbusRomNo9L-ReguItal"/>
              </a:rPr>
              <a:t>) © 1997 ACM</a:t>
            </a:r>
            <a:endParaRPr lang="en-US" dirty="0"/>
          </a:p>
        </p:txBody>
      </p:sp>
      <p:sp>
        <p:nvSpPr>
          <p:cNvPr id="8" name="Subtitle 2">
            <a:extLst>
              <a:ext uri="{FF2B5EF4-FFF2-40B4-BE49-F238E27FC236}">
                <a16:creationId xmlns:a16="http://schemas.microsoft.com/office/drawing/2014/main" id="{2D05A219-1B7D-45EC-8E54-CE8C65D3E952}"/>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2" name="文字方塊 1">
            <a:extLst>
              <a:ext uri="{FF2B5EF4-FFF2-40B4-BE49-F238E27FC236}">
                <a16:creationId xmlns:a16="http://schemas.microsoft.com/office/drawing/2014/main" id="{A06D93F2-DC56-4F46-8552-B2FFC53E0035}"/>
              </a:ext>
            </a:extLst>
          </p:cNvPr>
          <p:cNvSpPr txBox="1"/>
          <p:nvPr/>
        </p:nvSpPr>
        <p:spPr>
          <a:xfrm>
            <a:off x="7521934" y="136487"/>
            <a:ext cx="3852337" cy="369332"/>
          </a:xfrm>
          <a:prstGeom prst="rect">
            <a:avLst/>
          </a:prstGeom>
          <a:noFill/>
        </p:spPr>
        <p:txBody>
          <a:bodyPr wrap="none" rtlCol="0">
            <a:spAutoFit/>
          </a:bodyPr>
          <a:lstStyle/>
          <a:p>
            <a:r>
              <a:rPr lang="en-US" altLang="zh-TW" dirty="0"/>
              <a:t>ACM: Association for Computing Machinery</a:t>
            </a:r>
            <a:endParaRPr lang="zh-TW" altLang="en-US" dirty="0"/>
          </a:p>
        </p:txBody>
      </p:sp>
    </p:spTree>
    <p:extLst>
      <p:ext uri="{BB962C8B-B14F-4D97-AF65-F5344CB8AC3E}">
        <p14:creationId xmlns:p14="http://schemas.microsoft.com/office/powerpoint/2010/main" val="1073576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30</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9" name="Subtitle 2">
            <a:extLst>
              <a:ext uri="{FF2B5EF4-FFF2-40B4-BE49-F238E27FC236}">
                <a16:creationId xmlns:a16="http://schemas.microsoft.com/office/drawing/2014/main" id="{A4F9C444-A1BE-4C6C-9008-969A4E36E7D2}"/>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圖片 3">
            <a:extLst>
              <a:ext uri="{FF2B5EF4-FFF2-40B4-BE49-F238E27FC236}">
                <a16:creationId xmlns:a16="http://schemas.microsoft.com/office/drawing/2014/main" id="{415CEAE4-C441-46CF-9654-CB0F24739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4442" y="1513922"/>
            <a:ext cx="6363116" cy="4639648"/>
          </a:xfrm>
          <a:prstGeom prst="rect">
            <a:avLst/>
          </a:prstGeom>
        </p:spPr>
      </p:pic>
      <p:sp>
        <p:nvSpPr>
          <p:cNvPr id="10" name="文字方塊 9">
            <a:extLst>
              <a:ext uri="{FF2B5EF4-FFF2-40B4-BE49-F238E27FC236}">
                <a16:creationId xmlns:a16="http://schemas.microsoft.com/office/drawing/2014/main" id="{9B86CFEF-317E-443E-8669-41D7E1F7E820}"/>
              </a:ext>
            </a:extLst>
          </p:cNvPr>
          <p:cNvSpPr txBox="1"/>
          <p:nvPr/>
        </p:nvSpPr>
        <p:spPr>
          <a:xfrm>
            <a:off x="9277558" y="3649080"/>
            <a:ext cx="2429302" cy="369332"/>
          </a:xfrm>
          <a:prstGeom prst="rect">
            <a:avLst/>
          </a:prstGeom>
          <a:noFill/>
        </p:spPr>
        <p:txBody>
          <a:bodyPr wrap="square" rtlCol="0">
            <a:spAutoFit/>
          </a:bodyPr>
          <a:lstStyle/>
          <a:p>
            <a:r>
              <a:rPr lang="en-US" altLang="zh-TW" b="0" i="0" dirty="0">
                <a:effectLst/>
                <a:latin typeface="Adobe Caslon Pro" panose="0205050205050A020403"/>
              </a:rPr>
              <a:t>PP:</a:t>
            </a:r>
            <a:r>
              <a:rPr lang="zh-TW" altLang="en-US" b="0" i="0" dirty="0">
                <a:effectLst/>
                <a:latin typeface="Adobe Caslon Pro" panose="0205050205050A020403"/>
              </a:rPr>
              <a:t> </a:t>
            </a:r>
            <a:r>
              <a:rPr lang="en-US" altLang="zh-TW" b="0" i="0" dirty="0">
                <a:effectLst/>
                <a:latin typeface="Adobe Caslon Pro" panose="0205050205050A020403"/>
              </a:rPr>
              <a:t>projection plane</a:t>
            </a:r>
            <a:endParaRPr lang="zh-TW" altLang="en-US" dirty="0">
              <a:latin typeface="Adobe Caslon Pro" panose="0205050205050A020403"/>
            </a:endParaRPr>
          </a:p>
        </p:txBody>
      </p:sp>
    </p:spTree>
    <p:extLst>
      <p:ext uri="{BB962C8B-B14F-4D97-AF65-F5344CB8AC3E}">
        <p14:creationId xmlns:p14="http://schemas.microsoft.com/office/powerpoint/2010/main" val="1409022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31</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9" name="Subtitle 2">
            <a:extLst>
              <a:ext uri="{FF2B5EF4-FFF2-40B4-BE49-F238E27FC236}">
                <a16:creationId xmlns:a16="http://schemas.microsoft.com/office/drawing/2014/main" id="{A4F9C444-A1BE-4C6C-9008-969A4E36E7D2}"/>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圖片 3">
            <a:extLst>
              <a:ext uri="{FF2B5EF4-FFF2-40B4-BE49-F238E27FC236}">
                <a16:creationId xmlns:a16="http://schemas.microsoft.com/office/drawing/2014/main" id="{A58A816C-1D35-4EEF-A4D3-2BAEE5397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826" y="1641132"/>
            <a:ext cx="8508857" cy="4385229"/>
          </a:xfrm>
          <a:prstGeom prst="rect">
            <a:avLst/>
          </a:prstGeom>
        </p:spPr>
      </p:pic>
    </p:spTree>
    <p:extLst>
      <p:ext uri="{BB962C8B-B14F-4D97-AF65-F5344CB8AC3E}">
        <p14:creationId xmlns:p14="http://schemas.microsoft.com/office/powerpoint/2010/main" val="4244582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32</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9" name="Subtitle 2">
            <a:extLst>
              <a:ext uri="{FF2B5EF4-FFF2-40B4-BE49-F238E27FC236}">
                <a16:creationId xmlns:a16="http://schemas.microsoft.com/office/drawing/2014/main" id="{A4F9C444-A1BE-4C6C-9008-969A4E36E7D2}"/>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圖片 3">
            <a:extLst>
              <a:ext uri="{FF2B5EF4-FFF2-40B4-BE49-F238E27FC236}">
                <a16:creationId xmlns:a16="http://schemas.microsoft.com/office/drawing/2014/main" id="{91B4670F-9BF8-478E-9D6E-016B94D0E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4500" y="1566455"/>
            <a:ext cx="7302999" cy="4534582"/>
          </a:xfrm>
          <a:prstGeom prst="rect">
            <a:avLst/>
          </a:prstGeom>
        </p:spPr>
      </p:pic>
    </p:spTree>
    <p:extLst>
      <p:ext uri="{BB962C8B-B14F-4D97-AF65-F5344CB8AC3E}">
        <p14:creationId xmlns:p14="http://schemas.microsoft.com/office/powerpoint/2010/main" val="52349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33</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70" y="1005553"/>
            <a:ext cx="6130212" cy="461665"/>
          </a:xfrm>
          <a:prstGeom prst="rect">
            <a:avLst/>
          </a:prstGeom>
          <a:noFill/>
        </p:spPr>
        <p:txBody>
          <a:bodyPr wrap="square">
            <a:spAutoFit/>
          </a:bodyPr>
          <a:lstStyle/>
          <a:p>
            <a:r>
              <a:rPr lang="en-US" altLang="zh-TW"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pic>
        <p:nvPicPr>
          <p:cNvPr id="9" name="Picture 8">
            <a:extLst>
              <a:ext uri="{FF2B5EF4-FFF2-40B4-BE49-F238E27FC236}">
                <a16:creationId xmlns:a16="http://schemas.microsoft.com/office/drawing/2014/main" id="{D8F4CE64-11D2-4F92-97F5-B6B38475F3EC}"/>
              </a:ext>
            </a:extLst>
          </p:cNvPr>
          <p:cNvPicPr>
            <a:picLocks noChangeAspect="1"/>
          </p:cNvPicPr>
          <p:nvPr/>
        </p:nvPicPr>
        <p:blipFill>
          <a:blip r:embed="rId4"/>
          <a:stretch>
            <a:fillRect/>
          </a:stretch>
        </p:blipFill>
        <p:spPr>
          <a:xfrm>
            <a:off x="790770" y="1562100"/>
            <a:ext cx="10496550" cy="3733800"/>
          </a:xfrm>
          <a:prstGeom prst="rect">
            <a:avLst/>
          </a:prstGeom>
        </p:spPr>
      </p:pic>
      <p:sp>
        <p:nvSpPr>
          <p:cNvPr id="10" name="Subtitle 2">
            <a:extLst>
              <a:ext uri="{FF2B5EF4-FFF2-40B4-BE49-F238E27FC236}">
                <a16:creationId xmlns:a16="http://schemas.microsoft.com/office/drawing/2014/main" id="{4C60D2B9-9508-41E6-8F10-01F01EE1E6FD}"/>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3" name="文字方塊 2">
            <a:extLst>
              <a:ext uri="{FF2B5EF4-FFF2-40B4-BE49-F238E27FC236}">
                <a16:creationId xmlns:a16="http://schemas.microsoft.com/office/drawing/2014/main" id="{A052AAE3-D3F7-41C4-B92B-BF96FC986FBC}"/>
              </a:ext>
            </a:extLst>
          </p:cNvPr>
          <p:cNvSpPr txBox="1"/>
          <p:nvPr/>
        </p:nvSpPr>
        <p:spPr>
          <a:xfrm>
            <a:off x="8718407" y="736148"/>
            <a:ext cx="2211355" cy="369332"/>
          </a:xfrm>
          <a:prstGeom prst="rect">
            <a:avLst/>
          </a:prstGeom>
          <a:noFill/>
        </p:spPr>
        <p:txBody>
          <a:bodyPr wrap="square" rtlCol="0">
            <a:spAutoFit/>
          </a:bodyPr>
          <a:lstStyle/>
          <a:p>
            <a:r>
              <a:rPr lang="en-US" altLang="zh-TW" dirty="0" err="1"/>
              <a:t>dof</a:t>
            </a:r>
            <a:r>
              <a:rPr lang="en-US" altLang="zh-TW" dirty="0"/>
              <a:t> : degree of freedom</a:t>
            </a:r>
            <a:endParaRPr lang="zh-TW" altLang="en-US" dirty="0"/>
          </a:p>
        </p:txBody>
      </p:sp>
    </p:spTree>
    <p:extLst>
      <p:ext uri="{BB962C8B-B14F-4D97-AF65-F5344CB8AC3E}">
        <p14:creationId xmlns:p14="http://schemas.microsoft.com/office/powerpoint/2010/main" val="1234886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34</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9" name="Subtitle 2">
            <a:extLst>
              <a:ext uri="{FF2B5EF4-FFF2-40B4-BE49-F238E27FC236}">
                <a16:creationId xmlns:a16="http://schemas.microsoft.com/office/drawing/2014/main" id="{A4F9C444-A1BE-4C6C-9008-969A4E36E7D2}"/>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圖片 3">
            <a:extLst>
              <a:ext uri="{FF2B5EF4-FFF2-40B4-BE49-F238E27FC236}">
                <a16:creationId xmlns:a16="http://schemas.microsoft.com/office/drawing/2014/main" id="{557841CD-F522-48E7-AC38-B3BEE3273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96" y="1780806"/>
            <a:ext cx="8418161" cy="4105881"/>
          </a:xfrm>
          <a:prstGeom prst="rect">
            <a:avLst/>
          </a:prstGeom>
        </p:spPr>
      </p:pic>
    </p:spTree>
    <p:extLst>
      <p:ext uri="{BB962C8B-B14F-4D97-AF65-F5344CB8AC3E}">
        <p14:creationId xmlns:p14="http://schemas.microsoft.com/office/powerpoint/2010/main" val="2343063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35</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8.2.3 Rotational panoramas</a:t>
            </a:r>
            <a:endParaRPr lang="en-001" sz="2400" dirty="0">
              <a:latin typeface="Adobe Caslon Pro" panose="0205050205050A020403" pitchFamily="18" charset="0"/>
            </a:endParaRPr>
          </a:p>
        </p:txBody>
      </p:sp>
      <p:sp>
        <p:nvSpPr>
          <p:cNvPr id="9" name="Subtitle 2">
            <a:extLst>
              <a:ext uri="{FF2B5EF4-FFF2-40B4-BE49-F238E27FC236}">
                <a16:creationId xmlns:a16="http://schemas.microsoft.com/office/drawing/2014/main" id="{A4F9C444-A1BE-4C6C-9008-969A4E36E7D2}"/>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圖片 3">
            <a:extLst>
              <a:ext uri="{FF2B5EF4-FFF2-40B4-BE49-F238E27FC236}">
                <a16:creationId xmlns:a16="http://schemas.microsoft.com/office/drawing/2014/main" id="{33E13563-2101-4F56-B36B-22A6E8EBFE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438" y="1492060"/>
            <a:ext cx="7029887" cy="4717081"/>
          </a:xfrm>
          <a:prstGeom prst="rect">
            <a:avLst/>
          </a:prstGeom>
        </p:spPr>
      </p:pic>
    </p:spTree>
    <p:extLst>
      <p:ext uri="{BB962C8B-B14F-4D97-AF65-F5344CB8AC3E}">
        <p14:creationId xmlns:p14="http://schemas.microsoft.com/office/powerpoint/2010/main" val="1653733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36</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8.2.4 Gap Closing</a:t>
            </a:r>
            <a:endParaRPr lang="en-001" sz="2400" dirty="0">
              <a:latin typeface="Adobe Caslon Pro" panose="0205050205050A020403" pitchFamily="18" charset="0"/>
            </a:endParaRPr>
          </a:p>
        </p:txBody>
      </p:sp>
      <p:sp>
        <p:nvSpPr>
          <p:cNvPr id="12" name="TextBox 11">
            <a:extLst>
              <a:ext uri="{FF2B5EF4-FFF2-40B4-BE49-F238E27FC236}">
                <a16:creationId xmlns:a16="http://schemas.microsoft.com/office/drawing/2014/main" id="{DDFDF850-3B7B-4F8D-A1BF-6BCF02A16441}"/>
              </a:ext>
            </a:extLst>
          </p:cNvPr>
          <p:cNvSpPr txBox="1"/>
          <p:nvPr/>
        </p:nvSpPr>
        <p:spPr>
          <a:xfrm>
            <a:off x="790770" y="1726078"/>
            <a:ext cx="10154038" cy="2862322"/>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techniques presented in this section can be used to estimate a series of rotation matrices and focal lengths, which can be chained together to create large panoramas.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Unfortunately, because of accumulated errors, this approach will rarely produce a closed 360 panorama. Instead, there will invariably be either a gap or an overlap.</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We can solve this problem by matching the first image in the sequence with the last one.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18576097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37</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9790145"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8.2.5 Application: Video summarization and compression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Picture 3">
            <a:extLst>
              <a:ext uri="{FF2B5EF4-FFF2-40B4-BE49-F238E27FC236}">
                <a16:creationId xmlns:a16="http://schemas.microsoft.com/office/drawing/2014/main" id="{BA77F91B-7D8B-4EA8-8490-A9F57FA358B8}"/>
              </a:ext>
            </a:extLst>
          </p:cNvPr>
          <p:cNvPicPr>
            <a:picLocks noChangeAspect="1"/>
          </p:cNvPicPr>
          <p:nvPr/>
        </p:nvPicPr>
        <p:blipFill>
          <a:blip r:embed="rId4"/>
          <a:stretch>
            <a:fillRect/>
          </a:stretch>
        </p:blipFill>
        <p:spPr>
          <a:xfrm>
            <a:off x="2286000" y="1535318"/>
            <a:ext cx="8388119" cy="4673823"/>
          </a:xfrm>
          <a:prstGeom prst="rect">
            <a:avLst/>
          </a:prstGeom>
        </p:spPr>
      </p:pic>
      <p:sp>
        <p:nvSpPr>
          <p:cNvPr id="3" name="文字方塊 2">
            <a:extLst>
              <a:ext uri="{FF2B5EF4-FFF2-40B4-BE49-F238E27FC236}">
                <a16:creationId xmlns:a16="http://schemas.microsoft.com/office/drawing/2014/main" id="{E0B75D96-5948-43C8-B2AF-13209D8EC4EC}"/>
              </a:ext>
            </a:extLst>
          </p:cNvPr>
          <p:cNvSpPr txBox="1"/>
          <p:nvPr/>
        </p:nvSpPr>
        <p:spPr>
          <a:xfrm>
            <a:off x="6391470" y="208302"/>
            <a:ext cx="4583306" cy="369332"/>
          </a:xfrm>
          <a:prstGeom prst="rect">
            <a:avLst/>
          </a:prstGeom>
          <a:noFill/>
        </p:spPr>
        <p:txBody>
          <a:bodyPr wrap="none" rtlCol="0">
            <a:spAutoFit/>
          </a:bodyPr>
          <a:lstStyle/>
          <a:p>
            <a:r>
              <a:rPr lang="en-US" altLang="zh-TW" dirty="0"/>
              <a:t>IEEE: Institute of Electrical and Electronics Engineers</a:t>
            </a:r>
            <a:endParaRPr lang="zh-TW" altLang="en-US" dirty="0"/>
          </a:p>
        </p:txBody>
      </p:sp>
    </p:spTree>
    <p:extLst>
      <p:ext uri="{BB962C8B-B14F-4D97-AF65-F5344CB8AC3E}">
        <p14:creationId xmlns:p14="http://schemas.microsoft.com/office/powerpoint/2010/main" val="3649969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38</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8" name="圖片 7">
            <a:extLst>
              <a:ext uri="{FF2B5EF4-FFF2-40B4-BE49-F238E27FC236}">
                <a16:creationId xmlns:a16="http://schemas.microsoft.com/office/drawing/2014/main" id="{6B327A05-5BC2-4830-BE0D-91579A2F9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7329" y="1804399"/>
            <a:ext cx="8291278" cy="4404742"/>
          </a:xfrm>
          <a:prstGeom prst="rect">
            <a:avLst/>
          </a:prstGeom>
        </p:spPr>
      </p:pic>
    </p:spTree>
    <p:extLst>
      <p:ext uri="{BB962C8B-B14F-4D97-AF65-F5344CB8AC3E}">
        <p14:creationId xmlns:p14="http://schemas.microsoft.com/office/powerpoint/2010/main" val="3078556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39</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圖片 3">
            <a:extLst>
              <a:ext uri="{FF2B5EF4-FFF2-40B4-BE49-F238E27FC236}">
                <a16:creationId xmlns:a16="http://schemas.microsoft.com/office/drawing/2014/main" id="{2F7C26FC-DCAC-4E34-9400-CD228C627A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6257" y="1577343"/>
            <a:ext cx="7272638" cy="4821535"/>
          </a:xfrm>
          <a:prstGeom prst="rect">
            <a:avLst/>
          </a:prstGeom>
        </p:spPr>
      </p:pic>
    </p:spTree>
    <p:extLst>
      <p:ext uri="{BB962C8B-B14F-4D97-AF65-F5344CB8AC3E}">
        <p14:creationId xmlns:p14="http://schemas.microsoft.com/office/powerpoint/2010/main" val="1155503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49252" y="256442"/>
            <a:ext cx="9229725" cy="4991100"/>
          </a:xfrm>
          <a:prstGeom prst="rect">
            <a:avLst/>
          </a:prstGeom>
        </p:spPr>
      </p:pic>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a:t>
            </a:fld>
            <a:endParaRPr lang="en-US"/>
          </a:p>
        </p:txBody>
      </p:sp>
      <p:sp>
        <p:nvSpPr>
          <p:cNvPr id="3" name="Rectangle 2"/>
          <p:cNvSpPr/>
          <p:nvPr/>
        </p:nvSpPr>
        <p:spPr>
          <a:xfrm>
            <a:off x="1799491" y="5350144"/>
            <a:ext cx="9313985" cy="369332"/>
          </a:xfrm>
          <a:prstGeom prst="rect">
            <a:avLst/>
          </a:prstGeom>
        </p:spPr>
        <p:txBody>
          <a:bodyPr wrap="square">
            <a:spAutoFit/>
          </a:bodyPr>
          <a:lstStyle/>
          <a:p>
            <a:r>
              <a:rPr lang="en-US" dirty="0">
                <a:latin typeface="NimbusRomNo9L-ReguItal"/>
              </a:rPr>
              <a:t>A multi-image panorama automatically assembled from an unordered photo collection</a:t>
            </a:r>
            <a:endParaRPr lang="en-US" dirty="0"/>
          </a:p>
        </p:txBody>
      </p:sp>
      <p:sp>
        <p:nvSpPr>
          <p:cNvPr id="7" name="Subtitle 2">
            <a:extLst>
              <a:ext uri="{FF2B5EF4-FFF2-40B4-BE49-F238E27FC236}">
                <a16:creationId xmlns:a16="http://schemas.microsoft.com/office/drawing/2014/main" id="{C3CBF850-FB9A-4672-8691-3D3EC7A8EB80}"/>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2040446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40</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8" name="圖片 7">
            <a:extLst>
              <a:ext uri="{FF2B5EF4-FFF2-40B4-BE49-F238E27FC236}">
                <a16:creationId xmlns:a16="http://schemas.microsoft.com/office/drawing/2014/main" id="{5DA7AD48-99BD-4DF0-879F-03A3CEF2D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5974" y="1788401"/>
            <a:ext cx="8720051" cy="4090691"/>
          </a:xfrm>
          <a:prstGeom prst="rect">
            <a:avLst/>
          </a:prstGeom>
        </p:spPr>
      </p:pic>
    </p:spTree>
    <p:extLst>
      <p:ext uri="{BB962C8B-B14F-4D97-AF65-F5344CB8AC3E}">
        <p14:creationId xmlns:p14="http://schemas.microsoft.com/office/powerpoint/2010/main" val="3213748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41</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8" name="圖片 7">
            <a:extLst>
              <a:ext uri="{FF2B5EF4-FFF2-40B4-BE49-F238E27FC236}">
                <a16:creationId xmlns:a16="http://schemas.microsoft.com/office/drawing/2014/main" id="{B8DFD747-78F7-4AEA-8DDC-9D9E87D73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0909" y="1766219"/>
            <a:ext cx="6911731" cy="4572735"/>
          </a:xfrm>
          <a:prstGeom prst="rect">
            <a:avLst/>
          </a:prstGeom>
        </p:spPr>
      </p:pic>
    </p:spTree>
    <p:extLst>
      <p:ext uri="{BB962C8B-B14F-4D97-AF65-F5344CB8AC3E}">
        <p14:creationId xmlns:p14="http://schemas.microsoft.com/office/powerpoint/2010/main" val="1293084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42</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8" name="圖片 7">
            <a:extLst>
              <a:ext uri="{FF2B5EF4-FFF2-40B4-BE49-F238E27FC236}">
                <a16:creationId xmlns:a16="http://schemas.microsoft.com/office/drawing/2014/main" id="{9047C7D8-08AF-48C2-B187-ADF601653A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6678" y="1537182"/>
            <a:ext cx="6918643" cy="4663093"/>
          </a:xfrm>
          <a:prstGeom prst="rect">
            <a:avLst/>
          </a:prstGeom>
        </p:spPr>
      </p:pic>
    </p:spTree>
    <p:extLst>
      <p:ext uri="{BB962C8B-B14F-4D97-AF65-F5344CB8AC3E}">
        <p14:creationId xmlns:p14="http://schemas.microsoft.com/office/powerpoint/2010/main" val="361437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43</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圖片 3">
            <a:extLst>
              <a:ext uri="{FF2B5EF4-FFF2-40B4-BE49-F238E27FC236}">
                <a16:creationId xmlns:a16="http://schemas.microsoft.com/office/drawing/2014/main" id="{2BABB76E-1E9E-4D10-ADC9-0E2C59D42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3509" y="1588501"/>
            <a:ext cx="6964982" cy="4620640"/>
          </a:xfrm>
          <a:prstGeom prst="rect">
            <a:avLst/>
          </a:prstGeom>
        </p:spPr>
      </p:pic>
    </p:spTree>
    <p:extLst>
      <p:ext uri="{BB962C8B-B14F-4D97-AF65-F5344CB8AC3E}">
        <p14:creationId xmlns:p14="http://schemas.microsoft.com/office/powerpoint/2010/main" val="1231019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44</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8" name="圖片 7">
            <a:extLst>
              <a:ext uri="{FF2B5EF4-FFF2-40B4-BE49-F238E27FC236}">
                <a16:creationId xmlns:a16="http://schemas.microsoft.com/office/drawing/2014/main" id="{C5D2E66A-BFA3-4294-BAD1-732144B6D3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1721" y="1543131"/>
            <a:ext cx="6768557" cy="4536502"/>
          </a:xfrm>
          <a:prstGeom prst="rect">
            <a:avLst/>
          </a:prstGeom>
        </p:spPr>
      </p:pic>
    </p:spTree>
    <p:extLst>
      <p:ext uri="{BB962C8B-B14F-4D97-AF65-F5344CB8AC3E}">
        <p14:creationId xmlns:p14="http://schemas.microsoft.com/office/powerpoint/2010/main" val="3236504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45</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8" name="圖片 7">
            <a:extLst>
              <a:ext uri="{FF2B5EF4-FFF2-40B4-BE49-F238E27FC236}">
                <a16:creationId xmlns:a16="http://schemas.microsoft.com/office/drawing/2014/main" id="{26EA75E7-DBF0-4DB5-8A00-E489AE7B1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3590" y="1710471"/>
            <a:ext cx="7024819" cy="4246550"/>
          </a:xfrm>
          <a:prstGeom prst="rect">
            <a:avLst/>
          </a:prstGeom>
        </p:spPr>
      </p:pic>
    </p:spTree>
    <p:extLst>
      <p:ext uri="{BB962C8B-B14F-4D97-AF65-F5344CB8AC3E}">
        <p14:creationId xmlns:p14="http://schemas.microsoft.com/office/powerpoint/2010/main" val="32711970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46</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8" name="圖片 7">
            <a:extLst>
              <a:ext uri="{FF2B5EF4-FFF2-40B4-BE49-F238E27FC236}">
                <a16:creationId xmlns:a16="http://schemas.microsoft.com/office/drawing/2014/main" id="{2DBD576B-BB39-48E4-BB1A-C3FE9A00DA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768" y="1559394"/>
            <a:ext cx="6998464" cy="4548704"/>
          </a:xfrm>
          <a:prstGeom prst="rect">
            <a:avLst/>
          </a:prstGeom>
        </p:spPr>
      </p:pic>
    </p:spTree>
    <p:extLst>
      <p:ext uri="{BB962C8B-B14F-4D97-AF65-F5344CB8AC3E}">
        <p14:creationId xmlns:p14="http://schemas.microsoft.com/office/powerpoint/2010/main" val="2402898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47</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8" name="圖片 7">
            <a:extLst>
              <a:ext uri="{FF2B5EF4-FFF2-40B4-BE49-F238E27FC236}">
                <a16:creationId xmlns:a16="http://schemas.microsoft.com/office/drawing/2014/main" id="{C809077F-4AFF-479E-A921-0483FF1AC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3441" y="1611173"/>
            <a:ext cx="7285118" cy="4589102"/>
          </a:xfrm>
          <a:prstGeom prst="rect">
            <a:avLst/>
          </a:prstGeom>
        </p:spPr>
      </p:pic>
    </p:spTree>
    <p:extLst>
      <p:ext uri="{BB962C8B-B14F-4D97-AF65-F5344CB8AC3E}">
        <p14:creationId xmlns:p14="http://schemas.microsoft.com/office/powerpoint/2010/main" val="25908138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8.2 </a:t>
            </a:r>
            <a:r>
              <a:rPr lang="en-US" sz="3200" b="1" i="0" cap="none" dirty="0">
                <a:solidFill>
                  <a:schemeClr val="tx1"/>
                </a:solidFill>
                <a:latin typeface="Adobe Caslon Pro" panose="0205050205050A020403" pitchFamily="18" charset="0"/>
                <a:cs typeface="Arial" panose="020B0604020202020204" pitchFamily="34" charset="0"/>
              </a:rPr>
              <a:t>Image Stitching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48</a:t>
            </a:fld>
            <a:endParaRPr lang="en-US"/>
          </a:p>
        </p:txBody>
      </p:sp>
      <p:sp>
        <p:nvSpPr>
          <p:cNvPr id="7" name="TextBox 6">
            <a:extLst>
              <a:ext uri="{FF2B5EF4-FFF2-40B4-BE49-F238E27FC236}">
                <a16:creationId xmlns:a16="http://schemas.microsoft.com/office/drawing/2014/main" id="{CB45BAAC-C17B-41A6-BE6F-ADFC7C7B695A}"/>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8.2.6 Cylindrical and spherical coordinates </a:t>
            </a:r>
            <a:endParaRPr lang="en-001" sz="2400" dirty="0">
              <a:latin typeface="Adobe Caslon Pro" panose="0205050205050A020403" pitchFamily="18" charset="0"/>
            </a:endParaRPr>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8" name="圖片 7">
            <a:extLst>
              <a:ext uri="{FF2B5EF4-FFF2-40B4-BE49-F238E27FC236}">
                <a16:creationId xmlns:a16="http://schemas.microsoft.com/office/drawing/2014/main" id="{67AC76E5-0E38-4659-B130-AA7DAD804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0543" y="1611252"/>
            <a:ext cx="7250914" cy="4727702"/>
          </a:xfrm>
          <a:prstGeom prst="rect">
            <a:avLst/>
          </a:prstGeom>
        </p:spPr>
      </p:pic>
    </p:spTree>
    <p:extLst>
      <p:ext uri="{BB962C8B-B14F-4D97-AF65-F5344CB8AC3E}">
        <p14:creationId xmlns:p14="http://schemas.microsoft.com/office/powerpoint/2010/main" val="9654080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49</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A711956D-9DB4-4A35-8649-400EB06FE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2708" y="1236221"/>
            <a:ext cx="8382726" cy="5052498"/>
          </a:xfrm>
          <a:prstGeom prst="rect">
            <a:avLst/>
          </a:prstGeom>
        </p:spPr>
      </p:pic>
    </p:spTree>
    <p:extLst>
      <p:ext uri="{BB962C8B-B14F-4D97-AF65-F5344CB8AC3E}">
        <p14:creationId xmlns:p14="http://schemas.microsoft.com/office/powerpoint/2010/main" val="3631349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a:t>
            </a:fld>
            <a:endParaRPr lang="en-US"/>
          </a:p>
        </p:txBody>
      </p:sp>
      <p:sp>
        <p:nvSpPr>
          <p:cNvPr id="7" name="TextBox 6">
            <a:extLst>
              <a:ext uri="{FF2B5EF4-FFF2-40B4-BE49-F238E27FC236}">
                <a16:creationId xmlns:a16="http://schemas.microsoft.com/office/drawing/2014/main" id="{34AEBD39-5DBF-460C-9AF6-A2BDC117C001}"/>
              </a:ext>
            </a:extLst>
          </p:cNvPr>
          <p:cNvSpPr txBox="1"/>
          <p:nvPr/>
        </p:nvSpPr>
        <p:spPr>
          <a:xfrm>
            <a:off x="937724" y="1359265"/>
            <a:ext cx="9054911" cy="1938992"/>
          </a:xfrm>
          <a:prstGeom prst="rect">
            <a:avLst/>
          </a:prstGeom>
          <a:noFill/>
        </p:spPr>
        <p:txBody>
          <a:bodyPr wrap="square">
            <a:spAutoFit/>
          </a:bodyPr>
          <a:lstStyle/>
          <a:p>
            <a:pPr marL="285750" indent="-285750" algn="l">
              <a:buFont typeface="Arial" panose="020B0604020202020204" pitchFamily="34" charset="0"/>
              <a:buChar char="•"/>
            </a:pPr>
            <a:r>
              <a:rPr lang="en-US" sz="2000" b="0" i="0" u="none" strike="noStrike" baseline="0" dirty="0">
                <a:latin typeface="Adobe Caslon Pro" panose="0205050205050A020403" pitchFamily="18" charset="0"/>
              </a:rPr>
              <a:t>Feature-based alignment is the problem of estimating the motion between two or more sets of matched 2D or 3D points. </a:t>
            </a:r>
          </a:p>
          <a:p>
            <a:pPr marL="285750" indent="-285750" algn="l">
              <a:buFont typeface="Arial" panose="020B0604020202020204" pitchFamily="34" charset="0"/>
              <a:buChar char="•"/>
            </a:pPr>
            <a:endParaRPr lang="en-US" sz="2000" b="0" i="0" u="none" strike="noStrike" baseline="0" dirty="0">
              <a:latin typeface="Adobe Caslon Pro" panose="0205050205050A020403" pitchFamily="18" charset="0"/>
            </a:endParaRPr>
          </a:p>
          <a:p>
            <a:pPr marL="285750" indent="-285750" algn="l">
              <a:buFont typeface="Arial" panose="020B0604020202020204" pitchFamily="34" charset="0"/>
              <a:buChar char="•"/>
            </a:pPr>
            <a:r>
              <a:rPr lang="en-US" sz="2000" b="0" i="0" u="none" strike="noStrike" baseline="0" dirty="0">
                <a:latin typeface="Adobe Caslon Pro" panose="0205050205050A020403" pitchFamily="18" charset="0"/>
              </a:rPr>
              <a:t>In this section, we restrict ourselves to global parametric transformations, such as basic 2D planar transformations, or higher order transformation for curved surfaces.</a:t>
            </a:r>
            <a:endParaRPr lang="en-001" sz="2000" dirty="0">
              <a:latin typeface="Adobe Caslon Pro" panose="0205050205050A020403" pitchFamily="18" charset="0"/>
            </a:endParaRPr>
          </a:p>
        </p:txBody>
      </p:sp>
      <p:sp>
        <p:nvSpPr>
          <p:cNvPr id="8" name="Subtitle 2">
            <a:extLst>
              <a:ext uri="{FF2B5EF4-FFF2-40B4-BE49-F238E27FC236}">
                <a16:creationId xmlns:a16="http://schemas.microsoft.com/office/drawing/2014/main" id="{2C1975E3-A21B-48DB-9B6E-0B4F4E78F924}"/>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3" name="圖片 2">
            <a:extLst>
              <a:ext uri="{FF2B5EF4-FFF2-40B4-BE49-F238E27FC236}">
                <a16:creationId xmlns:a16="http://schemas.microsoft.com/office/drawing/2014/main" id="{085ED3ED-3696-418C-BB65-8557ACB6D5B3}"/>
              </a:ext>
            </a:extLst>
          </p:cNvPr>
          <p:cNvPicPr>
            <a:picLocks noChangeAspect="1"/>
          </p:cNvPicPr>
          <p:nvPr/>
        </p:nvPicPr>
        <p:blipFill>
          <a:blip r:embed="rId4"/>
          <a:stretch>
            <a:fillRect/>
          </a:stretch>
        </p:blipFill>
        <p:spPr>
          <a:xfrm>
            <a:off x="3380429" y="2959372"/>
            <a:ext cx="7896076" cy="3739368"/>
          </a:xfrm>
          <a:prstGeom prst="rect">
            <a:avLst/>
          </a:prstGeom>
        </p:spPr>
      </p:pic>
    </p:spTree>
    <p:extLst>
      <p:ext uri="{BB962C8B-B14F-4D97-AF65-F5344CB8AC3E}">
        <p14:creationId xmlns:p14="http://schemas.microsoft.com/office/powerpoint/2010/main" val="413425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50</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82522B0E-3129-41B1-BB4D-5E005F88A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0176" y="1124771"/>
            <a:ext cx="7531648" cy="5084370"/>
          </a:xfrm>
          <a:prstGeom prst="rect">
            <a:avLst/>
          </a:prstGeom>
        </p:spPr>
      </p:pic>
    </p:spTree>
    <p:extLst>
      <p:ext uri="{BB962C8B-B14F-4D97-AF65-F5344CB8AC3E}">
        <p14:creationId xmlns:p14="http://schemas.microsoft.com/office/powerpoint/2010/main" val="27359350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51</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4D6EE25B-5702-4F53-855A-CF7591981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2589" y="1022113"/>
            <a:ext cx="8006822" cy="5187028"/>
          </a:xfrm>
          <a:prstGeom prst="rect">
            <a:avLst/>
          </a:prstGeom>
        </p:spPr>
      </p:pic>
    </p:spTree>
    <p:extLst>
      <p:ext uri="{BB962C8B-B14F-4D97-AF65-F5344CB8AC3E}">
        <p14:creationId xmlns:p14="http://schemas.microsoft.com/office/powerpoint/2010/main" val="25301433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52</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7" name="圖片 6">
            <a:extLst>
              <a:ext uri="{FF2B5EF4-FFF2-40B4-BE49-F238E27FC236}">
                <a16:creationId xmlns:a16="http://schemas.microsoft.com/office/drawing/2014/main" id="{52B2DA60-135B-4116-9A82-9BACE9056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962" y="1436276"/>
            <a:ext cx="1966130" cy="937341"/>
          </a:xfrm>
          <a:prstGeom prst="rect">
            <a:avLst/>
          </a:prstGeom>
        </p:spPr>
      </p:pic>
    </p:spTree>
    <p:extLst>
      <p:ext uri="{BB962C8B-B14F-4D97-AF65-F5344CB8AC3E}">
        <p14:creationId xmlns:p14="http://schemas.microsoft.com/office/powerpoint/2010/main" val="40852093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53</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7" name="圖片 6">
            <a:extLst>
              <a:ext uri="{FF2B5EF4-FFF2-40B4-BE49-F238E27FC236}">
                <a16:creationId xmlns:a16="http://schemas.microsoft.com/office/drawing/2014/main" id="{F0F0C91D-D8A7-4837-8BC8-81ADA39441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328" y="1005553"/>
            <a:ext cx="8129279" cy="5022088"/>
          </a:xfrm>
          <a:prstGeom prst="rect">
            <a:avLst/>
          </a:prstGeom>
        </p:spPr>
      </p:pic>
    </p:spTree>
    <p:extLst>
      <p:ext uri="{BB962C8B-B14F-4D97-AF65-F5344CB8AC3E}">
        <p14:creationId xmlns:p14="http://schemas.microsoft.com/office/powerpoint/2010/main" val="41951268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54</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B131D38D-2492-4D3A-AF58-2B7816DF1C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8915" y="1297768"/>
            <a:ext cx="7126158" cy="4610292"/>
          </a:xfrm>
          <a:prstGeom prst="rect">
            <a:avLst/>
          </a:prstGeom>
        </p:spPr>
      </p:pic>
      <p:sp>
        <p:nvSpPr>
          <p:cNvPr id="7" name="文字方塊 6">
            <a:extLst>
              <a:ext uri="{FF2B5EF4-FFF2-40B4-BE49-F238E27FC236}">
                <a16:creationId xmlns:a16="http://schemas.microsoft.com/office/drawing/2014/main" id="{71F0FE6D-D2F5-43AC-90BD-894772015EC4}"/>
              </a:ext>
            </a:extLst>
          </p:cNvPr>
          <p:cNvSpPr txBox="1"/>
          <p:nvPr/>
        </p:nvSpPr>
        <p:spPr>
          <a:xfrm>
            <a:off x="1398589" y="1082725"/>
            <a:ext cx="1584097" cy="369332"/>
          </a:xfrm>
          <a:prstGeom prst="rect">
            <a:avLst/>
          </a:prstGeom>
          <a:noFill/>
        </p:spPr>
        <p:txBody>
          <a:bodyPr wrap="square" rtlCol="0">
            <a:spAutoFit/>
          </a:bodyPr>
          <a:lstStyle/>
          <a:p>
            <a:r>
              <a:rPr lang="en-US" altLang="zh-TW" dirty="0">
                <a:latin typeface="Adobe Caslon Pro" panose="0205050205050A020403"/>
              </a:rPr>
              <a:t>RANSAC</a:t>
            </a:r>
            <a:endParaRPr lang="zh-TW" altLang="en-US" dirty="0">
              <a:latin typeface="Adobe Caslon Pro" panose="0205050205050A020403"/>
            </a:endParaRPr>
          </a:p>
        </p:txBody>
      </p:sp>
    </p:spTree>
    <p:extLst>
      <p:ext uri="{BB962C8B-B14F-4D97-AF65-F5344CB8AC3E}">
        <p14:creationId xmlns:p14="http://schemas.microsoft.com/office/powerpoint/2010/main" val="1311040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55</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58A6F3B8-A158-427F-AD37-9DBA5600E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3249" y="1307706"/>
            <a:ext cx="7345501" cy="4892569"/>
          </a:xfrm>
          <a:prstGeom prst="rect">
            <a:avLst/>
          </a:prstGeom>
        </p:spPr>
      </p:pic>
      <p:sp>
        <p:nvSpPr>
          <p:cNvPr id="9" name="文字方塊 8">
            <a:extLst>
              <a:ext uri="{FF2B5EF4-FFF2-40B4-BE49-F238E27FC236}">
                <a16:creationId xmlns:a16="http://schemas.microsoft.com/office/drawing/2014/main" id="{E34DFFB8-3834-42ED-86A9-888EA21B8851}"/>
              </a:ext>
            </a:extLst>
          </p:cNvPr>
          <p:cNvSpPr txBox="1"/>
          <p:nvPr/>
        </p:nvSpPr>
        <p:spPr>
          <a:xfrm>
            <a:off x="1398589" y="1082725"/>
            <a:ext cx="1584097" cy="369332"/>
          </a:xfrm>
          <a:prstGeom prst="rect">
            <a:avLst/>
          </a:prstGeom>
          <a:noFill/>
        </p:spPr>
        <p:txBody>
          <a:bodyPr wrap="square" rtlCol="0">
            <a:spAutoFit/>
          </a:bodyPr>
          <a:lstStyle/>
          <a:p>
            <a:r>
              <a:rPr lang="en-US" altLang="zh-TW" dirty="0">
                <a:latin typeface="Adobe Caslon Pro" panose="0205050205050A020403"/>
              </a:rPr>
              <a:t>RANSAC</a:t>
            </a:r>
            <a:endParaRPr lang="zh-TW" altLang="en-US" dirty="0">
              <a:latin typeface="Adobe Caslon Pro" panose="0205050205050A020403"/>
            </a:endParaRPr>
          </a:p>
        </p:txBody>
      </p:sp>
    </p:spTree>
    <p:extLst>
      <p:ext uri="{BB962C8B-B14F-4D97-AF65-F5344CB8AC3E}">
        <p14:creationId xmlns:p14="http://schemas.microsoft.com/office/powerpoint/2010/main" val="19436294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56</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D7710050-A848-4064-A5A0-9945F97689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9535" y="1206767"/>
            <a:ext cx="7420265" cy="4841638"/>
          </a:xfrm>
          <a:prstGeom prst="rect">
            <a:avLst/>
          </a:prstGeom>
        </p:spPr>
      </p:pic>
      <p:sp>
        <p:nvSpPr>
          <p:cNvPr id="9" name="文字方塊 8">
            <a:extLst>
              <a:ext uri="{FF2B5EF4-FFF2-40B4-BE49-F238E27FC236}">
                <a16:creationId xmlns:a16="http://schemas.microsoft.com/office/drawing/2014/main" id="{8744442E-7DCB-4B1E-B7B1-D9EEB9D03BCA}"/>
              </a:ext>
            </a:extLst>
          </p:cNvPr>
          <p:cNvSpPr txBox="1"/>
          <p:nvPr/>
        </p:nvSpPr>
        <p:spPr>
          <a:xfrm>
            <a:off x="1398589" y="1082725"/>
            <a:ext cx="1584097" cy="369332"/>
          </a:xfrm>
          <a:prstGeom prst="rect">
            <a:avLst/>
          </a:prstGeom>
          <a:noFill/>
        </p:spPr>
        <p:txBody>
          <a:bodyPr wrap="square" rtlCol="0">
            <a:spAutoFit/>
          </a:bodyPr>
          <a:lstStyle/>
          <a:p>
            <a:r>
              <a:rPr lang="en-US" altLang="zh-TW" dirty="0">
                <a:latin typeface="Adobe Caslon Pro" panose="0205050205050A020403"/>
              </a:rPr>
              <a:t>RANSAC</a:t>
            </a:r>
            <a:endParaRPr lang="zh-TW" altLang="en-US" dirty="0">
              <a:latin typeface="Adobe Caslon Pro" panose="0205050205050A020403"/>
            </a:endParaRPr>
          </a:p>
        </p:txBody>
      </p:sp>
    </p:spTree>
    <p:extLst>
      <p:ext uri="{BB962C8B-B14F-4D97-AF65-F5344CB8AC3E}">
        <p14:creationId xmlns:p14="http://schemas.microsoft.com/office/powerpoint/2010/main" val="17878466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57</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9D3AB987-8F48-4E18-B86A-F31E06287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7214" y="1556748"/>
            <a:ext cx="7097571" cy="4723111"/>
          </a:xfrm>
          <a:prstGeom prst="rect">
            <a:avLst/>
          </a:prstGeom>
        </p:spPr>
      </p:pic>
      <p:sp>
        <p:nvSpPr>
          <p:cNvPr id="9" name="文字方塊 8">
            <a:extLst>
              <a:ext uri="{FF2B5EF4-FFF2-40B4-BE49-F238E27FC236}">
                <a16:creationId xmlns:a16="http://schemas.microsoft.com/office/drawing/2014/main" id="{E6F13EE5-05A9-49FD-8FE4-5DF1188073BE}"/>
              </a:ext>
            </a:extLst>
          </p:cNvPr>
          <p:cNvSpPr txBox="1"/>
          <p:nvPr/>
        </p:nvSpPr>
        <p:spPr>
          <a:xfrm>
            <a:off x="1398589" y="1082725"/>
            <a:ext cx="1584097" cy="369332"/>
          </a:xfrm>
          <a:prstGeom prst="rect">
            <a:avLst/>
          </a:prstGeom>
          <a:noFill/>
        </p:spPr>
        <p:txBody>
          <a:bodyPr wrap="square" rtlCol="0">
            <a:spAutoFit/>
          </a:bodyPr>
          <a:lstStyle/>
          <a:p>
            <a:r>
              <a:rPr lang="en-US" altLang="zh-TW" dirty="0">
                <a:latin typeface="Adobe Caslon Pro" panose="0205050205050A020403"/>
              </a:rPr>
              <a:t>RANSAC</a:t>
            </a:r>
            <a:endParaRPr lang="zh-TW" altLang="en-US" dirty="0">
              <a:latin typeface="Adobe Caslon Pro" panose="0205050205050A020403"/>
            </a:endParaRPr>
          </a:p>
        </p:txBody>
      </p:sp>
    </p:spTree>
    <p:extLst>
      <p:ext uri="{BB962C8B-B14F-4D97-AF65-F5344CB8AC3E}">
        <p14:creationId xmlns:p14="http://schemas.microsoft.com/office/powerpoint/2010/main" val="3016091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58</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420FA48B-689F-46A0-B5DE-E62535DF6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9833" y="1179154"/>
            <a:ext cx="7484296" cy="5029987"/>
          </a:xfrm>
          <a:prstGeom prst="rect">
            <a:avLst/>
          </a:prstGeom>
        </p:spPr>
      </p:pic>
      <p:sp>
        <p:nvSpPr>
          <p:cNvPr id="9" name="文字方塊 8">
            <a:extLst>
              <a:ext uri="{FF2B5EF4-FFF2-40B4-BE49-F238E27FC236}">
                <a16:creationId xmlns:a16="http://schemas.microsoft.com/office/drawing/2014/main" id="{3FC7003A-FD11-4613-909A-4ABBF9354EBB}"/>
              </a:ext>
            </a:extLst>
          </p:cNvPr>
          <p:cNvSpPr txBox="1"/>
          <p:nvPr/>
        </p:nvSpPr>
        <p:spPr>
          <a:xfrm>
            <a:off x="1398589" y="1082725"/>
            <a:ext cx="1584097" cy="369332"/>
          </a:xfrm>
          <a:prstGeom prst="rect">
            <a:avLst/>
          </a:prstGeom>
          <a:noFill/>
        </p:spPr>
        <p:txBody>
          <a:bodyPr wrap="square" rtlCol="0">
            <a:spAutoFit/>
          </a:bodyPr>
          <a:lstStyle/>
          <a:p>
            <a:r>
              <a:rPr lang="en-US" altLang="zh-TW" dirty="0">
                <a:latin typeface="Adobe Caslon Pro" panose="0205050205050A020403"/>
              </a:rPr>
              <a:t>RANSAC</a:t>
            </a:r>
            <a:endParaRPr lang="zh-TW" altLang="en-US" dirty="0">
              <a:latin typeface="Adobe Caslon Pro" panose="0205050205050A020403"/>
            </a:endParaRPr>
          </a:p>
        </p:txBody>
      </p:sp>
    </p:spTree>
    <p:extLst>
      <p:ext uri="{BB962C8B-B14F-4D97-AF65-F5344CB8AC3E}">
        <p14:creationId xmlns:p14="http://schemas.microsoft.com/office/powerpoint/2010/main" val="39151420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59</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57CC5B65-A29C-45A3-97BD-5ABCEACB2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9535" y="1115887"/>
            <a:ext cx="7418429" cy="5084388"/>
          </a:xfrm>
          <a:prstGeom prst="rect">
            <a:avLst/>
          </a:prstGeom>
        </p:spPr>
      </p:pic>
      <p:sp>
        <p:nvSpPr>
          <p:cNvPr id="9" name="文字方塊 8">
            <a:extLst>
              <a:ext uri="{FF2B5EF4-FFF2-40B4-BE49-F238E27FC236}">
                <a16:creationId xmlns:a16="http://schemas.microsoft.com/office/drawing/2014/main" id="{E0EF41A6-83D4-4289-A78E-5A83E6CA511A}"/>
              </a:ext>
            </a:extLst>
          </p:cNvPr>
          <p:cNvSpPr txBox="1"/>
          <p:nvPr/>
        </p:nvSpPr>
        <p:spPr>
          <a:xfrm>
            <a:off x="1398589" y="1082725"/>
            <a:ext cx="1584097" cy="369332"/>
          </a:xfrm>
          <a:prstGeom prst="rect">
            <a:avLst/>
          </a:prstGeom>
          <a:noFill/>
        </p:spPr>
        <p:txBody>
          <a:bodyPr wrap="square" rtlCol="0">
            <a:spAutoFit/>
          </a:bodyPr>
          <a:lstStyle/>
          <a:p>
            <a:r>
              <a:rPr lang="en-US" altLang="zh-TW" dirty="0">
                <a:latin typeface="Adobe Caslon Pro" panose="0205050205050A020403"/>
              </a:rPr>
              <a:t>RANSAC</a:t>
            </a:r>
            <a:endParaRPr lang="zh-TW" altLang="en-US" dirty="0">
              <a:latin typeface="Adobe Caslon Pro" panose="0205050205050A020403"/>
            </a:endParaRPr>
          </a:p>
        </p:txBody>
      </p:sp>
    </p:spTree>
    <p:extLst>
      <p:ext uri="{BB962C8B-B14F-4D97-AF65-F5344CB8AC3E}">
        <p14:creationId xmlns:p14="http://schemas.microsoft.com/office/powerpoint/2010/main" val="3538430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8.1.1 2D alignment using least squares</a:t>
            </a:r>
            <a:endParaRPr lang="en-001" sz="2400" dirty="0">
              <a:latin typeface="Adobe Caslon Pro" panose="0205050205050A020403"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A3E2D31-F2A1-4C1E-BC94-296C50AA4BE6}"/>
                  </a:ext>
                </a:extLst>
              </p:cNvPr>
              <p:cNvSpPr txBox="1"/>
              <p:nvPr/>
            </p:nvSpPr>
            <p:spPr>
              <a:xfrm>
                <a:off x="790770" y="1609730"/>
                <a:ext cx="9230308" cy="707886"/>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solidFill>
                      <a:srgbClr val="000000"/>
                    </a:solidFill>
                    <a:latin typeface="Adobe Caslon Pro" panose="0205050205050A020403" pitchFamily="18" charset="0"/>
                  </a:rPr>
                  <a:t>Given a set of matched feature points </a:t>
                </a:r>
                <a14:m>
                  <m:oMath xmlns:m="http://schemas.openxmlformats.org/officeDocument/2006/math">
                    <m:r>
                      <a:rPr lang="en-US" sz="2000" b="0" i="1" u="none" strike="noStrike" baseline="0" smtClean="0">
                        <a:solidFill>
                          <a:srgbClr val="000000"/>
                        </a:solidFill>
                        <a:latin typeface="Cambria Math" panose="02040503050406030204" pitchFamily="18" charset="0"/>
                      </a:rPr>
                      <m:t>{(</m:t>
                    </m:r>
                    <m:sSub>
                      <m:sSubPr>
                        <m:ctrlPr>
                          <a:rPr lang="en-US" sz="2000" b="0" i="1" u="none" strike="noStrike" baseline="0" smtClean="0">
                            <a:solidFill>
                              <a:srgbClr val="000000"/>
                            </a:solidFill>
                            <a:latin typeface="Cambria Math" panose="02040503050406030204" pitchFamily="18" charset="0"/>
                          </a:rPr>
                        </m:ctrlPr>
                      </m:sSubPr>
                      <m:e>
                        <m:r>
                          <a:rPr lang="en-US" sz="2000" b="0" i="1" u="none" strike="noStrike" baseline="0" smtClean="0">
                            <a:solidFill>
                              <a:srgbClr val="000000"/>
                            </a:solidFill>
                            <a:latin typeface="Cambria Math" panose="02040503050406030204" pitchFamily="18" charset="0"/>
                          </a:rPr>
                          <m:t>𝑥</m:t>
                        </m:r>
                      </m:e>
                      <m:sub>
                        <m:r>
                          <a:rPr lang="en-US" sz="2000" b="0" i="1" u="none" strike="noStrike" baseline="0" smtClean="0">
                            <a:solidFill>
                              <a:srgbClr val="000000"/>
                            </a:solidFill>
                            <a:latin typeface="Cambria Math" panose="02040503050406030204" pitchFamily="18" charset="0"/>
                          </a:rPr>
                          <m:t>𝑖</m:t>
                        </m:r>
                      </m:sub>
                    </m:sSub>
                    <m:r>
                      <a:rPr lang="en-US" sz="2000" b="0" i="1" u="none" strike="noStrike" baseline="0" smtClean="0">
                        <a:solidFill>
                          <a:srgbClr val="000000"/>
                        </a:solidFill>
                        <a:latin typeface="Cambria Math" panose="02040503050406030204" pitchFamily="18" charset="0"/>
                      </a:rPr>
                      <m:t>, </m:t>
                    </m:r>
                    <m:sSubSup>
                      <m:sSubSupPr>
                        <m:ctrlPr>
                          <a:rPr lang="en-US" sz="2000" b="0" i="1" u="none" strike="noStrike" baseline="0" smtClean="0">
                            <a:solidFill>
                              <a:srgbClr val="000000"/>
                            </a:solidFill>
                            <a:latin typeface="Cambria Math" panose="02040503050406030204" pitchFamily="18" charset="0"/>
                          </a:rPr>
                        </m:ctrlPr>
                      </m:sSubSupPr>
                      <m:e>
                        <m:r>
                          <a:rPr lang="en-US" sz="2000" b="0" i="1" u="none" strike="noStrike" baseline="0" smtClean="0">
                            <a:solidFill>
                              <a:srgbClr val="000000"/>
                            </a:solidFill>
                            <a:latin typeface="Cambria Math" panose="02040503050406030204" pitchFamily="18" charset="0"/>
                          </a:rPr>
                          <m:t>𝑥</m:t>
                        </m:r>
                      </m:e>
                      <m:sub>
                        <m:r>
                          <a:rPr lang="en-US" sz="2000" b="0" i="1" u="none" strike="noStrike" baseline="0" smtClean="0">
                            <a:solidFill>
                              <a:srgbClr val="000000"/>
                            </a:solidFill>
                            <a:latin typeface="Cambria Math" panose="02040503050406030204" pitchFamily="18" charset="0"/>
                          </a:rPr>
                          <m:t>𝑖</m:t>
                        </m:r>
                      </m:sub>
                      <m:sup>
                        <m:r>
                          <a:rPr lang="en-US" sz="2000" b="0" i="1" u="none" strike="noStrike" baseline="0" smtClean="0">
                            <a:solidFill>
                              <a:srgbClr val="000000"/>
                            </a:solidFill>
                            <a:latin typeface="Cambria Math" panose="02040503050406030204" pitchFamily="18" charset="0"/>
                          </a:rPr>
                          <m:t>′</m:t>
                        </m:r>
                      </m:sup>
                    </m:sSubSup>
                    <m:r>
                      <a:rPr lang="en-US" sz="2000" b="0" i="1" u="none" strike="noStrike" baseline="0" smtClean="0">
                        <a:solidFill>
                          <a:srgbClr val="000000"/>
                        </a:solidFill>
                        <a:latin typeface="Cambria Math" panose="02040503050406030204" pitchFamily="18" charset="0"/>
                      </a:rPr>
                      <m:t>)}</m:t>
                    </m:r>
                  </m:oMath>
                </a14:m>
                <a:r>
                  <a:rPr lang="en-US" sz="2000" b="0" i="0" u="none" strike="noStrike" baseline="0" dirty="0">
                    <a:solidFill>
                      <a:srgbClr val="000000"/>
                    </a:solidFill>
                    <a:latin typeface="Adobe Caslon Pro" panose="0205050205050A020403" pitchFamily="18" charset="0"/>
                  </a:rPr>
                  <a:t> and a planar parametric transformation</a:t>
                </a:r>
                <a:r>
                  <a:rPr lang="en-US" sz="2000" b="0" i="0" u="none" strike="noStrike" baseline="0" dirty="0">
                    <a:solidFill>
                      <a:srgbClr val="002966"/>
                    </a:solidFill>
                    <a:latin typeface="Adobe Caslon Pro" panose="0205050205050A020403" pitchFamily="18" charset="0"/>
                  </a:rPr>
                  <a:t> </a:t>
                </a:r>
                <a:r>
                  <a:rPr lang="en-US" sz="2000" b="0" i="0" u="none" strike="noStrike" baseline="0" dirty="0">
                    <a:solidFill>
                      <a:srgbClr val="000000"/>
                    </a:solidFill>
                    <a:latin typeface="Adobe Caslon Pro" panose="0205050205050A020403" pitchFamily="18" charset="0"/>
                  </a:rPr>
                  <a:t>of the form:</a:t>
                </a:r>
                <a:endParaRPr lang="en-001" sz="2000" dirty="0">
                  <a:latin typeface="Adobe Caslon Pro" panose="0205050205050A020403" pitchFamily="18" charset="0"/>
                </a:endParaRPr>
              </a:p>
            </p:txBody>
          </p:sp>
        </mc:Choice>
        <mc:Fallback xmlns="">
          <p:sp>
            <p:nvSpPr>
              <p:cNvPr id="10" name="TextBox 9">
                <a:extLst>
                  <a:ext uri="{FF2B5EF4-FFF2-40B4-BE49-F238E27FC236}">
                    <a16:creationId xmlns:a16="http://schemas.microsoft.com/office/drawing/2014/main" id="{AA3E2D31-F2A1-4C1E-BC94-296C50AA4BE6}"/>
                  </a:ext>
                </a:extLst>
              </p:cNvPr>
              <p:cNvSpPr txBox="1">
                <a:spLocks noRot="1" noChangeAspect="1" noMove="1" noResize="1" noEditPoints="1" noAdjustHandles="1" noChangeArrowheads="1" noChangeShapeType="1" noTextEdit="1"/>
              </p:cNvSpPr>
              <p:nvPr/>
            </p:nvSpPr>
            <p:spPr>
              <a:xfrm>
                <a:off x="790770" y="1609730"/>
                <a:ext cx="9230308" cy="707886"/>
              </a:xfrm>
              <a:prstGeom prst="rect">
                <a:avLst/>
              </a:prstGeom>
              <a:blipFill>
                <a:blip r:embed="rId4"/>
                <a:stretch>
                  <a:fillRect l="-594" t="-4310" b="-14655"/>
                </a:stretch>
              </a:blipFill>
            </p:spPr>
            <p:txBody>
              <a:bodyPr/>
              <a:lstStyle/>
              <a:p>
                <a:r>
                  <a:rPr lang="zh-TW" altLang="en-US">
                    <a:noFill/>
                  </a:rPr>
                  <a:t> </a:t>
                </a:r>
              </a:p>
            </p:txBody>
          </p:sp>
        </mc:Fallback>
      </mc:AlternateContent>
      <p:pic>
        <p:nvPicPr>
          <p:cNvPr id="14" name="Picture 13">
            <a:extLst>
              <a:ext uri="{FF2B5EF4-FFF2-40B4-BE49-F238E27FC236}">
                <a16:creationId xmlns:a16="http://schemas.microsoft.com/office/drawing/2014/main" id="{D2EAB9EB-B846-4DDB-A939-9AF812E2AFCB}"/>
              </a:ext>
            </a:extLst>
          </p:cNvPr>
          <p:cNvPicPr>
            <a:picLocks noChangeAspect="1"/>
          </p:cNvPicPr>
          <p:nvPr/>
        </p:nvPicPr>
        <p:blipFill rotWithShape="1">
          <a:blip r:embed="rId5"/>
          <a:srcRect l="40245" t="-6170" r="1" b="-1"/>
          <a:stretch/>
        </p:blipFill>
        <p:spPr>
          <a:xfrm>
            <a:off x="4842588" y="2129872"/>
            <a:ext cx="6476999" cy="707886"/>
          </a:xfrm>
          <a:prstGeom prst="rect">
            <a:avLst/>
          </a:prstGeom>
        </p:spPr>
      </p:pic>
      <p:sp>
        <p:nvSpPr>
          <p:cNvPr id="15" name="TextBox 14">
            <a:extLst>
              <a:ext uri="{FF2B5EF4-FFF2-40B4-BE49-F238E27FC236}">
                <a16:creationId xmlns:a16="http://schemas.microsoft.com/office/drawing/2014/main" id="{AD5B9D84-78A6-4FBE-A23E-40A64CA85610}"/>
              </a:ext>
            </a:extLst>
          </p:cNvPr>
          <p:cNvSpPr txBox="1"/>
          <p:nvPr/>
        </p:nvSpPr>
        <p:spPr>
          <a:xfrm>
            <a:off x="790770" y="2861746"/>
            <a:ext cx="9230308" cy="707886"/>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solidFill>
                  <a:srgbClr val="000000"/>
                </a:solidFill>
                <a:latin typeface="Adobe Caslon Pro" panose="0205050205050A020403" pitchFamily="18" charset="0"/>
              </a:rPr>
              <a:t>The usual way to estimate motion parameters p is to use least squares, i.e., to minimize the sum of squared residuals</a:t>
            </a:r>
            <a:endParaRPr lang="en-001" sz="2000" dirty="0">
              <a:latin typeface="Adobe Caslon Pro" panose="0205050205050A020403" pitchFamily="18" charset="0"/>
            </a:endParaRPr>
          </a:p>
        </p:txBody>
      </p:sp>
      <p:pic>
        <p:nvPicPr>
          <p:cNvPr id="17" name="Picture 16">
            <a:extLst>
              <a:ext uri="{FF2B5EF4-FFF2-40B4-BE49-F238E27FC236}">
                <a16:creationId xmlns:a16="http://schemas.microsoft.com/office/drawing/2014/main" id="{C344C4AF-53C5-4649-B4A8-620236B35001}"/>
              </a:ext>
            </a:extLst>
          </p:cNvPr>
          <p:cNvPicPr>
            <a:picLocks noChangeAspect="1"/>
          </p:cNvPicPr>
          <p:nvPr/>
        </p:nvPicPr>
        <p:blipFill>
          <a:blip r:embed="rId6"/>
          <a:stretch>
            <a:fillRect/>
          </a:stretch>
        </p:blipFill>
        <p:spPr>
          <a:xfrm>
            <a:off x="3046250" y="3493720"/>
            <a:ext cx="8096250" cy="1019175"/>
          </a:xfrm>
          <a:prstGeom prst="rect">
            <a:avLst/>
          </a:prstGeom>
        </p:spPr>
      </p:pic>
      <p:sp>
        <p:nvSpPr>
          <p:cNvPr id="20" name="TextBox 19">
            <a:extLst>
              <a:ext uri="{FF2B5EF4-FFF2-40B4-BE49-F238E27FC236}">
                <a16:creationId xmlns:a16="http://schemas.microsoft.com/office/drawing/2014/main" id="{3FEBAC6E-D8D6-4AC8-A51D-56ED70942B56}"/>
              </a:ext>
            </a:extLst>
          </p:cNvPr>
          <p:cNvSpPr txBox="1"/>
          <p:nvPr/>
        </p:nvSpPr>
        <p:spPr>
          <a:xfrm>
            <a:off x="905848" y="4478874"/>
            <a:ext cx="9230308" cy="400110"/>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solidFill>
                  <a:srgbClr val="000000"/>
                </a:solidFill>
                <a:latin typeface="Adobe Caslon Pro" panose="0205050205050A020403" pitchFamily="18" charset="0"/>
              </a:rPr>
              <a:t>where</a:t>
            </a:r>
            <a:endParaRPr lang="en-001" sz="2000" dirty="0">
              <a:latin typeface="Adobe Caslon Pro" panose="0205050205050A020403" pitchFamily="18" charset="0"/>
            </a:endParaRPr>
          </a:p>
        </p:txBody>
      </p:sp>
      <p:pic>
        <p:nvPicPr>
          <p:cNvPr id="22" name="Picture 21">
            <a:extLst>
              <a:ext uri="{FF2B5EF4-FFF2-40B4-BE49-F238E27FC236}">
                <a16:creationId xmlns:a16="http://schemas.microsoft.com/office/drawing/2014/main" id="{FEAC32B9-96F3-4835-B582-8990AE1285E0}"/>
              </a:ext>
            </a:extLst>
          </p:cNvPr>
          <p:cNvPicPr>
            <a:picLocks noChangeAspect="1"/>
          </p:cNvPicPr>
          <p:nvPr/>
        </p:nvPicPr>
        <p:blipFill>
          <a:blip r:embed="rId7"/>
          <a:stretch>
            <a:fillRect/>
          </a:stretch>
        </p:blipFill>
        <p:spPr>
          <a:xfrm>
            <a:off x="3666542" y="4784915"/>
            <a:ext cx="7410450" cy="581025"/>
          </a:xfrm>
          <a:prstGeom prst="rect">
            <a:avLst/>
          </a:prstGeom>
        </p:spPr>
      </p:pic>
      <p:sp>
        <p:nvSpPr>
          <p:cNvPr id="16" name="Subtitle 2">
            <a:extLst>
              <a:ext uri="{FF2B5EF4-FFF2-40B4-BE49-F238E27FC236}">
                <a16:creationId xmlns:a16="http://schemas.microsoft.com/office/drawing/2014/main" id="{381B184E-F1F4-4180-88EC-051B8A088713}"/>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pic>
        <p:nvPicPr>
          <p:cNvPr id="4" name="圖片 3">
            <a:extLst>
              <a:ext uri="{FF2B5EF4-FFF2-40B4-BE49-F238E27FC236}">
                <a16:creationId xmlns:a16="http://schemas.microsoft.com/office/drawing/2014/main" id="{346EA2C5-A7EE-4D34-833C-6F2CEE88F820}"/>
              </a:ext>
            </a:extLst>
          </p:cNvPr>
          <p:cNvPicPr>
            <a:picLocks noChangeAspect="1"/>
          </p:cNvPicPr>
          <p:nvPr/>
        </p:nvPicPr>
        <p:blipFill>
          <a:blip r:embed="rId8"/>
          <a:stretch>
            <a:fillRect/>
          </a:stretch>
        </p:blipFill>
        <p:spPr>
          <a:xfrm>
            <a:off x="3855876" y="5473154"/>
            <a:ext cx="2730578" cy="402585"/>
          </a:xfrm>
          <a:prstGeom prst="rect">
            <a:avLst/>
          </a:prstGeom>
        </p:spPr>
      </p:pic>
    </p:spTree>
    <p:extLst>
      <p:ext uri="{BB962C8B-B14F-4D97-AF65-F5344CB8AC3E}">
        <p14:creationId xmlns:p14="http://schemas.microsoft.com/office/powerpoint/2010/main" val="22002567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60</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58BD1081-A4A3-400C-97F7-D4BEC50A4B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8009" y="1052071"/>
            <a:ext cx="7845705" cy="5160544"/>
          </a:xfrm>
          <a:prstGeom prst="rect">
            <a:avLst/>
          </a:prstGeom>
        </p:spPr>
      </p:pic>
      <p:sp>
        <p:nvSpPr>
          <p:cNvPr id="9" name="文字方塊 8">
            <a:extLst>
              <a:ext uri="{FF2B5EF4-FFF2-40B4-BE49-F238E27FC236}">
                <a16:creationId xmlns:a16="http://schemas.microsoft.com/office/drawing/2014/main" id="{B250283D-AC6E-4C2F-8704-9D3FA705264E}"/>
              </a:ext>
            </a:extLst>
          </p:cNvPr>
          <p:cNvSpPr txBox="1"/>
          <p:nvPr/>
        </p:nvSpPr>
        <p:spPr>
          <a:xfrm>
            <a:off x="1398589" y="1082725"/>
            <a:ext cx="1584097" cy="369332"/>
          </a:xfrm>
          <a:prstGeom prst="rect">
            <a:avLst/>
          </a:prstGeom>
          <a:noFill/>
        </p:spPr>
        <p:txBody>
          <a:bodyPr wrap="square" rtlCol="0">
            <a:spAutoFit/>
          </a:bodyPr>
          <a:lstStyle/>
          <a:p>
            <a:r>
              <a:rPr lang="en-US" altLang="zh-TW" dirty="0">
                <a:latin typeface="Adobe Caslon Pro" panose="0205050205050A020403"/>
              </a:rPr>
              <a:t>RANSAC</a:t>
            </a:r>
            <a:endParaRPr lang="zh-TW" altLang="en-US" dirty="0">
              <a:latin typeface="Adobe Caslon Pro" panose="0205050205050A020403"/>
            </a:endParaRPr>
          </a:p>
        </p:txBody>
      </p:sp>
    </p:spTree>
    <p:extLst>
      <p:ext uri="{BB962C8B-B14F-4D97-AF65-F5344CB8AC3E}">
        <p14:creationId xmlns:p14="http://schemas.microsoft.com/office/powerpoint/2010/main" val="19916888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61</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DA055E11-5D37-49EC-B329-63E51DB06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9535" y="1144354"/>
            <a:ext cx="7486493" cy="5064787"/>
          </a:xfrm>
          <a:prstGeom prst="rect">
            <a:avLst/>
          </a:prstGeom>
        </p:spPr>
      </p:pic>
    </p:spTree>
    <p:extLst>
      <p:ext uri="{BB962C8B-B14F-4D97-AF65-F5344CB8AC3E}">
        <p14:creationId xmlns:p14="http://schemas.microsoft.com/office/powerpoint/2010/main" val="38768348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62</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06F31A56-6E2D-4A67-ADE8-00A78C087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5351" y="1037530"/>
            <a:ext cx="7772238" cy="5185971"/>
          </a:xfrm>
          <a:prstGeom prst="rect">
            <a:avLst/>
          </a:prstGeom>
        </p:spPr>
      </p:pic>
    </p:spTree>
    <p:extLst>
      <p:ext uri="{BB962C8B-B14F-4D97-AF65-F5344CB8AC3E}">
        <p14:creationId xmlns:p14="http://schemas.microsoft.com/office/powerpoint/2010/main" val="4040362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63</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236221"/>
            <a:ext cx="10154038" cy="400110"/>
          </a:xfrm>
          <a:prstGeom prst="rect">
            <a:avLst/>
          </a:prstGeom>
          <a:noFill/>
        </p:spPr>
        <p:txBody>
          <a:bodyPr wrap="square">
            <a:spAutoFit/>
          </a:bodyPr>
          <a:lstStyle/>
          <a:p>
            <a:pPr marL="342900" indent="-342900">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pic>
        <p:nvPicPr>
          <p:cNvPr id="4" name="圖片 3">
            <a:extLst>
              <a:ext uri="{FF2B5EF4-FFF2-40B4-BE49-F238E27FC236}">
                <a16:creationId xmlns:a16="http://schemas.microsoft.com/office/drawing/2014/main" id="{49D435F9-536E-480F-BE4B-3AEAC9F854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745" y="1195196"/>
            <a:ext cx="7289449" cy="5005079"/>
          </a:xfrm>
          <a:prstGeom prst="rect">
            <a:avLst/>
          </a:prstGeom>
        </p:spPr>
      </p:pic>
    </p:spTree>
    <p:extLst>
      <p:ext uri="{BB962C8B-B14F-4D97-AF65-F5344CB8AC3E}">
        <p14:creationId xmlns:p14="http://schemas.microsoft.com/office/powerpoint/2010/main" val="4631203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64</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8.3.2 Parallax Removal</a:t>
            </a:r>
            <a:endParaRPr lang="en-001" sz="2400" dirty="0">
              <a:latin typeface="Adobe Caslon Pro" panose="0205050205050A020403" pitchFamily="18" charset="0"/>
            </a:endParaRPr>
          </a:p>
        </p:txBody>
      </p:sp>
      <p:sp>
        <p:nvSpPr>
          <p:cNvPr id="9" name="TextBox 8">
            <a:extLst>
              <a:ext uri="{FF2B5EF4-FFF2-40B4-BE49-F238E27FC236}">
                <a16:creationId xmlns:a16="http://schemas.microsoft.com/office/drawing/2014/main" id="{5A949C97-996F-4972-AD3E-035683C97F46}"/>
              </a:ext>
            </a:extLst>
          </p:cNvPr>
          <p:cNvSpPr txBox="1"/>
          <p:nvPr/>
        </p:nvSpPr>
        <p:spPr>
          <a:xfrm>
            <a:off x="894962" y="1633144"/>
            <a:ext cx="10154038" cy="2246769"/>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Once we have optimized the global orientations and focal lengths of our cameras, we may find that the images are still not perfectly aligned, i.e., the resulting stitched image looks blurry or ghosted in some places.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This can be caused by a variety of factors, including unmodeled radial distortion, 3D parallax (failure to rotate the camera around its front nodal point), small scene motions such as waving tree branches, and large-scale scene motions such as people moving in and out of pictures</a:t>
            </a:r>
          </a:p>
        </p:txBody>
      </p:sp>
    </p:spTree>
    <p:extLst>
      <p:ext uri="{BB962C8B-B14F-4D97-AF65-F5344CB8AC3E}">
        <p14:creationId xmlns:p14="http://schemas.microsoft.com/office/powerpoint/2010/main" val="40871791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65</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8.3.2 Parallax Removal</a:t>
            </a:r>
            <a:endParaRPr lang="en-001" sz="2400" dirty="0">
              <a:latin typeface="Adobe Caslon Pro" panose="0205050205050A020403" pitchFamily="18" charset="0"/>
            </a:endParaRPr>
          </a:p>
        </p:txBody>
      </p:sp>
      <p:sp>
        <p:nvSpPr>
          <p:cNvPr id="9" name="TextBox 8">
            <a:extLst>
              <a:ext uri="{FF2B5EF4-FFF2-40B4-BE49-F238E27FC236}">
                <a16:creationId xmlns:a16="http://schemas.microsoft.com/office/drawing/2014/main" id="{5A949C97-996F-4972-AD3E-035683C97F46}"/>
              </a:ext>
            </a:extLst>
          </p:cNvPr>
          <p:cNvSpPr txBox="1"/>
          <p:nvPr/>
        </p:nvSpPr>
        <p:spPr>
          <a:xfrm>
            <a:off x="894962" y="1633144"/>
            <a:ext cx="10154038" cy="2862322"/>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3D parallax can be handled by doing a full 3D bundle adjustment, i.e., by replacing the projection, which models camera translations.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3D positions of the matched feature points and cameras can then be simultaneously recovered, although this can be significantly more expensive than parallax-free image registration.</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Once the 3D structure has been recovered, the scene could (in theory) be projected to a single (central) viewpoint that contains no parallax.</a:t>
            </a:r>
          </a:p>
        </p:txBody>
      </p:sp>
    </p:spTree>
    <p:extLst>
      <p:ext uri="{BB962C8B-B14F-4D97-AF65-F5344CB8AC3E}">
        <p14:creationId xmlns:p14="http://schemas.microsoft.com/office/powerpoint/2010/main" val="33458844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66</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8.3.2 Parallax Removal</a:t>
            </a:r>
            <a:endParaRPr lang="en-001" sz="2400" dirty="0">
              <a:latin typeface="Adobe Caslon Pro" panose="0205050205050A020403" pitchFamily="18" charset="0"/>
            </a:endParaRPr>
          </a:p>
        </p:txBody>
      </p:sp>
      <p:sp>
        <p:nvSpPr>
          <p:cNvPr id="3" name="文字方塊 2">
            <a:extLst>
              <a:ext uri="{FF2B5EF4-FFF2-40B4-BE49-F238E27FC236}">
                <a16:creationId xmlns:a16="http://schemas.microsoft.com/office/drawing/2014/main" id="{156B7F21-9348-4D1F-A583-916EBD87900F}"/>
              </a:ext>
            </a:extLst>
          </p:cNvPr>
          <p:cNvSpPr txBox="1"/>
          <p:nvPr/>
        </p:nvSpPr>
        <p:spPr>
          <a:xfrm>
            <a:off x="1273628" y="1562908"/>
            <a:ext cx="2993572" cy="369332"/>
          </a:xfrm>
          <a:prstGeom prst="rect">
            <a:avLst/>
          </a:prstGeom>
          <a:noFill/>
        </p:spPr>
        <p:txBody>
          <a:bodyPr wrap="square" rtlCol="0">
            <a:spAutoFit/>
          </a:bodyPr>
          <a:lstStyle/>
          <a:p>
            <a:r>
              <a:rPr lang="en-US" altLang="zh-TW" dirty="0">
                <a:latin typeface="Adobe Caslon Pro" panose="0205050205050A020403"/>
              </a:rPr>
              <a:t>Bundle adjustment</a:t>
            </a:r>
            <a:endParaRPr lang="zh-TW" altLang="en-US" dirty="0">
              <a:latin typeface="Adobe Caslon Pro" panose="0205050205050A020403"/>
            </a:endParaRPr>
          </a:p>
        </p:txBody>
      </p:sp>
      <p:pic>
        <p:nvPicPr>
          <p:cNvPr id="10" name="圖片 9">
            <a:extLst>
              <a:ext uri="{FF2B5EF4-FFF2-40B4-BE49-F238E27FC236}">
                <a16:creationId xmlns:a16="http://schemas.microsoft.com/office/drawing/2014/main" id="{2BC4D795-3585-49DA-9B7C-BA5443FC9F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6156" y="2027930"/>
            <a:ext cx="6300872" cy="4216302"/>
          </a:xfrm>
          <a:prstGeom prst="rect">
            <a:avLst/>
          </a:prstGeom>
        </p:spPr>
      </p:pic>
    </p:spTree>
    <p:extLst>
      <p:ext uri="{BB962C8B-B14F-4D97-AF65-F5344CB8AC3E}">
        <p14:creationId xmlns:p14="http://schemas.microsoft.com/office/powerpoint/2010/main" val="5120308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67</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8.3.2 Parallax Removal</a:t>
            </a:r>
            <a:endParaRPr lang="en-001" sz="2400" dirty="0">
              <a:latin typeface="Adobe Caslon Pro" panose="0205050205050A020403" pitchFamily="18" charset="0"/>
            </a:endParaRPr>
          </a:p>
        </p:txBody>
      </p:sp>
      <p:pic>
        <p:nvPicPr>
          <p:cNvPr id="4" name="Picture 3">
            <a:extLst>
              <a:ext uri="{FF2B5EF4-FFF2-40B4-BE49-F238E27FC236}">
                <a16:creationId xmlns:a16="http://schemas.microsoft.com/office/drawing/2014/main" id="{647683C8-88CD-49DF-8664-4288B8C04A42}"/>
              </a:ext>
            </a:extLst>
          </p:cNvPr>
          <p:cNvPicPr>
            <a:picLocks noChangeAspect="1"/>
          </p:cNvPicPr>
          <p:nvPr/>
        </p:nvPicPr>
        <p:blipFill>
          <a:blip r:embed="rId4"/>
          <a:stretch>
            <a:fillRect/>
          </a:stretch>
        </p:blipFill>
        <p:spPr>
          <a:xfrm>
            <a:off x="949480" y="1752370"/>
            <a:ext cx="10293039" cy="3986240"/>
          </a:xfrm>
          <a:prstGeom prst="rect">
            <a:avLst/>
          </a:prstGeom>
        </p:spPr>
      </p:pic>
    </p:spTree>
    <p:extLst>
      <p:ext uri="{BB962C8B-B14F-4D97-AF65-F5344CB8AC3E}">
        <p14:creationId xmlns:p14="http://schemas.microsoft.com/office/powerpoint/2010/main" val="27326852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68</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8.3.3 Parallax Removal</a:t>
            </a:r>
            <a:endParaRPr lang="en-001" sz="2400" dirty="0">
              <a:latin typeface="Adobe Caslon Pro" panose="0205050205050A020403" pitchFamily="18" charset="0"/>
            </a:endParaRPr>
          </a:p>
        </p:txBody>
      </p:sp>
      <p:sp>
        <p:nvSpPr>
          <p:cNvPr id="9" name="TextBox 8">
            <a:extLst>
              <a:ext uri="{FF2B5EF4-FFF2-40B4-BE49-F238E27FC236}">
                <a16:creationId xmlns:a16="http://schemas.microsoft.com/office/drawing/2014/main" id="{22091C1E-DA66-4B0F-8503-B59852C394D3}"/>
              </a:ext>
            </a:extLst>
          </p:cNvPr>
          <p:cNvSpPr txBox="1"/>
          <p:nvPr/>
        </p:nvSpPr>
        <p:spPr>
          <a:xfrm>
            <a:off x="894962" y="1633144"/>
            <a:ext cx="10154038" cy="2862322"/>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final piece needed to perform fully automated image stitching is a technique to recognize which images actually go together, which Brown and Lowe (2007) call recognizing panoramas.</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To recognize panoramas, Brown and Lowe (2007) first find all pairwise image overlaps using a feature-based method and then find connected components in the overlap graph to “recognize” individual panoramas (Figure 8.11)</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Tree>
    <p:extLst>
      <p:ext uri="{BB962C8B-B14F-4D97-AF65-F5344CB8AC3E}">
        <p14:creationId xmlns:p14="http://schemas.microsoft.com/office/powerpoint/2010/main" val="15914596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69</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8.3.3 Parallax Removal</a:t>
            </a:r>
            <a:endParaRPr lang="en-001" sz="2400" dirty="0">
              <a:latin typeface="Adobe Caslon Pro" panose="0205050205050A020403" pitchFamily="18" charset="0"/>
            </a:endParaRPr>
          </a:p>
        </p:txBody>
      </p:sp>
      <p:pic>
        <p:nvPicPr>
          <p:cNvPr id="4" name="Picture 3">
            <a:extLst>
              <a:ext uri="{FF2B5EF4-FFF2-40B4-BE49-F238E27FC236}">
                <a16:creationId xmlns:a16="http://schemas.microsoft.com/office/drawing/2014/main" id="{3458AE4C-5534-4068-AE90-4E03C176540D}"/>
              </a:ext>
            </a:extLst>
          </p:cNvPr>
          <p:cNvPicPr>
            <a:picLocks noChangeAspect="1"/>
          </p:cNvPicPr>
          <p:nvPr/>
        </p:nvPicPr>
        <p:blipFill>
          <a:blip r:embed="rId4"/>
          <a:stretch>
            <a:fillRect/>
          </a:stretch>
        </p:blipFill>
        <p:spPr>
          <a:xfrm>
            <a:off x="4060507" y="1067819"/>
            <a:ext cx="6067425" cy="4943475"/>
          </a:xfrm>
          <a:prstGeom prst="rect">
            <a:avLst/>
          </a:prstGeom>
        </p:spPr>
      </p:pic>
      <p:pic>
        <p:nvPicPr>
          <p:cNvPr id="9" name="圖片 8">
            <a:extLst>
              <a:ext uri="{FF2B5EF4-FFF2-40B4-BE49-F238E27FC236}">
                <a16:creationId xmlns:a16="http://schemas.microsoft.com/office/drawing/2014/main" id="{17D67B28-3233-4881-85DB-EF20EA7F1380}"/>
              </a:ext>
            </a:extLst>
          </p:cNvPr>
          <p:cNvPicPr>
            <a:picLocks noChangeAspect="1"/>
          </p:cNvPicPr>
          <p:nvPr/>
        </p:nvPicPr>
        <p:blipFill>
          <a:blip r:embed="rId5"/>
          <a:stretch>
            <a:fillRect/>
          </a:stretch>
        </p:blipFill>
        <p:spPr>
          <a:xfrm>
            <a:off x="1794862" y="2757394"/>
            <a:ext cx="8602275" cy="1343212"/>
          </a:xfrm>
          <a:prstGeom prst="rect">
            <a:avLst/>
          </a:prstGeom>
        </p:spPr>
      </p:pic>
    </p:spTree>
    <p:extLst>
      <p:ext uri="{BB962C8B-B14F-4D97-AF65-F5344CB8AC3E}">
        <p14:creationId xmlns:p14="http://schemas.microsoft.com/office/powerpoint/2010/main" val="754199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2D63AF7E-A386-456B-8F29-ED549E80E746}"/>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8.1.1 2D alignment using least squares</a:t>
            </a:r>
            <a:endParaRPr lang="en-001" sz="2400" dirty="0">
              <a:latin typeface="Adobe Caslon Pro" panose="0205050205050A020403" pitchFamily="18" charset="0"/>
            </a:endParaRPr>
          </a:p>
        </p:txBody>
      </p:sp>
      <p:sp>
        <p:nvSpPr>
          <p:cNvPr id="10" name="TextBox 9">
            <a:extLst>
              <a:ext uri="{FF2B5EF4-FFF2-40B4-BE49-F238E27FC236}">
                <a16:creationId xmlns:a16="http://schemas.microsoft.com/office/drawing/2014/main" id="{AA3E2D31-F2A1-4C1E-BC94-296C50AA4BE6}"/>
              </a:ext>
            </a:extLst>
          </p:cNvPr>
          <p:cNvSpPr txBox="1"/>
          <p:nvPr/>
        </p:nvSpPr>
        <p:spPr>
          <a:xfrm>
            <a:off x="790770" y="1609730"/>
            <a:ext cx="9230308" cy="1015663"/>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solidFill>
                  <a:srgbClr val="000000"/>
                </a:solidFill>
                <a:latin typeface="Adobe Caslon Pro" panose="0205050205050A020403" pitchFamily="18" charset="0"/>
              </a:rPr>
              <a:t>Many of the motion models presented, i.e., translation, similarity, and affine, have a linear relationship between the amount of motion                           and the unknown parameters </a:t>
            </a:r>
            <a:r>
              <a:rPr lang="en-US" sz="2000" b="1" i="0" u="none" strike="noStrike" baseline="0" dirty="0">
                <a:solidFill>
                  <a:srgbClr val="000000"/>
                </a:solidFill>
                <a:latin typeface="Adobe Caslon Pro" panose="0205050205050A020403" pitchFamily="18" charset="0"/>
              </a:rPr>
              <a:t>p</a:t>
            </a:r>
            <a:r>
              <a:rPr lang="en-US" sz="2000" dirty="0">
                <a:solidFill>
                  <a:srgbClr val="000000"/>
                </a:solidFill>
                <a:latin typeface="Adobe Caslon Pro" panose="0205050205050A020403" pitchFamily="18" charset="0"/>
              </a:rPr>
              <a:t>.</a:t>
            </a:r>
            <a:endParaRPr lang="en-001" sz="2000" dirty="0">
              <a:latin typeface="Adobe Caslon Pro" panose="0205050205050A020403" pitchFamily="18" charset="0"/>
            </a:endParaRPr>
          </a:p>
        </p:txBody>
      </p:sp>
      <p:pic>
        <p:nvPicPr>
          <p:cNvPr id="7" name="Picture 6">
            <a:extLst>
              <a:ext uri="{FF2B5EF4-FFF2-40B4-BE49-F238E27FC236}">
                <a16:creationId xmlns:a16="http://schemas.microsoft.com/office/drawing/2014/main" id="{0AF2136C-B218-4F32-AD23-19432D93DD93}"/>
              </a:ext>
            </a:extLst>
          </p:cNvPr>
          <p:cNvPicPr>
            <a:picLocks noChangeAspect="1"/>
          </p:cNvPicPr>
          <p:nvPr/>
        </p:nvPicPr>
        <p:blipFill>
          <a:blip r:embed="rId4"/>
          <a:stretch>
            <a:fillRect/>
          </a:stretch>
        </p:blipFill>
        <p:spPr>
          <a:xfrm>
            <a:off x="7613780" y="1957594"/>
            <a:ext cx="1619250" cy="314325"/>
          </a:xfrm>
          <a:prstGeom prst="rect">
            <a:avLst/>
          </a:prstGeom>
        </p:spPr>
      </p:pic>
      <p:pic>
        <p:nvPicPr>
          <p:cNvPr id="11" name="Picture 10">
            <a:extLst>
              <a:ext uri="{FF2B5EF4-FFF2-40B4-BE49-F238E27FC236}">
                <a16:creationId xmlns:a16="http://schemas.microsoft.com/office/drawing/2014/main" id="{0802CE04-EBCC-492C-AFF8-C5257EEF502C}"/>
              </a:ext>
            </a:extLst>
          </p:cNvPr>
          <p:cNvPicPr>
            <a:picLocks noChangeAspect="1"/>
          </p:cNvPicPr>
          <p:nvPr/>
        </p:nvPicPr>
        <p:blipFill>
          <a:blip r:embed="rId5"/>
          <a:stretch>
            <a:fillRect/>
          </a:stretch>
        </p:blipFill>
        <p:spPr>
          <a:xfrm>
            <a:off x="4171950" y="2542208"/>
            <a:ext cx="7019925" cy="657225"/>
          </a:xfrm>
          <a:prstGeom prst="rect">
            <a:avLst/>
          </a:prstGeom>
        </p:spPr>
      </p:pic>
      <p:sp>
        <p:nvSpPr>
          <p:cNvPr id="21" name="TextBox 20">
            <a:extLst>
              <a:ext uri="{FF2B5EF4-FFF2-40B4-BE49-F238E27FC236}">
                <a16:creationId xmlns:a16="http://schemas.microsoft.com/office/drawing/2014/main" id="{1D956368-8ED3-43BC-A38B-7485A6B30318}"/>
              </a:ext>
            </a:extLst>
          </p:cNvPr>
          <p:cNvSpPr txBox="1"/>
          <p:nvPr/>
        </p:nvSpPr>
        <p:spPr>
          <a:xfrm>
            <a:off x="790770" y="3165970"/>
            <a:ext cx="9230308" cy="1015663"/>
          </a:xfrm>
          <a:prstGeom prst="rect">
            <a:avLst/>
          </a:prstGeom>
          <a:noFill/>
        </p:spPr>
        <p:txBody>
          <a:bodyPr wrap="square">
            <a:spAutoFit/>
          </a:bodyPr>
          <a:lstStyle/>
          <a:p>
            <a:pPr marL="342900" indent="-342900" algn="l">
              <a:buFont typeface="Arial" panose="020B0604020202020204" pitchFamily="34" charset="0"/>
              <a:buChar char="•"/>
            </a:pPr>
            <a:r>
              <a:rPr lang="en-US" sz="2000" dirty="0">
                <a:solidFill>
                  <a:srgbClr val="000000"/>
                </a:solidFill>
                <a:latin typeface="Adobe Caslon Pro" panose="0205050205050A020403" pitchFamily="18" charset="0"/>
              </a:rPr>
              <a:t>w</a:t>
            </a:r>
            <a:r>
              <a:rPr lang="en-US" sz="2000" b="0" i="0" u="none" strike="noStrike" baseline="0" dirty="0">
                <a:solidFill>
                  <a:srgbClr val="000000"/>
                </a:solidFill>
                <a:latin typeface="Adobe Caslon Pro" panose="0205050205050A020403" pitchFamily="18" charset="0"/>
              </a:rPr>
              <a:t>here                         is the Jacobian of the transformation f with respect to the motion parameters </a:t>
            </a:r>
            <a:r>
              <a:rPr lang="en-US" sz="2000" b="1" i="0" u="none" strike="noStrike" baseline="0" dirty="0">
                <a:solidFill>
                  <a:srgbClr val="000000"/>
                </a:solidFill>
                <a:latin typeface="Adobe Caslon Pro" panose="0205050205050A020403" pitchFamily="18" charset="0"/>
              </a:rPr>
              <a:t>p. </a:t>
            </a:r>
            <a:r>
              <a:rPr lang="en-US" sz="2000" i="0" u="none" strike="noStrike" baseline="0" dirty="0">
                <a:solidFill>
                  <a:srgbClr val="000000"/>
                </a:solidFill>
                <a:latin typeface="Adobe Caslon Pro" panose="0205050205050A020403" pitchFamily="18" charset="0"/>
              </a:rPr>
              <a:t>In this case, a simple linear regression (linear least squares problem) can be formulated as:</a:t>
            </a:r>
          </a:p>
        </p:txBody>
      </p:sp>
      <p:pic>
        <p:nvPicPr>
          <p:cNvPr id="18" name="Picture 17">
            <a:extLst>
              <a:ext uri="{FF2B5EF4-FFF2-40B4-BE49-F238E27FC236}">
                <a16:creationId xmlns:a16="http://schemas.microsoft.com/office/drawing/2014/main" id="{34016895-CEA0-4AE7-964C-A3DF241E88F8}"/>
              </a:ext>
            </a:extLst>
          </p:cNvPr>
          <p:cNvPicPr>
            <a:picLocks noChangeAspect="1"/>
          </p:cNvPicPr>
          <p:nvPr/>
        </p:nvPicPr>
        <p:blipFill>
          <a:blip r:embed="rId6"/>
          <a:stretch>
            <a:fillRect/>
          </a:stretch>
        </p:blipFill>
        <p:spPr>
          <a:xfrm>
            <a:off x="2025131" y="3119072"/>
            <a:ext cx="1466850" cy="485775"/>
          </a:xfrm>
          <a:prstGeom prst="rect">
            <a:avLst/>
          </a:prstGeom>
        </p:spPr>
      </p:pic>
      <p:pic>
        <p:nvPicPr>
          <p:cNvPr id="24" name="Picture 23">
            <a:extLst>
              <a:ext uri="{FF2B5EF4-FFF2-40B4-BE49-F238E27FC236}">
                <a16:creationId xmlns:a16="http://schemas.microsoft.com/office/drawing/2014/main" id="{3A78F22C-5DCC-4245-9337-EAD130FCE78D}"/>
              </a:ext>
            </a:extLst>
          </p:cNvPr>
          <p:cNvPicPr>
            <a:picLocks noChangeAspect="1"/>
          </p:cNvPicPr>
          <p:nvPr/>
        </p:nvPicPr>
        <p:blipFill>
          <a:blip r:embed="rId7"/>
          <a:stretch>
            <a:fillRect/>
          </a:stretch>
        </p:blipFill>
        <p:spPr>
          <a:xfrm>
            <a:off x="1000125" y="4298281"/>
            <a:ext cx="10191750" cy="2324100"/>
          </a:xfrm>
          <a:prstGeom prst="rect">
            <a:avLst/>
          </a:prstGeom>
        </p:spPr>
      </p:pic>
    </p:spTree>
    <p:extLst>
      <p:ext uri="{BB962C8B-B14F-4D97-AF65-F5344CB8AC3E}">
        <p14:creationId xmlns:p14="http://schemas.microsoft.com/office/powerpoint/2010/main" val="26448958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70</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8.3.3 Parallax Removal</a:t>
            </a:r>
            <a:endParaRPr lang="en-001" sz="2400" dirty="0">
              <a:latin typeface="Adobe Caslon Pro" panose="0205050205050A020403" pitchFamily="18" charset="0"/>
            </a:endParaRPr>
          </a:p>
        </p:txBody>
      </p:sp>
      <p:pic>
        <p:nvPicPr>
          <p:cNvPr id="9" name="Picture 8">
            <a:extLst>
              <a:ext uri="{FF2B5EF4-FFF2-40B4-BE49-F238E27FC236}">
                <a16:creationId xmlns:a16="http://schemas.microsoft.com/office/drawing/2014/main" id="{97AD8C21-14DF-442D-89C3-E9878AB9E4E3}"/>
              </a:ext>
            </a:extLst>
          </p:cNvPr>
          <p:cNvPicPr>
            <a:picLocks noChangeAspect="1"/>
          </p:cNvPicPr>
          <p:nvPr/>
        </p:nvPicPr>
        <p:blipFill>
          <a:blip r:embed="rId4"/>
          <a:stretch>
            <a:fillRect/>
          </a:stretch>
        </p:blipFill>
        <p:spPr>
          <a:xfrm>
            <a:off x="2381250" y="1622901"/>
            <a:ext cx="7429500" cy="4276725"/>
          </a:xfrm>
          <a:prstGeom prst="rect">
            <a:avLst/>
          </a:prstGeom>
        </p:spPr>
      </p:pic>
    </p:spTree>
    <p:extLst>
      <p:ext uri="{BB962C8B-B14F-4D97-AF65-F5344CB8AC3E}">
        <p14:creationId xmlns:p14="http://schemas.microsoft.com/office/powerpoint/2010/main" val="20966143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8.3 </a:t>
            </a:r>
            <a:r>
              <a:rPr lang="en-US" sz="3200" b="1" i="0" cap="none" dirty="0">
                <a:solidFill>
                  <a:schemeClr val="tx1"/>
                </a:solidFill>
                <a:latin typeface="Adobe Caslon Pro" panose="0205050205050A020403" pitchFamily="18" charset="0"/>
                <a:cs typeface="Arial" panose="020B0604020202020204" pitchFamily="34" charset="0"/>
              </a:rPr>
              <a:t>Global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71</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7" name="TextBox 6">
            <a:extLst>
              <a:ext uri="{FF2B5EF4-FFF2-40B4-BE49-F238E27FC236}">
                <a16:creationId xmlns:a16="http://schemas.microsoft.com/office/drawing/2014/main" id="{7FE04AC6-9955-4C89-939D-B23C175AAE66}"/>
              </a:ext>
            </a:extLst>
          </p:cNvPr>
          <p:cNvSpPr txBox="1"/>
          <p:nvPr/>
        </p:nvSpPr>
        <p:spPr>
          <a:xfrm>
            <a:off x="790769" y="1005553"/>
            <a:ext cx="7384401"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8.3.3 Parallax Removal</a:t>
            </a:r>
            <a:endParaRPr lang="en-001" sz="2400" dirty="0">
              <a:latin typeface="Adobe Caslon Pro" panose="0205050205050A020403" pitchFamily="18" charset="0"/>
            </a:endParaRPr>
          </a:p>
        </p:txBody>
      </p:sp>
      <p:pic>
        <p:nvPicPr>
          <p:cNvPr id="9" name="Picture 8">
            <a:extLst>
              <a:ext uri="{FF2B5EF4-FFF2-40B4-BE49-F238E27FC236}">
                <a16:creationId xmlns:a16="http://schemas.microsoft.com/office/drawing/2014/main" id="{40764CB4-4274-4730-8A10-00A07FA1F464}"/>
              </a:ext>
            </a:extLst>
          </p:cNvPr>
          <p:cNvPicPr>
            <a:picLocks noChangeAspect="1"/>
          </p:cNvPicPr>
          <p:nvPr/>
        </p:nvPicPr>
        <p:blipFill>
          <a:blip r:embed="rId4"/>
          <a:stretch>
            <a:fillRect/>
          </a:stretch>
        </p:blipFill>
        <p:spPr>
          <a:xfrm>
            <a:off x="1839434" y="1492060"/>
            <a:ext cx="8749505" cy="4906817"/>
          </a:xfrm>
          <a:prstGeom prst="rect">
            <a:avLst/>
          </a:prstGeom>
        </p:spPr>
      </p:pic>
    </p:spTree>
    <p:extLst>
      <p:ext uri="{BB962C8B-B14F-4D97-AF65-F5344CB8AC3E}">
        <p14:creationId xmlns:p14="http://schemas.microsoft.com/office/powerpoint/2010/main" val="28693509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72</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12" name="TextBox 11">
            <a:extLst>
              <a:ext uri="{FF2B5EF4-FFF2-40B4-BE49-F238E27FC236}">
                <a16:creationId xmlns:a16="http://schemas.microsoft.com/office/drawing/2014/main" id="{8E8BD842-6B80-4E8C-B17B-2D1CA5530330}"/>
              </a:ext>
            </a:extLst>
          </p:cNvPr>
          <p:cNvSpPr txBox="1"/>
          <p:nvPr/>
        </p:nvSpPr>
        <p:spPr>
          <a:xfrm>
            <a:off x="894962" y="1633144"/>
            <a:ext cx="10154038" cy="2862322"/>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Once we have registered all of the input images with respect to each other, we need to decide how to produce the final stitched mosaic image.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This involves selecting a final compositing surface (flat, cylindrical, spherical, etc.) and view (reference image).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It also involves selecting which pixels contribute to the final composite and how to optimally blend these pixels to minimize visible seams, blur, and ghosting.</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Tree>
    <p:extLst>
      <p:ext uri="{BB962C8B-B14F-4D97-AF65-F5344CB8AC3E}">
        <p14:creationId xmlns:p14="http://schemas.microsoft.com/office/powerpoint/2010/main" val="11626632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73</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12" name="TextBox 11">
            <a:extLst>
              <a:ext uri="{FF2B5EF4-FFF2-40B4-BE49-F238E27FC236}">
                <a16:creationId xmlns:a16="http://schemas.microsoft.com/office/drawing/2014/main" id="{8E8BD842-6B80-4E8C-B17B-2D1CA5530330}"/>
              </a:ext>
            </a:extLst>
          </p:cNvPr>
          <p:cNvSpPr txBox="1"/>
          <p:nvPr/>
        </p:nvSpPr>
        <p:spPr>
          <a:xfrm>
            <a:off x="894962" y="1633144"/>
            <a:ext cx="10154038" cy="3477875"/>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first choice to be made is how to represent the final image.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If only a few images are stitched together, a natural approach is to select one of the images as the reference and to then warp all of the other images into its reference coordinate system. </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resulting composite is sometimes called a flat panorama, since the projection onto the final surface is still a perspective projection, and hence straight lines remain straight (which is often a desirable attribute)</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For larger fields of view, however, we cannot maintain a flat representation without excessively stretching pixels near the border of the image.</a:t>
            </a: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8.4.1 Choosing a compositing surface </a:t>
            </a:r>
            <a:endParaRPr lang="en-001" sz="2400" dirty="0">
              <a:latin typeface="Adobe Caslon Pro" panose="0205050205050A020403" pitchFamily="18" charset="0"/>
            </a:endParaRPr>
          </a:p>
        </p:txBody>
      </p:sp>
    </p:spTree>
    <p:extLst>
      <p:ext uri="{BB962C8B-B14F-4D97-AF65-F5344CB8AC3E}">
        <p14:creationId xmlns:p14="http://schemas.microsoft.com/office/powerpoint/2010/main" val="8950863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74</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12" name="TextBox 11">
            <a:extLst>
              <a:ext uri="{FF2B5EF4-FFF2-40B4-BE49-F238E27FC236}">
                <a16:creationId xmlns:a16="http://schemas.microsoft.com/office/drawing/2014/main" id="{8E8BD842-6B80-4E8C-B17B-2D1CA5530330}"/>
              </a:ext>
            </a:extLst>
          </p:cNvPr>
          <p:cNvSpPr txBox="1"/>
          <p:nvPr/>
        </p:nvSpPr>
        <p:spPr>
          <a:xfrm>
            <a:off x="894962" y="1633144"/>
            <a:ext cx="10256258" cy="2246769"/>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The usual choice for compositing larger panoramas is to use a cylindrical or spherical projection.</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In fact, any surface used for environment mapping in computer graphics can be used, including a cube map, which represents the full viewing sphere with the six square faces of a cube.</a:t>
            </a: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8.4.1 Choosing a compositing surface </a:t>
            </a:r>
            <a:endParaRPr lang="en-001" sz="2400" dirty="0">
              <a:latin typeface="Adobe Caslon Pro" panose="0205050205050A020403" pitchFamily="18" charset="0"/>
            </a:endParaRPr>
          </a:p>
        </p:txBody>
      </p:sp>
    </p:spTree>
    <p:extLst>
      <p:ext uri="{BB962C8B-B14F-4D97-AF65-F5344CB8AC3E}">
        <p14:creationId xmlns:p14="http://schemas.microsoft.com/office/powerpoint/2010/main" val="39491981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75</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12" name="TextBox 11">
            <a:extLst>
              <a:ext uri="{FF2B5EF4-FFF2-40B4-BE49-F238E27FC236}">
                <a16:creationId xmlns:a16="http://schemas.microsoft.com/office/drawing/2014/main" id="{8E8BD842-6B80-4E8C-B17B-2D1CA5530330}"/>
              </a:ext>
            </a:extLst>
          </p:cNvPr>
          <p:cNvSpPr txBox="1"/>
          <p:nvPr/>
        </p:nvSpPr>
        <p:spPr>
          <a:xfrm>
            <a:off x="894962" y="1633144"/>
            <a:ext cx="10256258" cy="2554545"/>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Once the source pixels have been mapped onto the final composite surface, we must still decide how to blend them in order to create an attractive-looking panorama.</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If all of the images are in perfect registration and identically exposed, this is an easy problem, i.e., any pixel or combination will do.</a:t>
            </a:r>
          </a:p>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However, for real images, visible seams (due to exposure differences), blurring (due to mis-registration), or ghosting (due to moving objects) can occur.</a:t>
            </a: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8.4.2 Pixel selection and weighting (de-ghosting)</a:t>
            </a:r>
            <a:endParaRPr lang="en-001" sz="2400" dirty="0">
              <a:latin typeface="Adobe Caslon Pro" panose="0205050205050A020403" pitchFamily="18" charset="0"/>
            </a:endParaRPr>
          </a:p>
        </p:txBody>
      </p:sp>
    </p:spTree>
    <p:extLst>
      <p:ext uri="{BB962C8B-B14F-4D97-AF65-F5344CB8AC3E}">
        <p14:creationId xmlns:p14="http://schemas.microsoft.com/office/powerpoint/2010/main" val="23641404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76</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8.4.3 Photomontage</a:t>
            </a:r>
            <a:endParaRPr lang="en-001" sz="2400" dirty="0">
              <a:latin typeface="Adobe Caslon Pro" panose="0205050205050A020403" pitchFamily="18" charset="0"/>
            </a:endParaRPr>
          </a:p>
        </p:txBody>
      </p:sp>
      <p:sp>
        <p:nvSpPr>
          <p:cNvPr id="12" name="TextBox 11">
            <a:extLst>
              <a:ext uri="{FF2B5EF4-FFF2-40B4-BE49-F238E27FC236}">
                <a16:creationId xmlns:a16="http://schemas.microsoft.com/office/drawing/2014/main" id="{A53777CD-F658-403A-B8F7-A14725D43689}"/>
              </a:ext>
            </a:extLst>
          </p:cNvPr>
          <p:cNvSpPr txBox="1"/>
          <p:nvPr/>
        </p:nvSpPr>
        <p:spPr>
          <a:xfrm>
            <a:off x="894962" y="1633144"/>
            <a:ext cx="10256258" cy="1015663"/>
          </a:xfrm>
          <a:prstGeom prst="rect">
            <a:avLst/>
          </a:prstGeom>
          <a:noFill/>
        </p:spPr>
        <p:txBody>
          <a:bodyPr wrap="square">
            <a:spAutoFit/>
          </a:bodyPr>
          <a:lstStyle/>
          <a:p>
            <a:pPr marL="342900" indent="-342900" algn="l">
              <a:buFont typeface="Arial" panose="020B0604020202020204" pitchFamily="34" charset="0"/>
              <a:buChar char="•"/>
            </a:pPr>
            <a:r>
              <a:rPr lang="en-US" sz="2000" dirty="0">
                <a:latin typeface="Adobe Caslon Pro" panose="0205050205050A020403" pitchFamily="18" charset="0"/>
                <a:cs typeface="Adobe Arabic" panose="02040503050201020203" pitchFamily="18" charset="-78"/>
              </a:rPr>
              <a:t>While image stitching is normally used to composite partially overlapping photographs, it can also be used to composite repeated shots of a scene taken with the aim of obtaining the best possible composition and appearance of each element.</a:t>
            </a:r>
          </a:p>
        </p:txBody>
      </p:sp>
    </p:spTree>
    <p:extLst>
      <p:ext uri="{BB962C8B-B14F-4D97-AF65-F5344CB8AC3E}">
        <p14:creationId xmlns:p14="http://schemas.microsoft.com/office/powerpoint/2010/main" val="38231931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77</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8.4.3 Photomontage</a:t>
            </a:r>
            <a:endParaRPr lang="en-001" sz="2400" dirty="0">
              <a:latin typeface="Adobe Caslon Pro" panose="0205050205050A020403" pitchFamily="18" charset="0"/>
            </a:endParaRPr>
          </a:p>
        </p:txBody>
      </p:sp>
      <p:pic>
        <p:nvPicPr>
          <p:cNvPr id="4" name="Picture 3">
            <a:extLst>
              <a:ext uri="{FF2B5EF4-FFF2-40B4-BE49-F238E27FC236}">
                <a16:creationId xmlns:a16="http://schemas.microsoft.com/office/drawing/2014/main" id="{E1C77309-7195-44A4-A85F-F999469E8C79}"/>
              </a:ext>
            </a:extLst>
          </p:cNvPr>
          <p:cNvPicPr>
            <a:picLocks noChangeAspect="1"/>
          </p:cNvPicPr>
          <p:nvPr/>
        </p:nvPicPr>
        <p:blipFill>
          <a:blip r:embed="rId4"/>
          <a:stretch>
            <a:fillRect/>
          </a:stretch>
        </p:blipFill>
        <p:spPr>
          <a:xfrm>
            <a:off x="1822295" y="1391944"/>
            <a:ext cx="8770434" cy="4947010"/>
          </a:xfrm>
          <a:prstGeom prst="rect">
            <a:avLst/>
          </a:prstGeom>
        </p:spPr>
      </p:pic>
    </p:spTree>
    <p:extLst>
      <p:ext uri="{BB962C8B-B14F-4D97-AF65-F5344CB8AC3E}">
        <p14:creationId xmlns:p14="http://schemas.microsoft.com/office/powerpoint/2010/main" val="31528655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78</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0A708E8C-E622-45C0-8F8F-8A9C0B143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331" y="1492060"/>
            <a:ext cx="6691300" cy="4740192"/>
          </a:xfrm>
          <a:prstGeom prst="rect">
            <a:avLst/>
          </a:prstGeom>
        </p:spPr>
      </p:pic>
    </p:spTree>
    <p:extLst>
      <p:ext uri="{BB962C8B-B14F-4D97-AF65-F5344CB8AC3E}">
        <p14:creationId xmlns:p14="http://schemas.microsoft.com/office/powerpoint/2010/main" val="22038917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79</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7" name="圖片 6">
            <a:extLst>
              <a:ext uri="{FF2B5EF4-FFF2-40B4-BE49-F238E27FC236}">
                <a16:creationId xmlns:a16="http://schemas.microsoft.com/office/drawing/2014/main" id="{FA094811-3163-46BB-AE5A-D4316FE903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1778" y="1633144"/>
            <a:ext cx="6540406" cy="4775534"/>
          </a:xfrm>
          <a:prstGeom prst="rect">
            <a:avLst/>
          </a:prstGeom>
        </p:spPr>
      </p:pic>
    </p:spTree>
    <p:extLst>
      <p:ext uri="{BB962C8B-B14F-4D97-AF65-F5344CB8AC3E}">
        <p14:creationId xmlns:p14="http://schemas.microsoft.com/office/powerpoint/2010/main" val="3125970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8.1.1 2D alignment using least squares</a:t>
            </a:r>
            <a:endParaRPr lang="en-001" sz="2400" dirty="0">
              <a:latin typeface="Adobe Caslon Pro" panose="0205050205050A020403" pitchFamily="18" charset="0"/>
            </a:endParaRPr>
          </a:p>
        </p:txBody>
      </p:sp>
      <p:sp>
        <p:nvSpPr>
          <p:cNvPr id="10" name="TextBox 9">
            <a:extLst>
              <a:ext uri="{FF2B5EF4-FFF2-40B4-BE49-F238E27FC236}">
                <a16:creationId xmlns:a16="http://schemas.microsoft.com/office/drawing/2014/main" id="{AA3E2D31-F2A1-4C1E-BC94-296C50AA4BE6}"/>
              </a:ext>
            </a:extLst>
          </p:cNvPr>
          <p:cNvSpPr txBox="1"/>
          <p:nvPr/>
        </p:nvSpPr>
        <p:spPr>
          <a:xfrm>
            <a:off x="790770" y="1609730"/>
            <a:ext cx="9230308" cy="707886"/>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latin typeface="Adobe Caslon Pro" panose="0205050205050A020403" pitchFamily="18" charset="0"/>
              </a:rPr>
              <a:t>The minimum can be found by solving the Symmetric Positive Definite (SPD) system of normal equations</a:t>
            </a:r>
            <a:endParaRPr lang="en-001" sz="2000" dirty="0">
              <a:latin typeface="Adobe Caslon Pro" panose="0205050205050A020403" pitchFamily="18" charset="0"/>
            </a:endParaRPr>
          </a:p>
        </p:txBody>
      </p:sp>
      <p:pic>
        <p:nvPicPr>
          <p:cNvPr id="8" name="Picture 7">
            <a:extLst>
              <a:ext uri="{FF2B5EF4-FFF2-40B4-BE49-F238E27FC236}">
                <a16:creationId xmlns:a16="http://schemas.microsoft.com/office/drawing/2014/main" id="{14815DCA-2245-4447-861B-D7E272A45DDF}"/>
              </a:ext>
            </a:extLst>
          </p:cNvPr>
          <p:cNvPicPr>
            <a:picLocks noChangeAspect="1"/>
          </p:cNvPicPr>
          <p:nvPr/>
        </p:nvPicPr>
        <p:blipFill>
          <a:blip r:embed="rId4"/>
          <a:stretch>
            <a:fillRect/>
          </a:stretch>
        </p:blipFill>
        <p:spPr>
          <a:xfrm>
            <a:off x="4216271" y="2317616"/>
            <a:ext cx="6696075" cy="762000"/>
          </a:xfrm>
          <a:prstGeom prst="rect">
            <a:avLst/>
          </a:prstGeom>
        </p:spPr>
      </p:pic>
      <p:pic>
        <p:nvPicPr>
          <p:cNvPr id="13" name="Picture 12">
            <a:extLst>
              <a:ext uri="{FF2B5EF4-FFF2-40B4-BE49-F238E27FC236}">
                <a16:creationId xmlns:a16="http://schemas.microsoft.com/office/drawing/2014/main" id="{50DC05BC-99CF-4512-B017-416381BFFCEE}"/>
              </a:ext>
            </a:extLst>
          </p:cNvPr>
          <p:cNvPicPr>
            <a:picLocks noChangeAspect="1"/>
          </p:cNvPicPr>
          <p:nvPr/>
        </p:nvPicPr>
        <p:blipFill>
          <a:blip r:embed="rId5"/>
          <a:stretch>
            <a:fillRect/>
          </a:stretch>
        </p:blipFill>
        <p:spPr>
          <a:xfrm>
            <a:off x="3978146" y="3271546"/>
            <a:ext cx="6934200" cy="800100"/>
          </a:xfrm>
          <a:prstGeom prst="rect">
            <a:avLst/>
          </a:prstGeom>
        </p:spPr>
      </p:pic>
      <p:sp>
        <p:nvSpPr>
          <p:cNvPr id="17" name="TextBox 16">
            <a:extLst>
              <a:ext uri="{FF2B5EF4-FFF2-40B4-BE49-F238E27FC236}">
                <a16:creationId xmlns:a16="http://schemas.microsoft.com/office/drawing/2014/main" id="{C4AA9BAF-630F-47AE-A10D-5F552D91D0CD}"/>
              </a:ext>
            </a:extLst>
          </p:cNvPr>
          <p:cNvSpPr txBox="1"/>
          <p:nvPr/>
        </p:nvSpPr>
        <p:spPr>
          <a:xfrm>
            <a:off x="1182654" y="2746827"/>
            <a:ext cx="1159328" cy="400110"/>
          </a:xfrm>
          <a:prstGeom prst="rect">
            <a:avLst/>
          </a:prstGeom>
          <a:noFill/>
        </p:spPr>
        <p:txBody>
          <a:bodyPr wrap="square">
            <a:spAutoFit/>
          </a:bodyPr>
          <a:lstStyle/>
          <a:p>
            <a:pPr algn="l"/>
            <a:r>
              <a:rPr lang="en-US" sz="2000" dirty="0">
                <a:latin typeface="Adobe Caslon Pro" panose="0205050205050A020403" pitchFamily="18" charset="0"/>
              </a:rPr>
              <a:t>where</a:t>
            </a:r>
            <a:endParaRPr lang="en-001" sz="2000" dirty="0">
              <a:latin typeface="Adobe Caslon Pro" panose="0205050205050A020403" pitchFamily="18" charset="0"/>
            </a:endParaRPr>
          </a:p>
        </p:txBody>
      </p:sp>
      <p:sp>
        <p:nvSpPr>
          <p:cNvPr id="19" name="TextBox 18">
            <a:extLst>
              <a:ext uri="{FF2B5EF4-FFF2-40B4-BE49-F238E27FC236}">
                <a16:creationId xmlns:a16="http://schemas.microsoft.com/office/drawing/2014/main" id="{40EDA72F-88C2-413B-BE4A-A39305859888}"/>
              </a:ext>
            </a:extLst>
          </p:cNvPr>
          <p:cNvSpPr txBox="1"/>
          <p:nvPr/>
        </p:nvSpPr>
        <p:spPr>
          <a:xfrm>
            <a:off x="1200508" y="3815574"/>
            <a:ext cx="2827271" cy="400110"/>
          </a:xfrm>
          <a:prstGeom prst="rect">
            <a:avLst/>
          </a:prstGeom>
          <a:noFill/>
        </p:spPr>
        <p:txBody>
          <a:bodyPr wrap="square">
            <a:spAutoFit/>
          </a:bodyPr>
          <a:lstStyle/>
          <a:p>
            <a:pPr algn="l"/>
            <a:r>
              <a:rPr lang="en-US" sz="2000" dirty="0">
                <a:latin typeface="Adobe Caslon Pro" panose="0205050205050A020403" pitchFamily="18" charset="0"/>
              </a:rPr>
              <a:t>is called the Hessian and</a:t>
            </a:r>
            <a:endParaRPr lang="en-001" sz="2000" dirty="0">
              <a:latin typeface="Adobe Caslon Pro" panose="0205050205050A020403" pitchFamily="18" charset="0"/>
            </a:endParaRPr>
          </a:p>
        </p:txBody>
      </p:sp>
      <p:pic>
        <p:nvPicPr>
          <p:cNvPr id="15" name="Picture 14">
            <a:extLst>
              <a:ext uri="{FF2B5EF4-FFF2-40B4-BE49-F238E27FC236}">
                <a16:creationId xmlns:a16="http://schemas.microsoft.com/office/drawing/2014/main" id="{D655FD3B-A4B9-4A42-8DBF-E7BAB0BF91B5}"/>
              </a:ext>
            </a:extLst>
          </p:cNvPr>
          <p:cNvPicPr>
            <a:picLocks noChangeAspect="1"/>
          </p:cNvPicPr>
          <p:nvPr/>
        </p:nvPicPr>
        <p:blipFill rotWithShape="1">
          <a:blip r:embed="rId6"/>
          <a:srcRect b="10311"/>
          <a:stretch/>
        </p:blipFill>
        <p:spPr>
          <a:xfrm>
            <a:off x="4129574" y="4896921"/>
            <a:ext cx="2552700" cy="486945"/>
          </a:xfrm>
          <a:prstGeom prst="rect">
            <a:avLst/>
          </a:prstGeom>
        </p:spPr>
      </p:pic>
      <p:sp>
        <p:nvSpPr>
          <p:cNvPr id="14" name="Subtitle 2">
            <a:extLst>
              <a:ext uri="{FF2B5EF4-FFF2-40B4-BE49-F238E27FC236}">
                <a16:creationId xmlns:a16="http://schemas.microsoft.com/office/drawing/2014/main" id="{E66FB0CE-E029-4047-9A37-ADD0F6BAEF9A}"/>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30306064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80</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91D8246B-38F6-47FE-A54D-8D9E883CD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9536" y="1633144"/>
            <a:ext cx="6472928" cy="4703036"/>
          </a:xfrm>
          <a:prstGeom prst="rect">
            <a:avLst/>
          </a:prstGeom>
        </p:spPr>
      </p:pic>
    </p:spTree>
    <p:extLst>
      <p:ext uri="{BB962C8B-B14F-4D97-AF65-F5344CB8AC3E}">
        <p14:creationId xmlns:p14="http://schemas.microsoft.com/office/powerpoint/2010/main" val="37486844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81</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C89CCC55-F968-4CB1-A1F0-74F23D20E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838" y="1785529"/>
            <a:ext cx="8304903" cy="4553425"/>
          </a:xfrm>
          <a:prstGeom prst="rect">
            <a:avLst/>
          </a:prstGeom>
        </p:spPr>
      </p:pic>
      <p:sp>
        <p:nvSpPr>
          <p:cNvPr id="10" name="文字方塊 9">
            <a:extLst>
              <a:ext uri="{FF2B5EF4-FFF2-40B4-BE49-F238E27FC236}">
                <a16:creationId xmlns:a16="http://schemas.microsoft.com/office/drawing/2014/main" id="{3B0DF9F1-5CE9-4DB1-B830-D816A9BE4DD8}"/>
              </a:ext>
            </a:extLst>
          </p:cNvPr>
          <p:cNvSpPr txBox="1"/>
          <p:nvPr/>
        </p:nvSpPr>
        <p:spPr>
          <a:xfrm>
            <a:off x="1623740" y="1633144"/>
            <a:ext cx="3436883" cy="369332"/>
          </a:xfrm>
          <a:prstGeom prst="rect">
            <a:avLst/>
          </a:prstGeom>
          <a:noFill/>
        </p:spPr>
        <p:txBody>
          <a:bodyPr wrap="square" rtlCol="0">
            <a:spAutoFit/>
          </a:bodyPr>
          <a:lstStyle/>
          <a:p>
            <a:r>
              <a:rPr lang="en-US" altLang="zh-TW" dirty="0">
                <a:latin typeface="Adobe Caslon Pro" panose="0205050205050A020403"/>
              </a:rPr>
              <a:t>Gradient-domain stitching</a:t>
            </a:r>
            <a:endParaRPr lang="zh-TW" altLang="en-US" dirty="0">
              <a:latin typeface="Adobe Caslon Pro" panose="0205050205050A020403"/>
            </a:endParaRPr>
          </a:p>
        </p:txBody>
      </p:sp>
    </p:spTree>
    <p:extLst>
      <p:ext uri="{BB962C8B-B14F-4D97-AF65-F5344CB8AC3E}">
        <p14:creationId xmlns:p14="http://schemas.microsoft.com/office/powerpoint/2010/main" val="37060313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82</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B41895A7-2789-498B-A552-065698A336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8624" y="1911373"/>
            <a:ext cx="7744743" cy="4636571"/>
          </a:xfrm>
          <a:prstGeom prst="rect">
            <a:avLst/>
          </a:prstGeom>
        </p:spPr>
      </p:pic>
      <p:sp>
        <p:nvSpPr>
          <p:cNvPr id="3" name="文字方塊 2">
            <a:extLst>
              <a:ext uri="{FF2B5EF4-FFF2-40B4-BE49-F238E27FC236}">
                <a16:creationId xmlns:a16="http://schemas.microsoft.com/office/drawing/2014/main" id="{3F977A25-D6D4-49A1-B0B9-04C87D94F6FE}"/>
              </a:ext>
            </a:extLst>
          </p:cNvPr>
          <p:cNvSpPr txBox="1"/>
          <p:nvPr/>
        </p:nvSpPr>
        <p:spPr>
          <a:xfrm>
            <a:off x="1623740" y="1633144"/>
            <a:ext cx="3436883" cy="369332"/>
          </a:xfrm>
          <a:prstGeom prst="rect">
            <a:avLst/>
          </a:prstGeom>
          <a:noFill/>
        </p:spPr>
        <p:txBody>
          <a:bodyPr wrap="square" rtlCol="0">
            <a:spAutoFit/>
          </a:bodyPr>
          <a:lstStyle/>
          <a:p>
            <a:r>
              <a:rPr lang="en-US" altLang="zh-TW" dirty="0">
                <a:latin typeface="Adobe Caslon Pro" panose="0205050205050A020403"/>
              </a:rPr>
              <a:t>Gradient-domain stitching</a:t>
            </a:r>
            <a:endParaRPr lang="zh-TW" altLang="en-US" dirty="0">
              <a:latin typeface="Adobe Caslon Pro" panose="0205050205050A020403"/>
            </a:endParaRPr>
          </a:p>
        </p:txBody>
      </p:sp>
    </p:spTree>
    <p:extLst>
      <p:ext uri="{BB962C8B-B14F-4D97-AF65-F5344CB8AC3E}">
        <p14:creationId xmlns:p14="http://schemas.microsoft.com/office/powerpoint/2010/main" val="36159453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83</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69278F04-56C3-47FD-8A28-989241CCBD18}"/>
              </a:ext>
            </a:extLst>
          </p:cNvPr>
          <p:cNvPicPr>
            <a:picLocks noChangeAspect="1"/>
          </p:cNvPicPr>
          <p:nvPr/>
        </p:nvPicPr>
        <p:blipFill rotWithShape="1">
          <a:blip r:embed="rId4">
            <a:extLst>
              <a:ext uri="{28A0092B-C50C-407E-A947-70E740481C1C}">
                <a14:useLocalDpi xmlns:a14="http://schemas.microsoft.com/office/drawing/2010/main" val="0"/>
              </a:ext>
            </a:extLst>
          </a:blip>
          <a:srcRect t="52387" r="11548" b="25051"/>
          <a:stretch/>
        </p:blipFill>
        <p:spPr>
          <a:xfrm>
            <a:off x="2544718" y="4424855"/>
            <a:ext cx="6988165" cy="1030014"/>
          </a:xfrm>
          <a:prstGeom prst="rect">
            <a:avLst/>
          </a:prstGeom>
        </p:spPr>
      </p:pic>
      <p:pic>
        <p:nvPicPr>
          <p:cNvPr id="7" name="圖片 6">
            <a:extLst>
              <a:ext uri="{FF2B5EF4-FFF2-40B4-BE49-F238E27FC236}">
                <a16:creationId xmlns:a16="http://schemas.microsoft.com/office/drawing/2014/main" id="{C52C109E-DF2A-4F80-9D27-74A18E0343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5344" y="1953725"/>
            <a:ext cx="7641311" cy="2471130"/>
          </a:xfrm>
          <a:prstGeom prst="rect">
            <a:avLst/>
          </a:prstGeom>
        </p:spPr>
      </p:pic>
    </p:spTree>
    <p:extLst>
      <p:ext uri="{BB962C8B-B14F-4D97-AF65-F5344CB8AC3E}">
        <p14:creationId xmlns:p14="http://schemas.microsoft.com/office/powerpoint/2010/main" val="25597384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84</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69278F04-56C3-47FD-8A28-989241CCBD18}"/>
              </a:ext>
            </a:extLst>
          </p:cNvPr>
          <p:cNvPicPr>
            <a:picLocks noChangeAspect="1"/>
          </p:cNvPicPr>
          <p:nvPr/>
        </p:nvPicPr>
        <p:blipFill rotWithShape="1">
          <a:blip r:embed="rId4">
            <a:extLst>
              <a:ext uri="{28A0092B-C50C-407E-A947-70E740481C1C}">
                <a14:useLocalDpi xmlns:a14="http://schemas.microsoft.com/office/drawing/2010/main" val="0"/>
              </a:ext>
            </a:extLst>
          </a:blip>
          <a:srcRect t="52387" r="11548" b="25051"/>
          <a:stretch/>
        </p:blipFill>
        <p:spPr>
          <a:xfrm>
            <a:off x="2544718" y="4424855"/>
            <a:ext cx="6988165" cy="1030014"/>
          </a:xfrm>
          <a:prstGeom prst="rect">
            <a:avLst/>
          </a:prstGeom>
        </p:spPr>
      </p:pic>
      <p:pic>
        <p:nvPicPr>
          <p:cNvPr id="10" name="圖片 9">
            <a:extLst>
              <a:ext uri="{FF2B5EF4-FFF2-40B4-BE49-F238E27FC236}">
                <a16:creationId xmlns:a16="http://schemas.microsoft.com/office/drawing/2014/main" id="{26030F3F-E166-4F9E-889A-2726266B0D44}"/>
              </a:ext>
            </a:extLst>
          </p:cNvPr>
          <p:cNvPicPr>
            <a:picLocks noChangeAspect="1"/>
          </p:cNvPicPr>
          <p:nvPr/>
        </p:nvPicPr>
        <p:blipFill rotWithShape="1">
          <a:blip r:embed="rId4">
            <a:extLst>
              <a:ext uri="{28A0092B-C50C-407E-A947-70E740481C1C}">
                <a14:useLocalDpi xmlns:a14="http://schemas.microsoft.com/office/drawing/2010/main" val="0"/>
              </a:ext>
            </a:extLst>
          </a:blip>
          <a:srcRect l="1516" r="14510" b="65355"/>
          <a:stretch/>
        </p:blipFill>
        <p:spPr>
          <a:xfrm>
            <a:off x="1307372" y="1953725"/>
            <a:ext cx="9989666" cy="2381520"/>
          </a:xfrm>
          <a:prstGeom prst="rect">
            <a:avLst/>
          </a:prstGeom>
        </p:spPr>
      </p:pic>
    </p:spTree>
    <p:extLst>
      <p:ext uri="{BB962C8B-B14F-4D97-AF65-F5344CB8AC3E}">
        <p14:creationId xmlns:p14="http://schemas.microsoft.com/office/powerpoint/2010/main" val="7043310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85</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CA65D0CE-9CE4-40FC-B40C-E414410F8E23}"/>
              </a:ext>
            </a:extLst>
          </p:cNvPr>
          <p:cNvPicPr>
            <a:picLocks noChangeAspect="1"/>
          </p:cNvPicPr>
          <p:nvPr/>
        </p:nvPicPr>
        <p:blipFill rotWithShape="1">
          <a:blip r:embed="rId4">
            <a:extLst>
              <a:ext uri="{28A0092B-C50C-407E-A947-70E740481C1C}">
                <a14:useLocalDpi xmlns:a14="http://schemas.microsoft.com/office/drawing/2010/main" val="0"/>
              </a:ext>
            </a:extLst>
          </a:blip>
          <a:srcRect r="14347" b="16772"/>
          <a:stretch/>
        </p:blipFill>
        <p:spPr>
          <a:xfrm>
            <a:off x="3003101" y="2320329"/>
            <a:ext cx="6185797" cy="4010742"/>
          </a:xfrm>
          <a:prstGeom prst="rect">
            <a:avLst/>
          </a:prstGeom>
        </p:spPr>
      </p:pic>
      <p:sp>
        <p:nvSpPr>
          <p:cNvPr id="3" name="文字方塊 2">
            <a:extLst>
              <a:ext uri="{FF2B5EF4-FFF2-40B4-BE49-F238E27FC236}">
                <a16:creationId xmlns:a16="http://schemas.microsoft.com/office/drawing/2014/main" id="{9DB1CA12-D9C8-46A4-8485-376142DEE922}"/>
              </a:ext>
            </a:extLst>
          </p:cNvPr>
          <p:cNvSpPr txBox="1"/>
          <p:nvPr/>
        </p:nvSpPr>
        <p:spPr>
          <a:xfrm>
            <a:off x="1746513" y="1657452"/>
            <a:ext cx="2513175" cy="369332"/>
          </a:xfrm>
          <a:prstGeom prst="rect">
            <a:avLst/>
          </a:prstGeom>
          <a:noFill/>
        </p:spPr>
        <p:txBody>
          <a:bodyPr wrap="square" rtlCol="0">
            <a:spAutoFit/>
          </a:bodyPr>
          <a:lstStyle/>
          <a:p>
            <a:r>
              <a:rPr lang="en-US" altLang="zh-TW" dirty="0">
                <a:latin typeface="Adobe Caslon Pro" panose="0205050205050A020403"/>
              </a:rPr>
              <a:t>Problem: Drift</a:t>
            </a:r>
            <a:endParaRPr lang="zh-TW" altLang="en-US" dirty="0">
              <a:latin typeface="Adobe Caslon Pro" panose="0205050205050A020403"/>
            </a:endParaRPr>
          </a:p>
        </p:txBody>
      </p:sp>
    </p:spTree>
    <p:extLst>
      <p:ext uri="{BB962C8B-B14F-4D97-AF65-F5344CB8AC3E}">
        <p14:creationId xmlns:p14="http://schemas.microsoft.com/office/powerpoint/2010/main" val="15934052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86</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24ABAAA6-DDD1-413E-BDEA-A228C2221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4251" y="1771582"/>
            <a:ext cx="6472705" cy="4428693"/>
          </a:xfrm>
          <a:prstGeom prst="rect">
            <a:avLst/>
          </a:prstGeom>
        </p:spPr>
      </p:pic>
    </p:spTree>
    <p:extLst>
      <p:ext uri="{BB962C8B-B14F-4D97-AF65-F5344CB8AC3E}">
        <p14:creationId xmlns:p14="http://schemas.microsoft.com/office/powerpoint/2010/main" val="23446636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87</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53993C85-7422-4BEC-91D7-1EE2E253F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8997" y="1521368"/>
            <a:ext cx="8449610" cy="4722034"/>
          </a:xfrm>
          <a:prstGeom prst="rect">
            <a:avLst/>
          </a:prstGeom>
        </p:spPr>
      </p:pic>
    </p:spTree>
    <p:extLst>
      <p:ext uri="{BB962C8B-B14F-4D97-AF65-F5344CB8AC3E}">
        <p14:creationId xmlns:p14="http://schemas.microsoft.com/office/powerpoint/2010/main" val="22645784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88</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4DD7B65D-91C3-4A32-B248-CA8C5F1154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54" y="1753404"/>
            <a:ext cx="8829864" cy="4393255"/>
          </a:xfrm>
          <a:prstGeom prst="rect">
            <a:avLst/>
          </a:prstGeom>
        </p:spPr>
      </p:pic>
      <p:sp>
        <p:nvSpPr>
          <p:cNvPr id="3" name="文字方塊 2">
            <a:extLst>
              <a:ext uri="{FF2B5EF4-FFF2-40B4-BE49-F238E27FC236}">
                <a16:creationId xmlns:a16="http://schemas.microsoft.com/office/drawing/2014/main" id="{05C8EB36-E914-4763-8D72-209B4B0FE0C8}"/>
              </a:ext>
            </a:extLst>
          </p:cNvPr>
          <p:cNvSpPr txBox="1"/>
          <p:nvPr/>
        </p:nvSpPr>
        <p:spPr>
          <a:xfrm>
            <a:off x="1558082" y="1463867"/>
            <a:ext cx="3426372" cy="369332"/>
          </a:xfrm>
          <a:prstGeom prst="rect">
            <a:avLst/>
          </a:prstGeom>
          <a:noFill/>
        </p:spPr>
        <p:txBody>
          <a:bodyPr wrap="square" rtlCol="0">
            <a:spAutoFit/>
          </a:bodyPr>
          <a:lstStyle/>
          <a:p>
            <a:r>
              <a:rPr lang="en-US" altLang="zh-TW" dirty="0" err="1">
                <a:latin typeface="Adobe Caslon Pro" panose="0205050205050A020403"/>
              </a:rPr>
              <a:t>Rectangling</a:t>
            </a:r>
            <a:r>
              <a:rPr lang="en-US" altLang="zh-TW" dirty="0">
                <a:latin typeface="Adobe Caslon Pro" panose="0205050205050A020403"/>
              </a:rPr>
              <a:t> panoramas</a:t>
            </a:r>
            <a:endParaRPr lang="zh-TW" altLang="en-US" dirty="0">
              <a:latin typeface="Adobe Caslon Pro" panose="0205050205050A020403"/>
            </a:endParaRPr>
          </a:p>
        </p:txBody>
      </p:sp>
    </p:spTree>
    <p:extLst>
      <p:ext uri="{BB962C8B-B14F-4D97-AF65-F5344CB8AC3E}">
        <p14:creationId xmlns:p14="http://schemas.microsoft.com/office/powerpoint/2010/main" val="6143454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89</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E95828AF-0228-4A7A-8ACA-7EF737505D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2289" y="1656224"/>
            <a:ext cx="6239384" cy="4355044"/>
          </a:xfrm>
          <a:prstGeom prst="rect">
            <a:avLst/>
          </a:prstGeom>
        </p:spPr>
      </p:pic>
    </p:spTree>
    <p:extLst>
      <p:ext uri="{BB962C8B-B14F-4D97-AF65-F5344CB8AC3E}">
        <p14:creationId xmlns:p14="http://schemas.microsoft.com/office/powerpoint/2010/main" val="2110939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8.1 </a:t>
            </a:r>
            <a:r>
              <a:rPr lang="en-US" sz="3200" b="1" i="0" cap="none" dirty="0">
                <a:solidFill>
                  <a:schemeClr val="tx1"/>
                </a:solidFill>
                <a:latin typeface="Adobe Caslon Pro" panose="0205050205050A020403" pitchFamily="18" charset="0"/>
                <a:cs typeface="Arial" panose="020B0604020202020204" pitchFamily="34" charset="0"/>
              </a:rPr>
              <a:t>Pairwise Alignment</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9</a:t>
            </a:fld>
            <a:endParaRPr lang="en-US"/>
          </a:p>
        </p:txBody>
      </p:sp>
      <p:sp>
        <p:nvSpPr>
          <p:cNvPr id="9" name="TextBox 8">
            <a:extLst>
              <a:ext uri="{FF2B5EF4-FFF2-40B4-BE49-F238E27FC236}">
                <a16:creationId xmlns:a16="http://schemas.microsoft.com/office/drawing/2014/main" id="{233B0B18-3652-47AC-A17D-F9A66D1BE90F}"/>
              </a:ext>
            </a:extLst>
          </p:cNvPr>
          <p:cNvSpPr txBox="1"/>
          <p:nvPr/>
        </p:nvSpPr>
        <p:spPr>
          <a:xfrm>
            <a:off x="790770" y="1005553"/>
            <a:ext cx="6130212" cy="830997"/>
          </a:xfrm>
          <a:prstGeom prst="rect">
            <a:avLst/>
          </a:prstGeom>
          <a:noFill/>
        </p:spPr>
        <p:txBody>
          <a:bodyPr wrap="square">
            <a:spAutoFit/>
          </a:bodyPr>
          <a:lstStyle/>
          <a:p>
            <a:r>
              <a:rPr lang="en-US" sz="2400" i="0" u="none" strike="noStrike" baseline="0" dirty="0">
                <a:latin typeface="Adobe Caslon Pro" panose="0205050205050A020403" pitchFamily="18" charset="0"/>
              </a:rPr>
              <a:t>8.1.1 2D alignment using least squares</a:t>
            </a:r>
          </a:p>
          <a:p>
            <a:endParaRPr lang="en-001" sz="2400" dirty="0">
              <a:latin typeface="Adobe Caslon Pro" panose="0205050205050A020403" pitchFamily="18" charset="0"/>
            </a:endParaRPr>
          </a:p>
        </p:txBody>
      </p:sp>
      <p:sp>
        <p:nvSpPr>
          <p:cNvPr id="10" name="TextBox 9">
            <a:extLst>
              <a:ext uri="{FF2B5EF4-FFF2-40B4-BE49-F238E27FC236}">
                <a16:creationId xmlns:a16="http://schemas.microsoft.com/office/drawing/2014/main" id="{AA3E2D31-F2A1-4C1E-BC94-296C50AA4BE6}"/>
              </a:ext>
            </a:extLst>
          </p:cNvPr>
          <p:cNvSpPr txBox="1"/>
          <p:nvPr/>
        </p:nvSpPr>
        <p:spPr>
          <a:xfrm>
            <a:off x="820999" y="2029607"/>
            <a:ext cx="9230308" cy="1938992"/>
          </a:xfrm>
          <a:prstGeom prst="rect">
            <a:avLst/>
          </a:prstGeom>
          <a:noFill/>
        </p:spPr>
        <p:txBody>
          <a:bodyPr wrap="square">
            <a:spAutoFit/>
          </a:bodyPr>
          <a:lstStyle/>
          <a:p>
            <a:pPr marL="342900" indent="-342900" algn="l">
              <a:buFont typeface="Arial" panose="020B0604020202020204" pitchFamily="34" charset="0"/>
              <a:buChar char="•"/>
            </a:pPr>
            <a:r>
              <a:rPr lang="en-US" sz="2000" b="0" i="0" u="none" strike="noStrike" baseline="0" dirty="0">
                <a:solidFill>
                  <a:srgbClr val="000000"/>
                </a:solidFill>
                <a:latin typeface="Adobe Caslon Pro" panose="0205050205050A020403" pitchFamily="18" charset="0"/>
              </a:rPr>
              <a:t>The above least squares formulation assumes that all feature points are matched with the same accuracy. </a:t>
            </a:r>
          </a:p>
          <a:p>
            <a:pPr marL="342900" indent="-342900" algn="l">
              <a:buFont typeface="Arial" panose="020B0604020202020204" pitchFamily="34" charset="0"/>
              <a:buChar char="•"/>
            </a:pPr>
            <a:endParaRPr lang="en-US" sz="2000" dirty="0">
              <a:solidFill>
                <a:srgbClr val="000000"/>
              </a:solidFill>
              <a:latin typeface="Adobe Caslon Pro" panose="0205050205050A020403" pitchFamily="18" charset="0"/>
            </a:endParaRPr>
          </a:p>
          <a:p>
            <a:pPr marL="342900" indent="-342900" algn="l">
              <a:buFont typeface="Arial" panose="020B0604020202020204" pitchFamily="34" charset="0"/>
              <a:buChar char="•"/>
            </a:pPr>
            <a:r>
              <a:rPr lang="en-US" sz="2000" b="0" i="0" u="none" strike="noStrike" baseline="0" dirty="0">
                <a:solidFill>
                  <a:srgbClr val="000000"/>
                </a:solidFill>
                <a:latin typeface="Adobe Caslon Pro" panose="0205050205050A020403" pitchFamily="18" charset="0"/>
              </a:rPr>
              <a:t>This is often not the case, since certain points may fall into more textured regions than others. If we associate a scalar variance estimate        with each correspondence, we can minimize the weighted least squares problem instead.</a:t>
            </a:r>
            <a:endParaRPr lang="en-001" sz="2000" dirty="0">
              <a:latin typeface="Adobe Caslon Pro" panose="0205050205050A020403" pitchFamily="18" charset="0"/>
            </a:endParaRPr>
          </a:p>
        </p:txBody>
      </p:sp>
      <p:sp>
        <p:nvSpPr>
          <p:cNvPr id="14" name="TextBox 13">
            <a:extLst>
              <a:ext uri="{FF2B5EF4-FFF2-40B4-BE49-F238E27FC236}">
                <a16:creationId xmlns:a16="http://schemas.microsoft.com/office/drawing/2014/main" id="{70E27A37-3387-46B4-BDE3-DB1F19A4B24D}"/>
              </a:ext>
            </a:extLst>
          </p:cNvPr>
          <p:cNvSpPr txBox="1"/>
          <p:nvPr/>
        </p:nvSpPr>
        <p:spPr>
          <a:xfrm>
            <a:off x="820999" y="1379080"/>
            <a:ext cx="4021589" cy="369332"/>
          </a:xfrm>
          <a:prstGeom prst="rect">
            <a:avLst/>
          </a:prstGeom>
          <a:noFill/>
        </p:spPr>
        <p:txBody>
          <a:bodyPr wrap="square">
            <a:spAutoFit/>
          </a:bodyPr>
          <a:lstStyle/>
          <a:p>
            <a:r>
              <a:rPr lang="en-US" sz="1800" b="0" i="0" u="none" strike="noStrike" baseline="0" dirty="0">
                <a:latin typeface="Adobe Caslon Pro" panose="0205050205050A020403" pitchFamily="18" charset="0"/>
              </a:rPr>
              <a:t>Uncertainty weighting</a:t>
            </a:r>
            <a:endParaRPr lang="en-001" dirty="0">
              <a:latin typeface="Adobe Caslon Pro" panose="0205050205050A020403" pitchFamily="18" charset="0"/>
            </a:endParaRPr>
          </a:p>
        </p:txBody>
      </p:sp>
      <p:pic>
        <p:nvPicPr>
          <p:cNvPr id="11" name="Picture 10">
            <a:extLst>
              <a:ext uri="{FF2B5EF4-FFF2-40B4-BE49-F238E27FC236}">
                <a16:creationId xmlns:a16="http://schemas.microsoft.com/office/drawing/2014/main" id="{3E42519F-1199-4671-B6B2-15CE2C4401DB}"/>
              </a:ext>
            </a:extLst>
          </p:cNvPr>
          <p:cNvPicPr>
            <a:picLocks noChangeAspect="1"/>
          </p:cNvPicPr>
          <p:nvPr/>
        </p:nvPicPr>
        <p:blipFill>
          <a:blip r:embed="rId4"/>
          <a:stretch>
            <a:fillRect/>
          </a:stretch>
        </p:blipFill>
        <p:spPr>
          <a:xfrm>
            <a:off x="8106552" y="3219450"/>
            <a:ext cx="476250" cy="419100"/>
          </a:xfrm>
          <a:prstGeom prst="rect">
            <a:avLst/>
          </a:prstGeom>
        </p:spPr>
      </p:pic>
      <p:pic>
        <p:nvPicPr>
          <p:cNvPr id="16" name="Picture 15">
            <a:extLst>
              <a:ext uri="{FF2B5EF4-FFF2-40B4-BE49-F238E27FC236}">
                <a16:creationId xmlns:a16="http://schemas.microsoft.com/office/drawing/2014/main" id="{FE93A7A5-481F-4F13-B531-71C0855F34F3}"/>
              </a:ext>
            </a:extLst>
          </p:cNvPr>
          <p:cNvPicPr>
            <a:picLocks noChangeAspect="1"/>
          </p:cNvPicPr>
          <p:nvPr/>
        </p:nvPicPr>
        <p:blipFill>
          <a:blip r:embed="rId5"/>
          <a:stretch>
            <a:fillRect/>
          </a:stretch>
        </p:blipFill>
        <p:spPr>
          <a:xfrm>
            <a:off x="3926828" y="3968599"/>
            <a:ext cx="6838950" cy="866775"/>
          </a:xfrm>
          <a:prstGeom prst="rect">
            <a:avLst/>
          </a:prstGeom>
        </p:spPr>
      </p:pic>
      <p:sp>
        <p:nvSpPr>
          <p:cNvPr id="12" name="Subtitle 2">
            <a:extLst>
              <a:ext uri="{FF2B5EF4-FFF2-40B4-BE49-F238E27FC236}">
                <a16:creationId xmlns:a16="http://schemas.microsoft.com/office/drawing/2014/main" id="{AF975F0F-5E44-46C3-8012-D89BD2C7BA78}"/>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Tree>
    <p:extLst>
      <p:ext uri="{BB962C8B-B14F-4D97-AF65-F5344CB8AC3E}">
        <p14:creationId xmlns:p14="http://schemas.microsoft.com/office/powerpoint/2010/main" val="30497397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90</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2F5C2C6D-AE9E-445B-BC87-829FA53C59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4008" y="1833199"/>
            <a:ext cx="5963984" cy="4225627"/>
          </a:xfrm>
          <a:prstGeom prst="rect">
            <a:avLst/>
          </a:prstGeom>
        </p:spPr>
      </p:pic>
    </p:spTree>
    <p:extLst>
      <p:ext uri="{BB962C8B-B14F-4D97-AF65-F5344CB8AC3E}">
        <p14:creationId xmlns:p14="http://schemas.microsoft.com/office/powerpoint/2010/main" val="19745489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C973-87A8-4FE1-BC86-F9675D67C3B1}"/>
              </a:ext>
            </a:extLst>
          </p:cNvPr>
          <p:cNvSpPr>
            <a:spLocks noGrp="1"/>
          </p:cNvSpPr>
          <p:nvPr>
            <p:ph type="title"/>
          </p:nvPr>
        </p:nvSpPr>
        <p:spPr>
          <a:xfrm>
            <a:off x="790770" y="519046"/>
            <a:ext cx="5600700" cy="486507"/>
          </a:xfrm>
        </p:spPr>
        <p:txBody>
          <a:bodyPr>
            <a:normAutofit fontScale="90000"/>
          </a:bodyPr>
          <a:lstStyle/>
          <a:p>
            <a:r>
              <a:rPr lang="en-US" sz="3200" b="1" i="0" dirty="0">
                <a:solidFill>
                  <a:schemeClr val="tx1"/>
                </a:solidFill>
                <a:latin typeface="Adobe Caslon Pro" panose="0205050205050A020403" pitchFamily="18" charset="0"/>
                <a:cs typeface="Arial" panose="020B0604020202020204" pitchFamily="34" charset="0"/>
              </a:rPr>
              <a:t>8.4 </a:t>
            </a:r>
            <a:r>
              <a:rPr lang="en-US" sz="3200" b="1" i="0" cap="none" dirty="0">
                <a:solidFill>
                  <a:schemeClr val="tx1"/>
                </a:solidFill>
                <a:latin typeface="Adobe Caslon Pro" panose="0205050205050A020403" pitchFamily="18" charset="0"/>
                <a:cs typeface="Arial" panose="020B0604020202020204" pitchFamily="34" charset="0"/>
              </a:rPr>
              <a:t>Compositing</a:t>
            </a:r>
            <a:endParaRPr lang="en-US" sz="3200" b="1" i="0" dirty="0">
              <a:solidFill>
                <a:schemeClr val="tx1"/>
              </a:solidFill>
              <a:latin typeface="Adobe Caslon Pro" panose="0205050205050A020403" pitchFamily="18" charset="0"/>
              <a:cs typeface="Arial" panose="020B0604020202020204" pitchFamily="34" charset="0"/>
            </a:endParaRPr>
          </a:p>
        </p:txBody>
      </p:sp>
      <p:pic>
        <p:nvPicPr>
          <p:cNvPr id="5" name="Picture 4">
            <a:extLst>
              <a:ext uri="{FF2B5EF4-FFF2-40B4-BE49-F238E27FC236}">
                <a16:creationId xmlns:a16="http://schemas.microsoft.com/office/drawing/2014/main" id="{F6B070A2-A043-4D14-BDC0-D3005A2624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8916" y="6200275"/>
            <a:ext cx="1920619" cy="507333"/>
          </a:xfrm>
          <a:prstGeom prst="rect">
            <a:avLst/>
          </a:prstGeom>
        </p:spPr>
      </p:pic>
      <p:sp>
        <p:nvSpPr>
          <p:cNvPr id="6" name="Slide Number Placeholder 5">
            <a:extLst>
              <a:ext uri="{FF2B5EF4-FFF2-40B4-BE49-F238E27FC236}">
                <a16:creationId xmlns:a16="http://schemas.microsoft.com/office/drawing/2014/main" id="{96A77AA9-C310-41EF-B2DF-455DE9D85986}"/>
              </a:ext>
            </a:extLst>
          </p:cNvPr>
          <p:cNvSpPr>
            <a:spLocks noGrp="1"/>
          </p:cNvSpPr>
          <p:nvPr>
            <p:ph type="sldNum" sz="quarter" idx="12"/>
          </p:nvPr>
        </p:nvSpPr>
        <p:spPr/>
        <p:txBody>
          <a:bodyPr/>
          <a:lstStyle/>
          <a:p>
            <a:fld id="{312CC964-A50B-4C29-B4E4-2C30BB34CCF3}" type="slidenum">
              <a:rPr lang="en-US" smtClean="0"/>
              <a:t>91</a:t>
            </a:fld>
            <a:endParaRPr lang="en-US"/>
          </a:p>
        </p:txBody>
      </p:sp>
      <p:sp>
        <p:nvSpPr>
          <p:cNvPr id="11" name="Subtitle 2">
            <a:extLst>
              <a:ext uri="{FF2B5EF4-FFF2-40B4-BE49-F238E27FC236}">
                <a16:creationId xmlns:a16="http://schemas.microsoft.com/office/drawing/2014/main" id="{1F5CC866-7CB4-4FE6-BAA7-A39ADF7D1391}"/>
              </a:ext>
            </a:extLst>
          </p:cNvPr>
          <p:cNvSpPr txBox="1">
            <a:spLocks/>
          </p:cNvSpPr>
          <p:nvPr/>
        </p:nvSpPr>
        <p:spPr>
          <a:xfrm>
            <a:off x="10318607" y="6209141"/>
            <a:ext cx="1460786" cy="489599"/>
          </a:xfrm>
          <a:prstGeom prst="rect">
            <a:avLst/>
          </a:prstGeom>
        </p:spPr>
        <p:txBody>
          <a:bodyPr vert="horz" lIns="91440" tIns="45720" rIns="91440" bIns="45720" rtlCol="0" anchor="b">
            <a:normAutofit fontScale="925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DC&amp;CV LAB CSIE NTU 2021</a:t>
            </a:r>
          </a:p>
        </p:txBody>
      </p:sp>
      <p:sp>
        <p:nvSpPr>
          <p:cNvPr id="8" name="TextBox 7">
            <a:extLst>
              <a:ext uri="{FF2B5EF4-FFF2-40B4-BE49-F238E27FC236}">
                <a16:creationId xmlns:a16="http://schemas.microsoft.com/office/drawing/2014/main" id="{2605D452-6122-44EC-BEFD-BFEA64E4E692}"/>
              </a:ext>
            </a:extLst>
          </p:cNvPr>
          <p:cNvSpPr txBox="1"/>
          <p:nvPr/>
        </p:nvSpPr>
        <p:spPr>
          <a:xfrm>
            <a:off x="894962" y="1633144"/>
            <a:ext cx="10154038" cy="400110"/>
          </a:xfrm>
          <a:prstGeom prst="rect">
            <a:avLst/>
          </a:prstGeom>
          <a:noFill/>
        </p:spPr>
        <p:txBody>
          <a:bodyPr wrap="square">
            <a:spAutoFit/>
          </a:bodyPr>
          <a:lstStyle/>
          <a:p>
            <a:pPr marL="342900" indent="-342900" algn="l">
              <a:buFont typeface="Arial" panose="020B0604020202020204" pitchFamily="34" charset="0"/>
              <a:buChar char="•"/>
            </a:pPr>
            <a:endParaRPr lang="en-US" sz="2000" dirty="0">
              <a:latin typeface="Adobe Caslon Pro" panose="0205050205050A020403" pitchFamily="18" charset="0"/>
              <a:cs typeface="Adobe Arabic" panose="02040503050201020203" pitchFamily="18" charset="-78"/>
            </a:endParaRPr>
          </a:p>
        </p:txBody>
      </p:sp>
      <p:sp>
        <p:nvSpPr>
          <p:cNvPr id="9" name="TextBox 8">
            <a:extLst>
              <a:ext uri="{FF2B5EF4-FFF2-40B4-BE49-F238E27FC236}">
                <a16:creationId xmlns:a16="http://schemas.microsoft.com/office/drawing/2014/main" id="{89F9D253-2375-49D5-A96B-6B809187D9AC}"/>
              </a:ext>
            </a:extLst>
          </p:cNvPr>
          <p:cNvSpPr txBox="1"/>
          <p:nvPr/>
        </p:nvSpPr>
        <p:spPr>
          <a:xfrm>
            <a:off x="790769" y="1005553"/>
            <a:ext cx="8866187" cy="461665"/>
          </a:xfrm>
          <a:prstGeom prst="rect">
            <a:avLst/>
          </a:prstGeom>
          <a:noFill/>
        </p:spPr>
        <p:txBody>
          <a:bodyPr wrap="square">
            <a:spAutoFit/>
          </a:bodyPr>
          <a:lstStyle/>
          <a:p>
            <a:r>
              <a:rPr lang="en-US" sz="2400" i="0" u="none" strike="noStrike" baseline="0" dirty="0">
                <a:latin typeface="Adobe Caslon Pro" panose="0205050205050A020403" pitchFamily="18" charset="0"/>
              </a:rPr>
              <a:t>8.4.4 Blending</a:t>
            </a:r>
            <a:endParaRPr lang="en-001" sz="2400" dirty="0">
              <a:latin typeface="Adobe Caslon Pro" panose="0205050205050A020403" pitchFamily="18" charset="0"/>
            </a:endParaRPr>
          </a:p>
        </p:txBody>
      </p:sp>
      <p:pic>
        <p:nvPicPr>
          <p:cNvPr id="4" name="圖片 3">
            <a:extLst>
              <a:ext uri="{FF2B5EF4-FFF2-40B4-BE49-F238E27FC236}">
                <a16:creationId xmlns:a16="http://schemas.microsoft.com/office/drawing/2014/main" id="{FADB6A3A-F1EB-4C24-A464-C9B5B8D0B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8468" y="1652399"/>
            <a:ext cx="8004525" cy="4363693"/>
          </a:xfrm>
          <a:prstGeom prst="rect">
            <a:avLst/>
          </a:prstGeom>
        </p:spPr>
      </p:pic>
    </p:spTree>
    <p:extLst>
      <p:ext uri="{BB962C8B-B14F-4D97-AF65-F5344CB8AC3E}">
        <p14:creationId xmlns:p14="http://schemas.microsoft.com/office/powerpoint/2010/main" val="8260533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40AB9-027D-40A6-B545-4150AAE9E44C}"/>
              </a:ext>
            </a:extLst>
          </p:cNvPr>
          <p:cNvSpPr>
            <a:spLocks noGrp="1"/>
          </p:cNvSpPr>
          <p:nvPr>
            <p:ph type="title"/>
          </p:nvPr>
        </p:nvSpPr>
        <p:spPr>
          <a:xfrm>
            <a:off x="4453303" y="2886330"/>
            <a:ext cx="3285393" cy="662352"/>
          </a:xfrm>
        </p:spPr>
        <p:txBody>
          <a:bodyPr>
            <a:normAutofit/>
          </a:bodyPr>
          <a:lstStyle/>
          <a:p>
            <a:r>
              <a:rPr lang="en-US" sz="3600" b="1" i="0" cap="none" dirty="0">
                <a:solidFill>
                  <a:schemeClr val="tx1"/>
                </a:solidFill>
                <a:latin typeface="Adobe Caslon Pro" panose="0205050205050A020403" pitchFamily="18" charset="0"/>
              </a:rPr>
              <a:t>Thank You</a:t>
            </a:r>
            <a:endParaRPr lang="en-001" sz="3600" b="1" i="0" cap="none" dirty="0">
              <a:solidFill>
                <a:schemeClr val="tx1"/>
              </a:solidFill>
              <a:latin typeface="Adobe Caslon Pro" panose="0205050205050A020403" pitchFamily="18" charset="0"/>
            </a:endParaRPr>
          </a:p>
        </p:txBody>
      </p:sp>
      <p:sp>
        <p:nvSpPr>
          <p:cNvPr id="4" name="Slide Number Placeholder 3">
            <a:extLst>
              <a:ext uri="{FF2B5EF4-FFF2-40B4-BE49-F238E27FC236}">
                <a16:creationId xmlns:a16="http://schemas.microsoft.com/office/drawing/2014/main" id="{AF02430F-B2B3-42E9-9DA3-F69C08DD9437}"/>
              </a:ext>
            </a:extLst>
          </p:cNvPr>
          <p:cNvSpPr>
            <a:spLocks noGrp="1"/>
          </p:cNvSpPr>
          <p:nvPr>
            <p:ph type="sldNum" sz="quarter" idx="12"/>
          </p:nvPr>
        </p:nvSpPr>
        <p:spPr/>
        <p:txBody>
          <a:bodyPr/>
          <a:lstStyle/>
          <a:p>
            <a:fld id="{312CC964-A50B-4C29-B4E4-2C30BB34CCF3}" type="slidenum">
              <a:rPr lang="en-US" smtClean="0"/>
              <a:t>92</a:t>
            </a:fld>
            <a:endParaRPr lang="en-US"/>
          </a:p>
        </p:txBody>
      </p:sp>
    </p:spTree>
    <p:extLst>
      <p:ext uri="{BB962C8B-B14F-4D97-AF65-F5344CB8AC3E}">
        <p14:creationId xmlns:p14="http://schemas.microsoft.com/office/powerpoint/2010/main" val="1934869124"/>
      </p:ext>
    </p:extLst>
  </p:cSld>
  <p:clrMapOvr>
    <a:masterClrMapping/>
  </p:clrMapOvr>
</p:sld>
</file>

<file path=ppt/theme/theme1.xml><?xml version="1.0" encoding="utf-8"?>
<a:theme xmlns:a="http://schemas.openxmlformats.org/drawingml/2006/main" name="AngleLinesVTI">
  <a:themeElements>
    <a:clrScheme name="AnalogousFromDarkSeed_2SEEDS">
      <a:dk1>
        <a:srgbClr val="000000"/>
      </a:dk1>
      <a:lt1>
        <a:srgbClr val="FFFFFF"/>
      </a:lt1>
      <a:dk2>
        <a:srgbClr val="1B2830"/>
      </a:dk2>
      <a:lt2>
        <a:srgbClr val="F3F2F0"/>
      </a:lt2>
      <a:accent1>
        <a:srgbClr val="1774D5"/>
      </a:accent1>
      <a:accent2>
        <a:srgbClr val="23B4C3"/>
      </a:accent2>
      <a:accent3>
        <a:srgbClr val="2D3BE7"/>
      </a:accent3>
      <a:accent4>
        <a:srgbClr val="D51739"/>
      </a:accent4>
      <a:accent5>
        <a:srgbClr val="E75629"/>
      </a:accent5>
      <a:accent6>
        <a:srgbClr val="D59317"/>
      </a:accent6>
      <a:hlink>
        <a:srgbClr val="BF3FBE"/>
      </a:hlink>
      <a:folHlink>
        <a:srgbClr val="7F7F7F"/>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21093</TotalTime>
  <Words>8007</Words>
  <Application>Microsoft Macintosh PowerPoint</Application>
  <PresentationFormat>寬螢幕</PresentationFormat>
  <Paragraphs>809</Paragraphs>
  <Slides>92</Slides>
  <Notes>90</Notes>
  <HiddenSlides>0</HiddenSlides>
  <MMClips>0</MMClips>
  <ScaleCrop>false</ScaleCrop>
  <HeadingPairs>
    <vt:vector size="6" baseType="variant">
      <vt:variant>
        <vt:lpstr>使用字型</vt:lpstr>
      </vt:variant>
      <vt:variant>
        <vt:i4>14</vt:i4>
      </vt:variant>
      <vt:variant>
        <vt:lpstr>佈景主題</vt:lpstr>
      </vt:variant>
      <vt:variant>
        <vt:i4>1</vt:i4>
      </vt:variant>
      <vt:variant>
        <vt:lpstr>投影片標題</vt:lpstr>
      </vt:variant>
      <vt:variant>
        <vt:i4>92</vt:i4>
      </vt:variant>
    </vt:vector>
  </HeadingPairs>
  <TitlesOfParts>
    <vt:vector size="107" baseType="lpstr">
      <vt:lpstr>Adobe Caslon Pro</vt:lpstr>
      <vt:lpstr>NimbusRomNo9L-Regu</vt:lpstr>
      <vt:lpstr>NimbusRomNo9L-ReguItal</vt:lpstr>
      <vt:lpstr>PingFang SC</vt:lpstr>
      <vt:lpstr>Söhne</vt:lpstr>
      <vt:lpstr>Arial</vt:lpstr>
      <vt:lpstr>Arial</vt:lpstr>
      <vt:lpstr>Calibri</vt:lpstr>
      <vt:lpstr>Cambria Math</vt:lpstr>
      <vt:lpstr>Helvetica</vt:lpstr>
      <vt:lpstr>Nunito Sans</vt:lpstr>
      <vt:lpstr>Times New Roman</vt:lpstr>
      <vt:lpstr>Univers Condensed Light</vt:lpstr>
      <vt:lpstr>Walbaum Display Light</vt:lpstr>
      <vt:lpstr>AngleLinesVTI</vt:lpstr>
      <vt:lpstr>Chapter 8 </vt:lpstr>
      <vt:lpstr>Outlines</vt:lpstr>
      <vt:lpstr>PowerPoint 簡報</vt:lpstr>
      <vt:lpstr>PowerPoint 簡報</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8.1 Pairwise Alignment</vt:lpstr>
      <vt:lpstr>8.2 Image Stitching</vt:lpstr>
      <vt:lpstr>PowerPoint 簡報</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8.2 Image Stitching</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8.3 Global Alignment</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8.4 Compositing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11</dc:title>
  <dc:creator>Ryandhimas Edo</dc:creator>
  <cp:lastModifiedBy>謝政倫</cp:lastModifiedBy>
  <cp:revision>1096</cp:revision>
  <dcterms:created xsi:type="dcterms:W3CDTF">2020-12-22T07:00:59Z</dcterms:created>
  <dcterms:modified xsi:type="dcterms:W3CDTF">2024-03-31T18:12:28Z</dcterms:modified>
</cp:coreProperties>
</file>