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256" r:id="rId2"/>
    <p:sldId id="405" r:id="rId3"/>
    <p:sldId id="397" r:id="rId4"/>
    <p:sldId id="299" r:id="rId5"/>
    <p:sldId id="300" r:id="rId6"/>
    <p:sldId id="384" r:id="rId7"/>
    <p:sldId id="301" r:id="rId8"/>
    <p:sldId id="425" r:id="rId9"/>
    <p:sldId id="302" r:id="rId10"/>
    <p:sldId id="385" r:id="rId11"/>
    <p:sldId id="386" r:id="rId12"/>
    <p:sldId id="303" r:id="rId13"/>
    <p:sldId id="421" r:id="rId14"/>
    <p:sldId id="433" r:id="rId15"/>
    <p:sldId id="305" r:id="rId16"/>
    <p:sldId id="306" r:id="rId17"/>
    <p:sldId id="307" r:id="rId18"/>
    <p:sldId id="430" r:id="rId19"/>
    <p:sldId id="309" r:id="rId20"/>
    <p:sldId id="420" r:id="rId21"/>
    <p:sldId id="318" r:id="rId22"/>
    <p:sldId id="319" r:id="rId23"/>
    <p:sldId id="320" r:id="rId24"/>
    <p:sldId id="387" r:id="rId25"/>
    <p:sldId id="404" r:id="rId26"/>
    <p:sldId id="321" r:id="rId27"/>
    <p:sldId id="388" r:id="rId28"/>
    <p:sldId id="322" r:id="rId29"/>
    <p:sldId id="389" r:id="rId30"/>
    <p:sldId id="323" r:id="rId31"/>
    <p:sldId id="324" r:id="rId32"/>
    <p:sldId id="419" r:id="rId33"/>
    <p:sldId id="326" r:id="rId34"/>
    <p:sldId id="325" r:id="rId35"/>
    <p:sldId id="327" r:id="rId36"/>
    <p:sldId id="328" r:id="rId37"/>
    <p:sldId id="330" r:id="rId38"/>
    <p:sldId id="390" r:id="rId39"/>
    <p:sldId id="391" r:id="rId40"/>
    <p:sldId id="395" r:id="rId41"/>
    <p:sldId id="431" r:id="rId42"/>
    <p:sldId id="392" r:id="rId43"/>
    <p:sldId id="432" r:id="rId44"/>
    <p:sldId id="418" r:id="rId45"/>
    <p:sldId id="434" r:id="rId46"/>
    <p:sldId id="338" r:id="rId47"/>
    <p:sldId id="435" r:id="rId48"/>
    <p:sldId id="396" r:id="rId49"/>
    <p:sldId id="329" r:id="rId50"/>
    <p:sldId id="383" r:id="rId51"/>
    <p:sldId id="334" r:id="rId52"/>
    <p:sldId id="394" r:id="rId53"/>
    <p:sldId id="337" r:id="rId54"/>
    <p:sldId id="339" r:id="rId55"/>
    <p:sldId id="393" r:id="rId56"/>
    <p:sldId id="417" r:id="rId57"/>
    <p:sldId id="436" r:id="rId58"/>
    <p:sldId id="340" r:id="rId59"/>
    <p:sldId id="341" r:id="rId60"/>
    <p:sldId id="437" r:id="rId61"/>
    <p:sldId id="343" r:id="rId62"/>
    <p:sldId id="347" r:id="rId63"/>
    <p:sldId id="438" r:id="rId64"/>
    <p:sldId id="348" r:id="rId65"/>
    <p:sldId id="349" r:id="rId66"/>
    <p:sldId id="350" r:id="rId67"/>
    <p:sldId id="416" r:id="rId68"/>
    <p:sldId id="427" r:id="rId69"/>
    <p:sldId id="351" r:id="rId70"/>
    <p:sldId id="352" r:id="rId71"/>
    <p:sldId id="353" r:id="rId72"/>
    <p:sldId id="354" r:id="rId73"/>
    <p:sldId id="355" r:id="rId74"/>
    <p:sldId id="356" r:id="rId75"/>
    <p:sldId id="357" r:id="rId76"/>
    <p:sldId id="422" r:id="rId77"/>
    <p:sldId id="428" r:id="rId78"/>
    <p:sldId id="361" r:id="rId79"/>
    <p:sldId id="363" r:id="rId80"/>
    <p:sldId id="450" r:id="rId81"/>
    <p:sldId id="364" r:id="rId82"/>
    <p:sldId id="442" r:id="rId83"/>
    <p:sldId id="443" r:id="rId84"/>
    <p:sldId id="444" r:id="rId85"/>
    <p:sldId id="448" r:id="rId86"/>
    <p:sldId id="446" r:id="rId87"/>
    <p:sldId id="426" r:id="rId88"/>
    <p:sldId id="447" r:id="rId89"/>
    <p:sldId id="449" r:id="rId90"/>
    <p:sldId id="365" r:id="rId91"/>
    <p:sldId id="366" r:id="rId92"/>
    <p:sldId id="367" r:id="rId93"/>
    <p:sldId id="368" r:id="rId94"/>
    <p:sldId id="377" r:id="rId95"/>
    <p:sldId id="423" r:id="rId96"/>
    <p:sldId id="452" r:id="rId97"/>
    <p:sldId id="451" r:id="rId98"/>
    <p:sldId id="369" r:id="rId99"/>
    <p:sldId id="408" r:id="rId100"/>
    <p:sldId id="370" r:id="rId101"/>
    <p:sldId id="371" r:id="rId102"/>
    <p:sldId id="372" r:id="rId103"/>
    <p:sldId id="373" r:id="rId104"/>
    <p:sldId id="429" r:id="rId105"/>
    <p:sldId id="398" r:id="rId106"/>
    <p:sldId id="399" r:id="rId107"/>
    <p:sldId id="440" r:id="rId108"/>
    <p:sldId id="401" r:id="rId109"/>
    <p:sldId id="410" r:id="rId110"/>
    <p:sldId id="409" r:id="rId111"/>
    <p:sldId id="402" r:id="rId112"/>
    <p:sldId id="403" r:id="rId113"/>
    <p:sldId id="424" r:id="rId114"/>
    <p:sldId id="400" r:id="rId11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tline" id="{DD003570-81B4-0D4E-B763-A3336F38DD46}">
          <p14:sldIdLst>
            <p14:sldId id="256"/>
            <p14:sldId id="405"/>
            <p14:sldId id="397"/>
          </p14:sldIdLst>
        </p14:section>
        <p14:section name="Feature Detection and Matching Intro" id="{456F9F5C-F3AE-F342-A794-D2252E046501}">
          <p14:sldIdLst>
            <p14:sldId id="299"/>
            <p14:sldId id="300"/>
            <p14:sldId id="384"/>
            <p14:sldId id="301"/>
          </p14:sldIdLst>
        </p14:section>
        <p14:section name="7.1 Points and Patches" id="{C341AC9D-CC3D-034F-BEC8-62AF79A94526}">
          <p14:sldIdLst>
            <p14:sldId id="425"/>
            <p14:sldId id="302"/>
            <p14:sldId id="385"/>
            <p14:sldId id="386"/>
            <p14:sldId id="303"/>
            <p14:sldId id="421"/>
          </p14:sldIdLst>
        </p14:section>
        <p14:section name="7.1.1 Feature Detectors" id="{AD686235-2C67-264E-991D-2CEC2ED668F8}">
          <p14:sldIdLst>
            <p14:sldId id="433"/>
            <p14:sldId id="305"/>
            <p14:sldId id="306"/>
            <p14:sldId id="307"/>
            <p14:sldId id="430"/>
            <p14:sldId id="309"/>
            <p14:sldId id="420"/>
          </p14:sldIdLst>
        </p14:section>
        <p14:section name="Approximation of Auto-correlation Function" id="{7C3A2936-1D25-A24D-8F06-A16487C10A56}">
          <p14:sldIdLst>
            <p14:sldId id="318"/>
            <p14:sldId id="319"/>
            <p14:sldId id="320"/>
            <p14:sldId id="387"/>
            <p14:sldId id="404"/>
            <p14:sldId id="321"/>
            <p14:sldId id="388"/>
            <p14:sldId id="322"/>
            <p14:sldId id="389"/>
            <p14:sldId id="323"/>
            <p14:sldId id="324"/>
            <p14:sldId id="419"/>
          </p14:sldIdLst>
        </p14:section>
        <p14:section name="ANMS" id="{5E0CC954-B84A-1943-9228-7F8FD6CA7136}">
          <p14:sldIdLst>
            <p14:sldId id="326"/>
            <p14:sldId id="325"/>
          </p14:sldIdLst>
        </p14:section>
        <p14:section name="Measuring Repeatability" id="{AB00D970-5608-3D44-BC8E-2730C9447A1E}">
          <p14:sldIdLst>
            <p14:sldId id="327"/>
            <p14:sldId id="328"/>
            <p14:sldId id="330"/>
            <p14:sldId id="390"/>
            <p14:sldId id="391"/>
            <p14:sldId id="395"/>
            <p14:sldId id="431"/>
            <p14:sldId id="392"/>
            <p14:sldId id="432"/>
            <p14:sldId id="418"/>
          </p14:sldIdLst>
        </p14:section>
        <p14:section name="7.1.2 Feature Descriptors" id="{D355EA43-8A6F-3549-AAA1-006B8DBE98F8}">
          <p14:sldIdLst>
            <p14:sldId id="434"/>
            <p14:sldId id="338"/>
            <p14:sldId id="435"/>
            <p14:sldId id="396"/>
            <p14:sldId id="329"/>
            <p14:sldId id="383"/>
            <p14:sldId id="334"/>
            <p14:sldId id="394"/>
            <p14:sldId id="337"/>
            <p14:sldId id="339"/>
            <p14:sldId id="393"/>
            <p14:sldId id="417"/>
          </p14:sldIdLst>
        </p14:section>
        <p14:section name="7.1.3.1 Feature Matching" id="{238C57BF-8D59-5E4F-ACB4-0D59BA357DEC}">
          <p14:sldIdLst>
            <p14:sldId id="436"/>
            <p14:sldId id="340"/>
            <p14:sldId id="341"/>
            <p14:sldId id="437"/>
            <p14:sldId id="343"/>
            <p14:sldId id="347"/>
          </p14:sldIdLst>
        </p14:section>
        <p14:section name="7.1.3.2 Feature Tracking" id="{7E604FE5-8203-6E48-A37E-F043796CEB46}">
          <p14:sldIdLst>
            <p14:sldId id="438"/>
            <p14:sldId id="348"/>
            <p14:sldId id="349"/>
            <p14:sldId id="350"/>
            <p14:sldId id="416"/>
          </p14:sldIdLst>
        </p14:section>
        <p14:section name="7.2 Edges" id="{63D6CA16-6865-094D-9FAA-FBAB1E758F99}">
          <p14:sldIdLst>
            <p14:sldId id="427"/>
            <p14:sldId id="351"/>
            <p14:sldId id="352"/>
          </p14:sldIdLst>
        </p14:section>
        <p14:section name="7.2.1 Edge Detection" id="{0F2B882F-45A7-2649-BAAC-ED9F84B1BBB2}">
          <p14:sldIdLst>
            <p14:sldId id="353"/>
            <p14:sldId id="354"/>
            <p14:sldId id="355"/>
            <p14:sldId id="356"/>
            <p14:sldId id="357"/>
            <p14:sldId id="422"/>
          </p14:sldIdLst>
        </p14:section>
        <p14:section name="7.3 Lines" id="{45DD09BA-C2DE-BE48-AA47-8DBB0E2764C2}">
          <p14:sldIdLst>
            <p14:sldId id="428"/>
            <p14:sldId id="361"/>
          </p14:sldIdLst>
        </p14:section>
        <p14:section name="7.3.1 Successive Approximation" id="{C183AB8D-1884-D544-AA4D-679A04F5FD63}">
          <p14:sldIdLst>
            <p14:sldId id="363"/>
            <p14:sldId id="450"/>
          </p14:sldIdLst>
        </p14:section>
        <p14:section name="7.3.2 Hough Transforms" id="{E5A5C9D5-3213-8745-AF5B-8EC9CCCDAA3B}">
          <p14:sldIdLst>
            <p14:sldId id="364"/>
            <p14:sldId id="442"/>
            <p14:sldId id="443"/>
            <p14:sldId id="444"/>
            <p14:sldId id="448"/>
            <p14:sldId id="446"/>
            <p14:sldId id="426"/>
            <p14:sldId id="447"/>
            <p14:sldId id="449"/>
            <p14:sldId id="365"/>
            <p14:sldId id="366"/>
            <p14:sldId id="367"/>
          </p14:sldIdLst>
        </p14:section>
        <p14:section name="7.3.2.1 RANSAC-based Line Detection" id="{3960D278-4329-3147-AF8A-01CEF389288C}">
          <p14:sldIdLst>
            <p14:sldId id="368"/>
            <p14:sldId id="377"/>
            <p14:sldId id="423"/>
            <p14:sldId id="452"/>
            <p14:sldId id="451"/>
          </p14:sldIdLst>
        </p14:section>
        <p14:section name="7.3.3 Vanishing Points" id="{41CF51A8-1FAA-7C4D-8A01-168212517E22}">
          <p14:sldIdLst>
            <p14:sldId id="369"/>
            <p14:sldId id="408"/>
            <p14:sldId id="370"/>
            <p14:sldId id="371"/>
            <p14:sldId id="372"/>
            <p14:sldId id="373"/>
          </p14:sldIdLst>
        </p14:section>
        <p14:section name="7.4 Segmentation" id="{69FE8AD2-FDD6-C446-8968-90F6EF0217F4}">
          <p14:sldIdLst>
            <p14:sldId id="429"/>
            <p14:sldId id="398"/>
            <p14:sldId id="399"/>
            <p14:sldId id="440"/>
            <p14:sldId id="401"/>
            <p14:sldId id="410"/>
            <p14:sldId id="409"/>
            <p14:sldId id="402"/>
            <p14:sldId id="403"/>
            <p14:sldId id="424"/>
            <p14:sldId id="4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A06B71-536F-A147-9459-633BC8818378}" v="3623" dt="2024-03-25T09:03:34.253"/>
  </p1510:revLst>
</p1510:revInfo>
</file>

<file path=ppt/tableStyles.xml><?xml version="1.0" encoding="utf-8"?>
<a:tblStyleLst xmlns:a="http://schemas.openxmlformats.org/drawingml/2006/main" def="{5C22544A-7EE6-4342-B048-85BDC9FD1C3A}">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49" autoAdjust="0"/>
    <p:restoredTop sz="63934" autoAdjust="0"/>
  </p:normalViewPr>
  <p:slideViewPr>
    <p:cSldViewPr snapToGrid="0">
      <p:cViewPr varScale="1">
        <p:scale>
          <a:sx n="89" d="100"/>
          <a:sy n="89" d="100"/>
        </p:scale>
        <p:origin x="376" y="16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an-Hua Chao" userId="a54ba1f1e88c01b0" providerId="LiveId" clId="{844D6201-7307-C342-9DA3-75D0FD42B7A4}"/>
    <pc:docChg chg="undo redo custSel addSld delSld modSld sldOrd addSection modSection">
      <pc:chgData name="Kuan-Hua Chao" userId="a54ba1f1e88c01b0" providerId="LiveId" clId="{844D6201-7307-C342-9DA3-75D0FD42B7A4}" dt="2024-01-21T12:49:29.518" v="38475" actId="1076"/>
      <pc:docMkLst>
        <pc:docMk/>
      </pc:docMkLst>
      <pc:sldChg chg="addSp delSp modSp mod chgLayout">
        <pc:chgData name="Kuan-Hua Chao" userId="a54ba1f1e88c01b0" providerId="LiveId" clId="{844D6201-7307-C342-9DA3-75D0FD42B7A4}" dt="2024-01-11T10:18:38.484" v="11744" actId="6264"/>
        <pc:sldMkLst>
          <pc:docMk/>
          <pc:sldMk cId="0" sldId="256"/>
        </pc:sldMkLst>
        <pc:spChg chg="mod ord">
          <ac:chgData name="Kuan-Hua Chao" userId="a54ba1f1e88c01b0" providerId="LiveId" clId="{844D6201-7307-C342-9DA3-75D0FD42B7A4}" dt="2024-01-11T10:18:38.484" v="11744" actId="6264"/>
          <ac:spMkLst>
            <pc:docMk/>
            <pc:sldMk cId="0" sldId="256"/>
            <ac:spMk id="2" creationId="{00000000-0000-0000-0000-000000000000}"/>
          </ac:spMkLst>
        </pc:spChg>
        <pc:spChg chg="mod ord">
          <ac:chgData name="Kuan-Hua Chao" userId="a54ba1f1e88c01b0" providerId="LiveId" clId="{844D6201-7307-C342-9DA3-75D0FD42B7A4}" dt="2024-01-11T10:18:38.484" v="11744" actId="6264"/>
          <ac:spMkLst>
            <pc:docMk/>
            <pc:sldMk cId="0" sldId="256"/>
            <ac:spMk id="3" creationId="{00000000-0000-0000-0000-000000000000}"/>
          </ac:spMkLst>
        </pc:spChg>
        <pc:spChg chg="mod">
          <ac:chgData name="Kuan-Hua Chao" userId="a54ba1f1e88c01b0" providerId="LiveId" clId="{844D6201-7307-C342-9DA3-75D0FD42B7A4}" dt="2024-01-09T07:53:10.408" v="82"/>
          <ac:spMkLst>
            <pc:docMk/>
            <pc:sldMk cId="0" sldId="256"/>
            <ac:spMk id="4" creationId="{00000000-0000-0000-0000-000000000000}"/>
          </ac:spMkLst>
        </pc:spChg>
        <pc:spChg chg="add mod ord">
          <ac:chgData name="Kuan-Hua Chao" userId="a54ba1f1e88c01b0" providerId="LiveId" clId="{844D6201-7307-C342-9DA3-75D0FD42B7A4}" dt="2024-01-11T10:18:38.484" v="11744" actId="6264"/>
          <ac:spMkLst>
            <pc:docMk/>
            <pc:sldMk cId="0" sldId="256"/>
            <ac:spMk id="5" creationId="{EE2EA539-A0F3-448E-BB81-06ECA89465B6}"/>
          </ac:spMkLst>
        </pc:spChg>
        <pc:spChg chg="add del mod">
          <ac:chgData name="Kuan-Hua Chao" userId="a54ba1f1e88c01b0" providerId="LiveId" clId="{844D6201-7307-C342-9DA3-75D0FD42B7A4}" dt="2024-01-11T10:18:38.484" v="11744" actId="6264"/>
          <ac:spMkLst>
            <pc:docMk/>
            <pc:sldMk cId="0" sldId="256"/>
            <ac:spMk id="6" creationId="{4AA34495-29EF-97C3-7CC5-B26EBEC652BC}"/>
          </ac:spMkLst>
        </pc:spChg>
        <pc:spChg chg="add del mod">
          <ac:chgData name="Kuan-Hua Chao" userId="a54ba1f1e88c01b0" providerId="LiveId" clId="{844D6201-7307-C342-9DA3-75D0FD42B7A4}" dt="2024-01-11T10:18:38.484" v="11744" actId="6264"/>
          <ac:spMkLst>
            <pc:docMk/>
            <pc:sldMk cId="0" sldId="256"/>
            <ac:spMk id="7" creationId="{DF84DBD9-E37C-57F8-5066-877DE67251B2}"/>
          </ac:spMkLst>
        </pc:spChg>
        <pc:spChg chg="add del mod">
          <ac:chgData name="Kuan-Hua Chao" userId="a54ba1f1e88c01b0" providerId="LiveId" clId="{844D6201-7307-C342-9DA3-75D0FD42B7A4}" dt="2024-01-11T10:18:38.484" v="11744" actId="6264"/>
          <ac:spMkLst>
            <pc:docMk/>
            <pc:sldMk cId="0" sldId="256"/>
            <ac:spMk id="8" creationId="{C116DBEA-7EB5-543E-E48E-94187FAAA1E8}"/>
          </ac:spMkLst>
        </pc:spChg>
        <pc:spChg chg="add del mod">
          <ac:chgData name="Kuan-Hua Chao" userId="a54ba1f1e88c01b0" providerId="LiveId" clId="{844D6201-7307-C342-9DA3-75D0FD42B7A4}" dt="2024-01-11T10:18:36.983" v="11743" actId="6264"/>
          <ac:spMkLst>
            <pc:docMk/>
            <pc:sldMk cId="0" sldId="256"/>
            <ac:spMk id="9" creationId="{AE6BDA7E-BB7B-D1A3-E8E4-BCFA4CE5709D}"/>
          </ac:spMkLst>
        </pc:spChg>
        <pc:spChg chg="add del mod">
          <ac:chgData name="Kuan-Hua Chao" userId="a54ba1f1e88c01b0" providerId="LiveId" clId="{844D6201-7307-C342-9DA3-75D0FD42B7A4}" dt="2024-01-11T10:18:36.983" v="11743" actId="6264"/>
          <ac:spMkLst>
            <pc:docMk/>
            <pc:sldMk cId="0" sldId="256"/>
            <ac:spMk id="10" creationId="{99A2CFA6-8A77-6F2C-FF0C-25555EDB57A7}"/>
          </ac:spMkLst>
        </pc:spChg>
        <pc:spChg chg="add del mod">
          <ac:chgData name="Kuan-Hua Chao" userId="a54ba1f1e88c01b0" providerId="LiveId" clId="{844D6201-7307-C342-9DA3-75D0FD42B7A4}" dt="2024-01-11T10:18:36.983" v="11743" actId="6264"/>
          <ac:spMkLst>
            <pc:docMk/>
            <pc:sldMk cId="0" sldId="256"/>
            <ac:spMk id="11" creationId="{0D90EE55-C0DB-7A55-49E9-9B34E827CDC7}"/>
          </ac:spMkLst>
        </pc:spChg>
      </pc:sldChg>
      <pc:sldChg chg="addSp modSp mod modNotesTx">
        <pc:chgData name="Kuan-Hua Chao" userId="a54ba1f1e88c01b0" providerId="LiveId" clId="{844D6201-7307-C342-9DA3-75D0FD42B7A4}" dt="2024-01-10T07:48:53.827" v="3405"/>
        <pc:sldMkLst>
          <pc:docMk/>
          <pc:sldMk cId="0" sldId="299"/>
        </pc:sldMkLst>
        <pc:spChg chg="mod">
          <ac:chgData name="Kuan-Hua Chao" userId="a54ba1f1e88c01b0" providerId="LiveId" clId="{844D6201-7307-C342-9DA3-75D0FD42B7A4}" dt="2024-01-10T02:14:56.017" v="2065" actId="20577"/>
          <ac:spMkLst>
            <pc:docMk/>
            <pc:sldMk cId="0" sldId="299"/>
            <ac:spMk id="3" creationId="{00000000-0000-0000-0000-000000000000}"/>
          </ac:spMkLst>
        </pc:spChg>
        <pc:spChg chg="add mod">
          <ac:chgData name="Kuan-Hua Chao" userId="a54ba1f1e88c01b0" providerId="LiveId" clId="{844D6201-7307-C342-9DA3-75D0FD42B7A4}" dt="2024-01-09T10:35:58.426" v="1699"/>
          <ac:spMkLst>
            <pc:docMk/>
            <pc:sldMk cId="0" sldId="299"/>
            <ac:spMk id="4" creationId="{337560EA-58CC-AF9B-A660-3D35F7A975D5}"/>
          </ac:spMkLst>
        </pc:spChg>
      </pc:sldChg>
      <pc:sldChg chg="addSp modSp modNotesTx">
        <pc:chgData name="Kuan-Hua Chao" userId="a54ba1f1e88c01b0" providerId="LiveId" clId="{844D6201-7307-C342-9DA3-75D0FD42B7A4}" dt="2024-01-10T07:53:28.924" v="3687" actId="20577"/>
        <pc:sldMkLst>
          <pc:docMk/>
          <pc:sldMk cId="0" sldId="300"/>
        </pc:sldMkLst>
        <pc:spChg chg="add mod">
          <ac:chgData name="Kuan-Hua Chao" userId="a54ba1f1e88c01b0" providerId="LiveId" clId="{844D6201-7307-C342-9DA3-75D0FD42B7A4}" dt="2024-01-09T10:35:58.426" v="1699"/>
          <ac:spMkLst>
            <pc:docMk/>
            <pc:sldMk cId="0" sldId="300"/>
            <ac:spMk id="3" creationId="{9ED4DB55-D18B-9277-BBE2-E32B858776F6}"/>
          </ac:spMkLst>
        </pc:spChg>
      </pc:sldChg>
      <pc:sldChg chg="addSp modSp modNotesTx">
        <pc:chgData name="Kuan-Hua Chao" userId="a54ba1f1e88c01b0" providerId="LiveId" clId="{844D6201-7307-C342-9DA3-75D0FD42B7A4}" dt="2024-01-10T08:09:09.053" v="4209" actId="20577"/>
        <pc:sldMkLst>
          <pc:docMk/>
          <pc:sldMk cId="0" sldId="301"/>
        </pc:sldMkLst>
        <pc:spChg chg="add mod">
          <ac:chgData name="Kuan-Hua Chao" userId="a54ba1f1e88c01b0" providerId="LiveId" clId="{844D6201-7307-C342-9DA3-75D0FD42B7A4}" dt="2024-01-09T10:35:58.426" v="1699"/>
          <ac:spMkLst>
            <pc:docMk/>
            <pc:sldMk cId="0" sldId="301"/>
            <ac:spMk id="3" creationId="{1774ECDA-49F0-BFC8-0F4C-CE2C970B337A}"/>
          </ac:spMkLst>
        </pc:spChg>
      </pc:sldChg>
      <pc:sldChg chg="addSp modSp mod modNotes modNotesTx">
        <pc:chgData name="Kuan-Hua Chao" userId="a54ba1f1e88c01b0" providerId="LiveId" clId="{844D6201-7307-C342-9DA3-75D0FD42B7A4}" dt="2024-01-17T06:08:03.143" v="37082" actId="27636"/>
        <pc:sldMkLst>
          <pc:docMk/>
          <pc:sldMk cId="0" sldId="302"/>
        </pc:sldMkLst>
        <pc:spChg chg="mod">
          <ac:chgData name="Kuan-Hua Chao" userId="a54ba1f1e88c01b0" providerId="LiveId" clId="{844D6201-7307-C342-9DA3-75D0FD42B7A4}" dt="2024-01-10T02:29:11.372" v="2166" actId="20577"/>
          <ac:spMkLst>
            <pc:docMk/>
            <pc:sldMk cId="0" sldId="302"/>
            <ac:spMk id="3" creationId="{00000000-0000-0000-0000-000000000000}"/>
          </ac:spMkLst>
        </pc:spChg>
        <pc:spChg chg="add mod">
          <ac:chgData name="Kuan-Hua Chao" userId="a54ba1f1e88c01b0" providerId="LiveId" clId="{844D6201-7307-C342-9DA3-75D0FD42B7A4}" dt="2024-01-09T10:35:58.426" v="1699"/>
          <ac:spMkLst>
            <pc:docMk/>
            <pc:sldMk cId="0" sldId="302"/>
            <ac:spMk id="4" creationId="{74363A95-8391-AB8A-47AD-865BC1EB6FB6}"/>
          </ac:spMkLst>
        </pc:spChg>
      </pc:sldChg>
      <pc:sldChg chg="addSp modSp modNotesTx">
        <pc:chgData name="Kuan-Hua Chao" userId="a54ba1f1e88c01b0" providerId="LiveId" clId="{844D6201-7307-C342-9DA3-75D0FD42B7A4}" dt="2024-01-10T08:29:27.101" v="4857" actId="20577"/>
        <pc:sldMkLst>
          <pc:docMk/>
          <pc:sldMk cId="0" sldId="303"/>
        </pc:sldMkLst>
        <pc:spChg chg="add mod">
          <ac:chgData name="Kuan-Hua Chao" userId="a54ba1f1e88c01b0" providerId="LiveId" clId="{844D6201-7307-C342-9DA3-75D0FD42B7A4}" dt="2024-01-09T10:35:58.426" v="1699"/>
          <ac:spMkLst>
            <pc:docMk/>
            <pc:sldMk cId="0" sldId="303"/>
            <ac:spMk id="4" creationId="{CE2CCA00-41B6-0181-A724-B086D77E974E}"/>
          </ac:spMkLst>
        </pc:spChg>
      </pc:sldChg>
      <pc:sldChg chg="addSp delSp modSp mod modNotes modNotesTx">
        <pc:chgData name="Kuan-Hua Chao" userId="a54ba1f1e88c01b0" providerId="LiveId" clId="{844D6201-7307-C342-9DA3-75D0FD42B7A4}" dt="2024-01-10T08:57:07.587" v="6531" actId="27636"/>
        <pc:sldMkLst>
          <pc:docMk/>
          <pc:sldMk cId="0" sldId="305"/>
        </pc:sldMkLst>
        <pc:spChg chg="add mod">
          <ac:chgData name="Kuan-Hua Chao" userId="a54ba1f1e88c01b0" providerId="LiveId" clId="{844D6201-7307-C342-9DA3-75D0FD42B7A4}" dt="2024-01-09T10:35:58.426" v="1699"/>
          <ac:spMkLst>
            <pc:docMk/>
            <pc:sldMk cId="0" sldId="305"/>
            <ac:spMk id="3" creationId="{DE05F734-A20E-3E97-C018-FF9EF934FEEF}"/>
          </ac:spMkLst>
        </pc:spChg>
        <pc:spChg chg="add del mod">
          <ac:chgData name="Kuan-Hua Chao" userId="a54ba1f1e88c01b0" providerId="LiveId" clId="{844D6201-7307-C342-9DA3-75D0FD42B7A4}" dt="2024-01-10T01:33:56.838" v="1919" actId="22"/>
          <ac:spMkLst>
            <pc:docMk/>
            <pc:sldMk cId="0" sldId="305"/>
            <ac:spMk id="5" creationId="{87660619-2737-74CC-46C0-04AC057BE799}"/>
          </ac:spMkLst>
        </pc:spChg>
      </pc:sldChg>
      <pc:sldChg chg="addSp delSp modSp mod modAnim modNotes modNotesTx">
        <pc:chgData name="Kuan-Hua Chao" userId="a54ba1f1e88c01b0" providerId="LiveId" clId="{844D6201-7307-C342-9DA3-75D0FD42B7A4}" dt="2024-01-10T13:17:12.035" v="11721" actId="27636"/>
        <pc:sldMkLst>
          <pc:docMk/>
          <pc:sldMk cId="0" sldId="306"/>
        </pc:sldMkLst>
        <pc:spChg chg="mod">
          <ac:chgData name="Kuan-Hua Chao" userId="a54ba1f1e88c01b0" providerId="LiveId" clId="{844D6201-7307-C342-9DA3-75D0FD42B7A4}" dt="2024-01-10T07:12:46.249" v="3045" actId="1076"/>
          <ac:spMkLst>
            <pc:docMk/>
            <pc:sldMk cId="0" sldId="306"/>
            <ac:spMk id="2" creationId="{00000000-0000-0000-0000-000000000000}"/>
          </ac:spMkLst>
        </pc:spChg>
        <pc:spChg chg="del">
          <ac:chgData name="Kuan-Hua Chao" userId="a54ba1f1e88c01b0" providerId="LiveId" clId="{844D6201-7307-C342-9DA3-75D0FD42B7A4}" dt="2024-01-10T07:11:21.392" v="3030" actId="478"/>
          <ac:spMkLst>
            <pc:docMk/>
            <pc:sldMk cId="0" sldId="306"/>
            <ac:spMk id="3" creationId="{00000000-0000-0000-0000-000000000000}"/>
          </ac:spMkLst>
        </pc:spChg>
        <pc:spChg chg="add mod">
          <ac:chgData name="Kuan-Hua Chao" userId="a54ba1f1e88c01b0" providerId="LiveId" clId="{844D6201-7307-C342-9DA3-75D0FD42B7A4}" dt="2024-01-09T10:35:58.426" v="1699"/>
          <ac:spMkLst>
            <pc:docMk/>
            <pc:sldMk cId="0" sldId="306"/>
            <ac:spMk id="4" creationId="{BD774A8D-04D0-3C96-6EE6-79AEB682F393}"/>
          </ac:spMkLst>
        </pc:spChg>
        <pc:spChg chg="mod">
          <ac:chgData name="Kuan-Hua Chao" userId="a54ba1f1e88c01b0" providerId="LiveId" clId="{844D6201-7307-C342-9DA3-75D0FD42B7A4}" dt="2024-01-10T07:12:40.337" v="3044" actId="1076"/>
          <ac:spMkLst>
            <pc:docMk/>
            <pc:sldMk cId="0" sldId="306"/>
            <ac:spMk id="6" creationId="{96364791-8C5D-417D-81BA-C3D1B9E9302E}"/>
          </ac:spMkLst>
        </pc:spChg>
        <pc:picChg chg="add mod">
          <ac:chgData name="Kuan-Hua Chao" userId="a54ba1f1e88c01b0" providerId="LiveId" clId="{844D6201-7307-C342-9DA3-75D0FD42B7A4}" dt="2024-01-10T07:13:17.888" v="3049" actId="1076"/>
          <ac:picMkLst>
            <pc:docMk/>
            <pc:sldMk cId="0" sldId="306"/>
            <ac:picMk id="5" creationId="{50DF9145-80B1-7319-029E-70684C870996}"/>
          </ac:picMkLst>
        </pc:picChg>
        <pc:picChg chg="mod">
          <ac:chgData name="Kuan-Hua Chao" userId="a54ba1f1e88c01b0" providerId="LiveId" clId="{844D6201-7307-C342-9DA3-75D0FD42B7A4}" dt="2024-01-10T07:13:20.897" v="3051" actId="1076"/>
          <ac:picMkLst>
            <pc:docMk/>
            <pc:sldMk cId="0" sldId="306"/>
            <ac:picMk id="7" creationId="{00000000-0000-0000-0000-000000000000}"/>
          </ac:picMkLst>
        </pc:picChg>
      </pc:sldChg>
      <pc:sldChg chg="addSp delSp modSp mod modTransition modNotesTx">
        <pc:chgData name="Kuan-Hua Chao" userId="a54ba1f1e88c01b0" providerId="LiveId" clId="{844D6201-7307-C342-9DA3-75D0FD42B7A4}" dt="2024-01-12T05:59:38.228" v="15330" actId="1076"/>
        <pc:sldMkLst>
          <pc:docMk/>
          <pc:sldMk cId="0" sldId="307"/>
        </pc:sldMkLst>
        <pc:spChg chg="mod">
          <ac:chgData name="Kuan-Hua Chao" userId="a54ba1f1e88c01b0" providerId="LiveId" clId="{844D6201-7307-C342-9DA3-75D0FD42B7A4}" dt="2024-01-12T05:59:38.228" v="15330" actId="1076"/>
          <ac:spMkLst>
            <pc:docMk/>
            <pc:sldMk cId="0" sldId="307"/>
            <ac:spMk id="2" creationId="{00000000-0000-0000-0000-000000000000}"/>
          </ac:spMkLst>
        </pc:spChg>
        <pc:spChg chg="mod">
          <ac:chgData name="Kuan-Hua Chao" userId="a54ba1f1e88c01b0" providerId="LiveId" clId="{844D6201-7307-C342-9DA3-75D0FD42B7A4}" dt="2024-01-12T05:58:41.848" v="15326" actId="20577"/>
          <ac:spMkLst>
            <pc:docMk/>
            <pc:sldMk cId="0" sldId="307"/>
            <ac:spMk id="3" creationId="{00000000-0000-0000-0000-000000000000}"/>
          </ac:spMkLst>
        </pc:spChg>
        <pc:spChg chg="add mod">
          <ac:chgData name="Kuan-Hua Chao" userId="a54ba1f1e88c01b0" providerId="LiveId" clId="{844D6201-7307-C342-9DA3-75D0FD42B7A4}" dt="2024-01-09T10:35:58.426" v="1699"/>
          <ac:spMkLst>
            <pc:docMk/>
            <pc:sldMk cId="0" sldId="307"/>
            <ac:spMk id="4" creationId="{05EEFDE4-6CF5-AA1A-CE65-3814E9E0ADE6}"/>
          </ac:spMkLst>
        </pc:spChg>
        <pc:picChg chg="add mod modCrop">
          <ac:chgData name="Kuan-Hua Chao" userId="a54ba1f1e88c01b0" providerId="LiveId" clId="{844D6201-7307-C342-9DA3-75D0FD42B7A4}" dt="2024-01-12T05:59:18.634" v="15328" actId="1076"/>
          <ac:picMkLst>
            <pc:docMk/>
            <pc:sldMk cId="0" sldId="307"/>
            <ac:picMk id="5" creationId="{8AE5738A-8463-ACE6-B2D3-496524A7FA93}"/>
          </ac:picMkLst>
        </pc:picChg>
        <pc:picChg chg="del mod">
          <ac:chgData name="Kuan-Hua Chao" userId="a54ba1f1e88c01b0" providerId="LiveId" clId="{844D6201-7307-C342-9DA3-75D0FD42B7A4}" dt="2024-01-12T05:58:56.485" v="15327" actId="478"/>
          <ac:picMkLst>
            <pc:docMk/>
            <pc:sldMk cId="0" sldId="307"/>
            <ac:picMk id="246788" creationId="{00000000-0000-0000-0000-000000000000}"/>
          </ac:picMkLst>
        </pc:picChg>
      </pc:sldChg>
      <pc:sldChg chg="addSp modSp mod modNotes modNotesTx">
        <pc:chgData name="Kuan-Hua Chao" userId="a54ba1f1e88c01b0" providerId="LiveId" clId="{844D6201-7307-C342-9DA3-75D0FD42B7A4}" dt="2024-01-10T12:38:30.094" v="11602" actId="20577"/>
        <pc:sldMkLst>
          <pc:docMk/>
          <pc:sldMk cId="0" sldId="309"/>
        </pc:sldMkLst>
        <pc:spChg chg="add mod">
          <ac:chgData name="Kuan-Hua Chao" userId="a54ba1f1e88c01b0" providerId="LiveId" clId="{844D6201-7307-C342-9DA3-75D0FD42B7A4}" dt="2024-01-09T10:35:58.426" v="1699"/>
          <ac:spMkLst>
            <pc:docMk/>
            <pc:sldMk cId="0" sldId="309"/>
            <ac:spMk id="5" creationId="{8C709B18-DEE0-CAFD-4E87-69BB78C31910}"/>
          </ac:spMkLst>
        </pc:spChg>
        <pc:cxnChg chg="add mod">
          <ac:chgData name="Kuan-Hua Chao" userId="a54ba1f1e88c01b0" providerId="LiveId" clId="{844D6201-7307-C342-9DA3-75D0FD42B7A4}" dt="2024-01-10T09:42:21.210" v="8372" actId="692"/>
          <ac:cxnSpMkLst>
            <pc:docMk/>
            <pc:sldMk cId="0" sldId="309"/>
            <ac:cxnSpMk id="7" creationId="{6C26E949-0DD5-5C8B-85F1-486271136057}"/>
          </ac:cxnSpMkLst>
        </pc:cxnChg>
        <pc:cxnChg chg="add mod">
          <ac:chgData name="Kuan-Hua Chao" userId="a54ba1f1e88c01b0" providerId="LiveId" clId="{844D6201-7307-C342-9DA3-75D0FD42B7A4}" dt="2024-01-10T09:42:32.957" v="8375" actId="14100"/>
          <ac:cxnSpMkLst>
            <pc:docMk/>
            <pc:sldMk cId="0" sldId="309"/>
            <ac:cxnSpMk id="10" creationId="{EC2E1D89-A3E5-DBEF-8138-74F49F01289E}"/>
          </ac:cxnSpMkLst>
        </pc:cxnChg>
        <pc:cxnChg chg="add mod">
          <ac:chgData name="Kuan-Hua Chao" userId="a54ba1f1e88c01b0" providerId="LiveId" clId="{844D6201-7307-C342-9DA3-75D0FD42B7A4}" dt="2024-01-10T09:42:43.841" v="8378" actId="14100"/>
          <ac:cxnSpMkLst>
            <pc:docMk/>
            <pc:sldMk cId="0" sldId="309"/>
            <ac:cxnSpMk id="13" creationId="{6793D271-72DA-1608-11F2-9E3BB49BE076}"/>
          </ac:cxnSpMkLst>
        </pc:cxnChg>
      </pc:sldChg>
      <pc:sldChg chg="addSp delSp modSp add del mod modNotesTx">
        <pc:chgData name="Kuan-Hua Chao" userId="a54ba1f1e88c01b0" providerId="LiveId" clId="{844D6201-7307-C342-9DA3-75D0FD42B7A4}" dt="2024-01-10T09:29:06.896" v="7910" actId="2696"/>
        <pc:sldMkLst>
          <pc:docMk/>
          <pc:sldMk cId="0" sldId="317"/>
        </pc:sldMkLst>
        <pc:spChg chg="mod">
          <ac:chgData name="Kuan-Hua Chao" userId="a54ba1f1e88c01b0" providerId="LiveId" clId="{844D6201-7307-C342-9DA3-75D0FD42B7A4}" dt="2024-01-10T09:26:57.984" v="7894" actId="20577"/>
          <ac:spMkLst>
            <pc:docMk/>
            <pc:sldMk cId="0" sldId="317"/>
            <ac:spMk id="3" creationId="{00000000-0000-0000-0000-000000000000}"/>
          </ac:spMkLst>
        </pc:spChg>
        <pc:spChg chg="add mod">
          <ac:chgData name="Kuan-Hua Chao" userId="a54ba1f1e88c01b0" providerId="LiveId" clId="{844D6201-7307-C342-9DA3-75D0FD42B7A4}" dt="2024-01-09T10:35:58.426" v="1699"/>
          <ac:spMkLst>
            <pc:docMk/>
            <pc:sldMk cId="0" sldId="317"/>
            <ac:spMk id="4" creationId="{C04EDCD0-6EC3-213E-26E4-C36423A50DBD}"/>
          </ac:spMkLst>
        </pc:spChg>
        <pc:picChg chg="del">
          <ac:chgData name="Kuan-Hua Chao" userId="a54ba1f1e88c01b0" providerId="LiveId" clId="{844D6201-7307-C342-9DA3-75D0FD42B7A4}" dt="2024-01-10T09:27:24.005" v="7901" actId="21"/>
          <ac:picMkLst>
            <pc:docMk/>
            <pc:sldMk cId="0" sldId="317"/>
            <ac:picMk id="5" creationId="{00000000-0000-0000-0000-000000000000}"/>
          </ac:picMkLst>
        </pc:picChg>
        <pc:picChg chg="add del mod modCrop">
          <ac:chgData name="Kuan-Hua Chao" userId="a54ba1f1e88c01b0" providerId="LiveId" clId="{844D6201-7307-C342-9DA3-75D0FD42B7A4}" dt="2024-01-10T09:27:09.208" v="7897" actId="21"/>
          <ac:picMkLst>
            <pc:docMk/>
            <pc:sldMk cId="0" sldId="317"/>
            <ac:picMk id="6" creationId="{85A69B64-23D2-69E7-8EAC-8C5D8F19AE43}"/>
          </ac:picMkLst>
        </pc:picChg>
      </pc:sldChg>
      <pc:sldChg chg="addSp modSp mod modAnim modNotesTx">
        <pc:chgData name="Kuan-Hua Chao" userId="a54ba1f1e88c01b0" providerId="LiveId" clId="{844D6201-7307-C342-9DA3-75D0FD42B7A4}" dt="2024-01-10T13:16:40.775" v="11717" actId="20577"/>
        <pc:sldMkLst>
          <pc:docMk/>
          <pc:sldMk cId="0" sldId="318"/>
        </pc:sldMkLst>
        <pc:spChg chg="add mod">
          <ac:chgData name="Kuan-Hua Chao" userId="a54ba1f1e88c01b0" providerId="LiveId" clId="{844D6201-7307-C342-9DA3-75D0FD42B7A4}" dt="2024-01-09T10:35:58.426" v="1699"/>
          <ac:spMkLst>
            <pc:docMk/>
            <pc:sldMk cId="0" sldId="318"/>
            <ac:spMk id="3" creationId="{FA968894-67E7-9238-E014-2B42899F55F7}"/>
          </ac:spMkLst>
        </pc:spChg>
        <pc:spChg chg="add mod">
          <ac:chgData name="Kuan-Hua Chao" userId="a54ba1f1e88c01b0" providerId="LiveId" clId="{844D6201-7307-C342-9DA3-75D0FD42B7A4}" dt="2024-01-10T10:05:37.303" v="9188"/>
          <ac:spMkLst>
            <pc:docMk/>
            <pc:sldMk cId="0" sldId="318"/>
            <ac:spMk id="7" creationId="{45C53700-A9A2-7F24-B7D2-4EE84050309C}"/>
          </ac:spMkLst>
        </pc:spChg>
        <pc:spChg chg="add mod">
          <ac:chgData name="Kuan-Hua Chao" userId="a54ba1f1e88c01b0" providerId="LiveId" clId="{844D6201-7307-C342-9DA3-75D0FD42B7A4}" dt="2024-01-10T10:08:26.494" v="9239" actId="207"/>
          <ac:spMkLst>
            <pc:docMk/>
            <pc:sldMk cId="0" sldId="318"/>
            <ac:spMk id="12" creationId="{2CCA5CDA-C579-DA88-ADDA-2872534B9E0F}"/>
          </ac:spMkLst>
        </pc:spChg>
        <pc:cxnChg chg="add mod">
          <ac:chgData name="Kuan-Hua Chao" userId="a54ba1f1e88c01b0" providerId="LiveId" clId="{844D6201-7307-C342-9DA3-75D0FD42B7A4}" dt="2024-01-10T10:05:34.176" v="9187"/>
          <ac:cxnSpMkLst>
            <pc:docMk/>
            <pc:sldMk cId="0" sldId="318"/>
            <ac:cxnSpMk id="9" creationId="{406B9B11-188F-CB3F-90EF-FAA8DEB8348A}"/>
          </ac:cxnSpMkLst>
        </pc:cxnChg>
        <pc:cxnChg chg="add mod">
          <ac:chgData name="Kuan-Hua Chao" userId="a54ba1f1e88c01b0" providerId="LiveId" clId="{844D6201-7307-C342-9DA3-75D0FD42B7A4}" dt="2024-01-10T10:05:47.794" v="9192" actId="1076"/>
          <ac:cxnSpMkLst>
            <pc:docMk/>
            <pc:sldMk cId="0" sldId="318"/>
            <ac:cxnSpMk id="10" creationId="{931AB11F-9A07-D891-93FD-36DA84B76899}"/>
          </ac:cxnSpMkLst>
        </pc:cxnChg>
      </pc:sldChg>
      <pc:sldChg chg="addSp modSp mod modAnim modNotesTx">
        <pc:chgData name="Kuan-Hua Chao" userId="a54ba1f1e88c01b0" providerId="LiveId" clId="{844D6201-7307-C342-9DA3-75D0FD42B7A4}" dt="2024-01-10T13:16:51.278" v="11720" actId="20577"/>
        <pc:sldMkLst>
          <pc:docMk/>
          <pc:sldMk cId="0" sldId="319"/>
        </pc:sldMkLst>
        <pc:spChg chg="mod">
          <ac:chgData name="Kuan-Hua Chao" userId="a54ba1f1e88c01b0" providerId="LiveId" clId="{844D6201-7307-C342-9DA3-75D0FD42B7A4}" dt="2024-01-10T10:42:00.496" v="10057" actId="1076"/>
          <ac:spMkLst>
            <pc:docMk/>
            <pc:sldMk cId="0" sldId="319"/>
            <ac:spMk id="4" creationId="{F39920BB-5CDE-4697-9CA3-DE4DBB613778}"/>
          </ac:spMkLst>
        </pc:spChg>
        <pc:spChg chg="add mod">
          <ac:chgData name="Kuan-Hua Chao" userId="a54ba1f1e88c01b0" providerId="LiveId" clId="{844D6201-7307-C342-9DA3-75D0FD42B7A4}" dt="2024-01-09T10:35:58.426" v="1699"/>
          <ac:spMkLst>
            <pc:docMk/>
            <pc:sldMk cId="0" sldId="319"/>
            <ac:spMk id="8" creationId="{2D9CBEB3-D4D8-2D07-5C7E-5CB82FA38E39}"/>
          </ac:spMkLst>
        </pc:spChg>
        <pc:picChg chg="mod">
          <ac:chgData name="Kuan-Hua Chao" userId="a54ba1f1e88c01b0" providerId="LiveId" clId="{844D6201-7307-C342-9DA3-75D0FD42B7A4}" dt="2024-01-10T10:15:33.552" v="9454" actId="1076"/>
          <ac:picMkLst>
            <pc:docMk/>
            <pc:sldMk cId="0" sldId="319"/>
            <ac:picMk id="7" creationId="{00000000-0000-0000-0000-000000000000}"/>
          </ac:picMkLst>
        </pc:picChg>
        <pc:picChg chg="add mod modCrop">
          <ac:chgData name="Kuan-Hua Chao" userId="a54ba1f1e88c01b0" providerId="LiveId" clId="{844D6201-7307-C342-9DA3-75D0FD42B7A4}" dt="2024-01-10T10:15:28.787" v="9453" actId="1076"/>
          <ac:picMkLst>
            <pc:docMk/>
            <pc:sldMk cId="0" sldId="319"/>
            <ac:picMk id="9" creationId="{88149F77-D78D-8F10-E25B-D805B6336A8A}"/>
          </ac:picMkLst>
        </pc:picChg>
      </pc:sldChg>
      <pc:sldChg chg="addSp modSp mod modNotes modNotesTx">
        <pc:chgData name="Kuan-Hua Chao" userId="a54ba1f1e88c01b0" providerId="LiveId" clId="{844D6201-7307-C342-9DA3-75D0FD42B7A4}" dt="2024-01-10T13:17:12.355" v="11723" actId="27636"/>
        <pc:sldMkLst>
          <pc:docMk/>
          <pc:sldMk cId="0" sldId="320"/>
        </pc:sldMkLst>
        <pc:spChg chg="mod">
          <ac:chgData name="Kuan-Hua Chao" userId="a54ba1f1e88c01b0" providerId="LiveId" clId="{844D6201-7307-C342-9DA3-75D0FD42B7A4}" dt="2024-01-10T10:28:03.285" v="9881"/>
          <ac:spMkLst>
            <pc:docMk/>
            <pc:sldMk cId="0" sldId="320"/>
            <ac:spMk id="3" creationId="{00000000-0000-0000-0000-000000000000}"/>
          </ac:spMkLst>
        </pc:spChg>
        <pc:spChg chg="add mod">
          <ac:chgData name="Kuan-Hua Chao" userId="a54ba1f1e88c01b0" providerId="LiveId" clId="{844D6201-7307-C342-9DA3-75D0FD42B7A4}" dt="2024-01-09T10:35:58.426" v="1699"/>
          <ac:spMkLst>
            <pc:docMk/>
            <pc:sldMk cId="0" sldId="320"/>
            <ac:spMk id="4" creationId="{8182C17F-7A37-D52C-8BB8-990D73CD586A}"/>
          </ac:spMkLst>
        </pc:spChg>
      </pc:sldChg>
      <pc:sldChg chg="addSp delSp modSp mod modNotes modNotesTx">
        <pc:chgData name="Kuan-Hua Chao" userId="a54ba1f1e88c01b0" providerId="LiveId" clId="{844D6201-7307-C342-9DA3-75D0FD42B7A4}" dt="2024-01-12T07:48:42.011" v="17189" actId="20577"/>
        <pc:sldMkLst>
          <pc:docMk/>
          <pc:sldMk cId="0" sldId="321"/>
        </pc:sldMkLst>
        <pc:spChg chg="mod">
          <ac:chgData name="Kuan-Hua Chao" userId="a54ba1f1e88c01b0" providerId="LiveId" clId="{844D6201-7307-C342-9DA3-75D0FD42B7A4}" dt="2024-01-10T11:38:15.767" v="10955" actId="20577"/>
          <ac:spMkLst>
            <pc:docMk/>
            <pc:sldMk cId="0" sldId="321"/>
            <ac:spMk id="3" creationId="{00000000-0000-0000-0000-000000000000}"/>
          </ac:spMkLst>
        </pc:spChg>
        <pc:spChg chg="add mod">
          <ac:chgData name="Kuan-Hua Chao" userId="a54ba1f1e88c01b0" providerId="LiveId" clId="{844D6201-7307-C342-9DA3-75D0FD42B7A4}" dt="2024-01-09T10:35:58.426" v="1699"/>
          <ac:spMkLst>
            <pc:docMk/>
            <pc:sldMk cId="0" sldId="321"/>
            <ac:spMk id="4" creationId="{C1F7202E-2923-56F4-9AFA-BF7F280494BA}"/>
          </ac:spMkLst>
        </pc:spChg>
        <pc:spChg chg="add mod">
          <ac:chgData name="Kuan-Hua Chao" userId="a54ba1f1e88c01b0" providerId="LiveId" clId="{844D6201-7307-C342-9DA3-75D0FD42B7A4}" dt="2024-01-10T11:24:58.248" v="10551" actId="1076"/>
          <ac:spMkLst>
            <pc:docMk/>
            <pc:sldMk cId="0" sldId="321"/>
            <ac:spMk id="6" creationId="{8FD282BF-5A3D-4C29-CDA1-99ED1789CBD4}"/>
          </ac:spMkLst>
        </pc:spChg>
        <pc:picChg chg="del">
          <ac:chgData name="Kuan-Hua Chao" userId="a54ba1f1e88c01b0" providerId="LiveId" clId="{844D6201-7307-C342-9DA3-75D0FD42B7A4}" dt="2024-01-10T11:23:20.605" v="10514" actId="478"/>
          <ac:picMkLst>
            <pc:docMk/>
            <pc:sldMk cId="0" sldId="321"/>
            <ac:picMk id="1026" creationId="{00000000-0000-0000-0000-000000000000}"/>
          </ac:picMkLst>
        </pc:picChg>
      </pc:sldChg>
      <pc:sldChg chg="addSp modSp modNotesTx">
        <pc:chgData name="Kuan-Hua Chao" userId="a54ba1f1e88c01b0" providerId="LiveId" clId="{844D6201-7307-C342-9DA3-75D0FD42B7A4}" dt="2024-01-10T13:02:25.095" v="11666" actId="20577"/>
        <pc:sldMkLst>
          <pc:docMk/>
          <pc:sldMk cId="0" sldId="322"/>
        </pc:sldMkLst>
        <pc:spChg chg="add mod">
          <ac:chgData name="Kuan-Hua Chao" userId="a54ba1f1e88c01b0" providerId="LiveId" clId="{844D6201-7307-C342-9DA3-75D0FD42B7A4}" dt="2024-01-09T10:35:58.426" v="1699"/>
          <ac:spMkLst>
            <pc:docMk/>
            <pc:sldMk cId="0" sldId="322"/>
            <ac:spMk id="4" creationId="{F419F394-9157-66AA-84E2-A1C99887FEFF}"/>
          </ac:spMkLst>
        </pc:spChg>
      </pc:sldChg>
      <pc:sldChg chg="addSp modSp mod modNotesTx">
        <pc:chgData name="Kuan-Hua Chao" userId="a54ba1f1e88c01b0" providerId="LiveId" clId="{844D6201-7307-C342-9DA3-75D0FD42B7A4}" dt="2024-01-10T13:18:18.773" v="11732"/>
        <pc:sldMkLst>
          <pc:docMk/>
          <pc:sldMk cId="0" sldId="323"/>
        </pc:sldMkLst>
        <pc:spChg chg="mod">
          <ac:chgData name="Kuan-Hua Chao" userId="a54ba1f1e88c01b0" providerId="LiveId" clId="{844D6201-7307-C342-9DA3-75D0FD42B7A4}" dt="2024-01-10T11:46:52.216" v="11367"/>
          <ac:spMkLst>
            <pc:docMk/>
            <pc:sldMk cId="0" sldId="323"/>
            <ac:spMk id="3" creationId="{00000000-0000-0000-0000-000000000000}"/>
          </ac:spMkLst>
        </pc:spChg>
        <pc:spChg chg="add mod">
          <ac:chgData name="Kuan-Hua Chao" userId="a54ba1f1e88c01b0" providerId="LiveId" clId="{844D6201-7307-C342-9DA3-75D0FD42B7A4}" dt="2024-01-09T10:35:58.426" v="1699"/>
          <ac:spMkLst>
            <pc:docMk/>
            <pc:sldMk cId="0" sldId="323"/>
            <ac:spMk id="4" creationId="{842DB36C-681F-7F94-3A5B-62BE7C8B2353}"/>
          </ac:spMkLst>
        </pc:spChg>
      </pc:sldChg>
      <pc:sldChg chg="addSp modSp modNotesTx">
        <pc:chgData name="Kuan-Hua Chao" userId="a54ba1f1e88c01b0" providerId="LiveId" clId="{844D6201-7307-C342-9DA3-75D0FD42B7A4}" dt="2024-01-10T13:19:30.337" v="11740" actId="5793"/>
        <pc:sldMkLst>
          <pc:docMk/>
          <pc:sldMk cId="0" sldId="324"/>
        </pc:sldMkLst>
        <pc:spChg chg="add mod">
          <ac:chgData name="Kuan-Hua Chao" userId="a54ba1f1e88c01b0" providerId="LiveId" clId="{844D6201-7307-C342-9DA3-75D0FD42B7A4}" dt="2024-01-09T10:35:58.426" v="1699"/>
          <ac:spMkLst>
            <pc:docMk/>
            <pc:sldMk cId="0" sldId="324"/>
            <ac:spMk id="4" creationId="{E8ED1A3F-57B4-ECE8-A1D8-5D084D462D11}"/>
          </ac:spMkLst>
        </pc:spChg>
      </pc:sldChg>
      <pc:sldChg chg="addSp modSp">
        <pc:chgData name="Kuan-Hua Chao" userId="a54ba1f1e88c01b0" providerId="LiveId" clId="{844D6201-7307-C342-9DA3-75D0FD42B7A4}" dt="2024-01-09T10:35:58.426" v="1699"/>
        <pc:sldMkLst>
          <pc:docMk/>
          <pc:sldMk cId="0" sldId="325"/>
        </pc:sldMkLst>
        <pc:spChg chg="add mod">
          <ac:chgData name="Kuan-Hua Chao" userId="a54ba1f1e88c01b0" providerId="LiveId" clId="{844D6201-7307-C342-9DA3-75D0FD42B7A4}" dt="2024-01-09T10:35:58.426" v="1699"/>
          <ac:spMkLst>
            <pc:docMk/>
            <pc:sldMk cId="0" sldId="325"/>
            <ac:spMk id="4" creationId="{8811C20A-32E1-3C2F-3BE4-05111C0A7D3B}"/>
          </ac:spMkLst>
        </pc:spChg>
      </pc:sldChg>
      <pc:sldChg chg="addSp delSp modSp mod modNotes modNotesTx">
        <pc:chgData name="Kuan-Hua Chao" userId="a54ba1f1e88c01b0" providerId="LiveId" clId="{844D6201-7307-C342-9DA3-75D0FD42B7A4}" dt="2024-01-16T06:39:22.453" v="36699" actId="20577"/>
        <pc:sldMkLst>
          <pc:docMk/>
          <pc:sldMk cId="0" sldId="326"/>
        </pc:sldMkLst>
        <pc:spChg chg="add mod">
          <ac:chgData name="Kuan-Hua Chao" userId="a54ba1f1e88c01b0" providerId="LiveId" clId="{844D6201-7307-C342-9DA3-75D0FD42B7A4}" dt="2024-01-09T10:35:58.426" v="1699"/>
          <ac:spMkLst>
            <pc:docMk/>
            <pc:sldMk cId="0" sldId="326"/>
            <ac:spMk id="3" creationId="{61284615-301C-CFB3-2493-ADE477D56B2B}"/>
          </ac:spMkLst>
        </pc:spChg>
        <pc:spChg chg="del">
          <ac:chgData name="Kuan-Hua Chao" userId="a54ba1f1e88c01b0" providerId="LiveId" clId="{844D6201-7307-C342-9DA3-75D0FD42B7A4}" dt="2024-01-16T06:13:28.585" v="36656" actId="478"/>
          <ac:spMkLst>
            <pc:docMk/>
            <pc:sldMk cId="0" sldId="326"/>
            <ac:spMk id="5" creationId="{00000000-0000-0000-0000-000000000000}"/>
          </ac:spMkLst>
        </pc:spChg>
      </pc:sldChg>
      <pc:sldChg chg="addSp modSp modNotesTx">
        <pc:chgData name="Kuan-Hua Chao" userId="a54ba1f1e88c01b0" providerId="LiveId" clId="{844D6201-7307-C342-9DA3-75D0FD42B7A4}" dt="2024-01-16T08:14:52.726" v="37077" actId="20577"/>
        <pc:sldMkLst>
          <pc:docMk/>
          <pc:sldMk cId="0" sldId="327"/>
        </pc:sldMkLst>
        <pc:spChg chg="add mod">
          <ac:chgData name="Kuan-Hua Chao" userId="a54ba1f1e88c01b0" providerId="LiveId" clId="{844D6201-7307-C342-9DA3-75D0FD42B7A4}" dt="2024-01-09T10:35:58.426" v="1699"/>
          <ac:spMkLst>
            <pc:docMk/>
            <pc:sldMk cId="0" sldId="327"/>
            <ac:spMk id="4" creationId="{40D23ED8-1CC5-915B-80D2-CB579C977C09}"/>
          </ac:spMkLst>
        </pc:spChg>
      </pc:sldChg>
      <pc:sldChg chg="addSp modSp modNotes modNotesTx">
        <pc:chgData name="Kuan-Hua Chao" userId="a54ba1f1e88c01b0" providerId="LiveId" clId="{844D6201-7307-C342-9DA3-75D0FD42B7A4}" dt="2024-01-16T06:58:41.111" v="36842" actId="20577"/>
        <pc:sldMkLst>
          <pc:docMk/>
          <pc:sldMk cId="0" sldId="328"/>
        </pc:sldMkLst>
        <pc:spChg chg="add mod">
          <ac:chgData name="Kuan-Hua Chao" userId="a54ba1f1e88c01b0" providerId="LiveId" clId="{844D6201-7307-C342-9DA3-75D0FD42B7A4}" dt="2024-01-09T10:35:58.426" v="1699"/>
          <ac:spMkLst>
            <pc:docMk/>
            <pc:sldMk cId="0" sldId="328"/>
            <ac:spMk id="4" creationId="{4438C655-5D0E-DD57-C0FC-A474E1A83DF5}"/>
          </ac:spMkLst>
        </pc:spChg>
      </pc:sldChg>
      <pc:sldChg chg="addSp delSp modSp mod modAnim modNotes modNotesTx">
        <pc:chgData name="Kuan-Hua Chao" userId="a54ba1f1e88c01b0" providerId="LiveId" clId="{844D6201-7307-C342-9DA3-75D0FD42B7A4}" dt="2024-01-16T05:50:49.116" v="36568" actId="20577"/>
        <pc:sldMkLst>
          <pc:docMk/>
          <pc:sldMk cId="0" sldId="329"/>
        </pc:sldMkLst>
        <pc:spChg chg="mod">
          <ac:chgData name="Kuan-Hua Chao" userId="a54ba1f1e88c01b0" providerId="LiveId" clId="{844D6201-7307-C342-9DA3-75D0FD42B7A4}" dt="2024-01-12T06:57:15.130" v="16158" actId="14100"/>
          <ac:spMkLst>
            <pc:docMk/>
            <pc:sldMk cId="0" sldId="329"/>
            <ac:spMk id="2" creationId="{00000000-0000-0000-0000-000000000000}"/>
          </ac:spMkLst>
        </pc:spChg>
        <pc:spChg chg="del">
          <ac:chgData name="Kuan-Hua Chao" userId="a54ba1f1e88c01b0" providerId="LiveId" clId="{844D6201-7307-C342-9DA3-75D0FD42B7A4}" dt="2024-01-12T07:14:47.683" v="16550" actId="478"/>
          <ac:spMkLst>
            <pc:docMk/>
            <pc:sldMk cId="0" sldId="329"/>
            <ac:spMk id="3" creationId="{00000000-0000-0000-0000-000000000000}"/>
          </ac:spMkLst>
        </pc:spChg>
        <pc:spChg chg="add mod">
          <ac:chgData name="Kuan-Hua Chao" userId="a54ba1f1e88c01b0" providerId="LiveId" clId="{844D6201-7307-C342-9DA3-75D0FD42B7A4}" dt="2024-01-09T10:35:58.426" v="1699"/>
          <ac:spMkLst>
            <pc:docMk/>
            <pc:sldMk cId="0" sldId="329"/>
            <ac:spMk id="4" creationId="{37F88881-720A-7433-D8AD-0A8A2F7D7587}"/>
          </ac:spMkLst>
        </pc:spChg>
        <pc:spChg chg="add mod">
          <ac:chgData name="Kuan-Hua Chao" userId="a54ba1f1e88c01b0" providerId="LiveId" clId="{844D6201-7307-C342-9DA3-75D0FD42B7A4}" dt="2024-01-12T08:17:32.838" v="17994" actId="207"/>
          <ac:spMkLst>
            <pc:docMk/>
            <pc:sldMk cId="0" sldId="329"/>
            <ac:spMk id="8" creationId="{2531A9D4-E900-49A5-85B6-F8FE6DFCF448}"/>
          </ac:spMkLst>
        </pc:spChg>
        <pc:grpChg chg="add mod">
          <ac:chgData name="Kuan-Hua Chao" userId="a54ba1f1e88c01b0" providerId="LiveId" clId="{844D6201-7307-C342-9DA3-75D0FD42B7A4}" dt="2024-01-12T08:17:25.858" v="17993" actId="164"/>
          <ac:grpSpMkLst>
            <pc:docMk/>
            <pc:sldMk cId="0" sldId="329"/>
            <ac:grpSpMk id="9" creationId="{C2EAD09C-6F78-D512-1A11-AD8A2E5D87DC}"/>
          </ac:grpSpMkLst>
        </pc:grpChg>
        <pc:picChg chg="add mod">
          <ac:chgData name="Kuan-Hua Chao" userId="a54ba1f1e88c01b0" providerId="LiveId" clId="{844D6201-7307-C342-9DA3-75D0FD42B7A4}" dt="2024-01-12T07:53:31.292" v="17209" actId="1076"/>
          <ac:picMkLst>
            <pc:docMk/>
            <pc:sldMk cId="0" sldId="329"/>
            <ac:picMk id="5" creationId="{EA4F6572-4AA4-8316-EC78-59E1A0508082}"/>
          </ac:picMkLst>
        </pc:picChg>
        <pc:picChg chg="add mod modCrop">
          <ac:chgData name="Kuan-Hua Chao" userId="a54ba1f1e88c01b0" providerId="LiveId" clId="{844D6201-7307-C342-9DA3-75D0FD42B7A4}" dt="2024-01-12T08:09:55.059" v="17624" actId="1076"/>
          <ac:picMkLst>
            <pc:docMk/>
            <pc:sldMk cId="0" sldId="329"/>
            <ac:picMk id="6" creationId="{77708BA2-E843-2B7E-BB61-732934A3F74F}"/>
          </ac:picMkLst>
        </pc:picChg>
        <pc:picChg chg="add mod">
          <ac:chgData name="Kuan-Hua Chao" userId="a54ba1f1e88c01b0" providerId="LiveId" clId="{844D6201-7307-C342-9DA3-75D0FD42B7A4}" dt="2024-01-12T08:17:25.858" v="17993" actId="164"/>
          <ac:picMkLst>
            <pc:docMk/>
            <pc:sldMk cId="0" sldId="329"/>
            <ac:picMk id="7" creationId="{2257F008-0C6D-2DCD-111C-B6E3A425F7EC}"/>
          </ac:picMkLst>
        </pc:picChg>
        <pc:picChg chg="mod">
          <ac:chgData name="Kuan-Hua Chao" userId="a54ba1f1e88c01b0" providerId="LiveId" clId="{844D6201-7307-C342-9DA3-75D0FD42B7A4}" dt="2024-01-12T07:14:51.512" v="16551" actId="1076"/>
          <ac:picMkLst>
            <pc:docMk/>
            <pc:sldMk cId="0" sldId="329"/>
            <ac:picMk id="2050" creationId="{00000000-0000-0000-0000-000000000000}"/>
          </ac:picMkLst>
        </pc:picChg>
      </pc:sldChg>
      <pc:sldChg chg="addSp modSp modNotesTx">
        <pc:chgData name="Kuan-Hua Chao" userId="a54ba1f1e88c01b0" providerId="LiveId" clId="{844D6201-7307-C342-9DA3-75D0FD42B7A4}" dt="2024-01-11T11:01:28.223" v="12436" actId="20577"/>
        <pc:sldMkLst>
          <pc:docMk/>
          <pc:sldMk cId="0" sldId="330"/>
        </pc:sldMkLst>
        <pc:spChg chg="add mod">
          <ac:chgData name="Kuan-Hua Chao" userId="a54ba1f1e88c01b0" providerId="LiveId" clId="{844D6201-7307-C342-9DA3-75D0FD42B7A4}" dt="2024-01-09T10:35:58.426" v="1699"/>
          <ac:spMkLst>
            <pc:docMk/>
            <pc:sldMk cId="0" sldId="330"/>
            <ac:spMk id="4" creationId="{78E77B5F-92B7-1C1C-67F8-FE79A6053FDA}"/>
          </ac:spMkLst>
        </pc:spChg>
      </pc:sldChg>
      <pc:sldChg chg="addSp modSp mod modNotesTx">
        <pc:chgData name="Kuan-Hua Chao" userId="a54ba1f1e88c01b0" providerId="LiveId" clId="{844D6201-7307-C342-9DA3-75D0FD42B7A4}" dt="2024-01-16T05:51:24.586" v="36569" actId="20577"/>
        <pc:sldMkLst>
          <pc:docMk/>
          <pc:sldMk cId="0" sldId="334"/>
        </pc:sldMkLst>
        <pc:spChg chg="mod">
          <ac:chgData name="Kuan-Hua Chao" userId="a54ba1f1e88c01b0" providerId="LiveId" clId="{844D6201-7307-C342-9DA3-75D0FD42B7A4}" dt="2024-01-15T01:38:06.894" v="31219" actId="27636"/>
          <ac:spMkLst>
            <pc:docMk/>
            <pc:sldMk cId="0" sldId="334"/>
            <ac:spMk id="2" creationId="{00000000-0000-0000-0000-000000000000}"/>
          </ac:spMkLst>
        </pc:spChg>
        <pc:spChg chg="add mod">
          <ac:chgData name="Kuan-Hua Chao" userId="a54ba1f1e88c01b0" providerId="LiveId" clId="{844D6201-7307-C342-9DA3-75D0FD42B7A4}" dt="2024-01-09T10:35:58.426" v="1699"/>
          <ac:spMkLst>
            <pc:docMk/>
            <pc:sldMk cId="0" sldId="334"/>
            <ac:spMk id="4" creationId="{C98EF071-F858-5F88-FDC9-D2C7C6B56963}"/>
          </ac:spMkLst>
        </pc:spChg>
      </pc:sldChg>
      <pc:sldChg chg="addSp modSp modNotesTx">
        <pc:chgData name="Kuan-Hua Chao" userId="a54ba1f1e88c01b0" providerId="LiveId" clId="{844D6201-7307-C342-9DA3-75D0FD42B7A4}" dt="2024-01-11T11:25:32.393" v="12603" actId="20577"/>
        <pc:sldMkLst>
          <pc:docMk/>
          <pc:sldMk cId="0" sldId="337"/>
        </pc:sldMkLst>
        <pc:spChg chg="add mod">
          <ac:chgData name="Kuan-Hua Chao" userId="a54ba1f1e88c01b0" providerId="LiveId" clId="{844D6201-7307-C342-9DA3-75D0FD42B7A4}" dt="2024-01-09T10:35:58.426" v="1699"/>
          <ac:spMkLst>
            <pc:docMk/>
            <pc:sldMk cId="0" sldId="337"/>
            <ac:spMk id="4" creationId="{37C848B0-8974-7554-3A0B-2C12EE5D4DC9}"/>
          </ac:spMkLst>
        </pc:spChg>
      </pc:sldChg>
      <pc:sldChg chg="addSp delSp modSp mod modNotesTx">
        <pc:chgData name="Kuan-Hua Chao" userId="a54ba1f1e88c01b0" providerId="LiveId" clId="{844D6201-7307-C342-9DA3-75D0FD42B7A4}" dt="2024-01-12T06:19:54.903" v="15530"/>
        <pc:sldMkLst>
          <pc:docMk/>
          <pc:sldMk cId="0" sldId="338"/>
        </pc:sldMkLst>
        <pc:spChg chg="del mod">
          <ac:chgData name="Kuan-Hua Chao" userId="a54ba1f1e88c01b0" providerId="LiveId" clId="{844D6201-7307-C342-9DA3-75D0FD42B7A4}" dt="2024-01-12T06:19:04.235" v="15506" actId="478"/>
          <ac:spMkLst>
            <pc:docMk/>
            <pc:sldMk cId="0" sldId="338"/>
            <ac:spMk id="3" creationId="{00000000-0000-0000-0000-000000000000}"/>
          </ac:spMkLst>
        </pc:spChg>
        <pc:spChg chg="add mod">
          <ac:chgData name="Kuan-Hua Chao" userId="a54ba1f1e88c01b0" providerId="LiveId" clId="{844D6201-7307-C342-9DA3-75D0FD42B7A4}" dt="2024-01-09T10:35:58.426" v="1699"/>
          <ac:spMkLst>
            <pc:docMk/>
            <pc:sldMk cId="0" sldId="338"/>
            <ac:spMk id="4" creationId="{5FAADBE1-90B6-9EE6-0194-CE93A66E7A8B}"/>
          </ac:spMkLst>
        </pc:spChg>
        <pc:spChg chg="add del mod">
          <ac:chgData name="Kuan-Hua Chao" userId="a54ba1f1e88c01b0" providerId="LiveId" clId="{844D6201-7307-C342-9DA3-75D0FD42B7A4}" dt="2024-01-12T06:19:07.044" v="15507" actId="478"/>
          <ac:spMkLst>
            <pc:docMk/>
            <pc:sldMk cId="0" sldId="338"/>
            <ac:spMk id="9" creationId="{FAB28E5F-F38B-5AE3-9E21-24289C04CED2}"/>
          </ac:spMkLst>
        </pc:spChg>
        <pc:picChg chg="mod modCrop">
          <ac:chgData name="Kuan-Hua Chao" userId="a54ba1f1e88c01b0" providerId="LiveId" clId="{844D6201-7307-C342-9DA3-75D0FD42B7A4}" dt="2024-01-12T06:19:13.758" v="15509" actId="1076"/>
          <ac:picMkLst>
            <pc:docMk/>
            <pc:sldMk cId="0" sldId="338"/>
            <ac:picMk id="5" creationId="{7FA80FB3-0327-461E-8D69-44B31DCD56F4}"/>
          </ac:picMkLst>
        </pc:picChg>
        <pc:picChg chg="add del mod">
          <ac:chgData name="Kuan-Hua Chao" userId="a54ba1f1e88c01b0" providerId="LiveId" clId="{844D6201-7307-C342-9DA3-75D0FD42B7A4}" dt="2024-01-12T06:00:13.015" v="15331" actId="478"/>
          <ac:picMkLst>
            <pc:docMk/>
            <pc:sldMk cId="0" sldId="338"/>
            <ac:picMk id="6" creationId="{A374C8C2-58B6-3F2F-B702-2C34A53F890A}"/>
          </ac:picMkLst>
        </pc:picChg>
        <pc:picChg chg="add del mod">
          <ac:chgData name="Kuan-Hua Chao" userId="a54ba1f1e88c01b0" providerId="LiveId" clId="{844D6201-7307-C342-9DA3-75D0FD42B7A4}" dt="2024-01-12T06:18:51.844" v="15504" actId="478"/>
          <ac:picMkLst>
            <pc:docMk/>
            <pc:sldMk cId="0" sldId="338"/>
            <ac:picMk id="7" creationId="{0FADBF09-788E-FB04-CE39-2A3F2C7436BA}"/>
          </ac:picMkLst>
        </pc:picChg>
      </pc:sldChg>
      <pc:sldChg chg="addSp modSp">
        <pc:chgData name="Kuan-Hua Chao" userId="a54ba1f1e88c01b0" providerId="LiveId" clId="{844D6201-7307-C342-9DA3-75D0FD42B7A4}" dt="2024-01-09T10:35:58.426" v="1699"/>
        <pc:sldMkLst>
          <pc:docMk/>
          <pc:sldMk cId="0" sldId="339"/>
        </pc:sldMkLst>
        <pc:spChg chg="add mod">
          <ac:chgData name="Kuan-Hua Chao" userId="a54ba1f1e88c01b0" providerId="LiveId" clId="{844D6201-7307-C342-9DA3-75D0FD42B7A4}" dt="2024-01-09T10:35:58.426" v="1699"/>
          <ac:spMkLst>
            <pc:docMk/>
            <pc:sldMk cId="0" sldId="339"/>
            <ac:spMk id="4" creationId="{CC36B365-2FFB-E07A-5FDC-8C8B36B9834C}"/>
          </ac:spMkLst>
        </pc:spChg>
      </pc:sldChg>
      <pc:sldChg chg="addSp modSp mod modNotesTx">
        <pc:chgData name="Kuan-Hua Chao" userId="a54ba1f1e88c01b0" providerId="LiveId" clId="{844D6201-7307-C342-9DA3-75D0FD42B7A4}" dt="2024-01-13T02:47:30.084" v="19114"/>
        <pc:sldMkLst>
          <pc:docMk/>
          <pc:sldMk cId="0" sldId="340"/>
        </pc:sldMkLst>
        <pc:spChg chg="mod">
          <ac:chgData name="Kuan-Hua Chao" userId="a54ba1f1e88c01b0" providerId="LiveId" clId="{844D6201-7307-C342-9DA3-75D0FD42B7A4}" dt="2024-01-13T02:42:16.438" v="18773" actId="12"/>
          <ac:spMkLst>
            <pc:docMk/>
            <pc:sldMk cId="0" sldId="340"/>
            <ac:spMk id="3" creationId="{00000000-0000-0000-0000-000000000000}"/>
          </ac:spMkLst>
        </pc:spChg>
        <pc:spChg chg="add mod">
          <ac:chgData name="Kuan-Hua Chao" userId="a54ba1f1e88c01b0" providerId="LiveId" clId="{844D6201-7307-C342-9DA3-75D0FD42B7A4}" dt="2024-01-09T10:35:58.426" v="1699"/>
          <ac:spMkLst>
            <pc:docMk/>
            <pc:sldMk cId="0" sldId="340"/>
            <ac:spMk id="4" creationId="{C545F28B-2484-00F8-0D4B-D2FD7130B4D5}"/>
          </ac:spMkLst>
        </pc:spChg>
      </pc:sldChg>
      <pc:sldChg chg="addSp modSp mod modNotes modNotesTx">
        <pc:chgData name="Kuan-Hua Chao" userId="a54ba1f1e88c01b0" providerId="LiveId" clId="{844D6201-7307-C342-9DA3-75D0FD42B7A4}" dt="2024-01-13T06:09:02.449" v="21220" actId="20577"/>
        <pc:sldMkLst>
          <pc:docMk/>
          <pc:sldMk cId="0" sldId="341"/>
        </pc:sldMkLst>
        <pc:spChg chg="mod">
          <ac:chgData name="Kuan-Hua Chao" userId="a54ba1f1e88c01b0" providerId="LiveId" clId="{844D6201-7307-C342-9DA3-75D0FD42B7A4}" dt="2024-01-13T06:09:02.449" v="21220" actId="20577"/>
          <ac:spMkLst>
            <pc:docMk/>
            <pc:sldMk cId="0" sldId="341"/>
            <ac:spMk id="2" creationId="{00000000-0000-0000-0000-000000000000}"/>
          </ac:spMkLst>
        </pc:spChg>
        <pc:spChg chg="add mod">
          <ac:chgData name="Kuan-Hua Chao" userId="a54ba1f1e88c01b0" providerId="LiveId" clId="{844D6201-7307-C342-9DA3-75D0FD42B7A4}" dt="2024-01-09T10:35:58.426" v="1699"/>
          <ac:spMkLst>
            <pc:docMk/>
            <pc:sldMk cId="0" sldId="341"/>
            <ac:spMk id="4" creationId="{9A409A9B-BEC4-5B58-BBC3-192A46D39351}"/>
          </ac:spMkLst>
        </pc:spChg>
      </pc:sldChg>
      <pc:sldChg chg="addSp modSp del mod modAnim modNotesTx">
        <pc:chgData name="Kuan-Hua Chao" userId="a54ba1f1e88c01b0" providerId="LiveId" clId="{844D6201-7307-C342-9DA3-75D0FD42B7A4}" dt="2024-01-13T04:11:04.724" v="20010" actId="2696"/>
        <pc:sldMkLst>
          <pc:docMk/>
          <pc:sldMk cId="0" sldId="342"/>
        </pc:sldMkLst>
        <pc:spChg chg="add mod">
          <ac:chgData name="Kuan-Hua Chao" userId="a54ba1f1e88c01b0" providerId="LiveId" clId="{844D6201-7307-C342-9DA3-75D0FD42B7A4}" dt="2024-01-09T10:35:58.426" v="1699"/>
          <ac:spMkLst>
            <pc:docMk/>
            <pc:sldMk cId="0" sldId="342"/>
            <ac:spMk id="4" creationId="{5EC07A64-2CCD-4789-A002-9FEA75ADFC1A}"/>
          </ac:spMkLst>
        </pc:spChg>
        <pc:spChg chg="add mod">
          <ac:chgData name="Kuan-Hua Chao" userId="a54ba1f1e88c01b0" providerId="LiveId" clId="{844D6201-7307-C342-9DA3-75D0FD42B7A4}" dt="2024-01-13T03:30:02.082" v="19809" actId="164"/>
          <ac:spMkLst>
            <pc:docMk/>
            <pc:sldMk cId="0" sldId="342"/>
            <ac:spMk id="6" creationId="{7BBCD7D2-31E9-56ED-CADE-2A4874F0E7F0}"/>
          </ac:spMkLst>
        </pc:spChg>
        <pc:spChg chg="add mod">
          <ac:chgData name="Kuan-Hua Chao" userId="a54ba1f1e88c01b0" providerId="LiveId" clId="{844D6201-7307-C342-9DA3-75D0FD42B7A4}" dt="2024-01-13T03:30:02.082" v="19809" actId="164"/>
          <ac:spMkLst>
            <pc:docMk/>
            <pc:sldMk cId="0" sldId="342"/>
            <ac:spMk id="7" creationId="{9138DA19-8552-6D3C-C711-11902E593F46}"/>
          </ac:spMkLst>
        </pc:spChg>
        <pc:spChg chg="add mod">
          <ac:chgData name="Kuan-Hua Chao" userId="a54ba1f1e88c01b0" providerId="LiveId" clId="{844D6201-7307-C342-9DA3-75D0FD42B7A4}" dt="2024-01-13T03:59:45.557" v="19892" actId="164"/>
          <ac:spMkLst>
            <pc:docMk/>
            <pc:sldMk cId="0" sldId="342"/>
            <ac:spMk id="9" creationId="{578EDAA7-257F-1371-2B21-35DA8B21B6E5}"/>
          </ac:spMkLst>
        </pc:spChg>
        <pc:spChg chg="add mod">
          <ac:chgData name="Kuan-Hua Chao" userId="a54ba1f1e88c01b0" providerId="LiveId" clId="{844D6201-7307-C342-9DA3-75D0FD42B7A4}" dt="2024-01-13T03:59:45.557" v="19892" actId="164"/>
          <ac:spMkLst>
            <pc:docMk/>
            <pc:sldMk cId="0" sldId="342"/>
            <ac:spMk id="10" creationId="{6FF6C76B-DB54-BF6C-5915-7A6279FFCF20}"/>
          </ac:spMkLst>
        </pc:spChg>
        <pc:spChg chg="add mod">
          <ac:chgData name="Kuan-Hua Chao" userId="a54ba1f1e88c01b0" providerId="LiveId" clId="{844D6201-7307-C342-9DA3-75D0FD42B7A4}" dt="2024-01-13T03:59:45.557" v="19892" actId="164"/>
          <ac:spMkLst>
            <pc:docMk/>
            <pc:sldMk cId="0" sldId="342"/>
            <ac:spMk id="11" creationId="{63F9E68B-C366-4917-333A-70BFCEA65BB3}"/>
          </ac:spMkLst>
        </pc:spChg>
        <pc:spChg chg="add mod">
          <ac:chgData name="Kuan-Hua Chao" userId="a54ba1f1e88c01b0" providerId="LiveId" clId="{844D6201-7307-C342-9DA3-75D0FD42B7A4}" dt="2024-01-13T03:59:45.557" v="19892" actId="164"/>
          <ac:spMkLst>
            <pc:docMk/>
            <pc:sldMk cId="0" sldId="342"/>
            <ac:spMk id="12" creationId="{A2C3D486-A652-F181-5657-DD04A02ECAC5}"/>
          </ac:spMkLst>
        </pc:spChg>
        <pc:grpChg chg="add mod">
          <ac:chgData name="Kuan-Hua Chao" userId="a54ba1f1e88c01b0" providerId="LiveId" clId="{844D6201-7307-C342-9DA3-75D0FD42B7A4}" dt="2024-01-13T03:59:56.429" v="19893" actId="164"/>
          <ac:grpSpMkLst>
            <pc:docMk/>
            <pc:sldMk cId="0" sldId="342"/>
            <ac:grpSpMk id="8" creationId="{994923F0-1FC6-5C35-5741-42DDF70F1282}"/>
          </ac:grpSpMkLst>
        </pc:grpChg>
        <pc:grpChg chg="add mod">
          <ac:chgData name="Kuan-Hua Chao" userId="a54ba1f1e88c01b0" providerId="LiveId" clId="{844D6201-7307-C342-9DA3-75D0FD42B7A4}" dt="2024-01-13T03:59:56.429" v="19893" actId="164"/>
          <ac:grpSpMkLst>
            <pc:docMk/>
            <pc:sldMk cId="0" sldId="342"/>
            <ac:grpSpMk id="13" creationId="{304C52B4-1F98-D2DA-1AE5-45591048A7F9}"/>
          </ac:grpSpMkLst>
        </pc:grpChg>
        <pc:grpChg chg="add mod">
          <ac:chgData name="Kuan-Hua Chao" userId="a54ba1f1e88c01b0" providerId="LiveId" clId="{844D6201-7307-C342-9DA3-75D0FD42B7A4}" dt="2024-01-13T03:59:56.429" v="19893" actId="164"/>
          <ac:grpSpMkLst>
            <pc:docMk/>
            <pc:sldMk cId="0" sldId="342"/>
            <ac:grpSpMk id="14" creationId="{C64807F5-5FBE-2A82-4179-FCB3F2414078}"/>
          </ac:grpSpMkLst>
        </pc:grpChg>
        <pc:picChg chg="mod">
          <ac:chgData name="Kuan-Hua Chao" userId="a54ba1f1e88c01b0" providerId="LiveId" clId="{844D6201-7307-C342-9DA3-75D0FD42B7A4}" dt="2024-01-13T03:57:39.465" v="19861" actId="1037"/>
          <ac:picMkLst>
            <pc:docMk/>
            <pc:sldMk cId="0" sldId="342"/>
            <ac:picMk id="5" creationId="{AA187451-9269-403D-850A-FEFAFBD725C0}"/>
          </ac:picMkLst>
        </pc:picChg>
        <pc:picChg chg="add mod">
          <ac:chgData name="Kuan-Hua Chao" userId="a54ba1f1e88c01b0" providerId="LiveId" clId="{844D6201-7307-C342-9DA3-75D0FD42B7A4}" dt="2024-01-13T04:01:26.500" v="19901" actId="14100"/>
          <ac:picMkLst>
            <pc:docMk/>
            <pc:sldMk cId="0" sldId="342"/>
            <ac:picMk id="15" creationId="{AB1071FB-3D46-81EE-DF81-C21BF45D0D27}"/>
          </ac:picMkLst>
        </pc:picChg>
      </pc:sldChg>
      <pc:sldChg chg="addSp delSp modSp mod modAnim modNotes modNotesTx">
        <pc:chgData name="Kuan-Hua Chao" userId="a54ba1f1e88c01b0" providerId="LiveId" clId="{844D6201-7307-C342-9DA3-75D0FD42B7A4}" dt="2024-01-17T12:41:32.637" v="38176" actId="27636"/>
        <pc:sldMkLst>
          <pc:docMk/>
          <pc:sldMk cId="0" sldId="343"/>
        </pc:sldMkLst>
        <pc:spChg chg="mod">
          <ac:chgData name="Kuan-Hua Chao" userId="a54ba1f1e88c01b0" providerId="LiveId" clId="{844D6201-7307-C342-9DA3-75D0FD42B7A4}" dt="2024-01-13T06:09:10.291" v="21224" actId="20577"/>
          <ac:spMkLst>
            <pc:docMk/>
            <pc:sldMk cId="0" sldId="343"/>
            <ac:spMk id="2" creationId="{00000000-0000-0000-0000-000000000000}"/>
          </ac:spMkLst>
        </pc:spChg>
        <pc:spChg chg="add mod">
          <ac:chgData name="Kuan-Hua Chao" userId="a54ba1f1e88c01b0" providerId="LiveId" clId="{844D6201-7307-C342-9DA3-75D0FD42B7A4}" dt="2024-01-09T10:35:58.426" v="1699"/>
          <ac:spMkLst>
            <pc:docMk/>
            <pc:sldMk cId="0" sldId="343"/>
            <ac:spMk id="4" creationId="{ECE04DD5-598E-24F5-880E-F788306C90B3}"/>
          </ac:spMkLst>
        </pc:spChg>
        <pc:spChg chg="add del">
          <ac:chgData name="Kuan-Hua Chao" userId="a54ba1f1e88c01b0" providerId="LiveId" clId="{844D6201-7307-C342-9DA3-75D0FD42B7A4}" dt="2024-01-13T05:44:55.427" v="20870" actId="478"/>
          <ac:spMkLst>
            <pc:docMk/>
            <pc:sldMk cId="0" sldId="343"/>
            <ac:spMk id="7" creationId="{36E23585-55C4-FD76-C292-5A0FCFCB1135}"/>
          </ac:spMkLst>
        </pc:spChg>
        <pc:spChg chg="add mod">
          <ac:chgData name="Kuan-Hua Chao" userId="a54ba1f1e88c01b0" providerId="LiveId" clId="{844D6201-7307-C342-9DA3-75D0FD42B7A4}" dt="2024-01-13T05:45:26.712" v="20893" actId="207"/>
          <ac:spMkLst>
            <pc:docMk/>
            <pc:sldMk cId="0" sldId="343"/>
            <ac:spMk id="8" creationId="{4B7CC8BA-C921-8C35-F8A4-7C5C7872483C}"/>
          </ac:spMkLst>
        </pc:spChg>
        <pc:spChg chg="add mod">
          <ac:chgData name="Kuan-Hua Chao" userId="a54ba1f1e88c01b0" providerId="LiveId" clId="{844D6201-7307-C342-9DA3-75D0FD42B7A4}" dt="2024-01-13T05:49:14.257" v="20981" actId="207"/>
          <ac:spMkLst>
            <pc:docMk/>
            <pc:sldMk cId="0" sldId="343"/>
            <ac:spMk id="9" creationId="{3532313F-01BD-41AD-E4EA-4D778B78E9F0}"/>
          </ac:spMkLst>
        </pc:spChg>
      </pc:sldChg>
      <pc:sldChg chg="addSp modSp mod modAnim modNotes modNotesTx">
        <pc:chgData name="Kuan-Hua Chao" userId="a54ba1f1e88c01b0" providerId="LiveId" clId="{844D6201-7307-C342-9DA3-75D0FD42B7A4}" dt="2024-01-17T12:15:59.701" v="38162" actId="20577"/>
        <pc:sldMkLst>
          <pc:docMk/>
          <pc:sldMk cId="0" sldId="347"/>
        </pc:sldMkLst>
        <pc:spChg chg="mod">
          <ac:chgData name="Kuan-Hua Chao" userId="a54ba1f1e88c01b0" providerId="LiveId" clId="{844D6201-7307-C342-9DA3-75D0FD42B7A4}" dt="2024-01-13T06:10:01.015" v="21236" actId="20577"/>
          <ac:spMkLst>
            <pc:docMk/>
            <pc:sldMk cId="0" sldId="347"/>
            <ac:spMk id="2" creationId="{00000000-0000-0000-0000-000000000000}"/>
          </ac:spMkLst>
        </pc:spChg>
        <pc:spChg chg="add mod">
          <ac:chgData name="Kuan-Hua Chao" userId="a54ba1f1e88c01b0" providerId="LiveId" clId="{844D6201-7307-C342-9DA3-75D0FD42B7A4}" dt="2024-01-09T10:35:58.426" v="1699"/>
          <ac:spMkLst>
            <pc:docMk/>
            <pc:sldMk cId="0" sldId="347"/>
            <ac:spMk id="5" creationId="{7F0840B6-4A85-CFDB-6261-A6257B0AD906}"/>
          </ac:spMkLst>
        </pc:spChg>
        <pc:spChg chg="add">
          <ac:chgData name="Kuan-Hua Chao" userId="a54ba1f1e88c01b0" providerId="LiveId" clId="{844D6201-7307-C342-9DA3-75D0FD42B7A4}" dt="2024-01-13T08:48:14.729" v="22277" actId="11529"/>
          <ac:spMkLst>
            <pc:docMk/>
            <pc:sldMk cId="0" sldId="347"/>
            <ac:spMk id="24" creationId="{0263A022-ADD8-1FA1-1FAE-C10195EBC992}"/>
          </ac:spMkLst>
        </pc:spChg>
        <pc:picChg chg="mod">
          <ac:chgData name="Kuan-Hua Chao" userId="a54ba1f1e88c01b0" providerId="LiveId" clId="{844D6201-7307-C342-9DA3-75D0FD42B7A4}" dt="2024-01-13T06:46:24.460" v="21399" actId="1076"/>
          <ac:picMkLst>
            <pc:docMk/>
            <pc:sldMk cId="0" sldId="347"/>
            <ac:picMk id="4" creationId="{F18DC2EF-27EE-4DF5-A521-60F1CD90A9C1}"/>
          </ac:picMkLst>
        </pc:picChg>
        <pc:picChg chg="mod">
          <ac:chgData name="Kuan-Hua Chao" userId="a54ba1f1e88c01b0" providerId="LiveId" clId="{844D6201-7307-C342-9DA3-75D0FD42B7A4}" dt="2024-01-13T06:36:59.345" v="21292" actId="1076"/>
          <ac:picMkLst>
            <pc:docMk/>
            <pc:sldMk cId="0" sldId="347"/>
            <ac:picMk id="7" creationId="{00000000-0000-0000-0000-000000000000}"/>
          </ac:picMkLst>
        </pc:picChg>
        <pc:cxnChg chg="add mod">
          <ac:chgData name="Kuan-Hua Chao" userId="a54ba1f1e88c01b0" providerId="LiveId" clId="{844D6201-7307-C342-9DA3-75D0FD42B7A4}" dt="2024-01-13T06:53:16.293" v="21629" actId="14100"/>
          <ac:cxnSpMkLst>
            <pc:docMk/>
            <pc:sldMk cId="0" sldId="347"/>
            <ac:cxnSpMk id="8" creationId="{CD60D8F4-4D00-9DBF-2720-826B122111F4}"/>
          </ac:cxnSpMkLst>
        </pc:cxnChg>
        <pc:cxnChg chg="add mod">
          <ac:chgData name="Kuan-Hua Chao" userId="a54ba1f1e88c01b0" providerId="LiveId" clId="{844D6201-7307-C342-9DA3-75D0FD42B7A4}" dt="2024-01-13T06:57:29.046" v="21648" actId="14100"/>
          <ac:cxnSpMkLst>
            <pc:docMk/>
            <pc:sldMk cId="0" sldId="347"/>
            <ac:cxnSpMk id="11" creationId="{75F949E3-0AAF-FB7B-AEC2-C371C3E9C31F}"/>
          </ac:cxnSpMkLst>
        </pc:cxnChg>
        <pc:cxnChg chg="add mod">
          <ac:chgData name="Kuan-Hua Chao" userId="a54ba1f1e88c01b0" providerId="LiveId" clId="{844D6201-7307-C342-9DA3-75D0FD42B7A4}" dt="2024-01-13T06:53:56.623" v="21636" actId="14100"/>
          <ac:cxnSpMkLst>
            <pc:docMk/>
            <pc:sldMk cId="0" sldId="347"/>
            <ac:cxnSpMk id="14" creationId="{5E2D0B01-2264-F226-22C2-B238A6C65026}"/>
          </ac:cxnSpMkLst>
        </pc:cxnChg>
        <pc:cxnChg chg="add mod">
          <ac:chgData name="Kuan-Hua Chao" userId="a54ba1f1e88c01b0" providerId="LiveId" clId="{844D6201-7307-C342-9DA3-75D0FD42B7A4}" dt="2024-01-13T06:54:29.920" v="21641" actId="14100"/>
          <ac:cxnSpMkLst>
            <pc:docMk/>
            <pc:sldMk cId="0" sldId="347"/>
            <ac:cxnSpMk id="17" creationId="{CABD190B-2F3E-2C34-0FB3-CF729745829E}"/>
          </ac:cxnSpMkLst>
        </pc:cxnChg>
      </pc:sldChg>
      <pc:sldChg chg="addSp modSp ord modAnim modNotesTx">
        <pc:chgData name="Kuan-Hua Chao" userId="a54ba1f1e88c01b0" providerId="LiveId" clId="{844D6201-7307-C342-9DA3-75D0FD42B7A4}" dt="2024-01-17T07:12:37.767" v="37759" actId="20577"/>
        <pc:sldMkLst>
          <pc:docMk/>
          <pc:sldMk cId="0" sldId="348"/>
        </pc:sldMkLst>
        <pc:spChg chg="add mod">
          <ac:chgData name="Kuan-Hua Chao" userId="a54ba1f1e88c01b0" providerId="LiveId" clId="{844D6201-7307-C342-9DA3-75D0FD42B7A4}" dt="2024-01-09T10:35:58.426" v="1699"/>
          <ac:spMkLst>
            <pc:docMk/>
            <pc:sldMk cId="0" sldId="348"/>
            <ac:spMk id="4" creationId="{097EB957-9627-F7B0-C510-7A97C7A73A85}"/>
          </ac:spMkLst>
        </pc:spChg>
        <pc:grpChg chg="add mod">
          <ac:chgData name="Kuan-Hua Chao" userId="a54ba1f1e88c01b0" providerId="LiveId" clId="{844D6201-7307-C342-9DA3-75D0FD42B7A4}" dt="2024-01-13T10:26:23.840" v="23169" actId="1076"/>
          <ac:grpSpMkLst>
            <pc:docMk/>
            <pc:sldMk cId="0" sldId="348"/>
            <ac:grpSpMk id="7" creationId="{5871FDF8-00C8-78C5-A8D4-6C8FF59CB256}"/>
          </ac:grpSpMkLst>
        </pc:grpChg>
        <pc:picChg chg="add mod">
          <ac:chgData name="Kuan-Hua Chao" userId="a54ba1f1e88c01b0" providerId="LiveId" clId="{844D6201-7307-C342-9DA3-75D0FD42B7A4}" dt="2024-01-13T10:26:23.840" v="23169" actId="1076"/>
          <ac:picMkLst>
            <pc:docMk/>
            <pc:sldMk cId="0" sldId="348"/>
            <ac:picMk id="5" creationId="{C17A06FC-9033-34B7-9B53-31DCF311FDEE}"/>
          </ac:picMkLst>
        </pc:picChg>
        <pc:picChg chg="add mod">
          <ac:chgData name="Kuan-Hua Chao" userId="a54ba1f1e88c01b0" providerId="LiveId" clId="{844D6201-7307-C342-9DA3-75D0FD42B7A4}" dt="2024-01-13T10:26:24.447" v="23170" actId="27636"/>
          <ac:picMkLst>
            <pc:docMk/>
            <pc:sldMk cId="0" sldId="348"/>
            <ac:picMk id="6" creationId="{A36FB2BE-104F-8B6E-0AB2-3E9F8E92F404}"/>
          </ac:picMkLst>
        </pc:picChg>
      </pc:sldChg>
      <pc:sldChg chg="addSp modSp mod modNotesTx">
        <pc:chgData name="Kuan-Hua Chao" userId="a54ba1f1e88c01b0" providerId="LiveId" clId="{844D6201-7307-C342-9DA3-75D0FD42B7A4}" dt="2024-01-17T11:16:25.399" v="38032" actId="20577"/>
        <pc:sldMkLst>
          <pc:docMk/>
          <pc:sldMk cId="0" sldId="349"/>
        </pc:sldMkLst>
        <pc:spChg chg="mod">
          <ac:chgData name="Kuan-Hua Chao" userId="a54ba1f1e88c01b0" providerId="LiveId" clId="{844D6201-7307-C342-9DA3-75D0FD42B7A4}" dt="2024-01-13T10:34:37.712" v="23375"/>
          <ac:spMkLst>
            <pc:docMk/>
            <pc:sldMk cId="0" sldId="349"/>
            <ac:spMk id="3" creationId="{00000000-0000-0000-0000-000000000000}"/>
          </ac:spMkLst>
        </pc:spChg>
        <pc:spChg chg="add mod">
          <ac:chgData name="Kuan-Hua Chao" userId="a54ba1f1e88c01b0" providerId="LiveId" clId="{844D6201-7307-C342-9DA3-75D0FD42B7A4}" dt="2024-01-09T10:35:58.426" v="1699"/>
          <ac:spMkLst>
            <pc:docMk/>
            <pc:sldMk cId="0" sldId="349"/>
            <ac:spMk id="4" creationId="{2CE28824-435F-9EEF-6F48-882CA0623AC3}"/>
          </ac:spMkLst>
        </pc:spChg>
      </pc:sldChg>
      <pc:sldChg chg="addSp modSp mod modNotes modNotesTx">
        <pc:chgData name="Kuan-Hua Chao" userId="a54ba1f1e88c01b0" providerId="LiveId" clId="{844D6201-7307-C342-9DA3-75D0FD42B7A4}" dt="2024-01-17T11:20:10.247" v="38071" actId="20577"/>
        <pc:sldMkLst>
          <pc:docMk/>
          <pc:sldMk cId="0" sldId="350"/>
        </pc:sldMkLst>
        <pc:spChg chg="mod">
          <ac:chgData name="Kuan-Hua Chao" userId="a54ba1f1e88c01b0" providerId="LiveId" clId="{844D6201-7307-C342-9DA3-75D0FD42B7A4}" dt="2024-01-13T10:38:56.293" v="23430" actId="12"/>
          <ac:spMkLst>
            <pc:docMk/>
            <pc:sldMk cId="0" sldId="350"/>
            <ac:spMk id="3" creationId="{00000000-0000-0000-0000-000000000000}"/>
          </ac:spMkLst>
        </pc:spChg>
        <pc:spChg chg="add mod">
          <ac:chgData name="Kuan-Hua Chao" userId="a54ba1f1e88c01b0" providerId="LiveId" clId="{844D6201-7307-C342-9DA3-75D0FD42B7A4}" dt="2024-01-09T10:35:58.426" v="1699"/>
          <ac:spMkLst>
            <pc:docMk/>
            <pc:sldMk cId="0" sldId="350"/>
            <ac:spMk id="4" creationId="{0C7791C1-C5C6-889B-D00F-546238DA4F40}"/>
          </ac:spMkLst>
        </pc:spChg>
      </pc:sldChg>
      <pc:sldChg chg="addSp modSp mod modNotesTx">
        <pc:chgData name="Kuan-Hua Chao" userId="a54ba1f1e88c01b0" providerId="LiveId" clId="{844D6201-7307-C342-9DA3-75D0FD42B7A4}" dt="2024-01-17T07:08:51.732" v="37677" actId="20577"/>
        <pc:sldMkLst>
          <pc:docMk/>
          <pc:sldMk cId="0" sldId="351"/>
        </pc:sldMkLst>
        <pc:spChg chg="mod">
          <ac:chgData name="Kuan-Hua Chao" userId="a54ba1f1e88c01b0" providerId="LiveId" clId="{844D6201-7307-C342-9DA3-75D0FD42B7A4}" dt="2024-01-13T11:13:52.497" v="24244" actId="12"/>
          <ac:spMkLst>
            <pc:docMk/>
            <pc:sldMk cId="0" sldId="351"/>
            <ac:spMk id="3" creationId="{00000000-0000-0000-0000-000000000000}"/>
          </ac:spMkLst>
        </pc:spChg>
        <pc:spChg chg="add mod">
          <ac:chgData name="Kuan-Hua Chao" userId="a54ba1f1e88c01b0" providerId="LiveId" clId="{844D6201-7307-C342-9DA3-75D0FD42B7A4}" dt="2024-01-09T10:35:58.426" v="1699"/>
          <ac:spMkLst>
            <pc:docMk/>
            <pc:sldMk cId="0" sldId="351"/>
            <ac:spMk id="4" creationId="{E19543E8-DA85-BE89-3735-BA7DE15EA4E1}"/>
          </ac:spMkLst>
        </pc:spChg>
      </pc:sldChg>
      <pc:sldChg chg="addSp modSp modNotesTx">
        <pc:chgData name="Kuan-Hua Chao" userId="a54ba1f1e88c01b0" providerId="LiveId" clId="{844D6201-7307-C342-9DA3-75D0FD42B7A4}" dt="2024-01-13T11:29:00.161" v="25079" actId="20577"/>
        <pc:sldMkLst>
          <pc:docMk/>
          <pc:sldMk cId="0" sldId="352"/>
        </pc:sldMkLst>
        <pc:spChg chg="add mod">
          <ac:chgData name="Kuan-Hua Chao" userId="a54ba1f1e88c01b0" providerId="LiveId" clId="{844D6201-7307-C342-9DA3-75D0FD42B7A4}" dt="2024-01-09T10:35:58.426" v="1699"/>
          <ac:spMkLst>
            <pc:docMk/>
            <pc:sldMk cId="0" sldId="352"/>
            <ac:spMk id="5" creationId="{76A6480C-02C7-ADD2-CE6D-F25B3CD45E50}"/>
          </ac:spMkLst>
        </pc:spChg>
      </pc:sldChg>
      <pc:sldChg chg="addSp modSp modNotesTx">
        <pc:chgData name="Kuan-Hua Chao" userId="a54ba1f1e88c01b0" providerId="LiveId" clId="{844D6201-7307-C342-9DA3-75D0FD42B7A4}" dt="2024-01-17T12:33:06.833" v="38174" actId="20577"/>
        <pc:sldMkLst>
          <pc:docMk/>
          <pc:sldMk cId="0" sldId="353"/>
        </pc:sldMkLst>
        <pc:spChg chg="add mod">
          <ac:chgData name="Kuan-Hua Chao" userId="a54ba1f1e88c01b0" providerId="LiveId" clId="{844D6201-7307-C342-9DA3-75D0FD42B7A4}" dt="2024-01-09T10:35:58.426" v="1699"/>
          <ac:spMkLst>
            <pc:docMk/>
            <pc:sldMk cId="0" sldId="353"/>
            <ac:spMk id="4" creationId="{6D86C0FF-E0FB-2550-2FF8-FA7098788F1A}"/>
          </ac:spMkLst>
        </pc:spChg>
      </pc:sldChg>
      <pc:sldChg chg="addSp modSp modNotesTx">
        <pc:chgData name="Kuan-Hua Chao" userId="a54ba1f1e88c01b0" providerId="LiveId" clId="{844D6201-7307-C342-9DA3-75D0FD42B7A4}" dt="2024-01-17T07:05:11.043" v="37642" actId="20577"/>
        <pc:sldMkLst>
          <pc:docMk/>
          <pc:sldMk cId="0" sldId="354"/>
        </pc:sldMkLst>
        <pc:spChg chg="add mod">
          <ac:chgData name="Kuan-Hua Chao" userId="a54ba1f1e88c01b0" providerId="LiveId" clId="{844D6201-7307-C342-9DA3-75D0FD42B7A4}" dt="2024-01-09T10:35:58.426" v="1699"/>
          <ac:spMkLst>
            <pc:docMk/>
            <pc:sldMk cId="0" sldId="354"/>
            <ac:spMk id="4" creationId="{F722627A-7663-5EFA-A8C6-F0CE84C66664}"/>
          </ac:spMkLst>
        </pc:spChg>
      </pc:sldChg>
      <pc:sldChg chg="addSp modSp mod modAnim modNotesTx">
        <pc:chgData name="Kuan-Hua Chao" userId="a54ba1f1e88c01b0" providerId="LiveId" clId="{844D6201-7307-C342-9DA3-75D0FD42B7A4}" dt="2024-01-17T07:04:58.168" v="37638" actId="20577"/>
        <pc:sldMkLst>
          <pc:docMk/>
          <pc:sldMk cId="0" sldId="355"/>
        </pc:sldMkLst>
        <pc:spChg chg="mod">
          <ac:chgData name="Kuan-Hua Chao" userId="a54ba1f1e88c01b0" providerId="LiveId" clId="{844D6201-7307-C342-9DA3-75D0FD42B7A4}" dt="2024-01-13T11:58:35.691" v="25592" actId="20577"/>
          <ac:spMkLst>
            <pc:docMk/>
            <pc:sldMk cId="0" sldId="355"/>
            <ac:spMk id="3" creationId="{00000000-0000-0000-0000-000000000000}"/>
          </ac:spMkLst>
        </pc:spChg>
        <pc:spChg chg="add mod">
          <ac:chgData name="Kuan-Hua Chao" userId="a54ba1f1e88c01b0" providerId="LiveId" clId="{844D6201-7307-C342-9DA3-75D0FD42B7A4}" dt="2024-01-09T10:35:58.426" v="1699"/>
          <ac:spMkLst>
            <pc:docMk/>
            <pc:sldMk cId="0" sldId="355"/>
            <ac:spMk id="4" creationId="{A354D8BF-717A-0356-D380-AF4516549379}"/>
          </ac:spMkLst>
        </pc:spChg>
        <pc:grpChg chg="add mod">
          <ac:chgData name="Kuan-Hua Chao" userId="a54ba1f1e88c01b0" providerId="LiveId" clId="{844D6201-7307-C342-9DA3-75D0FD42B7A4}" dt="2024-01-13T12:07:56.717" v="25641" actId="164"/>
          <ac:grpSpMkLst>
            <pc:docMk/>
            <pc:sldMk cId="0" sldId="355"/>
            <ac:grpSpMk id="6" creationId="{155B17A2-8352-D949-EB39-E206329D94B0}"/>
          </ac:grpSpMkLst>
        </pc:grpChg>
        <pc:picChg chg="add mod">
          <ac:chgData name="Kuan-Hua Chao" userId="a54ba1f1e88c01b0" providerId="LiveId" clId="{844D6201-7307-C342-9DA3-75D0FD42B7A4}" dt="2024-01-13T12:07:56.717" v="25641" actId="164"/>
          <ac:picMkLst>
            <pc:docMk/>
            <pc:sldMk cId="0" sldId="355"/>
            <ac:picMk id="5" creationId="{8A1195A7-8F73-975F-590C-510AC765E4A3}"/>
          </ac:picMkLst>
        </pc:picChg>
        <pc:picChg chg="add mod">
          <ac:chgData name="Kuan-Hua Chao" userId="a54ba1f1e88c01b0" providerId="LiveId" clId="{844D6201-7307-C342-9DA3-75D0FD42B7A4}" dt="2024-01-14T04:14:11.708" v="27361" actId="1076"/>
          <ac:picMkLst>
            <pc:docMk/>
            <pc:sldMk cId="0" sldId="355"/>
            <ac:picMk id="7" creationId="{09B5C9E8-4F2B-33E9-D2D2-1C124C030F53}"/>
          </ac:picMkLst>
        </pc:picChg>
        <pc:picChg chg="add mod">
          <ac:chgData name="Kuan-Hua Chao" userId="a54ba1f1e88c01b0" providerId="LiveId" clId="{844D6201-7307-C342-9DA3-75D0FD42B7A4}" dt="2024-01-13T12:07:56.717" v="25641" actId="164"/>
          <ac:picMkLst>
            <pc:docMk/>
            <pc:sldMk cId="0" sldId="355"/>
            <ac:picMk id="1026" creationId="{F15E5937-254F-EB23-57E6-EB7998BA3734}"/>
          </ac:picMkLst>
        </pc:picChg>
      </pc:sldChg>
      <pc:sldChg chg="addSp delSp modSp mod modAnim modNotes modNotesTx">
        <pc:chgData name="Kuan-Hua Chao" userId="a54ba1f1e88c01b0" providerId="LiveId" clId="{844D6201-7307-C342-9DA3-75D0FD42B7A4}" dt="2024-01-18T15:19:30.110" v="38474" actId="115"/>
        <pc:sldMkLst>
          <pc:docMk/>
          <pc:sldMk cId="0" sldId="356"/>
        </pc:sldMkLst>
        <pc:spChg chg="del">
          <ac:chgData name="Kuan-Hua Chao" userId="a54ba1f1e88c01b0" providerId="LiveId" clId="{844D6201-7307-C342-9DA3-75D0FD42B7A4}" dt="2024-01-13T12:13:00.661" v="25845" actId="478"/>
          <ac:spMkLst>
            <pc:docMk/>
            <pc:sldMk cId="0" sldId="356"/>
            <ac:spMk id="3" creationId="{00000000-0000-0000-0000-000000000000}"/>
          </ac:spMkLst>
        </pc:spChg>
        <pc:spChg chg="add mod">
          <ac:chgData name="Kuan-Hua Chao" userId="a54ba1f1e88c01b0" providerId="LiveId" clId="{844D6201-7307-C342-9DA3-75D0FD42B7A4}" dt="2024-01-09T10:35:58.426" v="1699"/>
          <ac:spMkLst>
            <pc:docMk/>
            <pc:sldMk cId="0" sldId="356"/>
            <ac:spMk id="5" creationId="{7DE440E9-D97F-D7BA-F60A-9109BA294F5F}"/>
          </ac:spMkLst>
        </pc:spChg>
        <pc:spChg chg="add mod">
          <ac:chgData name="Kuan-Hua Chao" userId="a54ba1f1e88c01b0" providerId="LiveId" clId="{844D6201-7307-C342-9DA3-75D0FD42B7A4}" dt="2024-01-18T15:15:55.899" v="38468" actId="164"/>
          <ac:spMkLst>
            <pc:docMk/>
            <pc:sldMk cId="0" sldId="356"/>
            <ac:spMk id="6" creationId="{64A2E9D6-9A4F-5CF1-7858-85A3B5E2969D}"/>
          </ac:spMkLst>
        </pc:spChg>
        <pc:grpChg chg="add mod">
          <ac:chgData name="Kuan-Hua Chao" userId="a54ba1f1e88c01b0" providerId="LiveId" clId="{844D6201-7307-C342-9DA3-75D0FD42B7A4}" dt="2024-01-18T15:15:55.899" v="38468" actId="164"/>
          <ac:grpSpMkLst>
            <pc:docMk/>
            <pc:sldMk cId="0" sldId="356"/>
            <ac:grpSpMk id="13" creationId="{9030984E-C367-A56F-8946-AF21DFB09952}"/>
          </ac:grpSpMkLst>
        </pc:grpChg>
        <pc:picChg chg="mod">
          <ac:chgData name="Kuan-Hua Chao" userId="a54ba1f1e88c01b0" providerId="LiveId" clId="{844D6201-7307-C342-9DA3-75D0FD42B7A4}" dt="2024-01-18T15:02:46.874" v="38453" actId="1076"/>
          <ac:picMkLst>
            <pc:docMk/>
            <pc:sldMk cId="0" sldId="356"/>
            <ac:picMk id="4" creationId="{00000000-0000-0000-0000-000000000000}"/>
          </ac:picMkLst>
        </pc:picChg>
        <pc:cxnChg chg="add mod">
          <ac:chgData name="Kuan-Hua Chao" userId="a54ba1f1e88c01b0" providerId="LiveId" clId="{844D6201-7307-C342-9DA3-75D0FD42B7A4}" dt="2024-01-18T15:15:55.899" v="38468" actId="164"/>
          <ac:cxnSpMkLst>
            <pc:docMk/>
            <pc:sldMk cId="0" sldId="356"/>
            <ac:cxnSpMk id="8" creationId="{7985250C-60CB-B2E6-8587-1755046F80FE}"/>
          </ac:cxnSpMkLst>
        </pc:cxnChg>
      </pc:sldChg>
      <pc:sldChg chg="addSp modSp mod modNotesTx">
        <pc:chgData name="Kuan-Hua Chao" userId="a54ba1f1e88c01b0" providerId="LiveId" clId="{844D6201-7307-C342-9DA3-75D0FD42B7A4}" dt="2024-01-17T12:44:11.900" v="38267" actId="14100"/>
        <pc:sldMkLst>
          <pc:docMk/>
          <pc:sldMk cId="0" sldId="357"/>
        </pc:sldMkLst>
        <pc:spChg chg="add mod">
          <ac:chgData name="Kuan-Hua Chao" userId="a54ba1f1e88c01b0" providerId="LiveId" clId="{844D6201-7307-C342-9DA3-75D0FD42B7A4}" dt="2024-01-09T10:35:58.426" v="1699"/>
          <ac:spMkLst>
            <pc:docMk/>
            <pc:sldMk cId="0" sldId="357"/>
            <ac:spMk id="4" creationId="{FE03D669-442F-3112-73A9-5C994A48D8FE}"/>
          </ac:spMkLst>
        </pc:spChg>
        <pc:spChg chg="add mod">
          <ac:chgData name="Kuan-Hua Chao" userId="a54ba1f1e88c01b0" providerId="LiveId" clId="{844D6201-7307-C342-9DA3-75D0FD42B7A4}" dt="2024-01-17T12:44:11.900" v="38267" actId="14100"/>
          <ac:spMkLst>
            <pc:docMk/>
            <pc:sldMk cId="0" sldId="357"/>
            <ac:spMk id="5" creationId="{03E67CF4-EC9B-A085-59D6-54879E55FFB8}"/>
          </ac:spMkLst>
        </pc:spChg>
      </pc:sldChg>
      <pc:sldChg chg="addSp modSp modNotesTx">
        <pc:chgData name="Kuan-Hua Chao" userId="a54ba1f1e88c01b0" providerId="LiveId" clId="{844D6201-7307-C342-9DA3-75D0FD42B7A4}" dt="2024-01-17T07:14:09.891" v="37795" actId="20577"/>
        <pc:sldMkLst>
          <pc:docMk/>
          <pc:sldMk cId="0" sldId="361"/>
        </pc:sldMkLst>
        <pc:spChg chg="add mod">
          <ac:chgData name="Kuan-Hua Chao" userId="a54ba1f1e88c01b0" providerId="LiveId" clId="{844D6201-7307-C342-9DA3-75D0FD42B7A4}" dt="2024-01-09T10:35:58.426" v="1699"/>
          <ac:spMkLst>
            <pc:docMk/>
            <pc:sldMk cId="0" sldId="361"/>
            <ac:spMk id="4" creationId="{2F1E3433-B0CA-6684-1615-5992744A4AD8}"/>
          </ac:spMkLst>
        </pc:spChg>
      </pc:sldChg>
      <pc:sldChg chg="addSp delSp modSp mod modAnim modNotes modNotesTx">
        <pc:chgData name="Kuan-Hua Chao" userId="a54ba1f1e88c01b0" providerId="LiveId" clId="{844D6201-7307-C342-9DA3-75D0FD42B7A4}" dt="2024-01-17T12:45:32.045" v="38288" actId="20577"/>
        <pc:sldMkLst>
          <pc:docMk/>
          <pc:sldMk cId="0" sldId="363"/>
        </pc:sldMkLst>
        <pc:spChg chg="del mod">
          <ac:chgData name="Kuan-Hua Chao" userId="a54ba1f1e88c01b0" providerId="LiveId" clId="{844D6201-7307-C342-9DA3-75D0FD42B7A4}" dt="2024-01-14T05:04:12.233" v="27449" actId="478"/>
          <ac:spMkLst>
            <pc:docMk/>
            <pc:sldMk cId="0" sldId="363"/>
            <ac:spMk id="3" creationId="{00000000-0000-0000-0000-000000000000}"/>
          </ac:spMkLst>
        </pc:spChg>
        <pc:spChg chg="add mod">
          <ac:chgData name="Kuan-Hua Chao" userId="a54ba1f1e88c01b0" providerId="LiveId" clId="{844D6201-7307-C342-9DA3-75D0FD42B7A4}" dt="2024-01-09T10:35:58.426" v="1699"/>
          <ac:spMkLst>
            <pc:docMk/>
            <pc:sldMk cId="0" sldId="363"/>
            <ac:spMk id="4" creationId="{A48C4802-8A51-02F4-D27D-B4764C858C40}"/>
          </ac:spMkLst>
        </pc:spChg>
        <pc:spChg chg="mod">
          <ac:chgData name="Kuan-Hua Chao" userId="a54ba1f1e88c01b0" providerId="LiveId" clId="{844D6201-7307-C342-9DA3-75D0FD42B7A4}" dt="2024-01-17T06:25:16.297" v="37274" actId="164"/>
          <ac:spMkLst>
            <pc:docMk/>
            <pc:sldMk cId="0" sldId="363"/>
            <ac:spMk id="6" creationId="{71D53174-AF81-ED2D-034F-C7D09C451AEB}"/>
          </ac:spMkLst>
        </pc:spChg>
        <pc:spChg chg="add mod">
          <ac:chgData name="Kuan-Hua Chao" userId="a54ba1f1e88c01b0" providerId="LiveId" clId="{844D6201-7307-C342-9DA3-75D0FD42B7A4}" dt="2024-01-14T05:00:33.795" v="27392" actId="1076"/>
          <ac:spMkLst>
            <pc:docMk/>
            <pc:sldMk cId="0" sldId="363"/>
            <ac:spMk id="7" creationId="{926C36C0-DF2E-031D-5368-4B2B367739BA}"/>
          </ac:spMkLst>
        </pc:spChg>
        <pc:spChg chg="add mod">
          <ac:chgData name="Kuan-Hua Chao" userId="a54ba1f1e88c01b0" providerId="LiveId" clId="{844D6201-7307-C342-9DA3-75D0FD42B7A4}" dt="2024-01-17T06:25:16.297" v="37274" actId="164"/>
          <ac:spMkLst>
            <pc:docMk/>
            <pc:sldMk cId="0" sldId="363"/>
            <ac:spMk id="8" creationId="{7C7F9E1C-80C8-14B1-59A3-1EE4E696F148}"/>
          </ac:spMkLst>
        </pc:spChg>
        <pc:spChg chg="add mod">
          <ac:chgData name="Kuan-Hua Chao" userId="a54ba1f1e88c01b0" providerId="LiveId" clId="{844D6201-7307-C342-9DA3-75D0FD42B7A4}" dt="2024-01-14T05:04:15.306" v="27450"/>
          <ac:spMkLst>
            <pc:docMk/>
            <pc:sldMk cId="0" sldId="363"/>
            <ac:spMk id="12" creationId="{3545A7D3-2A33-F9C2-7043-A01465436C79}"/>
          </ac:spMkLst>
        </pc:spChg>
        <pc:grpChg chg="add del mod">
          <ac:chgData name="Kuan-Hua Chao" userId="a54ba1f1e88c01b0" providerId="LiveId" clId="{844D6201-7307-C342-9DA3-75D0FD42B7A4}" dt="2024-01-14T05:03:29.526" v="27431" actId="164"/>
          <ac:grpSpMkLst>
            <pc:docMk/>
            <pc:sldMk cId="0" sldId="363"/>
            <ac:grpSpMk id="8" creationId="{3187C8CB-3A08-1E49-2EED-0CB3E665E8DA}"/>
          </ac:grpSpMkLst>
        </pc:grpChg>
        <pc:grpChg chg="add mod">
          <ac:chgData name="Kuan-Hua Chao" userId="a54ba1f1e88c01b0" providerId="LiveId" clId="{844D6201-7307-C342-9DA3-75D0FD42B7A4}" dt="2024-01-17T06:25:16.297" v="37274" actId="164"/>
          <ac:grpSpMkLst>
            <pc:docMk/>
            <pc:sldMk cId="0" sldId="363"/>
            <ac:grpSpMk id="9" creationId="{C081D7CF-EEB2-EADF-9505-5DFA7EE77901}"/>
          </ac:grpSpMkLst>
        </pc:grpChg>
        <pc:grpChg chg="add del mod">
          <ac:chgData name="Kuan-Hua Chao" userId="a54ba1f1e88c01b0" providerId="LiveId" clId="{844D6201-7307-C342-9DA3-75D0FD42B7A4}" dt="2024-01-14T05:07:58.562" v="27482" actId="165"/>
          <ac:grpSpMkLst>
            <pc:docMk/>
            <pc:sldMk cId="0" sldId="363"/>
            <ac:grpSpMk id="9" creationId="{C2B64B8C-3FD9-66F3-A73C-559AAAC686E7}"/>
          </ac:grpSpMkLst>
        </pc:grpChg>
        <pc:picChg chg="add mod">
          <ac:chgData name="Kuan-Hua Chao" userId="a54ba1f1e88c01b0" providerId="LiveId" clId="{844D6201-7307-C342-9DA3-75D0FD42B7A4}" dt="2024-01-14T05:06:08.388" v="27478" actId="1076"/>
          <ac:picMkLst>
            <pc:docMk/>
            <pc:sldMk cId="0" sldId="363"/>
            <ac:picMk id="5" creationId="{035B998B-6B4C-F8E7-9AC0-FC936A36FCF3}"/>
          </ac:picMkLst>
        </pc:picChg>
        <pc:picChg chg="mod topLvl">
          <ac:chgData name="Kuan-Hua Chao" userId="a54ba1f1e88c01b0" providerId="LiveId" clId="{844D6201-7307-C342-9DA3-75D0FD42B7A4}" dt="2024-01-14T05:07:58.562" v="27482" actId="165"/>
          <ac:picMkLst>
            <pc:docMk/>
            <pc:sldMk cId="0" sldId="363"/>
            <ac:picMk id="10" creationId="{53BBA335-4BD3-C672-1408-0691572AD188}"/>
          </ac:picMkLst>
        </pc:picChg>
        <pc:picChg chg="mod topLvl">
          <ac:chgData name="Kuan-Hua Chao" userId="a54ba1f1e88c01b0" providerId="LiveId" clId="{844D6201-7307-C342-9DA3-75D0FD42B7A4}" dt="2024-01-14T05:07:58.562" v="27482" actId="165"/>
          <ac:picMkLst>
            <pc:docMk/>
            <pc:sldMk cId="0" sldId="363"/>
            <ac:picMk id="11" creationId="{66AFB552-D3B7-C223-C46F-A9F1170ADB19}"/>
          </ac:picMkLst>
        </pc:picChg>
        <pc:picChg chg="mod">
          <ac:chgData name="Kuan-Hua Chao" userId="a54ba1f1e88c01b0" providerId="LiveId" clId="{844D6201-7307-C342-9DA3-75D0FD42B7A4}" dt="2024-01-14T05:01:10.043" v="27397" actId="14100"/>
          <ac:picMkLst>
            <pc:docMk/>
            <pc:sldMk cId="0" sldId="363"/>
            <ac:picMk id="1026" creationId="{00000000-0000-0000-0000-000000000000}"/>
          </ac:picMkLst>
        </pc:picChg>
        <pc:picChg chg="add del mod">
          <ac:chgData name="Kuan-Hua Chao" userId="a54ba1f1e88c01b0" providerId="LiveId" clId="{844D6201-7307-C342-9DA3-75D0FD42B7A4}" dt="2024-01-14T05:03:52.388" v="27444" actId="478"/>
          <ac:picMkLst>
            <pc:docMk/>
            <pc:sldMk cId="0" sldId="363"/>
            <ac:picMk id="1028" creationId="{BDDB9A9D-FE98-DB3C-9267-01A048A1E86E}"/>
          </ac:picMkLst>
        </pc:picChg>
        <pc:picChg chg="add mod">
          <ac:chgData name="Kuan-Hua Chao" userId="a54ba1f1e88c01b0" providerId="LiveId" clId="{844D6201-7307-C342-9DA3-75D0FD42B7A4}" dt="2024-01-14T05:03:30.549" v="27435" actId="14100"/>
          <ac:picMkLst>
            <pc:docMk/>
            <pc:sldMk cId="0" sldId="363"/>
            <ac:picMk id="1030" creationId="{5983485A-60D0-2AD1-2218-2E3FA3511CA8}"/>
          </ac:picMkLst>
        </pc:picChg>
      </pc:sldChg>
      <pc:sldChg chg="addSp delSp modSp mod modNotes modNotesTx">
        <pc:chgData name="Kuan-Hua Chao" userId="a54ba1f1e88c01b0" providerId="LiveId" clId="{844D6201-7307-C342-9DA3-75D0FD42B7A4}" dt="2024-01-17T07:19:45.512" v="37925" actId="27636"/>
        <pc:sldMkLst>
          <pc:docMk/>
          <pc:sldMk cId="0" sldId="364"/>
        </pc:sldMkLst>
        <pc:spChg chg="mod">
          <ac:chgData name="Kuan-Hua Chao" userId="a54ba1f1e88c01b0" providerId="LiveId" clId="{844D6201-7307-C342-9DA3-75D0FD42B7A4}" dt="2024-01-15T08:00:53.651" v="34198" actId="20577"/>
          <ac:spMkLst>
            <pc:docMk/>
            <pc:sldMk cId="0" sldId="364"/>
            <ac:spMk id="2" creationId="{00000000-0000-0000-0000-000000000000}"/>
          </ac:spMkLst>
        </pc:spChg>
        <pc:spChg chg="add mod">
          <ac:chgData name="Kuan-Hua Chao" userId="a54ba1f1e88c01b0" providerId="LiveId" clId="{844D6201-7307-C342-9DA3-75D0FD42B7A4}" dt="2024-01-09T10:35:58.426" v="1699"/>
          <ac:spMkLst>
            <pc:docMk/>
            <pc:sldMk cId="0" sldId="364"/>
            <ac:spMk id="6" creationId="{EB39D773-24E6-CE75-5D94-B372B60184F6}"/>
          </ac:spMkLst>
        </pc:spChg>
        <pc:spChg chg="del mod">
          <ac:chgData name="Kuan-Hua Chao" userId="a54ba1f1e88c01b0" providerId="LiveId" clId="{844D6201-7307-C342-9DA3-75D0FD42B7A4}" dt="2024-01-15T07:55:36.526" v="34181"/>
          <ac:spMkLst>
            <pc:docMk/>
            <pc:sldMk cId="0" sldId="364"/>
            <ac:spMk id="8" creationId="{D9EDF7F5-C372-4C7C-A2A0-F3C8B4C4AF37}"/>
          </ac:spMkLst>
        </pc:spChg>
        <pc:spChg chg="add del mod">
          <ac:chgData name="Kuan-Hua Chao" userId="a54ba1f1e88c01b0" providerId="LiveId" clId="{844D6201-7307-C342-9DA3-75D0FD42B7A4}" dt="2024-01-15T07:55:36.226" v="34179" actId="21"/>
          <ac:spMkLst>
            <pc:docMk/>
            <pc:sldMk cId="0" sldId="364"/>
            <ac:spMk id="9" creationId="{1264547F-222A-2B1B-6DE2-4CDD080E3226}"/>
          </ac:spMkLst>
        </pc:spChg>
      </pc:sldChg>
      <pc:sldChg chg="addSp modSp mod modNotes modNotesTx">
        <pc:chgData name="Kuan-Hua Chao" userId="a54ba1f1e88c01b0" providerId="LiveId" clId="{844D6201-7307-C342-9DA3-75D0FD42B7A4}" dt="2024-01-17T07:19:45.605" v="37926" actId="27636"/>
        <pc:sldMkLst>
          <pc:docMk/>
          <pc:sldMk cId="0" sldId="365"/>
        </pc:sldMkLst>
        <pc:spChg chg="mod">
          <ac:chgData name="Kuan-Hua Chao" userId="a54ba1f1e88c01b0" providerId="LiveId" clId="{844D6201-7307-C342-9DA3-75D0FD42B7A4}" dt="2024-01-15T08:01:14.345" v="34204" actId="20577"/>
          <ac:spMkLst>
            <pc:docMk/>
            <pc:sldMk cId="0" sldId="365"/>
            <ac:spMk id="2" creationId="{00000000-0000-0000-0000-000000000000}"/>
          </ac:spMkLst>
        </pc:spChg>
        <pc:spChg chg="add mod">
          <ac:chgData name="Kuan-Hua Chao" userId="a54ba1f1e88c01b0" providerId="LiveId" clId="{844D6201-7307-C342-9DA3-75D0FD42B7A4}" dt="2024-01-09T10:35:58.426" v="1699"/>
          <ac:spMkLst>
            <pc:docMk/>
            <pc:sldMk cId="0" sldId="365"/>
            <ac:spMk id="4" creationId="{EFF13AB1-5501-29BB-785C-3F4B053454F2}"/>
          </ac:spMkLst>
        </pc:spChg>
      </pc:sldChg>
      <pc:sldChg chg="addSp modSp modNotesTx">
        <pc:chgData name="Kuan-Hua Chao" userId="a54ba1f1e88c01b0" providerId="LiveId" clId="{844D6201-7307-C342-9DA3-75D0FD42B7A4}" dt="2024-01-16T06:02:39.465" v="36586" actId="20577"/>
        <pc:sldMkLst>
          <pc:docMk/>
          <pc:sldMk cId="0" sldId="366"/>
        </pc:sldMkLst>
        <pc:spChg chg="add mod">
          <ac:chgData name="Kuan-Hua Chao" userId="a54ba1f1e88c01b0" providerId="LiveId" clId="{844D6201-7307-C342-9DA3-75D0FD42B7A4}" dt="2024-01-09T10:35:58.426" v="1699"/>
          <ac:spMkLst>
            <pc:docMk/>
            <pc:sldMk cId="0" sldId="366"/>
            <ac:spMk id="4" creationId="{9251C661-1BF6-1A70-546B-C8AEFE636A27}"/>
          </ac:spMkLst>
        </pc:spChg>
      </pc:sldChg>
      <pc:sldChg chg="addSp modSp">
        <pc:chgData name="Kuan-Hua Chao" userId="a54ba1f1e88c01b0" providerId="LiveId" clId="{844D6201-7307-C342-9DA3-75D0FD42B7A4}" dt="2024-01-09T10:35:58.426" v="1699"/>
        <pc:sldMkLst>
          <pc:docMk/>
          <pc:sldMk cId="0" sldId="367"/>
        </pc:sldMkLst>
        <pc:spChg chg="add mod">
          <ac:chgData name="Kuan-Hua Chao" userId="a54ba1f1e88c01b0" providerId="LiveId" clId="{844D6201-7307-C342-9DA3-75D0FD42B7A4}" dt="2024-01-09T10:35:58.426" v="1699"/>
          <ac:spMkLst>
            <pc:docMk/>
            <pc:sldMk cId="0" sldId="367"/>
            <ac:spMk id="4" creationId="{290473DD-ED87-0709-A117-487E2A239A64}"/>
          </ac:spMkLst>
        </pc:spChg>
      </pc:sldChg>
      <pc:sldChg chg="addSp modSp mod modNotesTx">
        <pc:chgData name="Kuan-Hua Chao" userId="a54ba1f1e88c01b0" providerId="LiveId" clId="{844D6201-7307-C342-9DA3-75D0FD42B7A4}" dt="2024-01-17T07:19:53.730" v="37931" actId="12"/>
        <pc:sldMkLst>
          <pc:docMk/>
          <pc:sldMk cId="0" sldId="368"/>
        </pc:sldMkLst>
        <pc:spChg chg="mod">
          <ac:chgData name="Kuan-Hua Chao" userId="a54ba1f1e88c01b0" providerId="LiveId" clId="{844D6201-7307-C342-9DA3-75D0FD42B7A4}" dt="2024-01-14T05:37:42.039" v="27871" actId="6549"/>
          <ac:spMkLst>
            <pc:docMk/>
            <pc:sldMk cId="0" sldId="368"/>
            <ac:spMk id="3" creationId="{00000000-0000-0000-0000-000000000000}"/>
          </ac:spMkLst>
        </pc:spChg>
        <pc:spChg chg="add mod">
          <ac:chgData name="Kuan-Hua Chao" userId="a54ba1f1e88c01b0" providerId="LiveId" clId="{844D6201-7307-C342-9DA3-75D0FD42B7A4}" dt="2024-01-09T10:35:58.426" v="1699"/>
          <ac:spMkLst>
            <pc:docMk/>
            <pc:sldMk cId="0" sldId="368"/>
            <ac:spMk id="4" creationId="{2C56D07F-61D4-4D73-1B7E-0D71190567E8}"/>
          </ac:spMkLst>
        </pc:spChg>
      </pc:sldChg>
      <pc:sldChg chg="addSp modSp modNotesTx">
        <pc:chgData name="Kuan-Hua Chao" userId="a54ba1f1e88c01b0" providerId="LiveId" clId="{844D6201-7307-C342-9DA3-75D0FD42B7A4}" dt="2024-01-17T07:25:11.900" v="37972"/>
        <pc:sldMkLst>
          <pc:docMk/>
          <pc:sldMk cId="0" sldId="369"/>
        </pc:sldMkLst>
        <pc:spChg chg="add mod">
          <ac:chgData name="Kuan-Hua Chao" userId="a54ba1f1e88c01b0" providerId="LiveId" clId="{844D6201-7307-C342-9DA3-75D0FD42B7A4}" dt="2024-01-09T10:35:58.426" v="1699"/>
          <ac:spMkLst>
            <pc:docMk/>
            <pc:sldMk cId="0" sldId="369"/>
            <ac:spMk id="5" creationId="{9209CA29-355B-69A7-2157-98781D6EFB21}"/>
          </ac:spMkLst>
        </pc:spChg>
      </pc:sldChg>
      <pc:sldChg chg="addSp modSp modNotesTx">
        <pc:chgData name="Kuan-Hua Chao" userId="a54ba1f1e88c01b0" providerId="LiveId" clId="{844D6201-7307-C342-9DA3-75D0FD42B7A4}" dt="2024-01-17T07:23:02.588" v="37967" actId="20577"/>
        <pc:sldMkLst>
          <pc:docMk/>
          <pc:sldMk cId="0" sldId="370"/>
        </pc:sldMkLst>
        <pc:spChg chg="add mod">
          <ac:chgData name="Kuan-Hua Chao" userId="a54ba1f1e88c01b0" providerId="LiveId" clId="{844D6201-7307-C342-9DA3-75D0FD42B7A4}" dt="2024-01-09T10:35:58.426" v="1699"/>
          <ac:spMkLst>
            <pc:docMk/>
            <pc:sldMk cId="0" sldId="370"/>
            <ac:spMk id="5" creationId="{B3E233BD-7130-2B01-8E3A-6A35203F97CC}"/>
          </ac:spMkLst>
        </pc:spChg>
      </pc:sldChg>
      <pc:sldChg chg="addSp modSp modNotesTx">
        <pc:chgData name="Kuan-Hua Chao" userId="a54ba1f1e88c01b0" providerId="LiveId" clId="{844D6201-7307-C342-9DA3-75D0FD42B7A4}" dt="2024-01-17T13:10:41.104" v="38355" actId="20577"/>
        <pc:sldMkLst>
          <pc:docMk/>
          <pc:sldMk cId="0" sldId="371"/>
        </pc:sldMkLst>
        <pc:spChg chg="add mod">
          <ac:chgData name="Kuan-Hua Chao" userId="a54ba1f1e88c01b0" providerId="LiveId" clId="{844D6201-7307-C342-9DA3-75D0FD42B7A4}" dt="2024-01-09T10:35:58.426" v="1699"/>
          <ac:spMkLst>
            <pc:docMk/>
            <pc:sldMk cId="0" sldId="371"/>
            <ac:spMk id="4" creationId="{49DBE1DE-C314-9B89-217B-7C2BFE92B98C}"/>
          </ac:spMkLst>
        </pc:spChg>
      </pc:sldChg>
      <pc:sldChg chg="addSp modSp mod modNotes modNotesTx">
        <pc:chgData name="Kuan-Hua Chao" userId="a54ba1f1e88c01b0" providerId="LiveId" clId="{844D6201-7307-C342-9DA3-75D0FD42B7A4}" dt="2024-01-17T12:41:33.158" v="38177" actId="27636"/>
        <pc:sldMkLst>
          <pc:docMk/>
          <pc:sldMk cId="0" sldId="372"/>
        </pc:sldMkLst>
        <pc:spChg chg="add mod">
          <ac:chgData name="Kuan-Hua Chao" userId="a54ba1f1e88c01b0" providerId="LiveId" clId="{844D6201-7307-C342-9DA3-75D0FD42B7A4}" dt="2024-01-09T10:35:58.426" v="1699"/>
          <ac:spMkLst>
            <pc:docMk/>
            <pc:sldMk cId="0" sldId="372"/>
            <ac:spMk id="4" creationId="{81A762E6-2C29-19FE-BC70-4FC00878B618}"/>
          </ac:spMkLst>
        </pc:spChg>
        <pc:spChg chg="add mod">
          <ac:chgData name="Kuan-Hua Chao" userId="a54ba1f1e88c01b0" providerId="LiveId" clId="{844D6201-7307-C342-9DA3-75D0FD42B7A4}" dt="2024-01-14T08:53:56.982" v="29606" actId="164"/>
          <ac:spMkLst>
            <pc:docMk/>
            <pc:sldMk cId="0" sldId="372"/>
            <ac:spMk id="5" creationId="{E00A2D72-69D9-3292-5A53-9B12736964F6}"/>
          </ac:spMkLst>
        </pc:spChg>
        <pc:grpChg chg="add mod">
          <ac:chgData name="Kuan-Hua Chao" userId="a54ba1f1e88c01b0" providerId="LiveId" clId="{844D6201-7307-C342-9DA3-75D0FD42B7A4}" dt="2024-01-14T08:54:03.256" v="29607" actId="1076"/>
          <ac:grpSpMkLst>
            <pc:docMk/>
            <pc:sldMk cId="0" sldId="372"/>
            <ac:grpSpMk id="6" creationId="{1F80FFE1-439C-8918-8604-F9AF116A0244}"/>
          </ac:grpSpMkLst>
        </pc:grpChg>
        <pc:picChg chg="mod">
          <ac:chgData name="Kuan-Hua Chao" userId="a54ba1f1e88c01b0" providerId="LiveId" clId="{844D6201-7307-C342-9DA3-75D0FD42B7A4}" dt="2024-01-14T08:53:56.982" v="29606" actId="164"/>
          <ac:picMkLst>
            <pc:docMk/>
            <pc:sldMk cId="0" sldId="372"/>
            <ac:picMk id="8" creationId="{A4768822-539B-4F2B-B767-ACAEA48AB690}"/>
          </ac:picMkLst>
        </pc:picChg>
      </pc:sldChg>
      <pc:sldChg chg="addSp modSp mod modNotesTx">
        <pc:chgData name="Kuan-Hua Chao" userId="a54ba1f1e88c01b0" providerId="LiveId" clId="{844D6201-7307-C342-9DA3-75D0FD42B7A4}" dt="2024-01-16T06:06:39.388" v="36621" actId="20577"/>
        <pc:sldMkLst>
          <pc:docMk/>
          <pc:sldMk cId="0" sldId="373"/>
        </pc:sldMkLst>
        <pc:spChg chg="add mod">
          <ac:chgData name="Kuan-Hua Chao" userId="a54ba1f1e88c01b0" providerId="LiveId" clId="{844D6201-7307-C342-9DA3-75D0FD42B7A4}" dt="2024-01-09T10:35:58.426" v="1699"/>
          <ac:spMkLst>
            <pc:docMk/>
            <pc:sldMk cId="0" sldId="373"/>
            <ac:spMk id="5" creationId="{041E6908-A3AD-5937-4836-C10D7FDE4BA8}"/>
          </ac:spMkLst>
        </pc:spChg>
        <pc:spChg chg="add">
          <ac:chgData name="Kuan-Hua Chao" userId="a54ba1f1e88c01b0" providerId="LiveId" clId="{844D6201-7307-C342-9DA3-75D0FD42B7A4}" dt="2024-01-14T08:59:21.595" v="29818" actId="11529"/>
          <ac:spMkLst>
            <pc:docMk/>
            <pc:sldMk cId="0" sldId="373"/>
            <ac:spMk id="6" creationId="{D346C416-C5E6-93D6-527D-642A0F60924B}"/>
          </ac:spMkLst>
        </pc:spChg>
      </pc:sldChg>
      <pc:sldChg chg="addSp delSp modSp del mod">
        <pc:chgData name="Kuan-Hua Chao" userId="a54ba1f1e88c01b0" providerId="LiveId" clId="{844D6201-7307-C342-9DA3-75D0FD42B7A4}" dt="2024-01-13T04:10:54.438" v="20009" actId="2696"/>
        <pc:sldMkLst>
          <pc:docMk/>
          <pc:sldMk cId="1307941021" sldId="375"/>
        </pc:sldMkLst>
        <pc:spChg chg="del">
          <ac:chgData name="Kuan-Hua Chao" userId="a54ba1f1e88c01b0" providerId="LiveId" clId="{844D6201-7307-C342-9DA3-75D0FD42B7A4}" dt="2024-01-13T04:00:17.082" v="19897" actId="478"/>
          <ac:spMkLst>
            <pc:docMk/>
            <pc:sldMk cId="1307941021" sldId="375"/>
            <ac:spMk id="2" creationId="{00000000-0000-0000-0000-000000000000}"/>
          </ac:spMkLst>
        </pc:spChg>
        <pc:spChg chg="add mod">
          <ac:chgData name="Kuan-Hua Chao" userId="a54ba1f1e88c01b0" providerId="LiveId" clId="{844D6201-7307-C342-9DA3-75D0FD42B7A4}" dt="2024-01-09T10:35:58.426" v="1699"/>
          <ac:spMkLst>
            <pc:docMk/>
            <pc:sldMk cId="1307941021" sldId="375"/>
            <ac:spMk id="3" creationId="{8CC28B07-C3DF-5226-BD71-E78AE6346AD2}"/>
          </ac:spMkLst>
        </pc:spChg>
        <pc:picChg chg="mod">
          <ac:chgData name="Kuan-Hua Chao" userId="a54ba1f1e88c01b0" providerId="LiveId" clId="{844D6201-7307-C342-9DA3-75D0FD42B7A4}" dt="2024-01-13T04:00:21.076" v="19898" actId="1076"/>
          <ac:picMkLst>
            <pc:docMk/>
            <pc:sldMk cId="1307941021" sldId="375"/>
            <ac:picMk id="4" creationId="{00000000-0000-0000-0000-000000000000}"/>
          </ac:picMkLst>
        </pc:picChg>
      </pc:sldChg>
      <pc:sldChg chg="addSp modSp modNotesTx">
        <pc:chgData name="Kuan-Hua Chao" userId="a54ba1f1e88c01b0" providerId="LiveId" clId="{844D6201-7307-C342-9DA3-75D0FD42B7A4}" dt="2024-01-16T06:03:41.102" v="36599" actId="20577"/>
        <pc:sldMkLst>
          <pc:docMk/>
          <pc:sldMk cId="4047683132" sldId="377"/>
        </pc:sldMkLst>
        <pc:spChg chg="add mod">
          <ac:chgData name="Kuan-Hua Chao" userId="a54ba1f1e88c01b0" providerId="LiveId" clId="{844D6201-7307-C342-9DA3-75D0FD42B7A4}" dt="2024-01-09T10:35:58.426" v="1699"/>
          <ac:spMkLst>
            <pc:docMk/>
            <pc:sldMk cId="4047683132" sldId="377"/>
            <ac:spMk id="3" creationId="{5DDD7A10-91EA-CACC-3AFB-920870F441DE}"/>
          </ac:spMkLst>
        </pc:spChg>
      </pc:sldChg>
      <pc:sldChg chg="addSp modSp modNotesTx">
        <pc:chgData name="Kuan-Hua Chao" userId="a54ba1f1e88c01b0" providerId="LiveId" clId="{844D6201-7307-C342-9DA3-75D0FD42B7A4}" dt="2024-01-12T08:32:59.676" v="18715" actId="20577"/>
        <pc:sldMkLst>
          <pc:docMk/>
          <pc:sldMk cId="1570415286" sldId="383"/>
        </pc:sldMkLst>
        <pc:spChg chg="add mod">
          <ac:chgData name="Kuan-Hua Chao" userId="a54ba1f1e88c01b0" providerId="LiveId" clId="{844D6201-7307-C342-9DA3-75D0FD42B7A4}" dt="2024-01-09T10:35:58.426" v="1699"/>
          <ac:spMkLst>
            <pc:docMk/>
            <pc:sldMk cId="1570415286" sldId="383"/>
            <ac:spMk id="2" creationId="{CCFE4497-18C1-F4F4-DC8E-D28720719BD2}"/>
          </ac:spMkLst>
        </pc:spChg>
      </pc:sldChg>
      <pc:sldChg chg="addSp modSp modNotesTx">
        <pc:chgData name="Kuan-Hua Chao" userId="a54ba1f1e88c01b0" providerId="LiveId" clId="{844D6201-7307-C342-9DA3-75D0FD42B7A4}" dt="2024-01-10T07:58:06.187" v="3856" actId="20577"/>
        <pc:sldMkLst>
          <pc:docMk/>
          <pc:sldMk cId="3951083360" sldId="384"/>
        </pc:sldMkLst>
        <pc:spChg chg="add mod">
          <ac:chgData name="Kuan-Hua Chao" userId="a54ba1f1e88c01b0" providerId="LiveId" clId="{844D6201-7307-C342-9DA3-75D0FD42B7A4}" dt="2024-01-09T10:35:58.426" v="1699"/>
          <ac:spMkLst>
            <pc:docMk/>
            <pc:sldMk cId="3951083360" sldId="384"/>
            <ac:spMk id="2" creationId="{988ED352-9172-252B-D1D6-9B9451A3209A}"/>
          </ac:spMkLst>
        </pc:spChg>
      </pc:sldChg>
      <pc:sldChg chg="addSp modSp modNotesTx">
        <pc:chgData name="Kuan-Hua Chao" userId="a54ba1f1e88c01b0" providerId="LiveId" clId="{844D6201-7307-C342-9DA3-75D0FD42B7A4}" dt="2024-01-10T08:22:18.845" v="4517" actId="20577"/>
        <pc:sldMkLst>
          <pc:docMk/>
          <pc:sldMk cId="399095354" sldId="385"/>
        </pc:sldMkLst>
        <pc:spChg chg="add mod">
          <ac:chgData name="Kuan-Hua Chao" userId="a54ba1f1e88c01b0" providerId="LiveId" clId="{844D6201-7307-C342-9DA3-75D0FD42B7A4}" dt="2024-01-09T10:35:58.426" v="1699"/>
          <ac:spMkLst>
            <pc:docMk/>
            <pc:sldMk cId="399095354" sldId="385"/>
            <ac:spMk id="3" creationId="{6030E19C-A2C7-4E82-F54B-107D6A9B3CF0}"/>
          </ac:spMkLst>
        </pc:spChg>
      </pc:sldChg>
      <pc:sldChg chg="addSp modSp modNotesTx">
        <pc:chgData name="Kuan-Hua Chao" userId="a54ba1f1e88c01b0" providerId="LiveId" clId="{844D6201-7307-C342-9DA3-75D0FD42B7A4}" dt="2024-01-10T08:28:15.690" v="4798" actId="20577"/>
        <pc:sldMkLst>
          <pc:docMk/>
          <pc:sldMk cId="1758679405" sldId="386"/>
        </pc:sldMkLst>
        <pc:spChg chg="add mod">
          <ac:chgData name="Kuan-Hua Chao" userId="a54ba1f1e88c01b0" providerId="LiveId" clId="{844D6201-7307-C342-9DA3-75D0FD42B7A4}" dt="2024-01-09T10:35:58.426" v="1699"/>
          <ac:spMkLst>
            <pc:docMk/>
            <pc:sldMk cId="1758679405" sldId="386"/>
            <ac:spMk id="3" creationId="{3F66B96F-4509-1B54-0D44-B04AEE5425DA}"/>
          </ac:spMkLst>
        </pc:spChg>
      </pc:sldChg>
      <pc:sldChg chg="addSp modSp mod modAnim modNotes modNotesTx">
        <pc:chgData name="Kuan-Hua Chao" userId="a54ba1f1e88c01b0" providerId="LiveId" clId="{844D6201-7307-C342-9DA3-75D0FD42B7A4}" dt="2024-01-12T07:46:48.369" v="17182" actId="20577"/>
        <pc:sldMkLst>
          <pc:docMk/>
          <pc:sldMk cId="3588895052" sldId="387"/>
        </pc:sldMkLst>
        <pc:spChg chg="add mod">
          <ac:chgData name="Kuan-Hua Chao" userId="a54ba1f1e88c01b0" providerId="LiveId" clId="{844D6201-7307-C342-9DA3-75D0FD42B7A4}" dt="2024-01-09T10:35:58.426" v="1699"/>
          <ac:spMkLst>
            <pc:docMk/>
            <pc:sldMk cId="3588895052" sldId="387"/>
            <ac:spMk id="3" creationId="{AF386E45-D848-EAB3-DD9E-21CF50FB9A47}"/>
          </ac:spMkLst>
        </pc:spChg>
        <pc:picChg chg="add mod">
          <ac:chgData name="Kuan-Hua Chao" userId="a54ba1f1e88c01b0" providerId="LiveId" clId="{844D6201-7307-C342-9DA3-75D0FD42B7A4}" dt="2024-01-12T07:38:47.137" v="16682" actId="1076"/>
          <ac:picMkLst>
            <pc:docMk/>
            <pc:sldMk cId="3588895052" sldId="387"/>
            <ac:picMk id="4" creationId="{B3B0F191-4543-98FE-BC0E-444F2137CAE1}"/>
          </ac:picMkLst>
        </pc:picChg>
        <pc:picChg chg="mod modCrop">
          <ac:chgData name="Kuan-Hua Chao" userId="a54ba1f1e88c01b0" providerId="LiveId" clId="{844D6201-7307-C342-9DA3-75D0FD42B7A4}" dt="2024-01-12T07:37:33.925" v="16679" actId="1076"/>
          <ac:picMkLst>
            <pc:docMk/>
            <pc:sldMk cId="3588895052" sldId="387"/>
            <ac:picMk id="5" creationId="{DD50D916-CF17-4CE6-940D-A2B6FFC5A7CE}"/>
          </ac:picMkLst>
        </pc:picChg>
        <pc:picChg chg="add mod modCrop">
          <ac:chgData name="Kuan-Hua Chao" userId="a54ba1f1e88c01b0" providerId="LiveId" clId="{844D6201-7307-C342-9DA3-75D0FD42B7A4}" dt="2024-01-12T07:37:32.882" v="16678" actId="1076"/>
          <ac:picMkLst>
            <pc:docMk/>
            <pc:sldMk cId="3588895052" sldId="387"/>
            <ac:picMk id="6" creationId="{6224DBFA-7685-665E-5ABA-E8B3C7FBC18C}"/>
          </ac:picMkLst>
        </pc:picChg>
      </pc:sldChg>
      <pc:sldChg chg="addSp delSp modSp mod modNotesTx">
        <pc:chgData name="Kuan-Hua Chao" userId="a54ba1f1e88c01b0" providerId="LiveId" clId="{844D6201-7307-C342-9DA3-75D0FD42B7A4}" dt="2024-01-10T11:41:51.889" v="11156" actId="20577"/>
        <pc:sldMkLst>
          <pc:docMk/>
          <pc:sldMk cId="2540484762" sldId="388"/>
        </pc:sldMkLst>
        <pc:spChg chg="add mod">
          <ac:chgData name="Kuan-Hua Chao" userId="a54ba1f1e88c01b0" providerId="LiveId" clId="{844D6201-7307-C342-9DA3-75D0FD42B7A4}" dt="2024-01-09T10:35:58.426" v="1699"/>
          <ac:spMkLst>
            <pc:docMk/>
            <pc:sldMk cId="2540484762" sldId="388"/>
            <ac:spMk id="3" creationId="{010B06D6-7849-4652-EF7F-B01BA8EA88A1}"/>
          </ac:spMkLst>
        </pc:spChg>
        <pc:spChg chg="add mod">
          <ac:chgData name="Kuan-Hua Chao" userId="a54ba1f1e88c01b0" providerId="LiveId" clId="{844D6201-7307-C342-9DA3-75D0FD42B7A4}" dt="2024-01-10T11:40:59.252" v="11064" actId="1076"/>
          <ac:spMkLst>
            <pc:docMk/>
            <pc:sldMk cId="2540484762" sldId="388"/>
            <ac:spMk id="5" creationId="{50C7544B-9436-CFD8-02A5-D23BE18D4EE1}"/>
          </ac:spMkLst>
        </pc:spChg>
        <pc:picChg chg="del">
          <ac:chgData name="Kuan-Hua Chao" userId="a54ba1f1e88c01b0" providerId="LiveId" clId="{844D6201-7307-C342-9DA3-75D0FD42B7A4}" dt="2024-01-10T11:40:35.674" v="11051" actId="478"/>
          <ac:picMkLst>
            <pc:docMk/>
            <pc:sldMk cId="2540484762" sldId="388"/>
            <ac:picMk id="9" creationId="{5FF24F6A-C6DF-471F-9604-5D2C11709579}"/>
          </ac:picMkLst>
        </pc:picChg>
      </pc:sldChg>
      <pc:sldChg chg="addSp modSp">
        <pc:chgData name="Kuan-Hua Chao" userId="a54ba1f1e88c01b0" providerId="LiveId" clId="{844D6201-7307-C342-9DA3-75D0FD42B7A4}" dt="2024-01-09T10:35:58.426" v="1699"/>
        <pc:sldMkLst>
          <pc:docMk/>
          <pc:sldMk cId="3717461576" sldId="389"/>
        </pc:sldMkLst>
        <pc:spChg chg="add mod">
          <ac:chgData name="Kuan-Hua Chao" userId="a54ba1f1e88c01b0" providerId="LiveId" clId="{844D6201-7307-C342-9DA3-75D0FD42B7A4}" dt="2024-01-09T10:35:58.426" v="1699"/>
          <ac:spMkLst>
            <pc:docMk/>
            <pc:sldMk cId="3717461576" sldId="389"/>
            <ac:spMk id="4" creationId="{EBAFDC79-5278-2AA0-780E-98046E792A4D}"/>
          </ac:spMkLst>
        </pc:spChg>
      </pc:sldChg>
      <pc:sldChg chg="addSp modSp modNotesTx">
        <pc:chgData name="Kuan-Hua Chao" userId="a54ba1f1e88c01b0" providerId="LiveId" clId="{844D6201-7307-C342-9DA3-75D0FD42B7A4}" dt="2024-01-16T05:48:18.213" v="36561" actId="20577"/>
        <pc:sldMkLst>
          <pc:docMk/>
          <pc:sldMk cId="611915189" sldId="390"/>
        </pc:sldMkLst>
        <pc:spChg chg="add mod">
          <ac:chgData name="Kuan-Hua Chao" userId="a54ba1f1e88c01b0" providerId="LiveId" clId="{844D6201-7307-C342-9DA3-75D0FD42B7A4}" dt="2024-01-09T10:35:58.426" v="1699"/>
          <ac:spMkLst>
            <pc:docMk/>
            <pc:sldMk cId="611915189" sldId="390"/>
            <ac:spMk id="4" creationId="{16C55510-55C5-A0EC-8033-8DAB425639CF}"/>
          </ac:spMkLst>
        </pc:spChg>
      </pc:sldChg>
      <pc:sldChg chg="addSp modSp modNotesTx">
        <pc:chgData name="Kuan-Hua Chao" userId="a54ba1f1e88c01b0" providerId="LiveId" clId="{844D6201-7307-C342-9DA3-75D0FD42B7A4}" dt="2024-01-16T07:05:55.784" v="36844" actId="20577"/>
        <pc:sldMkLst>
          <pc:docMk/>
          <pc:sldMk cId="630231051" sldId="391"/>
        </pc:sldMkLst>
        <pc:spChg chg="add mod">
          <ac:chgData name="Kuan-Hua Chao" userId="a54ba1f1e88c01b0" providerId="LiveId" clId="{844D6201-7307-C342-9DA3-75D0FD42B7A4}" dt="2024-01-09T10:35:58.426" v="1699"/>
          <ac:spMkLst>
            <pc:docMk/>
            <pc:sldMk cId="630231051" sldId="391"/>
            <ac:spMk id="4" creationId="{0A1BDA9E-29A0-4E40-2EC0-A58D058C686F}"/>
          </ac:spMkLst>
        </pc:spChg>
      </pc:sldChg>
      <pc:sldChg chg="addSp modSp mod modNotesTx">
        <pc:chgData name="Kuan-Hua Chao" userId="a54ba1f1e88c01b0" providerId="LiveId" clId="{844D6201-7307-C342-9DA3-75D0FD42B7A4}" dt="2024-01-16T07:14:19.958" v="36899" actId="20577"/>
        <pc:sldMkLst>
          <pc:docMk/>
          <pc:sldMk cId="4034397842" sldId="392"/>
        </pc:sldMkLst>
        <pc:spChg chg="mod">
          <ac:chgData name="Kuan-Hua Chao" userId="a54ba1f1e88c01b0" providerId="LiveId" clId="{844D6201-7307-C342-9DA3-75D0FD42B7A4}" dt="2024-01-12T04:48:58.940" v="15018" actId="12"/>
          <ac:spMkLst>
            <pc:docMk/>
            <pc:sldMk cId="4034397842" sldId="392"/>
            <ac:spMk id="3" creationId="{43CF440E-1FE4-402C-A557-BCACA6FC1DC1}"/>
          </ac:spMkLst>
        </pc:spChg>
        <pc:spChg chg="add mod">
          <ac:chgData name="Kuan-Hua Chao" userId="a54ba1f1e88c01b0" providerId="LiveId" clId="{844D6201-7307-C342-9DA3-75D0FD42B7A4}" dt="2024-01-09T10:35:58.426" v="1699"/>
          <ac:spMkLst>
            <pc:docMk/>
            <pc:sldMk cId="4034397842" sldId="392"/>
            <ac:spMk id="4" creationId="{5123C31A-A825-164B-55DB-9410A5A9D81C}"/>
          </ac:spMkLst>
        </pc:spChg>
      </pc:sldChg>
      <pc:sldChg chg="addSp modSp mod modNotes">
        <pc:chgData name="Kuan-Hua Chao" userId="a54ba1f1e88c01b0" providerId="LiveId" clId="{844D6201-7307-C342-9DA3-75D0FD42B7A4}" dt="2024-01-16T07:51:05.026" v="37026" actId="20577"/>
        <pc:sldMkLst>
          <pc:docMk/>
          <pc:sldMk cId="1323284556" sldId="393"/>
        </pc:sldMkLst>
        <pc:spChg chg="mod">
          <ac:chgData name="Kuan-Hua Chao" userId="a54ba1f1e88c01b0" providerId="LiveId" clId="{844D6201-7307-C342-9DA3-75D0FD42B7A4}" dt="2024-01-16T07:51:05.026" v="37026" actId="20577"/>
          <ac:spMkLst>
            <pc:docMk/>
            <pc:sldMk cId="1323284556" sldId="393"/>
            <ac:spMk id="2" creationId="{4D059C1F-6080-44BA-B37B-FD51814E691B}"/>
          </ac:spMkLst>
        </pc:spChg>
        <pc:spChg chg="add mod">
          <ac:chgData name="Kuan-Hua Chao" userId="a54ba1f1e88c01b0" providerId="LiveId" clId="{844D6201-7307-C342-9DA3-75D0FD42B7A4}" dt="2024-01-09T10:35:58.426" v="1699"/>
          <ac:spMkLst>
            <pc:docMk/>
            <pc:sldMk cId="1323284556" sldId="393"/>
            <ac:spMk id="4" creationId="{E4092B14-9ED5-A150-D815-F35099C38BA4}"/>
          </ac:spMkLst>
        </pc:spChg>
      </pc:sldChg>
      <pc:sldChg chg="addSp modSp mod">
        <pc:chgData name="Kuan-Hua Chao" userId="a54ba1f1e88c01b0" providerId="LiveId" clId="{844D6201-7307-C342-9DA3-75D0FD42B7A4}" dt="2024-01-15T01:38:06.924" v="31220" actId="27636"/>
        <pc:sldMkLst>
          <pc:docMk/>
          <pc:sldMk cId="337394727" sldId="394"/>
        </pc:sldMkLst>
        <pc:spChg chg="mod">
          <ac:chgData name="Kuan-Hua Chao" userId="a54ba1f1e88c01b0" providerId="LiveId" clId="{844D6201-7307-C342-9DA3-75D0FD42B7A4}" dt="2024-01-15T01:38:06.924" v="31220" actId="27636"/>
          <ac:spMkLst>
            <pc:docMk/>
            <pc:sldMk cId="337394727" sldId="394"/>
            <ac:spMk id="2" creationId="{F4282C01-CC2A-420D-80E2-E027419AE552}"/>
          </ac:spMkLst>
        </pc:spChg>
        <pc:spChg chg="add mod">
          <ac:chgData name="Kuan-Hua Chao" userId="a54ba1f1e88c01b0" providerId="LiveId" clId="{844D6201-7307-C342-9DA3-75D0FD42B7A4}" dt="2024-01-09T10:35:58.426" v="1699"/>
          <ac:spMkLst>
            <pc:docMk/>
            <pc:sldMk cId="337394727" sldId="394"/>
            <ac:spMk id="5" creationId="{A9A8858A-201C-7931-A84E-3604C2048F7C}"/>
          </ac:spMkLst>
        </pc:spChg>
      </pc:sldChg>
      <pc:sldChg chg="addSp delSp modSp mod modNotes modNotesTx">
        <pc:chgData name="Kuan-Hua Chao" userId="a54ba1f1e88c01b0" providerId="LiveId" clId="{844D6201-7307-C342-9DA3-75D0FD42B7A4}" dt="2024-01-16T07:08:35.140" v="36849" actId="20577"/>
        <pc:sldMkLst>
          <pc:docMk/>
          <pc:sldMk cId="2047587058" sldId="395"/>
        </pc:sldMkLst>
        <pc:spChg chg="del mod">
          <ac:chgData name="Kuan-Hua Chao" userId="a54ba1f1e88c01b0" providerId="LiveId" clId="{844D6201-7307-C342-9DA3-75D0FD42B7A4}" dt="2024-01-12T03:39:46.831" v="13643" actId="21"/>
          <ac:spMkLst>
            <pc:docMk/>
            <pc:sldMk cId="2047587058" sldId="395"/>
            <ac:spMk id="4" creationId="{E33AFB97-D49F-418D-B828-695042AE2F00}"/>
          </ac:spMkLst>
        </pc:spChg>
        <pc:spChg chg="del mod">
          <ac:chgData name="Kuan-Hua Chao" userId="a54ba1f1e88c01b0" providerId="LiveId" clId="{844D6201-7307-C342-9DA3-75D0FD42B7A4}" dt="2024-01-12T03:39:47.491" v="13645"/>
          <ac:spMkLst>
            <pc:docMk/>
            <pc:sldMk cId="2047587058" sldId="395"/>
            <ac:spMk id="6" creationId="{C6C7FD7E-D56F-426E-9627-917E90666F4C}"/>
          </ac:spMkLst>
        </pc:spChg>
        <pc:spChg chg="add mod">
          <ac:chgData name="Kuan-Hua Chao" userId="a54ba1f1e88c01b0" providerId="LiveId" clId="{844D6201-7307-C342-9DA3-75D0FD42B7A4}" dt="2024-01-09T10:35:58.426" v="1699"/>
          <ac:spMkLst>
            <pc:docMk/>
            <pc:sldMk cId="2047587058" sldId="395"/>
            <ac:spMk id="7" creationId="{F1468797-4AFF-A274-16D2-2406C88E52BF}"/>
          </ac:spMkLst>
        </pc:spChg>
      </pc:sldChg>
      <pc:sldChg chg="addSp modSp add del">
        <pc:chgData name="Kuan-Hua Chao" userId="a54ba1f1e88c01b0" providerId="LiveId" clId="{844D6201-7307-C342-9DA3-75D0FD42B7A4}" dt="2024-01-12T08:27:46.714" v="18489" actId="2696"/>
        <pc:sldMkLst>
          <pc:docMk/>
          <pc:sldMk cId="949113093" sldId="396"/>
        </pc:sldMkLst>
        <pc:spChg chg="add mod">
          <ac:chgData name="Kuan-Hua Chao" userId="a54ba1f1e88c01b0" providerId="LiveId" clId="{844D6201-7307-C342-9DA3-75D0FD42B7A4}" dt="2024-01-09T10:35:58.426" v="1699"/>
          <ac:spMkLst>
            <pc:docMk/>
            <pc:sldMk cId="949113093" sldId="396"/>
            <ac:spMk id="2" creationId="{DF7A512C-804C-4D32-7328-ED430AA89272}"/>
          </ac:spMkLst>
        </pc:spChg>
      </pc:sldChg>
      <pc:sldChg chg="add modNotesTx">
        <pc:chgData name="Kuan-Hua Chao" userId="a54ba1f1e88c01b0" providerId="LiveId" clId="{844D6201-7307-C342-9DA3-75D0FD42B7A4}" dt="2024-01-10T02:09:43.182" v="2060" actId="20577"/>
        <pc:sldMkLst>
          <pc:docMk/>
          <pc:sldMk cId="1190717694" sldId="397"/>
        </pc:sldMkLst>
      </pc:sldChg>
      <pc:sldChg chg="add del">
        <pc:chgData name="Kuan-Hua Chao" userId="a54ba1f1e88c01b0" providerId="LiveId" clId="{844D6201-7307-C342-9DA3-75D0FD42B7A4}" dt="2024-01-10T02:02:24.413" v="1921" actId="2696"/>
        <pc:sldMkLst>
          <pc:docMk/>
          <pc:sldMk cId="2217959927" sldId="397"/>
        </pc:sldMkLst>
      </pc:sldChg>
      <pc:sldChg chg="addSp modSp mod modNotesTx">
        <pc:chgData name="Kuan-Hua Chao" userId="a54ba1f1e88c01b0" providerId="LiveId" clId="{844D6201-7307-C342-9DA3-75D0FD42B7A4}" dt="2024-01-17T07:31:47.207" v="38005" actId="1037"/>
        <pc:sldMkLst>
          <pc:docMk/>
          <pc:sldMk cId="2695480098" sldId="398"/>
        </pc:sldMkLst>
        <pc:spChg chg="mod">
          <ac:chgData name="Kuan-Hua Chao" userId="a54ba1f1e88c01b0" providerId="LiveId" clId="{844D6201-7307-C342-9DA3-75D0FD42B7A4}" dt="2024-01-14T09:22:03.591" v="30591" actId="20577"/>
          <ac:spMkLst>
            <pc:docMk/>
            <pc:sldMk cId="2695480098" sldId="398"/>
            <ac:spMk id="3" creationId="{00000000-0000-0000-0000-000000000000}"/>
          </ac:spMkLst>
        </pc:spChg>
        <pc:spChg chg="add mod">
          <ac:chgData name="Kuan-Hua Chao" userId="a54ba1f1e88c01b0" providerId="LiveId" clId="{844D6201-7307-C342-9DA3-75D0FD42B7A4}" dt="2024-01-09T10:35:58.426" v="1699"/>
          <ac:spMkLst>
            <pc:docMk/>
            <pc:sldMk cId="2695480098" sldId="398"/>
            <ac:spMk id="5" creationId="{3280A8F5-9DB0-7177-42F1-5827118D2BA4}"/>
          </ac:spMkLst>
        </pc:spChg>
        <pc:spChg chg="add mod">
          <ac:chgData name="Kuan-Hua Chao" userId="a54ba1f1e88c01b0" providerId="LiveId" clId="{844D6201-7307-C342-9DA3-75D0FD42B7A4}" dt="2024-01-17T07:31:47.207" v="38005" actId="1037"/>
          <ac:spMkLst>
            <pc:docMk/>
            <pc:sldMk cId="2695480098" sldId="398"/>
            <ac:spMk id="6" creationId="{BB1F25AA-8B54-1A44-22A2-DE67D31DE846}"/>
          </ac:spMkLst>
        </pc:spChg>
      </pc:sldChg>
      <pc:sldChg chg="addSp delSp modSp mod modTransition modAnim modNotesTx">
        <pc:chgData name="Kuan-Hua Chao" userId="a54ba1f1e88c01b0" providerId="LiveId" clId="{844D6201-7307-C342-9DA3-75D0FD42B7A4}" dt="2024-01-21T12:49:29.518" v="38475" actId="1076"/>
        <pc:sldMkLst>
          <pc:docMk/>
          <pc:sldMk cId="2529027891" sldId="399"/>
        </pc:sldMkLst>
        <pc:spChg chg="mod">
          <ac:chgData name="Kuan-Hua Chao" userId="a54ba1f1e88c01b0" providerId="LiveId" clId="{844D6201-7307-C342-9DA3-75D0FD42B7A4}" dt="2024-01-14T09:22:13.628" v="30594" actId="20577"/>
          <ac:spMkLst>
            <pc:docMk/>
            <pc:sldMk cId="2529027891" sldId="399"/>
            <ac:spMk id="3" creationId="{00000000-0000-0000-0000-000000000000}"/>
          </ac:spMkLst>
        </pc:spChg>
        <pc:spChg chg="add mod">
          <ac:chgData name="Kuan-Hua Chao" userId="a54ba1f1e88c01b0" providerId="LiveId" clId="{844D6201-7307-C342-9DA3-75D0FD42B7A4}" dt="2024-01-09T10:35:58.426" v="1699"/>
          <ac:spMkLst>
            <pc:docMk/>
            <pc:sldMk cId="2529027891" sldId="399"/>
            <ac:spMk id="4" creationId="{5A5A1188-56FB-C928-D53E-484F53BC4CBC}"/>
          </ac:spMkLst>
        </pc:spChg>
        <pc:spChg chg="add mod topLvl">
          <ac:chgData name="Kuan-Hua Chao" userId="a54ba1f1e88c01b0" providerId="LiveId" clId="{844D6201-7307-C342-9DA3-75D0FD42B7A4}" dt="2024-01-21T12:49:29.518" v="38475" actId="1076"/>
          <ac:spMkLst>
            <pc:docMk/>
            <pc:sldMk cId="2529027891" sldId="399"/>
            <ac:spMk id="6" creationId="{91F3DE97-F56E-EC79-8038-5DD1516C2B22}"/>
          </ac:spMkLst>
        </pc:spChg>
        <pc:spChg chg="add mod">
          <ac:chgData name="Kuan-Hua Chao" userId="a54ba1f1e88c01b0" providerId="LiveId" clId="{844D6201-7307-C342-9DA3-75D0FD42B7A4}" dt="2024-01-14T09:26:08.334" v="30638" actId="207"/>
          <ac:spMkLst>
            <pc:docMk/>
            <pc:sldMk cId="2529027891" sldId="399"/>
            <ac:spMk id="11" creationId="{D5320905-DFBC-3FE9-FD00-74B2904811DC}"/>
          </ac:spMkLst>
        </pc:spChg>
        <pc:spChg chg="add mod">
          <ac:chgData name="Kuan-Hua Chao" userId="a54ba1f1e88c01b0" providerId="LiveId" clId="{844D6201-7307-C342-9DA3-75D0FD42B7A4}" dt="2024-01-14T09:26:11.757" v="30639" actId="207"/>
          <ac:spMkLst>
            <pc:docMk/>
            <pc:sldMk cId="2529027891" sldId="399"/>
            <ac:spMk id="12" creationId="{58429DAE-4813-2C6E-921B-5ADBDA578E1B}"/>
          </ac:spMkLst>
        </pc:spChg>
        <pc:spChg chg="add mod">
          <ac:chgData name="Kuan-Hua Chao" userId="a54ba1f1e88c01b0" providerId="LiveId" clId="{844D6201-7307-C342-9DA3-75D0FD42B7A4}" dt="2024-01-14T09:26:14.622" v="30640" actId="207"/>
          <ac:spMkLst>
            <pc:docMk/>
            <pc:sldMk cId="2529027891" sldId="399"/>
            <ac:spMk id="13" creationId="{3A7BCF2B-6453-D2FE-5207-39BF6FFBF4C8}"/>
          </ac:spMkLst>
        </pc:spChg>
        <pc:grpChg chg="add del mod">
          <ac:chgData name="Kuan-Hua Chao" userId="a54ba1f1e88c01b0" providerId="LiveId" clId="{844D6201-7307-C342-9DA3-75D0FD42B7A4}" dt="2024-01-14T09:20:24.067" v="30578" actId="165"/>
          <ac:grpSpMkLst>
            <pc:docMk/>
            <pc:sldMk cId="2529027891" sldId="399"/>
            <ac:grpSpMk id="8" creationId="{AB068519-E538-E00B-5099-11EE772AA7F5}"/>
          </ac:grpSpMkLst>
        </pc:grpChg>
        <pc:grpChg chg="add mod">
          <ac:chgData name="Kuan-Hua Chao" userId="a54ba1f1e88c01b0" providerId="LiveId" clId="{844D6201-7307-C342-9DA3-75D0FD42B7A4}" dt="2024-01-14T09:20:29.037" v="30579" actId="164"/>
          <ac:grpSpMkLst>
            <pc:docMk/>
            <pc:sldMk cId="2529027891" sldId="399"/>
            <ac:grpSpMk id="9" creationId="{BC8A7E0A-BA43-A3D0-931D-062B081D83A2}"/>
          </ac:grpSpMkLst>
        </pc:grpChg>
        <pc:grpChg chg="add mod">
          <ac:chgData name="Kuan-Hua Chao" userId="a54ba1f1e88c01b0" providerId="LiveId" clId="{844D6201-7307-C342-9DA3-75D0FD42B7A4}" dt="2024-01-14T09:25:48.085" v="30636" actId="164"/>
          <ac:grpSpMkLst>
            <pc:docMk/>
            <pc:sldMk cId="2529027891" sldId="399"/>
            <ac:grpSpMk id="14" creationId="{ED38753B-52CB-691E-1027-B4A4CE4DA2E5}"/>
          </ac:grpSpMkLst>
        </pc:grpChg>
        <pc:picChg chg="mod topLvl modCrop">
          <ac:chgData name="Kuan-Hua Chao" userId="a54ba1f1e88c01b0" providerId="LiveId" clId="{844D6201-7307-C342-9DA3-75D0FD42B7A4}" dt="2024-01-14T09:20:29.037" v="30579" actId="164"/>
          <ac:picMkLst>
            <pc:docMk/>
            <pc:sldMk cId="2529027891" sldId="399"/>
            <ac:picMk id="5" creationId="{00000000-0000-0000-0000-000000000000}"/>
          </ac:picMkLst>
        </pc:picChg>
        <pc:picChg chg="add del mod topLvl modCrop">
          <ac:chgData name="Kuan-Hua Chao" userId="a54ba1f1e88c01b0" providerId="LiveId" clId="{844D6201-7307-C342-9DA3-75D0FD42B7A4}" dt="2024-01-14T09:26:18.131" v="30641" actId="478"/>
          <ac:picMkLst>
            <pc:docMk/>
            <pc:sldMk cId="2529027891" sldId="399"/>
            <ac:picMk id="7" creationId="{59813748-BF69-99CA-AD86-7858B2D0049E}"/>
          </ac:picMkLst>
        </pc:picChg>
        <pc:picChg chg="add mod modCrop">
          <ac:chgData name="Kuan-Hua Chao" userId="a54ba1f1e88c01b0" providerId="LiveId" clId="{844D6201-7307-C342-9DA3-75D0FD42B7A4}" dt="2024-01-14T09:27:55.207" v="30668" actId="732"/>
          <ac:picMkLst>
            <pc:docMk/>
            <pc:sldMk cId="2529027891" sldId="399"/>
            <ac:picMk id="10" creationId="{5C3968A6-7857-6315-F8C2-CCBFB77BB0F2}"/>
          </ac:picMkLst>
        </pc:picChg>
      </pc:sldChg>
      <pc:sldChg chg="addSp modSp mod modShow">
        <pc:chgData name="Kuan-Hua Chao" userId="a54ba1f1e88c01b0" providerId="LiveId" clId="{844D6201-7307-C342-9DA3-75D0FD42B7A4}" dt="2024-01-13T09:38:39.775" v="22889" actId="729"/>
        <pc:sldMkLst>
          <pc:docMk/>
          <pc:sldMk cId="3352521443" sldId="400"/>
        </pc:sldMkLst>
        <pc:spChg chg="add mod">
          <ac:chgData name="Kuan-Hua Chao" userId="a54ba1f1e88c01b0" providerId="LiveId" clId="{844D6201-7307-C342-9DA3-75D0FD42B7A4}" dt="2024-01-09T10:35:58.426" v="1699"/>
          <ac:spMkLst>
            <pc:docMk/>
            <pc:sldMk cId="3352521443" sldId="400"/>
            <ac:spMk id="4" creationId="{50B7EBF4-07D9-E7BD-D452-AFA3EC012578}"/>
          </ac:spMkLst>
        </pc:spChg>
      </pc:sldChg>
      <pc:sldChg chg="addSp modSp mod modAnim modNotes modNotesTx">
        <pc:chgData name="Kuan-Hua Chao" userId="a54ba1f1e88c01b0" providerId="LiveId" clId="{844D6201-7307-C342-9DA3-75D0FD42B7A4}" dt="2024-01-17T12:41:33.250" v="38178" actId="27636"/>
        <pc:sldMkLst>
          <pc:docMk/>
          <pc:sldMk cId="394717495" sldId="401"/>
        </pc:sldMkLst>
        <pc:spChg chg="add mod">
          <ac:chgData name="Kuan-Hua Chao" userId="a54ba1f1e88c01b0" providerId="LiveId" clId="{844D6201-7307-C342-9DA3-75D0FD42B7A4}" dt="2024-01-09T10:35:58.426" v="1699"/>
          <ac:spMkLst>
            <pc:docMk/>
            <pc:sldMk cId="394717495" sldId="401"/>
            <ac:spMk id="4" creationId="{D40B7F63-0CFC-9477-0F75-8C159B6B5D6B}"/>
          </ac:spMkLst>
        </pc:spChg>
        <pc:spChg chg="add mod">
          <ac:chgData name="Kuan-Hua Chao" userId="a54ba1f1e88c01b0" providerId="LiveId" clId="{844D6201-7307-C342-9DA3-75D0FD42B7A4}" dt="2024-01-15T02:48:36.539" v="32297" actId="14100"/>
          <ac:spMkLst>
            <pc:docMk/>
            <pc:sldMk cId="394717495" sldId="401"/>
            <ac:spMk id="5" creationId="{377DD855-1495-91E5-B4CD-F6309062371F}"/>
          </ac:spMkLst>
        </pc:spChg>
      </pc:sldChg>
      <pc:sldChg chg="addSp modSp mod modTransition modNotesTx">
        <pc:chgData name="Kuan-Hua Chao" userId="a54ba1f1e88c01b0" providerId="LiveId" clId="{844D6201-7307-C342-9DA3-75D0FD42B7A4}" dt="2024-01-15T03:05:29.634" v="32352" actId="20577"/>
        <pc:sldMkLst>
          <pc:docMk/>
          <pc:sldMk cId="643884208" sldId="402"/>
        </pc:sldMkLst>
        <pc:spChg chg="add mod">
          <ac:chgData name="Kuan-Hua Chao" userId="a54ba1f1e88c01b0" providerId="LiveId" clId="{844D6201-7307-C342-9DA3-75D0FD42B7A4}" dt="2024-01-09T10:35:58.426" v="1699"/>
          <ac:spMkLst>
            <pc:docMk/>
            <pc:sldMk cId="643884208" sldId="402"/>
            <ac:spMk id="4" creationId="{883025B7-7DA3-1D50-C4AE-D526CDD1184A}"/>
          </ac:spMkLst>
        </pc:spChg>
        <pc:picChg chg="mod">
          <ac:chgData name="Kuan-Hua Chao" userId="a54ba1f1e88c01b0" providerId="LiveId" clId="{844D6201-7307-C342-9DA3-75D0FD42B7A4}" dt="2024-01-15T02:35:08.660" v="31976" actId="1076"/>
          <ac:picMkLst>
            <pc:docMk/>
            <pc:sldMk cId="643884208" sldId="402"/>
            <ac:picMk id="5" creationId="{00000000-0000-0000-0000-000000000000}"/>
          </ac:picMkLst>
        </pc:picChg>
        <pc:picChg chg="add mod modCrop">
          <ac:chgData name="Kuan-Hua Chao" userId="a54ba1f1e88c01b0" providerId="LiveId" clId="{844D6201-7307-C342-9DA3-75D0FD42B7A4}" dt="2024-01-15T03:04:17.698" v="32321" actId="1076"/>
          <ac:picMkLst>
            <pc:docMk/>
            <pc:sldMk cId="643884208" sldId="402"/>
            <ac:picMk id="7" creationId="{C85ECD83-96A5-9253-D159-20C271E41E0E}"/>
          </ac:picMkLst>
        </pc:picChg>
      </pc:sldChg>
      <pc:sldChg chg="addSp modSp mod modTransition modNotesTx">
        <pc:chgData name="Kuan-Hua Chao" userId="a54ba1f1e88c01b0" providerId="LiveId" clId="{844D6201-7307-C342-9DA3-75D0FD42B7A4}" dt="2024-01-15T03:28:03.997" v="32792" actId="20577"/>
        <pc:sldMkLst>
          <pc:docMk/>
          <pc:sldMk cId="234978616" sldId="403"/>
        </pc:sldMkLst>
        <pc:spChg chg="add mod">
          <ac:chgData name="Kuan-Hua Chao" userId="a54ba1f1e88c01b0" providerId="LiveId" clId="{844D6201-7307-C342-9DA3-75D0FD42B7A4}" dt="2024-01-09T10:35:58.426" v="1699"/>
          <ac:spMkLst>
            <pc:docMk/>
            <pc:sldMk cId="234978616" sldId="403"/>
            <ac:spMk id="5" creationId="{D6041EC8-AB7B-CD15-D754-9966EF8DE174}"/>
          </ac:spMkLst>
        </pc:spChg>
        <pc:picChg chg="mod">
          <ac:chgData name="Kuan-Hua Chao" userId="a54ba1f1e88c01b0" providerId="LiveId" clId="{844D6201-7307-C342-9DA3-75D0FD42B7A4}" dt="2024-01-15T02:46:21.883" v="32239" actId="1076"/>
          <ac:picMkLst>
            <pc:docMk/>
            <pc:sldMk cId="234978616" sldId="403"/>
            <ac:picMk id="4" creationId="{00000000-0000-0000-0000-000000000000}"/>
          </ac:picMkLst>
        </pc:picChg>
        <pc:picChg chg="add mod modCrop">
          <ac:chgData name="Kuan-Hua Chao" userId="a54ba1f1e88c01b0" providerId="LiveId" clId="{844D6201-7307-C342-9DA3-75D0FD42B7A4}" dt="2024-01-15T03:06:10.363" v="32358" actId="1076"/>
          <ac:picMkLst>
            <pc:docMk/>
            <pc:sldMk cId="234978616" sldId="403"/>
            <ac:picMk id="7" creationId="{98A7C06C-9312-678F-A7E8-3B14C9CADC75}"/>
          </ac:picMkLst>
        </pc:picChg>
      </pc:sldChg>
      <pc:sldChg chg="addSp modSp">
        <pc:chgData name="Kuan-Hua Chao" userId="a54ba1f1e88c01b0" providerId="LiveId" clId="{844D6201-7307-C342-9DA3-75D0FD42B7A4}" dt="2024-01-09T10:35:58.426" v="1699"/>
        <pc:sldMkLst>
          <pc:docMk/>
          <pc:sldMk cId="3303754417" sldId="404"/>
        </pc:sldMkLst>
        <pc:spChg chg="add mod">
          <ac:chgData name="Kuan-Hua Chao" userId="a54ba1f1e88c01b0" providerId="LiveId" clId="{844D6201-7307-C342-9DA3-75D0FD42B7A4}" dt="2024-01-09T10:35:58.426" v="1699"/>
          <ac:spMkLst>
            <pc:docMk/>
            <pc:sldMk cId="3303754417" sldId="404"/>
            <ac:spMk id="3" creationId="{34991CCF-BFB8-0805-5B06-0890E6E25930}"/>
          </ac:spMkLst>
        </pc:spChg>
      </pc:sldChg>
      <pc:sldChg chg="addSp modSp modNotesTx">
        <pc:chgData name="Kuan-Hua Chao" userId="a54ba1f1e88c01b0" providerId="LiveId" clId="{844D6201-7307-C342-9DA3-75D0FD42B7A4}" dt="2024-01-10T07:48:02.784" v="3391" actId="20577"/>
        <pc:sldMkLst>
          <pc:docMk/>
          <pc:sldMk cId="3317963372" sldId="405"/>
        </pc:sldMkLst>
        <pc:spChg chg="add mod">
          <ac:chgData name="Kuan-Hua Chao" userId="a54ba1f1e88c01b0" providerId="LiveId" clId="{844D6201-7307-C342-9DA3-75D0FD42B7A4}" dt="2024-01-09T10:35:58.426" v="1699"/>
          <ac:spMkLst>
            <pc:docMk/>
            <pc:sldMk cId="3317963372" sldId="405"/>
            <ac:spMk id="3" creationId="{35CDF4DD-2721-D9DC-83F2-565F8C665D14}"/>
          </ac:spMkLst>
        </pc:spChg>
      </pc:sldChg>
      <pc:sldChg chg="addSp modSp del">
        <pc:chgData name="Kuan-Hua Chao" userId="a54ba1f1e88c01b0" providerId="LiveId" clId="{844D6201-7307-C342-9DA3-75D0FD42B7A4}" dt="2024-01-15T07:59:25.138" v="34196" actId="2696"/>
        <pc:sldMkLst>
          <pc:docMk/>
          <pc:sldMk cId="2741141205" sldId="406"/>
        </pc:sldMkLst>
        <pc:spChg chg="add mod">
          <ac:chgData name="Kuan-Hua Chao" userId="a54ba1f1e88c01b0" providerId="LiveId" clId="{844D6201-7307-C342-9DA3-75D0FD42B7A4}" dt="2024-01-09T10:35:58.426" v="1699"/>
          <ac:spMkLst>
            <pc:docMk/>
            <pc:sldMk cId="2741141205" sldId="406"/>
            <ac:spMk id="3" creationId="{D9342D76-24E5-9691-A978-B4495CD20740}"/>
          </ac:spMkLst>
        </pc:spChg>
      </pc:sldChg>
      <pc:sldChg chg="addSp delSp modSp del mod modShow modNotesTx">
        <pc:chgData name="Kuan-Hua Chao" userId="a54ba1f1e88c01b0" providerId="LiveId" clId="{844D6201-7307-C342-9DA3-75D0FD42B7A4}" dt="2024-01-15T07:29:55.499" v="34044" actId="2696"/>
        <pc:sldMkLst>
          <pc:docMk/>
          <pc:sldMk cId="289219384" sldId="407"/>
        </pc:sldMkLst>
        <pc:spChg chg="add mod">
          <ac:chgData name="Kuan-Hua Chao" userId="a54ba1f1e88c01b0" providerId="LiveId" clId="{844D6201-7307-C342-9DA3-75D0FD42B7A4}" dt="2024-01-09T10:35:58.426" v="1699"/>
          <ac:spMkLst>
            <pc:docMk/>
            <pc:sldMk cId="289219384" sldId="407"/>
            <ac:spMk id="3" creationId="{A78588AA-A5E8-0BC1-3A85-670A7CE59FFD}"/>
          </ac:spMkLst>
        </pc:spChg>
        <pc:spChg chg="add del mod">
          <ac:chgData name="Kuan-Hua Chao" userId="a54ba1f1e88c01b0" providerId="LiveId" clId="{844D6201-7307-C342-9DA3-75D0FD42B7A4}" dt="2024-01-15T07:16:37.123" v="33909"/>
          <ac:spMkLst>
            <pc:docMk/>
            <pc:sldMk cId="289219384" sldId="407"/>
            <ac:spMk id="6" creationId="{87C85DB6-BEF2-4D14-8A4C-F8B46C2A5A54}"/>
          </ac:spMkLst>
        </pc:spChg>
        <pc:spChg chg="add mod">
          <ac:chgData name="Kuan-Hua Chao" userId="a54ba1f1e88c01b0" providerId="LiveId" clId="{844D6201-7307-C342-9DA3-75D0FD42B7A4}" dt="2024-01-15T07:27:31.020" v="34035" actId="20577"/>
          <ac:spMkLst>
            <pc:docMk/>
            <pc:sldMk cId="289219384" sldId="407"/>
            <ac:spMk id="7" creationId="{B7C4822A-F379-7D59-70FF-CCB9A17D18B8}"/>
          </ac:spMkLst>
        </pc:spChg>
        <pc:picChg chg="del">
          <ac:chgData name="Kuan-Hua Chao" userId="a54ba1f1e88c01b0" providerId="LiveId" clId="{844D6201-7307-C342-9DA3-75D0FD42B7A4}" dt="2024-01-15T07:16:28.324" v="33908" actId="478"/>
          <ac:picMkLst>
            <pc:docMk/>
            <pc:sldMk cId="289219384" sldId="407"/>
            <ac:picMk id="4" creationId="{982EBEE1-8295-47DF-9014-9E6248B0DB83}"/>
          </ac:picMkLst>
        </pc:picChg>
        <pc:picChg chg="add mod">
          <ac:chgData name="Kuan-Hua Chao" userId="a54ba1f1e88c01b0" providerId="LiveId" clId="{844D6201-7307-C342-9DA3-75D0FD42B7A4}" dt="2024-01-15T07:27:40.281" v="34037" actId="1076"/>
          <ac:picMkLst>
            <pc:docMk/>
            <pc:sldMk cId="289219384" sldId="407"/>
            <ac:picMk id="1026" creationId="{31B96E5B-FB3A-D36A-E5F1-63A3D120F3C8}"/>
          </ac:picMkLst>
        </pc:picChg>
      </pc:sldChg>
      <pc:sldChg chg="addSp modSp mod modAnim modNotesTx">
        <pc:chgData name="Kuan-Hua Chao" userId="a54ba1f1e88c01b0" providerId="LiveId" clId="{844D6201-7307-C342-9DA3-75D0FD42B7A4}" dt="2024-01-16T06:04:07.690" v="36611" actId="20577"/>
        <pc:sldMkLst>
          <pc:docMk/>
          <pc:sldMk cId="2246066994" sldId="408"/>
        </pc:sldMkLst>
        <pc:spChg chg="add mod">
          <ac:chgData name="Kuan-Hua Chao" userId="a54ba1f1e88c01b0" providerId="LiveId" clId="{844D6201-7307-C342-9DA3-75D0FD42B7A4}" dt="2024-01-09T10:35:58.426" v="1699"/>
          <ac:spMkLst>
            <pc:docMk/>
            <pc:sldMk cId="2246066994" sldId="408"/>
            <ac:spMk id="3" creationId="{2F58E62F-E656-7DA7-1F5C-72C8B19C21D0}"/>
          </ac:spMkLst>
        </pc:spChg>
        <pc:spChg chg="add mod">
          <ac:chgData name="Kuan-Hua Chao" userId="a54ba1f1e88c01b0" providerId="LiveId" clId="{844D6201-7307-C342-9DA3-75D0FD42B7A4}" dt="2024-01-14T05:50:57.230" v="28806" actId="1038"/>
          <ac:spMkLst>
            <pc:docMk/>
            <pc:sldMk cId="2246066994" sldId="408"/>
            <ac:spMk id="4" creationId="{88D12661-62A6-98DC-B5D9-BD16F8A19CE9}"/>
          </ac:spMkLst>
        </pc:spChg>
      </pc:sldChg>
      <pc:sldChg chg="addSp modSp mod modAnim modNotesTx">
        <pc:chgData name="Kuan-Hua Chao" userId="a54ba1f1e88c01b0" providerId="LiveId" clId="{844D6201-7307-C342-9DA3-75D0FD42B7A4}" dt="2024-01-17T13:23:15.454" v="38368" actId="1076"/>
        <pc:sldMkLst>
          <pc:docMk/>
          <pc:sldMk cId="4180301052" sldId="409"/>
        </pc:sldMkLst>
        <pc:spChg chg="add mod">
          <ac:chgData name="Kuan-Hua Chao" userId="a54ba1f1e88c01b0" providerId="LiveId" clId="{844D6201-7307-C342-9DA3-75D0FD42B7A4}" dt="2024-01-09T10:35:58.426" v="1699"/>
          <ac:spMkLst>
            <pc:docMk/>
            <pc:sldMk cId="4180301052" sldId="409"/>
            <ac:spMk id="3" creationId="{AC2B932A-8762-91C9-2936-65918D2B5319}"/>
          </ac:spMkLst>
        </pc:spChg>
        <pc:spChg chg="add mod">
          <ac:chgData name="Kuan-Hua Chao" userId="a54ba1f1e88c01b0" providerId="LiveId" clId="{844D6201-7307-C342-9DA3-75D0FD42B7A4}" dt="2024-01-17T13:23:15.454" v="38368" actId="1076"/>
          <ac:spMkLst>
            <pc:docMk/>
            <pc:sldMk cId="4180301052" sldId="409"/>
            <ac:spMk id="6" creationId="{A0E8F8B5-700F-60B8-4C44-1EA684C1B433}"/>
          </ac:spMkLst>
        </pc:spChg>
        <pc:picChg chg="add mod">
          <ac:chgData name="Kuan-Hua Chao" userId="a54ba1f1e88c01b0" providerId="LiveId" clId="{844D6201-7307-C342-9DA3-75D0FD42B7A4}" dt="2024-01-15T02:46:48.031" v="32246" actId="1076"/>
          <ac:picMkLst>
            <pc:docMk/>
            <pc:sldMk cId="4180301052" sldId="409"/>
            <ac:picMk id="4" creationId="{8572257A-F382-3EE3-B4F3-A489CA0B5546}"/>
          </ac:picMkLst>
        </pc:picChg>
      </pc:sldChg>
      <pc:sldChg chg="addSp modSp ord modNotesTx">
        <pc:chgData name="Kuan-Hua Chao" userId="a54ba1f1e88c01b0" providerId="LiveId" clId="{844D6201-7307-C342-9DA3-75D0FD42B7A4}" dt="2024-01-15T07:04:31.770" v="33901" actId="20577"/>
        <pc:sldMkLst>
          <pc:docMk/>
          <pc:sldMk cId="1394350598" sldId="410"/>
        </pc:sldMkLst>
        <pc:spChg chg="add mod">
          <ac:chgData name="Kuan-Hua Chao" userId="a54ba1f1e88c01b0" providerId="LiveId" clId="{844D6201-7307-C342-9DA3-75D0FD42B7A4}" dt="2024-01-09T10:35:58.426" v="1699"/>
          <ac:spMkLst>
            <pc:docMk/>
            <pc:sldMk cId="1394350598" sldId="410"/>
            <ac:spMk id="3" creationId="{FA924075-2249-37CC-397F-A5152094D219}"/>
          </ac:spMkLst>
        </pc:spChg>
      </pc:sldChg>
      <pc:sldChg chg="delSp">
        <pc:chgData name="Kuan-Hua Chao" userId="a54ba1f1e88c01b0" providerId="LiveId" clId="{844D6201-7307-C342-9DA3-75D0FD42B7A4}" dt="2024-01-09T10:35:58.426" v="1699"/>
        <pc:sldMkLst>
          <pc:docMk/>
          <pc:sldMk cId="3937840205" sldId="416"/>
        </pc:sldMkLst>
        <pc:spChg chg="del">
          <ac:chgData name="Kuan-Hua Chao" userId="a54ba1f1e88c01b0" providerId="LiveId" clId="{844D6201-7307-C342-9DA3-75D0FD42B7A4}" dt="2024-01-09T10:35:58.426" v="1699"/>
          <ac:spMkLst>
            <pc:docMk/>
            <pc:sldMk cId="3937840205" sldId="416"/>
            <ac:spMk id="4" creationId="{00000000-0000-0000-0000-000000000000}"/>
          </ac:spMkLst>
        </pc:spChg>
      </pc:sldChg>
      <pc:sldChg chg="delSp">
        <pc:chgData name="Kuan-Hua Chao" userId="a54ba1f1e88c01b0" providerId="LiveId" clId="{844D6201-7307-C342-9DA3-75D0FD42B7A4}" dt="2024-01-09T10:35:58.426" v="1699"/>
        <pc:sldMkLst>
          <pc:docMk/>
          <pc:sldMk cId="3807262924" sldId="417"/>
        </pc:sldMkLst>
        <pc:spChg chg="del">
          <ac:chgData name="Kuan-Hua Chao" userId="a54ba1f1e88c01b0" providerId="LiveId" clId="{844D6201-7307-C342-9DA3-75D0FD42B7A4}" dt="2024-01-09T10:35:58.426" v="1699"/>
          <ac:spMkLst>
            <pc:docMk/>
            <pc:sldMk cId="3807262924" sldId="417"/>
            <ac:spMk id="4" creationId="{00000000-0000-0000-0000-000000000000}"/>
          </ac:spMkLst>
        </pc:spChg>
      </pc:sldChg>
      <pc:sldChg chg="addSp delSp mod">
        <pc:chgData name="Kuan-Hua Chao" userId="a54ba1f1e88c01b0" providerId="LiveId" clId="{844D6201-7307-C342-9DA3-75D0FD42B7A4}" dt="2024-01-09T10:35:58.426" v="1699"/>
        <pc:sldMkLst>
          <pc:docMk/>
          <pc:sldMk cId="1238860403" sldId="418"/>
        </pc:sldMkLst>
        <pc:spChg chg="del">
          <ac:chgData name="Kuan-Hua Chao" userId="a54ba1f1e88c01b0" providerId="LiveId" clId="{844D6201-7307-C342-9DA3-75D0FD42B7A4}" dt="2024-01-09T10:35:58.426" v="1699"/>
          <ac:spMkLst>
            <pc:docMk/>
            <pc:sldMk cId="1238860403" sldId="418"/>
            <ac:spMk id="4" creationId="{00000000-0000-0000-0000-000000000000}"/>
          </ac:spMkLst>
        </pc:spChg>
        <pc:spChg chg="add del">
          <ac:chgData name="Kuan-Hua Chao" userId="a54ba1f1e88c01b0" providerId="LiveId" clId="{844D6201-7307-C342-9DA3-75D0FD42B7A4}" dt="2024-01-09T10:05:55.960" v="1599" actId="22"/>
          <ac:spMkLst>
            <pc:docMk/>
            <pc:sldMk cId="1238860403" sldId="418"/>
            <ac:spMk id="5" creationId="{3C724D3E-4F54-8553-A89E-900FA4EEE7C1}"/>
          </ac:spMkLst>
        </pc:spChg>
      </pc:sldChg>
      <pc:sldChg chg="delSp">
        <pc:chgData name="Kuan-Hua Chao" userId="a54ba1f1e88c01b0" providerId="LiveId" clId="{844D6201-7307-C342-9DA3-75D0FD42B7A4}" dt="2024-01-09T10:35:58.426" v="1699"/>
        <pc:sldMkLst>
          <pc:docMk/>
          <pc:sldMk cId="411600953" sldId="419"/>
        </pc:sldMkLst>
        <pc:spChg chg="del">
          <ac:chgData name="Kuan-Hua Chao" userId="a54ba1f1e88c01b0" providerId="LiveId" clId="{844D6201-7307-C342-9DA3-75D0FD42B7A4}" dt="2024-01-09T10:35:58.426" v="1699"/>
          <ac:spMkLst>
            <pc:docMk/>
            <pc:sldMk cId="411600953" sldId="419"/>
            <ac:spMk id="4" creationId="{00000000-0000-0000-0000-000000000000}"/>
          </ac:spMkLst>
        </pc:spChg>
      </pc:sldChg>
      <pc:sldChg chg="delSp">
        <pc:chgData name="Kuan-Hua Chao" userId="a54ba1f1e88c01b0" providerId="LiveId" clId="{844D6201-7307-C342-9DA3-75D0FD42B7A4}" dt="2024-01-09T10:35:58.426" v="1699"/>
        <pc:sldMkLst>
          <pc:docMk/>
          <pc:sldMk cId="2373257474" sldId="420"/>
        </pc:sldMkLst>
        <pc:spChg chg="del">
          <ac:chgData name="Kuan-Hua Chao" userId="a54ba1f1e88c01b0" providerId="LiveId" clId="{844D6201-7307-C342-9DA3-75D0FD42B7A4}" dt="2024-01-09T10:35:58.426" v="1699"/>
          <ac:spMkLst>
            <pc:docMk/>
            <pc:sldMk cId="2373257474" sldId="420"/>
            <ac:spMk id="4" creationId="{00000000-0000-0000-0000-000000000000}"/>
          </ac:spMkLst>
        </pc:spChg>
      </pc:sldChg>
      <pc:sldChg chg="delSp">
        <pc:chgData name="Kuan-Hua Chao" userId="a54ba1f1e88c01b0" providerId="LiveId" clId="{844D6201-7307-C342-9DA3-75D0FD42B7A4}" dt="2024-01-09T10:35:58.426" v="1699"/>
        <pc:sldMkLst>
          <pc:docMk/>
          <pc:sldMk cId="2933580659" sldId="421"/>
        </pc:sldMkLst>
        <pc:spChg chg="del">
          <ac:chgData name="Kuan-Hua Chao" userId="a54ba1f1e88c01b0" providerId="LiveId" clId="{844D6201-7307-C342-9DA3-75D0FD42B7A4}" dt="2024-01-09T10:35:58.426" v="1699"/>
          <ac:spMkLst>
            <pc:docMk/>
            <pc:sldMk cId="2933580659" sldId="421"/>
            <ac:spMk id="4" creationId="{00000000-0000-0000-0000-000000000000}"/>
          </ac:spMkLst>
        </pc:spChg>
      </pc:sldChg>
      <pc:sldChg chg="delSp">
        <pc:chgData name="Kuan-Hua Chao" userId="a54ba1f1e88c01b0" providerId="LiveId" clId="{844D6201-7307-C342-9DA3-75D0FD42B7A4}" dt="2024-01-09T10:35:58.426" v="1699"/>
        <pc:sldMkLst>
          <pc:docMk/>
          <pc:sldMk cId="3258859763" sldId="422"/>
        </pc:sldMkLst>
        <pc:spChg chg="del">
          <ac:chgData name="Kuan-Hua Chao" userId="a54ba1f1e88c01b0" providerId="LiveId" clId="{844D6201-7307-C342-9DA3-75D0FD42B7A4}" dt="2024-01-09T10:35:58.426" v="1699"/>
          <ac:spMkLst>
            <pc:docMk/>
            <pc:sldMk cId="3258859763" sldId="422"/>
            <ac:spMk id="4" creationId="{00000000-0000-0000-0000-000000000000}"/>
          </ac:spMkLst>
        </pc:spChg>
      </pc:sldChg>
      <pc:sldChg chg="delSp">
        <pc:chgData name="Kuan-Hua Chao" userId="a54ba1f1e88c01b0" providerId="LiveId" clId="{844D6201-7307-C342-9DA3-75D0FD42B7A4}" dt="2024-01-09T10:35:58.426" v="1699"/>
        <pc:sldMkLst>
          <pc:docMk/>
          <pc:sldMk cId="394653989" sldId="423"/>
        </pc:sldMkLst>
        <pc:spChg chg="del">
          <ac:chgData name="Kuan-Hua Chao" userId="a54ba1f1e88c01b0" providerId="LiveId" clId="{844D6201-7307-C342-9DA3-75D0FD42B7A4}" dt="2024-01-09T10:35:58.426" v="1699"/>
          <ac:spMkLst>
            <pc:docMk/>
            <pc:sldMk cId="394653989" sldId="423"/>
            <ac:spMk id="4" creationId="{00000000-0000-0000-0000-000000000000}"/>
          </ac:spMkLst>
        </pc:spChg>
      </pc:sldChg>
      <pc:sldChg chg="addSp delSp modSp mod modNotes modNotesTx">
        <pc:chgData name="Kuan-Hua Chao" userId="a54ba1f1e88c01b0" providerId="LiveId" clId="{844D6201-7307-C342-9DA3-75D0FD42B7A4}" dt="2024-01-17T13:25:45.934" v="38376" actId="20577"/>
        <pc:sldMkLst>
          <pc:docMk/>
          <pc:sldMk cId="2216871694" sldId="424"/>
        </pc:sldMkLst>
        <pc:spChg chg="add mod">
          <ac:chgData name="Kuan-Hua Chao" userId="a54ba1f1e88c01b0" providerId="LiveId" clId="{844D6201-7307-C342-9DA3-75D0FD42B7A4}" dt="2024-01-09T10:35:58.426" v="1699"/>
          <ac:spMkLst>
            <pc:docMk/>
            <pc:sldMk cId="2216871694" sldId="424"/>
            <ac:spMk id="3" creationId="{7429C9DF-E337-3965-6BBA-E53856928254}"/>
          </ac:spMkLst>
        </pc:spChg>
        <pc:spChg chg="add mod">
          <ac:chgData name="Kuan-Hua Chao" userId="a54ba1f1e88c01b0" providerId="LiveId" clId="{844D6201-7307-C342-9DA3-75D0FD42B7A4}" dt="2024-01-17T13:25:45.934" v="38376" actId="20577"/>
          <ac:spMkLst>
            <pc:docMk/>
            <pc:sldMk cId="2216871694" sldId="424"/>
            <ac:spMk id="5" creationId="{7E59BE2B-EDFD-B7FE-ECCF-6EA4A1C79AA3}"/>
          </ac:spMkLst>
        </pc:spChg>
        <pc:spChg chg="del">
          <ac:chgData name="Kuan-Hua Chao" userId="a54ba1f1e88c01b0" providerId="LiveId" clId="{844D6201-7307-C342-9DA3-75D0FD42B7A4}" dt="2024-01-15T03:20:22.497" v="32523" actId="478"/>
          <ac:spMkLst>
            <pc:docMk/>
            <pc:sldMk cId="2216871694" sldId="424"/>
            <ac:spMk id="7" creationId="{3BC06C73-7EC9-48B2-ACEB-616E5CF03704}"/>
          </ac:spMkLst>
        </pc:spChg>
      </pc:sldChg>
      <pc:sldChg chg="modSp add mod modNotesTx">
        <pc:chgData name="Kuan-Hua Chao" userId="a54ba1f1e88c01b0" providerId="LiveId" clId="{844D6201-7307-C342-9DA3-75D0FD42B7A4}" dt="2024-01-13T11:10:28.474" v="24107" actId="20577"/>
        <pc:sldMkLst>
          <pc:docMk/>
          <pc:sldMk cId="577951813" sldId="425"/>
        </pc:sldMkLst>
        <pc:spChg chg="mod">
          <ac:chgData name="Kuan-Hua Chao" userId="a54ba1f1e88c01b0" providerId="LiveId" clId="{844D6201-7307-C342-9DA3-75D0FD42B7A4}" dt="2024-01-10T01:24:07.927" v="1909" actId="20577"/>
          <ac:spMkLst>
            <pc:docMk/>
            <pc:sldMk cId="577951813" sldId="425"/>
            <ac:spMk id="2" creationId="{00000000-0000-0000-0000-000000000000}"/>
          </ac:spMkLst>
        </pc:spChg>
        <pc:spChg chg="mod">
          <ac:chgData name="Kuan-Hua Chao" userId="a54ba1f1e88c01b0" providerId="LiveId" clId="{844D6201-7307-C342-9DA3-75D0FD42B7A4}" dt="2024-01-10T02:15:54.286" v="2070" actId="27636"/>
          <ac:spMkLst>
            <pc:docMk/>
            <pc:sldMk cId="577951813" sldId="425"/>
            <ac:spMk id="3" creationId="{00000000-0000-0000-0000-000000000000}"/>
          </ac:spMkLst>
        </pc:spChg>
      </pc:sldChg>
      <pc:sldChg chg="addSp delSp modSp add mod modTransition modAnim">
        <pc:chgData name="Kuan-Hua Chao" userId="a54ba1f1e88c01b0" providerId="LiveId" clId="{844D6201-7307-C342-9DA3-75D0FD42B7A4}" dt="2024-01-15T13:17:39.347" v="36531"/>
        <pc:sldMkLst>
          <pc:docMk/>
          <pc:sldMk cId="0" sldId="426"/>
        </pc:sldMkLst>
        <pc:spChg chg="add del mod">
          <ac:chgData name="Kuan-Hua Chao" userId="a54ba1f1e88c01b0" providerId="LiveId" clId="{844D6201-7307-C342-9DA3-75D0FD42B7A4}" dt="2024-01-15T08:11:10.037" v="34231" actId="478"/>
          <ac:spMkLst>
            <pc:docMk/>
            <pc:sldMk cId="0" sldId="426"/>
            <ac:spMk id="3" creationId="{64F485A7-0A05-09E4-D271-E66FAA75CB98}"/>
          </ac:spMkLst>
        </pc:spChg>
        <pc:spChg chg="add mod">
          <ac:chgData name="Kuan-Hua Chao" userId="a54ba1f1e88c01b0" providerId="LiveId" clId="{844D6201-7307-C342-9DA3-75D0FD42B7A4}" dt="2024-01-15T08:11:05.290" v="34230"/>
          <ac:spMkLst>
            <pc:docMk/>
            <pc:sldMk cId="0" sldId="426"/>
            <ac:spMk id="4" creationId="{600E5FB2-5B80-BAFA-4F4A-DE5107C35F5A}"/>
          </ac:spMkLst>
        </pc:spChg>
        <pc:spChg chg="mod">
          <ac:chgData name="Kuan-Hua Chao" userId="a54ba1f1e88c01b0" providerId="LiveId" clId="{844D6201-7307-C342-9DA3-75D0FD42B7A4}" dt="2024-01-15T13:17:33.051" v="36530" actId="164"/>
          <ac:spMkLst>
            <pc:docMk/>
            <pc:sldMk cId="0" sldId="426"/>
            <ac:spMk id="22" creationId="{EB464A21-2E36-AA42-B601-02AD7EAD3B56}"/>
          </ac:spMkLst>
        </pc:spChg>
        <pc:spChg chg="mod">
          <ac:chgData name="Kuan-Hua Chao" userId="a54ba1f1e88c01b0" providerId="LiveId" clId="{844D6201-7307-C342-9DA3-75D0FD42B7A4}" dt="2024-01-15T13:17:33.051" v="36530" actId="164"/>
          <ac:spMkLst>
            <pc:docMk/>
            <pc:sldMk cId="0" sldId="426"/>
            <ac:spMk id="23" creationId="{1E889E3E-D380-5447-97BD-C0CE5E4E44C0}"/>
          </ac:spMkLst>
        </pc:spChg>
        <pc:spChg chg="mod">
          <ac:chgData name="Kuan-Hua Chao" userId="a54ba1f1e88c01b0" providerId="LiveId" clId="{844D6201-7307-C342-9DA3-75D0FD42B7A4}" dt="2024-01-15T08:10:51.864" v="34228" actId="120"/>
          <ac:spMkLst>
            <pc:docMk/>
            <pc:sldMk cId="0" sldId="426"/>
            <ac:spMk id="110594" creationId="{00000000-0000-0000-0000-000000000000}"/>
          </ac:spMkLst>
        </pc:spChg>
        <pc:spChg chg="del">
          <ac:chgData name="Kuan-Hua Chao" userId="a54ba1f1e88c01b0" providerId="LiveId" clId="{844D6201-7307-C342-9DA3-75D0FD42B7A4}" dt="2024-01-15T07:59:10.695" v="34193" actId="478"/>
          <ac:spMkLst>
            <pc:docMk/>
            <pc:sldMk cId="0" sldId="426"/>
            <ac:spMk id="110595" creationId="{00000000-0000-0000-0000-000000000000}"/>
          </ac:spMkLst>
        </pc:spChg>
        <pc:spChg chg="del">
          <ac:chgData name="Kuan-Hua Chao" userId="a54ba1f1e88c01b0" providerId="LiveId" clId="{844D6201-7307-C342-9DA3-75D0FD42B7A4}" dt="2024-01-15T08:11:04.945" v="34229" actId="478"/>
          <ac:spMkLst>
            <pc:docMk/>
            <pc:sldMk cId="0" sldId="426"/>
            <ac:spMk id="110596" creationId="{00000000-0000-0000-0000-000000000000}"/>
          </ac:spMkLst>
        </pc:spChg>
        <pc:grpChg chg="add mod">
          <ac:chgData name="Kuan-Hua Chao" userId="a54ba1f1e88c01b0" providerId="LiveId" clId="{844D6201-7307-C342-9DA3-75D0FD42B7A4}" dt="2024-01-15T13:17:33.051" v="36530" actId="164"/>
          <ac:grpSpMkLst>
            <pc:docMk/>
            <pc:sldMk cId="0" sldId="426"/>
            <ac:grpSpMk id="2" creationId="{47557BCA-714F-790C-34E7-66DF552FEAD6}"/>
          </ac:grpSpMkLst>
        </pc:grpChg>
        <pc:graphicFrameChg chg="modGraphic">
          <ac:chgData name="Kuan-Hua Chao" userId="a54ba1f1e88c01b0" providerId="LiveId" clId="{844D6201-7307-C342-9DA3-75D0FD42B7A4}" dt="2024-01-15T08:12:49.562" v="34242" actId="12385"/>
          <ac:graphicFrameMkLst>
            <pc:docMk/>
            <pc:sldMk cId="0" sldId="426"/>
            <ac:graphicFrameMk id="37" creationId="{1ACB3545-9AF5-BA44-B838-A178A40B7285}"/>
          </ac:graphicFrameMkLst>
        </pc:graphicFrameChg>
      </pc:sldChg>
      <pc:sldChg chg="modSp add del mod ord">
        <pc:chgData name="Kuan-Hua Chao" userId="a54ba1f1e88c01b0" providerId="LiveId" clId="{844D6201-7307-C342-9DA3-75D0FD42B7A4}" dt="2024-01-10T02:17:44.513" v="2084" actId="2696"/>
        <pc:sldMkLst>
          <pc:docMk/>
          <pc:sldMk cId="713296353" sldId="426"/>
        </pc:sldMkLst>
        <pc:spChg chg="mod">
          <ac:chgData name="Kuan-Hua Chao" userId="a54ba1f1e88c01b0" providerId="LiveId" clId="{844D6201-7307-C342-9DA3-75D0FD42B7A4}" dt="2024-01-10T01:26:47.982" v="1915" actId="108"/>
          <ac:spMkLst>
            <pc:docMk/>
            <pc:sldMk cId="713296353" sldId="426"/>
            <ac:spMk id="3" creationId="{00000000-0000-0000-0000-000000000000}"/>
          </ac:spMkLst>
        </pc:spChg>
      </pc:sldChg>
      <pc:sldChg chg="modSp add del mod modNotesTx">
        <pc:chgData name="Kuan-Hua Chao" userId="a54ba1f1e88c01b0" providerId="LiveId" clId="{844D6201-7307-C342-9DA3-75D0FD42B7A4}" dt="2024-01-13T11:12:21.615" v="24210" actId="20577"/>
        <pc:sldMkLst>
          <pc:docMk/>
          <pc:sldMk cId="1150512506" sldId="427"/>
        </pc:sldMkLst>
        <pc:spChg chg="mod">
          <ac:chgData name="Kuan-Hua Chao" userId="a54ba1f1e88c01b0" providerId="LiveId" clId="{844D6201-7307-C342-9DA3-75D0FD42B7A4}" dt="2024-01-10T02:17:56.550" v="2086" actId="108"/>
          <ac:spMkLst>
            <pc:docMk/>
            <pc:sldMk cId="1150512506" sldId="427"/>
            <ac:spMk id="3" creationId="{00000000-0000-0000-0000-000000000000}"/>
          </ac:spMkLst>
        </pc:spChg>
      </pc:sldChg>
      <pc:sldChg chg="modSp add mod modNotesTx">
        <pc:chgData name="Kuan-Hua Chao" userId="a54ba1f1e88c01b0" providerId="LiveId" clId="{844D6201-7307-C342-9DA3-75D0FD42B7A4}" dt="2024-01-16T06:07:36.391" v="36652" actId="20577"/>
        <pc:sldMkLst>
          <pc:docMk/>
          <pc:sldMk cId="2300127399" sldId="428"/>
        </pc:sldMkLst>
        <pc:spChg chg="mod">
          <ac:chgData name="Kuan-Hua Chao" userId="a54ba1f1e88c01b0" providerId="LiveId" clId="{844D6201-7307-C342-9DA3-75D0FD42B7A4}" dt="2024-01-10T02:19:18.044" v="2092" actId="108"/>
          <ac:spMkLst>
            <pc:docMk/>
            <pc:sldMk cId="2300127399" sldId="428"/>
            <ac:spMk id="3" creationId="{00000000-0000-0000-0000-000000000000}"/>
          </ac:spMkLst>
        </pc:spChg>
      </pc:sldChg>
      <pc:sldChg chg="modSp add mod modNotesTx">
        <pc:chgData name="Kuan-Hua Chao" userId="a54ba1f1e88c01b0" providerId="LiveId" clId="{844D6201-7307-C342-9DA3-75D0FD42B7A4}" dt="2024-01-16T06:07:26.966" v="36651" actId="20577"/>
        <pc:sldMkLst>
          <pc:docMk/>
          <pc:sldMk cId="2116574578" sldId="429"/>
        </pc:sldMkLst>
        <pc:spChg chg="mod">
          <ac:chgData name="Kuan-Hua Chao" userId="a54ba1f1e88c01b0" providerId="LiveId" clId="{844D6201-7307-C342-9DA3-75D0FD42B7A4}" dt="2024-01-10T02:20:56.076" v="2097" actId="108"/>
          <ac:spMkLst>
            <pc:docMk/>
            <pc:sldMk cId="2116574578" sldId="429"/>
            <ac:spMk id="3" creationId="{00000000-0000-0000-0000-000000000000}"/>
          </ac:spMkLst>
        </pc:spChg>
      </pc:sldChg>
      <pc:sldChg chg="addSp delSp modSp add mod modNotes modNotesTx">
        <pc:chgData name="Kuan-Hua Chao" userId="a54ba1f1e88c01b0" providerId="LiveId" clId="{844D6201-7307-C342-9DA3-75D0FD42B7A4}" dt="2024-01-12T05:57:39.481" v="15303"/>
        <pc:sldMkLst>
          <pc:docMk/>
          <pc:sldMk cId="3265178892" sldId="430"/>
        </pc:sldMkLst>
        <pc:spChg chg="mod">
          <ac:chgData name="Kuan-Hua Chao" userId="a54ba1f1e88c01b0" providerId="LiveId" clId="{844D6201-7307-C342-9DA3-75D0FD42B7A4}" dt="2024-01-10T09:30:39.150" v="7922"/>
          <ac:spMkLst>
            <pc:docMk/>
            <pc:sldMk cId="3265178892" sldId="430"/>
            <ac:spMk id="2" creationId="{00000000-0000-0000-0000-000000000000}"/>
          </ac:spMkLst>
        </pc:spChg>
        <pc:spChg chg="mod">
          <ac:chgData name="Kuan-Hua Chao" userId="a54ba1f1e88c01b0" providerId="LiveId" clId="{844D6201-7307-C342-9DA3-75D0FD42B7A4}" dt="2024-01-12T05:57:35.948" v="15301" actId="14100"/>
          <ac:spMkLst>
            <pc:docMk/>
            <pc:sldMk cId="3265178892" sldId="430"/>
            <ac:spMk id="3" creationId="{00000000-0000-0000-0000-000000000000}"/>
          </ac:spMkLst>
        </pc:spChg>
        <pc:spChg chg="del mod">
          <ac:chgData name="Kuan-Hua Chao" userId="a54ba1f1e88c01b0" providerId="LiveId" clId="{844D6201-7307-C342-9DA3-75D0FD42B7A4}" dt="2024-01-12T05:57:39.481" v="15303"/>
          <ac:spMkLst>
            <pc:docMk/>
            <pc:sldMk cId="3265178892" sldId="430"/>
            <ac:spMk id="8" creationId="{6F55315E-6A69-3789-B20D-F39CD71F2A5D}"/>
          </ac:spMkLst>
        </pc:spChg>
        <pc:picChg chg="del">
          <ac:chgData name="Kuan-Hua Chao" userId="a54ba1f1e88c01b0" providerId="LiveId" clId="{844D6201-7307-C342-9DA3-75D0FD42B7A4}" dt="2024-01-10T09:27:13.813" v="7898" actId="478"/>
          <ac:picMkLst>
            <pc:docMk/>
            <pc:sldMk cId="3265178892" sldId="430"/>
            <ac:picMk id="5" creationId="{8AE5738A-8463-ACE6-B2D3-496524A7FA93}"/>
          </ac:picMkLst>
        </pc:picChg>
        <pc:picChg chg="add mod">
          <ac:chgData name="Kuan-Hua Chao" userId="a54ba1f1e88c01b0" providerId="LiveId" clId="{844D6201-7307-C342-9DA3-75D0FD42B7A4}" dt="2024-01-10T09:27:19.077" v="7900" actId="1076"/>
          <ac:picMkLst>
            <pc:docMk/>
            <pc:sldMk cId="3265178892" sldId="430"/>
            <ac:picMk id="6" creationId="{1A6BE65A-F9A1-3397-69D7-33F884A6D700}"/>
          </ac:picMkLst>
        </pc:picChg>
        <pc:picChg chg="add mod">
          <ac:chgData name="Kuan-Hua Chao" userId="a54ba1f1e88c01b0" providerId="LiveId" clId="{844D6201-7307-C342-9DA3-75D0FD42B7A4}" dt="2024-01-10T09:27:32.178" v="7904" actId="1076"/>
          <ac:picMkLst>
            <pc:docMk/>
            <pc:sldMk cId="3265178892" sldId="430"/>
            <ac:picMk id="7" creationId="{AB3CB30A-DC12-37CB-21DC-8B7D9E0982D5}"/>
          </ac:picMkLst>
        </pc:picChg>
        <pc:picChg chg="del">
          <ac:chgData name="Kuan-Hua Chao" userId="a54ba1f1e88c01b0" providerId="LiveId" clId="{844D6201-7307-C342-9DA3-75D0FD42B7A4}" dt="2024-01-10T09:27:26.545" v="7902" actId="478"/>
          <ac:picMkLst>
            <pc:docMk/>
            <pc:sldMk cId="3265178892" sldId="430"/>
            <ac:picMk id="246788" creationId="{00000000-0000-0000-0000-000000000000}"/>
          </ac:picMkLst>
        </pc:picChg>
      </pc:sldChg>
      <pc:sldChg chg="addSp delSp modSp add mod modAnim modNotes modNotesTx">
        <pc:chgData name="Kuan-Hua Chao" userId="a54ba1f1e88c01b0" providerId="LiveId" clId="{844D6201-7307-C342-9DA3-75D0FD42B7A4}" dt="2024-01-12T03:51:12.924" v="14290" actId="20577"/>
        <pc:sldMkLst>
          <pc:docMk/>
          <pc:sldMk cId="1818568075" sldId="431"/>
        </pc:sldMkLst>
        <pc:spChg chg="del">
          <ac:chgData name="Kuan-Hua Chao" userId="a54ba1f1e88c01b0" providerId="LiveId" clId="{844D6201-7307-C342-9DA3-75D0FD42B7A4}" dt="2024-01-12T03:36:29.104" v="13618" actId="478"/>
          <ac:spMkLst>
            <pc:docMk/>
            <pc:sldMk cId="1818568075" sldId="431"/>
            <ac:spMk id="3" creationId="{00000000-0000-0000-0000-000000000000}"/>
          </ac:spMkLst>
        </pc:spChg>
        <pc:spChg chg="del">
          <ac:chgData name="Kuan-Hua Chao" userId="a54ba1f1e88c01b0" providerId="LiveId" clId="{844D6201-7307-C342-9DA3-75D0FD42B7A4}" dt="2024-01-12T03:36:37.586" v="13622" actId="478"/>
          <ac:spMkLst>
            <pc:docMk/>
            <pc:sldMk cId="1818568075" sldId="431"/>
            <ac:spMk id="4" creationId="{E33AFB97-D49F-418D-B828-695042AE2F00}"/>
          </ac:spMkLst>
        </pc:spChg>
        <pc:spChg chg="del">
          <ac:chgData name="Kuan-Hua Chao" userId="a54ba1f1e88c01b0" providerId="LiveId" clId="{844D6201-7307-C342-9DA3-75D0FD42B7A4}" dt="2024-01-12T03:36:40.444" v="13623" actId="478"/>
          <ac:spMkLst>
            <pc:docMk/>
            <pc:sldMk cId="1818568075" sldId="431"/>
            <ac:spMk id="6" creationId="{C6C7FD7E-D56F-426E-9627-917E90666F4C}"/>
          </ac:spMkLst>
        </pc:spChg>
        <pc:spChg chg="add del mod">
          <ac:chgData name="Kuan-Hua Chao" userId="a54ba1f1e88c01b0" providerId="LiveId" clId="{844D6201-7307-C342-9DA3-75D0FD42B7A4}" dt="2024-01-12T03:36:30.782" v="13619" actId="478"/>
          <ac:spMkLst>
            <pc:docMk/>
            <pc:sldMk cId="1818568075" sldId="431"/>
            <ac:spMk id="9" creationId="{0F952B72-53C0-F433-B955-E9A6603F8BD9}"/>
          </ac:spMkLst>
        </pc:spChg>
        <pc:spChg chg="add mod">
          <ac:chgData name="Kuan-Hua Chao" userId="a54ba1f1e88c01b0" providerId="LiveId" clId="{844D6201-7307-C342-9DA3-75D0FD42B7A4}" dt="2024-01-12T03:39:52.205" v="13647" actId="1076"/>
          <ac:spMkLst>
            <pc:docMk/>
            <pc:sldMk cId="1818568075" sldId="431"/>
            <ac:spMk id="12" creationId="{F75424E4-EF12-8640-9C59-15A5D24D2A4C}"/>
          </ac:spMkLst>
        </pc:spChg>
        <pc:picChg chg="del mod">
          <ac:chgData name="Kuan-Hua Chao" userId="a54ba1f1e88c01b0" providerId="LiveId" clId="{844D6201-7307-C342-9DA3-75D0FD42B7A4}" dt="2024-01-12T03:36:33.365" v="13621" actId="478"/>
          <ac:picMkLst>
            <pc:docMk/>
            <pc:sldMk cId="1818568075" sldId="431"/>
            <ac:picMk id="5" creationId="{D7248292-F3BE-467B-A33C-6D2ACF8A8F7C}"/>
          </ac:picMkLst>
        </pc:picChg>
        <pc:picChg chg="add mod">
          <ac:chgData name="Kuan-Hua Chao" userId="a54ba1f1e88c01b0" providerId="LiveId" clId="{844D6201-7307-C342-9DA3-75D0FD42B7A4}" dt="2024-01-12T03:39:21.277" v="13634" actId="1076"/>
          <ac:picMkLst>
            <pc:docMk/>
            <pc:sldMk cId="1818568075" sldId="431"/>
            <ac:picMk id="10" creationId="{FD601397-9141-77FE-378B-097BDC3F61C5}"/>
          </ac:picMkLst>
        </pc:picChg>
        <pc:picChg chg="add mod">
          <ac:chgData name="Kuan-Hua Chao" userId="a54ba1f1e88c01b0" providerId="LiveId" clId="{844D6201-7307-C342-9DA3-75D0FD42B7A4}" dt="2024-01-12T03:39:22.719" v="13635" actId="1076"/>
          <ac:picMkLst>
            <pc:docMk/>
            <pc:sldMk cId="1818568075" sldId="431"/>
            <ac:picMk id="11" creationId="{E5471DF2-459B-717D-540A-5A6102FA4F6C}"/>
          </ac:picMkLst>
        </pc:picChg>
      </pc:sldChg>
      <pc:sldChg chg="addSp modSp add mod modNotesTx">
        <pc:chgData name="Kuan-Hua Chao" userId="a54ba1f1e88c01b0" providerId="LiveId" clId="{844D6201-7307-C342-9DA3-75D0FD42B7A4}" dt="2024-01-16T08:17:15.442" v="37081" actId="1076"/>
        <pc:sldMkLst>
          <pc:docMk/>
          <pc:sldMk cId="823046992" sldId="432"/>
        </pc:sldMkLst>
        <pc:spChg chg="mod">
          <ac:chgData name="Kuan-Hua Chao" userId="a54ba1f1e88c01b0" providerId="LiveId" clId="{844D6201-7307-C342-9DA3-75D0FD42B7A4}" dt="2024-01-12T04:28:49.979" v="14418" actId="1076"/>
          <ac:spMkLst>
            <pc:docMk/>
            <pc:sldMk cId="823046992" sldId="432"/>
            <ac:spMk id="2" creationId="{896895D9-90F6-4FED-9668-6680D134CC1A}"/>
          </ac:spMkLst>
        </pc:spChg>
        <pc:spChg chg="mod">
          <ac:chgData name="Kuan-Hua Chao" userId="a54ba1f1e88c01b0" providerId="LiveId" clId="{844D6201-7307-C342-9DA3-75D0FD42B7A4}" dt="2024-01-12T04:41:01.490" v="14811" actId="207"/>
          <ac:spMkLst>
            <pc:docMk/>
            <pc:sldMk cId="823046992" sldId="432"/>
            <ac:spMk id="3" creationId="{43CF440E-1FE4-402C-A557-BCACA6FC1DC1}"/>
          </ac:spMkLst>
        </pc:spChg>
        <pc:spChg chg="add mod">
          <ac:chgData name="Kuan-Hua Chao" userId="a54ba1f1e88c01b0" providerId="LiveId" clId="{844D6201-7307-C342-9DA3-75D0FD42B7A4}" dt="2024-01-16T07:18:39.352" v="36901" actId="1076"/>
          <ac:spMkLst>
            <pc:docMk/>
            <pc:sldMk cId="823046992" sldId="432"/>
            <ac:spMk id="7" creationId="{796E52F5-EAE5-01AF-FAF9-9959454CEAE5}"/>
          </ac:spMkLst>
        </pc:spChg>
        <pc:spChg chg="add mod">
          <ac:chgData name="Kuan-Hua Chao" userId="a54ba1f1e88c01b0" providerId="LiveId" clId="{844D6201-7307-C342-9DA3-75D0FD42B7A4}" dt="2024-01-16T08:17:15.442" v="37081" actId="1076"/>
          <ac:spMkLst>
            <pc:docMk/>
            <pc:sldMk cId="823046992" sldId="432"/>
            <ac:spMk id="8" creationId="{F6D3018E-6137-B0CA-912C-CF3A1F0F7704}"/>
          </ac:spMkLst>
        </pc:spChg>
        <pc:spChg chg="add mod">
          <ac:chgData name="Kuan-Hua Chao" userId="a54ba1f1e88c01b0" providerId="LiveId" clId="{844D6201-7307-C342-9DA3-75D0FD42B7A4}" dt="2024-01-16T07:21:15.717" v="36981" actId="1076"/>
          <ac:spMkLst>
            <pc:docMk/>
            <pc:sldMk cId="823046992" sldId="432"/>
            <ac:spMk id="9" creationId="{A0FA77C7-5515-403C-D578-A1E2276054F9}"/>
          </ac:spMkLst>
        </pc:spChg>
        <pc:picChg chg="add mod">
          <ac:chgData name="Kuan-Hua Chao" userId="a54ba1f1e88c01b0" providerId="LiveId" clId="{844D6201-7307-C342-9DA3-75D0FD42B7A4}" dt="2024-01-12T04:29:01.381" v="14423" actId="1076"/>
          <ac:picMkLst>
            <pc:docMk/>
            <pc:sldMk cId="823046992" sldId="432"/>
            <ac:picMk id="5" creationId="{75DD815B-8E22-3B9A-891D-0D08333A6E15}"/>
          </ac:picMkLst>
        </pc:picChg>
      </pc:sldChg>
      <pc:sldChg chg="modSp add mod modNotesTx">
        <pc:chgData name="Kuan-Hua Chao" userId="a54ba1f1e88c01b0" providerId="LiveId" clId="{844D6201-7307-C342-9DA3-75D0FD42B7A4}" dt="2024-01-12T05:20:17.549" v="15096" actId="20577"/>
        <pc:sldMkLst>
          <pc:docMk/>
          <pc:sldMk cId="3670540001" sldId="433"/>
        </pc:sldMkLst>
        <pc:spChg chg="mod">
          <ac:chgData name="Kuan-Hua Chao" userId="a54ba1f1e88c01b0" providerId="LiveId" clId="{844D6201-7307-C342-9DA3-75D0FD42B7A4}" dt="2024-01-12T05:17:40.717" v="15025" actId="20577"/>
          <ac:spMkLst>
            <pc:docMk/>
            <pc:sldMk cId="3670540001" sldId="433"/>
            <ac:spMk id="2" creationId="{00000000-0000-0000-0000-000000000000}"/>
          </ac:spMkLst>
        </pc:spChg>
        <pc:spChg chg="mod">
          <ac:chgData name="Kuan-Hua Chao" userId="a54ba1f1e88c01b0" providerId="LiveId" clId="{844D6201-7307-C342-9DA3-75D0FD42B7A4}" dt="2024-01-12T05:18:14.944" v="15028" actId="113"/>
          <ac:spMkLst>
            <pc:docMk/>
            <pc:sldMk cId="3670540001" sldId="433"/>
            <ac:spMk id="3" creationId="{00000000-0000-0000-0000-000000000000}"/>
          </ac:spMkLst>
        </pc:spChg>
      </pc:sldChg>
      <pc:sldChg chg="modSp add mod modNotesTx">
        <pc:chgData name="Kuan-Hua Chao" userId="a54ba1f1e88c01b0" providerId="LiveId" clId="{844D6201-7307-C342-9DA3-75D0FD42B7A4}" dt="2024-01-12T05:21:38.477" v="15124" actId="20577"/>
        <pc:sldMkLst>
          <pc:docMk/>
          <pc:sldMk cId="2621985168" sldId="434"/>
        </pc:sldMkLst>
        <pc:spChg chg="mod">
          <ac:chgData name="Kuan-Hua Chao" userId="a54ba1f1e88c01b0" providerId="LiveId" clId="{844D6201-7307-C342-9DA3-75D0FD42B7A4}" dt="2024-01-12T05:20:59.767" v="15108" actId="108"/>
          <ac:spMkLst>
            <pc:docMk/>
            <pc:sldMk cId="2621985168" sldId="434"/>
            <ac:spMk id="3" creationId="{00000000-0000-0000-0000-000000000000}"/>
          </ac:spMkLst>
        </pc:spChg>
      </pc:sldChg>
      <pc:sldChg chg="addSp delSp modSp add mod modAnim modNotesTx">
        <pc:chgData name="Kuan-Hua Chao" userId="a54ba1f1e88c01b0" providerId="LiveId" clId="{844D6201-7307-C342-9DA3-75D0FD42B7A4}" dt="2024-01-16T07:28:52.105" v="37022" actId="20577"/>
        <pc:sldMkLst>
          <pc:docMk/>
          <pc:sldMk cId="1196671640" sldId="435"/>
        </pc:sldMkLst>
        <pc:spChg chg="mod">
          <ac:chgData name="Kuan-Hua Chao" userId="a54ba1f1e88c01b0" providerId="LiveId" clId="{844D6201-7307-C342-9DA3-75D0FD42B7A4}" dt="2024-01-13T10:35:54.387" v="23425" actId="27636"/>
          <ac:spMkLst>
            <pc:docMk/>
            <pc:sldMk cId="1196671640" sldId="435"/>
            <ac:spMk id="3" creationId="{00000000-0000-0000-0000-000000000000}"/>
          </ac:spMkLst>
        </pc:spChg>
        <pc:spChg chg="add mod">
          <ac:chgData name="Kuan-Hua Chao" userId="a54ba1f1e88c01b0" providerId="LiveId" clId="{844D6201-7307-C342-9DA3-75D0FD42B7A4}" dt="2024-01-12T07:03:11.155" v="16304" actId="1076"/>
          <ac:spMkLst>
            <pc:docMk/>
            <pc:sldMk cId="1196671640" sldId="435"/>
            <ac:spMk id="8" creationId="{33485CB5-4328-5537-48AB-D825CA7367BE}"/>
          </ac:spMkLst>
        </pc:spChg>
        <pc:picChg chg="del">
          <ac:chgData name="Kuan-Hua Chao" userId="a54ba1f1e88c01b0" providerId="LiveId" clId="{844D6201-7307-C342-9DA3-75D0FD42B7A4}" dt="2024-01-12T06:19:20.062" v="15510" actId="478"/>
          <ac:picMkLst>
            <pc:docMk/>
            <pc:sldMk cId="1196671640" sldId="435"/>
            <ac:picMk id="5" creationId="{7FA80FB3-0327-461E-8D69-44B31DCD56F4}"/>
          </ac:picMkLst>
        </pc:picChg>
        <pc:picChg chg="mod modCrop">
          <ac:chgData name="Kuan-Hua Chao" userId="a54ba1f1e88c01b0" providerId="LiveId" clId="{844D6201-7307-C342-9DA3-75D0FD42B7A4}" dt="2024-01-12T07:03:03.188" v="16302" actId="1076"/>
          <ac:picMkLst>
            <pc:docMk/>
            <pc:sldMk cId="1196671640" sldId="435"/>
            <ac:picMk id="7" creationId="{0FADBF09-788E-FB04-CE39-2A3F2C7436BA}"/>
          </ac:picMkLst>
        </pc:picChg>
        <pc:picChg chg="add mod modCrop">
          <ac:chgData name="Kuan-Hua Chao" userId="a54ba1f1e88c01b0" providerId="LiveId" clId="{844D6201-7307-C342-9DA3-75D0FD42B7A4}" dt="2024-01-12T07:03:06.659" v="16303" actId="1076"/>
          <ac:picMkLst>
            <pc:docMk/>
            <pc:sldMk cId="1196671640" sldId="435"/>
            <ac:picMk id="9" creationId="{9215484C-B5B1-67AF-B044-74F6E52B9B4A}"/>
          </ac:picMkLst>
        </pc:picChg>
      </pc:sldChg>
      <pc:sldChg chg="modNotesTx">
        <pc:chgData name="Kuan-Hua Chao" userId="a54ba1f1e88c01b0" providerId="LiveId" clId="{844D6201-7307-C342-9DA3-75D0FD42B7A4}" dt="2024-01-16T05:52:46.415" v="36570" actId="20577"/>
        <pc:sldMkLst>
          <pc:docMk/>
          <pc:sldMk cId="3103293550" sldId="436"/>
        </pc:sldMkLst>
      </pc:sldChg>
      <pc:sldChg chg="addSp delSp modSp add mod ord modAnim modNotesTx">
        <pc:chgData name="Kuan-Hua Chao" userId="a54ba1f1e88c01b0" providerId="LiveId" clId="{844D6201-7307-C342-9DA3-75D0FD42B7A4}" dt="2024-01-16T07:59:57.398" v="37032" actId="20577"/>
        <pc:sldMkLst>
          <pc:docMk/>
          <pc:sldMk cId="632894530" sldId="437"/>
        </pc:sldMkLst>
        <pc:spChg chg="mod">
          <ac:chgData name="Kuan-Hua Chao" userId="a54ba1f1e88c01b0" providerId="LiveId" clId="{844D6201-7307-C342-9DA3-75D0FD42B7A4}" dt="2024-01-13T06:09:05.748" v="21222" actId="20577"/>
          <ac:spMkLst>
            <pc:docMk/>
            <pc:sldMk cId="632894530" sldId="437"/>
            <ac:spMk id="2" creationId="{00000000-0000-0000-0000-000000000000}"/>
          </ac:spMkLst>
        </pc:spChg>
        <pc:spChg chg="mod">
          <ac:chgData name="Kuan-Hua Chao" userId="a54ba1f1e88c01b0" providerId="LiveId" clId="{844D6201-7307-C342-9DA3-75D0FD42B7A4}" dt="2024-01-13T04:02:54.026" v="19915" actId="1076"/>
          <ac:spMkLst>
            <pc:docMk/>
            <pc:sldMk cId="632894530" sldId="437"/>
            <ac:spMk id="3" creationId="{00000000-0000-0000-0000-000000000000}"/>
          </ac:spMkLst>
        </pc:spChg>
        <pc:spChg chg="add mod">
          <ac:chgData name="Kuan-Hua Chao" userId="a54ba1f1e88c01b0" providerId="LiveId" clId="{844D6201-7307-C342-9DA3-75D0FD42B7A4}" dt="2024-01-13T04:17:11.061" v="20118" actId="207"/>
          <ac:spMkLst>
            <pc:docMk/>
            <pc:sldMk cId="632894530" sldId="437"/>
            <ac:spMk id="5" creationId="{16A5BE66-2340-6043-838C-C426D5B99346}"/>
          </ac:spMkLst>
        </pc:spChg>
        <pc:spChg chg="mod">
          <ac:chgData name="Kuan-Hua Chao" userId="a54ba1f1e88c01b0" providerId="LiveId" clId="{844D6201-7307-C342-9DA3-75D0FD42B7A4}" dt="2024-01-13T04:03:02.593" v="19916" actId="165"/>
          <ac:spMkLst>
            <pc:docMk/>
            <pc:sldMk cId="632894530" sldId="437"/>
            <ac:spMk id="6" creationId="{7BBCD7D2-31E9-56ED-CADE-2A4874F0E7F0}"/>
          </ac:spMkLst>
        </pc:spChg>
        <pc:spChg chg="add mod">
          <ac:chgData name="Kuan-Hua Chao" userId="a54ba1f1e88c01b0" providerId="LiveId" clId="{844D6201-7307-C342-9DA3-75D0FD42B7A4}" dt="2024-01-13T04:18:51.504" v="20140" actId="207"/>
          <ac:spMkLst>
            <pc:docMk/>
            <pc:sldMk cId="632894530" sldId="437"/>
            <ac:spMk id="6" creationId="{B8A8D8D2-AA7B-CFDD-2257-77B5AD2B1BCD}"/>
          </ac:spMkLst>
        </pc:spChg>
        <pc:spChg chg="mod">
          <ac:chgData name="Kuan-Hua Chao" userId="a54ba1f1e88c01b0" providerId="LiveId" clId="{844D6201-7307-C342-9DA3-75D0FD42B7A4}" dt="2024-01-13T04:03:02.593" v="19916" actId="165"/>
          <ac:spMkLst>
            <pc:docMk/>
            <pc:sldMk cId="632894530" sldId="437"/>
            <ac:spMk id="7" creationId="{9138DA19-8552-6D3C-C711-11902E593F46}"/>
          </ac:spMkLst>
        </pc:spChg>
        <pc:spChg chg="mod">
          <ac:chgData name="Kuan-Hua Chao" userId="a54ba1f1e88c01b0" providerId="LiveId" clId="{844D6201-7307-C342-9DA3-75D0FD42B7A4}" dt="2024-01-13T04:03:02.593" v="19916" actId="165"/>
          <ac:spMkLst>
            <pc:docMk/>
            <pc:sldMk cId="632894530" sldId="437"/>
            <ac:spMk id="9" creationId="{578EDAA7-257F-1371-2B21-35DA8B21B6E5}"/>
          </ac:spMkLst>
        </pc:spChg>
        <pc:spChg chg="mod">
          <ac:chgData name="Kuan-Hua Chao" userId="a54ba1f1e88c01b0" providerId="LiveId" clId="{844D6201-7307-C342-9DA3-75D0FD42B7A4}" dt="2024-01-13T04:03:02.593" v="19916" actId="165"/>
          <ac:spMkLst>
            <pc:docMk/>
            <pc:sldMk cId="632894530" sldId="437"/>
            <ac:spMk id="10" creationId="{6FF6C76B-DB54-BF6C-5915-7A6279FFCF20}"/>
          </ac:spMkLst>
        </pc:spChg>
        <pc:spChg chg="mod">
          <ac:chgData name="Kuan-Hua Chao" userId="a54ba1f1e88c01b0" providerId="LiveId" clId="{844D6201-7307-C342-9DA3-75D0FD42B7A4}" dt="2024-01-13T04:03:02.593" v="19916" actId="165"/>
          <ac:spMkLst>
            <pc:docMk/>
            <pc:sldMk cId="632894530" sldId="437"/>
            <ac:spMk id="11" creationId="{63F9E68B-C366-4917-333A-70BFCEA65BB3}"/>
          </ac:spMkLst>
        </pc:spChg>
        <pc:spChg chg="mod">
          <ac:chgData name="Kuan-Hua Chao" userId="a54ba1f1e88c01b0" providerId="LiveId" clId="{844D6201-7307-C342-9DA3-75D0FD42B7A4}" dt="2024-01-13T04:03:02.593" v="19916" actId="165"/>
          <ac:spMkLst>
            <pc:docMk/>
            <pc:sldMk cId="632894530" sldId="437"/>
            <ac:spMk id="12" creationId="{A2C3D486-A652-F181-5657-DD04A02ECAC5}"/>
          </ac:spMkLst>
        </pc:spChg>
        <pc:spChg chg="add mod">
          <ac:chgData name="Kuan-Hua Chao" userId="a54ba1f1e88c01b0" providerId="LiveId" clId="{844D6201-7307-C342-9DA3-75D0FD42B7A4}" dt="2024-01-13T04:10:29.057" v="20008" actId="20577"/>
          <ac:spMkLst>
            <pc:docMk/>
            <pc:sldMk cId="632894530" sldId="437"/>
            <ac:spMk id="18" creationId="{87AB35BE-00C2-8BFF-E10C-F62752191180}"/>
          </ac:spMkLst>
        </pc:spChg>
        <pc:spChg chg="mod topLvl">
          <ac:chgData name="Kuan-Hua Chao" userId="a54ba1f1e88c01b0" providerId="LiveId" clId="{844D6201-7307-C342-9DA3-75D0FD42B7A4}" dt="2024-01-13T04:17:03.097" v="20103" actId="207"/>
          <ac:spMkLst>
            <pc:docMk/>
            <pc:sldMk cId="632894530" sldId="437"/>
            <ac:spMk id="20" creationId="{7CFA9598-83CA-0CCE-58CD-BB35D7EE950E}"/>
          </ac:spMkLst>
        </pc:spChg>
        <pc:spChg chg="mod topLvl">
          <ac:chgData name="Kuan-Hua Chao" userId="a54ba1f1e88c01b0" providerId="LiveId" clId="{844D6201-7307-C342-9DA3-75D0FD42B7A4}" dt="2024-01-13T04:17:17.386" v="20123" actId="207"/>
          <ac:spMkLst>
            <pc:docMk/>
            <pc:sldMk cId="632894530" sldId="437"/>
            <ac:spMk id="21" creationId="{09615052-1508-84E9-EF4C-6148FAC4636A}"/>
          </ac:spMkLst>
        </pc:spChg>
        <pc:grpChg chg="del mod topLvl">
          <ac:chgData name="Kuan-Hua Chao" userId="a54ba1f1e88c01b0" providerId="LiveId" clId="{844D6201-7307-C342-9DA3-75D0FD42B7A4}" dt="2024-01-13T04:03:50.409" v="19924" actId="21"/>
          <ac:grpSpMkLst>
            <pc:docMk/>
            <pc:sldMk cId="632894530" sldId="437"/>
            <ac:grpSpMk id="8" creationId="{994923F0-1FC6-5C35-5741-42DDF70F1282}"/>
          </ac:grpSpMkLst>
        </pc:grpChg>
        <pc:grpChg chg="del mod topLvl">
          <ac:chgData name="Kuan-Hua Chao" userId="a54ba1f1e88c01b0" providerId="LiveId" clId="{844D6201-7307-C342-9DA3-75D0FD42B7A4}" dt="2024-01-13T04:03:57.424" v="19927" actId="478"/>
          <ac:grpSpMkLst>
            <pc:docMk/>
            <pc:sldMk cId="632894530" sldId="437"/>
            <ac:grpSpMk id="13" creationId="{304C52B4-1F98-D2DA-1AE5-45591048A7F9}"/>
          </ac:grpSpMkLst>
        </pc:grpChg>
        <pc:grpChg chg="del">
          <ac:chgData name="Kuan-Hua Chao" userId="a54ba1f1e88c01b0" providerId="LiveId" clId="{844D6201-7307-C342-9DA3-75D0FD42B7A4}" dt="2024-01-13T04:03:02.593" v="19916" actId="165"/>
          <ac:grpSpMkLst>
            <pc:docMk/>
            <pc:sldMk cId="632894530" sldId="437"/>
            <ac:grpSpMk id="14" creationId="{C64807F5-5FBE-2A82-4179-FCB3F2414078}"/>
          </ac:grpSpMkLst>
        </pc:grpChg>
        <pc:grpChg chg="add del mod">
          <ac:chgData name="Kuan-Hua Chao" userId="a54ba1f1e88c01b0" providerId="LiveId" clId="{844D6201-7307-C342-9DA3-75D0FD42B7A4}" dt="2024-01-13T04:14:53.997" v="20068" actId="165"/>
          <ac:grpSpMkLst>
            <pc:docMk/>
            <pc:sldMk cId="632894530" sldId="437"/>
            <ac:grpSpMk id="19" creationId="{EB5079CA-B134-F8FF-83CC-06C5DD7F78CC}"/>
          </ac:grpSpMkLst>
        </pc:grpChg>
        <pc:picChg chg="del">
          <ac:chgData name="Kuan-Hua Chao" userId="a54ba1f1e88c01b0" providerId="LiveId" clId="{844D6201-7307-C342-9DA3-75D0FD42B7A4}" dt="2024-01-13T04:02:49.775" v="19913" actId="478"/>
          <ac:picMkLst>
            <pc:docMk/>
            <pc:sldMk cId="632894530" sldId="437"/>
            <ac:picMk id="5" creationId="{AA187451-9269-403D-850A-FEFAFBD725C0}"/>
          </ac:picMkLst>
        </pc:picChg>
        <pc:picChg chg="del mod">
          <ac:chgData name="Kuan-Hua Chao" userId="a54ba1f1e88c01b0" providerId="LiveId" clId="{844D6201-7307-C342-9DA3-75D0FD42B7A4}" dt="2024-01-13T04:02:07.765" v="19904" actId="478"/>
          <ac:picMkLst>
            <pc:docMk/>
            <pc:sldMk cId="632894530" sldId="437"/>
            <ac:picMk id="15" creationId="{AB1071FB-3D46-81EE-DF81-C21BF45D0D27}"/>
          </ac:picMkLst>
        </pc:picChg>
        <pc:picChg chg="add mod modCrop">
          <ac:chgData name="Kuan-Hua Chao" userId="a54ba1f1e88c01b0" providerId="LiveId" clId="{844D6201-7307-C342-9DA3-75D0FD42B7A4}" dt="2024-01-13T04:03:10.202" v="19919" actId="1076"/>
          <ac:picMkLst>
            <pc:docMk/>
            <pc:sldMk cId="632894530" sldId="437"/>
            <ac:picMk id="16" creationId="{289A51B6-B1DB-273D-8EBF-293980CD9731}"/>
          </ac:picMkLst>
        </pc:picChg>
      </pc:sldChg>
      <pc:sldChg chg="modSp add mod modNotesTx">
        <pc:chgData name="Kuan-Hua Chao" userId="a54ba1f1e88c01b0" providerId="LiveId" clId="{844D6201-7307-C342-9DA3-75D0FD42B7A4}" dt="2024-01-16T05:53:47.612" v="36571" actId="20577"/>
        <pc:sldMkLst>
          <pc:docMk/>
          <pc:sldMk cId="1229601472" sldId="438"/>
        </pc:sldMkLst>
        <pc:spChg chg="mod">
          <ac:chgData name="Kuan-Hua Chao" userId="a54ba1f1e88c01b0" providerId="LiveId" clId="{844D6201-7307-C342-9DA3-75D0FD42B7A4}" dt="2024-01-13T09:22:29.739" v="22864" actId="108"/>
          <ac:spMkLst>
            <pc:docMk/>
            <pc:sldMk cId="1229601472" sldId="438"/>
            <ac:spMk id="3" creationId="{00000000-0000-0000-0000-000000000000}"/>
          </ac:spMkLst>
        </pc:spChg>
      </pc:sldChg>
      <pc:sldChg chg="add del">
        <pc:chgData name="Kuan-Hua Chao" userId="a54ba1f1e88c01b0" providerId="LiveId" clId="{844D6201-7307-C342-9DA3-75D0FD42B7A4}" dt="2024-01-13T10:27:51.657" v="23205" actId="2696"/>
        <pc:sldMkLst>
          <pc:docMk/>
          <pc:sldMk cId="3009490726" sldId="439"/>
        </pc:sldMkLst>
      </pc:sldChg>
      <pc:sldChg chg="add del">
        <pc:chgData name="Kuan-Hua Chao" userId="a54ba1f1e88c01b0" providerId="LiveId" clId="{844D6201-7307-C342-9DA3-75D0FD42B7A4}" dt="2024-01-14T09:22:26.683" v="30596" actId="2696"/>
        <pc:sldMkLst>
          <pc:docMk/>
          <pc:sldMk cId="3225339758" sldId="439"/>
        </pc:sldMkLst>
      </pc:sldChg>
      <pc:sldChg chg="addSp delSp modSp add mod modTransition delAnim modNotesTx">
        <pc:chgData name="Kuan-Hua Chao" userId="a54ba1f1e88c01b0" providerId="LiveId" clId="{844D6201-7307-C342-9DA3-75D0FD42B7A4}" dt="2024-01-14T09:33:33.472" v="31031" actId="20577"/>
        <pc:sldMkLst>
          <pc:docMk/>
          <pc:sldMk cId="1794024967" sldId="440"/>
        </pc:sldMkLst>
        <pc:spChg chg="mod">
          <ac:chgData name="Kuan-Hua Chao" userId="a54ba1f1e88c01b0" providerId="LiveId" clId="{844D6201-7307-C342-9DA3-75D0FD42B7A4}" dt="2024-01-14T09:27:23.880" v="30666" actId="20577"/>
          <ac:spMkLst>
            <pc:docMk/>
            <pc:sldMk cId="1794024967" sldId="440"/>
            <ac:spMk id="3" creationId="{00000000-0000-0000-0000-000000000000}"/>
          </ac:spMkLst>
        </pc:spChg>
        <pc:grpChg chg="del">
          <ac:chgData name="Kuan-Hua Chao" userId="a54ba1f1e88c01b0" providerId="LiveId" clId="{844D6201-7307-C342-9DA3-75D0FD42B7A4}" dt="2024-01-14T09:22:39.380" v="30601" actId="478"/>
          <ac:grpSpMkLst>
            <pc:docMk/>
            <pc:sldMk cId="1794024967" sldId="440"/>
            <ac:grpSpMk id="9" creationId="{BC8A7E0A-BA43-A3D0-931D-062B081D83A2}"/>
          </ac:grpSpMkLst>
        </pc:grpChg>
        <pc:picChg chg="del">
          <ac:chgData name="Kuan-Hua Chao" userId="a54ba1f1e88c01b0" providerId="LiveId" clId="{844D6201-7307-C342-9DA3-75D0FD42B7A4}" dt="2024-01-14T09:22:40.248" v="30602" actId="478"/>
          <ac:picMkLst>
            <pc:docMk/>
            <pc:sldMk cId="1794024967" sldId="440"/>
            <ac:picMk id="7" creationId="{59813748-BF69-99CA-AD86-7858B2D0049E}"/>
          </ac:picMkLst>
        </pc:picChg>
        <pc:picChg chg="add mod modCrop">
          <ac:chgData name="Kuan-Hua Chao" userId="a54ba1f1e88c01b0" providerId="LiveId" clId="{844D6201-7307-C342-9DA3-75D0FD42B7A4}" dt="2024-01-14T09:26:59.181" v="30646" actId="1076"/>
          <ac:picMkLst>
            <pc:docMk/>
            <pc:sldMk cId="1794024967" sldId="440"/>
            <ac:picMk id="8" creationId="{FA30F43B-FFA8-973F-0390-ED759AAE616A}"/>
          </ac:picMkLst>
        </pc:picChg>
      </pc:sldChg>
      <pc:sldChg chg="add del">
        <pc:chgData name="Kuan-Hua Chao" userId="a54ba1f1e88c01b0" providerId="LiveId" clId="{844D6201-7307-C342-9DA3-75D0FD42B7A4}" dt="2024-01-15T07:59:22.059" v="34195" actId="2696"/>
        <pc:sldMkLst>
          <pc:docMk/>
          <pc:sldMk cId="1489784818" sldId="441"/>
        </pc:sldMkLst>
      </pc:sldChg>
      <pc:sldChg chg="addSp modSp add mod modNotesTx">
        <pc:chgData name="Kuan-Hua Chao" userId="a54ba1f1e88c01b0" providerId="LiveId" clId="{844D6201-7307-C342-9DA3-75D0FD42B7A4}" dt="2024-01-17T12:54:59.193" v="38299" actId="20577"/>
        <pc:sldMkLst>
          <pc:docMk/>
          <pc:sldMk cId="903877279" sldId="442"/>
        </pc:sldMkLst>
        <pc:spChg chg="add mod">
          <ac:chgData name="Kuan-Hua Chao" userId="a54ba1f1e88c01b0" providerId="LiveId" clId="{844D6201-7307-C342-9DA3-75D0FD42B7A4}" dt="2024-01-17T12:54:59.193" v="38299" actId="20577"/>
          <ac:spMkLst>
            <pc:docMk/>
            <pc:sldMk cId="903877279" sldId="442"/>
            <ac:spMk id="4" creationId="{2ACF9F7A-186C-99E4-A602-E2B0DACA5806}"/>
          </ac:spMkLst>
        </pc:spChg>
        <pc:picChg chg="mod">
          <ac:chgData name="Kuan-Hua Chao" userId="a54ba1f1e88c01b0" providerId="LiveId" clId="{844D6201-7307-C342-9DA3-75D0FD42B7A4}" dt="2024-01-15T07:28:39.491" v="34040" actId="1076"/>
          <ac:picMkLst>
            <pc:docMk/>
            <pc:sldMk cId="903877279" sldId="442"/>
            <ac:picMk id="1026" creationId="{31B96E5B-FB3A-D36A-E5F1-63A3D120F3C8}"/>
          </ac:picMkLst>
        </pc:picChg>
      </pc:sldChg>
      <pc:sldChg chg="addSp modSp add mod modTransition modNotesTx">
        <pc:chgData name="Kuan-Hua Chao" userId="a54ba1f1e88c01b0" providerId="LiveId" clId="{844D6201-7307-C342-9DA3-75D0FD42B7A4}" dt="2024-01-17T07:18:26.521" v="37889" actId="20577"/>
        <pc:sldMkLst>
          <pc:docMk/>
          <pc:sldMk cId="2651740693" sldId="443"/>
        </pc:sldMkLst>
        <pc:spChg chg="mod">
          <ac:chgData name="Kuan-Hua Chao" userId="a54ba1f1e88c01b0" providerId="LiveId" clId="{844D6201-7307-C342-9DA3-75D0FD42B7A4}" dt="2024-01-15T08:00:58.675" v="34200" actId="20577"/>
          <ac:spMkLst>
            <pc:docMk/>
            <pc:sldMk cId="2651740693" sldId="443"/>
            <ac:spMk id="2" creationId="{B58AE4CD-F227-4A16-8976-76307078D8C2}"/>
          </ac:spMkLst>
        </pc:spChg>
        <pc:spChg chg="mod">
          <ac:chgData name="Kuan-Hua Chao" userId="a54ba1f1e88c01b0" providerId="LiveId" clId="{844D6201-7307-C342-9DA3-75D0FD42B7A4}" dt="2024-01-15T07:30:11.585" v="34047" actId="20577"/>
          <ac:spMkLst>
            <pc:docMk/>
            <pc:sldMk cId="2651740693" sldId="443"/>
            <ac:spMk id="7" creationId="{B7C4822A-F379-7D59-70FF-CCB9A17D18B8}"/>
          </ac:spMkLst>
        </pc:spChg>
        <pc:picChg chg="mod">
          <ac:chgData name="Kuan-Hua Chao" userId="a54ba1f1e88c01b0" providerId="LiveId" clId="{844D6201-7307-C342-9DA3-75D0FD42B7A4}" dt="2024-01-15T07:53:25.479" v="34161" actId="1076"/>
          <ac:picMkLst>
            <pc:docMk/>
            <pc:sldMk cId="2651740693" sldId="443"/>
            <ac:picMk id="1026" creationId="{31B96E5B-FB3A-D36A-E5F1-63A3D120F3C8}"/>
          </ac:picMkLst>
        </pc:picChg>
        <pc:cxnChg chg="add mod">
          <ac:chgData name="Kuan-Hua Chao" userId="a54ba1f1e88c01b0" providerId="LiveId" clId="{844D6201-7307-C342-9DA3-75D0FD42B7A4}" dt="2024-01-15T07:51:54.072" v="34154" actId="692"/>
          <ac:cxnSpMkLst>
            <pc:docMk/>
            <pc:sldMk cId="2651740693" sldId="443"/>
            <ac:cxnSpMk id="5" creationId="{B184570E-6356-F991-F725-51DA703E8854}"/>
          </ac:cxnSpMkLst>
        </pc:cxnChg>
        <pc:cxnChg chg="add mod">
          <ac:chgData name="Kuan-Hua Chao" userId="a54ba1f1e88c01b0" providerId="LiveId" clId="{844D6201-7307-C342-9DA3-75D0FD42B7A4}" dt="2024-01-15T07:53:30.121" v="34162" actId="14100"/>
          <ac:cxnSpMkLst>
            <pc:docMk/>
            <pc:sldMk cId="2651740693" sldId="443"/>
            <ac:cxnSpMk id="9" creationId="{A5FF898B-469B-9655-BA48-7201A7022507}"/>
          </ac:cxnSpMkLst>
        </pc:cxnChg>
      </pc:sldChg>
      <pc:sldChg chg="delSp modSp add mod modNotesTx">
        <pc:chgData name="Kuan-Hua Chao" userId="a54ba1f1e88c01b0" providerId="LiveId" clId="{844D6201-7307-C342-9DA3-75D0FD42B7A4}" dt="2024-01-15T09:34:53.744" v="35590" actId="20577"/>
        <pc:sldMkLst>
          <pc:docMk/>
          <pc:sldMk cId="0" sldId="444"/>
        </pc:sldMkLst>
        <pc:spChg chg="mod">
          <ac:chgData name="Kuan-Hua Chao" userId="a54ba1f1e88c01b0" providerId="LiveId" clId="{844D6201-7307-C342-9DA3-75D0FD42B7A4}" dt="2024-01-15T08:10:36.309" v="34225" actId="120"/>
          <ac:spMkLst>
            <pc:docMk/>
            <pc:sldMk cId="0" sldId="444"/>
            <ac:spMk id="107522" creationId="{00000000-0000-0000-0000-000000000000}"/>
          </ac:spMkLst>
        </pc:spChg>
        <pc:spChg chg="del">
          <ac:chgData name="Kuan-Hua Chao" userId="a54ba1f1e88c01b0" providerId="LiveId" clId="{844D6201-7307-C342-9DA3-75D0FD42B7A4}" dt="2024-01-15T07:58:55.619" v="34190" actId="478"/>
          <ac:spMkLst>
            <pc:docMk/>
            <pc:sldMk cId="0" sldId="444"/>
            <ac:spMk id="107523" creationId="{00000000-0000-0000-0000-000000000000}"/>
          </ac:spMkLst>
        </pc:spChg>
      </pc:sldChg>
      <pc:sldChg chg="delSp add del">
        <pc:chgData name="Kuan-Hua Chao" userId="a54ba1f1e88c01b0" providerId="LiveId" clId="{844D6201-7307-C342-9DA3-75D0FD42B7A4}" dt="2024-01-15T08:09:36.469" v="34219" actId="2696"/>
        <pc:sldMkLst>
          <pc:docMk/>
          <pc:sldMk cId="0" sldId="445"/>
        </pc:sldMkLst>
        <pc:spChg chg="del">
          <ac:chgData name="Kuan-Hua Chao" userId="a54ba1f1e88c01b0" providerId="LiveId" clId="{844D6201-7307-C342-9DA3-75D0FD42B7A4}" dt="2024-01-15T07:58:59.154" v="34191" actId="478"/>
          <ac:spMkLst>
            <pc:docMk/>
            <pc:sldMk cId="0" sldId="445"/>
            <ac:spMk id="108547" creationId="{00000000-0000-0000-0000-000000000000}"/>
          </ac:spMkLst>
        </pc:spChg>
      </pc:sldChg>
      <pc:sldChg chg="delSp modSp add mod modTransition modNotesTx">
        <pc:chgData name="Kuan-Hua Chao" userId="a54ba1f1e88c01b0" providerId="LiveId" clId="{844D6201-7307-C342-9DA3-75D0FD42B7A4}" dt="2024-01-15T13:17:05.532" v="36529" actId="20577"/>
        <pc:sldMkLst>
          <pc:docMk/>
          <pc:sldMk cId="0" sldId="446"/>
        </pc:sldMkLst>
        <pc:spChg chg="mod">
          <ac:chgData name="Kuan-Hua Chao" userId="a54ba1f1e88c01b0" providerId="LiveId" clId="{844D6201-7307-C342-9DA3-75D0FD42B7A4}" dt="2024-01-15T08:10:43.723" v="34227" actId="120"/>
          <ac:spMkLst>
            <pc:docMk/>
            <pc:sldMk cId="0" sldId="446"/>
            <ac:spMk id="109570" creationId="{00000000-0000-0000-0000-000000000000}"/>
          </ac:spMkLst>
        </pc:spChg>
        <pc:spChg chg="del">
          <ac:chgData name="Kuan-Hua Chao" userId="a54ba1f1e88c01b0" providerId="LiveId" clId="{844D6201-7307-C342-9DA3-75D0FD42B7A4}" dt="2024-01-15T07:59:06.598" v="34192" actId="478"/>
          <ac:spMkLst>
            <pc:docMk/>
            <pc:sldMk cId="0" sldId="446"/>
            <ac:spMk id="109571" creationId="{00000000-0000-0000-0000-000000000000}"/>
          </ac:spMkLst>
        </pc:spChg>
        <pc:spChg chg="mod">
          <ac:chgData name="Kuan-Hua Chao" userId="a54ba1f1e88c01b0" providerId="LiveId" clId="{844D6201-7307-C342-9DA3-75D0FD42B7A4}" dt="2024-01-15T08:10:29.173" v="34224" actId="1076"/>
          <ac:spMkLst>
            <pc:docMk/>
            <pc:sldMk cId="0" sldId="446"/>
            <ac:spMk id="109572" creationId="{00000000-0000-0000-0000-000000000000}"/>
          </ac:spMkLst>
        </pc:spChg>
        <pc:graphicFrameChg chg="modGraphic">
          <ac:chgData name="Kuan-Hua Chao" userId="a54ba1f1e88c01b0" providerId="LiveId" clId="{844D6201-7307-C342-9DA3-75D0FD42B7A4}" dt="2024-01-15T08:12:43.319" v="34241" actId="12385"/>
          <ac:graphicFrameMkLst>
            <pc:docMk/>
            <pc:sldMk cId="0" sldId="446"/>
            <ac:graphicFrameMk id="37" creationId="{E6235DD0-E34F-A147-A3F7-68A60987B506}"/>
          </ac:graphicFrameMkLst>
        </pc:graphicFrameChg>
        <pc:graphicFrameChg chg="modGraphic">
          <ac:chgData name="Kuan-Hua Chao" userId="a54ba1f1e88c01b0" providerId="LiveId" clId="{844D6201-7307-C342-9DA3-75D0FD42B7A4}" dt="2024-01-15T08:13:14.920" v="34245" actId="207"/>
          <ac:graphicFrameMkLst>
            <pc:docMk/>
            <pc:sldMk cId="0" sldId="446"/>
            <ac:graphicFrameMk id="38" creationId="{6E3C4589-7C5C-754C-BCD8-CDD0CEDBD078}"/>
          </ac:graphicFrameMkLst>
        </pc:graphicFrameChg>
      </pc:sldChg>
      <pc:sldChg chg="addSp delSp modSp add mod modTransition modAnim modNotesTx">
        <pc:chgData name="Kuan-Hua Chao" userId="a54ba1f1e88c01b0" providerId="LiveId" clId="{844D6201-7307-C342-9DA3-75D0FD42B7A4}" dt="2024-01-15T13:18:45.989" v="36550" actId="20577"/>
        <pc:sldMkLst>
          <pc:docMk/>
          <pc:sldMk cId="0" sldId="447"/>
        </pc:sldMkLst>
        <pc:spChg chg="add del mod">
          <ac:chgData name="Kuan-Hua Chao" userId="a54ba1f1e88c01b0" providerId="LiveId" clId="{844D6201-7307-C342-9DA3-75D0FD42B7A4}" dt="2024-01-15T08:11:23.563" v="34234" actId="478"/>
          <ac:spMkLst>
            <pc:docMk/>
            <pc:sldMk cId="0" sldId="447"/>
            <ac:spMk id="3" creationId="{D6F4305E-FF53-7D78-B55F-36BAE802AFDB}"/>
          </ac:spMkLst>
        </pc:spChg>
        <pc:spChg chg="add mod">
          <ac:chgData name="Kuan-Hua Chao" userId="a54ba1f1e88c01b0" providerId="LiveId" clId="{844D6201-7307-C342-9DA3-75D0FD42B7A4}" dt="2024-01-15T08:11:23.988" v="34235"/>
          <ac:spMkLst>
            <pc:docMk/>
            <pc:sldMk cId="0" sldId="447"/>
            <ac:spMk id="4" creationId="{F4649F94-ACB3-8706-2865-095FFB37D02C}"/>
          </ac:spMkLst>
        </pc:spChg>
        <pc:spChg chg="mod">
          <ac:chgData name="Kuan-Hua Chao" userId="a54ba1f1e88c01b0" providerId="LiveId" clId="{844D6201-7307-C342-9DA3-75D0FD42B7A4}" dt="2024-01-15T13:18:12.271" v="36532" actId="164"/>
          <ac:spMkLst>
            <pc:docMk/>
            <pc:sldMk cId="0" sldId="447"/>
            <ac:spMk id="22" creationId="{92DC8B63-9246-A341-9B64-7610999DD35D}"/>
          </ac:spMkLst>
        </pc:spChg>
        <pc:spChg chg="mod">
          <ac:chgData name="Kuan-Hua Chao" userId="a54ba1f1e88c01b0" providerId="LiveId" clId="{844D6201-7307-C342-9DA3-75D0FD42B7A4}" dt="2024-01-15T13:18:12.271" v="36532" actId="164"/>
          <ac:spMkLst>
            <pc:docMk/>
            <pc:sldMk cId="0" sldId="447"/>
            <ac:spMk id="23" creationId="{D9A930C8-F86D-C74F-959B-483169E79E34}"/>
          </ac:spMkLst>
        </pc:spChg>
        <pc:spChg chg="mod">
          <ac:chgData name="Kuan-Hua Chao" userId="a54ba1f1e88c01b0" providerId="LiveId" clId="{844D6201-7307-C342-9DA3-75D0FD42B7A4}" dt="2024-01-15T08:11:18.628" v="34232" actId="120"/>
          <ac:spMkLst>
            <pc:docMk/>
            <pc:sldMk cId="0" sldId="447"/>
            <ac:spMk id="111618" creationId="{00000000-0000-0000-0000-000000000000}"/>
          </ac:spMkLst>
        </pc:spChg>
        <pc:spChg chg="del">
          <ac:chgData name="Kuan-Hua Chao" userId="a54ba1f1e88c01b0" providerId="LiveId" clId="{844D6201-7307-C342-9DA3-75D0FD42B7A4}" dt="2024-01-15T07:59:14.456" v="34194" actId="478"/>
          <ac:spMkLst>
            <pc:docMk/>
            <pc:sldMk cId="0" sldId="447"/>
            <ac:spMk id="111619" creationId="{00000000-0000-0000-0000-000000000000}"/>
          </ac:spMkLst>
        </pc:spChg>
        <pc:spChg chg="del">
          <ac:chgData name="Kuan-Hua Chao" userId="a54ba1f1e88c01b0" providerId="LiveId" clId="{844D6201-7307-C342-9DA3-75D0FD42B7A4}" dt="2024-01-15T08:11:21.710" v="34233" actId="478"/>
          <ac:spMkLst>
            <pc:docMk/>
            <pc:sldMk cId="0" sldId="447"/>
            <ac:spMk id="111620" creationId="{00000000-0000-0000-0000-000000000000}"/>
          </ac:spMkLst>
        </pc:spChg>
        <pc:grpChg chg="add mod">
          <ac:chgData name="Kuan-Hua Chao" userId="a54ba1f1e88c01b0" providerId="LiveId" clId="{844D6201-7307-C342-9DA3-75D0FD42B7A4}" dt="2024-01-15T13:18:12.271" v="36532" actId="164"/>
          <ac:grpSpMkLst>
            <pc:docMk/>
            <pc:sldMk cId="0" sldId="447"/>
            <ac:grpSpMk id="2" creationId="{1180502D-BE03-B57B-E2BD-3AE673B93EE0}"/>
          </ac:grpSpMkLst>
        </pc:grpChg>
        <pc:graphicFrameChg chg="modGraphic">
          <ac:chgData name="Kuan-Hua Chao" userId="a54ba1f1e88c01b0" providerId="LiveId" clId="{844D6201-7307-C342-9DA3-75D0FD42B7A4}" dt="2024-01-15T08:12:54.016" v="34243" actId="12385"/>
          <ac:graphicFrameMkLst>
            <pc:docMk/>
            <pc:sldMk cId="0" sldId="447"/>
            <ac:graphicFrameMk id="37" creationId="{3D962022-F5F4-6849-AF39-B2931E7AA416}"/>
          </ac:graphicFrameMkLst>
        </pc:graphicFrameChg>
      </pc:sldChg>
      <pc:sldChg chg="addSp delSp modSp add mod modTransition modAnim modNotesTx">
        <pc:chgData name="Kuan-Hua Chao" userId="a54ba1f1e88c01b0" providerId="LiveId" clId="{844D6201-7307-C342-9DA3-75D0FD42B7A4}" dt="2024-01-15T13:12:16.130" v="36155" actId="20577"/>
        <pc:sldMkLst>
          <pc:docMk/>
          <pc:sldMk cId="0" sldId="448"/>
        </pc:sldMkLst>
        <pc:spChg chg="add mod">
          <ac:chgData name="Kuan-Hua Chao" userId="a54ba1f1e88c01b0" providerId="LiveId" clId="{844D6201-7307-C342-9DA3-75D0FD42B7A4}" dt="2024-01-15T12:42:49.849" v="35595" actId="14100"/>
          <ac:spMkLst>
            <pc:docMk/>
            <pc:sldMk cId="0" sldId="448"/>
            <ac:spMk id="2" creationId="{37DBD418-2AA8-0756-E1E1-2D3099888934}"/>
          </ac:spMkLst>
        </pc:spChg>
        <pc:spChg chg="add mod">
          <ac:chgData name="Kuan-Hua Chao" userId="a54ba1f1e88c01b0" providerId="LiveId" clId="{844D6201-7307-C342-9DA3-75D0FD42B7A4}" dt="2024-01-15T13:06:21.072" v="35891" actId="164"/>
          <ac:spMkLst>
            <pc:docMk/>
            <pc:sldMk cId="0" sldId="448"/>
            <ac:spMk id="10" creationId="{66EE8C14-D8A5-ADF2-F900-C345076C7DFC}"/>
          </ac:spMkLst>
        </pc:spChg>
        <pc:spChg chg="mod">
          <ac:chgData name="Kuan-Hua Chao" userId="a54ba1f1e88c01b0" providerId="LiveId" clId="{844D6201-7307-C342-9DA3-75D0FD42B7A4}" dt="2024-01-15T12:43:44.616" v="35600" actId="164"/>
          <ac:spMkLst>
            <pc:docMk/>
            <pc:sldMk cId="0" sldId="448"/>
            <ac:spMk id="26" creationId="{16BBEEE1-243D-058C-240C-C2BE828EDBF4}"/>
          </ac:spMkLst>
        </pc:spChg>
        <pc:spChg chg="mod">
          <ac:chgData name="Kuan-Hua Chao" userId="a54ba1f1e88c01b0" providerId="LiveId" clId="{844D6201-7307-C342-9DA3-75D0FD42B7A4}" dt="2024-01-15T12:43:49.225" v="35601" actId="164"/>
          <ac:spMkLst>
            <pc:docMk/>
            <pc:sldMk cId="0" sldId="448"/>
            <ac:spMk id="28" creationId="{A2B562BB-8798-D2A1-DDB4-7F6788B88F70}"/>
          </ac:spMkLst>
        </pc:spChg>
        <pc:spChg chg="mod">
          <ac:chgData name="Kuan-Hua Chao" userId="a54ba1f1e88c01b0" providerId="LiveId" clId="{844D6201-7307-C342-9DA3-75D0FD42B7A4}" dt="2024-01-15T12:43:36.573" v="35597" actId="164"/>
          <ac:spMkLst>
            <pc:docMk/>
            <pc:sldMk cId="0" sldId="448"/>
            <ac:spMk id="30" creationId="{9ABC78F7-99D9-B11B-5BFE-4A065EE3623A}"/>
          </ac:spMkLst>
        </pc:spChg>
        <pc:spChg chg="mod">
          <ac:chgData name="Kuan-Hua Chao" userId="a54ba1f1e88c01b0" providerId="LiveId" clId="{844D6201-7307-C342-9DA3-75D0FD42B7A4}" dt="2024-01-15T12:44:00.891" v="35602" actId="164"/>
          <ac:spMkLst>
            <pc:docMk/>
            <pc:sldMk cId="0" sldId="448"/>
            <ac:spMk id="33" creationId="{2463F881-5553-61B2-A818-32A4A0C564E9}"/>
          </ac:spMkLst>
        </pc:spChg>
        <pc:spChg chg="mod">
          <ac:chgData name="Kuan-Hua Chao" userId="a54ba1f1e88c01b0" providerId="LiveId" clId="{844D6201-7307-C342-9DA3-75D0FD42B7A4}" dt="2024-01-15T08:10:39.631" v="34226" actId="120"/>
          <ac:spMkLst>
            <pc:docMk/>
            <pc:sldMk cId="0" sldId="448"/>
            <ac:spMk id="108546" creationId="{00000000-0000-0000-0000-000000000000}"/>
          </ac:spMkLst>
        </pc:spChg>
        <pc:spChg chg="del">
          <ac:chgData name="Kuan-Hua Chao" userId="a54ba1f1e88c01b0" providerId="LiveId" clId="{844D6201-7307-C342-9DA3-75D0FD42B7A4}" dt="2024-01-15T08:06:31.405" v="34206" actId="478"/>
          <ac:spMkLst>
            <pc:docMk/>
            <pc:sldMk cId="0" sldId="448"/>
            <ac:spMk id="108547" creationId="{00000000-0000-0000-0000-000000000000}"/>
          </ac:spMkLst>
        </pc:spChg>
        <pc:grpChg chg="add mod">
          <ac:chgData name="Kuan-Hua Chao" userId="a54ba1f1e88c01b0" providerId="LiveId" clId="{844D6201-7307-C342-9DA3-75D0FD42B7A4}" dt="2024-01-15T12:43:36.573" v="35597" actId="164"/>
          <ac:grpSpMkLst>
            <pc:docMk/>
            <pc:sldMk cId="0" sldId="448"/>
            <ac:grpSpMk id="3" creationId="{4F484A20-9561-358E-E8AD-D20DE72DD61B}"/>
          </ac:grpSpMkLst>
        </pc:grpChg>
        <pc:grpChg chg="add mod">
          <ac:chgData name="Kuan-Hua Chao" userId="a54ba1f1e88c01b0" providerId="LiveId" clId="{844D6201-7307-C342-9DA3-75D0FD42B7A4}" dt="2024-01-15T12:43:44.616" v="35600" actId="164"/>
          <ac:grpSpMkLst>
            <pc:docMk/>
            <pc:sldMk cId="0" sldId="448"/>
            <ac:grpSpMk id="4" creationId="{18A5A529-6736-35B7-D8E9-9FA53B87E450}"/>
          </ac:grpSpMkLst>
        </pc:grpChg>
        <pc:grpChg chg="add mod">
          <ac:chgData name="Kuan-Hua Chao" userId="a54ba1f1e88c01b0" providerId="LiveId" clId="{844D6201-7307-C342-9DA3-75D0FD42B7A4}" dt="2024-01-15T13:03:38.010" v="35880" actId="1038"/>
          <ac:grpSpMkLst>
            <pc:docMk/>
            <pc:sldMk cId="0" sldId="448"/>
            <ac:grpSpMk id="5" creationId="{81E4E8AD-BE4C-5D6F-B0DA-1EE2D82A3154}"/>
          </ac:grpSpMkLst>
        </pc:grpChg>
        <pc:grpChg chg="add mod">
          <ac:chgData name="Kuan-Hua Chao" userId="a54ba1f1e88c01b0" providerId="LiveId" clId="{844D6201-7307-C342-9DA3-75D0FD42B7A4}" dt="2024-01-15T12:44:00.891" v="35602" actId="164"/>
          <ac:grpSpMkLst>
            <pc:docMk/>
            <pc:sldMk cId="0" sldId="448"/>
            <ac:grpSpMk id="6" creationId="{D2ECCF32-85C2-9C35-3DEA-BDC86D11CF1B}"/>
          </ac:grpSpMkLst>
        </pc:grpChg>
        <pc:grpChg chg="add mod">
          <ac:chgData name="Kuan-Hua Chao" userId="a54ba1f1e88c01b0" providerId="LiveId" clId="{844D6201-7307-C342-9DA3-75D0FD42B7A4}" dt="2024-01-15T13:06:21.072" v="35891" actId="164"/>
          <ac:grpSpMkLst>
            <pc:docMk/>
            <pc:sldMk cId="0" sldId="448"/>
            <ac:grpSpMk id="7" creationId="{59AA018C-ED8F-36FE-2231-DE185B0B4922}"/>
          </ac:grpSpMkLst>
        </pc:grpChg>
        <pc:grpChg chg="add mod">
          <ac:chgData name="Kuan-Hua Chao" userId="a54ba1f1e88c01b0" providerId="LiveId" clId="{844D6201-7307-C342-9DA3-75D0FD42B7A4}" dt="2024-01-15T13:06:21.072" v="35891" actId="164"/>
          <ac:grpSpMkLst>
            <pc:docMk/>
            <pc:sldMk cId="0" sldId="448"/>
            <ac:grpSpMk id="16" creationId="{7641A566-5763-965A-5646-10CE46E380A1}"/>
          </ac:grpSpMkLst>
        </pc:grpChg>
        <pc:graphicFrameChg chg="modGraphic">
          <ac:chgData name="Kuan-Hua Chao" userId="a54ba1f1e88c01b0" providerId="LiveId" clId="{844D6201-7307-C342-9DA3-75D0FD42B7A4}" dt="2024-01-15T12:42:18.258" v="35591" actId="13926"/>
          <ac:graphicFrameMkLst>
            <pc:docMk/>
            <pc:sldMk cId="0" sldId="448"/>
            <ac:graphicFrameMk id="36" creationId="{93BA92F1-1541-D749-B1C6-15EEDAFF89A9}"/>
          </ac:graphicFrameMkLst>
        </pc:graphicFrameChg>
        <pc:cxnChg chg="mod">
          <ac:chgData name="Kuan-Hua Chao" userId="a54ba1f1e88c01b0" providerId="LiveId" clId="{844D6201-7307-C342-9DA3-75D0FD42B7A4}" dt="2024-01-15T12:43:44.616" v="35600" actId="164"/>
          <ac:cxnSpMkLst>
            <pc:docMk/>
            <pc:sldMk cId="0" sldId="448"/>
            <ac:cxnSpMk id="8" creationId="{861C2A13-CCAB-7AD3-D10F-6DC51228EF9B}"/>
          </ac:cxnSpMkLst>
        </pc:cxnChg>
        <pc:cxnChg chg="mod">
          <ac:chgData name="Kuan-Hua Chao" userId="a54ba1f1e88c01b0" providerId="LiveId" clId="{844D6201-7307-C342-9DA3-75D0FD42B7A4}" dt="2024-01-15T13:04:40.627" v="35882" actId="14100"/>
          <ac:cxnSpMkLst>
            <pc:docMk/>
            <pc:sldMk cId="0" sldId="448"/>
            <ac:cxnSpMk id="9" creationId="{8E226C59-72EF-470E-4A59-4BD4EFA53F59}"/>
          </ac:cxnSpMkLst>
        </pc:cxnChg>
        <pc:cxnChg chg="mod">
          <ac:chgData name="Kuan-Hua Chao" userId="a54ba1f1e88c01b0" providerId="LiveId" clId="{844D6201-7307-C342-9DA3-75D0FD42B7A4}" dt="2024-01-15T12:44:00.891" v="35602" actId="164"/>
          <ac:cxnSpMkLst>
            <pc:docMk/>
            <pc:sldMk cId="0" sldId="448"/>
            <ac:cxnSpMk id="14" creationId="{035CC94E-CC54-09E8-1DBE-53398B250701}"/>
          </ac:cxnSpMkLst>
        </pc:cxnChg>
        <pc:cxnChg chg="mod">
          <ac:chgData name="Kuan-Hua Chao" userId="a54ba1f1e88c01b0" providerId="LiveId" clId="{844D6201-7307-C342-9DA3-75D0FD42B7A4}" dt="2024-01-15T12:43:36.573" v="35597" actId="164"/>
          <ac:cxnSpMkLst>
            <pc:docMk/>
            <pc:sldMk cId="0" sldId="448"/>
            <ac:cxnSpMk id="17" creationId="{B83BAA78-0070-FA4E-32BA-78F02B909F3E}"/>
          </ac:cxnSpMkLst>
        </pc:cxnChg>
        <pc:cxnChg chg="mod">
          <ac:chgData name="Kuan-Hua Chao" userId="a54ba1f1e88c01b0" providerId="LiveId" clId="{844D6201-7307-C342-9DA3-75D0FD42B7A4}" dt="2024-01-15T13:05:10.440" v="35890" actId="1038"/>
          <ac:cxnSpMkLst>
            <pc:docMk/>
            <pc:sldMk cId="0" sldId="448"/>
            <ac:cxnSpMk id="37" creationId="{19CE4F4C-174F-2E72-3166-B6229F4AE2E9}"/>
          </ac:cxnSpMkLst>
        </pc:cxnChg>
        <pc:cxnChg chg="mod">
          <ac:chgData name="Kuan-Hua Chao" userId="a54ba1f1e88c01b0" providerId="LiveId" clId="{844D6201-7307-C342-9DA3-75D0FD42B7A4}" dt="2024-01-15T12:45:59.804" v="35611" actId="164"/>
          <ac:cxnSpMkLst>
            <pc:docMk/>
            <pc:sldMk cId="0" sldId="448"/>
            <ac:cxnSpMk id="39" creationId="{178D7E44-3006-9940-2143-A8650FEC30B6}"/>
          </ac:cxnSpMkLst>
        </pc:cxnChg>
      </pc:sldChg>
      <pc:sldChg chg="delSp add mod modShow">
        <pc:chgData name="Kuan-Hua Chao" userId="a54ba1f1e88c01b0" providerId="LiveId" clId="{844D6201-7307-C342-9DA3-75D0FD42B7A4}" dt="2024-01-15T13:19:15.969" v="36551" actId="729"/>
        <pc:sldMkLst>
          <pc:docMk/>
          <pc:sldMk cId="0" sldId="449"/>
        </pc:sldMkLst>
        <pc:spChg chg="del">
          <ac:chgData name="Kuan-Hua Chao" userId="a54ba1f1e88c01b0" providerId="LiveId" clId="{844D6201-7307-C342-9DA3-75D0FD42B7A4}" dt="2024-01-15T08:17:40.833" v="34256" actId="478"/>
          <ac:spMkLst>
            <pc:docMk/>
            <pc:sldMk cId="0" sldId="449"/>
            <ac:spMk id="112643" creationId="{00000000-0000-0000-0000-000000000000}"/>
          </ac:spMkLst>
        </pc:spChg>
      </pc:sldChg>
    </pc:docChg>
  </pc:docChgLst>
  <pc:docChgLst>
    <pc:chgData name="Kuan-Hua Chao" userId="a54ba1f1e88c01b0" providerId="LiveId" clId="{A5A06B71-536F-A147-9459-633BC8818378}"/>
    <pc:docChg chg="undo redo custSel addSld delSld modSld addSection modSection">
      <pc:chgData name="Kuan-Hua Chao" userId="a54ba1f1e88c01b0" providerId="LiveId" clId="{A5A06B71-536F-A147-9459-633BC8818378}" dt="2024-03-25T09:20:08.734" v="27176" actId="15"/>
      <pc:docMkLst>
        <pc:docMk/>
      </pc:docMkLst>
      <pc:sldChg chg="modTransition modNotesTx">
        <pc:chgData name="Kuan-Hua Chao" userId="a54ba1f1e88c01b0" providerId="LiveId" clId="{A5A06B71-536F-A147-9459-633BC8818378}" dt="2024-03-24T04:15:47.692" v="20933"/>
        <pc:sldMkLst>
          <pc:docMk/>
          <pc:sldMk cId="0" sldId="256"/>
        </pc:sldMkLst>
      </pc:sldChg>
      <pc:sldChg chg="addSp delSp modSp mod modTransition modAnim modNotesTx">
        <pc:chgData name="Kuan-Hua Chao" userId="a54ba1f1e88c01b0" providerId="LiveId" clId="{A5A06B71-536F-A147-9459-633BC8818378}" dt="2024-03-24T04:15:47.692" v="20933"/>
        <pc:sldMkLst>
          <pc:docMk/>
          <pc:sldMk cId="0" sldId="299"/>
        </pc:sldMkLst>
        <pc:spChg chg="del">
          <ac:chgData name="Kuan-Hua Chao" userId="a54ba1f1e88c01b0" providerId="LiveId" clId="{A5A06B71-536F-A147-9459-633BC8818378}" dt="2024-03-19T02:08:58.361" v="2740" actId="478"/>
          <ac:spMkLst>
            <pc:docMk/>
            <pc:sldMk cId="0" sldId="299"/>
            <ac:spMk id="3" creationId="{00000000-0000-0000-0000-000000000000}"/>
          </ac:spMkLst>
        </pc:spChg>
        <pc:spChg chg="add mod">
          <ac:chgData name="Kuan-Hua Chao" userId="a54ba1f1e88c01b0" providerId="LiveId" clId="{A5A06B71-536F-A147-9459-633BC8818378}" dt="2024-03-18T09:25:06.642" v="1060" actId="207"/>
          <ac:spMkLst>
            <pc:docMk/>
            <pc:sldMk cId="0" sldId="299"/>
            <ac:spMk id="5" creationId="{979FB570-D216-A014-1A2F-55B49D1161AB}"/>
          </ac:spMkLst>
        </pc:spChg>
        <pc:spChg chg="add mod">
          <ac:chgData name="Kuan-Hua Chao" userId="a54ba1f1e88c01b0" providerId="LiveId" clId="{A5A06B71-536F-A147-9459-633BC8818378}" dt="2024-03-19T02:11:52.521" v="2759" actId="1076"/>
          <ac:spMkLst>
            <pc:docMk/>
            <pc:sldMk cId="0" sldId="299"/>
            <ac:spMk id="6" creationId="{41B5EF48-9E78-83FF-A001-32FA041746A7}"/>
          </ac:spMkLst>
        </pc:spChg>
        <pc:spChg chg="add mod">
          <ac:chgData name="Kuan-Hua Chao" userId="a54ba1f1e88c01b0" providerId="LiveId" clId="{A5A06B71-536F-A147-9459-633BC8818378}" dt="2024-03-19T02:11:28.298" v="2755" actId="1076"/>
          <ac:spMkLst>
            <pc:docMk/>
            <pc:sldMk cId="0" sldId="299"/>
            <ac:spMk id="7" creationId="{B4DC9E5D-6F6A-35EA-8570-953C7509A05C}"/>
          </ac:spMkLst>
        </pc:spChg>
        <pc:spChg chg="add mod">
          <ac:chgData name="Kuan-Hua Chao" userId="a54ba1f1e88c01b0" providerId="LiveId" clId="{A5A06B71-536F-A147-9459-633BC8818378}" dt="2024-03-19T02:11:32.022" v="2756" actId="1076"/>
          <ac:spMkLst>
            <pc:docMk/>
            <pc:sldMk cId="0" sldId="299"/>
            <ac:spMk id="8" creationId="{5F7A30F4-303C-AE18-8322-FE18961F0504}"/>
          </ac:spMkLst>
        </pc:spChg>
        <pc:spChg chg="add mod">
          <ac:chgData name="Kuan-Hua Chao" userId="a54ba1f1e88c01b0" providerId="LiveId" clId="{A5A06B71-536F-A147-9459-633BC8818378}" dt="2024-03-19T02:11:42.234" v="2757" actId="1076"/>
          <ac:spMkLst>
            <pc:docMk/>
            <pc:sldMk cId="0" sldId="299"/>
            <ac:spMk id="9" creationId="{05A6688E-AF57-DBCB-A594-BB8FBDE95412}"/>
          </ac:spMkLst>
        </pc:spChg>
        <pc:spChg chg="add del mod">
          <ac:chgData name="Kuan-Hua Chao" userId="a54ba1f1e88c01b0" providerId="LiveId" clId="{A5A06B71-536F-A147-9459-633BC8818378}" dt="2024-03-19T02:09:00.431" v="2741" actId="478"/>
          <ac:spMkLst>
            <pc:docMk/>
            <pc:sldMk cId="0" sldId="299"/>
            <ac:spMk id="11" creationId="{78858B9A-936D-7F8B-7D4C-9185BCF34C0C}"/>
          </ac:spMkLst>
        </pc:spChg>
      </pc:sldChg>
      <pc:sldChg chg="addSp delSp modSp mod modTransition modNotes modNotesTx">
        <pc:chgData name="Kuan-Hua Chao" userId="a54ba1f1e88c01b0" providerId="LiveId" clId="{A5A06B71-536F-A147-9459-633BC8818378}" dt="2024-03-25T07:11:14.235" v="26510" actId="20577"/>
        <pc:sldMkLst>
          <pc:docMk/>
          <pc:sldMk cId="0" sldId="300"/>
        </pc:sldMkLst>
        <pc:spChg chg="add del mod">
          <ac:chgData name="Kuan-Hua Chao" userId="a54ba1f1e88c01b0" providerId="LiveId" clId="{A5A06B71-536F-A147-9459-633BC8818378}" dt="2024-03-19T02:16:29.597" v="2800" actId="1076"/>
          <ac:spMkLst>
            <pc:docMk/>
            <pc:sldMk cId="0" sldId="300"/>
            <ac:spMk id="4" creationId="{C7ACBB21-F540-57DF-F803-A35ACC0673BA}"/>
          </ac:spMkLst>
        </pc:spChg>
        <pc:spChg chg="add del mod">
          <ac:chgData name="Kuan-Hua Chao" userId="a54ba1f1e88c01b0" providerId="LiveId" clId="{A5A06B71-536F-A147-9459-633BC8818378}" dt="2024-03-19T02:14:56.213" v="2784" actId="21"/>
          <ac:spMkLst>
            <pc:docMk/>
            <pc:sldMk cId="0" sldId="300"/>
            <ac:spMk id="5" creationId="{979A1F67-1EB1-303C-9AEF-246A60664FD9}"/>
          </ac:spMkLst>
        </pc:spChg>
        <pc:spChg chg="add del mod">
          <ac:chgData name="Kuan-Hua Chao" userId="a54ba1f1e88c01b0" providerId="LiveId" clId="{A5A06B71-536F-A147-9459-633BC8818378}" dt="2024-03-19T02:16:50.541" v="2807" actId="1076"/>
          <ac:spMkLst>
            <pc:docMk/>
            <pc:sldMk cId="0" sldId="300"/>
            <ac:spMk id="8" creationId="{880C8B4E-FF5F-A3AA-8AA4-EF79FC21B6B1}"/>
          </ac:spMkLst>
        </pc:spChg>
        <pc:spChg chg="add del mod">
          <ac:chgData name="Kuan-Hua Chao" userId="a54ba1f1e88c01b0" providerId="LiveId" clId="{A5A06B71-536F-A147-9459-633BC8818378}" dt="2024-03-19T02:04:43.692" v="2701" actId="21"/>
          <ac:spMkLst>
            <pc:docMk/>
            <pc:sldMk cId="0" sldId="300"/>
            <ac:spMk id="9" creationId="{E3CCAEE8-FCE4-C189-F4E4-3395793C6261}"/>
          </ac:spMkLst>
        </pc:spChg>
        <pc:spChg chg="add del mod">
          <ac:chgData name="Kuan-Hua Chao" userId="a54ba1f1e88c01b0" providerId="LiveId" clId="{A5A06B71-536F-A147-9459-633BC8818378}" dt="2024-03-19T02:16:41.486" v="2804" actId="21"/>
          <ac:spMkLst>
            <pc:docMk/>
            <pc:sldMk cId="0" sldId="300"/>
            <ac:spMk id="11" creationId="{7394AE9E-6665-F288-205D-52704037F88E}"/>
          </ac:spMkLst>
        </pc:spChg>
        <pc:spChg chg="add mod">
          <ac:chgData name="Kuan-Hua Chao" userId="a54ba1f1e88c01b0" providerId="LiveId" clId="{A5A06B71-536F-A147-9459-633BC8818378}" dt="2024-03-19T02:07:51.891" v="2731"/>
          <ac:spMkLst>
            <pc:docMk/>
            <pc:sldMk cId="0" sldId="300"/>
            <ac:spMk id="12" creationId="{7226D45F-2EB1-5E3D-8C2B-40000C7F2D6A}"/>
          </ac:spMkLst>
        </pc:spChg>
        <pc:spChg chg="add mod">
          <ac:chgData name="Kuan-Hua Chao" userId="a54ba1f1e88c01b0" providerId="LiveId" clId="{A5A06B71-536F-A147-9459-633BC8818378}" dt="2024-03-21T09:28:09.622" v="17754" actId="115"/>
          <ac:spMkLst>
            <pc:docMk/>
            <pc:sldMk cId="0" sldId="300"/>
            <ac:spMk id="15" creationId="{96E8C5D9-BD86-A12E-8A3C-697D5B1DA334}"/>
          </ac:spMkLst>
        </pc:spChg>
        <pc:spChg chg="add mod">
          <ac:chgData name="Kuan-Hua Chao" userId="a54ba1f1e88c01b0" providerId="LiveId" clId="{A5A06B71-536F-A147-9459-633BC8818378}" dt="2024-03-19T02:17:49.967" v="2816" actId="1076"/>
          <ac:spMkLst>
            <pc:docMk/>
            <pc:sldMk cId="0" sldId="300"/>
            <ac:spMk id="16" creationId="{55520448-1596-D4F8-3D3B-16F938F95FDC}"/>
          </ac:spMkLst>
        </pc:spChg>
        <pc:spChg chg="add del mod">
          <ac:chgData name="Kuan-Hua Chao" userId="a54ba1f1e88c01b0" providerId="LiveId" clId="{A5A06B71-536F-A147-9459-633BC8818378}" dt="2024-03-19T02:25:54.195" v="2902" actId="478"/>
          <ac:spMkLst>
            <pc:docMk/>
            <pc:sldMk cId="0" sldId="300"/>
            <ac:spMk id="18" creationId="{00D195E1-12D2-4B9E-8E84-6D6C0B4D2845}"/>
          </ac:spMkLst>
        </pc:spChg>
        <pc:spChg chg="add mod">
          <ac:chgData name="Kuan-Hua Chao" userId="a54ba1f1e88c01b0" providerId="LiveId" clId="{A5A06B71-536F-A147-9459-633BC8818378}" dt="2024-03-19T03:07:58.858" v="3831" actId="1076"/>
          <ac:spMkLst>
            <pc:docMk/>
            <pc:sldMk cId="0" sldId="300"/>
            <ac:spMk id="20" creationId="{CB2C94D3-3F9A-781F-759F-E24EA8F9360F}"/>
          </ac:spMkLst>
        </pc:spChg>
        <pc:picChg chg="add del mod">
          <ac:chgData name="Kuan-Hua Chao" userId="a54ba1f1e88c01b0" providerId="LiveId" clId="{A5A06B71-536F-A147-9459-633BC8818378}" dt="2024-03-19T02:02:09.246" v="2650" actId="478"/>
          <ac:picMkLst>
            <pc:docMk/>
            <pc:sldMk cId="0" sldId="300"/>
            <ac:picMk id="6" creationId="{DEA28056-9E7E-ABC6-835F-1369002DCAF9}"/>
          </ac:picMkLst>
        </pc:picChg>
        <pc:picChg chg="del mod">
          <ac:chgData name="Kuan-Hua Chao" userId="a54ba1f1e88c01b0" providerId="LiveId" clId="{A5A06B71-536F-A147-9459-633BC8818378}" dt="2024-03-19T02:25:50.983" v="2901" actId="478"/>
          <ac:picMkLst>
            <pc:docMk/>
            <pc:sldMk cId="0" sldId="300"/>
            <ac:picMk id="7" creationId="{EEAF8DB8-EA6F-413E-ACB1-A48164C4009F}"/>
          </ac:picMkLst>
        </pc:picChg>
        <pc:picChg chg="add mod modCrop">
          <ac:chgData name="Kuan-Hua Chao" userId="a54ba1f1e88c01b0" providerId="LiveId" clId="{A5A06B71-536F-A147-9459-633BC8818378}" dt="2024-03-19T02:17:58.719" v="2817" actId="1076"/>
          <ac:picMkLst>
            <pc:docMk/>
            <pc:sldMk cId="0" sldId="300"/>
            <ac:picMk id="10" creationId="{77F7940D-89E6-CA75-7E1F-3DBECCEB5895}"/>
          </ac:picMkLst>
        </pc:picChg>
        <pc:picChg chg="add mod modCrop">
          <ac:chgData name="Kuan-Hua Chao" userId="a54ba1f1e88c01b0" providerId="LiveId" clId="{A5A06B71-536F-A147-9459-633BC8818378}" dt="2024-03-19T02:17:04.698" v="2810" actId="1076"/>
          <ac:picMkLst>
            <pc:docMk/>
            <pc:sldMk cId="0" sldId="300"/>
            <ac:picMk id="13" creationId="{2A23CEA9-5B21-8F1C-45CD-BFCF3465469A}"/>
          </ac:picMkLst>
        </pc:picChg>
        <pc:picChg chg="add mod modCrop">
          <ac:chgData name="Kuan-Hua Chao" userId="a54ba1f1e88c01b0" providerId="LiveId" clId="{A5A06B71-536F-A147-9459-633BC8818378}" dt="2024-03-19T02:17:13.218" v="2812" actId="1076"/>
          <ac:picMkLst>
            <pc:docMk/>
            <pc:sldMk cId="0" sldId="300"/>
            <ac:picMk id="14" creationId="{1C0B2265-FF42-215F-6EA2-34FF651A8957}"/>
          </ac:picMkLst>
        </pc:picChg>
      </pc:sldChg>
      <pc:sldChg chg="modTransition modNotesTx">
        <pc:chgData name="Kuan-Hua Chao" userId="a54ba1f1e88c01b0" providerId="LiveId" clId="{A5A06B71-536F-A147-9459-633BC8818378}" dt="2024-03-24T04:15:47.692" v="20933"/>
        <pc:sldMkLst>
          <pc:docMk/>
          <pc:sldMk cId="0" sldId="301"/>
        </pc:sldMkLst>
      </pc:sldChg>
      <pc:sldChg chg="modSp mod modTransition modNotes modNotesTx">
        <pc:chgData name="Kuan-Hua Chao" userId="a54ba1f1e88c01b0" providerId="LiveId" clId="{A5A06B71-536F-A147-9459-633BC8818378}" dt="2024-03-24T04:15:47.692" v="20933"/>
        <pc:sldMkLst>
          <pc:docMk/>
          <pc:sldMk cId="0" sldId="302"/>
        </pc:sldMkLst>
        <pc:spChg chg="mod">
          <ac:chgData name="Kuan-Hua Chao" userId="a54ba1f1e88c01b0" providerId="LiveId" clId="{A5A06B71-536F-A147-9459-633BC8818378}" dt="2024-03-19T04:19:17.168" v="4791" actId="12"/>
          <ac:spMkLst>
            <pc:docMk/>
            <pc:sldMk cId="0" sldId="302"/>
            <ac:spMk id="3" creationId="{00000000-0000-0000-0000-000000000000}"/>
          </ac:spMkLst>
        </pc:spChg>
      </pc:sldChg>
      <pc:sldChg chg="modSp mod modTransition modNotesTx">
        <pc:chgData name="Kuan-Hua Chao" userId="a54ba1f1e88c01b0" providerId="LiveId" clId="{A5A06B71-536F-A147-9459-633BC8818378}" dt="2024-03-24T04:15:47.692" v="20933"/>
        <pc:sldMkLst>
          <pc:docMk/>
          <pc:sldMk cId="0" sldId="303"/>
        </pc:sldMkLst>
        <pc:spChg chg="mod">
          <ac:chgData name="Kuan-Hua Chao" userId="a54ba1f1e88c01b0" providerId="LiveId" clId="{A5A06B71-536F-A147-9459-633BC8818378}" dt="2024-03-19T05:10:05.735" v="5089" actId="20577"/>
          <ac:spMkLst>
            <pc:docMk/>
            <pc:sldMk cId="0" sldId="303"/>
            <ac:spMk id="3" creationId="{00000000-0000-0000-0000-000000000000}"/>
          </ac:spMkLst>
        </pc:spChg>
      </pc:sldChg>
      <pc:sldChg chg="addSp modSp mod modTransition modNotes modNotesTx">
        <pc:chgData name="Kuan-Hua Chao" userId="a54ba1f1e88c01b0" providerId="LiveId" clId="{A5A06B71-536F-A147-9459-633BC8818378}" dt="2024-03-24T04:15:47.692" v="20933"/>
        <pc:sldMkLst>
          <pc:docMk/>
          <pc:sldMk cId="0" sldId="305"/>
        </pc:sldMkLst>
        <pc:spChg chg="add mod">
          <ac:chgData name="Kuan-Hua Chao" userId="a54ba1f1e88c01b0" providerId="LiveId" clId="{A5A06B71-536F-A147-9459-633BC8818378}" dt="2024-03-19T05:20:23.233" v="5189" actId="1076"/>
          <ac:spMkLst>
            <pc:docMk/>
            <pc:sldMk cId="0" sldId="305"/>
            <ac:spMk id="5" creationId="{B8264A1D-6D90-B164-BB38-C204D0FFECA5}"/>
          </ac:spMkLst>
        </pc:spChg>
      </pc:sldChg>
      <pc:sldChg chg="modTransition modNotes modNotesTx">
        <pc:chgData name="Kuan-Hua Chao" userId="a54ba1f1e88c01b0" providerId="LiveId" clId="{A5A06B71-536F-A147-9459-633BC8818378}" dt="2024-03-24T04:15:47.692" v="20933"/>
        <pc:sldMkLst>
          <pc:docMk/>
          <pc:sldMk cId="0" sldId="306"/>
        </pc:sldMkLst>
      </pc:sldChg>
      <pc:sldChg chg="modTransition modNotesTx">
        <pc:chgData name="Kuan-Hua Chao" userId="a54ba1f1e88c01b0" providerId="LiveId" clId="{A5A06B71-536F-A147-9459-633BC8818378}" dt="2024-03-24T04:15:47.692" v="20933"/>
        <pc:sldMkLst>
          <pc:docMk/>
          <pc:sldMk cId="0" sldId="307"/>
        </pc:sldMkLst>
      </pc:sldChg>
      <pc:sldChg chg="delSp mod modTransition modNotes modNotesTx">
        <pc:chgData name="Kuan-Hua Chao" userId="a54ba1f1e88c01b0" providerId="LiveId" clId="{A5A06B71-536F-A147-9459-633BC8818378}" dt="2024-03-24T04:21:29.997" v="20942" actId="20577"/>
        <pc:sldMkLst>
          <pc:docMk/>
          <pc:sldMk cId="0" sldId="309"/>
        </pc:sldMkLst>
        <pc:spChg chg="del">
          <ac:chgData name="Kuan-Hua Chao" userId="a54ba1f1e88c01b0" providerId="LiveId" clId="{A5A06B71-536F-A147-9459-633BC8818378}" dt="2024-03-24T04:14:52.919" v="20930" actId="478"/>
          <ac:spMkLst>
            <pc:docMk/>
            <pc:sldMk cId="0" sldId="309"/>
            <ac:spMk id="2" creationId="{00000000-0000-0000-0000-000000000000}"/>
          </ac:spMkLst>
        </pc:spChg>
        <pc:spChg chg="del">
          <ac:chgData name="Kuan-Hua Chao" userId="a54ba1f1e88c01b0" providerId="LiveId" clId="{A5A06B71-536F-A147-9459-633BC8818378}" dt="2024-03-24T04:14:54.892" v="20931" actId="478"/>
          <ac:spMkLst>
            <pc:docMk/>
            <pc:sldMk cId="0" sldId="309"/>
            <ac:spMk id="3" creationId="{00000000-0000-0000-0000-000000000000}"/>
          </ac:spMkLst>
        </pc:spChg>
      </pc:sldChg>
      <pc:sldChg chg="modSp mod modTransition modNotesTx">
        <pc:chgData name="Kuan-Hua Chao" userId="a54ba1f1e88c01b0" providerId="LiveId" clId="{A5A06B71-536F-A147-9459-633BC8818378}" dt="2024-03-24T04:32:58.702" v="20985" actId="20577"/>
        <pc:sldMkLst>
          <pc:docMk/>
          <pc:sldMk cId="0" sldId="318"/>
        </pc:sldMkLst>
        <pc:spChg chg="mod">
          <ac:chgData name="Kuan-Hua Chao" userId="a54ba1f1e88c01b0" providerId="LiveId" clId="{A5A06B71-536F-A147-9459-633BC8818378}" dt="2024-03-24T04:30:22.829" v="20972"/>
          <ac:spMkLst>
            <pc:docMk/>
            <pc:sldMk cId="0" sldId="318"/>
            <ac:spMk id="5" creationId="{00000000-0000-0000-0000-000000000000}"/>
          </ac:spMkLst>
        </pc:spChg>
        <pc:picChg chg="mod">
          <ac:chgData name="Kuan-Hua Chao" userId="a54ba1f1e88c01b0" providerId="LiveId" clId="{A5A06B71-536F-A147-9459-633BC8818378}" dt="2024-03-24T04:22:52.296" v="20944" actId="1076"/>
          <ac:picMkLst>
            <pc:docMk/>
            <pc:sldMk cId="0" sldId="318"/>
            <ac:picMk id="6" creationId="{00000000-0000-0000-0000-000000000000}"/>
          </ac:picMkLst>
        </pc:picChg>
      </pc:sldChg>
      <pc:sldChg chg="delSp modSp mod modTransition modAnim modNotesTx">
        <pc:chgData name="Kuan-Hua Chao" userId="a54ba1f1e88c01b0" providerId="LiveId" clId="{A5A06B71-536F-A147-9459-633BC8818378}" dt="2024-03-24T05:34:47.505" v="21177" actId="115"/>
        <pc:sldMkLst>
          <pc:docMk/>
          <pc:sldMk cId="0" sldId="319"/>
        </pc:sldMkLst>
        <pc:spChg chg="mod topLvl">
          <ac:chgData name="Kuan-Hua Chao" userId="a54ba1f1e88c01b0" providerId="LiveId" clId="{A5A06B71-536F-A147-9459-633BC8818378}" dt="2024-03-24T05:31:38.536" v="21170" actId="165"/>
          <ac:spMkLst>
            <pc:docMk/>
            <pc:sldMk cId="0" sldId="319"/>
            <ac:spMk id="10" creationId="{94945DAD-7821-8B50-75BF-7DBEF5DA3514}"/>
          </ac:spMkLst>
        </pc:spChg>
        <pc:spChg chg="mod topLvl">
          <ac:chgData name="Kuan-Hua Chao" userId="a54ba1f1e88c01b0" providerId="LiveId" clId="{A5A06B71-536F-A147-9459-633BC8818378}" dt="2024-03-24T05:30:44.834" v="21166" actId="165"/>
          <ac:spMkLst>
            <pc:docMk/>
            <pc:sldMk cId="0" sldId="319"/>
            <ac:spMk id="12" creationId="{03F56D15-6CAA-F654-81A4-ABE5394920D1}"/>
          </ac:spMkLst>
        </pc:spChg>
        <pc:grpChg chg="del mod topLvl">
          <ac:chgData name="Kuan-Hua Chao" userId="a54ba1f1e88c01b0" providerId="LiveId" clId="{A5A06B71-536F-A147-9459-633BC8818378}" dt="2024-03-24T05:31:38.536" v="21170" actId="165"/>
          <ac:grpSpMkLst>
            <pc:docMk/>
            <pc:sldMk cId="0" sldId="319"/>
            <ac:grpSpMk id="11" creationId="{786EC497-ED7E-C052-0E45-14A0D03781F6}"/>
          </ac:grpSpMkLst>
        </pc:grpChg>
        <pc:grpChg chg="del">
          <ac:chgData name="Kuan-Hua Chao" userId="a54ba1f1e88c01b0" providerId="LiveId" clId="{A5A06B71-536F-A147-9459-633BC8818378}" dt="2024-03-24T05:30:44.834" v="21166" actId="165"/>
          <ac:grpSpMkLst>
            <pc:docMk/>
            <pc:sldMk cId="0" sldId="319"/>
            <ac:grpSpMk id="13" creationId="{82015688-803E-FD66-A730-018D08192104}"/>
          </ac:grpSpMkLst>
        </pc:grpChg>
        <pc:picChg chg="mod topLvl">
          <ac:chgData name="Kuan-Hua Chao" userId="a54ba1f1e88c01b0" providerId="LiveId" clId="{A5A06B71-536F-A147-9459-633BC8818378}" dt="2024-03-24T05:31:38.536" v="21170" actId="165"/>
          <ac:picMkLst>
            <pc:docMk/>
            <pc:sldMk cId="0" sldId="319"/>
            <ac:picMk id="9" creationId="{88149F77-D78D-8F10-E25B-D805B6336A8A}"/>
          </ac:picMkLst>
        </pc:picChg>
      </pc:sldChg>
      <pc:sldChg chg="addSp modSp mod modTransition modAnim modNotes modNotesTx">
        <pc:chgData name="Kuan-Hua Chao" userId="a54ba1f1e88c01b0" providerId="LiveId" clId="{A5A06B71-536F-A147-9459-633BC8818378}" dt="2024-03-24T05:26:58.354" v="21165" actId="115"/>
        <pc:sldMkLst>
          <pc:docMk/>
          <pc:sldMk cId="0" sldId="320"/>
        </pc:sldMkLst>
        <pc:spChg chg="mod">
          <ac:chgData name="Kuan-Hua Chao" userId="a54ba1f1e88c01b0" providerId="LiveId" clId="{A5A06B71-536F-A147-9459-633BC8818378}" dt="2024-03-20T01:31:02.362" v="5869" actId="115"/>
          <ac:spMkLst>
            <pc:docMk/>
            <pc:sldMk cId="0" sldId="320"/>
            <ac:spMk id="3" creationId="{00000000-0000-0000-0000-000000000000}"/>
          </ac:spMkLst>
        </pc:spChg>
        <pc:spChg chg="add mod">
          <ac:chgData name="Kuan-Hua Chao" userId="a54ba1f1e88c01b0" providerId="LiveId" clId="{A5A06B71-536F-A147-9459-633BC8818378}" dt="2024-03-20T01:46:19.195" v="5928" actId="14100"/>
          <ac:spMkLst>
            <pc:docMk/>
            <pc:sldMk cId="0" sldId="320"/>
            <ac:spMk id="5" creationId="{681C75B1-A1BA-FBAE-FF69-179008745DA8}"/>
          </ac:spMkLst>
        </pc:spChg>
        <pc:cxnChg chg="add mod">
          <ac:chgData name="Kuan-Hua Chao" userId="a54ba1f1e88c01b0" providerId="LiveId" clId="{A5A06B71-536F-A147-9459-633BC8818378}" dt="2024-03-20T01:49:48.954" v="5944" actId="692"/>
          <ac:cxnSpMkLst>
            <pc:docMk/>
            <pc:sldMk cId="0" sldId="320"/>
            <ac:cxnSpMk id="6" creationId="{367A06A4-F94B-D99A-CDD8-B575EBC3541B}"/>
          </ac:cxnSpMkLst>
        </pc:cxnChg>
      </pc:sldChg>
      <pc:sldChg chg="addSp modSp mod modTransition modAnim modNotes modNotesTx">
        <pc:chgData name="Kuan-Hua Chao" userId="a54ba1f1e88c01b0" providerId="LiveId" clId="{A5A06B71-536F-A147-9459-633BC8818378}" dt="2024-03-24T11:20:49.039" v="22996" actId="27636"/>
        <pc:sldMkLst>
          <pc:docMk/>
          <pc:sldMk cId="0" sldId="321"/>
        </pc:sldMkLst>
        <pc:spChg chg="mod">
          <ac:chgData name="Kuan-Hua Chao" userId="a54ba1f1e88c01b0" providerId="LiveId" clId="{A5A06B71-536F-A147-9459-633BC8818378}" dt="2024-03-20T02:33:28.466" v="6468" actId="13926"/>
          <ac:spMkLst>
            <pc:docMk/>
            <pc:sldMk cId="0" sldId="321"/>
            <ac:spMk id="3" creationId="{00000000-0000-0000-0000-000000000000}"/>
          </ac:spMkLst>
        </pc:spChg>
        <pc:spChg chg="add mod">
          <ac:chgData name="Kuan-Hua Chao" userId="a54ba1f1e88c01b0" providerId="LiveId" clId="{A5A06B71-536F-A147-9459-633BC8818378}" dt="2024-03-20T02:25:16.320" v="6421" actId="164"/>
          <ac:spMkLst>
            <pc:docMk/>
            <pc:sldMk cId="0" sldId="321"/>
            <ac:spMk id="5" creationId="{4A6CE396-4D6D-3050-4632-EEEBFD499B46}"/>
          </ac:spMkLst>
        </pc:spChg>
        <pc:spChg chg="add mod">
          <ac:chgData name="Kuan-Hua Chao" userId="a54ba1f1e88c01b0" providerId="LiveId" clId="{A5A06B71-536F-A147-9459-633BC8818378}" dt="2024-03-20T02:25:16.320" v="6421" actId="164"/>
          <ac:spMkLst>
            <pc:docMk/>
            <pc:sldMk cId="0" sldId="321"/>
            <ac:spMk id="7" creationId="{B7A1E1CC-995D-CF57-5D1C-0E2828B289D3}"/>
          </ac:spMkLst>
        </pc:spChg>
        <pc:spChg chg="mod">
          <ac:chgData name="Kuan-Hua Chao" userId="a54ba1f1e88c01b0" providerId="LiveId" clId="{A5A06B71-536F-A147-9459-633BC8818378}" dt="2024-03-20T02:25:56.265" v="6428" actId="207"/>
          <ac:spMkLst>
            <pc:docMk/>
            <pc:sldMk cId="0" sldId="321"/>
            <ac:spMk id="10" creationId="{E820416B-CA83-98E7-E461-E3440CCF6147}"/>
          </ac:spMkLst>
        </pc:spChg>
        <pc:spChg chg="mod">
          <ac:chgData name="Kuan-Hua Chao" userId="a54ba1f1e88c01b0" providerId="LiveId" clId="{A5A06B71-536F-A147-9459-633BC8818378}" dt="2024-03-20T02:26:06.421" v="6431" actId="14100"/>
          <ac:spMkLst>
            <pc:docMk/>
            <pc:sldMk cId="0" sldId="321"/>
            <ac:spMk id="11" creationId="{4C7A1F5E-361A-9D2C-56B2-20D2F30C7FF7}"/>
          </ac:spMkLst>
        </pc:spChg>
        <pc:grpChg chg="add mod">
          <ac:chgData name="Kuan-Hua Chao" userId="a54ba1f1e88c01b0" providerId="LiveId" clId="{A5A06B71-536F-A147-9459-633BC8818378}" dt="2024-03-20T02:25:16.320" v="6421" actId="164"/>
          <ac:grpSpMkLst>
            <pc:docMk/>
            <pc:sldMk cId="0" sldId="321"/>
            <ac:grpSpMk id="8" creationId="{9BEB461B-DC9C-9F5C-7A98-967D64420901}"/>
          </ac:grpSpMkLst>
        </pc:grpChg>
        <pc:grpChg chg="add mod">
          <ac:chgData name="Kuan-Hua Chao" userId="a54ba1f1e88c01b0" providerId="LiveId" clId="{A5A06B71-536F-A147-9459-633BC8818378}" dt="2024-03-20T02:25:39.262" v="6424" actId="1076"/>
          <ac:grpSpMkLst>
            <pc:docMk/>
            <pc:sldMk cId="0" sldId="321"/>
            <ac:grpSpMk id="9" creationId="{378E441B-07E5-A519-1C8A-BD797557E255}"/>
          </ac:grpSpMkLst>
        </pc:grpChg>
      </pc:sldChg>
      <pc:sldChg chg="addSp delSp modSp mod modTransition modNotesTx">
        <pc:chgData name="Kuan-Hua Chao" userId="a54ba1f1e88c01b0" providerId="LiveId" clId="{A5A06B71-536F-A147-9459-633BC8818378}" dt="2024-03-24T06:29:18.324" v="21498"/>
        <pc:sldMkLst>
          <pc:docMk/>
          <pc:sldMk cId="0" sldId="322"/>
        </pc:sldMkLst>
        <pc:spChg chg="mod">
          <ac:chgData name="Kuan-Hua Chao" userId="a54ba1f1e88c01b0" providerId="LiveId" clId="{A5A06B71-536F-A147-9459-633BC8818378}" dt="2024-03-24T06:24:16.705" v="21468" actId="20577"/>
          <ac:spMkLst>
            <pc:docMk/>
            <pc:sldMk cId="0" sldId="322"/>
            <ac:spMk id="3" creationId="{00000000-0000-0000-0000-000000000000}"/>
          </ac:spMkLst>
        </pc:spChg>
        <pc:spChg chg="add del mod">
          <ac:chgData name="Kuan-Hua Chao" userId="a54ba1f1e88c01b0" providerId="LiveId" clId="{A5A06B71-536F-A147-9459-633BC8818378}" dt="2024-03-24T06:29:18.324" v="21498"/>
          <ac:spMkLst>
            <pc:docMk/>
            <pc:sldMk cId="0" sldId="322"/>
            <ac:spMk id="7" creationId="{B45BD59F-470B-A689-203F-BECA2513873D}"/>
          </ac:spMkLst>
        </pc:spChg>
        <pc:picChg chg="del">
          <ac:chgData name="Kuan-Hua Chao" userId="a54ba1f1e88c01b0" providerId="LiveId" clId="{A5A06B71-536F-A147-9459-633BC8818378}" dt="2024-03-24T06:23:41.062" v="21453" actId="478"/>
          <ac:picMkLst>
            <pc:docMk/>
            <pc:sldMk cId="0" sldId="322"/>
            <ac:picMk id="6" creationId="{00000000-0000-0000-0000-000000000000}"/>
          </ac:picMkLst>
        </pc:picChg>
      </pc:sldChg>
      <pc:sldChg chg="addSp modSp mod modTransition modAnim modNotesTx">
        <pc:chgData name="Kuan-Hua Chao" userId="a54ba1f1e88c01b0" providerId="LiveId" clId="{A5A06B71-536F-A147-9459-633BC8818378}" dt="2024-03-24T06:39:36.514" v="21550" actId="20577"/>
        <pc:sldMkLst>
          <pc:docMk/>
          <pc:sldMk cId="0" sldId="323"/>
        </pc:sldMkLst>
        <pc:spChg chg="mod">
          <ac:chgData name="Kuan-Hua Chao" userId="a54ba1f1e88c01b0" providerId="LiveId" clId="{A5A06B71-536F-A147-9459-633BC8818378}" dt="2024-03-20T02:53:25.337" v="6757" actId="115"/>
          <ac:spMkLst>
            <pc:docMk/>
            <pc:sldMk cId="0" sldId="323"/>
            <ac:spMk id="3" creationId="{00000000-0000-0000-0000-000000000000}"/>
          </ac:spMkLst>
        </pc:spChg>
        <pc:spChg chg="add mod">
          <ac:chgData name="Kuan-Hua Chao" userId="a54ba1f1e88c01b0" providerId="LiveId" clId="{A5A06B71-536F-A147-9459-633BC8818378}" dt="2024-03-20T02:49:25.094" v="6683" actId="1076"/>
          <ac:spMkLst>
            <pc:docMk/>
            <pc:sldMk cId="0" sldId="323"/>
            <ac:spMk id="7" creationId="{B339E370-EE96-B9A1-77CC-363A77CC37B0}"/>
          </ac:spMkLst>
        </pc:spChg>
        <pc:grpChg chg="add mod">
          <ac:chgData name="Kuan-Hua Chao" userId="a54ba1f1e88c01b0" providerId="LiveId" clId="{A5A06B71-536F-A147-9459-633BC8818378}" dt="2024-03-20T02:48:57.552" v="6677" actId="164"/>
          <ac:grpSpMkLst>
            <pc:docMk/>
            <pc:sldMk cId="0" sldId="323"/>
            <ac:grpSpMk id="8" creationId="{FA636C22-C0FD-1326-AFE5-44955F8B6DCB}"/>
          </ac:grpSpMkLst>
        </pc:grpChg>
        <pc:picChg chg="add mod">
          <ac:chgData name="Kuan-Hua Chao" userId="a54ba1f1e88c01b0" providerId="LiveId" clId="{A5A06B71-536F-A147-9459-633BC8818378}" dt="2024-03-20T02:48:57.552" v="6677" actId="164"/>
          <ac:picMkLst>
            <pc:docMk/>
            <pc:sldMk cId="0" sldId="323"/>
            <ac:picMk id="5" creationId="{E48AB4DD-350E-A757-A97C-6DB2FD3F8805}"/>
          </ac:picMkLst>
        </pc:picChg>
      </pc:sldChg>
      <pc:sldChg chg="modSp mod modTransition modNotesTx">
        <pc:chgData name="Kuan-Hua Chao" userId="a54ba1f1e88c01b0" providerId="LiveId" clId="{A5A06B71-536F-A147-9459-633BC8818378}" dt="2024-03-24T06:40:04.777" v="21555" actId="115"/>
        <pc:sldMkLst>
          <pc:docMk/>
          <pc:sldMk cId="0" sldId="324"/>
        </pc:sldMkLst>
        <pc:spChg chg="mod">
          <ac:chgData name="Kuan-Hua Chao" userId="a54ba1f1e88c01b0" providerId="LiveId" clId="{A5A06B71-536F-A147-9459-633BC8818378}" dt="2024-03-20T02:57:19.078" v="6809" actId="115"/>
          <ac:spMkLst>
            <pc:docMk/>
            <pc:sldMk cId="0" sldId="324"/>
            <ac:spMk id="3" creationId="{00000000-0000-0000-0000-000000000000}"/>
          </ac:spMkLst>
        </pc:spChg>
      </pc:sldChg>
      <pc:sldChg chg="modSp mod modTransition modNotesTx">
        <pc:chgData name="Kuan-Hua Chao" userId="a54ba1f1e88c01b0" providerId="LiveId" clId="{A5A06B71-536F-A147-9459-633BC8818378}" dt="2024-03-24T07:14:34.993" v="22084" actId="115"/>
        <pc:sldMkLst>
          <pc:docMk/>
          <pc:sldMk cId="0" sldId="325"/>
        </pc:sldMkLst>
        <pc:spChg chg="mod">
          <ac:chgData name="Kuan-Hua Chao" userId="a54ba1f1e88c01b0" providerId="LiveId" clId="{A5A06B71-536F-A147-9459-633BC8818378}" dt="2024-03-20T03:16:17.123" v="7165" actId="115"/>
          <ac:spMkLst>
            <pc:docMk/>
            <pc:sldMk cId="0" sldId="325"/>
            <ac:spMk id="3" creationId="{00000000-0000-0000-0000-000000000000}"/>
          </ac:spMkLst>
        </pc:spChg>
      </pc:sldChg>
      <pc:sldChg chg="modTransition modNotes modNotesTx">
        <pc:chgData name="Kuan-Hua Chao" userId="a54ba1f1e88c01b0" providerId="LiveId" clId="{A5A06B71-536F-A147-9459-633BC8818378}" dt="2024-03-24T07:07:56.740" v="22061" actId="115"/>
        <pc:sldMkLst>
          <pc:docMk/>
          <pc:sldMk cId="0" sldId="326"/>
        </pc:sldMkLst>
      </pc:sldChg>
      <pc:sldChg chg="modSp mod modTransition modNotes modNotesTx">
        <pc:chgData name="Kuan-Hua Chao" userId="a54ba1f1e88c01b0" providerId="LiveId" clId="{A5A06B71-536F-A147-9459-633BC8818378}" dt="2024-03-24T07:31:50.845" v="22243" actId="15"/>
        <pc:sldMkLst>
          <pc:docMk/>
          <pc:sldMk cId="0" sldId="327"/>
        </pc:sldMkLst>
        <pc:spChg chg="mod">
          <ac:chgData name="Kuan-Hua Chao" userId="a54ba1f1e88c01b0" providerId="LiveId" clId="{A5A06B71-536F-A147-9459-633BC8818378}" dt="2024-03-20T03:55:22.312" v="7939" actId="115"/>
          <ac:spMkLst>
            <pc:docMk/>
            <pc:sldMk cId="0" sldId="327"/>
            <ac:spMk id="3" creationId="{00000000-0000-0000-0000-000000000000}"/>
          </ac:spMkLst>
        </pc:spChg>
        <pc:spChg chg="mod">
          <ac:chgData name="Kuan-Hua Chao" userId="a54ba1f1e88c01b0" providerId="LiveId" clId="{A5A06B71-536F-A147-9459-633BC8818378}" dt="2024-03-20T03:32:16.807" v="7506" actId="20577"/>
          <ac:spMkLst>
            <pc:docMk/>
            <pc:sldMk cId="0" sldId="327"/>
            <ac:spMk id="6" creationId="{6597DE53-5548-02C8-C787-A01D6AE64ED8}"/>
          </ac:spMkLst>
        </pc:spChg>
      </pc:sldChg>
      <pc:sldChg chg="addSp modSp mod modTransition modAnim modNotes modNotesTx">
        <pc:chgData name="Kuan-Hua Chao" userId="a54ba1f1e88c01b0" providerId="LiveId" clId="{A5A06B71-536F-A147-9459-633BC8818378}" dt="2024-03-24T08:12:16.865" v="22338" actId="27636"/>
        <pc:sldMkLst>
          <pc:docMk/>
          <pc:sldMk cId="0" sldId="328"/>
        </pc:sldMkLst>
        <pc:spChg chg="add mod">
          <ac:chgData name="Kuan-Hua Chao" userId="a54ba1f1e88c01b0" providerId="LiveId" clId="{A5A06B71-536F-A147-9459-633BC8818378}" dt="2024-03-20T04:50:31.248" v="8954" actId="207"/>
          <ac:spMkLst>
            <pc:docMk/>
            <pc:sldMk cId="0" sldId="328"/>
            <ac:spMk id="6" creationId="{18C39EEB-4DE0-0B75-2DF0-BF33A9B46AD9}"/>
          </ac:spMkLst>
        </pc:spChg>
      </pc:sldChg>
      <pc:sldChg chg="addSp modSp mod modTransition modAnim modNotes modNotesTx">
        <pc:chgData name="Kuan-Hua Chao" userId="a54ba1f1e88c01b0" providerId="LiveId" clId="{A5A06B71-536F-A147-9459-633BC8818378}" dt="2024-03-24T10:39:53.966" v="22803" actId="27636"/>
        <pc:sldMkLst>
          <pc:docMk/>
          <pc:sldMk cId="0" sldId="329"/>
        </pc:sldMkLst>
        <pc:spChg chg="add mod">
          <ac:chgData name="Kuan-Hua Chao" userId="a54ba1f1e88c01b0" providerId="LiveId" clId="{A5A06B71-536F-A147-9459-633BC8818378}" dt="2024-03-20T06:16:04.113" v="9339" actId="1035"/>
          <ac:spMkLst>
            <pc:docMk/>
            <pc:sldMk cId="0" sldId="329"/>
            <ac:spMk id="3" creationId="{B8356481-EF8C-6084-56DD-48CCDB9CA1AC}"/>
          </ac:spMkLst>
        </pc:spChg>
      </pc:sldChg>
      <pc:sldChg chg="addSp delSp modSp mod modTransition modNotesTx">
        <pc:chgData name="Kuan-Hua Chao" userId="a54ba1f1e88c01b0" providerId="LiveId" clId="{A5A06B71-536F-A147-9459-633BC8818378}" dt="2024-03-24T08:02:37.749" v="22331" actId="20577"/>
        <pc:sldMkLst>
          <pc:docMk/>
          <pc:sldMk cId="0" sldId="330"/>
        </pc:sldMkLst>
        <pc:spChg chg="del mod">
          <ac:chgData name="Kuan-Hua Chao" userId="a54ba1f1e88c01b0" providerId="LiveId" clId="{A5A06B71-536F-A147-9459-633BC8818378}" dt="2024-03-20T03:52:03.729" v="7895" actId="21"/>
          <ac:spMkLst>
            <pc:docMk/>
            <pc:sldMk cId="0" sldId="330"/>
            <ac:spMk id="5" creationId="{00000000-0000-0000-0000-000000000000}"/>
          </ac:spMkLst>
        </pc:spChg>
        <pc:spChg chg="add mod">
          <ac:chgData name="Kuan-Hua Chao" userId="a54ba1f1e88c01b0" providerId="LiveId" clId="{A5A06B71-536F-A147-9459-633BC8818378}" dt="2024-03-24T08:01:39.954" v="22330" actId="1038"/>
          <ac:spMkLst>
            <pc:docMk/>
            <pc:sldMk cId="0" sldId="330"/>
            <ac:spMk id="6" creationId="{C9BEE837-A21A-90D8-8BB5-A86D962B5668}"/>
          </ac:spMkLst>
        </pc:spChg>
        <pc:spChg chg="add del">
          <ac:chgData name="Kuan-Hua Chao" userId="a54ba1f1e88c01b0" providerId="LiveId" clId="{A5A06B71-536F-A147-9459-633BC8818378}" dt="2024-03-20T03:51:54.044" v="7891" actId="22"/>
          <ac:spMkLst>
            <pc:docMk/>
            <pc:sldMk cId="0" sldId="330"/>
            <ac:spMk id="9" creationId="{FBD3EE71-2EC6-5C90-CB68-DAC63D03BDF9}"/>
          </ac:spMkLst>
        </pc:spChg>
        <pc:spChg chg="add mod">
          <ac:chgData name="Kuan-Hua Chao" userId="a54ba1f1e88c01b0" providerId="LiveId" clId="{A5A06B71-536F-A147-9459-633BC8818378}" dt="2024-03-24T08:01:29.970" v="22328" actId="1038"/>
          <ac:spMkLst>
            <pc:docMk/>
            <pc:sldMk cId="0" sldId="330"/>
            <ac:spMk id="10" creationId="{03247CB1-1F2E-F729-00D8-A15C0C5A3CEB}"/>
          </ac:spMkLst>
        </pc:spChg>
        <pc:grpChg chg="add mod">
          <ac:chgData name="Kuan-Hua Chao" userId="a54ba1f1e88c01b0" providerId="LiveId" clId="{A5A06B71-536F-A147-9459-633BC8818378}" dt="2024-03-20T03:53:22.708" v="7926" actId="1036"/>
          <ac:grpSpMkLst>
            <pc:docMk/>
            <pc:sldMk cId="0" sldId="330"/>
            <ac:grpSpMk id="11" creationId="{3D243598-4229-D546-FA6D-67973067C05F}"/>
          </ac:grpSpMkLst>
        </pc:grpChg>
        <pc:picChg chg="mod">
          <ac:chgData name="Kuan-Hua Chao" userId="a54ba1f1e88c01b0" providerId="LiveId" clId="{A5A06B71-536F-A147-9459-633BC8818378}" dt="2024-03-20T03:52:19.969" v="7902" actId="1076"/>
          <ac:picMkLst>
            <pc:docMk/>
            <pc:sldMk cId="0" sldId="330"/>
            <ac:picMk id="7" creationId="{46639306-346E-45EB-97DB-7DA154A7D295}"/>
          </ac:picMkLst>
        </pc:picChg>
      </pc:sldChg>
      <pc:sldChg chg="modSp mod modTransition modNotesTx">
        <pc:chgData name="Kuan-Hua Chao" userId="a54ba1f1e88c01b0" providerId="LiveId" clId="{A5A06B71-536F-A147-9459-633BC8818378}" dt="2024-03-25T06:00:31.738" v="26036" actId="27636"/>
        <pc:sldMkLst>
          <pc:docMk/>
          <pc:sldMk cId="0" sldId="334"/>
        </pc:sldMkLst>
        <pc:spChg chg="mod">
          <ac:chgData name="Kuan-Hua Chao" userId="a54ba1f1e88c01b0" providerId="LiveId" clId="{A5A06B71-536F-A147-9459-633BC8818378}" dt="2024-03-25T06:00:31.738" v="26036" actId="27636"/>
          <ac:spMkLst>
            <pc:docMk/>
            <pc:sldMk cId="0" sldId="334"/>
            <ac:spMk id="2" creationId="{00000000-0000-0000-0000-000000000000}"/>
          </ac:spMkLst>
        </pc:spChg>
        <pc:spChg chg="mod">
          <ac:chgData name="Kuan-Hua Chao" userId="a54ba1f1e88c01b0" providerId="LiveId" clId="{A5A06B71-536F-A147-9459-633BC8818378}" dt="2024-03-20T07:32:56.183" v="9526" actId="207"/>
          <ac:spMkLst>
            <pc:docMk/>
            <pc:sldMk cId="0" sldId="334"/>
            <ac:spMk id="3" creationId="{00000000-0000-0000-0000-000000000000}"/>
          </ac:spMkLst>
        </pc:spChg>
      </pc:sldChg>
      <pc:sldChg chg="modTransition">
        <pc:chgData name="Kuan-Hua Chao" userId="a54ba1f1e88c01b0" providerId="LiveId" clId="{A5A06B71-536F-A147-9459-633BC8818378}" dt="2024-03-24T04:15:47.692" v="20933"/>
        <pc:sldMkLst>
          <pc:docMk/>
          <pc:sldMk cId="0" sldId="337"/>
        </pc:sldMkLst>
      </pc:sldChg>
      <pc:sldChg chg="modTransition modNotesTx">
        <pc:chgData name="Kuan-Hua Chao" userId="a54ba1f1e88c01b0" providerId="LiveId" clId="{A5A06B71-536F-A147-9459-633BC8818378}" dt="2024-03-24T09:06:33.828" v="22610" actId="20577"/>
        <pc:sldMkLst>
          <pc:docMk/>
          <pc:sldMk cId="0" sldId="338"/>
        </pc:sldMkLst>
      </pc:sldChg>
      <pc:sldChg chg="addSp modSp mod modTransition modAnim modNotesTx">
        <pc:chgData name="Kuan-Hua Chao" userId="a54ba1f1e88c01b0" providerId="LiveId" clId="{A5A06B71-536F-A147-9459-633BC8818378}" dt="2024-03-24T10:32:16.306" v="22788" actId="12"/>
        <pc:sldMkLst>
          <pc:docMk/>
          <pc:sldMk cId="0" sldId="339"/>
        </pc:sldMkLst>
        <pc:spChg chg="add mod">
          <ac:chgData name="Kuan-Hua Chao" userId="a54ba1f1e88c01b0" providerId="LiveId" clId="{A5A06B71-536F-A147-9459-633BC8818378}" dt="2024-03-20T08:34:37.356" v="9633" actId="1076"/>
          <ac:spMkLst>
            <pc:docMk/>
            <pc:sldMk cId="0" sldId="339"/>
            <ac:spMk id="6" creationId="{E56B76DB-74A4-A274-3300-292E10547B11}"/>
          </ac:spMkLst>
        </pc:spChg>
      </pc:sldChg>
      <pc:sldChg chg="modSp mod modTransition modNotesTx">
        <pc:chgData name="Kuan-Hua Chao" userId="a54ba1f1e88c01b0" providerId="LiveId" clId="{A5A06B71-536F-A147-9459-633BC8818378}" dt="2024-03-24T10:48:41.496" v="22880" actId="20577"/>
        <pc:sldMkLst>
          <pc:docMk/>
          <pc:sldMk cId="0" sldId="340"/>
        </pc:sldMkLst>
        <pc:spChg chg="mod">
          <ac:chgData name="Kuan-Hua Chao" userId="a54ba1f1e88c01b0" providerId="LiveId" clId="{A5A06B71-536F-A147-9459-633BC8818378}" dt="2024-03-20T15:50:57.671" v="10147" actId="115"/>
          <ac:spMkLst>
            <pc:docMk/>
            <pc:sldMk cId="0" sldId="340"/>
            <ac:spMk id="3" creationId="{00000000-0000-0000-0000-000000000000}"/>
          </ac:spMkLst>
        </pc:spChg>
      </pc:sldChg>
      <pc:sldChg chg="modSp mod modTransition modNotes modNotesTx">
        <pc:chgData name="Kuan-Hua Chao" userId="a54ba1f1e88c01b0" providerId="LiveId" clId="{A5A06B71-536F-A147-9459-633BC8818378}" dt="2024-03-24T11:17:10.244" v="22976" actId="12"/>
        <pc:sldMkLst>
          <pc:docMk/>
          <pc:sldMk cId="0" sldId="341"/>
        </pc:sldMkLst>
        <pc:spChg chg="mod">
          <ac:chgData name="Kuan-Hua Chao" userId="a54ba1f1e88c01b0" providerId="LiveId" clId="{A5A06B71-536F-A147-9459-633BC8818378}" dt="2024-03-20T15:55:51.206" v="10212" actId="115"/>
          <ac:spMkLst>
            <pc:docMk/>
            <pc:sldMk cId="0" sldId="341"/>
            <ac:spMk id="3" creationId="{00000000-0000-0000-0000-000000000000}"/>
          </ac:spMkLst>
        </pc:spChg>
      </pc:sldChg>
      <pc:sldChg chg="addSp modSp mod modTransition modAnim modNotes modNotesTx">
        <pc:chgData name="Kuan-Hua Chao" userId="a54ba1f1e88c01b0" providerId="LiveId" clId="{A5A06B71-536F-A147-9459-633BC8818378}" dt="2024-03-25T01:59:00.392" v="24604" actId="27636"/>
        <pc:sldMkLst>
          <pc:docMk/>
          <pc:sldMk cId="0" sldId="343"/>
        </pc:sldMkLst>
        <pc:spChg chg="add mod">
          <ac:chgData name="Kuan-Hua Chao" userId="a54ba1f1e88c01b0" providerId="LiveId" clId="{A5A06B71-536F-A147-9459-633BC8818378}" dt="2024-03-21T01:43:41.995" v="11022" actId="1036"/>
          <ac:spMkLst>
            <pc:docMk/>
            <pc:sldMk cId="0" sldId="343"/>
            <ac:spMk id="7" creationId="{8903451B-4408-B171-A39D-89490CCEA544}"/>
          </ac:spMkLst>
        </pc:spChg>
      </pc:sldChg>
      <pc:sldChg chg="addSp modSp mod modTransition modAnim modNotes modNotesTx">
        <pc:chgData name="Kuan-Hua Chao" userId="a54ba1f1e88c01b0" providerId="LiveId" clId="{A5A06B71-536F-A147-9459-633BC8818378}" dt="2024-03-24T14:36:14.903" v="23528" actId="27636"/>
        <pc:sldMkLst>
          <pc:docMk/>
          <pc:sldMk cId="0" sldId="347"/>
        </pc:sldMkLst>
        <pc:spChg chg="add mod">
          <ac:chgData name="Kuan-Hua Chao" userId="a54ba1f1e88c01b0" providerId="LiveId" clId="{A5A06B71-536F-A147-9459-633BC8818378}" dt="2024-03-21T01:59:39.976" v="11450" actId="14100"/>
          <ac:spMkLst>
            <pc:docMk/>
            <pc:sldMk cId="0" sldId="347"/>
            <ac:spMk id="6" creationId="{82C1B743-D29C-B4A9-CB53-5E16A9E794EA}"/>
          </ac:spMkLst>
        </pc:spChg>
        <pc:spChg chg="add mod">
          <ac:chgData name="Kuan-Hua Chao" userId="a54ba1f1e88c01b0" providerId="LiveId" clId="{A5A06B71-536F-A147-9459-633BC8818378}" dt="2024-03-21T02:09:22.436" v="11488" actId="14100"/>
          <ac:spMkLst>
            <pc:docMk/>
            <pc:sldMk cId="0" sldId="347"/>
            <ac:spMk id="9" creationId="{D783A384-B22A-469C-3430-4436BC6B7205}"/>
          </ac:spMkLst>
        </pc:spChg>
        <pc:spChg chg="add mod">
          <ac:chgData name="Kuan-Hua Chao" userId="a54ba1f1e88c01b0" providerId="LiveId" clId="{A5A06B71-536F-A147-9459-633BC8818378}" dt="2024-03-21T02:27:04.746" v="11737" actId="20577"/>
          <ac:spMkLst>
            <pc:docMk/>
            <pc:sldMk cId="0" sldId="347"/>
            <ac:spMk id="10" creationId="{D1810642-4334-FA4B-D1EB-4C16000DBA70}"/>
          </ac:spMkLst>
        </pc:spChg>
        <pc:spChg chg="add mod">
          <ac:chgData name="Kuan-Hua Chao" userId="a54ba1f1e88c01b0" providerId="LiveId" clId="{A5A06B71-536F-A147-9459-633BC8818378}" dt="2024-03-21T02:29:11.812" v="11759" actId="1076"/>
          <ac:spMkLst>
            <pc:docMk/>
            <pc:sldMk cId="0" sldId="347"/>
            <ac:spMk id="12" creationId="{F49BE982-F91C-6C65-0A66-2697F31AA3C1}"/>
          </ac:spMkLst>
        </pc:spChg>
        <pc:spChg chg="add mod">
          <ac:chgData name="Kuan-Hua Chao" userId="a54ba1f1e88c01b0" providerId="LiveId" clId="{A5A06B71-536F-A147-9459-633BC8818378}" dt="2024-03-21T02:36:42.994" v="11855" actId="14100"/>
          <ac:spMkLst>
            <pc:docMk/>
            <pc:sldMk cId="0" sldId="347"/>
            <ac:spMk id="13" creationId="{D9F0EB0F-9B60-3F27-7449-219A94E8E0A6}"/>
          </ac:spMkLst>
        </pc:spChg>
        <pc:spChg chg="add mod">
          <ac:chgData name="Kuan-Hua Chao" userId="a54ba1f1e88c01b0" providerId="LiveId" clId="{A5A06B71-536F-A147-9459-633BC8818378}" dt="2024-03-21T02:38:23.927" v="11885" actId="1076"/>
          <ac:spMkLst>
            <pc:docMk/>
            <pc:sldMk cId="0" sldId="347"/>
            <ac:spMk id="15" creationId="{EFF6AF77-AF41-F4AD-8B7D-60FFC3FC4CF6}"/>
          </ac:spMkLst>
        </pc:spChg>
      </pc:sldChg>
      <pc:sldChg chg="modTransition modNotes modNotesTx">
        <pc:chgData name="Kuan-Hua Chao" userId="a54ba1f1e88c01b0" providerId="LiveId" clId="{A5A06B71-536F-A147-9459-633BC8818378}" dt="2024-03-24T14:30:03.841" v="23526" actId="14"/>
        <pc:sldMkLst>
          <pc:docMk/>
          <pc:sldMk cId="0" sldId="348"/>
        </pc:sldMkLst>
      </pc:sldChg>
      <pc:sldChg chg="modSp mod modTransition modNotesTx">
        <pc:chgData name="Kuan-Hua Chao" userId="a54ba1f1e88c01b0" providerId="LiveId" clId="{A5A06B71-536F-A147-9459-633BC8818378}" dt="2024-03-24T14:38:41.359" v="23539" actId="20577"/>
        <pc:sldMkLst>
          <pc:docMk/>
          <pc:sldMk cId="0" sldId="349"/>
        </pc:sldMkLst>
        <pc:spChg chg="mod">
          <ac:chgData name="Kuan-Hua Chao" userId="a54ba1f1e88c01b0" providerId="LiveId" clId="{A5A06B71-536F-A147-9459-633BC8818378}" dt="2024-03-21T02:53:58.353" v="12181" actId="115"/>
          <ac:spMkLst>
            <pc:docMk/>
            <pc:sldMk cId="0" sldId="349"/>
            <ac:spMk id="3" creationId="{00000000-0000-0000-0000-000000000000}"/>
          </ac:spMkLst>
        </pc:spChg>
      </pc:sldChg>
      <pc:sldChg chg="modSp mod modTransition modNotes modNotesTx">
        <pc:chgData name="Kuan-Hua Chao" userId="a54ba1f1e88c01b0" providerId="LiveId" clId="{A5A06B71-536F-A147-9459-633BC8818378}" dt="2024-03-24T15:05:32.072" v="23627" actId="20577"/>
        <pc:sldMkLst>
          <pc:docMk/>
          <pc:sldMk cId="0" sldId="350"/>
        </pc:sldMkLst>
        <pc:spChg chg="mod">
          <ac:chgData name="Kuan-Hua Chao" userId="a54ba1f1e88c01b0" providerId="LiveId" clId="{A5A06B71-536F-A147-9459-633BC8818378}" dt="2024-03-21T03:08:34.875" v="12395" actId="115"/>
          <ac:spMkLst>
            <pc:docMk/>
            <pc:sldMk cId="0" sldId="350"/>
            <ac:spMk id="3" creationId="{00000000-0000-0000-0000-000000000000}"/>
          </ac:spMkLst>
        </pc:spChg>
      </pc:sldChg>
      <pc:sldChg chg="modSp mod modTransition modNotesTx">
        <pc:chgData name="Kuan-Hua Chao" userId="a54ba1f1e88c01b0" providerId="LiveId" clId="{A5A06B71-536F-A147-9459-633BC8818378}" dt="2024-03-24T15:07:20.669" v="23635" actId="20577"/>
        <pc:sldMkLst>
          <pc:docMk/>
          <pc:sldMk cId="0" sldId="351"/>
        </pc:sldMkLst>
        <pc:spChg chg="mod">
          <ac:chgData name="Kuan-Hua Chao" userId="a54ba1f1e88c01b0" providerId="LiveId" clId="{A5A06B71-536F-A147-9459-633BC8818378}" dt="2024-03-21T03:14:46.891" v="12568" actId="115"/>
          <ac:spMkLst>
            <pc:docMk/>
            <pc:sldMk cId="0" sldId="351"/>
            <ac:spMk id="3" creationId="{00000000-0000-0000-0000-000000000000}"/>
          </ac:spMkLst>
        </pc:spChg>
      </pc:sldChg>
      <pc:sldChg chg="modTransition modNotesTx">
        <pc:chgData name="Kuan-Hua Chao" userId="a54ba1f1e88c01b0" providerId="LiveId" clId="{A5A06B71-536F-A147-9459-633BC8818378}" dt="2024-03-24T15:14:21.840" v="23698" actId="20577"/>
        <pc:sldMkLst>
          <pc:docMk/>
          <pc:sldMk cId="0" sldId="352"/>
        </pc:sldMkLst>
      </pc:sldChg>
      <pc:sldChg chg="modSp mod modTransition modNotesTx">
        <pc:chgData name="Kuan-Hua Chao" userId="a54ba1f1e88c01b0" providerId="LiveId" clId="{A5A06B71-536F-A147-9459-633BC8818378}" dt="2024-03-24T15:21:30.662" v="23715" actId="115"/>
        <pc:sldMkLst>
          <pc:docMk/>
          <pc:sldMk cId="0" sldId="353"/>
        </pc:sldMkLst>
        <pc:spChg chg="mod">
          <ac:chgData name="Kuan-Hua Chao" userId="a54ba1f1e88c01b0" providerId="LiveId" clId="{A5A06B71-536F-A147-9459-633BC8818378}" dt="2024-03-21T03:24:31.869" v="12815" actId="115"/>
          <ac:spMkLst>
            <pc:docMk/>
            <pc:sldMk cId="0" sldId="353"/>
            <ac:spMk id="3" creationId="{00000000-0000-0000-0000-000000000000}"/>
          </ac:spMkLst>
        </pc:spChg>
      </pc:sldChg>
      <pc:sldChg chg="modSp mod modTransition modNotesTx">
        <pc:chgData name="Kuan-Hua Chao" userId="a54ba1f1e88c01b0" providerId="LiveId" clId="{A5A06B71-536F-A147-9459-633BC8818378}" dt="2024-03-24T15:40:24.586" v="23743" actId="115"/>
        <pc:sldMkLst>
          <pc:docMk/>
          <pc:sldMk cId="0" sldId="354"/>
        </pc:sldMkLst>
        <pc:spChg chg="mod">
          <ac:chgData name="Kuan-Hua Chao" userId="a54ba1f1e88c01b0" providerId="LiveId" clId="{A5A06B71-536F-A147-9459-633BC8818378}" dt="2024-03-21T03:26:44.471" v="12876" actId="115"/>
          <ac:spMkLst>
            <pc:docMk/>
            <pc:sldMk cId="0" sldId="354"/>
            <ac:spMk id="3" creationId="{00000000-0000-0000-0000-000000000000}"/>
          </ac:spMkLst>
        </pc:spChg>
      </pc:sldChg>
      <pc:sldChg chg="modSp mod modTransition modNotesTx">
        <pc:chgData name="Kuan-Hua Chao" userId="a54ba1f1e88c01b0" providerId="LiveId" clId="{A5A06B71-536F-A147-9459-633BC8818378}" dt="2024-03-24T15:43:44.236" v="23745" actId="115"/>
        <pc:sldMkLst>
          <pc:docMk/>
          <pc:sldMk cId="0" sldId="355"/>
        </pc:sldMkLst>
        <pc:spChg chg="mod">
          <ac:chgData name="Kuan-Hua Chao" userId="a54ba1f1e88c01b0" providerId="LiveId" clId="{A5A06B71-536F-A147-9459-633BC8818378}" dt="2024-03-21T03:30:55.078" v="12952" actId="115"/>
          <ac:spMkLst>
            <pc:docMk/>
            <pc:sldMk cId="0" sldId="355"/>
            <ac:spMk id="3" creationId="{00000000-0000-0000-0000-000000000000}"/>
          </ac:spMkLst>
        </pc:spChg>
      </pc:sldChg>
      <pc:sldChg chg="addSp modSp mod modTransition modAnim modNotesTx">
        <pc:chgData name="Kuan-Hua Chao" userId="a54ba1f1e88c01b0" providerId="LiveId" clId="{A5A06B71-536F-A147-9459-633BC8818378}" dt="2024-03-24T16:00:47.431" v="23775" actId="20577"/>
        <pc:sldMkLst>
          <pc:docMk/>
          <pc:sldMk cId="0" sldId="356"/>
        </pc:sldMkLst>
        <pc:spChg chg="add mod">
          <ac:chgData name="Kuan-Hua Chao" userId="a54ba1f1e88c01b0" providerId="LiveId" clId="{A5A06B71-536F-A147-9459-633BC8818378}" dt="2024-03-21T03:37:54.633" v="13010" actId="14100"/>
          <ac:spMkLst>
            <pc:docMk/>
            <pc:sldMk cId="0" sldId="356"/>
            <ac:spMk id="3" creationId="{E4EA3802-C2D1-2FB1-8C5C-ACC5629B661F}"/>
          </ac:spMkLst>
        </pc:spChg>
      </pc:sldChg>
      <pc:sldChg chg="addSp delSp modSp mod modTransition modNotesTx">
        <pc:chgData name="Kuan-Hua Chao" userId="a54ba1f1e88c01b0" providerId="LiveId" clId="{A5A06B71-536F-A147-9459-633BC8818378}" dt="2024-03-24T16:05:53.351" v="23829" actId="20577"/>
        <pc:sldMkLst>
          <pc:docMk/>
          <pc:sldMk cId="0" sldId="357"/>
        </pc:sldMkLst>
        <pc:spChg chg="mod">
          <ac:chgData name="Kuan-Hua Chao" userId="a54ba1f1e88c01b0" providerId="LiveId" clId="{A5A06B71-536F-A147-9459-633BC8818378}" dt="2024-03-24T16:04:45.867" v="23820" actId="14100"/>
          <ac:spMkLst>
            <pc:docMk/>
            <pc:sldMk cId="0" sldId="357"/>
            <ac:spMk id="3" creationId="{00000000-0000-0000-0000-000000000000}"/>
          </ac:spMkLst>
        </pc:spChg>
        <pc:picChg chg="add">
          <ac:chgData name="Kuan-Hua Chao" userId="a54ba1f1e88c01b0" providerId="LiveId" clId="{A5A06B71-536F-A147-9459-633BC8818378}" dt="2024-03-21T03:56:33.598" v="13295"/>
          <ac:picMkLst>
            <pc:docMk/>
            <pc:sldMk cId="0" sldId="357"/>
            <ac:picMk id="6" creationId="{4ADD22D1-37C6-31D6-3A39-42320711CC8A}"/>
          </ac:picMkLst>
        </pc:picChg>
        <pc:picChg chg="add mod">
          <ac:chgData name="Kuan-Hua Chao" userId="a54ba1f1e88c01b0" providerId="LiveId" clId="{A5A06B71-536F-A147-9459-633BC8818378}" dt="2024-03-21T03:56:54.222" v="13298" actId="1076"/>
          <ac:picMkLst>
            <pc:docMk/>
            <pc:sldMk cId="0" sldId="357"/>
            <ac:picMk id="7" creationId="{51BB1758-2589-E1E5-46EC-D5C65F2D1E6D}"/>
          </ac:picMkLst>
        </pc:picChg>
        <pc:picChg chg="del mod">
          <ac:chgData name="Kuan-Hua Chao" userId="a54ba1f1e88c01b0" providerId="LiveId" clId="{A5A06B71-536F-A147-9459-633BC8818378}" dt="2024-03-21T03:56:32.738" v="13294" actId="478"/>
          <ac:picMkLst>
            <pc:docMk/>
            <pc:sldMk cId="0" sldId="357"/>
            <ac:picMk id="5122" creationId="{00000000-0000-0000-0000-000000000000}"/>
          </ac:picMkLst>
        </pc:picChg>
      </pc:sldChg>
      <pc:sldChg chg="modSp mod modTransition modNotesTx">
        <pc:chgData name="Kuan-Hua Chao" userId="a54ba1f1e88c01b0" providerId="LiveId" clId="{A5A06B71-536F-A147-9459-633BC8818378}" dt="2024-03-24T16:13:16.967" v="23840" actId="20577"/>
        <pc:sldMkLst>
          <pc:docMk/>
          <pc:sldMk cId="0" sldId="361"/>
        </pc:sldMkLst>
        <pc:spChg chg="mod">
          <ac:chgData name="Kuan-Hua Chao" userId="a54ba1f1e88c01b0" providerId="LiveId" clId="{A5A06B71-536F-A147-9459-633BC8818378}" dt="2024-03-21T04:18:17.096" v="13419" actId="20577"/>
          <ac:spMkLst>
            <pc:docMk/>
            <pc:sldMk cId="0" sldId="361"/>
            <ac:spMk id="3" creationId="{00000000-0000-0000-0000-000000000000}"/>
          </ac:spMkLst>
        </pc:spChg>
      </pc:sldChg>
      <pc:sldChg chg="addSp delSp modSp mod modTransition addAnim delAnim modAnim modNotes modNotesTx">
        <pc:chgData name="Kuan-Hua Chao" userId="a54ba1f1e88c01b0" providerId="LiveId" clId="{A5A06B71-536F-A147-9459-633BC8818378}" dt="2024-03-25T01:59:00.742" v="24605" actId="27636"/>
        <pc:sldMkLst>
          <pc:docMk/>
          <pc:sldMk cId="0" sldId="363"/>
        </pc:sldMkLst>
        <pc:spChg chg="add mod">
          <ac:chgData name="Kuan-Hua Chao" userId="a54ba1f1e88c01b0" providerId="LiveId" clId="{A5A06B71-536F-A147-9459-633BC8818378}" dt="2024-03-21T04:48:59.322" v="13525" actId="14100"/>
          <ac:spMkLst>
            <pc:docMk/>
            <pc:sldMk cId="0" sldId="363"/>
            <ac:spMk id="3" creationId="{CCA46207-1DF9-7200-AD16-352BC032723A}"/>
          </ac:spMkLst>
        </pc:spChg>
        <pc:spChg chg="del">
          <ac:chgData name="Kuan-Hua Chao" userId="a54ba1f1e88c01b0" providerId="LiveId" clId="{A5A06B71-536F-A147-9459-633BC8818378}" dt="2024-03-21T04:58:35.863" v="13686" actId="478"/>
          <ac:spMkLst>
            <pc:docMk/>
            <pc:sldMk cId="0" sldId="363"/>
            <ac:spMk id="7" creationId="{926C36C0-DF2E-031D-5368-4B2B367739BA}"/>
          </ac:spMkLst>
        </pc:spChg>
        <pc:spChg chg="add mod">
          <ac:chgData name="Kuan-Hua Chao" userId="a54ba1f1e88c01b0" providerId="LiveId" clId="{A5A06B71-536F-A147-9459-633BC8818378}" dt="2024-03-21T05:02:42.773" v="13931" actId="1035"/>
          <ac:spMkLst>
            <pc:docMk/>
            <pc:sldMk cId="0" sldId="363"/>
            <ac:spMk id="13" creationId="{E7BCF4CB-D1AC-22BA-57CD-94FA66CE9E01}"/>
          </ac:spMkLst>
        </pc:spChg>
        <pc:spChg chg="add mod">
          <ac:chgData name="Kuan-Hua Chao" userId="a54ba1f1e88c01b0" providerId="LiveId" clId="{A5A06B71-536F-A147-9459-633BC8818378}" dt="2024-03-21T04:56:58.554" v="13677" actId="164"/>
          <ac:spMkLst>
            <pc:docMk/>
            <pc:sldMk cId="0" sldId="363"/>
            <ac:spMk id="14" creationId="{A6D07D5D-E53D-9F1B-F1E9-63D81497C48C}"/>
          </ac:spMkLst>
        </pc:spChg>
        <pc:spChg chg="add mod">
          <ac:chgData name="Kuan-Hua Chao" userId="a54ba1f1e88c01b0" providerId="LiveId" clId="{A5A06B71-536F-A147-9459-633BC8818378}" dt="2024-03-21T04:56:58.554" v="13677" actId="164"/>
          <ac:spMkLst>
            <pc:docMk/>
            <pc:sldMk cId="0" sldId="363"/>
            <ac:spMk id="15" creationId="{146724E2-5447-D0B9-01AE-D1A3257C3D59}"/>
          </ac:spMkLst>
        </pc:spChg>
        <pc:spChg chg="add mod">
          <ac:chgData name="Kuan-Hua Chao" userId="a54ba1f1e88c01b0" providerId="LiveId" clId="{A5A06B71-536F-A147-9459-633BC8818378}" dt="2024-03-21T05:01:02.072" v="13916" actId="207"/>
          <ac:spMkLst>
            <pc:docMk/>
            <pc:sldMk cId="0" sldId="363"/>
            <ac:spMk id="18" creationId="{0762DB60-8825-714A-1229-9583865454FC}"/>
          </ac:spMkLst>
        </pc:spChg>
        <pc:spChg chg="add mod">
          <ac:chgData name="Kuan-Hua Chao" userId="a54ba1f1e88c01b0" providerId="LiveId" clId="{A5A06B71-536F-A147-9459-633BC8818378}" dt="2024-03-21T05:02:25.104" v="13923" actId="207"/>
          <ac:spMkLst>
            <pc:docMk/>
            <pc:sldMk cId="0" sldId="363"/>
            <ac:spMk id="19" creationId="{08DF88C2-F0D4-DE1B-4A53-60269E580147}"/>
          </ac:spMkLst>
        </pc:spChg>
        <pc:spChg chg="add mod">
          <ac:chgData name="Kuan-Hua Chao" userId="a54ba1f1e88c01b0" providerId="LiveId" clId="{A5A06B71-536F-A147-9459-633BC8818378}" dt="2024-03-21T05:16:58.499" v="14038" actId="207"/>
          <ac:spMkLst>
            <pc:docMk/>
            <pc:sldMk cId="0" sldId="363"/>
            <ac:spMk id="22" creationId="{F36F01E3-B610-A4B2-89E7-6C9F644B6F5C}"/>
          </ac:spMkLst>
        </pc:spChg>
        <pc:spChg chg="add mod">
          <ac:chgData name="Kuan-Hua Chao" userId="a54ba1f1e88c01b0" providerId="LiveId" clId="{A5A06B71-536F-A147-9459-633BC8818378}" dt="2024-03-21T05:25:03.287" v="14281" actId="164"/>
          <ac:spMkLst>
            <pc:docMk/>
            <pc:sldMk cId="0" sldId="363"/>
            <ac:spMk id="23" creationId="{80686CF5-BE2D-FA95-F9C8-2805F9DCB0CF}"/>
          </ac:spMkLst>
        </pc:spChg>
        <pc:spChg chg="add mod">
          <ac:chgData name="Kuan-Hua Chao" userId="a54ba1f1e88c01b0" providerId="LiveId" clId="{A5A06B71-536F-A147-9459-633BC8818378}" dt="2024-03-21T05:25:03.287" v="14281" actId="164"/>
          <ac:spMkLst>
            <pc:docMk/>
            <pc:sldMk cId="0" sldId="363"/>
            <ac:spMk id="24" creationId="{49FEC497-0B0A-833B-33A4-ED83D11D0CD5}"/>
          </ac:spMkLst>
        </pc:spChg>
        <pc:grpChg chg="add del">
          <ac:chgData name="Kuan-Hua Chao" userId="a54ba1f1e88c01b0" providerId="LiveId" clId="{A5A06B71-536F-A147-9459-633BC8818378}" dt="2024-03-21T04:59:09.288" v="13696" actId="478"/>
          <ac:grpSpMkLst>
            <pc:docMk/>
            <pc:sldMk cId="0" sldId="363"/>
            <ac:grpSpMk id="9" creationId="{C081D7CF-EEB2-EADF-9505-5DFA7EE77901}"/>
          </ac:grpSpMkLst>
        </pc:grpChg>
        <pc:grpChg chg="add mod">
          <ac:chgData name="Kuan-Hua Chao" userId="a54ba1f1e88c01b0" providerId="LiveId" clId="{A5A06B71-536F-A147-9459-633BC8818378}" dt="2024-03-21T04:57:11.011" v="13678" actId="164"/>
          <ac:grpSpMkLst>
            <pc:docMk/>
            <pc:sldMk cId="0" sldId="363"/>
            <ac:grpSpMk id="16" creationId="{BCD55601-6B56-C3B6-421B-6DD5FBFF9668}"/>
          </ac:grpSpMkLst>
        </pc:grpChg>
        <pc:grpChg chg="add mod">
          <ac:chgData name="Kuan-Hua Chao" userId="a54ba1f1e88c01b0" providerId="LiveId" clId="{A5A06B71-536F-A147-9459-633BC8818378}" dt="2024-03-21T04:57:11.011" v="13678" actId="164"/>
          <ac:grpSpMkLst>
            <pc:docMk/>
            <pc:sldMk cId="0" sldId="363"/>
            <ac:grpSpMk id="17" creationId="{8625F2E5-D763-6B3C-3B02-2D5A292CAD8A}"/>
          </ac:grpSpMkLst>
        </pc:grpChg>
        <pc:grpChg chg="add mod">
          <ac:chgData name="Kuan-Hua Chao" userId="a54ba1f1e88c01b0" providerId="LiveId" clId="{A5A06B71-536F-A147-9459-633BC8818378}" dt="2024-03-21T05:25:03.287" v="14281" actId="164"/>
          <ac:grpSpMkLst>
            <pc:docMk/>
            <pc:sldMk cId="0" sldId="363"/>
            <ac:grpSpMk id="25" creationId="{B3EA58BB-473A-F787-AE5F-BD15F3856D70}"/>
          </ac:grpSpMkLst>
        </pc:grpChg>
        <pc:picChg chg="add del">
          <ac:chgData name="Kuan-Hua Chao" userId="a54ba1f1e88c01b0" providerId="LiveId" clId="{A5A06B71-536F-A147-9459-633BC8818378}" dt="2024-03-21T04:59:07.246" v="13695" actId="478"/>
          <ac:picMkLst>
            <pc:docMk/>
            <pc:sldMk cId="0" sldId="363"/>
            <ac:picMk id="5" creationId="{035B998B-6B4C-F8E7-9AC0-FC936A36FCF3}"/>
          </ac:picMkLst>
        </pc:picChg>
        <pc:picChg chg="del">
          <ac:chgData name="Kuan-Hua Chao" userId="a54ba1f1e88c01b0" providerId="LiveId" clId="{A5A06B71-536F-A147-9459-633BC8818378}" dt="2024-03-21T04:58:38.130" v="13687" actId="478"/>
          <ac:picMkLst>
            <pc:docMk/>
            <pc:sldMk cId="0" sldId="363"/>
            <ac:picMk id="10" creationId="{53BBA335-4BD3-C672-1408-0691572AD188}"/>
          </ac:picMkLst>
        </pc:picChg>
        <pc:picChg chg="add del mod">
          <ac:chgData name="Kuan-Hua Chao" userId="a54ba1f1e88c01b0" providerId="LiveId" clId="{A5A06B71-536F-A147-9459-633BC8818378}" dt="2024-03-21T04:59:05.911" v="13694" actId="478"/>
          <ac:picMkLst>
            <pc:docMk/>
            <pc:sldMk cId="0" sldId="363"/>
            <ac:picMk id="11" creationId="{66AFB552-D3B7-C223-C46F-A9F1170ADB19}"/>
          </ac:picMkLst>
        </pc:picChg>
        <pc:picChg chg="add mod">
          <ac:chgData name="Kuan-Hua Chao" userId="a54ba1f1e88c01b0" providerId="LiveId" clId="{A5A06B71-536F-A147-9459-633BC8818378}" dt="2024-03-21T05:08:33.321" v="13954"/>
          <ac:picMkLst>
            <pc:docMk/>
            <pc:sldMk cId="0" sldId="363"/>
            <ac:picMk id="20" creationId="{5888E9D6-F14A-4FF9-B2B7-D55ED7ED368A}"/>
          </ac:picMkLst>
        </pc:picChg>
        <pc:picChg chg="add mod">
          <ac:chgData name="Kuan-Hua Chao" userId="a54ba1f1e88c01b0" providerId="LiveId" clId="{A5A06B71-536F-A147-9459-633BC8818378}" dt="2024-03-21T05:08:38.816" v="13957"/>
          <ac:picMkLst>
            <pc:docMk/>
            <pc:sldMk cId="0" sldId="363"/>
            <ac:picMk id="21" creationId="{F622907F-A009-6545-2C4B-768AE75BCAF0}"/>
          </ac:picMkLst>
        </pc:picChg>
      </pc:sldChg>
      <pc:sldChg chg="addSp delSp modSp mod modTransition modAnim modNotesTx">
        <pc:chgData name="Kuan-Hua Chao" userId="a54ba1f1e88c01b0" providerId="LiveId" clId="{A5A06B71-536F-A147-9459-633BC8818378}" dt="2024-03-24T17:01:35.232" v="23883" actId="20577"/>
        <pc:sldMkLst>
          <pc:docMk/>
          <pc:sldMk cId="0" sldId="364"/>
        </pc:sldMkLst>
        <pc:spChg chg="add mod">
          <ac:chgData name="Kuan-Hua Chao" userId="a54ba1f1e88c01b0" providerId="LiveId" clId="{A5A06B71-536F-A147-9459-633BC8818378}" dt="2024-03-21T05:56:31.986" v="14683"/>
          <ac:spMkLst>
            <pc:docMk/>
            <pc:sldMk cId="0" sldId="364"/>
            <ac:spMk id="7" creationId="{54463914-8708-0493-7DDC-ADD11F4AAAF4}"/>
          </ac:spMkLst>
        </pc:spChg>
        <pc:spChg chg="add mod">
          <ac:chgData name="Kuan-Hua Chao" userId="a54ba1f1e88c01b0" providerId="LiveId" clId="{A5A06B71-536F-A147-9459-633BC8818378}" dt="2024-03-21T05:59:53.786" v="14848" actId="1036"/>
          <ac:spMkLst>
            <pc:docMk/>
            <pc:sldMk cId="0" sldId="364"/>
            <ac:spMk id="8" creationId="{2FDA7FF0-A7A2-D79A-D0E2-6AC0A2F5336D}"/>
          </ac:spMkLst>
        </pc:spChg>
        <pc:picChg chg="add del mod">
          <ac:chgData name="Kuan-Hua Chao" userId="a54ba1f1e88c01b0" providerId="LiveId" clId="{A5A06B71-536F-A147-9459-633BC8818378}" dt="2024-03-21T05:57:57.281" v="14696" actId="478"/>
          <ac:picMkLst>
            <pc:docMk/>
            <pc:sldMk cId="0" sldId="364"/>
            <ac:picMk id="4" creationId="{00000000-0000-0000-0000-000000000000}"/>
          </ac:picMkLst>
        </pc:picChg>
        <pc:picChg chg="mod">
          <ac:chgData name="Kuan-Hua Chao" userId="a54ba1f1e88c01b0" providerId="LiveId" clId="{A5A06B71-536F-A147-9459-633BC8818378}" dt="2024-03-21T05:59:10.284" v="14708" actId="1076"/>
          <ac:picMkLst>
            <pc:docMk/>
            <pc:sldMk cId="0" sldId="364"/>
            <ac:picMk id="5" creationId="{00000000-0000-0000-0000-000000000000}"/>
          </ac:picMkLst>
        </pc:picChg>
      </pc:sldChg>
      <pc:sldChg chg="modSp mod modTransition modNotesTx">
        <pc:chgData name="Kuan-Hua Chao" userId="a54ba1f1e88c01b0" providerId="LiveId" clId="{A5A06B71-536F-A147-9459-633BC8818378}" dt="2024-03-24T04:15:47.692" v="20933"/>
        <pc:sldMkLst>
          <pc:docMk/>
          <pc:sldMk cId="0" sldId="365"/>
        </pc:sldMkLst>
        <pc:picChg chg="mod">
          <ac:chgData name="Kuan-Hua Chao" userId="a54ba1f1e88c01b0" providerId="LiveId" clId="{A5A06B71-536F-A147-9459-633BC8818378}" dt="2024-03-21T05:57:40.277" v="14693" actId="1076"/>
          <ac:picMkLst>
            <pc:docMk/>
            <pc:sldMk cId="0" sldId="365"/>
            <ac:picMk id="5" creationId="{00000000-0000-0000-0000-000000000000}"/>
          </ac:picMkLst>
        </pc:picChg>
      </pc:sldChg>
      <pc:sldChg chg="addSp delSp modSp mod modTransition modAnim modNotesTx">
        <pc:chgData name="Kuan-Hua Chao" userId="a54ba1f1e88c01b0" providerId="LiveId" clId="{A5A06B71-536F-A147-9459-633BC8818378}" dt="2024-03-24T17:47:57.853" v="24052" actId="20577"/>
        <pc:sldMkLst>
          <pc:docMk/>
          <pc:sldMk cId="0" sldId="366"/>
        </pc:sldMkLst>
        <pc:spChg chg="mod">
          <ac:chgData name="Kuan-Hua Chao" userId="a54ba1f1e88c01b0" providerId="LiveId" clId="{A5A06B71-536F-A147-9459-633BC8818378}" dt="2024-03-21T08:23:22.839" v="16554" actId="2711"/>
          <ac:spMkLst>
            <pc:docMk/>
            <pc:sldMk cId="0" sldId="366"/>
            <ac:spMk id="3" creationId="{00000000-0000-0000-0000-000000000000}"/>
          </ac:spMkLst>
        </pc:spChg>
        <pc:spChg chg="add mod">
          <ac:chgData name="Kuan-Hua Chao" userId="a54ba1f1e88c01b0" providerId="LiveId" clId="{A5A06B71-536F-A147-9459-633BC8818378}" dt="2024-03-21T07:50:32.208" v="15956" actId="14100"/>
          <ac:spMkLst>
            <pc:docMk/>
            <pc:sldMk cId="0" sldId="366"/>
            <ac:spMk id="6" creationId="{9181C13D-5B94-9D2E-C81A-4B2F765DE3F1}"/>
          </ac:spMkLst>
        </pc:spChg>
        <pc:spChg chg="add mod">
          <ac:chgData name="Kuan-Hua Chao" userId="a54ba1f1e88c01b0" providerId="LiveId" clId="{A5A06B71-536F-A147-9459-633BC8818378}" dt="2024-03-21T07:51:08.860" v="15980" actId="14100"/>
          <ac:spMkLst>
            <pc:docMk/>
            <pc:sldMk cId="0" sldId="366"/>
            <ac:spMk id="7" creationId="{6DB71CB2-0E00-6FB2-E56C-679109DC19DB}"/>
          </ac:spMkLst>
        </pc:spChg>
        <pc:spChg chg="add del mod">
          <ac:chgData name="Kuan-Hua Chao" userId="a54ba1f1e88c01b0" providerId="LiveId" clId="{A5A06B71-536F-A147-9459-633BC8818378}" dt="2024-03-21T08:23:04.223" v="16529" actId="478"/>
          <ac:spMkLst>
            <pc:docMk/>
            <pc:sldMk cId="0" sldId="366"/>
            <ac:spMk id="9" creationId="{8A534C6B-B9B3-A329-7402-E04518A9E574}"/>
          </ac:spMkLst>
        </pc:spChg>
        <pc:picChg chg="mod modCrop">
          <ac:chgData name="Kuan-Hua Chao" userId="a54ba1f1e88c01b0" providerId="LiveId" clId="{A5A06B71-536F-A147-9459-633BC8818378}" dt="2024-03-21T07:46:02.766" v="15936" actId="732"/>
          <ac:picMkLst>
            <pc:docMk/>
            <pc:sldMk cId="0" sldId="366"/>
            <ac:picMk id="5" creationId="{00000000-0000-0000-0000-000000000000}"/>
          </ac:picMkLst>
        </pc:picChg>
      </pc:sldChg>
      <pc:sldChg chg="modSp mod modTransition modNotesTx">
        <pc:chgData name="Kuan-Hua Chao" userId="a54ba1f1e88c01b0" providerId="LiveId" clId="{A5A06B71-536F-A147-9459-633BC8818378}" dt="2024-03-24T17:51:44.774" v="24073" actId="20577"/>
        <pc:sldMkLst>
          <pc:docMk/>
          <pc:sldMk cId="0" sldId="367"/>
        </pc:sldMkLst>
        <pc:spChg chg="mod">
          <ac:chgData name="Kuan-Hua Chao" userId="a54ba1f1e88c01b0" providerId="LiveId" clId="{A5A06B71-536F-A147-9459-633BC8818378}" dt="2024-03-21T08:10:18.274" v="16319" actId="115"/>
          <ac:spMkLst>
            <pc:docMk/>
            <pc:sldMk cId="0" sldId="367"/>
            <ac:spMk id="3" creationId="{00000000-0000-0000-0000-000000000000}"/>
          </ac:spMkLst>
        </pc:spChg>
      </pc:sldChg>
      <pc:sldChg chg="modSp mod modTransition modNotes modNotesTx">
        <pc:chgData name="Kuan-Hua Chao" userId="a54ba1f1e88c01b0" providerId="LiveId" clId="{A5A06B71-536F-A147-9459-633BC8818378}" dt="2024-03-25T07:31:09.407" v="26738" actId="20577"/>
        <pc:sldMkLst>
          <pc:docMk/>
          <pc:sldMk cId="0" sldId="368"/>
        </pc:sldMkLst>
        <pc:spChg chg="mod">
          <ac:chgData name="Kuan-Hua Chao" userId="a54ba1f1e88c01b0" providerId="LiveId" clId="{A5A06B71-536F-A147-9459-633BC8818378}" dt="2024-03-21T08:16:25.426" v="16401" actId="115"/>
          <ac:spMkLst>
            <pc:docMk/>
            <pc:sldMk cId="0" sldId="368"/>
            <ac:spMk id="3" creationId="{00000000-0000-0000-0000-000000000000}"/>
          </ac:spMkLst>
        </pc:spChg>
      </pc:sldChg>
      <pc:sldChg chg="modSp mod modTransition modNotesTx">
        <pc:chgData name="Kuan-Hua Chao" userId="a54ba1f1e88c01b0" providerId="LiveId" clId="{A5A06B71-536F-A147-9459-633BC8818378}" dt="2024-03-25T02:53:21.560" v="25902" actId="115"/>
        <pc:sldMkLst>
          <pc:docMk/>
          <pc:sldMk cId="0" sldId="369"/>
        </pc:sldMkLst>
        <pc:spChg chg="mod">
          <ac:chgData name="Kuan-Hua Chao" userId="a54ba1f1e88c01b0" providerId="LiveId" clId="{A5A06B71-536F-A147-9459-633BC8818378}" dt="2024-03-21T08:33:03.583" v="16782" actId="115"/>
          <ac:spMkLst>
            <pc:docMk/>
            <pc:sldMk cId="0" sldId="369"/>
            <ac:spMk id="3" creationId="{00000000-0000-0000-0000-000000000000}"/>
          </ac:spMkLst>
        </pc:spChg>
      </pc:sldChg>
      <pc:sldChg chg="delSp modSp mod modTransition modNotesTx">
        <pc:chgData name="Kuan-Hua Chao" userId="a54ba1f1e88c01b0" providerId="LiveId" clId="{A5A06B71-536F-A147-9459-633BC8818378}" dt="2024-03-25T03:19:28.014" v="25980" actId="20577"/>
        <pc:sldMkLst>
          <pc:docMk/>
          <pc:sldMk cId="0" sldId="370"/>
        </pc:sldMkLst>
        <pc:spChg chg="mod">
          <ac:chgData name="Kuan-Hua Chao" userId="a54ba1f1e88c01b0" providerId="LiveId" clId="{A5A06B71-536F-A147-9459-633BC8818378}" dt="2024-03-21T08:48:00.103" v="17126" actId="20577"/>
          <ac:spMkLst>
            <pc:docMk/>
            <pc:sldMk cId="0" sldId="370"/>
            <ac:spMk id="3" creationId="{00000000-0000-0000-0000-000000000000}"/>
          </ac:spMkLst>
        </pc:spChg>
        <pc:picChg chg="del mod">
          <ac:chgData name="Kuan-Hua Chao" userId="a54ba1f1e88c01b0" providerId="LiveId" clId="{A5A06B71-536F-A147-9459-633BC8818378}" dt="2024-03-21T08:46:07.036" v="17111" actId="478"/>
          <ac:picMkLst>
            <pc:docMk/>
            <pc:sldMk cId="0" sldId="370"/>
            <ac:picMk id="4" creationId="{5BAD75F3-4FC6-4D8E-B38C-5440929A93D1}"/>
          </ac:picMkLst>
        </pc:picChg>
      </pc:sldChg>
      <pc:sldChg chg="addSp delSp modSp mod modTransition modNotesTx">
        <pc:chgData name="Kuan-Hua Chao" userId="a54ba1f1e88c01b0" providerId="LiveId" clId="{A5A06B71-536F-A147-9459-633BC8818378}" dt="2024-03-25T03:25:43.914" v="26008" actId="20577"/>
        <pc:sldMkLst>
          <pc:docMk/>
          <pc:sldMk cId="0" sldId="371"/>
        </pc:sldMkLst>
        <pc:spChg chg="mod">
          <ac:chgData name="Kuan-Hua Chao" userId="a54ba1f1e88c01b0" providerId="LiveId" clId="{A5A06B71-536F-A147-9459-633BC8818378}" dt="2024-03-25T02:59:56.225" v="25957" actId="20577"/>
          <ac:spMkLst>
            <pc:docMk/>
            <pc:sldMk cId="0" sldId="371"/>
            <ac:spMk id="3" creationId="{00000000-0000-0000-0000-000000000000}"/>
          </ac:spMkLst>
        </pc:spChg>
        <pc:picChg chg="add del">
          <ac:chgData name="Kuan-Hua Chao" userId="a54ba1f1e88c01b0" providerId="LiveId" clId="{A5A06B71-536F-A147-9459-633BC8818378}" dt="2024-03-25T02:59:54.995" v="25950" actId="478"/>
          <ac:picMkLst>
            <pc:docMk/>
            <pc:sldMk cId="0" sldId="371"/>
            <ac:picMk id="5" creationId="{9FBEFA3F-8379-4DCE-ADF3-87C213F5F60B}"/>
          </ac:picMkLst>
        </pc:picChg>
      </pc:sldChg>
      <pc:sldChg chg="addSp modSp mod modTransition modAnim modNotes modNotesTx">
        <pc:chgData name="Kuan-Hua Chao" userId="a54ba1f1e88c01b0" providerId="LiveId" clId="{A5A06B71-536F-A147-9459-633BC8818378}" dt="2024-03-25T08:19:33.503" v="26871" actId="27636"/>
        <pc:sldMkLst>
          <pc:docMk/>
          <pc:sldMk cId="0" sldId="372"/>
        </pc:sldMkLst>
        <pc:spChg chg="add mod">
          <ac:chgData name="Kuan-Hua Chao" userId="a54ba1f1e88c01b0" providerId="LiveId" clId="{A5A06B71-536F-A147-9459-633BC8818378}" dt="2024-03-21T09:09:07.811" v="17591" actId="207"/>
          <ac:spMkLst>
            <pc:docMk/>
            <pc:sldMk cId="0" sldId="372"/>
            <ac:spMk id="7" creationId="{9614A21E-1B8D-A1E1-3B68-45538E667B98}"/>
          </ac:spMkLst>
        </pc:spChg>
        <pc:spChg chg="add mod">
          <ac:chgData name="Kuan-Hua Chao" userId="a54ba1f1e88c01b0" providerId="LiveId" clId="{A5A06B71-536F-A147-9459-633BC8818378}" dt="2024-03-25T06:33:28.408" v="26278" actId="164"/>
          <ac:spMkLst>
            <pc:docMk/>
            <pc:sldMk cId="0" sldId="372"/>
            <ac:spMk id="19" creationId="{4B579F6E-8C3F-2FA7-8A6F-CEDD980B3C82}"/>
          </ac:spMkLst>
        </pc:spChg>
        <pc:grpChg chg="add mod">
          <ac:chgData name="Kuan-Hua Chao" userId="a54ba1f1e88c01b0" providerId="LiveId" clId="{A5A06B71-536F-A147-9459-633BC8818378}" dt="2024-03-25T06:33:28.408" v="26278" actId="164"/>
          <ac:grpSpMkLst>
            <pc:docMk/>
            <pc:sldMk cId="0" sldId="372"/>
            <ac:grpSpMk id="20" creationId="{4BA3B56A-0FA6-F7A0-6657-DE8DA3106626}"/>
          </ac:grpSpMkLst>
        </pc:grpChg>
        <pc:cxnChg chg="add mod">
          <ac:chgData name="Kuan-Hua Chao" userId="a54ba1f1e88c01b0" providerId="LiveId" clId="{A5A06B71-536F-A147-9459-633BC8818378}" dt="2024-03-25T06:33:28.408" v="26278" actId="164"/>
          <ac:cxnSpMkLst>
            <pc:docMk/>
            <pc:sldMk cId="0" sldId="372"/>
            <ac:cxnSpMk id="9" creationId="{2ED4176B-A7C7-2C27-7D20-6472AC32CFA3}"/>
          </ac:cxnSpMkLst>
        </pc:cxnChg>
      </pc:sldChg>
      <pc:sldChg chg="addSp modSp mod modTransition modAnim modNotes modNotesTx">
        <pc:chgData name="Kuan-Hua Chao" userId="a54ba1f1e88c01b0" providerId="LiveId" clId="{A5A06B71-536F-A147-9459-633BC8818378}" dt="2024-03-25T08:19:34.086" v="26872" actId="27636"/>
        <pc:sldMkLst>
          <pc:docMk/>
          <pc:sldMk cId="0" sldId="373"/>
        </pc:sldMkLst>
        <pc:spChg chg="mod">
          <ac:chgData name="Kuan-Hua Chao" userId="a54ba1f1e88c01b0" providerId="LiveId" clId="{A5A06B71-536F-A147-9459-633BC8818378}" dt="2024-03-21T09:18:31.574" v="17614" actId="20577"/>
          <ac:spMkLst>
            <pc:docMk/>
            <pc:sldMk cId="0" sldId="373"/>
            <ac:spMk id="3" creationId="{00000000-0000-0000-0000-000000000000}"/>
          </ac:spMkLst>
        </pc:spChg>
        <pc:spChg chg="add mod">
          <ac:chgData name="Kuan-Hua Chao" userId="a54ba1f1e88c01b0" providerId="LiveId" clId="{A5A06B71-536F-A147-9459-633BC8818378}" dt="2024-03-25T07:49:13.677" v="26865" actId="207"/>
          <ac:spMkLst>
            <pc:docMk/>
            <pc:sldMk cId="0" sldId="373"/>
            <ac:spMk id="8" creationId="{B56CD23C-CE80-1CFE-D798-DA3C35E2F0BE}"/>
          </ac:spMkLst>
        </pc:spChg>
      </pc:sldChg>
      <pc:sldChg chg="addSp delSp modSp mod modTransition modAnim modNotes modNotesTx">
        <pc:chgData name="Kuan-Hua Chao" userId="a54ba1f1e88c01b0" providerId="LiveId" clId="{A5A06B71-536F-A147-9459-633BC8818378}" dt="2024-03-25T07:14:15.311" v="26533" actId="115"/>
        <pc:sldMkLst>
          <pc:docMk/>
          <pc:sldMk cId="4047683132" sldId="377"/>
        </pc:sldMkLst>
        <pc:spChg chg="add del mod">
          <ac:chgData name="Kuan-Hua Chao" userId="a54ba1f1e88c01b0" providerId="LiveId" clId="{A5A06B71-536F-A147-9459-633BC8818378}" dt="2024-03-24T18:10:29.884" v="24116" actId="21"/>
          <ac:spMkLst>
            <pc:docMk/>
            <pc:sldMk cId="4047683132" sldId="377"/>
            <ac:spMk id="5" creationId="{67DF0942-912F-24A0-53FD-7797966A6C6F}"/>
          </ac:spMkLst>
        </pc:spChg>
      </pc:sldChg>
      <pc:sldChg chg="modTransition modNotesTx">
        <pc:chgData name="Kuan-Hua Chao" userId="a54ba1f1e88c01b0" providerId="LiveId" clId="{A5A06B71-536F-A147-9459-633BC8818378}" dt="2024-03-24T10:15:00.100" v="22700" actId="12"/>
        <pc:sldMkLst>
          <pc:docMk/>
          <pc:sldMk cId="1570415286" sldId="383"/>
        </pc:sldMkLst>
      </pc:sldChg>
      <pc:sldChg chg="addSp delSp modSp mod modTransition modNotes modNotesTx">
        <pc:chgData name="Kuan-Hua Chao" userId="a54ba1f1e88c01b0" providerId="LiveId" clId="{A5A06B71-536F-A147-9459-633BC8818378}" dt="2024-03-24T04:15:47.692" v="20933"/>
        <pc:sldMkLst>
          <pc:docMk/>
          <pc:sldMk cId="3951083360" sldId="384"/>
        </pc:sldMkLst>
        <pc:spChg chg="add mod">
          <ac:chgData name="Kuan-Hua Chao" userId="a54ba1f1e88c01b0" providerId="LiveId" clId="{A5A06B71-536F-A147-9459-633BC8818378}" dt="2024-03-19T02:06:01.441" v="2714" actId="1076"/>
          <ac:spMkLst>
            <pc:docMk/>
            <pc:sldMk cId="3951083360" sldId="384"/>
            <ac:spMk id="3" creationId="{FBA3EBFD-1556-1B69-B033-BFA08C34ED40}"/>
          </ac:spMkLst>
        </pc:spChg>
        <pc:spChg chg="add mod">
          <ac:chgData name="Kuan-Hua Chao" userId="a54ba1f1e88c01b0" providerId="LiveId" clId="{A5A06B71-536F-A147-9459-633BC8818378}" dt="2024-03-21T09:28:47.075" v="17761" actId="13926"/>
          <ac:spMkLst>
            <pc:docMk/>
            <pc:sldMk cId="3951083360" sldId="384"/>
            <ac:spMk id="8" creationId="{517C5EAE-E29A-327A-BA05-B3CFEA889163}"/>
          </ac:spMkLst>
        </pc:spChg>
        <pc:spChg chg="add mod">
          <ac:chgData name="Kuan-Hua Chao" userId="a54ba1f1e88c01b0" providerId="LiveId" clId="{A5A06B71-536F-A147-9459-633BC8818378}" dt="2024-03-19T02:07:43.914" v="2727"/>
          <ac:spMkLst>
            <pc:docMk/>
            <pc:sldMk cId="3951083360" sldId="384"/>
            <ac:spMk id="9" creationId="{51FCE83D-C15D-C722-B1AA-6384A4400518}"/>
          </ac:spMkLst>
        </pc:spChg>
        <pc:spChg chg="add del mod">
          <ac:chgData name="Kuan-Hua Chao" userId="a54ba1f1e88c01b0" providerId="LiveId" clId="{A5A06B71-536F-A147-9459-633BC8818378}" dt="2024-03-19T02:26:00.006" v="2904" actId="478"/>
          <ac:spMkLst>
            <pc:docMk/>
            <pc:sldMk cId="3951083360" sldId="384"/>
            <ac:spMk id="11" creationId="{4CB4363E-D127-8079-FB92-48B71B54F7CA}"/>
          </ac:spMkLst>
        </pc:spChg>
        <pc:picChg chg="add mod modCrop">
          <ac:chgData name="Kuan-Hua Chao" userId="a54ba1f1e88c01b0" providerId="LiveId" clId="{A5A06B71-536F-A147-9459-633BC8818378}" dt="2024-03-19T02:05:54.302" v="2712" actId="1076"/>
          <ac:picMkLst>
            <pc:docMk/>
            <pc:sldMk cId="3951083360" sldId="384"/>
            <ac:picMk id="4" creationId="{E3C9802C-9BFB-532B-F871-CDFEDF668239}"/>
          </ac:picMkLst>
        </pc:picChg>
        <pc:picChg chg="del mod">
          <ac:chgData name="Kuan-Hua Chao" userId="a54ba1f1e88c01b0" providerId="LiveId" clId="{A5A06B71-536F-A147-9459-633BC8818378}" dt="2024-03-19T02:25:57.712" v="2903" actId="478"/>
          <ac:picMkLst>
            <pc:docMk/>
            <pc:sldMk cId="3951083360" sldId="384"/>
            <ac:picMk id="7" creationId="{5B733455-1ACA-4595-A275-33F737DEB8A2}"/>
          </ac:picMkLst>
        </pc:picChg>
      </pc:sldChg>
      <pc:sldChg chg="modTransition modNotesTx">
        <pc:chgData name="Kuan-Hua Chao" userId="a54ba1f1e88c01b0" providerId="LiveId" clId="{A5A06B71-536F-A147-9459-633BC8818378}" dt="2024-03-24T04:15:47.692" v="20933"/>
        <pc:sldMkLst>
          <pc:docMk/>
          <pc:sldMk cId="399095354" sldId="385"/>
        </pc:sldMkLst>
      </pc:sldChg>
      <pc:sldChg chg="addSp modSp mod modTransition modAnim modNotesTx">
        <pc:chgData name="Kuan-Hua Chao" userId="a54ba1f1e88c01b0" providerId="LiveId" clId="{A5A06B71-536F-A147-9459-633BC8818378}" dt="2024-03-24T04:15:47.692" v="20933"/>
        <pc:sldMkLst>
          <pc:docMk/>
          <pc:sldMk cId="1758679405" sldId="386"/>
        </pc:sldMkLst>
        <pc:spChg chg="add mod">
          <ac:chgData name="Kuan-Hua Chao" userId="a54ba1f1e88c01b0" providerId="LiveId" clId="{A5A06B71-536F-A147-9459-633BC8818378}" dt="2024-03-24T01:47:20.594" v="19797" actId="207"/>
          <ac:spMkLst>
            <pc:docMk/>
            <pc:sldMk cId="1758679405" sldId="386"/>
            <ac:spMk id="5" creationId="{7AF836CD-24F6-20E9-FEE6-E2BA7A7DBCC9}"/>
          </ac:spMkLst>
        </pc:spChg>
      </pc:sldChg>
      <pc:sldChg chg="addSp modSp mod modTransition modAnim modShow modNotes modNotesTx">
        <pc:chgData name="Kuan-Hua Chao" userId="a54ba1f1e88c01b0" providerId="LiveId" clId="{A5A06B71-536F-A147-9459-633BC8818378}" dt="2024-03-24T06:11:10.789" v="21406" actId="15"/>
        <pc:sldMkLst>
          <pc:docMk/>
          <pc:sldMk cId="3588895052" sldId="387"/>
        </pc:sldMkLst>
        <pc:spChg chg="add mod">
          <ac:chgData name="Kuan-Hua Chao" userId="a54ba1f1e88c01b0" providerId="LiveId" clId="{A5A06B71-536F-A147-9459-633BC8818378}" dt="2024-03-20T02:01:23.977" v="6061" actId="14100"/>
          <ac:spMkLst>
            <pc:docMk/>
            <pc:sldMk cId="3588895052" sldId="387"/>
            <ac:spMk id="7" creationId="{90CA4C0B-D3B4-02C1-16B7-12D1633C117E}"/>
          </ac:spMkLst>
        </pc:spChg>
        <pc:spChg chg="add mod">
          <ac:chgData name="Kuan-Hua Chao" userId="a54ba1f1e88c01b0" providerId="LiveId" clId="{A5A06B71-536F-A147-9459-633BC8818378}" dt="2024-03-20T02:01:49.509" v="6068" actId="207"/>
          <ac:spMkLst>
            <pc:docMk/>
            <pc:sldMk cId="3588895052" sldId="387"/>
            <ac:spMk id="8" creationId="{8A57AF80-DCB8-E1AE-5326-0864D0F25EB4}"/>
          </ac:spMkLst>
        </pc:spChg>
        <pc:spChg chg="add mod">
          <ac:chgData name="Kuan-Hua Chao" userId="a54ba1f1e88c01b0" providerId="LiveId" clId="{A5A06B71-536F-A147-9459-633BC8818378}" dt="2024-03-24T05:49:49.834" v="21304" actId="14100"/>
          <ac:spMkLst>
            <pc:docMk/>
            <pc:sldMk cId="3588895052" sldId="387"/>
            <ac:spMk id="9" creationId="{8370823A-2CAF-98E5-53D5-F0319255B0CE}"/>
          </ac:spMkLst>
        </pc:spChg>
      </pc:sldChg>
      <pc:sldChg chg="modTransition modNotesTx">
        <pc:chgData name="Kuan-Hua Chao" userId="a54ba1f1e88c01b0" providerId="LiveId" clId="{A5A06B71-536F-A147-9459-633BC8818378}" dt="2024-03-24T06:21:23.889" v="21422" actId="115"/>
        <pc:sldMkLst>
          <pc:docMk/>
          <pc:sldMk cId="2540484762" sldId="388"/>
        </pc:sldMkLst>
      </pc:sldChg>
      <pc:sldChg chg="modTransition">
        <pc:chgData name="Kuan-Hua Chao" userId="a54ba1f1e88c01b0" providerId="LiveId" clId="{A5A06B71-536F-A147-9459-633BC8818378}" dt="2024-03-24T04:15:47.692" v="20933"/>
        <pc:sldMkLst>
          <pc:docMk/>
          <pc:sldMk cId="3717461576" sldId="389"/>
        </pc:sldMkLst>
      </pc:sldChg>
      <pc:sldChg chg="addSp modSp mod modTransition modAnim modNotesTx">
        <pc:chgData name="Kuan-Hua Chao" userId="a54ba1f1e88c01b0" providerId="LiveId" clId="{A5A06B71-536F-A147-9459-633BC8818378}" dt="2024-03-24T08:12:31.871" v="22340" actId="20577"/>
        <pc:sldMkLst>
          <pc:docMk/>
          <pc:sldMk cId="611915189" sldId="390"/>
        </pc:sldMkLst>
        <pc:spChg chg="add mod">
          <ac:chgData name="Kuan-Hua Chao" userId="a54ba1f1e88c01b0" providerId="LiveId" clId="{A5A06B71-536F-A147-9459-633BC8818378}" dt="2024-03-20T04:09:57.369" v="8165" actId="1037"/>
          <ac:spMkLst>
            <pc:docMk/>
            <pc:sldMk cId="611915189" sldId="390"/>
            <ac:spMk id="7" creationId="{037BD95A-1948-C033-6476-14A31D571398}"/>
          </ac:spMkLst>
        </pc:spChg>
      </pc:sldChg>
      <pc:sldChg chg="modTransition modNotesTx">
        <pc:chgData name="Kuan-Hua Chao" userId="a54ba1f1e88c01b0" providerId="LiveId" clId="{A5A06B71-536F-A147-9459-633BC8818378}" dt="2024-03-24T08:18:58.571" v="22393" actId="20577"/>
        <pc:sldMkLst>
          <pc:docMk/>
          <pc:sldMk cId="630231051" sldId="391"/>
        </pc:sldMkLst>
      </pc:sldChg>
      <pc:sldChg chg="modTransition modNotesTx">
        <pc:chgData name="Kuan-Hua Chao" userId="a54ba1f1e88c01b0" providerId="LiveId" clId="{A5A06B71-536F-A147-9459-633BC8818378}" dt="2024-03-24T08:47:40.100" v="22483" actId="115"/>
        <pc:sldMkLst>
          <pc:docMk/>
          <pc:sldMk cId="4034397842" sldId="392"/>
        </pc:sldMkLst>
      </pc:sldChg>
      <pc:sldChg chg="modTransition modNotes modNotesTx">
        <pc:chgData name="Kuan-Hua Chao" userId="a54ba1f1e88c01b0" providerId="LiveId" clId="{A5A06B71-536F-A147-9459-633BC8818378}" dt="2024-03-24T10:41:45.500" v="22844" actId="20577"/>
        <pc:sldMkLst>
          <pc:docMk/>
          <pc:sldMk cId="1323284556" sldId="393"/>
        </pc:sldMkLst>
      </pc:sldChg>
      <pc:sldChg chg="modSp mod modTransition modNotesTx">
        <pc:chgData name="Kuan-Hua Chao" userId="a54ba1f1e88c01b0" providerId="LiveId" clId="{A5A06B71-536F-A147-9459-633BC8818378}" dt="2024-03-24T11:20:50.441" v="22998" actId="27636"/>
        <pc:sldMkLst>
          <pc:docMk/>
          <pc:sldMk cId="337394727" sldId="394"/>
        </pc:sldMkLst>
        <pc:spChg chg="mod">
          <ac:chgData name="Kuan-Hua Chao" userId="a54ba1f1e88c01b0" providerId="LiveId" clId="{A5A06B71-536F-A147-9459-633BC8818378}" dt="2024-03-24T11:20:50.441" v="22998" actId="27636"/>
          <ac:spMkLst>
            <pc:docMk/>
            <pc:sldMk cId="337394727" sldId="394"/>
            <ac:spMk id="2" creationId="{F4282C01-CC2A-420D-80E2-E027419AE552}"/>
          </ac:spMkLst>
        </pc:spChg>
      </pc:sldChg>
      <pc:sldChg chg="modSp mod modTransition modNotes modNotesTx">
        <pc:chgData name="Kuan-Hua Chao" userId="a54ba1f1e88c01b0" providerId="LiveId" clId="{A5A06B71-536F-A147-9459-633BC8818378}" dt="2024-03-24T08:39:50.322" v="22475" actId="20577"/>
        <pc:sldMkLst>
          <pc:docMk/>
          <pc:sldMk cId="2047587058" sldId="395"/>
        </pc:sldMkLst>
        <pc:spChg chg="mod">
          <ac:chgData name="Kuan-Hua Chao" userId="a54ba1f1e88c01b0" providerId="LiveId" clId="{A5A06B71-536F-A147-9459-633BC8818378}" dt="2024-03-20T04:21:15.071" v="8405" actId="115"/>
          <ac:spMkLst>
            <pc:docMk/>
            <pc:sldMk cId="2047587058" sldId="395"/>
            <ac:spMk id="3" creationId="{00000000-0000-0000-0000-000000000000}"/>
          </ac:spMkLst>
        </pc:spChg>
        <pc:picChg chg="mod modCrop">
          <ac:chgData name="Kuan-Hua Chao" userId="a54ba1f1e88c01b0" providerId="LiveId" clId="{A5A06B71-536F-A147-9459-633BC8818378}" dt="2024-03-20T04:20:03.259" v="8396" actId="1076"/>
          <ac:picMkLst>
            <pc:docMk/>
            <pc:sldMk cId="2047587058" sldId="395"/>
            <ac:picMk id="5" creationId="{D7248292-F3BE-467B-A33C-6D2ACF8A8F7C}"/>
          </ac:picMkLst>
        </pc:picChg>
      </pc:sldChg>
      <pc:sldChg chg="modTransition">
        <pc:chgData name="Kuan-Hua Chao" userId="a54ba1f1e88c01b0" providerId="LiveId" clId="{A5A06B71-536F-A147-9459-633BC8818378}" dt="2024-03-24T04:15:47.692" v="20933"/>
        <pc:sldMkLst>
          <pc:docMk/>
          <pc:sldMk cId="949113093" sldId="396"/>
        </pc:sldMkLst>
      </pc:sldChg>
      <pc:sldChg chg="addSp delSp modSp mod modTransition modAnim modNotes modNotesTx">
        <pc:chgData name="Kuan-Hua Chao" userId="a54ba1f1e88c01b0" providerId="LiveId" clId="{A5A06B71-536F-A147-9459-633BC8818378}" dt="2024-03-24T04:15:47.692" v="20933"/>
        <pc:sldMkLst>
          <pc:docMk/>
          <pc:sldMk cId="1190717694" sldId="397"/>
        </pc:sldMkLst>
        <pc:spChg chg="add del mod">
          <ac:chgData name="Kuan-Hua Chao" userId="a54ba1f1e88c01b0" providerId="LiveId" clId="{A5A06B71-536F-A147-9459-633BC8818378}" dt="2024-03-18T08:33:31.901" v="210" actId="478"/>
          <ac:spMkLst>
            <pc:docMk/>
            <pc:sldMk cId="1190717694" sldId="397"/>
            <ac:spMk id="2" creationId="{A42D2C29-661F-8252-F9A4-64D4F9BD57AB}"/>
          </ac:spMkLst>
        </pc:spChg>
        <pc:spChg chg="add del mod">
          <ac:chgData name="Kuan-Hua Chao" userId="a54ba1f1e88c01b0" providerId="LiveId" clId="{A5A06B71-536F-A147-9459-633BC8818378}" dt="2024-03-18T08:34:10.050" v="219" actId="478"/>
          <ac:spMkLst>
            <pc:docMk/>
            <pc:sldMk cId="1190717694" sldId="397"/>
            <ac:spMk id="4" creationId="{1DD08737-D76D-F48B-D107-BBD8BA0D534D}"/>
          </ac:spMkLst>
        </pc:spChg>
        <pc:spChg chg="add mod">
          <ac:chgData name="Kuan-Hua Chao" userId="a54ba1f1e88c01b0" providerId="LiveId" clId="{A5A06B71-536F-A147-9459-633BC8818378}" dt="2024-03-18T08:35:48.376" v="290" actId="1076"/>
          <ac:spMkLst>
            <pc:docMk/>
            <pc:sldMk cId="1190717694" sldId="397"/>
            <ac:spMk id="6" creationId="{C65B8475-4109-22FE-62F9-123B4C3502A2}"/>
          </ac:spMkLst>
        </pc:spChg>
        <pc:spChg chg="add mod">
          <ac:chgData name="Kuan-Hua Chao" userId="a54ba1f1e88c01b0" providerId="LiveId" clId="{A5A06B71-536F-A147-9459-633BC8818378}" dt="2024-03-18T09:01:57.697" v="623" actId="14100"/>
          <ac:spMkLst>
            <pc:docMk/>
            <pc:sldMk cId="1190717694" sldId="397"/>
            <ac:spMk id="7" creationId="{132F548F-DE83-8330-E362-29AA938386F0}"/>
          </ac:spMkLst>
        </pc:spChg>
        <pc:spChg chg="mod">
          <ac:chgData name="Kuan-Hua Chao" userId="a54ba1f1e88c01b0" providerId="LiveId" clId="{A5A06B71-536F-A147-9459-633BC8818378}" dt="2024-03-18T08:36:18.220" v="299" actId="20577"/>
          <ac:spMkLst>
            <pc:docMk/>
            <pc:sldMk cId="1190717694" sldId="397"/>
            <ac:spMk id="11" creationId="{C3FC2770-8829-43F6-B878-5047CA60A235}"/>
          </ac:spMkLst>
        </pc:spChg>
        <pc:picChg chg="add mod">
          <ac:chgData name="Kuan-Hua Chao" userId="a54ba1f1e88c01b0" providerId="LiveId" clId="{A5A06B71-536F-A147-9459-633BC8818378}" dt="2024-03-18T08:33:45.745" v="215" actId="14100"/>
          <ac:picMkLst>
            <pc:docMk/>
            <pc:sldMk cId="1190717694" sldId="397"/>
            <ac:picMk id="1026" creationId="{7466A737-59D6-1B0E-0FC8-AAEF0ACA67E3}"/>
          </ac:picMkLst>
        </pc:picChg>
        <pc:picChg chg="del">
          <ac:chgData name="Kuan-Hua Chao" userId="a54ba1f1e88c01b0" providerId="LiveId" clId="{A5A06B71-536F-A147-9459-633BC8818378}" dt="2024-03-18T08:33:25.440" v="207" actId="478"/>
          <ac:picMkLst>
            <pc:docMk/>
            <pc:sldMk cId="1190717694" sldId="397"/>
            <ac:picMk id="2056" creationId="{DEDED5A3-A63D-46C6-B086-04190DACC3AF}"/>
          </ac:picMkLst>
        </pc:picChg>
        <pc:picChg chg="mod">
          <ac:chgData name="Kuan-Hua Chao" userId="a54ba1f1e88c01b0" providerId="LiveId" clId="{A5A06B71-536F-A147-9459-633BC8818378}" dt="2024-03-18T08:33:40.186" v="213" actId="14100"/>
          <ac:picMkLst>
            <pc:docMk/>
            <pc:sldMk cId="1190717694" sldId="397"/>
            <ac:picMk id="2058" creationId="{06B1E938-3E16-4601-AF1E-CF3AAB90B14D}"/>
          </ac:picMkLst>
        </pc:picChg>
      </pc:sldChg>
      <pc:sldChg chg="addSp delSp modSp mod modTransition delAnim modAnim modNotes modNotesTx">
        <pc:chgData name="Kuan-Hua Chao" userId="a54ba1f1e88c01b0" providerId="LiveId" clId="{A5A06B71-536F-A147-9459-633BC8818378}" dt="2024-03-24T04:15:47.692" v="20933"/>
        <pc:sldMkLst>
          <pc:docMk/>
          <pc:sldMk cId="2695480098" sldId="398"/>
        </pc:sldMkLst>
        <pc:spChg chg="mod">
          <ac:chgData name="Kuan-Hua Chao" userId="a54ba1f1e88c01b0" providerId="LiveId" clId="{A5A06B71-536F-A147-9459-633BC8818378}" dt="2024-03-21T09:29:32.639" v="17763" actId="14100"/>
          <ac:spMkLst>
            <pc:docMk/>
            <pc:sldMk cId="2695480098" sldId="398"/>
            <ac:spMk id="6" creationId="{BB1F25AA-8B54-1A44-22A2-DE67D31DE846}"/>
          </ac:spMkLst>
        </pc:spChg>
        <pc:spChg chg="add del mod">
          <ac:chgData name="Kuan-Hua Chao" userId="a54ba1f1e88c01b0" providerId="LiveId" clId="{A5A06B71-536F-A147-9459-633BC8818378}" dt="2024-03-21T09:46:18.979" v="18070" actId="21"/>
          <ac:spMkLst>
            <pc:docMk/>
            <pc:sldMk cId="2695480098" sldId="398"/>
            <ac:spMk id="7" creationId="{1619D26E-6616-520A-AB96-04443ECE848E}"/>
          </ac:spMkLst>
        </pc:spChg>
      </pc:sldChg>
      <pc:sldChg chg="modTransition modNotesTx">
        <pc:chgData name="Kuan-Hua Chao" userId="a54ba1f1e88c01b0" providerId="LiveId" clId="{A5A06B71-536F-A147-9459-633BC8818378}" dt="2024-03-25T08:02:49.876" v="26869" actId="20577"/>
        <pc:sldMkLst>
          <pc:docMk/>
          <pc:sldMk cId="2529027891" sldId="399"/>
        </pc:sldMkLst>
      </pc:sldChg>
      <pc:sldChg chg="modTransition">
        <pc:chgData name="Kuan-Hua Chao" userId="a54ba1f1e88c01b0" providerId="LiveId" clId="{A5A06B71-536F-A147-9459-633BC8818378}" dt="2024-03-24T04:15:47.692" v="20933"/>
        <pc:sldMkLst>
          <pc:docMk/>
          <pc:sldMk cId="3352521443" sldId="400"/>
        </pc:sldMkLst>
      </pc:sldChg>
      <pc:sldChg chg="modTransition modNotes modNotesTx">
        <pc:chgData name="Kuan-Hua Chao" userId="a54ba1f1e88c01b0" providerId="LiveId" clId="{A5A06B71-536F-A147-9459-633BC8818378}" dt="2024-03-25T09:03:34.669" v="27110" actId="27636"/>
        <pc:sldMkLst>
          <pc:docMk/>
          <pc:sldMk cId="394717495" sldId="401"/>
        </pc:sldMkLst>
      </pc:sldChg>
      <pc:sldChg chg="addSp modSp mod modTransition modAnim modNotesTx">
        <pc:chgData name="Kuan-Hua Chao" userId="a54ba1f1e88c01b0" providerId="LiveId" clId="{A5A06B71-536F-A147-9459-633BC8818378}" dt="2024-03-25T08:52:49.203" v="27037" actId="12"/>
        <pc:sldMkLst>
          <pc:docMk/>
          <pc:sldMk cId="643884208" sldId="402"/>
        </pc:sldMkLst>
        <pc:spChg chg="add mod">
          <ac:chgData name="Kuan-Hua Chao" userId="a54ba1f1e88c01b0" providerId="LiveId" clId="{A5A06B71-536F-A147-9459-633BC8818378}" dt="2024-03-21T12:31:45.581" v="19106" actId="164"/>
          <ac:spMkLst>
            <pc:docMk/>
            <pc:sldMk cId="643884208" sldId="402"/>
            <ac:spMk id="8" creationId="{E0FDBC05-3327-1088-6B46-DB35A19D8B07}"/>
          </ac:spMkLst>
        </pc:spChg>
        <pc:spChg chg="add mod">
          <ac:chgData name="Kuan-Hua Chao" userId="a54ba1f1e88c01b0" providerId="LiveId" clId="{A5A06B71-536F-A147-9459-633BC8818378}" dt="2024-03-21T12:31:45.581" v="19106" actId="164"/>
          <ac:spMkLst>
            <pc:docMk/>
            <pc:sldMk cId="643884208" sldId="402"/>
            <ac:spMk id="9" creationId="{CFB3EEF3-B5DC-11BC-0647-D8868AADA38C}"/>
          </ac:spMkLst>
        </pc:spChg>
        <pc:grpChg chg="add mod">
          <ac:chgData name="Kuan-Hua Chao" userId="a54ba1f1e88c01b0" providerId="LiveId" clId="{A5A06B71-536F-A147-9459-633BC8818378}" dt="2024-03-21T12:31:45.581" v="19106" actId="164"/>
          <ac:grpSpMkLst>
            <pc:docMk/>
            <pc:sldMk cId="643884208" sldId="402"/>
            <ac:grpSpMk id="10" creationId="{3EE47698-765D-B4EE-006D-80B302622586}"/>
          </ac:grpSpMkLst>
        </pc:grpChg>
      </pc:sldChg>
      <pc:sldChg chg="modTransition modNotesTx">
        <pc:chgData name="Kuan-Hua Chao" userId="a54ba1f1e88c01b0" providerId="LiveId" clId="{A5A06B71-536F-A147-9459-633BC8818378}" dt="2024-03-25T09:06:59.448" v="27125" actId="20577"/>
        <pc:sldMkLst>
          <pc:docMk/>
          <pc:sldMk cId="234978616" sldId="403"/>
        </pc:sldMkLst>
      </pc:sldChg>
      <pc:sldChg chg="modTransition">
        <pc:chgData name="Kuan-Hua Chao" userId="a54ba1f1e88c01b0" providerId="LiveId" clId="{A5A06B71-536F-A147-9459-633BC8818378}" dt="2024-03-24T04:15:47.692" v="20933"/>
        <pc:sldMkLst>
          <pc:docMk/>
          <pc:sldMk cId="3303754417" sldId="404"/>
        </pc:sldMkLst>
      </pc:sldChg>
      <pc:sldChg chg="modTransition modNotesTx">
        <pc:chgData name="Kuan-Hua Chao" userId="a54ba1f1e88c01b0" providerId="LiveId" clId="{A5A06B71-536F-A147-9459-633BC8818378}" dt="2024-03-24T04:15:47.692" v="20933"/>
        <pc:sldMkLst>
          <pc:docMk/>
          <pc:sldMk cId="3317963372" sldId="405"/>
        </pc:sldMkLst>
      </pc:sldChg>
      <pc:sldChg chg="addSp modSp mod modTransition modNotesTx">
        <pc:chgData name="Kuan-Hua Chao" userId="a54ba1f1e88c01b0" providerId="LiveId" clId="{A5A06B71-536F-A147-9459-633BC8818378}" dt="2024-03-25T02:54:16.354" v="25903" actId="20577"/>
        <pc:sldMkLst>
          <pc:docMk/>
          <pc:sldMk cId="2246066994" sldId="408"/>
        </pc:sldMkLst>
        <pc:spChg chg="mod">
          <ac:chgData name="Kuan-Hua Chao" userId="a54ba1f1e88c01b0" providerId="LiveId" clId="{A5A06B71-536F-A147-9459-633BC8818378}" dt="2024-03-21T08:38:00.008" v="17012" actId="207"/>
          <ac:spMkLst>
            <pc:docMk/>
            <pc:sldMk cId="2246066994" sldId="408"/>
            <ac:spMk id="4" creationId="{88D12661-62A6-98DC-B5D9-BD16F8A19CE9}"/>
          </ac:spMkLst>
        </pc:spChg>
        <pc:spChg chg="add mod">
          <ac:chgData name="Kuan-Hua Chao" userId="a54ba1f1e88c01b0" providerId="LiveId" clId="{A5A06B71-536F-A147-9459-633BC8818378}" dt="2024-03-21T08:36:15.658" v="16860" actId="20577"/>
          <ac:spMkLst>
            <pc:docMk/>
            <pc:sldMk cId="2246066994" sldId="408"/>
            <ac:spMk id="6" creationId="{4A43632C-2E8D-6A3C-14C2-B48676C81CDD}"/>
          </ac:spMkLst>
        </pc:spChg>
      </pc:sldChg>
      <pc:sldChg chg="addSp modSp mod modTransition modAnim modNotesTx">
        <pc:chgData name="Kuan-Hua Chao" userId="a54ba1f1e88c01b0" providerId="LiveId" clId="{A5A06B71-536F-A147-9459-633BC8818378}" dt="2024-03-25T08:50:13.457" v="27031" actId="20577"/>
        <pc:sldMkLst>
          <pc:docMk/>
          <pc:sldMk cId="4180301052" sldId="409"/>
        </pc:sldMkLst>
        <pc:spChg chg="add mod">
          <ac:chgData name="Kuan-Hua Chao" userId="a54ba1f1e88c01b0" providerId="LiveId" clId="{A5A06B71-536F-A147-9459-633BC8818378}" dt="2024-03-21T12:19:01.482" v="18861" actId="20577"/>
          <ac:spMkLst>
            <pc:docMk/>
            <pc:sldMk cId="4180301052" sldId="409"/>
            <ac:spMk id="8" creationId="{181D2B83-8EE7-3EC8-B4A4-1060495CFC63}"/>
          </ac:spMkLst>
        </pc:spChg>
        <pc:spChg chg="add mod">
          <ac:chgData name="Kuan-Hua Chao" userId="a54ba1f1e88c01b0" providerId="LiveId" clId="{A5A06B71-536F-A147-9459-633BC8818378}" dt="2024-03-21T12:20:51.189" v="18900" actId="20577"/>
          <ac:spMkLst>
            <pc:docMk/>
            <pc:sldMk cId="4180301052" sldId="409"/>
            <ac:spMk id="9" creationId="{D5462A8B-CA18-AB15-0E6C-61FFA57960A3}"/>
          </ac:spMkLst>
        </pc:spChg>
        <pc:spChg chg="add mod">
          <ac:chgData name="Kuan-Hua Chao" userId="a54ba1f1e88c01b0" providerId="LiveId" clId="{A5A06B71-536F-A147-9459-633BC8818378}" dt="2024-03-21T12:30:24.492" v="19098" actId="1076"/>
          <ac:spMkLst>
            <pc:docMk/>
            <pc:sldMk cId="4180301052" sldId="409"/>
            <ac:spMk id="11" creationId="{2C377ABA-13CF-EF3E-110B-62B7E61D9A34}"/>
          </ac:spMkLst>
        </pc:spChg>
        <pc:picChg chg="mod">
          <ac:chgData name="Kuan-Hua Chao" userId="a54ba1f1e88c01b0" providerId="LiveId" clId="{A5A06B71-536F-A147-9459-633BC8818378}" dt="2024-03-21T12:18:38.402" v="18844" actId="1076"/>
          <ac:picMkLst>
            <pc:docMk/>
            <pc:sldMk cId="4180301052" sldId="409"/>
            <ac:picMk id="5" creationId="{BB9AA6C2-687A-4F3C-AC69-656324F061CC}"/>
          </ac:picMkLst>
        </pc:picChg>
      </pc:sldChg>
      <pc:sldChg chg="mod modTransition modShow modNotesTx">
        <pc:chgData name="Kuan-Hua Chao" userId="a54ba1f1e88c01b0" providerId="LiveId" clId="{A5A06B71-536F-A147-9459-633BC8818378}" dt="2024-03-24T04:15:47.692" v="20933"/>
        <pc:sldMkLst>
          <pc:docMk/>
          <pc:sldMk cId="1394350598" sldId="410"/>
        </pc:sldMkLst>
      </pc:sldChg>
      <pc:sldChg chg="modTransition">
        <pc:chgData name="Kuan-Hua Chao" userId="a54ba1f1e88c01b0" providerId="LiveId" clId="{A5A06B71-536F-A147-9459-633BC8818378}" dt="2024-03-24T04:15:47.692" v="20933"/>
        <pc:sldMkLst>
          <pc:docMk/>
          <pc:sldMk cId="3937840205" sldId="416"/>
        </pc:sldMkLst>
      </pc:sldChg>
      <pc:sldChg chg="modTransition">
        <pc:chgData name="Kuan-Hua Chao" userId="a54ba1f1e88c01b0" providerId="LiveId" clId="{A5A06B71-536F-A147-9459-633BC8818378}" dt="2024-03-24T04:15:47.692" v="20933"/>
        <pc:sldMkLst>
          <pc:docMk/>
          <pc:sldMk cId="3807262924" sldId="417"/>
        </pc:sldMkLst>
      </pc:sldChg>
      <pc:sldChg chg="modTransition">
        <pc:chgData name="Kuan-Hua Chao" userId="a54ba1f1e88c01b0" providerId="LiveId" clId="{A5A06B71-536F-A147-9459-633BC8818378}" dt="2024-03-24T04:15:47.692" v="20933"/>
        <pc:sldMkLst>
          <pc:docMk/>
          <pc:sldMk cId="1238860403" sldId="418"/>
        </pc:sldMkLst>
      </pc:sldChg>
      <pc:sldChg chg="modTransition">
        <pc:chgData name="Kuan-Hua Chao" userId="a54ba1f1e88c01b0" providerId="LiveId" clId="{A5A06B71-536F-A147-9459-633BC8818378}" dt="2024-03-24T04:15:47.692" v="20933"/>
        <pc:sldMkLst>
          <pc:docMk/>
          <pc:sldMk cId="411600953" sldId="419"/>
        </pc:sldMkLst>
      </pc:sldChg>
      <pc:sldChg chg="modTransition">
        <pc:chgData name="Kuan-Hua Chao" userId="a54ba1f1e88c01b0" providerId="LiveId" clId="{A5A06B71-536F-A147-9459-633BC8818378}" dt="2024-03-24T04:15:47.692" v="20933"/>
        <pc:sldMkLst>
          <pc:docMk/>
          <pc:sldMk cId="2373257474" sldId="420"/>
        </pc:sldMkLst>
      </pc:sldChg>
      <pc:sldChg chg="modTransition">
        <pc:chgData name="Kuan-Hua Chao" userId="a54ba1f1e88c01b0" providerId="LiveId" clId="{A5A06B71-536F-A147-9459-633BC8818378}" dt="2024-03-24T04:15:47.692" v="20933"/>
        <pc:sldMkLst>
          <pc:docMk/>
          <pc:sldMk cId="2933580659" sldId="421"/>
        </pc:sldMkLst>
      </pc:sldChg>
      <pc:sldChg chg="modTransition">
        <pc:chgData name="Kuan-Hua Chao" userId="a54ba1f1e88c01b0" providerId="LiveId" clId="{A5A06B71-536F-A147-9459-633BC8818378}" dt="2024-03-24T04:15:47.692" v="20933"/>
        <pc:sldMkLst>
          <pc:docMk/>
          <pc:sldMk cId="3258859763" sldId="422"/>
        </pc:sldMkLst>
      </pc:sldChg>
      <pc:sldChg chg="addSp delSp modSp mod modTransition modAnim modNotes modNotesTx">
        <pc:chgData name="Kuan-Hua Chao" userId="a54ba1f1e88c01b0" providerId="LiveId" clId="{A5A06B71-536F-A147-9459-633BC8818378}" dt="2024-03-25T07:40:57.259" v="26766" actId="20577"/>
        <pc:sldMkLst>
          <pc:docMk/>
          <pc:sldMk cId="394653989" sldId="423"/>
        </pc:sldMkLst>
        <pc:spChg chg="add del mod">
          <ac:chgData name="Kuan-Hua Chao" userId="a54ba1f1e88c01b0" providerId="LiveId" clId="{A5A06B71-536F-A147-9459-633BC8818378}" dt="2024-03-24T18:21:33.897" v="24223" actId="478"/>
          <ac:spMkLst>
            <pc:docMk/>
            <pc:sldMk cId="394653989" sldId="423"/>
            <ac:spMk id="3" creationId="{BEBCDCC9-2225-3D17-0C38-E891DDD41F66}"/>
          </ac:spMkLst>
        </pc:spChg>
        <pc:spChg chg="add mod">
          <ac:chgData name="Kuan-Hua Chao" userId="a54ba1f1e88c01b0" providerId="LiveId" clId="{A5A06B71-536F-A147-9459-633BC8818378}" dt="2024-03-25T01:58:53.792" v="24602" actId="14100"/>
          <ac:spMkLst>
            <pc:docMk/>
            <pc:sldMk cId="394653989" sldId="423"/>
            <ac:spMk id="5" creationId="{E1192186-6BD1-A1BC-AE48-A6901561A664}"/>
          </ac:spMkLst>
        </pc:spChg>
        <pc:spChg chg="add mod">
          <ac:chgData name="Kuan-Hua Chao" userId="a54ba1f1e88c01b0" providerId="LiveId" clId="{A5A06B71-536F-A147-9459-633BC8818378}" dt="2024-03-25T02:15:52.601" v="25347" actId="1076"/>
          <ac:spMkLst>
            <pc:docMk/>
            <pc:sldMk cId="394653989" sldId="423"/>
            <ac:spMk id="6" creationId="{C5A8067D-6073-5A8E-F1C6-23FE4F98B674}"/>
          </ac:spMkLst>
        </pc:spChg>
        <pc:spChg chg="add mod">
          <ac:chgData name="Kuan-Hua Chao" userId="a54ba1f1e88c01b0" providerId="LiveId" clId="{A5A06B71-536F-A147-9459-633BC8818378}" dt="2024-03-25T01:59:20.451" v="24616" actId="1076"/>
          <ac:spMkLst>
            <pc:docMk/>
            <pc:sldMk cId="394653989" sldId="423"/>
            <ac:spMk id="7" creationId="{EAB2A92A-3182-E69D-AE0E-0615EFC7DD96}"/>
          </ac:spMkLst>
        </pc:spChg>
        <pc:spChg chg="add mod">
          <ac:chgData name="Kuan-Hua Chao" userId="a54ba1f1e88c01b0" providerId="LiveId" clId="{A5A06B71-536F-A147-9459-633BC8818378}" dt="2024-03-25T02:00:30.432" v="24750" actId="207"/>
          <ac:spMkLst>
            <pc:docMk/>
            <pc:sldMk cId="394653989" sldId="423"/>
            <ac:spMk id="9" creationId="{D23BA9FF-01B1-E4D0-CA46-A08192A96437}"/>
          </ac:spMkLst>
        </pc:spChg>
        <pc:spChg chg="mod">
          <ac:chgData name="Kuan-Hua Chao" userId="a54ba1f1e88c01b0" providerId="LiveId" clId="{A5A06B71-536F-A147-9459-633BC8818378}" dt="2024-03-25T02:07:27.692" v="25217" actId="115"/>
          <ac:spMkLst>
            <pc:docMk/>
            <pc:sldMk cId="394653989" sldId="423"/>
            <ac:spMk id="41988" creationId="{00000000-0000-0000-0000-000000000000}"/>
          </ac:spMkLst>
        </pc:spChg>
        <pc:spChg chg="mod">
          <ac:chgData name="Kuan-Hua Chao" userId="a54ba1f1e88c01b0" providerId="LiveId" clId="{A5A06B71-536F-A147-9459-633BC8818378}" dt="2024-03-25T02:39:44.065" v="25824" actId="14100"/>
          <ac:spMkLst>
            <pc:docMk/>
            <pc:sldMk cId="394653989" sldId="423"/>
            <ac:spMk id="72707" creationId="{00000000-0000-0000-0000-000000000000}"/>
          </ac:spMkLst>
        </pc:spChg>
        <pc:picChg chg="add mod">
          <ac:chgData name="Kuan-Hua Chao" userId="a54ba1f1e88c01b0" providerId="LiveId" clId="{A5A06B71-536F-A147-9459-633BC8818378}" dt="2024-03-24T18:25:03.768" v="24255" actId="1076"/>
          <ac:picMkLst>
            <pc:docMk/>
            <pc:sldMk cId="394653989" sldId="423"/>
            <ac:picMk id="4" creationId="{001FCD88-F567-818C-2C02-B5A3B47FA2EB}"/>
          </ac:picMkLst>
        </pc:picChg>
        <pc:picChg chg="add">
          <ac:chgData name="Kuan-Hua Chao" userId="a54ba1f1e88c01b0" providerId="LiveId" clId="{A5A06B71-536F-A147-9459-633BC8818378}" dt="2024-03-24T18:23:58.379" v="24240"/>
          <ac:picMkLst>
            <pc:docMk/>
            <pc:sldMk cId="394653989" sldId="423"/>
            <ac:picMk id="1026" creationId="{09715164-7471-22D4-20CE-15BAD0F3C968}"/>
          </ac:picMkLst>
        </pc:picChg>
      </pc:sldChg>
      <pc:sldChg chg="modSp mod modTransition modAnim modNotes modNotesTx">
        <pc:chgData name="Kuan-Hua Chao" userId="a54ba1f1e88c01b0" providerId="LiveId" clId="{A5A06B71-536F-A147-9459-633BC8818378}" dt="2024-03-25T09:20:08.734" v="27176" actId="15"/>
        <pc:sldMkLst>
          <pc:docMk/>
          <pc:sldMk cId="2216871694" sldId="424"/>
        </pc:sldMkLst>
        <pc:spChg chg="mod">
          <ac:chgData name="Kuan-Hua Chao" userId="a54ba1f1e88c01b0" providerId="LiveId" clId="{A5A06B71-536F-A147-9459-633BC8818378}" dt="2024-03-21T12:37:46.659" v="19184" actId="14100"/>
          <ac:spMkLst>
            <pc:docMk/>
            <pc:sldMk cId="2216871694" sldId="424"/>
            <ac:spMk id="5" creationId="{7E59BE2B-EDFD-B7FE-ECCF-6EA4A1C79AA3}"/>
          </ac:spMkLst>
        </pc:spChg>
      </pc:sldChg>
      <pc:sldChg chg="modTransition modNotesTx">
        <pc:chgData name="Kuan-Hua Chao" userId="a54ba1f1e88c01b0" providerId="LiveId" clId="{A5A06B71-536F-A147-9459-633BC8818378}" dt="2024-03-24T04:15:47.692" v="20933"/>
        <pc:sldMkLst>
          <pc:docMk/>
          <pc:sldMk cId="577951813" sldId="425"/>
        </pc:sldMkLst>
      </pc:sldChg>
      <pc:sldChg chg="addSp delSp modSp modTransition modAnim modNotesTx">
        <pc:chgData name="Kuan-Hua Chao" userId="a54ba1f1e88c01b0" providerId="LiveId" clId="{A5A06B71-536F-A147-9459-633BC8818378}" dt="2024-03-24T17:29:24.074" v="24035" actId="20577"/>
        <pc:sldMkLst>
          <pc:docMk/>
          <pc:sldMk cId="0" sldId="426"/>
        </pc:sldMkLst>
        <pc:spChg chg="mod topLvl">
          <ac:chgData name="Kuan-Hua Chao" userId="a54ba1f1e88c01b0" providerId="LiveId" clId="{A5A06B71-536F-A147-9459-633BC8818378}" dt="2024-03-21T06:59:05.918" v="15652" actId="165"/>
          <ac:spMkLst>
            <pc:docMk/>
            <pc:sldMk cId="0" sldId="426"/>
            <ac:spMk id="22" creationId="{EB464A21-2E36-AA42-B601-02AD7EAD3B56}"/>
          </ac:spMkLst>
        </pc:spChg>
        <pc:spChg chg="mod topLvl">
          <ac:chgData name="Kuan-Hua Chao" userId="a54ba1f1e88c01b0" providerId="LiveId" clId="{A5A06B71-536F-A147-9459-633BC8818378}" dt="2024-03-21T06:59:05.918" v="15652" actId="165"/>
          <ac:spMkLst>
            <pc:docMk/>
            <pc:sldMk cId="0" sldId="426"/>
            <ac:spMk id="23" creationId="{1E889E3E-D380-5447-97BD-C0CE5E4E44C0}"/>
          </ac:spMkLst>
        </pc:spChg>
        <pc:spChg chg="mod">
          <ac:chgData name="Kuan-Hua Chao" userId="a54ba1f1e88c01b0" providerId="LiveId" clId="{A5A06B71-536F-A147-9459-633BC8818378}" dt="2024-03-21T06:54:52.794" v="15617" actId="14100"/>
          <ac:spMkLst>
            <pc:docMk/>
            <pc:sldMk cId="0" sldId="426"/>
            <ac:spMk id="110672" creationId="{00000000-0000-0000-0000-000000000000}"/>
          </ac:spMkLst>
        </pc:spChg>
        <pc:spChg chg="mod">
          <ac:chgData name="Kuan-Hua Chao" userId="a54ba1f1e88c01b0" providerId="LiveId" clId="{A5A06B71-536F-A147-9459-633BC8818378}" dt="2024-03-21T06:54:48.505" v="15615" actId="14100"/>
          <ac:spMkLst>
            <pc:docMk/>
            <pc:sldMk cId="0" sldId="426"/>
            <ac:spMk id="110673" creationId="{00000000-0000-0000-0000-000000000000}"/>
          </ac:spMkLst>
        </pc:spChg>
        <pc:spChg chg="mod">
          <ac:chgData name="Kuan-Hua Chao" userId="a54ba1f1e88c01b0" providerId="LiveId" clId="{A5A06B71-536F-A147-9459-633BC8818378}" dt="2024-03-21T06:54:50.525" v="15616" actId="14100"/>
          <ac:spMkLst>
            <pc:docMk/>
            <pc:sldMk cId="0" sldId="426"/>
            <ac:spMk id="110674" creationId="{00000000-0000-0000-0000-000000000000}"/>
          </ac:spMkLst>
        </pc:spChg>
        <pc:spChg chg="mod">
          <ac:chgData name="Kuan-Hua Chao" userId="a54ba1f1e88c01b0" providerId="LiveId" clId="{A5A06B71-536F-A147-9459-633BC8818378}" dt="2024-03-21T06:54:55.208" v="15618" actId="14100"/>
          <ac:spMkLst>
            <pc:docMk/>
            <pc:sldMk cId="0" sldId="426"/>
            <ac:spMk id="110675" creationId="{00000000-0000-0000-0000-000000000000}"/>
          </ac:spMkLst>
        </pc:spChg>
        <pc:spChg chg="mod">
          <ac:chgData name="Kuan-Hua Chao" userId="a54ba1f1e88c01b0" providerId="LiveId" clId="{A5A06B71-536F-A147-9459-633BC8818378}" dt="2024-03-21T06:54:57.579" v="15619" actId="14100"/>
          <ac:spMkLst>
            <pc:docMk/>
            <pc:sldMk cId="0" sldId="426"/>
            <ac:spMk id="110676" creationId="{00000000-0000-0000-0000-000000000000}"/>
          </ac:spMkLst>
        </pc:spChg>
        <pc:grpChg chg="del mod">
          <ac:chgData name="Kuan-Hua Chao" userId="a54ba1f1e88c01b0" providerId="LiveId" clId="{A5A06B71-536F-A147-9459-633BC8818378}" dt="2024-03-21T06:59:05.918" v="15652" actId="165"/>
          <ac:grpSpMkLst>
            <pc:docMk/>
            <pc:sldMk cId="0" sldId="426"/>
            <ac:grpSpMk id="2" creationId="{47557BCA-714F-790C-34E7-66DF552FEAD6}"/>
          </ac:grpSpMkLst>
        </pc:grpChg>
        <pc:grpChg chg="add mod">
          <ac:chgData name="Kuan-Hua Chao" userId="a54ba1f1e88c01b0" providerId="LiveId" clId="{A5A06B71-536F-A147-9459-633BC8818378}" dt="2024-03-21T06:56:22.548" v="15642" actId="164"/>
          <ac:grpSpMkLst>
            <pc:docMk/>
            <pc:sldMk cId="0" sldId="426"/>
            <ac:grpSpMk id="3" creationId="{9CB43A1B-9FC3-3A94-F073-FC19ECE4E1DC}"/>
          </ac:grpSpMkLst>
        </pc:grpChg>
        <pc:cxnChg chg="mod">
          <ac:chgData name="Kuan-Hua Chao" userId="a54ba1f1e88c01b0" providerId="LiveId" clId="{A5A06B71-536F-A147-9459-633BC8818378}" dt="2024-03-21T06:56:22.548" v="15642" actId="164"/>
          <ac:cxnSpMkLst>
            <pc:docMk/>
            <pc:sldMk cId="0" sldId="426"/>
            <ac:cxnSpMk id="25" creationId="{7A458BF0-1A89-4043-9055-BAAD4F57D20E}"/>
          </ac:cxnSpMkLst>
        </pc:cxnChg>
        <pc:cxnChg chg="mod">
          <ac:chgData name="Kuan-Hua Chao" userId="a54ba1f1e88c01b0" providerId="LiveId" clId="{A5A06B71-536F-A147-9459-633BC8818378}" dt="2024-03-21T06:56:22.548" v="15642" actId="164"/>
          <ac:cxnSpMkLst>
            <pc:docMk/>
            <pc:sldMk cId="0" sldId="426"/>
            <ac:cxnSpMk id="26" creationId="{AB267ED9-FC53-194A-9536-4855817B330F}"/>
          </ac:cxnSpMkLst>
        </pc:cxnChg>
      </pc:sldChg>
      <pc:sldChg chg="modTransition modNotesTx">
        <pc:chgData name="Kuan-Hua Chao" userId="a54ba1f1e88c01b0" providerId="LiveId" clId="{A5A06B71-536F-A147-9459-633BC8818378}" dt="2024-03-24T15:06:32.776" v="23629" actId="20577"/>
        <pc:sldMkLst>
          <pc:docMk/>
          <pc:sldMk cId="1150512506" sldId="427"/>
        </pc:sldMkLst>
      </pc:sldChg>
      <pc:sldChg chg="modTransition modNotesTx">
        <pc:chgData name="Kuan-Hua Chao" userId="a54ba1f1e88c01b0" providerId="LiveId" clId="{A5A06B71-536F-A147-9459-633BC8818378}" dt="2024-03-24T04:15:47.692" v="20933"/>
        <pc:sldMkLst>
          <pc:docMk/>
          <pc:sldMk cId="2300127399" sldId="428"/>
        </pc:sldMkLst>
      </pc:sldChg>
      <pc:sldChg chg="modTransition">
        <pc:chgData name="Kuan-Hua Chao" userId="a54ba1f1e88c01b0" providerId="LiveId" clId="{A5A06B71-536F-A147-9459-633BC8818378}" dt="2024-03-24T04:15:47.692" v="20933"/>
        <pc:sldMkLst>
          <pc:docMk/>
          <pc:sldMk cId="2116574578" sldId="429"/>
        </pc:sldMkLst>
      </pc:sldChg>
      <pc:sldChg chg="modTransition modNotes modNotesTx">
        <pc:chgData name="Kuan-Hua Chao" userId="a54ba1f1e88c01b0" providerId="LiveId" clId="{A5A06B71-536F-A147-9459-633BC8818378}" dt="2024-03-24T04:29:11.424" v="20969" actId="27636"/>
        <pc:sldMkLst>
          <pc:docMk/>
          <pc:sldMk cId="3265178892" sldId="430"/>
        </pc:sldMkLst>
      </pc:sldChg>
      <pc:sldChg chg="modTransition modNotes modNotesTx">
        <pc:chgData name="Kuan-Hua Chao" userId="a54ba1f1e88c01b0" providerId="LiveId" clId="{A5A06B71-536F-A147-9459-633BC8818378}" dt="2024-03-24T08:59:46.306" v="22586" actId="27636"/>
        <pc:sldMkLst>
          <pc:docMk/>
          <pc:sldMk cId="1818568075" sldId="431"/>
        </pc:sldMkLst>
      </pc:sldChg>
      <pc:sldChg chg="addSp delSp modSp mod modTransition modNotes modNotesTx">
        <pc:chgData name="Kuan-Hua Chao" userId="a54ba1f1e88c01b0" providerId="LiveId" clId="{A5A06B71-536F-A147-9459-633BC8818378}" dt="2024-03-24T08:49:29.193" v="22520" actId="20577"/>
        <pc:sldMkLst>
          <pc:docMk/>
          <pc:sldMk cId="823046992" sldId="432"/>
        </pc:sldMkLst>
        <pc:spChg chg="mod">
          <ac:chgData name="Kuan-Hua Chao" userId="a54ba1f1e88c01b0" providerId="LiveId" clId="{A5A06B71-536F-A147-9459-633BC8818378}" dt="2024-03-20T04:37:09.467" v="8789" actId="207"/>
          <ac:spMkLst>
            <pc:docMk/>
            <pc:sldMk cId="823046992" sldId="432"/>
            <ac:spMk id="3" creationId="{43CF440E-1FE4-402C-A557-BCACA6FC1DC1}"/>
          </ac:spMkLst>
        </pc:spChg>
        <pc:spChg chg="mod">
          <ac:chgData name="Kuan-Hua Chao" userId="a54ba1f1e88c01b0" providerId="LiveId" clId="{A5A06B71-536F-A147-9459-633BC8818378}" dt="2024-03-18T07:58:45.028" v="15" actId="404"/>
          <ac:spMkLst>
            <pc:docMk/>
            <pc:sldMk cId="823046992" sldId="432"/>
            <ac:spMk id="8" creationId="{F6D3018E-6137-B0CA-912C-CF3A1F0F7704}"/>
          </ac:spMkLst>
        </pc:spChg>
        <pc:spChg chg="mod">
          <ac:chgData name="Kuan-Hua Chao" userId="a54ba1f1e88c01b0" providerId="LiveId" clId="{A5A06B71-536F-A147-9459-633BC8818378}" dt="2024-03-20T04:33:12.272" v="8591" actId="1076"/>
          <ac:spMkLst>
            <pc:docMk/>
            <pc:sldMk cId="823046992" sldId="432"/>
            <ac:spMk id="9" creationId="{A0FA77C7-5515-403C-D578-A1E2276054F9}"/>
          </ac:spMkLst>
        </pc:spChg>
        <pc:spChg chg="add del mod">
          <ac:chgData name="Kuan-Hua Chao" userId="a54ba1f1e88c01b0" providerId="LiveId" clId="{A5A06B71-536F-A147-9459-633BC8818378}" dt="2024-03-18T07:57:59.388" v="3" actId="22"/>
          <ac:spMkLst>
            <pc:docMk/>
            <pc:sldMk cId="823046992" sldId="432"/>
            <ac:spMk id="10" creationId="{5469AAF6-DEDC-0509-5FDB-F163702761BB}"/>
          </ac:spMkLst>
        </pc:spChg>
        <pc:spChg chg="add mod">
          <ac:chgData name="Kuan-Hua Chao" userId="a54ba1f1e88c01b0" providerId="LiveId" clId="{A5A06B71-536F-A147-9459-633BC8818378}" dt="2024-03-18T07:58:23.238" v="10" actId="21"/>
          <ac:spMkLst>
            <pc:docMk/>
            <pc:sldMk cId="823046992" sldId="432"/>
            <ac:spMk id="11" creationId="{7426962C-18F3-D811-EE39-170A08E91EC7}"/>
          </ac:spMkLst>
        </pc:spChg>
      </pc:sldChg>
      <pc:sldChg chg="modTransition modNotesTx">
        <pc:chgData name="Kuan-Hua Chao" userId="a54ba1f1e88c01b0" providerId="LiveId" clId="{A5A06B71-536F-A147-9459-633BC8818378}" dt="2024-03-24T04:15:47.692" v="20933"/>
        <pc:sldMkLst>
          <pc:docMk/>
          <pc:sldMk cId="3670540001" sldId="433"/>
        </pc:sldMkLst>
      </pc:sldChg>
      <pc:sldChg chg="modTransition modNotesTx">
        <pc:chgData name="Kuan-Hua Chao" userId="a54ba1f1e88c01b0" providerId="LiveId" clId="{A5A06B71-536F-A147-9459-633BC8818378}" dt="2024-03-24T04:15:47.692" v="20933"/>
        <pc:sldMkLst>
          <pc:docMk/>
          <pc:sldMk cId="2621985168" sldId="434"/>
        </pc:sldMkLst>
      </pc:sldChg>
      <pc:sldChg chg="modTransition modNotesTx">
        <pc:chgData name="Kuan-Hua Chao" userId="a54ba1f1e88c01b0" providerId="LiveId" clId="{A5A06B71-536F-A147-9459-633BC8818378}" dt="2024-03-24T09:18:28.269" v="22660" actId="12"/>
        <pc:sldMkLst>
          <pc:docMk/>
          <pc:sldMk cId="1196671640" sldId="435"/>
        </pc:sldMkLst>
      </pc:sldChg>
      <pc:sldChg chg="modTransition modNotesTx">
        <pc:chgData name="Kuan-Hua Chao" userId="a54ba1f1e88c01b0" providerId="LiveId" clId="{A5A06B71-536F-A147-9459-633BC8818378}" dt="2024-03-24T04:15:47.692" v="20933"/>
        <pc:sldMkLst>
          <pc:docMk/>
          <pc:sldMk cId="3103293550" sldId="436"/>
        </pc:sldMkLst>
      </pc:sldChg>
      <pc:sldChg chg="addSp modSp mod modTransition modAnim modNotesTx">
        <pc:chgData name="Kuan-Hua Chao" userId="a54ba1f1e88c01b0" providerId="LiveId" clId="{A5A06B71-536F-A147-9459-633BC8818378}" dt="2024-03-24T11:46:38.527" v="23145" actId="6549"/>
        <pc:sldMkLst>
          <pc:docMk/>
          <pc:sldMk cId="632894530" sldId="437"/>
        </pc:sldMkLst>
        <pc:spChg chg="add mod">
          <ac:chgData name="Kuan-Hua Chao" userId="a54ba1f1e88c01b0" providerId="LiveId" clId="{A5A06B71-536F-A147-9459-633BC8818378}" dt="2024-03-24T11:29:38.477" v="23053" actId="14100"/>
          <ac:spMkLst>
            <pc:docMk/>
            <pc:sldMk cId="632894530" sldId="437"/>
            <ac:spMk id="11" creationId="{596B87ED-B789-58D6-1169-C4E40C268A9C}"/>
          </ac:spMkLst>
        </pc:spChg>
        <pc:spChg chg="add mod">
          <ac:chgData name="Kuan-Hua Chao" userId="a54ba1f1e88c01b0" providerId="LiveId" clId="{A5A06B71-536F-A147-9459-633BC8818378}" dt="2024-03-24T11:26:36.722" v="23012" actId="14100"/>
          <ac:spMkLst>
            <pc:docMk/>
            <pc:sldMk cId="632894530" sldId="437"/>
            <ac:spMk id="12" creationId="{7B20D38F-7AEC-D465-AD28-0B1D06BF505B}"/>
          </ac:spMkLst>
        </pc:spChg>
        <pc:spChg chg="mod">
          <ac:chgData name="Kuan-Hua Chao" userId="a54ba1f1e88c01b0" providerId="LiveId" clId="{A5A06B71-536F-A147-9459-633BC8818378}" dt="2024-03-24T11:38:53.109" v="23128" actId="207"/>
          <ac:spMkLst>
            <pc:docMk/>
            <pc:sldMk cId="632894530" sldId="437"/>
            <ac:spMk id="18" creationId="{87AB35BE-00C2-8BFF-E10C-F62752191180}"/>
          </ac:spMkLst>
        </pc:spChg>
      </pc:sldChg>
      <pc:sldChg chg="modTransition modNotesTx">
        <pc:chgData name="Kuan-Hua Chao" userId="a54ba1f1e88c01b0" providerId="LiveId" clId="{A5A06B71-536F-A147-9459-633BC8818378}" dt="2024-03-24T04:15:47.692" v="20933"/>
        <pc:sldMkLst>
          <pc:docMk/>
          <pc:sldMk cId="1229601472" sldId="438"/>
        </pc:sldMkLst>
      </pc:sldChg>
      <pc:sldChg chg="addSp modSp mod modTransition modAnim modNotesTx">
        <pc:chgData name="Kuan-Hua Chao" userId="a54ba1f1e88c01b0" providerId="LiveId" clId="{A5A06B71-536F-A147-9459-633BC8818378}" dt="2024-03-24T04:15:47.692" v="20933"/>
        <pc:sldMkLst>
          <pc:docMk/>
          <pc:sldMk cId="1794024967" sldId="440"/>
        </pc:sldMkLst>
        <pc:spChg chg="add mod">
          <ac:chgData name="Kuan-Hua Chao" userId="a54ba1f1e88c01b0" providerId="LiveId" clId="{A5A06B71-536F-A147-9459-633BC8818378}" dt="2024-03-21T09:49:40.542" v="18359" actId="207"/>
          <ac:spMkLst>
            <pc:docMk/>
            <pc:sldMk cId="1794024967" sldId="440"/>
            <ac:spMk id="5" creationId="{6F545660-4B1D-BF48-E338-35909FC6EA92}"/>
          </ac:spMkLst>
        </pc:spChg>
        <pc:spChg chg="add mod">
          <ac:chgData name="Kuan-Hua Chao" userId="a54ba1f1e88c01b0" providerId="LiveId" clId="{A5A06B71-536F-A147-9459-633BC8818378}" dt="2024-03-21T09:50:14.626" v="18455" actId="207"/>
          <ac:spMkLst>
            <pc:docMk/>
            <pc:sldMk cId="1794024967" sldId="440"/>
            <ac:spMk id="6" creationId="{BF1046B4-2E51-397B-440A-DE43FCBB8347}"/>
          </ac:spMkLst>
        </pc:spChg>
      </pc:sldChg>
      <pc:sldChg chg="modSp mod modTransition modNotesTx">
        <pc:chgData name="Kuan-Hua Chao" userId="a54ba1f1e88c01b0" providerId="LiveId" clId="{A5A06B71-536F-A147-9459-633BC8818378}" dt="2024-03-24T17:13:14.612" v="23899" actId="115"/>
        <pc:sldMkLst>
          <pc:docMk/>
          <pc:sldMk cId="903877279" sldId="442"/>
        </pc:sldMkLst>
        <pc:spChg chg="mod">
          <ac:chgData name="Kuan-Hua Chao" userId="a54ba1f1e88c01b0" providerId="LiveId" clId="{A5A06B71-536F-A147-9459-633BC8818378}" dt="2024-03-21T06:07:28.707" v="14981" actId="115"/>
          <ac:spMkLst>
            <pc:docMk/>
            <pc:sldMk cId="903877279" sldId="442"/>
            <ac:spMk id="7" creationId="{B7C4822A-F379-7D59-70FF-CCB9A17D18B8}"/>
          </ac:spMkLst>
        </pc:spChg>
      </pc:sldChg>
      <pc:sldChg chg="addSp modSp modTransition modAnim modNotesTx">
        <pc:chgData name="Kuan-Hua Chao" userId="a54ba1f1e88c01b0" providerId="LiveId" clId="{A5A06B71-536F-A147-9459-633BC8818378}" dt="2024-03-24T17:17:29.323" v="23943" actId="20577"/>
        <pc:sldMkLst>
          <pc:docMk/>
          <pc:sldMk cId="2651740693" sldId="443"/>
        </pc:sldMkLst>
        <pc:spChg chg="add mod">
          <ac:chgData name="Kuan-Hua Chao" userId="a54ba1f1e88c01b0" providerId="LiveId" clId="{A5A06B71-536F-A147-9459-633BC8818378}" dt="2024-03-21T06:06:09.898" v="14976"/>
          <ac:spMkLst>
            <pc:docMk/>
            <pc:sldMk cId="2651740693" sldId="443"/>
            <ac:spMk id="4" creationId="{FC82F03D-90A4-517C-BA46-FE3098FB1295}"/>
          </ac:spMkLst>
        </pc:spChg>
      </pc:sldChg>
      <pc:sldChg chg="modSp modTransition modNotesTx">
        <pc:chgData name="Kuan-Hua Chao" userId="a54ba1f1e88c01b0" providerId="LiveId" clId="{A5A06B71-536F-A147-9459-633BC8818378}" dt="2024-03-24T17:18:40.634" v="23945" actId="115"/>
        <pc:sldMkLst>
          <pc:docMk/>
          <pc:sldMk cId="0" sldId="444"/>
        </pc:sldMkLst>
        <pc:spChg chg="mod">
          <ac:chgData name="Kuan-Hua Chao" userId="a54ba1f1e88c01b0" providerId="LiveId" clId="{A5A06B71-536F-A147-9459-633BC8818378}" dt="2024-03-21T06:21:43.505" v="15171" actId="14100"/>
          <ac:spMkLst>
            <pc:docMk/>
            <pc:sldMk cId="0" sldId="444"/>
            <ac:spMk id="107529" creationId="{00000000-0000-0000-0000-000000000000}"/>
          </ac:spMkLst>
        </pc:spChg>
        <pc:spChg chg="mod">
          <ac:chgData name="Kuan-Hua Chao" userId="a54ba1f1e88c01b0" providerId="LiveId" clId="{A5A06B71-536F-A147-9459-633BC8818378}" dt="2024-03-21T06:22:10.932" v="15179" actId="14100"/>
          <ac:spMkLst>
            <pc:docMk/>
            <pc:sldMk cId="0" sldId="444"/>
            <ac:spMk id="107532" creationId="{00000000-0000-0000-0000-000000000000}"/>
          </ac:spMkLst>
        </pc:spChg>
        <pc:spChg chg="mod">
          <ac:chgData name="Kuan-Hua Chao" userId="a54ba1f1e88c01b0" providerId="LiveId" clId="{A5A06B71-536F-A147-9459-633BC8818378}" dt="2024-03-21T06:22:14.417" v="15180" actId="14100"/>
          <ac:spMkLst>
            <pc:docMk/>
            <pc:sldMk cId="0" sldId="444"/>
            <ac:spMk id="107533" creationId="{00000000-0000-0000-0000-000000000000}"/>
          </ac:spMkLst>
        </pc:spChg>
        <pc:spChg chg="mod">
          <ac:chgData name="Kuan-Hua Chao" userId="a54ba1f1e88c01b0" providerId="LiveId" clId="{A5A06B71-536F-A147-9459-633BC8818378}" dt="2024-03-21T06:22:08.815" v="15178" actId="14100"/>
          <ac:spMkLst>
            <pc:docMk/>
            <pc:sldMk cId="0" sldId="444"/>
            <ac:spMk id="107534" creationId="{00000000-0000-0000-0000-000000000000}"/>
          </ac:spMkLst>
        </pc:spChg>
        <pc:spChg chg="mod">
          <ac:chgData name="Kuan-Hua Chao" userId="a54ba1f1e88c01b0" providerId="LiveId" clId="{A5A06B71-536F-A147-9459-633BC8818378}" dt="2024-03-21T06:21:46.719" v="15172" actId="14100"/>
          <ac:spMkLst>
            <pc:docMk/>
            <pc:sldMk cId="0" sldId="444"/>
            <ac:spMk id="107535" creationId="{00000000-0000-0000-0000-000000000000}"/>
          </ac:spMkLst>
        </pc:spChg>
        <pc:spChg chg="mod">
          <ac:chgData name="Kuan-Hua Chao" userId="a54ba1f1e88c01b0" providerId="LiveId" clId="{A5A06B71-536F-A147-9459-633BC8818378}" dt="2024-03-21T06:21:49.101" v="15173" actId="14100"/>
          <ac:spMkLst>
            <pc:docMk/>
            <pc:sldMk cId="0" sldId="444"/>
            <ac:spMk id="107536" creationId="{00000000-0000-0000-0000-000000000000}"/>
          </ac:spMkLst>
        </pc:spChg>
        <pc:spChg chg="mod">
          <ac:chgData name="Kuan-Hua Chao" userId="a54ba1f1e88c01b0" providerId="LiveId" clId="{A5A06B71-536F-A147-9459-633BC8818378}" dt="2024-03-21T06:21:53.026" v="15175" actId="14100"/>
          <ac:spMkLst>
            <pc:docMk/>
            <pc:sldMk cId="0" sldId="444"/>
            <ac:spMk id="107547" creationId="{00000000-0000-0000-0000-000000000000}"/>
          </ac:spMkLst>
        </pc:spChg>
        <pc:spChg chg="mod">
          <ac:chgData name="Kuan-Hua Chao" userId="a54ba1f1e88c01b0" providerId="LiveId" clId="{A5A06B71-536F-A147-9459-633BC8818378}" dt="2024-03-21T06:17:15.511" v="15085" actId="14100"/>
          <ac:spMkLst>
            <pc:docMk/>
            <pc:sldMk cId="0" sldId="444"/>
            <ac:spMk id="107548" creationId="{00000000-0000-0000-0000-000000000000}"/>
          </ac:spMkLst>
        </pc:spChg>
        <pc:spChg chg="mod">
          <ac:chgData name="Kuan-Hua Chao" userId="a54ba1f1e88c01b0" providerId="LiveId" clId="{A5A06B71-536F-A147-9459-633BC8818378}" dt="2024-03-21T06:21:58.420" v="15177" actId="14100"/>
          <ac:spMkLst>
            <pc:docMk/>
            <pc:sldMk cId="0" sldId="444"/>
            <ac:spMk id="107549" creationId="{00000000-0000-0000-0000-000000000000}"/>
          </ac:spMkLst>
        </pc:spChg>
        <pc:spChg chg="mod">
          <ac:chgData name="Kuan-Hua Chao" userId="a54ba1f1e88c01b0" providerId="LiveId" clId="{A5A06B71-536F-A147-9459-633BC8818378}" dt="2024-03-21T06:21:51.235" v="15174" actId="14100"/>
          <ac:spMkLst>
            <pc:docMk/>
            <pc:sldMk cId="0" sldId="444"/>
            <ac:spMk id="107550" creationId="{00000000-0000-0000-0000-000000000000}"/>
          </ac:spMkLst>
        </pc:spChg>
        <pc:spChg chg="mod">
          <ac:chgData name="Kuan-Hua Chao" userId="a54ba1f1e88c01b0" providerId="LiveId" clId="{A5A06B71-536F-A147-9459-633BC8818378}" dt="2024-03-21T06:21:54.745" v="15176" actId="14100"/>
          <ac:spMkLst>
            <pc:docMk/>
            <pc:sldMk cId="0" sldId="444"/>
            <ac:spMk id="107551" creationId="{00000000-0000-0000-0000-000000000000}"/>
          </ac:spMkLst>
        </pc:spChg>
      </pc:sldChg>
      <pc:sldChg chg="addSp modSp mod modTransition modAnim modNotesTx">
        <pc:chgData name="Kuan-Hua Chao" userId="a54ba1f1e88c01b0" providerId="LiveId" clId="{A5A06B71-536F-A147-9459-633BC8818378}" dt="2024-03-24T17:27:02.936" v="24002" actId="20577"/>
        <pc:sldMkLst>
          <pc:docMk/>
          <pc:sldMk cId="0" sldId="446"/>
        </pc:sldMkLst>
        <pc:spChg chg="add mod">
          <ac:chgData name="Kuan-Hua Chao" userId="a54ba1f1e88c01b0" providerId="LiveId" clId="{A5A06B71-536F-A147-9459-633BC8818378}" dt="2024-03-21T06:49:31.648" v="15501" actId="164"/>
          <ac:spMkLst>
            <pc:docMk/>
            <pc:sldMk cId="0" sldId="446"/>
            <ac:spMk id="2" creationId="{39518CD8-7181-3F38-3273-776FD340784B}"/>
          </ac:spMkLst>
        </pc:spChg>
        <pc:spChg chg="add mod">
          <ac:chgData name="Kuan-Hua Chao" userId="a54ba1f1e88c01b0" providerId="LiveId" clId="{A5A06B71-536F-A147-9459-633BC8818378}" dt="2024-03-21T06:49:31.648" v="15501" actId="164"/>
          <ac:spMkLst>
            <pc:docMk/>
            <pc:sldMk cId="0" sldId="446"/>
            <ac:spMk id="3" creationId="{A6429D9E-817B-3D44-2E8A-57A1E19D61DA}"/>
          </ac:spMkLst>
        </pc:spChg>
        <pc:grpChg chg="add mod">
          <ac:chgData name="Kuan-Hua Chao" userId="a54ba1f1e88c01b0" providerId="LiveId" clId="{A5A06B71-536F-A147-9459-633BC8818378}" dt="2024-03-21T06:49:31.648" v="15501" actId="164"/>
          <ac:grpSpMkLst>
            <pc:docMk/>
            <pc:sldMk cId="0" sldId="446"/>
            <ac:grpSpMk id="4" creationId="{FB1B3D04-8D4A-561F-FC28-398F1CC5E585}"/>
          </ac:grpSpMkLst>
        </pc:grpChg>
      </pc:sldChg>
      <pc:sldChg chg="delSp modSp modTransition modAnim modNotesTx">
        <pc:chgData name="Kuan-Hua Chao" userId="a54ba1f1e88c01b0" providerId="LiveId" clId="{A5A06B71-536F-A147-9459-633BC8818378}" dt="2024-03-24T04:15:47.692" v="20933"/>
        <pc:sldMkLst>
          <pc:docMk/>
          <pc:sldMk cId="0" sldId="447"/>
        </pc:sldMkLst>
        <pc:spChg chg="mod topLvl">
          <ac:chgData name="Kuan-Hua Chao" userId="a54ba1f1e88c01b0" providerId="LiveId" clId="{A5A06B71-536F-A147-9459-633BC8818378}" dt="2024-03-21T06:59:28.995" v="15656" actId="165"/>
          <ac:spMkLst>
            <pc:docMk/>
            <pc:sldMk cId="0" sldId="447"/>
            <ac:spMk id="22" creationId="{92DC8B63-9246-A341-9B64-7610999DD35D}"/>
          </ac:spMkLst>
        </pc:spChg>
        <pc:spChg chg="mod topLvl">
          <ac:chgData name="Kuan-Hua Chao" userId="a54ba1f1e88c01b0" providerId="LiveId" clId="{A5A06B71-536F-A147-9459-633BC8818378}" dt="2024-03-21T06:59:28.995" v="15656" actId="165"/>
          <ac:spMkLst>
            <pc:docMk/>
            <pc:sldMk cId="0" sldId="447"/>
            <ac:spMk id="23" creationId="{D9A930C8-F86D-C74F-959B-483169E79E34}"/>
          </ac:spMkLst>
        </pc:spChg>
        <pc:spChg chg="mod">
          <ac:chgData name="Kuan-Hua Chao" userId="a54ba1f1e88c01b0" providerId="LiveId" clId="{A5A06B71-536F-A147-9459-633BC8818378}" dt="2024-03-21T06:55:11.124" v="15623" actId="14100"/>
          <ac:spMkLst>
            <pc:docMk/>
            <pc:sldMk cId="0" sldId="447"/>
            <ac:spMk id="111696" creationId="{00000000-0000-0000-0000-000000000000}"/>
          </ac:spMkLst>
        </pc:spChg>
        <pc:spChg chg="mod">
          <ac:chgData name="Kuan-Hua Chao" userId="a54ba1f1e88c01b0" providerId="LiveId" clId="{A5A06B71-536F-A147-9459-633BC8818378}" dt="2024-03-21T06:55:04.732" v="15620" actId="14100"/>
          <ac:spMkLst>
            <pc:docMk/>
            <pc:sldMk cId="0" sldId="447"/>
            <ac:spMk id="111698" creationId="{00000000-0000-0000-0000-000000000000}"/>
          </ac:spMkLst>
        </pc:spChg>
        <pc:spChg chg="mod">
          <ac:chgData name="Kuan-Hua Chao" userId="a54ba1f1e88c01b0" providerId="LiveId" clId="{A5A06B71-536F-A147-9459-633BC8818378}" dt="2024-03-21T06:55:12.882" v="15624" actId="14100"/>
          <ac:spMkLst>
            <pc:docMk/>
            <pc:sldMk cId="0" sldId="447"/>
            <ac:spMk id="111699" creationId="{00000000-0000-0000-0000-000000000000}"/>
          </ac:spMkLst>
        </pc:spChg>
        <pc:spChg chg="mod">
          <ac:chgData name="Kuan-Hua Chao" userId="a54ba1f1e88c01b0" providerId="LiveId" clId="{A5A06B71-536F-A147-9459-633BC8818378}" dt="2024-03-21T06:55:14.488" v="15625" actId="14100"/>
          <ac:spMkLst>
            <pc:docMk/>
            <pc:sldMk cId="0" sldId="447"/>
            <ac:spMk id="111700" creationId="{00000000-0000-0000-0000-000000000000}"/>
          </ac:spMkLst>
        </pc:spChg>
        <pc:spChg chg="mod">
          <ac:chgData name="Kuan-Hua Chao" userId="a54ba1f1e88c01b0" providerId="LiveId" clId="{A5A06B71-536F-A147-9459-633BC8818378}" dt="2024-03-21T06:55:09.210" v="15622" actId="14100"/>
          <ac:spMkLst>
            <pc:docMk/>
            <pc:sldMk cId="0" sldId="447"/>
            <ac:spMk id="111702" creationId="{00000000-0000-0000-0000-000000000000}"/>
          </ac:spMkLst>
        </pc:spChg>
        <pc:grpChg chg="del">
          <ac:chgData name="Kuan-Hua Chao" userId="a54ba1f1e88c01b0" providerId="LiveId" clId="{A5A06B71-536F-A147-9459-633BC8818378}" dt="2024-03-21T06:59:28.995" v="15656" actId="165"/>
          <ac:grpSpMkLst>
            <pc:docMk/>
            <pc:sldMk cId="0" sldId="447"/>
            <ac:grpSpMk id="2" creationId="{1180502D-BE03-B57B-E2BD-3AE673B93EE0}"/>
          </ac:grpSpMkLst>
        </pc:grpChg>
      </pc:sldChg>
      <pc:sldChg chg="addSp modSp mod modTransition modAnim modNotesTx">
        <pc:chgData name="Kuan-Hua Chao" userId="a54ba1f1e88c01b0" providerId="LiveId" clId="{A5A06B71-536F-A147-9459-633BC8818378}" dt="2024-03-24T17:20:00.300" v="23982" actId="20577"/>
        <pc:sldMkLst>
          <pc:docMk/>
          <pc:sldMk cId="0" sldId="448"/>
        </pc:sldMkLst>
        <pc:spChg chg="add mod">
          <ac:chgData name="Kuan-Hua Chao" userId="a54ba1f1e88c01b0" providerId="LiveId" clId="{A5A06B71-536F-A147-9459-633BC8818378}" dt="2024-03-21T06:38:59.208" v="15394" actId="14100"/>
          <ac:spMkLst>
            <pc:docMk/>
            <pc:sldMk cId="0" sldId="448"/>
            <ac:spMk id="15" creationId="{D816925D-6FB7-5390-7BE8-F15FD451B24D}"/>
          </ac:spMkLst>
        </pc:spChg>
        <pc:spChg chg="add mod">
          <ac:chgData name="Kuan-Hua Chao" userId="a54ba1f1e88c01b0" providerId="LiveId" clId="{A5A06B71-536F-A147-9459-633BC8818378}" dt="2024-03-21T06:43:32.315" v="15401" actId="1076"/>
          <ac:spMkLst>
            <pc:docMk/>
            <pc:sldMk cId="0" sldId="448"/>
            <ac:spMk id="19" creationId="{8F16381D-8841-5C96-C5AE-71504ADBF831}"/>
          </ac:spMkLst>
        </pc:spChg>
        <pc:spChg chg="mod">
          <ac:chgData name="Kuan-Hua Chao" userId="a54ba1f1e88c01b0" providerId="LiveId" clId="{A5A06B71-536F-A147-9459-633BC8818378}" dt="2024-03-21T06:22:27.071" v="15183" actId="14100"/>
          <ac:spMkLst>
            <pc:docMk/>
            <pc:sldMk cId="0" sldId="448"/>
            <ac:spMk id="108557" creationId="{00000000-0000-0000-0000-000000000000}"/>
          </ac:spMkLst>
        </pc:spChg>
        <pc:spChg chg="mod">
          <ac:chgData name="Kuan-Hua Chao" userId="a54ba1f1e88c01b0" providerId="LiveId" clId="{A5A06B71-536F-A147-9459-633BC8818378}" dt="2024-03-21T06:22:22.801" v="15181" actId="14100"/>
          <ac:spMkLst>
            <pc:docMk/>
            <pc:sldMk cId="0" sldId="448"/>
            <ac:spMk id="108558" creationId="{00000000-0000-0000-0000-000000000000}"/>
          </ac:spMkLst>
        </pc:spChg>
        <pc:spChg chg="mod">
          <ac:chgData name="Kuan-Hua Chao" userId="a54ba1f1e88c01b0" providerId="LiveId" clId="{A5A06B71-536F-A147-9459-633BC8818378}" dt="2024-03-21T06:22:25.014" v="15182" actId="14100"/>
          <ac:spMkLst>
            <pc:docMk/>
            <pc:sldMk cId="0" sldId="448"/>
            <ac:spMk id="108559" creationId="{00000000-0000-0000-0000-000000000000}"/>
          </ac:spMkLst>
        </pc:spChg>
        <pc:spChg chg="mod">
          <ac:chgData name="Kuan-Hua Chao" userId="a54ba1f1e88c01b0" providerId="LiveId" clId="{A5A06B71-536F-A147-9459-633BC8818378}" dt="2024-03-21T06:22:29.118" v="15184" actId="14100"/>
          <ac:spMkLst>
            <pc:docMk/>
            <pc:sldMk cId="0" sldId="448"/>
            <ac:spMk id="108560" creationId="{00000000-0000-0000-0000-000000000000}"/>
          </ac:spMkLst>
        </pc:spChg>
        <pc:spChg chg="mod">
          <ac:chgData name="Kuan-Hua Chao" userId="a54ba1f1e88c01b0" providerId="LiveId" clId="{A5A06B71-536F-A147-9459-633BC8818378}" dt="2024-03-21T06:22:31.618" v="15185" actId="14100"/>
          <ac:spMkLst>
            <pc:docMk/>
            <pc:sldMk cId="0" sldId="448"/>
            <ac:spMk id="108561" creationId="{00000000-0000-0000-0000-000000000000}"/>
          </ac:spMkLst>
        </pc:spChg>
        <pc:graphicFrameChg chg="mod">
          <ac:chgData name="Kuan-Hua Chao" userId="a54ba1f1e88c01b0" providerId="LiveId" clId="{A5A06B71-536F-A147-9459-633BC8818378}" dt="2024-03-21T06:32:52.686" v="15356" actId="1076"/>
          <ac:graphicFrameMkLst>
            <pc:docMk/>
            <pc:sldMk cId="0" sldId="448"/>
            <ac:graphicFrameMk id="108548" creationId="{00000000-0000-0000-0000-000000000000}"/>
          </ac:graphicFrameMkLst>
        </pc:graphicFrameChg>
        <pc:cxnChg chg="add mod">
          <ac:chgData name="Kuan-Hua Chao" userId="a54ba1f1e88c01b0" providerId="LiveId" clId="{A5A06B71-536F-A147-9459-633BC8818378}" dt="2024-03-21T06:33:28.050" v="15360" actId="14100"/>
          <ac:cxnSpMkLst>
            <pc:docMk/>
            <pc:sldMk cId="0" sldId="448"/>
            <ac:cxnSpMk id="11" creationId="{3F538ABE-EB70-1753-02FA-9BA850398471}"/>
          </ac:cxnSpMkLst>
        </pc:cxnChg>
      </pc:sldChg>
      <pc:sldChg chg="modTransition">
        <pc:chgData name="Kuan-Hua Chao" userId="a54ba1f1e88c01b0" providerId="LiveId" clId="{A5A06B71-536F-A147-9459-633BC8818378}" dt="2024-03-24T04:15:47.692" v="20933"/>
        <pc:sldMkLst>
          <pc:docMk/>
          <pc:sldMk cId="0" sldId="449"/>
        </pc:sldMkLst>
      </pc:sldChg>
      <pc:sldChg chg="addSp delSp modSp add mod modTransition modAnim modNotes modNotesTx">
        <pc:chgData name="Kuan-Hua Chao" userId="a54ba1f1e88c01b0" providerId="LiveId" clId="{A5A06B71-536F-A147-9459-633BC8818378}" dt="2024-03-24T16:47:20.419" v="23882" actId="20577"/>
        <pc:sldMkLst>
          <pc:docMk/>
          <pc:sldMk cId="1406141528" sldId="450"/>
        </pc:sldMkLst>
        <pc:spChg chg="del">
          <ac:chgData name="Kuan-Hua Chao" userId="a54ba1f1e88c01b0" providerId="LiveId" clId="{A5A06B71-536F-A147-9459-633BC8818378}" dt="2024-03-21T05:26:18.640" v="14285" actId="478"/>
          <ac:spMkLst>
            <pc:docMk/>
            <pc:sldMk cId="1406141528" sldId="450"/>
            <ac:spMk id="3" creationId="{3CFB5560-3103-6B7F-52C4-A281DC307C96}"/>
          </ac:spMkLst>
        </pc:spChg>
        <pc:spChg chg="del topLvl">
          <ac:chgData name="Kuan-Hua Chao" userId="a54ba1f1e88c01b0" providerId="LiveId" clId="{A5A06B71-536F-A147-9459-633BC8818378}" dt="2024-03-21T05:03:08.815" v="13932" actId="478"/>
          <ac:spMkLst>
            <pc:docMk/>
            <pc:sldMk cId="1406141528" sldId="450"/>
            <ac:spMk id="13" creationId="{7FC31BAE-0661-EE03-37B5-12554682522D}"/>
          </ac:spMkLst>
        </pc:spChg>
        <pc:spChg chg="add mod">
          <ac:chgData name="Kuan-Hua Chao" userId="a54ba1f1e88c01b0" providerId="LiveId" clId="{A5A06B71-536F-A147-9459-633BC8818378}" dt="2024-03-21T05:03:10.025" v="13933"/>
          <ac:spMkLst>
            <pc:docMk/>
            <pc:sldMk cId="1406141528" sldId="450"/>
            <ac:spMk id="18" creationId="{D38BFF34-F9D8-C2B1-7F67-AEA49DDDBFDD}"/>
          </ac:spMkLst>
        </pc:spChg>
        <pc:spChg chg="add mod">
          <ac:chgData name="Kuan-Hua Chao" userId="a54ba1f1e88c01b0" providerId="LiveId" clId="{A5A06B71-536F-A147-9459-633BC8818378}" dt="2024-03-21T05:03:55.942" v="13934"/>
          <ac:spMkLst>
            <pc:docMk/>
            <pc:sldMk cId="1406141528" sldId="450"/>
            <ac:spMk id="19" creationId="{61EE27DF-EC5E-C2F7-17CB-EF6B4876045A}"/>
          </ac:spMkLst>
        </pc:spChg>
        <pc:spChg chg="add del mod">
          <ac:chgData name="Kuan-Hua Chao" userId="a54ba1f1e88c01b0" providerId="LiveId" clId="{A5A06B71-536F-A147-9459-633BC8818378}" dt="2024-03-21T05:30:06.938" v="14292" actId="478"/>
          <ac:spMkLst>
            <pc:docMk/>
            <pc:sldMk cId="1406141528" sldId="450"/>
            <ac:spMk id="20" creationId="{03E0C4C7-D67C-5D10-7817-50399ABCC328}"/>
          </ac:spMkLst>
        </pc:spChg>
        <pc:spChg chg="add mod">
          <ac:chgData name="Kuan-Hua Chao" userId="a54ba1f1e88c01b0" providerId="LiveId" clId="{A5A06B71-536F-A147-9459-633BC8818378}" dt="2024-03-21T05:22:32.565" v="14179" actId="14100"/>
          <ac:spMkLst>
            <pc:docMk/>
            <pc:sldMk cId="1406141528" sldId="450"/>
            <ac:spMk id="21" creationId="{DE951E49-A48E-2C2A-F156-2693EAEF889D}"/>
          </ac:spMkLst>
        </pc:spChg>
        <pc:spChg chg="add del mod">
          <ac:chgData name="Kuan-Hua Chao" userId="a54ba1f1e88c01b0" providerId="LiveId" clId="{A5A06B71-536F-A147-9459-633BC8818378}" dt="2024-03-21T05:27:37.807" v="14288" actId="478"/>
          <ac:spMkLst>
            <pc:docMk/>
            <pc:sldMk cId="1406141528" sldId="450"/>
            <ac:spMk id="22" creationId="{DF257A03-574A-00FA-13BA-3C475A105BEA}"/>
          </ac:spMkLst>
        </pc:spChg>
        <pc:grpChg chg="topLvl">
          <ac:chgData name="Kuan-Hua Chao" userId="a54ba1f1e88c01b0" providerId="LiveId" clId="{A5A06B71-536F-A147-9459-633BC8818378}" dt="2024-03-21T05:03:08.815" v="13932" actId="478"/>
          <ac:grpSpMkLst>
            <pc:docMk/>
            <pc:sldMk cId="1406141528" sldId="450"/>
            <ac:grpSpMk id="16" creationId="{0B4F6A68-6D57-C6D9-B126-92925DB46357}"/>
          </ac:grpSpMkLst>
        </pc:grpChg>
        <pc:grpChg chg="del">
          <ac:chgData name="Kuan-Hua Chao" userId="a54ba1f1e88c01b0" providerId="LiveId" clId="{A5A06B71-536F-A147-9459-633BC8818378}" dt="2024-03-21T05:03:08.815" v="13932" actId="478"/>
          <ac:grpSpMkLst>
            <pc:docMk/>
            <pc:sldMk cId="1406141528" sldId="450"/>
            <ac:grpSpMk id="17" creationId="{85649A86-F988-65A8-0D94-7D089C27C860}"/>
          </ac:grpSpMkLst>
        </pc:grpChg>
        <pc:picChg chg="add del">
          <ac:chgData name="Kuan-Hua Chao" userId="a54ba1f1e88c01b0" providerId="LiveId" clId="{A5A06B71-536F-A147-9459-633BC8818378}" dt="2024-03-24T16:39:27.001" v="23875" actId="478"/>
          <ac:picMkLst>
            <pc:docMk/>
            <pc:sldMk cId="1406141528" sldId="450"/>
            <ac:picMk id="5" creationId="{904345B4-1007-F932-386A-63C62798796D}"/>
          </ac:picMkLst>
        </pc:picChg>
        <pc:picChg chg="mod">
          <ac:chgData name="Kuan-Hua Chao" userId="a54ba1f1e88c01b0" providerId="LiveId" clId="{A5A06B71-536F-A147-9459-633BC8818378}" dt="2024-03-21T05:30:19.433" v="14294" actId="1076"/>
          <ac:picMkLst>
            <pc:docMk/>
            <pc:sldMk cId="1406141528" sldId="450"/>
            <ac:picMk id="10" creationId="{4ECDDB34-4DE4-0979-D3B3-D9642F6DE7CB}"/>
          </ac:picMkLst>
        </pc:picChg>
        <pc:picChg chg="mod">
          <ac:chgData name="Kuan-Hua Chao" userId="a54ba1f1e88c01b0" providerId="LiveId" clId="{A5A06B71-536F-A147-9459-633BC8818378}" dt="2024-03-21T05:30:22.811" v="14295" actId="1076"/>
          <ac:picMkLst>
            <pc:docMk/>
            <pc:sldMk cId="1406141528" sldId="450"/>
            <ac:picMk id="11" creationId="{D434D63E-1536-9C01-5905-AF045AC2B259}"/>
          </ac:picMkLst>
        </pc:picChg>
      </pc:sldChg>
      <pc:sldChg chg="add del">
        <pc:chgData name="Kuan-Hua Chao" userId="a54ba1f1e88c01b0" providerId="LiveId" clId="{A5A06B71-536F-A147-9459-633BC8818378}" dt="2024-03-19T01:56:57.072" v="2580"/>
        <pc:sldMkLst>
          <pc:docMk/>
          <pc:sldMk cId="2329083918" sldId="450"/>
        </pc:sldMkLst>
      </pc:sldChg>
      <pc:sldChg chg="add">
        <pc:chgData name="Kuan-Hua Chao" userId="a54ba1f1e88c01b0" providerId="LiveId" clId="{A5A06B71-536F-A147-9459-633BC8818378}" dt="2024-03-24T18:10:15.408" v="24113"/>
        <pc:sldMkLst>
          <pc:docMk/>
          <pc:sldMk cId="682174607" sldId="451"/>
        </pc:sldMkLst>
      </pc:sldChg>
      <pc:sldChg chg="addSp delSp modSp add mod modAnim modNotes modNotesTx">
        <pc:chgData name="Kuan-Hua Chao" userId="a54ba1f1e88c01b0" providerId="LiveId" clId="{A5A06B71-536F-A147-9459-633BC8818378}" dt="2024-03-25T07:42:21.347" v="26781" actId="20577"/>
        <pc:sldMkLst>
          <pc:docMk/>
          <pc:sldMk cId="88906825" sldId="452"/>
        </pc:sldMkLst>
        <pc:spChg chg="add del mod">
          <ac:chgData name="Kuan-Hua Chao" userId="a54ba1f1e88c01b0" providerId="LiveId" clId="{A5A06B71-536F-A147-9459-633BC8818378}" dt="2024-03-25T02:38:49.819" v="25796" actId="478"/>
          <ac:spMkLst>
            <pc:docMk/>
            <pc:sldMk cId="88906825" sldId="452"/>
            <ac:spMk id="4" creationId="{7B85D863-49BC-96D9-48E6-C59BDE28D9B7}"/>
          </ac:spMkLst>
        </pc:spChg>
        <pc:spChg chg="add mod">
          <ac:chgData name="Kuan-Hua Chao" userId="a54ba1f1e88c01b0" providerId="LiveId" clId="{A5A06B71-536F-A147-9459-633BC8818378}" dt="2024-03-25T02:41:12.750" v="25851" actId="404"/>
          <ac:spMkLst>
            <pc:docMk/>
            <pc:sldMk cId="88906825" sldId="452"/>
            <ac:spMk id="5" creationId="{A4C133A2-F97C-E815-92DE-404F01380E02}"/>
          </ac:spMkLst>
        </pc:spChg>
        <pc:spChg chg="add mod">
          <ac:chgData name="Kuan-Hua Chao" userId="a54ba1f1e88c01b0" providerId="LiveId" clId="{A5A06B71-536F-A147-9459-633BC8818378}" dt="2024-03-25T02:15:35.701" v="25344"/>
          <ac:spMkLst>
            <pc:docMk/>
            <pc:sldMk cId="88906825" sldId="452"/>
            <ac:spMk id="6" creationId="{67277E13-917D-2481-F3A4-6B019CFAAB93}"/>
          </ac:spMkLst>
        </pc:spChg>
        <pc:spChg chg="add mod">
          <ac:chgData name="Kuan-Hua Chao" userId="a54ba1f1e88c01b0" providerId="LiveId" clId="{A5A06B71-536F-A147-9459-633BC8818378}" dt="2024-03-25T02:15:42.872" v="25345"/>
          <ac:spMkLst>
            <pc:docMk/>
            <pc:sldMk cId="88906825" sldId="452"/>
            <ac:spMk id="7" creationId="{84B38C86-936F-03C1-72D9-8DA49CA3AFAC}"/>
          </ac:spMkLst>
        </pc:spChg>
        <pc:spChg chg="add mod">
          <ac:chgData name="Kuan-Hua Chao" userId="a54ba1f1e88c01b0" providerId="LiveId" clId="{A5A06B71-536F-A147-9459-633BC8818378}" dt="2024-03-25T02:40:32.620" v="25844" actId="1076"/>
          <ac:spMkLst>
            <pc:docMk/>
            <pc:sldMk cId="88906825" sldId="452"/>
            <ac:spMk id="8" creationId="{9ACA743E-BCEE-7504-E418-51D1C321DE26}"/>
          </ac:spMkLst>
        </pc:spChg>
        <pc:spChg chg="add del mod">
          <ac:chgData name="Kuan-Hua Chao" userId="a54ba1f1e88c01b0" providerId="LiveId" clId="{A5A06B71-536F-A147-9459-633BC8818378}" dt="2024-03-25T02:39:05.826" v="25802" actId="478"/>
          <ac:spMkLst>
            <pc:docMk/>
            <pc:sldMk cId="88906825" sldId="452"/>
            <ac:spMk id="9" creationId="{AAD26D8F-2B73-3F13-894C-3E42F8ABFD37}"/>
          </ac:spMkLst>
        </pc:spChg>
        <pc:spChg chg="add mod">
          <ac:chgData name="Kuan-Hua Chao" userId="a54ba1f1e88c01b0" providerId="LiveId" clId="{A5A06B71-536F-A147-9459-633BC8818378}" dt="2024-03-25T02:38:59.361" v="25801" actId="20577"/>
          <ac:spMkLst>
            <pc:docMk/>
            <pc:sldMk cId="88906825" sldId="452"/>
            <ac:spMk id="10" creationId="{F3543631-2E8A-70B6-6438-9335F994B8C3}"/>
          </ac:spMkLst>
        </pc:spChg>
        <pc:spChg chg="add del mod">
          <ac:chgData name="Kuan-Hua Chao" userId="a54ba1f1e88c01b0" providerId="LiveId" clId="{A5A06B71-536F-A147-9459-633BC8818378}" dt="2024-03-25T02:39:52.204" v="25825" actId="478"/>
          <ac:spMkLst>
            <pc:docMk/>
            <pc:sldMk cId="88906825" sldId="452"/>
            <ac:spMk id="11" creationId="{29DC5B83-45C0-B4FC-1D1D-1008FA4BCEB9}"/>
          </ac:spMkLst>
        </pc:spChg>
        <pc:spChg chg="add mod">
          <ac:chgData name="Kuan-Hua Chao" userId="a54ba1f1e88c01b0" providerId="LiveId" clId="{A5A06B71-536F-A147-9459-633BC8818378}" dt="2024-03-25T02:39:58.737" v="25842" actId="1035"/>
          <ac:spMkLst>
            <pc:docMk/>
            <pc:sldMk cId="88906825" sldId="452"/>
            <ac:spMk id="12" creationId="{DD6958EB-B95A-95D9-B223-D5B7DD5320FF}"/>
          </ac:spMkLst>
        </pc:spChg>
        <pc:spChg chg="mod">
          <ac:chgData name="Kuan-Hua Chao" userId="a54ba1f1e88c01b0" providerId="LiveId" clId="{A5A06B71-536F-A147-9459-633BC8818378}" dt="2024-03-25T07:24:53.429" v="26603" actId="115"/>
          <ac:spMkLst>
            <pc:docMk/>
            <pc:sldMk cId="88906825" sldId="452"/>
            <ac:spMk id="41988" creationId="{B82449EE-9A04-EE41-C3F1-00AFBBA1C812}"/>
          </ac:spMkLst>
        </pc:spChg>
        <pc:spChg chg="mod">
          <ac:chgData name="Kuan-Hua Chao" userId="a54ba1f1e88c01b0" providerId="LiveId" clId="{A5A06B71-536F-A147-9459-633BC8818378}" dt="2024-03-25T02:38:18.001" v="25795" actId="1076"/>
          <ac:spMkLst>
            <pc:docMk/>
            <pc:sldMk cId="88906825" sldId="452"/>
            <ac:spMk id="72707" creationId="{2896F806-5031-17A9-3B8E-B93261FA351C}"/>
          </ac:spMkLst>
        </pc:spChg>
      </pc:sldChg>
    </pc:docChg>
  </pc:docChgLst>
  <pc:docChgLst>
    <pc:chgData name="Kuan-Hua Chao" userId="a54ba1f1e88c01b0" providerId="LiveId" clId="{1BF63F6B-8D2C-43BA-82B8-B305DBAB3EE6}"/>
    <pc:docChg chg="undo custSel modSld sldOrd">
      <pc:chgData name="Kuan-Hua Chao" userId="a54ba1f1e88c01b0" providerId="LiveId" clId="{1BF63F6B-8D2C-43BA-82B8-B305DBAB3EE6}" dt="2024-01-17T03:22:53.147" v="3250" actId="6549"/>
      <pc:docMkLst>
        <pc:docMk/>
      </pc:docMkLst>
      <pc:sldChg chg="modNotesTx">
        <pc:chgData name="Kuan-Hua Chao" userId="a54ba1f1e88c01b0" providerId="LiveId" clId="{1BF63F6B-8D2C-43BA-82B8-B305DBAB3EE6}" dt="2024-01-11T02:04:21.622" v="473" actId="20577"/>
        <pc:sldMkLst>
          <pc:docMk/>
          <pc:sldMk cId="0" sldId="309"/>
        </pc:sldMkLst>
      </pc:sldChg>
      <pc:sldChg chg="modNotesTx">
        <pc:chgData name="Kuan-Hua Chao" userId="a54ba1f1e88c01b0" providerId="LiveId" clId="{1BF63F6B-8D2C-43BA-82B8-B305DBAB3EE6}" dt="2024-01-11T01:54:17.470" v="354"/>
        <pc:sldMkLst>
          <pc:docMk/>
          <pc:sldMk cId="0" sldId="318"/>
        </pc:sldMkLst>
      </pc:sldChg>
      <pc:sldChg chg="addSp modSp mod modAnim modNotesTx">
        <pc:chgData name="Kuan-Hua Chao" userId="a54ba1f1e88c01b0" providerId="LiveId" clId="{1BF63F6B-8D2C-43BA-82B8-B305DBAB3EE6}" dt="2024-01-11T01:59:42.160" v="389" actId="20577"/>
        <pc:sldMkLst>
          <pc:docMk/>
          <pc:sldMk cId="0" sldId="319"/>
        </pc:sldMkLst>
        <pc:spChg chg="mod">
          <ac:chgData name="Kuan-Hua Chao" userId="a54ba1f1e88c01b0" providerId="LiveId" clId="{1BF63F6B-8D2C-43BA-82B8-B305DBAB3EE6}" dt="2024-01-11T01:59:42.160" v="389" actId="20577"/>
          <ac:spMkLst>
            <pc:docMk/>
            <pc:sldMk cId="0" sldId="319"/>
            <ac:spMk id="3" creationId="{00000000-0000-0000-0000-000000000000}"/>
          </ac:spMkLst>
        </pc:spChg>
        <pc:spChg chg="add mod">
          <ac:chgData name="Kuan-Hua Chao" userId="a54ba1f1e88c01b0" providerId="LiveId" clId="{1BF63F6B-8D2C-43BA-82B8-B305DBAB3EE6}" dt="2024-01-11T01:57:02.319" v="359" actId="164"/>
          <ac:spMkLst>
            <pc:docMk/>
            <pc:sldMk cId="0" sldId="319"/>
            <ac:spMk id="10" creationId="{94945DAD-7821-8B50-75BF-7DBEF5DA3514}"/>
          </ac:spMkLst>
        </pc:spChg>
        <pc:spChg chg="add mod">
          <ac:chgData name="Kuan-Hua Chao" userId="a54ba1f1e88c01b0" providerId="LiveId" clId="{1BF63F6B-8D2C-43BA-82B8-B305DBAB3EE6}" dt="2024-01-11T01:58:28.897" v="375" actId="1037"/>
          <ac:spMkLst>
            <pc:docMk/>
            <pc:sldMk cId="0" sldId="319"/>
            <ac:spMk id="12" creationId="{03F56D15-6CAA-F654-81A4-ABE5394920D1}"/>
          </ac:spMkLst>
        </pc:spChg>
        <pc:grpChg chg="add mod">
          <ac:chgData name="Kuan-Hua Chao" userId="a54ba1f1e88c01b0" providerId="LiveId" clId="{1BF63F6B-8D2C-43BA-82B8-B305DBAB3EE6}" dt="2024-01-11T01:57:54.835" v="363" actId="164"/>
          <ac:grpSpMkLst>
            <pc:docMk/>
            <pc:sldMk cId="0" sldId="319"/>
            <ac:grpSpMk id="11" creationId="{786EC497-ED7E-C052-0E45-14A0D03781F6}"/>
          </ac:grpSpMkLst>
        </pc:grpChg>
        <pc:grpChg chg="add mod">
          <ac:chgData name="Kuan-Hua Chao" userId="a54ba1f1e88c01b0" providerId="LiveId" clId="{1BF63F6B-8D2C-43BA-82B8-B305DBAB3EE6}" dt="2024-01-11T01:58:17.243" v="371" actId="1037"/>
          <ac:grpSpMkLst>
            <pc:docMk/>
            <pc:sldMk cId="0" sldId="319"/>
            <ac:grpSpMk id="13" creationId="{82015688-803E-FD66-A730-018D08192104}"/>
          </ac:grpSpMkLst>
        </pc:grpChg>
        <pc:picChg chg="mod">
          <ac:chgData name="Kuan-Hua Chao" userId="a54ba1f1e88c01b0" providerId="LiveId" clId="{1BF63F6B-8D2C-43BA-82B8-B305DBAB3EE6}" dt="2024-01-11T01:57:02.319" v="359" actId="164"/>
          <ac:picMkLst>
            <pc:docMk/>
            <pc:sldMk cId="0" sldId="319"/>
            <ac:picMk id="9" creationId="{88149F77-D78D-8F10-E25B-D805B6336A8A}"/>
          </ac:picMkLst>
        </pc:picChg>
      </pc:sldChg>
      <pc:sldChg chg="modSp mod modNotesTx">
        <pc:chgData name="Kuan-Hua Chao" userId="a54ba1f1e88c01b0" providerId="LiveId" clId="{1BF63F6B-8D2C-43BA-82B8-B305DBAB3EE6}" dt="2024-01-11T02:10:40.194" v="539" actId="20577"/>
        <pc:sldMkLst>
          <pc:docMk/>
          <pc:sldMk cId="0" sldId="320"/>
        </pc:sldMkLst>
        <pc:spChg chg="mod">
          <ac:chgData name="Kuan-Hua Chao" userId="a54ba1f1e88c01b0" providerId="LiveId" clId="{1BF63F6B-8D2C-43BA-82B8-B305DBAB3EE6}" dt="2024-01-11T02:06:23.431" v="480" actId="6549"/>
          <ac:spMkLst>
            <pc:docMk/>
            <pc:sldMk cId="0" sldId="320"/>
            <ac:spMk id="3" creationId="{00000000-0000-0000-0000-000000000000}"/>
          </ac:spMkLst>
        </pc:spChg>
      </pc:sldChg>
      <pc:sldChg chg="modNotes modNotesTx">
        <pc:chgData name="Kuan-Hua Chao" userId="a54ba1f1e88c01b0" providerId="LiveId" clId="{1BF63F6B-8D2C-43BA-82B8-B305DBAB3EE6}" dt="2024-01-11T03:04:26.337" v="618" actId="27636"/>
        <pc:sldMkLst>
          <pc:docMk/>
          <pc:sldMk cId="0" sldId="321"/>
        </pc:sldMkLst>
      </pc:sldChg>
      <pc:sldChg chg="modNotesTx">
        <pc:chgData name="Kuan-Hua Chao" userId="a54ba1f1e88c01b0" providerId="LiveId" clId="{1BF63F6B-8D2C-43BA-82B8-B305DBAB3EE6}" dt="2024-01-11T03:16:13.117" v="631"/>
        <pc:sldMkLst>
          <pc:docMk/>
          <pc:sldMk cId="0" sldId="322"/>
        </pc:sldMkLst>
      </pc:sldChg>
      <pc:sldChg chg="modSp">
        <pc:chgData name="Kuan-Hua Chao" userId="a54ba1f1e88c01b0" providerId="LiveId" clId="{1BF63F6B-8D2C-43BA-82B8-B305DBAB3EE6}" dt="2024-01-11T03:04:29.262" v="620" actId="20577"/>
        <pc:sldMkLst>
          <pc:docMk/>
          <pc:sldMk cId="0" sldId="323"/>
        </pc:sldMkLst>
        <pc:spChg chg="mod">
          <ac:chgData name="Kuan-Hua Chao" userId="a54ba1f1e88c01b0" providerId="LiveId" clId="{1BF63F6B-8D2C-43BA-82B8-B305DBAB3EE6}" dt="2024-01-11T03:04:29.262" v="620" actId="20577"/>
          <ac:spMkLst>
            <pc:docMk/>
            <pc:sldMk cId="0" sldId="323"/>
            <ac:spMk id="3" creationId="{00000000-0000-0000-0000-000000000000}"/>
          </ac:spMkLst>
        </pc:spChg>
      </pc:sldChg>
      <pc:sldChg chg="modSp mod modNotesTx">
        <pc:chgData name="Kuan-Hua Chao" userId="a54ba1f1e88c01b0" providerId="LiveId" clId="{1BF63F6B-8D2C-43BA-82B8-B305DBAB3EE6}" dt="2024-01-11T07:26:51.957" v="1389" actId="6549"/>
        <pc:sldMkLst>
          <pc:docMk/>
          <pc:sldMk cId="0" sldId="325"/>
        </pc:sldMkLst>
        <pc:spChg chg="mod">
          <ac:chgData name="Kuan-Hua Chao" userId="a54ba1f1e88c01b0" providerId="LiveId" clId="{1BF63F6B-8D2C-43BA-82B8-B305DBAB3EE6}" dt="2024-01-11T03:29:30.220" v="1058" actId="20577"/>
          <ac:spMkLst>
            <pc:docMk/>
            <pc:sldMk cId="0" sldId="325"/>
            <ac:spMk id="3" creationId="{00000000-0000-0000-0000-000000000000}"/>
          </ac:spMkLst>
        </pc:spChg>
      </pc:sldChg>
      <pc:sldChg chg="modNotes modNotesTx">
        <pc:chgData name="Kuan-Hua Chao" userId="a54ba1f1e88c01b0" providerId="LiveId" clId="{1BF63F6B-8D2C-43BA-82B8-B305DBAB3EE6}" dt="2024-01-11T07:21:25.005" v="1292" actId="27636"/>
        <pc:sldMkLst>
          <pc:docMk/>
          <pc:sldMk cId="0" sldId="326"/>
        </pc:sldMkLst>
      </pc:sldChg>
      <pc:sldChg chg="addSp modSp mod modAnim modNotesTx">
        <pc:chgData name="Kuan-Hua Chao" userId="a54ba1f1e88c01b0" providerId="LiveId" clId="{1BF63F6B-8D2C-43BA-82B8-B305DBAB3EE6}" dt="2024-01-17T02:15:23.209" v="3148" actId="20577"/>
        <pc:sldMkLst>
          <pc:docMk/>
          <pc:sldMk cId="0" sldId="327"/>
        </pc:sldMkLst>
        <pc:spChg chg="mod">
          <ac:chgData name="Kuan-Hua Chao" userId="a54ba1f1e88c01b0" providerId="LiveId" clId="{1BF63F6B-8D2C-43BA-82B8-B305DBAB3EE6}" dt="2024-01-17T01:51:16.095" v="2593" actId="1076"/>
          <ac:spMkLst>
            <pc:docMk/>
            <pc:sldMk cId="0" sldId="327"/>
            <ac:spMk id="2" creationId="{00000000-0000-0000-0000-000000000000}"/>
          </ac:spMkLst>
        </pc:spChg>
        <pc:spChg chg="mod">
          <ac:chgData name="Kuan-Hua Chao" userId="a54ba1f1e88c01b0" providerId="LiveId" clId="{1BF63F6B-8D2C-43BA-82B8-B305DBAB3EE6}" dt="2024-01-17T02:15:23.209" v="3148" actId="20577"/>
          <ac:spMkLst>
            <pc:docMk/>
            <pc:sldMk cId="0" sldId="327"/>
            <ac:spMk id="3" creationId="{00000000-0000-0000-0000-000000000000}"/>
          </ac:spMkLst>
        </pc:spChg>
        <pc:spChg chg="add mod">
          <ac:chgData name="Kuan-Hua Chao" userId="a54ba1f1e88c01b0" providerId="LiveId" clId="{1BF63F6B-8D2C-43BA-82B8-B305DBAB3EE6}" dt="2024-01-17T01:50:41.262" v="2584" actId="6549"/>
          <ac:spMkLst>
            <pc:docMk/>
            <pc:sldMk cId="0" sldId="327"/>
            <ac:spMk id="6" creationId="{6597DE53-5548-02C8-C787-A01D6AE64ED8}"/>
          </ac:spMkLst>
        </pc:spChg>
        <pc:spChg chg="add mod">
          <ac:chgData name="Kuan-Hua Chao" userId="a54ba1f1e88c01b0" providerId="LiveId" clId="{1BF63F6B-8D2C-43BA-82B8-B305DBAB3EE6}" dt="2024-01-17T01:53:03.894" v="2606" actId="14100"/>
          <ac:spMkLst>
            <pc:docMk/>
            <pc:sldMk cId="0" sldId="327"/>
            <ac:spMk id="7" creationId="{5038A787-5C09-34C8-3D48-595ED1FA761F}"/>
          </ac:spMkLst>
        </pc:spChg>
        <pc:grpChg chg="add mod">
          <ac:chgData name="Kuan-Hua Chao" userId="a54ba1f1e88c01b0" providerId="LiveId" clId="{1BF63F6B-8D2C-43BA-82B8-B305DBAB3EE6}" dt="2024-01-17T01:53:03.894" v="2606" actId="14100"/>
          <ac:grpSpMkLst>
            <pc:docMk/>
            <pc:sldMk cId="0" sldId="327"/>
            <ac:grpSpMk id="8" creationId="{E17D2DDC-BAD8-ABB9-E4F1-BEA259F74B6A}"/>
          </ac:grpSpMkLst>
        </pc:grpChg>
        <pc:picChg chg="add mod">
          <ac:chgData name="Kuan-Hua Chao" userId="a54ba1f1e88c01b0" providerId="LiveId" clId="{1BF63F6B-8D2C-43BA-82B8-B305DBAB3EE6}" dt="2024-01-17T01:53:03.894" v="2606" actId="14100"/>
          <ac:picMkLst>
            <pc:docMk/>
            <pc:sldMk cId="0" sldId="327"/>
            <ac:picMk id="1026" creationId="{D5BD2AB0-2402-F17F-ADCC-9BA4E4AED9C0}"/>
          </ac:picMkLst>
        </pc:picChg>
        <pc:picChg chg="add mod">
          <ac:chgData name="Kuan-Hua Chao" userId="a54ba1f1e88c01b0" providerId="LiveId" clId="{1BF63F6B-8D2C-43BA-82B8-B305DBAB3EE6}" dt="2024-01-17T01:53:03.894" v="2606" actId="14100"/>
          <ac:picMkLst>
            <pc:docMk/>
            <pc:sldMk cId="0" sldId="327"/>
            <ac:picMk id="1028" creationId="{91538CD7-282D-166E-E504-B42048646C22}"/>
          </ac:picMkLst>
        </pc:picChg>
        <pc:picChg chg="add">
          <ac:chgData name="Kuan-Hua Chao" userId="a54ba1f1e88c01b0" providerId="LiveId" clId="{1BF63F6B-8D2C-43BA-82B8-B305DBAB3EE6}" dt="2024-01-17T01:57:46.339" v="2607"/>
          <ac:picMkLst>
            <pc:docMk/>
            <pc:sldMk cId="0" sldId="327"/>
            <ac:picMk id="1030" creationId="{25154C9C-29C0-CC70-1006-4FA20031E201}"/>
          </ac:picMkLst>
        </pc:picChg>
        <pc:picChg chg="add">
          <ac:chgData name="Kuan-Hua Chao" userId="a54ba1f1e88c01b0" providerId="LiveId" clId="{1BF63F6B-8D2C-43BA-82B8-B305DBAB3EE6}" dt="2024-01-17T01:58:42.405" v="2608"/>
          <ac:picMkLst>
            <pc:docMk/>
            <pc:sldMk cId="0" sldId="327"/>
            <ac:picMk id="1032" creationId="{D86FB6C8-5A5A-F6BD-54B8-4D9684EC5317}"/>
          </ac:picMkLst>
        </pc:picChg>
        <pc:picChg chg="add">
          <ac:chgData name="Kuan-Hua Chao" userId="a54ba1f1e88c01b0" providerId="LiveId" clId="{1BF63F6B-8D2C-43BA-82B8-B305DBAB3EE6}" dt="2024-01-17T02:00:44.929" v="2609"/>
          <ac:picMkLst>
            <pc:docMk/>
            <pc:sldMk cId="0" sldId="327"/>
            <ac:picMk id="1034" creationId="{FA2EC032-B2D9-A571-ECDB-B505CDF1A4EF}"/>
          </ac:picMkLst>
        </pc:picChg>
        <pc:picChg chg="add mod">
          <ac:chgData name="Kuan-Hua Chao" userId="a54ba1f1e88c01b0" providerId="LiveId" clId="{1BF63F6B-8D2C-43BA-82B8-B305DBAB3EE6}" dt="2024-01-17T02:04:54.627" v="2625" actId="1076"/>
          <ac:picMkLst>
            <pc:docMk/>
            <pc:sldMk cId="0" sldId="327"/>
            <ac:picMk id="1036" creationId="{2C5E9A69-76E3-E404-23DB-34B5B6890C01}"/>
          </ac:picMkLst>
        </pc:picChg>
      </pc:sldChg>
      <pc:sldChg chg="modNotesTx">
        <pc:chgData name="Kuan-Hua Chao" userId="a54ba1f1e88c01b0" providerId="LiveId" clId="{1BF63F6B-8D2C-43BA-82B8-B305DBAB3EE6}" dt="2024-01-11T08:47:59.582" v="1936" actId="20577"/>
        <pc:sldMkLst>
          <pc:docMk/>
          <pc:sldMk cId="0" sldId="328"/>
        </pc:sldMkLst>
      </pc:sldChg>
      <pc:sldChg chg="modNotesTx">
        <pc:chgData name="Kuan-Hua Chao" userId="a54ba1f1e88c01b0" providerId="LiveId" clId="{1BF63F6B-8D2C-43BA-82B8-B305DBAB3EE6}" dt="2024-01-11T07:42:17.300" v="1609" actId="20577"/>
        <pc:sldMkLst>
          <pc:docMk/>
          <pc:sldMk cId="0" sldId="329"/>
        </pc:sldMkLst>
      </pc:sldChg>
      <pc:sldChg chg="delSp mod modNotesTx">
        <pc:chgData name="Kuan-Hua Chao" userId="a54ba1f1e88c01b0" providerId="LiveId" clId="{1BF63F6B-8D2C-43BA-82B8-B305DBAB3EE6}" dt="2024-01-11T08:48:09.795" v="1938" actId="20577"/>
        <pc:sldMkLst>
          <pc:docMk/>
          <pc:sldMk cId="0" sldId="330"/>
        </pc:sldMkLst>
        <pc:spChg chg="del">
          <ac:chgData name="Kuan-Hua Chao" userId="a54ba1f1e88c01b0" providerId="LiveId" clId="{1BF63F6B-8D2C-43BA-82B8-B305DBAB3EE6}" dt="2024-01-11T07:39:23.171" v="1596" actId="478"/>
          <ac:spMkLst>
            <pc:docMk/>
            <pc:sldMk cId="0" sldId="330"/>
            <ac:spMk id="3" creationId="{00000000-0000-0000-0000-000000000000}"/>
          </ac:spMkLst>
        </pc:spChg>
      </pc:sldChg>
      <pc:sldChg chg="modNotesTx">
        <pc:chgData name="Kuan-Hua Chao" userId="a54ba1f1e88c01b0" providerId="LiveId" clId="{1BF63F6B-8D2C-43BA-82B8-B305DBAB3EE6}" dt="2024-01-11T07:55:33.498" v="1655"/>
        <pc:sldMkLst>
          <pc:docMk/>
          <pc:sldMk cId="0" sldId="338"/>
        </pc:sldMkLst>
      </pc:sldChg>
      <pc:sldChg chg="modNotes modNotesTx">
        <pc:chgData name="Kuan-Hua Chao" userId="a54ba1f1e88c01b0" providerId="LiveId" clId="{1BF63F6B-8D2C-43BA-82B8-B305DBAB3EE6}" dt="2024-01-11T07:59:01.371" v="1675" actId="20577"/>
        <pc:sldMkLst>
          <pc:docMk/>
          <pc:sldMk cId="0" sldId="339"/>
        </pc:sldMkLst>
      </pc:sldChg>
      <pc:sldChg chg="modNotes modNotesTx">
        <pc:chgData name="Kuan-Hua Chao" userId="a54ba1f1e88c01b0" providerId="LiveId" clId="{1BF63F6B-8D2C-43BA-82B8-B305DBAB3EE6}" dt="2024-01-11T08:08:54.718" v="1739" actId="27636"/>
        <pc:sldMkLst>
          <pc:docMk/>
          <pc:sldMk cId="0" sldId="341"/>
        </pc:sldMkLst>
      </pc:sldChg>
      <pc:sldChg chg="modNotesTx">
        <pc:chgData name="Kuan-Hua Chao" userId="a54ba1f1e88c01b0" providerId="LiveId" clId="{1BF63F6B-8D2C-43BA-82B8-B305DBAB3EE6}" dt="2024-01-11T08:07:03.422" v="1727" actId="20577"/>
        <pc:sldMkLst>
          <pc:docMk/>
          <pc:sldMk cId="0" sldId="342"/>
        </pc:sldMkLst>
      </pc:sldChg>
      <pc:sldChg chg="modNotesTx">
        <pc:chgData name="Kuan-Hua Chao" userId="a54ba1f1e88c01b0" providerId="LiveId" clId="{1BF63F6B-8D2C-43BA-82B8-B305DBAB3EE6}" dt="2024-01-11T08:08:47.447" v="1738" actId="20577"/>
        <pc:sldMkLst>
          <pc:docMk/>
          <pc:sldMk cId="0" sldId="343"/>
        </pc:sldMkLst>
      </pc:sldChg>
      <pc:sldChg chg="modNotesTx">
        <pc:chgData name="Kuan-Hua Chao" userId="a54ba1f1e88c01b0" providerId="LiveId" clId="{1BF63F6B-8D2C-43BA-82B8-B305DBAB3EE6}" dt="2024-01-11T08:11:55.575" v="1759" actId="20577"/>
        <pc:sldMkLst>
          <pc:docMk/>
          <pc:sldMk cId="0" sldId="347"/>
        </pc:sldMkLst>
      </pc:sldChg>
      <pc:sldChg chg="modNotesTx">
        <pc:chgData name="Kuan-Hua Chao" userId="a54ba1f1e88c01b0" providerId="LiveId" clId="{1BF63F6B-8D2C-43BA-82B8-B305DBAB3EE6}" dt="2024-01-11T08:13:28.417" v="1765" actId="20577"/>
        <pc:sldMkLst>
          <pc:docMk/>
          <pc:sldMk cId="0" sldId="352"/>
        </pc:sldMkLst>
      </pc:sldChg>
      <pc:sldChg chg="modNotesTx">
        <pc:chgData name="Kuan-Hua Chao" userId="a54ba1f1e88c01b0" providerId="LiveId" clId="{1BF63F6B-8D2C-43BA-82B8-B305DBAB3EE6}" dt="2024-01-11T08:15:11.527" v="1782" actId="20577"/>
        <pc:sldMkLst>
          <pc:docMk/>
          <pc:sldMk cId="0" sldId="356"/>
        </pc:sldMkLst>
      </pc:sldChg>
      <pc:sldChg chg="modNotesTx">
        <pc:chgData name="Kuan-Hua Chao" userId="a54ba1f1e88c01b0" providerId="LiveId" clId="{1BF63F6B-8D2C-43BA-82B8-B305DBAB3EE6}" dt="2024-01-11T08:16:35.707" v="1796" actId="20577"/>
        <pc:sldMkLst>
          <pc:docMk/>
          <pc:sldMk cId="0" sldId="357"/>
        </pc:sldMkLst>
      </pc:sldChg>
      <pc:sldChg chg="addSp modSp mod modAnim modNotes modNotesTx">
        <pc:chgData name="Kuan-Hua Chao" userId="a54ba1f1e88c01b0" providerId="LiveId" clId="{1BF63F6B-8D2C-43BA-82B8-B305DBAB3EE6}" dt="2024-01-17T03:22:53.147" v="3250" actId="6549"/>
        <pc:sldMkLst>
          <pc:docMk/>
          <pc:sldMk cId="0" sldId="363"/>
        </pc:sldMkLst>
        <pc:spChg chg="add mod">
          <ac:chgData name="Kuan-Hua Chao" userId="a54ba1f1e88c01b0" providerId="LiveId" clId="{1BF63F6B-8D2C-43BA-82B8-B305DBAB3EE6}" dt="2024-01-17T03:10:25.622" v="3215" actId="1076"/>
          <ac:spMkLst>
            <pc:docMk/>
            <pc:sldMk cId="0" sldId="363"/>
            <ac:spMk id="6" creationId="{71D53174-AF81-ED2D-034F-C7D09C451AEB}"/>
          </ac:spMkLst>
        </pc:spChg>
        <pc:picChg chg="mod">
          <ac:chgData name="Kuan-Hua Chao" userId="a54ba1f1e88c01b0" providerId="LiveId" clId="{1BF63F6B-8D2C-43BA-82B8-B305DBAB3EE6}" dt="2024-01-17T03:10:27.613" v="3216" actId="1076"/>
          <ac:picMkLst>
            <pc:docMk/>
            <pc:sldMk cId="0" sldId="363"/>
            <ac:picMk id="5" creationId="{035B998B-6B4C-F8E7-9AC0-FC936A36FCF3}"/>
          </ac:picMkLst>
        </pc:picChg>
        <pc:picChg chg="mod">
          <ac:chgData name="Kuan-Hua Chao" userId="a54ba1f1e88c01b0" providerId="LiveId" clId="{1BF63F6B-8D2C-43BA-82B8-B305DBAB3EE6}" dt="2024-01-17T03:09:47.128" v="3209" actId="1076"/>
          <ac:picMkLst>
            <pc:docMk/>
            <pc:sldMk cId="0" sldId="363"/>
            <ac:picMk id="11" creationId="{66AFB552-D3B7-C223-C46F-A9F1170ADB19}"/>
          </ac:picMkLst>
        </pc:picChg>
      </pc:sldChg>
      <pc:sldChg chg="modNotesTx">
        <pc:chgData name="Kuan-Hua Chao" userId="a54ba1f1e88c01b0" providerId="LiveId" clId="{1BF63F6B-8D2C-43BA-82B8-B305DBAB3EE6}" dt="2024-01-11T08:28:20.247" v="1851"/>
        <pc:sldMkLst>
          <pc:docMk/>
          <pc:sldMk cId="0" sldId="364"/>
        </pc:sldMkLst>
      </pc:sldChg>
      <pc:sldChg chg="ord modNotes modNotesTx">
        <pc:chgData name="Kuan-Hua Chao" userId="a54ba1f1e88c01b0" providerId="LiveId" clId="{1BF63F6B-8D2C-43BA-82B8-B305DBAB3EE6}" dt="2024-01-16T02:44:23.262" v="2478"/>
        <pc:sldMkLst>
          <pc:docMk/>
          <pc:sldMk cId="0" sldId="365"/>
        </pc:sldMkLst>
      </pc:sldChg>
      <pc:sldChg chg="modSp mod modNotesTx">
        <pc:chgData name="Kuan-Hua Chao" userId="a54ba1f1e88c01b0" providerId="LiveId" clId="{1BF63F6B-8D2C-43BA-82B8-B305DBAB3EE6}" dt="2024-01-16T02:50:23.672" v="2546" actId="20577"/>
        <pc:sldMkLst>
          <pc:docMk/>
          <pc:sldMk cId="0" sldId="366"/>
        </pc:sldMkLst>
        <pc:spChg chg="mod">
          <ac:chgData name="Kuan-Hua Chao" userId="a54ba1f1e88c01b0" providerId="LiveId" clId="{1BF63F6B-8D2C-43BA-82B8-B305DBAB3EE6}" dt="2024-01-16T02:50:23.672" v="2546" actId="20577"/>
          <ac:spMkLst>
            <pc:docMk/>
            <pc:sldMk cId="0" sldId="366"/>
            <ac:spMk id="3" creationId="{00000000-0000-0000-0000-000000000000}"/>
          </ac:spMkLst>
        </pc:spChg>
        <pc:picChg chg="mod">
          <ac:chgData name="Kuan-Hua Chao" userId="a54ba1f1e88c01b0" providerId="LiveId" clId="{1BF63F6B-8D2C-43BA-82B8-B305DBAB3EE6}" dt="2024-01-16T02:48:52.761" v="2539" actId="1076"/>
          <ac:picMkLst>
            <pc:docMk/>
            <pc:sldMk cId="0" sldId="366"/>
            <ac:picMk id="5" creationId="{00000000-0000-0000-0000-000000000000}"/>
          </ac:picMkLst>
        </pc:picChg>
      </pc:sldChg>
      <pc:sldChg chg="modNotesTx">
        <pc:chgData name="Kuan-Hua Chao" userId="a54ba1f1e88c01b0" providerId="LiveId" clId="{1BF63F6B-8D2C-43BA-82B8-B305DBAB3EE6}" dt="2024-01-16T02:51:40.982" v="2569" actId="20577"/>
        <pc:sldMkLst>
          <pc:docMk/>
          <pc:sldMk cId="0" sldId="367"/>
        </pc:sldMkLst>
      </pc:sldChg>
      <pc:sldChg chg="modNotesTx">
        <pc:chgData name="Kuan-Hua Chao" userId="a54ba1f1e88c01b0" providerId="LiveId" clId="{1BF63F6B-8D2C-43BA-82B8-B305DBAB3EE6}" dt="2024-01-11T08:37:08.822" v="1882" actId="6549"/>
        <pc:sldMkLst>
          <pc:docMk/>
          <pc:sldMk cId="0" sldId="369"/>
        </pc:sldMkLst>
      </pc:sldChg>
      <pc:sldChg chg="modNotesTx">
        <pc:chgData name="Kuan-Hua Chao" userId="a54ba1f1e88c01b0" providerId="LiveId" clId="{1BF63F6B-8D2C-43BA-82B8-B305DBAB3EE6}" dt="2024-01-11T08:39:38.024" v="1896"/>
        <pc:sldMkLst>
          <pc:docMk/>
          <pc:sldMk cId="0" sldId="372"/>
        </pc:sldMkLst>
      </pc:sldChg>
      <pc:sldChg chg="modNotes modNotesTx">
        <pc:chgData name="Kuan-Hua Chao" userId="a54ba1f1e88c01b0" providerId="LiveId" clId="{1BF63F6B-8D2C-43BA-82B8-B305DBAB3EE6}" dt="2024-01-11T07:21:24.899" v="1291" actId="27636"/>
        <pc:sldMkLst>
          <pc:docMk/>
          <pc:sldMk cId="3588895052" sldId="387"/>
        </pc:sldMkLst>
      </pc:sldChg>
      <pc:sldChg chg="modNotesTx">
        <pc:chgData name="Kuan-Hua Chao" userId="a54ba1f1e88c01b0" providerId="LiveId" clId="{1BF63F6B-8D2C-43BA-82B8-B305DBAB3EE6}" dt="2024-01-11T07:43:44.820" v="1623" actId="20577"/>
        <pc:sldMkLst>
          <pc:docMk/>
          <pc:sldMk cId="611915189" sldId="390"/>
        </pc:sldMkLst>
      </pc:sldChg>
      <pc:sldChg chg="delSp mod modNotesTx">
        <pc:chgData name="Kuan-Hua Chao" userId="a54ba1f1e88c01b0" providerId="LiveId" clId="{1BF63F6B-8D2C-43BA-82B8-B305DBAB3EE6}" dt="2024-01-11T07:44:42.896" v="1633"/>
        <pc:sldMkLst>
          <pc:docMk/>
          <pc:sldMk cId="630231051" sldId="391"/>
        </pc:sldMkLst>
        <pc:spChg chg="del">
          <ac:chgData name="Kuan-Hua Chao" userId="a54ba1f1e88c01b0" providerId="LiveId" clId="{1BF63F6B-8D2C-43BA-82B8-B305DBAB3EE6}" dt="2024-01-11T07:43:51.447" v="1624" actId="478"/>
          <ac:spMkLst>
            <pc:docMk/>
            <pc:sldMk cId="630231051" sldId="391"/>
            <ac:spMk id="3" creationId="{69A0996E-F04B-456F-8476-A4B71ECF2307}"/>
          </ac:spMkLst>
        </pc:spChg>
      </pc:sldChg>
      <pc:sldChg chg="modNotesTx">
        <pc:chgData name="Kuan-Hua Chao" userId="a54ba1f1e88c01b0" providerId="LiveId" clId="{1BF63F6B-8D2C-43BA-82B8-B305DBAB3EE6}" dt="2024-01-11T08:02:56.660" v="1695" actId="20577"/>
        <pc:sldMkLst>
          <pc:docMk/>
          <pc:sldMk cId="1323284556" sldId="393"/>
        </pc:sldMkLst>
      </pc:sldChg>
      <pc:sldChg chg="modSp mod">
        <pc:chgData name="Kuan-Hua Chao" userId="a54ba1f1e88c01b0" providerId="LiveId" clId="{1BF63F6B-8D2C-43BA-82B8-B305DBAB3EE6}" dt="2024-01-11T07:21:24.038" v="1290" actId="27636"/>
        <pc:sldMkLst>
          <pc:docMk/>
          <pc:sldMk cId="337394727" sldId="394"/>
        </pc:sldMkLst>
        <pc:spChg chg="mod">
          <ac:chgData name="Kuan-Hua Chao" userId="a54ba1f1e88c01b0" providerId="LiveId" clId="{1BF63F6B-8D2C-43BA-82B8-B305DBAB3EE6}" dt="2024-01-11T07:21:24.038" v="1290" actId="27636"/>
          <ac:spMkLst>
            <pc:docMk/>
            <pc:sldMk cId="337394727" sldId="394"/>
            <ac:spMk id="2" creationId="{F4282C01-CC2A-420D-80E2-E027419AE552}"/>
          </ac:spMkLst>
        </pc:spChg>
      </pc:sldChg>
      <pc:sldChg chg="modNotesTx">
        <pc:chgData name="Kuan-Hua Chao" userId="a54ba1f1e88c01b0" providerId="LiveId" clId="{1BF63F6B-8D2C-43BA-82B8-B305DBAB3EE6}" dt="2024-01-11T07:46:16.541" v="1641"/>
        <pc:sldMkLst>
          <pc:docMk/>
          <pc:sldMk cId="2047587058" sldId="395"/>
        </pc:sldMkLst>
      </pc:sldChg>
      <pc:sldChg chg="modNotesTx">
        <pc:chgData name="Kuan-Hua Chao" userId="a54ba1f1e88c01b0" providerId="LiveId" clId="{1BF63F6B-8D2C-43BA-82B8-B305DBAB3EE6}" dt="2024-01-11T08:42:24.424" v="1906" actId="20577"/>
        <pc:sldMkLst>
          <pc:docMk/>
          <pc:sldMk cId="2695480098" sldId="398"/>
        </pc:sldMkLst>
      </pc:sldChg>
      <pc:sldChg chg="modNotesTx">
        <pc:chgData name="Kuan-Hua Chao" userId="a54ba1f1e88c01b0" providerId="LiveId" clId="{1BF63F6B-8D2C-43BA-82B8-B305DBAB3EE6}" dt="2024-01-11T08:45:02.443" v="1916" actId="400"/>
        <pc:sldMkLst>
          <pc:docMk/>
          <pc:sldMk cId="394717495" sldId="401"/>
        </pc:sldMkLst>
      </pc:sldChg>
      <pc:sldChg chg="modNotesTx">
        <pc:chgData name="Kuan-Hua Chao" userId="a54ba1f1e88c01b0" providerId="LiveId" clId="{1BF63F6B-8D2C-43BA-82B8-B305DBAB3EE6}" dt="2024-01-11T08:45:27.003" v="1923" actId="400"/>
        <pc:sldMkLst>
          <pc:docMk/>
          <pc:sldMk cId="643884208" sldId="402"/>
        </pc:sldMkLst>
      </pc:sldChg>
      <pc:sldChg chg="modNotesTx">
        <pc:chgData name="Kuan-Hua Chao" userId="a54ba1f1e88c01b0" providerId="LiveId" clId="{1BF63F6B-8D2C-43BA-82B8-B305DBAB3EE6}" dt="2024-01-11T08:45:59.372" v="1930" actId="400"/>
        <pc:sldMkLst>
          <pc:docMk/>
          <pc:sldMk cId="234978616" sldId="403"/>
        </pc:sldMkLst>
      </pc:sldChg>
      <pc:sldChg chg="addSp delSp modSp mod modNotesTx">
        <pc:chgData name="Kuan-Hua Chao" userId="a54ba1f1e88c01b0" providerId="LiveId" clId="{1BF63F6B-8D2C-43BA-82B8-B305DBAB3EE6}" dt="2024-01-11T01:48:20.434" v="326"/>
        <pc:sldMkLst>
          <pc:docMk/>
          <pc:sldMk cId="3265178892" sldId="430"/>
        </pc:sldMkLst>
        <pc:spChg chg="add mod">
          <ac:chgData name="Kuan-Hua Chao" userId="a54ba1f1e88c01b0" providerId="LiveId" clId="{1BF63F6B-8D2C-43BA-82B8-B305DBAB3EE6}" dt="2024-01-11T01:48:10.009" v="325" actId="1076"/>
          <ac:spMkLst>
            <pc:docMk/>
            <pc:sldMk cId="3265178892" sldId="430"/>
            <ac:spMk id="8" creationId="{6F55315E-6A69-3789-B20D-F39CD71F2A5D}"/>
          </ac:spMkLst>
        </pc:spChg>
        <pc:picChg chg="del">
          <ac:chgData name="Kuan-Hua Chao" userId="a54ba1f1e88c01b0" providerId="LiveId" clId="{1BF63F6B-8D2C-43BA-82B8-B305DBAB3EE6}" dt="2024-01-11T01:48:04.553" v="324" actId="478"/>
          <ac:picMkLst>
            <pc:docMk/>
            <pc:sldMk cId="3265178892" sldId="430"/>
            <ac:picMk id="7" creationId="{AB3CB30A-DC12-37CB-21DC-8B7D9E0982D5}"/>
          </ac:picMkLst>
        </pc:picChg>
      </pc:sldChg>
      <pc:sldChg chg="addSp delSp modSp mod delAnim modAnim modNotesTx">
        <pc:chgData name="Kuan-Hua Chao" userId="a54ba1f1e88c01b0" providerId="LiveId" clId="{1BF63F6B-8D2C-43BA-82B8-B305DBAB3EE6}" dt="2024-01-17T02:20:26.353" v="3163"/>
        <pc:sldMkLst>
          <pc:docMk/>
          <pc:sldMk cId="823046992" sldId="432"/>
        </pc:sldMkLst>
        <pc:picChg chg="add del mod">
          <ac:chgData name="Kuan-Hua Chao" userId="a54ba1f1e88c01b0" providerId="LiveId" clId="{1BF63F6B-8D2C-43BA-82B8-B305DBAB3EE6}" dt="2024-01-17T02:19:03.954" v="3149" actId="478"/>
          <ac:picMkLst>
            <pc:docMk/>
            <pc:sldMk cId="823046992" sldId="432"/>
            <ac:picMk id="6" creationId="{C8DAB10F-AC8E-D446-5BAE-73CB3B0D273A}"/>
          </ac:picMkLst>
        </pc:picChg>
        <pc:picChg chg="add mod">
          <ac:chgData name="Kuan-Hua Chao" userId="a54ba1f1e88c01b0" providerId="LiveId" clId="{1BF63F6B-8D2C-43BA-82B8-B305DBAB3EE6}" dt="2024-01-17T02:20:09.120" v="3162" actId="14100"/>
          <ac:picMkLst>
            <pc:docMk/>
            <pc:sldMk cId="823046992" sldId="432"/>
            <ac:picMk id="1026" creationId="{20C56264-E637-04FD-929D-C068B1D88F90}"/>
          </ac:picMkLst>
        </pc:picChg>
      </pc:sldChg>
      <pc:sldChg chg="addSp modSp mod modAnim">
        <pc:chgData name="Kuan-Hua Chao" userId="a54ba1f1e88c01b0" providerId="LiveId" clId="{1BF63F6B-8D2C-43BA-82B8-B305DBAB3EE6}" dt="2024-01-17T02:25:49.592" v="3208" actId="1038"/>
        <pc:sldMkLst>
          <pc:docMk/>
          <pc:sldMk cId="632894530" sldId="437"/>
        </pc:sldMkLst>
        <pc:spChg chg="add mod">
          <ac:chgData name="Kuan-Hua Chao" userId="a54ba1f1e88c01b0" providerId="LiveId" clId="{1BF63F6B-8D2C-43BA-82B8-B305DBAB3EE6}" dt="2024-01-17T02:22:33.594" v="3174" actId="207"/>
          <ac:spMkLst>
            <pc:docMk/>
            <pc:sldMk cId="632894530" sldId="437"/>
            <ac:spMk id="7" creationId="{7DCE9442-9A89-B2F0-95DD-2D8F3F58294B}"/>
          </ac:spMkLst>
        </pc:spChg>
        <pc:spChg chg="add mod">
          <ac:chgData name="Kuan-Hua Chao" userId="a54ba1f1e88c01b0" providerId="LiveId" clId="{1BF63F6B-8D2C-43BA-82B8-B305DBAB3EE6}" dt="2024-01-17T02:25:49.592" v="3208" actId="1038"/>
          <ac:spMkLst>
            <pc:docMk/>
            <pc:sldMk cId="632894530" sldId="437"/>
            <ac:spMk id="8" creationId="{B8257A41-6361-AF8D-1CD3-2363DCC807ED}"/>
          </ac:spMkLst>
        </pc:spChg>
        <pc:spChg chg="add mod">
          <ac:chgData name="Kuan-Hua Chao" userId="a54ba1f1e88c01b0" providerId="LiveId" clId="{1BF63F6B-8D2C-43BA-82B8-B305DBAB3EE6}" dt="2024-01-17T02:25:12.836" v="3200" actId="1038"/>
          <ac:spMkLst>
            <pc:docMk/>
            <pc:sldMk cId="632894530" sldId="437"/>
            <ac:spMk id="9" creationId="{D2646953-523B-1014-ECA1-EA5D3C608DAC}"/>
          </ac:spMkLst>
        </pc:spChg>
        <pc:spChg chg="add mod">
          <ac:chgData name="Kuan-Hua Chao" userId="a54ba1f1e88c01b0" providerId="LiveId" clId="{1BF63F6B-8D2C-43BA-82B8-B305DBAB3EE6}" dt="2024-01-17T02:25:43.853" v="3206" actId="1038"/>
          <ac:spMkLst>
            <pc:docMk/>
            <pc:sldMk cId="632894530" sldId="437"/>
            <ac:spMk id="10" creationId="{7A0B79BA-E242-D4DF-042D-08C2F16521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202903-57D9-4F94-B9E8-854C5F3116ED}" type="datetimeFigureOut">
              <a:rPr lang="zh-TW" altLang="en-US" smtClean="0"/>
              <a:pPr/>
              <a:t>2024/3/25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8481D3-6815-42F4-851B-2E76A655E3B1}" type="slidenum">
              <a:rPr lang="zh-TW" altLang="en-US" smtClean="0"/>
              <a:pPr/>
              <a:t>‹#›</a:t>
            </a:fld>
            <a:endParaRPr lang="zh-TW" altLang="en-US"/>
          </a:p>
        </p:txBody>
      </p:sp>
    </p:spTree>
    <p:extLst>
      <p:ext uri="{BB962C8B-B14F-4D97-AF65-F5344CB8AC3E}">
        <p14:creationId xmlns:p14="http://schemas.microsoft.com/office/powerpoint/2010/main" val="123981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github.com/cv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youtube.com/watch?v=4zHbI-fFIlI&amp;t=69s"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www.youtube.com/watch?v=UgZS0UiFqmk&amp;list=LL&amp;index=3" TargetMode="External"/><Relationship Id="rId5" Type="http://schemas.openxmlformats.org/officeDocument/2006/relationships/hyperlink" Target="https://www.youtube.com/watch?v=4zHbI-fFIlI&amp;t=69s" TargetMode="External"/><Relationship Id="rId4" Type="http://schemas.openxmlformats.org/officeDocument/2006/relationships/hyperlink" Target="https://www.youtube.com/watch?v=UgZS0UiFqmk&amp;list=LL&amp;index=3"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rgbClr val="2F2F2F"/>
                </a:solidFill>
                <a:effectLst/>
                <a:ea typeface="inherit"/>
              </a:rPr>
              <a:t>第七章：</a:t>
            </a:r>
            <a:r>
              <a:rPr lang="zh-TW" altLang="zh-TW" sz="1800" dirty="0">
                <a:solidFill>
                  <a:srgbClr val="2F2F2F"/>
                </a:solidFill>
                <a:effectLst/>
                <a:ea typeface="inherit"/>
              </a:rPr>
              <a:t>特徵 偵測 與 配對</a:t>
            </a:r>
          </a:p>
          <a:p>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1</a:t>
            </a:fld>
            <a:endParaRPr lang="zh-TW" altLang="en-US"/>
          </a:p>
        </p:txBody>
      </p:sp>
    </p:spTree>
    <p:extLst>
      <p:ext uri="{BB962C8B-B14F-4D97-AF65-F5344CB8AC3E}">
        <p14:creationId xmlns:p14="http://schemas.microsoft.com/office/powerpoint/2010/main" val="228458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第一種方法，適用在 幾張 </a:t>
            </a:r>
            <a:r>
              <a:rPr lang="zh-TW" altLang="en-US" b="1" u="sng" dirty="0"/>
              <a:t>視角相近</a:t>
            </a:r>
            <a:r>
              <a:rPr lang="zh-TW" altLang="en-US" b="1" u="none" dirty="0"/>
              <a:t> </a:t>
            </a:r>
            <a:r>
              <a:rPr lang="zh-TW" altLang="en-US" dirty="0"/>
              <a:t>的圖片 </a:t>
            </a:r>
            <a:r>
              <a:rPr lang="zh-TW" altLang="en-US" b="1" u="sng" dirty="0"/>
              <a:t>追蹤</a:t>
            </a:r>
            <a:r>
              <a:rPr lang="zh-TW" altLang="en-US" dirty="0"/>
              <a:t> </a:t>
            </a:r>
            <a:r>
              <a:rPr lang="en-US" altLang="zh-TW" dirty="0"/>
              <a:t>(tracking)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比如 這張 跑步的動畫</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右下角是跑步動作的</a:t>
            </a:r>
            <a:r>
              <a:rPr lang="zh-TW" altLang="en-US" b="1" u="sng" dirty="0"/>
              <a:t>每一個</a:t>
            </a:r>
            <a:r>
              <a:rPr lang="en-US" altLang="zh-TW" b="1" u="sng" dirty="0"/>
              <a:t>frame</a:t>
            </a:r>
            <a:r>
              <a:rPr lang="zh-TW" altLang="en-US" dirty="0"/>
              <a:t>，分割出</a:t>
            </a:r>
            <a:r>
              <a:rPr lang="zh-TW" altLang="en-US" b="1" u="sng" dirty="0"/>
              <a:t>前景</a:t>
            </a:r>
            <a:r>
              <a:rPr lang="zh-TW" altLang="en-US" dirty="0"/>
              <a:t>的樣子</a:t>
            </a:r>
            <a:endParaRPr lang="en-US" altLang="zh-TW" dirty="0"/>
          </a:p>
          <a:p>
            <a:endParaRPr lang="en-US" altLang="zh-TW" dirty="0"/>
          </a:p>
          <a:p>
            <a:r>
              <a:rPr lang="zh-TW" altLang="en-US" dirty="0"/>
              <a:t>方法：</a:t>
            </a:r>
            <a:endParaRPr lang="en-US" altLang="zh-TW" dirty="0"/>
          </a:p>
          <a:p>
            <a:pPr marL="228600" indent="-228600">
              <a:buFont typeface="Arial" panose="020B0604020202020204" pitchFamily="34" charset="0"/>
              <a:buChar char="•"/>
            </a:pPr>
            <a:r>
              <a:rPr lang="zh-TW" altLang="en-US" dirty="0"/>
              <a:t>先找到 </a:t>
            </a:r>
            <a:r>
              <a:rPr lang="zh-TW" altLang="en-US" b="1" u="sng" dirty="0"/>
              <a:t>特徵點</a:t>
            </a:r>
            <a:r>
              <a:rPr lang="zh-TW" altLang="en-US" dirty="0"/>
              <a:t>，</a:t>
            </a:r>
            <a:endParaRPr lang="en-US" altLang="zh-TW" dirty="0"/>
          </a:p>
          <a:p>
            <a:pPr marL="228600" indent="-228600">
              <a:buFont typeface="Arial" panose="020B0604020202020204" pitchFamily="34" charset="0"/>
              <a:buChar char="•"/>
            </a:pPr>
            <a:r>
              <a:rPr lang="zh-TW" altLang="zh-TW" sz="1800" dirty="0">
                <a:solidFill>
                  <a:srgbClr val="000000"/>
                </a:solidFill>
                <a:effectLst/>
                <a:ea typeface="Microsoft JhengHei" panose="020B0604030504040204" pitchFamily="34" charset="-120"/>
              </a:rPr>
              <a:t>其他影像只要 </a:t>
            </a:r>
            <a:r>
              <a:rPr lang="zh-TW" altLang="zh-TW" sz="1800" b="1" u="sng" dirty="0">
                <a:solidFill>
                  <a:srgbClr val="000000"/>
                </a:solidFill>
                <a:effectLst/>
                <a:ea typeface="Microsoft JhengHei" panose="020B0604030504040204" pitchFamily="34" charset="-120"/>
              </a:rPr>
              <a:t>追蹤</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這些</a:t>
            </a:r>
            <a:r>
              <a:rPr lang="en-US" altLang="zh-TW" sz="1800" dirty="0">
                <a:solidFill>
                  <a:srgbClr val="000000"/>
                </a:solidFill>
                <a:effectLst/>
                <a:ea typeface="Microsoft JhengHei" panose="020B0604030504040204" pitchFamily="34" charset="-120"/>
              </a:rPr>
              <a:t> </a:t>
            </a:r>
            <a:r>
              <a:rPr lang="zh-TW" altLang="en-US" b="1" u="sng" dirty="0"/>
              <a:t>特徵點</a:t>
            </a:r>
            <a:endParaRPr lang="en-US" altLang="zh-TW" dirty="0"/>
          </a:p>
          <a:p>
            <a:endParaRPr lang="en-US" altLang="zh-TW" dirty="0"/>
          </a:p>
          <a:p>
            <a:r>
              <a:rPr lang="zh-TW" altLang="en-US" dirty="0"/>
              <a:t>為什麼 這可用 </a:t>
            </a:r>
            <a:r>
              <a:rPr lang="en-US" altLang="zh-TW" b="1" u="sng" dirty="0"/>
              <a:t>local search</a:t>
            </a:r>
            <a:r>
              <a:rPr lang="zh-TW" altLang="en-US" dirty="0"/>
              <a:t>？</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800" dirty="0">
                <a:solidFill>
                  <a:srgbClr val="000000"/>
                </a:solidFill>
                <a:effectLst/>
                <a:ea typeface="Microsoft JhengHei" panose="020B0604030504040204" pitchFamily="34" charset="-120"/>
              </a:rPr>
              <a:t>這邊主要 </a:t>
            </a:r>
            <a:r>
              <a:rPr lang="zh-TW" altLang="zh-TW" sz="1800" b="1" u="sng" dirty="0">
                <a:solidFill>
                  <a:srgbClr val="000000"/>
                </a:solidFill>
                <a:effectLst/>
                <a:ea typeface="Microsoft JhengHei" panose="020B0604030504040204" pitchFamily="34" charset="-120"/>
              </a:rPr>
              <a:t>追蹤 </a:t>
            </a:r>
            <a:r>
              <a:rPr lang="zh-TW" altLang="zh-TW" sz="1800" dirty="0">
                <a:solidFill>
                  <a:srgbClr val="000000"/>
                </a:solidFill>
                <a:effectLst/>
                <a:ea typeface="Microsoft JhengHei" panose="020B0604030504040204" pitchFamily="34" charset="-120"/>
              </a:rPr>
              <a:t>這</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跑步的人</a:t>
            </a:r>
            <a:r>
              <a:rPr lang="zh-TW" altLang="zh-TW" sz="1800" dirty="0">
                <a:solidFill>
                  <a:srgbClr val="000000"/>
                </a:solidFill>
                <a:effectLst/>
                <a:ea typeface="Microsoft JhengHei" panose="020B0604030504040204" pitchFamily="34" charset="-120"/>
              </a:rPr>
              <a:t>，其他地方</a:t>
            </a:r>
            <a:r>
              <a:rPr lang="zh-TW" altLang="zh-TW" sz="1800" b="1" u="sng" dirty="0">
                <a:solidFill>
                  <a:srgbClr val="000000"/>
                </a:solidFill>
                <a:effectLst/>
                <a:ea typeface="Microsoft JhengHei" panose="020B0604030504040204" pitchFamily="34" charset="-120"/>
              </a:rPr>
              <a:t>沒什麼變化</a:t>
            </a:r>
            <a:endParaRPr lang="en-US" altLang="zh-TW" b="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800" dirty="0">
                <a:solidFill>
                  <a:srgbClr val="000000"/>
                </a:solidFill>
                <a:effectLst/>
                <a:ea typeface="Microsoft JhengHei" panose="020B0604030504040204" pitchFamily="34" charset="-120"/>
              </a:rPr>
              <a:t>只要</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先找到</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頭和四肢的位置</a:t>
            </a:r>
            <a:r>
              <a:rPr lang="zh-TW" altLang="zh-TW" sz="1800" dirty="0">
                <a:solidFill>
                  <a:srgbClr val="000000"/>
                </a:solidFill>
                <a:effectLst/>
                <a:ea typeface="Microsoft JhengHei" panose="020B0604030504040204" pitchFamily="34" charset="-120"/>
              </a:rPr>
              <a:t>，就可以在</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連續</a:t>
            </a:r>
            <a:r>
              <a:rPr lang="en-US" altLang="zh-TW" sz="1800" b="1" u="sng" dirty="0" err="1">
                <a:solidFill>
                  <a:srgbClr val="000000"/>
                </a:solidFill>
                <a:effectLst/>
                <a:ea typeface="Microsoft JhengHei" panose="020B0604030504040204" pitchFamily="34" charset="-120"/>
              </a:rPr>
              <a:t>影片序列</a:t>
            </a:r>
            <a:r>
              <a:rPr lang="zh-TW" altLang="en-US" dirty="0"/>
              <a:t>，</a:t>
            </a:r>
            <a:br>
              <a:rPr lang="en-US" altLang="zh-TW" dirty="0"/>
            </a:br>
            <a:r>
              <a:rPr lang="zh-TW" altLang="en-US" dirty="0"/>
              <a:t>持續 </a:t>
            </a:r>
            <a:r>
              <a:rPr lang="zh-TW" altLang="en-US" b="1" u="sng" dirty="0"/>
              <a:t>追蹤</a:t>
            </a:r>
            <a:r>
              <a:rPr lang="zh-TW" altLang="en-US" dirty="0"/>
              <a:t> 這幾個</a:t>
            </a:r>
            <a:r>
              <a:rPr lang="zh-TW" altLang="en-US" b="1" u="sng" dirty="0"/>
              <a:t>特徵點</a:t>
            </a:r>
            <a:r>
              <a:rPr lang="zh-TW" altLang="en-US" b="0" u="none" dirty="0"/>
              <a:t> 的 </a:t>
            </a:r>
            <a:r>
              <a:rPr lang="zh-TW" altLang="en-US" b="1" u="sng" dirty="0"/>
              <a:t>位置變化</a:t>
            </a:r>
            <a:r>
              <a:rPr lang="zh-TW" altLang="en-US" dirty="0"/>
              <a:t>。</a:t>
            </a:r>
            <a:endParaRPr lang="en-US" altLang="zh-TW" dirty="0"/>
          </a:p>
          <a:p>
            <a:pPr marL="171450" indent="-171450">
              <a:buFont typeface="Arial" panose="020B0604020202020204" pitchFamily="34" charset="0"/>
              <a:buChar char="•"/>
            </a:pPr>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10</a:t>
            </a:fld>
            <a:endParaRPr lang="zh-TW" altLang="en-US"/>
          </a:p>
        </p:txBody>
      </p:sp>
    </p:spTree>
    <p:extLst>
      <p:ext uri="{BB962C8B-B14F-4D97-AF65-F5344CB8AC3E}">
        <p14:creationId xmlns:p14="http://schemas.microsoft.com/office/powerpoint/2010/main" val="38678693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左邊是 </a:t>
            </a:r>
            <a:r>
              <a:rPr kumimoji="1" lang="en-US" altLang="zh-TW" dirty="0"/>
              <a:t>UV</a:t>
            </a:r>
            <a:r>
              <a:rPr kumimoji="1" lang="zh-TW" altLang="en-US" dirty="0"/>
              <a:t>色度圖：
</a:t>
            </a:r>
            <a:r>
              <a:rPr kumimoji="1" lang="en-US" altLang="zh-TW" dirty="0"/>
              <a:t>U</a:t>
            </a:r>
            <a:r>
              <a:rPr kumimoji="1" lang="zh-TW" altLang="en-US" dirty="0"/>
              <a:t>軸和</a:t>
            </a:r>
            <a:r>
              <a:rPr kumimoji="1" lang="en-US" altLang="zh-TW" dirty="0"/>
              <a:t>V</a:t>
            </a:r>
            <a:r>
              <a:rPr kumimoji="1" lang="zh-TW" altLang="en-US" dirty="0"/>
              <a:t>軸垂直，平面顯示所有可能的色調和飽和度組合，但不包括亮度資訊。
這邊是白色點，三個角是紅綠藍，越遠離白色點，顏色越飽和。</a:t>
            </a:r>
            <a:endParaRPr kumimoji="1" lang="en-US" altLang="zh-TW" dirty="0"/>
          </a:p>
          <a:p>
            <a:r>
              <a:rPr kumimoji="1" lang="zh-TW" altLang="en-US" dirty="0"/>
              <a:t>
右邊是</a:t>
            </a:r>
            <a:r>
              <a:rPr kumimoji="1" lang="en-US" altLang="zh-TW" dirty="0"/>
              <a:t>LUV</a:t>
            </a:r>
            <a:r>
              <a:rPr kumimoji="1" lang="zh-TW" altLang="en-US" dirty="0"/>
              <a:t>顏色空間，在二維</a:t>
            </a:r>
            <a:r>
              <a:rPr kumimoji="1" lang="en-US" altLang="zh-TW" dirty="0"/>
              <a:t>UV</a:t>
            </a:r>
            <a:r>
              <a:rPr kumimoji="1" lang="zh-TW" altLang="en-US" dirty="0"/>
              <a:t>色度圖的基礎上，增加垂直的</a:t>
            </a:r>
            <a:r>
              <a:rPr kumimoji="1" lang="en-US" altLang="zh-TW" dirty="0"/>
              <a:t>L</a:t>
            </a:r>
            <a:r>
              <a:rPr kumimoji="1" lang="zh-TW" altLang="en-US" dirty="0"/>
              <a:t>軸。
任何一點在這個三維空間中的位置，都可以表示一個具體的顏色，</a:t>
            </a:r>
            <a:br>
              <a:rPr kumimoji="1" lang="zh-TW" altLang="en-US" dirty="0"/>
            </a:br>
            <a:r>
              <a:rPr kumimoji="1" lang="zh-TW" altLang="en-US" dirty="0"/>
              <a:t>包括它的亮度、色調和飽和度。 亮度軸</a:t>
            </a:r>
            <a:r>
              <a:rPr kumimoji="1" lang="en-US" altLang="zh-TW" dirty="0"/>
              <a:t>L</a:t>
            </a:r>
            <a:r>
              <a:rPr kumimoji="1" lang="zh-TW" altLang="en-US" dirty="0"/>
              <a:t>從低（黑色）到高（白色）。</a:t>
            </a:r>
            <a:endParaRPr kumimoji="1" lang="en-US" altLang="zh-TW" dirty="0"/>
          </a:p>
          <a:p>
            <a:endParaRPr kumimoji="1" lang="en-US" altLang="zh-TW" b="0" i="0"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下面來講 </a:t>
            </a:r>
            <a:r>
              <a:rPr lang="en-US" altLang="zh-TW" dirty="0"/>
              <a:t>RGB </a:t>
            </a:r>
            <a:r>
              <a:rPr lang="zh-TW" altLang="en-US" dirty="0"/>
              <a:t>怎麼轉成 </a:t>
            </a:r>
            <a:r>
              <a:rPr lang="en-US" altLang="zh-TW" dirty="0"/>
              <a:t>LUV</a:t>
            </a:r>
            <a:endParaRPr kumimoji="1" lang="en-US" altLang="zh-TW" dirty="0"/>
          </a:p>
          <a:p>
            <a:r>
              <a:rPr kumimoji="1" lang="en-US" altLang="zh-TW" dirty="0"/>
              <a:t>----------</a:t>
            </a:r>
          </a:p>
          <a:p>
            <a:endParaRPr kumimoji="1" lang="en-US" altLang="zh-TW" dirty="0"/>
          </a:p>
          <a:p>
            <a:pPr algn="l"/>
            <a:r>
              <a:rPr lang="zh-TW" altLang="en-US" b="0" i="0" dirty="0">
                <a:solidFill>
                  <a:srgbClr val="D1D5DB"/>
                </a:solidFill>
                <a:effectLst/>
                <a:latin typeface="Söhne"/>
              </a:rPr>
              <a:t>在二维的</a:t>
            </a:r>
            <a:r>
              <a:rPr lang="en-US" altLang="zh-TW" b="0" i="0" dirty="0">
                <a:solidFill>
                  <a:srgbClr val="D1D5DB"/>
                </a:solidFill>
                <a:effectLst/>
                <a:latin typeface="Söhne"/>
              </a:rPr>
              <a:t>UV</a:t>
            </a:r>
            <a:r>
              <a:rPr lang="zh-TW" altLang="en-US" b="0" i="0" dirty="0">
                <a:solidFill>
                  <a:srgbClr val="D1D5DB"/>
                </a:solidFill>
                <a:effectLst/>
                <a:latin typeface="Söhne"/>
              </a:rPr>
              <a:t>色度图中，通常会有一个平面，</a:t>
            </a:r>
            <a:r>
              <a:rPr lang="en-US" altLang="zh-TW" b="0" i="0" dirty="0">
                <a:solidFill>
                  <a:srgbClr val="D1D5DB"/>
                </a:solidFill>
                <a:effectLst/>
                <a:latin typeface="Söhne"/>
              </a:rPr>
              <a:t>U</a:t>
            </a:r>
            <a:r>
              <a:rPr lang="zh-TW" altLang="en-US" b="0" i="0" dirty="0">
                <a:solidFill>
                  <a:srgbClr val="D1D5DB"/>
                </a:solidFill>
                <a:effectLst/>
                <a:latin typeface="Söhne"/>
              </a:rPr>
              <a:t>轴和</a:t>
            </a:r>
            <a:r>
              <a:rPr lang="en-US" altLang="zh-TW" b="0" i="0" dirty="0">
                <a:solidFill>
                  <a:srgbClr val="D1D5DB"/>
                </a:solidFill>
                <a:effectLst/>
                <a:latin typeface="Söhne"/>
              </a:rPr>
              <a:t>V</a:t>
            </a:r>
            <a:r>
              <a:rPr lang="zh-TW" altLang="en-US" b="0" i="0" dirty="0">
                <a:solidFill>
                  <a:srgbClr val="D1D5DB"/>
                </a:solidFill>
                <a:effectLst/>
                <a:latin typeface="Söhne"/>
              </a:rPr>
              <a:t>轴正交排列。这个平面可以显示所有可能的色调和饱和度组合，但不包括亮度信息。在三维的</a:t>
            </a:r>
            <a:r>
              <a:rPr lang="en-US" altLang="zh-TW" b="0" i="0" dirty="0">
                <a:solidFill>
                  <a:srgbClr val="D1D5DB"/>
                </a:solidFill>
                <a:effectLst/>
                <a:latin typeface="Söhne"/>
              </a:rPr>
              <a:t>LUV</a:t>
            </a:r>
            <a:r>
              <a:rPr lang="zh-TW" altLang="en-US" b="0" i="0" dirty="0">
                <a:solidFill>
                  <a:srgbClr val="D1D5DB"/>
                </a:solidFill>
                <a:effectLst/>
                <a:latin typeface="Söhne"/>
              </a:rPr>
              <a:t>颜色空间中，</a:t>
            </a:r>
            <a:r>
              <a:rPr lang="en-US" altLang="zh-TW" b="0" i="0" dirty="0">
                <a:solidFill>
                  <a:srgbClr val="D1D5DB"/>
                </a:solidFill>
                <a:effectLst/>
                <a:latin typeface="Söhne"/>
              </a:rPr>
              <a:t>L</a:t>
            </a:r>
            <a:r>
              <a:rPr lang="zh-TW" altLang="en-US" b="0" i="0" dirty="0">
                <a:solidFill>
                  <a:srgbClr val="D1D5DB"/>
                </a:solidFill>
                <a:effectLst/>
                <a:latin typeface="Söhne"/>
              </a:rPr>
              <a:t>轴垂直于</a:t>
            </a:r>
            <a:r>
              <a:rPr lang="en-US" altLang="zh-TW" b="0" i="0" dirty="0">
                <a:solidFill>
                  <a:srgbClr val="D1D5DB"/>
                </a:solidFill>
                <a:effectLst/>
                <a:latin typeface="Söhne"/>
              </a:rPr>
              <a:t>UV</a:t>
            </a:r>
            <a:r>
              <a:rPr lang="zh-TW" altLang="en-US" b="0" i="0" dirty="0">
                <a:solidFill>
                  <a:srgbClr val="D1D5DB"/>
                </a:solidFill>
                <a:effectLst/>
                <a:latin typeface="Söhne"/>
              </a:rPr>
              <a:t>平面，允许同时表示亮度、色调和饱和度。</a:t>
            </a:r>
          </a:p>
          <a:p>
            <a:pPr marL="228600" indent="-228600" algn="l">
              <a:buFont typeface="+mj-lt"/>
              <a:buAutoNum type="arabicPeriod"/>
            </a:pPr>
            <a:r>
              <a:rPr lang="zh-TW" altLang="en-US" b="0" i="0" dirty="0">
                <a:solidFill>
                  <a:srgbClr val="D1D5DB"/>
                </a:solidFill>
                <a:effectLst/>
                <a:latin typeface="Söhne"/>
              </a:rPr>
              <a:t>二维</a:t>
            </a:r>
            <a:r>
              <a:rPr lang="en-US" altLang="zh-TW" b="0" i="0" dirty="0">
                <a:solidFill>
                  <a:srgbClr val="D1D5DB"/>
                </a:solidFill>
                <a:effectLst/>
                <a:latin typeface="Söhne"/>
              </a:rPr>
              <a:t>UV</a:t>
            </a:r>
            <a:r>
              <a:rPr lang="zh-TW" altLang="en-US" b="0" i="0" dirty="0">
                <a:solidFill>
                  <a:srgbClr val="D1D5DB"/>
                </a:solidFill>
                <a:effectLst/>
                <a:latin typeface="Söhne"/>
              </a:rPr>
              <a:t>色度图：白色点，远离中心点的位置表示更饱和的颜色。</a:t>
            </a:r>
          </a:p>
          <a:p>
            <a:pPr marL="228600" indent="-228600" algn="l">
              <a:buFont typeface="+mj-lt"/>
              <a:buAutoNum type="arabicPeriod"/>
            </a:pPr>
            <a:r>
              <a:rPr lang="zh-TW" altLang="en-US" b="0" i="0" dirty="0">
                <a:solidFill>
                  <a:srgbClr val="D1D5DB"/>
                </a:solidFill>
                <a:effectLst/>
                <a:latin typeface="Söhne"/>
              </a:rPr>
              <a:t>三维</a:t>
            </a:r>
            <a:r>
              <a:rPr lang="en-US" altLang="zh-TW" b="0" i="0" dirty="0">
                <a:solidFill>
                  <a:srgbClr val="D1D5DB"/>
                </a:solidFill>
                <a:effectLst/>
                <a:latin typeface="Söhne"/>
              </a:rPr>
              <a:t>LUV</a:t>
            </a:r>
            <a:r>
              <a:rPr lang="zh-TW" altLang="en-US" b="0" i="0" dirty="0">
                <a:solidFill>
                  <a:srgbClr val="D1D5DB"/>
                </a:solidFill>
                <a:effectLst/>
                <a:latin typeface="Söhne"/>
              </a:rPr>
              <a:t>颜色空间：在二维</a:t>
            </a:r>
            <a:r>
              <a:rPr lang="en-US" altLang="zh-TW" b="0" i="0" dirty="0">
                <a:solidFill>
                  <a:srgbClr val="D1D5DB"/>
                </a:solidFill>
                <a:effectLst/>
                <a:latin typeface="Söhne"/>
              </a:rPr>
              <a:t>UV</a:t>
            </a:r>
            <a:r>
              <a:rPr lang="zh-TW" altLang="en-US" b="0" i="0" dirty="0">
                <a:solidFill>
                  <a:srgbClr val="D1D5DB"/>
                </a:solidFill>
                <a:effectLst/>
                <a:latin typeface="Söhne"/>
              </a:rPr>
              <a:t>色度图的基础上增加了垂直的</a:t>
            </a:r>
            <a:r>
              <a:rPr lang="en-US" altLang="zh-TW" b="0" i="0" dirty="0">
                <a:solidFill>
                  <a:srgbClr val="D1D5DB"/>
                </a:solidFill>
                <a:effectLst/>
                <a:latin typeface="Söhne"/>
              </a:rPr>
              <a:t>L</a:t>
            </a:r>
            <a:r>
              <a:rPr lang="zh-TW" altLang="en-US" b="0" i="0" dirty="0">
                <a:solidFill>
                  <a:srgbClr val="D1D5DB"/>
                </a:solidFill>
                <a:effectLst/>
                <a:latin typeface="Söhne"/>
              </a:rPr>
              <a:t>轴。这样，任何一点在这个三维空间中的位置都可以表示一个具体的颜色，包括它的亮度、色调和饱和度。亮度轴</a:t>
            </a:r>
            <a:r>
              <a:rPr lang="en-US" altLang="zh-TW" b="0" i="0" dirty="0">
                <a:solidFill>
                  <a:srgbClr val="D1D5DB"/>
                </a:solidFill>
                <a:effectLst/>
                <a:latin typeface="Söhne"/>
              </a:rPr>
              <a:t>L</a:t>
            </a:r>
            <a:r>
              <a:rPr lang="zh-TW" altLang="en-US" b="0" i="0" dirty="0">
                <a:solidFill>
                  <a:srgbClr val="D1D5DB"/>
                </a:solidFill>
                <a:effectLst/>
                <a:latin typeface="Söhne"/>
              </a:rPr>
              <a:t>从低（黑色）到高（白色），</a:t>
            </a:r>
            <a:r>
              <a:rPr lang="en-US" altLang="zh-TW" b="0" i="0" dirty="0">
                <a:solidFill>
                  <a:srgbClr val="D1D5DB"/>
                </a:solidFill>
                <a:effectLst/>
                <a:latin typeface="Söhne"/>
              </a:rPr>
              <a:t>UV</a:t>
            </a:r>
            <a:r>
              <a:rPr lang="zh-TW" altLang="en-US" b="0" i="0" dirty="0">
                <a:solidFill>
                  <a:srgbClr val="D1D5DB"/>
                </a:solidFill>
                <a:effectLst/>
                <a:latin typeface="Söhne"/>
              </a:rPr>
              <a:t>平面位于中间亮度的位置，而颜色的变化则沿着平面展开。</a:t>
            </a:r>
          </a:p>
          <a:p>
            <a:endParaRPr kumimoji="1" lang="en-US" altLang="zh-TW" dirty="0"/>
          </a:p>
          <a:p>
            <a:r>
              <a:rPr kumimoji="1" lang="en-US" altLang="zh-TW" dirty="0"/>
              <a:t>1:39:42</a:t>
            </a:r>
            <a:endParaRPr kumimoji="1"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109</a:t>
            </a:fld>
            <a:endParaRPr lang="zh-TW" altLang="en-US"/>
          </a:p>
        </p:txBody>
      </p:sp>
    </p:spTree>
    <p:extLst>
      <p:ext uri="{BB962C8B-B14F-4D97-AF65-F5344CB8AC3E}">
        <p14:creationId xmlns:p14="http://schemas.microsoft.com/office/powerpoint/2010/main" val="33404056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r>
              <a:rPr lang="en-US" altLang="zh-TW" dirty="0"/>
              <a:t>RGB </a:t>
            </a:r>
            <a:r>
              <a:rPr lang="zh-TW" altLang="en-US" dirty="0"/>
              <a:t>轉 </a:t>
            </a:r>
            <a:r>
              <a:rPr lang="en-US" altLang="zh-TW" dirty="0"/>
              <a:t>LUV</a:t>
            </a:r>
            <a:r>
              <a:rPr lang="zh-TW" altLang="en-US" dirty="0"/>
              <a:t>：</a:t>
            </a:r>
            <a:endParaRPr lang="en-US" altLang="zh-TW" dirty="0"/>
          </a:p>
          <a:p>
            <a:pPr marL="228600" indent="-228600">
              <a:buFont typeface="Arial" panose="020B0604020202020204" pitchFamily="34" charset="0"/>
              <a:buChar char="•"/>
            </a:pPr>
            <a:r>
              <a:rPr lang="zh-TW" altLang="en-US" dirty="0"/>
              <a:t>先 </a:t>
            </a:r>
            <a:r>
              <a:rPr lang="zh-TW" altLang="en-US" b="1" u="sng" dirty="0"/>
              <a:t>轉 </a:t>
            </a:r>
            <a:r>
              <a:rPr lang="en-US" altLang="zh-TW" b="1" u="sng" dirty="0"/>
              <a:t>XYZ </a:t>
            </a:r>
            <a:r>
              <a:rPr lang="zh-TW" altLang="en-US" dirty="0"/>
              <a:t>空間（第二章講過）</a:t>
            </a:r>
            <a:endParaRPr lang="en-US" altLang="zh-TW" dirty="0"/>
          </a:p>
          <a:p>
            <a:pPr marL="228600" indent="-228600">
              <a:buFont typeface="Arial" panose="020B0604020202020204" pitchFamily="34" charset="0"/>
              <a:buChar char="•"/>
            </a:pPr>
            <a:r>
              <a:rPr lang="zh-TW" altLang="en-US" dirty="0"/>
              <a:t>再 由 </a:t>
            </a:r>
            <a:r>
              <a:rPr lang="en-US" altLang="zh-TW" b="1" u="sng" dirty="0"/>
              <a:t>XYZ </a:t>
            </a:r>
            <a:r>
              <a:rPr lang="zh-TW" altLang="en-US" b="1" u="sng" dirty="0"/>
              <a:t>轉 </a:t>
            </a:r>
            <a:r>
              <a:rPr lang="en-US" altLang="zh-TW" b="1" u="sng" dirty="0"/>
              <a:t>LUV</a:t>
            </a:r>
          </a:p>
          <a:p>
            <a:pPr marL="228600" indent="-228600">
              <a:buFont typeface="Arial" panose="020B0604020202020204" pitchFamily="34" charset="0"/>
              <a:buChar char="•"/>
            </a:pPr>
            <a:endParaRPr lang="en-US" altLang="zh-TW" b="1" u="sng" dirty="0"/>
          </a:p>
          <a:p>
            <a:pPr marL="228600" indent="-228600">
              <a:buFont typeface="+mj-lt"/>
              <a:buAutoNum type="arabicPeriod"/>
            </a:pPr>
            <a:r>
              <a:rPr lang="zh-TW" altLang="en-US" dirty="0"/>
              <a:t>得到 </a:t>
            </a:r>
            <a:r>
              <a:rPr lang="en-US" altLang="zh-TW" b="1" u="sng" dirty="0"/>
              <a:t>LUV </a:t>
            </a:r>
            <a:r>
              <a:rPr lang="zh-TW" altLang="en-US" b="1" u="sng" dirty="0"/>
              <a:t>圖</a:t>
            </a:r>
            <a:endParaRPr lang="en-US" altLang="zh-TW" b="1" u="sng" dirty="0"/>
          </a:p>
          <a:p>
            <a:r>
              <a:rPr lang="en-US" altLang="zh-TW"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a:t>
            </a:r>
            <a:r>
              <a:rPr lang="en-US" altLang="zh-TW" dirty="0" err="1"/>
              <a:t>haruandaki.blogspot.com</a:t>
            </a:r>
            <a:r>
              <a:rPr lang="en-US" altLang="zh-TW" dirty="0"/>
              <a:t>/2015/12/</a:t>
            </a:r>
            <a:r>
              <a:rPr lang="en-US" altLang="zh-TW" dirty="0" err="1"/>
              <a:t>cie-luv.html</a:t>
            </a:r>
            <a:endParaRPr lang="en-US" altLang="zh-TW" dirty="0"/>
          </a:p>
          <a:p>
            <a:r>
              <a:rPr lang="en-US" altLang="zh-TW" dirty="0"/>
              <a:t>CIE</a:t>
            </a:r>
            <a:r>
              <a:rPr lang="zh-TW" altLang="en-US" dirty="0"/>
              <a:t> 國際照明委員會</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110</a:t>
            </a:fld>
            <a:endParaRPr lang="zh-TW" altLang="en-US"/>
          </a:p>
        </p:txBody>
      </p:sp>
    </p:spTree>
    <p:extLst>
      <p:ext uri="{BB962C8B-B14F-4D97-AF65-F5344CB8AC3E}">
        <p14:creationId xmlns:p14="http://schemas.microsoft.com/office/powerpoint/2010/main" val="33555838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轉 </a:t>
            </a:r>
            <a:r>
              <a:rPr lang="en-US" altLang="zh-TW" sz="1100" b="0" i="0" dirty="0">
                <a:solidFill>
                  <a:srgbClr val="000000"/>
                </a:solidFill>
                <a:effectLst/>
                <a:ea typeface="Microsoft JhengHei" panose="020B0604030504040204" pitchFamily="34" charset="-120"/>
              </a:rPr>
              <a:t>LUV </a:t>
            </a:r>
            <a:r>
              <a:rPr lang="zh-TW" altLang="zh-TW" sz="1100" b="0" i="0" dirty="0">
                <a:solidFill>
                  <a:srgbClr val="000000"/>
                </a:solidFill>
                <a:effectLst/>
                <a:ea typeface="Microsoft JhengHei" panose="020B0604030504040204" pitchFamily="34" charset="-120"/>
              </a:rPr>
              <a:t>後，</a:t>
            </a:r>
            <a:r>
              <a:rPr lang="zh-TW" altLang="zh-TW" sz="1100" b="1" i="0" u="sng" dirty="0">
                <a:solidFill>
                  <a:srgbClr val="000000"/>
                </a:solidFill>
                <a:effectLst/>
                <a:ea typeface="Microsoft JhengHei" panose="020B0604030504040204" pitchFamily="34" charset="-120"/>
              </a:rPr>
              <a:t>投影</a:t>
            </a:r>
            <a:r>
              <a:rPr lang="zh-TW" altLang="zh-TW" sz="1100" b="0" i="0" dirty="0">
                <a:solidFill>
                  <a:srgbClr val="000000"/>
                </a:solidFill>
                <a:effectLst/>
                <a:ea typeface="Microsoft JhengHei" panose="020B0604030504040204" pitchFamily="34" charset="-120"/>
              </a:rPr>
              <a:t>到 </a:t>
            </a:r>
            <a:r>
              <a:rPr lang="en-US" altLang="zh-TW" sz="1100" b="1" i="0" u="sng" dirty="0">
                <a:solidFill>
                  <a:srgbClr val="000000"/>
                </a:solidFill>
                <a:effectLst/>
                <a:ea typeface="Microsoft JhengHei" panose="020B0604030504040204" pitchFamily="34" charset="-120"/>
              </a:rPr>
              <a:t>LU </a:t>
            </a:r>
            <a:r>
              <a:rPr lang="zh-TW" altLang="zh-TW" sz="1100" b="1" i="0" u="sng" dirty="0">
                <a:solidFill>
                  <a:srgbClr val="000000"/>
                </a:solidFill>
                <a:effectLst/>
                <a:ea typeface="Microsoft JhengHei" panose="020B0604030504040204" pitchFamily="34" charset="-120"/>
              </a:rPr>
              <a:t>兩個維度 </a:t>
            </a:r>
            <a:r>
              <a:rPr lang="zh-TW" altLang="zh-TW" sz="1100" b="0" i="0" dirty="0">
                <a:solidFill>
                  <a:srgbClr val="000000"/>
                </a:solidFill>
                <a:effectLst/>
                <a:ea typeface="Microsoft JhengHei" panose="020B0604030504040204" pitchFamily="34" charset="-120"/>
              </a:rPr>
              <a:t>（</a:t>
            </a:r>
            <a:r>
              <a:rPr lang="en-US" altLang="zh-TW" sz="1100" b="0" i="0" dirty="0">
                <a:solidFill>
                  <a:srgbClr val="000000"/>
                </a:solidFill>
                <a:effectLst/>
                <a:ea typeface="Microsoft JhengHei" panose="020B0604030504040204" pitchFamily="34" charset="-120"/>
              </a:rPr>
              <a:t>c</a:t>
            </a:r>
            <a:r>
              <a:rPr lang="zh-TW" altLang="zh-TW" sz="1100" b="0" i="0" dirty="0">
                <a:solidFill>
                  <a:srgbClr val="000000"/>
                </a:solidFill>
                <a:effectLst/>
                <a:ea typeface="Microsoft JhengHei" panose="020B0604030504040204" pitchFamily="34" charset="-120"/>
              </a:rPr>
              <a:t>）</a:t>
            </a:r>
          </a:p>
          <a:p>
            <a:pPr marL="171450" lvl="0"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右邊（</a:t>
            </a:r>
            <a:r>
              <a:rPr lang="en-US" altLang="zh-TW" sz="1100" b="0" i="0" dirty="0">
                <a:solidFill>
                  <a:srgbClr val="000000"/>
                </a:solidFill>
                <a:effectLst/>
                <a:ea typeface="Microsoft JhengHei" panose="020B0604030504040204" pitchFamily="34" charset="-120"/>
              </a:rPr>
              <a:t>d</a:t>
            </a:r>
            <a:r>
              <a:rPr lang="zh-TW" altLang="zh-TW" sz="1100" b="0" i="0" dirty="0">
                <a:solidFill>
                  <a:srgbClr val="000000"/>
                </a:solidFill>
                <a:effectLst/>
                <a:ea typeface="Microsoft JhengHei" panose="020B0604030504040204" pitchFamily="34" charset="-120"/>
              </a:rPr>
              <a:t>）把 </a:t>
            </a:r>
            <a:r>
              <a:rPr lang="zh-TW" altLang="zh-TW" sz="1100" b="1" i="0" u="sng" dirty="0">
                <a:solidFill>
                  <a:srgbClr val="000000"/>
                </a:solidFill>
                <a:effectLst/>
                <a:ea typeface="Microsoft JhengHei" panose="020B0604030504040204" pitchFamily="34" charset="-120"/>
              </a:rPr>
              <a:t>集中的點</a:t>
            </a:r>
            <a:r>
              <a:rPr lang="en-US"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做 </a:t>
            </a:r>
            <a:r>
              <a:rPr lang="en-US" altLang="zh-TW" sz="1100" b="0" i="0" dirty="0">
                <a:solidFill>
                  <a:srgbClr val="000000"/>
                </a:solidFill>
                <a:effectLst/>
                <a:ea typeface="Microsoft JhengHei" panose="020B0604030504040204" pitchFamily="34" charset="-120"/>
              </a:rPr>
              <a:t>159</a:t>
            </a:r>
            <a:r>
              <a:rPr lang="zh-TW" altLang="zh-TW" sz="1100" b="0" i="0" dirty="0">
                <a:solidFill>
                  <a:srgbClr val="000000"/>
                </a:solidFill>
                <a:effectLst/>
                <a:ea typeface="Microsoft JhengHei" panose="020B0604030504040204" pitchFamily="34" charset="-120"/>
              </a:rPr>
              <a:t>次</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均值漂移</a:t>
            </a:r>
            <a:r>
              <a:rPr lang="zh-TW" altLang="zh-TW" sz="1100" b="0" i="0" dirty="0">
                <a:solidFill>
                  <a:srgbClr val="000000"/>
                </a:solidFill>
                <a:effectLst/>
                <a:ea typeface="Microsoft JhengHei" panose="020B0604030504040204" pitchFamily="34" charset="-120"/>
              </a:rPr>
              <a:t>（</a:t>
            </a:r>
            <a:r>
              <a:rPr lang="en-US" altLang="zh-TW" sz="1100" b="0" i="0" dirty="0">
                <a:solidFill>
                  <a:srgbClr val="000000"/>
                </a:solidFill>
                <a:effectLst/>
                <a:ea typeface="Microsoft JhengHei" panose="020B0604030504040204" pitchFamily="34" charset="-120"/>
              </a:rPr>
              <a:t>Mean Shift </a:t>
            </a:r>
            <a:r>
              <a:rPr lang="zh-TW" altLang="zh-TW" sz="1100" b="0" i="0" dirty="0">
                <a:solidFill>
                  <a:srgbClr val="000000"/>
                </a:solidFill>
                <a:effectLst/>
                <a:ea typeface="Microsoft JhengHei" panose="020B0604030504040204" pitchFamily="34" charset="-120"/>
              </a:rPr>
              <a:t>） </a:t>
            </a:r>
            <a:br>
              <a:rPr lang="zh-TW" altLang="zh-TW" sz="1100" b="0" i="0" dirty="0">
                <a:solidFill>
                  <a:srgbClr val="000000"/>
                </a:solidFill>
                <a:effectLst/>
                <a:ea typeface="Microsoft JhengHei" panose="020B0604030504040204" pitchFamily="34" charset="-120"/>
              </a:rPr>
            </a:br>
            <a:r>
              <a:rPr lang="zh-TW" altLang="zh-TW" sz="1100" b="0" i="0" dirty="0">
                <a:solidFill>
                  <a:srgbClr val="000000"/>
                </a:solidFill>
                <a:effectLst/>
                <a:ea typeface="Microsoft JhengHei" panose="020B0604030504040204" pitchFamily="34" charset="-120"/>
              </a:rPr>
              <a:t>得到 </a:t>
            </a:r>
            <a:r>
              <a:rPr lang="en-US" altLang="zh-TW" sz="1100" b="1" i="0" u="sng" dirty="0">
                <a:solidFill>
                  <a:srgbClr val="000000"/>
                </a:solidFill>
                <a:effectLst/>
                <a:ea typeface="Microsoft JhengHei" panose="020B0604030504040204" pitchFamily="34" charset="-120"/>
              </a:rPr>
              <a:t>Cluster</a:t>
            </a:r>
            <a:r>
              <a:rPr lang="zh-TW" altLang="zh-TW" sz="1100" b="0" i="0" dirty="0">
                <a:solidFill>
                  <a:srgbClr val="000000"/>
                </a:solidFill>
                <a:effectLst/>
                <a:ea typeface="Microsoft JhengHei" panose="020B0604030504040204" pitchFamily="34" charset="-120"/>
              </a:rPr>
              <a:t>（群聚）結果</a:t>
            </a:r>
            <a:endParaRPr lang="zh-TW" altLang="zh-TW" sz="1100" b="0" i="0" dirty="0">
              <a:effectLst/>
              <a:ea typeface="Microsoft JhengHei" panose="020B0604030504040204" pitchFamily="34" charset="-120"/>
            </a:endParaRPr>
          </a:p>
          <a:p>
            <a:r>
              <a:rPr lang="en-US" altLang="zh-TW" dirty="0"/>
              <a:t>--------</a:t>
            </a:r>
            <a:br>
              <a:rPr lang="zh-TW" altLang="en-US" dirty="0"/>
            </a:br>
            <a:endParaRPr lang="en-US" altLang="zh-TW" sz="1200" b="0" i="0" u="none" strike="noStrike" kern="1200" dirty="0">
              <a:solidFill>
                <a:schemeClr val="tx1"/>
              </a:solidFill>
              <a:effectLst/>
              <a:latin typeface="+mn-lt"/>
              <a:ea typeface="+mn-ea"/>
              <a:cs typeface="+mn-cs"/>
            </a:endParaRPr>
          </a:p>
          <a:p>
            <a:endParaRPr lang="en-US" altLang="zh-TW" sz="1200" b="0" i="0" u="none" strike="noStrike" kern="1200" dirty="0">
              <a:solidFill>
                <a:schemeClr val="tx1"/>
              </a:solidFill>
              <a:effectLst/>
              <a:latin typeface="+mn-lt"/>
              <a:ea typeface="+mn-ea"/>
              <a:cs typeface="+mn-cs"/>
            </a:endParaRPr>
          </a:p>
          <a:p>
            <a:r>
              <a:rPr lang="zh-TW" altLang="en-US" dirty="0"/>
              <a:t>图</a:t>
            </a:r>
            <a:r>
              <a:rPr lang="en-US" altLang="zh-TW" dirty="0"/>
              <a:t>7.53 </a:t>
            </a:r>
            <a:r>
              <a:rPr lang="fr-FR" altLang="zh-TW" dirty="0"/>
              <a:t>Mean-shift </a:t>
            </a:r>
            <a:r>
              <a:rPr lang="zh-TW" altLang="en-US" dirty="0"/>
              <a:t>图像分割</a:t>
            </a:r>
            <a:r>
              <a:rPr lang="en-US" altLang="zh-TW" dirty="0"/>
              <a:t>(</a:t>
            </a:r>
            <a:r>
              <a:rPr lang="fr-FR" altLang="zh-TW" dirty="0"/>
              <a:t>Comaniciu and Meer 2002)©2002 IEEE:</a:t>
            </a:r>
          </a:p>
          <a:p>
            <a:r>
              <a:rPr lang="fr-FR" altLang="zh-TW" strike="sngStrike" dirty="0"/>
              <a:t>(a)</a:t>
            </a:r>
            <a:r>
              <a:rPr lang="zh-TW" altLang="en-US" strike="sngStrike" dirty="0"/>
              <a:t>输入彩色图像</a:t>
            </a:r>
            <a:r>
              <a:rPr lang="en-US" altLang="zh-TW" strike="sngStrike" dirty="0"/>
              <a:t>;</a:t>
            </a:r>
          </a:p>
          <a:p>
            <a:r>
              <a:rPr lang="en-US" altLang="zh-TW" strike="sngStrike" dirty="0"/>
              <a:t>(</a:t>
            </a:r>
            <a:r>
              <a:rPr lang="fr-FR" altLang="zh-TW" strike="sngStrike" dirty="0"/>
              <a:t>b)</a:t>
            </a:r>
            <a:r>
              <a:rPr lang="zh-TW" altLang="en-US" strike="sngStrike" dirty="0"/>
              <a:t>在</a:t>
            </a:r>
            <a:r>
              <a:rPr lang="fr-FR" altLang="zh-TW" strike="sngStrike" dirty="0"/>
              <a:t>L*u*v*</a:t>
            </a:r>
            <a:r>
              <a:rPr lang="zh-TW" altLang="en-US" strike="sngStrike" dirty="0"/>
              <a:t>空间中绘制的像素</a:t>
            </a:r>
            <a:r>
              <a:rPr lang="en-US" altLang="zh-TW" strike="sngStrike" dirty="0"/>
              <a:t>;</a:t>
            </a:r>
          </a:p>
          <a:p>
            <a:r>
              <a:rPr lang="en-US" altLang="zh-TW" strike="noStrike" dirty="0"/>
              <a:t>(</a:t>
            </a:r>
            <a:r>
              <a:rPr lang="fr-FR" altLang="zh-TW" strike="noStrike" dirty="0"/>
              <a:t>c) L*u*</a:t>
            </a:r>
            <a:r>
              <a:rPr lang="zh-TW" altLang="en-US" strike="noStrike" dirty="0"/>
              <a:t>空间分布</a:t>
            </a:r>
            <a:r>
              <a:rPr lang="en-US" altLang="zh-TW" strike="noStrike" dirty="0"/>
              <a:t>;</a:t>
            </a:r>
          </a:p>
          <a:p>
            <a:r>
              <a:rPr lang="en-US" altLang="zh-TW" strike="noStrike" dirty="0"/>
              <a:t>(</a:t>
            </a:r>
            <a:r>
              <a:rPr lang="fr-FR" altLang="zh-TW" strike="noStrike" dirty="0"/>
              <a:t>d) 159</a:t>
            </a:r>
            <a:r>
              <a:rPr lang="zh-TW" altLang="en-US" strike="noStrike" dirty="0"/>
              <a:t>次均值移位后的聚类结果</a:t>
            </a:r>
            <a:r>
              <a:rPr lang="en-US" altLang="zh-TW" strike="noStrike" dirty="0"/>
              <a:t>;</a:t>
            </a:r>
          </a:p>
          <a:p>
            <a:r>
              <a:rPr lang="en-US" altLang="zh-TW" strike="sngStrike" dirty="0"/>
              <a:t>(</a:t>
            </a:r>
            <a:r>
              <a:rPr lang="fr-FR" altLang="zh-TW" strike="sngStrike" dirty="0"/>
              <a:t>e)</a:t>
            </a:r>
            <a:r>
              <a:rPr lang="zh-TW" altLang="en-US" strike="sngStrike" dirty="0"/>
              <a:t>相应的轨迹，峰值用红点标记。</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111</a:t>
            </a:fld>
            <a:endParaRPr lang="zh-TW" altLang="en-US"/>
          </a:p>
        </p:txBody>
      </p:sp>
    </p:spTree>
    <p:extLst>
      <p:ext uri="{BB962C8B-B14F-4D97-AF65-F5344CB8AC3E}">
        <p14:creationId xmlns:p14="http://schemas.microsoft.com/office/powerpoint/2010/main" val="42105609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rtl="0" fontAlgn="ctr">
              <a:spcBef>
                <a:spcPts val="0"/>
              </a:spcBef>
              <a:spcAft>
                <a:spcPts val="0"/>
              </a:spcAft>
              <a:buFont typeface="Arial" panose="020B0604020202020204" pitchFamily="34" charset="0"/>
              <a:buNone/>
            </a:pPr>
            <a:r>
              <a:rPr lang="en-US" altLang="zh-TW" sz="1100" b="0" i="0" dirty="0">
                <a:solidFill>
                  <a:srgbClr val="000000"/>
                </a:solidFill>
                <a:effectLst/>
                <a:ea typeface="Microsoft JhengHei" panose="020B0604030504040204" pitchFamily="34" charset="-120"/>
              </a:rPr>
              <a:t>LU Cluster </a:t>
            </a:r>
            <a:r>
              <a:rPr lang="zh-TW" altLang="zh-TW" sz="1100" b="0" i="0" dirty="0">
                <a:solidFill>
                  <a:srgbClr val="000000"/>
                </a:solidFill>
                <a:effectLst/>
                <a:ea typeface="Microsoft JhengHei" panose="020B0604030504040204" pitchFamily="34" charset="-120"/>
              </a:rPr>
              <a:t>圖，依 </a:t>
            </a:r>
            <a:r>
              <a:rPr lang="zh-TW" altLang="zh-TW" sz="1100" b="1" i="0" u="sng" dirty="0">
                <a:solidFill>
                  <a:srgbClr val="000000"/>
                </a:solidFill>
                <a:effectLst/>
                <a:ea typeface="Microsoft JhengHei" panose="020B0604030504040204" pitchFamily="34" charset="-120"/>
              </a:rPr>
              <a:t>分布密度</a:t>
            </a:r>
            <a:r>
              <a:rPr lang="zh-TW" altLang="zh-TW" sz="1100" b="0" i="0" u="none"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畫出 圖</a:t>
            </a:r>
            <a:r>
              <a:rPr lang="en-US" altLang="zh-TW" sz="1100" b="0" i="0" dirty="0">
                <a:solidFill>
                  <a:srgbClr val="000000"/>
                </a:solidFill>
                <a:effectLst/>
                <a:ea typeface="Microsoft JhengHei" panose="020B0604030504040204" pitchFamily="34" charset="-120"/>
              </a:rPr>
              <a:t> (e)</a:t>
            </a:r>
            <a:endParaRPr lang="zh-TW" altLang="zh-TW" sz="1100" b="0" i="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b="1" i="0" u="sng" dirty="0">
                <a:solidFill>
                  <a:srgbClr val="000000"/>
                </a:solidFill>
                <a:effectLst/>
                <a:ea typeface="Microsoft JhengHei" panose="020B0604030504040204" pitchFamily="34" charset="-120"/>
              </a:rPr>
              <a:t>越高</a:t>
            </a:r>
            <a:r>
              <a:rPr lang="zh-TW" altLang="zh-TW" sz="1100" b="0" i="0" dirty="0">
                <a:solidFill>
                  <a:srgbClr val="000000"/>
                </a:solidFill>
                <a:effectLst/>
                <a:ea typeface="Microsoft JhengHei" panose="020B0604030504040204" pitchFamily="34" charset="-120"/>
              </a:rPr>
              <a:t>的地方，</a:t>
            </a:r>
            <a:r>
              <a:rPr lang="en-US" altLang="zh-TW" sz="1100" b="0" i="0" dirty="0">
                <a:solidFill>
                  <a:srgbClr val="000000"/>
                </a:solidFill>
                <a:effectLst/>
                <a:ea typeface="Microsoft JhengHei" panose="020B0604030504040204" pitchFamily="34" charset="-120"/>
              </a:rPr>
              <a:t>pixel </a:t>
            </a:r>
            <a:r>
              <a:rPr lang="zh-TW" altLang="zh-TW" sz="1100" b="1" i="0" u="sng" dirty="0">
                <a:solidFill>
                  <a:srgbClr val="000000"/>
                </a:solidFill>
                <a:effectLst/>
                <a:ea typeface="Microsoft JhengHei" panose="020B0604030504040204" pitchFamily="34" charset="-120"/>
              </a:rPr>
              <a:t>越密集</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峰值</a:t>
            </a:r>
            <a:r>
              <a:rPr lang="en-US"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用</a:t>
            </a:r>
            <a:r>
              <a:rPr lang="zh-TW" altLang="zh-TW" sz="1100" b="1" i="0" u="sng" dirty="0">
                <a:solidFill>
                  <a:srgbClr val="000000"/>
                </a:solidFill>
                <a:effectLst/>
                <a:ea typeface="Microsoft JhengHei" panose="020B0604030504040204" pitchFamily="34" charset="-120"/>
              </a:rPr>
              <a:t>紅點</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標記</a:t>
            </a:r>
            <a:endParaRPr lang="en-US" altLang="zh-TW" sz="1100" b="0" i="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endParaRPr lang="zh-TW" altLang="zh-TW" sz="1100" b="0" i="0"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b="1" i="0" u="sng" dirty="0">
                <a:solidFill>
                  <a:srgbClr val="000000"/>
                </a:solidFill>
                <a:effectLst/>
                <a:ea typeface="Microsoft JhengHei" panose="020B0604030504040204" pitchFamily="34" charset="-120"/>
              </a:rPr>
              <a:t>均值漂移</a:t>
            </a:r>
            <a:r>
              <a:rPr lang="zh-TW" altLang="zh-TW" sz="1100" b="0" i="0" dirty="0">
                <a:solidFill>
                  <a:srgbClr val="000000"/>
                </a:solidFill>
                <a:effectLst/>
                <a:ea typeface="Microsoft JhengHei" panose="020B0604030504040204" pitchFamily="34" charset="-120"/>
              </a:rPr>
              <a:t>（</a:t>
            </a:r>
            <a:r>
              <a:rPr lang="en-US" altLang="zh-TW" sz="1100" b="0" i="0" dirty="0">
                <a:solidFill>
                  <a:srgbClr val="000000"/>
                </a:solidFill>
                <a:effectLst/>
                <a:ea typeface="Microsoft JhengHei" panose="020B0604030504040204" pitchFamily="34" charset="-120"/>
              </a:rPr>
              <a:t>Mean Shift</a:t>
            </a:r>
            <a:r>
              <a:rPr lang="zh-TW" altLang="zh-TW" sz="1100" b="0" i="0" dirty="0">
                <a:solidFill>
                  <a:srgbClr val="000000"/>
                </a:solidFill>
                <a:effectLst/>
                <a:ea typeface="Microsoft JhengHei" panose="020B0604030504040204" pitchFamily="34" charset="-120"/>
              </a:rPr>
              <a:t>）怎麼做？</a:t>
            </a:r>
          </a:p>
          <a:p>
            <a:pPr marL="171450" lvl="0" indent="-171450" rtl="0" fontAlgn="ctr">
              <a:spcBef>
                <a:spcPts val="0"/>
              </a:spcBef>
              <a:spcAft>
                <a:spcPts val="0"/>
              </a:spcAft>
              <a:buFont typeface="Arial" panose="020B0604020202020204" pitchFamily="34" charset="0"/>
              <a:buChar char="•"/>
            </a:pPr>
            <a:r>
              <a:rPr lang="zh-TW" altLang="en-US" sz="1100" b="0" i="0" u="none" dirty="0">
                <a:solidFill>
                  <a:srgbClr val="000000"/>
                </a:solidFill>
                <a:effectLst/>
                <a:ea typeface="Microsoft JhengHei" panose="020B0604030504040204" pitchFamily="34" charset="-120"/>
              </a:rPr>
              <a:t>依 </a:t>
            </a:r>
            <a:r>
              <a:rPr lang="zh-TW" altLang="zh-TW" sz="1100" b="1" i="0" u="sng" dirty="0">
                <a:solidFill>
                  <a:srgbClr val="000000"/>
                </a:solidFill>
                <a:effectLst/>
                <a:ea typeface="Microsoft JhengHei" panose="020B0604030504040204" pitchFamily="34" charset="-120"/>
              </a:rPr>
              <a:t>分布密度</a:t>
            </a:r>
            <a:r>
              <a:rPr lang="zh-TW" altLang="en-US" sz="1100" b="0" i="0" u="none" dirty="0">
                <a:solidFill>
                  <a:srgbClr val="000000"/>
                </a:solidFill>
                <a:effectLst/>
                <a:ea typeface="Microsoft JhengHei" panose="020B0604030504040204" pitchFamily="34" charset="-120"/>
              </a:rPr>
              <a:t> 來做 </a:t>
            </a:r>
            <a:r>
              <a:rPr lang="zh-TW" altLang="en-US" sz="1100" b="1" i="0" u="sng" dirty="0">
                <a:solidFill>
                  <a:srgbClr val="000000"/>
                </a:solidFill>
                <a:effectLst/>
                <a:ea typeface="Microsoft JhengHei" panose="020B0604030504040204" pitchFamily="34" charset="-120"/>
              </a:rPr>
              <a:t>飄移</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同一座山上</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的</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點</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沿軌跡</a:t>
            </a:r>
            <a:r>
              <a:rPr lang="zh-TW" altLang="zh-TW" sz="1100" b="0" i="0" dirty="0">
                <a:solidFill>
                  <a:srgbClr val="000000"/>
                </a:solidFill>
                <a:effectLst/>
                <a:ea typeface="Microsoft JhengHei" panose="020B0604030504040204" pitchFamily="34" charset="-120"/>
              </a:rPr>
              <a:t> 收到</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山峰處</a:t>
            </a:r>
            <a:endParaRPr lang="zh-TW" altLang="zh-TW" sz="1100" b="0" i="0" dirty="0">
              <a:effectLst/>
              <a:ea typeface="Microsoft JhengHei" panose="020B0604030504040204" pitchFamily="34" charset="-120"/>
            </a:endParaRPr>
          </a:p>
          <a:p>
            <a:endParaRPr lang="en-US" altLang="zh-TW" sz="1200" b="0" i="0" strike="noStrike" kern="1200" dirty="0">
              <a:solidFill>
                <a:schemeClr val="tx1"/>
              </a:solidFill>
              <a:effectLst/>
              <a:latin typeface="+mn-lt"/>
              <a:ea typeface="+mn-ea"/>
              <a:cs typeface="+mn-cs"/>
            </a:endParaRPr>
          </a:p>
          <a:p>
            <a:r>
              <a:rPr lang="zh-TW" altLang="en-US" sz="1200" b="0" i="0" strike="noStrike" kern="1200" dirty="0">
                <a:solidFill>
                  <a:schemeClr val="tx1"/>
                </a:solidFill>
                <a:effectLst/>
                <a:latin typeface="+mn-lt"/>
                <a:ea typeface="+mn-ea"/>
                <a:cs typeface="+mn-cs"/>
              </a:rPr>
              <a:t>看一下頁影片 </a:t>
            </a:r>
            <a:r>
              <a:rPr lang="en-US" altLang="zh-TW" sz="1200" b="0" i="0" strike="noStrike" kern="1200" dirty="0">
                <a:solidFill>
                  <a:schemeClr val="tx1"/>
                </a:solidFill>
                <a:effectLst/>
                <a:latin typeface="+mn-lt"/>
                <a:ea typeface="+mn-ea"/>
                <a:cs typeface="+mn-cs"/>
              </a:rPr>
              <a:t>Demo</a:t>
            </a:r>
          </a:p>
          <a:p>
            <a:r>
              <a:rPr lang="en-US" altLang="zh-TW" sz="1200" b="0" i="0" strike="noStrike" kern="1200" dirty="0">
                <a:solidFill>
                  <a:schemeClr val="tx1"/>
                </a:solidFill>
                <a:effectLst/>
                <a:latin typeface="+mn-lt"/>
                <a:ea typeface="+mn-ea"/>
                <a:cs typeface="+mn-cs"/>
              </a:rPr>
              <a:t>--------</a:t>
            </a:r>
          </a:p>
          <a:p>
            <a:endParaRPr lang="en-US" altLang="zh-TW" sz="1200" b="0" i="0" kern="1200" dirty="0">
              <a:solidFill>
                <a:schemeClr val="tx1"/>
              </a:solidFill>
              <a:effectLst/>
              <a:latin typeface="+mn-lt"/>
              <a:ea typeface="+mn-ea"/>
              <a:cs typeface="+mn-cs"/>
            </a:endParaRPr>
          </a:p>
          <a:p>
            <a:r>
              <a:rPr lang="zh-TW" altLang="en-US" dirty="0"/>
              <a:t>图</a:t>
            </a:r>
            <a:r>
              <a:rPr lang="en-US" altLang="zh-TW" dirty="0"/>
              <a:t>7.53 </a:t>
            </a:r>
            <a:r>
              <a:rPr lang="fr-FR" altLang="zh-TW" dirty="0"/>
              <a:t>Mean-shift </a:t>
            </a:r>
            <a:r>
              <a:rPr lang="zh-TW" altLang="en-US" dirty="0"/>
              <a:t>图像分割</a:t>
            </a:r>
            <a:r>
              <a:rPr lang="en-US" altLang="zh-TW" dirty="0"/>
              <a:t>(</a:t>
            </a:r>
            <a:r>
              <a:rPr lang="fr-FR" altLang="zh-TW" dirty="0"/>
              <a:t>Comaniciu and Meer 2002)©2002 IEEE:</a:t>
            </a:r>
          </a:p>
          <a:p>
            <a:r>
              <a:rPr lang="fr-FR" altLang="zh-TW" strike="sngStrike" dirty="0"/>
              <a:t>(a)</a:t>
            </a:r>
            <a:r>
              <a:rPr lang="zh-TW" altLang="en-US" strike="sngStrike" dirty="0"/>
              <a:t>输入彩色图像</a:t>
            </a:r>
            <a:r>
              <a:rPr lang="en-US" altLang="zh-TW" strike="sngStrike" dirty="0"/>
              <a:t>;</a:t>
            </a:r>
          </a:p>
          <a:p>
            <a:r>
              <a:rPr lang="en-US" altLang="zh-TW" strike="sngStrike" dirty="0"/>
              <a:t>(</a:t>
            </a:r>
            <a:r>
              <a:rPr lang="fr-FR" altLang="zh-TW" strike="sngStrike" dirty="0"/>
              <a:t>b)</a:t>
            </a:r>
            <a:r>
              <a:rPr lang="zh-TW" altLang="en-US" strike="sngStrike" dirty="0"/>
              <a:t>在</a:t>
            </a:r>
            <a:r>
              <a:rPr lang="fr-FR" altLang="zh-TW" strike="sngStrike" dirty="0"/>
              <a:t>L*u*v*</a:t>
            </a:r>
            <a:r>
              <a:rPr lang="zh-TW" altLang="en-US" strike="sngStrike" dirty="0"/>
              <a:t>空间中绘制的像素</a:t>
            </a:r>
            <a:r>
              <a:rPr lang="en-US" altLang="zh-TW" strike="sngStrike" dirty="0"/>
              <a:t>;</a:t>
            </a:r>
          </a:p>
          <a:p>
            <a:r>
              <a:rPr lang="en-US" altLang="zh-TW" strike="sngStrike" dirty="0"/>
              <a:t>(</a:t>
            </a:r>
            <a:r>
              <a:rPr lang="fr-FR" altLang="zh-TW" strike="sngStrike" dirty="0"/>
              <a:t>c) L*u*</a:t>
            </a:r>
            <a:r>
              <a:rPr lang="zh-TW" altLang="en-US" strike="sngStrike" dirty="0"/>
              <a:t>空间分布</a:t>
            </a:r>
            <a:r>
              <a:rPr lang="en-US" altLang="zh-TW" strike="sngStrike" dirty="0"/>
              <a:t>;</a:t>
            </a:r>
          </a:p>
          <a:p>
            <a:r>
              <a:rPr lang="en-US" altLang="zh-TW" strike="sngStrike" dirty="0"/>
              <a:t>(</a:t>
            </a:r>
            <a:r>
              <a:rPr lang="fr-FR" altLang="zh-TW" strike="sngStrike" dirty="0"/>
              <a:t>d) 159</a:t>
            </a:r>
            <a:r>
              <a:rPr lang="zh-TW" altLang="en-US" strike="sngStrike" dirty="0"/>
              <a:t>次均值移位后的聚类结果</a:t>
            </a:r>
            <a:r>
              <a:rPr lang="en-US" altLang="zh-TW" strike="sngStrike" dirty="0"/>
              <a:t>;</a:t>
            </a:r>
          </a:p>
          <a:p>
            <a:r>
              <a:rPr lang="en-US" altLang="zh-TW" strike="noStrike" dirty="0"/>
              <a:t>(</a:t>
            </a:r>
            <a:r>
              <a:rPr lang="fr-FR" altLang="zh-TW" strike="noStrike" dirty="0"/>
              <a:t>e)</a:t>
            </a:r>
            <a:r>
              <a:rPr lang="zh-TW" altLang="en-US" strike="noStrike" dirty="0"/>
              <a:t>相应的轨迹，峰值用红点标记。</a:t>
            </a:r>
            <a:endParaRPr lang="en-US" altLang="zh-TW" strike="noStrike" dirty="0"/>
          </a:p>
          <a:p>
            <a:endParaRPr lang="en-US" altLang="zh-TW" strike="noStrike" dirty="0"/>
          </a:p>
          <a:p>
            <a:r>
              <a:rPr lang="en-US" altLang="zh-TW" sz="1200" b="0" i="0" kern="1200" dirty="0">
                <a:solidFill>
                  <a:schemeClr val="tx1"/>
                </a:solidFill>
                <a:effectLst/>
                <a:latin typeface="+mn-lt"/>
                <a:ea typeface="+mn-ea"/>
                <a:cs typeface="+mn-cs"/>
              </a:rPr>
              <a:t>Mean Shift</a:t>
            </a:r>
            <a:r>
              <a:rPr lang="zh-TW" altLang="en-US" sz="1200" b="0" i="0" kern="1200" dirty="0">
                <a:solidFill>
                  <a:schemeClr val="tx1"/>
                </a:solidFill>
                <a:effectLst/>
                <a:latin typeface="+mn-lt"/>
                <a:ea typeface="+mn-ea"/>
                <a:cs typeface="+mn-cs"/>
              </a:rPr>
              <a:t>的一個很好的應用是圖像分割，圖像分割的目標是將圖像分割成具有語義意義的區域，這個目標可以通過聚類圖像中的像素來實現。</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112</a:t>
            </a:fld>
            <a:endParaRPr lang="zh-TW" altLang="en-US"/>
          </a:p>
        </p:txBody>
      </p:sp>
    </p:spTree>
    <p:extLst>
      <p:ext uri="{BB962C8B-B14F-4D97-AF65-F5344CB8AC3E}">
        <p14:creationId xmlns:p14="http://schemas.microsoft.com/office/powerpoint/2010/main" val="41572232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20000"/>
          </a:bodyPr>
          <a:lstStyle/>
          <a:p>
            <a:pPr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左邊 </a:t>
            </a:r>
            <a:r>
              <a:rPr lang="en-US" altLang="zh-TW" sz="1100" dirty="0">
                <a:solidFill>
                  <a:srgbClr val="000000"/>
                </a:solidFill>
                <a:effectLst/>
                <a:ea typeface="Microsoft JhengHei" panose="020B0604030504040204" pitchFamily="34" charset="-120"/>
              </a:rPr>
              <a:t>3D </a:t>
            </a:r>
            <a:r>
              <a:rPr lang="zh-TW" altLang="zh-TW" sz="1100" dirty="0">
                <a:solidFill>
                  <a:srgbClr val="000000"/>
                </a:solidFill>
                <a:effectLst/>
                <a:ea typeface="Microsoft JhengHei" panose="020B0604030504040204" pitchFamily="34" charset="-120"/>
              </a:rPr>
              <a:t>座標圖，從</a:t>
            </a:r>
            <a:r>
              <a:rPr lang="zh-TW" altLang="zh-TW" sz="1100" b="1" u="sng" dirty="0">
                <a:solidFill>
                  <a:srgbClr val="000000"/>
                </a:solidFill>
                <a:effectLst/>
                <a:ea typeface="Microsoft JhengHei" panose="020B0604030504040204" pitchFamily="34" charset="-120"/>
              </a:rPr>
              <a:t>各個點</a:t>
            </a:r>
            <a:r>
              <a:rPr lang="zh-TW" altLang="zh-TW" sz="1100" dirty="0">
                <a:solidFill>
                  <a:srgbClr val="000000"/>
                </a:solidFill>
                <a:effectLst/>
                <a:ea typeface="Microsoft JhengHei" panose="020B0604030504040204" pitchFamily="34" charset="-120"/>
              </a:rPr>
              <a:t>，延</a:t>
            </a:r>
            <a:r>
              <a:rPr lang="zh-TW" altLang="zh-TW" sz="1100" b="1" u="sng" dirty="0">
                <a:solidFill>
                  <a:srgbClr val="000000"/>
                </a:solidFill>
                <a:effectLst/>
                <a:ea typeface="Microsoft JhengHei" panose="020B0604030504040204" pitchFamily="34" charset="-120"/>
              </a:rPr>
              <a:t>軌跡</a:t>
            </a:r>
            <a:r>
              <a:rPr lang="zh-TW" altLang="zh-TW" sz="1100" dirty="0">
                <a:solidFill>
                  <a:srgbClr val="000000"/>
                </a:solidFill>
                <a:effectLst/>
                <a:ea typeface="Microsoft JhengHei" panose="020B0604030504040204" pitchFamily="34" charset="-120"/>
              </a:rPr>
              <a:t> 漸漸 </a:t>
            </a:r>
            <a:r>
              <a:rPr lang="zh-TW" altLang="zh-TW" sz="1100" b="1" u="sng" dirty="0">
                <a:solidFill>
                  <a:srgbClr val="000000"/>
                </a:solidFill>
                <a:effectLst/>
                <a:ea typeface="Microsoft JhengHei" panose="020B0604030504040204" pitchFamily="34" charset="-120"/>
              </a:rPr>
              <a:t>收攏</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到 </a:t>
            </a:r>
            <a:r>
              <a:rPr lang="zh-TW" altLang="zh-TW" sz="1100" b="1" u="sng" dirty="0">
                <a:solidFill>
                  <a:srgbClr val="000000"/>
                </a:solidFill>
                <a:effectLst/>
                <a:ea typeface="Microsoft JhengHei" panose="020B0604030504040204" pitchFamily="34" charset="-120"/>
              </a:rPr>
              <a:t>山峰點</a:t>
            </a:r>
            <a:endParaRPr lang="zh-TW" altLang="zh-TW" sz="110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Mean Shift</a:t>
            </a:r>
            <a:r>
              <a:rPr lang="zh-TW" altLang="zh-TW" sz="1100" dirty="0">
                <a:solidFill>
                  <a:srgbClr val="000000"/>
                </a:solidFill>
                <a:effectLst/>
                <a:ea typeface="Microsoft JhengHei" panose="020B0604030504040204" pitchFamily="34" charset="-120"/>
              </a:rPr>
              <a:t> 的 </a:t>
            </a:r>
            <a:r>
              <a:rPr lang="zh-TW" altLang="zh-TW" sz="1100" b="1" u="sng" dirty="0">
                <a:solidFill>
                  <a:srgbClr val="000000"/>
                </a:solidFill>
                <a:effectLst/>
                <a:ea typeface="Microsoft JhengHei" panose="020B0604030504040204" pitchFamily="34" charset="-120"/>
              </a:rPr>
              <a:t>計算複雜度 很高</a:t>
            </a:r>
            <a:r>
              <a:rPr lang="zh-TW" altLang="zh-TW" sz="1100" dirty="0">
                <a:solidFill>
                  <a:srgbClr val="000000"/>
                </a:solidFill>
                <a:effectLst/>
                <a:ea typeface="Microsoft JhengHei" panose="020B0604030504040204" pitchFamily="34" charset="-120"/>
              </a:rPr>
              <a:t>，如果 </a:t>
            </a:r>
            <a:r>
              <a:rPr lang="zh-TW" altLang="zh-TW" sz="1100" b="1" u="sng" dirty="0">
                <a:solidFill>
                  <a:srgbClr val="000000"/>
                </a:solidFill>
                <a:effectLst/>
                <a:ea typeface="Microsoft JhengHei" panose="020B0604030504040204" pitchFamily="34" charset="-120"/>
              </a:rPr>
              <a:t>點集 數量大</a:t>
            </a:r>
            <a:r>
              <a:rPr lang="zh-TW" altLang="zh-TW" sz="1100" dirty="0">
                <a:solidFill>
                  <a:srgbClr val="000000"/>
                </a:solidFill>
                <a:effectLst/>
                <a:ea typeface="Microsoft JhengHei" panose="020B0604030504040204" pitchFamily="34" charset="-120"/>
              </a:rPr>
              <a:t> 更</a:t>
            </a:r>
            <a:r>
              <a:rPr lang="zh-TW" altLang="zh-TW" sz="1100" b="1" u="sng" dirty="0">
                <a:solidFill>
                  <a:srgbClr val="000000"/>
                </a:solidFill>
                <a:effectLst/>
                <a:ea typeface="Microsoft JhengHei" panose="020B0604030504040204" pitchFamily="34" charset="-120"/>
              </a:rPr>
              <a:t>花時間</a:t>
            </a:r>
            <a:endParaRPr lang="zh-TW" altLang="zh-TW" sz="1100" dirty="0">
              <a:solidFill>
                <a:srgbClr val="000000"/>
              </a:solidFill>
              <a:effectLst/>
              <a:ea typeface="Microsoft JhengHei" panose="020B0604030504040204" pitchFamily="34" charset="-120"/>
            </a:endParaRPr>
          </a:p>
          <a:p>
            <a:pPr rtl="0" fontAlgn="ctr">
              <a:spcBef>
                <a:spcPts val="0"/>
              </a:spcBef>
              <a:spcAft>
                <a:spcPts val="0"/>
              </a:spcAft>
              <a:buFont typeface="Arial" panose="020B0604020202020204" pitchFamily="34" charset="0"/>
              <a:buNone/>
            </a:pPr>
            <a:endParaRPr lang="en-US" altLang="zh-TW" sz="1100" dirty="0">
              <a:solidFill>
                <a:srgbClr val="000000"/>
              </a:solidFill>
              <a:effectLst/>
              <a:ea typeface="Microsoft JhengHei" panose="020B0604030504040204" pitchFamily="34" charset="-120"/>
            </a:endParaRPr>
          </a:p>
          <a:p>
            <a:pPr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右邊 </a:t>
            </a:r>
            <a:r>
              <a:rPr lang="en-US" altLang="zh-TW" sz="1100" dirty="0">
                <a:solidFill>
                  <a:srgbClr val="000000"/>
                </a:solidFill>
                <a:effectLst/>
                <a:ea typeface="Microsoft JhengHei" panose="020B0604030504040204" pitchFamily="34" charset="-120"/>
              </a:rPr>
              <a:t>KDE (Kernel Density Estimation)</a:t>
            </a:r>
            <a:r>
              <a:rPr lang="zh-TW" altLang="zh-TW" sz="1100" dirty="0">
                <a:solidFill>
                  <a:srgbClr val="000000"/>
                </a:solidFill>
                <a:effectLst/>
                <a:ea typeface="Microsoft JhengHei" panose="020B0604030504040204" pitchFamily="34" charset="-120"/>
              </a:rPr>
              <a:t>，用 </a:t>
            </a:r>
            <a:r>
              <a:rPr lang="en-US" altLang="zh-TW" sz="1100" b="1" u="sng" dirty="0">
                <a:solidFill>
                  <a:srgbClr val="000000"/>
                </a:solidFill>
                <a:effectLst/>
                <a:ea typeface="Microsoft JhengHei" panose="020B0604030504040204" pitchFamily="34" charset="-120"/>
              </a:rPr>
              <a:t>kernel </a:t>
            </a:r>
            <a:r>
              <a:rPr lang="zh-TW" altLang="zh-TW" sz="1100" b="1" u="sng" dirty="0">
                <a:solidFill>
                  <a:srgbClr val="000000"/>
                </a:solidFill>
                <a:effectLst/>
                <a:ea typeface="Microsoft JhengHei" panose="020B0604030504040204" pitchFamily="34" charset="-120"/>
              </a:rPr>
              <a:t>來收斂</a:t>
            </a:r>
            <a:r>
              <a:rPr lang="en-US" altLang="zh-TW" sz="1100" dirty="0">
                <a:solidFill>
                  <a:srgbClr val="000000"/>
                </a:solidFill>
                <a:effectLst/>
                <a:ea typeface="Microsoft JhengHei" panose="020B0604030504040204" pitchFamily="34" charset="-120"/>
              </a:rPr>
              <a:t>，</a:t>
            </a:r>
            <a:r>
              <a:rPr lang="zh-TW" altLang="zh-TW" sz="1100" dirty="0">
                <a:solidFill>
                  <a:srgbClr val="000000"/>
                </a:solidFill>
                <a:effectLst/>
                <a:ea typeface="Microsoft JhengHei" panose="020B0604030504040204" pitchFamily="34" charset="-120"/>
              </a:rPr>
              <a:t>比較</a:t>
            </a:r>
            <a:r>
              <a:rPr lang="zh-TW" altLang="zh-TW" sz="1100" b="1" u="sng" dirty="0">
                <a:solidFill>
                  <a:srgbClr val="000000"/>
                </a:solidFill>
                <a:effectLst/>
                <a:ea typeface="Microsoft JhengHei" panose="020B0604030504040204" pitchFamily="34" charset="-120"/>
              </a:rPr>
              <a:t>快</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的方法：</a:t>
            </a:r>
          </a:p>
          <a:p>
            <a:pPr marL="285750" lvl="0" indent="-2857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Kernel </a:t>
            </a:r>
            <a:r>
              <a:rPr lang="zh-TW" altLang="zh-TW" sz="1100" b="1" u="sng" dirty="0">
                <a:solidFill>
                  <a:srgbClr val="000000"/>
                </a:solidFill>
                <a:effectLst/>
                <a:ea typeface="Microsoft JhengHei" panose="020B0604030504040204" pitchFamily="34" charset="-120"/>
              </a:rPr>
              <a:t>移動軌跡</a:t>
            </a:r>
            <a:r>
              <a:rPr lang="zh-TW" altLang="en-US" sz="1100" dirty="0">
                <a:solidFill>
                  <a:srgbClr val="000000"/>
                </a:solidFill>
                <a:effectLst/>
                <a:ea typeface="Microsoft JhengHei" panose="020B0604030504040204" pitchFamily="34" charset="-120"/>
              </a:rPr>
              <a:t>：</a:t>
            </a:r>
            <a:r>
              <a:rPr lang="zh-TW" altLang="zh-TW" sz="1100" dirty="0">
                <a:solidFill>
                  <a:srgbClr val="000000"/>
                </a:solidFill>
                <a:effectLst/>
                <a:ea typeface="Microsoft JhengHei" panose="020B0604030504040204" pitchFamily="34" charset="-120"/>
              </a:rPr>
              <a:t>往 </a:t>
            </a:r>
            <a:r>
              <a:rPr lang="zh-TW" altLang="zh-TW" sz="1100" b="1" u="sng" dirty="0">
                <a:solidFill>
                  <a:srgbClr val="000000"/>
                </a:solidFill>
                <a:effectLst/>
                <a:ea typeface="Microsoft JhengHei" panose="020B0604030504040204" pitchFamily="34" charset="-120"/>
              </a:rPr>
              <a:t>平均密度</a:t>
            </a:r>
            <a:r>
              <a:rPr lang="zh-TW" altLang="zh-TW" sz="1100" b="0" u="none"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增加最多</a:t>
            </a:r>
            <a:r>
              <a:rPr lang="zh-TW" altLang="zh-TW" sz="1100" b="0" u="none"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的 </a:t>
            </a:r>
            <a:r>
              <a:rPr lang="zh-TW" altLang="zh-TW" sz="1100" b="1" u="sng" dirty="0">
                <a:solidFill>
                  <a:srgbClr val="000000"/>
                </a:solidFill>
                <a:effectLst/>
                <a:ea typeface="Microsoft JhengHei" panose="020B0604030504040204" pitchFamily="34" charset="-120"/>
              </a:rPr>
              <a:t>方向移動</a:t>
            </a:r>
            <a:endParaRPr lang="en-US" altLang="zh-TW" sz="1100" b="1" u="sng" dirty="0">
              <a:solidFill>
                <a:srgbClr val="000000"/>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延</a:t>
            </a:r>
            <a:r>
              <a:rPr lang="zh-TW" altLang="en-US"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移動路徑</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半徑範圍內</a:t>
            </a:r>
            <a:r>
              <a:rPr lang="zh-TW" altLang="en-US" sz="1100" b="0" u="none"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所有</a:t>
            </a:r>
            <a:r>
              <a:rPr lang="zh-TW" altLang="zh-TW" sz="1100" b="1" u="sng" dirty="0">
                <a:solidFill>
                  <a:srgbClr val="000000"/>
                </a:solidFill>
                <a:effectLst/>
                <a:ea typeface="Microsoft JhengHei" panose="020B0604030504040204" pitchFamily="34" charset="-120"/>
              </a:rPr>
              <a:t>點</a:t>
            </a:r>
            <a:r>
              <a:rPr lang="zh-TW" altLang="zh-TW" sz="1100" dirty="0">
                <a:solidFill>
                  <a:srgbClr val="000000"/>
                </a:solidFill>
                <a:effectLst/>
                <a:ea typeface="Microsoft JhengHei" panose="020B0604030504040204" pitchFamily="34" charset="-120"/>
              </a:rPr>
              <a:t>，都 歸類為 </a:t>
            </a:r>
            <a:r>
              <a:rPr lang="zh-TW" altLang="zh-TW" sz="1100" b="1" u="sng" dirty="0">
                <a:solidFill>
                  <a:srgbClr val="000000"/>
                </a:solidFill>
                <a:effectLst/>
                <a:ea typeface="Microsoft JhengHei" panose="020B0604030504040204" pitchFamily="34" charset="-120"/>
              </a:rPr>
              <a:t>同</a:t>
            </a:r>
            <a:r>
              <a:rPr lang="en-US" altLang="zh-TW" sz="1100" b="1" u="sng" dirty="0">
                <a:solidFill>
                  <a:srgbClr val="000000"/>
                </a:solidFill>
                <a:effectLst/>
                <a:ea typeface="Microsoft JhengHei" panose="020B0604030504040204" pitchFamily="34" charset="-120"/>
              </a:rPr>
              <a:t>Cluster</a:t>
            </a:r>
            <a:endParaRPr lang="zh-TW" altLang="zh-TW" sz="110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每一類 都 </a:t>
            </a:r>
            <a:r>
              <a:rPr lang="zh-TW" altLang="zh-TW" sz="1100" b="1" u="sng" dirty="0">
                <a:solidFill>
                  <a:srgbClr val="000000"/>
                </a:solidFill>
                <a:effectLst/>
                <a:ea typeface="Microsoft JhengHei" panose="020B0604030504040204" pitchFamily="34" charset="-120"/>
              </a:rPr>
              <a:t>歸類好</a:t>
            </a:r>
            <a:r>
              <a:rPr lang="zh-TW" altLang="en-US" sz="1100" b="0" u="none" dirty="0">
                <a:solidFill>
                  <a:srgbClr val="000000"/>
                </a:solidFill>
                <a:effectLst/>
                <a:ea typeface="Microsoft JhengHei" panose="020B0604030504040204" pitchFamily="34" charset="-120"/>
              </a:rPr>
              <a:t> </a:t>
            </a:r>
            <a:r>
              <a:rPr lang="zh-TW" altLang="en-US" sz="1100" dirty="0">
                <a:solidFill>
                  <a:srgbClr val="000000"/>
                </a:solidFill>
                <a:effectLst/>
                <a:ea typeface="Microsoft JhengHei" panose="020B0604030504040204" pitchFamily="34" charset="-120"/>
              </a:rPr>
              <a:t>後</a:t>
            </a:r>
            <a:endParaRPr lang="en-US" altLang="zh-TW" sz="1100" dirty="0">
              <a:solidFill>
                <a:srgbClr val="000000"/>
              </a:solidFill>
              <a:effectLst/>
              <a:ea typeface="Microsoft JhengHei" panose="020B0604030504040204" pitchFamily="34" charset="-120"/>
            </a:endParaRP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800" b="1" u="sng" dirty="0">
                <a:solidFill>
                  <a:srgbClr val="000000"/>
                </a:solidFill>
                <a:effectLst/>
                <a:ea typeface="Microsoft JhengHei" panose="020B0604030504040204" pitchFamily="34" charset="-120"/>
              </a:rPr>
              <a:t>合併</a:t>
            </a:r>
            <a:r>
              <a:rPr lang="en-US" altLang="zh-TW" sz="1800" dirty="0">
                <a:solidFill>
                  <a:srgbClr val="000000"/>
                </a:solidFill>
                <a:effectLst/>
                <a:ea typeface="Microsoft JhengHei" panose="020B0604030504040204" pitchFamily="34" charset="-120"/>
              </a:rPr>
              <a:t>：</a:t>
            </a:r>
            <a:r>
              <a:rPr lang="en-US" altLang="zh-TW" sz="1800" b="1" u="sng" dirty="0">
                <a:solidFill>
                  <a:srgbClr val="000000"/>
                </a:solidFill>
                <a:effectLst/>
                <a:ea typeface="Microsoft JhengHei" panose="020B0604030504040204" pitchFamily="34" charset="-120"/>
              </a:rPr>
              <a:t>Clusters</a:t>
            </a:r>
            <a:r>
              <a:rPr lang="zh-TW" altLang="zh-TW" sz="1800" b="1" u="sng" dirty="0">
                <a:solidFill>
                  <a:srgbClr val="000000"/>
                </a:solidFill>
                <a:effectLst/>
                <a:ea typeface="Microsoft JhengHei" panose="020B0604030504040204" pitchFamily="34" charset="-120"/>
              </a:rPr>
              <a:t> 中心點 之間距離</a:t>
            </a:r>
            <a:r>
              <a:rPr lang="en-US" altLang="zh-TW" sz="1800" dirty="0">
                <a:solidFill>
                  <a:srgbClr val="000000"/>
                </a:solidFill>
                <a:effectLst/>
                <a:ea typeface="Microsoft JhengHei" panose="020B0604030504040204" pitchFamily="34" charset="-120"/>
              </a:rPr>
              <a:t> &lt; </a:t>
            </a:r>
            <a:r>
              <a:rPr lang="zh-TW" altLang="zh-TW" sz="1800" b="1" u="sng" dirty="0">
                <a:solidFill>
                  <a:srgbClr val="000000"/>
                </a:solidFill>
                <a:effectLst/>
                <a:ea typeface="Microsoft JhengHei" panose="020B0604030504040204" pitchFamily="34" charset="-120"/>
              </a:rPr>
              <a:t>閾值</a:t>
            </a:r>
            <a:endParaRPr lang="zh-TW" altLang="zh-TW" sz="1800" dirty="0">
              <a:solidFill>
                <a:srgbClr val="000000"/>
              </a:solidFill>
              <a:effectLst/>
              <a:ea typeface="Microsoft JhengHei" panose="020B0604030504040204" pitchFamily="34" charset="-120"/>
            </a:endParaRPr>
          </a:p>
          <a:p>
            <a:pPr marL="1200150" lvl="2" indent="-2857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不會</a:t>
            </a:r>
            <a:r>
              <a:rPr lang="zh-TW" altLang="en-US" sz="1100" b="0" u="none"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很多小塊</a:t>
            </a:r>
            <a:endParaRPr lang="zh-TW" altLang="zh-TW" sz="1100" dirty="0">
              <a:solidFill>
                <a:srgbClr val="000000"/>
              </a:solidFill>
              <a:effectLst/>
              <a:ea typeface="Microsoft JhengHei" panose="020B0604030504040204" pitchFamily="34" charset="-120"/>
            </a:endParaRPr>
          </a:p>
          <a:p>
            <a:endParaRPr lang="en-US" altLang="zh-TW" dirty="0"/>
          </a:p>
          <a:p>
            <a:r>
              <a:rPr lang="zh-TW" altLang="en-US" dirty="0"/>
              <a:t>以上就是這堂課</a:t>
            </a:r>
            <a:endParaRPr lang="en-US" altLang="zh-TW" dirty="0"/>
          </a:p>
          <a:p>
            <a:r>
              <a:rPr lang="en-US" altLang="zh-TW" dirty="0"/>
              <a:t>------------</a:t>
            </a:r>
          </a:p>
          <a:p>
            <a:endParaRPr lang="en-US" altLang="zh-TW" dirty="0"/>
          </a:p>
          <a:p>
            <a:endParaRPr lang="en-US" altLang="zh-TW" dirty="0"/>
          </a:p>
          <a:p>
            <a:pPr marL="228600" indent="-228600" algn="l">
              <a:buFont typeface="+mj-lt"/>
              <a:buAutoNum type="arabicPeriod"/>
            </a:pPr>
            <a:r>
              <a:rPr lang="en-US" altLang="zh-TW" b="1" i="0" dirty="0">
                <a:solidFill>
                  <a:srgbClr val="D1D5DB"/>
                </a:solidFill>
                <a:effectLst/>
                <a:latin typeface="Söhne"/>
              </a:rPr>
              <a:t>Kernel</a:t>
            </a:r>
            <a:r>
              <a:rPr lang="zh-TW" altLang="en-US" b="1" i="0" dirty="0">
                <a:solidFill>
                  <a:srgbClr val="D1D5DB"/>
                </a:solidFill>
                <a:effectLst/>
                <a:latin typeface="Söhne"/>
              </a:rPr>
              <a:t>移动轨迹</a:t>
            </a:r>
            <a:r>
              <a:rPr lang="zh-TW" altLang="en-US" b="0" i="0" dirty="0">
                <a:solidFill>
                  <a:srgbClr val="D1D5DB"/>
                </a:solidFill>
                <a:effectLst/>
                <a:latin typeface="Söhne"/>
              </a:rPr>
              <a:t>：</a:t>
            </a:r>
            <a:r>
              <a:rPr lang="en-US" altLang="zh-TW" b="0" i="0" dirty="0">
                <a:solidFill>
                  <a:srgbClr val="D1D5DB"/>
                </a:solidFill>
                <a:effectLst/>
                <a:latin typeface="Söhne"/>
              </a:rPr>
              <a:t>Mean Shift</a:t>
            </a:r>
            <a:r>
              <a:rPr lang="zh-TW" altLang="en-US" b="0" i="0" dirty="0">
                <a:solidFill>
                  <a:srgbClr val="D1D5DB"/>
                </a:solidFill>
                <a:effectLst/>
                <a:latin typeface="Söhne"/>
              </a:rPr>
              <a:t>算法中，</a:t>
            </a:r>
            <a:r>
              <a:rPr lang="en-US" altLang="zh-TW" b="0" i="0" dirty="0">
                <a:solidFill>
                  <a:srgbClr val="D1D5DB"/>
                </a:solidFill>
                <a:effectLst/>
                <a:latin typeface="Söhne"/>
              </a:rPr>
              <a:t>Kernel</a:t>
            </a:r>
            <a:r>
              <a:rPr lang="zh-TW" altLang="en-US" b="0" i="0" dirty="0">
                <a:solidFill>
                  <a:srgbClr val="D1D5DB"/>
                </a:solidFill>
                <a:effectLst/>
                <a:latin typeface="Söhne"/>
              </a:rPr>
              <a:t>（通常为高斯核）会朝着数据密度增加的方向移动。这个过程可以想象为核在密度函数上爬坡，直到达到局部最高点。</a:t>
            </a:r>
          </a:p>
          <a:p>
            <a:pPr marL="228600" indent="-228600" algn="l">
              <a:buFont typeface="+mj-lt"/>
              <a:buAutoNum type="arabicPeriod"/>
            </a:pPr>
            <a:r>
              <a:rPr lang="zh-TW" altLang="en-US" b="1" i="0" dirty="0">
                <a:solidFill>
                  <a:srgbClr val="D1D5DB"/>
                </a:solidFill>
                <a:effectLst/>
                <a:latin typeface="Söhne"/>
              </a:rPr>
              <a:t>聚类过程</a:t>
            </a:r>
            <a:r>
              <a:rPr lang="zh-TW" altLang="en-US" b="0" i="0" dirty="0">
                <a:solidFill>
                  <a:srgbClr val="D1D5DB"/>
                </a:solidFill>
                <a:effectLst/>
                <a:latin typeface="Söhne"/>
              </a:rPr>
              <a:t>：在</a:t>
            </a:r>
            <a:r>
              <a:rPr lang="en-US" altLang="zh-TW" b="0" i="0" dirty="0">
                <a:solidFill>
                  <a:srgbClr val="D1D5DB"/>
                </a:solidFill>
                <a:effectLst/>
                <a:latin typeface="Söhne"/>
              </a:rPr>
              <a:t>Mean Shift</a:t>
            </a:r>
            <a:r>
              <a:rPr lang="zh-TW" altLang="en-US" b="0" i="0" dirty="0">
                <a:solidFill>
                  <a:srgbClr val="D1D5DB"/>
                </a:solidFill>
                <a:effectLst/>
                <a:latin typeface="Söhne"/>
              </a:rPr>
              <a:t>迭代过程中，算法会将移动轨迹上的点归为相同的聚类。每次迭代都会更新这些点的均值位置，直到收敛。</a:t>
            </a:r>
          </a:p>
          <a:p>
            <a:pPr marL="228600" indent="-228600" algn="l">
              <a:buFont typeface="+mj-lt"/>
              <a:buAutoNum type="arabicPeriod"/>
            </a:pPr>
            <a:r>
              <a:rPr lang="en-US" altLang="zh-TW" b="1" i="0" dirty="0">
                <a:solidFill>
                  <a:srgbClr val="D1D5DB"/>
                </a:solidFill>
                <a:effectLst/>
                <a:latin typeface="Söhne"/>
              </a:rPr>
              <a:t>Cluster</a:t>
            </a:r>
            <a:r>
              <a:rPr lang="zh-TW" altLang="en-US" b="1" i="0" dirty="0">
                <a:solidFill>
                  <a:srgbClr val="D1D5DB"/>
                </a:solidFill>
                <a:effectLst/>
                <a:latin typeface="Söhne"/>
              </a:rPr>
              <a:t>合并</a:t>
            </a:r>
            <a:r>
              <a:rPr lang="zh-TW" altLang="en-US" b="0" i="0" dirty="0">
                <a:solidFill>
                  <a:srgbClr val="D1D5DB"/>
                </a:solidFill>
                <a:effectLst/>
                <a:latin typeface="Söhne"/>
              </a:rPr>
              <a:t>：一旦所有点的</a:t>
            </a:r>
            <a:r>
              <a:rPr lang="en-US" altLang="zh-TW" b="0" i="0" dirty="0">
                <a:solidFill>
                  <a:srgbClr val="D1D5DB"/>
                </a:solidFill>
                <a:effectLst/>
                <a:latin typeface="Söhne"/>
              </a:rPr>
              <a:t>Mean Shift</a:t>
            </a:r>
            <a:r>
              <a:rPr lang="zh-TW" altLang="en-US" b="0" i="0" dirty="0">
                <a:solidFill>
                  <a:srgbClr val="D1D5DB"/>
                </a:solidFill>
                <a:effectLst/>
                <a:latin typeface="Söhne"/>
              </a:rPr>
              <a:t>迭代完成并被归类，邻近的聚类会根据它们的质心（中心点）距离进行合并。如果两个聚类的中心点距离小于某个预设的阈值，则将这两个聚类合并为一个。</a:t>
            </a:r>
          </a:p>
          <a:p>
            <a:endParaRPr lang="en-US" altLang="zh-TW" dirty="0"/>
          </a:p>
          <a:p>
            <a:r>
              <a:rPr lang="zh-TW" altLang="en-US" dirty="0"/>
              <a:t>資料來源</a:t>
            </a:r>
            <a:r>
              <a:rPr lang="en-US" altLang="zh-TW" dirty="0"/>
              <a:t>:</a:t>
            </a:r>
          </a:p>
          <a:p>
            <a:r>
              <a:rPr lang="en-US" altLang="zh-TW" dirty="0"/>
              <a:t>https://</a:t>
            </a:r>
            <a:r>
              <a:rPr lang="en-US" altLang="zh-TW" dirty="0" err="1"/>
              <a:t>spin.atomicobject.com</a:t>
            </a:r>
            <a:r>
              <a:rPr lang="en-US" altLang="zh-TW" dirty="0"/>
              <a:t>/mean-shift-clustering/</a:t>
            </a:r>
          </a:p>
          <a:p>
            <a:r>
              <a:rPr lang="zh-TW" altLang="en-US" dirty="0"/>
              <a:t>翻譯：</a:t>
            </a:r>
            <a:r>
              <a:rPr lang="en-US" altLang="zh-TW" sz="1200" b="0" i="0" u="none" strike="noStrike" kern="1200" dirty="0">
                <a:solidFill>
                  <a:schemeClr val="tx1"/>
                </a:solidFill>
                <a:effectLst/>
                <a:latin typeface="+mn-lt"/>
                <a:ea typeface="+mn-ea"/>
                <a:cs typeface="+mn-cs"/>
              </a:rPr>
              <a:t>https://</a:t>
            </a:r>
            <a:r>
              <a:rPr lang="en-US" altLang="zh-TW" sz="1200" b="0" i="0" u="none" strike="noStrike" kern="1200" dirty="0" err="1">
                <a:solidFill>
                  <a:schemeClr val="tx1"/>
                </a:solidFill>
                <a:effectLst/>
                <a:latin typeface="+mn-lt"/>
                <a:ea typeface="+mn-ea"/>
                <a:cs typeface="+mn-cs"/>
              </a:rPr>
              <a:t>zhuanlan.zhihu.com</a:t>
            </a:r>
            <a:r>
              <a:rPr lang="en-US" altLang="zh-TW" sz="1200" b="0" i="0" u="none" strike="noStrike" kern="1200" dirty="0">
                <a:solidFill>
                  <a:schemeClr val="tx1"/>
                </a:solidFill>
                <a:effectLst/>
                <a:latin typeface="+mn-lt"/>
                <a:ea typeface="+mn-ea"/>
                <a:cs typeface="+mn-cs"/>
              </a:rPr>
              <a:t>/p/81629406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242424"/>
                </a:solidFill>
                <a:effectLst/>
                <a:latin typeface="sohne"/>
              </a:rPr>
              <a:t>DL</a:t>
            </a:r>
            <a:r>
              <a:rPr lang="zh-TW" altLang="en-US" b="1" i="0" dirty="0">
                <a:solidFill>
                  <a:srgbClr val="242424"/>
                </a:solidFill>
                <a:effectLst/>
                <a:latin typeface="sohne"/>
              </a:rPr>
              <a:t>、</a:t>
            </a:r>
            <a:r>
              <a:rPr lang="en-US" altLang="zh-TW" b="1" i="0" dirty="0">
                <a:solidFill>
                  <a:srgbClr val="242424"/>
                </a:solidFill>
                <a:effectLst/>
                <a:latin typeface="sohne"/>
              </a:rPr>
              <a:t>ML</a:t>
            </a:r>
            <a:r>
              <a:rPr lang="zh-TW" altLang="en-US" b="1" i="0" dirty="0">
                <a:solidFill>
                  <a:srgbClr val="242424"/>
                </a:solidFill>
                <a:effectLst/>
                <a:latin typeface="sohne"/>
              </a:rPr>
              <a:t>筆記</a:t>
            </a:r>
            <a:r>
              <a:rPr lang="en-US" altLang="zh-TW" b="1" i="0" dirty="0">
                <a:solidFill>
                  <a:srgbClr val="242424"/>
                </a:solidFill>
                <a:effectLst/>
                <a:latin typeface="sohne"/>
              </a:rPr>
              <a:t>(</a:t>
            </a:r>
            <a:r>
              <a:rPr lang="zh-TW" altLang="en-US" b="1" i="0" dirty="0">
                <a:solidFill>
                  <a:srgbClr val="242424"/>
                </a:solidFill>
                <a:effectLst/>
                <a:latin typeface="sohne"/>
              </a:rPr>
              <a:t>七</a:t>
            </a:r>
            <a:r>
              <a:rPr lang="en-US" altLang="zh-TW" b="1" i="0" dirty="0">
                <a:solidFill>
                  <a:srgbClr val="242424"/>
                </a:solidFill>
                <a:effectLst/>
                <a:latin typeface="sohne"/>
              </a:rPr>
              <a:t>): Clustering Algorithm(K-means</a:t>
            </a:r>
            <a:r>
              <a:rPr lang="zh-TW" altLang="en-US" b="1" i="0" dirty="0">
                <a:solidFill>
                  <a:srgbClr val="242424"/>
                </a:solidFill>
                <a:effectLst/>
                <a:latin typeface="sohne"/>
              </a:rPr>
              <a:t>、</a:t>
            </a:r>
            <a:r>
              <a:rPr lang="en-US" altLang="zh-TW" b="1" i="0" dirty="0" err="1">
                <a:solidFill>
                  <a:srgbClr val="242424"/>
                </a:solidFill>
                <a:effectLst/>
                <a:latin typeface="sohne"/>
              </a:rPr>
              <a:t>MeanShift</a:t>
            </a:r>
            <a:r>
              <a:rPr lang="zh-TW" altLang="en-US" b="1" i="0" dirty="0">
                <a:solidFill>
                  <a:srgbClr val="242424"/>
                </a:solidFill>
                <a:effectLst/>
                <a:latin typeface="sohne"/>
              </a:rPr>
              <a:t>、</a:t>
            </a:r>
            <a:r>
              <a:rPr lang="en-US" altLang="zh-TW" b="1" i="0" dirty="0">
                <a:solidFill>
                  <a:srgbClr val="242424"/>
                </a:solidFill>
                <a:effectLst/>
                <a:latin typeface="sohne"/>
              </a:rPr>
              <a:t>DBSCAN)</a:t>
            </a:r>
            <a:r>
              <a:rPr lang="zh-TW" altLang="en-US" b="1" i="0" dirty="0">
                <a:solidFill>
                  <a:srgbClr val="242424"/>
                </a:solidFill>
                <a:effectLst/>
                <a:latin typeface="sohne"/>
              </a:rPr>
              <a:t> </a:t>
            </a:r>
            <a:r>
              <a:rPr lang="en-US" altLang="zh-TW" dirty="0"/>
              <a:t>https://</a:t>
            </a:r>
            <a:r>
              <a:rPr lang="en-US" altLang="zh-TW" dirty="0" err="1"/>
              <a:t>jianjiesun.medium.com</a:t>
            </a:r>
            <a:r>
              <a:rPr lang="en-US" altLang="zh-TW" dirty="0"/>
              <a:t>/dl-ml%E7%AD%86%E8%A8%98-%E4%B8%83-clustering-algorithm-k-means-meanshift-dbscan-1ef8dbdeed7c</a:t>
            </a:r>
            <a:endParaRPr lang="en-US" altLang="zh-TW" b="1" i="0" dirty="0">
              <a:solidFill>
                <a:srgbClr val="242424"/>
              </a:solidFill>
              <a:effectLst/>
              <a:latin typeface="sohne"/>
            </a:endParaRP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113</a:t>
            </a:fld>
            <a:endParaRPr lang="zh-TW" altLang="en-US"/>
          </a:p>
        </p:txBody>
      </p:sp>
    </p:spTree>
    <p:extLst>
      <p:ext uri="{BB962C8B-B14F-4D97-AF65-F5344CB8AC3E}">
        <p14:creationId xmlns:p14="http://schemas.microsoft.com/office/powerpoint/2010/main" val="766142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第二種方法，適合用 </a:t>
            </a:r>
            <a:r>
              <a:rPr lang="zh-TW" altLang="en-US" b="1" u="sng" dirty="0"/>
              <a:t>合併全景圖</a:t>
            </a:r>
            <a:r>
              <a:rPr lang="zh-TW" altLang="en-US" dirty="0"/>
              <a:t>：</a:t>
            </a:r>
            <a:endParaRPr lang="en-US" altLang="zh-TW"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800" dirty="0">
                <a:solidFill>
                  <a:srgbClr val="000000"/>
                </a:solidFill>
                <a:effectLst/>
                <a:ea typeface="Microsoft JhengHei" panose="020B0604030504040204" pitchFamily="34" charset="-120"/>
              </a:rPr>
              <a:t>上面九張，</a:t>
            </a:r>
            <a:r>
              <a:rPr lang="zh-TW" altLang="zh-TW" sz="1800" b="1" u="sng" dirty="0">
                <a:solidFill>
                  <a:srgbClr val="000000"/>
                </a:solidFill>
                <a:effectLst/>
                <a:ea typeface="Microsoft JhengHei" panose="020B0604030504040204" pitchFamily="34" charset="-120"/>
              </a:rPr>
              <a:t>每一張圖片</a:t>
            </a:r>
            <a:r>
              <a:rPr lang="zh-TW" altLang="zh-TW" sz="1800" b="0" u="none"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各自</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偵測</a:t>
            </a:r>
            <a:r>
              <a:rPr lang="zh-TW" altLang="en-US" sz="1800" dirty="0">
                <a:solidFill>
                  <a:srgbClr val="000000"/>
                </a:solidFill>
                <a:effectLst/>
                <a:ea typeface="Microsoft JhengHei" panose="020B0604030504040204" pitchFamily="34" charset="-120"/>
              </a:rPr>
              <a:t>：</a:t>
            </a:r>
            <a:r>
              <a:rPr lang="zh-TW" altLang="zh-TW" sz="1800" dirty="0">
                <a:solidFill>
                  <a:srgbClr val="000000"/>
                </a:solidFill>
                <a:effectLst/>
                <a:ea typeface="Microsoft JhengHei" panose="020B0604030504040204" pitchFamily="34" charset="-120"/>
              </a:rPr>
              <a:t>影像中</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所有特徵點</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的</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位置</a:t>
            </a:r>
            <a:r>
              <a:rPr lang="zh-TW" altLang="en-US" dirty="0"/>
              <a:t>，</a:t>
            </a:r>
            <a:endParaRPr lang="en-US" altLang="zh-TW"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800" dirty="0">
                <a:solidFill>
                  <a:srgbClr val="000000"/>
                </a:solidFill>
                <a:effectLst/>
                <a:ea typeface="Microsoft JhengHei" panose="020B0604030504040204" pitchFamily="34" charset="-120"/>
              </a:rPr>
              <a:t>再分析 各自 </a:t>
            </a:r>
            <a:r>
              <a:rPr lang="zh-TW" altLang="zh-TW" sz="1800" b="1" u="sng" dirty="0">
                <a:solidFill>
                  <a:srgbClr val="000000"/>
                </a:solidFill>
                <a:effectLst/>
                <a:ea typeface="Microsoft JhengHei" panose="020B0604030504040204" pitchFamily="34" charset="-120"/>
              </a:rPr>
              <a:t>局部外觀</a:t>
            </a:r>
            <a:r>
              <a:rPr lang="zh-TW" altLang="zh-TW" sz="1800" dirty="0">
                <a:solidFill>
                  <a:srgbClr val="000000"/>
                </a:solidFill>
                <a:effectLst/>
                <a:ea typeface="Microsoft JhengHei" panose="020B0604030504040204" pitchFamily="34" charset="-120"/>
              </a:rPr>
              <a:t> 的表現，比如</a:t>
            </a:r>
            <a:r>
              <a:rPr lang="zh-TW" altLang="en-US"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邊緣</a:t>
            </a:r>
            <a:r>
              <a:rPr lang="zh-TW" altLang="zh-TW" sz="1800" dirty="0">
                <a:solidFill>
                  <a:srgbClr val="000000"/>
                </a:solidFill>
                <a:effectLst/>
                <a:ea typeface="Microsoft JhengHei" panose="020B0604030504040204" pitchFamily="34" charset="-120"/>
              </a:rPr>
              <a:t>部分</a:t>
            </a:r>
            <a:br>
              <a:rPr lang="en-US" altLang="zh-TW" sz="1800" dirty="0">
                <a:solidFill>
                  <a:srgbClr val="000000"/>
                </a:solidFill>
                <a:effectLst/>
                <a:ea typeface="Microsoft JhengHei" panose="020B0604030504040204" pitchFamily="34" charset="-120"/>
              </a:rPr>
            </a:br>
            <a:r>
              <a:rPr lang="zh-TW" altLang="zh-TW" sz="1800" dirty="0">
                <a:solidFill>
                  <a:srgbClr val="000000"/>
                </a:solidFill>
                <a:effectLst/>
                <a:ea typeface="Microsoft JhengHei" panose="020B0604030504040204" pitchFamily="34" charset="-120"/>
              </a:rPr>
              <a:t>再</a:t>
            </a:r>
            <a:r>
              <a:rPr lang="zh-TW" altLang="zh-TW" sz="1800" b="1" u="sng" dirty="0">
                <a:solidFill>
                  <a:srgbClr val="000000"/>
                </a:solidFill>
                <a:effectLst/>
                <a:ea typeface="Microsoft JhengHei" panose="020B0604030504040204" pitchFamily="34" charset="-120"/>
              </a:rPr>
              <a:t>配對</a:t>
            </a:r>
            <a:r>
              <a:rPr lang="zh-TW" altLang="zh-TW" sz="1800" dirty="0">
                <a:solidFill>
                  <a:srgbClr val="000000"/>
                </a:solidFill>
                <a:effectLst/>
                <a:ea typeface="Microsoft JhengHei" panose="020B0604030504040204" pitchFamily="34" charset="-120"/>
              </a:rPr>
              <a:t>，決定哪些地方</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接一起</a:t>
            </a:r>
            <a:endParaRPr lang="zh-TW" altLang="zh-TW" sz="1800" dirty="0">
              <a:solidFill>
                <a:srgbClr val="000000"/>
              </a:solidFill>
              <a:effectLst/>
              <a:ea typeface="Microsoft JhengHei" panose="020B0604030504040204" pitchFamily="34" charset="-120"/>
            </a:endParaRPr>
          </a:p>
          <a:p>
            <a:pPr marL="285750" marR="0" indent="-285750">
              <a:spcBef>
                <a:spcPts val="0"/>
              </a:spcBef>
              <a:spcAft>
                <a:spcPts val="0"/>
              </a:spcAft>
              <a:buFont typeface="Arial" panose="020B0604020202020204" pitchFamily="34" charset="0"/>
              <a:buChar char="•"/>
            </a:pPr>
            <a:endParaRPr lang="en-US" altLang="zh-TW" sz="1200" dirty="0">
              <a:solidFill>
                <a:schemeClr val="tx1"/>
              </a:solidFill>
              <a:effectLst/>
              <a:ea typeface="+mn-ea"/>
            </a:endParaRPr>
          </a:p>
          <a:p>
            <a:pPr marL="0" marR="0" indent="0">
              <a:spcBef>
                <a:spcPts val="0"/>
              </a:spcBef>
              <a:spcAft>
                <a:spcPts val="0"/>
              </a:spcAft>
              <a:buFont typeface="Arial" panose="020B0604020202020204" pitchFamily="34" charset="0"/>
              <a:buNone/>
            </a:pPr>
            <a:r>
              <a:rPr lang="zh-TW" altLang="zh-TW" sz="1800" dirty="0">
                <a:solidFill>
                  <a:srgbClr val="000000"/>
                </a:solidFill>
                <a:effectLst/>
                <a:ea typeface="Microsoft JhengHei" panose="020B0604030504040204" pitchFamily="34" charset="-120"/>
              </a:rPr>
              <a:t>比如範例圖：左邊找</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橋</a:t>
            </a:r>
            <a:r>
              <a:rPr lang="zh-TW" altLang="zh-TW" sz="1800" dirty="0">
                <a:solidFill>
                  <a:srgbClr val="000000"/>
                </a:solidFill>
                <a:effectLst/>
                <a:ea typeface="Microsoft JhengHei" panose="020B0604030504040204" pitchFamily="34" charset="-120"/>
              </a:rPr>
              <a:t>，右邊找</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山</a:t>
            </a:r>
            <a:endParaRPr lang="en-US" altLang="zh-TW" sz="1800" b="1" u="sng" dirty="0">
              <a:solidFill>
                <a:srgbClr val="000000"/>
              </a:solidFill>
              <a:effectLst/>
              <a:ea typeface="Microsoft JhengHei" panose="020B0604030504040204" pitchFamily="34" charset="-120"/>
            </a:endParaRPr>
          </a:p>
          <a:p>
            <a:pPr marL="285750" marR="0" indent="-285750">
              <a:spcBef>
                <a:spcPts val="0"/>
              </a:spcBef>
              <a:spcAft>
                <a:spcPts val="0"/>
              </a:spcAft>
              <a:buFont typeface="Arial" panose="020B0604020202020204" pitchFamily="34" charset="0"/>
              <a:buChar char="•"/>
            </a:pPr>
            <a:r>
              <a:rPr lang="zh-TW" altLang="zh-TW" sz="1800" dirty="0">
                <a:solidFill>
                  <a:srgbClr val="000000"/>
                </a:solidFill>
                <a:effectLst/>
                <a:ea typeface="Microsoft JhengHei" panose="020B0604030504040204" pitchFamily="34" charset="-120"/>
              </a:rPr>
              <a:t>圖片</a:t>
            </a:r>
            <a:r>
              <a:rPr lang="zh-TW" altLang="en-US" sz="1800" dirty="0">
                <a:solidFill>
                  <a:srgbClr val="000000"/>
                </a:solidFill>
                <a:effectLst/>
                <a:ea typeface="Microsoft JhengHei" panose="020B0604030504040204" pitchFamily="34" charset="-120"/>
              </a:rPr>
              <a:t>間，</a:t>
            </a:r>
            <a:r>
              <a:rPr lang="zh-TW" altLang="zh-TW" sz="1800" dirty="0">
                <a:solidFill>
                  <a:srgbClr val="000000"/>
                </a:solidFill>
                <a:effectLst/>
                <a:ea typeface="Microsoft JhengHei" panose="020B0604030504040204" pitchFamily="34" charset="-120"/>
              </a:rPr>
              <a:t>可能</a:t>
            </a:r>
            <a:r>
              <a:rPr lang="zh-TW" altLang="en-US" sz="1800" dirty="0">
                <a:solidFill>
                  <a:srgbClr val="000000"/>
                </a:solidFill>
                <a:effectLst/>
                <a:ea typeface="Microsoft JhengHei" panose="020B0604030504040204" pitchFamily="34" charset="-120"/>
              </a:rPr>
              <a:t>會</a:t>
            </a:r>
            <a:r>
              <a:rPr lang="zh-TW" altLang="zh-TW" sz="1800" dirty="0">
                <a:solidFill>
                  <a:srgbClr val="000000"/>
                </a:solidFill>
                <a:effectLst/>
                <a:ea typeface="Microsoft JhengHei" panose="020B0604030504040204" pitchFamily="34" charset="-120"/>
              </a:rPr>
              <a:t>有</a:t>
            </a:r>
            <a:r>
              <a:rPr lang="zh-TW" altLang="en-US" sz="1800" dirty="0">
                <a:solidFill>
                  <a:srgbClr val="000000"/>
                </a:solidFill>
                <a:effectLst/>
                <a:ea typeface="Microsoft JhengHei" panose="020B0604030504040204" pitchFamily="34" charset="-120"/>
              </a:rPr>
              <a:t> </a:t>
            </a:r>
            <a:r>
              <a:rPr lang="en-US" altLang="zh-TW" sz="1800" b="1" u="sng" dirty="0">
                <a:solidFill>
                  <a:srgbClr val="000000"/>
                </a:solidFill>
                <a:effectLst/>
                <a:ea typeface="Microsoft JhengHei" panose="020B0604030504040204" pitchFamily="34" charset="-120"/>
              </a:rPr>
              <a:t>overlap</a:t>
            </a:r>
            <a:r>
              <a:rPr lang="zh-TW" altLang="zh-TW" sz="1800" dirty="0">
                <a:solidFill>
                  <a:srgbClr val="000000"/>
                </a:solidFill>
                <a:effectLst/>
                <a:ea typeface="Microsoft JhengHei" panose="020B0604030504040204" pitchFamily="34" charset="-120"/>
              </a:rPr>
              <a:t>，要找哪些部分</a:t>
            </a:r>
            <a:r>
              <a:rPr lang="zh-TW" altLang="zh-TW" sz="1800" b="1" u="sng" dirty="0">
                <a:solidFill>
                  <a:srgbClr val="000000"/>
                </a:solidFill>
                <a:effectLst/>
                <a:ea typeface="Microsoft JhengHei" panose="020B0604030504040204" pitchFamily="34" charset="-120"/>
              </a:rPr>
              <a:t>可以拼接</a:t>
            </a:r>
            <a:endParaRPr lang="en-US" altLang="zh-TW" sz="1800" b="1" u="sng" dirty="0">
              <a:solidFill>
                <a:srgbClr val="000000"/>
              </a:solidFill>
              <a:effectLst/>
              <a:ea typeface="Microsoft JhengHei" panose="020B0604030504040204" pitchFamily="34" charset="-120"/>
            </a:endParaRPr>
          </a:p>
          <a:p>
            <a:pPr marL="285750" marR="0" indent="-285750">
              <a:spcBef>
                <a:spcPts val="0"/>
              </a:spcBef>
              <a:spcAft>
                <a:spcPts val="0"/>
              </a:spcAft>
              <a:buFont typeface="Arial" panose="020B0604020202020204" pitchFamily="34" charset="0"/>
              <a:buChar char="•"/>
            </a:pPr>
            <a:endParaRPr lang="en-US" altLang="zh-TW" sz="1800" b="1" u="sng" dirty="0">
              <a:solidFill>
                <a:srgbClr val="000000"/>
              </a:solidFill>
              <a:effectLst/>
              <a:ea typeface="Microsoft JhengHei" panose="020B0604030504040204" pitchFamily="34" charset="-120"/>
            </a:endParaRPr>
          </a:p>
          <a:p>
            <a:pPr marL="342900" marR="0" indent="-342900">
              <a:spcBef>
                <a:spcPts val="0"/>
              </a:spcBef>
              <a:spcAft>
                <a:spcPts val="0"/>
              </a:spcAft>
              <a:buFont typeface="+mj-lt"/>
              <a:buAutoNum type="arabicPeriod"/>
            </a:pPr>
            <a:r>
              <a:rPr lang="zh-TW" altLang="en-US" sz="1800" dirty="0">
                <a:solidFill>
                  <a:srgbClr val="000000"/>
                </a:solidFill>
                <a:effectLst/>
                <a:ea typeface="Microsoft JhengHei" panose="020B0604030504040204" pitchFamily="34" charset="-120"/>
              </a:rPr>
              <a:t>下一章 </a:t>
            </a:r>
            <a:r>
              <a:rPr lang="en-US" altLang="zh-TW" sz="1800" dirty="0">
                <a:solidFill>
                  <a:srgbClr val="000000"/>
                </a:solidFill>
                <a:effectLst/>
                <a:ea typeface="Microsoft JhengHei" panose="020B0604030504040204" pitchFamily="34" charset="-120"/>
              </a:rPr>
              <a:t>Image Alignment and Stitching</a:t>
            </a:r>
            <a:r>
              <a:rPr lang="zh-TW" altLang="en-US" sz="1800" dirty="0">
                <a:solidFill>
                  <a:srgbClr val="000000"/>
                </a:solidFill>
                <a:effectLst/>
                <a:ea typeface="Microsoft JhengHei" panose="020B0604030504040204" pitchFamily="34" charset="-120"/>
              </a:rPr>
              <a:t> 會詳細探討這個應用</a:t>
            </a:r>
            <a:endParaRPr lang="zh-TW" altLang="zh-TW" sz="1800" dirty="0">
              <a:solidFill>
                <a:srgbClr val="000000"/>
              </a:solidFill>
              <a:effectLst/>
              <a:ea typeface="Microsoft JhengHei" panose="020B0604030504040204" pitchFamily="34" charset="-120"/>
            </a:endParaRP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11</a:t>
            </a:fld>
            <a:endParaRPr lang="zh-TW" altLang="en-US"/>
          </a:p>
        </p:txBody>
      </p:sp>
    </p:spTree>
    <p:extLst>
      <p:ext uri="{BB962C8B-B14F-4D97-AF65-F5344CB8AC3E}">
        <p14:creationId xmlns:p14="http://schemas.microsoft.com/office/powerpoint/2010/main" val="215963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不管前面哪一種方法，都依循這</a:t>
            </a:r>
            <a:r>
              <a:rPr lang="zh-TW" altLang="en-US" b="1" u="sng" dirty="0"/>
              <a:t>三個階段</a:t>
            </a:r>
            <a:r>
              <a:rPr lang="en-US" altLang="zh-TW" dirty="0"/>
              <a:t>: </a:t>
            </a:r>
          </a:p>
          <a:p>
            <a:pPr marL="228600" indent="-228600">
              <a:buFont typeface="+mj-lt"/>
              <a:buAutoNum type="arabicPeriod"/>
            </a:pPr>
            <a:r>
              <a:rPr lang="zh-TW" altLang="en-US" dirty="0"/>
              <a:t>特徵偵測 擷取
特徵描述
特徵配對（比如 拼接）或 特徵追蹤（比如 視訊序列）</a:t>
            </a:r>
            <a:endParaRPr lang="en-US" altLang="zh-TW" dirty="0"/>
          </a:p>
          <a:p>
            <a:endParaRPr lang="en-US" altLang="zh-TW" dirty="0"/>
          </a:p>
          <a:p>
            <a:r>
              <a:rPr lang="zh-TW" altLang="en-US" dirty="0"/>
              <a:t>接下來的四個小節，就是分別來解釋這四個：</a:t>
            </a:r>
            <a:endParaRPr lang="en-US" altLang="zh-TW" dirty="0"/>
          </a:p>
          <a:p>
            <a:r>
              <a:rPr lang="en-US" altLang="zh-TW" dirty="0"/>
              <a:t>Detection, description, matching, Tracking</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12</a:t>
            </a:fld>
            <a:endParaRPr lang="zh-TW" altLang="en-US"/>
          </a:p>
        </p:txBody>
      </p:sp>
    </p:spTree>
    <p:extLst>
      <p:ext uri="{BB962C8B-B14F-4D97-AF65-F5344CB8AC3E}">
        <p14:creationId xmlns:p14="http://schemas.microsoft.com/office/powerpoint/2010/main" val="1928540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現在來介紹第一個階段</a:t>
            </a:r>
            <a:r>
              <a:rPr lang="en-US" altLang="zh-TW" dirty="0"/>
              <a:t> - Feature Detectors </a:t>
            </a:r>
            <a:r>
              <a:rPr lang="zh-TW" altLang="en-US" dirty="0"/>
              <a:t>特徵偵測</a:t>
            </a:r>
            <a:endParaRPr lang="en-US" altLang="zh-TW" dirty="0"/>
          </a:p>
          <a:p>
            <a:endParaRPr lang="en-US" altLang="zh-TW" dirty="0"/>
          </a:p>
          <a:p>
            <a:r>
              <a:rPr lang="en-US" altLang="zh-TW" dirty="0"/>
              <a:t>-------------</a:t>
            </a:r>
          </a:p>
          <a:p>
            <a:r>
              <a:rPr lang="zh-TW" altLang="en-US" dirty="0"/>
              <a:t>不管哪一種方法，都依循這三個階段</a:t>
            </a:r>
            <a:r>
              <a:rPr lang="en-US" altLang="zh-TW" dirty="0"/>
              <a:t>: </a:t>
            </a:r>
          </a:p>
          <a:p>
            <a:pPr marL="228600" indent="-228600">
              <a:buFont typeface="+mj-lt"/>
              <a:buAutoNum type="arabicPeriod"/>
            </a:pPr>
            <a:r>
              <a:rPr lang="zh-TW" altLang="en-US" dirty="0"/>
              <a:t>特徵偵測 （擷取） 
特徵描述
特徵配對（比如 拼接） 或 特徵追蹤（比如 視訊序列）</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14</a:t>
            </a:fld>
            <a:endParaRPr lang="zh-TW" altLang="en-US"/>
          </a:p>
        </p:txBody>
      </p:sp>
    </p:spTree>
    <p:extLst>
      <p:ext uri="{BB962C8B-B14F-4D97-AF65-F5344CB8AC3E}">
        <p14:creationId xmlns:p14="http://schemas.microsoft.com/office/powerpoint/2010/main" val="157500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圖</a:t>
            </a:r>
            <a:r>
              <a:rPr lang="en-US" altLang="zh-TW" dirty="0"/>
              <a:t>7.3</a:t>
            </a:r>
            <a:r>
              <a:rPr lang="zh-TW" altLang="en-US" dirty="0"/>
              <a:t> 有一對影像，</a:t>
            </a:r>
            <a:r>
              <a:rPr lang="zh-TW" altLang="en-US" b="1" u="sng" dirty="0"/>
              <a:t>不同視角</a:t>
            </a:r>
            <a:r>
              <a:rPr lang="zh-TW" altLang="en-US" dirty="0"/>
              <a:t>拍的同一座山峰，這邊要</a:t>
            </a:r>
            <a:r>
              <a:rPr lang="zh-TW" altLang="en-US" b="1" u="sng" dirty="0"/>
              <a:t>區分</a:t>
            </a:r>
            <a:r>
              <a:rPr lang="zh-TW" altLang="en-US" dirty="0"/>
              <a:t>是不是</a:t>
            </a:r>
            <a:r>
              <a:rPr lang="zh-TW" altLang="en-US" b="1" u="sng" dirty="0"/>
              <a:t>好的</a:t>
            </a:r>
            <a:r>
              <a:rPr lang="en-US" altLang="zh-TW" b="1" u="sng" dirty="0"/>
              <a:t>feature</a:t>
            </a:r>
          </a:p>
          <a:p>
            <a:pPr marL="171450" indent="-171450">
              <a:buFont typeface="Arial" panose="020B0604020202020204" pitchFamily="34" charset="0"/>
              <a:buChar char="•"/>
            </a:pPr>
            <a:r>
              <a:rPr lang="zh-TW" altLang="en-US" dirty="0"/>
              <a:t>這對影像 擷取出了</a:t>
            </a:r>
            <a:r>
              <a:rPr lang="zh-TW" altLang="en-US" b="1" u="sng" dirty="0"/>
              <a:t>三塊</a:t>
            </a:r>
            <a:r>
              <a:rPr lang="en-US" altLang="zh-TW" b="1" u="sng" dirty="0"/>
              <a:t>patches</a:t>
            </a:r>
            <a:r>
              <a:rPr lang="zh-TW" altLang="en-US" dirty="0"/>
              <a:t>，分別放到圖下面</a:t>
            </a:r>
            <a:endParaRPr lang="en-US" altLang="zh-TW"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在 電腦視覺：影像中的</a:t>
            </a:r>
            <a:r>
              <a:rPr lang="zh-TW" altLang="en-US" b="1" u="sng" dirty="0"/>
              <a:t>一小塊區域</a:t>
            </a:r>
            <a:r>
              <a:rPr lang="zh-TW" altLang="en-US" dirty="0"/>
              <a:t>叫</a:t>
            </a:r>
            <a:r>
              <a:rPr lang="en-US" altLang="zh-TW" b="1" u="sng" dirty="0"/>
              <a:t>patch</a:t>
            </a:r>
            <a:r>
              <a:rPr lang="zh-TW" altLang="en-US" dirty="0"/>
              <a:t>，</a:t>
            </a:r>
            <a:br>
              <a:rPr lang="en-US" altLang="zh-TW" dirty="0"/>
            </a:br>
            <a:r>
              <a:rPr lang="zh-TW" altLang="en-US" dirty="0"/>
              <a:t>下面三塊</a:t>
            </a:r>
            <a:r>
              <a:rPr lang="en-US" altLang="zh-TW" b="1" u="sng" dirty="0"/>
              <a:t>patch</a:t>
            </a:r>
            <a:r>
              <a:rPr lang="zh-TW" altLang="en-US" dirty="0"/>
              <a:t>：</a:t>
            </a:r>
            <a:r>
              <a:rPr lang="en-US" altLang="zh-TW" b="1" u="sng" dirty="0"/>
              <a:t>feature</a:t>
            </a:r>
          </a:p>
          <a:p>
            <a:pPr marL="171450" indent="-171450">
              <a:buFont typeface="Arial" panose="020B0604020202020204" pitchFamily="34" charset="0"/>
              <a:buChar char="•"/>
            </a:pPr>
            <a:r>
              <a:rPr lang="zh-TW" altLang="en-US" dirty="0"/>
              <a:t>用這三塊</a:t>
            </a:r>
            <a:r>
              <a:rPr lang="en-US" altLang="zh-TW" dirty="0"/>
              <a:t>patches</a:t>
            </a:r>
            <a:r>
              <a:rPr lang="zh-TW" altLang="en-US" dirty="0"/>
              <a:t>來做影像的</a:t>
            </a:r>
            <a:r>
              <a:rPr lang="zh-TW" altLang="en-US" b="1" u="sng" dirty="0"/>
              <a:t>配對</a:t>
            </a:r>
            <a:r>
              <a:rPr lang="zh-TW" altLang="en-US" dirty="0"/>
              <a:t>跟分析，看是不是</a:t>
            </a:r>
            <a:r>
              <a:rPr lang="zh-TW" altLang="en-US" b="1" u="sng" dirty="0"/>
              <a:t>同一個物體</a:t>
            </a:r>
            <a:r>
              <a:rPr lang="zh-TW" altLang="en-US" dirty="0"/>
              <a:t>。</a:t>
            </a:r>
            <a:endParaRPr lang="en-US" altLang="zh-TW" dirty="0"/>
          </a:p>
          <a:p>
            <a:endParaRPr lang="en-US" altLang="zh-TW" dirty="0"/>
          </a:p>
          <a:p>
            <a:r>
              <a:rPr lang="zh-TW" altLang="en-US" dirty="0"/>
              <a:t>這邊可以先想看看，哪一個比較好</a:t>
            </a:r>
            <a:r>
              <a:rPr lang="en-US" altLang="zh-TW" dirty="0"/>
              <a:t> (</a:t>
            </a:r>
            <a:r>
              <a:rPr lang="zh-TW" altLang="en-US" dirty="0"/>
              <a:t>較差</a:t>
            </a:r>
            <a:r>
              <a:rPr lang="en-US" altLang="zh-TW" dirty="0"/>
              <a:t>)</a:t>
            </a:r>
            <a:r>
              <a:rPr lang="zh-TW" altLang="en-US" dirty="0"/>
              <a:t> ？</a:t>
            </a:r>
            <a:endParaRPr lang="en-US" altLang="zh-TW" dirty="0"/>
          </a:p>
          <a:p>
            <a:pPr marL="171450" indent="-171450" rtl="0" fontAlgn="ctr">
              <a:spcBef>
                <a:spcPts val="0"/>
              </a:spcBef>
              <a:spcAft>
                <a:spcPts val="0"/>
              </a:spcAft>
              <a:buFont typeface="Arial" panose="020B0604020202020204" pitchFamily="34" charset="0"/>
              <a:buChar char="•"/>
            </a:pPr>
            <a:r>
              <a:rPr lang="en-US" altLang="zh-TW" sz="1200" b="0" i="0" u="none" dirty="0">
                <a:solidFill>
                  <a:srgbClr val="000000"/>
                </a:solidFill>
                <a:effectLst/>
                <a:ea typeface="新細明體" panose="02020500000000000000" pitchFamily="18" charset="-120"/>
              </a:rPr>
              <a:t>1. </a:t>
            </a:r>
            <a:r>
              <a:rPr lang="zh-TW" altLang="zh-TW" sz="1200" b="1" i="0" u="sng" dirty="0">
                <a:solidFill>
                  <a:srgbClr val="000000"/>
                </a:solidFill>
                <a:effectLst/>
                <a:ea typeface="新細明體" panose="02020500000000000000" pitchFamily="18" charset="-120"/>
              </a:rPr>
              <a:t>天空</a:t>
            </a:r>
            <a:r>
              <a:rPr lang="zh-TW" altLang="zh-TW" sz="1200" b="0" i="0" dirty="0">
                <a:solidFill>
                  <a:srgbClr val="000000"/>
                </a:solidFill>
                <a:effectLst/>
                <a:ea typeface="新細明體" panose="02020500000000000000" pitchFamily="18" charset="-120"/>
              </a:rPr>
              <a:t>附近都</a:t>
            </a:r>
            <a:r>
              <a:rPr lang="zh-TW" altLang="zh-TW" sz="1200" b="1" i="0" u="sng" dirty="0">
                <a:solidFill>
                  <a:srgbClr val="000000"/>
                </a:solidFill>
                <a:effectLst/>
                <a:ea typeface="新細明體" panose="02020500000000000000" pitchFamily="18" charset="-120"/>
              </a:rPr>
              <a:t>長差不多</a:t>
            </a:r>
            <a:r>
              <a:rPr lang="zh-TW" altLang="zh-TW" sz="1200" b="0" i="0" dirty="0">
                <a:solidFill>
                  <a:srgbClr val="000000"/>
                </a:solidFill>
                <a:effectLst/>
                <a:ea typeface="新細明體" panose="02020500000000000000" pitchFamily="18" charset="-120"/>
              </a:rPr>
              <a:t>，幾乎</a:t>
            </a:r>
            <a:r>
              <a:rPr lang="en-US" altLang="zh-TW" sz="1200" b="0" i="0" dirty="0">
                <a:solidFill>
                  <a:srgbClr val="000000"/>
                </a:solidFill>
                <a:effectLst/>
                <a:ea typeface="Calibri" panose="020F0502020204030204" pitchFamily="34" charset="0"/>
              </a:rPr>
              <a:t> </a:t>
            </a:r>
            <a:r>
              <a:rPr lang="zh-TW" altLang="zh-TW" sz="1200" b="1" i="0" u="sng" dirty="0">
                <a:solidFill>
                  <a:srgbClr val="000000"/>
                </a:solidFill>
                <a:effectLst/>
                <a:ea typeface="新細明體" panose="02020500000000000000" pitchFamily="18" charset="-120"/>
              </a:rPr>
              <a:t>不可能去 定位</a:t>
            </a:r>
            <a:r>
              <a:rPr lang="en-US" altLang="zh-TW" sz="1200" b="0" i="0" dirty="0">
                <a:solidFill>
                  <a:srgbClr val="000000"/>
                </a:solidFill>
                <a:effectLst/>
                <a:ea typeface="Calibri" panose="020F0502020204030204" pitchFamily="34" charset="0"/>
              </a:rPr>
              <a:t>(localize)</a:t>
            </a:r>
            <a:r>
              <a:rPr lang="zh-TW" altLang="zh-TW" sz="1200" b="0" i="0" dirty="0">
                <a:solidFill>
                  <a:srgbClr val="000000"/>
                </a:solidFill>
                <a:effectLst/>
                <a:ea typeface="Calibri" panose="020F0502020204030204" pitchFamily="34" charset="0"/>
              </a:rPr>
              <a:t> </a:t>
            </a:r>
            <a:r>
              <a:rPr lang="zh-TW" altLang="zh-TW" sz="1200" b="0" i="0" dirty="0">
                <a:solidFill>
                  <a:srgbClr val="000000"/>
                </a:solidFill>
                <a:effectLst/>
                <a:ea typeface="Microsoft JhengHei" panose="020B0604030504040204" pitchFamily="34" charset="-120"/>
              </a:rPr>
              <a:t>它的位置</a:t>
            </a:r>
            <a:endParaRPr lang="zh-TW" altLang="zh-TW" sz="1200" b="1" i="0" dirty="0">
              <a:solidFill>
                <a:srgbClr val="000000"/>
              </a:solidFill>
              <a:effectLst/>
              <a:ea typeface="新細明體" panose="02020500000000000000" pitchFamily="18" charset="-120"/>
            </a:endParaRPr>
          </a:p>
          <a:p>
            <a:pPr marL="628650" lvl="1" indent="-171450" rtl="0" fontAlgn="ctr">
              <a:spcBef>
                <a:spcPts val="0"/>
              </a:spcBef>
              <a:spcAft>
                <a:spcPts val="0"/>
              </a:spcAft>
              <a:buFont typeface="Arial" panose="020B0604020202020204" pitchFamily="34" charset="0"/>
              <a:buChar char="•"/>
            </a:pPr>
            <a:r>
              <a:rPr lang="zh-TW" altLang="zh-TW" sz="1200" b="1" i="0" dirty="0">
                <a:solidFill>
                  <a:srgbClr val="000000"/>
                </a:solidFill>
                <a:effectLst/>
                <a:ea typeface="新細明體" panose="02020500000000000000" pitchFamily="18" charset="-120"/>
              </a:rPr>
              <a:t>天空那塊</a:t>
            </a:r>
            <a:r>
              <a:rPr lang="en-US" altLang="zh-TW" sz="1200" b="1" i="0" dirty="0">
                <a:solidFill>
                  <a:srgbClr val="000000"/>
                </a:solidFill>
                <a:effectLst/>
                <a:ea typeface="Calibri" panose="020F0502020204030204" pitchFamily="34" charset="0"/>
              </a:rPr>
              <a:t>patch</a:t>
            </a:r>
            <a:r>
              <a:rPr lang="zh-TW" altLang="zh-TW" sz="1200" b="1" i="0" dirty="0">
                <a:solidFill>
                  <a:srgbClr val="000000"/>
                </a:solidFill>
                <a:effectLst/>
                <a:ea typeface="新細明體" panose="02020500000000000000" pitchFamily="18" charset="-120"/>
              </a:rPr>
              <a:t>，稱為</a:t>
            </a:r>
            <a:r>
              <a:rPr lang="en-US" altLang="zh-TW" sz="1200" b="1" i="0" u="sng" dirty="0">
                <a:solidFill>
                  <a:srgbClr val="000000"/>
                </a:solidFill>
                <a:effectLst/>
                <a:ea typeface="Calibri" panose="020F0502020204030204" pitchFamily="34" charset="0"/>
              </a:rPr>
              <a:t>texture less</a:t>
            </a:r>
            <a:endParaRPr lang="zh-TW" altLang="zh-TW" sz="1200" b="1" i="0" dirty="0">
              <a:solidFill>
                <a:srgbClr val="000000"/>
              </a:solidFill>
              <a:effectLst/>
              <a:ea typeface="新細明體" panose="02020500000000000000" pitchFamily="18" charset="-120"/>
            </a:endParaRPr>
          </a:p>
          <a:p>
            <a:pPr marL="171450" indent="-171450" rtl="0" fontAlgn="ctr">
              <a:spcBef>
                <a:spcPts val="0"/>
              </a:spcBef>
              <a:spcAft>
                <a:spcPts val="0"/>
              </a:spcAft>
              <a:buFont typeface="Arial" panose="020B0604020202020204" pitchFamily="34" charset="0"/>
              <a:buChar char="•"/>
            </a:pPr>
            <a:r>
              <a:rPr lang="en-US" altLang="zh-TW" sz="1200" b="0" i="0" u="none" dirty="0">
                <a:solidFill>
                  <a:srgbClr val="000000"/>
                </a:solidFill>
                <a:effectLst/>
                <a:ea typeface="新細明體" panose="02020500000000000000" pitchFamily="18" charset="-120"/>
              </a:rPr>
              <a:t>2. </a:t>
            </a:r>
            <a:r>
              <a:rPr lang="zh-TW" altLang="zh-TW" sz="1200" b="0" i="0" dirty="0">
                <a:solidFill>
                  <a:srgbClr val="000000"/>
                </a:solidFill>
                <a:effectLst/>
                <a:ea typeface="新細明體" panose="02020500000000000000" pitchFamily="18" charset="-120"/>
              </a:rPr>
              <a:t>中間那張</a:t>
            </a:r>
            <a:r>
              <a:rPr lang="zh-TW" altLang="zh-TW" sz="1200" b="1" i="0" u="sng" dirty="0">
                <a:solidFill>
                  <a:srgbClr val="000000"/>
                </a:solidFill>
                <a:effectLst/>
                <a:ea typeface="新細明體" panose="02020500000000000000" pitchFamily="18" charset="-120"/>
              </a:rPr>
              <a:t>陰影</a:t>
            </a:r>
            <a:r>
              <a:rPr lang="zh-TW" altLang="zh-TW" sz="1200" b="0" i="0" dirty="0">
                <a:solidFill>
                  <a:srgbClr val="000000"/>
                </a:solidFill>
                <a:effectLst/>
                <a:ea typeface="新細明體" panose="02020500000000000000" pitchFamily="18" charset="-120"/>
              </a:rPr>
              <a:t>，雖然比</a:t>
            </a:r>
            <a:r>
              <a:rPr lang="zh-TW" altLang="zh-TW" sz="1200" b="1" i="0" u="sng" dirty="0">
                <a:solidFill>
                  <a:srgbClr val="000000"/>
                </a:solidFill>
                <a:effectLst/>
                <a:ea typeface="新細明體" panose="02020500000000000000" pitchFamily="18" charset="-120"/>
              </a:rPr>
              <a:t>較能辨識</a:t>
            </a:r>
            <a:r>
              <a:rPr lang="zh-TW" altLang="zh-TW" sz="1200" b="0" i="0" dirty="0">
                <a:solidFill>
                  <a:srgbClr val="000000"/>
                </a:solidFill>
                <a:effectLst/>
                <a:ea typeface="新細明體" panose="02020500000000000000" pitchFamily="18" charset="-120"/>
              </a:rPr>
              <a:t>，但順著</a:t>
            </a:r>
            <a:r>
              <a:rPr lang="zh-TW" altLang="zh-TW" sz="1200" b="1" i="0" u="sng" dirty="0">
                <a:solidFill>
                  <a:srgbClr val="000000"/>
                </a:solidFill>
                <a:effectLst/>
                <a:ea typeface="新細明體" panose="02020500000000000000" pitchFamily="18" charset="-120"/>
              </a:rPr>
              <a:t>陰影的線條</a:t>
            </a:r>
            <a:r>
              <a:rPr lang="zh-TW" altLang="zh-TW" sz="1200" b="0" i="0" dirty="0">
                <a:solidFill>
                  <a:srgbClr val="000000"/>
                </a:solidFill>
                <a:effectLst/>
                <a:ea typeface="新細明體" panose="02020500000000000000" pitchFamily="18" charset="-120"/>
              </a:rPr>
              <a:t>，</a:t>
            </a:r>
            <a:br>
              <a:rPr lang="zh-TW" altLang="zh-TW" sz="1200" b="0" i="0" dirty="0">
                <a:solidFill>
                  <a:srgbClr val="000000"/>
                </a:solidFill>
                <a:effectLst/>
                <a:ea typeface="新細明體" panose="02020500000000000000" pitchFamily="18" charset="-120"/>
              </a:rPr>
            </a:br>
            <a:r>
              <a:rPr lang="en-US" altLang="zh-TW" sz="1200" b="0" i="0" dirty="0">
                <a:solidFill>
                  <a:srgbClr val="000000"/>
                </a:solidFill>
                <a:effectLst/>
                <a:ea typeface="新細明體" panose="02020500000000000000" pitchFamily="18" charset="-120"/>
              </a:rPr>
              <a:t>    </a:t>
            </a:r>
            <a:r>
              <a:rPr lang="zh-TW" altLang="zh-TW" sz="1200" b="0" i="0" dirty="0">
                <a:solidFill>
                  <a:srgbClr val="000000"/>
                </a:solidFill>
                <a:effectLst/>
                <a:ea typeface="新細明體" panose="02020500000000000000" pitchFamily="18" charset="-120"/>
              </a:rPr>
              <a:t>往左上或右下，都長</a:t>
            </a:r>
            <a:r>
              <a:rPr lang="zh-TW" altLang="zh-TW" sz="1200" b="1" i="0" u="sng" dirty="0">
                <a:solidFill>
                  <a:srgbClr val="000000"/>
                </a:solidFill>
                <a:effectLst/>
                <a:ea typeface="新細明體" panose="02020500000000000000" pitchFamily="18" charset="-120"/>
              </a:rPr>
              <a:t>差不多</a:t>
            </a:r>
            <a:endParaRPr lang="zh-TW" altLang="zh-TW" sz="1200" b="0" i="0" dirty="0">
              <a:solidFill>
                <a:srgbClr val="000000"/>
              </a:solidFill>
              <a:effectLst/>
              <a:ea typeface="新細明體" panose="02020500000000000000" pitchFamily="18" charset="-120"/>
            </a:endParaRPr>
          </a:p>
          <a:p>
            <a:pPr marL="171450" indent="-171450" rtl="0" fontAlgn="ctr">
              <a:spcBef>
                <a:spcPts val="0"/>
              </a:spcBef>
              <a:spcAft>
                <a:spcPts val="0"/>
              </a:spcAft>
              <a:buFont typeface="Arial" panose="020B0604020202020204" pitchFamily="34" charset="0"/>
              <a:buChar char="•"/>
            </a:pPr>
            <a:r>
              <a:rPr lang="en-US" altLang="zh-TW" sz="1200" b="0" i="0" u="none" dirty="0">
                <a:solidFill>
                  <a:srgbClr val="000000"/>
                </a:solidFill>
                <a:effectLst/>
                <a:ea typeface="新細明體" panose="02020500000000000000" pitchFamily="18" charset="-120"/>
              </a:rPr>
              <a:t>3. </a:t>
            </a:r>
            <a:r>
              <a:rPr lang="zh-TW" altLang="zh-TW" sz="1200" b="1" i="0" u="sng" dirty="0">
                <a:solidFill>
                  <a:srgbClr val="000000"/>
                </a:solidFill>
                <a:effectLst/>
                <a:ea typeface="新細明體" panose="02020500000000000000" pitchFamily="18" charset="-120"/>
              </a:rPr>
              <a:t>山峰</a:t>
            </a:r>
            <a:r>
              <a:rPr lang="zh-TW" altLang="zh-TW" sz="1200" b="0" i="0" dirty="0">
                <a:solidFill>
                  <a:srgbClr val="000000"/>
                </a:solidFill>
                <a:effectLst/>
                <a:ea typeface="新細明體" panose="02020500000000000000" pitchFamily="18" charset="-120"/>
              </a:rPr>
              <a:t>的地方，往</a:t>
            </a:r>
            <a:r>
              <a:rPr lang="en-US" altLang="zh-TW" sz="1200" b="0" i="0" dirty="0">
                <a:solidFill>
                  <a:srgbClr val="000000"/>
                </a:solidFill>
                <a:effectLst/>
                <a:ea typeface="新細明體" panose="02020500000000000000" pitchFamily="18" charset="-120"/>
              </a:rPr>
              <a:t> </a:t>
            </a:r>
            <a:r>
              <a:rPr lang="zh-TW" altLang="zh-TW" sz="1200" b="0" i="0" dirty="0">
                <a:solidFill>
                  <a:srgbClr val="000000"/>
                </a:solidFill>
                <a:effectLst/>
                <a:ea typeface="新細明體" panose="02020500000000000000" pitchFamily="18" charset="-120"/>
              </a:rPr>
              <a:t>上下左右等等</a:t>
            </a:r>
            <a:r>
              <a:rPr lang="zh-TW" altLang="zh-TW" sz="1200" b="1" i="0" u="sng" dirty="0">
                <a:solidFill>
                  <a:srgbClr val="000000"/>
                </a:solidFill>
                <a:effectLst/>
                <a:ea typeface="新細明體" panose="02020500000000000000" pitchFamily="18" charset="-120"/>
              </a:rPr>
              <a:t>八個方向</a:t>
            </a:r>
            <a:r>
              <a:rPr lang="zh-TW" altLang="zh-TW" sz="1200" b="0" i="0" dirty="0">
                <a:solidFill>
                  <a:srgbClr val="000000"/>
                </a:solidFill>
                <a:effectLst/>
                <a:ea typeface="新細明體" panose="02020500000000000000" pitchFamily="18" charset="-120"/>
              </a:rPr>
              <a:t>位移，會有</a:t>
            </a:r>
            <a:r>
              <a:rPr lang="zh-TW" altLang="zh-TW" sz="1200" b="1" i="0" u="sng" dirty="0">
                <a:solidFill>
                  <a:srgbClr val="000000"/>
                </a:solidFill>
                <a:effectLst/>
                <a:ea typeface="新細明體" panose="02020500000000000000" pitchFamily="18" charset="-120"/>
              </a:rPr>
              <a:t>明顯變化</a:t>
            </a:r>
            <a:endParaRPr lang="zh-TW" altLang="zh-TW" sz="1200" b="1" i="0" dirty="0">
              <a:solidFill>
                <a:srgbClr val="000000"/>
              </a:solidFill>
              <a:effectLst/>
              <a:ea typeface="新細明體" panose="02020500000000000000" pitchFamily="18" charset="-120"/>
            </a:endParaRPr>
          </a:p>
          <a:p>
            <a:pPr marL="228600" indent="-228600">
              <a:buFont typeface="+mj-lt"/>
              <a:buAutoNum type="arabicPeriod"/>
            </a:pPr>
            <a:endParaRPr lang="en-US" altLang="zh-TW" dirty="0"/>
          </a:p>
          <a:p>
            <a:pPr marL="171450" indent="-171450">
              <a:buFont typeface="Arial" panose="020B0604020202020204" pitchFamily="34" charset="0"/>
              <a:buChar char="•"/>
            </a:pPr>
            <a:r>
              <a:rPr lang="en-US" altLang="zh-TW" dirty="0"/>
              <a:t>Patch</a:t>
            </a:r>
            <a:r>
              <a:rPr lang="zh-TW" altLang="en-US" dirty="0"/>
              <a:t>中 </a:t>
            </a:r>
            <a:r>
              <a:rPr lang="zh-TW" altLang="en-US" b="1" u="sng" dirty="0"/>
              <a:t>對比較高 </a:t>
            </a:r>
            <a:r>
              <a:rPr lang="en-US" altLang="zh-TW" b="1" u="sng" dirty="0"/>
              <a:t>(gradient</a:t>
            </a:r>
            <a:r>
              <a:rPr lang="zh-TW" altLang="en-US" b="1" u="sng" dirty="0"/>
              <a:t>較高</a:t>
            </a:r>
            <a:r>
              <a:rPr lang="en-US" altLang="zh-TW" b="1" u="sng" dirty="0"/>
              <a:t>)</a:t>
            </a:r>
            <a:r>
              <a:rPr lang="zh-TW" altLang="en-US" b="1" u="sng" dirty="0"/>
              <a:t> </a:t>
            </a:r>
            <a:r>
              <a:rPr lang="zh-TW" altLang="en-US" dirty="0"/>
              <a:t>較容易 </a:t>
            </a:r>
            <a:r>
              <a:rPr lang="zh-TW" altLang="en-US" b="1" u="sng" dirty="0"/>
              <a:t>定位</a:t>
            </a:r>
            <a:r>
              <a:rPr lang="en-US" altLang="zh-TW" dirty="0"/>
              <a:t>(localize)</a:t>
            </a:r>
            <a:r>
              <a:rPr lang="zh-TW" altLang="en-US" dirty="0"/>
              <a:t>，且要有</a:t>
            </a:r>
            <a:r>
              <a:rPr lang="zh-TW" altLang="en-US" b="1" u="sng" dirty="0"/>
              <a:t>特徵的特異性</a:t>
            </a:r>
            <a:endParaRPr lang="en-US" altLang="zh-TW" b="1" u="sng"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三個配對：</a:t>
            </a:r>
            <a:r>
              <a:rPr lang="zh-TW" altLang="en-US" b="1" u="sng" dirty="0"/>
              <a:t>最右邊</a:t>
            </a:r>
            <a:r>
              <a:rPr lang="zh-TW" altLang="en-US" b="0" u="none" dirty="0"/>
              <a:t> </a:t>
            </a:r>
            <a:r>
              <a:rPr lang="zh-TW" altLang="en-US" b="1" u="sng" dirty="0"/>
              <a:t>對的最準</a:t>
            </a:r>
            <a:r>
              <a:rPr lang="zh-TW" altLang="en-US" b="0" u="none" dirty="0"/>
              <a:t>，</a:t>
            </a:r>
            <a:r>
              <a:rPr lang="zh-TW" altLang="en-US" b="1" u="sng" dirty="0"/>
              <a:t>中間次之</a:t>
            </a:r>
            <a:r>
              <a:rPr lang="zh-TW" altLang="en-US" b="0" u="none" dirty="0"/>
              <a:t>，</a:t>
            </a:r>
            <a:r>
              <a:rPr lang="zh-TW" altLang="en-US" b="1" u="sng" dirty="0"/>
              <a:t>左邊最不準</a:t>
            </a:r>
            <a:endParaRPr lang="en-US" altLang="zh-TW" b="1" u="sng" dirty="0"/>
          </a:p>
          <a:p>
            <a:endParaRPr lang="en-US" altLang="zh-TW" dirty="0"/>
          </a:p>
          <a:p>
            <a:r>
              <a:rPr lang="en-US" altLang="zh-TW"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zh-TW" altLang="en-US" dirty="0"/>
              <a:t>翻譯：有些小塊可以定位或比其他小塊的配對精度更高。例如山峰的</a:t>
            </a:r>
            <a:r>
              <a:rPr lang="en-US" altLang="zh-TW" dirty="0"/>
              <a:t>patch</a:t>
            </a:r>
            <a:r>
              <a:rPr lang="zh-TW" altLang="en-US" dirty="0"/>
              <a:t> </a:t>
            </a:r>
            <a:r>
              <a:rPr lang="en-US" altLang="zh-TW" dirty="0"/>
              <a:t>&gt;</a:t>
            </a:r>
            <a:r>
              <a:rPr lang="zh-TW" altLang="en-US" dirty="0"/>
              <a:t> 天空的</a:t>
            </a:r>
            <a:r>
              <a:rPr lang="en-US" altLang="zh-TW" dirty="0"/>
              <a:t>patch)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Localized </a:t>
            </a:r>
            <a:r>
              <a:rPr lang="zh-TW" altLang="en-US" dirty="0"/>
              <a:t>定位</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15</a:t>
            </a:fld>
            <a:endParaRPr lang="zh-TW" altLang="en-US"/>
          </a:p>
        </p:txBody>
      </p:sp>
    </p:spTree>
    <p:extLst>
      <p:ext uri="{BB962C8B-B14F-4D97-AF65-F5344CB8AC3E}">
        <p14:creationId xmlns:p14="http://schemas.microsoft.com/office/powerpoint/2010/main" val="2359814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找特徵，也牽涉到 </a:t>
                </a:r>
                <a:r>
                  <a:rPr lang="zh-TW" altLang="en-US" b="1" u="sng" dirty="0"/>
                  <a:t>孔徑</a:t>
                </a:r>
                <a:r>
                  <a:rPr lang="zh-TW" altLang="en-US" dirty="0"/>
                  <a:t>問題</a:t>
                </a: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74151"/>
                    </a:solidFill>
                    <a:effectLst/>
                    <a:latin typeface="Söhne"/>
                  </a:rPr>
                  <a:t>比如右上角</a:t>
                </a:r>
                <a:r>
                  <a:rPr lang="zh-TW" altLang="en-US" b="0" i="0" dirty="0">
                    <a:solidFill>
                      <a:srgbClr val="374151"/>
                    </a:solidFill>
                    <a:effectLst/>
                    <a:latin typeface="Söhne"/>
                  </a:rPr>
                  <a:t> </a:t>
                </a:r>
                <a:r>
                  <a:rPr lang="zh-CN" altLang="en-US" b="0" i="0" dirty="0">
                    <a:solidFill>
                      <a:srgbClr val="374151"/>
                    </a:solidFill>
                    <a:effectLst/>
                    <a:latin typeface="Söhne"/>
                  </a:rPr>
                  <a:t>老式的理髮廳</a:t>
                </a:r>
                <a:r>
                  <a:rPr lang="zh-TW" altLang="en-US" b="0" i="0" dirty="0">
                    <a:solidFill>
                      <a:srgbClr val="374151"/>
                    </a:solidFill>
                    <a:effectLst/>
                    <a:latin typeface="Söhne"/>
                  </a:rPr>
                  <a:t> </a:t>
                </a:r>
                <a:r>
                  <a:rPr lang="zh-CN" altLang="en-US" b="0" i="0" dirty="0">
                    <a:solidFill>
                      <a:srgbClr val="374151"/>
                    </a:solidFill>
                    <a:effectLst/>
                    <a:latin typeface="Söhne"/>
                  </a:rPr>
                  <a:t>的柱子：</a:t>
                </a:r>
                <a:r>
                  <a:rPr lang="zh-CN" altLang="en-US" b="1" i="0" u="sng" dirty="0">
                    <a:solidFill>
                      <a:srgbClr val="374151"/>
                    </a:solidFill>
                    <a:effectLst/>
                    <a:latin typeface="Söhne"/>
                  </a:rPr>
                  <a:t>典型的孔徑</a:t>
                </a:r>
                <a:r>
                  <a:rPr lang="zh-CN" altLang="en-US" b="0" i="0" dirty="0">
                    <a:solidFill>
                      <a:srgbClr val="374151"/>
                    </a:solidFill>
                    <a:effectLst/>
                    <a:latin typeface="Söhne"/>
                  </a:rPr>
                  <a:t>問題</a:t>
                </a:r>
                <a:endParaRPr lang="en-US" altLang="zh-CN" b="0" i="0" dirty="0">
                  <a:solidFill>
                    <a:srgbClr val="374151"/>
                  </a:solidFill>
                  <a:effectLst/>
                  <a:latin typeface="Söhne"/>
                </a:endParaRPr>
              </a:p>
              <a:p>
                <a:pPr marL="285750" indent="-285750" rtl="0" fontAlgn="ctr">
                  <a:spcBef>
                    <a:spcPts val="0"/>
                  </a:spcBef>
                  <a:spcAft>
                    <a:spcPts val="0"/>
                  </a:spcAft>
                  <a:buFont typeface="Arial" panose="020B0604020202020204" pitchFamily="34" charset="0"/>
                  <a:buChar char="•"/>
                </a:pPr>
                <a:r>
                  <a:rPr lang="zh-CN" altLang="zh-TW" sz="1800" dirty="0">
                    <a:solidFill>
                      <a:srgbClr val="000000"/>
                    </a:solidFill>
                    <a:effectLst/>
                    <a:ea typeface="Microsoft JhengHei" panose="020B0604030504040204" pitchFamily="34" charset="-120"/>
                  </a:rPr>
                  <a:t>當通過</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新細明體" panose="02020500000000000000" pitchFamily="18" charset="-120"/>
                  </a:rPr>
                  <a:t>有限的視野</a:t>
                </a:r>
                <a:r>
                  <a:rPr lang="zh-TW" altLang="zh-TW" sz="1800" dirty="0">
                    <a:solidFill>
                      <a:srgbClr val="000000"/>
                    </a:solidFill>
                    <a:effectLst/>
                    <a:ea typeface="新細明體" panose="02020500000000000000" pitchFamily="18" charset="-120"/>
                  </a:rPr>
                  <a:t> 去觀察 </a:t>
                </a:r>
                <a:r>
                  <a:rPr lang="zh-TW" altLang="zh-TW" sz="1800" b="1" u="sng" dirty="0">
                    <a:solidFill>
                      <a:srgbClr val="000000"/>
                    </a:solidFill>
                    <a:effectLst/>
                    <a:ea typeface="新細明體" panose="02020500000000000000" pitchFamily="18" charset="-120"/>
                  </a:rPr>
                  <a:t>移動物體</a:t>
                </a:r>
                <a:r>
                  <a:rPr lang="zh-TW" altLang="zh-TW" sz="1800" dirty="0">
                    <a:solidFill>
                      <a:srgbClr val="000000"/>
                    </a:solidFill>
                    <a:effectLst/>
                    <a:ea typeface="新細明體" panose="02020500000000000000" pitchFamily="18" charset="-120"/>
                  </a:rPr>
                  <a:t>，</a:t>
                </a:r>
                <a:br>
                  <a:rPr lang="zh-TW" altLang="zh-TW" sz="1800" dirty="0">
                    <a:solidFill>
                      <a:srgbClr val="000000"/>
                    </a:solidFill>
                    <a:effectLst/>
                    <a:ea typeface="新細明體" panose="02020500000000000000" pitchFamily="18" charset="-120"/>
                  </a:rPr>
                </a:br>
                <a:r>
                  <a:rPr lang="zh-TW" altLang="zh-TW" sz="1800" b="1" u="sng" dirty="0">
                    <a:solidFill>
                      <a:srgbClr val="000000"/>
                    </a:solidFill>
                    <a:effectLst/>
                    <a:ea typeface="新細明體" panose="02020500000000000000" pitchFamily="18" charset="-120"/>
                  </a:rPr>
                  <a:t>視覺</a:t>
                </a:r>
                <a:r>
                  <a:rPr lang="zh-TW" altLang="zh-TW" sz="1800" dirty="0">
                    <a:solidFill>
                      <a:srgbClr val="000000"/>
                    </a:solidFill>
                    <a:effectLst/>
                    <a:ea typeface="Söhne"/>
                  </a:rPr>
                  <a:t> 得到的</a:t>
                </a:r>
                <a:r>
                  <a:rPr lang="zh-TW" altLang="zh-TW" sz="1800" b="1" u="sng" dirty="0">
                    <a:solidFill>
                      <a:srgbClr val="000000"/>
                    </a:solidFill>
                    <a:effectLst/>
                    <a:ea typeface="新細明體" panose="02020500000000000000" pitchFamily="18" charset="-120"/>
                  </a:rPr>
                  <a:t>資訊 可能不完整</a:t>
                </a:r>
                <a:r>
                  <a:rPr lang="zh-TW" altLang="zh-TW" sz="1800" dirty="0">
                    <a:solidFill>
                      <a:srgbClr val="000000"/>
                    </a:solidFill>
                    <a:effectLst/>
                    <a:ea typeface="新細明體" panose="02020500000000000000" pitchFamily="18" charset="-120"/>
                  </a:rPr>
                  <a:t>，</a:t>
                </a:r>
                <a:r>
                  <a:rPr lang="zh-TW" altLang="zh-TW" sz="1800" b="1" u="sng" dirty="0">
                    <a:solidFill>
                      <a:srgbClr val="000000"/>
                    </a:solidFill>
                    <a:effectLst/>
                    <a:ea typeface="新細明體" panose="02020500000000000000" pitchFamily="18" charset="-120"/>
                  </a:rPr>
                  <a:t>感知</a:t>
                </a:r>
                <a:r>
                  <a:rPr lang="zh-TW" altLang="zh-TW" sz="1800" dirty="0">
                    <a:solidFill>
                      <a:srgbClr val="000000"/>
                    </a:solidFill>
                    <a:effectLst/>
                    <a:ea typeface="新細明體" panose="02020500000000000000" pitchFamily="18" charset="-120"/>
                  </a:rPr>
                  <a:t>到的 </a:t>
                </a:r>
                <a:r>
                  <a:rPr lang="zh-TW" altLang="zh-TW" sz="1800" b="1" u="sng" dirty="0">
                    <a:solidFill>
                      <a:srgbClr val="000000"/>
                    </a:solidFill>
                    <a:effectLst/>
                    <a:ea typeface="新細明體" panose="02020500000000000000" pitchFamily="18" charset="-120"/>
                  </a:rPr>
                  <a:t>運動方向 有偏差</a:t>
                </a:r>
                <a:r>
                  <a:rPr lang="zh-TW" altLang="zh-TW" sz="1800" dirty="0">
                    <a:solidFill>
                      <a:srgbClr val="000000"/>
                    </a:solidFill>
                    <a:effectLst/>
                    <a:ea typeface="新細明體" panose="02020500000000000000" pitchFamily="18" charset="-120"/>
                  </a:rPr>
                  <a:t>。</a:t>
                </a:r>
                <a:endParaRPr lang="zh-TW" altLang="zh-TW" sz="1800" dirty="0">
                  <a:solidFill>
                    <a:srgbClr val="000000"/>
                  </a:solidFill>
                  <a:effectLst/>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strike="noStrike"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比如：</a:t>
                </a:r>
                <a:r>
                  <a:rPr lang="zh-CN" altLang="en-US" b="1" i="0" u="sng" dirty="0">
                    <a:solidFill>
                      <a:srgbClr val="374151"/>
                    </a:solidFill>
                    <a:effectLst/>
                    <a:latin typeface="Söhne"/>
                  </a:rPr>
                  <a:t>理髮廳柱</a:t>
                </a:r>
                <a:r>
                  <a:rPr lang="zh-CN" altLang="en-US" b="0" i="0" dirty="0">
                    <a:solidFill>
                      <a:srgbClr val="374151"/>
                    </a:solidFill>
                    <a:effectLst/>
                    <a:latin typeface="Söhne"/>
                  </a:rPr>
                  <a:t>，會覺得</a:t>
                </a:r>
                <a:r>
                  <a:rPr lang="zh-TW" altLang="en-US" b="0" i="0" dirty="0">
                    <a:solidFill>
                      <a:srgbClr val="374151"/>
                    </a:solidFill>
                    <a:effectLst/>
                    <a:latin typeface="Söhne"/>
                  </a:rPr>
                  <a:t> </a:t>
                </a:r>
                <a:r>
                  <a:rPr lang="zh-CN" altLang="en-US" b="1" i="0" u="sng" dirty="0">
                    <a:solidFill>
                      <a:srgbClr val="374151"/>
                    </a:solidFill>
                    <a:effectLst/>
                    <a:latin typeface="Söhne"/>
                  </a:rPr>
                  <a:t>邊旋轉</a:t>
                </a:r>
                <a:r>
                  <a:rPr lang="zh-TW" altLang="en-US" b="1" i="0" u="sng" dirty="0">
                    <a:solidFill>
                      <a:srgbClr val="374151"/>
                    </a:solidFill>
                    <a:effectLst/>
                    <a:latin typeface="Söhne"/>
                  </a:rPr>
                  <a:t> </a:t>
                </a:r>
                <a:r>
                  <a:rPr lang="zh-CN" altLang="en-US" b="1" i="0" u="sng" dirty="0">
                    <a:solidFill>
                      <a:srgbClr val="374151"/>
                    </a:solidFill>
                    <a:effectLst/>
                    <a:latin typeface="Söhne"/>
                  </a:rPr>
                  <a:t>邊往上</a:t>
                </a:r>
                <a:r>
                  <a:rPr lang="zh-CN" altLang="en-US" b="0" i="0" dirty="0">
                    <a:solidFill>
                      <a:srgbClr val="374151"/>
                    </a:solidFill>
                    <a:effectLst/>
                    <a:latin typeface="Söhne"/>
                  </a:rPr>
                  <a:t>，</a:t>
                </a:r>
                <a:endParaRPr lang="en-US" altLang="zh-CN" b="0" i="0" dirty="0">
                  <a:solidFill>
                    <a:srgbClr val="374151"/>
                  </a:solidFill>
                  <a:effectLst/>
                  <a:latin typeface="Söhne"/>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因為在</a:t>
                </a:r>
                <a:r>
                  <a:rPr lang="zh-TW" altLang="en-US" b="0" i="0" dirty="0">
                    <a:solidFill>
                      <a:srgbClr val="374151"/>
                    </a:solidFill>
                    <a:effectLst/>
                    <a:latin typeface="Söhne"/>
                  </a:rPr>
                  <a:t> </a:t>
                </a:r>
                <a:r>
                  <a:rPr lang="zh-CN" altLang="en-US" b="1" i="0" u="sng" dirty="0">
                    <a:solidFill>
                      <a:srgbClr val="374151"/>
                    </a:solidFill>
                    <a:effectLst/>
                    <a:latin typeface="Söhne"/>
                  </a:rPr>
                  <a:t>有限的視野</a:t>
                </a:r>
                <a:r>
                  <a:rPr lang="zh-TW" altLang="en-US" b="0" i="0" dirty="0">
                    <a:solidFill>
                      <a:srgbClr val="374151"/>
                    </a:solidFill>
                    <a:effectLst/>
                    <a:latin typeface="Söhne"/>
                  </a:rPr>
                  <a:t>，用</a:t>
                </a:r>
                <a:r>
                  <a:rPr lang="en-US" altLang="zh-TW" b="1" i="0" u="sng" dirty="0">
                    <a:solidFill>
                      <a:srgbClr val="374151"/>
                    </a:solidFill>
                    <a:effectLst/>
                    <a:latin typeface="Söhne"/>
                  </a:rPr>
                  <a:t>2D</a:t>
                </a:r>
                <a:r>
                  <a:rPr lang="zh-TW" altLang="en-US" b="1" i="0" u="sng" dirty="0">
                    <a:solidFill>
                      <a:srgbClr val="374151"/>
                    </a:solidFill>
                    <a:effectLst/>
                    <a:latin typeface="Söhne"/>
                  </a:rPr>
                  <a:t>的角度</a:t>
                </a:r>
                <a:r>
                  <a:rPr lang="zh-TW" altLang="en-US" b="0" i="0" dirty="0">
                    <a:solidFill>
                      <a:srgbClr val="374151"/>
                    </a:solidFill>
                    <a:effectLst/>
                    <a:latin typeface="Söhne"/>
                  </a:rPr>
                  <a:t>，去觀察 </a:t>
                </a:r>
                <a:r>
                  <a:rPr lang="en-US" altLang="zh-TW" b="1" i="0" u="sng" dirty="0">
                    <a:solidFill>
                      <a:srgbClr val="374151"/>
                    </a:solidFill>
                    <a:effectLst/>
                    <a:latin typeface="Söhne"/>
                  </a:rPr>
                  <a:t>3D</a:t>
                </a:r>
                <a:r>
                  <a:rPr lang="zh-TW" altLang="en-US" b="1" i="0" u="sng" dirty="0">
                    <a:solidFill>
                      <a:srgbClr val="374151"/>
                    </a:solidFill>
                    <a:effectLst/>
                    <a:latin typeface="Söhne"/>
                  </a:rPr>
                  <a:t> 的物體</a:t>
                </a:r>
                <a:r>
                  <a:rPr lang="zh-TW" altLang="en-US" b="0" i="0" dirty="0">
                    <a:solidFill>
                      <a:srgbClr val="374151"/>
                    </a:solidFill>
                    <a:effectLst/>
                    <a:latin typeface="Söhne"/>
                  </a:rPr>
                  <a:t>，無法看到它的</a:t>
                </a:r>
                <a:r>
                  <a:rPr lang="zh-TW" altLang="en-US" b="1" i="0" u="sng" dirty="0">
                    <a:solidFill>
                      <a:srgbClr val="374151"/>
                    </a:solidFill>
                    <a:effectLst/>
                    <a:latin typeface="Söhne"/>
                  </a:rPr>
                  <a:t>背面或側面</a:t>
                </a:r>
                <a:r>
                  <a:rPr lang="zh-TW" altLang="en-US" b="0" i="0" dirty="0">
                    <a:solidFill>
                      <a:srgbClr val="374151"/>
                    </a:solidFill>
                    <a:effectLst/>
                    <a:latin typeface="Söhne"/>
                  </a:rPr>
                  <a:t>，</a:t>
                </a:r>
                <a:br>
                  <a:rPr lang="en-US" altLang="zh-TW" b="0" i="0" dirty="0">
                    <a:solidFill>
                      <a:srgbClr val="374151"/>
                    </a:solidFill>
                    <a:effectLst/>
                    <a:latin typeface="Söhne"/>
                  </a:rPr>
                </a:br>
                <a:r>
                  <a:rPr lang="zh-TW" altLang="en-US" b="0" i="0" dirty="0">
                    <a:solidFill>
                      <a:srgbClr val="374151"/>
                    </a:solidFill>
                    <a:effectLst/>
                    <a:latin typeface="Söhne"/>
                  </a:rPr>
                  <a:t>所以會有往</a:t>
                </a:r>
                <a:r>
                  <a:rPr lang="zh-TW" altLang="en-US" b="1" i="0" u="sng" dirty="0">
                    <a:solidFill>
                      <a:srgbClr val="374151"/>
                    </a:solidFill>
                    <a:effectLst/>
                    <a:latin typeface="Söhne"/>
                  </a:rPr>
                  <a:t>上轉的假像</a:t>
                </a:r>
                <a:r>
                  <a:rPr lang="zh-TW" altLang="en-US" b="0" i="0" dirty="0">
                    <a:solidFill>
                      <a:srgbClr val="374151"/>
                    </a:solidFill>
                    <a:effectLst/>
                    <a:latin typeface="Söhne"/>
                  </a:rPr>
                  <a:t>，事實上他只有</a:t>
                </a:r>
                <a:r>
                  <a:rPr lang="zh-TW" altLang="en-US" b="1" i="0" u="sng" dirty="0">
                    <a:solidFill>
                      <a:srgbClr val="374151"/>
                    </a:solidFill>
                    <a:effectLst/>
                    <a:latin typeface="Söhne"/>
                  </a:rPr>
                  <a:t>水平轉</a:t>
                </a:r>
                <a:r>
                  <a:rPr lang="zh-TW" altLang="en-US" b="0" i="0" dirty="0">
                    <a:solidFill>
                      <a:srgbClr val="374151"/>
                    </a:solidFill>
                    <a:effectLst/>
                    <a:latin typeface="Söhne"/>
                  </a:rPr>
                  <a:t>。</a:t>
                </a:r>
                <a:endParaRPr lang="en-US" altLang="zh-TW" b="0" i="0"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理髮廳柱</a:t>
                </a:r>
                <a:r>
                  <a:rPr lang="zh-TW" altLang="en-US" b="0" i="0" dirty="0">
                    <a:solidFill>
                      <a:srgbClr val="374151"/>
                    </a:solidFill>
                    <a:effectLst/>
                    <a:latin typeface="Söhne"/>
                  </a:rPr>
                  <a:t> </a:t>
                </a:r>
                <a:r>
                  <a:rPr lang="zh-CN" altLang="en-US" b="0" i="0" dirty="0">
                    <a:solidFill>
                      <a:srgbClr val="374151"/>
                    </a:solidFill>
                    <a:effectLst/>
                    <a:latin typeface="Söhne"/>
                  </a:rPr>
                  <a:t>左邊</a:t>
                </a:r>
                <a:r>
                  <a:rPr lang="zh-TW" altLang="en-US" b="0" i="0" dirty="0">
                    <a:solidFill>
                      <a:srgbClr val="374151"/>
                    </a:solidFill>
                    <a:effectLst/>
                    <a:latin typeface="Söhne"/>
                  </a:rPr>
                  <a:t> </a:t>
                </a:r>
                <a:r>
                  <a:rPr lang="zh-CN" altLang="en-US" b="0" i="0" dirty="0">
                    <a:solidFill>
                      <a:srgbClr val="374151"/>
                    </a:solidFill>
                    <a:effectLst/>
                    <a:latin typeface="Söhne"/>
                  </a:rPr>
                  <a:t>另一個例子：</a:t>
                </a:r>
                <a:br>
                  <a:rPr lang="en-US" altLang="zh-CN" b="0" i="0" dirty="0">
                    <a:solidFill>
                      <a:srgbClr val="374151"/>
                    </a:solidFill>
                    <a:effectLst/>
                    <a:latin typeface="Söhne"/>
                  </a:rPr>
                </a:br>
                <a:r>
                  <a:rPr lang="zh-CN" altLang="en-US" b="0" i="0" dirty="0">
                    <a:solidFill>
                      <a:srgbClr val="374151"/>
                    </a:solidFill>
                    <a:effectLst/>
                    <a:latin typeface="Söhne"/>
                  </a:rPr>
                  <a:t>因為</a:t>
                </a:r>
                <a:r>
                  <a:rPr lang="zh-CN" altLang="en-US" b="1" i="0" u="sng" dirty="0">
                    <a:solidFill>
                      <a:srgbClr val="374151"/>
                    </a:solidFill>
                    <a:effectLst/>
                    <a:latin typeface="Söhne"/>
                  </a:rPr>
                  <a:t>視野有限</a:t>
                </a:r>
                <a:r>
                  <a:rPr lang="zh-CN" altLang="en-US" b="0" i="0" dirty="0">
                    <a:solidFill>
                      <a:srgbClr val="374151"/>
                    </a:solidFill>
                    <a:effectLst/>
                    <a:latin typeface="Söhne"/>
                  </a:rPr>
                  <a:t>，</a:t>
                </a:r>
                <a:r>
                  <a:rPr lang="zh-CN" altLang="en-US" b="1" i="0" u="sng" dirty="0">
                    <a:solidFill>
                      <a:srgbClr val="374151"/>
                    </a:solidFill>
                    <a:effectLst/>
                    <a:latin typeface="Söhne"/>
                  </a:rPr>
                  <a:t>無法</a:t>
                </a:r>
                <a:r>
                  <a:rPr lang="zh-CN" altLang="en-US" b="0" i="0" dirty="0">
                    <a:solidFill>
                      <a:srgbClr val="374151"/>
                    </a:solidFill>
                    <a:effectLst/>
                    <a:latin typeface="Söhne"/>
                  </a:rPr>
                  <a:t>分辨</a:t>
                </a:r>
                <a:r>
                  <a:rPr lang="zh-TW" altLang="en-US" b="0" i="0" dirty="0">
                    <a:solidFill>
                      <a:srgbClr val="374151"/>
                    </a:solidFill>
                    <a:effectLst/>
                    <a:latin typeface="Söhne"/>
                  </a:rPr>
                  <a:t> 哪個</a:t>
                </a:r>
                <a:r>
                  <a:rPr lang="zh-TW" altLang="en-US" b="1" i="0" u="sng" dirty="0">
                    <a:solidFill>
                      <a:srgbClr val="374151"/>
                    </a:solidFill>
                    <a:effectLst/>
                    <a:latin typeface="Söhne"/>
                  </a:rPr>
                  <a:t>方向</a:t>
                </a:r>
                <a:r>
                  <a:rPr lang="zh-TW" altLang="en-US" b="0" i="0" dirty="0">
                    <a:solidFill>
                      <a:srgbClr val="374151"/>
                    </a:solidFill>
                    <a:effectLst/>
                    <a:latin typeface="Söhne"/>
                  </a:rPr>
                  <a:t>動：</a:t>
                </a:r>
                <a:r>
                  <a:rPr lang="zh-CN" altLang="en-US" b="1" i="0" u="sng" dirty="0">
                    <a:solidFill>
                      <a:srgbClr val="374151"/>
                    </a:solidFill>
                    <a:effectLst/>
                    <a:latin typeface="Söhne"/>
                  </a:rPr>
                  <a:t>左右</a:t>
                </a:r>
                <a:r>
                  <a:rPr lang="zh-CN" altLang="en-US" b="0" i="0" u="none" dirty="0">
                    <a:solidFill>
                      <a:srgbClr val="374151"/>
                    </a:solidFill>
                    <a:effectLst/>
                    <a:latin typeface="Söhne"/>
                  </a:rPr>
                  <a:t>、</a:t>
                </a:r>
                <a:r>
                  <a:rPr lang="zh-CN" altLang="en-US" b="1" i="0" u="sng" dirty="0">
                    <a:solidFill>
                      <a:srgbClr val="374151"/>
                    </a:solidFill>
                    <a:effectLst/>
                    <a:latin typeface="Söhne"/>
                  </a:rPr>
                  <a:t>上下</a:t>
                </a:r>
                <a:r>
                  <a:rPr lang="zh-TW" altLang="en-US" b="0" i="0" u="none" dirty="0">
                    <a:solidFill>
                      <a:srgbClr val="374151"/>
                    </a:solidFill>
                    <a:effectLst/>
                    <a:latin typeface="Söhne"/>
                  </a:rPr>
                  <a:t>、</a:t>
                </a:r>
                <a:r>
                  <a:rPr lang="zh-CN" altLang="en-US" b="0" i="0" dirty="0">
                    <a:solidFill>
                      <a:srgbClr val="374151"/>
                    </a:solidFill>
                    <a:effectLst/>
                    <a:latin typeface="Söhne"/>
                  </a:rPr>
                  <a:t>還是</a:t>
                </a:r>
                <a:r>
                  <a:rPr lang="zh-CN" altLang="en-US" b="1" i="0" u="sng" dirty="0">
                    <a:solidFill>
                      <a:srgbClr val="374151"/>
                    </a:solidFill>
                    <a:effectLst/>
                    <a:latin typeface="Söhne"/>
                  </a:rPr>
                  <a:t>斜著動</a:t>
                </a:r>
                <a:r>
                  <a:rPr lang="zh-CN" altLang="en-US" b="0" i="0" u="none" dirty="0">
                    <a:solidFill>
                      <a:srgbClr val="374151"/>
                    </a:solidFill>
                    <a:effectLst/>
                    <a:latin typeface="Söhne"/>
                  </a:rPr>
                  <a:t>？</a:t>
                </a:r>
                <a:endParaRPr lang="en-US" altLang="zh-CN" b="0" i="0" u="none"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i="0" dirty="0">
                  <a:solidFill>
                    <a:srgbClr val="374151"/>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再來看課本的例子：</a:t>
                </a:r>
                <a:endParaRPr lang="en-US" altLang="zh-CN" b="0" i="0" dirty="0">
                  <a:solidFill>
                    <a:srgbClr val="374151"/>
                  </a:solidFill>
                  <a:effectLst/>
                  <a:latin typeface="Söhne"/>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zh-TW" sz="1800" dirty="0">
                    <a:solidFill>
                      <a:srgbClr val="201F1E"/>
                    </a:solidFill>
                    <a:effectLst/>
                    <a:ea typeface="Microsoft JhengHei" panose="020B0604030504040204" pitchFamily="34" charset="-120"/>
                  </a:rPr>
                  <a:t>一個</a:t>
                </a:r>
                <a:r>
                  <a:rPr lang="zh-CN" altLang="zh-TW" sz="1800" b="1" u="sng" dirty="0">
                    <a:solidFill>
                      <a:srgbClr val="201F1E"/>
                    </a:solidFill>
                    <a:effectLst/>
                    <a:ea typeface="Microsoft JhengHei" panose="020B0604030504040204" pitchFamily="34" charset="-120"/>
                  </a:rPr>
                  <a:t>物體</a:t>
                </a:r>
                <a:r>
                  <a:rPr lang="zh-CN" altLang="zh-TW" sz="1800" dirty="0">
                    <a:solidFill>
                      <a:srgbClr val="201F1E"/>
                    </a:solidFill>
                    <a:effectLst/>
                    <a:ea typeface="Microsoft JhengHei" panose="020B0604030504040204" pitchFamily="34" charset="-120"/>
                  </a:rPr>
                  <a:t>是</a:t>
                </a:r>
                <a:r>
                  <a:rPr lang="zh-CN" altLang="zh-TW" sz="1800" b="1" u="sng" dirty="0">
                    <a:solidFill>
                      <a:srgbClr val="201F1E"/>
                    </a:solidFill>
                    <a:effectLst/>
                    <a:ea typeface="Microsoft JhengHei" panose="020B0604030504040204" pitchFamily="34" charset="-120"/>
                  </a:rPr>
                  <a:t>黃色尖角</a:t>
                </a:r>
                <a:r>
                  <a:rPr lang="zh-CN" altLang="zh-TW" sz="1800" dirty="0">
                    <a:solidFill>
                      <a:srgbClr val="201F1E"/>
                    </a:solidFill>
                    <a:effectLst/>
                    <a:ea typeface="Microsoft JhengHei" panose="020B0604030504040204" pitchFamily="34" charset="-120"/>
                  </a:rPr>
                  <a:t>，</a:t>
                </a:r>
                <a:r>
                  <a:rPr lang="zh-TW" altLang="zh-TW" sz="1800" b="1" u="sng" dirty="0">
                    <a:effectLst/>
                    <a:ea typeface="Microsoft JhengHei" panose="020B0604030504040204" pitchFamily="34" charset="-120"/>
                  </a:rPr>
                  <a:t>黑色圓圈</a:t>
                </a:r>
                <a:r>
                  <a:rPr lang="zh-TW" altLang="zh-TW" sz="1800" dirty="0">
                    <a:solidFill>
                      <a:srgbClr val="201F1E"/>
                    </a:solidFill>
                    <a:effectLst/>
                    <a:ea typeface="Microsoft JhengHei" panose="020B0604030504040204" pitchFamily="34" charset="-120"/>
                  </a:rPr>
                  <a:t>表示</a:t>
                </a:r>
                <a:r>
                  <a:rPr lang="zh-TW" altLang="zh-TW" sz="1800" b="1" u="sng" dirty="0">
                    <a:solidFill>
                      <a:srgbClr val="201F1E"/>
                    </a:solidFill>
                    <a:effectLst/>
                    <a:ea typeface="Microsoft JhengHei" panose="020B0604030504040204" pitchFamily="34" charset="-120"/>
                  </a:rPr>
                  <a:t>有限的視野</a:t>
                </a:r>
                <a:r>
                  <a:rPr lang="zh-TW" altLang="en-US" sz="1800" b="0" u="none" dirty="0">
                    <a:solidFill>
                      <a:srgbClr val="201F1E"/>
                    </a:solidFill>
                    <a:effectLst/>
                    <a:ea typeface="Microsoft JhengHei" panose="020B0604030504040204" pitchFamily="34" charset="-120"/>
                  </a:rPr>
                  <a:t>，移動到 </a:t>
                </a:r>
                <a:r>
                  <a:rPr lang="zh-TW" altLang="en-US" b="1" i="0" u="sng" dirty="0">
                    <a:solidFill>
                      <a:srgbClr val="374151"/>
                    </a:solidFill>
                    <a:effectLst/>
                    <a:latin typeface="Söhne"/>
                  </a:rPr>
                  <a:t>紅色尖角</a:t>
                </a:r>
                <a:endParaRPr lang="en-US" altLang="zh-TW" b="1" i="0" u="sng" dirty="0">
                  <a:solidFill>
                    <a:srgbClr val="374151"/>
                  </a:solidFill>
                  <a:effectLst/>
                  <a:latin typeface="Söhne"/>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i="0" u="none" dirty="0">
                  <a:solidFill>
                    <a:srgbClr val="374151"/>
                  </a:solidFill>
                  <a:effectLst/>
                  <a:latin typeface="Söhne"/>
                </a:endParaRPr>
              </a:p>
              <a:p>
                <a:pPr marL="171450" indent="-171450" rtl="0" fontAlgn="ctr">
                  <a:buFont typeface="Arial" panose="020B0604020202020204" pitchFamily="34" charset="0"/>
                  <a:buChar char="•"/>
                </a:pPr>
                <a:r>
                  <a:rPr lang="en-US" altLang="zh-TW" sz="1200" b="0" i="0" kern="1200" dirty="0">
                    <a:solidFill>
                      <a:schemeClr val="tx1"/>
                    </a:solidFill>
                    <a:effectLst/>
                    <a:latin typeface="+mn-lt"/>
                    <a:ea typeface="+mn-ea"/>
                    <a:cs typeface="+mn-cs"/>
                  </a:rPr>
                  <a:t>(a) </a:t>
                </a:r>
                <a:r>
                  <a:rPr lang="zh-TW" altLang="zh-TW" sz="1200" b="0" i="0" kern="1200" dirty="0">
                    <a:solidFill>
                      <a:schemeClr val="tx1"/>
                    </a:solidFill>
                    <a:effectLst/>
                    <a:latin typeface="+mn-lt"/>
                    <a:ea typeface="+mn-ea"/>
                    <a:cs typeface="+mn-cs"/>
                  </a:rPr>
                  <a:t>如果</a:t>
                </a:r>
                <a:r>
                  <a:rPr lang="zh-TW" altLang="zh-TW" sz="1200" b="1" i="0" u="sng" kern="1200" dirty="0">
                    <a:solidFill>
                      <a:schemeClr val="tx1"/>
                    </a:solidFill>
                    <a:effectLst/>
                    <a:latin typeface="+mn-lt"/>
                    <a:ea typeface="+mn-ea"/>
                    <a:cs typeface="+mn-cs"/>
                  </a:rPr>
                  <a:t>視野</a:t>
                </a:r>
                <a:r>
                  <a:rPr lang="zh-TW" altLang="zh-TW" sz="1200" b="0" i="0" kern="1200" dirty="0">
                    <a:solidFill>
                      <a:schemeClr val="tx1"/>
                    </a:solidFill>
                    <a:effectLst/>
                    <a:latin typeface="+mn-lt"/>
                    <a:ea typeface="+mn-ea"/>
                    <a:cs typeface="+mn-cs"/>
                  </a:rPr>
                  <a:t>剛好</a:t>
                </a:r>
                <a:r>
                  <a:rPr lang="zh-TW" altLang="zh-TW" sz="1200" b="1" i="0" u="sng" kern="1200" dirty="0">
                    <a:solidFill>
                      <a:schemeClr val="tx1"/>
                    </a:solidFill>
                    <a:effectLst/>
                    <a:latin typeface="+mn-lt"/>
                    <a:ea typeface="+mn-ea"/>
                    <a:cs typeface="+mn-cs"/>
                  </a:rPr>
                  <a:t>對到尖端</a:t>
                </a:r>
                <a:r>
                  <a:rPr lang="zh-TW" altLang="zh-TW" sz="1200" b="0" i="0" kern="1200" dirty="0">
                    <a:solidFill>
                      <a:schemeClr val="tx1"/>
                    </a:solidFill>
                    <a:effectLst/>
                    <a:latin typeface="+mn-lt"/>
                    <a:ea typeface="+mn-ea"/>
                    <a:cs typeface="+mn-cs"/>
                  </a:rPr>
                  <a:t>：可以</a:t>
                </a:r>
                <a:r>
                  <a:rPr lang="zh-TW" altLang="zh-TW" sz="1200" b="1" i="0" u="sng" kern="1200" dirty="0">
                    <a:solidFill>
                      <a:schemeClr val="tx1"/>
                    </a:solidFill>
                    <a:effectLst/>
                    <a:latin typeface="+mn-lt"/>
                    <a:ea typeface="+mn-ea"/>
                    <a:cs typeface="+mn-cs"/>
                  </a:rPr>
                  <a:t>明確知道</a:t>
                </a:r>
                <a:r>
                  <a:rPr lang="en-US" altLang="zh-TW" sz="1200" b="0" i="0" kern="1200" dirty="0">
                    <a:solidFill>
                      <a:schemeClr val="tx1"/>
                    </a:solidFill>
                    <a:effectLst/>
                    <a:latin typeface="+mn-lt"/>
                    <a:ea typeface="+mn-ea"/>
                    <a:cs typeface="+mn-cs"/>
                  </a:rPr>
                  <a:t> </a:t>
                </a:r>
                <a:r>
                  <a:rPr lang="en-US" altLang="zh-TW" sz="1200" b="1" i="0" u="sng" kern="1200" dirty="0" err="1">
                    <a:solidFill>
                      <a:schemeClr val="tx1"/>
                    </a:solidFill>
                    <a:effectLst/>
                    <a:latin typeface="+mn-lt"/>
                    <a:ea typeface="+mn-ea"/>
                    <a:cs typeface="+mn-cs"/>
                  </a:rPr>
                  <a:t>尖端</a:t>
                </a:r>
                <a:r>
                  <a:rPr lang="zh-TW" altLang="zh-TW" sz="1200" b="1" i="0" u="sng" kern="1200" dirty="0">
                    <a:solidFill>
                      <a:schemeClr val="tx1"/>
                    </a:solidFill>
                    <a:effectLst/>
                    <a:latin typeface="+mn-lt"/>
                    <a:ea typeface="+mn-ea"/>
                    <a:cs typeface="+mn-cs"/>
                  </a:rPr>
                  <a:t>位移</a:t>
                </a:r>
                <a:r>
                  <a:rPr lang="en-US" altLang="zh-TW" sz="1200" b="0" i="0" kern="1200" dirty="0">
                    <a:solidFill>
                      <a:schemeClr val="tx1"/>
                    </a:solidFill>
                    <a:effectLst/>
                    <a:latin typeface="+mn-lt"/>
                    <a:ea typeface="+mn-ea"/>
                    <a:cs typeface="+mn-cs"/>
                  </a:rPr>
                  <a:t>：</a:t>
                </a:r>
                <a:r>
                  <a:rPr lang="zh-TW" altLang="zh-TW" sz="1200" b="1" i="0" u="sng" kern="1200" dirty="0">
                    <a:solidFill>
                      <a:schemeClr val="tx1"/>
                    </a:solidFill>
                    <a:effectLst/>
                    <a:latin typeface="+mn-lt"/>
                    <a:ea typeface="+mn-ea"/>
                    <a:cs typeface="+mn-cs"/>
                  </a:rPr>
                  <a:t>红色向量</a:t>
                </a:r>
                <a14:m>
                  <m:oMath xmlns:m="http://schemas.openxmlformats.org/officeDocument/2006/math">
                    <m:r>
                      <a:rPr lang="zh-TW" altLang="zh-TW" sz="1200" b="0" i="0" kern="1200">
                        <a:solidFill>
                          <a:schemeClr val="tx1"/>
                        </a:solidFill>
                        <a:effectLst/>
                        <a:latin typeface="Cambria Math" panose="02040503050406030204" pitchFamily="18" charset="0"/>
                        <a:ea typeface="+mn-ea"/>
                        <a:cs typeface="+mn-cs"/>
                      </a:rPr>
                      <m:t>𝒖</m:t>
                    </m:r>
                  </m:oMath>
                </a14:m>
                <a:endParaRPr lang="zh-TW" altLang="zh-TW" sz="1200" b="0" i="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altLang="zh-TW" sz="1200" b="0" i="0" kern="1200" dirty="0">
                    <a:solidFill>
                      <a:schemeClr val="tx1"/>
                    </a:solidFill>
                    <a:effectLst/>
                    <a:latin typeface="+mn-lt"/>
                    <a:ea typeface="+mn-ea"/>
                    <a:cs typeface="+mn-cs"/>
                  </a:rPr>
                  <a:t>(b) </a:t>
                </a:r>
                <a:r>
                  <a:rPr lang="zh-CN" altLang="zh-TW" sz="1200" b="0" i="0" kern="1200" dirty="0">
                    <a:solidFill>
                      <a:schemeClr val="tx1"/>
                    </a:solidFill>
                    <a:effectLst/>
                    <a:latin typeface="+mn-lt"/>
                    <a:ea typeface="+mn-ea"/>
                    <a:cs typeface="+mn-cs"/>
                  </a:rPr>
                  <a:t>的狀況：</a:t>
                </a:r>
                <a:r>
                  <a:rPr lang="zh-CN" altLang="zh-TW" sz="1200" b="1" i="0" u="sng" kern="1200" dirty="0">
                    <a:solidFill>
                      <a:schemeClr val="tx1"/>
                    </a:solidFill>
                    <a:effectLst/>
                    <a:latin typeface="+mn-lt"/>
                    <a:ea typeface="+mn-ea"/>
                    <a:cs typeface="+mn-cs"/>
                  </a:rPr>
                  <a:t>視野</a:t>
                </a:r>
                <a:r>
                  <a:rPr lang="zh-CN" altLang="zh-TW" sz="1200" b="0" i="0" kern="1200" dirty="0">
                    <a:solidFill>
                      <a:schemeClr val="tx1"/>
                    </a:solidFill>
                    <a:effectLst/>
                    <a:latin typeface="+mn-lt"/>
                    <a:ea typeface="+mn-ea"/>
                    <a:cs typeface="+mn-cs"/>
                  </a:rPr>
                  <a:t>剛好對到</a:t>
                </a:r>
                <a:r>
                  <a:rPr lang="zh-CN" altLang="zh-TW" sz="1200" b="1" i="0" u="sng" kern="1200" dirty="0">
                    <a:solidFill>
                      <a:schemeClr val="tx1"/>
                    </a:solidFill>
                    <a:effectLst/>
                    <a:latin typeface="+mn-lt"/>
                    <a:ea typeface="+mn-ea"/>
                    <a:cs typeface="+mn-cs"/>
                  </a:rPr>
                  <a:t>黃色線</a:t>
                </a:r>
                <a:r>
                  <a:rPr lang="en-US" altLang="zh-TW" sz="1200" b="1" i="0" u="sng" kern="1200" dirty="0" err="1">
                    <a:solidFill>
                      <a:schemeClr val="tx1"/>
                    </a:solidFill>
                    <a:effectLst/>
                    <a:latin typeface="+mn-lt"/>
                    <a:ea typeface="+mn-ea"/>
                    <a:cs typeface="+mn-cs"/>
                  </a:rPr>
                  <a:t>上</a:t>
                </a:r>
                <a:r>
                  <a:rPr lang="en-US" altLang="zh-TW" sz="1200" b="1" i="0" u="sng" kern="1200" dirty="0">
                    <a:solidFill>
                      <a:schemeClr val="tx1"/>
                    </a:solidFill>
                    <a:effectLst/>
                    <a:latin typeface="+mn-lt"/>
                    <a:ea typeface="+mn-ea"/>
                    <a:cs typeface="+mn-cs"/>
                  </a:rPr>
                  <a:t> </a:t>
                </a:r>
                <a:r>
                  <a:rPr lang="zh-CN" altLang="zh-TW" sz="1200" b="0" i="0" kern="1200" dirty="0">
                    <a:solidFill>
                      <a:schemeClr val="tx1"/>
                    </a:solidFill>
                    <a:effectLst/>
                    <a:latin typeface="+mn-lt"/>
                    <a:ea typeface="+mn-ea"/>
                    <a:cs typeface="+mn-cs"/>
                  </a:rPr>
                  <a:t>位置，</a:t>
                </a:r>
                <a:r>
                  <a:rPr lang="zh-CN" altLang="zh-TW" sz="1200" b="1" i="0" u="sng" kern="1200" dirty="0">
                    <a:solidFill>
                      <a:schemeClr val="tx1"/>
                    </a:solidFill>
                    <a:effectLst/>
                    <a:latin typeface="+mn-lt"/>
                    <a:ea typeface="+mn-ea"/>
                    <a:cs typeface="+mn-cs"/>
                  </a:rPr>
                  <a:t>很難知道</a:t>
                </a:r>
                <a:r>
                  <a:rPr lang="en-US" altLang="zh-TW" sz="1200" b="0" i="0" kern="1200" dirty="0">
                    <a:solidFill>
                      <a:schemeClr val="tx1"/>
                    </a:solidFill>
                    <a:effectLst/>
                    <a:latin typeface="+mn-lt"/>
                    <a:ea typeface="+mn-ea"/>
                    <a:cs typeface="+mn-cs"/>
                  </a:rPr>
                  <a:t> </a:t>
                </a:r>
                <a:r>
                  <a:rPr lang="zh-CN" altLang="zh-TW" sz="1200" b="0" i="0" kern="1200" dirty="0">
                    <a:solidFill>
                      <a:schemeClr val="tx1"/>
                    </a:solidFill>
                    <a:effectLst/>
                    <a:latin typeface="+mn-lt"/>
                    <a:ea typeface="+mn-ea"/>
                    <a:cs typeface="+mn-cs"/>
                  </a:rPr>
                  <a:t>對到</a:t>
                </a:r>
                <a:r>
                  <a:rPr lang="en-US" altLang="zh-TW" sz="1200" b="0" i="0" kern="1200" dirty="0">
                    <a:solidFill>
                      <a:schemeClr val="tx1"/>
                    </a:solidFill>
                    <a:effectLst/>
                    <a:latin typeface="+mn-lt"/>
                    <a:ea typeface="+mn-ea"/>
                    <a:cs typeface="+mn-cs"/>
                  </a:rPr>
                  <a:t> </a:t>
                </a:r>
                <a:r>
                  <a:rPr lang="zh-CN" altLang="zh-TW" sz="1200" b="1" i="0" u="sng" kern="1200" dirty="0">
                    <a:solidFill>
                      <a:schemeClr val="tx1"/>
                    </a:solidFill>
                    <a:effectLst/>
                    <a:latin typeface="+mn-lt"/>
                    <a:ea typeface="+mn-ea"/>
                    <a:cs typeface="+mn-cs"/>
                  </a:rPr>
                  <a:t>紅色邊</a:t>
                </a:r>
                <a:r>
                  <a:rPr lang="en-US" altLang="zh-TW" sz="1200" b="0" i="0" kern="1200" dirty="0">
                    <a:solidFill>
                      <a:schemeClr val="tx1"/>
                    </a:solidFill>
                    <a:effectLst/>
                    <a:latin typeface="+mn-lt"/>
                    <a:ea typeface="+mn-ea"/>
                    <a:cs typeface="+mn-cs"/>
                  </a:rPr>
                  <a:t> </a:t>
                </a:r>
                <a:r>
                  <a:rPr lang="zh-CN" altLang="zh-TW" sz="1200" b="1" i="0" u="sng" kern="1200" dirty="0">
                    <a:solidFill>
                      <a:schemeClr val="tx1"/>
                    </a:solidFill>
                    <a:effectLst/>
                    <a:latin typeface="+mn-lt"/>
                    <a:ea typeface="+mn-ea"/>
                    <a:cs typeface="+mn-cs"/>
                  </a:rPr>
                  <a:t>哪個位置</a:t>
                </a:r>
                <a:endParaRPr lang="zh-TW" altLang="zh-TW" sz="1200" b="0" i="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altLang="zh-TW" sz="1200" b="0" i="0" kern="1200" dirty="0">
                    <a:solidFill>
                      <a:schemeClr val="tx1"/>
                    </a:solidFill>
                    <a:effectLst/>
                    <a:latin typeface="+mn-lt"/>
                    <a:ea typeface="+mn-ea"/>
                    <a:cs typeface="+mn-cs"/>
                  </a:rPr>
                  <a:t>(c) </a:t>
                </a:r>
                <a:r>
                  <a:rPr lang="zh-CN" altLang="zh-TW" sz="1200" b="1" i="0" u="sng" kern="1200" dirty="0">
                    <a:solidFill>
                      <a:schemeClr val="tx1"/>
                    </a:solidFill>
                    <a:effectLst/>
                    <a:latin typeface="+mn-lt"/>
                    <a:ea typeface="+mn-ea"/>
                    <a:cs typeface="+mn-cs"/>
                  </a:rPr>
                  <a:t>更難</a:t>
                </a:r>
                <a:r>
                  <a:rPr lang="zh-CN" altLang="zh-TW" sz="1200" b="0" i="0" kern="1200" dirty="0">
                    <a:solidFill>
                      <a:schemeClr val="tx1"/>
                    </a:solidFill>
                    <a:effectLst/>
                    <a:latin typeface="+mn-lt"/>
                    <a:ea typeface="+mn-ea"/>
                    <a:cs typeface="+mn-cs"/>
                  </a:rPr>
                  <a:t>知道：</a:t>
                </a:r>
                <a:r>
                  <a:rPr lang="zh-CN" altLang="zh-TW" sz="1200" b="1" i="0" u="sng" kern="1200" dirty="0">
                    <a:solidFill>
                      <a:schemeClr val="tx1"/>
                    </a:solidFill>
                    <a:effectLst/>
                    <a:latin typeface="+mn-lt"/>
                    <a:ea typeface="+mn-ea"/>
                    <a:cs typeface="+mn-cs"/>
                  </a:rPr>
                  <a:t>視野</a:t>
                </a:r>
                <a:r>
                  <a:rPr lang="en-US" altLang="zh-TW" sz="1200" b="0" i="0" kern="1200" dirty="0">
                    <a:solidFill>
                      <a:schemeClr val="tx1"/>
                    </a:solidFill>
                    <a:effectLst/>
                    <a:latin typeface="+mn-lt"/>
                    <a:ea typeface="+mn-ea"/>
                    <a:cs typeface="+mn-cs"/>
                  </a:rPr>
                  <a:t> </a:t>
                </a:r>
                <a:r>
                  <a:rPr lang="zh-CN" altLang="zh-TW" sz="1200" b="0" i="0" kern="1200" dirty="0">
                    <a:solidFill>
                      <a:schemeClr val="tx1"/>
                    </a:solidFill>
                    <a:effectLst/>
                    <a:latin typeface="+mn-lt"/>
                    <a:ea typeface="+mn-ea"/>
                    <a:cs typeface="+mn-cs"/>
                  </a:rPr>
                  <a:t>在</a:t>
                </a:r>
                <a:r>
                  <a:rPr lang="en-US" altLang="zh-TW" sz="1200" b="0" i="0" kern="1200" dirty="0">
                    <a:solidFill>
                      <a:schemeClr val="tx1"/>
                    </a:solidFill>
                    <a:effectLst/>
                    <a:latin typeface="+mn-lt"/>
                    <a:ea typeface="+mn-ea"/>
                    <a:cs typeface="+mn-cs"/>
                  </a:rPr>
                  <a:t> </a:t>
                </a:r>
                <a:r>
                  <a:rPr lang="zh-CN" altLang="zh-TW" sz="1200" b="1" i="0" u="sng" kern="1200" dirty="0">
                    <a:solidFill>
                      <a:schemeClr val="tx1"/>
                    </a:solidFill>
                    <a:effectLst/>
                    <a:latin typeface="+mn-lt"/>
                    <a:ea typeface="+mn-ea"/>
                    <a:cs typeface="+mn-cs"/>
                  </a:rPr>
                  <a:t>不是邊</a:t>
                </a:r>
                <a:r>
                  <a:rPr lang="en-US" altLang="zh-TW" sz="1200" b="0" i="0" kern="1200" dirty="0">
                    <a:solidFill>
                      <a:schemeClr val="tx1"/>
                    </a:solidFill>
                    <a:effectLst/>
                    <a:latin typeface="+mn-lt"/>
                    <a:ea typeface="+mn-ea"/>
                    <a:cs typeface="+mn-cs"/>
                  </a:rPr>
                  <a:t> </a:t>
                </a:r>
                <a:r>
                  <a:rPr lang="zh-CN" altLang="zh-TW" sz="1200" b="0" i="0" kern="1200" dirty="0">
                    <a:solidFill>
                      <a:schemeClr val="tx1"/>
                    </a:solidFill>
                    <a:effectLst/>
                    <a:latin typeface="+mn-lt"/>
                    <a:ea typeface="+mn-ea"/>
                    <a:cs typeface="+mn-cs"/>
                  </a:rPr>
                  <a:t>也</a:t>
                </a:r>
                <a:r>
                  <a:rPr lang="en-US" altLang="zh-TW" sz="1200" b="0" i="0" kern="1200" dirty="0">
                    <a:solidFill>
                      <a:schemeClr val="tx1"/>
                    </a:solidFill>
                    <a:effectLst/>
                    <a:latin typeface="+mn-lt"/>
                    <a:ea typeface="+mn-ea"/>
                    <a:cs typeface="+mn-cs"/>
                  </a:rPr>
                  <a:t> </a:t>
                </a:r>
                <a:r>
                  <a:rPr lang="zh-CN" altLang="zh-TW" sz="1200" b="1" i="0" u="sng" kern="1200" dirty="0">
                    <a:solidFill>
                      <a:schemeClr val="tx1"/>
                    </a:solidFill>
                    <a:effectLst/>
                    <a:latin typeface="+mn-lt"/>
                    <a:ea typeface="+mn-ea"/>
                    <a:cs typeface="+mn-cs"/>
                  </a:rPr>
                  <a:t>不是尖端</a:t>
                </a:r>
                <a:r>
                  <a:rPr lang="zh-CN" altLang="zh-TW" sz="1200" b="0" i="0" kern="1200" dirty="0">
                    <a:solidFill>
                      <a:schemeClr val="tx1"/>
                    </a:solidFill>
                    <a:effectLst/>
                    <a:latin typeface="+mn-lt"/>
                    <a:ea typeface="+mn-ea"/>
                    <a:cs typeface="+mn-cs"/>
                  </a:rPr>
                  <a:t>，</a:t>
                </a:r>
                <a:r>
                  <a:rPr lang="zh-CN" altLang="zh-TW" sz="1200" b="1" i="0" u="sng" kern="1200" dirty="0">
                    <a:solidFill>
                      <a:schemeClr val="tx1"/>
                    </a:solidFill>
                    <a:effectLst/>
                    <a:latin typeface="+mn-lt"/>
                    <a:ea typeface="+mn-ea"/>
                    <a:cs typeface="+mn-cs"/>
                  </a:rPr>
                  <a:t>四面八方</a:t>
                </a:r>
                <a:r>
                  <a:rPr lang="zh-CN" altLang="zh-TW" sz="1200" b="0" i="0" kern="1200" dirty="0">
                    <a:solidFill>
                      <a:schemeClr val="tx1"/>
                    </a:solidFill>
                    <a:effectLst/>
                    <a:latin typeface="+mn-lt"/>
                    <a:ea typeface="+mn-ea"/>
                    <a:cs typeface="+mn-cs"/>
                  </a:rPr>
                  <a:t>都有可能</a:t>
                </a:r>
                <a:endParaRPr lang="en-US" altLang="zh-CN" b="0" i="0"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i="0"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這就如同</a:t>
                </a:r>
                <a:r>
                  <a:rPr lang="zh-CN" altLang="en-US" b="1" i="0" u="sng" dirty="0">
                    <a:solidFill>
                      <a:srgbClr val="374151"/>
                    </a:solidFill>
                    <a:effectLst/>
                    <a:latin typeface="Söhne"/>
                  </a:rPr>
                  <a:t>前一頁</a:t>
                </a:r>
                <a:r>
                  <a:rPr lang="zh-CN" altLang="en-US" b="0" i="0" dirty="0">
                    <a:solidFill>
                      <a:srgbClr val="374151"/>
                    </a:solidFill>
                    <a:effectLst/>
                    <a:latin typeface="Söhne"/>
                  </a:rPr>
                  <a:t>所講的三個位置：山的</a:t>
                </a:r>
                <a:r>
                  <a:rPr lang="zh-CN" altLang="en-US" b="1" i="0" u="sng" dirty="0">
                    <a:solidFill>
                      <a:srgbClr val="374151"/>
                    </a:solidFill>
                    <a:effectLst/>
                    <a:latin typeface="Söhne"/>
                  </a:rPr>
                  <a:t>尖頂</a:t>
                </a:r>
                <a:r>
                  <a:rPr lang="zh-CN" altLang="en-US" b="0" i="0" dirty="0">
                    <a:solidFill>
                      <a:srgbClr val="374151"/>
                    </a:solidFill>
                    <a:effectLst/>
                    <a:latin typeface="Söhne"/>
                  </a:rPr>
                  <a:t>、</a:t>
                </a:r>
                <a:r>
                  <a:rPr lang="zh-CN" altLang="en-US" b="1" i="0" u="sng" dirty="0">
                    <a:solidFill>
                      <a:srgbClr val="374151"/>
                    </a:solidFill>
                    <a:effectLst/>
                    <a:latin typeface="Söhne"/>
                  </a:rPr>
                  <a:t>陰影的邊</a:t>
                </a:r>
                <a:r>
                  <a:rPr lang="zh-CN" altLang="en-US" b="0" i="0" dirty="0">
                    <a:solidFill>
                      <a:srgbClr val="374151"/>
                    </a:solidFill>
                    <a:effectLst/>
                    <a:latin typeface="Söhne"/>
                  </a:rPr>
                  <a:t>邊、或是</a:t>
                </a:r>
                <a:r>
                  <a:rPr lang="zh-CN" altLang="en-US" b="1" i="0" u="sng" dirty="0">
                    <a:solidFill>
                      <a:srgbClr val="374151"/>
                    </a:solidFill>
                    <a:effectLst/>
                    <a:latin typeface="Söhne"/>
                  </a:rPr>
                  <a:t>天空</a:t>
                </a:r>
                <a:r>
                  <a:rPr lang="zh-CN" altLang="en-US" b="0" i="0" dirty="0">
                    <a:solidFill>
                      <a:srgbClr val="374151"/>
                    </a:solidFill>
                    <a:effectLst/>
                    <a:latin typeface="Söhne"/>
                  </a:rPr>
                  <a:t>其中一塊，</a:t>
                </a:r>
                <a:br>
                  <a:rPr lang="en-US" altLang="zh-CN" b="0" i="0" dirty="0">
                    <a:solidFill>
                      <a:srgbClr val="374151"/>
                    </a:solidFill>
                    <a:effectLst/>
                    <a:latin typeface="Söhne"/>
                  </a:rPr>
                </a:br>
                <a:r>
                  <a:rPr lang="zh-CN" altLang="en-US" b="0" i="0" dirty="0">
                    <a:solidFill>
                      <a:srgbClr val="374151"/>
                    </a:solidFill>
                    <a:effectLst/>
                    <a:latin typeface="Söhne"/>
                  </a:rPr>
                  <a:t>三個的</a:t>
                </a:r>
                <a:r>
                  <a:rPr lang="zh-CN" altLang="en-US" b="1" i="0" u="sng" dirty="0">
                    <a:solidFill>
                      <a:srgbClr val="374151"/>
                    </a:solidFill>
                    <a:effectLst/>
                    <a:latin typeface="Söhne"/>
                  </a:rPr>
                  <a:t>鑑別度</a:t>
                </a:r>
                <a:r>
                  <a:rPr lang="zh-CN" altLang="en-US" b="0" i="0" dirty="0">
                    <a:solidFill>
                      <a:srgbClr val="374151"/>
                    </a:solidFill>
                    <a:effectLst/>
                    <a:latin typeface="Söhne"/>
                  </a:rPr>
                  <a:t>就有差</a:t>
                </a: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374151"/>
                    </a:solidFill>
                    <a:effectLst/>
                    <a:latin typeface="Söhne"/>
                  </a:rPr>
                  <a:t>不同图像块的孔径问题</a:t>
                </a:r>
                <a:r>
                  <a:rPr lang="en-US" altLang="zh-TW" b="0" i="0" dirty="0">
                    <a:solidFill>
                      <a:srgbClr val="374151"/>
                    </a:solidFill>
                    <a:effectLst/>
                    <a:latin typeface="Söhne"/>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b="0" i="0" dirty="0">
                    <a:solidFill>
                      <a:srgbClr val="374151"/>
                    </a:solidFill>
                    <a:effectLst/>
                    <a:latin typeface="Söhne"/>
                  </a:rPr>
                  <a:t>(</a:t>
                </a:r>
                <a:r>
                  <a:rPr lang="en-US" altLang="zh-CN" b="0" i="0" dirty="0">
                    <a:solidFill>
                      <a:srgbClr val="374151"/>
                    </a:solidFill>
                    <a:effectLst/>
                    <a:latin typeface="Söhne"/>
                  </a:rPr>
                  <a:t>a) </a:t>
                </a:r>
                <a:r>
                  <a:rPr lang="zh-TW" altLang="en-US" b="1" i="0" u="sng" dirty="0">
                    <a:solidFill>
                      <a:srgbClr val="374151"/>
                    </a:solidFill>
                    <a:effectLst/>
                    <a:latin typeface="Söhne"/>
                  </a:rPr>
                  <a:t>稳定</a:t>
                </a:r>
                <a:r>
                  <a:rPr lang="en-US" altLang="zh-TW" b="0" i="0" dirty="0">
                    <a:solidFill>
                      <a:srgbClr val="374151"/>
                    </a:solidFill>
                    <a:effectLst/>
                    <a:latin typeface="Söhne"/>
                  </a:rPr>
                  <a:t>(“</a:t>
                </a:r>
                <a:r>
                  <a:rPr lang="zh-TW" altLang="en-US" b="0" i="0" dirty="0">
                    <a:solidFill>
                      <a:srgbClr val="374151"/>
                    </a:solidFill>
                    <a:effectLst/>
                    <a:latin typeface="Söhne"/>
                  </a:rPr>
                  <a:t>类似角落”</a:t>
                </a:r>
                <a:r>
                  <a:rPr lang="en-US" altLang="zh-TW" b="0" i="0" dirty="0">
                    <a:solidFill>
                      <a:srgbClr val="374151"/>
                    </a:solidFill>
                    <a:effectLst/>
                    <a:latin typeface="Söhne"/>
                  </a:rPr>
                  <a:t>)</a:t>
                </a:r>
                <a:r>
                  <a:rPr lang="zh-TW" altLang="en-US" b="0" i="0" dirty="0">
                    <a:solidFill>
                      <a:srgbClr val="374151"/>
                    </a:solidFill>
                    <a:effectLst/>
                    <a:latin typeface="Söhne"/>
                  </a:rPr>
                  <a:t> 流</a:t>
                </a:r>
                <a:r>
                  <a:rPr lang="en-US" altLang="zh-TW" b="0" i="0" dirty="0">
                    <a:solidFill>
                      <a:srgbClr val="374151"/>
                    </a:solidFill>
                    <a:effectLst/>
                    <a:latin typeface="Söhne"/>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b="0" i="0" dirty="0">
                    <a:solidFill>
                      <a:srgbClr val="374151"/>
                    </a:solidFill>
                    <a:effectLst/>
                    <a:latin typeface="Söhne"/>
                  </a:rPr>
                  <a:t>(</a:t>
                </a:r>
                <a:r>
                  <a:rPr lang="en-US" altLang="zh-CN" b="0" i="0" dirty="0">
                    <a:solidFill>
                      <a:srgbClr val="374151"/>
                    </a:solidFill>
                    <a:effectLst/>
                    <a:latin typeface="Söhne"/>
                  </a:rPr>
                  <a:t>b)</a:t>
                </a:r>
                <a:r>
                  <a:rPr lang="zh-TW" altLang="en-US" b="0" i="0" dirty="0">
                    <a:solidFill>
                      <a:srgbClr val="374151"/>
                    </a:solidFill>
                    <a:effectLst/>
                    <a:latin typeface="Söhne"/>
                  </a:rPr>
                  <a:t> 经典孔径问题 </a:t>
                </a:r>
                <a:r>
                  <a:rPr lang="en-US" altLang="zh-TW" b="0" i="0" dirty="0">
                    <a:solidFill>
                      <a:srgbClr val="374151"/>
                    </a:solidFill>
                    <a:effectLst/>
                    <a:latin typeface="Söhne"/>
                  </a:rPr>
                  <a:t>(</a:t>
                </a:r>
                <a:r>
                  <a:rPr lang="zh-TW" altLang="en-US" b="0" i="0" dirty="0">
                    <a:solidFill>
                      <a:srgbClr val="374151"/>
                    </a:solidFill>
                    <a:effectLst/>
                    <a:latin typeface="Söhne"/>
                  </a:rPr>
                  <a:t>理发杆错觉</a:t>
                </a:r>
                <a:r>
                  <a:rPr lang="en-US" altLang="zh-TW" b="0" i="0" dirty="0">
                    <a:solidFill>
                      <a:srgbClr val="374151"/>
                    </a:solidFill>
                    <a:effectLst/>
                    <a:latin typeface="Söhne"/>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b="0" i="0" dirty="0">
                    <a:solidFill>
                      <a:srgbClr val="374151"/>
                    </a:solidFill>
                    <a:effectLst/>
                    <a:latin typeface="Söhne"/>
                  </a:rPr>
                  <a:t>(</a:t>
                </a:r>
                <a:r>
                  <a:rPr lang="en-US" altLang="zh-CN" b="0" i="0" dirty="0">
                    <a:solidFill>
                      <a:srgbClr val="374151"/>
                    </a:solidFill>
                    <a:effectLst/>
                    <a:latin typeface="Söhne"/>
                  </a:rPr>
                  <a:t>c)</a:t>
                </a:r>
                <a:r>
                  <a:rPr lang="zh-TW" altLang="en-US" b="0" i="0" dirty="0">
                    <a:solidFill>
                      <a:srgbClr val="374151"/>
                    </a:solidFill>
                    <a:effectLst/>
                    <a:latin typeface="Söhne"/>
                  </a:rPr>
                  <a:t> </a:t>
                </a:r>
                <a:r>
                  <a:rPr lang="en-US" altLang="zh-TW" sz="1200" i="1" kern="1200" dirty="0" err="1">
                    <a:solidFill>
                      <a:schemeClr val="tx1"/>
                    </a:solidFill>
                    <a:effectLst/>
                    <a:latin typeface="+mn-lt"/>
                    <a:ea typeface="+mn-ea"/>
                    <a:cs typeface="+mn-cs"/>
                  </a:rPr>
                  <a:t>textureless</a:t>
                </a:r>
                <a:r>
                  <a:rPr lang="en-US" altLang="zh-TW" sz="1200" i="1" kern="1200" dirty="0">
                    <a:solidFill>
                      <a:schemeClr val="tx1"/>
                    </a:solidFill>
                    <a:effectLst/>
                    <a:latin typeface="+mn-lt"/>
                    <a:ea typeface="+mn-ea"/>
                    <a:cs typeface="+mn-cs"/>
                  </a:rPr>
                  <a:t> </a:t>
                </a:r>
                <a:r>
                  <a:rPr lang="zh-TW" altLang="en-US" b="0" i="0" dirty="0">
                    <a:solidFill>
                      <a:srgbClr val="374151"/>
                    </a:solidFill>
                    <a:effectLst/>
                    <a:latin typeface="Söhne"/>
                  </a:rPr>
                  <a:t>无纹理区域。两个图像</a:t>
                </a:r>
                <a14:m>
                  <m:oMath xmlns:m="http://schemas.openxmlformats.org/officeDocument/2006/math">
                    <m:sSub>
                      <m:sSubPr>
                        <m:ctrlPr>
                          <a:rPr lang="en-US" altLang="zh-CN" b="0" i="1" dirty="0" smtClean="0">
                            <a:solidFill>
                              <a:srgbClr val="374151"/>
                            </a:solidFill>
                            <a:effectLst/>
                            <a:latin typeface="Cambria Math" panose="02040503050406030204" pitchFamily="18" charset="0"/>
                          </a:rPr>
                        </m:ctrlPr>
                      </m:sSubPr>
                      <m:e>
                        <m:r>
                          <a:rPr lang="en-US" altLang="zh-CN" b="0" i="1" dirty="0" smtClean="0">
                            <a:solidFill>
                              <a:srgbClr val="374151"/>
                            </a:solidFill>
                            <a:effectLst/>
                            <a:latin typeface="Cambria Math" panose="02040503050406030204" pitchFamily="18" charset="0"/>
                          </a:rPr>
                          <m:t>𝐼</m:t>
                        </m:r>
                      </m:e>
                      <m:sub>
                        <m:r>
                          <a:rPr lang="en-US" altLang="zh-CN" b="0" i="1" dirty="0" smtClean="0">
                            <a:solidFill>
                              <a:srgbClr val="374151"/>
                            </a:solidFill>
                            <a:effectLst/>
                            <a:latin typeface="Cambria Math" panose="02040503050406030204" pitchFamily="18" charset="0"/>
                          </a:rPr>
                          <m:t>0</m:t>
                        </m:r>
                      </m:sub>
                    </m:sSub>
                  </m:oMath>
                </a14:m>
                <a:r>
                  <a:rPr lang="en-US" altLang="zh-CN" b="0" i="0" dirty="0">
                    <a:solidFill>
                      <a:srgbClr val="374151"/>
                    </a:solidFill>
                    <a:effectLst/>
                    <a:latin typeface="Söhne"/>
                  </a:rPr>
                  <a:t>(</a:t>
                </a:r>
                <a:r>
                  <a:rPr lang="zh-TW" altLang="en-US" b="0" i="0" dirty="0">
                    <a:solidFill>
                      <a:srgbClr val="374151"/>
                    </a:solidFill>
                    <a:effectLst/>
                    <a:latin typeface="Söhne"/>
                  </a:rPr>
                  <a:t>黄色</a:t>
                </a:r>
                <a:r>
                  <a:rPr lang="en-US" altLang="zh-TW" b="0" i="0" dirty="0">
                    <a:solidFill>
                      <a:srgbClr val="374151"/>
                    </a:solidFill>
                    <a:effectLst/>
                    <a:latin typeface="Söhne"/>
                  </a:rPr>
                  <a:t>)</a:t>
                </a:r>
                <a:r>
                  <a:rPr lang="zh-TW" altLang="en-US" b="0" i="0" dirty="0">
                    <a:solidFill>
                      <a:srgbClr val="374151"/>
                    </a:solidFill>
                    <a:effectLst/>
                    <a:latin typeface="Söhne"/>
                  </a:rPr>
                  <a:t> 和 </a:t>
                </a:r>
                <a14:m>
                  <m:oMath xmlns:m="http://schemas.openxmlformats.org/officeDocument/2006/math">
                    <m:sSub>
                      <m:sSubPr>
                        <m:ctrlPr>
                          <a:rPr lang="en-US" altLang="zh-CN" b="0" i="1" dirty="0" smtClean="0">
                            <a:solidFill>
                              <a:srgbClr val="374151"/>
                            </a:solidFill>
                            <a:effectLst/>
                            <a:latin typeface="Cambria Math" panose="02040503050406030204" pitchFamily="18" charset="0"/>
                          </a:rPr>
                        </m:ctrlPr>
                      </m:sSubPr>
                      <m:e>
                        <m:r>
                          <a:rPr lang="en-US" altLang="zh-CN" b="0" i="1" dirty="0" smtClean="0">
                            <a:solidFill>
                              <a:srgbClr val="374151"/>
                            </a:solidFill>
                            <a:effectLst/>
                            <a:latin typeface="Cambria Math" panose="02040503050406030204" pitchFamily="18" charset="0"/>
                          </a:rPr>
                          <m:t>𝐼</m:t>
                        </m:r>
                      </m:e>
                      <m:sub>
                        <m:r>
                          <a:rPr lang="en-US" altLang="zh-CN" b="0" i="1" dirty="0" smtClean="0">
                            <a:solidFill>
                              <a:srgbClr val="374151"/>
                            </a:solidFill>
                            <a:effectLst/>
                            <a:latin typeface="Cambria Math" panose="02040503050406030204" pitchFamily="18" charset="0"/>
                          </a:rPr>
                          <m:t>1</m:t>
                        </m:r>
                      </m:sub>
                    </m:sSub>
                  </m:oMath>
                </a14:m>
                <a:r>
                  <a:rPr lang="en-US" altLang="zh-CN" b="0" i="0" dirty="0">
                    <a:solidFill>
                      <a:srgbClr val="374151"/>
                    </a:solidFill>
                    <a:effectLst/>
                    <a:latin typeface="Söhne"/>
                  </a:rPr>
                  <a:t>(</a:t>
                </a:r>
                <a:r>
                  <a:rPr lang="zh-TW" altLang="en-US" b="0" i="0" dirty="0">
                    <a:solidFill>
                      <a:srgbClr val="374151"/>
                    </a:solidFill>
                    <a:effectLst/>
                    <a:latin typeface="Söhne"/>
                  </a:rPr>
                  <a:t>红色</a:t>
                </a:r>
                <a:r>
                  <a:rPr lang="en-US" altLang="zh-TW" b="0" i="0" dirty="0">
                    <a:solidFill>
                      <a:srgbClr val="374151"/>
                    </a:solidFill>
                    <a:effectLst/>
                    <a:latin typeface="Söhne"/>
                  </a:rPr>
                  <a:t>)</a:t>
                </a:r>
                <a:r>
                  <a:rPr lang="zh-TW" altLang="en-US" b="0" i="0" dirty="0">
                    <a:solidFill>
                      <a:srgbClr val="374151"/>
                    </a:solidFill>
                    <a:effectLst/>
                    <a:latin typeface="Söhne"/>
                  </a:rPr>
                  <a:t> 重叠在一起。</a:t>
                </a:r>
                <a:endParaRPr lang="en-US" altLang="zh-TW" b="0" i="0" dirty="0">
                  <a:solidFill>
                    <a:srgbClr val="374151"/>
                  </a:solidFill>
                  <a:effectLst/>
                  <a:latin typeface="Söhne"/>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0" i="0" dirty="0">
                    <a:solidFill>
                      <a:srgbClr val="374151"/>
                    </a:solidFill>
                    <a:effectLst/>
                    <a:latin typeface="Söhne"/>
                  </a:rPr>
                  <a:t>红色向量</a:t>
                </a:r>
                <a14:m>
                  <m:oMath xmlns:m="http://schemas.openxmlformats.org/officeDocument/2006/math">
                    <m:r>
                      <a:rPr lang="en-US" altLang="zh-CN" b="0" i="1" dirty="0" smtClean="0">
                        <a:solidFill>
                          <a:srgbClr val="374151"/>
                        </a:solidFill>
                        <a:effectLst/>
                        <a:latin typeface="Cambria Math" panose="02040503050406030204" pitchFamily="18" charset="0"/>
                      </a:rPr>
                      <m:t>𝑢</m:t>
                    </m:r>
                  </m:oMath>
                </a14:m>
                <a:r>
                  <a:rPr lang="zh-TW" altLang="en-US" b="0" i="0" dirty="0">
                    <a:solidFill>
                      <a:srgbClr val="374151"/>
                    </a:solidFill>
                    <a:effectLst/>
                    <a:latin typeface="Söhne"/>
                  </a:rPr>
                  <a:t>表示</a:t>
                </a:r>
                <a:r>
                  <a:rPr lang="en-US" altLang="zh-CN" b="0" i="0" dirty="0">
                    <a:solidFill>
                      <a:srgbClr val="374151"/>
                    </a:solidFill>
                    <a:effectLst/>
                    <a:latin typeface="Söhne"/>
                  </a:rPr>
                  <a:t>patch</a:t>
                </a:r>
                <a:r>
                  <a:rPr lang="zh-TW" altLang="en-US" b="0" i="0" dirty="0">
                    <a:solidFill>
                      <a:srgbClr val="374151"/>
                    </a:solidFill>
                    <a:effectLst/>
                    <a:latin typeface="Söhne"/>
                  </a:rPr>
                  <a:t>中心与</a:t>
                </a:r>
                <a14:m>
                  <m:oMath xmlns:m="http://schemas.openxmlformats.org/officeDocument/2006/math">
                    <m:r>
                      <a:rPr lang="en-US" altLang="zh-CN" b="0" i="1" dirty="0" smtClean="0">
                        <a:solidFill>
                          <a:srgbClr val="374151"/>
                        </a:solidFill>
                        <a:effectLst/>
                        <a:latin typeface="Cambria Math" panose="02040503050406030204" pitchFamily="18" charset="0"/>
                      </a:rPr>
                      <m:t>𝑤</m:t>
                    </m:r>
                    <m:r>
                      <a:rPr lang="en-US" altLang="zh-CN" b="0" i="1" dirty="0" smtClean="0">
                        <a:solidFill>
                          <a:srgbClr val="374151"/>
                        </a:solidFill>
                        <a:effectLst/>
                        <a:latin typeface="Cambria Math" panose="02040503050406030204" pitchFamily="18" charset="0"/>
                      </a:rPr>
                      <m:t>(</m:t>
                    </m:r>
                    <m:sSub>
                      <m:sSubPr>
                        <m:ctrlPr>
                          <a:rPr lang="en-US" altLang="zh-CN" b="0" i="1" dirty="0" smtClean="0">
                            <a:solidFill>
                              <a:srgbClr val="374151"/>
                            </a:solidFill>
                            <a:effectLst/>
                            <a:latin typeface="Cambria Math" panose="02040503050406030204" pitchFamily="18" charset="0"/>
                          </a:rPr>
                        </m:ctrlPr>
                      </m:sSubPr>
                      <m:e>
                        <m:r>
                          <a:rPr lang="en-US" altLang="zh-CN" b="0" i="1" dirty="0" smtClean="0">
                            <a:solidFill>
                              <a:srgbClr val="374151"/>
                            </a:solidFill>
                            <a:effectLst/>
                            <a:latin typeface="Cambria Math" panose="02040503050406030204" pitchFamily="18" charset="0"/>
                          </a:rPr>
                          <m:t>𝑥</m:t>
                        </m:r>
                      </m:e>
                      <m:sub>
                        <m:r>
                          <a:rPr lang="en-US" altLang="zh-CN" b="0" i="1" dirty="0" smtClean="0">
                            <a:solidFill>
                              <a:srgbClr val="374151"/>
                            </a:solidFill>
                            <a:effectLst/>
                            <a:latin typeface="Cambria Math" panose="02040503050406030204" pitchFamily="18" charset="0"/>
                          </a:rPr>
                          <m:t>𝑖</m:t>
                        </m:r>
                      </m:sub>
                    </m:sSub>
                    <m:r>
                      <a:rPr lang="en-US" altLang="zh-CN" b="0" i="1" dirty="0" smtClean="0">
                        <a:solidFill>
                          <a:srgbClr val="374151"/>
                        </a:solidFill>
                        <a:effectLst/>
                        <a:latin typeface="Cambria Math" panose="02040503050406030204" pitchFamily="18" charset="0"/>
                      </a:rPr>
                      <m:t>)</m:t>
                    </m:r>
                  </m:oMath>
                </a14:m>
                <a:r>
                  <a:rPr lang="zh-TW" altLang="en-US" b="0" i="0" dirty="0">
                    <a:solidFill>
                      <a:srgbClr val="374151"/>
                    </a:solidFill>
                    <a:effectLst/>
                    <a:latin typeface="Söhne"/>
                  </a:rPr>
                  <a:t>权重函数</a:t>
                </a:r>
                <a:r>
                  <a:rPr lang="en-US" altLang="zh-TW" b="0" i="0" dirty="0">
                    <a:solidFill>
                      <a:srgbClr val="374151"/>
                    </a:solidFill>
                    <a:effectLst/>
                    <a:latin typeface="Söhne"/>
                  </a:rPr>
                  <a:t>(</a:t>
                </a:r>
                <a:r>
                  <a:rPr lang="en-US" altLang="zh-CN" b="0" i="0" dirty="0">
                    <a:solidFill>
                      <a:srgbClr val="374151"/>
                    </a:solidFill>
                    <a:effectLst/>
                    <a:latin typeface="Söhne"/>
                  </a:rPr>
                  <a:t>patch window)</a:t>
                </a:r>
                <a:r>
                  <a:rPr lang="zh-TW" altLang="en-US" b="0" i="0" dirty="0">
                    <a:solidFill>
                      <a:srgbClr val="374151"/>
                    </a:solidFill>
                    <a:effectLst/>
                    <a:latin typeface="Söhne"/>
                  </a:rPr>
                  <a:t>之间的位移，用黑色圆圈表示。</a:t>
                </a: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Aperture</a:t>
                </a:r>
                <a:r>
                  <a:rPr lang="zh-TW" altLang="en-US" dirty="0"/>
                  <a:t> </a:t>
                </a:r>
                <a:r>
                  <a:rPr lang="en-US" altLang="zh-TW" b="0" i="0" dirty="0">
                    <a:solidFill>
                      <a:srgbClr val="A0A0A0"/>
                    </a:solidFill>
                    <a:effectLst/>
                    <a:latin typeface="Gilroy"/>
                  </a:rPr>
                  <a:t>/ˈ</a:t>
                </a:r>
                <a:r>
                  <a:rPr lang="en-US" altLang="zh-TW" b="0" i="0" dirty="0" err="1">
                    <a:solidFill>
                      <a:srgbClr val="A0A0A0"/>
                    </a:solidFill>
                    <a:effectLst/>
                    <a:latin typeface="Gilroy"/>
                  </a:rPr>
                  <a:t>æpətʃə</a:t>
                </a:r>
                <a:r>
                  <a:rPr lang="en-US" altLang="zh-TW" b="0" i="0" dirty="0">
                    <a:solidFill>
                      <a:srgbClr val="A0A0A0"/>
                    </a:solidFill>
                    <a:effectLst/>
                    <a:latin typeface="Gilroy"/>
                  </a:rPr>
                  <a:t>(r)/</a:t>
                </a:r>
                <a:r>
                  <a:rPr lang="zh-TW" altLang="en-US" b="0" i="0" dirty="0">
                    <a:solidFill>
                      <a:srgbClr val="A0A0A0"/>
                    </a:solidFill>
                    <a:effectLst/>
                    <a:latin typeface="Gilroy"/>
                  </a:rPr>
                  <a:t> </a:t>
                </a:r>
                <a:r>
                  <a:rPr lang="zh-TW" altLang="en-US" dirty="0"/>
                  <a:t>孔徑</a:t>
                </a:r>
              </a:p>
            </p:txBody>
          </p:sp>
        </mc:Choice>
        <mc:Fallback xmlns="">
          <p:sp>
            <p:nvSpPr>
              <p:cNvPr id="3" name="備忘稿版面配置區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找特徵，也牽涉到 </a:t>
                </a:r>
                <a:r>
                  <a:rPr lang="zh-TW" altLang="en-US" b="1" u="sng" dirty="0"/>
                  <a:t>孔徑</a:t>
                </a:r>
                <a:r>
                  <a:rPr lang="zh-TW" altLang="en-US" dirty="0"/>
                  <a:t>問題</a:t>
                </a: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74151"/>
                    </a:solidFill>
                    <a:effectLst/>
                    <a:latin typeface="Söhne"/>
                  </a:rPr>
                  <a:t>比如右上角</a:t>
                </a:r>
                <a:r>
                  <a:rPr lang="zh-TW" altLang="en-US" b="0" i="0" dirty="0">
                    <a:solidFill>
                      <a:srgbClr val="374151"/>
                    </a:solidFill>
                    <a:effectLst/>
                    <a:latin typeface="Söhne"/>
                  </a:rPr>
                  <a:t> </a:t>
                </a:r>
                <a:r>
                  <a:rPr lang="zh-CN" altLang="en-US" b="0" i="0" dirty="0">
                    <a:solidFill>
                      <a:srgbClr val="374151"/>
                    </a:solidFill>
                    <a:effectLst/>
                    <a:latin typeface="Söhne"/>
                  </a:rPr>
                  <a:t>老式的理髮廳</a:t>
                </a:r>
                <a:r>
                  <a:rPr lang="zh-TW" altLang="en-US" b="0" i="0" dirty="0">
                    <a:solidFill>
                      <a:srgbClr val="374151"/>
                    </a:solidFill>
                    <a:effectLst/>
                    <a:latin typeface="Söhne"/>
                  </a:rPr>
                  <a:t> </a:t>
                </a:r>
                <a:r>
                  <a:rPr lang="zh-CN" altLang="en-US" b="0" i="0" dirty="0">
                    <a:solidFill>
                      <a:srgbClr val="374151"/>
                    </a:solidFill>
                    <a:effectLst/>
                    <a:latin typeface="Söhne"/>
                  </a:rPr>
                  <a:t>的柱子：</a:t>
                </a:r>
                <a:r>
                  <a:rPr lang="zh-CN" altLang="en-US" b="1" i="0" u="sng" dirty="0">
                    <a:solidFill>
                      <a:srgbClr val="374151"/>
                    </a:solidFill>
                    <a:effectLst/>
                    <a:latin typeface="Söhne"/>
                  </a:rPr>
                  <a:t>典型的孔徑</a:t>
                </a:r>
                <a:r>
                  <a:rPr lang="zh-CN" altLang="en-US" b="0" i="0" dirty="0">
                    <a:solidFill>
                      <a:srgbClr val="374151"/>
                    </a:solidFill>
                    <a:effectLst/>
                    <a:latin typeface="Söhne"/>
                  </a:rPr>
                  <a:t>問題</a:t>
                </a:r>
                <a:endParaRPr lang="en-US" altLang="zh-CN" b="0" i="0" dirty="0">
                  <a:solidFill>
                    <a:srgbClr val="374151"/>
                  </a:solidFill>
                  <a:effectLst/>
                  <a:latin typeface="Söhne"/>
                </a:endParaRPr>
              </a:p>
              <a:p>
                <a:pPr marL="285750" indent="-285750" rtl="0" fontAlgn="ctr">
                  <a:spcBef>
                    <a:spcPts val="0"/>
                  </a:spcBef>
                  <a:spcAft>
                    <a:spcPts val="0"/>
                  </a:spcAft>
                  <a:buFont typeface="Arial" panose="020B0604020202020204" pitchFamily="34" charset="0"/>
                  <a:buChar char="•"/>
                </a:pPr>
                <a:r>
                  <a:rPr lang="zh-CN" altLang="zh-TW" sz="1800" dirty="0">
                    <a:solidFill>
                      <a:srgbClr val="000000"/>
                    </a:solidFill>
                    <a:effectLst/>
                    <a:ea typeface="Microsoft JhengHei" panose="020B0604030504040204" pitchFamily="34" charset="-120"/>
                  </a:rPr>
                  <a:t>當通過</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新細明體" panose="02020500000000000000" pitchFamily="18" charset="-120"/>
                  </a:rPr>
                  <a:t>有限的視野</a:t>
                </a:r>
                <a:r>
                  <a:rPr lang="zh-TW" altLang="zh-TW" sz="1800" dirty="0">
                    <a:solidFill>
                      <a:srgbClr val="000000"/>
                    </a:solidFill>
                    <a:effectLst/>
                    <a:ea typeface="新細明體" panose="02020500000000000000" pitchFamily="18" charset="-120"/>
                  </a:rPr>
                  <a:t> 去觀察 </a:t>
                </a:r>
                <a:r>
                  <a:rPr lang="zh-TW" altLang="zh-TW" sz="1800" b="1" u="sng" dirty="0">
                    <a:solidFill>
                      <a:srgbClr val="000000"/>
                    </a:solidFill>
                    <a:effectLst/>
                    <a:ea typeface="新細明體" panose="02020500000000000000" pitchFamily="18" charset="-120"/>
                  </a:rPr>
                  <a:t>移動物體</a:t>
                </a:r>
                <a:r>
                  <a:rPr lang="zh-TW" altLang="zh-TW" sz="1800" dirty="0">
                    <a:solidFill>
                      <a:srgbClr val="000000"/>
                    </a:solidFill>
                    <a:effectLst/>
                    <a:ea typeface="新細明體" panose="02020500000000000000" pitchFamily="18" charset="-120"/>
                  </a:rPr>
                  <a:t>，</a:t>
                </a:r>
                <a:br>
                  <a:rPr lang="zh-TW" altLang="zh-TW" sz="1800" dirty="0">
                    <a:solidFill>
                      <a:srgbClr val="000000"/>
                    </a:solidFill>
                    <a:effectLst/>
                    <a:ea typeface="新細明體" panose="02020500000000000000" pitchFamily="18" charset="-120"/>
                  </a:rPr>
                </a:br>
                <a:r>
                  <a:rPr lang="zh-TW" altLang="zh-TW" sz="1800" b="1" u="sng" dirty="0">
                    <a:solidFill>
                      <a:srgbClr val="000000"/>
                    </a:solidFill>
                    <a:effectLst/>
                    <a:ea typeface="新細明體" panose="02020500000000000000" pitchFamily="18" charset="-120"/>
                  </a:rPr>
                  <a:t>視覺</a:t>
                </a:r>
                <a:r>
                  <a:rPr lang="zh-TW" altLang="zh-TW" sz="1800" dirty="0">
                    <a:solidFill>
                      <a:srgbClr val="000000"/>
                    </a:solidFill>
                    <a:effectLst/>
                    <a:ea typeface="Söhne"/>
                  </a:rPr>
                  <a:t> 得到的</a:t>
                </a:r>
                <a:r>
                  <a:rPr lang="zh-TW" altLang="zh-TW" sz="1800" b="1" u="sng" dirty="0">
                    <a:solidFill>
                      <a:srgbClr val="000000"/>
                    </a:solidFill>
                    <a:effectLst/>
                    <a:ea typeface="新細明體" panose="02020500000000000000" pitchFamily="18" charset="-120"/>
                  </a:rPr>
                  <a:t>資訊 可能不完整</a:t>
                </a:r>
                <a:r>
                  <a:rPr lang="zh-TW" altLang="zh-TW" sz="1800" dirty="0">
                    <a:solidFill>
                      <a:srgbClr val="000000"/>
                    </a:solidFill>
                    <a:effectLst/>
                    <a:ea typeface="新細明體" panose="02020500000000000000" pitchFamily="18" charset="-120"/>
                  </a:rPr>
                  <a:t>，</a:t>
                </a:r>
                <a:r>
                  <a:rPr lang="zh-TW" altLang="zh-TW" sz="1800" b="1" u="sng" dirty="0">
                    <a:solidFill>
                      <a:srgbClr val="000000"/>
                    </a:solidFill>
                    <a:effectLst/>
                    <a:ea typeface="新細明體" panose="02020500000000000000" pitchFamily="18" charset="-120"/>
                  </a:rPr>
                  <a:t>感知</a:t>
                </a:r>
                <a:r>
                  <a:rPr lang="zh-TW" altLang="zh-TW" sz="1800" dirty="0">
                    <a:solidFill>
                      <a:srgbClr val="000000"/>
                    </a:solidFill>
                    <a:effectLst/>
                    <a:ea typeface="新細明體" panose="02020500000000000000" pitchFamily="18" charset="-120"/>
                  </a:rPr>
                  <a:t>到的 </a:t>
                </a:r>
                <a:r>
                  <a:rPr lang="zh-TW" altLang="zh-TW" sz="1800" b="1" u="sng" dirty="0">
                    <a:solidFill>
                      <a:srgbClr val="000000"/>
                    </a:solidFill>
                    <a:effectLst/>
                    <a:ea typeface="新細明體" panose="02020500000000000000" pitchFamily="18" charset="-120"/>
                  </a:rPr>
                  <a:t>運動方向 有偏差</a:t>
                </a:r>
                <a:r>
                  <a:rPr lang="zh-TW" altLang="zh-TW" sz="1800" dirty="0">
                    <a:solidFill>
                      <a:srgbClr val="000000"/>
                    </a:solidFill>
                    <a:effectLst/>
                    <a:ea typeface="新細明體" panose="02020500000000000000" pitchFamily="18" charset="-120"/>
                  </a:rPr>
                  <a:t>。</a:t>
                </a:r>
                <a:endParaRPr lang="zh-TW" altLang="zh-TW" sz="1800" dirty="0">
                  <a:solidFill>
                    <a:srgbClr val="000000"/>
                  </a:solidFill>
                  <a:effectLst/>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strike="noStrike"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比如：</a:t>
                </a:r>
                <a:r>
                  <a:rPr lang="zh-CN" altLang="en-US" b="1" i="0" u="sng" dirty="0">
                    <a:solidFill>
                      <a:srgbClr val="374151"/>
                    </a:solidFill>
                    <a:effectLst/>
                    <a:latin typeface="Söhne"/>
                  </a:rPr>
                  <a:t>理髮廳柱</a:t>
                </a:r>
                <a:r>
                  <a:rPr lang="zh-CN" altLang="en-US" b="0" i="0" dirty="0">
                    <a:solidFill>
                      <a:srgbClr val="374151"/>
                    </a:solidFill>
                    <a:effectLst/>
                    <a:latin typeface="Söhne"/>
                  </a:rPr>
                  <a:t>，會覺得</a:t>
                </a:r>
                <a:r>
                  <a:rPr lang="zh-TW" altLang="en-US" b="0" i="0" dirty="0">
                    <a:solidFill>
                      <a:srgbClr val="374151"/>
                    </a:solidFill>
                    <a:effectLst/>
                    <a:latin typeface="Söhne"/>
                  </a:rPr>
                  <a:t> </a:t>
                </a:r>
                <a:r>
                  <a:rPr lang="zh-CN" altLang="en-US" b="1" i="0" u="sng" dirty="0">
                    <a:solidFill>
                      <a:srgbClr val="374151"/>
                    </a:solidFill>
                    <a:effectLst/>
                    <a:latin typeface="Söhne"/>
                  </a:rPr>
                  <a:t>邊旋轉</a:t>
                </a:r>
                <a:r>
                  <a:rPr lang="zh-TW" altLang="en-US" b="1" i="0" u="sng" dirty="0">
                    <a:solidFill>
                      <a:srgbClr val="374151"/>
                    </a:solidFill>
                    <a:effectLst/>
                    <a:latin typeface="Söhne"/>
                  </a:rPr>
                  <a:t> </a:t>
                </a:r>
                <a:r>
                  <a:rPr lang="zh-CN" altLang="en-US" b="1" i="0" u="sng" dirty="0">
                    <a:solidFill>
                      <a:srgbClr val="374151"/>
                    </a:solidFill>
                    <a:effectLst/>
                    <a:latin typeface="Söhne"/>
                  </a:rPr>
                  <a:t>邊往上</a:t>
                </a:r>
                <a:r>
                  <a:rPr lang="zh-CN" altLang="en-US" b="0" i="0" dirty="0">
                    <a:solidFill>
                      <a:srgbClr val="374151"/>
                    </a:solidFill>
                    <a:effectLst/>
                    <a:latin typeface="Söhne"/>
                  </a:rPr>
                  <a:t>，</a:t>
                </a:r>
                <a:endParaRPr lang="en-US" altLang="zh-CN" b="0" i="0" dirty="0">
                  <a:solidFill>
                    <a:srgbClr val="374151"/>
                  </a:solidFill>
                  <a:effectLst/>
                  <a:latin typeface="Söhne"/>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因為在</a:t>
                </a:r>
                <a:r>
                  <a:rPr lang="zh-TW" altLang="en-US" b="0" i="0" dirty="0">
                    <a:solidFill>
                      <a:srgbClr val="374151"/>
                    </a:solidFill>
                    <a:effectLst/>
                    <a:latin typeface="Söhne"/>
                  </a:rPr>
                  <a:t> </a:t>
                </a:r>
                <a:r>
                  <a:rPr lang="zh-CN" altLang="en-US" b="1" i="0" u="sng" dirty="0">
                    <a:solidFill>
                      <a:srgbClr val="374151"/>
                    </a:solidFill>
                    <a:effectLst/>
                    <a:latin typeface="Söhne"/>
                  </a:rPr>
                  <a:t>有限的視野</a:t>
                </a:r>
                <a:r>
                  <a:rPr lang="zh-TW" altLang="en-US" b="0" i="0" dirty="0">
                    <a:solidFill>
                      <a:srgbClr val="374151"/>
                    </a:solidFill>
                    <a:effectLst/>
                    <a:latin typeface="Söhne"/>
                  </a:rPr>
                  <a:t>，用</a:t>
                </a:r>
                <a:r>
                  <a:rPr lang="en-US" altLang="zh-TW" b="1" i="0" u="sng" dirty="0">
                    <a:solidFill>
                      <a:srgbClr val="374151"/>
                    </a:solidFill>
                    <a:effectLst/>
                    <a:latin typeface="Söhne"/>
                  </a:rPr>
                  <a:t>2D</a:t>
                </a:r>
                <a:r>
                  <a:rPr lang="zh-TW" altLang="en-US" b="1" i="0" u="sng" dirty="0">
                    <a:solidFill>
                      <a:srgbClr val="374151"/>
                    </a:solidFill>
                    <a:effectLst/>
                    <a:latin typeface="Söhne"/>
                  </a:rPr>
                  <a:t>的角度</a:t>
                </a:r>
                <a:r>
                  <a:rPr lang="zh-TW" altLang="en-US" b="0" i="0" dirty="0">
                    <a:solidFill>
                      <a:srgbClr val="374151"/>
                    </a:solidFill>
                    <a:effectLst/>
                    <a:latin typeface="Söhne"/>
                  </a:rPr>
                  <a:t>，去觀察 </a:t>
                </a:r>
                <a:r>
                  <a:rPr lang="en-US" altLang="zh-TW" b="1" i="0" u="sng" dirty="0">
                    <a:solidFill>
                      <a:srgbClr val="374151"/>
                    </a:solidFill>
                    <a:effectLst/>
                    <a:latin typeface="Söhne"/>
                  </a:rPr>
                  <a:t>3D</a:t>
                </a:r>
                <a:r>
                  <a:rPr lang="zh-TW" altLang="en-US" b="1" i="0" u="sng" dirty="0">
                    <a:solidFill>
                      <a:srgbClr val="374151"/>
                    </a:solidFill>
                    <a:effectLst/>
                    <a:latin typeface="Söhne"/>
                  </a:rPr>
                  <a:t> 的物體</a:t>
                </a:r>
                <a:r>
                  <a:rPr lang="zh-TW" altLang="en-US" b="0" i="0" dirty="0">
                    <a:solidFill>
                      <a:srgbClr val="374151"/>
                    </a:solidFill>
                    <a:effectLst/>
                    <a:latin typeface="Söhne"/>
                  </a:rPr>
                  <a:t>，無法看到它的</a:t>
                </a:r>
                <a:r>
                  <a:rPr lang="zh-TW" altLang="en-US" b="1" i="0" u="sng" dirty="0">
                    <a:solidFill>
                      <a:srgbClr val="374151"/>
                    </a:solidFill>
                    <a:effectLst/>
                    <a:latin typeface="Söhne"/>
                  </a:rPr>
                  <a:t>背面或側面</a:t>
                </a:r>
                <a:r>
                  <a:rPr lang="zh-TW" altLang="en-US" b="0" i="0" dirty="0">
                    <a:solidFill>
                      <a:srgbClr val="374151"/>
                    </a:solidFill>
                    <a:effectLst/>
                    <a:latin typeface="Söhne"/>
                  </a:rPr>
                  <a:t>，</a:t>
                </a:r>
                <a:br>
                  <a:rPr lang="en-US" altLang="zh-TW" b="0" i="0" dirty="0">
                    <a:solidFill>
                      <a:srgbClr val="374151"/>
                    </a:solidFill>
                    <a:effectLst/>
                    <a:latin typeface="Söhne"/>
                  </a:rPr>
                </a:br>
                <a:r>
                  <a:rPr lang="zh-TW" altLang="en-US" b="0" i="0" dirty="0">
                    <a:solidFill>
                      <a:srgbClr val="374151"/>
                    </a:solidFill>
                    <a:effectLst/>
                    <a:latin typeface="Söhne"/>
                  </a:rPr>
                  <a:t>所以會有往</a:t>
                </a:r>
                <a:r>
                  <a:rPr lang="zh-TW" altLang="en-US" b="1" i="0" u="sng" dirty="0">
                    <a:solidFill>
                      <a:srgbClr val="374151"/>
                    </a:solidFill>
                    <a:effectLst/>
                    <a:latin typeface="Söhne"/>
                  </a:rPr>
                  <a:t>上轉的假像</a:t>
                </a:r>
                <a:r>
                  <a:rPr lang="zh-TW" altLang="en-US" b="0" i="0" dirty="0">
                    <a:solidFill>
                      <a:srgbClr val="374151"/>
                    </a:solidFill>
                    <a:effectLst/>
                    <a:latin typeface="Söhne"/>
                  </a:rPr>
                  <a:t>，事實上他只有</a:t>
                </a:r>
                <a:r>
                  <a:rPr lang="zh-TW" altLang="en-US" b="1" i="0" u="sng" dirty="0">
                    <a:solidFill>
                      <a:srgbClr val="374151"/>
                    </a:solidFill>
                    <a:effectLst/>
                    <a:latin typeface="Söhne"/>
                  </a:rPr>
                  <a:t>水平轉</a:t>
                </a:r>
                <a:r>
                  <a:rPr lang="zh-TW" altLang="en-US" b="0" i="0" dirty="0">
                    <a:solidFill>
                      <a:srgbClr val="374151"/>
                    </a:solidFill>
                    <a:effectLst/>
                    <a:latin typeface="Söhne"/>
                  </a:rPr>
                  <a:t>。</a:t>
                </a:r>
                <a:endParaRPr lang="en-US" altLang="zh-TW" b="0" i="0"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理髮廳柱</a:t>
                </a:r>
                <a:r>
                  <a:rPr lang="zh-TW" altLang="en-US" b="0" i="0" dirty="0">
                    <a:solidFill>
                      <a:srgbClr val="374151"/>
                    </a:solidFill>
                    <a:effectLst/>
                    <a:latin typeface="Söhne"/>
                  </a:rPr>
                  <a:t> </a:t>
                </a:r>
                <a:r>
                  <a:rPr lang="zh-CN" altLang="en-US" b="0" i="0" dirty="0">
                    <a:solidFill>
                      <a:srgbClr val="374151"/>
                    </a:solidFill>
                    <a:effectLst/>
                    <a:latin typeface="Söhne"/>
                  </a:rPr>
                  <a:t>左邊</a:t>
                </a:r>
                <a:r>
                  <a:rPr lang="zh-TW" altLang="en-US" b="0" i="0" dirty="0">
                    <a:solidFill>
                      <a:srgbClr val="374151"/>
                    </a:solidFill>
                    <a:effectLst/>
                    <a:latin typeface="Söhne"/>
                  </a:rPr>
                  <a:t> </a:t>
                </a:r>
                <a:r>
                  <a:rPr lang="zh-CN" altLang="en-US" b="0" i="0" dirty="0">
                    <a:solidFill>
                      <a:srgbClr val="374151"/>
                    </a:solidFill>
                    <a:effectLst/>
                    <a:latin typeface="Söhne"/>
                  </a:rPr>
                  <a:t>另一個例子：</a:t>
                </a:r>
                <a:br>
                  <a:rPr lang="en-US" altLang="zh-CN" b="0" i="0" dirty="0">
                    <a:solidFill>
                      <a:srgbClr val="374151"/>
                    </a:solidFill>
                    <a:effectLst/>
                    <a:latin typeface="Söhne"/>
                  </a:rPr>
                </a:br>
                <a:r>
                  <a:rPr lang="zh-CN" altLang="en-US" b="0" i="0" dirty="0">
                    <a:solidFill>
                      <a:srgbClr val="374151"/>
                    </a:solidFill>
                    <a:effectLst/>
                    <a:latin typeface="Söhne"/>
                  </a:rPr>
                  <a:t>因為</a:t>
                </a:r>
                <a:r>
                  <a:rPr lang="zh-CN" altLang="en-US" b="1" i="0" u="sng" dirty="0">
                    <a:solidFill>
                      <a:srgbClr val="374151"/>
                    </a:solidFill>
                    <a:effectLst/>
                    <a:latin typeface="Söhne"/>
                  </a:rPr>
                  <a:t>視野有限</a:t>
                </a:r>
                <a:r>
                  <a:rPr lang="zh-CN" altLang="en-US" b="0" i="0" dirty="0">
                    <a:solidFill>
                      <a:srgbClr val="374151"/>
                    </a:solidFill>
                    <a:effectLst/>
                    <a:latin typeface="Söhne"/>
                  </a:rPr>
                  <a:t>，</a:t>
                </a:r>
                <a:r>
                  <a:rPr lang="zh-CN" altLang="en-US" b="1" i="0" u="sng" dirty="0">
                    <a:solidFill>
                      <a:srgbClr val="374151"/>
                    </a:solidFill>
                    <a:effectLst/>
                    <a:latin typeface="Söhne"/>
                  </a:rPr>
                  <a:t>無法</a:t>
                </a:r>
                <a:r>
                  <a:rPr lang="zh-CN" altLang="en-US" b="0" i="0" dirty="0">
                    <a:solidFill>
                      <a:srgbClr val="374151"/>
                    </a:solidFill>
                    <a:effectLst/>
                    <a:latin typeface="Söhne"/>
                  </a:rPr>
                  <a:t>分辨</a:t>
                </a:r>
                <a:r>
                  <a:rPr lang="zh-TW" altLang="en-US" b="0" i="0" dirty="0">
                    <a:solidFill>
                      <a:srgbClr val="374151"/>
                    </a:solidFill>
                    <a:effectLst/>
                    <a:latin typeface="Söhne"/>
                  </a:rPr>
                  <a:t> 哪個</a:t>
                </a:r>
                <a:r>
                  <a:rPr lang="zh-TW" altLang="en-US" b="1" i="0" u="sng" dirty="0">
                    <a:solidFill>
                      <a:srgbClr val="374151"/>
                    </a:solidFill>
                    <a:effectLst/>
                    <a:latin typeface="Söhne"/>
                  </a:rPr>
                  <a:t>方向</a:t>
                </a:r>
                <a:r>
                  <a:rPr lang="zh-TW" altLang="en-US" b="0" i="0" dirty="0">
                    <a:solidFill>
                      <a:srgbClr val="374151"/>
                    </a:solidFill>
                    <a:effectLst/>
                    <a:latin typeface="Söhne"/>
                  </a:rPr>
                  <a:t>動：</a:t>
                </a:r>
                <a:r>
                  <a:rPr lang="zh-CN" altLang="en-US" b="1" i="0" u="sng" dirty="0">
                    <a:solidFill>
                      <a:srgbClr val="374151"/>
                    </a:solidFill>
                    <a:effectLst/>
                    <a:latin typeface="Söhne"/>
                  </a:rPr>
                  <a:t>左右</a:t>
                </a:r>
                <a:r>
                  <a:rPr lang="zh-CN" altLang="en-US" b="0" i="0" u="none" dirty="0">
                    <a:solidFill>
                      <a:srgbClr val="374151"/>
                    </a:solidFill>
                    <a:effectLst/>
                    <a:latin typeface="Söhne"/>
                  </a:rPr>
                  <a:t>、</a:t>
                </a:r>
                <a:r>
                  <a:rPr lang="zh-CN" altLang="en-US" b="1" i="0" u="sng" dirty="0">
                    <a:solidFill>
                      <a:srgbClr val="374151"/>
                    </a:solidFill>
                    <a:effectLst/>
                    <a:latin typeface="Söhne"/>
                  </a:rPr>
                  <a:t>上下</a:t>
                </a:r>
                <a:r>
                  <a:rPr lang="zh-TW" altLang="en-US" b="0" i="0" u="none" dirty="0">
                    <a:solidFill>
                      <a:srgbClr val="374151"/>
                    </a:solidFill>
                    <a:effectLst/>
                    <a:latin typeface="Söhne"/>
                  </a:rPr>
                  <a:t>、</a:t>
                </a:r>
                <a:r>
                  <a:rPr lang="zh-CN" altLang="en-US" b="0" i="0" dirty="0">
                    <a:solidFill>
                      <a:srgbClr val="374151"/>
                    </a:solidFill>
                    <a:effectLst/>
                    <a:latin typeface="Söhne"/>
                  </a:rPr>
                  <a:t>還是</a:t>
                </a:r>
                <a:r>
                  <a:rPr lang="zh-CN" altLang="en-US" b="1" i="0" u="sng" dirty="0">
                    <a:solidFill>
                      <a:srgbClr val="374151"/>
                    </a:solidFill>
                    <a:effectLst/>
                    <a:latin typeface="Söhne"/>
                  </a:rPr>
                  <a:t>斜著動</a:t>
                </a:r>
                <a:r>
                  <a:rPr lang="zh-CN" altLang="en-US" b="0" i="0" u="none" dirty="0">
                    <a:solidFill>
                      <a:srgbClr val="374151"/>
                    </a:solidFill>
                    <a:effectLst/>
                    <a:latin typeface="Söhne"/>
                  </a:rPr>
                  <a:t>？</a:t>
                </a:r>
                <a:endParaRPr lang="en-US" altLang="zh-CN" b="0" i="0" u="none"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i="0" dirty="0">
                  <a:solidFill>
                    <a:srgbClr val="374151"/>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再來看課本的例子：</a:t>
                </a:r>
                <a:endParaRPr lang="en-US" altLang="zh-CN" b="0" i="0" dirty="0">
                  <a:solidFill>
                    <a:srgbClr val="374151"/>
                  </a:solidFill>
                  <a:effectLst/>
                  <a:latin typeface="Söhne"/>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zh-TW" sz="1800" dirty="0">
                    <a:solidFill>
                      <a:srgbClr val="201F1E"/>
                    </a:solidFill>
                    <a:effectLst/>
                    <a:ea typeface="Microsoft JhengHei" panose="020B0604030504040204" pitchFamily="34" charset="-120"/>
                  </a:rPr>
                  <a:t>一個</a:t>
                </a:r>
                <a:r>
                  <a:rPr lang="zh-CN" altLang="zh-TW" sz="1800" b="1" u="sng" dirty="0">
                    <a:solidFill>
                      <a:srgbClr val="201F1E"/>
                    </a:solidFill>
                    <a:effectLst/>
                    <a:ea typeface="Microsoft JhengHei" panose="020B0604030504040204" pitchFamily="34" charset="-120"/>
                  </a:rPr>
                  <a:t>物體</a:t>
                </a:r>
                <a:r>
                  <a:rPr lang="zh-CN" altLang="zh-TW" sz="1800" dirty="0">
                    <a:solidFill>
                      <a:srgbClr val="201F1E"/>
                    </a:solidFill>
                    <a:effectLst/>
                    <a:ea typeface="Microsoft JhengHei" panose="020B0604030504040204" pitchFamily="34" charset="-120"/>
                  </a:rPr>
                  <a:t>是</a:t>
                </a:r>
                <a:r>
                  <a:rPr lang="zh-CN" altLang="zh-TW" sz="1800" b="1" u="sng" dirty="0">
                    <a:solidFill>
                      <a:srgbClr val="201F1E"/>
                    </a:solidFill>
                    <a:effectLst/>
                    <a:ea typeface="Microsoft JhengHei" panose="020B0604030504040204" pitchFamily="34" charset="-120"/>
                  </a:rPr>
                  <a:t>黃色尖角</a:t>
                </a:r>
                <a:r>
                  <a:rPr lang="zh-CN" altLang="zh-TW" sz="1800" dirty="0">
                    <a:solidFill>
                      <a:srgbClr val="201F1E"/>
                    </a:solidFill>
                    <a:effectLst/>
                    <a:ea typeface="Microsoft JhengHei" panose="020B0604030504040204" pitchFamily="34" charset="-120"/>
                  </a:rPr>
                  <a:t>，</a:t>
                </a:r>
                <a:r>
                  <a:rPr lang="zh-TW" altLang="zh-TW" sz="1800" b="1" u="sng" dirty="0">
                    <a:effectLst/>
                    <a:ea typeface="Microsoft JhengHei" panose="020B0604030504040204" pitchFamily="34" charset="-120"/>
                  </a:rPr>
                  <a:t>黑色圓圈</a:t>
                </a:r>
                <a:r>
                  <a:rPr lang="zh-TW" altLang="zh-TW" sz="1800" dirty="0">
                    <a:solidFill>
                      <a:srgbClr val="201F1E"/>
                    </a:solidFill>
                    <a:effectLst/>
                    <a:ea typeface="Microsoft JhengHei" panose="020B0604030504040204" pitchFamily="34" charset="-120"/>
                  </a:rPr>
                  <a:t>表示</a:t>
                </a:r>
                <a:r>
                  <a:rPr lang="zh-TW" altLang="zh-TW" sz="1800" b="1" u="sng" dirty="0">
                    <a:solidFill>
                      <a:srgbClr val="201F1E"/>
                    </a:solidFill>
                    <a:effectLst/>
                    <a:ea typeface="Microsoft JhengHei" panose="020B0604030504040204" pitchFamily="34" charset="-120"/>
                  </a:rPr>
                  <a:t>有限的視野</a:t>
                </a:r>
                <a:r>
                  <a:rPr lang="zh-TW" altLang="en-US" sz="1800" b="0" u="none" dirty="0">
                    <a:solidFill>
                      <a:srgbClr val="201F1E"/>
                    </a:solidFill>
                    <a:effectLst/>
                    <a:ea typeface="Microsoft JhengHei" panose="020B0604030504040204" pitchFamily="34" charset="-120"/>
                  </a:rPr>
                  <a:t>，移動到 </a:t>
                </a:r>
                <a:r>
                  <a:rPr lang="zh-TW" altLang="en-US" b="1" i="0" u="sng" dirty="0">
                    <a:solidFill>
                      <a:srgbClr val="374151"/>
                    </a:solidFill>
                    <a:effectLst/>
                    <a:latin typeface="Söhne"/>
                  </a:rPr>
                  <a:t>紅色尖角</a:t>
                </a:r>
                <a:endParaRPr lang="en-US" altLang="zh-TW" b="1" i="0" u="sng" dirty="0">
                  <a:solidFill>
                    <a:srgbClr val="374151"/>
                  </a:solidFill>
                  <a:effectLst/>
                  <a:latin typeface="Söhne"/>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i="0" u="none" dirty="0">
                  <a:solidFill>
                    <a:srgbClr val="374151"/>
                  </a:solidFill>
                  <a:effectLst/>
                  <a:latin typeface="Söhne"/>
                </a:endParaRPr>
              </a:p>
              <a:p>
                <a:pPr marL="171450" indent="-171450" rtl="0" fontAlgn="ctr">
                  <a:buFont typeface="Arial" panose="020B0604020202020204" pitchFamily="34" charset="0"/>
                  <a:buChar char="•"/>
                </a:pPr>
                <a:r>
                  <a:rPr lang="en-US" altLang="zh-TW" sz="1200" b="0" i="0" kern="1200" dirty="0">
                    <a:solidFill>
                      <a:schemeClr val="tx1"/>
                    </a:solidFill>
                    <a:effectLst/>
                    <a:latin typeface="+mn-lt"/>
                    <a:ea typeface="+mn-ea"/>
                    <a:cs typeface="+mn-cs"/>
                  </a:rPr>
                  <a:t>(a) </a:t>
                </a:r>
                <a:r>
                  <a:rPr lang="zh-TW" altLang="zh-TW" sz="1200" b="0" i="0" kern="1200" dirty="0">
                    <a:solidFill>
                      <a:schemeClr val="tx1"/>
                    </a:solidFill>
                    <a:effectLst/>
                    <a:latin typeface="+mn-lt"/>
                    <a:ea typeface="+mn-ea"/>
                    <a:cs typeface="+mn-cs"/>
                  </a:rPr>
                  <a:t>如果</a:t>
                </a:r>
                <a:r>
                  <a:rPr lang="zh-TW" altLang="zh-TW" sz="1200" b="1" i="0" u="sng" kern="1200" dirty="0">
                    <a:solidFill>
                      <a:schemeClr val="tx1"/>
                    </a:solidFill>
                    <a:effectLst/>
                    <a:latin typeface="+mn-lt"/>
                    <a:ea typeface="+mn-ea"/>
                    <a:cs typeface="+mn-cs"/>
                  </a:rPr>
                  <a:t>視野</a:t>
                </a:r>
                <a:r>
                  <a:rPr lang="zh-TW" altLang="zh-TW" sz="1200" b="0" i="0" kern="1200" dirty="0">
                    <a:solidFill>
                      <a:schemeClr val="tx1"/>
                    </a:solidFill>
                    <a:effectLst/>
                    <a:latin typeface="+mn-lt"/>
                    <a:ea typeface="+mn-ea"/>
                    <a:cs typeface="+mn-cs"/>
                  </a:rPr>
                  <a:t>剛好</a:t>
                </a:r>
                <a:r>
                  <a:rPr lang="zh-TW" altLang="zh-TW" sz="1200" b="1" i="0" u="sng" kern="1200" dirty="0">
                    <a:solidFill>
                      <a:schemeClr val="tx1"/>
                    </a:solidFill>
                    <a:effectLst/>
                    <a:latin typeface="+mn-lt"/>
                    <a:ea typeface="+mn-ea"/>
                    <a:cs typeface="+mn-cs"/>
                  </a:rPr>
                  <a:t>對到尖端</a:t>
                </a:r>
                <a:r>
                  <a:rPr lang="zh-TW" altLang="zh-TW" sz="1200" b="0" i="0" kern="1200" dirty="0">
                    <a:solidFill>
                      <a:schemeClr val="tx1"/>
                    </a:solidFill>
                    <a:effectLst/>
                    <a:latin typeface="+mn-lt"/>
                    <a:ea typeface="+mn-ea"/>
                    <a:cs typeface="+mn-cs"/>
                  </a:rPr>
                  <a:t>：可以</a:t>
                </a:r>
                <a:r>
                  <a:rPr lang="zh-TW" altLang="zh-TW" sz="1200" b="1" i="0" u="sng" kern="1200" dirty="0">
                    <a:solidFill>
                      <a:schemeClr val="tx1"/>
                    </a:solidFill>
                    <a:effectLst/>
                    <a:latin typeface="+mn-lt"/>
                    <a:ea typeface="+mn-ea"/>
                    <a:cs typeface="+mn-cs"/>
                  </a:rPr>
                  <a:t>明確知道</a:t>
                </a:r>
                <a:r>
                  <a:rPr lang="en-US" altLang="zh-TW" sz="1200" b="0" i="0" kern="1200" dirty="0">
                    <a:solidFill>
                      <a:schemeClr val="tx1"/>
                    </a:solidFill>
                    <a:effectLst/>
                    <a:latin typeface="+mn-lt"/>
                    <a:ea typeface="+mn-ea"/>
                    <a:cs typeface="+mn-cs"/>
                  </a:rPr>
                  <a:t> </a:t>
                </a:r>
                <a:r>
                  <a:rPr lang="en-US" altLang="zh-TW" sz="1200" b="1" i="0" u="sng" kern="1200" dirty="0" err="1">
                    <a:solidFill>
                      <a:schemeClr val="tx1"/>
                    </a:solidFill>
                    <a:effectLst/>
                    <a:latin typeface="+mn-lt"/>
                    <a:ea typeface="+mn-ea"/>
                    <a:cs typeface="+mn-cs"/>
                  </a:rPr>
                  <a:t>尖端</a:t>
                </a:r>
                <a:r>
                  <a:rPr lang="zh-TW" altLang="zh-TW" sz="1200" b="1" i="0" u="sng" kern="1200" dirty="0">
                    <a:solidFill>
                      <a:schemeClr val="tx1"/>
                    </a:solidFill>
                    <a:effectLst/>
                    <a:latin typeface="+mn-lt"/>
                    <a:ea typeface="+mn-ea"/>
                    <a:cs typeface="+mn-cs"/>
                  </a:rPr>
                  <a:t>位移</a:t>
                </a:r>
                <a:r>
                  <a:rPr lang="en-US" altLang="zh-TW" sz="1200" b="0" i="0" kern="1200" dirty="0">
                    <a:solidFill>
                      <a:schemeClr val="tx1"/>
                    </a:solidFill>
                    <a:effectLst/>
                    <a:latin typeface="+mn-lt"/>
                    <a:ea typeface="+mn-ea"/>
                    <a:cs typeface="+mn-cs"/>
                  </a:rPr>
                  <a:t>：</a:t>
                </a:r>
                <a:r>
                  <a:rPr lang="zh-TW" altLang="zh-TW" sz="1200" b="1" i="0" u="sng" kern="1200" dirty="0">
                    <a:solidFill>
                      <a:schemeClr val="tx1"/>
                    </a:solidFill>
                    <a:effectLst/>
                    <a:latin typeface="+mn-lt"/>
                    <a:ea typeface="+mn-ea"/>
                    <a:cs typeface="+mn-cs"/>
                  </a:rPr>
                  <a:t>红色向量</a:t>
                </a:r>
                <a:r>
                  <a:rPr lang="zh-TW" altLang="zh-TW" sz="1200" b="0" i="0" kern="1200">
                    <a:solidFill>
                      <a:schemeClr val="tx1"/>
                    </a:solidFill>
                    <a:effectLst/>
                    <a:latin typeface="+mn-lt"/>
                    <a:ea typeface="+mn-ea"/>
                    <a:cs typeface="+mn-cs"/>
                  </a:rPr>
                  <a:t>𝒖</a:t>
                </a:r>
                <a:endParaRPr lang="zh-TW" altLang="zh-TW" sz="1200" b="0" i="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altLang="zh-TW" sz="1200" b="0" i="0" kern="1200" dirty="0">
                    <a:solidFill>
                      <a:schemeClr val="tx1"/>
                    </a:solidFill>
                    <a:effectLst/>
                    <a:latin typeface="+mn-lt"/>
                    <a:ea typeface="+mn-ea"/>
                    <a:cs typeface="+mn-cs"/>
                  </a:rPr>
                  <a:t>(b) </a:t>
                </a:r>
                <a:r>
                  <a:rPr lang="zh-CN" altLang="zh-TW" sz="1200" b="0" i="0" kern="1200" dirty="0">
                    <a:solidFill>
                      <a:schemeClr val="tx1"/>
                    </a:solidFill>
                    <a:effectLst/>
                    <a:latin typeface="+mn-lt"/>
                    <a:ea typeface="+mn-ea"/>
                    <a:cs typeface="+mn-cs"/>
                  </a:rPr>
                  <a:t>的狀況：</a:t>
                </a:r>
                <a:r>
                  <a:rPr lang="zh-CN" altLang="zh-TW" sz="1200" b="1" i="0" u="sng" kern="1200" dirty="0">
                    <a:solidFill>
                      <a:schemeClr val="tx1"/>
                    </a:solidFill>
                    <a:effectLst/>
                    <a:latin typeface="+mn-lt"/>
                    <a:ea typeface="+mn-ea"/>
                    <a:cs typeface="+mn-cs"/>
                  </a:rPr>
                  <a:t>視野</a:t>
                </a:r>
                <a:r>
                  <a:rPr lang="zh-CN" altLang="zh-TW" sz="1200" b="0" i="0" kern="1200" dirty="0">
                    <a:solidFill>
                      <a:schemeClr val="tx1"/>
                    </a:solidFill>
                    <a:effectLst/>
                    <a:latin typeface="+mn-lt"/>
                    <a:ea typeface="+mn-ea"/>
                    <a:cs typeface="+mn-cs"/>
                  </a:rPr>
                  <a:t>剛好對到</a:t>
                </a:r>
                <a:r>
                  <a:rPr lang="zh-CN" altLang="zh-TW" sz="1200" b="1" i="0" u="sng" kern="1200" dirty="0">
                    <a:solidFill>
                      <a:schemeClr val="tx1"/>
                    </a:solidFill>
                    <a:effectLst/>
                    <a:latin typeface="+mn-lt"/>
                    <a:ea typeface="+mn-ea"/>
                    <a:cs typeface="+mn-cs"/>
                  </a:rPr>
                  <a:t>黃色線</a:t>
                </a:r>
                <a:r>
                  <a:rPr lang="en-US" altLang="zh-TW" sz="1200" b="1" i="0" u="sng" kern="1200" dirty="0" err="1">
                    <a:solidFill>
                      <a:schemeClr val="tx1"/>
                    </a:solidFill>
                    <a:effectLst/>
                    <a:latin typeface="+mn-lt"/>
                    <a:ea typeface="+mn-ea"/>
                    <a:cs typeface="+mn-cs"/>
                  </a:rPr>
                  <a:t>上</a:t>
                </a:r>
                <a:r>
                  <a:rPr lang="en-US" altLang="zh-TW" sz="1200" b="1" i="0" u="sng" kern="1200" dirty="0">
                    <a:solidFill>
                      <a:schemeClr val="tx1"/>
                    </a:solidFill>
                    <a:effectLst/>
                    <a:latin typeface="+mn-lt"/>
                    <a:ea typeface="+mn-ea"/>
                    <a:cs typeface="+mn-cs"/>
                  </a:rPr>
                  <a:t> </a:t>
                </a:r>
                <a:r>
                  <a:rPr lang="zh-CN" altLang="zh-TW" sz="1200" b="0" i="0" kern="1200" dirty="0">
                    <a:solidFill>
                      <a:schemeClr val="tx1"/>
                    </a:solidFill>
                    <a:effectLst/>
                    <a:latin typeface="+mn-lt"/>
                    <a:ea typeface="+mn-ea"/>
                    <a:cs typeface="+mn-cs"/>
                  </a:rPr>
                  <a:t>位置，</a:t>
                </a:r>
                <a:r>
                  <a:rPr lang="zh-CN" altLang="zh-TW" sz="1200" b="1" i="0" u="sng" kern="1200" dirty="0">
                    <a:solidFill>
                      <a:schemeClr val="tx1"/>
                    </a:solidFill>
                    <a:effectLst/>
                    <a:latin typeface="+mn-lt"/>
                    <a:ea typeface="+mn-ea"/>
                    <a:cs typeface="+mn-cs"/>
                  </a:rPr>
                  <a:t>很難知道</a:t>
                </a:r>
                <a:r>
                  <a:rPr lang="en-US" altLang="zh-TW" sz="1200" b="0" i="0" kern="1200" dirty="0">
                    <a:solidFill>
                      <a:schemeClr val="tx1"/>
                    </a:solidFill>
                    <a:effectLst/>
                    <a:latin typeface="+mn-lt"/>
                    <a:ea typeface="+mn-ea"/>
                    <a:cs typeface="+mn-cs"/>
                  </a:rPr>
                  <a:t> </a:t>
                </a:r>
                <a:r>
                  <a:rPr lang="zh-CN" altLang="zh-TW" sz="1200" b="0" i="0" kern="1200" dirty="0">
                    <a:solidFill>
                      <a:schemeClr val="tx1"/>
                    </a:solidFill>
                    <a:effectLst/>
                    <a:latin typeface="+mn-lt"/>
                    <a:ea typeface="+mn-ea"/>
                    <a:cs typeface="+mn-cs"/>
                  </a:rPr>
                  <a:t>對到</a:t>
                </a:r>
                <a:r>
                  <a:rPr lang="en-US" altLang="zh-TW" sz="1200" b="0" i="0" kern="1200" dirty="0">
                    <a:solidFill>
                      <a:schemeClr val="tx1"/>
                    </a:solidFill>
                    <a:effectLst/>
                    <a:latin typeface="+mn-lt"/>
                    <a:ea typeface="+mn-ea"/>
                    <a:cs typeface="+mn-cs"/>
                  </a:rPr>
                  <a:t> </a:t>
                </a:r>
                <a:r>
                  <a:rPr lang="zh-CN" altLang="zh-TW" sz="1200" b="1" i="0" u="sng" kern="1200" dirty="0">
                    <a:solidFill>
                      <a:schemeClr val="tx1"/>
                    </a:solidFill>
                    <a:effectLst/>
                    <a:latin typeface="+mn-lt"/>
                    <a:ea typeface="+mn-ea"/>
                    <a:cs typeface="+mn-cs"/>
                  </a:rPr>
                  <a:t>紅色邊</a:t>
                </a:r>
                <a:r>
                  <a:rPr lang="en-US" altLang="zh-TW" sz="1200" b="0" i="0" kern="1200" dirty="0">
                    <a:solidFill>
                      <a:schemeClr val="tx1"/>
                    </a:solidFill>
                    <a:effectLst/>
                    <a:latin typeface="+mn-lt"/>
                    <a:ea typeface="+mn-ea"/>
                    <a:cs typeface="+mn-cs"/>
                  </a:rPr>
                  <a:t> </a:t>
                </a:r>
                <a:r>
                  <a:rPr lang="zh-CN" altLang="zh-TW" sz="1200" b="1" i="0" u="sng" kern="1200" dirty="0">
                    <a:solidFill>
                      <a:schemeClr val="tx1"/>
                    </a:solidFill>
                    <a:effectLst/>
                    <a:latin typeface="+mn-lt"/>
                    <a:ea typeface="+mn-ea"/>
                    <a:cs typeface="+mn-cs"/>
                  </a:rPr>
                  <a:t>哪個位置</a:t>
                </a:r>
                <a:endParaRPr lang="zh-TW" altLang="zh-TW" sz="1200" b="0" i="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altLang="zh-TW" sz="1200" b="0" i="0" kern="1200" dirty="0">
                    <a:solidFill>
                      <a:schemeClr val="tx1"/>
                    </a:solidFill>
                    <a:effectLst/>
                    <a:latin typeface="+mn-lt"/>
                    <a:ea typeface="+mn-ea"/>
                    <a:cs typeface="+mn-cs"/>
                  </a:rPr>
                  <a:t>(c) </a:t>
                </a:r>
                <a:r>
                  <a:rPr lang="zh-CN" altLang="zh-TW" sz="1200" b="1" i="0" u="sng" kern="1200" dirty="0">
                    <a:solidFill>
                      <a:schemeClr val="tx1"/>
                    </a:solidFill>
                    <a:effectLst/>
                    <a:latin typeface="+mn-lt"/>
                    <a:ea typeface="+mn-ea"/>
                    <a:cs typeface="+mn-cs"/>
                  </a:rPr>
                  <a:t>更難</a:t>
                </a:r>
                <a:r>
                  <a:rPr lang="zh-CN" altLang="zh-TW" sz="1200" b="0" i="0" kern="1200" dirty="0">
                    <a:solidFill>
                      <a:schemeClr val="tx1"/>
                    </a:solidFill>
                    <a:effectLst/>
                    <a:latin typeface="+mn-lt"/>
                    <a:ea typeface="+mn-ea"/>
                    <a:cs typeface="+mn-cs"/>
                  </a:rPr>
                  <a:t>知道：</a:t>
                </a:r>
                <a:r>
                  <a:rPr lang="zh-CN" altLang="zh-TW" sz="1200" b="1" i="0" u="sng" kern="1200" dirty="0">
                    <a:solidFill>
                      <a:schemeClr val="tx1"/>
                    </a:solidFill>
                    <a:effectLst/>
                    <a:latin typeface="+mn-lt"/>
                    <a:ea typeface="+mn-ea"/>
                    <a:cs typeface="+mn-cs"/>
                  </a:rPr>
                  <a:t>視野</a:t>
                </a:r>
                <a:r>
                  <a:rPr lang="en-US" altLang="zh-TW" sz="1200" b="0" i="0" kern="1200" dirty="0">
                    <a:solidFill>
                      <a:schemeClr val="tx1"/>
                    </a:solidFill>
                    <a:effectLst/>
                    <a:latin typeface="+mn-lt"/>
                    <a:ea typeface="+mn-ea"/>
                    <a:cs typeface="+mn-cs"/>
                  </a:rPr>
                  <a:t> </a:t>
                </a:r>
                <a:r>
                  <a:rPr lang="zh-CN" altLang="zh-TW" sz="1200" b="0" i="0" kern="1200" dirty="0">
                    <a:solidFill>
                      <a:schemeClr val="tx1"/>
                    </a:solidFill>
                    <a:effectLst/>
                    <a:latin typeface="+mn-lt"/>
                    <a:ea typeface="+mn-ea"/>
                    <a:cs typeface="+mn-cs"/>
                  </a:rPr>
                  <a:t>在</a:t>
                </a:r>
                <a:r>
                  <a:rPr lang="en-US" altLang="zh-TW" sz="1200" b="0" i="0" kern="1200" dirty="0">
                    <a:solidFill>
                      <a:schemeClr val="tx1"/>
                    </a:solidFill>
                    <a:effectLst/>
                    <a:latin typeface="+mn-lt"/>
                    <a:ea typeface="+mn-ea"/>
                    <a:cs typeface="+mn-cs"/>
                  </a:rPr>
                  <a:t> </a:t>
                </a:r>
                <a:r>
                  <a:rPr lang="zh-CN" altLang="zh-TW" sz="1200" b="1" i="0" u="sng" kern="1200" dirty="0">
                    <a:solidFill>
                      <a:schemeClr val="tx1"/>
                    </a:solidFill>
                    <a:effectLst/>
                    <a:latin typeface="+mn-lt"/>
                    <a:ea typeface="+mn-ea"/>
                    <a:cs typeface="+mn-cs"/>
                  </a:rPr>
                  <a:t>不是邊</a:t>
                </a:r>
                <a:r>
                  <a:rPr lang="en-US" altLang="zh-TW" sz="1200" b="0" i="0" kern="1200" dirty="0">
                    <a:solidFill>
                      <a:schemeClr val="tx1"/>
                    </a:solidFill>
                    <a:effectLst/>
                    <a:latin typeface="+mn-lt"/>
                    <a:ea typeface="+mn-ea"/>
                    <a:cs typeface="+mn-cs"/>
                  </a:rPr>
                  <a:t> </a:t>
                </a:r>
                <a:r>
                  <a:rPr lang="zh-CN" altLang="zh-TW" sz="1200" b="0" i="0" kern="1200" dirty="0">
                    <a:solidFill>
                      <a:schemeClr val="tx1"/>
                    </a:solidFill>
                    <a:effectLst/>
                    <a:latin typeface="+mn-lt"/>
                    <a:ea typeface="+mn-ea"/>
                    <a:cs typeface="+mn-cs"/>
                  </a:rPr>
                  <a:t>也</a:t>
                </a:r>
                <a:r>
                  <a:rPr lang="en-US" altLang="zh-TW" sz="1200" b="0" i="0" kern="1200" dirty="0">
                    <a:solidFill>
                      <a:schemeClr val="tx1"/>
                    </a:solidFill>
                    <a:effectLst/>
                    <a:latin typeface="+mn-lt"/>
                    <a:ea typeface="+mn-ea"/>
                    <a:cs typeface="+mn-cs"/>
                  </a:rPr>
                  <a:t> </a:t>
                </a:r>
                <a:r>
                  <a:rPr lang="zh-CN" altLang="zh-TW" sz="1200" b="1" i="0" u="sng" kern="1200" dirty="0">
                    <a:solidFill>
                      <a:schemeClr val="tx1"/>
                    </a:solidFill>
                    <a:effectLst/>
                    <a:latin typeface="+mn-lt"/>
                    <a:ea typeface="+mn-ea"/>
                    <a:cs typeface="+mn-cs"/>
                  </a:rPr>
                  <a:t>不是尖端</a:t>
                </a:r>
                <a:r>
                  <a:rPr lang="zh-CN" altLang="zh-TW" sz="1200" b="0" i="0" kern="1200" dirty="0">
                    <a:solidFill>
                      <a:schemeClr val="tx1"/>
                    </a:solidFill>
                    <a:effectLst/>
                    <a:latin typeface="+mn-lt"/>
                    <a:ea typeface="+mn-ea"/>
                    <a:cs typeface="+mn-cs"/>
                  </a:rPr>
                  <a:t>，</a:t>
                </a:r>
                <a:r>
                  <a:rPr lang="zh-CN" altLang="zh-TW" sz="1200" b="1" i="0" u="sng" kern="1200" dirty="0">
                    <a:solidFill>
                      <a:schemeClr val="tx1"/>
                    </a:solidFill>
                    <a:effectLst/>
                    <a:latin typeface="+mn-lt"/>
                    <a:ea typeface="+mn-ea"/>
                    <a:cs typeface="+mn-cs"/>
                  </a:rPr>
                  <a:t>四面八方</a:t>
                </a:r>
                <a:r>
                  <a:rPr lang="zh-CN" altLang="zh-TW" sz="1200" b="0" i="0" kern="1200" dirty="0">
                    <a:solidFill>
                      <a:schemeClr val="tx1"/>
                    </a:solidFill>
                    <a:effectLst/>
                    <a:latin typeface="+mn-lt"/>
                    <a:ea typeface="+mn-ea"/>
                    <a:cs typeface="+mn-cs"/>
                  </a:rPr>
                  <a:t>都有可能</a:t>
                </a:r>
                <a:endParaRPr lang="en-US" altLang="zh-CN" b="0" i="0"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b="0" i="0" dirty="0">
                  <a:solidFill>
                    <a:srgbClr val="374151"/>
                  </a:solidFill>
                  <a:effectLst/>
                  <a:latin typeface="Söhne"/>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這就如同</a:t>
                </a:r>
                <a:r>
                  <a:rPr lang="zh-CN" altLang="en-US" b="1" i="0" u="sng" dirty="0">
                    <a:solidFill>
                      <a:srgbClr val="374151"/>
                    </a:solidFill>
                    <a:effectLst/>
                    <a:latin typeface="Söhne"/>
                  </a:rPr>
                  <a:t>前一頁</a:t>
                </a:r>
                <a:r>
                  <a:rPr lang="zh-CN" altLang="en-US" b="0" i="0" dirty="0">
                    <a:solidFill>
                      <a:srgbClr val="374151"/>
                    </a:solidFill>
                    <a:effectLst/>
                    <a:latin typeface="Söhne"/>
                  </a:rPr>
                  <a:t>所講的三個位置：山的</a:t>
                </a:r>
                <a:r>
                  <a:rPr lang="zh-CN" altLang="en-US" b="1" i="0" u="sng" dirty="0">
                    <a:solidFill>
                      <a:srgbClr val="374151"/>
                    </a:solidFill>
                    <a:effectLst/>
                    <a:latin typeface="Söhne"/>
                  </a:rPr>
                  <a:t>尖頂</a:t>
                </a:r>
                <a:r>
                  <a:rPr lang="zh-CN" altLang="en-US" b="0" i="0" dirty="0">
                    <a:solidFill>
                      <a:srgbClr val="374151"/>
                    </a:solidFill>
                    <a:effectLst/>
                    <a:latin typeface="Söhne"/>
                  </a:rPr>
                  <a:t>、</a:t>
                </a:r>
                <a:r>
                  <a:rPr lang="zh-CN" altLang="en-US" b="1" i="0" u="sng" dirty="0">
                    <a:solidFill>
                      <a:srgbClr val="374151"/>
                    </a:solidFill>
                    <a:effectLst/>
                    <a:latin typeface="Söhne"/>
                  </a:rPr>
                  <a:t>陰影的邊</a:t>
                </a:r>
                <a:r>
                  <a:rPr lang="zh-CN" altLang="en-US" b="0" i="0" dirty="0">
                    <a:solidFill>
                      <a:srgbClr val="374151"/>
                    </a:solidFill>
                    <a:effectLst/>
                    <a:latin typeface="Söhne"/>
                  </a:rPr>
                  <a:t>邊、或是</a:t>
                </a:r>
                <a:r>
                  <a:rPr lang="zh-CN" altLang="en-US" b="1" i="0" u="sng" dirty="0">
                    <a:solidFill>
                      <a:srgbClr val="374151"/>
                    </a:solidFill>
                    <a:effectLst/>
                    <a:latin typeface="Söhne"/>
                  </a:rPr>
                  <a:t>天空</a:t>
                </a:r>
                <a:r>
                  <a:rPr lang="zh-CN" altLang="en-US" b="0" i="0" dirty="0">
                    <a:solidFill>
                      <a:srgbClr val="374151"/>
                    </a:solidFill>
                    <a:effectLst/>
                    <a:latin typeface="Söhne"/>
                  </a:rPr>
                  <a:t>其中一塊，</a:t>
                </a:r>
                <a:br>
                  <a:rPr lang="en-US" altLang="zh-CN" b="0" i="0" dirty="0">
                    <a:solidFill>
                      <a:srgbClr val="374151"/>
                    </a:solidFill>
                    <a:effectLst/>
                    <a:latin typeface="Söhne"/>
                  </a:rPr>
                </a:br>
                <a:r>
                  <a:rPr lang="zh-CN" altLang="en-US" b="0" i="0" dirty="0">
                    <a:solidFill>
                      <a:srgbClr val="374151"/>
                    </a:solidFill>
                    <a:effectLst/>
                    <a:latin typeface="Söhne"/>
                  </a:rPr>
                  <a:t>三個的</a:t>
                </a:r>
                <a:r>
                  <a:rPr lang="zh-CN" altLang="en-US" b="1" i="0" u="sng" dirty="0">
                    <a:solidFill>
                      <a:srgbClr val="374151"/>
                    </a:solidFill>
                    <a:effectLst/>
                    <a:latin typeface="Söhne"/>
                  </a:rPr>
                  <a:t>鑑別度</a:t>
                </a:r>
                <a:r>
                  <a:rPr lang="zh-CN" altLang="en-US" b="0" i="0" dirty="0">
                    <a:solidFill>
                      <a:srgbClr val="374151"/>
                    </a:solidFill>
                    <a:effectLst/>
                    <a:latin typeface="Söhne"/>
                  </a:rPr>
                  <a:t>就有差</a:t>
                </a: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374151"/>
                    </a:solidFill>
                    <a:effectLst/>
                    <a:latin typeface="Söhne"/>
                  </a:rPr>
                  <a:t>不同图像块的孔径问题</a:t>
                </a:r>
                <a:r>
                  <a:rPr lang="en-US" altLang="zh-TW" b="0" i="0" dirty="0">
                    <a:solidFill>
                      <a:srgbClr val="374151"/>
                    </a:solidFill>
                    <a:effectLst/>
                    <a:latin typeface="Söhne"/>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b="0" i="0" dirty="0">
                    <a:solidFill>
                      <a:srgbClr val="374151"/>
                    </a:solidFill>
                    <a:effectLst/>
                    <a:latin typeface="Söhne"/>
                  </a:rPr>
                  <a:t>(</a:t>
                </a:r>
                <a:r>
                  <a:rPr lang="en-US" altLang="zh-CN" b="0" i="0" dirty="0">
                    <a:solidFill>
                      <a:srgbClr val="374151"/>
                    </a:solidFill>
                    <a:effectLst/>
                    <a:latin typeface="Söhne"/>
                  </a:rPr>
                  <a:t>a) </a:t>
                </a:r>
                <a:r>
                  <a:rPr lang="zh-TW" altLang="en-US" b="1" i="0" u="sng" dirty="0">
                    <a:solidFill>
                      <a:srgbClr val="374151"/>
                    </a:solidFill>
                    <a:effectLst/>
                    <a:latin typeface="Söhne"/>
                  </a:rPr>
                  <a:t>稳定</a:t>
                </a:r>
                <a:r>
                  <a:rPr lang="en-US" altLang="zh-TW" b="0" i="0" dirty="0">
                    <a:solidFill>
                      <a:srgbClr val="374151"/>
                    </a:solidFill>
                    <a:effectLst/>
                    <a:latin typeface="Söhne"/>
                  </a:rPr>
                  <a:t>(“</a:t>
                </a:r>
                <a:r>
                  <a:rPr lang="zh-TW" altLang="en-US" b="0" i="0" dirty="0">
                    <a:solidFill>
                      <a:srgbClr val="374151"/>
                    </a:solidFill>
                    <a:effectLst/>
                    <a:latin typeface="Söhne"/>
                  </a:rPr>
                  <a:t>类似角落”</a:t>
                </a:r>
                <a:r>
                  <a:rPr lang="en-US" altLang="zh-TW" b="0" i="0" dirty="0">
                    <a:solidFill>
                      <a:srgbClr val="374151"/>
                    </a:solidFill>
                    <a:effectLst/>
                    <a:latin typeface="Söhne"/>
                  </a:rPr>
                  <a:t>)</a:t>
                </a:r>
                <a:r>
                  <a:rPr lang="zh-TW" altLang="en-US" b="0" i="0" dirty="0">
                    <a:solidFill>
                      <a:srgbClr val="374151"/>
                    </a:solidFill>
                    <a:effectLst/>
                    <a:latin typeface="Söhne"/>
                  </a:rPr>
                  <a:t> 流</a:t>
                </a:r>
                <a:r>
                  <a:rPr lang="en-US" altLang="zh-TW" b="0" i="0" dirty="0">
                    <a:solidFill>
                      <a:srgbClr val="374151"/>
                    </a:solidFill>
                    <a:effectLst/>
                    <a:latin typeface="Söhne"/>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b="0" i="0" dirty="0">
                    <a:solidFill>
                      <a:srgbClr val="374151"/>
                    </a:solidFill>
                    <a:effectLst/>
                    <a:latin typeface="Söhne"/>
                  </a:rPr>
                  <a:t>(</a:t>
                </a:r>
                <a:r>
                  <a:rPr lang="en-US" altLang="zh-CN" b="0" i="0" dirty="0">
                    <a:solidFill>
                      <a:srgbClr val="374151"/>
                    </a:solidFill>
                    <a:effectLst/>
                    <a:latin typeface="Söhne"/>
                  </a:rPr>
                  <a:t>b)</a:t>
                </a:r>
                <a:r>
                  <a:rPr lang="zh-TW" altLang="en-US" b="0" i="0" dirty="0">
                    <a:solidFill>
                      <a:srgbClr val="374151"/>
                    </a:solidFill>
                    <a:effectLst/>
                    <a:latin typeface="Söhne"/>
                  </a:rPr>
                  <a:t> 经典孔径问题 </a:t>
                </a:r>
                <a:r>
                  <a:rPr lang="en-US" altLang="zh-TW" b="0" i="0" dirty="0">
                    <a:solidFill>
                      <a:srgbClr val="374151"/>
                    </a:solidFill>
                    <a:effectLst/>
                    <a:latin typeface="Söhne"/>
                  </a:rPr>
                  <a:t>(</a:t>
                </a:r>
                <a:r>
                  <a:rPr lang="zh-TW" altLang="en-US" b="0" i="0" dirty="0">
                    <a:solidFill>
                      <a:srgbClr val="374151"/>
                    </a:solidFill>
                    <a:effectLst/>
                    <a:latin typeface="Söhne"/>
                  </a:rPr>
                  <a:t>理发杆错觉</a:t>
                </a:r>
                <a:r>
                  <a:rPr lang="en-US" altLang="zh-TW" b="0" i="0" dirty="0">
                    <a:solidFill>
                      <a:srgbClr val="374151"/>
                    </a:solidFill>
                    <a:effectLst/>
                    <a:latin typeface="Söhne"/>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b="0" i="0" dirty="0">
                    <a:solidFill>
                      <a:srgbClr val="374151"/>
                    </a:solidFill>
                    <a:effectLst/>
                    <a:latin typeface="Söhne"/>
                  </a:rPr>
                  <a:t>(</a:t>
                </a:r>
                <a:r>
                  <a:rPr lang="en-US" altLang="zh-CN" b="0" i="0" dirty="0">
                    <a:solidFill>
                      <a:srgbClr val="374151"/>
                    </a:solidFill>
                    <a:effectLst/>
                    <a:latin typeface="Söhne"/>
                  </a:rPr>
                  <a:t>c)</a:t>
                </a:r>
                <a:r>
                  <a:rPr lang="zh-TW" altLang="en-US" b="0" i="0" dirty="0">
                    <a:solidFill>
                      <a:srgbClr val="374151"/>
                    </a:solidFill>
                    <a:effectLst/>
                    <a:latin typeface="Söhne"/>
                  </a:rPr>
                  <a:t> </a:t>
                </a:r>
                <a:r>
                  <a:rPr lang="en-US" altLang="zh-TW" sz="1200" i="1" kern="1200" dirty="0" err="1">
                    <a:solidFill>
                      <a:schemeClr val="tx1"/>
                    </a:solidFill>
                    <a:effectLst/>
                    <a:latin typeface="+mn-lt"/>
                    <a:ea typeface="+mn-ea"/>
                    <a:cs typeface="+mn-cs"/>
                  </a:rPr>
                  <a:t>textureless</a:t>
                </a:r>
                <a:r>
                  <a:rPr lang="en-US" altLang="zh-TW" sz="1200" i="1" kern="1200" dirty="0">
                    <a:solidFill>
                      <a:schemeClr val="tx1"/>
                    </a:solidFill>
                    <a:effectLst/>
                    <a:latin typeface="+mn-lt"/>
                    <a:ea typeface="+mn-ea"/>
                    <a:cs typeface="+mn-cs"/>
                  </a:rPr>
                  <a:t> </a:t>
                </a:r>
                <a:r>
                  <a:rPr lang="zh-TW" altLang="en-US" b="0" i="0" dirty="0">
                    <a:solidFill>
                      <a:srgbClr val="374151"/>
                    </a:solidFill>
                    <a:effectLst/>
                    <a:latin typeface="Söhne"/>
                  </a:rPr>
                  <a:t>无纹理区域。两个图像</a:t>
                </a:r>
                <a:r>
                  <a:rPr lang="en-US" altLang="zh-CN" b="0" i="0" dirty="0">
                    <a:solidFill>
                      <a:srgbClr val="374151"/>
                    </a:solidFill>
                    <a:effectLst/>
                    <a:latin typeface="Cambria Math" panose="02040503050406030204" pitchFamily="18" charset="0"/>
                  </a:rPr>
                  <a:t>𝐼_0</a:t>
                </a:r>
                <a:r>
                  <a:rPr lang="en-US" altLang="zh-CN" b="0" i="0" dirty="0">
                    <a:solidFill>
                      <a:srgbClr val="374151"/>
                    </a:solidFill>
                    <a:effectLst/>
                    <a:latin typeface="Söhne"/>
                  </a:rPr>
                  <a:t>(</a:t>
                </a:r>
                <a:r>
                  <a:rPr lang="zh-TW" altLang="en-US" b="0" i="0" dirty="0">
                    <a:solidFill>
                      <a:srgbClr val="374151"/>
                    </a:solidFill>
                    <a:effectLst/>
                    <a:latin typeface="Söhne"/>
                  </a:rPr>
                  <a:t>黄色</a:t>
                </a:r>
                <a:r>
                  <a:rPr lang="en-US" altLang="zh-TW" b="0" i="0" dirty="0">
                    <a:solidFill>
                      <a:srgbClr val="374151"/>
                    </a:solidFill>
                    <a:effectLst/>
                    <a:latin typeface="Söhne"/>
                  </a:rPr>
                  <a:t>)</a:t>
                </a:r>
                <a:r>
                  <a:rPr lang="zh-TW" altLang="en-US" b="0" i="0" dirty="0">
                    <a:solidFill>
                      <a:srgbClr val="374151"/>
                    </a:solidFill>
                    <a:effectLst/>
                    <a:latin typeface="Söhne"/>
                  </a:rPr>
                  <a:t> 和 </a:t>
                </a:r>
                <a:r>
                  <a:rPr lang="en-US" altLang="zh-CN" b="0" i="0" dirty="0">
                    <a:solidFill>
                      <a:srgbClr val="374151"/>
                    </a:solidFill>
                    <a:effectLst/>
                    <a:latin typeface="Cambria Math" panose="02040503050406030204" pitchFamily="18" charset="0"/>
                  </a:rPr>
                  <a:t>𝐼_1</a:t>
                </a:r>
                <a:r>
                  <a:rPr lang="en-US" altLang="zh-CN" b="0" i="0" dirty="0">
                    <a:solidFill>
                      <a:srgbClr val="374151"/>
                    </a:solidFill>
                    <a:effectLst/>
                    <a:latin typeface="Söhne"/>
                  </a:rPr>
                  <a:t>(</a:t>
                </a:r>
                <a:r>
                  <a:rPr lang="zh-TW" altLang="en-US" b="0" i="0" dirty="0">
                    <a:solidFill>
                      <a:srgbClr val="374151"/>
                    </a:solidFill>
                    <a:effectLst/>
                    <a:latin typeface="Söhne"/>
                  </a:rPr>
                  <a:t>红色</a:t>
                </a:r>
                <a:r>
                  <a:rPr lang="en-US" altLang="zh-TW" b="0" i="0" dirty="0">
                    <a:solidFill>
                      <a:srgbClr val="374151"/>
                    </a:solidFill>
                    <a:effectLst/>
                    <a:latin typeface="Söhne"/>
                  </a:rPr>
                  <a:t>)</a:t>
                </a:r>
                <a:r>
                  <a:rPr lang="zh-TW" altLang="en-US" b="0" i="0" dirty="0">
                    <a:solidFill>
                      <a:srgbClr val="374151"/>
                    </a:solidFill>
                    <a:effectLst/>
                    <a:latin typeface="Söhne"/>
                  </a:rPr>
                  <a:t> 重叠在一起。</a:t>
                </a:r>
                <a:endParaRPr lang="en-US" altLang="zh-TW" b="0" i="0" dirty="0">
                  <a:solidFill>
                    <a:srgbClr val="374151"/>
                  </a:solidFill>
                  <a:effectLst/>
                  <a:latin typeface="Söhne"/>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0" i="0" dirty="0">
                    <a:solidFill>
                      <a:srgbClr val="374151"/>
                    </a:solidFill>
                    <a:effectLst/>
                    <a:latin typeface="Söhne"/>
                  </a:rPr>
                  <a:t>红色向量</a:t>
                </a:r>
                <a:r>
                  <a:rPr lang="en-US" altLang="zh-CN" b="0" i="0" dirty="0">
                    <a:solidFill>
                      <a:srgbClr val="374151"/>
                    </a:solidFill>
                    <a:effectLst/>
                    <a:latin typeface="Cambria Math" panose="02040503050406030204" pitchFamily="18" charset="0"/>
                  </a:rPr>
                  <a:t>𝑢</a:t>
                </a:r>
                <a:r>
                  <a:rPr lang="zh-TW" altLang="en-US" b="0" i="0" dirty="0">
                    <a:solidFill>
                      <a:srgbClr val="374151"/>
                    </a:solidFill>
                    <a:effectLst/>
                    <a:latin typeface="Söhne"/>
                  </a:rPr>
                  <a:t>表示</a:t>
                </a:r>
                <a:r>
                  <a:rPr lang="en-US" altLang="zh-CN" b="0" i="0" dirty="0">
                    <a:solidFill>
                      <a:srgbClr val="374151"/>
                    </a:solidFill>
                    <a:effectLst/>
                    <a:latin typeface="Söhne"/>
                  </a:rPr>
                  <a:t>patch</a:t>
                </a:r>
                <a:r>
                  <a:rPr lang="zh-TW" altLang="en-US" b="0" i="0" dirty="0">
                    <a:solidFill>
                      <a:srgbClr val="374151"/>
                    </a:solidFill>
                    <a:effectLst/>
                    <a:latin typeface="Söhne"/>
                  </a:rPr>
                  <a:t>中心与</a:t>
                </a:r>
                <a:r>
                  <a:rPr lang="en-US" altLang="zh-CN" b="0" i="0" dirty="0">
                    <a:solidFill>
                      <a:srgbClr val="374151"/>
                    </a:solidFill>
                    <a:effectLst/>
                    <a:latin typeface="Cambria Math" panose="02040503050406030204" pitchFamily="18" charset="0"/>
                  </a:rPr>
                  <a:t>𝑤(𝑥_𝑖)</a:t>
                </a:r>
                <a:r>
                  <a:rPr lang="zh-TW" altLang="en-US" b="0" i="0" dirty="0">
                    <a:solidFill>
                      <a:srgbClr val="374151"/>
                    </a:solidFill>
                    <a:effectLst/>
                    <a:latin typeface="Söhne"/>
                  </a:rPr>
                  <a:t>权重函数</a:t>
                </a:r>
                <a:r>
                  <a:rPr lang="en-US" altLang="zh-TW" b="0" i="0" dirty="0">
                    <a:solidFill>
                      <a:srgbClr val="374151"/>
                    </a:solidFill>
                    <a:effectLst/>
                    <a:latin typeface="Söhne"/>
                  </a:rPr>
                  <a:t>(</a:t>
                </a:r>
                <a:r>
                  <a:rPr lang="en-US" altLang="zh-CN" b="0" i="0" dirty="0">
                    <a:solidFill>
                      <a:srgbClr val="374151"/>
                    </a:solidFill>
                    <a:effectLst/>
                    <a:latin typeface="Söhne"/>
                  </a:rPr>
                  <a:t>patch window)</a:t>
                </a:r>
                <a:r>
                  <a:rPr lang="zh-TW" altLang="en-US" b="0" i="0" dirty="0">
                    <a:solidFill>
                      <a:srgbClr val="374151"/>
                    </a:solidFill>
                    <a:effectLst/>
                    <a:latin typeface="Söhne"/>
                  </a:rPr>
                  <a:t>之间的位移，用黑色圆圈表示。</a:t>
                </a: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Aperture</a:t>
                </a:r>
                <a:r>
                  <a:rPr lang="zh-TW" altLang="en-US" dirty="0"/>
                  <a:t> </a:t>
                </a:r>
                <a:r>
                  <a:rPr lang="en-US" altLang="zh-TW" b="0" i="0" dirty="0">
                    <a:solidFill>
                      <a:srgbClr val="A0A0A0"/>
                    </a:solidFill>
                    <a:effectLst/>
                    <a:latin typeface="Gilroy"/>
                  </a:rPr>
                  <a:t>/ˈ</a:t>
                </a:r>
                <a:r>
                  <a:rPr lang="en-US" altLang="zh-TW" b="0" i="0" dirty="0" err="1">
                    <a:solidFill>
                      <a:srgbClr val="A0A0A0"/>
                    </a:solidFill>
                    <a:effectLst/>
                    <a:latin typeface="Gilroy"/>
                  </a:rPr>
                  <a:t>æpətʃə</a:t>
                </a:r>
                <a:r>
                  <a:rPr lang="en-US" altLang="zh-TW" b="0" i="0" dirty="0">
                    <a:solidFill>
                      <a:srgbClr val="A0A0A0"/>
                    </a:solidFill>
                    <a:effectLst/>
                    <a:latin typeface="Gilroy"/>
                  </a:rPr>
                  <a:t>(r)/</a:t>
                </a:r>
                <a:r>
                  <a:rPr lang="zh-TW" altLang="en-US" b="0" i="0" dirty="0">
                    <a:solidFill>
                      <a:srgbClr val="A0A0A0"/>
                    </a:solidFill>
                    <a:effectLst/>
                    <a:latin typeface="Gilroy"/>
                  </a:rPr>
                  <a:t> </a:t>
                </a:r>
                <a:r>
                  <a:rPr lang="zh-TW" altLang="en-US" dirty="0"/>
                  <a:t>孔徑</a:t>
                </a:r>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16</a:t>
            </a:fld>
            <a:endParaRPr lang="zh-TW" altLang="en-US"/>
          </a:p>
        </p:txBody>
      </p:sp>
    </p:spTree>
    <p:extLst>
      <p:ext uri="{BB962C8B-B14F-4D97-AF65-F5344CB8AC3E}">
        <p14:creationId xmlns:p14="http://schemas.microsoft.com/office/powerpoint/2010/main" val="2443198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b="1" u="sng" dirty="0"/>
                  <a:t>如何計算</a:t>
                </a:r>
                <a:r>
                  <a:rPr lang="zh-TW" altLang="en-US" dirty="0"/>
                  <a:t>出，這是否為</a:t>
                </a:r>
                <a:r>
                  <a:rPr lang="zh-TW" altLang="en-US" b="1" u="sng" dirty="0"/>
                  <a:t>好的 特徵</a:t>
                </a:r>
                <a:r>
                  <a:rPr lang="zh-TW" altLang="en-US" b="0" u="none" dirty="0"/>
                  <a:t>？</a:t>
                </a:r>
                <a:endParaRPr lang="en-US" altLang="zh-TW" b="0" u="none" dirty="0"/>
              </a:p>
              <a:p>
                <a:endParaRPr lang="en-US" altLang="zh-TW" b="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0" u="none" dirty="0"/>
                  <a:t>先看 </a:t>
                </a:r>
                <a:r>
                  <a:rPr lang="zh-TW" altLang="en-US" b="1" u="sng" dirty="0"/>
                  <a:t>兩個</a:t>
                </a:r>
                <a:r>
                  <a:rPr lang="zh-TW" altLang="en-US" b="0" u="none" dirty="0"/>
                  <a:t>影像</a:t>
                </a:r>
                <a:r>
                  <a:rPr lang="zh-TW" altLang="en-US" b="1" u="sng" dirty="0"/>
                  <a:t>特徵</a:t>
                </a:r>
                <a:r>
                  <a:rPr lang="zh-TW" altLang="en-US" b="0" u="none" dirty="0"/>
                  <a:t>：</a:t>
                </a:r>
                <a:r>
                  <a:rPr lang="zh-TW" altLang="en-US" b="1" u="sng" dirty="0"/>
                  <a:t>配對程度</a:t>
                </a:r>
                <a:endParaRPr lang="en-US" altLang="zh-TW" b="1" u="sng" dirty="0"/>
              </a:p>
              <a:p>
                <a:endParaRPr lang="en-US" altLang="zh-TW" b="0" u="none" dirty="0"/>
              </a:p>
              <a:p>
                <a:r>
                  <a:rPr lang="zh-TW" altLang="en-US" b="0" u="none" dirty="0"/>
                  <a:t>式子變數定義：</a:t>
                </a:r>
                <a:endParaRPr lang="en-US" altLang="zh-TW" b="0" u="none" dirty="0"/>
              </a:p>
              <a:p>
                <a:pPr marL="171450" indent="-171450" rtl="0" fontAlgn="ctr">
                  <a:buFont typeface="Arial" panose="020B0604020202020204" pitchFamily="34" charset="0"/>
                  <a:buChar char="•"/>
                </a:pPr>
                <a14:m>
                  <m:oMath xmlns:m="http://schemas.openxmlformats.org/officeDocument/2006/math">
                    <m:sSub>
                      <m:sSubPr>
                        <m:ctrlPr>
                          <a:rPr lang="zh-TW" altLang="zh-TW" sz="1200" b="0" i="1" kern="1200" smtClean="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𝐼</m:t>
                        </m:r>
                      </m:e>
                      <m:sub>
                        <m:r>
                          <a:rPr lang="zh-TW" altLang="zh-TW" sz="1200" b="0" i="0" kern="1200">
                            <a:solidFill>
                              <a:schemeClr val="tx1"/>
                            </a:solidFill>
                            <a:effectLst/>
                            <a:latin typeface="Cambria Math" panose="02040503050406030204" pitchFamily="18" charset="0"/>
                            <a:ea typeface="+mn-ea"/>
                            <a:cs typeface="+mn-cs"/>
                          </a:rPr>
                          <m:t>0</m:t>
                        </m:r>
                      </m:sub>
                    </m:sSub>
                    <m:r>
                      <a:rPr lang="zh-TW" altLang="zh-TW" sz="1200" b="0" i="0" kern="1200">
                        <a:solidFill>
                          <a:schemeClr val="tx1"/>
                        </a:solidFill>
                        <a:effectLst/>
                        <a:latin typeface="Cambria Math" panose="02040503050406030204" pitchFamily="18" charset="0"/>
                        <a:ea typeface="+mn-ea"/>
                        <a:cs typeface="+mn-cs"/>
                      </a:rPr>
                      <m:t>,</m:t>
                    </m:r>
                    <m:r>
                      <a:rPr lang="zh-TW" altLang="en-US" sz="1200" b="0" i="0" kern="1200">
                        <a:solidFill>
                          <a:schemeClr val="tx1"/>
                        </a:solidFill>
                        <a:effectLst/>
                        <a:latin typeface="Cambria Math" panose="02040503050406030204" pitchFamily="18" charset="0"/>
                        <a:ea typeface="+mn-ea"/>
                        <a:cs typeface="+mn-cs"/>
                      </a:rPr>
                      <m:t> </m:t>
                    </m:r>
                    <m:sSub>
                      <m:sSubPr>
                        <m:ctrlPr>
                          <a:rPr lang="zh-TW" altLang="zh-TW" sz="1200" b="0" i="1" kern="120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𝐼</m:t>
                        </m:r>
                      </m:e>
                      <m:sub>
                        <m:r>
                          <a:rPr lang="zh-TW" altLang="zh-TW" sz="1200" b="0" i="0" kern="1200">
                            <a:solidFill>
                              <a:schemeClr val="tx1"/>
                            </a:solidFill>
                            <a:effectLst/>
                            <a:latin typeface="Cambria Math" panose="02040503050406030204" pitchFamily="18" charset="0"/>
                            <a:ea typeface="+mn-ea"/>
                            <a:cs typeface="+mn-cs"/>
                          </a:rPr>
                          <m:t>1</m:t>
                        </m:r>
                      </m:sub>
                    </m:sSub>
                  </m:oMath>
                </a14:m>
                <a:r>
                  <a:rPr lang="en-US" altLang="zh-TW" sz="1200" b="0" i="0" kern="1200" dirty="0">
                    <a:solidFill>
                      <a:schemeClr val="tx1"/>
                    </a:solidFill>
                    <a:effectLst/>
                    <a:latin typeface="+mn-lt"/>
                    <a:ea typeface="+mn-ea"/>
                    <a:cs typeface="+mn-cs"/>
                  </a:rPr>
                  <a:t>:</a:t>
                </a:r>
                <a:r>
                  <a:rPr lang="zh-TW" altLang="zh-TW" sz="1200" b="0" i="0" kern="1200" dirty="0">
                    <a:solidFill>
                      <a:schemeClr val="tx1"/>
                    </a:solidFill>
                    <a:effectLst/>
                    <a:latin typeface="+mn-lt"/>
                    <a:ea typeface="+mn-ea"/>
                    <a:cs typeface="+mn-cs"/>
                  </a:rPr>
                  <a:t> 要比較的</a:t>
                </a:r>
                <a:r>
                  <a:rPr lang="zh-TW" altLang="zh-TW" sz="1200" b="1" i="0" u="sng" kern="1200" dirty="0">
                    <a:solidFill>
                      <a:schemeClr val="tx1"/>
                    </a:solidFill>
                    <a:effectLst/>
                    <a:latin typeface="+mn-lt"/>
                    <a:ea typeface="+mn-ea"/>
                    <a:cs typeface="+mn-cs"/>
                  </a:rPr>
                  <a:t>兩個影像</a:t>
                </a:r>
                <a:endParaRPr lang="zh-TW" altLang="zh-TW" sz="1200" b="0" i="0" kern="1200" dirty="0">
                  <a:solidFill>
                    <a:schemeClr val="tx1"/>
                  </a:solidFill>
                  <a:effectLst/>
                  <a:latin typeface="+mn-lt"/>
                  <a:ea typeface="+mn-ea"/>
                  <a:cs typeface="+mn-cs"/>
                </a:endParaRPr>
              </a:p>
              <a:p>
                <a:pPr marL="171450" indent="-171450" rtl="0" fontAlgn="ctr">
                  <a:buFont typeface="Arial" panose="020B0604020202020204" pitchFamily="34" charset="0"/>
                  <a:buChar char="•"/>
                </a:pPr>
                <a14:m>
                  <m:oMath xmlns:m="http://schemas.openxmlformats.org/officeDocument/2006/math">
                    <m:r>
                      <a:rPr lang="zh-TW" altLang="zh-TW" sz="1200" b="0" i="0" kern="1200">
                        <a:solidFill>
                          <a:schemeClr val="tx1"/>
                        </a:solidFill>
                        <a:effectLst/>
                        <a:latin typeface="Cambria Math" panose="02040503050406030204" pitchFamily="18" charset="0"/>
                        <a:ea typeface="+mn-ea"/>
                        <a:cs typeface="+mn-cs"/>
                      </a:rPr>
                      <m:t>𝑢</m:t>
                    </m:r>
                  </m:oMath>
                </a14:m>
                <a:r>
                  <a:rPr lang="en-US" altLang="zh-TW" sz="1200" b="0" i="0" kern="1200" dirty="0">
                    <a:solidFill>
                      <a:schemeClr val="tx1"/>
                    </a:solidFill>
                    <a:effectLst/>
                    <a:latin typeface="+mn-lt"/>
                    <a:ea typeface="+mn-ea"/>
                    <a:cs typeface="+mn-cs"/>
                  </a:rPr>
                  <a:t>:</a:t>
                </a:r>
                <a:r>
                  <a:rPr lang="zh-TW" altLang="zh-TW" sz="1200" b="0" i="0"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位移向量</a:t>
                </a:r>
                <a:r>
                  <a:rPr lang="en-US" altLang="zh-TW" sz="1200" b="0" i="0" kern="1200" dirty="0">
                    <a:solidFill>
                      <a:schemeClr val="tx1"/>
                    </a:solidFill>
                    <a:effectLst/>
                    <a:latin typeface="+mn-lt"/>
                    <a:ea typeface="+mn-ea"/>
                    <a:cs typeface="+mn-cs"/>
                  </a:rPr>
                  <a:t>：</a:t>
                </a:r>
                <a:r>
                  <a:rPr lang="zh-TW" altLang="zh-TW" sz="1200" b="0" i="0" kern="1200" dirty="0">
                    <a:solidFill>
                      <a:schemeClr val="tx1"/>
                    </a:solidFill>
                    <a:effectLst/>
                    <a:latin typeface="+mn-lt"/>
                    <a:ea typeface="+mn-ea"/>
                    <a:cs typeface="+mn-cs"/>
                  </a:rPr>
                  <a:t>紅色向量</a:t>
                </a:r>
              </a:p>
              <a:p>
                <a:pPr marL="171450" indent="-171450" rtl="0" fontAlgn="ctr">
                  <a:buFont typeface="Arial" panose="020B0604020202020204" pitchFamily="34" charset="0"/>
                  <a:buChar char="•"/>
                </a:pPr>
                <a14:m>
                  <m:oMath xmlns:m="http://schemas.openxmlformats.org/officeDocument/2006/math">
                    <m:r>
                      <a:rPr lang="zh-TW" altLang="zh-TW" sz="1200" b="0" i="0" kern="1200">
                        <a:solidFill>
                          <a:schemeClr val="tx1"/>
                        </a:solidFill>
                        <a:effectLst/>
                        <a:latin typeface="Cambria Math" panose="02040503050406030204" pitchFamily="18" charset="0"/>
                        <a:ea typeface="+mn-ea"/>
                        <a:cs typeface="+mn-cs"/>
                      </a:rPr>
                      <m:t>𝑤</m:t>
                    </m:r>
                    <m:r>
                      <a:rPr lang="zh-TW" altLang="zh-TW" sz="1200" b="0" i="0" kern="1200">
                        <a:solidFill>
                          <a:schemeClr val="tx1"/>
                        </a:solidFill>
                        <a:effectLst/>
                        <a:latin typeface="Cambria Math" panose="02040503050406030204" pitchFamily="18" charset="0"/>
                        <a:ea typeface="+mn-ea"/>
                        <a:cs typeface="+mn-cs"/>
                      </a:rPr>
                      <m:t>(</m:t>
                    </m:r>
                    <m:r>
                      <a:rPr lang="zh-TW" altLang="zh-TW" sz="1200" b="0" i="0" kern="1200">
                        <a:solidFill>
                          <a:schemeClr val="tx1"/>
                        </a:solidFill>
                        <a:effectLst/>
                        <a:latin typeface="Cambria Math" panose="02040503050406030204" pitchFamily="18" charset="0"/>
                        <a:ea typeface="+mn-ea"/>
                        <a:cs typeface="+mn-cs"/>
                      </a:rPr>
                      <m:t>𝑥</m:t>
                    </m:r>
                    <m:r>
                      <a:rPr lang="zh-TW" altLang="zh-TW" sz="1200" b="0" i="0" kern="1200">
                        <a:solidFill>
                          <a:schemeClr val="tx1"/>
                        </a:solidFill>
                        <a:effectLst/>
                        <a:latin typeface="Cambria Math" panose="02040503050406030204" pitchFamily="18" charset="0"/>
                        <a:ea typeface="+mn-ea"/>
                        <a:cs typeface="+mn-cs"/>
                      </a:rPr>
                      <m:t>)</m:t>
                    </m:r>
                  </m:oMath>
                </a14:m>
                <a:r>
                  <a:rPr lang="en-US" altLang="zh-TW" sz="1200" b="0" i="0" kern="1200" dirty="0">
                    <a:solidFill>
                      <a:schemeClr val="tx1"/>
                    </a:solidFill>
                    <a:effectLst/>
                    <a:latin typeface="+mn-lt"/>
                    <a:ea typeface="+mn-ea"/>
                    <a:cs typeface="+mn-cs"/>
                  </a:rPr>
                  <a:t>:</a:t>
                </a:r>
                <a:r>
                  <a:rPr lang="zh-TW" altLang="zh-TW" sz="1200" b="0" i="0" kern="1200" dirty="0">
                    <a:solidFill>
                      <a:schemeClr val="tx1"/>
                    </a:solidFill>
                    <a:effectLst/>
                    <a:latin typeface="+mn-lt"/>
                    <a:ea typeface="+mn-ea"/>
                    <a:cs typeface="+mn-cs"/>
                  </a:rPr>
                  <a:t> 空間變化 </a:t>
                </a:r>
                <a:r>
                  <a:rPr lang="zh-TW" altLang="zh-TW" sz="1200" b="1" i="0" u="sng" kern="1200" dirty="0">
                    <a:solidFill>
                      <a:schemeClr val="tx1"/>
                    </a:solidFill>
                    <a:effectLst/>
                    <a:latin typeface="+mn-lt"/>
                    <a:ea typeface="+mn-ea"/>
                    <a:cs typeface="+mn-cs"/>
                  </a:rPr>
                  <a:t>加權函數</a:t>
                </a:r>
                <a:endParaRPr lang="zh-TW" altLang="zh-TW" sz="1200" b="0" i="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zh-TW" altLang="zh-TW" sz="1200" b="0" i="0" kern="1200" dirty="0">
                    <a:solidFill>
                      <a:schemeClr val="tx1"/>
                    </a:solidFill>
                    <a:effectLst/>
                    <a:latin typeface="+mn-lt"/>
                    <a:ea typeface="+mn-ea"/>
                    <a:cs typeface="+mn-cs"/>
                  </a:rPr>
                  <a:t>求和</a:t>
                </a:r>
                <a14:m>
                  <m:oMath xmlns:m="http://schemas.openxmlformats.org/officeDocument/2006/math">
                    <m:r>
                      <a:rPr lang="zh-TW" altLang="zh-TW" sz="1200" b="0" i="0" kern="1200">
                        <a:solidFill>
                          <a:schemeClr val="tx1"/>
                        </a:solidFill>
                        <a:effectLst/>
                        <a:latin typeface="Cambria Math" panose="02040503050406030204" pitchFamily="18" charset="0"/>
                        <a:ea typeface="+mn-ea"/>
                        <a:cs typeface="+mn-cs"/>
                      </a:rPr>
                      <m:t>𝑖</m:t>
                    </m:r>
                  </m:oMath>
                </a14:m>
                <a:r>
                  <a:rPr lang="en-US" altLang="zh-TW" sz="1200" b="0" i="1" kern="1200" dirty="0">
                    <a:solidFill>
                      <a:schemeClr val="tx1"/>
                    </a:solidFill>
                    <a:effectLst/>
                    <a:latin typeface="+mn-lt"/>
                    <a:ea typeface="+mn-ea"/>
                    <a:cs typeface="+mn-cs"/>
                  </a:rPr>
                  <a:t>:</a:t>
                </a:r>
                <a:r>
                  <a:rPr lang="zh-TW" altLang="zh-TW" sz="1200" b="0" i="1"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小塊</a:t>
                </a:r>
                <a:r>
                  <a:rPr lang="en-US" altLang="zh-TW" sz="1200" b="0" i="0" kern="1200" dirty="0">
                    <a:solidFill>
                      <a:schemeClr val="tx1"/>
                    </a:solidFill>
                    <a:effectLst/>
                    <a:latin typeface="+mn-lt"/>
                    <a:ea typeface="+mn-ea"/>
                    <a:cs typeface="+mn-cs"/>
                  </a:rPr>
                  <a:t> </a:t>
                </a:r>
                <a:r>
                  <a:rPr lang="zh-TW" altLang="zh-TW" sz="1200" b="0" i="0" kern="1200" dirty="0">
                    <a:solidFill>
                      <a:schemeClr val="tx1"/>
                    </a:solidFill>
                    <a:effectLst/>
                    <a:latin typeface="+mn-lt"/>
                    <a:ea typeface="+mn-ea"/>
                    <a:cs typeface="+mn-cs"/>
                  </a:rPr>
                  <a:t>裡 </a:t>
                </a:r>
                <a:r>
                  <a:rPr lang="zh-TW" altLang="zh-TW" sz="1200" b="1" i="0" u="sng" kern="1200" dirty="0">
                    <a:solidFill>
                      <a:schemeClr val="tx1"/>
                    </a:solidFill>
                    <a:effectLst/>
                    <a:latin typeface="+mn-lt"/>
                    <a:ea typeface="+mn-ea"/>
                    <a:cs typeface="+mn-cs"/>
                  </a:rPr>
                  <a:t>所有像素 加總</a:t>
                </a:r>
                <a:endParaRPr lang="zh-TW" altLang="zh-TW" sz="1200" b="0" i="0" kern="1200" dirty="0">
                  <a:solidFill>
                    <a:schemeClr val="tx1"/>
                  </a:solidFill>
                  <a:effectLst/>
                  <a:latin typeface="+mn-lt"/>
                  <a:ea typeface="+mn-ea"/>
                  <a:cs typeface="+mn-cs"/>
                </a:endParaRPr>
              </a:p>
              <a:p>
                <a:endParaRPr lang="en-US" altLang="zh-TW" dirty="0"/>
              </a:p>
              <a:p>
                <a:r>
                  <a:rPr lang="zh-TW" altLang="en-US" b="1" u="sng" dirty="0"/>
                  <a:t>式子</a:t>
                </a:r>
                <a:r>
                  <a:rPr lang="zh-TW" altLang="en-US" dirty="0"/>
                  <a:t>意思：</a:t>
                </a:r>
                <a:endParaRPr lang="en-US" altLang="zh-TW" dirty="0"/>
              </a:p>
              <a:p>
                <a:pPr marL="285750" indent="-285750" rtl="0" fontAlgn="ctr">
                  <a:spcBef>
                    <a:spcPts val="0"/>
                  </a:spcBef>
                  <a:spcAft>
                    <a:spcPts val="0"/>
                  </a:spcAft>
                  <a:buFont typeface="Arial" panose="020B0604020202020204" pitchFamily="34" charset="0"/>
                  <a:buChar char="•"/>
                </a:pPr>
                <a:r>
                  <a:rPr lang="zh-TW" altLang="zh-TW" sz="1800" dirty="0">
                    <a:solidFill>
                      <a:srgbClr val="000000"/>
                    </a:solidFill>
                    <a:effectLst/>
                    <a:ea typeface="Microsoft JhengHei" panose="020B0604030504040204" pitchFamily="34" charset="-120"/>
                  </a:rPr>
                  <a:t>找</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每個點</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跟</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位移後對應的點</a:t>
                </a:r>
                <a:r>
                  <a:rPr lang="zh-TW" altLang="zh-TW" sz="1800" dirty="0">
                    <a:solidFill>
                      <a:srgbClr val="000000"/>
                    </a:solidFill>
                    <a:effectLst/>
                    <a:ea typeface="Microsoft JhengHei" panose="020B0604030504040204" pitchFamily="34" charset="-120"/>
                  </a:rPr>
                  <a:t>，彼此</a:t>
                </a:r>
                <a:r>
                  <a:rPr lang="zh-TW" altLang="zh-TW" sz="1800" b="1" u="sng" dirty="0">
                    <a:solidFill>
                      <a:srgbClr val="000000"/>
                    </a:solidFill>
                    <a:effectLst/>
                    <a:ea typeface="Microsoft JhengHei" panose="020B0604030504040204" pitchFamily="34" charset="-120"/>
                  </a:rPr>
                  <a:t>相減再平方</a:t>
                </a:r>
                <a:r>
                  <a:rPr lang="zh-TW" altLang="zh-TW" sz="1800" dirty="0">
                    <a:solidFill>
                      <a:srgbClr val="000000"/>
                    </a:solidFill>
                    <a:effectLst/>
                    <a:ea typeface="Microsoft JhengHei" panose="020B0604030504040204" pitchFamily="34" charset="-120"/>
                  </a:rPr>
                  <a:t>，</a:t>
                </a:r>
                <a:br>
                  <a:rPr lang="zh-TW" altLang="zh-TW" sz="1800" dirty="0">
                    <a:solidFill>
                      <a:srgbClr val="000000"/>
                    </a:solidFill>
                    <a:effectLst/>
                    <a:ea typeface="Microsoft JhengHei" panose="020B0604030504040204" pitchFamily="34" charset="-120"/>
                  </a:rPr>
                </a:br>
                <a:r>
                  <a:rPr lang="zh-TW" altLang="zh-TW" sz="1800" dirty="0">
                    <a:solidFill>
                      <a:srgbClr val="000000"/>
                    </a:solidFill>
                    <a:effectLst/>
                    <a:ea typeface="Microsoft JhengHei" panose="020B0604030504040204" pitchFamily="34" charset="-120"/>
                  </a:rPr>
                  <a:t>再</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乘</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該點</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的</a:t>
                </a:r>
                <a:r>
                  <a:rPr lang="zh-TW" altLang="zh-TW" sz="1800" b="1" u="sng" dirty="0">
                    <a:solidFill>
                      <a:srgbClr val="000000"/>
                    </a:solidFill>
                    <a:effectLst/>
                    <a:ea typeface="Microsoft JhengHei" panose="020B0604030504040204" pitchFamily="34" charset="-120"/>
                  </a:rPr>
                  <a:t>加權函數</a:t>
                </a:r>
                <a:r>
                  <a:rPr lang="zh-TW" altLang="zh-TW" sz="1800" dirty="0">
                    <a:solidFill>
                      <a:srgbClr val="000000"/>
                    </a:solidFill>
                    <a:effectLst/>
                    <a:ea typeface="Microsoft JhengHei" panose="020B0604030504040204" pitchFamily="34" charset="-120"/>
                  </a:rPr>
                  <a:t>，所有點</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加總</a:t>
                </a:r>
                <a:endParaRPr lang="zh-TW" altLang="zh-TW" sz="1800" dirty="0">
                  <a:effectLst/>
                  <a:ea typeface="Microsoft JhengHei" panose="020B0604030504040204" pitchFamily="34" charset="-120"/>
                </a:endParaRPr>
              </a:p>
              <a:p>
                <a:pPr marL="285750" indent="-285750" rtl="0" fontAlgn="ctr">
                  <a:spcBef>
                    <a:spcPts val="0"/>
                  </a:spcBef>
                  <a:spcAft>
                    <a:spcPts val="0"/>
                  </a:spcAft>
                  <a:buFont typeface="Arial" panose="020B0604020202020204" pitchFamily="34" charset="0"/>
                  <a:buChar char="•"/>
                </a:pPr>
                <a:endParaRPr lang="en-US" altLang="zh-TW" sz="1800" dirty="0">
                  <a:solidFill>
                    <a:srgbClr val="000000"/>
                  </a:solidFill>
                  <a:effectLst/>
                  <a:ea typeface="Microsoft JhengHei" panose="020B0604030504040204" pitchFamily="34" charset="-120"/>
                </a:endParaRPr>
              </a:p>
              <a:p>
                <a:pPr marL="0" indent="0" rtl="0" fontAlgn="ctr">
                  <a:spcBef>
                    <a:spcPts val="0"/>
                  </a:spcBef>
                  <a:spcAft>
                    <a:spcPts val="0"/>
                  </a:spcAft>
                  <a:buFont typeface="Arial" panose="020B0604020202020204" pitchFamily="34" charset="0"/>
                  <a:buNone/>
                </a:pPr>
                <a:r>
                  <a:rPr lang="zh-TW" altLang="zh-TW" sz="1800" dirty="0">
                    <a:solidFill>
                      <a:srgbClr val="000000"/>
                    </a:solidFill>
                    <a:effectLst/>
                    <a:ea typeface="Microsoft JhengHei" panose="020B0604030504040204" pitchFamily="34" charset="-120"/>
                  </a:rPr>
                  <a:t>簡單講：每個</a:t>
                </a:r>
                <a:r>
                  <a:rPr lang="zh-TW" altLang="zh-TW" sz="1800" b="1" u="sng" dirty="0">
                    <a:solidFill>
                      <a:srgbClr val="000000"/>
                    </a:solidFill>
                    <a:effectLst/>
                    <a:ea typeface="Microsoft JhengHei" panose="020B0604030504040204" pitchFamily="34" charset="-120"/>
                  </a:rPr>
                  <a:t>對應的點</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差異加總</a:t>
                </a:r>
                <a:r>
                  <a:rPr lang="zh-TW" altLang="zh-TW"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越小</a:t>
                </a:r>
                <a:r>
                  <a:rPr lang="en-US" altLang="zh-TW" sz="1800" b="1"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代表 兩小塊 </a:t>
                </a:r>
                <a:r>
                  <a:rPr lang="zh-TW" altLang="zh-TW" sz="1800" b="1" u="sng" dirty="0">
                    <a:solidFill>
                      <a:srgbClr val="000000"/>
                    </a:solidFill>
                    <a:effectLst/>
                    <a:ea typeface="Microsoft JhengHei" panose="020B0604030504040204" pitchFamily="34" charset="-120"/>
                  </a:rPr>
                  <a:t>配對越好</a:t>
                </a:r>
                <a:endParaRPr lang="en-US" altLang="zh-TW" sz="1800" b="1" u="sng" dirty="0">
                  <a:solidFill>
                    <a:srgbClr val="000000"/>
                  </a:solidFill>
                  <a:effectLst/>
                  <a:ea typeface="Microsoft JhengHe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zh-TW" sz="1800" b="1" u="sng" dirty="0">
                    <a:solidFill>
                      <a:srgbClr val="000000"/>
                    </a:solidFill>
                    <a:effectLst/>
                    <a:ea typeface="Microsoft JhengHei" panose="020B0604030504040204" pitchFamily="34" charset="-120"/>
                  </a:rPr>
                  <a:t>最好</a:t>
                </a:r>
                <a:r>
                  <a:rPr lang="zh-TW" altLang="zh-TW"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完全對到</a:t>
                </a:r>
                <a:r>
                  <a:rPr lang="zh-TW" altLang="zh-TW"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加總</a:t>
                </a:r>
                <a:r>
                  <a:rPr lang="en-US" altLang="zh-TW" sz="1800" b="1" u="sng" dirty="0">
                    <a:solidFill>
                      <a:srgbClr val="000000"/>
                    </a:solidFill>
                    <a:effectLst/>
                    <a:ea typeface="Microsoft JhengHei" panose="020B0604030504040204" pitchFamily="34" charset="-120"/>
                  </a:rPr>
                  <a:t>=0</a:t>
                </a:r>
                <a:endParaRPr lang="zh-TW" altLang="zh-TW" sz="1800" dirty="0">
                  <a:solidFill>
                    <a:srgbClr val="000000"/>
                  </a:solidFill>
                  <a:effectLst/>
                  <a:ea typeface="Microsoft JhengHei" panose="020B0604030504040204" pitchFamily="34" charset="-120"/>
                </a:endParaRPr>
              </a:p>
            </p:txBody>
          </p:sp>
        </mc:Choice>
        <mc:Fallback xmlns="">
          <p:sp>
            <p:nvSpPr>
              <p:cNvPr id="3" name="備忘稿版面配置區 2"/>
              <p:cNvSpPr>
                <a:spLocks noGrp="1"/>
              </p:cNvSpPr>
              <p:nvPr>
                <p:ph type="body" idx="1"/>
              </p:nvPr>
            </p:nvSpPr>
            <p:spPr/>
            <p:txBody>
              <a:bodyPr/>
              <a:lstStyle/>
              <a:p>
                <a:r>
                  <a:rPr lang="zh-TW" altLang="en-US"/>
                  <a:t>接下來要講，如何計算出，這是否為好的 特徵</a:t>
                </a:r>
                <a:endParaRPr lang="en-US" altLang="zh-TW"/>
              </a:p>
              <a:p>
                <a:pPr marL="228600" indent="-228600">
                  <a:buFont typeface="+mj-lt"/>
                  <a:buAutoNum type="arabicPeriod"/>
                </a:pPr>
                <a:r>
                  <a:rPr lang="en-US" altLang="zh-TW" i="0" dirty="0">
                    <a:latin typeface="Cambria Math" panose="02040503050406030204" pitchFamily="18" charset="0"/>
                  </a:rPr>
                  <a:t>𝐼</a:t>
                </a:r>
                <a:r>
                  <a:rPr lang="en-US" altLang="zh-TW" i="0" baseline="-25000" dirty="0">
                    <a:latin typeface="Cambria Math" panose="02040503050406030204" pitchFamily="18" charset="0"/>
                  </a:rPr>
                  <a:t>0</a:t>
                </a:r>
                <a:r>
                  <a:rPr lang="en-US" altLang="zh-TW" i="0" dirty="0">
                    <a:latin typeface="Cambria Math" panose="02040503050406030204" pitchFamily="18" charset="0"/>
                  </a:rPr>
                  <a:t>, 𝐼</a:t>
                </a:r>
                <a:r>
                  <a:rPr lang="en-US" altLang="zh-TW" i="0" baseline="-25000" dirty="0">
                    <a:latin typeface="Cambria Math" panose="02040503050406030204" pitchFamily="18" charset="0"/>
                  </a:rPr>
                  <a:t>1</a:t>
                </a:r>
                <a:r>
                  <a:rPr lang="en-US" altLang="zh-TW"/>
                  <a:t>:</a:t>
                </a:r>
                <a:r>
                  <a:rPr lang="zh-TW" altLang="en-US"/>
                  <a:t>要比较的两个影像</a:t>
                </a:r>
                <a:endParaRPr lang="en-US" altLang="zh-TW"/>
              </a:p>
              <a:p>
                <a:pPr marL="228600" indent="-228600">
                  <a:buFont typeface="+mj-lt"/>
                  <a:buAutoNum type="arabicPeriod"/>
                </a:pPr>
                <a:r>
                  <a:rPr lang="en-US" altLang="zh-TW" i="0" dirty="0">
                    <a:latin typeface="Cambria Math" panose="02040503050406030204" pitchFamily="18" charset="0"/>
                  </a:rPr>
                  <a:t>𝑢</a:t>
                </a:r>
                <a:r>
                  <a:rPr lang="en-US" altLang="zh-TW"/>
                  <a:t>:</a:t>
                </a:r>
                <a:r>
                  <a:rPr lang="zh-TW" altLang="en-US"/>
                  <a:t>位移向量，那個紅色向量</a:t>
                </a:r>
                <a:endParaRPr lang="en-US" altLang="zh-TW"/>
              </a:p>
              <a:p>
                <a:pPr marL="228600" indent="-228600">
                  <a:buFont typeface="+mj-lt"/>
                  <a:buAutoNum type="arabicPeriod"/>
                </a:pPr>
                <a:r>
                  <a:rPr lang="en-US" altLang="zh-TW" i="0" dirty="0">
                    <a:latin typeface="Cambria Math" panose="02040503050406030204" pitchFamily="18" charset="0"/>
                  </a:rPr>
                  <a:t>𝑤(𝑥)</a:t>
                </a:r>
                <a:r>
                  <a:rPr lang="en-US" altLang="zh-TW"/>
                  <a:t>:</a:t>
                </a:r>
                <a:r>
                  <a:rPr lang="zh-TW" altLang="en-US"/>
                  <a:t> 空间变化 加权函数</a:t>
                </a:r>
                <a:endParaRPr lang="en-US" altLang="zh-TW"/>
              </a:p>
              <a:p>
                <a:pPr marL="228600" indent="-228600">
                  <a:buFont typeface="+mj-lt"/>
                  <a:buAutoNum type="arabicPeriod"/>
                </a:pPr>
                <a:r>
                  <a:rPr lang="zh-TW" altLang="en-US" sz="3200"/>
                  <a:t>求和</a:t>
                </a:r>
                <a:r>
                  <a:rPr lang="en-US" altLang="zh-TW" sz="3200" i="0" dirty="0">
                    <a:latin typeface="Cambria Math" panose="02040503050406030204" pitchFamily="18" charset="0"/>
                  </a:rPr>
                  <a:t>𝑖</a:t>
                </a:r>
                <a:r>
                  <a:rPr lang="en-US" altLang="zh-TW" sz="3200" i="1"/>
                  <a:t>:</a:t>
                </a:r>
                <a:r>
                  <a:rPr lang="zh-TW" altLang="en-US" sz="3200" i="1"/>
                  <a:t> </a:t>
                </a:r>
                <a:r>
                  <a:rPr lang="zh-TW" altLang="en-US" sz="3200"/>
                  <a:t>对 小塊裡 所有像素 进行求和</a:t>
                </a:r>
                <a:endParaRPr lang="en-US" altLang="zh-TW" sz="3200"/>
              </a:p>
              <a:p>
                <a:endParaRPr lang="en-US" altLang="zh-TW"/>
              </a:p>
              <a:p>
                <a:r>
                  <a:rPr lang="zh-TW" altLang="en-US"/>
                  <a:t>這式子意思就是，找每一個點跟他位移後對應的點，彼此相減再平方，乘上該點的加權函數，每個點加總</a:t>
                </a:r>
                <a:endParaRPr lang="en-US" altLang="zh-TW"/>
              </a:p>
              <a:p>
                <a:r>
                  <a:rPr lang="zh-TW" altLang="en-US"/>
                  <a:t>簡單講就是 每個對應的點差異加總，越小就代表越兩個小塊 越配對越好</a:t>
                </a:r>
                <a:endParaRPr lang="en-US" altLang="zh-TW"/>
              </a:p>
              <a:p>
                <a:r>
                  <a:rPr lang="zh-TW" altLang="en-US"/>
                  <a:t>最好就是都剛好完全對到，加總就是</a:t>
                </a:r>
                <a:r>
                  <a:rPr lang="en-US" altLang="zh-TW"/>
                  <a:t>0</a:t>
                </a:r>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17</a:t>
            </a:fld>
            <a:endParaRPr lang="zh-TW" altLang="en-US"/>
          </a:p>
        </p:txBody>
      </p:sp>
    </p:spTree>
    <p:extLst>
      <p:ext uri="{BB962C8B-B14F-4D97-AF65-F5344CB8AC3E}">
        <p14:creationId xmlns:p14="http://schemas.microsoft.com/office/powerpoint/2010/main" val="3080130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fontScale="92500" lnSpcReduction="10000"/>
              </a:bodyPr>
              <a:lstStyle/>
              <a:p>
                <a:r>
                  <a:rPr lang="zh-TW" altLang="en-US" dirty="0"/>
                  <a:t>接下來看，</a:t>
                </a:r>
                <a:r>
                  <a:rPr lang="zh-TW" altLang="en-US" b="1" u="sng" dirty="0"/>
                  <a:t>同一張</a:t>
                </a:r>
                <a:r>
                  <a:rPr lang="zh-TW" altLang="en-US" b="0" u="none" dirty="0"/>
                  <a:t>影像 </a:t>
                </a:r>
                <a:r>
                  <a:rPr lang="zh-TW" altLang="en-US" b="1" u="sng" dirty="0"/>
                  <a:t>某一特徵</a:t>
                </a:r>
                <a:r>
                  <a:rPr lang="zh-TW" altLang="en-US" b="0" u="none" dirty="0"/>
                  <a:t> </a:t>
                </a:r>
                <a:r>
                  <a:rPr lang="zh-TW" altLang="en-US" b="1" u="sng" dirty="0"/>
                  <a:t>好壞程度</a:t>
                </a:r>
                <a:endParaRPr lang="en-US" altLang="zh-TW" dirty="0"/>
              </a:p>
              <a:p>
                <a:pPr marL="171450" indent="-171450">
                  <a:buFont typeface="Arial" panose="020B0604020202020204" pitchFamily="34" charset="0"/>
                  <a:buChar char="•"/>
                </a:pPr>
                <a:r>
                  <a:rPr lang="zh-TW" altLang="en-US" dirty="0"/>
                  <a:t>用 </a:t>
                </a:r>
                <a:r>
                  <a:rPr lang="en-US" altLang="zh-TW" dirty="0"/>
                  <a:t>Auto-correlation </a:t>
                </a:r>
                <a:r>
                  <a:rPr lang="zh-TW" altLang="en-US" dirty="0"/>
                  <a:t>自我關聯</a:t>
                </a:r>
                <a:endParaRPr lang="en-US" altLang="zh-TW" dirty="0"/>
              </a:p>
              <a:p>
                <a:pPr marL="171450" indent="-171450" rtl="0" fontAlgn="ctr">
                  <a:spcBef>
                    <a:spcPts val="0"/>
                  </a:spcBef>
                  <a:spcAft>
                    <a:spcPts val="0"/>
                  </a:spcAft>
                  <a:buFont typeface="Arial" panose="020B0604020202020204" pitchFamily="34" charset="0"/>
                  <a:buChar char="•"/>
                </a:pPr>
                <a:endParaRPr lang="en-US" altLang="zh-TW" dirty="0"/>
              </a:p>
              <a:p>
                <a:pPr marL="0" indent="0" rtl="0" fontAlgn="ctr">
                  <a:spcBef>
                    <a:spcPts val="0"/>
                  </a:spcBef>
                  <a:spcAft>
                    <a:spcPts val="0"/>
                  </a:spcAft>
                  <a:buFont typeface="Arial" panose="020B0604020202020204" pitchFamily="34" charset="0"/>
                  <a:buNone/>
                </a:pPr>
                <a:r>
                  <a:rPr lang="zh-TW" altLang="en-US" dirty="0"/>
                  <a:t>比如：</a:t>
                </a:r>
                <a:r>
                  <a:rPr lang="zh-TW" altLang="zh-TW" sz="1100" dirty="0">
                    <a:solidFill>
                      <a:srgbClr val="000000"/>
                    </a:solidFill>
                    <a:effectLst/>
                    <a:ea typeface="Microsoft JhengHei" panose="020B0604030504040204" pitchFamily="34" charset="-120"/>
                  </a:rPr>
                  <a:t>黑色圈圈 </a:t>
                </a:r>
                <a:r>
                  <a:rPr lang="zh-TW" altLang="zh-TW" sz="1100" b="1" u="sng" dirty="0">
                    <a:solidFill>
                      <a:srgbClr val="000000"/>
                    </a:solidFill>
                    <a:effectLst/>
                    <a:ea typeface="Microsoft JhengHei" panose="020B0604030504040204" pitchFamily="34" charset="-120"/>
                  </a:rPr>
                  <a:t>特徵</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小幅度位移</a:t>
                </a:r>
                <a:r>
                  <a:rPr lang="en-US" altLang="zh-TW" sz="1100" b="1" u="sng" dirty="0">
                    <a:solidFill>
                      <a:srgbClr val="000000"/>
                    </a:solidFill>
                    <a:effectLst/>
                    <a:ea typeface="Cambria Math" panose="02040503050406030204" pitchFamily="18" charset="0"/>
                  </a:rPr>
                  <a:t>∆</a:t>
                </a:r>
                <a:r>
                  <a:rPr lang="en-US" altLang="zh-TW" sz="1100" b="1" u="sng" dirty="0">
                    <a:solidFill>
                      <a:srgbClr val="000000"/>
                    </a:solidFill>
                    <a:effectLst/>
                    <a:ea typeface="Microsoft JhengHei" panose="020B0604030504040204" pitchFamily="34" charset="-120"/>
                  </a:rPr>
                  <a:t>u</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位移後</a:t>
                </a:r>
                <a:r>
                  <a:rPr lang="en-US" altLang="zh-TW" sz="1100" b="1"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是否</a:t>
                </a:r>
                <a:r>
                  <a:rPr lang="zh-TW" altLang="zh-TW" sz="1100" b="1" u="sng" dirty="0">
                    <a:solidFill>
                      <a:srgbClr val="000000"/>
                    </a:solidFill>
                    <a:effectLst/>
                    <a:ea typeface="Microsoft JhengHei" panose="020B0604030504040204" pitchFamily="34" charset="-120"/>
                  </a:rPr>
                  <a:t>一樣</a:t>
                </a:r>
                <a:r>
                  <a:rPr lang="zh-TW" altLang="en-US" sz="1100" dirty="0">
                    <a:solidFill>
                      <a:srgbClr val="000000"/>
                    </a:solidFill>
                    <a:effectLst/>
                    <a:ea typeface="Microsoft JhengHei" panose="020B0604030504040204" pitchFamily="34" charset="-120"/>
                  </a:rPr>
                  <a:t>？</a:t>
                </a:r>
                <a:endParaRPr lang="en-US" altLang="zh-TW" sz="110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如果都</a:t>
                </a:r>
                <a:r>
                  <a:rPr lang="zh-TW" altLang="zh-TW" sz="1100" b="1" u="sng" dirty="0">
                    <a:solidFill>
                      <a:srgbClr val="000000"/>
                    </a:solidFill>
                    <a:effectLst/>
                    <a:ea typeface="Microsoft JhengHei" panose="020B0604030504040204" pitchFamily="34" charset="-120"/>
                  </a:rPr>
                  <a:t>一樣</a:t>
                </a:r>
                <a:r>
                  <a:rPr lang="zh-TW" altLang="en-US" sz="1100" b="0" u="none"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不好</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左邊：</a:t>
                </a:r>
                <a:r>
                  <a:rPr lang="zh-TW" altLang="zh-TW" sz="1100" b="1" i="0" u="sng" dirty="0">
                    <a:solidFill>
                      <a:srgbClr val="000000"/>
                    </a:solidFill>
                    <a:effectLst/>
                    <a:ea typeface="Microsoft JhengHei" panose="020B0604030504040204" pitchFamily="34" charset="-120"/>
                  </a:rPr>
                  <a:t>稍移開</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尖端</a:t>
                </a:r>
                <a:r>
                  <a:rPr lang="zh-TW" altLang="zh-TW" sz="1100" b="0" i="0" dirty="0">
                    <a:solidFill>
                      <a:srgbClr val="000000"/>
                    </a:solidFill>
                    <a:effectLst/>
                    <a:ea typeface="Microsoft JhengHei" panose="020B0604030504040204" pitchFamily="34" charset="-120"/>
                  </a:rPr>
                  <a:t>，就改變</a:t>
                </a:r>
              </a:p>
              <a:p>
                <a:pPr marL="628650" lvl="1"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中間：只有移開</a:t>
                </a:r>
                <a:r>
                  <a:rPr lang="zh-TW" altLang="zh-TW" sz="1100" b="1" i="0" u="sng" dirty="0">
                    <a:solidFill>
                      <a:srgbClr val="000000"/>
                    </a:solidFill>
                    <a:effectLst/>
                    <a:ea typeface="Microsoft JhengHei" panose="020B0604030504040204" pitchFamily="34" charset="-120"/>
                  </a:rPr>
                  <a:t>那條線</a:t>
                </a:r>
                <a:r>
                  <a:rPr lang="zh-TW" altLang="zh-TW" sz="1100" b="0" i="0" dirty="0">
                    <a:solidFill>
                      <a:srgbClr val="000000"/>
                    </a:solidFill>
                    <a:effectLst/>
                    <a:ea typeface="Microsoft JhengHei" panose="020B0604030504040204" pitchFamily="34" charset="-120"/>
                  </a:rPr>
                  <a:t>，才會變</a:t>
                </a:r>
              </a:p>
              <a:p>
                <a:pPr marL="628650" lvl="1"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右邊：怎麼移</a:t>
                </a:r>
                <a:r>
                  <a:rPr lang="en-US"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都</a:t>
                </a:r>
                <a:r>
                  <a:rPr lang="zh-TW" altLang="zh-TW" sz="1100" b="1" i="0" u="sng" dirty="0">
                    <a:solidFill>
                      <a:srgbClr val="000000"/>
                    </a:solidFill>
                    <a:effectLst/>
                    <a:ea typeface="Microsoft JhengHei" panose="020B0604030504040204" pitchFamily="34" charset="-120"/>
                  </a:rPr>
                  <a:t>差不多</a:t>
                </a:r>
              </a:p>
              <a:p>
                <a:endParaRPr lang="en-US" altLang="zh-TW" dirty="0"/>
              </a:p>
              <a:p>
                <a:r>
                  <a:rPr lang="zh-TW" altLang="en-US" dirty="0"/>
                  <a:t>可以回想：前面提過 </a:t>
                </a:r>
                <a:r>
                  <a:rPr lang="zh-CN" altLang="en-US" b="0" i="0" dirty="0">
                    <a:solidFill>
                      <a:srgbClr val="374151"/>
                    </a:solidFill>
                    <a:effectLst/>
                    <a:latin typeface="Söhne"/>
                  </a:rPr>
                  <a:t>山</a:t>
                </a:r>
                <a:r>
                  <a:rPr lang="zh-CN" altLang="en-US" b="1" i="0" u="sng" dirty="0">
                    <a:solidFill>
                      <a:srgbClr val="374151"/>
                    </a:solidFill>
                    <a:effectLst/>
                    <a:latin typeface="Söhne"/>
                  </a:rPr>
                  <a:t>尖</a:t>
                </a:r>
                <a:r>
                  <a:rPr lang="zh-CN" altLang="en-US" b="0" i="0" dirty="0">
                    <a:solidFill>
                      <a:srgbClr val="374151"/>
                    </a:solidFill>
                    <a:effectLst/>
                    <a:latin typeface="Söhne"/>
                  </a:rPr>
                  <a:t>、</a:t>
                </a:r>
                <a:r>
                  <a:rPr lang="zh-CN" altLang="en-US" b="1" i="0" u="sng" dirty="0">
                    <a:solidFill>
                      <a:srgbClr val="374151"/>
                    </a:solidFill>
                    <a:effectLst/>
                    <a:latin typeface="Söhne"/>
                  </a:rPr>
                  <a:t>陰影邊</a:t>
                </a:r>
                <a:r>
                  <a:rPr lang="zh-CN" altLang="en-US" b="0" i="0" dirty="0">
                    <a:solidFill>
                      <a:srgbClr val="374151"/>
                    </a:solidFill>
                    <a:effectLst/>
                    <a:latin typeface="Söhne"/>
                  </a:rPr>
                  <a:t>、</a:t>
                </a:r>
                <a:r>
                  <a:rPr lang="zh-CN" altLang="en-US" b="1" i="0" u="sng" dirty="0">
                    <a:solidFill>
                      <a:srgbClr val="374151"/>
                    </a:solidFill>
                    <a:effectLst/>
                    <a:latin typeface="Söhne"/>
                  </a:rPr>
                  <a:t>天空</a:t>
                </a:r>
                <a:endParaRPr lang="en-US" altLang="zh-TW" b="1" u="sng" dirty="0"/>
              </a:p>
              <a:p>
                <a:r>
                  <a:rPr lang="en-US" altLang="zh-TW" dirty="0"/>
                  <a:t>	</a:t>
                </a:r>
              </a:p>
              <a:p>
                <a:r>
                  <a:rPr lang="en-US" altLang="zh-TW" dirty="0"/>
                  <a:t>--------------------</a:t>
                </a:r>
              </a:p>
              <a:p>
                <a:endParaRPr lang="en-US" altLang="zh-TW" dirty="0"/>
              </a:p>
              <a:p>
                <a:endParaRPr lang="en-US" altLang="zh-TW" dirty="0"/>
              </a:p>
              <a:p>
                <a:endParaRPr lang="en-US" altLang="zh-TW" dirty="0"/>
              </a:p>
              <a:p>
                <a:r>
                  <a:rPr lang="zh-TW" altLang="en-US" dirty="0"/>
                  <a:t>參考：</a:t>
                </a:r>
                <a:r>
                  <a:rPr lang="en-US" altLang="zh-TW" dirty="0"/>
                  <a:t>Cross-correlation </a:t>
                </a:r>
                <a:r>
                  <a:rPr lang="zh-TW" altLang="en-US" dirty="0"/>
                  <a:t>互相關 </a:t>
                </a:r>
                <a14:m>
                  <m:oMath xmlns:m="http://schemas.openxmlformats.org/officeDocument/2006/math">
                    <m:nary>
                      <m:naryPr>
                        <m:chr m:val="∑"/>
                        <m:supHide m:val="on"/>
                        <m:ctrlPr>
                          <a:rPr lang="zh-TW" altLang="zh-TW" sz="1200" i="1" smtClean="0">
                            <a:latin typeface="Cambria Math" panose="02040503050406030204" pitchFamily="18" charset="0"/>
                          </a:rPr>
                        </m:ctrlPr>
                      </m:naryPr>
                      <m:sub>
                        <m:r>
                          <a:rPr lang="zh-TW" altLang="zh-TW" sz="1200">
                            <a:latin typeface="Cambria Math" panose="02040503050406030204" pitchFamily="18" charset="0"/>
                          </a:rPr>
                          <m:t>𝑖</m:t>
                        </m:r>
                      </m:sub>
                      <m:sup/>
                      <m:e>
                        <m:r>
                          <a:rPr lang="zh-TW" altLang="zh-TW" sz="1200">
                            <a:latin typeface="Cambria Math" panose="02040503050406030204" pitchFamily="18" charset="0"/>
                          </a:rPr>
                          <m:t>𝑤</m:t>
                        </m:r>
                        <m:d>
                          <m:dPr>
                            <m:ctrlPr>
                              <a:rPr lang="zh-TW" altLang="zh-TW" sz="1200" i="1">
                                <a:latin typeface="Cambria Math" panose="02040503050406030204" pitchFamily="18" charset="0"/>
                              </a:rPr>
                            </m:ctrlPr>
                          </m:dPr>
                          <m:e>
                            <m:sSub>
                              <m:sSubPr>
                                <m:ctrlPr>
                                  <a:rPr lang="zh-TW" altLang="zh-TW" sz="1200" i="1">
                                    <a:latin typeface="Cambria Math" panose="02040503050406030204" pitchFamily="18" charset="0"/>
                                  </a:rPr>
                                </m:ctrlPr>
                              </m:sSubPr>
                              <m:e>
                                <m:r>
                                  <a:rPr lang="zh-TW" altLang="zh-TW" sz="1200">
                                    <a:latin typeface="Cambria Math" panose="02040503050406030204" pitchFamily="18" charset="0"/>
                                  </a:rPr>
                                  <m:t>𝑥</m:t>
                                </m:r>
                              </m:e>
                              <m:sub>
                                <m:r>
                                  <a:rPr lang="zh-TW" altLang="zh-TW" sz="1200">
                                    <a:latin typeface="Cambria Math" panose="02040503050406030204" pitchFamily="18" charset="0"/>
                                  </a:rPr>
                                  <m:t>𝑖</m:t>
                                </m:r>
                              </m:sub>
                            </m:sSub>
                          </m:e>
                        </m:d>
                        <m:sSup>
                          <m:sSupPr>
                            <m:ctrlPr>
                              <a:rPr lang="zh-TW" altLang="zh-TW" sz="1200" i="1">
                                <a:latin typeface="Cambria Math" panose="02040503050406030204" pitchFamily="18" charset="0"/>
                              </a:rPr>
                            </m:ctrlPr>
                          </m:sSupPr>
                          <m:e>
                            <m:d>
                              <m:dPr>
                                <m:begChr m:val="["/>
                                <m:endChr m:val="]"/>
                                <m:ctrlPr>
                                  <a:rPr lang="zh-TW" altLang="zh-TW" sz="1200" i="1">
                                    <a:latin typeface="Cambria Math" panose="02040503050406030204" pitchFamily="18" charset="0"/>
                                  </a:rPr>
                                </m:ctrlPr>
                              </m:dPr>
                              <m:e>
                                <m:sSub>
                                  <m:sSubPr>
                                    <m:ctrlPr>
                                      <a:rPr lang="zh-TW" altLang="zh-TW" sz="1200" i="1">
                                        <a:latin typeface="Cambria Math" panose="02040503050406030204" pitchFamily="18" charset="0"/>
                                      </a:rPr>
                                    </m:ctrlPr>
                                  </m:sSubPr>
                                  <m:e>
                                    <m:r>
                                      <a:rPr lang="zh-TW" altLang="zh-TW" sz="1200">
                                        <a:latin typeface="Cambria Math" panose="02040503050406030204" pitchFamily="18" charset="0"/>
                                      </a:rPr>
                                      <m:t>𝐼</m:t>
                                    </m:r>
                                  </m:e>
                                  <m:sub>
                                    <m:r>
                                      <a:rPr lang="en-US" altLang="zh-TW" sz="1200" i="1">
                                        <a:latin typeface="Cambria Math" panose="02040503050406030204" pitchFamily="18" charset="0"/>
                                      </a:rPr>
                                      <m:t>1</m:t>
                                    </m:r>
                                  </m:sub>
                                </m:sSub>
                                <m:d>
                                  <m:dPr>
                                    <m:ctrlPr>
                                      <a:rPr lang="zh-TW" altLang="zh-TW" sz="1200" i="1">
                                        <a:latin typeface="Cambria Math" panose="02040503050406030204" pitchFamily="18" charset="0"/>
                                      </a:rPr>
                                    </m:ctrlPr>
                                  </m:dPr>
                                  <m:e>
                                    <m:sSub>
                                      <m:sSubPr>
                                        <m:ctrlPr>
                                          <a:rPr lang="zh-TW" altLang="zh-TW" sz="1200" i="1">
                                            <a:latin typeface="Cambria Math" panose="02040503050406030204" pitchFamily="18" charset="0"/>
                                          </a:rPr>
                                        </m:ctrlPr>
                                      </m:sSubPr>
                                      <m:e>
                                        <m:r>
                                          <a:rPr lang="zh-TW" altLang="zh-TW" sz="1200">
                                            <a:latin typeface="Cambria Math" panose="02040503050406030204" pitchFamily="18" charset="0"/>
                                          </a:rPr>
                                          <m:t>𝑥</m:t>
                                        </m:r>
                                      </m:e>
                                      <m:sub>
                                        <m:r>
                                          <a:rPr lang="zh-TW" altLang="zh-TW" sz="1200">
                                            <a:latin typeface="Cambria Math" panose="02040503050406030204" pitchFamily="18" charset="0"/>
                                          </a:rPr>
                                          <m:t>𝑖</m:t>
                                        </m:r>
                                      </m:sub>
                                    </m:sSub>
                                    <m:r>
                                      <a:rPr lang="zh-TW" altLang="zh-TW" sz="1200">
                                        <a:latin typeface="Cambria Math" panose="02040503050406030204" pitchFamily="18" charset="0"/>
                                      </a:rPr>
                                      <m:t>+</m:t>
                                    </m:r>
                                    <m:r>
                                      <m:rPr>
                                        <m:sty m:val="p"/>
                                      </m:rPr>
                                      <a:rPr lang="zh-TW" altLang="zh-TW" sz="1200">
                                        <a:latin typeface="Cambria Math" panose="02040503050406030204" pitchFamily="18" charset="0"/>
                                      </a:rPr>
                                      <m:t>Δ</m:t>
                                    </m:r>
                                    <m:r>
                                      <a:rPr lang="zh-TW" altLang="zh-TW" sz="1200">
                                        <a:latin typeface="Cambria Math" panose="02040503050406030204" pitchFamily="18" charset="0"/>
                                      </a:rPr>
                                      <m:t>𝑢</m:t>
                                    </m:r>
                                  </m:e>
                                </m:d>
                                <m:r>
                                  <a:rPr lang="zh-TW" altLang="zh-TW" sz="1200">
                                    <a:latin typeface="Cambria Math" panose="02040503050406030204" pitchFamily="18" charset="0"/>
                                  </a:rPr>
                                  <m:t>−</m:t>
                                </m:r>
                                <m:sSub>
                                  <m:sSubPr>
                                    <m:ctrlPr>
                                      <a:rPr lang="zh-TW" altLang="zh-TW" sz="1200" i="1">
                                        <a:latin typeface="Cambria Math" panose="02040503050406030204" pitchFamily="18" charset="0"/>
                                      </a:rPr>
                                    </m:ctrlPr>
                                  </m:sSubPr>
                                  <m:e>
                                    <m:r>
                                      <a:rPr lang="zh-TW" altLang="zh-TW" sz="1200">
                                        <a:latin typeface="Cambria Math" panose="02040503050406030204" pitchFamily="18" charset="0"/>
                                      </a:rPr>
                                      <m:t>𝐼</m:t>
                                    </m:r>
                                  </m:e>
                                  <m:sub>
                                    <m:r>
                                      <a:rPr lang="zh-TW" altLang="zh-TW" sz="1200">
                                        <a:latin typeface="Cambria Math" panose="02040503050406030204" pitchFamily="18" charset="0"/>
                                      </a:rPr>
                                      <m:t>0</m:t>
                                    </m:r>
                                  </m:sub>
                                </m:sSub>
                                <m:d>
                                  <m:dPr>
                                    <m:ctrlPr>
                                      <a:rPr lang="zh-TW" altLang="zh-TW" sz="1200" i="1">
                                        <a:latin typeface="Cambria Math" panose="02040503050406030204" pitchFamily="18" charset="0"/>
                                      </a:rPr>
                                    </m:ctrlPr>
                                  </m:dPr>
                                  <m:e>
                                    <m:sSub>
                                      <m:sSubPr>
                                        <m:ctrlPr>
                                          <a:rPr lang="zh-TW" altLang="zh-TW" sz="1200" i="1">
                                            <a:latin typeface="Cambria Math" panose="02040503050406030204" pitchFamily="18" charset="0"/>
                                          </a:rPr>
                                        </m:ctrlPr>
                                      </m:sSubPr>
                                      <m:e>
                                        <m:r>
                                          <a:rPr lang="zh-TW" altLang="zh-TW" sz="1200">
                                            <a:latin typeface="Cambria Math" panose="02040503050406030204" pitchFamily="18" charset="0"/>
                                          </a:rPr>
                                          <m:t>𝑥</m:t>
                                        </m:r>
                                      </m:e>
                                      <m:sub>
                                        <m:r>
                                          <a:rPr lang="zh-TW" altLang="zh-TW" sz="1200">
                                            <a:latin typeface="Cambria Math" panose="02040503050406030204" pitchFamily="18" charset="0"/>
                                          </a:rPr>
                                          <m:t>𝑖</m:t>
                                        </m:r>
                                      </m:sub>
                                    </m:sSub>
                                  </m:e>
                                </m:d>
                              </m:e>
                            </m:d>
                          </m:e>
                          <m:sup>
                            <m:r>
                              <a:rPr lang="zh-TW" altLang="zh-TW" sz="1200">
                                <a:latin typeface="Cambria Math" panose="02040503050406030204" pitchFamily="18" charset="0"/>
                              </a:rPr>
                              <m:t>2</m:t>
                            </m:r>
                          </m:sup>
                        </m:sSup>
                      </m:e>
                    </m:nary>
                  </m:oMath>
                </a14:m>
                <a:endParaRPr lang="en-US" altLang="zh-TW" dirty="0"/>
              </a:p>
              <a:p>
                <a:endParaRPr lang="en-US" altLang="zh-TW" dirty="0"/>
              </a:p>
              <a:p>
                <a:r>
                  <a:rPr lang="en-US" altLang="zh-TW" dirty="0"/>
                  <a:t>Auto-correlation </a:t>
                </a:r>
                <a:r>
                  <a:rPr lang="zh-TW" altLang="en-US" dirty="0"/>
                  <a:t>就是對</a:t>
                </a:r>
                <a14:m>
                  <m:oMath xmlns:m="http://schemas.openxmlformats.org/officeDocument/2006/math">
                    <m:r>
                      <a:rPr lang="en-US" altLang="zh-TW" i="1" dirty="0" smtClean="0">
                        <a:latin typeface="Cambria Math" panose="02040503050406030204" pitchFamily="18" charset="0"/>
                      </a:rPr>
                      <m:t>𝐼</m:t>
                    </m:r>
                    <m:r>
                      <a:rPr lang="en-US" altLang="zh-TW" i="1" baseline="-25000" dirty="0" smtClean="0">
                        <a:latin typeface="Cambria Math" panose="02040503050406030204" pitchFamily="18" charset="0"/>
                      </a:rPr>
                      <m:t>0</m:t>
                    </m:r>
                  </m:oMath>
                </a14:m>
                <a:r>
                  <a:rPr lang="zh-TW" altLang="en-US" dirty="0"/>
                  <a:t>對</a:t>
                </a:r>
                <a14:m>
                  <m:oMath xmlns:m="http://schemas.openxmlformats.org/officeDocument/2006/math">
                    <m:r>
                      <a:rPr lang="en-US" altLang="zh-TW" i="1" dirty="0" smtClean="0">
                        <a:latin typeface="Cambria Math" panose="02040503050406030204" pitchFamily="18" charset="0"/>
                      </a:rPr>
                      <m:t>𝐼</m:t>
                    </m:r>
                    <m:r>
                      <a:rPr lang="en-US" altLang="zh-TW" i="1" baseline="-25000" dirty="0" smtClean="0">
                        <a:latin typeface="Cambria Math" panose="02040503050406030204" pitchFamily="18" charset="0"/>
                      </a:rPr>
                      <m:t>0</m:t>
                    </m:r>
                  </m:oMath>
                </a14:m>
                <a:r>
                  <a:rPr lang="zh-TW" altLang="en-US" dirty="0"/>
                  <a:t>自身做</a:t>
                </a:r>
                <a:r>
                  <a:rPr lang="en-US" altLang="zh-TW" dirty="0"/>
                  <a:t>correlation</a:t>
                </a:r>
                <a:r>
                  <a:rPr lang="zh-TW" altLang="en-US" dirty="0"/>
                  <a:t>的</a:t>
                </a:r>
                <a:r>
                  <a:rPr lang="en-US" altLang="zh-TW" dirty="0"/>
                  <a:t>function</a:t>
                </a:r>
              </a:p>
              <a:p>
                <a:pPr marL="171450" lvl="0" indent="-171450">
                  <a:buFont typeface="Arial" panose="020B0604020202020204" pitchFamily="34" charset="0"/>
                  <a:buChar char="•"/>
                </a:pPr>
                <a:r>
                  <a:rPr lang="zh-TW" altLang="en-US" dirty="0"/>
                  <a:t>把同一個</a:t>
                </a:r>
                <a:r>
                  <a:rPr lang="en-US" altLang="zh-TW" dirty="0"/>
                  <a:t>pixel</a:t>
                </a:r>
                <a:r>
                  <a:rPr lang="zh-TW" altLang="en-US" dirty="0"/>
                  <a:t>加上一個小量的移動，再減掉原本的值 乘上權重後</a:t>
                </a:r>
                <a:endParaRPr lang="en-US" altLang="zh-TW" dirty="0"/>
              </a:p>
              <a:p>
                <a:pPr marL="171450" lvl="0" indent="-171450">
                  <a:buFont typeface="Arial" panose="020B0604020202020204" pitchFamily="34" charset="0"/>
                  <a:buChar char="•"/>
                </a:pPr>
                <a:r>
                  <a:rPr lang="zh-TW" altLang="en-US" dirty="0"/>
                  <a:t>可以知道這片</a:t>
                </a:r>
                <a:r>
                  <a:rPr lang="en-US" altLang="zh-TW" dirty="0"/>
                  <a:t>patch</a:t>
                </a:r>
                <a:r>
                  <a:rPr lang="zh-TW" altLang="en-US" dirty="0"/>
                  <a:t> 經過小量的移動後，容不容易看出變化</a:t>
                </a:r>
                <a:endParaRPr lang="en-US" altLang="zh-TW" dirty="0"/>
              </a:p>
              <a:p>
                <a:r>
                  <a:rPr lang="zh-TW" altLang="en-US" dirty="0"/>
                  <a:t>如果有個明顯的低點 </a:t>
                </a:r>
                <a:r>
                  <a:rPr lang="en-US" altLang="zh-TW" dirty="0"/>
                  <a:t>(difference</a:t>
                </a:r>
                <a:r>
                  <a:rPr lang="zh-TW" altLang="en-US" dirty="0"/>
                  <a:t>低</a:t>
                </a:r>
                <a:r>
                  <a:rPr lang="en-US" altLang="zh-TW" dirty="0"/>
                  <a:t>)</a:t>
                </a:r>
                <a:r>
                  <a:rPr lang="zh-TW" altLang="en-US" dirty="0"/>
                  <a:t> 代表他就算經過</a:t>
                </a:r>
                <a:r>
                  <a:rPr lang="en-US" altLang="zh-TW" dirty="0"/>
                  <a:t>shift</a:t>
                </a:r>
                <a:r>
                  <a:rPr lang="zh-TW" altLang="en-US" dirty="0"/>
                  <a:t>還是可以分辨特徵</a:t>
                </a:r>
                <a:endParaRPr lang="en-US" altLang="zh-TW" dirty="0"/>
              </a:p>
              <a:p>
                <a14:m>
                  <m:oMath xmlns:m="http://schemas.openxmlformats.org/officeDocument/2006/math">
                    <m:r>
                      <a:rPr lang="en-US" altLang="zh-TW" i="1" dirty="0" smtClean="0">
                        <a:latin typeface="Cambria Math" panose="02040503050406030204" pitchFamily="18" charset="0"/>
                      </a:rPr>
                      <m:t>𝑤</m:t>
                    </m:r>
                    <m:r>
                      <a:rPr lang="en-US" altLang="zh-TW" i="1" dirty="0" smtClean="0">
                        <a:latin typeface="Cambria Math" panose="02040503050406030204" pitchFamily="18" charset="0"/>
                      </a:rPr>
                      <m:t>(</m:t>
                    </m:r>
                    <m:r>
                      <a:rPr lang="en-US" altLang="zh-TW" i="1" dirty="0" smtClean="0">
                        <a:latin typeface="Cambria Math" panose="02040503050406030204" pitchFamily="18" charset="0"/>
                      </a:rPr>
                      <m:t>𝑥</m:t>
                    </m:r>
                    <m:r>
                      <a:rPr lang="en-US" altLang="zh-TW" i="1" dirty="0" smtClean="0">
                        <a:latin typeface="Cambria Math" panose="02040503050406030204" pitchFamily="18" charset="0"/>
                      </a:rPr>
                      <m:t>)</m:t>
                    </m:r>
                  </m:oMath>
                </a14:m>
                <a:r>
                  <a:rPr lang="en-US" altLang="zh-TW" dirty="0"/>
                  <a:t>:</a:t>
                </a:r>
                <a:r>
                  <a:rPr lang="zh-TW" altLang="en-US" b="0" i="0" dirty="0">
                    <a:solidFill>
                      <a:srgbClr val="374151"/>
                    </a:solidFill>
                    <a:effectLst/>
                    <a:latin typeface="Söhne"/>
                  </a:rPr>
                  <a:t>高斯函数常常被用作 </a:t>
                </a:r>
                <a:r>
                  <a:rPr lang="en-US" altLang="zh-TW" b="0" i="0" dirty="0">
                    <a:solidFill>
                      <a:srgbClr val="374151"/>
                    </a:solidFill>
                    <a:effectLst/>
                    <a:latin typeface="Söhne"/>
                  </a:rPr>
                  <a:t>spatially varying weighting function</a:t>
                </a:r>
                <a:r>
                  <a:rPr lang="zh-TW" altLang="en-US" b="0" i="0" dirty="0">
                    <a:solidFill>
                      <a:srgbClr val="374151"/>
                    </a:solidFill>
                    <a:effectLst/>
                    <a:latin typeface="Söhne"/>
                  </a:rPr>
                  <a:t>。</a:t>
                </a:r>
                <a:endParaRPr lang="en-US" altLang="zh-TW" b="0" i="0" dirty="0">
                  <a:solidFill>
                    <a:srgbClr val="374151"/>
                  </a:solidFill>
                  <a:effectLst/>
                  <a:latin typeface="Söhne"/>
                </a:endParaRPr>
              </a:p>
              <a:p>
                <a:pPr marL="171450" indent="-171450">
                  <a:buFont typeface="Arial" panose="020B0604020202020204" pitchFamily="34" charset="0"/>
                  <a:buChar char="•"/>
                </a:pPr>
                <a:r>
                  <a:rPr lang="zh-TW" altLang="en-US" b="0" i="0" dirty="0">
                    <a:solidFill>
                      <a:srgbClr val="374151"/>
                    </a:solidFill>
                    <a:effectLst/>
                    <a:latin typeface="Söhne"/>
                  </a:rPr>
                  <a:t>高斯函数具有连续性和平滑性，可以在空间上产生梯度，因此在许多应用中非常有用。</a:t>
                </a:r>
                <a:endParaRPr lang="en-US" altLang="zh-TW" dirty="0"/>
              </a:p>
              <a:p>
                <a:endParaRPr lang="en-US" altLang="zh-TW" dirty="0"/>
              </a:p>
              <a:p>
                <a:r>
                  <a:rPr lang="en-US" altLang="zh-TW" dirty="0"/>
                  <a:t>V.S. cross correlation</a:t>
                </a:r>
              </a:p>
            </p:txBody>
          </p:sp>
        </mc:Choice>
        <mc:Fallback xmlns="">
          <p:sp>
            <p:nvSpPr>
              <p:cNvPr id="3" name="備忘稿版面配置區 2"/>
              <p:cNvSpPr>
                <a:spLocks noGrp="1"/>
              </p:cNvSpPr>
              <p:nvPr>
                <p:ph type="body" idx="1"/>
              </p:nvPr>
            </p:nvSpPr>
            <p:spPr/>
            <p:txBody>
              <a:bodyPr>
                <a:normAutofit fontScale="92500" lnSpcReduction="10000"/>
              </a:bodyPr>
              <a:lstStyle/>
              <a:p>
                <a:r>
                  <a:rPr lang="zh-TW" altLang="en-US" dirty="0"/>
                  <a:t>接下來看，</a:t>
                </a:r>
                <a:r>
                  <a:rPr lang="zh-TW" altLang="en-US" b="1" u="sng" dirty="0"/>
                  <a:t>同一張</a:t>
                </a:r>
                <a:r>
                  <a:rPr lang="zh-TW" altLang="en-US" b="0" u="none" dirty="0"/>
                  <a:t>影像 </a:t>
                </a:r>
                <a:r>
                  <a:rPr lang="zh-TW" altLang="en-US" b="1" u="sng" dirty="0"/>
                  <a:t>某一特徵</a:t>
                </a:r>
                <a:r>
                  <a:rPr lang="zh-TW" altLang="en-US" b="0" u="none" dirty="0"/>
                  <a:t> </a:t>
                </a:r>
                <a:r>
                  <a:rPr lang="zh-TW" altLang="en-US" b="1" u="sng" dirty="0"/>
                  <a:t>好壞程度</a:t>
                </a:r>
                <a:endParaRPr lang="en-US" altLang="zh-TW" dirty="0"/>
              </a:p>
              <a:p>
                <a:pPr marL="171450" indent="-171450">
                  <a:buFont typeface="Arial" panose="020B0604020202020204" pitchFamily="34" charset="0"/>
                  <a:buChar char="•"/>
                </a:pPr>
                <a:r>
                  <a:rPr lang="zh-TW" altLang="en-US" dirty="0"/>
                  <a:t>用 </a:t>
                </a:r>
                <a:r>
                  <a:rPr lang="en-US" altLang="zh-TW" dirty="0"/>
                  <a:t>Auto-correlation </a:t>
                </a:r>
                <a:r>
                  <a:rPr lang="zh-TW" altLang="en-US" dirty="0"/>
                  <a:t>自我關聯</a:t>
                </a:r>
                <a:endParaRPr lang="en-US" altLang="zh-TW" dirty="0"/>
              </a:p>
              <a:p>
                <a:pPr marL="171450" indent="-171450" rtl="0" fontAlgn="ctr">
                  <a:spcBef>
                    <a:spcPts val="0"/>
                  </a:spcBef>
                  <a:spcAft>
                    <a:spcPts val="0"/>
                  </a:spcAft>
                  <a:buFont typeface="Arial" panose="020B0604020202020204" pitchFamily="34" charset="0"/>
                  <a:buChar char="•"/>
                </a:pPr>
                <a:endParaRPr lang="en-US" altLang="zh-TW" dirty="0"/>
              </a:p>
              <a:p>
                <a:pPr marL="0" indent="0" rtl="0" fontAlgn="ctr">
                  <a:spcBef>
                    <a:spcPts val="0"/>
                  </a:spcBef>
                  <a:spcAft>
                    <a:spcPts val="0"/>
                  </a:spcAft>
                  <a:buFont typeface="Arial" panose="020B0604020202020204" pitchFamily="34" charset="0"/>
                  <a:buNone/>
                </a:pPr>
                <a:r>
                  <a:rPr lang="zh-TW" altLang="en-US" dirty="0"/>
                  <a:t>比如：</a:t>
                </a:r>
                <a:r>
                  <a:rPr lang="zh-TW" altLang="zh-TW" sz="1100" dirty="0">
                    <a:solidFill>
                      <a:srgbClr val="000000"/>
                    </a:solidFill>
                    <a:effectLst/>
                    <a:ea typeface="Microsoft JhengHei" panose="020B0604030504040204" pitchFamily="34" charset="-120"/>
                  </a:rPr>
                  <a:t>黑色圈圈 </a:t>
                </a:r>
                <a:r>
                  <a:rPr lang="zh-TW" altLang="zh-TW" sz="1100" b="1" u="sng" dirty="0">
                    <a:solidFill>
                      <a:srgbClr val="000000"/>
                    </a:solidFill>
                    <a:effectLst/>
                    <a:ea typeface="Microsoft JhengHei" panose="020B0604030504040204" pitchFamily="34" charset="-120"/>
                  </a:rPr>
                  <a:t>特徵</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小幅度位移</a:t>
                </a:r>
                <a:r>
                  <a:rPr lang="en-US" altLang="zh-TW" sz="1100" b="1" u="sng" dirty="0">
                    <a:solidFill>
                      <a:srgbClr val="000000"/>
                    </a:solidFill>
                    <a:effectLst/>
                    <a:ea typeface="Cambria Math" panose="02040503050406030204" pitchFamily="18" charset="0"/>
                  </a:rPr>
                  <a:t>∆</a:t>
                </a:r>
                <a:r>
                  <a:rPr lang="en-US" altLang="zh-TW" sz="1100" b="1" u="sng" dirty="0">
                    <a:solidFill>
                      <a:srgbClr val="000000"/>
                    </a:solidFill>
                    <a:effectLst/>
                    <a:ea typeface="Microsoft JhengHei" panose="020B0604030504040204" pitchFamily="34" charset="-120"/>
                  </a:rPr>
                  <a:t>u</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位移後</a:t>
                </a:r>
                <a:r>
                  <a:rPr lang="en-US" altLang="zh-TW" sz="1100" b="1"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是否</a:t>
                </a:r>
                <a:r>
                  <a:rPr lang="zh-TW" altLang="zh-TW" sz="1100" b="1" u="sng" dirty="0">
                    <a:solidFill>
                      <a:srgbClr val="000000"/>
                    </a:solidFill>
                    <a:effectLst/>
                    <a:ea typeface="Microsoft JhengHei" panose="020B0604030504040204" pitchFamily="34" charset="-120"/>
                  </a:rPr>
                  <a:t>一樣</a:t>
                </a:r>
                <a:r>
                  <a:rPr lang="zh-TW" altLang="en-US" sz="1100" dirty="0">
                    <a:solidFill>
                      <a:srgbClr val="000000"/>
                    </a:solidFill>
                    <a:effectLst/>
                    <a:ea typeface="Microsoft JhengHei" panose="020B0604030504040204" pitchFamily="34" charset="-120"/>
                  </a:rPr>
                  <a:t>？</a:t>
                </a:r>
                <a:endParaRPr lang="en-US" altLang="zh-TW" sz="110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如果都</a:t>
                </a:r>
                <a:r>
                  <a:rPr lang="zh-TW" altLang="zh-TW" sz="1100" b="1" u="sng" dirty="0">
                    <a:solidFill>
                      <a:srgbClr val="000000"/>
                    </a:solidFill>
                    <a:effectLst/>
                    <a:ea typeface="Microsoft JhengHei" panose="020B0604030504040204" pitchFamily="34" charset="-120"/>
                  </a:rPr>
                  <a:t>一樣</a:t>
                </a:r>
                <a:r>
                  <a:rPr lang="zh-TW" altLang="en-US" sz="1100" b="0" u="none"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不好</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左邊：</a:t>
                </a:r>
                <a:r>
                  <a:rPr lang="zh-TW" altLang="zh-TW" sz="1100" b="1" i="0" u="sng" dirty="0">
                    <a:solidFill>
                      <a:srgbClr val="000000"/>
                    </a:solidFill>
                    <a:effectLst/>
                    <a:ea typeface="Microsoft JhengHei" panose="020B0604030504040204" pitchFamily="34" charset="-120"/>
                  </a:rPr>
                  <a:t>稍移開</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尖端</a:t>
                </a:r>
                <a:r>
                  <a:rPr lang="zh-TW" altLang="zh-TW" sz="1100" b="0" i="0" dirty="0">
                    <a:solidFill>
                      <a:srgbClr val="000000"/>
                    </a:solidFill>
                    <a:effectLst/>
                    <a:ea typeface="Microsoft JhengHei" panose="020B0604030504040204" pitchFamily="34" charset="-120"/>
                  </a:rPr>
                  <a:t>，就改變</a:t>
                </a:r>
              </a:p>
              <a:p>
                <a:pPr marL="628650" lvl="1"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中間：只有移開</a:t>
                </a:r>
                <a:r>
                  <a:rPr lang="zh-TW" altLang="zh-TW" sz="1100" b="1" i="0" u="sng" dirty="0">
                    <a:solidFill>
                      <a:srgbClr val="000000"/>
                    </a:solidFill>
                    <a:effectLst/>
                    <a:ea typeface="Microsoft JhengHei" panose="020B0604030504040204" pitchFamily="34" charset="-120"/>
                  </a:rPr>
                  <a:t>那條線</a:t>
                </a:r>
                <a:r>
                  <a:rPr lang="zh-TW" altLang="zh-TW" sz="1100" b="0" i="0" dirty="0">
                    <a:solidFill>
                      <a:srgbClr val="000000"/>
                    </a:solidFill>
                    <a:effectLst/>
                    <a:ea typeface="Microsoft JhengHei" panose="020B0604030504040204" pitchFamily="34" charset="-120"/>
                  </a:rPr>
                  <a:t>，才會變</a:t>
                </a:r>
              </a:p>
              <a:p>
                <a:pPr marL="628650" lvl="1"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右邊：怎麼移</a:t>
                </a:r>
                <a:r>
                  <a:rPr lang="en-US"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都</a:t>
                </a:r>
                <a:r>
                  <a:rPr lang="zh-TW" altLang="zh-TW" sz="1100" b="1" i="0" u="sng" dirty="0">
                    <a:solidFill>
                      <a:srgbClr val="000000"/>
                    </a:solidFill>
                    <a:effectLst/>
                    <a:ea typeface="Microsoft JhengHei" panose="020B0604030504040204" pitchFamily="34" charset="-120"/>
                  </a:rPr>
                  <a:t>差不多</a:t>
                </a:r>
              </a:p>
              <a:p>
                <a:endParaRPr lang="en-US" altLang="zh-TW" dirty="0"/>
              </a:p>
              <a:p>
                <a:r>
                  <a:rPr lang="zh-TW" altLang="en-US" dirty="0"/>
                  <a:t>可以回想：前面提過 </a:t>
                </a:r>
                <a:r>
                  <a:rPr lang="zh-CN" altLang="en-US" b="0" i="0" dirty="0">
                    <a:solidFill>
                      <a:srgbClr val="374151"/>
                    </a:solidFill>
                    <a:effectLst/>
                    <a:latin typeface="Söhne"/>
                  </a:rPr>
                  <a:t>山</a:t>
                </a:r>
                <a:r>
                  <a:rPr lang="zh-CN" altLang="en-US" b="1" i="0" u="sng" dirty="0">
                    <a:solidFill>
                      <a:srgbClr val="374151"/>
                    </a:solidFill>
                    <a:effectLst/>
                    <a:latin typeface="Söhne"/>
                  </a:rPr>
                  <a:t>尖</a:t>
                </a:r>
                <a:r>
                  <a:rPr lang="zh-CN" altLang="en-US" b="0" i="0" dirty="0">
                    <a:solidFill>
                      <a:srgbClr val="374151"/>
                    </a:solidFill>
                    <a:effectLst/>
                    <a:latin typeface="Söhne"/>
                  </a:rPr>
                  <a:t>、</a:t>
                </a:r>
                <a:r>
                  <a:rPr lang="zh-CN" altLang="en-US" b="1" i="0" u="sng" dirty="0">
                    <a:solidFill>
                      <a:srgbClr val="374151"/>
                    </a:solidFill>
                    <a:effectLst/>
                    <a:latin typeface="Söhne"/>
                  </a:rPr>
                  <a:t>陰影邊</a:t>
                </a:r>
                <a:r>
                  <a:rPr lang="zh-CN" altLang="en-US" b="0" i="0" dirty="0">
                    <a:solidFill>
                      <a:srgbClr val="374151"/>
                    </a:solidFill>
                    <a:effectLst/>
                    <a:latin typeface="Söhne"/>
                  </a:rPr>
                  <a:t>、</a:t>
                </a:r>
                <a:r>
                  <a:rPr lang="zh-CN" altLang="en-US" b="1" i="0" u="sng" dirty="0">
                    <a:solidFill>
                      <a:srgbClr val="374151"/>
                    </a:solidFill>
                    <a:effectLst/>
                    <a:latin typeface="Söhne"/>
                  </a:rPr>
                  <a:t>天空</a:t>
                </a:r>
                <a:endParaRPr lang="en-US" altLang="zh-TW" b="1" u="sng" dirty="0"/>
              </a:p>
              <a:p>
                <a:r>
                  <a:rPr lang="en-US" altLang="zh-TW" dirty="0"/>
                  <a:t>	</a:t>
                </a:r>
              </a:p>
              <a:p>
                <a:r>
                  <a:rPr lang="en-US" altLang="zh-TW" dirty="0"/>
                  <a:t>--------------------</a:t>
                </a:r>
              </a:p>
              <a:p>
                <a:endParaRPr lang="en-US" altLang="zh-TW" dirty="0"/>
              </a:p>
              <a:p>
                <a:endParaRPr lang="en-US" altLang="zh-TW" dirty="0"/>
              </a:p>
              <a:p>
                <a:endParaRPr lang="en-US" altLang="zh-TW" dirty="0"/>
              </a:p>
              <a:p>
                <a:r>
                  <a:rPr lang="zh-TW" altLang="en-US" dirty="0"/>
                  <a:t>參考：</a:t>
                </a:r>
                <a:r>
                  <a:rPr lang="en-US" altLang="zh-TW" dirty="0"/>
                  <a:t>Cross-correlation </a:t>
                </a:r>
                <a:r>
                  <a:rPr lang="zh-TW" altLang="en-US" dirty="0"/>
                  <a:t>互相關 </a:t>
                </a:r>
                <a:r>
                  <a:rPr lang="zh-TW" altLang="zh-TW" sz="1200" i="0">
                    <a:latin typeface="Cambria Math" panose="02040503050406030204" pitchFamily="18" charset="0"/>
                  </a:rPr>
                  <a:t>∑_𝑖▒〖𝑤(𝑥_𝑖 ) [𝐼_</a:t>
                </a:r>
                <a:r>
                  <a:rPr lang="en-US" altLang="zh-TW" sz="1200" i="0">
                    <a:latin typeface="Cambria Math" panose="02040503050406030204" pitchFamily="18" charset="0"/>
                  </a:rPr>
                  <a:t>1</a:t>
                </a:r>
                <a:r>
                  <a:rPr lang="zh-TW" altLang="zh-TW" sz="1200" i="0">
                    <a:latin typeface="Cambria Math" panose="02040503050406030204" pitchFamily="18" charset="0"/>
                  </a:rPr>
                  <a:t> (𝑥_𝑖+Δ𝑢)−𝐼_0 (𝑥_𝑖 )]^2 〗</a:t>
                </a:r>
                <a:endParaRPr lang="en-US" altLang="zh-TW" dirty="0"/>
              </a:p>
              <a:p>
                <a:endParaRPr lang="en-US" altLang="zh-TW" dirty="0"/>
              </a:p>
              <a:p>
                <a:r>
                  <a:rPr lang="en-US" altLang="zh-TW" dirty="0"/>
                  <a:t>Auto-correlation </a:t>
                </a:r>
                <a:r>
                  <a:rPr lang="zh-TW" altLang="en-US" dirty="0"/>
                  <a:t>就是對</a:t>
                </a:r>
                <a:r>
                  <a:rPr lang="en-US" altLang="zh-TW" i="0" dirty="0">
                    <a:latin typeface="Cambria Math" panose="02040503050406030204" pitchFamily="18" charset="0"/>
                  </a:rPr>
                  <a:t>𝐼</a:t>
                </a:r>
                <a:r>
                  <a:rPr lang="en-US" altLang="zh-TW" i="0" baseline="-25000" dirty="0">
                    <a:latin typeface="Cambria Math" panose="02040503050406030204" pitchFamily="18" charset="0"/>
                  </a:rPr>
                  <a:t>0</a:t>
                </a:r>
                <a:r>
                  <a:rPr lang="zh-TW" altLang="en-US" dirty="0"/>
                  <a:t>對</a:t>
                </a:r>
                <a:r>
                  <a:rPr lang="en-US" altLang="zh-TW" i="0" dirty="0">
                    <a:latin typeface="Cambria Math" panose="02040503050406030204" pitchFamily="18" charset="0"/>
                  </a:rPr>
                  <a:t>𝐼</a:t>
                </a:r>
                <a:r>
                  <a:rPr lang="en-US" altLang="zh-TW" i="0" baseline="-25000" dirty="0">
                    <a:latin typeface="Cambria Math" panose="02040503050406030204" pitchFamily="18" charset="0"/>
                  </a:rPr>
                  <a:t>0</a:t>
                </a:r>
                <a:r>
                  <a:rPr lang="zh-TW" altLang="en-US" dirty="0"/>
                  <a:t>自身做</a:t>
                </a:r>
                <a:r>
                  <a:rPr lang="en-US" altLang="zh-TW" dirty="0"/>
                  <a:t>correlation</a:t>
                </a:r>
                <a:r>
                  <a:rPr lang="zh-TW" altLang="en-US" dirty="0"/>
                  <a:t>的</a:t>
                </a:r>
                <a:r>
                  <a:rPr lang="en-US" altLang="zh-TW" dirty="0"/>
                  <a:t>function</a:t>
                </a:r>
              </a:p>
              <a:p>
                <a:pPr marL="171450" lvl="0" indent="-171450">
                  <a:buFont typeface="Arial" panose="020B0604020202020204" pitchFamily="34" charset="0"/>
                  <a:buChar char="•"/>
                </a:pPr>
                <a:r>
                  <a:rPr lang="zh-TW" altLang="en-US" dirty="0"/>
                  <a:t>把同一個</a:t>
                </a:r>
                <a:r>
                  <a:rPr lang="en-US" altLang="zh-TW" dirty="0"/>
                  <a:t>pixel</a:t>
                </a:r>
                <a:r>
                  <a:rPr lang="zh-TW" altLang="en-US" dirty="0"/>
                  <a:t>加上一個小量的移動，再減掉原本的值 乘上權重後</a:t>
                </a:r>
                <a:endParaRPr lang="en-US" altLang="zh-TW" dirty="0"/>
              </a:p>
              <a:p>
                <a:pPr marL="171450" lvl="0" indent="-171450">
                  <a:buFont typeface="Arial" panose="020B0604020202020204" pitchFamily="34" charset="0"/>
                  <a:buChar char="•"/>
                </a:pPr>
                <a:r>
                  <a:rPr lang="zh-TW" altLang="en-US" dirty="0"/>
                  <a:t>可以知道這片</a:t>
                </a:r>
                <a:r>
                  <a:rPr lang="en-US" altLang="zh-TW" dirty="0"/>
                  <a:t>patch</a:t>
                </a:r>
                <a:r>
                  <a:rPr lang="zh-TW" altLang="en-US" dirty="0"/>
                  <a:t> 經過小量的移動後，容不容易看出變化</a:t>
                </a:r>
                <a:endParaRPr lang="en-US" altLang="zh-TW" dirty="0"/>
              </a:p>
              <a:p>
                <a:r>
                  <a:rPr lang="zh-TW" altLang="en-US" dirty="0"/>
                  <a:t>如果有個明顯的低點 </a:t>
                </a:r>
                <a:r>
                  <a:rPr lang="en-US" altLang="zh-TW" dirty="0"/>
                  <a:t>(difference</a:t>
                </a:r>
                <a:r>
                  <a:rPr lang="zh-TW" altLang="en-US" dirty="0"/>
                  <a:t>低</a:t>
                </a:r>
                <a:r>
                  <a:rPr lang="en-US" altLang="zh-TW" dirty="0"/>
                  <a:t>)</a:t>
                </a:r>
                <a:r>
                  <a:rPr lang="zh-TW" altLang="en-US" dirty="0"/>
                  <a:t> 代表他就算經過</a:t>
                </a:r>
                <a:r>
                  <a:rPr lang="en-US" altLang="zh-TW" dirty="0"/>
                  <a:t>shift</a:t>
                </a:r>
                <a:r>
                  <a:rPr lang="zh-TW" altLang="en-US" dirty="0"/>
                  <a:t>還是可以分辨特徵</a:t>
                </a:r>
                <a:endParaRPr lang="en-US" altLang="zh-TW" dirty="0"/>
              </a:p>
              <a:p>
                <a:r>
                  <a:rPr lang="en-US" altLang="zh-TW" i="0" dirty="0">
                    <a:latin typeface="Cambria Math" panose="02040503050406030204" pitchFamily="18" charset="0"/>
                  </a:rPr>
                  <a:t>𝑤(𝑥)</a:t>
                </a:r>
                <a:r>
                  <a:rPr lang="en-US" altLang="zh-TW" dirty="0"/>
                  <a:t>:</a:t>
                </a:r>
                <a:r>
                  <a:rPr lang="zh-TW" altLang="en-US" b="0" i="0" dirty="0">
                    <a:solidFill>
                      <a:srgbClr val="374151"/>
                    </a:solidFill>
                    <a:effectLst/>
                    <a:latin typeface="Söhne"/>
                  </a:rPr>
                  <a:t>高斯函数常常被用作 </a:t>
                </a:r>
                <a:r>
                  <a:rPr lang="en-US" altLang="zh-TW" b="0" i="0" dirty="0">
                    <a:solidFill>
                      <a:srgbClr val="374151"/>
                    </a:solidFill>
                    <a:effectLst/>
                    <a:latin typeface="Söhne"/>
                  </a:rPr>
                  <a:t>spatially varying weighting function</a:t>
                </a:r>
                <a:r>
                  <a:rPr lang="zh-TW" altLang="en-US" b="0" i="0" dirty="0">
                    <a:solidFill>
                      <a:srgbClr val="374151"/>
                    </a:solidFill>
                    <a:effectLst/>
                    <a:latin typeface="Söhne"/>
                  </a:rPr>
                  <a:t>。</a:t>
                </a:r>
                <a:endParaRPr lang="en-US" altLang="zh-TW" b="0" i="0" dirty="0">
                  <a:solidFill>
                    <a:srgbClr val="374151"/>
                  </a:solidFill>
                  <a:effectLst/>
                  <a:latin typeface="Söhne"/>
                </a:endParaRPr>
              </a:p>
              <a:p>
                <a:pPr marL="171450" indent="-171450">
                  <a:buFont typeface="Arial" panose="020B0604020202020204" pitchFamily="34" charset="0"/>
                  <a:buChar char="•"/>
                </a:pPr>
                <a:r>
                  <a:rPr lang="zh-TW" altLang="en-US" b="0" i="0" dirty="0">
                    <a:solidFill>
                      <a:srgbClr val="374151"/>
                    </a:solidFill>
                    <a:effectLst/>
                    <a:latin typeface="Söhne"/>
                  </a:rPr>
                  <a:t>高斯函数具有连续性和平滑性，可以在空间上产生梯度，因此在许多应用中非常有用。</a:t>
                </a:r>
                <a:endParaRPr lang="en-US" altLang="zh-TW" dirty="0"/>
              </a:p>
              <a:p>
                <a:endParaRPr lang="en-US" altLang="zh-TW" dirty="0"/>
              </a:p>
              <a:p>
                <a:r>
                  <a:rPr lang="en-US" altLang="zh-TW" dirty="0"/>
                  <a:t>V.S. cross correlation</a:t>
                </a:r>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18</a:t>
            </a:fld>
            <a:endParaRPr lang="zh-TW" altLang="en-US"/>
          </a:p>
        </p:txBody>
      </p:sp>
    </p:spTree>
    <p:extLst>
      <p:ext uri="{BB962C8B-B14F-4D97-AF65-F5344CB8AC3E}">
        <p14:creationId xmlns:p14="http://schemas.microsoft.com/office/powerpoint/2010/main" val="177033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20000"/>
          </a:bodyPr>
          <a:lstStyle/>
          <a:p>
            <a:r>
              <a:rPr lang="zh-TW" altLang="en-US" u="sng" dirty="0"/>
              <a:t>真實影像</a:t>
            </a:r>
            <a:r>
              <a:rPr lang="zh-TW" altLang="en-US" dirty="0"/>
              <a:t> 範例：</a:t>
            </a:r>
            <a:r>
              <a:rPr lang="zh-TW" altLang="en-US" b="0" u="none" dirty="0"/>
              <a:t>用 </a:t>
            </a:r>
            <a:r>
              <a:rPr lang="en-US" altLang="zh-TW" b="1" u="sng" dirty="0"/>
              <a:t>auto-correlation</a:t>
            </a:r>
            <a:r>
              <a:rPr lang="zh-TW" altLang="en-US" b="1" u="sng" dirty="0"/>
              <a:t> </a:t>
            </a:r>
            <a:r>
              <a:rPr lang="zh-TW" altLang="en-US" dirty="0"/>
              <a:t>來確定，是否為 </a:t>
            </a:r>
            <a:r>
              <a:rPr lang="zh-TW" altLang="en-US" b="1" u="sng" dirty="0"/>
              <a:t>好的特徵</a:t>
            </a:r>
            <a:r>
              <a:rPr lang="zh-TW" altLang="en-US" b="0" u="none" dirty="0"/>
              <a:t>？</a:t>
            </a:r>
            <a:endParaRPr lang="en-US" altLang="zh-TW" b="0" u="none" dirty="0"/>
          </a:p>
          <a:p>
            <a:endParaRPr lang="en-US" altLang="zh-TW" b="0" u="none" dirty="0"/>
          </a:p>
          <a:p>
            <a:pPr marL="0" indent="0">
              <a:buFont typeface="Arial" panose="020B0604020202020204" pitchFamily="34" charset="0"/>
              <a:buNone/>
            </a:pPr>
            <a:r>
              <a:rPr lang="zh-TW" altLang="en-US" dirty="0"/>
              <a:t>圖上三個點，分別得到下面這</a:t>
            </a:r>
            <a:r>
              <a:rPr lang="zh-TW" altLang="en-US" b="1" u="sng" dirty="0"/>
              <a:t>三張小塊</a:t>
            </a:r>
            <a:r>
              <a:rPr lang="zh-TW" altLang="en-US" dirty="0"/>
              <a:t>的影像，跟他</a:t>
            </a:r>
            <a:r>
              <a:rPr lang="zh-TW" altLang="en-US" b="1" u="sng" baseline="0" dirty="0"/>
              <a:t>表面的圖</a:t>
            </a:r>
            <a:endParaRPr lang="en-US" altLang="zh-TW" dirty="0"/>
          </a:p>
          <a:p>
            <a:pPr marL="171450" indent="-1714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(b)</a:t>
            </a:r>
            <a:r>
              <a:rPr lang="zh-TW" altLang="zh-TW" sz="1100" dirty="0">
                <a:solidFill>
                  <a:srgbClr val="000000"/>
                </a:solidFill>
                <a:effectLst/>
                <a:ea typeface="Microsoft JhengHei" panose="020B0604030504040204" pitchFamily="34" charset="-120"/>
              </a:rPr>
              <a:t> 花圃裡</a:t>
            </a:r>
            <a:r>
              <a:rPr lang="zh-TW" altLang="zh-TW" sz="1100" b="1" u="sng" dirty="0">
                <a:solidFill>
                  <a:srgbClr val="000000"/>
                </a:solidFill>
                <a:effectLst/>
                <a:ea typeface="Microsoft JhengHei" panose="020B0604030504040204" pitchFamily="34" charset="-120"/>
              </a:rPr>
              <a:t>一朵花</a:t>
            </a:r>
            <a:r>
              <a:rPr lang="zh-TW" altLang="zh-TW" sz="1100" dirty="0">
                <a:solidFill>
                  <a:srgbClr val="000000"/>
                </a:solidFill>
                <a:effectLst/>
                <a:ea typeface="Microsoft JhengHei" panose="020B0604030504040204" pitchFamily="34" charset="-120"/>
              </a:rPr>
              <a:t>：存在</a:t>
            </a:r>
            <a:r>
              <a:rPr lang="zh-TW" altLang="zh-TW" sz="1100" b="1" u="sng" dirty="0">
                <a:solidFill>
                  <a:srgbClr val="000000"/>
                </a:solidFill>
                <a:effectLst/>
                <a:ea typeface="Microsoft JhengHei" panose="020B0604030504040204" pitchFamily="34" charset="-120"/>
              </a:rPr>
              <a:t>唯一的</a:t>
            </a:r>
            <a:r>
              <a:rPr lang="en-US" altLang="zh-TW" sz="1100" b="1" u="sng" dirty="0">
                <a:solidFill>
                  <a:srgbClr val="000000"/>
                </a:solidFill>
                <a:effectLst/>
                <a:ea typeface="Microsoft JhengHei" panose="020B0604030504040204" pitchFamily="34" charset="-120"/>
              </a:rPr>
              <a:t>local minima</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這個</a:t>
            </a:r>
            <a:r>
              <a:rPr lang="zh-TW" altLang="zh-TW" sz="1100" b="1" u="sng" dirty="0">
                <a:solidFill>
                  <a:srgbClr val="000000"/>
                </a:solidFill>
                <a:effectLst/>
                <a:ea typeface="Microsoft JhengHei" panose="020B0604030504040204" pitchFamily="34" charset="-120"/>
              </a:rPr>
              <a:t>最好</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位移一點點</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變化</a:t>
            </a:r>
            <a:r>
              <a:rPr lang="zh-TW" altLang="zh-TW" sz="1100" dirty="0">
                <a:solidFill>
                  <a:srgbClr val="000000"/>
                </a:solidFill>
                <a:effectLst/>
                <a:ea typeface="Microsoft JhengHei" panose="020B0604030504040204" pitchFamily="34" charset="-120"/>
              </a:rPr>
              <a:t>就很大</a:t>
            </a:r>
          </a:p>
          <a:p>
            <a:pPr marL="171450" indent="-1714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(c)</a:t>
            </a:r>
            <a:r>
              <a:rPr lang="zh-TW"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屋頂邊緣</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一維孔徑</a:t>
            </a:r>
            <a:r>
              <a:rPr lang="zh-TW" altLang="zh-TW" sz="1100" dirty="0">
                <a:solidFill>
                  <a:srgbClr val="000000"/>
                </a:solidFill>
                <a:effectLst/>
                <a:ea typeface="Microsoft JhengHei" panose="020B0604030504040204" pitchFamily="34" charset="-120"/>
              </a:rPr>
              <a:t>問題，</a:t>
            </a:r>
            <a:r>
              <a:rPr lang="zh-TW" altLang="zh-TW" sz="1100" b="1" u="sng" dirty="0">
                <a:solidFill>
                  <a:srgbClr val="000000"/>
                </a:solidFill>
                <a:effectLst/>
                <a:ea typeface="Microsoft JhengHei" panose="020B0604030504040204" pitchFamily="34" charset="-120"/>
              </a:rPr>
              <a:t>沿著線</a:t>
            </a:r>
            <a:r>
              <a:rPr lang="zh-TW" altLang="zh-TW" sz="1100" dirty="0">
                <a:solidFill>
                  <a:srgbClr val="000000"/>
                </a:solidFill>
                <a:effectLst/>
                <a:ea typeface="Microsoft JhengHei" panose="020B0604030504040204" pitchFamily="34" charset="-120"/>
              </a:rPr>
              <a:t>走</a:t>
            </a:r>
            <a:r>
              <a:rPr lang="zh-TW" altLang="zh-TW" sz="1100" b="1" u="sng" dirty="0">
                <a:solidFill>
                  <a:srgbClr val="000000"/>
                </a:solidFill>
                <a:effectLst/>
                <a:ea typeface="Microsoft JhengHei" panose="020B0604030504040204" pitchFamily="34" charset="-120"/>
              </a:rPr>
              <a:t>變化不大</a:t>
            </a:r>
            <a:endParaRPr lang="zh-TW" altLang="zh-TW" sz="110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(d)</a:t>
            </a:r>
            <a:r>
              <a:rPr lang="zh-TW"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雲端</a:t>
            </a:r>
            <a:r>
              <a:rPr lang="en-US"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没有</a:t>
            </a:r>
            <a:r>
              <a:rPr lang="zh-TW" altLang="zh-TW" sz="1100" dirty="0">
                <a:solidFill>
                  <a:srgbClr val="000000"/>
                </a:solidFill>
                <a:effectLst/>
                <a:ea typeface="Microsoft JhengHei" panose="020B0604030504040204" pitchFamily="34" charset="-120"/>
              </a:rPr>
              <a:t>好的峰值</a:t>
            </a:r>
          </a:p>
          <a:p>
            <a:endParaRPr lang="en-US" altLang="zh-TW" dirty="0"/>
          </a:p>
          <a:p>
            <a:endParaRPr lang="en-US" altLang="zh-TW" dirty="0"/>
          </a:p>
          <a:p>
            <a:endParaRPr lang="en-US" altLang="zh-TW" dirty="0"/>
          </a:p>
          <a:p>
            <a:r>
              <a:rPr lang="en-US" altLang="zh-TW" dirty="0"/>
              <a:t>-----------------</a:t>
            </a:r>
          </a:p>
          <a:p>
            <a:r>
              <a:rPr lang="en-US" altLang="zh-TW" dirty="0"/>
              <a:t>Note: </a:t>
            </a:r>
            <a:r>
              <a:rPr lang="zh-TW" altLang="en-US" dirty="0"/>
              <a:t>為何極小</a:t>
            </a:r>
            <a:r>
              <a:rPr lang="en-US" altLang="zh-TW" dirty="0"/>
              <a:t>??</a:t>
            </a:r>
          </a:p>
          <a:p>
            <a:r>
              <a:rPr lang="zh-TW" altLang="en-US" baseline="0" dirty="0"/>
              <a:t>三个自我關聯面</a:t>
            </a:r>
            <a:r>
              <a:rPr lang="en-US" altLang="zh-TW" baseline="0" dirty="0"/>
              <a:t>EAC(∆u)</a:t>
            </a:r>
            <a:r>
              <a:rPr lang="zh-TW" altLang="en-US" baseline="0" dirty="0"/>
              <a:t>分别表示为灰度图像和表面的图</a:t>
            </a:r>
            <a:r>
              <a:rPr lang="en-US" altLang="zh-TW" baseline="0" dirty="0"/>
              <a:t>:</a:t>
            </a:r>
          </a:p>
          <a:p>
            <a:r>
              <a:rPr lang="en-US" altLang="zh-TW" baseline="0" dirty="0"/>
              <a:t>(a)</a:t>
            </a:r>
            <a:r>
              <a:rPr lang="zh-TW" altLang="en-US" baseline="0" dirty="0"/>
              <a:t>原始图像用三个红叉标记，表示自相关面计算的位置</a:t>
            </a:r>
            <a:r>
              <a:rPr lang="en-US" altLang="zh-TW" baseline="0" dirty="0"/>
              <a:t>;</a:t>
            </a:r>
          </a:p>
          <a:p>
            <a:r>
              <a:rPr lang="en-US" altLang="zh-TW" baseline="0" dirty="0"/>
              <a:t>(b)</a:t>
            </a:r>
            <a:r>
              <a:rPr lang="zh-TW" altLang="en-US" baseline="0" dirty="0"/>
              <a:t>这个补丁来自花坛</a:t>
            </a:r>
            <a:r>
              <a:rPr lang="en-US" altLang="zh-TW" baseline="0" dirty="0"/>
              <a:t>(</a:t>
            </a:r>
            <a:r>
              <a:rPr lang="zh-TW" altLang="en-US" baseline="0" dirty="0"/>
              <a:t>良好的唯一最小值</a:t>
            </a:r>
            <a:r>
              <a:rPr lang="en-US" altLang="zh-TW" baseline="0" dirty="0"/>
              <a:t>);</a:t>
            </a:r>
          </a:p>
          <a:p>
            <a:r>
              <a:rPr lang="en-US" altLang="zh-TW" baseline="0" dirty="0"/>
              <a:t>(c)</a:t>
            </a:r>
            <a:r>
              <a:rPr lang="zh-TW" altLang="en-US" baseline="0" dirty="0"/>
              <a:t>该补丁来自屋顶边缘</a:t>
            </a:r>
            <a:r>
              <a:rPr lang="en-US" altLang="zh-TW" baseline="0" dirty="0"/>
              <a:t>(</a:t>
            </a:r>
            <a:r>
              <a:rPr lang="zh-TW" altLang="en-US" baseline="0" dirty="0"/>
              <a:t>一维孔径问题</a:t>
            </a:r>
            <a:r>
              <a:rPr lang="en-US" altLang="zh-TW" baseline="0" dirty="0"/>
              <a:t>);</a:t>
            </a:r>
          </a:p>
          <a:p>
            <a:r>
              <a:rPr lang="en-US" altLang="zh-TW" baseline="0" dirty="0"/>
              <a:t>(d)</a:t>
            </a:r>
            <a:r>
              <a:rPr lang="zh-TW" altLang="en-US" baseline="0" dirty="0"/>
              <a:t>这个补丁来自云端</a:t>
            </a:r>
            <a:r>
              <a:rPr lang="en-US" altLang="zh-TW" baseline="0" dirty="0"/>
              <a:t>(</a:t>
            </a:r>
            <a:r>
              <a:rPr lang="zh-TW" altLang="en-US" baseline="0" dirty="0"/>
              <a:t>没有好的峰值</a:t>
            </a:r>
            <a:r>
              <a:rPr lang="en-US" altLang="zh-TW" baseline="0" dirty="0"/>
              <a:t>)</a:t>
            </a:r>
            <a:r>
              <a:rPr lang="zh-TW" altLang="en-US" baseline="0" dirty="0"/>
              <a:t>。</a:t>
            </a:r>
            <a:endParaRPr lang="en-US" altLang="zh-TW" baseline="0" dirty="0"/>
          </a:p>
          <a:p>
            <a:r>
              <a:rPr lang="zh-TW" altLang="en-US" baseline="0" dirty="0"/>
              <a:t>图</a:t>
            </a:r>
            <a:r>
              <a:rPr lang="en-US" altLang="zh-TW" baseline="0" dirty="0"/>
              <a:t>b-d</a:t>
            </a:r>
            <a:r>
              <a:rPr lang="zh-TW" altLang="en-US" baseline="0" dirty="0"/>
              <a:t>中的每个网格点为∆</a:t>
            </a:r>
            <a:r>
              <a:rPr lang="en-US" altLang="zh-TW" baseline="0" dirty="0"/>
              <a:t>u</a:t>
            </a:r>
            <a:r>
              <a:rPr lang="zh-TW" altLang="en-US" baseline="0" dirty="0"/>
              <a:t>的一个值。</a:t>
            </a:r>
            <a:endParaRPr lang="en-US" altLang="zh-TW" baseline="0"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endParaRPr lang="en-US" altLang="zh-TW" dirty="0"/>
          </a:p>
          <a:p>
            <a:r>
              <a:rPr lang="zh-TW" altLang="en-US" dirty="0"/>
              <a:t>從</a:t>
            </a:r>
            <a:r>
              <a:rPr lang="en-US" altLang="zh-TW" dirty="0"/>
              <a:t>surface</a:t>
            </a:r>
            <a:r>
              <a:rPr lang="zh-TW" altLang="en-US" dirty="0"/>
              <a:t>的最小點來看 最低點越明顯代表他的特徵越好找</a:t>
            </a:r>
            <a:endParaRPr lang="en-US" altLang="zh-TW" dirty="0"/>
          </a:p>
          <a:p>
            <a:r>
              <a:rPr lang="zh-TW" altLang="en-US" dirty="0"/>
              <a:t>看到像是圖</a:t>
            </a:r>
            <a:r>
              <a:rPr lang="en-US" altLang="zh-TW" dirty="0"/>
              <a:t>d</a:t>
            </a:r>
            <a:r>
              <a:rPr lang="zh-TW" altLang="en-US" dirty="0"/>
              <a:t> 是雲的</a:t>
            </a:r>
            <a:r>
              <a:rPr lang="en-US" altLang="zh-TW" dirty="0"/>
              <a:t>patch</a:t>
            </a:r>
            <a:r>
              <a:rPr lang="zh-TW" altLang="en-US" dirty="0"/>
              <a:t> 所以我們得到的</a:t>
            </a:r>
            <a:r>
              <a:rPr lang="en-US" altLang="zh-TW" dirty="0"/>
              <a:t>surface</a:t>
            </a:r>
            <a:r>
              <a:rPr lang="zh-TW" altLang="en-US" dirty="0"/>
              <a:t>沒有明顯的低點，這樣就會找不到特徵</a:t>
            </a:r>
            <a:endParaRPr lang="en-US" altLang="zh-TW" dirty="0"/>
          </a:p>
          <a:p>
            <a:endParaRPr lang="en-US" altLang="zh-TW" dirty="0"/>
          </a:p>
          <a:p>
            <a:r>
              <a:rPr lang="en-US" altLang="zh-TW" dirty="0"/>
              <a:t>(b)</a:t>
            </a:r>
            <a:r>
              <a:rPr lang="zh-TW" altLang="en-US" dirty="0"/>
              <a:t>是 </a:t>
            </a:r>
            <a:r>
              <a:rPr lang="en-US" altLang="zh-TW" dirty="0"/>
              <a:t>good unique</a:t>
            </a:r>
            <a:r>
              <a:rPr lang="en-US" altLang="zh-TW" baseline="0" dirty="0"/>
              <a:t> minimum</a:t>
            </a:r>
          </a:p>
          <a:p>
            <a:r>
              <a:rPr lang="en-US" altLang="zh-TW" baseline="0" dirty="0"/>
              <a:t>(c)</a:t>
            </a:r>
            <a:r>
              <a:rPr lang="zh-TW" altLang="en-US" baseline="0" dirty="0"/>
              <a:t>是 </a:t>
            </a:r>
            <a:r>
              <a:rPr lang="en-US" altLang="zh-TW" baseline="0" dirty="0"/>
              <a:t>one-dimensional aperture problem</a:t>
            </a:r>
          </a:p>
          <a:p>
            <a:r>
              <a:rPr lang="en-US" altLang="zh-TW" baseline="0" dirty="0"/>
              <a:t>(d)</a:t>
            </a:r>
            <a:r>
              <a:rPr lang="zh-TW" altLang="en-US" baseline="0" dirty="0"/>
              <a:t>是 </a:t>
            </a:r>
            <a:r>
              <a:rPr lang="en-US" altLang="zh-TW" baseline="0" dirty="0"/>
              <a:t>no good peak</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19</a:t>
            </a:fld>
            <a:endParaRPr lang="zh-TW" altLang="en-US"/>
          </a:p>
        </p:txBody>
      </p:sp>
    </p:spTree>
    <p:extLst>
      <p:ext uri="{BB962C8B-B14F-4D97-AF65-F5344CB8AC3E}">
        <p14:creationId xmlns:p14="http://schemas.microsoft.com/office/powerpoint/2010/main" val="994259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a:bodyPr>
              <a:lstStyle/>
              <a:p>
                <a:r>
                  <a:rPr lang="zh-TW" altLang="en-US" dirty="0"/>
                  <a:t>對 前面的 </a:t>
                </a:r>
                <a:r>
                  <a:rPr lang="en-US" altLang="zh-TW" dirty="0"/>
                  <a:t>Auto-correlation </a:t>
                </a:r>
                <a:r>
                  <a:rPr lang="zh-TW" altLang="en-US" dirty="0"/>
                  <a:t>做</a:t>
                </a:r>
                <a:r>
                  <a:rPr lang="zh-TW" altLang="en-US" b="1" u="sng" dirty="0"/>
                  <a:t>近似</a:t>
                </a:r>
                <a:r>
                  <a:rPr lang="zh-TW" altLang="en-US" b="0" u="none" dirty="0"/>
                  <a:t>：</a:t>
                </a:r>
                <a:endParaRPr lang="en-US" altLang="zh-TW" b="0" u="none" dirty="0"/>
              </a:p>
              <a:p>
                <a:pPr marL="171450" indent="-171450">
                  <a:buFont typeface="Arial" panose="020B0604020202020204" pitchFamily="34" charset="0"/>
                  <a:buChar char="•"/>
                </a:pPr>
                <a:r>
                  <a:rPr lang="zh-TW" altLang="en-US" b="0" u="none" dirty="0"/>
                  <a:t>用 </a:t>
                </a:r>
                <a:r>
                  <a:rPr lang="zh-TW" altLang="en-US" b="1" u="sng" dirty="0"/>
                  <a:t>泰勒展開</a:t>
                </a:r>
                <a:r>
                  <a:rPr lang="zh-TW" altLang="en-US" b="0" u="none" dirty="0"/>
                  <a:t>：</a:t>
                </a:r>
                <a:endParaRPr lang="en-US" altLang="zh-TW" b="0" u="none" dirty="0"/>
              </a:p>
              <a:p>
                <a:pPr marL="628650" lvl="1" indent="-171450">
                  <a:buFont typeface="Arial" panose="020B0604020202020204" pitchFamily="34" charset="0"/>
                  <a:buChar char="•"/>
                </a:pPr>
                <a14:m>
                  <m:oMath xmlns:m="http://schemas.openxmlformats.org/officeDocument/2006/math">
                    <m:sSub>
                      <m:sSubPr>
                        <m:ctrlPr>
                          <a:rPr lang="en-US" altLang="zh-TW" sz="1200" b="0" i="1" u="none" strike="noStrike" baseline="0" dirty="0" smtClean="0">
                            <a:latin typeface="Cambria Math" panose="02040503050406030204" pitchFamily="18" charset="0"/>
                          </a:rPr>
                        </m:ctrlPr>
                      </m:sSubPr>
                      <m:e>
                        <m:r>
                          <a:rPr lang="en-US" altLang="zh-TW" sz="1200" b="0" i="1" u="none" strike="noStrike" baseline="0" dirty="0" smtClean="0">
                            <a:latin typeface="Cambria Math" panose="02040503050406030204" pitchFamily="18" charset="0"/>
                          </a:rPr>
                          <m:t>𝑥</m:t>
                        </m:r>
                      </m:e>
                      <m:sub>
                        <m:r>
                          <a:rPr lang="en-US" altLang="zh-TW" sz="1200" b="0" i="1" u="none" strike="noStrike" baseline="0" dirty="0" smtClean="0">
                            <a:latin typeface="Cambria Math" panose="02040503050406030204" pitchFamily="18" charset="0"/>
                          </a:rPr>
                          <m:t>𝑖</m:t>
                        </m:r>
                      </m:sub>
                    </m:sSub>
                  </m:oMath>
                </a14:m>
                <a:r>
                  <a:rPr lang="zh-TW" altLang="en-US" sz="1200" b="0" i="0" u="none" strike="noStrike" baseline="0" dirty="0">
                    <a:latin typeface="CMBX10"/>
                  </a:rPr>
                  <a:t>點 移動 </a:t>
                </a:r>
                <a:r>
                  <a:rPr lang="en-US" altLang="zh-TW" sz="1200" b="0" i="0" u="none" strike="noStrike" baseline="0" dirty="0">
                    <a:latin typeface="CMBX10"/>
                  </a:rPr>
                  <a:t>(\delta) </a:t>
                </a:r>
                <a14:m>
                  <m:oMath xmlns:m="http://schemas.openxmlformats.org/officeDocument/2006/math">
                    <m:r>
                      <a:rPr lang="en-US" altLang="zh-TW" i="1" dirty="0" smtClean="0">
                        <a:latin typeface="Cambria Math" panose="02040503050406030204" pitchFamily="18" charset="0"/>
                      </a:rPr>
                      <m:t>∆</m:t>
                    </m:r>
                    <m:r>
                      <a:rPr lang="en-US" altLang="zh-TW" i="1" dirty="0" smtClean="0">
                        <a:latin typeface="Cambria Math" panose="02040503050406030204" pitchFamily="18" charset="0"/>
                      </a:rPr>
                      <m:t>𝑢</m:t>
                    </m:r>
                  </m:oMath>
                </a14:m>
                <a:r>
                  <a:rPr lang="zh-TW" altLang="en-US" sz="1200" b="0" i="0" u="none" strike="noStrike" baseline="0" dirty="0">
                    <a:latin typeface="CMBX10"/>
                  </a:rPr>
                  <a:t>，可以近似成</a:t>
                </a:r>
                <a:r>
                  <a:rPr lang="en-US" altLang="zh-TW" sz="1200" b="0" i="0" u="none" strike="noStrike" baseline="0" dirty="0">
                    <a:latin typeface="CMBX10"/>
                  </a:rPr>
                  <a:t> </a:t>
                </a:r>
                <a14:m>
                  <m:oMath xmlns:m="http://schemas.openxmlformats.org/officeDocument/2006/math">
                    <m:r>
                      <a:rPr lang="en-US" altLang="zh-TW" i="1" dirty="0" smtClean="0">
                        <a:latin typeface="Cambria Math" panose="02040503050406030204" pitchFamily="18" charset="0"/>
                      </a:rPr>
                      <m:t>𝐼</m:t>
                    </m:r>
                    <m:r>
                      <a:rPr lang="en-US" altLang="zh-TW" i="1" baseline="-25000" dirty="0">
                        <a:latin typeface="Cambria Math" panose="02040503050406030204" pitchFamily="18" charset="0"/>
                      </a:rPr>
                      <m:t>0</m:t>
                    </m:r>
                    <m:r>
                      <a:rPr lang="en-US" altLang="zh-TW" i="1" dirty="0">
                        <a:latin typeface="Cambria Math" panose="02040503050406030204" pitchFamily="18" charset="0"/>
                      </a:rPr>
                      <m:t>(</m:t>
                    </m:r>
                    <m:r>
                      <a:rPr lang="en-US" altLang="zh-TW" i="1" dirty="0">
                        <a:latin typeface="Cambria Math" panose="02040503050406030204" pitchFamily="18" charset="0"/>
                      </a:rPr>
                      <m:t>𝑥𝑖</m:t>
                    </m:r>
                    <m:r>
                      <a:rPr lang="en-US" altLang="zh-TW" i="1" dirty="0">
                        <a:latin typeface="Cambria Math" panose="02040503050406030204" pitchFamily="18" charset="0"/>
                      </a:rPr>
                      <m:t>) + </m:t>
                    </m:r>
                    <m:r>
                      <m:rPr>
                        <m:sty m:val="p"/>
                      </m:rPr>
                      <a:rPr lang="zh-TW" altLang="en-US" i="0" dirty="0">
                        <a:highlight>
                          <a:srgbClr val="FFFF00"/>
                        </a:highlight>
                        <a:latin typeface="Cambria Math" panose="02040503050406030204" pitchFamily="18" charset="0"/>
                      </a:rPr>
                      <m:t>∇</m:t>
                    </m:r>
                    <m:r>
                      <a:rPr lang="zh-TW" altLang="en-US" i="1" dirty="0">
                        <a:highlight>
                          <a:srgbClr val="FFFF00"/>
                        </a:highlight>
                        <a:latin typeface="Cambria Math" panose="02040503050406030204" pitchFamily="18" charset="0"/>
                      </a:rPr>
                      <m:t> </m:t>
                    </m:r>
                    <m:r>
                      <a:rPr lang="en-US" altLang="zh-TW" i="1" dirty="0">
                        <a:highlight>
                          <a:srgbClr val="FFFF00"/>
                        </a:highlight>
                        <a:latin typeface="Cambria Math" panose="02040503050406030204" pitchFamily="18" charset="0"/>
                      </a:rPr>
                      <m:t>𝐼</m:t>
                    </m:r>
                    <m:r>
                      <a:rPr lang="en-US" altLang="zh-TW" i="1" baseline="-25000" dirty="0">
                        <a:highlight>
                          <a:srgbClr val="FFFF00"/>
                        </a:highlight>
                        <a:latin typeface="Cambria Math" panose="02040503050406030204" pitchFamily="18" charset="0"/>
                      </a:rPr>
                      <m:t>0</m:t>
                    </m:r>
                    <m:r>
                      <a:rPr lang="en-US" altLang="zh-TW" i="1" dirty="0">
                        <a:highlight>
                          <a:srgbClr val="FFFF00"/>
                        </a:highlight>
                        <a:latin typeface="Cambria Math" panose="02040503050406030204" pitchFamily="18" charset="0"/>
                      </a:rPr>
                      <m:t>(</m:t>
                    </m:r>
                    <m:r>
                      <a:rPr lang="en-US" altLang="zh-TW" i="1" dirty="0">
                        <a:highlight>
                          <a:srgbClr val="FFFF00"/>
                        </a:highlight>
                        <a:latin typeface="Cambria Math" panose="02040503050406030204" pitchFamily="18" charset="0"/>
                      </a:rPr>
                      <m:t>𝑥𝑖</m:t>
                    </m:r>
                    <m:r>
                      <a:rPr lang="en-US" altLang="zh-TW" i="1" dirty="0">
                        <a:highlight>
                          <a:srgbClr val="FFFF00"/>
                        </a:highlight>
                        <a:latin typeface="Cambria Math" panose="02040503050406030204" pitchFamily="18" charset="0"/>
                      </a:rPr>
                      <m:t>)</m:t>
                    </m:r>
                    <m:r>
                      <a:rPr lang="en-US" altLang="zh-TW" i="1" dirty="0">
                        <a:highlight>
                          <a:srgbClr val="FFFF00"/>
                        </a:highlight>
                        <a:latin typeface="Cambria Math" panose="02040503050406030204" pitchFamily="18" charset="0"/>
                      </a:rPr>
                      <m:t>．</m:t>
                    </m:r>
                    <m:r>
                      <a:rPr lang="en-US" altLang="zh-TW" i="1" dirty="0">
                        <a:highlight>
                          <a:srgbClr val="FFFF00"/>
                        </a:highlight>
                        <a:latin typeface="Cambria Math" panose="02040503050406030204" pitchFamily="18" charset="0"/>
                      </a:rPr>
                      <m:t>∆</m:t>
                    </m:r>
                    <m:r>
                      <a:rPr lang="en-US" altLang="zh-TW" i="1" dirty="0">
                        <a:latin typeface="Cambria Math" panose="02040503050406030204" pitchFamily="18" charset="0"/>
                      </a:rPr>
                      <m:t>𝑢</m:t>
                    </m:r>
                  </m:oMath>
                </a14:m>
                <a:endParaRPr lang="en-US" altLang="zh-TW" i="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effectLst/>
                    <a:latin typeface="CMSY10"/>
                  </a:rPr>
                  <a:t>（最下面）</a:t>
                </a:r>
                <a:r>
                  <a:rPr lang="en-US" altLang="zh-TW" sz="1200" b="0" i="0" u="none" strike="noStrike" baseline="0" dirty="0">
                    <a:latin typeface="CMBX10"/>
                  </a:rPr>
                  <a:t>(</a:t>
                </a:r>
                <a:r>
                  <a:rPr lang="en-US" altLang="zh-TW" sz="1200" b="0" i="0" u="none" strike="noStrike" baseline="0" dirty="0" err="1">
                    <a:latin typeface="CMBX10"/>
                  </a:rPr>
                  <a:t>nabla</a:t>
                </a:r>
                <a:r>
                  <a:rPr lang="zh-TW" altLang="en-US" sz="1200" b="0" i="0" u="none" strike="noStrike" baseline="0" dirty="0">
                    <a:latin typeface="CMBX10"/>
                  </a:rPr>
                  <a:t> </a:t>
                </a:r>
                <a:r>
                  <a:rPr lang="en-US" altLang="zh-TW" sz="1200" b="0" i="0" u="none" strike="noStrike" baseline="0" dirty="0">
                    <a:latin typeface="CMBX10"/>
                  </a:rPr>
                  <a:t>/</a:t>
                </a:r>
                <a:r>
                  <a:rPr lang="en-US" altLang="zh-TW" sz="1800" b="0" i="0" dirty="0">
                    <a:solidFill>
                      <a:srgbClr val="A0A0A0"/>
                    </a:solidFill>
                    <a:effectLst/>
                    <a:latin typeface="Gilroy"/>
                  </a:rPr>
                  <a:t>ˈ</a:t>
                </a:r>
                <a:r>
                  <a:rPr lang="en-US" altLang="zh-TW" sz="1800" b="0" i="0" dirty="0" err="1">
                    <a:solidFill>
                      <a:srgbClr val="A0A0A0"/>
                    </a:solidFill>
                    <a:effectLst/>
                    <a:latin typeface="Gilroy"/>
                  </a:rPr>
                  <a:t>næblə</a:t>
                </a:r>
                <a:r>
                  <a:rPr lang="en-US" altLang="zh-TW" sz="1200" b="0" i="0" u="none" strike="noStrike" baseline="0" dirty="0">
                    <a:latin typeface="CMBX10"/>
                  </a:rPr>
                  <a:t>/)</a:t>
                </a:r>
                <a:r>
                  <a:rPr lang="zh-TW" altLang="en-US" sz="1200" b="0" i="0" u="none" strike="noStrike" baseline="0" dirty="0">
                    <a:latin typeface="CMBX10"/>
                  </a:rPr>
                  <a:t> </a:t>
                </a:r>
                <a14:m>
                  <m:oMath xmlns:m="http://schemas.openxmlformats.org/officeDocument/2006/math">
                    <m:r>
                      <m:rPr>
                        <m:sty m:val="p"/>
                      </m:rPr>
                      <a:rPr lang="zh-TW" altLang="en-US" i="0" dirty="0" smtClean="0">
                        <a:latin typeface="Cambria Math" panose="02040503050406030204" pitchFamily="18" charset="0"/>
                      </a:rPr>
                      <m:t>∇</m:t>
                    </m:r>
                    <m:r>
                      <a:rPr lang="zh-TW" altLang="en-US" i="1" dirty="0">
                        <a:latin typeface="Cambria Math" panose="02040503050406030204" pitchFamily="18" charset="0"/>
                      </a:rPr>
                      <m:t> </m:t>
                    </m:r>
                    <m:r>
                      <a:rPr lang="en-US" altLang="zh-TW" i="1" dirty="0">
                        <a:latin typeface="Cambria Math" panose="02040503050406030204" pitchFamily="18" charset="0"/>
                      </a:rPr>
                      <m:t>𝐼</m:t>
                    </m:r>
                    <m:r>
                      <a:rPr lang="en-US" altLang="zh-TW" i="1" baseline="-25000" dirty="0">
                        <a:latin typeface="Cambria Math" panose="02040503050406030204" pitchFamily="18" charset="0"/>
                      </a:rPr>
                      <m:t>0</m:t>
                    </m:r>
                    <m:r>
                      <a:rPr lang="en-US" altLang="zh-TW" i="1" dirty="0">
                        <a:latin typeface="Cambria Math" panose="02040503050406030204" pitchFamily="18" charset="0"/>
                      </a:rPr>
                      <m:t>(</m:t>
                    </m:r>
                    <m:r>
                      <a:rPr lang="en-US" altLang="zh-TW" i="1" dirty="0">
                        <a:latin typeface="Cambria Math" panose="02040503050406030204" pitchFamily="18" charset="0"/>
                      </a:rPr>
                      <m:t>𝑥𝑖</m:t>
                    </m:r>
                    <m:r>
                      <a:rPr lang="en-US" altLang="zh-TW" i="1" dirty="0">
                        <a:latin typeface="Cambria Math" panose="02040503050406030204" pitchFamily="18" charset="0"/>
                      </a:rPr>
                      <m:t>)</m:t>
                    </m:r>
                  </m:oMath>
                </a14:m>
                <a:r>
                  <a:rPr lang="zh-TW" altLang="en-US" sz="1200" b="0" i="0" u="none" strike="noStrike" baseline="0" dirty="0">
                    <a:latin typeface="CMBX10"/>
                  </a:rPr>
                  <a:t>：</a:t>
                </a:r>
                <a14:m>
                  <m:oMath xmlns:m="http://schemas.openxmlformats.org/officeDocument/2006/math">
                    <m:sSub>
                      <m:sSubPr>
                        <m:ctrlPr>
                          <a:rPr lang="en-US" altLang="zh-TW" sz="1200" b="0" i="1" u="none" strike="noStrike" baseline="0" dirty="0" smtClean="0">
                            <a:latin typeface="Cambria Math" panose="02040503050406030204" pitchFamily="18" charset="0"/>
                          </a:rPr>
                        </m:ctrlPr>
                      </m:sSubPr>
                      <m:e>
                        <m:r>
                          <a:rPr lang="en-US" altLang="zh-TW" sz="1200" b="0" i="1" u="none" strike="noStrike" baseline="0" dirty="0" smtClean="0">
                            <a:latin typeface="Cambria Math" panose="02040503050406030204" pitchFamily="18" charset="0"/>
                          </a:rPr>
                          <m:t>𝑥</m:t>
                        </m:r>
                      </m:e>
                      <m:sub>
                        <m:r>
                          <a:rPr lang="en-US" altLang="zh-TW" sz="1200" b="0" i="1" u="none" strike="noStrike" baseline="0" dirty="0" smtClean="0">
                            <a:latin typeface="Cambria Math" panose="02040503050406030204" pitchFamily="18" charset="0"/>
                          </a:rPr>
                          <m:t>𝑖</m:t>
                        </m:r>
                      </m:sub>
                    </m:sSub>
                  </m:oMath>
                </a14:m>
                <a:r>
                  <a:rPr lang="zh-TW" altLang="en-US" sz="1200" b="1" i="0" u="sng" strike="noStrike" baseline="0" dirty="0">
                    <a:latin typeface="CMBX10"/>
                  </a:rPr>
                  <a:t>點</a:t>
                </a:r>
                <a:r>
                  <a:rPr lang="zh-TW" altLang="en-US" sz="1200" b="0" i="0" u="none" strike="noStrike" baseline="0" dirty="0">
                    <a:latin typeface="CMBX10"/>
                  </a:rPr>
                  <a:t> 的 </a:t>
                </a:r>
                <a:r>
                  <a:rPr lang="zh-TW" altLang="en-US" sz="1200" b="1" i="0" u="sng" strike="noStrike" baseline="0" dirty="0">
                    <a:latin typeface="CMBX10"/>
                  </a:rPr>
                  <a:t>影像梯度</a:t>
                </a:r>
                <a:r>
                  <a:rPr lang="zh-TW" altLang="en-US" sz="1200" b="0" i="0" u="none" strike="noStrike" baseline="0" dirty="0">
                    <a:latin typeface="CMBX10"/>
                  </a:rPr>
                  <a:t>（</a:t>
                </a:r>
                <a:r>
                  <a:rPr lang="en-US" altLang="zh-TW" sz="1200" b="0" i="0" u="none" strike="noStrike" baseline="0" dirty="0">
                    <a:latin typeface="CMBX10"/>
                  </a:rPr>
                  <a:t>image gradient </a:t>
                </a:r>
                <a:r>
                  <a:rPr lang="zh-TW" altLang="en-US" sz="1200" b="0" i="0" u="none" strike="noStrike" baseline="0" dirty="0">
                    <a:latin typeface="CMBX10"/>
                  </a:rPr>
                  <a:t>）</a:t>
                </a:r>
                <a:endParaRPr lang="en-US" altLang="zh-TW" sz="1200" b="0" i="0" u="none" strike="noStrike" baseline="0" dirty="0">
                  <a:latin typeface="CMBX10"/>
                </a:endParaRPr>
              </a:p>
              <a:p>
                <a:pPr marL="171450" indent="-171450">
                  <a:buFont typeface="Arial" panose="020B0604020202020204" pitchFamily="34" charset="0"/>
                  <a:buChar char="•"/>
                </a:pPr>
                <a:endParaRPr lang="en-US" altLang="zh-TW" b="1" u="sng" dirty="0"/>
              </a:p>
              <a:p>
                <a14:m>
                  <m:oMath xmlns:m="http://schemas.openxmlformats.org/officeDocument/2006/math">
                    <m:sSub>
                      <m:sSubPr>
                        <m:ctrlPr>
                          <a:rPr lang="en-US" altLang="zh-TW" b="0" i="1" dirty="0" smtClean="0">
                            <a:latin typeface="Cambria Math" panose="02040503050406030204" pitchFamily="18" charset="0"/>
                          </a:rPr>
                        </m:ctrlPr>
                      </m:sSubPr>
                      <m:e>
                        <m:r>
                          <a:rPr lang="en-US" altLang="zh-TW" i="1" dirty="0" smtClean="0">
                            <a:latin typeface="Cambria Math" panose="02040503050406030204" pitchFamily="18" charset="0"/>
                          </a:rPr>
                          <m:t>𝐸</m:t>
                        </m:r>
                      </m:e>
                      <m:sub>
                        <m:r>
                          <a:rPr lang="en-US" altLang="zh-TW" i="1" dirty="0">
                            <a:latin typeface="Cambria Math" panose="02040503050406030204" pitchFamily="18" charset="0"/>
                          </a:rPr>
                          <m:t>𝐴𝐶</m:t>
                        </m:r>
                      </m:sub>
                    </m:sSub>
                    <m:r>
                      <a:rPr lang="zh-TW" altLang="en-US" i="1" dirty="0">
                        <a:latin typeface="Cambria Math" panose="02040503050406030204" pitchFamily="18" charset="0"/>
                      </a:rPr>
                      <m:t> </m:t>
                    </m:r>
                  </m:oMath>
                </a14:m>
                <a:r>
                  <a:rPr lang="zh-TW" altLang="en-US" dirty="0"/>
                  <a:t>的</a:t>
                </a:r>
                <a:r>
                  <a:rPr lang="en-US" altLang="zh-TW" dirty="0"/>
                  <a:t>AC</a:t>
                </a:r>
                <a:r>
                  <a:rPr lang="zh-TW" altLang="en-US" dirty="0"/>
                  <a:t>就是</a:t>
                </a:r>
                <a:r>
                  <a:rPr lang="en-US" altLang="zh-TW" dirty="0"/>
                  <a:t>auto correlation</a:t>
                </a:r>
                <a:r>
                  <a:rPr lang="zh-TW" altLang="en-US" dirty="0"/>
                  <a:t>，右式是</a:t>
                </a:r>
                <a:r>
                  <a:rPr lang="zh-TW" altLang="en-US" b="1" u="sng" dirty="0"/>
                  <a:t>原本的式子</a:t>
                </a:r>
                <a:r>
                  <a:rPr lang="zh-TW" altLang="en-US" b="0" u="none" dirty="0"/>
                  <a:t>：</a:t>
                </a:r>
                <a:endParaRPr lang="en-US" altLang="zh-TW" b="0" u="none" dirty="0"/>
              </a:p>
              <a:p>
                <a:pPr marL="228600" indent="-228600">
                  <a:buFont typeface="+mj-lt"/>
                  <a:buAutoNum type="arabicPeriod"/>
                </a:pPr>
                <a:r>
                  <a:rPr lang="zh-TW" altLang="en-US" dirty="0"/>
                  <a:t>中括號裡面，用 </a:t>
                </a:r>
                <a:r>
                  <a:rPr lang="zh-TW" altLang="en-US" b="1" u="sng" dirty="0"/>
                  <a:t>泰勒展開</a:t>
                </a:r>
                <a:r>
                  <a:rPr lang="zh-TW" altLang="en-US" b="0" u="none" dirty="0"/>
                  <a:t> </a:t>
                </a:r>
                <a:r>
                  <a:rPr lang="zh-TW" altLang="en-US" dirty="0"/>
                  <a:t>代入</a:t>
                </a:r>
                <a:endParaRPr lang="en-US" altLang="zh-TW" dirty="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u="none" strike="noStrike" baseline="0" dirty="0">
                    <a:latin typeface="CMBX10"/>
                  </a:rPr>
                  <a:t>前後</a:t>
                </a:r>
                <a:r>
                  <a:rPr lang="zh-TW" altLang="en-US" sz="1800" b="1" i="0" u="sng" strike="noStrike" baseline="0" dirty="0">
                    <a:latin typeface="CMBX10"/>
                  </a:rPr>
                  <a:t>兩項消掉</a:t>
                </a:r>
                <a:endParaRPr lang="en-US" altLang="zh-TW" sz="1800" b="1" i="0" u="sng" strike="noStrike" baseline="0" dirty="0">
                  <a:latin typeface="CMBX1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u="none" strike="noStrike" baseline="0" dirty="0">
                    <a:latin typeface="CMBX10"/>
                  </a:rPr>
                  <a:t>整理後，用這個來表示，這個</a:t>
                </a:r>
                <a:r>
                  <a:rPr lang="en-US" altLang="zh-TW" sz="1800" b="0" i="0" u="sng" strike="noStrike" baseline="0" dirty="0">
                    <a:latin typeface="CMBX10"/>
                  </a:rPr>
                  <a:t>A</a:t>
                </a:r>
                <a:r>
                  <a:rPr lang="zh-TW" altLang="en-US" sz="1800" b="0" i="0" u="none" strike="noStrike" baseline="0" dirty="0">
                    <a:latin typeface="CMBX10"/>
                  </a:rPr>
                  <a:t>很重要，叫做</a:t>
                </a:r>
                <a:r>
                  <a:rPr lang="en-US" altLang="zh-TW" sz="1800" dirty="0"/>
                  <a:t>Auto-correlation matrix</a:t>
                </a:r>
                <a:r>
                  <a:rPr lang="zh-TW" altLang="en-US" sz="1800" b="0" i="0" u="none" strike="noStrike" baseline="0" dirty="0">
                    <a:latin typeface="CMBX10"/>
                  </a:rPr>
                  <a:t>（下頁細講）</a:t>
                </a:r>
                <a:endParaRPr lang="en-US" altLang="zh-TW" sz="1800" b="0" i="0" u="none" strike="noStrike" baseline="0" dirty="0">
                  <a:latin typeface="CMBX10"/>
                </a:endParaRPr>
              </a:p>
              <a:p>
                <a:pPr algn="l"/>
                <a:r>
                  <a:rPr lang="en-US" altLang="zh-TW" dirty="0"/>
                  <a:t>------------------</a:t>
                </a:r>
              </a:p>
              <a:p>
                <a:pPr algn="l"/>
                <a:endParaRPr lang="en-US" altLang="zh-TW" dirty="0"/>
              </a:p>
              <a:p>
                <a:pPr algn="l"/>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x-IV_mathan" altLang="zh-TW" sz="1800" smtClean="0">
                        <a:effectLst/>
                        <a:latin typeface="Cambria Math" panose="02040503050406030204" pitchFamily="18" charset="0"/>
                        <a:ea typeface="Cambria Math" panose="02040503050406030204" pitchFamily="18" charset="0"/>
                      </a:rPr>
                      <m:t>≈</m:t>
                    </m:r>
                  </m:oMath>
                </a14:m>
                <a:r>
                  <a:rPr lang="en-US" altLang="zh-TW" dirty="0"/>
                  <a:t>:</a:t>
                </a:r>
                <a:r>
                  <a:rPr lang="zh-TW" altLang="en-US" dirty="0"/>
                  <a:t> </a:t>
                </a:r>
                <a:r>
                  <a:rPr lang="en-US" altLang="zh-TW" dirty="0"/>
                  <a:t>approximatively, </a:t>
                </a:r>
                <a14:m>
                  <m:oMath xmlns:m="http://schemas.openxmlformats.org/officeDocument/2006/math">
                    <m:r>
                      <a:rPr lang="zh-TW" altLang="en-US" sz="1200" i="1" kern="1200" smtClean="0">
                        <a:solidFill>
                          <a:schemeClr val="tx1"/>
                        </a:solidFill>
                        <a:effectLst/>
                        <a:latin typeface="Cambria Math" panose="02040503050406030204" pitchFamily="18" charset="0"/>
                        <a:ea typeface="+mn-ea"/>
                        <a:cs typeface="+mn-cs"/>
                      </a:rPr>
                      <m:t> </m:t>
                    </m:r>
                    <m:r>
                      <a:rPr lang="zh-TW" altLang="zh-TW" sz="1200" kern="1200">
                        <a:solidFill>
                          <a:schemeClr val="tx1"/>
                        </a:solidFill>
                        <a:effectLst/>
                        <a:latin typeface="Cambria Math" panose="02040503050406030204" pitchFamily="18" charset="0"/>
                        <a:ea typeface="+mn-ea"/>
                        <a:cs typeface="+mn-cs"/>
                      </a:rPr>
                      <m:t>̇</m:t>
                    </m:r>
                  </m:oMath>
                </a14:m>
                <a:r>
                  <a:rPr lang="en-US" altLang="zh-TW" dirty="0"/>
                  <a:t>:</a:t>
                </a:r>
                <a:r>
                  <a:rPr lang="zh-TW" altLang="en-US" dirty="0"/>
                  <a:t> </a:t>
                </a:r>
                <a:r>
                  <a:rPr lang="en-US" altLang="zh-TW" dirty="0"/>
                  <a:t>dot </a:t>
                </a:r>
              </a:p>
              <a:p>
                <a:pPr algn="l"/>
                <a14:m>
                  <m:oMath xmlns:m="http://schemas.openxmlformats.org/officeDocument/2006/math">
                    <m:f>
                      <m:fPr>
                        <m:ctrlPr>
                          <a:rPr lang="zh-TW" altLang="zh-TW" sz="1800" i="1">
                            <a:solidFill>
                              <a:srgbClr val="2F2F2F"/>
                            </a:solidFill>
                            <a:effectLst/>
                            <a:latin typeface="Cambria Math" panose="02040503050406030204" pitchFamily="18" charset="0"/>
                            <a:ea typeface="Microsoft JhengHei UI" panose="020B0604030504040204" pitchFamily="34" charset="-120"/>
                          </a:rPr>
                        </m:ctrlPr>
                      </m:fPr>
                      <m:num>
                        <m:r>
                          <a:rPr lang="zh-TW" altLang="en-US" sz="1800" i="1">
                            <a:solidFill>
                              <a:srgbClr val="2F2F2F"/>
                            </a:solidFill>
                            <a:effectLst/>
                            <a:latin typeface="Cambria Math" panose="02040503050406030204" pitchFamily="18" charset="0"/>
                            <a:ea typeface="Microsoft JhengHei UI" panose="020B0604030504040204" pitchFamily="34" charset="-120"/>
                          </a:rPr>
                          <m:t>𝜕</m:t>
                        </m:r>
                        <m:sSub>
                          <m:sSubPr>
                            <m:ctrlPr>
                              <a:rPr lang="zh-TW" altLang="zh-TW" sz="1800" i="1">
                                <a:solidFill>
                                  <a:srgbClr val="2F2F2F"/>
                                </a:solidFill>
                                <a:effectLst/>
                                <a:latin typeface="Cambria Math" panose="02040503050406030204" pitchFamily="18" charset="0"/>
                                <a:ea typeface="Microsoft JhengHei UI" panose="020B0604030504040204" pitchFamily="34" charset="-120"/>
                              </a:rPr>
                            </m:ctrlPr>
                          </m:sSubPr>
                          <m:e>
                            <m:r>
                              <m:rPr>
                                <m:sty m:val="p"/>
                              </m:rPr>
                              <a:rPr lang="zh-TW" altLang="zh-TW" sz="1800">
                                <a:solidFill>
                                  <a:srgbClr val="2F2F2F"/>
                                </a:solidFill>
                                <a:effectLst/>
                                <a:latin typeface="Cambria Math" panose="02040503050406030204" pitchFamily="18" charset="0"/>
                                <a:ea typeface="Microsoft JhengHei UI" panose="020B0604030504040204" pitchFamily="34" charset="-120"/>
                              </a:rPr>
                              <m:t>I</m:t>
                            </m:r>
                          </m:e>
                          <m:sub>
                            <m:r>
                              <a:rPr lang="zh-TW" altLang="zh-TW" sz="1800">
                                <a:solidFill>
                                  <a:srgbClr val="2F2F2F"/>
                                </a:solidFill>
                                <a:effectLst/>
                                <a:latin typeface="Cambria Math" panose="02040503050406030204" pitchFamily="18" charset="0"/>
                                <a:ea typeface="Microsoft JhengHei UI" panose="020B0604030504040204" pitchFamily="34" charset="-120"/>
                              </a:rPr>
                              <m:t>0</m:t>
                            </m:r>
                          </m:sub>
                        </m:sSub>
                      </m:num>
                      <m:den>
                        <m:r>
                          <a:rPr lang="zh-TW" altLang="zh-TW" sz="1800">
                            <a:solidFill>
                              <a:srgbClr val="2F2F2F"/>
                            </a:solidFill>
                            <a:effectLst/>
                            <a:latin typeface="Cambria Math" panose="02040503050406030204" pitchFamily="18" charset="0"/>
                            <a:ea typeface="Microsoft JhengHei UI" panose="020B0604030504040204" pitchFamily="34" charset="-120"/>
                          </a:rPr>
                          <m:t>𝜕</m:t>
                        </m:r>
                        <m:r>
                          <a:rPr lang="zh-TW" altLang="zh-TW" sz="1800">
                            <a:solidFill>
                              <a:srgbClr val="2F2F2F"/>
                            </a:solidFill>
                            <a:effectLst/>
                            <a:latin typeface="Cambria Math" panose="02040503050406030204" pitchFamily="18" charset="0"/>
                            <a:ea typeface="Microsoft JhengHei UI" panose="020B0604030504040204" pitchFamily="34" charset="-120"/>
                          </a:rPr>
                          <m:t>𝑥</m:t>
                        </m:r>
                      </m:den>
                    </m:f>
                  </m:oMath>
                </a14:m>
                <a:r>
                  <a:rPr lang="en-US" altLang="zh-TW" dirty="0"/>
                  <a:t>: Partial </a:t>
                </a:r>
                <a14:m>
                  <m:oMath xmlns:m="http://schemas.openxmlformats.org/officeDocument/2006/math">
                    <m:sSub>
                      <m:sSubPr>
                        <m:ctrlPr>
                          <a:rPr lang="zh-TW" altLang="zh-TW" sz="1200" i="1" smtClean="0">
                            <a:solidFill>
                              <a:srgbClr val="2F2F2F"/>
                            </a:solidFill>
                            <a:effectLst/>
                            <a:latin typeface="Cambria Math" panose="02040503050406030204" pitchFamily="18" charset="0"/>
                            <a:ea typeface="Microsoft JhengHei UI" panose="020B0604030504040204" pitchFamily="34" charset="-120"/>
                          </a:rPr>
                        </m:ctrlPr>
                      </m:sSubPr>
                      <m:e>
                        <m:r>
                          <m:rPr>
                            <m:sty m:val="p"/>
                          </m:rPr>
                          <a:rPr lang="zh-TW" altLang="zh-TW" sz="1200">
                            <a:solidFill>
                              <a:srgbClr val="2F2F2F"/>
                            </a:solidFill>
                            <a:effectLst/>
                            <a:latin typeface="Cambria Math" panose="02040503050406030204" pitchFamily="18" charset="0"/>
                            <a:ea typeface="Microsoft JhengHei UI" panose="020B0604030504040204" pitchFamily="34" charset="-120"/>
                          </a:rPr>
                          <m:t>I</m:t>
                        </m:r>
                      </m:e>
                      <m:sub>
                        <m:r>
                          <a:rPr lang="zh-TW" altLang="zh-TW" sz="1200">
                            <a:solidFill>
                              <a:srgbClr val="2F2F2F"/>
                            </a:solidFill>
                            <a:effectLst/>
                            <a:latin typeface="Cambria Math" panose="02040503050406030204" pitchFamily="18" charset="0"/>
                            <a:ea typeface="Microsoft JhengHei UI" panose="020B0604030504040204" pitchFamily="34" charset="-120"/>
                          </a:rPr>
                          <m:t>0</m:t>
                        </m:r>
                      </m:sub>
                    </m:sSub>
                  </m:oMath>
                </a14:m>
                <a:r>
                  <a:rPr lang="en-US" altLang="zh-TW" dirty="0"/>
                  <a:t> over partial </a:t>
                </a:r>
                <a14:m>
                  <m:oMath xmlns:m="http://schemas.openxmlformats.org/officeDocument/2006/math">
                    <m:r>
                      <a:rPr lang="zh-TW" altLang="zh-TW" sz="1200" smtClean="0">
                        <a:solidFill>
                          <a:srgbClr val="2F2F2F"/>
                        </a:solidFill>
                        <a:effectLst/>
                        <a:latin typeface="Cambria Math" panose="02040503050406030204" pitchFamily="18" charset="0"/>
                        <a:ea typeface="Microsoft JhengHei UI" panose="020B0604030504040204" pitchFamily="34" charset="-120"/>
                      </a:rPr>
                      <m:t>𝑥</m:t>
                    </m:r>
                  </m:oMath>
                </a14:m>
                <a:endParaRPr lang="zh-TW" altLang="en-US" dirty="0"/>
              </a:p>
            </p:txBody>
          </p:sp>
        </mc:Choice>
        <mc:Fallback xmlns="">
          <p:sp>
            <p:nvSpPr>
              <p:cNvPr id="3" name="備忘稿版面配置區 2"/>
              <p:cNvSpPr>
                <a:spLocks noGrp="1"/>
              </p:cNvSpPr>
              <p:nvPr>
                <p:ph type="body" idx="1"/>
              </p:nvPr>
            </p:nvSpPr>
            <p:spPr/>
            <p:txBody>
              <a:bodyPr>
                <a:normAutofit/>
              </a:bodyPr>
              <a:lstStyle/>
              <a:p>
                <a:r>
                  <a:rPr lang="zh-TW" altLang="en-US"/>
                  <a:t>這個是對前面的 </a:t>
                </a:r>
                <a:r>
                  <a:rPr lang="en-US" altLang="zh-TW"/>
                  <a:t>Auto-correlation </a:t>
                </a:r>
                <a:r>
                  <a:rPr lang="zh-TW" altLang="en-US"/>
                  <a:t>做的一個近似</a:t>
                </a:r>
                <a:endParaRPr lang="en-US" altLang="zh-TW"/>
              </a:p>
              <a:p>
                <a:r>
                  <a:rPr lang="en-US" altLang="zh-TW" i="0" dirty="0">
                    <a:latin typeface="Cambria Math" panose="02040503050406030204" pitchFamily="18" charset="0"/>
                  </a:rPr>
                  <a:t>𝐸</a:t>
                </a:r>
                <a:r>
                  <a:rPr lang="en-US" altLang="zh-TW" b="0" i="0" dirty="0">
                    <a:latin typeface="Cambria Math" panose="02040503050406030204" pitchFamily="18" charset="0"/>
                  </a:rPr>
                  <a:t>_</a:t>
                </a:r>
                <a:r>
                  <a:rPr lang="en-US" altLang="zh-TW" i="0" dirty="0">
                    <a:latin typeface="Cambria Math" panose="02040503050406030204" pitchFamily="18" charset="0"/>
                  </a:rPr>
                  <a:t>𝐴𝐶</a:t>
                </a:r>
                <a:r>
                  <a:rPr lang="zh-TW" altLang="en-US" i="0" dirty="0">
                    <a:latin typeface="Cambria Math" panose="02040503050406030204" pitchFamily="18" charset="0"/>
                  </a:rPr>
                  <a:t>  </a:t>
                </a:r>
                <a:r>
                  <a:rPr lang="zh-TW" altLang="en-US"/>
                  <a:t>的</a:t>
                </a:r>
                <a:r>
                  <a:rPr lang="en-US" altLang="zh-TW"/>
                  <a:t>AC</a:t>
                </a:r>
                <a:r>
                  <a:rPr lang="zh-TW" altLang="en-US"/>
                  <a:t>就是</a:t>
                </a:r>
                <a:r>
                  <a:rPr lang="en-US" altLang="zh-TW"/>
                  <a:t>auto correlation</a:t>
                </a:r>
                <a:r>
                  <a:rPr lang="zh-TW" altLang="en-US"/>
                  <a:t>，右式是原本的式子</a:t>
                </a:r>
                <a:endParaRPr lang="en-US" altLang="zh-TW"/>
              </a:p>
              <a:p>
                <a:pPr marL="228600" indent="-228600">
                  <a:buFont typeface="+mj-lt"/>
                  <a:buAutoNum type="arabicPeriod"/>
                </a:pPr>
                <a:r>
                  <a:rPr lang="zh-TW" altLang="en-US"/>
                  <a:t>中括號裡面這邊，用上面這個泰勒展開式代入</a:t>
                </a:r>
                <a:endParaRPr lang="en-US" altLang="zh-TW"/>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a:effectLst/>
                    <a:latin typeface="CMSY10"/>
                  </a:rPr>
                  <a:t>∇ </a:t>
                </a:r>
                <a:r>
                  <a:rPr lang="en-US" altLang="zh-TW" sz="1800" b="0" i="0" u="none" strike="noStrike" baseline="0">
                    <a:latin typeface="CMBX10"/>
                  </a:rPr>
                  <a:t>(</a:t>
                </a:r>
                <a:r>
                  <a:rPr lang="en-US" altLang="zh-TW" sz="1800" b="0" i="0" u="none" strike="noStrike" baseline="0" err="1">
                    <a:latin typeface="CMBX10"/>
                  </a:rPr>
                  <a:t>nabla</a:t>
                </a:r>
                <a:r>
                  <a:rPr lang="zh-TW" altLang="en-US" sz="1800" b="0" i="0" u="none" strike="noStrike" baseline="0">
                    <a:latin typeface="CMBX10"/>
                  </a:rPr>
                  <a:t> </a:t>
                </a:r>
                <a:r>
                  <a:rPr lang="en-US" altLang="zh-TW" sz="1800" b="0" i="0" u="none" strike="noStrike" baseline="0">
                    <a:latin typeface="CMBX10"/>
                  </a:rPr>
                  <a:t>/</a:t>
                </a:r>
                <a:r>
                  <a:rPr lang="en-US" altLang="zh-TW" sz="2800" b="0" i="0">
                    <a:solidFill>
                      <a:srgbClr val="A0A0A0"/>
                    </a:solidFill>
                    <a:effectLst/>
                    <a:latin typeface="Gilroy"/>
                  </a:rPr>
                  <a:t>ˈ</a:t>
                </a:r>
                <a:r>
                  <a:rPr lang="en-US" altLang="zh-TW" sz="2800" b="0" i="0" err="1">
                    <a:solidFill>
                      <a:srgbClr val="A0A0A0"/>
                    </a:solidFill>
                    <a:effectLst/>
                    <a:latin typeface="Gilroy"/>
                  </a:rPr>
                  <a:t>næblə</a:t>
                </a:r>
                <a:r>
                  <a:rPr lang="en-US" altLang="zh-TW" sz="1800" b="0" i="0" u="none" strike="noStrike" baseline="0">
                    <a:latin typeface="CMBX10"/>
                  </a:rPr>
                  <a:t>/) </a:t>
                </a:r>
                <a:r>
                  <a:rPr lang="en-US" altLang="zh-TW" sz="1800" b="0" i="0" u="none" strike="noStrike" baseline="0" dirty="0">
                    <a:latin typeface="Cambria Math" panose="02040503050406030204" pitchFamily="18" charset="0"/>
                  </a:rPr>
                  <a:t>𝐼_0</a:t>
                </a:r>
                <a:r>
                  <a:rPr lang="zh-TW" altLang="en-US" sz="1800" b="0" i="0" u="none" strike="noStrike" baseline="0" dirty="0">
                    <a:latin typeface="Cambria Math" panose="02040503050406030204" pitchFamily="18" charset="0"/>
                  </a:rPr>
                  <a:t>  </a:t>
                </a:r>
                <a:r>
                  <a:rPr lang="zh-TW" altLang="en-US" sz="1800" b="0" i="0" u="none" strike="noStrike" baseline="0">
                    <a:latin typeface="CMBX10"/>
                  </a:rPr>
                  <a:t>是在</a:t>
                </a:r>
                <a:r>
                  <a:rPr lang="en-US" altLang="zh-TW" sz="1800" b="0" i="0" u="none" strike="noStrike" baseline="0" dirty="0">
                    <a:latin typeface="Cambria Math" panose="02040503050406030204" pitchFamily="18" charset="0"/>
                  </a:rPr>
                  <a:t>𝑥_𝑖</a:t>
                </a:r>
                <a:r>
                  <a:rPr lang="zh-TW" altLang="en-US" sz="1800" b="0" i="0" u="none" strike="noStrike" baseline="0">
                    <a:latin typeface="CMBX10"/>
                  </a:rPr>
                  <a:t>點上的</a:t>
                </a:r>
                <a:r>
                  <a:rPr lang="en-US" altLang="zh-TW" sz="1800" b="0" i="0" u="none" strike="noStrike" baseline="0">
                    <a:latin typeface="CMBX10"/>
                  </a:rPr>
                  <a:t>image gradient </a:t>
                </a:r>
                <a:r>
                  <a:rPr lang="zh-TW" altLang="en-US" sz="1800" b="0" i="0" u="none" strike="noStrike" baseline="0">
                    <a:latin typeface="CMBX10"/>
                  </a:rPr>
                  <a:t>影像梯度</a:t>
                </a:r>
                <a:endParaRPr lang="en-US" altLang="zh-TW" sz="1800" b="0" i="0" u="none" strike="noStrike" baseline="0">
                  <a:latin typeface="CMBX1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u="none" strike="noStrike" baseline="0">
                    <a:latin typeface="CMBX10"/>
                  </a:rPr>
                  <a:t>前後兩項消掉</a:t>
                </a:r>
                <a:endParaRPr lang="en-US" altLang="zh-TW" sz="1800" b="0" i="0" u="none" strike="noStrike" baseline="0">
                  <a:latin typeface="CMBX1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0" i="0" u="none" strike="noStrike" baseline="0">
                    <a:latin typeface="CMBX10"/>
                  </a:rPr>
                  <a:t>整理後，用這個來表示，這個</a:t>
                </a:r>
                <a:r>
                  <a:rPr lang="en-US" altLang="zh-TW" sz="1800" b="0" i="0" u="none" strike="noStrike" baseline="0">
                    <a:latin typeface="CMBX10"/>
                  </a:rPr>
                  <a:t>A</a:t>
                </a:r>
                <a:r>
                  <a:rPr lang="zh-TW" altLang="en-US" sz="1800" b="0" i="0" u="none" strike="noStrike" baseline="0">
                    <a:latin typeface="CMBX10"/>
                  </a:rPr>
                  <a:t>很重要，叫做（下頁）</a:t>
                </a:r>
                <a:endParaRPr lang="en-US" altLang="zh-TW" sz="1800" b="0" i="0" u="none" strike="noStrike" baseline="0">
                  <a:latin typeface="CMBX10"/>
                </a:endParaRPr>
              </a:p>
              <a:p>
                <a:pPr algn="l"/>
                <a:r>
                  <a:rPr lang="en-US" altLang="zh-TW"/>
                  <a:t>------------------</a:t>
                </a:r>
              </a:p>
              <a:p>
                <a:pPr marL="0" marR="0" lvl="0" indent="0" algn="l" defTabSz="914400" rtl="0" eaLnBrk="1" fontAlgn="auto" latinLnBrk="0" hangingPunct="1">
                  <a:lnSpc>
                    <a:spcPct val="100000"/>
                  </a:lnSpc>
                  <a:spcBef>
                    <a:spcPts val="0"/>
                  </a:spcBef>
                  <a:spcAft>
                    <a:spcPts val="0"/>
                  </a:spcAft>
                  <a:buClrTx/>
                  <a:buSzTx/>
                  <a:buFontTx/>
                  <a:buNone/>
                  <a:tabLst/>
                  <a:defRPr/>
                </a:pPr>
                <a:r>
                  <a:rPr lang="x-IV_mathan" altLang="zh-TW" sz="1800" i="0">
                    <a:effectLst/>
                    <a:latin typeface="Cambria Math" panose="02040503050406030204" pitchFamily="18" charset="0"/>
                    <a:ea typeface="Cambria Math" panose="02040503050406030204" pitchFamily="18" charset="0"/>
                  </a:rPr>
                  <a:t>≈</a:t>
                </a:r>
                <a:r>
                  <a:rPr lang="en-US" altLang="zh-TW"/>
                  <a:t>:</a:t>
                </a:r>
                <a:r>
                  <a:rPr lang="zh-TW" altLang="en-US"/>
                  <a:t> </a:t>
                </a:r>
                <a:r>
                  <a:rPr lang="en-US" altLang="zh-TW"/>
                  <a:t>approximatively, </a:t>
                </a:r>
                <a:r>
                  <a:rPr lang="zh-TW" altLang="en-US" sz="1200" i="0" kern="1200">
                    <a:solidFill>
                      <a:schemeClr val="tx1"/>
                    </a:solidFill>
                    <a:effectLst/>
                    <a:latin typeface="Cambria Math" panose="02040503050406030204" pitchFamily="18" charset="0"/>
                    <a:ea typeface="+mn-ea"/>
                    <a:cs typeface="+mn-cs"/>
                  </a:rPr>
                  <a:t> </a:t>
                </a:r>
                <a:r>
                  <a:rPr lang="zh-TW" altLang="zh-TW" sz="1200" i="0" kern="1200">
                    <a:solidFill>
                      <a:schemeClr val="tx1"/>
                    </a:solidFill>
                    <a:effectLst/>
                    <a:latin typeface="Cambria Math" panose="02040503050406030204" pitchFamily="18" charset="0"/>
                    <a:ea typeface="+mn-ea"/>
                    <a:cs typeface="+mn-cs"/>
                  </a:rPr>
                  <a:t>̇</a:t>
                </a:r>
                <a:r>
                  <a:rPr lang="en-US" altLang="zh-TW"/>
                  <a:t>:</a:t>
                </a:r>
                <a:r>
                  <a:rPr lang="zh-TW" altLang="en-US"/>
                  <a:t> </a:t>
                </a:r>
                <a:r>
                  <a:rPr lang="en-US" altLang="zh-TW"/>
                  <a:t>dot </a:t>
                </a:r>
              </a:p>
              <a:p>
                <a:pPr algn="l"/>
                <a:r>
                  <a:rPr lang="zh-TW" altLang="zh-TW" sz="1800" i="0">
                    <a:solidFill>
                      <a:srgbClr val="2F2F2F"/>
                    </a:solidFill>
                    <a:effectLst/>
                    <a:latin typeface="Cambria Math" panose="02040503050406030204" pitchFamily="18" charset="0"/>
                    <a:ea typeface="Microsoft JhengHei UI" panose="020B0604030504040204" pitchFamily="34" charset="-120"/>
                  </a:rPr>
                  <a:t>(</a:t>
                </a:r>
                <a:r>
                  <a:rPr lang="zh-TW" altLang="en-US" sz="1800" i="0">
                    <a:solidFill>
                      <a:srgbClr val="2F2F2F"/>
                    </a:solidFill>
                    <a:effectLst/>
                    <a:latin typeface="Cambria Math" panose="02040503050406030204" pitchFamily="18" charset="0"/>
                    <a:ea typeface="Microsoft JhengHei UI" panose="020B0604030504040204" pitchFamily="34" charset="-120"/>
                  </a:rPr>
                  <a:t>𝜕</a:t>
                </a:r>
                <a:r>
                  <a:rPr lang="zh-TW" altLang="zh-TW" sz="1800" i="0">
                    <a:solidFill>
                      <a:srgbClr val="2F2F2F"/>
                    </a:solidFill>
                    <a:effectLst/>
                    <a:latin typeface="Cambria Math" panose="02040503050406030204" pitchFamily="18" charset="0"/>
                    <a:ea typeface="Microsoft JhengHei UI" panose="020B0604030504040204" pitchFamily="34" charset="-120"/>
                  </a:rPr>
                  <a:t>I_0)/𝜕𝑥</a:t>
                </a:r>
                <a:r>
                  <a:rPr lang="en-US" altLang="zh-TW"/>
                  <a:t>: Partial </a:t>
                </a:r>
                <a:r>
                  <a:rPr lang="zh-TW" altLang="zh-TW" sz="1200" i="0">
                    <a:solidFill>
                      <a:srgbClr val="2F2F2F"/>
                    </a:solidFill>
                    <a:effectLst/>
                    <a:latin typeface="Cambria Math" panose="02040503050406030204" pitchFamily="18" charset="0"/>
                    <a:ea typeface="Microsoft JhengHei UI" panose="020B0604030504040204" pitchFamily="34" charset="-120"/>
                  </a:rPr>
                  <a:t>I_0</a:t>
                </a:r>
                <a:r>
                  <a:rPr lang="en-US" altLang="zh-TW"/>
                  <a:t> over partial </a:t>
                </a:r>
                <a:r>
                  <a:rPr lang="zh-TW" altLang="zh-TW" sz="1200" i="0">
                    <a:solidFill>
                      <a:srgbClr val="2F2F2F"/>
                    </a:solidFill>
                    <a:effectLst/>
                    <a:latin typeface="Cambria Math" panose="02040503050406030204" pitchFamily="18" charset="0"/>
                    <a:ea typeface="Microsoft JhengHei UI" panose="020B0604030504040204" pitchFamily="34" charset="-120"/>
                  </a:rPr>
                  <a:t>𝑥</a:t>
                </a:r>
                <a:endParaRPr lang="zh-TW" altLang="en-US"/>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21</a:t>
            </a:fld>
            <a:endParaRPr lang="zh-TW" altLang="en-US"/>
          </a:p>
        </p:txBody>
      </p:sp>
    </p:spTree>
    <p:extLst>
      <p:ext uri="{BB962C8B-B14F-4D97-AF65-F5344CB8AC3E}">
        <p14:creationId xmlns:p14="http://schemas.microsoft.com/office/powerpoint/2010/main" val="68772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這邊先用這張</a:t>
            </a:r>
            <a:r>
              <a:rPr kumimoji="1" lang="zh-TW" altLang="en-US" b="1" u="sng" dirty="0"/>
              <a:t>漫畫圖</a:t>
            </a:r>
            <a:r>
              <a:rPr kumimoji="1" lang="zh-TW" altLang="en-US" dirty="0"/>
              <a:t>，來給大家一個簡單的</a:t>
            </a:r>
            <a:r>
              <a:rPr kumimoji="1" lang="zh-TW" altLang="en-US" b="1" u="sng" dirty="0"/>
              <a:t>概念</a:t>
            </a:r>
            <a:r>
              <a:rPr kumimoji="1" lang="zh-TW" altLang="en-US" dirty="0"/>
              <a:t>：</a:t>
            </a:r>
            <a:endParaRPr kumimoji="1" lang="en-US" altLang="zh-TW" dirty="0"/>
          </a:p>
          <a:p>
            <a:pPr marL="171450" indent="-171450">
              <a:buFont typeface="Arial" panose="020B0604020202020204" pitchFamily="34" charset="0"/>
              <a:buChar char="•"/>
            </a:pPr>
            <a:r>
              <a:rPr kumimoji="1" lang="zh-TW" altLang="en-US" dirty="0"/>
              <a:t>中間這幾個條狀物，其實是不存在的圖</a:t>
            </a:r>
            <a:endParaRPr kumimoji="1" lang="en-US" altLang="zh-TW" dirty="0"/>
          </a:p>
          <a:p>
            <a:pPr marL="171450" indent="-171450">
              <a:buFont typeface="Arial" panose="020B0604020202020204" pitchFamily="34" charset="0"/>
              <a:buChar char="•"/>
            </a:pPr>
            <a:r>
              <a:rPr kumimoji="1" lang="zh-TW" altLang="en-US" dirty="0"/>
              <a:t>在兩個</a:t>
            </a:r>
            <a:r>
              <a:rPr kumimoji="1" lang="zh-TW" altLang="en-US" b="1" u="sng" dirty="0"/>
              <a:t>不同角度</a:t>
            </a:r>
            <a:r>
              <a:rPr kumimoji="1" lang="zh-TW" altLang="en-US" dirty="0"/>
              <a:t>去看，會有不同的看法</a:t>
            </a:r>
            <a:endParaRPr kumimoji="1" lang="en-US" altLang="zh-TW" dirty="0"/>
          </a:p>
          <a:p>
            <a:endParaRPr kumimoji="1" lang="en-US" altLang="zh-TW" dirty="0"/>
          </a:p>
          <a:p>
            <a:r>
              <a:rPr kumimoji="1" lang="zh-TW" altLang="en-US" dirty="0"/>
              <a:t>這一章就是要 讓</a:t>
            </a:r>
            <a:r>
              <a:rPr kumimoji="1" lang="zh-TW" altLang="en-US" b="1" u="sng" dirty="0"/>
              <a:t>電腦能夠分辨</a:t>
            </a:r>
            <a:r>
              <a:rPr kumimoji="1" lang="zh-TW" altLang="en-US" dirty="0"/>
              <a:t>，</a:t>
            </a:r>
            <a:br>
              <a:rPr kumimoji="1" lang="en-US" altLang="zh-TW" dirty="0"/>
            </a:br>
            <a:r>
              <a:rPr kumimoji="1" lang="zh-TW" altLang="en-US" dirty="0"/>
              <a:t>即使用 </a:t>
            </a:r>
            <a:r>
              <a:rPr kumimoji="1" lang="zh-TW" altLang="en-US" b="1" u="sng" dirty="0"/>
              <a:t>不同視角</a:t>
            </a:r>
            <a:r>
              <a:rPr kumimoji="1" lang="zh-TW" altLang="en-US" b="0" u="none" dirty="0"/>
              <a:t> </a:t>
            </a:r>
            <a:r>
              <a:rPr kumimoji="1" lang="zh-TW" altLang="en-US" dirty="0"/>
              <a:t>來看 </a:t>
            </a:r>
            <a:r>
              <a:rPr kumimoji="1" lang="zh-TW" altLang="en-US" b="1" u="sng" dirty="0"/>
              <a:t>同一個物體</a:t>
            </a:r>
            <a:r>
              <a:rPr kumimoji="1" lang="zh-TW" altLang="en-US" dirty="0"/>
              <a:t>，也能</a:t>
            </a:r>
            <a:r>
              <a:rPr kumimoji="1" lang="zh-TW" altLang="en-US" b="1" u="sng" dirty="0"/>
              <a:t>清楚辨識</a:t>
            </a:r>
            <a:r>
              <a:rPr kumimoji="1" lang="zh-TW" altLang="en-US" dirty="0"/>
              <a:t>他們：知道是 </a:t>
            </a:r>
            <a:r>
              <a:rPr kumimoji="1" lang="zh-TW" altLang="en-US" b="1" u="sng" dirty="0"/>
              <a:t>同物體</a:t>
            </a:r>
            <a:endParaRPr kumimoji="1" lang="en-US" altLang="zh-TW" b="1" u="sng"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2</a:t>
            </a:fld>
            <a:endParaRPr lang="zh-TW" altLang="en-US"/>
          </a:p>
        </p:txBody>
      </p:sp>
    </p:spTree>
    <p:extLst>
      <p:ext uri="{BB962C8B-B14F-4D97-AF65-F5344CB8AC3E}">
        <p14:creationId xmlns:p14="http://schemas.microsoft.com/office/powerpoint/2010/main" val="1225818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en-US" altLang="zh-TW" dirty="0"/>
                  <a:t>Auto-correlation matrix </a:t>
                </a:r>
              </a:p>
              <a:p>
                <a14:m>
                  <m:oMath xmlns:m="http://schemas.openxmlformats.org/officeDocument/2006/math">
                    <m:r>
                      <a:rPr lang="zh-TW" altLang="en-US" i="1" dirty="0" smtClean="0">
                        <a:latin typeface="Cambria Math" panose="02040503050406030204" pitchFamily="18" charset="0"/>
                      </a:rPr>
                      <m:t>Ａ</m:t>
                    </m:r>
                  </m:oMath>
                </a14:m>
                <a:r>
                  <a:rPr lang="zh-TW" altLang="en-US" dirty="0"/>
                  <a:t>由 </a:t>
                </a:r>
                <a:r>
                  <a:rPr lang="zh-TW" altLang="en-US" b="1" u="sng" dirty="0"/>
                  <a:t>兩部分</a:t>
                </a:r>
                <a:r>
                  <a:rPr lang="zh-TW" altLang="en-US" b="0" u="none" dirty="0"/>
                  <a:t> </a:t>
                </a:r>
                <a:r>
                  <a:rPr lang="zh-TW" altLang="en-US" dirty="0"/>
                  <a:t>組成</a:t>
                </a:r>
                <a:endParaRPr lang="en-US" altLang="zh-TW" dirty="0"/>
              </a:p>
              <a:p>
                <a:endParaRPr lang="en-US" altLang="zh-TW" dirty="0"/>
              </a:p>
              <a:p>
                <a:pPr marL="0" indent="0">
                  <a:buFont typeface="+mj-lt"/>
                  <a:buNone/>
                </a:pPr>
                <a:r>
                  <a:rPr lang="zh-TW" altLang="en-US" i="0" dirty="0">
                    <a:latin typeface="+mn-lt"/>
                  </a:rPr>
                  <a:t>比對前面原式：</a:t>
                </a:r>
                <a:endParaRPr lang="en-US" altLang="zh-TW" i="0" dirty="0">
                  <a:latin typeface="+mn-lt"/>
                </a:endParaRPr>
              </a:p>
              <a:p>
                <a:pPr marL="171450" indent="-171450">
                  <a:buFont typeface="Arial" panose="020B0604020202020204" pitchFamily="34" charset="0"/>
                  <a:buChar char="•"/>
                </a:pPr>
                <a:r>
                  <a:rPr lang="zh-TW" altLang="en-US" dirty="0"/>
                  <a:t>（左）</a:t>
                </a:r>
                <a14:m>
                  <m:oMath xmlns:m="http://schemas.openxmlformats.org/officeDocument/2006/math">
                    <m:r>
                      <a:rPr lang="en-US" altLang="zh-TW" i="1" dirty="0" smtClean="0">
                        <a:latin typeface="Cambria Math" panose="02040503050406030204" pitchFamily="18" charset="0"/>
                      </a:rPr>
                      <m:t>𝑤</m:t>
                    </m:r>
                  </m:oMath>
                </a14:m>
                <a:r>
                  <a:rPr lang="zh-TW" altLang="en-US" dirty="0"/>
                  <a:t>：加權核</a:t>
                </a:r>
                <a:endParaRPr lang="en-US" altLang="zh-TW" dirty="0"/>
              </a:p>
              <a:p>
                <a:pPr marL="171450" lvl="0" indent="-171450">
                  <a:buFont typeface="Arial" panose="020B0604020202020204" pitchFamily="34" charset="0"/>
                  <a:buChar char="•"/>
                </a:pPr>
                <a:r>
                  <a:rPr lang="zh-TW" altLang="en-US" dirty="0"/>
                  <a:t>（右）</a:t>
                </a:r>
                <a14:m>
                  <m:oMath xmlns:m="http://schemas.openxmlformats.org/officeDocument/2006/math">
                    <m:r>
                      <a:rPr lang="en-US" altLang="zh-TW" i="1" dirty="0" smtClean="0">
                        <a:latin typeface="Cambria Math" panose="02040503050406030204" pitchFamily="18" charset="0"/>
                      </a:rPr>
                      <m:t>𝑤</m:t>
                    </m:r>
                    <m:r>
                      <a:rPr lang="en-US" altLang="zh-TW" i="1" dirty="0" smtClean="0">
                        <a:latin typeface="Cambria Math" panose="02040503050406030204" pitchFamily="18" charset="0"/>
                      </a:rPr>
                      <m:t>(</m:t>
                    </m:r>
                    <m:sSub>
                      <m:sSubPr>
                        <m:ctrlPr>
                          <a:rPr lang="en-US" altLang="zh-TW" b="0" i="1" dirty="0" smtClean="0">
                            <a:latin typeface="Cambria Math" panose="02040503050406030204" pitchFamily="18" charset="0"/>
                          </a:rPr>
                        </m:ctrlPr>
                      </m:sSubPr>
                      <m:e>
                        <m:r>
                          <a:rPr lang="en-US" altLang="zh-TW" i="1" dirty="0" smtClean="0">
                            <a:latin typeface="Cambria Math" panose="02040503050406030204" pitchFamily="18" charset="0"/>
                          </a:rPr>
                          <m:t>𝑥</m:t>
                        </m:r>
                      </m:e>
                      <m:sub>
                        <m:r>
                          <a:rPr lang="en-US" altLang="zh-TW" b="0" i="1" dirty="0" smtClean="0">
                            <a:latin typeface="Cambria Math" panose="02040503050406030204" pitchFamily="18" charset="0"/>
                          </a:rPr>
                          <m:t>𝑖</m:t>
                        </m:r>
                      </m:sub>
                    </m:sSub>
                    <m:r>
                      <a:rPr lang="en-US" altLang="zh-TW" i="1" dirty="0" smtClean="0">
                        <a:latin typeface="Cambria Math" panose="02040503050406030204" pitchFamily="18" charset="0"/>
                      </a:rPr>
                      <m:t>)</m:t>
                    </m:r>
                  </m:oMath>
                </a14:m>
                <a:r>
                  <a:rPr lang="zh-TW" altLang="en-US" dirty="0"/>
                  <a:t>：來自 </a:t>
                </a:r>
                <a:r>
                  <a:rPr lang="zh-TW" altLang="en-US" b="1" u="sng" dirty="0"/>
                  <a:t>空間變化</a:t>
                </a:r>
                <a:r>
                  <a:rPr lang="zh-TW" altLang="en-US" b="0" u="none" dirty="0"/>
                  <a:t> </a:t>
                </a:r>
                <a:r>
                  <a:rPr lang="zh-TW" altLang="en-US" dirty="0"/>
                  <a:t>的 </a:t>
                </a:r>
                <a:r>
                  <a:rPr lang="zh-TW" altLang="en-US" b="1" u="sng" dirty="0"/>
                  <a:t>加權函數</a:t>
                </a:r>
                <a:endParaRPr lang="en-US" altLang="zh-TW" b="1" i="0" u="sng" dirty="0"/>
              </a:p>
              <a:p>
                <a:pPr marL="0" lvl="0" indent="0">
                  <a:buFont typeface="Arial" panose="020B0604020202020204" pitchFamily="34" charset="0"/>
                  <a:buNone/>
                </a:pPr>
                <a:endParaRPr lang="en-US" altLang="zh-TW" b="1" i="0" u="sng" dirty="0"/>
              </a:p>
              <a:p>
                <a:pPr marL="0" lvl="0" indent="0">
                  <a:buFont typeface="Arial" panose="020B0604020202020204" pitchFamily="34" charset="0"/>
                  <a:buNone/>
                </a:pPr>
                <a:r>
                  <a:rPr lang="zh-TW" altLang="en-US" b="1" i="0" u="sng" dirty="0"/>
                  <a:t>乘</a:t>
                </a:r>
                <a:r>
                  <a:rPr lang="zh-TW" altLang="en-US" i="0" dirty="0"/>
                  <a:t>上  </a:t>
                </a:r>
                <a:r>
                  <a:rPr lang="en-US" altLang="zh-TW" b="1" i="0" u="sng" dirty="0"/>
                  <a:t>2 by 2 </a:t>
                </a:r>
                <a:r>
                  <a:rPr lang="zh-TW" altLang="en-US" b="1" i="0" u="sng" dirty="0"/>
                  <a:t>矩陣</a:t>
                </a:r>
                <a:endParaRPr lang="en-US" altLang="zh-TW"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裡面 </a:t>
                </a:r>
                <a14:m>
                  <m:oMath xmlns:m="http://schemas.openxmlformats.org/officeDocument/2006/math">
                    <m:r>
                      <a:rPr lang="en-US" altLang="zh-TW" i="1" dirty="0" smtClean="0">
                        <a:latin typeface="Cambria Math" panose="02040503050406030204" pitchFamily="18" charset="0"/>
                      </a:rPr>
                      <m:t>𝐼</m:t>
                    </m:r>
                    <m:r>
                      <a:rPr lang="en-US" altLang="zh-TW" i="1" baseline="-25000" dirty="0">
                        <a:latin typeface="Cambria Math" panose="02040503050406030204" pitchFamily="18" charset="0"/>
                      </a:rPr>
                      <m:t>𝑥</m:t>
                    </m:r>
                    <m:r>
                      <a:rPr lang="en-US" altLang="zh-TW" i="1" dirty="0">
                        <a:latin typeface="Cambria Math" panose="02040503050406030204" pitchFamily="18" charset="0"/>
                      </a:rPr>
                      <m:t>, </m:t>
                    </m:r>
                    <m:r>
                      <a:rPr lang="en-US" altLang="zh-TW" i="1" dirty="0" err="1">
                        <a:latin typeface="Cambria Math" panose="02040503050406030204" pitchFamily="18" charset="0"/>
                      </a:rPr>
                      <m:t>𝐼</m:t>
                    </m:r>
                    <m:r>
                      <a:rPr lang="en-US" altLang="zh-TW" i="1" baseline="-25000" dirty="0" err="1">
                        <a:latin typeface="Cambria Math" panose="02040503050406030204" pitchFamily="18" charset="0"/>
                      </a:rPr>
                      <m:t>𝑦</m:t>
                    </m:r>
                  </m:oMath>
                </a14:m>
                <a:r>
                  <a:rPr lang="zh-TW" altLang="en-US" dirty="0"/>
                  <a:t>：</a:t>
                </a:r>
                <a:r>
                  <a:rPr lang="zh-TW" altLang="en-US" b="1" u="sng" dirty="0"/>
                  <a:t>高斯函數 </a:t>
                </a:r>
                <a:r>
                  <a:rPr lang="zh-TW" altLang="en-US" dirty="0"/>
                  <a:t>的 </a:t>
                </a:r>
                <a:r>
                  <a:rPr lang="zh-TW" altLang="en-US" b="1" u="sng" dirty="0"/>
                  <a:t>水平和垂直導數</a:t>
                </a:r>
                <a:r>
                  <a:rPr lang="zh-TW" altLang="en-US" dirty="0"/>
                  <a:t> </a:t>
                </a:r>
                <a:r>
                  <a:rPr lang="en-US" altLang="zh-TW" dirty="0"/>
                  <a:t>DOG</a:t>
                </a:r>
              </a:p>
              <a:p>
                <a:pPr marL="0" lvl="0" indent="0">
                  <a:buFont typeface="Arial" panose="020B0604020202020204" pitchFamily="34" charset="0"/>
                  <a:buNone/>
                </a:pPr>
                <a:endParaRPr lang="en-US" altLang="zh-TW" i="0" dirty="0"/>
              </a:p>
              <a:p>
                <a:pPr marL="228600" indent="-228600">
                  <a:buFont typeface="+mj-lt"/>
                  <a:buAutoNum type="arabicPeriod"/>
                </a:pPr>
                <a:r>
                  <a:rPr lang="zh-TW" altLang="en-US" i="0" dirty="0"/>
                  <a:t>矩陣 對應 </a:t>
                </a:r>
                <a:r>
                  <a:rPr lang="zh-TW" altLang="en-US" b="1" i="0" u="sng" dirty="0"/>
                  <a:t>完整寫法</a:t>
                </a:r>
                <a:r>
                  <a:rPr lang="zh-TW" altLang="en-US" i="0" dirty="0"/>
                  <a:t>：每個</a:t>
                </a:r>
                <a:r>
                  <a:rPr lang="zh-TW" altLang="en-US" b="1" i="0" u="sng" dirty="0"/>
                  <a:t>位置</a:t>
                </a:r>
                <a:r>
                  <a:rPr lang="zh-TW" altLang="en-US" i="0" dirty="0"/>
                  <a:t> 對 </a:t>
                </a:r>
                <a:r>
                  <a:rPr lang="en-US" altLang="zh-TW" b="1" i="0" u="sng" dirty="0"/>
                  <a:t>x, y </a:t>
                </a:r>
                <a:r>
                  <a:rPr lang="zh-TW" altLang="en-US" b="1" i="0" u="sng" dirty="0"/>
                  <a:t>方向微分</a:t>
                </a:r>
                <a:br>
                  <a:rPr lang="en-US" altLang="zh-TW" i="0" dirty="0"/>
                </a:br>
                <a:r>
                  <a:rPr lang="zh-TW" altLang="en-US" i="0" dirty="0"/>
                  <a:t>比如：</a:t>
                </a:r>
                <a:br>
                  <a:rPr lang="en-US" altLang="zh-TW" i="0" dirty="0"/>
                </a:br>
                <a:r>
                  <a:rPr lang="zh-TW" altLang="en-US" b="1" i="0" u="sng" dirty="0"/>
                  <a:t>左上</a:t>
                </a:r>
                <a:r>
                  <a:rPr lang="zh-TW" altLang="en-US" i="0" dirty="0"/>
                  <a:t>：對</a:t>
                </a:r>
                <a:r>
                  <a:rPr lang="en-US" altLang="zh-TW" b="1" i="0" u="sng" dirty="0"/>
                  <a:t>x</a:t>
                </a:r>
                <a:r>
                  <a:rPr lang="zh-TW" altLang="en-US" b="1" i="0" u="sng" dirty="0"/>
                  <a:t>微分兩次</a:t>
                </a:r>
                <a:r>
                  <a:rPr lang="zh-TW" altLang="en-US" i="0" dirty="0"/>
                  <a:t>，</a:t>
                </a:r>
                <a:r>
                  <a:rPr lang="zh-TW" altLang="en-US" b="1" i="0" u="sng" dirty="0"/>
                  <a:t>左下</a:t>
                </a:r>
                <a:r>
                  <a:rPr lang="zh-TW" altLang="en-US" b="0" i="0" u="none" dirty="0"/>
                  <a:t>：</a:t>
                </a:r>
                <a:r>
                  <a:rPr lang="zh-TW" altLang="en-US" i="0" dirty="0"/>
                  <a:t>先</a:t>
                </a:r>
                <a:r>
                  <a:rPr lang="zh-TW" altLang="en-US" b="1" i="0" u="sng" dirty="0"/>
                  <a:t>對</a:t>
                </a:r>
                <a:r>
                  <a:rPr lang="en-US" altLang="zh-TW" b="1" i="0" u="sng" dirty="0"/>
                  <a:t>x</a:t>
                </a:r>
                <a:r>
                  <a:rPr lang="zh-TW" altLang="en-US" b="1" i="0" u="sng" dirty="0"/>
                  <a:t>再對</a:t>
                </a:r>
                <a:r>
                  <a:rPr lang="en-US" altLang="zh-TW" b="1" i="0" u="sng" dirty="0"/>
                  <a:t>y</a:t>
                </a:r>
                <a:r>
                  <a:rPr lang="zh-TW" altLang="en-US" b="1" i="0" u="sng" dirty="0"/>
                  <a:t>微</a:t>
                </a:r>
                <a:r>
                  <a:rPr lang="en-US" altLang="zh-TW" i="0" dirty="0"/>
                  <a:t> </a:t>
                </a:r>
                <a:r>
                  <a:rPr lang="zh-TW" altLang="en-US" i="0" dirty="0"/>
                  <a:t>等等</a:t>
                </a:r>
                <a:endParaRPr lang="en-US" altLang="zh-TW" i="0" dirty="0"/>
              </a:p>
              <a:p>
                <a:endParaRPr lang="en-US" altLang="zh-TW" dirty="0"/>
              </a:p>
              <a:p>
                <a:r>
                  <a:rPr lang="zh-TW" altLang="en-US" b="1" u="sng" dirty="0"/>
                  <a:t>Ａ矩陣</a:t>
                </a:r>
                <a:r>
                  <a:rPr lang="zh-TW" altLang="en-US" dirty="0"/>
                  <a:t>：又稱為</a:t>
                </a:r>
                <a:r>
                  <a:rPr lang="en-US" altLang="zh-TW" sz="1200" b="1" u="sng" dirty="0"/>
                  <a:t>Hessian</a:t>
                </a:r>
                <a:r>
                  <a:rPr lang="zh-TW" altLang="en-US" sz="1200" b="1" u="sng" dirty="0"/>
                  <a:t> 矩陣</a:t>
                </a:r>
                <a:r>
                  <a:rPr lang="zh-TW" altLang="en-US" sz="1200" b="0" u="none" dirty="0"/>
                  <a:t>：</a:t>
                </a:r>
                <a:r>
                  <a:rPr lang="zh-TW" altLang="en-US" sz="1200" dirty="0"/>
                  <a:t>矩陣</a:t>
                </a:r>
                <a:r>
                  <a:rPr lang="en-US" altLang="zh-TW" sz="1200" dirty="0"/>
                  <a:t> </a:t>
                </a:r>
                <a:r>
                  <a:rPr lang="zh-TW" altLang="en-US" sz="1200" dirty="0"/>
                  <a:t>有以下</a:t>
                </a:r>
                <a:r>
                  <a:rPr lang="en-US" altLang="zh-TW" sz="1200" dirty="0"/>
                  <a:t> </a:t>
                </a:r>
                <a:r>
                  <a:rPr lang="zh-TW" altLang="en-US" sz="1200" b="1" u="sng" dirty="0"/>
                  <a:t>特性</a:t>
                </a:r>
                <a:r>
                  <a:rPr lang="zh-TW" altLang="en-US" sz="1200" dirty="0"/>
                  <a:t>（下頁）</a:t>
                </a:r>
                <a:endParaRPr lang="en-US" altLang="zh-TW" sz="1200" dirty="0"/>
              </a:p>
              <a:p>
                <a:endParaRPr lang="en-US" altLang="zh-TW" sz="1200" dirty="0"/>
              </a:p>
              <a:p>
                <a:r>
                  <a:rPr lang="en-US" altLang="zh-TW"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TW" sz="1200" i="1" dirty="0" smtClean="0">
                        <a:latin typeface="Cambria Math" panose="02040503050406030204" pitchFamily="18" charset="0"/>
                        <a:ea typeface="Cambria Math" panose="02040503050406030204" pitchFamily="18" charset="0"/>
                      </a:rPr>
                      <m:t>∈</m:t>
                    </m:r>
                    <m:r>
                      <a:rPr lang="en-US" altLang="zh-TW" sz="1200" i="1" dirty="0" smtClean="0">
                        <a:latin typeface="Cambria Math" panose="02040503050406030204" pitchFamily="18" charset="0"/>
                      </a:rPr>
                      <m:t>𝑊</m:t>
                    </m:r>
                  </m:oMath>
                </a14:m>
                <a:r>
                  <a:rPr lang="en-US" altLang="zh-TW" sz="1200" i="0" baseline="0" dirty="0"/>
                  <a:t> in W</a:t>
                </a:r>
              </a:p>
              <a:p>
                <a:endParaRPr lang="zh-TW" altLang="en-US" dirty="0"/>
              </a:p>
            </p:txBody>
          </p:sp>
        </mc:Choice>
        <mc:Fallback xmlns="">
          <p:sp>
            <p:nvSpPr>
              <p:cNvPr id="3" name="備忘稿版面配置區 2"/>
              <p:cNvSpPr>
                <a:spLocks noGrp="1"/>
              </p:cNvSpPr>
              <p:nvPr>
                <p:ph type="body" idx="1"/>
              </p:nvPr>
            </p:nvSpPr>
            <p:spPr/>
            <p:txBody>
              <a:bodyPr/>
              <a:lstStyle/>
              <a:p>
                <a:r>
                  <a:rPr lang="en-US" altLang="zh-TW"/>
                  <a:t>Auto-correlation matrix </a:t>
                </a:r>
              </a:p>
              <a:p>
                <a:r>
                  <a:rPr lang="zh-TW" altLang="en-US"/>
                  <a:t>這個Ａ由兩個部分組成，</a:t>
                </a:r>
                <a:endParaRPr lang="en-US" altLang="zh-TW"/>
              </a:p>
              <a:p>
                <a:pPr marL="228600" indent="-228600">
                  <a:buFont typeface="+mj-lt"/>
                  <a:buAutoNum type="arabicPeriod"/>
                </a:pPr>
                <a:r>
                  <a:rPr lang="en-US" altLang="zh-TW" i="0" dirty="0">
                    <a:latin typeface="Cambria Math" panose="02040503050406030204" pitchFamily="18" charset="0"/>
                  </a:rPr>
                  <a:t>𝑤</a:t>
                </a:r>
                <a:r>
                  <a:rPr lang="en-US" altLang="zh-TW"/>
                  <a:t>:</a:t>
                </a:r>
                <a:r>
                  <a:rPr lang="zh-TW" altLang="en-US"/>
                  <a:t> 加权核 </a:t>
                </a:r>
                <a:r>
                  <a:rPr lang="en-US" altLang="zh-TW"/>
                  <a:t>(</a:t>
                </a:r>
                <a:r>
                  <a:rPr lang="zh-TW" altLang="en-US"/>
                  <a:t>来自空间变化的加权函数</a:t>
                </a:r>
                <a:r>
                  <a:rPr lang="en-US" altLang="zh-TW"/>
                  <a:t>) </a:t>
                </a:r>
              </a:p>
              <a:p>
                <a:pPr marL="685800" lvl="1" indent="-228600">
                  <a:buFont typeface="+mj-lt"/>
                  <a:buAutoNum type="arabicPeriod"/>
                </a:pPr>
                <a:r>
                  <a:rPr lang="zh-TW" altLang="en-US"/>
                  <a:t>這個就是，前面這個</a:t>
                </a:r>
                <a:r>
                  <a:rPr lang="en-US" altLang="zh-TW" i="0" dirty="0">
                    <a:latin typeface="Cambria Math" panose="02040503050406030204" pitchFamily="18" charset="0"/>
                  </a:rPr>
                  <a:t>𝑤(𝑥</a:t>
                </a:r>
                <a:r>
                  <a:rPr lang="en-US" altLang="zh-TW" b="0" i="0" dirty="0">
                    <a:latin typeface="Cambria Math" panose="02040503050406030204" pitchFamily="18" charset="0"/>
                  </a:rPr>
                  <a:t>_𝑖</a:t>
                </a:r>
                <a:r>
                  <a:rPr lang="en-US" altLang="zh-TW" i="0" dirty="0">
                    <a:latin typeface="Cambria Math" panose="02040503050406030204" pitchFamily="18" charset="0"/>
                  </a:rPr>
                  <a:t>)</a:t>
                </a:r>
                <a:endParaRPr lang="en-US" altLang="zh-TW"/>
              </a:p>
              <a:p>
                <a:pPr marL="228600" indent="-228600">
                  <a:buFont typeface="+mj-lt"/>
                  <a:buAutoNum type="arabicPeriod"/>
                </a:pPr>
                <a:r>
                  <a:rPr lang="zh-TW" altLang="en-US" i="0"/>
                  <a:t>乘上 這個 </a:t>
                </a:r>
                <a:r>
                  <a:rPr lang="en-US" altLang="zh-TW" i="0"/>
                  <a:t>2 by 2 </a:t>
                </a:r>
                <a:r>
                  <a:rPr lang="zh-TW" altLang="en-US" i="0"/>
                  <a:t>矩陣，不同位置對</a:t>
                </a:r>
                <a:r>
                  <a:rPr lang="en-US" altLang="zh-TW" i="0"/>
                  <a:t>x or y </a:t>
                </a:r>
                <a:r>
                  <a:rPr lang="zh-TW" altLang="en-US" i="0"/>
                  <a:t>方向微分處理，</a:t>
                </a:r>
                <a:br>
                  <a:rPr lang="en-US" altLang="zh-TW" i="0"/>
                </a:br>
                <a:r>
                  <a:rPr lang="zh-TW" altLang="en-US" i="0"/>
                  <a:t>比如左上是對</a:t>
                </a:r>
                <a:r>
                  <a:rPr lang="en-US" altLang="zh-TW" i="0"/>
                  <a:t>x</a:t>
                </a:r>
                <a:r>
                  <a:rPr lang="zh-TW" altLang="en-US" i="0"/>
                  <a:t>微分兩次，左下先對</a:t>
                </a:r>
                <a:r>
                  <a:rPr lang="en-US" altLang="zh-TW" i="0"/>
                  <a:t>x</a:t>
                </a:r>
                <a:r>
                  <a:rPr lang="zh-TW" altLang="en-US" i="0"/>
                  <a:t>再對</a:t>
                </a:r>
                <a:r>
                  <a:rPr lang="en-US" altLang="zh-TW" i="0"/>
                  <a:t>y</a:t>
                </a:r>
                <a:r>
                  <a:rPr lang="zh-TW" altLang="en-US" i="0"/>
                  <a:t>維</a:t>
                </a:r>
                <a:r>
                  <a:rPr lang="en-US" altLang="zh-TW" i="0"/>
                  <a:t> </a:t>
                </a:r>
                <a:r>
                  <a:rPr lang="zh-TW" altLang="en-US" i="0"/>
                  <a:t>等等</a:t>
                </a:r>
                <a:endParaRPr lang="en-US" altLang="zh-TW" i="0"/>
              </a:p>
              <a:p>
                <a:pPr marL="685800" lvl="1" indent="-228600">
                  <a:buFont typeface="+mj-lt"/>
                  <a:buAutoNum type="arabicPeriod"/>
                </a:pPr>
                <a:r>
                  <a:rPr lang="en-US" altLang="zh-TW" i="0" dirty="0">
                    <a:latin typeface="Cambria Math" panose="02040503050406030204" pitchFamily="18" charset="0"/>
                  </a:rPr>
                  <a:t>𝐼</a:t>
                </a:r>
                <a:r>
                  <a:rPr lang="en-US" altLang="zh-TW" i="0" baseline="-25000" dirty="0">
                    <a:latin typeface="Cambria Math" panose="02040503050406030204" pitchFamily="18" charset="0"/>
                  </a:rPr>
                  <a:t>𝑥</a:t>
                </a:r>
                <a:r>
                  <a:rPr lang="en-US" altLang="zh-TW" i="0" dirty="0">
                    <a:latin typeface="Cambria Math" panose="02040503050406030204" pitchFamily="18" charset="0"/>
                  </a:rPr>
                  <a:t>, </a:t>
                </a:r>
                <a:r>
                  <a:rPr lang="en-US" altLang="zh-TW" i="0" dirty="0" err="1">
                    <a:latin typeface="Cambria Math" panose="02040503050406030204" pitchFamily="18" charset="0"/>
                  </a:rPr>
                  <a:t>𝐼</a:t>
                </a:r>
                <a:r>
                  <a:rPr lang="en-US" altLang="zh-TW" i="0" baseline="-25000" dirty="0" err="1">
                    <a:latin typeface="Cambria Math" panose="02040503050406030204" pitchFamily="18" charset="0"/>
                  </a:rPr>
                  <a:t>𝑦</a:t>
                </a:r>
                <a:r>
                  <a:rPr lang="en-US" altLang="zh-TW"/>
                  <a:t>:</a:t>
                </a:r>
                <a:r>
                  <a:rPr lang="zh-TW" altLang="en-US"/>
                  <a:t> 高斯函数的水平和垂直导数 </a:t>
                </a:r>
                <a:r>
                  <a:rPr lang="en-US" altLang="zh-TW"/>
                  <a:t>DOG</a:t>
                </a:r>
              </a:p>
              <a:p>
                <a:r>
                  <a:rPr lang="zh-TW" altLang="en-US"/>
                  <a:t>這個矩陣又稱為</a:t>
                </a:r>
                <a:r>
                  <a:rPr lang="en-US" altLang="zh-TW" sz="1200"/>
                  <a:t>Hessian</a:t>
                </a:r>
                <a:r>
                  <a:rPr lang="zh-TW" altLang="en-US" sz="1200"/>
                  <a:t> 矩陣</a:t>
                </a:r>
                <a:endParaRPr lang="en-US" altLang="zh-TW" sz="1200"/>
              </a:p>
              <a:p>
                <a:endParaRPr lang="en-US" altLang="zh-TW" sz="1200"/>
              </a:p>
              <a:p>
                <a:r>
                  <a:rPr lang="en-US" altLang="zh-TW" sz="1200"/>
                  <a:t>In W</a:t>
                </a:r>
              </a:p>
              <a:p>
                <a:endParaRPr lang="en-US" altLang="zh-TW" sz="1200"/>
              </a:p>
              <a:p>
                <a:r>
                  <a:rPr lang="zh-TW" altLang="en-US" sz="1200"/>
                  <a:t>這個矩陣有個特性（下頁）</a:t>
                </a:r>
                <a:endParaRPr lang="zh-TW" altLang="en-US"/>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22</a:t>
            </a:fld>
            <a:endParaRPr lang="zh-TW" altLang="en-US"/>
          </a:p>
        </p:txBody>
      </p:sp>
    </p:spTree>
    <p:extLst>
      <p:ext uri="{BB962C8B-B14F-4D97-AF65-F5344CB8AC3E}">
        <p14:creationId xmlns:p14="http://schemas.microsoft.com/office/powerpoint/2010/main" val="28579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算出 </a:t>
                </a:r>
                <a:r>
                  <a:rPr lang="en-US" altLang="zh-TW" sz="1800" b="0" i="0" u="none" strike="noStrike" baseline="0" dirty="0">
                    <a:latin typeface="NimbusRomNo9L-Regu"/>
                  </a:rPr>
                  <a:t>2 by 2 </a:t>
                </a:r>
                <a:r>
                  <a:rPr lang="zh-TW" altLang="en-US" sz="1800" b="0" i="0" u="none" strike="noStrike" baseline="0" dirty="0">
                    <a:latin typeface="NimbusRomNo9L-Regu"/>
                  </a:rPr>
                  <a:t>矩陣</a:t>
                </a:r>
                <a:r>
                  <a:rPr lang="en-US" altLang="zh-TW" sz="1800" b="0" i="0" u="none" strike="noStrike" baseline="0" dirty="0">
                    <a:latin typeface="NimbusRomNo9L-Regu"/>
                  </a:rPr>
                  <a:t>A</a:t>
                </a:r>
                <a:r>
                  <a:rPr lang="zh-TW" altLang="en-US" sz="1800" b="0" i="0" u="none" strike="noStrike" baseline="0" dirty="0">
                    <a:latin typeface="NimbusRomNo9L-Regu"/>
                  </a:rPr>
                  <a:t> 的 </a:t>
                </a:r>
                <a:r>
                  <a:rPr lang="en-US" altLang="zh-TW" sz="1800" b="1" i="0" u="sng" strike="noStrike" baseline="0" dirty="0">
                    <a:latin typeface="NimbusRomNo9L-Regu"/>
                  </a:rPr>
                  <a:t>2</a:t>
                </a:r>
                <a:r>
                  <a:rPr lang="zh-TW" altLang="en-US" sz="1800" b="1" i="0" u="sng" strike="noStrike" baseline="0" dirty="0">
                    <a:latin typeface="NimbusRomNo9L-Regu"/>
                  </a:rPr>
                  <a:t>個特徵值</a:t>
                </a:r>
                <a:r>
                  <a:rPr lang="en-US" altLang="zh-TW" sz="1800" b="0" i="0" u="none" strike="noStrike" baseline="0" dirty="0">
                    <a:latin typeface="NimbusRomNo9L-Regu"/>
                  </a:rPr>
                  <a:t>(eigenvalues) </a:t>
                </a:r>
                <a:r>
                  <a:rPr lang="zh-TW" altLang="en-US" sz="1800" b="0" i="0" u="none" strike="noStrike" baseline="0" dirty="0">
                    <a:latin typeface="NimbusRomNo9L-Regu"/>
                  </a:rPr>
                  <a:t>：假設是 </a:t>
                </a:r>
                <a14:m>
                  <m:oMath xmlns:m="http://schemas.openxmlformats.org/officeDocument/2006/math">
                    <m:r>
                      <a:rPr lang="en-US" altLang="zh-TW" sz="4400" i="1" dirty="0" smtClean="0">
                        <a:latin typeface="Cambria Math" panose="02040503050406030204" pitchFamily="18" charset="0"/>
                      </a:rPr>
                      <m:t>(</m:t>
                    </m:r>
                    <m:r>
                      <a:rPr lang="el-GR" altLang="zh-TW" sz="4400" i="1" dirty="0" smtClean="0">
                        <a:latin typeface="Cambria Math" panose="02040503050406030204" pitchFamily="18" charset="0"/>
                      </a:rPr>
                      <m:t>𝜆</m:t>
                    </m:r>
                    <m:r>
                      <a:rPr lang="en-US" altLang="zh-TW" sz="4400" i="1" baseline="-25000" dirty="0" smtClean="0">
                        <a:latin typeface="Cambria Math" panose="02040503050406030204" pitchFamily="18" charset="0"/>
                      </a:rPr>
                      <m:t>0</m:t>
                    </m:r>
                    <m:r>
                      <a:rPr lang="en-US" altLang="zh-TW" sz="4400" i="1" dirty="0" smtClean="0">
                        <a:latin typeface="Cambria Math" panose="02040503050406030204" pitchFamily="18" charset="0"/>
                      </a:rPr>
                      <m:t>, </m:t>
                    </m:r>
                    <m:r>
                      <a:rPr lang="el-GR" altLang="zh-TW" sz="4400" i="1" dirty="0" smtClean="0">
                        <a:latin typeface="Cambria Math" panose="02040503050406030204" pitchFamily="18" charset="0"/>
                      </a:rPr>
                      <m:t>𝜆</m:t>
                    </m:r>
                    <m:r>
                      <a:rPr lang="en-US" altLang="zh-TW" sz="4400" i="1" baseline="-25000" dirty="0" smtClean="0">
                        <a:latin typeface="Cambria Math" panose="02040503050406030204" pitchFamily="18" charset="0"/>
                      </a:rPr>
                      <m:t>1</m:t>
                    </m:r>
                    <m:r>
                      <a:rPr lang="en-US" altLang="zh-TW" sz="4400" i="1" dirty="0" smtClean="0">
                        <a:latin typeface="Cambria Math" panose="02040503050406030204" pitchFamily="18" charset="0"/>
                      </a:rPr>
                      <m:t>)</m:t>
                    </m:r>
                  </m:oMath>
                </a14:m>
                <a:r>
                  <a:rPr lang="zh-TW" altLang="en-US" sz="1800" b="0" i="0" u="none" strike="noStrike" baseline="0" dirty="0">
                    <a:latin typeface="NimbusRomNo9L-Regu"/>
                  </a:rPr>
                  <a:t> ，</a:t>
                </a:r>
                <a14:m>
                  <m:oMath xmlns:m="http://schemas.openxmlformats.org/officeDocument/2006/math">
                    <m:sSub>
                      <m:sSubPr>
                        <m:ctrlPr>
                          <a:rPr lang="en-US" altLang="zh-TW" sz="1800" b="0" i="1" u="none" strike="noStrike" baseline="0" dirty="0" smtClean="0">
                            <a:latin typeface="Cambria Math" panose="02040503050406030204" pitchFamily="18" charset="0"/>
                          </a:rPr>
                        </m:ctrlPr>
                      </m:sSubPr>
                      <m:e>
                        <m:r>
                          <a:rPr lang="el-GR" altLang="zh-TW" sz="1800" b="0" i="1" u="none" strike="noStrike" baseline="0" dirty="0" smtClean="0">
                            <a:latin typeface="Cambria Math" panose="02040503050406030204" pitchFamily="18" charset="0"/>
                          </a:rPr>
                          <m:t>𝜆</m:t>
                        </m:r>
                      </m:e>
                      <m:sub>
                        <m:r>
                          <a:rPr lang="el-GR" altLang="zh-TW" sz="1800" b="0" i="1" u="none" strike="noStrike" baseline="0" dirty="0" smtClean="0">
                            <a:latin typeface="Cambria Math" panose="02040503050406030204" pitchFamily="18" charset="0"/>
                          </a:rPr>
                          <m:t>0</m:t>
                        </m:r>
                      </m:sub>
                    </m:sSub>
                    <m:r>
                      <a:rPr lang="en-US" altLang="zh-TW" sz="1800" b="0" i="1" u="none" strike="noStrike" baseline="0" dirty="0" smtClean="0">
                        <a:latin typeface="Cambria Math" panose="02040503050406030204" pitchFamily="18" charset="0"/>
                      </a:rPr>
                      <m:t>≤</m:t>
                    </m:r>
                    <m:sSub>
                      <m:sSubPr>
                        <m:ctrlPr>
                          <a:rPr lang="en-US" altLang="zh-TW" sz="1800" b="0" i="1" u="none" strike="noStrike" baseline="0" dirty="0" smtClean="0">
                            <a:latin typeface="Cambria Math" panose="02040503050406030204" pitchFamily="18" charset="0"/>
                          </a:rPr>
                        </m:ctrlPr>
                      </m:sSubPr>
                      <m:e>
                        <m:r>
                          <a:rPr lang="el-GR" altLang="zh-TW" sz="1800" b="0" i="1" u="none" strike="noStrike" baseline="0" dirty="0" smtClean="0">
                            <a:latin typeface="Cambria Math" panose="02040503050406030204" pitchFamily="18" charset="0"/>
                          </a:rPr>
                          <m:t>𝜆</m:t>
                        </m:r>
                      </m:e>
                      <m:sub>
                        <m:r>
                          <a:rPr lang="el-GR" altLang="zh-TW" sz="1800" b="0" i="1" u="none" strike="noStrike" baseline="0" dirty="0" smtClean="0">
                            <a:latin typeface="Cambria Math" panose="02040503050406030204" pitchFamily="18" charset="0"/>
                          </a:rPr>
                          <m:t>1</m:t>
                        </m:r>
                      </m:sub>
                    </m:sSub>
                  </m:oMath>
                </a14:m>
                <a:r>
                  <a:rPr lang="zh-TW" altLang="en-US" sz="1800" b="0" i="0" u="none" strike="noStrike" baseline="0" dirty="0">
                    <a:latin typeface="NimbusRomNo9L-Regu"/>
                  </a:rPr>
                  <a:t>（</a:t>
                </a:r>
                <a:r>
                  <a:rPr lang="en-US" altLang="zh-TW" sz="1800" b="0" i="0" u="none" strike="noStrike" baseline="0" dirty="0">
                    <a:latin typeface="NimbusRomNo9L-Regu"/>
                  </a:rPr>
                  <a:t>less than or equal to</a:t>
                </a:r>
                <a:r>
                  <a:rPr lang="zh-TW" altLang="en-US" sz="1800" b="0" i="0" u="none" strike="noStrike" baseline="0" dirty="0">
                    <a:latin typeface="NimbusRomNo9L-Regu"/>
                  </a:rPr>
                  <a:t>）</a:t>
                </a:r>
                <a:r>
                  <a:rPr lang="en-US" altLang="zh-TW" sz="1800" b="0" i="0" u="none" strike="noStrike" baseline="0" dirty="0">
                    <a:latin typeface="NimbusRomNo9L-Regu"/>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因 </a:t>
                </a:r>
                <a:r>
                  <a:rPr lang="zh-TW" altLang="en-US" sz="1800" b="1" i="0" u="sng" strike="noStrike" baseline="0" dirty="0">
                    <a:latin typeface="NimbusRomNo9L-Regu"/>
                  </a:rPr>
                  <a:t>特徵值越小</a:t>
                </a:r>
                <a:r>
                  <a:rPr lang="zh-TW" altLang="en-US" sz="1800" b="0" i="0" u="none" strike="noStrike" baseline="0" dirty="0">
                    <a:latin typeface="NimbusRomNo9L-Regu"/>
                  </a:rPr>
                  <a:t>，</a:t>
                </a:r>
                <a:r>
                  <a:rPr lang="zh-TW" altLang="en-US" sz="1800" b="1" i="0" u="sng" strike="noStrike" baseline="0" dirty="0">
                    <a:latin typeface="NimbusRomNo9L-Regu"/>
                  </a:rPr>
                  <a:t>不確定性越大</a:t>
                </a:r>
                <a:r>
                  <a:rPr lang="zh-TW" altLang="en-US" sz="1800" b="0" i="0" u="none" strike="noStrike" baseline="0" dirty="0">
                    <a:latin typeface="NimbusRomNo9L-Regu"/>
                  </a:rPr>
                  <a:t>：</a:t>
                </a:r>
                <a:endParaRPr lang="en-US" altLang="zh-TW" sz="1800" b="0" i="0" u="none" strike="noStrike" baseline="0" dirty="0">
                  <a:latin typeface="NimbusRomNo9L-Reg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b="0" i="0" u="none" strike="noStrike" baseline="0" dirty="0">
                    <a:latin typeface="NimbusRomNo9L-Regu"/>
                  </a:rPr>
                  <a:t>在 </a:t>
                </a:r>
                <a:r>
                  <a:rPr lang="zh-TW" altLang="en-US" sz="1800" b="1" i="0" u="sng" strike="noStrike" baseline="0" dirty="0">
                    <a:latin typeface="NimbusRomNo9L-Regu"/>
                  </a:rPr>
                  <a:t>較小的特徵值</a:t>
                </a:r>
                <a:r>
                  <a:rPr lang="zh-TW" altLang="en-US" sz="1800" b="0" i="0" u="none" strike="noStrike" baseline="0" dirty="0">
                    <a:latin typeface="NimbusRomNo9L-Regu"/>
                  </a:rPr>
                  <a:t> 中找 </a:t>
                </a:r>
                <a:r>
                  <a:rPr lang="zh-TW" altLang="en-US" sz="1800" b="1" i="0" u="sng" strike="noStrike" baseline="0" dirty="0">
                    <a:latin typeface="NimbusRomNo9L-Regu"/>
                  </a:rPr>
                  <a:t>最大值</a:t>
                </a:r>
                <a:r>
                  <a:rPr lang="zh-TW" altLang="en-US" sz="1800" b="0" i="0" u="none" strike="noStrike" baseline="0" dirty="0">
                    <a:latin typeface="NimbusRomNo9L-Regu"/>
                  </a:rPr>
                  <a:t>，就能定位 </a:t>
                </a:r>
                <a:r>
                  <a:rPr lang="zh-TW" altLang="en-US" sz="1800" b="1" i="0" u="sng" strike="noStrike" baseline="0" dirty="0">
                    <a:latin typeface="NimbusRomNo9L-Regu"/>
                  </a:rPr>
                  <a:t>好的特徵</a:t>
                </a:r>
                <a:r>
                  <a:rPr lang="zh-TW" altLang="en-US" sz="1800" b="0" i="0" u="none" strike="noStrike" baseline="0" dirty="0">
                    <a:latin typeface="NimbusRomNo9L-Regu"/>
                  </a:rPr>
                  <a:t> 來 追踪。</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l-GR" sz="1800" b="0" i="0" u="none" strike="noStrike" baseline="0" dirty="0">
                  <a:latin typeface="NimbusRomNo9L-Regu"/>
                </a:endParaRPr>
              </a:p>
              <a:p>
                <a:pPr marL="228600" indent="-228600" rtl="0" fontAlgn="ctr">
                  <a:buFont typeface="+mj-lt"/>
                  <a:buAutoNum type="arabicPeriod"/>
                </a:pPr>
                <a:r>
                  <a:rPr lang="zh-TW" altLang="zh-TW" sz="1200" b="1" i="0" u="sng" kern="1200" dirty="0">
                    <a:solidFill>
                      <a:schemeClr val="tx1"/>
                    </a:solidFill>
                    <a:effectLst/>
                    <a:latin typeface="+mn-lt"/>
                    <a:ea typeface="+mn-ea"/>
                    <a:cs typeface="+mn-cs"/>
                  </a:rPr>
                  <a:t>較小的</a:t>
                </a:r>
                <a14:m>
                  <m:oMath xmlns:m="http://schemas.openxmlformats.org/officeDocument/2006/math">
                    <m:sSub>
                      <m:sSubPr>
                        <m:ctrlPr>
                          <a:rPr lang="zh-TW" altLang="zh-TW" sz="1200" b="0" i="1" kern="120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𝝀</m:t>
                        </m:r>
                      </m:e>
                      <m:sub>
                        <m:r>
                          <a:rPr lang="zh-TW" altLang="zh-TW" sz="1200" b="0" i="0" kern="1200">
                            <a:solidFill>
                              <a:schemeClr val="tx1"/>
                            </a:solidFill>
                            <a:effectLst/>
                            <a:latin typeface="Cambria Math" panose="02040503050406030204" pitchFamily="18" charset="0"/>
                            <a:ea typeface="+mn-ea"/>
                            <a:cs typeface="+mn-cs"/>
                          </a:rPr>
                          <m:t>𝟎</m:t>
                        </m:r>
                      </m:sub>
                    </m:sSub>
                  </m:oMath>
                </a14:m>
                <a:r>
                  <a:rPr lang="zh-TW" altLang="zh-TW" sz="1200" b="0" i="0" kern="1200" dirty="0">
                    <a:solidFill>
                      <a:schemeClr val="tx1"/>
                    </a:solidFill>
                    <a:effectLst/>
                    <a:latin typeface="+mn-lt"/>
                    <a:ea typeface="+mn-ea"/>
                    <a:cs typeface="+mn-cs"/>
                  </a:rPr>
                  <a:t>，如果</a:t>
                </a:r>
                <a:r>
                  <a:rPr lang="zh-TW" altLang="en-US" sz="1200" b="0" i="0"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越小</a:t>
                </a:r>
                <a:r>
                  <a:rPr lang="zh-TW" altLang="zh-TW" sz="1200" b="0" i="0" kern="1200" dirty="0">
                    <a:solidFill>
                      <a:schemeClr val="tx1"/>
                    </a:solidFill>
                    <a:effectLst/>
                    <a:latin typeface="+mn-lt"/>
                    <a:ea typeface="+mn-ea"/>
                    <a:cs typeface="+mn-cs"/>
                  </a:rPr>
                  <a:t> 表示 </a:t>
                </a:r>
                <a:r>
                  <a:rPr lang="en-US" altLang="zh-TW" sz="1200" b="1" i="0" u="sng" kern="1200" dirty="0">
                    <a:solidFill>
                      <a:schemeClr val="tx1"/>
                    </a:solidFill>
                    <a:effectLst/>
                    <a:latin typeface="+mn-lt"/>
                    <a:ea typeface="+mn-ea"/>
                    <a:cs typeface="+mn-cs"/>
                  </a:rPr>
                  <a:t>feature mapping </a:t>
                </a:r>
                <a:r>
                  <a:rPr lang="zh-TW" altLang="zh-TW" sz="1200" b="1" i="0" u="sng" kern="1200" dirty="0">
                    <a:solidFill>
                      <a:schemeClr val="tx1"/>
                    </a:solidFill>
                    <a:effectLst/>
                    <a:latin typeface="+mn-lt"/>
                    <a:ea typeface="+mn-ea"/>
                    <a:cs typeface="+mn-cs"/>
                  </a:rPr>
                  <a:t>越不穩定</a:t>
                </a:r>
                <a:r>
                  <a:rPr lang="zh-TW" altLang="zh-TW" sz="1200" b="0" i="0" kern="1200" dirty="0">
                    <a:solidFill>
                      <a:schemeClr val="tx1"/>
                    </a:solidFill>
                    <a:effectLst/>
                    <a:latin typeface="+mn-lt"/>
                    <a:ea typeface="+mn-ea"/>
                    <a:cs typeface="+mn-cs"/>
                  </a:rPr>
                  <a:t>，越</a:t>
                </a:r>
                <a:r>
                  <a:rPr lang="zh-TW" altLang="zh-TW" sz="1200" b="1" i="0" u="sng" kern="1200" dirty="0">
                    <a:solidFill>
                      <a:schemeClr val="tx1"/>
                    </a:solidFill>
                    <a:effectLst/>
                    <a:latin typeface="+mn-lt"/>
                    <a:ea typeface="+mn-ea"/>
                    <a:cs typeface="+mn-cs"/>
                  </a:rPr>
                  <a:t>不信任</a:t>
                </a:r>
                <a:r>
                  <a:rPr lang="zh-TW" altLang="zh-TW" sz="1200" b="0" i="0" kern="1200" dirty="0">
                    <a:solidFill>
                      <a:schemeClr val="tx1"/>
                    </a:solidFill>
                    <a:effectLst/>
                    <a:latin typeface="+mn-lt"/>
                    <a:ea typeface="+mn-ea"/>
                    <a:cs typeface="+mn-cs"/>
                  </a:rPr>
                  <a:t>這次配對</a:t>
                </a:r>
                <a:br>
                  <a:rPr lang="zh-TW" altLang="zh-TW" sz="1200" b="0" i="0" kern="1200" dirty="0">
                    <a:solidFill>
                      <a:schemeClr val="tx1"/>
                    </a:solidFill>
                    <a:effectLst/>
                    <a:latin typeface="+mn-lt"/>
                    <a:ea typeface="+mn-ea"/>
                    <a:cs typeface="+mn-cs"/>
                  </a:rPr>
                </a:br>
                <a:r>
                  <a:rPr lang="zh-TW" altLang="zh-TW" sz="1200" b="0" i="0" strike="sngStrike" kern="1200" dirty="0">
                    <a:solidFill>
                      <a:schemeClr val="tx1"/>
                    </a:solidFill>
                    <a:effectLst/>
                    <a:latin typeface="+mn-lt"/>
                    <a:ea typeface="+mn-ea"/>
                    <a:cs typeface="+mn-cs"/>
                  </a:rPr>
                  <a:t>（反之，越大不穩定性越低）</a:t>
                </a:r>
              </a:p>
              <a:p>
                <a:pPr marL="228600" indent="-228600" rtl="0" fontAlgn="ctr">
                  <a:buFont typeface="+mj-lt"/>
                  <a:buAutoNum type="arabicPeriod"/>
                </a:pPr>
                <a:r>
                  <a:rPr lang="zh-TW" altLang="zh-TW" sz="1200" b="0" i="0" kern="1200" dirty="0">
                    <a:solidFill>
                      <a:schemeClr val="tx1"/>
                    </a:solidFill>
                    <a:effectLst/>
                    <a:latin typeface="+mn-lt"/>
                    <a:ea typeface="+mn-ea"/>
                    <a:cs typeface="+mn-cs"/>
                  </a:rPr>
                  <a:t>假設有</a:t>
                </a:r>
                <a:r>
                  <a:rPr lang="zh-TW" altLang="zh-TW" sz="1200" b="1" i="0" u="sng" kern="1200" dirty="0">
                    <a:solidFill>
                      <a:schemeClr val="tx1"/>
                    </a:solidFill>
                    <a:effectLst/>
                    <a:latin typeface="+mn-lt"/>
                    <a:ea typeface="+mn-ea"/>
                    <a:cs typeface="+mn-cs"/>
                  </a:rPr>
                  <a:t>幾個</a:t>
                </a:r>
                <a:r>
                  <a:rPr lang="en-US" altLang="zh-TW" sz="1200" b="1" i="0" u="sng" kern="1200" dirty="0">
                    <a:solidFill>
                      <a:schemeClr val="tx1"/>
                    </a:solidFill>
                    <a:effectLst/>
                    <a:latin typeface="+mn-lt"/>
                    <a:ea typeface="+mn-ea"/>
                    <a:cs typeface="+mn-cs"/>
                  </a:rPr>
                  <a:t>Hessian Matrix</a:t>
                </a:r>
                <a:r>
                  <a:rPr lang="zh-TW" altLang="zh-TW" sz="1200" b="0" i="0" kern="1200" dirty="0">
                    <a:solidFill>
                      <a:schemeClr val="tx1"/>
                    </a:solidFill>
                    <a:effectLst/>
                    <a:latin typeface="+mn-lt"/>
                    <a:ea typeface="+mn-ea"/>
                    <a:cs typeface="+mn-cs"/>
                  </a:rPr>
                  <a:t>，就算出</a:t>
                </a:r>
                <a:r>
                  <a:rPr lang="zh-TW" altLang="zh-TW" sz="1200" b="1" i="0" u="sng" kern="1200" dirty="0">
                    <a:solidFill>
                      <a:schemeClr val="tx1"/>
                    </a:solidFill>
                    <a:effectLst/>
                    <a:latin typeface="+mn-lt"/>
                    <a:ea typeface="+mn-ea"/>
                    <a:cs typeface="+mn-cs"/>
                  </a:rPr>
                  <a:t>幾個</a:t>
                </a:r>
                <a:r>
                  <a:rPr lang="en-US" altLang="zh-TW" sz="1200" b="1" i="0" u="sng" kern="1200" dirty="0">
                    <a:solidFill>
                      <a:schemeClr val="tx1"/>
                    </a:solidFill>
                    <a:effectLst/>
                    <a:latin typeface="+mn-lt"/>
                    <a:ea typeface="+mn-ea"/>
                    <a:cs typeface="+mn-cs"/>
                  </a:rPr>
                  <a:t>eigenvalue pair</a:t>
                </a:r>
                <a:r>
                  <a:rPr lang="zh-TW" altLang="zh-TW" sz="1200" b="0" i="0" kern="1200" dirty="0">
                    <a:solidFill>
                      <a:schemeClr val="tx1"/>
                    </a:solidFill>
                    <a:effectLst/>
                    <a:latin typeface="+mn-lt"/>
                    <a:ea typeface="+mn-ea"/>
                    <a:cs typeface="+mn-cs"/>
                  </a:rPr>
                  <a:t> </a:t>
                </a:r>
                <a14:m>
                  <m:oMath xmlns:m="http://schemas.openxmlformats.org/officeDocument/2006/math">
                    <m:r>
                      <a:rPr lang="zh-TW" altLang="zh-TW" sz="1200" b="0" i="0" kern="1200">
                        <a:solidFill>
                          <a:schemeClr val="tx1"/>
                        </a:solidFill>
                        <a:effectLst/>
                        <a:latin typeface="Cambria Math" panose="02040503050406030204" pitchFamily="18" charset="0"/>
                        <a:ea typeface="+mn-ea"/>
                        <a:cs typeface="+mn-cs"/>
                      </a:rPr>
                      <m:t>(</m:t>
                    </m:r>
                    <m:sSub>
                      <m:sSubPr>
                        <m:ctrlPr>
                          <a:rPr lang="zh-TW" altLang="zh-TW" sz="1200" b="0" i="1" kern="120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𝜆</m:t>
                        </m:r>
                      </m:e>
                      <m:sub>
                        <m:r>
                          <a:rPr lang="zh-TW" altLang="zh-TW" sz="1200" b="0" i="0" kern="1200">
                            <a:solidFill>
                              <a:schemeClr val="tx1"/>
                            </a:solidFill>
                            <a:effectLst/>
                            <a:latin typeface="Cambria Math" panose="02040503050406030204" pitchFamily="18" charset="0"/>
                            <a:ea typeface="+mn-ea"/>
                            <a:cs typeface="+mn-cs"/>
                          </a:rPr>
                          <m:t>0</m:t>
                        </m:r>
                      </m:sub>
                    </m:sSub>
                    <m:r>
                      <a:rPr lang="zh-TW" altLang="zh-TW" sz="1200" b="0" i="0" kern="1200">
                        <a:solidFill>
                          <a:schemeClr val="tx1"/>
                        </a:solidFill>
                        <a:effectLst/>
                        <a:latin typeface="Cambria Math" panose="02040503050406030204" pitchFamily="18" charset="0"/>
                        <a:ea typeface="+mn-ea"/>
                        <a:cs typeface="+mn-cs"/>
                      </a:rPr>
                      <m:t>,</m:t>
                    </m:r>
                    <m:r>
                      <a:rPr lang="zh-TW" altLang="en-US" sz="1200" b="0" i="0" kern="1200">
                        <a:solidFill>
                          <a:schemeClr val="tx1"/>
                        </a:solidFill>
                        <a:effectLst/>
                        <a:latin typeface="Cambria Math" panose="02040503050406030204" pitchFamily="18" charset="0"/>
                        <a:ea typeface="+mn-ea"/>
                        <a:cs typeface="+mn-cs"/>
                      </a:rPr>
                      <m:t> </m:t>
                    </m:r>
                    <m:sSub>
                      <m:sSubPr>
                        <m:ctrlPr>
                          <a:rPr lang="zh-TW" altLang="zh-TW" sz="1200" b="0" i="1" kern="120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𝜆</m:t>
                        </m:r>
                      </m:e>
                      <m:sub>
                        <m:r>
                          <a:rPr lang="zh-TW" altLang="zh-TW" sz="1200" b="0" i="0" kern="1200">
                            <a:solidFill>
                              <a:schemeClr val="tx1"/>
                            </a:solidFill>
                            <a:effectLst/>
                            <a:latin typeface="Cambria Math" panose="02040503050406030204" pitchFamily="18" charset="0"/>
                            <a:ea typeface="+mn-ea"/>
                            <a:cs typeface="+mn-cs"/>
                          </a:rPr>
                          <m:t>1</m:t>
                        </m:r>
                      </m:sub>
                    </m:sSub>
                    <m:r>
                      <a:rPr lang="zh-TW" altLang="zh-TW" sz="1200" b="0" i="0" kern="1200">
                        <a:solidFill>
                          <a:schemeClr val="tx1"/>
                        </a:solidFill>
                        <a:effectLst/>
                        <a:latin typeface="Cambria Math" panose="02040503050406030204" pitchFamily="18" charset="0"/>
                        <a:ea typeface="+mn-ea"/>
                        <a:cs typeface="+mn-cs"/>
                      </a:rPr>
                      <m:t>)</m:t>
                    </m:r>
                  </m:oMath>
                </a14:m>
                <a:r>
                  <a:rPr lang="zh-TW" altLang="zh-TW" sz="1200" b="1" i="0" u="sng" kern="1200" dirty="0">
                    <a:solidFill>
                      <a:schemeClr val="tx1"/>
                    </a:solidFill>
                    <a:effectLst/>
                    <a:latin typeface="+mn-lt"/>
                    <a:ea typeface="+mn-ea"/>
                    <a:cs typeface="+mn-cs"/>
                  </a:rPr>
                  <a:t> </a:t>
                </a:r>
                <a:br>
                  <a:rPr lang="zh-TW" altLang="zh-TW" sz="1200" b="1" i="0" u="sng" kern="1200" dirty="0">
                    <a:solidFill>
                      <a:schemeClr val="tx1"/>
                    </a:solidFill>
                    <a:effectLst/>
                    <a:latin typeface="+mn-lt"/>
                    <a:ea typeface="+mn-ea"/>
                    <a:cs typeface="+mn-cs"/>
                  </a:rPr>
                </a:br>
                <a:r>
                  <a:rPr lang="zh-TW" altLang="zh-TW" sz="1200" b="0" i="0" kern="1200" dirty="0">
                    <a:solidFill>
                      <a:schemeClr val="tx1"/>
                    </a:solidFill>
                    <a:effectLst/>
                    <a:latin typeface="+mn-lt"/>
                    <a:ea typeface="+mn-ea"/>
                    <a:cs typeface="+mn-cs"/>
                  </a:rPr>
                  <a:t>在裡面</a:t>
                </a:r>
                <a:r>
                  <a:rPr lang="zh-TW" altLang="zh-TW" sz="1200" b="1" i="0" u="sng" kern="1200" dirty="0">
                    <a:solidFill>
                      <a:schemeClr val="tx1"/>
                    </a:solidFill>
                    <a:effectLst/>
                    <a:latin typeface="+mn-lt"/>
                    <a:ea typeface="+mn-ea"/>
                    <a:cs typeface="+mn-cs"/>
                  </a:rPr>
                  <a:t>找最大的</a:t>
                </a:r>
                <a14:m>
                  <m:oMath xmlns:m="http://schemas.openxmlformats.org/officeDocument/2006/math">
                    <m:sSub>
                      <m:sSubPr>
                        <m:ctrlPr>
                          <a:rPr lang="en-US" altLang="zh-TW" sz="1200" b="0" i="1" kern="1200" smtClean="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𝝀</m:t>
                        </m:r>
                      </m:e>
                      <m:sub>
                        <m:r>
                          <a:rPr lang="zh-TW" altLang="zh-TW" sz="1200" b="0" i="0" kern="1200">
                            <a:solidFill>
                              <a:schemeClr val="tx1"/>
                            </a:solidFill>
                            <a:effectLst/>
                            <a:latin typeface="Cambria Math" panose="02040503050406030204" pitchFamily="18" charset="0"/>
                            <a:ea typeface="+mn-ea"/>
                            <a:cs typeface="+mn-cs"/>
                          </a:rPr>
                          <m:t>𝟎</m:t>
                        </m:r>
                      </m:sub>
                    </m:sSub>
                  </m:oMath>
                </a14:m>
                <a:r>
                  <a:rPr lang="zh-TW" altLang="zh-TW" sz="1200" b="0" i="0" kern="1200" dirty="0">
                    <a:solidFill>
                      <a:schemeClr val="tx1"/>
                    </a:solidFill>
                    <a:effectLst/>
                    <a:latin typeface="+mn-lt"/>
                    <a:ea typeface="+mn-ea"/>
                    <a:cs typeface="+mn-cs"/>
                  </a:rPr>
                  <a:t>，就是</a:t>
                </a:r>
                <a:r>
                  <a:rPr lang="zh-TW" altLang="zh-TW" sz="1200" b="1" i="0" u="sng" kern="1200" dirty="0">
                    <a:solidFill>
                      <a:schemeClr val="tx1"/>
                    </a:solidFill>
                    <a:effectLst/>
                    <a:latin typeface="+mn-lt"/>
                    <a:ea typeface="+mn-ea"/>
                    <a:cs typeface="+mn-cs"/>
                  </a:rPr>
                  <a:t>最可信</a:t>
                </a:r>
                <a:r>
                  <a:rPr lang="zh-TW" altLang="zh-TW" sz="1200" b="0" i="0" kern="1200" dirty="0">
                    <a:solidFill>
                      <a:schemeClr val="tx1"/>
                    </a:solidFill>
                    <a:effectLst/>
                    <a:latin typeface="+mn-lt"/>
                    <a:ea typeface="+mn-ea"/>
                    <a:cs typeface="+mn-cs"/>
                  </a:rPr>
                  <a:t>的 配對</a:t>
                </a:r>
              </a:p>
              <a:p>
                <a:pPr algn="l"/>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zh-TW" altLang="en-US" sz="1800" b="0" i="0" u="none" strike="noStrike" baseline="0" dirty="0">
                    <a:latin typeface="NimbusRomNo9L-Regu"/>
                  </a:rPr>
                  <a:t>下一頁用</a:t>
                </a:r>
                <a:r>
                  <a:rPr lang="zh-TW" altLang="en-US" sz="1800" b="1" i="0" u="sng" strike="noStrike" baseline="0" dirty="0">
                    <a:latin typeface="NimbusRomNo9L-Regu"/>
                  </a:rPr>
                  <a:t>圖示</a:t>
                </a:r>
                <a:r>
                  <a:rPr lang="zh-TW" altLang="en-US" sz="1800" b="0" i="0" u="none" strike="noStrike" baseline="0" dirty="0">
                    <a:latin typeface="NimbusRomNo9L-Regu"/>
                  </a:rPr>
                  <a:t>來解釋 這個概念</a:t>
                </a:r>
                <a:endParaRPr lang="en-US" altLang="zh-TW" sz="1800" b="0" i="0" u="none" strike="noStrike" baseline="0" dirty="0">
                  <a:latin typeface="NimbusRomNo9L-Regu"/>
                </a:endParaRPr>
              </a:p>
              <a:p>
                <a:pPr algn="l"/>
                <a:r>
                  <a:rPr lang="en-US" altLang="zh-TW" sz="1800" b="0" i="0" u="none" strike="noStrike" baseline="0" dirty="0">
                    <a:latin typeface="NimbusRomNo9L-Regu"/>
                  </a:rPr>
                  <a:t>----------------</a:t>
                </a:r>
              </a:p>
              <a:p>
                <a:pPr algn="l"/>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en-US" altLang="zh-TW" sz="1800" b="0" i="0" u="none" strike="noStrike" baseline="0" dirty="0">
                    <a:latin typeface="NimbusRomNo9L-Regu"/>
                  </a:rPr>
                  <a:t>Note: </a:t>
                </a:r>
                <a:r>
                  <a:rPr lang="zh-TW" altLang="en-US" sz="1800" b="0" i="0" u="none" strike="noStrike" baseline="0" dirty="0">
                    <a:latin typeface="NimbusRomNo9L-Regu"/>
                  </a:rPr>
                  <a:t>為何 </a:t>
                </a:r>
                <a:r>
                  <a:rPr lang="en-US" altLang="zh-TW" sz="4400" dirty="0"/>
                  <a:t>larger uncertainty -&gt; the smaller eigenvalue</a:t>
                </a:r>
                <a:r>
                  <a:rPr lang="zh-TW" altLang="en-US" sz="1800" b="0" i="0" u="none" strike="noStrike" baseline="0" dirty="0">
                    <a:latin typeface="NimbusRomNo9L-Regu"/>
                  </a:rPr>
                  <a:t> </a:t>
                </a:r>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en-US" altLang="zh-TW" sz="1800" b="0" i="0" u="none" strike="noStrike" baseline="0" dirty="0">
                    <a:latin typeface="NimbusRomNo9L-Regu"/>
                  </a:rPr>
                  <a:t>(</a:t>
                </a:r>
                <a:r>
                  <a:rPr lang="zh-TW" altLang="en-US" sz="1800" b="0" i="0" u="none" strike="noStrike" baseline="0" dirty="0">
                    <a:latin typeface="NimbusRomNo9L-Regu"/>
                  </a:rPr>
                  <a:t>上課</a:t>
                </a:r>
                <a:r>
                  <a:rPr lang="en-US" altLang="zh-TW" sz="1800" b="0" i="0" u="none" strike="noStrike" baseline="0" dirty="0">
                    <a:latin typeface="NimbusRomNo9L-Regu"/>
                  </a:rPr>
                  <a:t>: </a:t>
                </a:r>
                <a:r>
                  <a:rPr lang="zh-TW" altLang="en-US" sz="1800" b="0" i="0" u="none" strike="noStrike" baseline="0" dirty="0">
                    <a:latin typeface="NimbusRomNo9L-Regu"/>
                  </a:rPr>
                  <a:t>畫圖補充 水平微分和垂直微分 趨近於</a:t>
                </a:r>
                <a:r>
                  <a:rPr lang="en-US" altLang="zh-TW" sz="1800" b="0" i="0" u="none" strike="noStrike" baseline="0" dirty="0">
                    <a:latin typeface="NimbusRomNo9L-Regu"/>
                  </a:rPr>
                  <a:t>0 </a:t>
                </a:r>
                <a:r>
                  <a:rPr lang="zh-TW" altLang="en-US" sz="1800" b="0" i="0" u="none" strike="noStrike" baseline="0" dirty="0">
                    <a:latin typeface="NimbusRomNo9L-Regu"/>
                  </a:rPr>
                  <a:t>趨近於</a:t>
                </a:r>
                <a:r>
                  <a:rPr lang="en-US" altLang="zh-TW" sz="1800" b="0" i="0" u="none" strike="noStrike" baseline="0" dirty="0">
                    <a:latin typeface="NimbusRomNo9L-Regu"/>
                  </a:rPr>
                  <a:t>1)</a:t>
                </a:r>
              </a:p>
              <a:p>
                <a:pPr algn="l"/>
                <a:r>
                  <a:rPr lang="en-US" altLang="zh-TW" sz="1800" b="0" i="0" u="none" strike="noStrike" baseline="0" dirty="0">
                    <a:latin typeface="NimbusRomNo9L-Regu"/>
                  </a:rPr>
                  <a:t>(</a:t>
                </a:r>
                <a:r>
                  <a:rPr lang="zh-TW" altLang="en-US" sz="1800" b="0" i="0" u="none" strike="noStrike" baseline="0" dirty="0">
                    <a:latin typeface="NimbusRomNo9L-Regu"/>
                  </a:rPr>
                  <a:t>所以一個特徵如果是</a:t>
                </a:r>
                <a:r>
                  <a:rPr lang="en-US" altLang="zh-TW" sz="1800" b="0" i="0" u="none" strike="noStrike" baseline="0" dirty="0">
                    <a:latin typeface="NimbusRomNo9L-Regu"/>
                  </a:rPr>
                  <a:t>corner</a:t>
                </a:r>
                <a:r>
                  <a:rPr lang="zh-TW" altLang="en-US" sz="1800" b="0" i="0" u="none" strike="noStrike" baseline="0" dirty="0">
                    <a:latin typeface="NimbusRomNo9L-Regu"/>
                  </a:rPr>
                  <a:t> </a:t>
                </a:r>
                <a14:m>
                  <m:oMath xmlns:m="http://schemas.openxmlformats.org/officeDocument/2006/math">
                    <m:r>
                      <a:rPr lang="el-GR" altLang="zh-TW" sz="1800" i="1" dirty="0" smtClean="0">
                        <a:latin typeface="Cambria Math" panose="02040503050406030204" pitchFamily="18" charset="0"/>
                      </a:rPr>
                      <m:t>𝜆</m:t>
                    </m:r>
                    <m:r>
                      <a:rPr lang="en-US" altLang="zh-TW" sz="1800" i="1" baseline="-25000" dirty="0" smtClean="0">
                        <a:latin typeface="Cambria Math" panose="02040503050406030204" pitchFamily="18" charset="0"/>
                      </a:rPr>
                      <m:t>0</m:t>
                    </m:r>
                  </m:oMath>
                </a14:m>
                <a:r>
                  <a:rPr lang="en-US" altLang="zh-TW" sz="1800" b="0" i="0" u="none" strike="noStrike" baseline="0" dirty="0">
                    <a:latin typeface="NimbusRomNo9L-Regu"/>
                  </a:rPr>
                  <a:t> </a:t>
                </a:r>
                <a:r>
                  <a:rPr lang="zh-TW" altLang="en-US" sz="1800" b="0" i="0" u="none" strike="noStrike" baseline="0" dirty="0">
                    <a:latin typeface="NimbusRomNo9L-Regu"/>
                  </a:rPr>
                  <a:t>跟</a:t>
                </a:r>
                <a14:m>
                  <m:oMath xmlns:m="http://schemas.openxmlformats.org/officeDocument/2006/math">
                    <m:r>
                      <a:rPr lang="el-GR" altLang="zh-TW" sz="1800" i="1" dirty="0" smtClean="0">
                        <a:latin typeface="Cambria Math" panose="02040503050406030204" pitchFamily="18" charset="0"/>
                      </a:rPr>
                      <m:t>𝜆</m:t>
                    </m:r>
                    <m:r>
                      <a:rPr lang="en-US" altLang="zh-TW" sz="1800" b="0" i="1" baseline="-25000" dirty="0" smtClean="0">
                        <a:latin typeface="Cambria Math" panose="02040503050406030204" pitchFamily="18" charset="0"/>
                      </a:rPr>
                      <m:t>1</m:t>
                    </m:r>
                  </m:oMath>
                </a14:m>
                <a:r>
                  <a:rPr lang="zh-TW" altLang="en-US" sz="1800" b="0" i="0" u="none" strike="noStrike" baseline="0" dirty="0">
                    <a:latin typeface="NimbusRomNo9L-Regu"/>
                  </a:rPr>
                  <a:t>會都很接近</a:t>
                </a:r>
                <a:r>
                  <a:rPr lang="en-US" altLang="zh-TW" sz="1800" b="0" i="0" u="none" strike="noStrike" baseline="0" dirty="0">
                    <a:latin typeface="NimbusRomNo9L-Regu"/>
                  </a:rPr>
                  <a:t>1)(</a:t>
                </a:r>
                <a:r>
                  <a:rPr lang="zh-TW" altLang="en-US" sz="1800" b="0" i="0" u="none" strike="noStrike" baseline="0" dirty="0">
                    <a:latin typeface="NimbusRomNo9L-Regu"/>
                  </a:rPr>
                  <a:t>所以取</a:t>
                </a:r>
                <a14:m>
                  <m:oMath xmlns:m="http://schemas.openxmlformats.org/officeDocument/2006/math">
                    <m:r>
                      <a:rPr lang="el-GR" altLang="zh-TW" sz="1800" i="1" dirty="0" smtClean="0">
                        <a:latin typeface="Cambria Math" panose="02040503050406030204" pitchFamily="18" charset="0"/>
                      </a:rPr>
                      <m:t>𝜆</m:t>
                    </m:r>
                    <m:r>
                      <a:rPr lang="en-US" altLang="zh-TW" sz="1800" i="1" baseline="-25000" dirty="0" smtClean="0">
                        <a:latin typeface="Cambria Math" panose="02040503050406030204" pitchFamily="18" charset="0"/>
                      </a:rPr>
                      <m:t>0</m:t>
                    </m:r>
                  </m:oMath>
                </a14:m>
                <a:r>
                  <a:rPr lang="zh-TW" altLang="en-US" sz="1800" b="0" i="0" u="none" strike="noStrike" baseline="0" dirty="0">
                    <a:latin typeface="NimbusRomNo9L-Regu"/>
                  </a:rPr>
                  <a:t>來找</a:t>
                </a:r>
                <a:r>
                  <a:rPr lang="en-US" altLang="zh-TW" sz="1800" b="0" i="0" u="none" strike="noStrike" baseline="0" dirty="0">
                    <a:latin typeface="NimbusRomNo9L-Regu"/>
                  </a:rPr>
                  <a:t>local maxima)</a:t>
                </a:r>
              </a:p>
              <a:p>
                <a:pPr algn="l"/>
                <a:endParaRPr lang="en-US" altLang="zh-TW" sz="1800" b="0" i="0" u="none" strike="noStrike" baseline="0" dirty="0">
                  <a:latin typeface="NimbusRomNo9L-Regu"/>
                </a:endParaRPr>
              </a:p>
              <a:p>
                <a:pPr algn="l"/>
                <a:r>
                  <a:rPr lang="zh-TW" altLang="en-US" sz="1800" b="0" i="0" u="none" strike="noStrike" baseline="0" dirty="0">
                    <a:latin typeface="NimbusRomNo9L-Regu"/>
                  </a:rPr>
                  <a:t>由于较大的不确定性依赖于较小的特征值，</a:t>
                </a:r>
                <a:endParaRPr lang="en-US" altLang="zh-TW" sz="1800" b="0" i="0" u="none" strike="noStrike" baseline="0" dirty="0">
                  <a:latin typeface="NimbusRomNo9L-Regu"/>
                </a:endParaRPr>
              </a:p>
              <a:p>
                <a:pPr algn="l"/>
                <a:r>
                  <a:rPr lang="zh-TW" altLang="en-US" sz="1800" b="0" i="0" u="none" strike="noStrike" baseline="0" dirty="0">
                    <a:latin typeface="NimbusRomNo9L-Regu"/>
                  </a:rPr>
                  <a:t>因此在较小的特征值中寻找最大值以定位好的特征进行跟踪是有意义的。</a:t>
                </a:r>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en-US" altLang="zh-TW" sz="1800" b="0" i="0" u="none" strike="noStrike" baseline="0" dirty="0">
                    <a:latin typeface="NimbusRomNo9L-Regu"/>
                  </a:rPr>
                  <a:t>The inverse of the matrix </a:t>
                </a:r>
                <a:r>
                  <a:rPr lang="en-US" altLang="zh-TW" sz="1800" b="0" i="0" u="none" strike="noStrike" baseline="0" dirty="0">
                    <a:latin typeface="CMBX10"/>
                  </a:rPr>
                  <a:t>A </a:t>
                </a:r>
                <a:r>
                  <a:rPr lang="en-US" altLang="zh-TW" sz="1800" b="0" i="0" u="none" strike="noStrike" baseline="0" dirty="0">
                    <a:latin typeface="NimbusRomNo9L-Regu"/>
                  </a:rPr>
                  <a:t>provides a lower bound on the uncertainty in the</a:t>
                </a:r>
                <a:r>
                  <a:rPr lang="zh-TW" altLang="en-US" sz="1800" b="0" i="0" u="none" strike="noStrike" baseline="0" dirty="0">
                    <a:latin typeface="NimbusRomNo9L-Regu"/>
                  </a:rPr>
                  <a:t> </a:t>
                </a:r>
                <a:r>
                  <a:rPr lang="en-US" altLang="zh-TW" sz="1800" b="0" i="0" u="none" strike="noStrike" baseline="0" dirty="0">
                    <a:latin typeface="NimbusRomNo9L-Regu"/>
                  </a:rPr>
                  <a:t>location of a matching patch.</a:t>
                </a:r>
                <a:r>
                  <a:rPr lang="zh-TW" altLang="en-US" sz="1800" b="0" i="0" u="none" strike="noStrike" baseline="0" dirty="0">
                    <a:latin typeface="NimbusRomNo9L-Regu"/>
                  </a:rPr>
                  <a:t> </a:t>
                </a:r>
                <a:endParaRPr lang="en-US" altLang="zh-TW" sz="1800" b="0" i="0" u="none" strike="noStrike" baseline="0" dirty="0">
                  <a:latin typeface="NimbusRomNo9L-Regu"/>
                </a:endParaRPr>
              </a:p>
              <a:p>
                <a:pPr algn="l"/>
                <a:r>
                  <a:rPr lang="zh-TW" altLang="en-US" sz="1800" b="0" i="0" u="none" strike="noStrike" baseline="0" dirty="0">
                    <a:latin typeface="NimbusRomNo9L-Regu"/>
                  </a:rPr>
                  <a:t>過去有個科學家提出，之後會在第九章會說到，</a:t>
                </a:r>
                <a:endParaRPr lang="en-US" altLang="zh-TW" sz="1800" b="0" i="0" u="none" strike="noStrike" baseline="0" dirty="0">
                  <a:latin typeface="NimbusRomNo9L-Regu"/>
                </a:endParaRPr>
              </a:p>
              <a:p>
                <a:pPr algn="l"/>
                <a:r>
                  <a:rPr lang="zh-TW" altLang="en-US" sz="1800" b="0" i="0" u="none" strike="noStrike" baseline="0" dirty="0">
                    <a:latin typeface="NimbusRomNo9L-Regu"/>
                  </a:rPr>
                  <a:t>透過分析</a:t>
                </a:r>
                <a:r>
                  <a:rPr lang="en-US" altLang="zh-TW" sz="1800" b="0" i="0" u="none" strike="noStrike" baseline="0" dirty="0">
                    <a:latin typeface="NimbusRomNo9L-Regu"/>
                  </a:rPr>
                  <a:t>auto-correlation matrix A </a:t>
                </a:r>
                <a:r>
                  <a:rPr lang="zh-TW" altLang="en-US" sz="1800" b="0" i="0" u="none" strike="noStrike" baseline="0" dirty="0">
                    <a:latin typeface="NimbusRomNo9L-Regu"/>
                  </a:rPr>
                  <a:t>的</a:t>
                </a:r>
                <a:r>
                  <a:rPr lang="en-US" altLang="zh-TW" sz="1800" b="0" i="0" u="none" strike="noStrike" baseline="0" dirty="0">
                    <a:latin typeface="NimbusRomNo9L-Regu"/>
                  </a:rPr>
                  <a:t>inverse</a:t>
                </a:r>
                <a:r>
                  <a:rPr lang="zh-TW" altLang="en-US" sz="1800" b="0" i="0" u="none" strike="noStrike" baseline="0" dirty="0">
                    <a:latin typeface="NimbusRomNo9L-Regu"/>
                  </a:rPr>
                  <a:t>，</a:t>
                </a:r>
                <a:r>
                  <a:rPr lang="en-US" altLang="zh-TW" sz="1800" b="0" i="0" u="none" strike="noStrike" baseline="0" dirty="0">
                    <a:latin typeface="NimbusRomNo9L-Regu"/>
                  </a:rPr>
                  <a:t>Inverse A</a:t>
                </a:r>
              </a:p>
              <a:p>
                <a:pPr algn="l"/>
                <a:r>
                  <a:rPr lang="zh-TW" altLang="en-US" sz="1800" b="0" i="0" u="none" strike="noStrike" baseline="0" dirty="0">
                    <a:latin typeface="NimbusRomNo9L-Regu"/>
                  </a:rPr>
                  <a:t>可以知道在</a:t>
                </a:r>
                <a:r>
                  <a:rPr lang="en-US" altLang="zh-TW" sz="1800" b="0" i="0" u="none" strike="noStrike" baseline="0" dirty="0">
                    <a:latin typeface="NimbusRomNo9L-Regu"/>
                  </a:rPr>
                  <a:t>matching patches</a:t>
                </a:r>
                <a:r>
                  <a:rPr lang="zh-TW" altLang="en-US" sz="1800" b="0" i="0" u="none" strike="noStrike" baseline="0" dirty="0">
                    <a:latin typeface="NimbusRomNo9L-Regu"/>
                  </a:rPr>
                  <a:t>的時候的不確定性，</a:t>
                </a:r>
                <a:endParaRPr lang="en-US" altLang="zh-TW" sz="1800" b="0" i="0" u="none" strike="noStrike" baseline="0" dirty="0">
                  <a:latin typeface="NimbusRomNo9L-Regu"/>
                </a:endParaRPr>
              </a:p>
              <a:p>
                <a:pPr algn="l"/>
                <a:r>
                  <a:rPr lang="zh-TW" altLang="en-US" sz="1800" b="0" i="0" u="none" strike="noStrike" baseline="0" dirty="0">
                    <a:latin typeface="NimbusRomNo9L-Regu"/>
                  </a:rPr>
                  <a:t>我們可以確定哪一塊</a:t>
                </a:r>
                <a:r>
                  <a:rPr lang="en-US" altLang="zh-TW" sz="1800" b="0" i="0" u="none" strike="noStrike" baseline="0" dirty="0">
                    <a:latin typeface="NimbusRomNo9L-Regu"/>
                  </a:rPr>
                  <a:t>patch</a:t>
                </a:r>
                <a:r>
                  <a:rPr lang="zh-TW" altLang="en-US" sz="1800" b="0" i="0" u="none" strike="noStrike" baseline="0" dirty="0">
                    <a:latin typeface="NimbusRomNo9L-Regu"/>
                  </a:rPr>
                  <a:t>是更有可信度的</a:t>
                </a:r>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zh-TW" altLang="en-US" sz="1800" b="0" i="0" u="none" strike="noStrike" baseline="0" dirty="0">
                    <a:latin typeface="NimbusRomNo9L-Regu"/>
                  </a:rPr>
                  <a:t>那假設</a:t>
                </a:r>
                <a14:m>
                  <m:oMath xmlns:m="http://schemas.openxmlformats.org/officeDocument/2006/math">
                    <m:r>
                      <a:rPr lang="el-GR" altLang="zh-TW" sz="4400" i="1" dirty="0" smtClean="0">
                        <a:latin typeface="Cambria Math" panose="02040503050406030204" pitchFamily="18" charset="0"/>
                      </a:rPr>
                      <m:t>𝜆</m:t>
                    </m:r>
                    <m:r>
                      <a:rPr lang="en-US" altLang="zh-TW" sz="4400" i="1" baseline="-25000" dirty="0" smtClean="0">
                        <a:latin typeface="Cambria Math" panose="02040503050406030204" pitchFamily="18" charset="0"/>
                      </a:rPr>
                      <m:t>0</m:t>
                    </m:r>
                  </m:oMath>
                </a14:m>
                <a:r>
                  <a:rPr lang="zh-TW" altLang="en-US" sz="1800" b="0" i="0" u="none" strike="noStrike" baseline="0" dirty="0">
                    <a:latin typeface="NimbusRomNo9L-Regu"/>
                  </a:rPr>
                  <a:t>和</a:t>
                </a:r>
                <a14:m>
                  <m:oMath xmlns:m="http://schemas.openxmlformats.org/officeDocument/2006/math">
                    <m:r>
                      <a:rPr lang="el-GR" altLang="zh-TW" sz="1800" i="1" dirty="0" smtClean="0">
                        <a:latin typeface="Cambria Math" panose="02040503050406030204" pitchFamily="18" charset="0"/>
                      </a:rPr>
                      <m:t>𝜆</m:t>
                    </m:r>
                    <m:r>
                      <a:rPr lang="en-US" altLang="zh-TW" sz="1800" b="0" i="1" baseline="-25000" dirty="0" smtClean="0">
                        <a:latin typeface="Cambria Math" panose="02040503050406030204" pitchFamily="18" charset="0"/>
                      </a:rPr>
                      <m:t>1</m:t>
                    </m:r>
                  </m:oMath>
                </a14:m>
                <a:r>
                  <a:rPr lang="zh-TW" altLang="en-US" sz="1800" b="0" i="0" u="none" strike="noStrike" baseline="0" dirty="0">
                    <a:latin typeface="NimbusRomNo9L-Regu"/>
                  </a:rPr>
                  <a:t>是兩個</a:t>
                </a:r>
                <a:r>
                  <a:rPr lang="en-US" altLang="zh-TW" sz="1800" dirty="0"/>
                  <a:t>eigenvalues</a:t>
                </a:r>
                <a:endParaRPr lang="en-US" altLang="zh-TW" sz="1800" b="0" i="0" u="none" strike="noStrike" baseline="0" dirty="0">
                  <a:latin typeface="NimbusRomNo9L-Regu"/>
                </a:endParaRPr>
              </a:p>
              <a:p>
                <a:pPr algn="l"/>
                <a14:m>
                  <m:oMath xmlns:m="http://schemas.openxmlformats.org/officeDocument/2006/math">
                    <m:sSub>
                      <m:sSubPr>
                        <m:ctrlPr>
                          <a:rPr lang="en-US" altLang="zh-TW" sz="1800" b="0" i="1" u="none" strike="noStrike" baseline="0" dirty="0" smtClean="0">
                            <a:latin typeface="Cambria Math" panose="02040503050406030204" pitchFamily="18" charset="0"/>
                          </a:rPr>
                        </m:ctrlPr>
                      </m:sSubPr>
                      <m:e>
                        <m:r>
                          <a:rPr lang="el-GR" altLang="zh-TW" sz="1800" b="0" i="1" u="none" strike="noStrike" baseline="0" dirty="0" smtClean="0">
                            <a:latin typeface="Cambria Math" panose="02040503050406030204" pitchFamily="18" charset="0"/>
                          </a:rPr>
                          <m:t>𝜆</m:t>
                        </m:r>
                      </m:e>
                      <m:sub>
                        <m:r>
                          <a:rPr lang="el-GR" altLang="zh-TW" sz="1800" b="0" i="1" u="none" strike="noStrike" baseline="0" dirty="0" smtClean="0">
                            <a:latin typeface="Cambria Math" panose="02040503050406030204" pitchFamily="18" charset="0"/>
                          </a:rPr>
                          <m:t>0</m:t>
                        </m:r>
                      </m:sub>
                    </m:sSub>
                    <m:r>
                      <a:rPr lang="en-US" altLang="zh-TW" sz="1800" b="0" i="1" u="none" strike="noStrike" baseline="0" dirty="0" smtClean="0">
                        <a:latin typeface="Cambria Math" panose="02040503050406030204" pitchFamily="18" charset="0"/>
                      </a:rPr>
                      <m:t>≤</m:t>
                    </m:r>
                    <m:sSub>
                      <m:sSubPr>
                        <m:ctrlPr>
                          <a:rPr lang="en-US" altLang="zh-TW" sz="1800" b="0" i="1" u="none" strike="noStrike" baseline="0" dirty="0" smtClean="0">
                            <a:latin typeface="Cambria Math" panose="02040503050406030204" pitchFamily="18" charset="0"/>
                          </a:rPr>
                        </m:ctrlPr>
                      </m:sSubPr>
                      <m:e>
                        <m:r>
                          <a:rPr lang="el-GR" altLang="zh-TW" sz="1800" b="0" i="1" u="none" strike="noStrike" baseline="0" dirty="0" smtClean="0">
                            <a:latin typeface="Cambria Math" panose="02040503050406030204" pitchFamily="18" charset="0"/>
                          </a:rPr>
                          <m:t>𝜆</m:t>
                        </m:r>
                      </m:e>
                      <m:sub>
                        <m:r>
                          <a:rPr lang="el-GR" altLang="zh-TW" sz="1800" b="0" i="1" u="none" strike="noStrike" baseline="0" dirty="0" smtClean="0">
                            <a:latin typeface="Cambria Math" panose="02040503050406030204" pitchFamily="18" charset="0"/>
                          </a:rPr>
                          <m:t>1</m:t>
                        </m:r>
                      </m:sub>
                    </m:sSub>
                  </m:oMath>
                </a14:m>
                <a:r>
                  <a:rPr lang="zh-TW" altLang="en-US" sz="1800" b="0" i="0" u="none" strike="noStrike" baseline="0" dirty="0">
                    <a:latin typeface="NimbusRomNo9L-Regu"/>
                  </a:rPr>
                  <a:t> 結論是比較小的</a:t>
                </a:r>
                <a:r>
                  <a:rPr lang="en-US" altLang="zh-TW" sz="1800" dirty="0"/>
                  <a:t>eigenvalues</a:t>
                </a:r>
                <a:r>
                  <a:rPr lang="zh-TW" altLang="en-US" sz="1800" dirty="0"/>
                  <a:t> </a:t>
                </a:r>
                <a14:m>
                  <m:oMath xmlns:m="http://schemas.openxmlformats.org/officeDocument/2006/math">
                    <m:sSub>
                      <m:sSubPr>
                        <m:ctrlPr>
                          <a:rPr lang="en-US" altLang="zh-TW" sz="1800" b="0" i="1" u="none" strike="noStrike" baseline="0" dirty="0" smtClean="0">
                            <a:latin typeface="Cambria Math" panose="02040503050406030204" pitchFamily="18" charset="0"/>
                          </a:rPr>
                        </m:ctrlPr>
                      </m:sSubPr>
                      <m:e>
                        <m:r>
                          <a:rPr lang="el-GR" altLang="zh-TW" sz="1800" b="0" i="1" u="none" strike="noStrike" baseline="0" dirty="0" smtClean="0">
                            <a:latin typeface="Cambria Math" panose="02040503050406030204" pitchFamily="18" charset="0"/>
                          </a:rPr>
                          <m:t>𝜆</m:t>
                        </m:r>
                      </m:e>
                      <m:sub>
                        <m:r>
                          <a:rPr lang="el-GR" altLang="zh-TW" sz="1800" b="0" i="1" u="none" strike="noStrike" baseline="0" dirty="0" smtClean="0">
                            <a:latin typeface="Cambria Math" panose="02040503050406030204" pitchFamily="18" charset="0"/>
                          </a:rPr>
                          <m:t>0</m:t>
                        </m:r>
                      </m:sub>
                    </m:sSub>
                  </m:oMath>
                </a14:m>
                <a:r>
                  <a:rPr lang="zh-TW" altLang="en-US" sz="1800" b="0" i="0" u="none" strike="noStrike" baseline="0" dirty="0">
                    <a:latin typeface="NimbusRomNo9L-Regu"/>
                  </a:rPr>
                  <a:t>可以代表他們不確定性</a:t>
                </a:r>
                <a:endParaRPr lang="en-US" altLang="zh-TW" sz="1800" b="0" i="0" u="none" strike="noStrike" baseline="0" dirty="0">
                  <a:latin typeface="NimbusRomNo9L-Regu"/>
                </a:endParaRPr>
              </a:p>
            </p:txBody>
          </p:sp>
        </mc:Choice>
        <mc:Fallback xmlns="">
          <p:sp>
            <p:nvSpPr>
              <p:cNvPr id="3" name="備忘稿版面配置區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算出 </a:t>
                </a:r>
                <a:r>
                  <a:rPr lang="en-US" altLang="zh-TW" sz="1800" b="0" i="0" u="none" strike="noStrike" baseline="0" dirty="0">
                    <a:latin typeface="NimbusRomNo9L-Regu"/>
                  </a:rPr>
                  <a:t>2 by 2 </a:t>
                </a:r>
                <a:r>
                  <a:rPr lang="zh-TW" altLang="en-US" sz="1800" b="0" i="0" u="none" strike="noStrike" baseline="0" dirty="0">
                    <a:latin typeface="NimbusRomNo9L-Regu"/>
                  </a:rPr>
                  <a:t>矩陣</a:t>
                </a:r>
                <a:r>
                  <a:rPr lang="en-US" altLang="zh-TW" sz="1800" b="0" i="0" u="none" strike="noStrike" baseline="0" dirty="0">
                    <a:latin typeface="NimbusRomNo9L-Regu"/>
                  </a:rPr>
                  <a:t>A</a:t>
                </a:r>
                <a:r>
                  <a:rPr lang="zh-TW" altLang="en-US" sz="1800" b="0" i="0" u="none" strike="noStrike" baseline="0" dirty="0">
                    <a:latin typeface="NimbusRomNo9L-Regu"/>
                  </a:rPr>
                  <a:t> 的 </a:t>
                </a:r>
                <a:r>
                  <a:rPr lang="en-US" altLang="zh-TW" sz="1800" b="1" i="0" u="sng" strike="noStrike" baseline="0" dirty="0">
                    <a:latin typeface="NimbusRomNo9L-Regu"/>
                  </a:rPr>
                  <a:t>2</a:t>
                </a:r>
                <a:r>
                  <a:rPr lang="zh-TW" altLang="en-US" sz="1800" b="1" i="0" u="sng" strike="noStrike" baseline="0" dirty="0">
                    <a:latin typeface="NimbusRomNo9L-Regu"/>
                  </a:rPr>
                  <a:t>個特徵值</a:t>
                </a:r>
                <a:r>
                  <a:rPr lang="en-US" altLang="zh-TW" sz="1800" b="0" i="0" u="none" strike="noStrike" baseline="0" dirty="0">
                    <a:latin typeface="NimbusRomNo9L-Regu"/>
                  </a:rPr>
                  <a:t>(eigenvalues) </a:t>
                </a:r>
                <a:r>
                  <a:rPr lang="zh-TW" altLang="en-US" sz="1800" b="0" i="0" u="none" strike="noStrike" baseline="0" dirty="0">
                    <a:latin typeface="NimbusRomNo9L-Regu"/>
                  </a:rPr>
                  <a:t>：假設是 </a:t>
                </a:r>
                <a:r>
                  <a:rPr lang="en-US" altLang="zh-TW" sz="4400" i="0" dirty="0">
                    <a:latin typeface="Cambria Math" panose="02040503050406030204" pitchFamily="18" charset="0"/>
                  </a:rPr>
                  <a:t>(</a:t>
                </a:r>
                <a:r>
                  <a:rPr lang="el-GR" altLang="zh-TW" sz="4400" i="0" dirty="0">
                    <a:latin typeface="Cambria Math" panose="02040503050406030204" pitchFamily="18" charset="0"/>
                  </a:rPr>
                  <a:t>𝜆</a:t>
                </a:r>
                <a:r>
                  <a:rPr lang="en-US" altLang="zh-TW" sz="4400" i="0" baseline="-25000" dirty="0">
                    <a:latin typeface="Cambria Math" panose="02040503050406030204" pitchFamily="18" charset="0"/>
                  </a:rPr>
                  <a:t>0</a:t>
                </a:r>
                <a:r>
                  <a:rPr lang="en-US" altLang="zh-TW" sz="4400" i="0" dirty="0">
                    <a:latin typeface="Cambria Math" panose="02040503050406030204" pitchFamily="18" charset="0"/>
                  </a:rPr>
                  <a:t>, </a:t>
                </a:r>
                <a:r>
                  <a:rPr lang="el-GR" altLang="zh-TW" sz="4400" i="0" dirty="0">
                    <a:latin typeface="Cambria Math" panose="02040503050406030204" pitchFamily="18" charset="0"/>
                  </a:rPr>
                  <a:t>𝜆</a:t>
                </a:r>
                <a:r>
                  <a:rPr lang="en-US" altLang="zh-TW" sz="4400" i="0" baseline="-25000" dirty="0">
                    <a:latin typeface="Cambria Math" panose="02040503050406030204" pitchFamily="18" charset="0"/>
                  </a:rPr>
                  <a:t>1</a:t>
                </a:r>
                <a:r>
                  <a:rPr lang="en-US" altLang="zh-TW" sz="4400" i="0" dirty="0">
                    <a:latin typeface="Cambria Math" panose="02040503050406030204" pitchFamily="18" charset="0"/>
                  </a:rPr>
                  <a:t>)</a:t>
                </a:r>
                <a:r>
                  <a:rPr lang="zh-TW" altLang="en-US" sz="1800" b="0" i="0" u="none" strike="noStrike" baseline="0" dirty="0">
                    <a:latin typeface="NimbusRomNo9L-Regu"/>
                  </a:rPr>
                  <a:t> ，</a:t>
                </a:r>
                <a:r>
                  <a:rPr lang="el-GR" altLang="zh-TW" sz="1800" b="0" i="0" u="none" strike="noStrike" baseline="0" dirty="0">
                    <a:latin typeface="Cambria Math" panose="02040503050406030204" pitchFamily="18" charset="0"/>
                  </a:rPr>
                  <a:t>𝜆</a:t>
                </a:r>
                <a:r>
                  <a:rPr lang="en-US" altLang="zh-TW" sz="1800" b="0" i="0" u="none" strike="noStrike" baseline="0" dirty="0">
                    <a:latin typeface="Cambria Math" panose="02040503050406030204" pitchFamily="18" charset="0"/>
                  </a:rPr>
                  <a:t>_</a:t>
                </a:r>
                <a:r>
                  <a:rPr lang="el-GR" altLang="zh-TW" sz="1800" b="0" i="0" u="none" strike="noStrike" baseline="0" dirty="0">
                    <a:latin typeface="Cambria Math" panose="02040503050406030204" pitchFamily="18" charset="0"/>
                  </a:rPr>
                  <a:t>0</a:t>
                </a:r>
                <a:r>
                  <a:rPr lang="en-US" altLang="zh-TW" sz="1800" b="0" i="0" u="none" strike="noStrike" baseline="0" dirty="0">
                    <a:latin typeface="Cambria Math" panose="02040503050406030204" pitchFamily="18" charset="0"/>
                  </a:rPr>
                  <a:t>≤</a:t>
                </a:r>
                <a:r>
                  <a:rPr lang="el-GR" altLang="zh-TW" sz="1800" b="0" i="0" u="none" strike="noStrike" baseline="0" dirty="0">
                    <a:latin typeface="Cambria Math" panose="02040503050406030204" pitchFamily="18" charset="0"/>
                  </a:rPr>
                  <a:t>𝜆</a:t>
                </a:r>
                <a:r>
                  <a:rPr lang="en-US" altLang="zh-TW" sz="1800" b="0" i="0" u="none" strike="noStrike" baseline="0" dirty="0">
                    <a:latin typeface="Cambria Math" panose="02040503050406030204" pitchFamily="18" charset="0"/>
                  </a:rPr>
                  <a:t>_</a:t>
                </a:r>
                <a:r>
                  <a:rPr lang="el-GR" altLang="zh-TW" sz="1800" b="0" i="0" u="none" strike="noStrike" baseline="0" dirty="0">
                    <a:latin typeface="Cambria Math" panose="02040503050406030204" pitchFamily="18" charset="0"/>
                  </a:rPr>
                  <a:t>1</a:t>
                </a:r>
                <a:r>
                  <a:rPr lang="zh-TW" altLang="en-US" sz="1800" b="0" i="0" u="none" strike="noStrike" baseline="0" dirty="0">
                    <a:latin typeface="NimbusRomNo9L-Regu"/>
                  </a:rPr>
                  <a:t>（</a:t>
                </a:r>
                <a:r>
                  <a:rPr lang="en-US" altLang="zh-TW" sz="1800" b="0" i="0" u="none" strike="noStrike" baseline="0" dirty="0">
                    <a:latin typeface="NimbusRomNo9L-Regu"/>
                  </a:rPr>
                  <a:t>less than or equal to</a:t>
                </a:r>
                <a:r>
                  <a:rPr lang="zh-TW" altLang="en-US" sz="1800" b="0" i="0" u="none" strike="noStrike" baseline="0" dirty="0">
                    <a:latin typeface="NimbusRomNo9L-Regu"/>
                  </a:rPr>
                  <a:t>）</a:t>
                </a:r>
                <a:r>
                  <a:rPr lang="en-US" altLang="zh-TW" sz="1800" b="0" i="0" u="none" strike="noStrike" baseline="0" dirty="0">
                    <a:latin typeface="NimbusRomNo9L-Regu"/>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因 </a:t>
                </a:r>
                <a:r>
                  <a:rPr lang="zh-TW" altLang="en-US" sz="1800" b="1" i="0" u="sng" strike="noStrike" baseline="0" dirty="0">
                    <a:latin typeface="NimbusRomNo9L-Regu"/>
                  </a:rPr>
                  <a:t>特徵值越小</a:t>
                </a:r>
                <a:r>
                  <a:rPr lang="zh-TW" altLang="en-US" sz="1800" b="0" i="0" u="none" strike="noStrike" baseline="0" dirty="0">
                    <a:latin typeface="NimbusRomNo9L-Regu"/>
                  </a:rPr>
                  <a:t>，</a:t>
                </a:r>
                <a:r>
                  <a:rPr lang="zh-TW" altLang="en-US" sz="1800" b="1" i="0" u="sng" strike="noStrike" baseline="0" dirty="0">
                    <a:latin typeface="NimbusRomNo9L-Regu"/>
                  </a:rPr>
                  <a:t>不確定性越大</a:t>
                </a:r>
                <a:r>
                  <a:rPr lang="zh-TW" altLang="en-US" sz="1800" b="0" i="0" u="none" strike="noStrike" baseline="0" dirty="0">
                    <a:latin typeface="NimbusRomNo9L-Regu"/>
                  </a:rPr>
                  <a:t>：</a:t>
                </a:r>
                <a:endParaRPr lang="en-US" altLang="zh-TW" sz="1800" b="0" i="0" u="none" strike="noStrike" baseline="0" dirty="0">
                  <a:latin typeface="NimbusRomNo9L-Reg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b="0" i="0" u="none" strike="noStrike" baseline="0" dirty="0">
                    <a:latin typeface="NimbusRomNo9L-Regu"/>
                  </a:rPr>
                  <a:t>在 </a:t>
                </a:r>
                <a:r>
                  <a:rPr lang="zh-TW" altLang="en-US" sz="1800" b="1" i="0" u="sng" strike="noStrike" baseline="0" dirty="0">
                    <a:latin typeface="NimbusRomNo9L-Regu"/>
                  </a:rPr>
                  <a:t>較小的特徵值</a:t>
                </a:r>
                <a:r>
                  <a:rPr lang="zh-TW" altLang="en-US" sz="1800" b="0" i="0" u="none" strike="noStrike" baseline="0" dirty="0">
                    <a:latin typeface="NimbusRomNo9L-Regu"/>
                  </a:rPr>
                  <a:t> 中找 </a:t>
                </a:r>
                <a:r>
                  <a:rPr lang="zh-TW" altLang="en-US" sz="1800" b="1" i="0" u="sng" strike="noStrike" baseline="0" dirty="0">
                    <a:latin typeface="NimbusRomNo9L-Regu"/>
                  </a:rPr>
                  <a:t>最大值</a:t>
                </a:r>
                <a:r>
                  <a:rPr lang="zh-TW" altLang="en-US" sz="1800" b="0" i="0" u="none" strike="noStrike" baseline="0" dirty="0">
                    <a:latin typeface="NimbusRomNo9L-Regu"/>
                  </a:rPr>
                  <a:t>，就能定位 </a:t>
                </a:r>
                <a:r>
                  <a:rPr lang="zh-TW" altLang="en-US" sz="1800" b="1" i="0" u="sng" strike="noStrike" baseline="0" dirty="0">
                    <a:latin typeface="NimbusRomNo9L-Regu"/>
                  </a:rPr>
                  <a:t>好的特徵</a:t>
                </a:r>
                <a:r>
                  <a:rPr lang="zh-TW" altLang="en-US" sz="1800" b="0" i="0" u="none" strike="noStrike" baseline="0" dirty="0">
                    <a:latin typeface="NimbusRomNo9L-Regu"/>
                  </a:rPr>
                  <a:t> 來 追踪。</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l-GR" sz="1800" b="0" i="0" u="none" strike="noStrike" baseline="0" dirty="0">
                  <a:latin typeface="NimbusRomNo9L-Regu"/>
                </a:endParaRPr>
              </a:p>
              <a:p>
                <a:pPr marL="228600" indent="-228600" rtl="0" fontAlgn="ctr">
                  <a:buFont typeface="+mj-lt"/>
                  <a:buAutoNum type="arabicPeriod"/>
                </a:pPr>
                <a:r>
                  <a:rPr lang="zh-TW" altLang="zh-TW" sz="1200" b="1" i="0" u="sng" kern="1200" dirty="0">
                    <a:solidFill>
                      <a:schemeClr val="tx1"/>
                    </a:solidFill>
                    <a:effectLst/>
                    <a:latin typeface="+mn-lt"/>
                    <a:ea typeface="+mn-ea"/>
                    <a:cs typeface="+mn-cs"/>
                  </a:rPr>
                  <a:t>較小的</a:t>
                </a:r>
                <a:r>
                  <a:rPr lang="zh-TW" altLang="zh-TW" sz="1200" b="0" i="0" kern="1200">
                    <a:solidFill>
                      <a:schemeClr val="tx1"/>
                    </a:solidFill>
                    <a:effectLst/>
                    <a:latin typeface="+mn-lt"/>
                    <a:ea typeface="+mn-ea"/>
                    <a:cs typeface="+mn-cs"/>
                  </a:rPr>
                  <a:t>𝝀_𝟎</a:t>
                </a:r>
                <a:r>
                  <a:rPr lang="zh-TW" altLang="zh-TW" sz="1200" b="0" i="0" kern="1200" dirty="0">
                    <a:solidFill>
                      <a:schemeClr val="tx1"/>
                    </a:solidFill>
                    <a:effectLst/>
                    <a:latin typeface="+mn-lt"/>
                    <a:ea typeface="+mn-ea"/>
                    <a:cs typeface="+mn-cs"/>
                  </a:rPr>
                  <a:t>，如果</a:t>
                </a:r>
                <a:r>
                  <a:rPr lang="zh-TW" altLang="en-US" sz="1200" b="0" i="0"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越小</a:t>
                </a:r>
                <a:r>
                  <a:rPr lang="zh-TW" altLang="zh-TW" sz="1200" b="0" i="0" kern="1200" dirty="0">
                    <a:solidFill>
                      <a:schemeClr val="tx1"/>
                    </a:solidFill>
                    <a:effectLst/>
                    <a:latin typeface="+mn-lt"/>
                    <a:ea typeface="+mn-ea"/>
                    <a:cs typeface="+mn-cs"/>
                  </a:rPr>
                  <a:t> 表示 </a:t>
                </a:r>
                <a:r>
                  <a:rPr lang="en-US" altLang="zh-TW" sz="1200" b="1" i="0" u="sng" kern="1200" dirty="0">
                    <a:solidFill>
                      <a:schemeClr val="tx1"/>
                    </a:solidFill>
                    <a:effectLst/>
                    <a:latin typeface="+mn-lt"/>
                    <a:ea typeface="+mn-ea"/>
                    <a:cs typeface="+mn-cs"/>
                  </a:rPr>
                  <a:t>feature mapping </a:t>
                </a:r>
                <a:r>
                  <a:rPr lang="zh-TW" altLang="zh-TW" sz="1200" b="1" i="0" u="sng" kern="1200" dirty="0">
                    <a:solidFill>
                      <a:schemeClr val="tx1"/>
                    </a:solidFill>
                    <a:effectLst/>
                    <a:latin typeface="+mn-lt"/>
                    <a:ea typeface="+mn-ea"/>
                    <a:cs typeface="+mn-cs"/>
                  </a:rPr>
                  <a:t>越不穩定</a:t>
                </a:r>
                <a:r>
                  <a:rPr lang="zh-TW" altLang="zh-TW" sz="1200" b="0" i="0" kern="1200" dirty="0">
                    <a:solidFill>
                      <a:schemeClr val="tx1"/>
                    </a:solidFill>
                    <a:effectLst/>
                    <a:latin typeface="+mn-lt"/>
                    <a:ea typeface="+mn-ea"/>
                    <a:cs typeface="+mn-cs"/>
                  </a:rPr>
                  <a:t>，越</a:t>
                </a:r>
                <a:r>
                  <a:rPr lang="zh-TW" altLang="zh-TW" sz="1200" b="1" i="0" u="sng" kern="1200" dirty="0">
                    <a:solidFill>
                      <a:schemeClr val="tx1"/>
                    </a:solidFill>
                    <a:effectLst/>
                    <a:latin typeface="+mn-lt"/>
                    <a:ea typeface="+mn-ea"/>
                    <a:cs typeface="+mn-cs"/>
                  </a:rPr>
                  <a:t>不信任</a:t>
                </a:r>
                <a:r>
                  <a:rPr lang="zh-TW" altLang="zh-TW" sz="1200" b="0" i="0" kern="1200" dirty="0">
                    <a:solidFill>
                      <a:schemeClr val="tx1"/>
                    </a:solidFill>
                    <a:effectLst/>
                    <a:latin typeface="+mn-lt"/>
                    <a:ea typeface="+mn-ea"/>
                    <a:cs typeface="+mn-cs"/>
                  </a:rPr>
                  <a:t>這次配對</a:t>
                </a:r>
                <a:br>
                  <a:rPr lang="zh-TW" altLang="zh-TW" sz="1200" b="0" i="0" kern="1200" dirty="0">
                    <a:solidFill>
                      <a:schemeClr val="tx1"/>
                    </a:solidFill>
                    <a:effectLst/>
                    <a:latin typeface="+mn-lt"/>
                    <a:ea typeface="+mn-ea"/>
                    <a:cs typeface="+mn-cs"/>
                  </a:rPr>
                </a:br>
                <a:r>
                  <a:rPr lang="zh-TW" altLang="zh-TW" sz="1200" b="0" i="0" strike="sngStrike" kern="1200" dirty="0">
                    <a:solidFill>
                      <a:schemeClr val="tx1"/>
                    </a:solidFill>
                    <a:effectLst/>
                    <a:latin typeface="+mn-lt"/>
                    <a:ea typeface="+mn-ea"/>
                    <a:cs typeface="+mn-cs"/>
                  </a:rPr>
                  <a:t>（反之，越大不穩定性越低）</a:t>
                </a:r>
              </a:p>
              <a:p>
                <a:pPr marL="228600" indent="-228600" rtl="0" fontAlgn="ctr">
                  <a:buFont typeface="+mj-lt"/>
                  <a:buAutoNum type="arabicPeriod"/>
                </a:pPr>
                <a:r>
                  <a:rPr lang="zh-TW" altLang="zh-TW" sz="1200" b="0" i="0" kern="1200" dirty="0">
                    <a:solidFill>
                      <a:schemeClr val="tx1"/>
                    </a:solidFill>
                    <a:effectLst/>
                    <a:latin typeface="+mn-lt"/>
                    <a:ea typeface="+mn-ea"/>
                    <a:cs typeface="+mn-cs"/>
                  </a:rPr>
                  <a:t>假設有</a:t>
                </a:r>
                <a:r>
                  <a:rPr lang="zh-TW" altLang="zh-TW" sz="1200" b="1" i="0" u="sng" kern="1200" dirty="0">
                    <a:solidFill>
                      <a:schemeClr val="tx1"/>
                    </a:solidFill>
                    <a:effectLst/>
                    <a:latin typeface="+mn-lt"/>
                    <a:ea typeface="+mn-ea"/>
                    <a:cs typeface="+mn-cs"/>
                  </a:rPr>
                  <a:t>幾個</a:t>
                </a:r>
                <a:r>
                  <a:rPr lang="en-US" altLang="zh-TW" sz="1200" b="1" i="0" u="sng" kern="1200" dirty="0">
                    <a:solidFill>
                      <a:schemeClr val="tx1"/>
                    </a:solidFill>
                    <a:effectLst/>
                    <a:latin typeface="+mn-lt"/>
                    <a:ea typeface="+mn-ea"/>
                    <a:cs typeface="+mn-cs"/>
                  </a:rPr>
                  <a:t>Hessian Matrix</a:t>
                </a:r>
                <a:r>
                  <a:rPr lang="zh-TW" altLang="zh-TW" sz="1200" b="0" i="0" kern="1200" dirty="0">
                    <a:solidFill>
                      <a:schemeClr val="tx1"/>
                    </a:solidFill>
                    <a:effectLst/>
                    <a:latin typeface="+mn-lt"/>
                    <a:ea typeface="+mn-ea"/>
                    <a:cs typeface="+mn-cs"/>
                  </a:rPr>
                  <a:t>，就算出</a:t>
                </a:r>
                <a:r>
                  <a:rPr lang="zh-TW" altLang="zh-TW" sz="1200" b="1" i="0" u="sng" kern="1200" dirty="0">
                    <a:solidFill>
                      <a:schemeClr val="tx1"/>
                    </a:solidFill>
                    <a:effectLst/>
                    <a:latin typeface="+mn-lt"/>
                    <a:ea typeface="+mn-ea"/>
                    <a:cs typeface="+mn-cs"/>
                  </a:rPr>
                  <a:t>幾個</a:t>
                </a:r>
                <a:r>
                  <a:rPr lang="en-US" altLang="zh-TW" sz="1200" b="1" i="0" u="sng" kern="1200" dirty="0">
                    <a:solidFill>
                      <a:schemeClr val="tx1"/>
                    </a:solidFill>
                    <a:effectLst/>
                    <a:latin typeface="+mn-lt"/>
                    <a:ea typeface="+mn-ea"/>
                    <a:cs typeface="+mn-cs"/>
                  </a:rPr>
                  <a:t>eigenvalue pair</a:t>
                </a:r>
                <a:r>
                  <a:rPr lang="zh-TW" altLang="zh-TW" sz="1200" b="0" i="0" kern="1200" dirty="0">
                    <a:solidFill>
                      <a:schemeClr val="tx1"/>
                    </a:solidFill>
                    <a:effectLst/>
                    <a:latin typeface="+mn-lt"/>
                    <a:ea typeface="+mn-ea"/>
                    <a:cs typeface="+mn-cs"/>
                  </a:rPr>
                  <a:t> </a:t>
                </a:r>
                <a:r>
                  <a:rPr lang="zh-TW" altLang="zh-TW" sz="1200" b="0" i="0" kern="1200">
                    <a:solidFill>
                      <a:schemeClr val="tx1"/>
                    </a:solidFill>
                    <a:effectLst/>
                    <a:latin typeface="+mn-lt"/>
                    <a:ea typeface="+mn-ea"/>
                    <a:cs typeface="+mn-cs"/>
                  </a:rPr>
                  <a:t>(𝜆_0,</a:t>
                </a:r>
                <a:r>
                  <a:rPr lang="zh-TW" altLang="en-US" sz="1200" b="0" i="0" kern="1200">
                    <a:solidFill>
                      <a:schemeClr val="tx1"/>
                    </a:solidFill>
                    <a:effectLst/>
                    <a:latin typeface="+mn-lt"/>
                    <a:ea typeface="+mn-ea"/>
                    <a:cs typeface="+mn-cs"/>
                  </a:rPr>
                  <a:t> </a:t>
                </a:r>
                <a:r>
                  <a:rPr lang="zh-TW" altLang="zh-TW" sz="1200" b="0" i="0" kern="1200">
                    <a:solidFill>
                      <a:schemeClr val="tx1"/>
                    </a:solidFill>
                    <a:effectLst/>
                    <a:latin typeface="+mn-lt"/>
                    <a:ea typeface="+mn-ea"/>
                    <a:cs typeface="+mn-cs"/>
                  </a:rPr>
                  <a:t>𝜆_1)</a:t>
                </a:r>
                <a:r>
                  <a:rPr lang="zh-TW" altLang="zh-TW" sz="1200" b="1" i="0" u="sng" kern="1200" dirty="0">
                    <a:solidFill>
                      <a:schemeClr val="tx1"/>
                    </a:solidFill>
                    <a:effectLst/>
                    <a:latin typeface="+mn-lt"/>
                    <a:ea typeface="+mn-ea"/>
                    <a:cs typeface="+mn-cs"/>
                  </a:rPr>
                  <a:t> </a:t>
                </a:r>
                <a:br>
                  <a:rPr lang="zh-TW" altLang="zh-TW" sz="1200" b="1" i="0" u="sng" kern="1200" dirty="0">
                    <a:solidFill>
                      <a:schemeClr val="tx1"/>
                    </a:solidFill>
                    <a:effectLst/>
                    <a:latin typeface="+mn-lt"/>
                    <a:ea typeface="+mn-ea"/>
                    <a:cs typeface="+mn-cs"/>
                  </a:rPr>
                </a:br>
                <a:r>
                  <a:rPr lang="zh-TW" altLang="zh-TW" sz="1200" b="0" i="0" kern="1200" dirty="0">
                    <a:solidFill>
                      <a:schemeClr val="tx1"/>
                    </a:solidFill>
                    <a:effectLst/>
                    <a:latin typeface="+mn-lt"/>
                    <a:ea typeface="+mn-ea"/>
                    <a:cs typeface="+mn-cs"/>
                  </a:rPr>
                  <a:t>在裡面</a:t>
                </a:r>
                <a:r>
                  <a:rPr lang="zh-TW" altLang="zh-TW" sz="1200" b="1" i="0" u="sng" kern="1200" dirty="0">
                    <a:solidFill>
                      <a:schemeClr val="tx1"/>
                    </a:solidFill>
                    <a:effectLst/>
                    <a:latin typeface="+mn-lt"/>
                    <a:ea typeface="+mn-ea"/>
                    <a:cs typeface="+mn-cs"/>
                  </a:rPr>
                  <a:t>找最大的</a:t>
                </a:r>
                <a:r>
                  <a:rPr lang="zh-TW" altLang="zh-TW" sz="1200" b="0" i="0" kern="1200">
                    <a:solidFill>
                      <a:schemeClr val="tx1"/>
                    </a:solidFill>
                    <a:effectLst/>
                    <a:latin typeface="+mn-lt"/>
                    <a:ea typeface="+mn-ea"/>
                    <a:cs typeface="+mn-cs"/>
                  </a:rPr>
                  <a:t>𝝀𝟎</a:t>
                </a:r>
                <a:r>
                  <a:rPr lang="zh-TW" altLang="zh-TW" sz="1200" b="0" i="0" kern="1200" dirty="0">
                    <a:solidFill>
                      <a:schemeClr val="tx1"/>
                    </a:solidFill>
                    <a:effectLst/>
                    <a:latin typeface="+mn-lt"/>
                    <a:ea typeface="+mn-ea"/>
                    <a:cs typeface="+mn-cs"/>
                  </a:rPr>
                  <a:t>，就是</a:t>
                </a:r>
                <a:r>
                  <a:rPr lang="zh-TW" altLang="zh-TW" sz="1200" b="1" i="0" u="sng" kern="1200" dirty="0">
                    <a:solidFill>
                      <a:schemeClr val="tx1"/>
                    </a:solidFill>
                    <a:effectLst/>
                    <a:latin typeface="+mn-lt"/>
                    <a:ea typeface="+mn-ea"/>
                    <a:cs typeface="+mn-cs"/>
                  </a:rPr>
                  <a:t>最可信</a:t>
                </a:r>
                <a:r>
                  <a:rPr lang="zh-TW" altLang="zh-TW" sz="1200" b="0" i="0" kern="1200" dirty="0">
                    <a:solidFill>
                      <a:schemeClr val="tx1"/>
                    </a:solidFill>
                    <a:effectLst/>
                    <a:latin typeface="+mn-lt"/>
                    <a:ea typeface="+mn-ea"/>
                    <a:cs typeface="+mn-cs"/>
                  </a:rPr>
                  <a:t>的 配對</a:t>
                </a:r>
              </a:p>
              <a:p>
                <a:pPr algn="l"/>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zh-TW" altLang="en-US" sz="1800" b="0" i="0" u="none" strike="noStrike" baseline="0" dirty="0">
                    <a:latin typeface="NimbusRomNo9L-Regu"/>
                  </a:rPr>
                  <a:t>下一頁用</a:t>
                </a:r>
                <a:r>
                  <a:rPr lang="zh-TW" altLang="en-US" sz="1800" b="1" i="0" u="sng" strike="noStrike" baseline="0" dirty="0">
                    <a:latin typeface="NimbusRomNo9L-Regu"/>
                  </a:rPr>
                  <a:t>圖示</a:t>
                </a:r>
                <a:r>
                  <a:rPr lang="zh-TW" altLang="en-US" sz="1800" b="0" i="0" u="none" strike="noStrike" baseline="0" dirty="0">
                    <a:latin typeface="NimbusRomNo9L-Regu"/>
                  </a:rPr>
                  <a:t>來解釋 這個概念</a:t>
                </a:r>
                <a:endParaRPr lang="en-US" altLang="zh-TW" sz="1800" b="0" i="0" u="none" strike="noStrike" baseline="0" dirty="0">
                  <a:latin typeface="NimbusRomNo9L-Regu"/>
                </a:endParaRPr>
              </a:p>
              <a:p>
                <a:pPr algn="l"/>
                <a:r>
                  <a:rPr lang="en-US" altLang="zh-TW" sz="1800" b="0" i="0" u="none" strike="noStrike" baseline="0" dirty="0">
                    <a:latin typeface="NimbusRomNo9L-Regu"/>
                  </a:rPr>
                  <a:t>----------------</a:t>
                </a:r>
              </a:p>
              <a:p>
                <a:pPr algn="l"/>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en-US" altLang="zh-TW" sz="1800" b="0" i="0" u="none" strike="noStrike" baseline="0" dirty="0">
                    <a:latin typeface="NimbusRomNo9L-Regu"/>
                  </a:rPr>
                  <a:t>Note: </a:t>
                </a:r>
                <a:r>
                  <a:rPr lang="zh-TW" altLang="en-US" sz="1800" b="0" i="0" u="none" strike="noStrike" baseline="0" dirty="0">
                    <a:latin typeface="NimbusRomNo9L-Regu"/>
                  </a:rPr>
                  <a:t>為何 </a:t>
                </a:r>
                <a:r>
                  <a:rPr lang="en-US" altLang="zh-TW" sz="4400" dirty="0"/>
                  <a:t>larger uncertainty -&gt; the smaller eigenvalue</a:t>
                </a:r>
                <a:r>
                  <a:rPr lang="zh-TW" altLang="en-US" sz="1800" b="0" i="0" u="none" strike="noStrike" baseline="0" dirty="0">
                    <a:latin typeface="NimbusRomNo9L-Regu"/>
                  </a:rPr>
                  <a:t> </a:t>
                </a:r>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en-US" altLang="zh-TW" sz="1800" b="0" i="0" u="none" strike="noStrike" baseline="0" dirty="0">
                    <a:latin typeface="NimbusRomNo9L-Regu"/>
                  </a:rPr>
                  <a:t>(</a:t>
                </a:r>
                <a:r>
                  <a:rPr lang="zh-TW" altLang="en-US" sz="1800" b="0" i="0" u="none" strike="noStrike" baseline="0" dirty="0">
                    <a:latin typeface="NimbusRomNo9L-Regu"/>
                  </a:rPr>
                  <a:t>上課</a:t>
                </a:r>
                <a:r>
                  <a:rPr lang="en-US" altLang="zh-TW" sz="1800" b="0" i="0" u="none" strike="noStrike" baseline="0" dirty="0">
                    <a:latin typeface="NimbusRomNo9L-Regu"/>
                  </a:rPr>
                  <a:t>: </a:t>
                </a:r>
                <a:r>
                  <a:rPr lang="zh-TW" altLang="en-US" sz="1800" b="0" i="0" u="none" strike="noStrike" baseline="0" dirty="0">
                    <a:latin typeface="NimbusRomNo9L-Regu"/>
                  </a:rPr>
                  <a:t>畫圖補充 水平微分和垂直微分 趨近於</a:t>
                </a:r>
                <a:r>
                  <a:rPr lang="en-US" altLang="zh-TW" sz="1800" b="0" i="0" u="none" strike="noStrike" baseline="0" dirty="0">
                    <a:latin typeface="NimbusRomNo9L-Regu"/>
                  </a:rPr>
                  <a:t>0 </a:t>
                </a:r>
                <a:r>
                  <a:rPr lang="zh-TW" altLang="en-US" sz="1800" b="0" i="0" u="none" strike="noStrike" baseline="0" dirty="0">
                    <a:latin typeface="NimbusRomNo9L-Regu"/>
                  </a:rPr>
                  <a:t>趨近於</a:t>
                </a:r>
                <a:r>
                  <a:rPr lang="en-US" altLang="zh-TW" sz="1800" b="0" i="0" u="none" strike="noStrike" baseline="0" dirty="0">
                    <a:latin typeface="NimbusRomNo9L-Regu"/>
                  </a:rPr>
                  <a:t>1)</a:t>
                </a:r>
              </a:p>
              <a:p>
                <a:pPr algn="l"/>
                <a:r>
                  <a:rPr lang="en-US" altLang="zh-TW" sz="1800" b="0" i="0" u="none" strike="noStrike" baseline="0" dirty="0">
                    <a:latin typeface="NimbusRomNo9L-Regu"/>
                  </a:rPr>
                  <a:t>(</a:t>
                </a:r>
                <a:r>
                  <a:rPr lang="zh-TW" altLang="en-US" sz="1800" b="0" i="0" u="none" strike="noStrike" baseline="0" dirty="0">
                    <a:latin typeface="NimbusRomNo9L-Regu"/>
                  </a:rPr>
                  <a:t>所以一個特徵如果是</a:t>
                </a:r>
                <a:r>
                  <a:rPr lang="en-US" altLang="zh-TW" sz="1800" b="0" i="0" u="none" strike="noStrike" baseline="0" dirty="0">
                    <a:latin typeface="NimbusRomNo9L-Regu"/>
                  </a:rPr>
                  <a:t>corner</a:t>
                </a:r>
                <a:r>
                  <a:rPr lang="zh-TW" altLang="en-US" sz="1800" b="0" i="0" u="none" strike="noStrike" baseline="0" dirty="0">
                    <a:latin typeface="NimbusRomNo9L-Regu"/>
                  </a:rPr>
                  <a:t> </a:t>
                </a:r>
                <a:r>
                  <a:rPr lang="el-GR" altLang="zh-TW" sz="1800" i="0" dirty="0">
                    <a:latin typeface="Cambria Math" panose="02040503050406030204" pitchFamily="18" charset="0"/>
                  </a:rPr>
                  <a:t>𝜆</a:t>
                </a:r>
                <a:r>
                  <a:rPr lang="en-US" altLang="zh-TW" sz="1800" i="0" baseline="-25000" dirty="0">
                    <a:latin typeface="Cambria Math" panose="02040503050406030204" pitchFamily="18" charset="0"/>
                  </a:rPr>
                  <a:t>0</a:t>
                </a:r>
                <a:r>
                  <a:rPr lang="en-US" altLang="zh-TW" sz="1800" b="0" i="0" u="none" strike="noStrike" baseline="0" dirty="0">
                    <a:latin typeface="NimbusRomNo9L-Regu"/>
                  </a:rPr>
                  <a:t> </a:t>
                </a:r>
                <a:r>
                  <a:rPr lang="zh-TW" altLang="en-US" sz="1800" b="0" i="0" u="none" strike="noStrike" baseline="0" dirty="0">
                    <a:latin typeface="NimbusRomNo9L-Regu"/>
                  </a:rPr>
                  <a:t>跟</a:t>
                </a:r>
                <a:r>
                  <a:rPr lang="el-GR" altLang="zh-TW" sz="1800" i="0" dirty="0">
                    <a:latin typeface="Cambria Math" panose="02040503050406030204" pitchFamily="18" charset="0"/>
                  </a:rPr>
                  <a:t>𝜆</a:t>
                </a:r>
                <a:r>
                  <a:rPr lang="en-US" altLang="zh-TW" sz="1800" b="0" i="0" baseline="-25000" dirty="0">
                    <a:latin typeface="Cambria Math" panose="02040503050406030204" pitchFamily="18" charset="0"/>
                  </a:rPr>
                  <a:t>1</a:t>
                </a:r>
                <a:r>
                  <a:rPr lang="zh-TW" altLang="en-US" sz="1800" b="0" i="0" u="none" strike="noStrike" baseline="0" dirty="0">
                    <a:latin typeface="NimbusRomNo9L-Regu"/>
                  </a:rPr>
                  <a:t>會都很接近</a:t>
                </a:r>
                <a:r>
                  <a:rPr lang="en-US" altLang="zh-TW" sz="1800" b="0" i="0" u="none" strike="noStrike" baseline="0" dirty="0">
                    <a:latin typeface="NimbusRomNo9L-Regu"/>
                  </a:rPr>
                  <a:t>1)(</a:t>
                </a:r>
                <a:r>
                  <a:rPr lang="zh-TW" altLang="en-US" sz="1800" b="0" i="0" u="none" strike="noStrike" baseline="0" dirty="0">
                    <a:latin typeface="NimbusRomNo9L-Regu"/>
                  </a:rPr>
                  <a:t>所以取</a:t>
                </a:r>
                <a:r>
                  <a:rPr lang="el-GR" altLang="zh-TW" sz="1800" i="0" dirty="0">
                    <a:latin typeface="Cambria Math" panose="02040503050406030204" pitchFamily="18" charset="0"/>
                  </a:rPr>
                  <a:t>𝜆</a:t>
                </a:r>
                <a:r>
                  <a:rPr lang="en-US" altLang="zh-TW" sz="1800" i="0" baseline="-25000" dirty="0">
                    <a:latin typeface="Cambria Math" panose="02040503050406030204" pitchFamily="18" charset="0"/>
                  </a:rPr>
                  <a:t>0</a:t>
                </a:r>
                <a:r>
                  <a:rPr lang="zh-TW" altLang="en-US" sz="1800" b="0" i="0" u="none" strike="noStrike" baseline="0" dirty="0">
                    <a:latin typeface="NimbusRomNo9L-Regu"/>
                  </a:rPr>
                  <a:t>來找</a:t>
                </a:r>
                <a:r>
                  <a:rPr lang="en-US" altLang="zh-TW" sz="1800" b="0" i="0" u="none" strike="noStrike" baseline="0" dirty="0">
                    <a:latin typeface="NimbusRomNo9L-Regu"/>
                  </a:rPr>
                  <a:t>local maxima)</a:t>
                </a:r>
              </a:p>
              <a:p>
                <a:pPr algn="l"/>
                <a:endParaRPr lang="en-US" altLang="zh-TW" sz="1800" b="0" i="0" u="none" strike="noStrike" baseline="0" dirty="0">
                  <a:latin typeface="NimbusRomNo9L-Regu"/>
                </a:endParaRPr>
              </a:p>
              <a:p>
                <a:pPr algn="l"/>
                <a:r>
                  <a:rPr lang="zh-TW" altLang="en-US" sz="1800" b="0" i="0" u="none" strike="noStrike" baseline="0" dirty="0">
                    <a:latin typeface="NimbusRomNo9L-Regu"/>
                  </a:rPr>
                  <a:t>由于较大的不确定性依赖于较小的特征值，</a:t>
                </a:r>
                <a:endParaRPr lang="en-US" altLang="zh-TW" sz="1800" b="0" i="0" u="none" strike="noStrike" baseline="0" dirty="0">
                  <a:latin typeface="NimbusRomNo9L-Regu"/>
                </a:endParaRPr>
              </a:p>
              <a:p>
                <a:pPr algn="l"/>
                <a:r>
                  <a:rPr lang="zh-TW" altLang="en-US" sz="1800" b="0" i="0" u="none" strike="noStrike" baseline="0" dirty="0">
                    <a:latin typeface="NimbusRomNo9L-Regu"/>
                  </a:rPr>
                  <a:t>因此在较小的特征值中寻找最大值以定位好的特征进行跟踪是有意义的。</a:t>
                </a:r>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en-US" altLang="zh-TW" sz="1800" b="0" i="0" u="none" strike="noStrike" baseline="0" dirty="0">
                    <a:latin typeface="NimbusRomNo9L-Regu"/>
                  </a:rPr>
                  <a:t>The inverse of the matrix </a:t>
                </a:r>
                <a:r>
                  <a:rPr lang="en-US" altLang="zh-TW" sz="1800" b="0" i="0" u="none" strike="noStrike" baseline="0" dirty="0">
                    <a:latin typeface="CMBX10"/>
                  </a:rPr>
                  <a:t>A </a:t>
                </a:r>
                <a:r>
                  <a:rPr lang="en-US" altLang="zh-TW" sz="1800" b="0" i="0" u="none" strike="noStrike" baseline="0" dirty="0">
                    <a:latin typeface="NimbusRomNo9L-Regu"/>
                  </a:rPr>
                  <a:t>provides a lower bound on the uncertainty in the</a:t>
                </a:r>
                <a:r>
                  <a:rPr lang="zh-TW" altLang="en-US" sz="1800" b="0" i="0" u="none" strike="noStrike" baseline="0" dirty="0">
                    <a:latin typeface="NimbusRomNo9L-Regu"/>
                  </a:rPr>
                  <a:t> </a:t>
                </a:r>
                <a:r>
                  <a:rPr lang="en-US" altLang="zh-TW" sz="1800" b="0" i="0" u="none" strike="noStrike" baseline="0" dirty="0">
                    <a:latin typeface="NimbusRomNo9L-Regu"/>
                  </a:rPr>
                  <a:t>location of a matching patch.</a:t>
                </a:r>
                <a:r>
                  <a:rPr lang="zh-TW" altLang="en-US" sz="1800" b="0" i="0" u="none" strike="noStrike" baseline="0" dirty="0">
                    <a:latin typeface="NimbusRomNo9L-Regu"/>
                  </a:rPr>
                  <a:t> </a:t>
                </a:r>
                <a:endParaRPr lang="en-US" altLang="zh-TW" sz="1800" b="0" i="0" u="none" strike="noStrike" baseline="0" dirty="0">
                  <a:latin typeface="NimbusRomNo9L-Regu"/>
                </a:endParaRPr>
              </a:p>
              <a:p>
                <a:pPr algn="l"/>
                <a:r>
                  <a:rPr lang="zh-TW" altLang="en-US" sz="1800" b="0" i="0" u="none" strike="noStrike" baseline="0" dirty="0">
                    <a:latin typeface="NimbusRomNo9L-Regu"/>
                  </a:rPr>
                  <a:t>過去有個科學家提出，之後會在第九章會說到，</a:t>
                </a:r>
                <a:endParaRPr lang="en-US" altLang="zh-TW" sz="1800" b="0" i="0" u="none" strike="noStrike" baseline="0" dirty="0">
                  <a:latin typeface="NimbusRomNo9L-Regu"/>
                </a:endParaRPr>
              </a:p>
              <a:p>
                <a:pPr algn="l"/>
                <a:r>
                  <a:rPr lang="zh-TW" altLang="en-US" sz="1800" b="0" i="0" u="none" strike="noStrike" baseline="0" dirty="0">
                    <a:latin typeface="NimbusRomNo9L-Regu"/>
                  </a:rPr>
                  <a:t>透過分析</a:t>
                </a:r>
                <a:r>
                  <a:rPr lang="en-US" altLang="zh-TW" sz="1800" b="0" i="0" u="none" strike="noStrike" baseline="0" dirty="0">
                    <a:latin typeface="NimbusRomNo9L-Regu"/>
                  </a:rPr>
                  <a:t>auto-correlation matrix A </a:t>
                </a:r>
                <a:r>
                  <a:rPr lang="zh-TW" altLang="en-US" sz="1800" b="0" i="0" u="none" strike="noStrike" baseline="0" dirty="0">
                    <a:latin typeface="NimbusRomNo9L-Regu"/>
                  </a:rPr>
                  <a:t>的</a:t>
                </a:r>
                <a:r>
                  <a:rPr lang="en-US" altLang="zh-TW" sz="1800" b="0" i="0" u="none" strike="noStrike" baseline="0" dirty="0">
                    <a:latin typeface="NimbusRomNo9L-Regu"/>
                  </a:rPr>
                  <a:t>inverse</a:t>
                </a:r>
                <a:r>
                  <a:rPr lang="zh-TW" altLang="en-US" sz="1800" b="0" i="0" u="none" strike="noStrike" baseline="0" dirty="0">
                    <a:latin typeface="NimbusRomNo9L-Regu"/>
                  </a:rPr>
                  <a:t>，</a:t>
                </a:r>
                <a:r>
                  <a:rPr lang="en-US" altLang="zh-TW" sz="1800" b="0" i="0" u="none" strike="noStrike" baseline="0" dirty="0">
                    <a:latin typeface="NimbusRomNo9L-Regu"/>
                  </a:rPr>
                  <a:t>Inverse A</a:t>
                </a:r>
              </a:p>
              <a:p>
                <a:pPr algn="l"/>
                <a:r>
                  <a:rPr lang="zh-TW" altLang="en-US" sz="1800" b="0" i="0" u="none" strike="noStrike" baseline="0" dirty="0">
                    <a:latin typeface="NimbusRomNo9L-Regu"/>
                  </a:rPr>
                  <a:t>可以知道在</a:t>
                </a:r>
                <a:r>
                  <a:rPr lang="en-US" altLang="zh-TW" sz="1800" b="0" i="0" u="none" strike="noStrike" baseline="0" dirty="0">
                    <a:latin typeface="NimbusRomNo9L-Regu"/>
                  </a:rPr>
                  <a:t>matching patches</a:t>
                </a:r>
                <a:r>
                  <a:rPr lang="zh-TW" altLang="en-US" sz="1800" b="0" i="0" u="none" strike="noStrike" baseline="0" dirty="0">
                    <a:latin typeface="NimbusRomNo9L-Regu"/>
                  </a:rPr>
                  <a:t>的時候的不確定性，</a:t>
                </a:r>
                <a:endParaRPr lang="en-US" altLang="zh-TW" sz="1800" b="0" i="0" u="none" strike="noStrike" baseline="0" dirty="0">
                  <a:latin typeface="NimbusRomNo9L-Regu"/>
                </a:endParaRPr>
              </a:p>
              <a:p>
                <a:pPr algn="l"/>
                <a:r>
                  <a:rPr lang="zh-TW" altLang="en-US" sz="1800" b="0" i="0" u="none" strike="noStrike" baseline="0" dirty="0">
                    <a:latin typeface="NimbusRomNo9L-Regu"/>
                  </a:rPr>
                  <a:t>我們可以確定哪一塊</a:t>
                </a:r>
                <a:r>
                  <a:rPr lang="en-US" altLang="zh-TW" sz="1800" b="0" i="0" u="none" strike="noStrike" baseline="0" dirty="0">
                    <a:latin typeface="NimbusRomNo9L-Regu"/>
                  </a:rPr>
                  <a:t>patch</a:t>
                </a:r>
                <a:r>
                  <a:rPr lang="zh-TW" altLang="en-US" sz="1800" b="0" i="0" u="none" strike="noStrike" baseline="0" dirty="0">
                    <a:latin typeface="NimbusRomNo9L-Regu"/>
                  </a:rPr>
                  <a:t>是更有可信度的</a:t>
                </a:r>
                <a:endParaRPr lang="en-US" altLang="zh-TW" sz="1800" b="0" i="0" u="none" strike="noStrike" baseline="0" dirty="0">
                  <a:latin typeface="NimbusRomNo9L-Regu"/>
                </a:endParaRPr>
              </a:p>
              <a:p>
                <a:pPr algn="l"/>
                <a:endParaRPr lang="en-US" altLang="zh-TW" sz="1800" b="0" i="0" u="none" strike="noStrike" baseline="0" dirty="0">
                  <a:latin typeface="NimbusRomNo9L-Regu"/>
                </a:endParaRPr>
              </a:p>
              <a:p>
                <a:pPr algn="l"/>
                <a:r>
                  <a:rPr lang="zh-TW" altLang="en-US" sz="1800" b="0" i="0" u="none" strike="noStrike" baseline="0" dirty="0">
                    <a:latin typeface="NimbusRomNo9L-Regu"/>
                  </a:rPr>
                  <a:t>那假設</a:t>
                </a:r>
                <a:r>
                  <a:rPr lang="el-GR" altLang="zh-TW" sz="4400" i="0" dirty="0">
                    <a:latin typeface="Cambria Math" panose="02040503050406030204" pitchFamily="18" charset="0"/>
                  </a:rPr>
                  <a:t>𝜆</a:t>
                </a:r>
                <a:r>
                  <a:rPr lang="en-US" altLang="zh-TW" sz="4400" i="0" baseline="-25000" dirty="0">
                    <a:latin typeface="Cambria Math" panose="02040503050406030204" pitchFamily="18" charset="0"/>
                  </a:rPr>
                  <a:t>0</a:t>
                </a:r>
                <a:r>
                  <a:rPr lang="zh-TW" altLang="en-US" sz="1800" b="0" i="0" u="none" strike="noStrike" baseline="0" dirty="0">
                    <a:latin typeface="NimbusRomNo9L-Regu"/>
                  </a:rPr>
                  <a:t>和</a:t>
                </a:r>
                <a:r>
                  <a:rPr lang="el-GR" altLang="zh-TW" sz="1800" i="0" dirty="0">
                    <a:latin typeface="Cambria Math" panose="02040503050406030204" pitchFamily="18" charset="0"/>
                  </a:rPr>
                  <a:t>𝜆</a:t>
                </a:r>
                <a:r>
                  <a:rPr lang="en-US" altLang="zh-TW" sz="1800" b="0" i="0" baseline="-25000" dirty="0">
                    <a:latin typeface="Cambria Math" panose="02040503050406030204" pitchFamily="18" charset="0"/>
                  </a:rPr>
                  <a:t>1</a:t>
                </a:r>
                <a:r>
                  <a:rPr lang="zh-TW" altLang="en-US" sz="1800" b="0" i="0" u="none" strike="noStrike" baseline="0" dirty="0">
                    <a:latin typeface="NimbusRomNo9L-Regu"/>
                  </a:rPr>
                  <a:t>是兩個</a:t>
                </a:r>
                <a:r>
                  <a:rPr lang="en-US" altLang="zh-TW" sz="1800" dirty="0"/>
                  <a:t>eigenvalues</a:t>
                </a:r>
                <a:endParaRPr lang="en-US" altLang="zh-TW" sz="1800" b="0" i="0" u="none" strike="noStrike" baseline="0" dirty="0">
                  <a:latin typeface="NimbusRomNo9L-Regu"/>
                </a:endParaRPr>
              </a:p>
              <a:p>
                <a:pPr algn="l"/>
                <a:r>
                  <a:rPr lang="el-GR" altLang="zh-TW" sz="1800" b="0" i="0" u="none" strike="noStrike" baseline="0" dirty="0">
                    <a:latin typeface="Cambria Math" panose="02040503050406030204" pitchFamily="18" charset="0"/>
                  </a:rPr>
                  <a:t>𝜆</a:t>
                </a:r>
                <a:r>
                  <a:rPr lang="en-US" altLang="zh-TW" sz="1800" b="0" i="0" u="none" strike="noStrike" baseline="0" dirty="0">
                    <a:latin typeface="Cambria Math" panose="02040503050406030204" pitchFamily="18" charset="0"/>
                  </a:rPr>
                  <a:t>_</a:t>
                </a:r>
                <a:r>
                  <a:rPr lang="el-GR" altLang="zh-TW" sz="1800" b="0" i="0" u="none" strike="noStrike" baseline="0" dirty="0">
                    <a:latin typeface="Cambria Math" panose="02040503050406030204" pitchFamily="18" charset="0"/>
                  </a:rPr>
                  <a:t>0</a:t>
                </a:r>
                <a:r>
                  <a:rPr lang="en-US" altLang="zh-TW" sz="1800" b="0" i="0" u="none" strike="noStrike" baseline="0" dirty="0">
                    <a:latin typeface="Cambria Math" panose="02040503050406030204" pitchFamily="18" charset="0"/>
                  </a:rPr>
                  <a:t>≤</a:t>
                </a:r>
                <a:r>
                  <a:rPr lang="el-GR" altLang="zh-TW" sz="1800" b="0" i="0" u="none" strike="noStrike" baseline="0" dirty="0">
                    <a:latin typeface="Cambria Math" panose="02040503050406030204" pitchFamily="18" charset="0"/>
                  </a:rPr>
                  <a:t>𝜆</a:t>
                </a:r>
                <a:r>
                  <a:rPr lang="en-US" altLang="zh-TW" sz="1800" b="0" i="0" u="none" strike="noStrike" baseline="0" dirty="0">
                    <a:latin typeface="Cambria Math" panose="02040503050406030204" pitchFamily="18" charset="0"/>
                  </a:rPr>
                  <a:t>_</a:t>
                </a:r>
                <a:r>
                  <a:rPr lang="el-GR" altLang="zh-TW" sz="1800" b="0" i="0" u="none" strike="noStrike" baseline="0" dirty="0">
                    <a:latin typeface="Cambria Math" panose="02040503050406030204" pitchFamily="18" charset="0"/>
                  </a:rPr>
                  <a:t>1</a:t>
                </a:r>
                <a:r>
                  <a:rPr lang="zh-TW" altLang="en-US" sz="1800" b="0" i="0" u="none" strike="noStrike" baseline="0" dirty="0">
                    <a:latin typeface="NimbusRomNo9L-Regu"/>
                  </a:rPr>
                  <a:t> 結論是比較小的</a:t>
                </a:r>
                <a:r>
                  <a:rPr lang="en-US" altLang="zh-TW" sz="1800" dirty="0"/>
                  <a:t>eigenvalues</a:t>
                </a:r>
                <a:r>
                  <a:rPr lang="zh-TW" altLang="en-US" sz="1800" dirty="0"/>
                  <a:t> </a:t>
                </a:r>
                <a:r>
                  <a:rPr lang="el-GR" altLang="zh-TW" sz="1800" b="0" i="0" u="none" strike="noStrike" baseline="0" dirty="0">
                    <a:latin typeface="Cambria Math" panose="02040503050406030204" pitchFamily="18" charset="0"/>
                  </a:rPr>
                  <a:t>𝜆</a:t>
                </a:r>
                <a:r>
                  <a:rPr lang="en-US" altLang="zh-TW" sz="1800" b="0" i="0" u="none" strike="noStrike" baseline="0" dirty="0">
                    <a:latin typeface="Cambria Math" panose="02040503050406030204" pitchFamily="18" charset="0"/>
                  </a:rPr>
                  <a:t>_</a:t>
                </a:r>
                <a:r>
                  <a:rPr lang="el-GR" altLang="zh-TW" sz="1800" b="0" i="0" u="none" strike="noStrike" baseline="0" dirty="0">
                    <a:latin typeface="Cambria Math" panose="02040503050406030204" pitchFamily="18" charset="0"/>
                  </a:rPr>
                  <a:t>0</a:t>
                </a:r>
                <a:r>
                  <a:rPr lang="zh-TW" altLang="en-US" sz="1800" b="0" i="0" u="none" strike="noStrike" baseline="0" dirty="0">
                    <a:latin typeface="NimbusRomNo9L-Regu"/>
                  </a:rPr>
                  <a:t>可以代表他們不確定性</a:t>
                </a:r>
                <a:endParaRPr lang="en-US" altLang="zh-TW" sz="1800" b="0" i="0" u="none" strike="noStrike" baseline="0" dirty="0">
                  <a:latin typeface="NimbusRomNo9L-Regu"/>
                </a:endParaRPr>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23</a:t>
            </a:fld>
            <a:endParaRPr lang="zh-TW" altLang="en-US"/>
          </a:p>
        </p:txBody>
      </p:sp>
    </p:spTree>
    <p:extLst>
      <p:ext uri="{BB962C8B-B14F-4D97-AF65-F5344CB8AC3E}">
        <p14:creationId xmlns:p14="http://schemas.microsoft.com/office/powerpoint/2010/main" val="316151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74151"/>
                    </a:solidFill>
                    <a:effectLst/>
                    <a:latin typeface="Söhne"/>
                  </a:rPr>
                  <a:t>已知</a:t>
                </a:r>
                <a:r>
                  <a:rPr lang="en-US" altLang="zh-CN" b="0" i="0" dirty="0">
                    <a:solidFill>
                      <a:srgbClr val="374151"/>
                    </a:solidFill>
                    <a:effectLst/>
                    <a:latin typeface="Söhne"/>
                  </a:rPr>
                  <a:t> </a:t>
                </a:r>
                <a:r>
                  <a:rPr lang="zh-TW" altLang="en-US" b="1" u="sng" dirty="0"/>
                  <a:t>不確定性</a:t>
                </a:r>
                <a:r>
                  <a:rPr lang="en-US" altLang="zh-TW" b="0" u="none" dirty="0"/>
                  <a:t> </a:t>
                </a:r>
                <a:r>
                  <a:rPr lang="zh-TW" altLang="en-US" dirty="0"/>
                  <a:t>由</a:t>
                </a:r>
                <a:r>
                  <a:rPr lang="en-US" altLang="zh-TW" dirty="0"/>
                  <a:t> </a:t>
                </a:r>
                <a14:m>
                  <m:oMath xmlns:m="http://schemas.openxmlformats.org/officeDocument/2006/math">
                    <m:sSub>
                      <m:sSubPr>
                        <m:ctrlPr>
                          <a:rPr lang="en-US" altLang="zh-TW" sz="1200" b="1" i="1" u="sng" strike="noStrike" baseline="0" dirty="0" smtClean="0">
                            <a:latin typeface="Cambria Math" panose="02040503050406030204" pitchFamily="18" charset="0"/>
                          </a:rPr>
                        </m:ctrlPr>
                      </m:sSubPr>
                      <m:e>
                        <m:r>
                          <a:rPr lang="el-GR" altLang="zh-TW" sz="1200" b="1" i="1" u="sng" strike="noStrike" baseline="0" dirty="0" smtClean="0">
                            <a:latin typeface="Cambria Math" panose="02040503050406030204" pitchFamily="18" charset="0"/>
                          </a:rPr>
                          <m:t>𝝀</m:t>
                        </m:r>
                      </m:e>
                      <m:sub>
                        <m:r>
                          <a:rPr lang="el-GR" altLang="zh-TW" sz="1200" b="1" i="1" u="sng" strike="noStrike" baseline="0" dirty="0" smtClean="0">
                            <a:latin typeface="Cambria Math" panose="02040503050406030204" pitchFamily="18" charset="0"/>
                          </a:rPr>
                          <m:t>𝟎</m:t>
                        </m:r>
                      </m:sub>
                    </m:sSub>
                  </m:oMath>
                </a14:m>
                <a:r>
                  <a:rPr lang="zh-TW" altLang="en-US" dirty="0"/>
                  <a:t>決定，</a:t>
                </a:r>
                <a:r>
                  <a:rPr lang="zh-TW" altLang="en-US" b="0" i="0" dirty="0">
                    <a:solidFill>
                      <a:srgbClr val="374151"/>
                    </a:solidFill>
                    <a:effectLst/>
                    <a:latin typeface="Söhne"/>
                  </a:rPr>
                  <a:t>用 </a:t>
                </a:r>
                <a:r>
                  <a:rPr lang="zh-CN" altLang="en-US" b="1" i="0" u="sng" dirty="0">
                    <a:solidFill>
                      <a:srgbClr val="374151"/>
                    </a:solidFill>
                    <a:effectLst/>
                    <a:latin typeface="Söhne"/>
                  </a:rPr>
                  <a:t>視覺化</a:t>
                </a:r>
                <a:r>
                  <a:rPr lang="zh-CN" altLang="en-US" b="0" i="0" u="none" dirty="0">
                    <a:solidFill>
                      <a:srgbClr val="374151"/>
                    </a:solidFill>
                    <a:effectLst/>
                    <a:latin typeface="Söhne"/>
                  </a:rPr>
                  <a:t>：</a:t>
                </a:r>
                <a:r>
                  <a:rPr lang="zh-TW" altLang="en-US" b="1" i="0" u="sng" dirty="0">
                    <a:solidFill>
                      <a:srgbClr val="374151"/>
                    </a:solidFill>
                    <a:effectLst/>
                    <a:latin typeface="Söhne"/>
                  </a:rPr>
                  <a:t>不確定性橢圓</a:t>
                </a:r>
                <a:r>
                  <a:rPr lang="zh-TW" altLang="en-US" b="0" i="0" dirty="0">
                    <a:solidFill>
                      <a:srgbClr val="374151"/>
                    </a:solidFill>
                    <a:effectLst/>
                    <a:latin typeface="Söhne"/>
                  </a:rPr>
                  <a:t>（</a:t>
                </a:r>
                <a:r>
                  <a:rPr lang="zh-TW" altLang="zh-TW" sz="1200" b="0" i="0" dirty="0">
                    <a:solidFill>
                      <a:srgbClr val="2F2F2F"/>
                    </a:solidFill>
                    <a:effectLst/>
                    <a:ea typeface="Microsoft JhengHei" panose="020B0604030504040204" pitchFamily="34" charset="-120"/>
                  </a:rPr>
                  <a:t>Uncertainty ellipse</a:t>
                </a:r>
                <a:r>
                  <a:rPr lang="zh-TW" altLang="en-US" b="0" i="0" dirty="0">
                    <a:solidFill>
                      <a:srgbClr val="374151"/>
                    </a:solidFill>
                    <a:effectLst/>
                    <a:latin typeface="Söhne"/>
                  </a:rPr>
                  <a:t>）</a:t>
                </a:r>
                <a:endParaRPr lang="en-US" altLang="zh-TW" b="0" i="0" dirty="0">
                  <a:solidFill>
                    <a:srgbClr val="374151"/>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0" i="0" dirty="0">
                    <a:solidFill>
                      <a:srgbClr val="374151"/>
                    </a:solidFill>
                    <a:effectLst/>
                    <a:latin typeface="Söhne"/>
                  </a:rPr>
                  <a:t>對應 </a:t>
                </a:r>
                <a:r>
                  <a:rPr lang="zh-TW" altLang="en-US" b="1" i="0" u="sng" dirty="0">
                    <a:solidFill>
                      <a:srgbClr val="374151"/>
                    </a:solidFill>
                    <a:effectLst/>
                    <a:latin typeface="Söhne"/>
                  </a:rPr>
                  <a:t>自相關矩陣</a:t>
                </a:r>
                <a:r>
                  <a:rPr lang="en-US" altLang="zh-CN" b="1" i="0" u="sng" dirty="0">
                    <a:solidFill>
                      <a:srgbClr val="374151"/>
                    </a:solidFill>
                    <a:effectLst/>
                    <a:latin typeface="Söhne"/>
                  </a:rPr>
                  <a:t>A</a:t>
                </a:r>
                <a:r>
                  <a:rPr lang="zh-TW" altLang="en-US" b="0" i="0" dirty="0">
                    <a:solidFill>
                      <a:srgbClr val="374151"/>
                    </a:solidFill>
                    <a:effectLst/>
                    <a:latin typeface="Söhne"/>
                  </a:rPr>
                  <a:t> </a:t>
                </a:r>
                <a:r>
                  <a:rPr lang="zh-CN" altLang="en-US" b="0" i="0" dirty="0">
                    <a:solidFill>
                      <a:srgbClr val="374151"/>
                    </a:solidFill>
                    <a:effectLst/>
                    <a:latin typeface="Söhne"/>
                  </a:rPr>
                  <a:t>的</a:t>
                </a:r>
                <a:r>
                  <a:rPr lang="zh-TW" altLang="en-US" b="0" i="0" dirty="0">
                    <a:solidFill>
                      <a:srgbClr val="374151"/>
                    </a:solidFill>
                    <a:effectLst/>
                    <a:latin typeface="Söhne"/>
                  </a:rPr>
                  <a:t> </a:t>
                </a:r>
                <a:r>
                  <a:rPr lang="zh-TW" altLang="en-US" b="1" i="0" u="sng" dirty="0">
                    <a:solidFill>
                      <a:srgbClr val="374151"/>
                    </a:solidFill>
                    <a:effectLst/>
                    <a:latin typeface="Söhne"/>
                  </a:rPr>
                  <a:t>一對特徵值</a:t>
                </a: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228600" lvl="0" indent="-228600" rtl="0" fontAlgn="ctr">
                  <a:spcBef>
                    <a:spcPts val="0"/>
                  </a:spcBef>
                  <a:spcAft>
                    <a:spcPts val="0"/>
                  </a:spcAft>
                  <a:buFont typeface="+mj-lt"/>
                  <a:buAutoNum type="arabicPeriod"/>
                </a:pPr>
                <a14:m>
                  <m:oMath xmlns:m="http://schemas.openxmlformats.org/officeDocument/2006/math">
                    <m:sSub>
                      <m:sSubPr>
                        <m:ctrlPr>
                          <a:rPr lang="zh-TW" altLang="zh-TW" sz="1100" b="0" i="1">
                            <a:solidFill>
                              <a:srgbClr val="201F1E"/>
                            </a:solidFill>
                            <a:effectLst/>
                            <a:latin typeface="Cambria Math" panose="02040503050406030204" pitchFamily="18" charset="0"/>
                            <a:ea typeface="Microsoft JhengHei" panose="020B0604030504040204" pitchFamily="34" charset="-120"/>
                          </a:rPr>
                        </m:ctrlPr>
                      </m:sSubPr>
                      <m:e>
                        <m:r>
                          <a:rPr lang="zh-TW" altLang="zh-TW" sz="1100" b="0" i="1">
                            <a:solidFill>
                              <a:srgbClr val="201F1E"/>
                            </a:solidFill>
                            <a:effectLst/>
                            <a:latin typeface="Cambria Math" panose="02040503050406030204" pitchFamily="18" charset="0"/>
                            <a:ea typeface="Microsoft JhengHei" panose="020B0604030504040204" pitchFamily="34" charset="-120"/>
                          </a:rPr>
                          <m:t>𝝀</m:t>
                        </m:r>
                      </m:e>
                      <m:sub>
                        <m:r>
                          <a:rPr lang="zh-TW" altLang="zh-TW" sz="1100" b="0" i="1">
                            <a:solidFill>
                              <a:srgbClr val="201F1E"/>
                            </a:solidFill>
                            <a:effectLst/>
                            <a:latin typeface="Cambria Math" panose="02040503050406030204" pitchFamily="18" charset="0"/>
                            <a:ea typeface="Microsoft JhengHei" panose="020B0604030504040204" pitchFamily="34" charset="-120"/>
                          </a:rPr>
                          <m:t>𝟏</m:t>
                        </m:r>
                      </m:sub>
                    </m:sSub>
                  </m:oMath>
                </a14:m>
                <a:r>
                  <a:rPr lang="zh-TW" altLang="zh-TW" sz="1100" b="1" i="0" u="sng" dirty="0">
                    <a:solidFill>
                      <a:srgbClr val="201F1E"/>
                    </a:solidFill>
                    <a:effectLst/>
                    <a:ea typeface="Microsoft JhengHei" panose="020B0604030504040204" pitchFamily="34" charset="-120"/>
                  </a:rPr>
                  <a:t>藍線</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變化劇烈</a:t>
                </a:r>
                <a:r>
                  <a:rPr lang="zh-TW" altLang="zh-TW" sz="1100" b="0" i="0" dirty="0">
                    <a:solidFill>
                      <a:srgbClr val="201F1E"/>
                    </a:solidFill>
                    <a:effectLst/>
                    <a:ea typeface="Microsoft JhengHei" panose="020B0604030504040204" pitchFamily="34" charset="-120"/>
                  </a:rPr>
                  <a:t>（</a:t>
                </a:r>
                <a:r>
                  <a:rPr lang="en-US" altLang="zh-TW" sz="1100" b="0" i="0" dirty="0">
                    <a:solidFill>
                      <a:srgbClr val="201F1E"/>
                    </a:solidFill>
                    <a:effectLst/>
                    <a:ea typeface="Microsoft JhengHei" panose="020B0604030504040204" pitchFamily="34" charset="-120"/>
                  </a:rPr>
                  <a:t>faster change</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較能確定 </a:t>
                </a:r>
                <a:r>
                  <a:rPr lang="zh-TW" altLang="zh-TW" sz="1100" b="0" i="0" dirty="0">
                    <a:solidFill>
                      <a:srgbClr val="201F1E"/>
                    </a:solidFill>
                    <a:effectLst/>
                    <a:ea typeface="Microsoft JhengHei" panose="020B0604030504040204" pitchFamily="34" charset="-120"/>
                  </a:rPr>
                  <a:t>部分</a:t>
                </a:r>
                <a:endParaRPr lang="zh-TW" altLang="zh-TW" sz="1100" b="0" i="1" dirty="0">
                  <a:solidFill>
                    <a:srgbClr val="201F1E"/>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TW" altLang="zh-TW" sz="1100" b="0" i="0" dirty="0">
                    <a:solidFill>
                      <a:srgbClr val="201F1E"/>
                    </a:solidFill>
                    <a:effectLst/>
                    <a:ea typeface="Microsoft JhengHei" panose="020B0604030504040204" pitchFamily="34" charset="-120"/>
                  </a:rPr>
                  <a:t>比如：</a:t>
                </a:r>
                <a:r>
                  <a:rPr lang="zh-TW" altLang="zh-TW" sz="1100" b="1" i="0" u="sng" dirty="0">
                    <a:solidFill>
                      <a:srgbClr val="201F1E"/>
                    </a:solidFill>
                    <a:effectLst/>
                    <a:ea typeface="Microsoft JhengHei" panose="020B0604030504040204" pitchFamily="34" charset="-120"/>
                  </a:rPr>
                  <a:t>特徵 </a:t>
                </a:r>
                <a:r>
                  <a:rPr lang="zh-TW" altLang="zh-TW" sz="1100" b="0" i="0" dirty="0">
                    <a:solidFill>
                      <a:srgbClr val="201F1E"/>
                    </a:solidFill>
                    <a:effectLst/>
                    <a:ea typeface="Microsoft JhengHei" panose="020B0604030504040204" pitchFamily="34" charset="-120"/>
                  </a:rPr>
                  <a:t>在 </a:t>
                </a:r>
                <a:r>
                  <a:rPr lang="zh-TW" altLang="zh-TW" sz="1100" b="1" i="0" u="sng" dirty="0">
                    <a:solidFill>
                      <a:srgbClr val="201F1E"/>
                    </a:solidFill>
                    <a:effectLst/>
                    <a:ea typeface="Microsoft JhengHei" panose="020B0604030504040204" pitchFamily="34" charset="-120"/>
                  </a:rPr>
                  <a:t>影像邊緣</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亮度變化大</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微分</a:t>
                </a:r>
                <a:r>
                  <a:rPr lang="zh-TW" altLang="zh-TW" sz="1100" b="0" i="0" dirty="0">
                    <a:solidFill>
                      <a:srgbClr val="201F1E"/>
                    </a:solidFill>
                    <a:effectLst/>
                    <a:ea typeface="Microsoft JhengHei" panose="020B0604030504040204" pitchFamily="34" charset="-120"/>
                  </a:rPr>
                  <a:t>也</a:t>
                </a:r>
                <a:r>
                  <a:rPr lang="zh-TW" altLang="zh-TW" sz="1100" b="1" i="0" u="sng" dirty="0">
                    <a:solidFill>
                      <a:srgbClr val="201F1E"/>
                    </a:solidFill>
                    <a:effectLst/>
                    <a:ea typeface="Microsoft JhengHei" panose="020B0604030504040204" pitchFamily="34" charset="-120"/>
                  </a:rPr>
                  <a:t>較大</a:t>
                </a:r>
                <a:r>
                  <a:rPr lang="zh-TW" altLang="zh-TW" sz="1100" b="0" i="0" dirty="0">
                    <a:solidFill>
                      <a:srgbClr val="201F1E"/>
                    </a:solidFill>
                    <a:effectLst/>
                    <a:ea typeface="Microsoft JhengHei" panose="020B0604030504040204" pitchFamily="34" charset="-120"/>
                  </a:rPr>
                  <a:t>，</a:t>
                </a:r>
              </a:p>
              <a:p>
                <a:pPr marL="228600" lvl="0" indent="-228600" rtl="0" fontAlgn="ctr">
                  <a:spcBef>
                    <a:spcPts val="0"/>
                  </a:spcBef>
                  <a:spcAft>
                    <a:spcPts val="0"/>
                  </a:spcAft>
                  <a:buFont typeface="+mj-lt"/>
                  <a:buAutoNum type="arabicPeriod"/>
                </a:pPr>
                <a14:m>
                  <m:oMath xmlns:m="http://schemas.openxmlformats.org/officeDocument/2006/math">
                    <m:sSub>
                      <m:sSubPr>
                        <m:ctrlPr>
                          <a:rPr lang="zh-TW" altLang="zh-TW" sz="1100" b="0" i="1">
                            <a:solidFill>
                              <a:srgbClr val="201F1E"/>
                            </a:solidFill>
                            <a:effectLst/>
                            <a:latin typeface="Cambria Math" panose="02040503050406030204" pitchFamily="18" charset="0"/>
                            <a:ea typeface="Microsoft JhengHei" panose="020B0604030504040204" pitchFamily="34" charset="-120"/>
                          </a:rPr>
                        </m:ctrlPr>
                      </m:sSubPr>
                      <m:e>
                        <m:r>
                          <a:rPr lang="zh-TW" altLang="zh-TW" sz="1100" b="0" i="1">
                            <a:solidFill>
                              <a:srgbClr val="201F1E"/>
                            </a:solidFill>
                            <a:effectLst/>
                            <a:latin typeface="Cambria Math" panose="02040503050406030204" pitchFamily="18" charset="0"/>
                            <a:ea typeface="Microsoft JhengHei" panose="020B0604030504040204" pitchFamily="34" charset="-120"/>
                          </a:rPr>
                          <m:t>𝝀</m:t>
                        </m:r>
                      </m:e>
                      <m:sub>
                        <m:r>
                          <a:rPr lang="zh-TW" altLang="zh-TW" sz="1100" b="0" i="1">
                            <a:solidFill>
                              <a:srgbClr val="201F1E"/>
                            </a:solidFill>
                            <a:effectLst/>
                            <a:latin typeface="Cambria Math" panose="02040503050406030204" pitchFamily="18" charset="0"/>
                            <a:ea typeface="Microsoft JhengHei" panose="020B0604030504040204" pitchFamily="34" charset="-120"/>
                          </a:rPr>
                          <m:t>𝟎</m:t>
                        </m:r>
                      </m:sub>
                    </m:sSub>
                  </m:oMath>
                </a14:m>
                <a:r>
                  <a:rPr lang="x-none" altLang="zh-TW" sz="1100" b="1" i="0" u="sng">
                    <a:solidFill>
                      <a:srgbClr val="201F1E"/>
                    </a:solidFill>
                    <a:effectLst/>
                    <a:ea typeface="Microsoft JhengHei" panose="020B0604030504040204" pitchFamily="34" charset="-120"/>
                  </a:rPr>
                  <a:t>紅線</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變化較平緩</a:t>
                </a:r>
                <a:r>
                  <a:rPr lang="zh-TW" altLang="zh-TW" sz="1100" b="0" i="0" dirty="0">
                    <a:solidFill>
                      <a:srgbClr val="201F1E"/>
                    </a:solidFill>
                    <a:effectLst/>
                    <a:ea typeface="Microsoft JhengHei" panose="020B0604030504040204" pitchFamily="34" charset="-120"/>
                  </a:rPr>
                  <a:t>的地方，</a:t>
                </a:r>
                <a:r>
                  <a:rPr lang="zh-TW" altLang="zh-TW" sz="1100" b="1" i="0" u="sng" dirty="0">
                    <a:solidFill>
                      <a:srgbClr val="201F1E"/>
                    </a:solidFill>
                    <a:effectLst/>
                    <a:ea typeface="Microsoft JhengHei" panose="020B0604030504040204" pitchFamily="34" charset="-120"/>
                  </a:rPr>
                  <a:t>較不能確定</a:t>
                </a:r>
                <a:r>
                  <a:rPr lang="zh-TW" altLang="zh-TW" sz="1100" b="0" i="0" dirty="0">
                    <a:solidFill>
                      <a:srgbClr val="201F1E"/>
                    </a:solidFill>
                    <a:effectLst/>
                    <a:ea typeface="Microsoft JhengHei" panose="020B0604030504040204" pitchFamily="34" charset="-120"/>
                  </a:rPr>
                  <a:t>，用它來決定：</a:t>
                </a:r>
                <a:r>
                  <a:rPr lang="zh-TW" altLang="zh-TW" sz="1100" b="1" i="0" u="sng" dirty="0">
                    <a:solidFill>
                      <a:srgbClr val="201F1E"/>
                    </a:solidFill>
                    <a:effectLst/>
                    <a:ea typeface="Microsoft JhengHei" panose="020B0604030504040204" pitchFamily="34" charset="-120"/>
                  </a:rPr>
                  <a:t>不確定性</a:t>
                </a:r>
                <a:endParaRPr lang="zh-TW" altLang="zh-TW" sz="1100" b="0" i="1" dirty="0">
                  <a:solidFill>
                    <a:srgbClr val="201F1E"/>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CN" altLang="zh-TW" sz="1100" b="0" i="0" dirty="0">
                    <a:solidFill>
                      <a:srgbClr val="201F1E"/>
                    </a:solidFill>
                    <a:effectLst/>
                    <a:ea typeface="Microsoft JhengHei" panose="020B0604030504040204" pitchFamily="34" charset="-120"/>
                  </a:rPr>
                  <a:t>如果</a:t>
                </a:r>
                <a:r>
                  <a:rPr lang="zh-CN" altLang="zh-TW" sz="1100" b="1" i="0" u="sng" dirty="0">
                    <a:solidFill>
                      <a:srgbClr val="201F1E"/>
                    </a:solidFill>
                    <a:effectLst/>
                    <a:ea typeface="Microsoft JhengHei" panose="020B0604030504040204" pitchFamily="34" charset="-120"/>
                  </a:rPr>
                  <a:t>越小</a:t>
                </a:r>
                <a:r>
                  <a:rPr lang="zh-CN" altLang="zh-TW" sz="1100" b="0" i="0" dirty="0">
                    <a:solidFill>
                      <a:srgbClr val="201F1E"/>
                    </a:solidFill>
                    <a:effectLst/>
                    <a:ea typeface="Microsoft JhengHei" panose="020B0604030504040204" pitchFamily="34" charset="-120"/>
                  </a:rPr>
                  <a:t>，配對的</a:t>
                </a:r>
                <a:r>
                  <a:rPr lang="zh-CN" altLang="zh-TW" sz="1100" b="1" i="0" u="sng" dirty="0">
                    <a:solidFill>
                      <a:srgbClr val="201F1E"/>
                    </a:solidFill>
                    <a:effectLst/>
                    <a:ea typeface="Microsoft JhengHei" panose="020B0604030504040204" pitchFamily="34" charset="-120"/>
                  </a:rPr>
                  <a:t>不穩定性越高</a:t>
                </a:r>
                <a:r>
                  <a:rPr lang="zh-CN"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越</a:t>
                </a:r>
                <a:r>
                  <a:rPr lang="zh-CN" altLang="zh-TW" sz="1100" b="1" i="0" u="sng" dirty="0">
                    <a:solidFill>
                      <a:srgbClr val="201F1E"/>
                    </a:solidFill>
                    <a:effectLst/>
                    <a:ea typeface="Microsoft JhengHei" panose="020B0604030504040204" pitchFamily="34" charset="-120"/>
                  </a:rPr>
                  <a:t>不確定</a:t>
                </a:r>
                <a:r>
                  <a:rPr lang="zh-CN" altLang="zh-TW" sz="1100" b="0" i="0" dirty="0">
                    <a:solidFill>
                      <a:srgbClr val="201F1E"/>
                    </a:solidFill>
                    <a:effectLst/>
                    <a:ea typeface="Microsoft JhengHei" panose="020B0604030504040204" pitchFamily="34" charset="-120"/>
                  </a:rPr>
                  <a:t>配對</a:t>
                </a:r>
                <a:r>
                  <a:rPr lang="zh-CN" altLang="zh-TW" sz="1100" b="1" i="0" u="sng" dirty="0">
                    <a:solidFill>
                      <a:srgbClr val="201F1E"/>
                    </a:solidFill>
                    <a:effectLst/>
                    <a:ea typeface="Microsoft JhengHei" panose="020B0604030504040204" pitchFamily="34" charset="-120"/>
                  </a:rPr>
                  <a:t>是否正確</a:t>
                </a:r>
                <a:endParaRPr lang="zh-TW" altLang="zh-TW" sz="1100" b="0" i="0" dirty="0">
                  <a:solidFill>
                    <a:srgbClr val="201F1E"/>
                  </a:solidFill>
                  <a:effectLst/>
                  <a:ea typeface="Microsoft JhengHei" panose="020B0604030504040204" pitchFamily="34" charset="-120"/>
                </a:endParaRPr>
              </a:p>
              <a:p>
                <a:pPr marL="228600" indent="-228600" rtl="0" fontAlgn="ctr">
                  <a:spcBef>
                    <a:spcPts val="0"/>
                  </a:spcBef>
                  <a:spcAft>
                    <a:spcPts val="0"/>
                  </a:spcAft>
                  <a:buFont typeface="+mj-lt"/>
                  <a:buAutoNum type="arabicPeriod"/>
                </a:pPr>
                <a:endParaRPr lang="en-US" altLang="zh-CN" sz="1100" dirty="0">
                  <a:solidFill>
                    <a:srgbClr val="201F1E"/>
                  </a:solidFill>
                  <a:effectLst/>
                  <a:ea typeface="Microsoft JhengHei" panose="020B0604030504040204" pitchFamily="34" charset="-120"/>
                </a:endParaRPr>
              </a:p>
              <a:p>
                <a:pPr marL="228600" indent="-228600" rtl="0" fontAlgn="ctr">
                  <a:spcBef>
                    <a:spcPts val="0"/>
                  </a:spcBef>
                  <a:spcAft>
                    <a:spcPts val="0"/>
                  </a:spcAft>
                  <a:buFont typeface="+mj-lt"/>
                  <a:buAutoNum type="arabicPeriod"/>
                </a:pPr>
                <a:r>
                  <a:rPr lang="zh-CN" altLang="zh-TW" sz="1100" dirty="0">
                    <a:solidFill>
                      <a:srgbClr val="201F1E"/>
                    </a:solidFill>
                    <a:effectLst/>
                    <a:ea typeface="Microsoft JhengHei" panose="020B0604030504040204" pitchFamily="34" charset="-120"/>
                  </a:rPr>
                  <a:t>右圖：</a:t>
                </a:r>
                <a:r>
                  <a:rPr lang="en-US" altLang="zh-TW" sz="1100" dirty="0">
                    <a:solidFill>
                      <a:srgbClr val="201F1E"/>
                    </a:solidFill>
                    <a:effectLst/>
                    <a:ea typeface="Microsoft JhengHei" panose="020B0604030504040204" pitchFamily="34" charset="-120"/>
                  </a:rPr>
                  <a:t>XY</a:t>
                </a:r>
                <a:r>
                  <a:rPr lang="zh-CN" altLang="zh-TW" sz="1100" dirty="0">
                    <a:solidFill>
                      <a:srgbClr val="201F1E"/>
                    </a:solidFill>
                    <a:effectLst/>
                    <a:ea typeface="Microsoft JhengHei" panose="020B0604030504040204" pitchFamily="34" charset="-120"/>
                  </a:rPr>
                  <a:t>軸</a:t>
                </a:r>
                <a:r>
                  <a:rPr lang="en-US" altLang="zh-TW" sz="1100" dirty="0">
                    <a:solidFill>
                      <a:srgbClr val="201F1E"/>
                    </a:solidFill>
                    <a:effectLst/>
                    <a:ea typeface="Microsoft JhengHei" panose="020B0604030504040204" pitchFamily="34" charset="-120"/>
                  </a:rPr>
                  <a:t> </a:t>
                </a:r>
                <a:r>
                  <a:rPr lang="zh-CN" altLang="zh-TW" sz="1100" dirty="0">
                    <a:solidFill>
                      <a:srgbClr val="201F1E"/>
                    </a:solidFill>
                    <a:effectLst/>
                    <a:ea typeface="Microsoft JhengHei" panose="020B0604030504040204" pitchFamily="34" charset="-120"/>
                  </a:rPr>
                  <a:t>代表</a:t>
                </a:r>
                <a:r>
                  <a:rPr lang="en-US" altLang="zh-TW" sz="1100" dirty="0">
                    <a:solidFill>
                      <a:srgbClr val="201F1E"/>
                    </a:solidFill>
                    <a:effectLst/>
                    <a:ea typeface="Microsoft JhengHei" panose="020B0604030504040204" pitchFamily="34" charset="-120"/>
                  </a:rPr>
                  <a:t> </a:t>
                </a:r>
                <a:r>
                  <a:rPr lang="zh-CN" altLang="zh-TW" sz="1100" b="1" u="sng" dirty="0">
                    <a:solidFill>
                      <a:srgbClr val="201F1E"/>
                    </a:solidFill>
                    <a:effectLst/>
                    <a:ea typeface="Microsoft JhengHei" panose="020B0604030504040204" pitchFamily="34" charset="-120"/>
                  </a:rPr>
                  <a:t>兩特徵值</a:t>
                </a:r>
                <a:r>
                  <a:rPr lang="zh-CN" altLang="zh-TW" sz="1100" dirty="0">
                    <a:solidFill>
                      <a:srgbClr val="201F1E"/>
                    </a:solidFill>
                    <a:effectLst/>
                    <a:ea typeface="Microsoft JhengHei" panose="020B0604030504040204" pitchFamily="34" charset="-120"/>
                  </a:rPr>
                  <a:t>，</a:t>
                </a:r>
                <a:r>
                  <a:rPr lang="zh-TW" altLang="zh-TW" sz="1100" dirty="0">
                    <a:solidFill>
                      <a:srgbClr val="201F1E"/>
                    </a:solidFill>
                    <a:effectLst/>
                    <a:ea typeface="Microsoft JhengHei" panose="020B0604030504040204" pitchFamily="34" charset="-120"/>
                  </a:rPr>
                  <a:t>上面 </a:t>
                </a:r>
                <a:r>
                  <a:rPr lang="zh-TW" altLang="zh-TW" sz="1100" b="1" u="sng" dirty="0">
                    <a:solidFill>
                      <a:srgbClr val="201F1E"/>
                    </a:solidFill>
                    <a:effectLst/>
                    <a:ea typeface="Microsoft JhengHei" panose="020B0604030504040204" pitchFamily="34" charset="-120"/>
                  </a:rPr>
                  <a:t>三個位置</a:t>
                </a:r>
                <a:r>
                  <a:rPr lang="zh-TW" altLang="zh-TW" sz="1100" dirty="0">
                    <a:solidFill>
                      <a:srgbClr val="201F1E"/>
                    </a:solidFill>
                    <a:effectLst/>
                    <a:ea typeface="Microsoft JhengHei" panose="020B0604030504040204" pitchFamily="34" charset="-120"/>
                  </a:rPr>
                  <a:t>：</a:t>
                </a:r>
                <a:r>
                  <a:rPr lang="zh-TW" altLang="zh-TW" sz="1100" b="1" u="sng" dirty="0">
                    <a:solidFill>
                      <a:srgbClr val="201F1E"/>
                    </a:solidFill>
                    <a:effectLst/>
                    <a:ea typeface="Microsoft JhengHei" panose="020B0604030504040204" pitchFamily="34" charset="-120"/>
                  </a:rPr>
                  <a:t>不同形狀 </a:t>
                </a:r>
                <a:r>
                  <a:rPr lang="zh-TW" altLang="zh-TW" sz="1100" dirty="0">
                    <a:solidFill>
                      <a:srgbClr val="201F1E"/>
                    </a:solidFill>
                    <a:effectLst/>
                    <a:ea typeface="Microsoft JhengHei" panose="020B0604030504040204" pitchFamily="34" charset="-120"/>
                  </a:rPr>
                  <a:t>的 </a:t>
                </a:r>
                <a:r>
                  <a:rPr lang="zh-TW" altLang="zh-TW" sz="1100" b="1" u="sng" dirty="0">
                    <a:solidFill>
                      <a:srgbClr val="201F1E"/>
                    </a:solidFill>
                    <a:effectLst/>
                    <a:ea typeface="Microsoft JhengHei" panose="020B0604030504040204" pitchFamily="34" charset="-120"/>
                  </a:rPr>
                  <a:t>不確定性橢圓</a:t>
                </a:r>
                <a:endParaRPr lang="zh-TW" altLang="zh-TW" sz="1100" dirty="0">
                  <a:solidFill>
                    <a:srgbClr val="201F1E"/>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TW" altLang="zh-TW" sz="1800" dirty="0">
                    <a:solidFill>
                      <a:srgbClr val="201F1E"/>
                    </a:solidFill>
                    <a:effectLst/>
                    <a:ea typeface="Microsoft JhengHei" panose="020B0604030504040204" pitchFamily="34" charset="-120"/>
                  </a:rPr>
                  <a:t>右上</a:t>
                </a:r>
                <a:r>
                  <a:rPr lang="zh-TW" altLang="zh-TW" sz="1800" b="1" u="sng" dirty="0">
                    <a:solidFill>
                      <a:srgbClr val="201F1E"/>
                    </a:solidFill>
                    <a:effectLst/>
                    <a:ea typeface="Microsoft JhengHei" panose="020B0604030504040204" pitchFamily="34" charset="-120"/>
                  </a:rPr>
                  <a:t>小圓</a:t>
                </a:r>
                <a:r>
                  <a:rPr lang="zh-TW" altLang="zh-TW" sz="1800" dirty="0">
                    <a:solidFill>
                      <a:srgbClr val="201F1E"/>
                    </a:solidFill>
                    <a:effectLst/>
                    <a:ea typeface="Microsoft JhengHei" panose="020B0604030504040204" pitchFamily="34" charset="-120"/>
                  </a:rPr>
                  <a:t>：在</a:t>
                </a:r>
                <a:r>
                  <a:rPr lang="zh-TW" altLang="zh-TW" sz="1800" b="1" u="sng" dirty="0">
                    <a:solidFill>
                      <a:srgbClr val="201F1E"/>
                    </a:solidFill>
                    <a:effectLst/>
                    <a:ea typeface="Microsoft JhengHei" panose="020B0604030504040204" pitchFamily="34" charset="-120"/>
                  </a:rPr>
                  <a:t>角落</a:t>
                </a:r>
                <a:r>
                  <a:rPr lang="zh-TW" altLang="zh-TW" sz="1800" dirty="0">
                    <a:solidFill>
                      <a:srgbClr val="201F1E"/>
                    </a:solidFill>
                    <a:effectLst/>
                    <a:ea typeface="Microsoft JhengHei" panose="020B0604030504040204" pitchFamily="34" charset="-120"/>
                  </a:rPr>
                  <a:t>上，兩個 </a:t>
                </a:r>
                <a:r>
                  <a:rPr lang="zh-TW" altLang="zh-TW" sz="1800" b="1" u="sng" dirty="0">
                    <a:solidFill>
                      <a:srgbClr val="201F1E"/>
                    </a:solidFill>
                    <a:effectLst/>
                    <a:ea typeface="Microsoft JhengHei" panose="020B0604030504040204" pitchFamily="34" charset="-120"/>
                  </a:rPr>
                  <a:t>特徵值都很大</a:t>
                </a:r>
                <a:r>
                  <a:rPr lang="zh-TW"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確定性都很高</a:t>
                </a:r>
                <a:endParaRPr lang="zh-TW" altLang="zh-TW" sz="1800" dirty="0">
                  <a:solidFill>
                    <a:srgbClr val="201F1E"/>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CN" altLang="zh-TW" sz="1800" dirty="0">
                    <a:solidFill>
                      <a:srgbClr val="201F1E"/>
                    </a:solidFill>
                    <a:effectLst/>
                    <a:ea typeface="Microsoft JhengHei" panose="020B0604030504040204" pitchFamily="34" charset="-120"/>
                  </a:rPr>
                  <a:t>上面跟右邊</a:t>
                </a:r>
                <a:r>
                  <a:rPr lang="en-US" altLang="zh-TW" sz="1800" dirty="0">
                    <a:solidFill>
                      <a:srgbClr val="201F1E"/>
                    </a:solidFill>
                    <a:effectLst/>
                    <a:ea typeface="Microsoft JhengHei" panose="020B0604030504040204" pitchFamily="34" charset="-120"/>
                  </a:rPr>
                  <a:t> </a:t>
                </a:r>
                <a:r>
                  <a:rPr lang="zh-CN" altLang="zh-TW" sz="1800" dirty="0">
                    <a:solidFill>
                      <a:srgbClr val="201F1E"/>
                    </a:solidFill>
                    <a:effectLst/>
                    <a:ea typeface="Microsoft JhengHei" panose="020B0604030504040204" pitchFamily="34" charset="-120"/>
                  </a:rPr>
                  <a:t>像範例的</a:t>
                </a:r>
                <a:r>
                  <a:rPr lang="zh-CN" altLang="zh-TW" sz="1800" b="1" u="sng" dirty="0">
                    <a:solidFill>
                      <a:srgbClr val="201F1E"/>
                    </a:solidFill>
                    <a:effectLst/>
                    <a:ea typeface="Microsoft JhengHei" panose="020B0604030504040204" pitchFamily="34" charset="-120"/>
                  </a:rPr>
                  <a:t>橢圓</a:t>
                </a:r>
                <a:r>
                  <a:rPr lang="zh-CN" altLang="zh-TW" sz="1800" dirty="0">
                    <a:solidFill>
                      <a:srgbClr val="201F1E"/>
                    </a:solidFill>
                    <a:effectLst/>
                    <a:ea typeface="Microsoft JhengHei" panose="020B0604030504040204" pitchFamily="34" charset="-120"/>
                  </a:rPr>
                  <a:t>：有</a:t>
                </a:r>
                <a:r>
                  <a:rPr lang="zh-CN" altLang="zh-TW" sz="1800" b="1" u="sng" dirty="0">
                    <a:solidFill>
                      <a:srgbClr val="201F1E"/>
                    </a:solidFill>
                    <a:effectLst/>
                    <a:ea typeface="Microsoft JhengHei" panose="020B0604030504040204" pitchFamily="34" charset="-120"/>
                  </a:rPr>
                  <a:t>跨到邊</a:t>
                </a:r>
                <a:r>
                  <a:rPr lang="zh-CN" altLang="zh-TW" sz="1800" dirty="0">
                    <a:solidFill>
                      <a:srgbClr val="201F1E"/>
                    </a:solidFill>
                    <a:effectLst/>
                    <a:ea typeface="Microsoft JhengHei" panose="020B0604030504040204" pitchFamily="34" charset="-120"/>
                  </a:rPr>
                  <a:t>，</a:t>
                </a:r>
                <a:r>
                  <a:rPr lang="zh-CN" altLang="zh-TW" sz="1800" b="1" u="sng" dirty="0">
                    <a:solidFill>
                      <a:srgbClr val="201F1E"/>
                    </a:solidFill>
                    <a:effectLst/>
                    <a:ea typeface="Microsoft JhengHei" panose="020B0604030504040204" pitchFamily="34" charset="-120"/>
                  </a:rPr>
                  <a:t>一個較確定</a:t>
                </a:r>
                <a:endParaRPr lang="zh-TW" altLang="zh-TW" sz="1800" dirty="0">
                  <a:solidFill>
                    <a:srgbClr val="201F1E"/>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CN" altLang="zh-TW" sz="1800" dirty="0">
                    <a:solidFill>
                      <a:srgbClr val="201F1E"/>
                    </a:solidFill>
                    <a:effectLst/>
                    <a:ea typeface="Microsoft JhengHei" panose="020B0604030504040204" pitchFamily="34" charset="-120"/>
                  </a:rPr>
                  <a:t>左下</a:t>
                </a:r>
                <a:r>
                  <a:rPr lang="zh-CN" altLang="zh-TW" sz="1800" b="1" u="sng" dirty="0">
                    <a:solidFill>
                      <a:srgbClr val="201F1E"/>
                    </a:solidFill>
                    <a:effectLst/>
                    <a:ea typeface="Microsoft JhengHei" panose="020B0604030504040204" pitchFamily="34" charset="-120"/>
                  </a:rPr>
                  <a:t>大圓</a:t>
                </a:r>
                <a:r>
                  <a:rPr lang="zh-CN" altLang="zh-TW" sz="1800" dirty="0">
                    <a:solidFill>
                      <a:srgbClr val="201F1E"/>
                    </a:solidFill>
                    <a:effectLst/>
                    <a:ea typeface="Microsoft JhengHei" panose="020B0604030504040204" pitchFamily="34" charset="-120"/>
                  </a:rPr>
                  <a:t>：跨到</a:t>
                </a:r>
                <a:r>
                  <a:rPr lang="zh-CN" altLang="zh-TW" sz="1800" b="1" u="sng" dirty="0">
                    <a:solidFill>
                      <a:srgbClr val="201F1E"/>
                    </a:solidFill>
                    <a:effectLst/>
                    <a:ea typeface="Microsoft JhengHei" panose="020B0604030504040204" pitchFamily="34" charset="-120"/>
                  </a:rPr>
                  <a:t>平坦區</a:t>
                </a:r>
                <a:r>
                  <a:rPr lang="zh-CN" altLang="zh-TW" sz="1800" dirty="0">
                    <a:solidFill>
                      <a:srgbClr val="201F1E"/>
                    </a:solidFill>
                    <a:effectLst/>
                    <a:ea typeface="Microsoft JhengHei" panose="020B0604030504040204" pitchFamily="34" charset="-120"/>
                  </a:rPr>
                  <a:t>，兩個</a:t>
                </a:r>
                <a:r>
                  <a:rPr lang="zh-TW" altLang="zh-TW" sz="1800" b="1" u="sng" dirty="0">
                    <a:solidFill>
                      <a:srgbClr val="201F1E"/>
                    </a:solidFill>
                    <a:effectLst/>
                    <a:ea typeface="Microsoft JhengHei" panose="020B0604030504040204" pitchFamily="34" charset="-120"/>
                  </a:rPr>
                  <a:t>特徵值都很小</a:t>
                </a:r>
                <a:r>
                  <a:rPr lang="zh-TW" altLang="zh-TW" sz="1800" dirty="0">
                    <a:solidFill>
                      <a:srgbClr val="201F1E"/>
                    </a:solidFill>
                    <a:effectLst/>
                    <a:ea typeface="Microsoft JhengHei" panose="020B0604030504040204" pitchFamily="34" charset="-120"/>
                  </a:rPr>
                  <a:t>，</a:t>
                </a:r>
                <a:r>
                  <a:rPr lang="zh-CN" altLang="zh-TW" sz="1800" dirty="0">
                    <a:solidFill>
                      <a:srgbClr val="201F1E"/>
                    </a:solidFill>
                    <a:effectLst/>
                    <a:ea typeface="Microsoft JhengHei" panose="020B0604030504040204" pitchFamily="34" charset="-120"/>
                  </a:rPr>
                  <a:t>都很</a:t>
                </a:r>
                <a:r>
                  <a:rPr lang="zh-CN" altLang="zh-TW" sz="1800" b="1" u="sng" dirty="0">
                    <a:solidFill>
                      <a:srgbClr val="201F1E"/>
                    </a:solidFill>
                    <a:effectLst/>
                    <a:ea typeface="Microsoft JhengHei" panose="020B0604030504040204" pitchFamily="34" charset="-120"/>
                  </a:rPr>
                  <a:t>不確定</a:t>
                </a:r>
                <a:endParaRPr lang="zh-TW" altLang="zh-TW" sz="1800" dirty="0">
                  <a:solidFill>
                    <a:srgbClr val="201F1E"/>
                  </a:solidFill>
                  <a:effectLst/>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b="0" i="0" dirty="0">
                    <a:solidFill>
                      <a:srgbClr val="374151"/>
                    </a:solidFill>
                    <a:effectLst/>
                    <a:latin typeface="Söhne"/>
                  </a:rPr>
                  <a:t>其實</a:t>
                </a:r>
                <a:r>
                  <a:rPr lang="zh-TW" altLang="en-US" b="0" i="0" dirty="0">
                    <a:solidFill>
                      <a:srgbClr val="374151"/>
                    </a:solidFill>
                    <a:effectLst/>
                    <a:latin typeface="Söhne"/>
                  </a:rPr>
                  <a:t> </a:t>
                </a:r>
                <a:r>
                  <a:rPr lang="zh-CN" altLang="en-US" b="1" i="0" u="sng" dirty="0">
                    <a:solidFill>
                      <a:srgbClr val="374151"/>
                    </a:solidFill>
                    <a:effectLst/>
                    <a:latin typeface="Söhne"/>
                  </a:rPr>
                  <a:t>不能避免</a:t>
                </a:r>
                <a:r>
                  <a:rPr lang="zh-TW" altLang="en-US" b="1" i="0" u="none" dirty="0">
                    <a:solidFill>
                      <a:srgbClr val="374151"/>
                    </a:solidFill>
                    <a:effectLst/>
                    <a:latin typeface="Söhne"/>
                  </a:rPr>
                  <a:t> </a:t>
                </a:r>
                <a:r>
                  <a:rPr lang="zh-CN" altLang="en-US" b="0" i="0" dirty="0">
                    <a:solidFill>
                      <a:srgbClr val="374151"/>
                    </a:solidFill>
                    <a:effectLst/>
                    <a:latin typeface="Söhne"/>
                  </a:rPr>
                  <a:t>有：</a:t>
                </a:r>
                <a:r>
                  <a:rPr lang="zh-TW" altLang="en-US" b="1" i="0" u="sng" dirty="0">
                    <a:solidFill>
                      <a:srgbClr val="374151"/>
                    </a:solidFill>
                    <a:effectLst/>
                    <a:latin typeface="Söhne"/>
                  </a:rPr>
                  <a:t>邊界</a:t>
                </a:r>
                <a:r>
                  <a:rPr lang="zh-TW" altLang="en-US" b="0" i="0" dirty="0">
                    <a:solidFill>
                      <a:srgbClr val="374151"/>
                    </a:solidFill>
                    <a:effectLst/>
                    <a:latin typeface="Söhne"/>
                  </a:rPr>
                  <a:t> 或 </a:t>
                </a:r>
                <a:r>
                  <a:rPr lang="zh-TW" altLang="en-US" b="1" i="0" u="sng" dirty="0">
                    <a:solidFill>
                      <a:srgbClr val="374151"/>
                    </a:solidFill>
                    <a:effectLst/>
                    <a:latin typeface="Söhne"/>
                  </a:rPr>
                  <a:t>平坦區</a:t>
                </a:r>
                <a:r>
                  <a:rPr lang="zh-TW" altLang="en-US" b="0" i="0" dirty="0">
                    <a:solidFill>
                      <a:srgbClr val="374151"/>
                    </a:solidFill>
                    <a:effectLst/>
                    <a:latin typeface="Söhne"/>
                  </a:rPr>
                  <a:t> 的 </a:t>
                </a:r>
                <a:r>
                  <a:rPr lang="zh-TW" altLang="en-US" b="1" i="0" u="sng" dirty="0">
                    <a:solidFill>
                      <a:srgbClr val="374151"/>
                    </a:solidFill>
                    <a:effectLst/>
                    <a:latin typeface="Söhne"/>
                  </a:rPr>
                  <a:t>特徵點</a:t>
                </a:r>
                <a:r>
                  <a:rPr lang="zh-CN" altLang="en-US" b="0" i="0" dirty="0">
                    <a:solidFill>
                      <a:srgbClr val="374151"/>
                    </a:solidFill>
                    <a:effectLst/>
                    <a:latin typeface="Söhne"/>
                  </a:rPr>
                  <a:t>，</a:t>
                </a:r>
                <a:endParaRPr lang="en-US" altLang="zh-CN" b="0" i="0" dirty="0">
                  <a:solidFill>
                    <a:srgbClr val="374151"/>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另</a:t>
                </a:r>
                <a:r>
                  <a:rPr lang="zh-TW" altLang="en-US" b="0" i="0" dirty="0">
                    <a:solidFill>
                      <a:srgbClr val="374151"/>
                    </a:solidFill>
                    <a:effectLst/>
                    <a:latin typeface="Söhne"/>
                  </a:rPr>
                  <a:t> </a:t>
                </a:r>
                <a:r>
                  <a:rPr lang="zh-CN" altLang="en-US" b="1" i="0" u="sng" dirty="0">
                    <a:solidFill>
                      <a:srgbClr val="374151"/>
                    </a:solidFill>
                    <a:effectLst/>
                    <a:latin typeface="Söhne"/>
                  </a:rPr>
                  <a:t>三個方法</a:t>
                </a:r>
                <a:r>
                  <a:rPr lang="zh-TW" altLang="en-US" b="0" i="0" u="none" dirty="0">
                    <a:solidFill>
                      <a:srgbClr val="374151"/>
                    </a:solidFill>
                    <a:effectLst/>
                    <a:latin typeface="Söhne"/>
                  </a:rPr>
                  <a:t> 處理</a:t>
                </a:r>
                <a:endParaRPr lang="en-US" altLang="zh-CN" b="0" i="0" u="none"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b="0" i="0" dirty="0">
                    <a:solidFill>
                      <a:srgbClr val="374151"/>
                    </a:solidFill>
                    <a:effectLst/>
                    <a:latin typeface="Söhne"/>
                  </a:rPr>
                  <a:t>-----------------</a:t>
                </a:r>
              </a:p>
              <a:p>
                <a:pPr rtl="0" fontAlgn="ctr">
                  <a:spcBef>
                    <a:spcPts val="0"/>
                  </a:spcBef>
                  <a:spcAft>
                    <a:spcPts val="0"/>
                  </a:spcAft>
                  <a:buFont typeface="+mj-lt"/>
                  <a:buAutoNum type="arabicPeriod"/>
                </a:pPr>
                <a:endParaRPr lang="en-US" altLang="zh-CN" b="0" i="0" dirty="0">
                  <a:solidFill>
                    <a:srgbClr val="374151"/>
                  </a:solidFill>
                  <a:effectLst/>
                  <a:latin typeface="Söhne"/>
                </a:endParaRPr>
              </a:p>
              <a:p>
                <a:pPr rtl="0" fontAlgn="ctr">
                  <a:spcBef>
                    <a:spcPts val="0"/>
                  </a:spcBef>
                  <a:spcAft>
                    <a:spcPts val="0"/>
                  </a:spcAft>
                  <a:buFont typeface="+mj-lt"/>
                  <a:buAutoNum type="arabicPeriod"/>
                </a:pPr>
                <a:endParaRPr lang="en-US" altLang="zh-CN" b="0" i="0" dirty="0">
                  <a:solidFill>
                    <a:srgbClr val="374151"/>
                  </a:solidFill>
                  <a:effectLst/>
                  <a:latin typeface="Söhne"/>
                </a:endParaRPr>
              </a:p>
              <a:p>
                <a:pPr rtl="0" fontAlgn="ctr">
                  <a:spcBef>
                    <a:spcPts val="0"/>
                  </a:spcBef>
                  <a:spcAft>
                    <a:spcPts val="0"/>
                  </a:spcAft>
                  <a:buFont typeface="+mj-lt"/>
                  <a:buAutoNum type="arabicPeriod"/>
                </a:pPr>
                <a:endParaRPr lang="en-US" altLang="zh-CN" b="0" i="0" dirty="0">
                  <a:solidFill>
                    <a:srgbClr val="374151"/>
                  </a:solidFill>
                  <a:effectLst/>
                  <a:latin typeface="Söhne"/>
                </a:endParaRPr>
              </a:p>
              <a:p>
                <a:pPr rtl="0" fontAlgn="ctr">
                  <a:spcBef>
                    <a:spcPts val="0"/>
                  </a:spcBef>
                  <a:spcAft>
                    <a:spcPts val="0"/>
                  </a:spcAft>
                  <a:buFont typeface="+mj-lt"/>
                  <a:buAutoNum type="arabicPeriod"/>
                </a:pPr>
                <a:endParaRPr lang="en-US" altLang="zh-CN" b="0" i="0" dirty="0">
                  <a:solidFill>
                    <a:srgbClr val="374151"/>
                  </a:solidFill>
                  <a:effectLst/>
                  <a:latin typeface="Söhne"/>
                </a:endParaRPr>
              </a:p>
              <a:p>
                <a:pPr rtl="0" fontAlgn="ctr">
                  <a:spcBef>
                    <a:spcPts val="0"/>
                  </a:spcBef>
                  <a:spcAft>
                    <a:spcPts val="0"/>
                  </a:spcAft>
                  <a:buFont typeface="+mj-lt"/>
                  <a:buAutoNum type="arabicPeriod"/>
                </a:pPr>
                <a:br>
                  <a:rPr lang="en-US" altLang="zh-CN" b="0" i="0" dirty="0">
                    <a:solidFill>
                      <a:srgbClr val="374151"/>
                    </a:solidFill>
                    <a:effectLst/>
                    <a:latin typeface="Söhne"/>
                  </a:rPr>
                </a:br>
                <a:r>
                  <a:rPr lang="en-US" altLang="zh-CN" b="0" i="0" dirty="0">
                    <a:solidFill>
                      <a:srgbClr val="374151"/>
                    </a:solidFill>
                    <a:effectLst/>
                    <a:latin typeface="Söhne"/>
                  </a:rPr>
                  <a:t>(Note:</a:t>
                </a:r>
                <a:br>
                  <a:rPr lang="en-US" altLang="zh-CN" b="0" i="0" dirty="0">
                    <a:solidFill>
                      <a:srgbClr val="374151"/>
                    </a:solidFill>
                    <a:effectLst/>
                    <a:latin typeface="Söhne"/>
                  </a:rPr>
                </a:br>
                <a:r>
                  <a:rPr lang="zh-CN" altLang="en-US" b="0" i="0" dirty="0">
                    <a:solidFill>
                      <a:srgbClr val="374151"/>
                    </a:solidFill>
                    <a:effectLst/>
                    <a:latin typeface="Söhne"/>
                  </a:rPr>
                  <a:t>這邊</a:t>
                </a:r>
                <a14:m>
                  <m:oMath xmlns:m="http://schemas.openxmlformats.org/officeDocument/2006/math">
                    <m:sSub>
                      <m:sSubPr>
                        <m:ctrlPr>
                          <a:rPr lang="en-US" altLang="zh-TW" sz="1200" b="0" i="1" u="none" strike="noStrike" baseline="0" dirty="0" smtClean="0">
                            <a:latin typeface="Cambria Math" panose="02040503050406030204" pitchFamily="18" charset="0"/>
                          </a:rPr>
                        </m:ctrlPr>
                      </m:sSubPr>
                      <m:e>
                        <m:r>
                          <a:rPr lang="el-GR" altLang="zh-TW" sz="1200" b="0" i="1" u="none" strike="noStrike" baseline="0" dirty="0" smtClean="0">
                            <a:latin typeface="Cambria Math" panose="02040503050406030204" pitchFamily="18" charset="0"/>
                          </a:rPr>
                          <m:t>𝜆</m:t>
                        </m:r>
                      </m:e>
                      <m:sub>
                        <m:r>
                          <a:rPr lang="el-GR" altLang="zh-TW" sz="1200" b="0" i="1" u="none" strike="noStrike" baseline="0" dirty="0" smtClean="0">
                            <a:latin typeface="Cambria Math" panose="02040503050406030204" pitchFamily="18" charset="0"/>
                          </a:rPr>
                          <m:t>0</m:t>
                        </m:r>
                      </m:sub>
                    </m:sSub>
                  </m:oMath>
                </a14:m>
                <a:r>
                  <a:rPr lang="zh-TW" altLang="en-US" dirty="0"/>
                  <a:t>越小，紅線越長</a:t>
                </a:r>
                <a:r>
                  <a:rPr lang="en-US" altLang="zh-TW" baseline="0" dirty="0"/>
                  <a:t> </a:t>
                </a:r>
                <a:r>
                  <a:rPr lang="en-US" altLang="zh-TW" dirty="0"/>
                  <a:t>(</a:t>
                </a:r>
                <a:r>
                  <a:rPr lang="zh-TW" altLang="en-US" dirty="0"/>
                  <a:t>因為是</a:t>
                </a:r>
                <a:r>
                  <a:rPr lang="en-US" altLang="zh-TW" dirty="0"/>
                  <a:t>-1/2</a:t>
                </a:r>
                <a:r>
                  <a:rPr lang="zh-TW" altLang="en-US" dirty="0"/>
                  <a:t>次方</a:t>
                </a:r>
                <a:r>
                  <a:rPr lang="en-US" altLang="zh-TW" dirty="0"/>
                  <a:t>)</a:t>
                </a:r>
                <a:r>
                  <a:rPr lang="zh-CN" altLang="en-US" b="0" i="0" dirty="0">
                    <a:solidFill>
                      <a:srgbClr val="374151"/>
                    </a:solidFill>
                    <a:effectLst/>
                    <a:latin typeface="Söhne"/>
                  </a:rPr>
                  <a:t>，</a:t>
                </a:r>
                <a:r>
                  <a:rPr lang="zh-TW" altLang="en-US" dirty="0"/>
                  <a:t>代表他的不確定性越大</a:t>
                </a:r>
                <a:br>
                  <a:rPr lang="en-US" altLang="zh-TW" dirty="0"/>
                </a:br>
                <a:r>
                  <a:rPr lang="zh-TW" altLang="en-US" dirty="0"/>
                  <a:t>反之，紅線越短 代表他的不確定性比較小，代表這個</a:t>
                </a:r>
                <a:r>
                  <a:rPr lang="en-US" altLang="zh-TW" dirty="0"/>
                  <a:t>patch</a:t>
                </a:r>
                <a:r>
                  <a:rPr lang="zh-TW" altLang="en-US" dirty="0"/>
                  <a:t>在做</a:t>
                </a:r>
                <a:r>
                  <a:rPr lang="en-US" altLang="zh-TW" dirty="0"/>
                  <a:t>matching</a:t>
                </a:r>
                <a:r>
                  <a:rPr lang="zh-TW" altLang="en-US" dirty="0"/>
                  <a:t>的時候更</a:t>
                </a:r>
                <a:r>
                  <a:rPr lang="en-US" altLang="zh-TW" dirty="0"/>
                  <a:t>reliable</a:t>
                </a:r>
                <a:r>
                  <a:rPr lang="en-US" altLang="zh-CN" b="0" i="0" dirty="0">
                    <a:solidFill>
                      <a:srgbClr val="374151"/>
                    </a:solidFill>
                    <a:effectLst/>
                    <a:latin typeface="Söhne"/>
                  </a:rPr>
                  <a:t>)</a:t>
                </a:r>
                <a:br>
                  <a:rPr lang="en-US" altLang="zh-CN" b="0" i="0" dirty="0">
                    <a:solidFill>
                      <a:srgbClr val="374151"/>
                    </a:solidFill>
                    <a:effectLst/>
                    <a:latin typeface="Söhne"/>
                  </a:rPr>
                </a:br>
                <a:endParaRPr lang="en-US" altLang="zh-TW" b="0" i="0" dirty="0">
                  <a:solidFill>
                    <a:srgbClr val="374151"/>
                  </a:solidFill>
                  <a:effectLst/>
                  <a:latin typeface="Söhne"/>
                </a:endParaRPr>
              </a:p>
              <a:p>
                <a:pPr rtl="0" fontAlgn="ctr">
                  <a:spcBef>
                    <a:spcPts val="0"/>
                  </a:spcBef>
                  <a:spcAft>
                    <a:spcPts val="0"/>
                  </a:spcAft>
                  <a:buFont typeface="+mj-lt"/>
                  <a:buAutoNum type="arabicPeriod"/>
                </a:pPr>
                <a:r>
                  <a:rPr lang="en-US" altLang="zh-TW" b="0" i="0" dirty="0">
                    <a:solidFill>
                      <a:srgbClr val="374151"/>
                    </a:solidFill>
                    <a:effectLst/>
                    <a:latin typeface="Söhne"/>
                  </a:rPr>
                  <a:t>Note: </a:t>
                </a:r>
                <a:r>
                  <a:rPr lang="zh-TW" altLang="en-US" b="0" i="0" dirty="0">
                    <a:solidFill>
                      <a:srgbClr val="374151"/>
                    </a:solidFill>
                    <a:effectLst/>
                    <a:latin typeface="Söhne"/>
                  </a:rPr>
                  <a:t>為何 </a:t>
                </a:r>
                <a:r>
                  <a:rPr lang="en-US" altLang="zh-TW" sz="1800" b="0" i="0" dirty="0">
                    <a:solidFill>
                      <a:srgbClr val="2F2F2F"/>
                    </a:solidFill>
                    <a:effectLst/>
                    <a:ea typeface="Microsoft JhengHei UI" panose="020B0604030504040204" pitchFamily="34" charset="-120"/>
                  </a:rPr>
                  <a:t> </a:t>
                </a:r>
                <a:r>
                  <a:rPr lang="zh-TW" altLang="zh-TW" sz="1800" b="0" i="0" dirty="0">
                    <a:solidFill>
                      <a:srgbClr val="2F2F2F"/>
                    </a:solidFill>
                    <a:effectLst/>
                    <a:ea typeface="Microsoft JhengHei" panose="020B0604030504040204" pitchFamily="34" charset="-120"/>
                  </a:rPr>
                  <a:t>Uncertainty ellipse corresponding to an eigenvalue analysis of the autocorrelation</a:t>
                </a:r>
                <a:r>
                  <a:rPr lang="zh-TW" altLang="en-US" sz="1800" b="0" i="0" dirty="0">
                    <a:solidFill>
                      <a:srgbClr val="2F2F2F"/>
                    </a:solidFill>
                    <a:effectLst/>
                    <a:ea typeface="Microsoft JhengHei" panose="020B0604030504040204" pitchFamily="34" charset="-120"/>
                  </a:rPr>
                  <a:t> </a:t>
                </a:r>
                <a:r>
                  <a:rPr lang="zh-TW" altLang="zh-TW" sz="1800" dirty="0">
                    <a:effectLst/>
                    <a:ea typeface="Microsoft JhengHei UI" panose="020B0604030504040204" pitchFamily="34" charset="-120"/>
                  </a:rPr>
                  <a:t>matrix A</a:t>
                </a:r>
              </a:p>
              <a:p>
                <a:endParaRPr lang="en-US" altLang="zh-CN" b="0" i="0" dirty="0">
                  <a:solidFill>
                    <a:srgbClr val="374151"/>
                  </a:solidFill>
                  <a:effectLst/>
                  <a:latin typeface="Söhne"/>
                </a:endParaRPr>
              </a:p>
              <a:p>
                <a:r>
                  <a:rPr lang="en-US" altLang="zh-CN" b="0" i="0" dirty="0">
                    <a:solidFill>
                      <a:srgbClr val="374151"/>
                    </a:solidFill>
                    <a:effectLst/>
                    <a:latin typeface="Söhne"/>
                  </a:rPr>
                  <a:t>-1/2</a:t>
                </a:r>
                <a:r>
                  <a:rPr lang="zh-TW" altLang="en-US" b="0" i="0" dirty="0">
                    <a:solidFill>
                      <a:srgbClr val="374151"/>
                    </a:solidFill>
                    <a:effectLst/>
                    <a:latin typeface="Söhne"/>
                  </a:rPr>
                  <a:t>次方</a:t>
                </a:r>
                <a:r>
                  <a:rPr lang="en-US" altLang="zh-TW" b="0" i="0" dirty="0">
                    <a:solidFill>
                      <a:srgbClr val="374151"/>
                    </a:solidFill>
                    <a:effectLst/>
                    <a:latin typeface="Söhne"/>
                  </a:rPr>
                  <a:t>:</a:t>
                </a:r>
                <a:r>
                  <a:rPr lang="zh-CN" altLang="en-US" b="0" i="0" dirty="0">
                    <a:solidFill>
                      <a:srgbClr val="374151"/>
                    </a:solidFill>
                    <a:effectLst/>
                    <a:latin typeface="Söhne"/>
                  </a:rPr>
                  <a:t>高斯函数中，它被用作归一化常数，使得高斯函数的积分值为 </a:t>
                </a:r>
                <a:r>
                  <a:rPr lang="en-US" altLang="zh-CN" b="0" i="0" dirty="0">
                    <a:solidFill>
                      <a:srgbClr val="374151"/>
                    </a:solidFill>
                    <a:effectLst/>
                    <a:latin typeface="Söhne"/>
                  </a:rPr>
                  <a:t>1</a:t>
                </a:r>
                <a:endParaRPr lang="en-US" altLang="zh-TW" dirty="0"/>
              </a:p>
              <a:p>
                <a:endParaRPr lang="en-US" altLang="zh-TW" dirty="0"/>
              </a:p>
              <a:p>
                <a:r>
                  <a:rPr lang="zh-TW" altLang="en-US" dirty="0"/>
                  <a:t>如果一塊特徵有邊緣，那他的微分後會比較大 也就是</a:t>
                </a:r>
                <a:r>
                  <a:rPr lang="en-US" altLang="zh-TW" dirty="0"/>
                  <a:t>faster</a:t>
                </a:r>
                <a:r>
                  <a:rPr lang="en-US" altLang="zh-TW" baseline="0" dirty="0"/>
                  <a:t> change</a:t>
                </a:r>
                <a:r>
                  <a:rPr lang="zh-TW" altLang="en-US" baseline="0" dirty="0"/>
                  <a:t>那裡</a:t>
                </a:r>
                <a:endParaRPr lang="en-US" altLang="zh-TW" baseline="0" dirty="0"/>
              </a:p>
              <a:p>
                <a:r>
                  <a:rPr lang="zh-TW" altLang="en-US" baseline="0" dirty="0"/>
                  <a:t>也是我們比較能夠確定的部分，</a:t>
                </a:r>
                <a:endParaRPr lang="en-US" altLang="zh-TW" baseline="0" dirty="0"/>
              </a:p>
              <a:p>
                <a:r>
                  <a:rPr lang="zh-TW" altLang="en-US" dirty="0"/>
                  <a:t>所以這項分析主要是在找 不確定比較大的那個方向 之中誰的不確定性比較小一點</a:t>
                </a:r>
                <a:endParaRPr lang="en-US" altLang="zh-TW" dirty="0"/>
              </a:p>
              <a:p>
                <a:r>
                  <a:rPr lang="en-US" altLang="zh-TW" dirty="0"/>
                  <a:t>(</a:t>
                </a:r>
                <a14:m>
                  <m:oMath xmlns:m="http://schemas.openxmlformats.org/officeDocument/2006/math">
                    <m:sSub>
                      <m:sSubPr>
                        <m:ctrlPr>
                          <a:rPr lang="en-US" altLang="zh-TW" sz="1200" b="0" i="1" u="none" strike="noStrike" baseline="0" dirty="0" smtClean="0">
                            <a:latin typeface="Cambria Math" panose="02040503050406030204" pitchFamily="18" charset="0"/>
                          </a:rPr>
                        </m:ctrlPr>
                      </m:sSubPr>
                      <m:e>
                        <m:r>
                          <a:rPr lang="el-GR" altLang="zh-TW" sz="1200" b="0" i="1" u="none" strike="noStrike" baseline="0" dirty="0" smtClean="0">
                            <a:latin typeface="Cambria Math" panose="02040503050406030204" pitchFamily="18" charset="0"/>
                          </a:rPr>
                          <m:t>𝜆</m:t>
                        </m:r>
                      </m:e>
                      <m:sub>
                        <m:r>
                          <a:rPr lang="el-GR" altLang="zh-TW" sz="1200" b="0" i="1" u="none" strike="noStrike" baseline="0" dirty="0" smtClean="0">
                            <a:latin typeface="Cambria Math" panose="02040503050406030204" pitchFamily="18" charset="0"/>
                          </a:rPr>
                          <m:t>0</m:t>
                        </m:r>
                      </m:sub>
                    </m:sSub>
                  </m:oMath>
                </a14:m>
                <a:r>
                  <a:rPr lang="zh-TW" altLang="en-US" dirty="0"/>
                  <a:t>越小則紅線越大，因為有</a:t>
                </a:r>
                <a:r>
                  <a:rPr lang="en-US" altLang="zh-TW" dirty="0"/>
                  <a:t>-</a:t>
                </a:r>
                <a:r>
                  <a:rPr lang="zh-TW" altLang="en-US" dirty="0"/>
                  <a:t>的次方</a:t>
                </a:r>
                <a:r>
                  <a:rPr lang="en-US" altLang="zh-TW" dirty="0"/>
                  <a:t>)</a:t>
                </a:r>
              </a:p>
              <a:p>
                <a:r>
                  <a:rPr lang="zh-TW" altLang="en-US" dirty="0"/>
                  <a:t>紅線如果越大 代表他的不確定性越大，</a:t>
                </a:r>
                <a:endParaRPr lang="en-US" altLang="zh-TW" dirty="0"/>
              </a:p>
              <a:p>
                <a:r>
                  <a:rPr lang="zh-TW" altLang="en-US" dirty="0"/>
                  <a:t>紅線越小 代表他的不確定性比較小，越小的不確定性可以代表的是這個</a:t>
                </a:r>
                <a:r>
                  <a:rPr lang="en-US" altLang="zh-TW" dirty="0"/>
                  <a:t>patch</a:t>
                </a:r>
                <a:r>
                  <a:rPr lang="zh-TW" altLang="en-US" dirty="0"/>
                  <a:t>在做</a:t>
                </a:r>
                <a:r>
                  <a:rPr lang="en-US" altLang="zh-TW" dirty="0"/>
                  <a:t>matching</a:t>
                </a:r>
                <a:r>
                  <a:rPr lang="zh-TW" altLang="en-US" dirty="0"/>
                  <a:t>的時候更</a:t>
                </a:r>
                <a:r>
                  <a:rPr lang="en-US" altLang="zh-TW" dirty="0"/>
                  <a:t>reliable</a:t>
                </a:r>
              </a:p>
              <a:p>
                <a:r>
                  <a:rPr lang="zh-TW" altLang="en-US" dirty="0"/>
                  <a:t>也就是透過分析</a:t>
                </a:r>
                <a:r>
                  <a:rPr lang="en-US" altLang="zh-TW" dirty="0"/>
                  <a:t>eigenvalue</a:t>
                </a:r>
                <a:r>
                  <a:rPr lang="zh-TW" altLang="en-US" dirty="0"/>
                  <a:t>之類的 ，我們是在找不確定性越小的</a:t>
                </a:r>
                <a:r>
                  <a:rPr lang="en-US" altLang="zh-TW" dirty="0"/>
                  <a:t>patch</a:t>
                </a:r>
                <a:r>
                  <a:rPr lang="zh-TW" altLang="en-US" dirty="0"/>
                  <a:t>，可信度更高，會變成我們優先做</a:t>
                </a:r>
                <a:r>
                  <a:rPr lang="en-US" altLang="zh-TW" dirty="0"/>
                  <a:t>Match</a:t>
                </a:r>
                <a:r>
                  <a:rPr lang="zh-TW" altLang="en-US" dirty="0"/>
                  <a:t>的部分</a:t>
                </a:r>
                <a:endParaRPr lang="en-US" altLang="zh-TW" dirty="0"/>
              </a:p>
            </p:txBody>
          </p:sp>
        </mc:Choice>
        <mc:Fallback xmlns="">
          <p:sp>
            <p:nvSpPr>
              <p:cNvPr id="3" name="備忘稿版面配置區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74151"/>
                    </a:solidFill>
                    <a:effectLst/>
                    <a:latin typeface="Söhne"/>
                  </a:rPr>
                  <a:t>已知</a:t>
                </a:r>
                <a:r>
                  <a:rPr lang="en-US" altLang="zh-CN" b="0" i="0" dirty="0">
                    <a:solidFill>
                      <a:srgbClr val="374151"/>
                    </a:solidFill>
                    <a:effectLst/>
                    <a:latin typeface="Söhne"/>
                  </a:rPr>
                  <a:t> </a:t>
                </a:r>
                <a:r>
                  <a:rPr lang="zh-TW" altLang="en-US" b="1" u="sng" dirty="0"/>
                  <a:t>不確定性</a:t>
                </a:r>
                <a:r>
                  <a:rPr lang="en-US" altLang="zh-TW" b="0" u="none" dirty="0"/>
                  <a:t> </a:t>
                </a:r>
                <a:r>
                  <a:rPr lang="zh-TW" altLang="en-US" dirty="0"/>
                  <a:t>由</a:t>
                </a:r>
                <a:r>
                  <a:rPr lang="en-US" altLang="zh-TW" dirty="0"/>
                  <a:t> </a:t>
                </a:r>
                <a:r>
                  <a:rPr lang="el-GR" altLang="zh-TW" sz="1200" b="1" i="0" u="sng" strike="noStrike" baseline="0" dirty="0">
                    <a:latin typeface="Cambria Math" panose="02040503050406030204" pitchFamily="18" charset="0"/>
                  </a:rPr>
                  <a:t>𝝀</a:t>
                </a:r>
                <a:r>
                  <a:rPr lang="en-US" altLang="zh-TW" sz="1200" b="1" i="0" u="sng" strike="noStrike" baseline="0" dirty="0">
                    <a:latin typeface="Cambria Math" panose="02040503050406030204" pitchFamily="18" charset="0"/>
                  </a:rPr>
                  <a:t>_</a:t>
                </a:r>
                <a:r>
                  <a:rPr lang="el-GR" altLang="zh-TW" sz="1200" b="1" i="0" u="sng" strike="noStrike" baseline="0" dirty="0">
                    <a:latin typeface="Cambria Math" panose="02040503050406030204" pitchFamily="18" charset="0"/>
                  </a:rPr>
                  <a:t>𝟎</a:t>
                </a:r>
                <a:r>
                  <a:rPr lang="zh-TW" altLang="en-US" dirty="0"/>
                  <a:t>決定，</a:t>
                </a:r>
                <a:r>
                  <a:rPr lang="zh-TW" altLang="en-US" b="0" i="0" dirty="0">
                    <a:solidFill>
                      <a:srgbClr val="374151"/>
                    </a:solidFill>
                    <a:effectLst/>
                    <a:latin typeface="Söhne"/>
                  </a:rPr>
                  <a:t>用 </a:t>
                </a:r>
                <a:r>
                  <a:rPr lang="zh-CN" altLang="en-US" b="1" i="0" u="sng" dirty="0">
                    <a:solidFill>
                      <a:srgbClr val="374151"/>
                    </a:solidFill>
                    <a:effectLst/>
                    <a:latin typeface="Söhne"/>
                  </a:rPr>
                  <a:t>視覺化</a:t>
                </a:r>
                <a:r>
                  <a:rPr lang="zh-CN" altLang="en-US" b="0" i="0" u="none" dirty="0">
                    <a:solidFill>
                      <a:srgbClr val="374151"/>
                    </a:solidFill>
                    <a:effectLst/>
                    <a:latin typeface="Söhne"/>
                  </a:rPr>
                  <a:t>：</a:t>
                </a:r>
                <a:r>
                  <a:rPr lang="zh-TW" altLang="en-US" b="1" i="0" u="sng" dirty="0">
                    <a:solidFill>
                      <a:srgbClr val="374151"/>
                    </a:solidFill>
                    <a:effectLst/>
                    <a:latin typeface="Söhne"/>
                  </a:rPr>
                  <a:t>不確定性橢圓</a:t>
                </a:r>
                <a:r>
                  <a:rPr lang="zh-TW" altLang="en-US" b="0" i="0" dirty="0">
                    <a:solidFill>
                      <a:srgbClr val="374151"/>
                    </a:solidFill>
                    <a:effectLst/>
                    <a:latin typeface="Söhne"/>
                  </a:rPr>
                  <a:t>（</a:t>
                </a:r>
                <a:r>
                  <a:rPr lang="zh-TW" altLang="zh-TW" sz="1200" b="0" i="0" dirty="0">
                    <a:solidFill>
                      <a:srgbClr val="2F2F2F"/>
                    </a:solidFill>
                    <a:effectLst/>
                    <a:ea typeface="Microsoft JhengHei" panose="020B0604030504040204" pitchFamily="34" charset="-120"/>
                  </a:rPr>
                  <a:t>Uncertainty ellipse</a:t>
                </a:r>
                <a:r>
                  <a:rPr lang="zh-TW" altLang="en-US" b="0" i="0" dirty="0">
                    <a:solidFill>
                      <a:srgbClr val="374151"/>
                    </a:solidFill>
                    <a:effectLst/>
                    <a:latin typeface="Söhne"/>
                  </a:rPr>
                  <a:t>）</a:t>
                </a:r>
                <a:endParaRPr lang="en-US" altLang="zh-TW" b="0" i="0" dirty="0">
                  <a:solidFill>
                    <a:srgbClr val="374151"/>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0" i="0" dirty="0">
                    <a:solidFill>
                      <a:srgbClr val="374151"/>
                    </a:solidFill>
                    <a:effectLst/>
                    <a:latin typeface="Söhne"/>
                  </a:rPr>
                  <a:t>對應 </a:t>
                </a:r>
                <a:r>
                  <a:rPr lang="zh-TW" altLang="en-US" b="1" i="0" u="sng" dirty="0">
                    <a:solidFill>
                      <a:srgbClr val="374151"/>
                    </a:solidFill>
                    <a:effectLst/>
                    <a:latin typeface="Söhne"/>
                  </a:rPr>
                  <a:t>自相關矩陣</a:t>
                </a:r>
                <a:r>
                  <a:rPr lang="en-US" altLang="zh-CN" b="1" i="0" u="sng" dirty="0">
                    <a:solidFill>
                      <a:srgbClr val="374151"/>
                    </a:solidFill>
                    <a:effectLst/>
                    <a:latin typeface="Söhne"/>
                  </a:rPr>
                  <a:t>A</a:t>
                </a:r>
                <a:r>
                  <a:rPr lang="zh-TW" altLang="en-US" b="0" i="0" dirty="0">
                    <a:solidFill>
                      <a:srgbClr val="374151"/>
                    </a:solidFill>
                    <a:effectLst/>
                    <a:latin typeface="Söhne"/>
                  </a:rPr>
                  <a:t> </a:t>
                </a:r>
                <a:r>
                  <a:rPr lang="zh-CN" altLang="en-US" b="0" i="0" dirty="0">
                    <a:solidFill>
                      <a:srgbClr val="374151"/>
                    </a:solidFill>
                    <a:effectLst/>
                    <a:latin typeface="Söhne"/>
                  </a:rPr>
                  <a:t>的</a:t>
                </a:r>
                <a:r>
                  <a:rPr lang="zh-TW" altLang="en-US" b="0" i="0" dirty="0">
                    <a:solidFill>
                      <a:srgbClr val="374151"/>
                    </a:solidFill>
                    <a:effectLst/>
                    <a:latin typeface="Söhne"/>
                  </a:rPr>
                  <a:t> </a:t>
                </a:r>
                <a:r>
                  <a:rPr lang="zh-TW" altLang="en-US" b="1" i="0" u="sng" dirty="0">
                    <a:solidFill>
                      <a:srgbClr val="374151"/>
                    </a:solidFill>
                    <a:effectLst/>
                    <a:latin typeface="Söhne"/>
                  </a:rPr>
                  <a:t>一對特徵值</a:t>
                </a: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74151"/>
                  </a:solidFill>
                  <a:effectLst/>
                  <a:latin typeface="Söhne"/>
                </a:endParaRPr>
              </a:p>
              <a:p>
                <a:pPr marL="228600" lvl="0" indent="-228600" rtl="0" fontAlgn="ctr">
                  <a:spcBef>
                    <a:spcPts val="0"/>
                  </a:spcBef>
                  <a:spcAft>
                    <a:spcPts val="0"/>
                  </a:spcAft>
                  <a:buFont typeface="+mj-lt"/>
                  <a:buAutoNum type="arabicPeriod"/>
                </a:pPr>
                <a:r>
                  <a:rPr lang="zh-TW" altLang="zh-TW" sz="1100" b="0" i="0">
                    <a:solidFill>
                      <a:srgbClr val="201F1E"/>
                    </a:solidFill>
                    <a:effectLst/>
                    <a:latin typeface="Cambria Math" panose="02040503050406030204" pitchFamily="18" charset="0"/>
                    <a:ea typeface="Microsoft JhengHei" panose="020B0604030504040204" pitchFamily="34" charset="-120"/>
                  </a:rPr>
                  <a:t>𝝀_𝟏</a:t>
                </a:r>
                <a:r>
                  <a:rPr lang="zh-TW" altLang="zh-TW" sz="1100" b="1" i="0" u="sng" dirty="0">
                    <a:solidFill>
                      <a:srgbClr val="201F1E"/>
                    </a:solidFill>
                    <a:effectLst/>
                    <a:ea typeface="Microsoft JhengHei" panose="020B0604030504040204" pitchFamily="34" charset="-120"/>
                  </a:rPr>
                  <a:t>藍線</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變化劇烈</a:t>
                </a:r>
                <a:r>
                  <a:rPr lang="zh-TW" altLang="zh-TW" sz="1100" b="0" i="0" dirty="0">
                    <a:solidFill>
                      <a:srgbClr val="201F1E"/>
                    </a:solidFill>
                    <a:effectLst/>
                    <a:ea typeface="Microsoft JhengHei" panose="020B0604030504040204" pitchFamily="34" charset="-120"/>
                  </a:rPr>
                  <a:t>（</a:t>
                </a:r>
                <a:r>
                  <a:rPr lang="en-US" altLang="zh-TW" sz="1100" b="0" i="0" dirty="0">
                    <a:solidFill>
                      <a:srgbClr val="201F1E"/>
                    </a:solidFill>
                    <a:effectLst/>
                    <a:ea typeface="Microsoft JhengHei" panose="020B0604030504040204" pitchFamily="34" charset="-120"/>
                  </a:rPr>
                  <a:t>faster change</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較能確定 </a:t>
                </a:r>
                <a:r>
                  <a:rPr lang="zh-TW" altLang="zh-TW" sz="1100" b="0" i="0" dirty="0">
                    <a:solidFill>
                      <a:srgbClr val="201F1E"/>
                    </a:solidFill>
                    <a:effectLst/>
                    <a:ea typeface="Microsoft JhengHei" panose="020B0604030504040204" pitchFamily="34" charset="-120"/>
                  </a:rPr>
                  <a:t>部分</a:t>
                </a:r>
                <a:endParaRPr lang="zh-TW" altLang="zh-TW" sz="1100" b="0" i="1" dirty="0">
                  <a:solidFill>
                    <a:srgbClr val="201F1E"/>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TW" altLang="zh-TW" sz="1100" b="0" i="0" dirty="0">
                    <a:solidFill>
                      <a:srgbClr val="201F1E"/>
                    </a:solidFill>
                    <a:effectLst/>
                    <a:ea typeface="Microsoft JhengHei" panose="020B0604030504040204" pitchFamily="34" charset="-120"/>
                  </a:rPr>
                  <a:t>比如：</a:t>
                </a:r>
                <a:r>
                  <a:rPr lang="zh-TW" altLang="zh-TW" sz="1100" b="1" i="0" u="sng" dirty="0">
                    <a:solidFill>
                      <a:srgbClr val="201F1E"/>
                    </a:solidFill>
                    <a:effectLst/>
                    <a:ea typeface="Microsoft JhengHei" panose="020B0604030504040204" pitchFamily="34" charset="-120"/>
                  </a:rPr>
                  <a:t>特徵 </a:t>
                </a:r>
                <a:r>
                  <a:rPr lang="zh-TW" altLang="zh-TW" sz="1100" b="0" i="0" dirty="0">
                    <a:solidFill>
                      <a:srgbClr val="201F1E"/>
                    </a:solidFill>
                    <a:effectLst/>
                    <a:ea typeface="Microsoft JhengHei" panose="020B0604030504040204" pitchFamily="34" charset="-120"/>
                  </a:rPr>
                  <a:t>在 </a:t>
                </a:r>
                <a:r>
                  <a:rPr lang="zh-TW" altLang="zh-TW" sz="1100" b="1" i="0" u="sng" dirty="0">
                    <a:solidFill>
                      <a:srgbClr val="201F1E"/>
                    </a:solidFill>
                    <a:effectLst/>
                    <a:ea typeface="Microsoft JhengHei" panose="020B0604030504040204" pitchFamily="34" charset="-120"/>
                  </a:rPr>
                  <a:t>影像邊緣</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亮度變化大</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微分</a:t>
                </a:r>
                <a:r>
                  <a:rPr lang="zh-TW" altLang="zh-TW" sz="1100" b="0" i="0" dirty="0">
                    <a:solidFill>
                      <a:srgbClr val="201F1E"/>
                    </a:solidFill>
                    <a:effectLst/>
                    <a:ea typeface="Microsoft JhengHei" panose="020B0604030504040204" pitchFamily="34" charset="-120"/>
                  </a:rPr>
                  <a:t>也</a:t>
                </a:r>
                <a:r>
                  <a:rPr lang="zh-TW" altLang="zh-TW" sz="1100" b="1" i="0" u="sng" dirty="0">
                    <a:solidFill>
                      <a:srgbClr val="201F1E"/>
                    </a:solidFill>
                    <a:effectLst/>
                    <a:ea typeface="Microsoft JhengHei" panose="020B0604030504040204" pitchFamily="34" charset="-120"/>
                  </a:rPr>
                  <a:t>較大</a:t>
                </a:r>
                <a:r>
                  <a:rPr lang="zh-TW" altLang="zh-TW" sz="1100" b="0" i="0" dirty="0">
                    <a:solidFill>
                      <a:srgbClr val="201F1E"/>
                    </a:solidFill>
                    <a:effectLst/>
                    <a:ea typeface="Microsoft JhengHei" panose="020B0604030504040204" pitchFamily="34" charset="-120"/>
                  </a:rPr>
                  <a:t>，</a:t>
                </a:r>
              </a:p>
              <a:p>
                <a:pPr marL="228600" lvl="0" indent="-228600" rtl="0" fontAlgn="ctr">
                  <a:spcBef>
                    <a:spcPts val="0"/>
                  </a:spcBef>
                  <a:spcAft>
                    <a:spcPts val="0"/>
                  </a:spcAft>
                  <a:buFont typeface="+mj-lt"/>
                  <a:buAutoNum type="arabicPeriod"/>
                </a:pPr>
                <a:r>
                  <a:rPr lang="zh-TW" altLang="zh-TW" sz="1100" b="0" i="0">
                    <a:solidFill>
                      <a:srgbClr val="201F1E"/>
                    </a:solidFill>
                    <a:effectLst/>
                    <a:latin typeface="Cambria Math" panose="02040503050406030204" pitchFamily="18" charset="0"/>
                    <a:ea typeface="Microsoft JhengHei" panose="020B0604030504040204" pitchFamily="34" charset="-120"/>
                  </a:rPr>
                  <a:t>𝝀_𝟎</a:t>
                </a:r>
                <a:r>
                  <a:rPr lang="x-none" altLang="zh-TW" sz="1100" b="1" i="0" u="sng">
                    <a:solidFill>
                      <a:srgbClr val="201F1E"/>
                    </a:solidFill>
                    <a:effectLst/>
                    <a:ea typeface="Microsoft JhengHei" panose="020B0604030504040204" pitchFamily="34" charset="-120"/>
                  </a:rPr>
                  <a:t>紅線</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變化較平緩</a:t>
                </a:r>
                <a:r>
                  <a:rPr lang="zh-TW" altLang="zh-TW" sz="1100" b="0" i="0" dirty="0">
                    <a:solidFill>
                      <a:srgbClr val="201F1E"/>
                    </a:solidFill>
                    <a:effectLst/>
                    <a:ea typeface="Microsoft JhengHei" panose="020B0604030504040204" pitchFamily="34" charset="-120"/>
                  </a:rPr>
                  <a:t>的地方，</a:t>
                </a:r>
                <a:r>
                  <a:rPr lang="zh-TW" altLang="zh-TW" sz="1100" b="1" i="0" u="sng" dirty="0">
                    <a:solidFill>
                      <a:srgbClr val="201F1E"/>
                    </a:solidFill>
                    <a:effectLst/>
                    <a:ea typeface="Microsoft JhengHei" panose="020B0604030504040204" pitchFamily="34" charset="-120"/>
                  </a:rPr>
                  <a:t>較不能確定</a:t>
                </a:r>
                <a:r>
                  <a:rPr lang="zh-TW" altLang="zh-TW" sz="1100" b="0" i="0" dirty="0">
                    <a:solidFill>
                      <a:srgbClr val="201F1E"/>
                    </a:solidFill>
                    <a:effectLst/>
                    <a:ea typeface="Microsoft JhengHei" panose="020B0604030504040204" pitchFamily="34" charset="-120"/>
                  </a:rPr>
                  <a:t>，用它來決定：</a:t>
                </a:r>
                <a:r>
                  <a:rPr lang="zh-TW" altLang="zh-TW" sz="1100" b="1" i="0" u="sng" dirty="0">
                    <a:solidFill>
                      <a:srgbClr val="201F1E"/>
                    </a:solidFill>
                    <a:effectLst/>
                    <a:ea typeface="Microsoft JhengHei" panose="020B0604030504040204" pitchFamily="34" charset="-120"/>
                  </a:rPr>
                  <a:t>不確定性</a:t>
                </a:r>
                <a:endParaRPr lang="zh-TW" altLang="zh-TW" sz="1100" b="0" i="1" dirty="0">
                  <a:solidFill>
                    <a:srgbClr val="201F1E"/>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CN" altLang="zh-TW" sz="1100" b="0" i="0" dirty="0">
                    <a:solidFill>
                      <a:srgbClr val="201F1E"/>
                    </a:solidFill>
                    <a:effectLst/>
                    <a:ea typeface="Microsoft JhengHei" panose="020B0604030504040204" pitchFamily="34" charset="-120"/>
                  </a:rPr>
                  <a:t>如果</a:t>
                </a:r>
                <a:r>
                  <a:rPr lang="zh-CN" altLang="zh-TW" sz="1100" b="1" i="0" u="sng" dirty="0">
                    <a:solidFill>
                      <a:srgbClr val="201F1E"/>
                    </a:solidFill>
                    <a:effectLst/>
                    <a:ea typeface="Microsoft JhengHei" panose="020B0604030504040204" pitchFamily="34" charset="-120"/>
                  </a:rPr>
                  <a:t>越小</a:t>
                </a:r>
                <a:r>
                  <a:rPr lang="zh-CN" altLang="zh-TW" sz="1100" b="0" i="0" dirty="0">
                    <a:solidFill>
                      <a:srgbClr val="201F1E"/>
                    </a:solidFill>
                    <a:effectLst/>
                    <a:ea typeface="Microsoft JhengHei" panose="020B0604030504040204" pitchFamily="34" charset="-120"/>
                  </a:rPr>
                  <a:t>，配對的</a:t>
                </a:r>
                <a:r>
                  <a:rPr lang="zh-CN" altLang="zh-TW" sz="1100" b="1" i="0" u="sng" dirty="0">
                    <a:solidFill>
                      <a:srgbClr val="201F1E"/>
                    </a:solidFill>
                    <a:effectLst/>
                    <a:ea typeface="Microsoft JhengHei" panose="020B0604030504040204" pitchFamily="34" charset="-120"/>
                  </a:rPr>
                  <a:t>不穩定性越高</a:t>
                </a:r>
                <a:r>
                  <a:rPr lang="zh-CN"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越</a:t>
                </a:r>
                <a:r>
                  <a:rPr lang="zh-CN" altLang="zh-TW" sz="1100" b="1" i="0" u="sng" dirty="0">
                    <a:solidFill>
                      <a:srgbClr val="201F1E"/>
                    </a:solidFill>
                    <a:effectLst/>
                    <a:ea typeface="Microsoft JhengHei" panose="020B0604030504040204" pitchFamily="34" charset="-120"/>
                  </a:rPr>
                  <a:t>不確定</a:t>
                </a:r>
                <a:r>
                  <a:rPr lang="zh-CN" altLang="zh-TW" sz="1100" b="0" i="0" dirty="0">
                    <a:solidFill>
                      <a:srgbClr val="201F1E"/>
                    </a:solidFill>
                    <a:effectLst/>
                    <a:ea typeface="Microsoft JhengHei" panose="020B0604030504040204" pitchFamily="34" charset="-120"/>
                  </a:rPr>
                  <a:t>配對</a:t>
                </a:r>
                <a:r>
                  <a:rPr lang="zh-CN" altLang="zh-TW" sz="1100" b="1" i="0" u="sng" dirty="0">
                    <a:solidFill>
                      <a:srgbClr val="201F1E"/>
                    </a:solidFill>
                    <a:effectLst/>
                    <a:ea typeface="Microsoft JhengHei" panose="020B0604030504040204" pitchFamily="34" charset="-120"/>
                  </a:rPr>
                  <a:t>是否正確</a:t>
                </a:r>
                <a:endParaRPr lang="zh-TW" altLang="zh-TW" sz="1100" b="0" i="0" dirty="0">
                  <a:solidFill>
                    <a:srgbClr val="201F1E"/>
                  </a:solidFill>
                  <a:effectLst/>
                  <a:ea typeface="Microsoft JhengHei" panose="020B0604030504040204" pitchFamily="34" charset="-120"/>
                </a:endParaRPr>
              </a:p>
              <a:p>
                <a:pPr marL="228600" indent="-228600" rtl="0" fontAlgn="ctr">
                  <a:spcBef>
                    <a:spcPts val="0"/>
                  </a:spcBef>
                  <a:spcAft>
                    <a:spcPts val="0"/>
                  </a:spcAft>
                  <a:buFont typeface="+mj-lt"/>
                  <a:buAutoNum type="arabicPeriod"/>
                </a:pPr>
                <a:endParaRPr lang="en-US" altLang="zh-CN" sz="1100" dirty="0">
                  <a:solidFill>
                    <a:srgbClr val="201F1E"/>
                  </a:solidFill>
                  <a:effectLst/>
                  <a:ea typeface="Microsoft JhengHei" panose="020B0604030504040204" pitchFamily="34" charset="-120"/>
                </a:endParaRPr>
              </a:p>
              <a:p>
                <a:pPr marL="228600" indent="-228600" rtl="0" fontAlgn="ctr">
                  <a:spcBef>
                    <a:spcPts val="0"/>
                  </a:spcBef>
                  <a:spcAft>
                    <a:spcPts val="0"/>
                  </a:spcAft>
                  <a:buFont typeface="+mj-lt"/>
                  <a:buAutoNum type="arabicPeriod"/>
                </a:pPr>
                <a:r>
                  <a:rPr lang="zh-CN" altLang="zh-TW" sz="1100" dirty="0">
                    <a:solidFill>
                      <a:srgbClr val="201F1E"/>
                    </a:solidFill>
                    <a:effectLst/>
                    <a:ea typeface="Microsoft JhengHei" panose="020B0604030504040204" pitchFamily="34" charset="-120"/>
                  </a:rPr>
                  <a:t>右圖：</a:t>
                </a:r>
                <a:r>
                  <a:rPr lang="en-US" altLang="zh-TW" sz="1100" dirty="0">
                    <a:solidFill>
                      <a:srgbClr val="201F1E"/>
                    </a:solidFill>
                    <a:effectLst/>
                    <a:ea typeface="Microsoft JhengHei" panose="020B0604030504040204" pitchFamily="34" charset="-120"/>
                  </a:rPr>
                  <a:t>XY</a:t>
                </a:r>
                <a:r>
                  <a:rPr lang="zh-CN" altLang="zh-TW" sz="1100" dirty="0">
                    <a:solidFill>
                      <a:srgbClr val="201F1E"/>
                    </a:solidFill>
                    <a:effectLst/>
                    <a:ea typeface="Microsoft JhengHei" panose="020B0604030504040204" pitchFamily="34" charset="-120"/>
                  </a:rPr>
                  <a:t>軸</a:t>
                </a:r>
                <a:r>
                  <a:rPr lang="en-US" altLang="zh-TW" sz="1100" dirty="0">
                    <a:solidFill>
                      <a:srgbClr val="201F1E"/>
                    </a:solidFill>
                    <a:effectLst/>
                    <a:ea typeface="Microsoft JhengHei" panose="020B0604030504040204" pitchFamily="34" charset="-120"/>
                  </a:rPr>
                  <a:t> </a:t>
                </a:r>
                <a:r>
                  <a:rPr lang="zh-CN" altLang="zh-TW" sz="1100" dirty="0">
                    <a:solidFill>
                      <a:srgbClr val="201F1E"/>
                    </a:solidFill>
                    <a:effectLst/>
                    <a:ea typeface="Microsoft JhengHei" panose="020B0604030504040204" pitchFamily="34" charset="-120"/>
                  </a:rPr>
                  <a:t>代表</a:t>
                </a:r>
                <a:r>
                  <a:rPr lang="en-US" altLang="zh-TW" sz="1100" dirty="0">
                    <a:solidFill>
                      <a:srgbClr val="201F1E"/>
                    </a:solidFill>
                    <a:effectLst/>
                    <a:ea typeface="Microsoft JhengHei" panose="020B0604030504040204" pitchFamily="34" charset="-120"/>
                  </a:rPr>
                  <a:t> </a:t>
                </a:r>
                <a:r>
                  <a:rPr lang="zh-CN" altLang="zh-TW" sz="1100" b="1" u="sng" dirty="0">
                    <a:solidFill>
                      <a:srgbClr val="201F1E"/>
                    </a:solidFill>
                    <a:effectLst/>
                    <a:ea typeface="Microsoft JhengHei" panose="020B0604030504040204" pitchFamily="34" charset="-120"/>
                  </a:rPr>
                  <a:t>兩特徵值</a:t>
                </a:r>
                <a:r>
                  <a:rPr lang="zh-CN" altLang="zh-TW" sz="1100" dirty="0">
                    <a:solidFill>
                      <a:srgbClr val="201F1E"/>
                    </a:solidFill>
                    <a:effectLst/>
                    <a:ea typeface="Microsoft JhengHei" panose="020B0604030504040204" pitchFamily="34" charset="-120"/>
                  </a:rPr>
                  <a:t>，</a:t>
                </a:r>
                <a:r>
                  <a:rPr lang="zh-TW" altLang="zh-TW" sz="1100" dirty="0">
                    <a:solidFill>
                      <a:srgbClr val="201F1E"/>
                    </a:solidFill>
                    <a:effectLst/>
                    <a:ea typeface="Microsoft JhengHei" panose="020B0604030504040204" pitchFamily="34" charset="-120"/>
                  </a:rPr>
                  <a:t>上面 </a:t>
                </a:r>
                <a:r>
                  <a:rPr lang="zh-TW" altLang="zh-TW" sz="1100" b="1" u="sng" dirty="0">
                    <a:solidFill>
                      <a:srgbClr val="201F1E"/>
                    </a:solidFill>
                    <a:effectLst/>
                    <a:ea typeface="Microsoft JhengHei" panose="020B0604030504040204" pitchFamily="34" charset="-120"/>
                  </a:rPr>
                  <a:t>三個位置</a:t>
                </a:r>
                <a:r>
                  <a:rPr lang="zh-TW" altLang="zh-TW" sz="1100" dirty="0">
                    <a:solidFill>
                      <a:srgbClr val="201F1E"/>
                    </a:solidFill>
                    <a:effectLst/>
                    <a:ea typeface="Microsoft JhengHei" panose="020B0604030504040204" pitchFamily="34" charset="-120"/>
                  </a:rPr>
                  <a:t>：</a:t>
                </a:r>
                <a:r>
                  <a:rPr lang="zh-TW" altLang="zh-TW" sz="1100" b="1" u="sng" dirty="0">
                    <a:solidFill>
                      <a:srgbClr val="201F1E"/>
                    </a:solidFill>
                    <a:effectLst/>
                    <a:ea typeface="Microsoft JhengHei" panose="020B0604030504040204" pitchFamily="34" charset="-120"/>
                  </a:rPr>
                  <a:t>不同形狀 </a:t>
                </a:r>
                <a:r>
                  <a:rPr lang="zh-TW" altLang="zh-TW" sz="1100" dirty="0">
                    <a:solidFill>
                      <a:srgbClr val="201F1E"/>
                    </a:solidFill>
                    <a:effectLst/>
                    <a:ea typeface="Microsoft JhengHei" panose="020B0604030504040204" pitchFamily="34" charset="-120"/>
                  </a:rPr>
                  <a:t>的 </a:t>
                </a:r>
                <a:r>
                  <a:rPr lang="zh-TW" altLang="zh-TW" sz="1100" b="1" u="sng" dirty="0">
                    <a:solidFill>
                      <a:srgbClr val="201F1E"/>
                    </a:solidFill>
                    <a:effectLst/>
                    <a:ea typeface="Microsoft JhengHei" panose="020B0604030504040204" pitchFamily="34" charset="-120"/>
                  </a:rPr>
                  <a:t>不確定性橢圓</a:t>
                </a:r>
                <a:endParaRPr lang="zh-TW" altLang="zh-TW" sz="1100" dirty="0">
                  <a:solidFill>
                    <a:srgbClr val="201F1E"/>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TW" altLang="zh-TW" sz="1800" dirty="0">
                    <a:solidFill>
                      <a:srgbClr val="201F1E"/>
                    </a:solidFill>
                    <a:effectLst/>
                    <a:ea typeface="Microsoft JhengHei" panose="020B0604030504040204" pitchFamily="34" charset="-120"/>
                  </a:rPr>
                  <a:t>右上</a:t>
                </a:r>
                <a:r>
                  <a:rPr lang="zh-TW" altLang="zh-TW" sz="1800" b="1" u="sng" dirty="0">
                    <a:solidFill>
                      <a:srgbClr val="201F1E"/>
                    </a:solidFill>
                    <a:effectLst/>
                    <a:ea typeface="Microsoft JhengHei" panose="020B0604030504040204" pitchFamily="34" charset="-120"/>
                  </a:rPr>
                  <a:t>小圓</a:t>
                </a:r>
                <a:r>
                  <a:rPr lang="zh-TW" altLang="zh-TW" sz="1800" dirty="0">
                    <a:solidFill>
                      <a:srgbClr val="201F1E"/>
                    </a:solidFill>
                    <a:effectLst/>
                    <a:ea typeface="Microsoft JhengHei" panose="020B0604030504040204" pitchFamily="34" charset="-120"/>
                  </a:rPr>
                  <a:t>：在</a:t>
                </a:r>
                <a:r>
                  <a:rPr lang="zh-TW" altLang="zh-TW" sz="1800" b="1" u="sng" dirty="0">
                    <a:solidFill>
                      <a:srgbClr val="201F1E"/>
                    </a:solidFill>
                    <a:effectLst/>
                    <a:ea typeface="Microsoft JhengHei" panose="020B0604030504040204" pitchFamily="34" charset="-120"/>
                  </a:rPr>
                  <a:t>角落</a:t>
                </a:r>
                <a:r>
                  <a:rPr lang="zh-TW" altLang="zh-TW" sz="1800" dirty="0">
                    <a:solidFill>
                      <a:srgbClr val="201F1E"/>
                    </a:solidFill>
                    <a:effectLst/>
                    <a:ea typeface="Microsoft JhengHei" panose="020B0604030504040204" pitchFamily="34" charset="-120"/>
                  </a:rPr>
                  <a:t>上，兩個 </a:t>
                </a:r>
                <a:r>
                  <a:rPr lang="zh-TW" altLang="zh-TW" sz="1800" b="1" u="sng" dirty="0">
                    <a:solidFill>
                      <a:srgbClr val="201F1E"/>
                    </a:solidFill>
                    <a:effectLst/>
                    <a:ea typeface="Microsoft JhengHei" panose="020B0604030504040204" pitchFamily="34" charset="-120"/>
                  </a:rPr>
                  <a:t>特徵值都很大</a:t>
                </a:r>
                <a:r>
                  <a:rPr lang="zh-TW"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確定性都很高</a:t>
                </a:r>
                <a:endParaRPr lang="zh-TW" altLang="zh-TW" sz="1800" dirty="0">
                  <a:solidFill>
                    <a:srgbClr val="201F1E"/>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CN" altLang="zh-TW" sz="1800" dirty="0">
                    <a:solidFill>
                      <a:srgbClr val="201F1E"/>
                    </a:solidFill>
                    <a:effectLst/>
                    <a:ea typeface="Microsoft JhengHei" panose="020B0604030504040204" pitchFamily="34" charset="-120"/>
                  </a:rPr>
                  <a:t>上面跟右邊</a:t>
                </a:r>
                <a:r>
                  <a:rPr lang="en-US" altLang="zh-TW" sz="1800" dirty="0">
                    <a:solidFill>
                      <a:srgbClr val="201F1E"/>
                    </a:solidFill>
                    <a:effectLst/>
                    <a:ea typeface="Microsoft JhengHei" panose="020B0604030504040204" pitchFamily="34" charset="-120"/>
                  </a:rPr>
                  <a:t> </a:t>
                </a:r>
                <a:r>
                  <a:rPr lang="zh-CN" altLang="zh-TW" sz="1800" dirty="0">
                    <a:solidFill>
                      <a:srgbClr val="201F1E"/>
                    </a:solidFill>
                    <a:effectLst/>
                    <a:ea typeface="Microsoft JhengHei" panose="020B0604030504040204" pitchFamily="34" charset="-120"/>
                  </a:rPr>
                  <a:t>像範例的</a:t>
                </a:r>
                <a:r>
                  <a:rPr lang="zh-CN" altLang="zh-TW" sz="1800" b="1" u="sng" dirty="0">
                    <a:solidFill>
                      <a:srgbClr val="201F1E"/>
                    </a:solidFill>
                    <a:effectLst/>
                    <a:ea typeface="Microsoft JhengHei" panose="020B0604030504040204" pitchFamily="34" charset="-120"/>
                  </a:rPr>
                  <a:t>橢圓</a:t>
                </a:r>
                <a:r>
                  <a:rPr lang="zh-CN" altLang="zh-TW" sz="1800" dirty="0">
                    <a:solidFill>
                      <a:srgbClr val="201F1E"/>
                    </a:solidFill>
                    <a:effectLst/>
                    <a:ea typeface="Microsoft JhengHei" panose="020B0604030504040204" pitchFamily="34" charset="-120"/>
                  </a:rPr>
                  <a:t>：有</a:t>
                </a:r>
                <a:r>
                  <a:rPr lang="zh-CN" altLang="zh-TW" sz="1800" b="1" u="sng" dirty="0">
                    <a:solidFill>
                      <a:srgbClr val="201F1E"/>
                    </a:solidFill>
                    <a:effectLst/>
                    <a:ea typeface="Microsoft JhengHei" panose="020B0604030504040204" pitchFamily="34" charset="-120"/>
                  </a:rPr>
                  <a:t>跨到邊</a:t>
                </a:r>
                <a:r>
                  <a:rPr lang="zh-CN" altLang="zh-TW" sz="1800" dirty="0">
                    <a:solidFill>
                      <a:srgbClr val="201F1E"/>
                    </a:solidFill>
                    <a:effectLst/>
                    <a:ea typeface="Microsoft JhengHei" panose="020B0604030504040204" pitchFamily="34" charset="-120"/>
                  </a:rPr>
                  <a:t>，</a:t>
                </a:r>
                <a:r>
                  <a:rPr lang="zh-CN" altLang="zh-TW" sz="1800" b="1" u="sng" dirty="0">
                    <a:solidFill>
                      <a:srgbClr val="201F1E"/>
                    </a:solidFill>
                    <a:effectLst/>
                    <a:ea typeface="Microsoft JhengHei" panose="020B0604030504040204" pitchFamily="34" charset="-120"/>
                  </a:rPr>
                  <a:t>一個較確定</a:t>
                </a:r>
                <a:endParaRPr lang="zh-TW" altLang="zh-TW" sz="1800" dirty="0">
                  <a:solidFill>
                    <a:srgbClr val="201F1E"/>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CN" altLang="zh-TW" sz="1800" dirty="0">
                    <a:solidFill>
                      <a:srgbClr val="201F1E"/>
                    </a:solidFill>
                    <a:effectLst/>
                    <a:ea typeface="Microsoft JhengHei" panose="020B0604030504040204" pitchFamily="34" charset="-120"/>
                  </a:rPr>
                  <a:t>左下</a:t>
                </a:r>
                <a:r>
                  <a:rPr lang="zh-CN" altLang="zh-TW" sz="1800" b="1" u="sng" dirty="0">
                    <a:solidFill>
                      <a:srgbClr val="201F1E"/>
                    </a:solidFill>
                    <a:effectLst/>
                    <a:ea typeface="Microsoft JhengHei" panose="020B0604030504040204" pitchFamily="34" charset="-120"/>
                  </a:rPr>
                  <a:t>大圓</a:t>
                </a:r>
                <a:r>
                  <a:rPr lang="zh-CN" altLang="zh-TW" sz="1800" dirty="0">
                    <a:solidFill>
                      <a:srgbClr val="201F1E"/>
                    </a:solidFill>
                    <a:effectLst/>
                    <a:ea typeface="Microsoft JhengHei" panose="020B0604030504040204" pitchFamily="34" charset="-120"/>
                  </a:rPr>
                  <a:t>：跨到</a:t>
                </a:r>
                <a:r>
                  <a:rPr lang="zh-CN" altLang="zh-TW" sz="1800" b="1" u="sng" dirty="0">
                    <a:solidFill>
                      <a:srgbClr val="201F1E"/>
                    </a:solidFill>
                    <a:effectLst/>
                    <a:ea typeface="Microsoft JhengHei" panose="020B0604030504040204" pitchFamily="34" charset="-120"/>
                  </a:rPr>
                  <a:t>平坦區</a:t>
                </a:r>
                <a:r>
                  <a:rPr lang="zh-CN" altLang="zh-TW" sz="1800" dirty="0">
                    <a:solidFill>
                      <a:srgbClr val="201F1E"/>
                    </a:solidFill>
                    <a:effectLst/>
                    <a:ea typeface="Microsoft JhengHei" panose="020B0604030504040204" pitchFamily="34" charset="-120"/>
                  </a:rPr>
                  <a:t>，兩個</a:t>
                </a:r>
                <a:r>
                  <a:rPr lang="zh-TW" altLang="zh-TW" sz="1800" b="1" u="sng" dirty="0">
                    <a:solidFill>
                      <a:srgbClr val="201F1E"/>
                    </a:solidFill>
                    <a:effectLst/>
                    <a:ea typeface="Microsoft JhengHei" panose="020B0604030504040204" pitchFamily="34" charset="-120"/>
                  </a:rPr>
                  <a:t>特徵值都很小</a:t>
                </a:r>
                <a:r>
                  <a:rPr lang="zh-TW" altLang="zh-TW" sz="1800" dirty="0">
                    <a:solidFill>
                      <a:srgbClr val="201F1E"/>
                    </a:solidFill>
                    <a:effectLst/>
                    <a:ea typeface="Microsoft JhengHei" panose="020B0604030504040204" pitchFamily="34" charset="-120"/>
                  </a:rPr>
                  <a:t>，</a:t>
                </a:r>
                <a:r>
                  <a:rPr lang="zh-CN" altLang="zh-TW" sz="1800" dirty="0">
                    <a:solidFill>
                      <a:srgbClr val="201F1E"/>
                    </a:solidFill>
                    <a:effectLst/>
                    <a:ea typeface="Microsoft JhengHei" panose="020B0604030504040204" pitchFamily="34" charset="-120"/>
                  </a:rPr>
                  <a:t>都很</a:t>
                </a:r>
                <a:r>
                  <a:rPr lang="zh-CN" altLang="zh-TW" sz="1800" b="1" u="sng" dirty="0">
                    <a:solidFill>
                      <a:srgbClr val="201F1E"/>
                    </a:solidFill>
                    <a:effectLst/>
                    <a:ea typeface="Microsoft JhengHei" panose="020B0604030504040204" pitchFamily="34" charset="-120"/>
                  </a:rPr>
                  <a:t>不確定</a:t>
                </a:r>
                <a:endParaRPr lang="zh-TW" altLang="zh-TW" sz="1800" dirty="0">
                  <a:solidFill>
                    <a:srgbClr val="201F1E"/>
                  </a:solidFill>
                  <a:effectLst/>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CN"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b="0" i="0" dirty="0">
                    <a:solidFill>
                      <a:srgbClr val="374151"/>
                    </a:solidFill>
                    <a:effectLst/>
                    <a:latin typeface="Söhne"/>
                  </a:rPr>
                  <a:t>其實</a:t>
                </a:r>
                <a:r>
                  <a:rPr lang="zh-TW" altLang="en-US" b="0" i="0" dirty="0">
                    <a:solidFill>
                      <a:srgbClr val="374151"/>
                    </a:solidFill>
                    <a:effectLst/>
                    <a:latin typeface="Söhne"/>
                  </a:rPr>
                  <a:t> </a:t>
                </a:r>
                <a:r>
                  <a:rPr lang="zh-CN" altLang="en-US" b="1" i="0" u="sng" dirty="0">
                    <a:solidFill>
                      <a:srgbClr val="374151"/>
                    </a:solidFill>
                    <a:effectLst/>
                    <a:latin typeface="Söhne"/>
                  </a:rPr>
                  <a:t>不能避免</a:t>
                </a:r>
                <a:r>
                  <a:rPr lang="zh-TW" altLang="en-US" b="1" i="0" u="none" dirty="0">
                    <a:solidFill>
                      <a:srgbClr val="374151"/>
                    </a:solidFill>
                    <a:effectLst/>
                    <a:latin typeface="Söhne"/>
                  </a:rPr>
                  <a:t> </a:t>
                </a:r>
                <a:r>
                  <a:rPr lang="zh-CN" altLang="en-US" b="0" i="0" dirty="0">
                    <a:solidFill>
                      <a:srgbClr val="374151"/>
                    </a:solidFill>
                    <a:effectLst/>
                    <a:latin typeface="Söhne"/>
                  </a:rPr>
                  <a:t>有：</a:t>
                </a:r>
                <a:r>
                  <a:rPr lang="zh-TW" altLang="en-US" b="1" i="0" u="sng" dirty="0">
                    <a:solidFill>
                      <a:srgbClr val="374151"/>
                    </a:solidFill>
                    <a:effectLst/>
                    <a:latin typeface="Söhne"/>
                  </a:rPr>
                  <a:t>邊界</a:t>
                </a:r>
                <a:r>
                  <a:rPr lang="zh-TW" altLang="en-US" b="0" i="0" dirty="0">
                    <a:solidFill>
                      <a:srgbClr val="374151"/>
                    </a:solidFill>
                    <a:effectLst/>
                    <a:latin typeface="Söhne"/>
                  </a:rPr>
                  <a:t> 或 </a:t>
                </a:r>
                <a:r>
                  <a:rPr lang="zh-TW" altLang="en-US" b="1" i="0" u="sng" dirty="0">
                    <a:solidFill>
                      <a:srgbClr val="374151"/>
                    </a:solidFill>
                    <a:effectLst/>
                    <a:latin typeface="Söhne"/>
                  </a:rPr>
                  <a:t>平坦區</a:t>
                </a:r>
                <a:r>
                  <a:rPr lang="zh-TW" altLang="en-US" b="0" i="0" dirty="0">
                    <a:solidFill>
                      <a:srgbClr val="374151"/>
                    </a:solidFill>
                    <a:effectLst/>
                    <a:latin typeface="Söhne"/>
                  </a:rPr>
                  <a:t> 的 </a:t>
                </a:r>
                <a:r>
                  <a:rPr lang="zh-TW" altLang="en-US" b="1" i="0" u="sng" dirty="0">
                    <a:solidFill>
                      <a:srgbClr val="374151"/>
                    </a:solidFill>
                    <a:effectLst/>
                    <a:latin typeface="Söhne"/>
                  </a:rPr>
                  <a:t>特徵點</a:t>
                </a:r>
                <a:r>
                  <a:rPr lang="zh-CN" altLang="en-US" b="0" i="0" dirty="0">
                    <a:solidFill>
                      <a:srgbClr val="374151"/>
                    </a:solidFill>
                    <a:effectLst/>
                    <a:latin typeface="Söhne"/>
                  </a:rPr>
                  <a:t>，</a:t>
                </a:r>
                <a:endParaRPr lang="en-US" altLang="zh-CN" b="0" i="0" dirty="0">
                  <a:solidFill>
                    <a:srgbClr val="374151"/>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0" i="0" dirty="0">
                    <a:solidFill>
                      <a:srgbClr val="374151"/>
                    </a:solidFill>
                    <a:effectLst/>
                    <a:latin typeface="Söhne"/>
                  </a:rPr>
                  <a:t>另</a:t>
                </a:r>
                <a:r>
                  <a:rPr lang="zh-TW" altLang="en-US" b="0" i="0" dirty="0">
                    <a:solidFill>
                      <a:srgbClr val="374151"/>
                    </a:solidFill>
                    <a:effectLst/>
                    <a:latin typeface="Söhne"/>
                  </a:rPr>
                  <a:t> </a:t>
                </a:r>
                <a:r>
                  <a:rPr lang="zh-CN" altLang="en-US" b="1" i="0" u="sng" dirty="0">
                    <a:solidFill>
                      <a:srgbClr val="374151"/>
                    </a:solidFill>
                    <a:effectLst/>
                    <a:latin typeface="Söhne"/>
                  </a:rPr>
                  <a:t>三個方法</a:t>
                </a:r>
                <a:r>
                  <a:rPr lang="zh-TW" altLang="en-US" b="0" i="0" u="none" dirty="0">
                    <a:solidFill>
                      <a:srgbClr val="374151"/>
                    </a:solidFill>
                    <a:effectLst/>
                    <a:latin typeface="Söhne"/>
                  </a:rPr>
                  <a:t> 處理</a:t>
                </a:r>
                <a:endParaRPr lang="en-US" altLang="zh-CN" b="0" i="0" u="none"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b="0" i="0" dirty="0">
                    <a:solidFill>
                      <a:srgbClr val="374151"/>
                    </a:solidFill>
                    <a:effectLst/>
                    <a:latin typeface="Söhne"/>
                  </a:rPr>
                  <a:t>-----------------</a:t>
                </a:r>
              </a:p>
              <a:p>
                <a:pPr rtl="0" fontAlgn="ctr">
                  <a:spcBef>
                    <a:spcPts val="0"/>
                  </a:spcBef>
                  <a:spcAft>
                    <a:spcPts val="0"/>
                  </a:spcAft>
                  <a:buFont typeface="+mj-lt"/>
                  <a:buAutoNum type="arabicPeriod"/>
                </a:pPr>
                <a:endParaRPr lang="en-US" altLang="zh-CN" b="0" i="0" dirty="0">
                  <a:solidFill>
                    <a:srgbClr val="374151"/>
                  </a:solidFill>
                  <a:effectLst/>
                  <a:latin typeface="Söhne"/>
                </a:endParaRPr>
              </a:p>
              <a:p>
                <a:pPr rtl="0" fontAlgn="ctr">
                  <a:spcBef>
                    <a:spcPts val="0"/>
                  </a:spcBef>
                  <a:spcAft>
                    <a:spcPts val="0"/>
                  </a:spcAft>
                  <a:buFont typeface="+mj-lt"/>
                  <a:buAutoNum type="arabicPeriod"/>
                </a:pPr>
                <a:endParaRPr lang="en-US" altLang="zh-CN" b="0" i="0" dirty="0">
                  <a:solidFill>
                    <a:srgbClr val="374151"/>
                  </a:solidFill>
                  <a:effectLst/>
                  <a:latin typeface="Söhne"/>
                </a:endParaRPr>
              </a:p>
              <a:p>
                <a:pPr rtl="0" fontAlgn="ctr">
                  <a:spcBef>
                    <a:spcPts val="0"/>
                  </a:spcBef>
                  <a:spcAft>
                    <a:spcPts val="0"/>
                  </a:spcAft>
                  <a:buFont typeface="+mj-lt"/>
                  <a:buAutoNum type="arabicPeriod"/>
                </a:pPr>
                <a:endParaRPr lang="en-US" altLang="zh-CN" b="0" i="0" dirty="0">
                  <a:solidFill>
                    <a:srgbClr val="374151"/>
                  </a:solidFill>
                  <a:effectLst/>
                  <a:latin typeface="Söhne"/>
                </a:endParaRPr>
              </a:p>
              <a:p>
                <a:pPr rtl="0" fontAlgn="ctr">
                  <a:spcBef>
                    <a:spcPts val="0"/>
                  </a:spcBef>
                  <a:spcAft>
                    <a:spcPts val="0"/>
                  </a:spcAft>
                  <a:buFont typeface="+mj-lt"/>
                  <a:buAutoNum type="arabicPeriod"/>
                </a:pPr>
                <a:endParaRPr lang="en-US" altLang="zh-CN" b="0" i="0" dirty="0">
                  <a:solidFill>
                    <a:srgbClr val="374151"/>
                  </a:solidFill>
                  <a:effectLst/>
                  <a:latin typeface="Söhne"/>
                </a:endParaRPr>
              </a:p>
              <a:p>
                <a:pPr rtl="0" fontAlgn="ctr">
                  <a:spcBef>
                    <a:spcPts val="0"/>
                  </a:spcBef>
                  <a:spcAft>
                    <a:spcPts val="0"/>
                  </a:spcAft>
                  <a:buFont typeface="+mj-lt"/>
                  <a:buAutoNum type="arabicPeriod"/>
                </a:pPr>
                <a:br>
                  <a:rPr lang="en-US" altLang="zh-CN" b="0" i="0" dirty="0">
                    <a:solidFill>
                      <a:srgbClr val="374151"/>
                    </a:solidFill>
                    <a:effectLst/>
                    <a:latin typeface="Söhne"/>
                  </a:rPr>
                </a:br>
                <a:r>
                  <a:rPr lang="en-US" altLang="zh-CN" b="0" i="0" dirty="0">
                    <a:solidFill>
                      <a:srgbClr val="374151"/>
                    </a:solidFill>
                    <a:effectLst/>
                    <a:latin typeface="Söhne"/>
                  </a:rPr>
                  <a:t>(Note:</a:t>
                </a:r>
                <a:br>
                  <a:rPr lang="en-US" altLang="zh-CN" b="0" i="0" dirty="0">
                    <a:solidFill>
                      <a:srgbClr val="374151"/>
                    </a:solidFill>
                    <a:effectLst/>
                    <a:latin typeface="Söhne"/>
                  </a:rPr>
                </a:br>
                <a:r>
                  <a:rPr lang="zh-CN" altLang="en-US" b="0" i="0" dirty="0">
                    <a:solidFill>
                      <a:srgbClr val="374151"/>
                    </a:solidFill>
                    <a:effectLst/>
                    <a:latin typeface="Söhne"/>
                  </a:rPr>
                  <a:t>這邊</a:t>
                </a:r>
                <a:r>
                  <a:rPr lang="el-GR" altLang="zh-TW" sz="1200" b="0" i="0" u="none" strike="noStrike" baseline="0" dirty="0">
                    <a:latin typeface="Cambria Math" panose="02040503050406030204" pitchFamily="18" charset="0"/>
                  </a:rPr>
                  <a:t>𝜆</a:t>
                </a:r>
                <a:r>
                  <a:rPr lang="en-US" altLang="zh-TW" sz="1200" b="0" i="0" u="none" strike="noStrike" baseline="0" dirty="0">
                    <a:latin typeface="Cambria Math" panose="02040503050406030204" pitchFamily="18" charset="0"/>
                  </a:rPr>
                  <a:t>_</a:t>
                </a:r>
                <a:r>
                  <a:rPr lang="el-GR" altLang="zh-TW" sz="1200" b="0" i="0" u="none" strike="noStrike" baseline="0" dirty="0">
                    <a:latin typeface="Cambria Math" panose="02040503050406030204" pitchFamily="18" charset="0"/>
                  </a:rPr>
                  <a:t>0</a:t>
                </a:r>
                <a:r>
                  <a:rPr lang="zh-TW" altLang="en-US" dirty="0"/>
                  <a:t>越小，紅線越長</a:t>
                </a:r>
                <a:r>
                  <a:rPr lang="en-US" altLang="zh-TW" baseline="0" dirty="0"/>
                  <a:t> </a:t>
                </a:r>
                <a:r>
                  <a:rPr lang="en-US" altLang="zh-TW" dirty="0"/>
                  <a:t>(</a:t>
                </a:r>
                <a:r>
                  <a:rPr lang="zh-TW" altLang="en-US" dirty="0"/>
                  <a:t>因為是</a:t>
                </a:r>
                <a:r>
                  <a:rPr lang="en-US" altLang="zh-TW" dirty="0"/>
                  <a:t>-1/2</a:t>
                </a:r>
                <a:r>
                  <a:rPr lang="zh-TW" altLang="en-US" dirty="0"/>
                  <a:t>次方</a:t>
                </a:r>
                <a:r>
                  <a:rPr lang="en-US" altLang="zh-TW" dirty="0"/>
                  <a:t>)</a:t>
                </a:r>
                <a:r>
                  <a:rPr lang="zh-CN" altLang="en-US" b="0" i="0" dirty="0">
                    <a:solidFill>
                      <a:srgbClr val="374151"/>
                    </a:solidFill>
                    <a:effectLst/>
                    <a:latin typeface="Söhne"/>
                  </a:rPr>
                  <a:t>，</a:t>
                </a:r>
                <a:r>
                  <a:rPr lang="zh-TW" altLang="en-US" dirty="0"/>
                  <a:t>代表他的不確定性越大</a:t>
                </a:r>
                <a:br>
                  <a:rPr lang="en-US" altLang="zh-TW" dirty="0"/>
                </a:br>
                <a:r>
                  <a:rPr lang="zh-TW" altLang="en-US" dirty="0"/>
                  <a:t>反之，紅線越短 代表他的不確定性比較小，代表這個</a:t>
                </a:r>
                <a:r>
                  <a:rPr lang="en-US" altLang="zh-TW" dirty="0"/>
                  <a:t>patch</a:t>
                </a:r>
                <a:r>
                  <a:rPr lang="zh-TW" altLang="en-US" dirty="0"/>
                  <a:t>在做</a:t>
                </a:r>
                <a:r>
                  <a:rPr lang="en-US" altLang="zh-TW" dirty="0"/>
                  <a:t>matching</a:t>
                </a:r>
                <a:r>
                  <a:rPr lang="zh-TW" altLang="en-US" dirty="0"/>
                  <a:t>的時候更</a:t>
                </a:r>
                <a:r>
                  <a:rPr lang="en-US" altLang="zh-TW" dirty="0"/>
                  <a:t>reliable</a:t>
                </a:r>
                <a:r>
                  <a:rPr lang="en-US" altLang="zh-CN" b="0" i="0" dirty="0">
                    <a:solidFill>
                      <a:srgbClr val="374151"/>
                    </a:solidFill>
                    <a:effectLst/>
                    <a:latin typeface="Söhne"/>
                  </a:rPr>
                  <a:t>)</a:t>
                </a:r>
                <a:br>
                  <a:rPr lang="en-US" altLang="zh-CN" b="0" i="0" dirty="0">
                    <a:solidFill>
                      <a:srgbClr val="374151"/>
                    </a:solidFill>
                    <a:effectLst/>
                    <a:latin typeface="Söhne"/>
                  </a:rPr>
                </a:br>
                <a:endParaRPr lang="en-US" altLang="zh-TW" b="0" i="0" dirty="0">
                  <a:solidFill>
                    <a:srgbClr val="374151"/>
                  </a:solidFill>
                  <a:effectLst/>
                  <a:latin typeface="Söhne"/>
                </a:endParaRPr>
              </a:p>
              <a:p>
                <a:pPr rtl="0" fontAlgn="ctr">
                  <a:spcBef>
                    <a:spcPts val="0"/>
                  </a:spcBef>
                  <a:spcAft>
                    <a:spcPts val="0"/>
                  </a:spcAft>
                  <a:buFont typeface="+mj-lt"/>
                  <a:buAutoNum type="arabicPeriod"/>
                </a:pPr>
                <a:r>
                  <a:rPr lang="en-US" altLang="zh-TW" b="0" i="0" dirty="0">
                    <a:solidFill>
                      <a:srgbClr val="374151"/>
                    </a:solidFill>
                    <a:effectLst/>
                    <a:latin typeface="Söhne"/>
                  </a:rPr>
                  <a:t>Note: </a:t>
                </a:r>
                <a:r>
                  <a:rPr lang="zh-TW" altLang="en-US" b="0" i="0" dirty="0">
                    <a:solidFill>
                      <a:srgbClr val="374151"/>
                    </a:solidFill>
                    <a:effectLst/>
                    <a:latin typeface="Söhne"/>
                  </a:rPr>
                  <a:t>為何 </a:t>
                </a:r>
                <a:r>
                  <a:rPr lang="en-US" altLang="zh-TW" sz="1800" b="0" i="0" dirty="0">
                    <a:solidFill>
                      <a:srgbClr val="2F2F2F"/>
                    </a:solidFill>
                    <a:effectLst/>
                    <a:ea typeface="Microsoft JhengHei UI" panose="020B0604030504040204" pitchFamily="34" charset="-120"/>
                  </a:rPr>
                  <a:t> </a:t>
                </a:r>
                <a:r>
                  <a:rPr lang="zh-TW" altLang="zh-TW" sz="1800" b="0" i="0" dirty="0">
                    <a:solidFill>
                      <a:srgbClr val="2F2F2F"/>
                    </a:solidFill>
                    <a:effectLst/>
                    <a:ea typeface="Microsoft JhengHei" panose="020B0604030504040204" pitchFamily="34" charset="-120"/>
                  </a:rPr>
                  <a:t>Uncertainty ellipse corresponding to an eigenvalue analysis of the autocorrelation</a:t>
                </a:r>
                <a:r>
                  <a:rPr lang="zh-TW" altLang="en-US" sz="1800" b="0" i="0" dirty="0">
                    <a:solidFill>
                      <a:srgbClr val="2F2F2F"/>
                    </a:solidFill>
                    <a:effectLst/>
                    <a:ea typeface="Microsoft JhengHei" panose="020B0604030504040204" pitchFamily="34" charset="-120"/>
                  </a:rPr>
                  <a:t> </a:t>
                </a:r>
                <a:r>
                  <a:rPr lang="zh-TW" altLang="zh-TW" sz="1800" dirty="0">
                    <a:effectLst/>
                    <a:ea typeface="Microsoft JhengHei UI" panose="020B0604030504040204" pitchFamily="34" charset="-120"/>
                  </a:rPr>
                  <a:t>matrix A</a:t>
                </a:r>
              </a:p>
              <a:p>
                <a:endParaRPr lang="en-US" altLang="zh-CN" b="0" i="0" dirty="0">
                  <a:solidFill>
                    <a:srgbClr val="374151"/>
                  </a:solidFill>
                  <a:effectLst/>
                  <a:latin typeface="Söhne"/>
                </a:endParaRPr>
              </a:p>
              <a:p>
                <a:r>
                  <a:rPr lang="en-US" altLang="zh-CN" b="0" i="0" dirty="0">
                    <a:solidFill>
                      <a:srgbClr val="374151"/>
                    </a:solidFill>
                    <a:effectLst/>
                    <a:latin typeface="Söhne"/>
                  </a:rPr>
                  <a:t>-1/2</a:t>
                </a:r>
                <a:r>
                  <a:rPr lang="zh-TW" altLang="en-US" b="0" i="0" dirty="0">
                    <a:solidFill>
                      <a:srgbClr val="374151"/>
                    </a:solidFill>
                    <a:effectLst/>
                    <a:latin typeface="Söhne"/>
                  </a:rPr>
                  <a:t>次方</a:t>
                </a:r>
                <a:r>
                  <a:rPr lang="en-US" altLang="zh-TW" b="0" i="0" dirty="0">
                    <a:solidFill>
                      <a:srgbClr val="374151"/>
                    </a:solidFill>
                    <a:effectLst/>
                    <a:latin typeface="Söhne"/>
                  </a:rPr>
                  <a:t>:</a:t>
                </a:r>
                <a:r>
                  <a:rPr lang="zh-CN" altLang="en-US" b="0" i="0" dirty="0">
                    <a:solidFill>
                      <a:srgbClr val="374151"/>
                    </a:solidFill>
                    <a:effectLst/>
                    <a:latin typeface="Söhne"/>
                  </a:rPr>
                  <a:t>高斯函数中，它被用作归一化常数，使得高斯函数的积分值为 </a:t>
                </a:r>
                <a:r>
                  <a:rPr lang="en-US" altLang="zh-CN" b="0" i="0" dirty="0">
                    <a:solidFill>
                      <a:srgbClr val="374151"/>
                    </a:solidFill>
                    <a:effectLst/>
                    <a:latin typeface="Söhne"/>
                  </a:rPr>
                  <a:t>1</a:t>
                </a:r>
                <a:endParaRPr lang="en-US" altLang="zh-TW" dirty="0"/>
              </a:p>
              <a:p>
                <a:endParaRPr lang="en-US" altLang="zh-TW" dirty="0"/>
              </a:p>
              <a:p>
                <a:r>
                  <a:rPr lang="zh-TW" altLang="en-US" dirty="0"/>
                  <a:t>如果一塊特徵有邊緣，那他的微分後會比較大 也就是</a:t>
                </a:r>
                <a:r>
                  <a:rPr lang="en-US" altLang="zh-TW" dirty="0"/>
                  <a:t>faster</a:t>
                </a:r>
                <a:r>
                  <a:rPr lang="en-US" altLang="zh-TW" baseline="0" dirty="0"/>
                  <a:t> change</a:t>
                </a:r>
                <a:r>
                  <a:rPr lang="zh-TW" altLang="en-US" baseline="0" dirty="0"/>
                  <a:t>那裡</a:t>
                </a:r>
                <a:endParaRPr lang="en-US" altLang="zh-TW" baseline="0" dirty="0"/>
              </a:p>
              <a:p>
                <a:r>
                  <a:rPr lang="zh-TW" altLang="en-US" baseline="0" dirty="0"/>
                  <a:t>也是我們比較能夠確定的部分，</a:t>
                </a:r>
                <a:endParaRPr lang="en-US" altLang="zh-TW" baseline="0" dirty="0"/>
              </a:p>
              <a:p>
                <a:r>
                  <a:rPr lang="zh-TW" altLang="en-US" dirty="0"/>
                  <a:t>所以這項分析主要是在找 不確定比較大的那個方向 之中誰的不確定性比較小一點</a:t>
                </a:r>
                <a:endParaRPr lang="en-US" altLang="zh-TW" dirty="0"/>
              </a:p>
              <a:p>
                <a:r>
                  <a:rPr lang="en-US" altLang="zh-TW" dirty="0"/>
                  <a:t>(</a:t>
                </a:r>
                <a:r>
                  <a:rPr lang="el-GR" altLang="zh-TW" sz="1200" b="0" i="0" u="none" strike="noStrike" baseline="0" dirty="0">
                    <a:latin typeface="Cambria Math" panose="02040503050406030204" pitchFamily="18" charset="0"/>
                  </a:rPr>
                  <a:t>𝜆</a:t>
                </a:r>
                <a:r>
                  <a:rPr lang="en-US" altLang="zh-TW" sz="1200" b="0" i="0" u="none" strike="noStrike" baseline="0" dirty="0">
                    <a:latin typeface="Cambria Math" panose="02040503050406030204" pitchFamily="18" charset="0"/>
                  </a:rPr>
                  <a:t>_</a:t>
                </a:r>
                <a:r>
                  <a:rPr lang="el-GR" altLang="zh-TW" sz="1200" b="0" i="0" u="none" strike="noStrike" baseline="0" dirty="0">
                    <a:latin typeface="Cambria Math" panose="02040503050406030204" pitchFamily="18" charset="0"/>
                  </a:rPr>
                  <a:t>0</a:t>
                </a:r>
                <a:r>
                  <a:rPr lang="zh-TW" altLang="en-US" dirty="0"/>
                  <a:t>越小則紅線越大，因為有</a:t>
                </a:r>
                <a:r>
                  <a:rPr lang="en-US" altLang="zh-TW" dirty="0"/>
                  <a:t>-</a:t>
                </a:r>
                <a:r>
                  <a:rPr lang="zh-TW" altLang="en-US" dirty="0"/>
                  <a:t>的次方</a:t>
                </a:r>
                <a:r>
                  <a:rPr lang="en-US" altLang="zh-TW" dirty="0"/>
                  <a:t>)</a:t>
                </a:r>
              </a:p>
              <a:p>
                <a:r>
                  <a:rPr lang="zh-TW" altLang="en-US" dirty="0"/>
                  <a:t>紅線如果越大 代表他的不確定性越大，</a:t>
                </a:r>
                <a:endParaRPr lang="en-US" altLang="zh-TW" dirty="0"/>
              </a:p>
              <a:p>
                <a:r>
                  <a:rPr lang="zh-TW" altLang="en-US" dirty="0"/>
                  <a:t>紅線越小 代表他的不確定性比較小，越小的不確定性可以代表的是這個</a:t>
                </a:r>
                <a:r>
                  <a:rPr lang="en-US" altLang="zh-TW" dirty="0"/>
                  <a:t>patch</a:t>
                </a:r>
                <a:r>
                  <a:rPr lang="zh-TW" altLang="en-US" dirty="0"/>
                  <a:t>在做</a:t>
                </a:r>
                <a:r>
                  <a:rPr lang="en-US" altLang="zh-TW" dirty="0"/>
                  <a:t>matching</a:t>
                </a:r>
                <a:r>
                  <a:rPr lang="zh-TW" altLang="en-US" dirty="0"/>
                  <a:t>的時候更</a:t>
                </a:r>
                <a:r>
                  <a:rPr lang="en-US" altLang="zh-TW" dirty="0"/>
                  <a:t>reliable</a:t>
                </a:r>
              </a:p>
              <a:p>
                <a:r>
                  <a:rPr lang="zh-TW" altLang="en-US" dirty="0"/>
                  <a:t>也就是透過分析</a:t>
                </a:r>
                <a:r>
                  <a:rPr lang="en-US" altLang="zh-TW" dirty="0"/>
                  <a:t>eigenvalue</a:t>
                </a:r>
                <a:r>
                  <a:rPr lang="zh-TW" altLang="en-US" dirty="0"/>
                  <a:t>之類的 ，我們是在找不確定性越小的</a:t>
                </a:r>
                <a:r>
                  <a:rPr lang="en-US" altLang="zh-TW" dirty="0"/>
                  <a:t>patch</a:t>
                </a:r>
                <a:r>
                  <a:rPr lang="zh-TW" altLang="en-US" dirty="0"/>
                  <a:t>，可信度更高，會變成我們優先做</a:t>
                </a:r>
                <a:r>
                  <a:rPr lang="en-US" altLang="zh-TW" dirty="0"/>
                  <a:t>Match</a:t>
                </a:r>
                <a:r>
                  <a:rPr lang="zh-TW" altLang="en-US" dirty="0"/>
                  <a:t>的部分</a:t>
                </a:r>
                <a:endParaRPr lang="en-US" altLang="zh-TW" dirty="0"/>
              </a:p>
            </p:txBody>
          </p:sp>
        </mc:Fallback>
      </mc:AlternateContent>
      <p:sp>
        <p:nvSpPr>
          <p:cNvPr id="4" name="投影片編號版面配置區 3"/>
          <p:cNvSpPr>
            <a:spLocks noGrp="1"/>
          </p:cNvSpPr>
          <p:nvPr>
            <p:ph type="sldNum" sz="quarter" idx="5"/>
          </p:nvPr>
        </p:nvSpPr>
        <p:spPr/>
        <p:txBody>
          <a:bodyPr/>
          <a:lstStyle/>
          <a:p>
            <a:fld id="{818481D3-6815-42F4-851B-2E76A655E3B1}" type="slidenum">
              <a:rPr lang="zh-TW" altLang="en-US" smtClean="0"/>
              <a:pPr/>
              <a:t>24</a:t>
            </a:fld>
            <a:endParaRPr lang="zh-TW" altLang="en-US"/>
          </a:p>
        </p:txBody>
      </p:sp>
    </p:spTree>
    <p:extLst>
      <p:ext uri="{BB962C8B-B14F-4D97-AF65-F5344CB8AC3E}">
        <p14:creationId xmlns:p14="http://schemas.microsoft.com/office/powerpoint/2010/main" val="2401925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fontScale="77500" lnSpcReduction="20000"/>
              </a:bodyPr>
              <a:lstStyle/>
              <a:p>
                <a:r>
                  <a:rPr lang="en-US" altLang="zh-TW" dirty="0"/>
                  <a:t>Harris and Stephens </a:t>
                </a:r>
                <a:r>
                  <a:rPr lang="zh-TW" altLang="en-US" dirty="0"/>
                  <a:t>提出，</a:t>
                </a:r>
                <a:r>
                  <a:rPr lang="en-US" altLang="zh-TW" dirty="0"/>
                  <a:t>determinant</a:t>
                </a:r>
                <a:r>
                  <a:rPr lang="zh-TW" altLang="en-US" dirty="0"/>
                  <a:t> </a:t>
                </a:r>
                <a14:m>
                  <m:oMath xmlns:m="http://schemas.openxmlformats.org/officeDocument/2006/math">
                    <m:func>
                      <m:funcPr>
                        <m:ctrlPr>
                          <a:rPr lang="en-US" altLang="zh-TW" sz="1200" i="1" dirty="0" smtClean="0">
                            <a:effectLst/>
                            <a:latin typeface="Cambria Math" panose="02040503050406030204" pitchFamily="18" charset="0"/>
                          </a:rPr>
                        </m:ctrlPr>
                      </m:funcPr>
                      <m:fName>
                        <m:r>
                          <m:rPr>
                            <m:sty m:val="p"/>
                          </m:rPr>
                          <a:rPr lang="en-US" altLang="zh-TW" sz="1200" i="0" dirty="0" smtClean="0">
                            <a:effectLst/>
                            <a:latin typeface="Cambria Math" panose="02040503050406030204" pitchFamily="18" charset="0"/>
                          </a:rPr>
                          <m:t>det</m:t>
                        </m:r>
                      </m:fName>
                      <m:e>
                        <m:d>
                          <m:dPr>
                            <m:ctrlPr>
                              <a:rPr lang="en-US" altLang="zh-TW" sz="1200" i="1" dirty="0" smtClean="0">
                                <a:effectLst/>
                                <a:latin typeface="Cambria Math" panose="02040503050406030204" pitchFamily="18" charset="0"/>
                              </a:rPr>
                            </m:ctrlPr>
                          </m:dPr>
                          <m:e>
                            <m:r>
                              <a:rPr lang="en-US" altLang="zh-TW" sz="1200" i="1" dirty="0" smtClean="0">
                                <a:effectLst/>
                                <a:latin typeface="Cambria Math" panose="02040503050406030204" pitchFamily="18" charset="0"/>
                              </a:rPr>
                              <m:t>𝐴</m:t>
                            </m:r>
                          </m:e>
                        </m:d>
                      </m:e>
                    </m:func>
                    <m:r>
                      <a:rPr lang="en-US" altLang="zh-TW" sz="1200" i="1" dirty="0" smtClean="0">
                        <a:effectLst/>
                        <a:latin typeface="Cambria Math" panose="02040503050406030204" pitchFamily="18" charset="0"/>
                      </a:rPr>
                      <m:t>−</m:t>
                    </m:r>
                    <m:r>
                      <a:rPr lang="el-GR" altLang="zh-TW" sz="1200" i="1" dirty="0">
                        <a:effectLst/>
                        <a:latin typeface="Cambria Math" panose="02040503050406030204" pitchFamily="18" charset="0"/>
                      </a:rPr>
                      <m:t>𝛼</m:t>
                    </m:r>
                    <m:r>
                      <a:rPr lang="el-GR" altLang="zh-TW" sz="1200" i="1" dirty="0">
                        <a:effectLst/>
                        <a:latin typeface="Cambria Math" panose="02040503050406030204" pitchFamily="18" charset="0"/>
                      </a:rPr>
                      <m:t> </m:t>
                    </m:r>
                    <m:r>
                      <m:rPr>
                        <m:sty m:val="p"/>
                      </m:rPr>
                      <a:rPr lang="en-US" altLang="zh-TW" sz="1200" i="0" dirty="0">
                        <a:effectLst/>
                        <a:latin typeface="Cambria Math" panose="02040503050406030204" pitchFamily="18" charset="0"/>
                      </a:rPr>
                      <m:t>trace</m:t>
                    </m:r>
                    <m:sSup>
                      <m:sSupPr>
                        <m:ctrlPr>
                          <a:rPr lang="en-US" altLang="zh-TW" sz="1200" b="0" i="1" dirty="0" smtClean="0">
                            <a:effectLst/>
                            <a:latin typeface="Cambria Math" panose="02040503050406030204" pitchFamily="18" charset="0"/>
                          </a:rPr>
                        </m:ctrlPr>
                      </m:sSupPr>
                      <m:e>
                        <m:d>
                          <m:dPr>
                            <m:ctrlPr>
                              <a:rPr lang="en-US" altLang="zh-TW" sz="1200" i="1" dirty="0">
                                <a:effectLst/>
                                <a:latin typeface="Cambria Math" panose="02040503050406030204" pitchFamily="18" charset="0"/>
                              </a:rPr>
                            </m:ctrlPr>
                          </m:dPr>
                          <m:e>
                            <m:r>
                              <a:rPr lang="en-US" altLang="zh-TW" sz="1200" b="1" i="1" dirty="0">
                                <a:effectLst/>
                                <a:latin typeface="Cambria Math" panose="02040503050406030204" pitchFamily="18" charset="0"/>
                              </a:rPr>
                              <m:t>𝑨</m:t>
                            </m:r>
                          </m:e>
                        </m:d>
                      </m:e>
                      <m:sup>
                        <m:r>
                          <a:rPr lang="en-US" altLang="zh-TW" sz="1200" i="1" dirty="0">
                            <a:effectLst/>
                            <a:latin typeface="Cambria Math" panose="02040503050406030204" pitchFamily="18" charset="0"/>
                          </a:rPr>
                          <m:t>2</m:t>
                        </m:r>
                      </m:sup>
                    </m:sSup>
                  </m:oMath>
                </a14:m>
                <a:endParaRPr lang="en-US" altLang="zh-TW" dirty="0"/>
              </a:p>
              <a:p>
                <a:r>
                  <a:rPr lang="zh-TW" altLang="en-US" dirty="0"/>
                  <a:t>由</a:t>
                </a:r>
                <a:r>
                  <a:rPr lang="zh-TW" altLang="en-US" b="1" u="sng" dirty="0"/>
                  <a:t>線性代數</a:t>
                </a:r>
                <a:r>
                  <a:rPr lang="zh-TW" altLang="en-US" dirty="0"/>
                  <a:t>得右邊等式</a:t>
                </a:r>
                <a:endParaRPr lang="en-US" altLang="zh-TW" dirty="0"/>
              </a:p>
              <a:p>
                <a:pPr marL="342900" indent="-342900" rtl="0" fontAlgn="ctr">
                  <a:spcBef>
                    <a:spcPts val="0"/>
                  </a:spcBef>
                  <a:spcAft>
                    <a:spcPts val="0"/>
                  </a:spcAft>
                  <a:buFont typeface="+mj-lt"/>
                  <a:buAutoNum type="arabicPeriod"/>
                </a:pPr>
                <a:r>
                  <a:rPr lang="en-US" altLang="zh-TW" sz="1800" dirty="0"/>
                  <a:t>Determinant</a:t>
                </a:r>
                <a:r>
                  <a:rPr lang="zh-TW" altLang="en-US" sz="1800" dirty="0"/>
                  <a:t> </a:t>
                </a:r>
                <a14:m>
                  <m:oMath xmlns:m="http://schemas.openxmlformats.org/officeDocument/2006/math">
                    <m:func>
                      <m:funcPr>
                        <m:ctrlPr>
                          <a:rPr lang="zh-TW" altLang="zh-TW" sz="1800" b="0" i="1" smtClean="0">
                            <a:solidFill>
                              <a:srgbClr val="000000"/>
                            </a:solidFill>
                            <a:effectLst/>
                            <a:latin typeface="Cambria Math" panose="02040503050406030204" pitchFamily="18" charset="0"/>
                            <a:ea typeface="Microsoft JhengHei" panose="020B0604030504040204" pitchFamily="34" charset="-120"/>
                          </a:rPr>
                        </m:ctrlPr>
                      </m:funcPr>
                      <m:fName>
                        <m:r>
                          <m:rPr>
                            <m:sty m:val="p"/>
                          </m:rPr>
                          <a:rPr lang="zh-TW" altLang="zh-TW" sz="1800" b="0" i="0">
                            <a:solidFill>
                              <a:srgbClr val="000000"/>
                            </a:solidFill>
                            <a:effectLst/>
                            <a:latin typeface="Cambria Math" panose="02040503050406030204" pitchFamily="18" charset="0"/>
                            <a:ea typeface="Microsoft JhengHei" panose="020B0604030504040204" pitchFamily="34" charset="-120"/>
                          </a:rPr>
                          <m:t>det</m:t>
                        </m:r>
                      </m:fName>
                      <m:e>
                        <m:d>
                          <m:dPr>
                            <m:ctrlPr>
                              <a:rPr lang="zh-TW" altLang="zh-TW" sz="1800" b="0" i="1">
                                <a:solidFill>
                                  <a:srgbClr val="000000"/>
                                </a:solidFill>
                                <a:effectLst/>
                                <a:latin typeface="Cambria Math" panose="02040503050406030204" pitchFamily="18" charset="0"/>
                                <a:ea typeface="Microsoft JhengHei" panose="020B0604030504040204" pitchFamily="34" charset="-120"/>
                              </a:rPr>
                            </m:ctrlPr>
                          </m:dPr>
                          <m:e>
                            <m:r>
                              <a:rPr lang="zh-TW" altLang="zh-TW" sz="1800" b="0" i="0">
                                <a:solidFill>
                                  <a:srgbClr val="000000"/>
                                </a:solidFill>
                                <a:effectLst/>
                                <a:latin typeface="Cambria Math" panose="02040503050406030204" pitchFamily="18" charset="0"/>
                                <a:ea typeface="Microsoft JhengHei" panose="020B0604030504040204" pitchFamily="34" charset="-120"/>
                              </a:rPr>
                              <m:t>𝐴</m:t>
                            </m:r>
                          </m:e>
                        </m:d>
                      </m:e>
                    </m:func>
                  </m:oMath>
                </a14:m>
                <a:r>
                  <a:rPr lang="zh-TW" altLang="zh-TW" sz="1800" b="0" i="0" dirty="0">
                    <a:solidFill>
                      <a:srgbClr val="000000"/>
                    </a:solidFill>
                    <a:effectLst/>
                    <a:ea typeface="Microsoft JhengHei" panose="020B0604030504040204" pitchFamily="34" charset="-120"/>
                  </a:rPr>
                  <a:t>：</a:t>
                </a:r>
                <a:r>
                  <a:rPr lang="zh-TW" altLang="zh-TW" sz="1800" b="1" i="0" u="sng" dirty="0">
                    <a:solidFill>
                      <a:srgbClr val="000000"/>
                    </a:solidFill>
                    <a:effectLst/>
                    <a:ea typeface="Microsoft JhengHei" panose="020B0604030504040204" pitchFamily="34" charset="-120"/>
                  </a:rPr>
                  <a:t>兩</a:t>
                </a:r>
                <a:r>
                  <a:rPr lang="en-US" altLang="zh-TW" sz="1800" b="1" i="0" u="sng" dirty="0">
                    <a:solidFill>
                      <a:srgbClr val="000000"/>
                    </a:solidFill>
                    <a:effectLst/>
                    <a:ea typeface="Microsoft JhengHei" panose="020B0604030504040204" pitchFamily="34" charset="-120"/>
                  </a:rPr>
                  <a:t> eigenvalue</a:t>
                </a:r>
                <a:r>
                  <a:rPr lang="zh-TW" altLang="zh-TW" sz="1800" b="1" i="0" u="sng" dirty="0">
                    <a:solidFill>
                      <a:srgbClr val="000000"/>
                    </a:solidFill>
                    <a:effectLst/>
                    <a:ea typeface="Microsoft JhengHei" panose="020B0604030504040204" pitchFamily="34" charset="-120"/>
                  </a:rPr>
                  <a:t> 乘積 </a:t>
                </a:r>
                <a14:m>
                  <m:oMath xmlns:m="http://schemas.openxmlformats.org/officeDocument/2006/math">
                    <m:sSub>
                      <m:sSubPr>
                        <m:ctrlPr>
                          <a:rPr lang="zh-TW" altLang="zh-TW" sz="1800" b="0" i="1">
                            <a:solidFill>
                              <a:srgbClr val="000000"/>
                            </a:solidFill>
                            <a:effectLst/>
                            <a:latin typeface="Cambria Math" panose="02040503050406030204" pitchFamily="18" charset="0"/>
                            <a:ea typeface="Microsoft JhengHei" panose="020B0604030504040204" pitchFamily="34" charset="-120"/>
                          </a:rPr>
                        </m:ctrlPr>
                      </m:sSubPr>
                      <m:e>
                        <m:r>
                          <a:rPr lang="zh-TW" altLang="zh-TW" sz="1800" b="0" i="0">
                            <a:solidFill>
                              <a:srgbClr val="000000"/>
                            </a:solidFill>
                            <a:effectLst/>
                            <a:latin typeface="Cambria Math" panose="02040503050406030204" pitchFamily="18" charset="0"/>
                            <a:ea typeface="Microsoft JhengHei" panose="020B0604030504040204" pitchFamily="34" charset="-120"/>
                          </a:rPr>
                          <m:t>𝜆</m:t>
                        </m:r>
                      </m:e>
                      <m:sub>
                        <m:r>
                          <a:rPr lang="zh-TW" altLang="zh-TW" sz="1800" b="0" i="0">
                            <a:solidFill>
                              <a:srgbClr val="000000"/>
                            </a:solidFill>
                            <a:effectLst/>
                            <a:latin typeface="Cambria Math" panose="02040503050406030204" pitchFamily="18" charset="0"/>
                            <a:ea typeface="Microsoft JhengHei" panose="020B0604030504040204" pitchFamily="34" charset="-120"/>
                          </a:rPr>
                          <m:t>0</m:t>
                        </m:r>
                      </m:sub>
                    </m:sSub>
                    <m:sSub>
                      <m:sSubPr>
                        <m:ctrlPr>
                          <a:rPr lang="zh-TW" altLang="zh-TW" sz="1800" b="0" i="1">
                            <a:solidFill>
                              <a:srgbClr val="000000"/>
                            </a:solidFill>
                            <a:effectLst/>
                            <a:latin typeface="Cambria Math" panose="02040503050406030204" pitchFamily="18" charset="0"/>
                            <a:ea typeface="Microsoft JhengHei" panose="020B0604030504040204" pitchFamily="34" charset="-120"/>
                          </a:rPr>
                        </m:ctrlPr>
                      </m:sSubPr>
                      <m:e>
                        <m:r>
                          <a:rPr lang="zh-TW" altLang="zh-TW" sz="1800" b="0" i="0">
                            <a:solidFill>
                              <a:srgbClr val="000000"/>
                            </a:solidFill>
                            <a:effectLst/>
                            <a:latin typeface="Cambria Math" panose="02040503050406030204" pitchFamily="18" charset="0"/>
                            <a:ea typeface="Microsoft JhengHei" panose="020B0604030504040204" pitchFamily="34" charset="-120"/>
                          </a:rPr>
                          <m:t>𝜆</m:t>
                        </m:r>
                      </m:e>
                      <m:sub>
                        <m:r>
                          <a:rPr lang="zh-TW" altLang="zh-TW" sz="1800" b="0" i="0">
                            <a:solidFill>
                              <a:srgbClr val="000000"/>
                            </a:solidFill>
                            <a:effectLst/>
                            <a:latin typeface="Cambria Math" panose="02040503050406030204" pitchFamily="18" charset="0"/>
                            <a:ea typeface="Microsoft JhengHei" panose="020B0604030504040204" pitchFamily="34" charset="-120"/>
                          </a:rPr>
                          <m:t>1</m:t>
                        </m:r>
                      </m:sub>
                    </m:sSub>
                  </m:oMath>
                </a14:m>
                <a:endParaRPr lang="zh-TW" altLang="zh-TW" sz="1800" b="0" i="0" dirty="0">
                  <a:solidFill>
                    <a:srgbClr val="000000"/>
                  </a:solidFill>
                  <a:effectLst/>
                  <a:ea typeface="Microsoft JhengHei" panose="020B0604030504040204" pitchFamily="34" charset="-120"/>
                </a:endParaRPr>
              </a:p>
              <a:p>
                <a:pPr marL="342900" indent="-342900" rtl="0" fontAlgn="ctr">
                  <a:spcBef>
                    <a:spcPts val="0"/>
                  </a:spcBef>
                  <a:spcAft>
                    <a:spcPts val="0"/>
                  </a:spcAft>
                  <a:buFont typeface="+mj-lt"/>
                  <a:buAutoNum type="arabicPeriod"/>
                </a:pPr>
                <a14:m>
                  <m:oMath xmlns:m="http://schemas.openxmlformats.org/officeDocument/2006/math">
                    <m:r>
                      <m:rPr>
                        <m:sty m:val="p"/>
                      </m:rPr>
                      <a:rPr lang="zh-TW" altLang="zh-TW" sz="1800" b="0" i="0">
                        <a:effectLst/>
                        <a:latin typeface="Cambria Math" panose="02040503050406030204" pitchFamily="18" charset="0"/>
                        <a:ea typeface="Microsoft JhengHei" panose="020B0604030504040204" pitchFamily="34" charset="-120"/>
                      </a:rPr>
                      <m:t>trace</m:t>
                    </m:r>
                  </m:oMath>
                </a14:m>
                <a:r>
                  <a:rPr lang="zh-TW" altLang="zh-TW" sz="1800" b="0" i="0" dirty="0">
                    <a:solidFill>
                      <a:srgbClr val="000000"/>
                    </a:solidFill>
                    <a:effectLst/>
                    <a:ea typeface="Microsoft JhengHei" panose="020B0604030504040204" pitchFamily="34" charset="-120"/>
                  </a:rPr>
                  <a:t>：</a:t>
                </a:r>
                <a:r>
                  <a:rPr lang="zh-TW" altLang="zh-TW" sz="1800" b="1" i="0" u="sng" dirty="0">
                    <a:solidFill>
                      <a:srgbClr val="000000"/>
                    </a:solidFill>
                    <a:effectLst/>
                    <a:ea typeface="Microsoft JhengHei" panose="020B0604030504040204" pitchFamily="34" charset="-120"/>
                  </a:rPr>
                  <a:t>兩</a:t>
                </a:r>
                <a:r>
                  <a:rPr lang="en-US" altLang="zh-TW" sz="1800" b="1" i="0" u="sng" dirty="0">
                    <a:solidFill>
                      <a:srgbClr val="000000"/>
                    </a:solidFill>
                    <a:effectLst/>
                    <a:ea typeface="Microsoft JhengHei" panose="020B0604030504040204" pitchFamily="34" charset="-120"/>
                  </a:rPr>
                  <a:t> eigenvalue</a:t>
                </a:r>
                <a:r>
                  <a:rPr lang="zh-TW" altLang="zh-TW" sz="1800" b="1" i="0" u="sng" dirty="0">
                    <a:solidFill>
                      <a:srgbClr val="000000"/>
                    </a:solidFill>
                    <a:effectLst/>
                    <a:ea typeface="Microsoft JhengHei" panose="020B0604030504040204" pitchFamily="34" charset="-120"/>
                  </a:rPr>
                  <a:t> 和 </a:t>
                </a:r>
                <a14:m>
                  <m:oMath xmlns:m="http://schemas.openxmlformats.org/officeDocument/2006/math">
                    <m:sSub>
                      <m:sSubPr>
                        <m:ctrlPr>
                          <a:rPr lang="zh-TW" altLang="zh-TW" sz="1800" b="0" i="1">
                            <a:effectLst/>
                            <a:latin typeface="Cambria Math" panose="02040503050406030204" pitchFamily="18" charset="0"/>
                            <a:ea typeface="Microsoft JhengHei" panose="020B0604030504040204" pitchFamily="34" charset="-120"/>
                          </a:rPr>
                        </m:ctrlPr>
                      </m:sSubPr>
                      <m:e>
                        <m:r>
                          <a:rPr lang="zh-TW" altLang="zh-TW" sz="1800" b="0" i="0">
                            <a:effectLst/>
                            <a:latin typeface="Cambria Math" panose="02040503050406030204" pitchFamily="18" charset="0"/>
                            <a:ea typeface="Microsoft JhengHei" panose="020B0604030504040204" pitchFamily="34" charset="-120"/>
                          </a:rPr>
                          <m:t>𝜆</m:t>
                        </m:r>
                      </m:e>
                      <m:sub>
                        <m:r>
                          <a:rPr lang="zh-TW" altLang="zh-TW" sz="1800" b="0" i="0">
                            <a:effectLst/>
                            <a:latin typeface="Cambria Math" panose="02040503050406030204" pitchFamily="18" charset="0"/>
                            <a:ea typeface="Microsoft JhengHei" panose="020B0604030504040204" pitchFamily="34" charset="-120"/>
                          </a:rPr>
                          <m:t>0</m:t>
                        </m:r>
                      </m:sub>
                    </m:sSub>
                    <m:r>
                      <a:rPr lang="zh-TW" altLang="zh-TW" sz="1800" b="0" i="0">
                        <a:effectLst/>
                        <a:latin typeface="Cambria Math" panose="02040503050406030204" pitchFamily="18" charset="0"/>
                        <a:ea typeface="Microsoft JhengHei" panose="020B0604030504040204" pitchFamily="34" charset="-120"/>
                      </a:rPr>
                      <m:t>+</m:t>
                    </m:r>
                    <m:sSub>
                      <m:sSubPr>
                        <m:ctrlPr>
                          <a:rPr lang="zh-TW" altLang="zh-TW" sz="1800" b="0" i="1">
                            <a:effectLst/>
                            <a:latin typeface="Cambria Math" panose="02040503050406030204" pitchFamily="18" charset="0"/>
                            <a:ea typeface="Microsoft JhengHei" panose="020B0604030504040204" pitchFamily="34" charset="-120"/>
                          </a:rPr>
                        </m:ctrlPr>
                      </m:sSubPr>
                      <m:e>
                        <m:r>
                          <a:rPr lang="zh-TW" altLang="zh-TW" sz="1800" b="0" i="0">
                            <a:effectLst/>
                            <a:latin typeface="Cambria Math" panose="02040503050406030204" pitchFamily="18" charset="0"/>
                            <a:ea typeface="Microsoft JhengHei" panose="020B0604030504040204" pitchFamily="34" charset="-120"/>
                          </a:rPr>
                          <m:t>𝜆</m:t>
                        </m:r>
                      </m:e>
                      <m:sub>
                        <m:r>
                          <a:rPr lang="zh-TW" altLang="zh-TW" sz="1800" b="0" i="0">
                            <a:effectLst/>
                            <a:latin typeface="Cambria Math" panose="02040503050406030204" pitchFamily="18" charset="0"/>
                            <a:ea typeface="Microsoft JhengHei" panose="020B0604030504040204" pitchFamily="34" charset="-120"/>
                          </a:rPr>
                          <m:t>1</m:t>
                        </m:r>
                      </m:sub>
                    </m:sSub>
                  </m:oMath>
                </a14:m>
                <a:endParaRPr lang="zh-TW" altLang="zh-TW" sz="1800" b="0" i="0" dirty="0">
                  <a:effectLst/>
                  <a:ea typeface="Microsoft JhengHei" panose="020B0604030504040204" pitchFamily="34" charset="-120"/>
                </a:endParaRPr>
              </a:p>
              <a:p>
                <a:endParaRPr lang="en-US" altLang="zh-TW" dirty="0"/>
              </a:p>
              <a:p>
                <a:pPr marL="171450" indent="-171450" rtl="0" fontAlgn="ctr">
                  <a:buFont typeface="Arial" panose="020B0604020202020204" pitchFamily="34" charset="0"/>
                  <a:buChar char="•"/>
                </a:pPr>
                <a:r>
                  <a:rPr lang="el-GR" altLang="zh-TW" sz="1200" i="1" kern="1200" dirty="0">
                    <a:solidFill>
                      <a:schemeClr val="tx1"/>
                    </a:solidFill>
                    <a:effectLst/>
                    <a:latin typeface="+mn-lt"/>
                    <a:ea typeface="+mn-ea"/>
                    <a:cs typeface="+mn-cs"/>
                  </a:rPr>
                  <a:t>α</a:t>
                </a:r>
                <a:r>
                  <a:rPr lang="en-US" altLang="zh-TW" sz="1200" kern="1200" dirty="0">
                    <a:solidFill>
                      <a:schemeClr val="tx1"/>
                    </a:solidFill>
                    <a:effectLst/>
                    <a:latin typeface="+mn-lt"/>
                    <a:ea typeface="+mn-ea"/>
                    <a:cs typeface="+mn-cs"/>
                  </a:rPr>
                  <a:t> = 0.06：</a:t>
                </a:r>
                <a:r>
                  <a:rPr lang="zh-TW" altLang="zh-TW" sz="1200" kern="1200" dirty="0">
                    <a:solidFill>
                      <a:schemeClr val="tx1"/>
                    </a:solidFill>
                    <a:effectLst/>
                    <a:latin typeface="+mn-lt"/>
                    <a:ea typeface="+mn-ea"/>
                    <a:cs typeface="+mn-cs"/>
                  </a:rPr>
                  <a:t>有</a:t>
                </a:r>
                <a:r>
                  <a:rPr lang="zh-TW" altLang="zh-TW" sz="1200" b="1" u="sng" kern="1200" dirty="0">
                    <a:solidFill>
                      <a:schemeClr val="tx1"/>
                    </a:solidFill>
                    <a:effectLst/>
                    <a:latin typeface="+mn-lt"/>
                    <a:ea typeface="+mn-ea"/>
                    <a:cs typeface="+mn-cs"/>
                  </a:rPr>
                  <a:t>不錯</a:t>
                </a:r>
                <a:r>
                  <a:rPr lang="zh-TW" altLang="zh-TW" sz="1200" kern="1200" dirty="0">
                    <a:solidFill>
                      <a:schemeClr val="tx1"/>
                    </a:solidFill>
                    <a:effectLst/>
                    <a:latin typeface="+mn-lt"/>
                    <a:ea typeface="+mn-ea"/>
                    <a:cs typeface="+mn-cs"/>
                  </a:rPr>
                  <a:t>效果</a:t>
                </a:r>
              </a:p>
              <a:p>
                <a:pPr marL="171450"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不用</a:t>
                </a:r>
                <a:r>
                  <a:rPr lang="zh-TW" altLang="en-US"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開根號</a:t>
                </a:r>
                <a:r>
                  <a:rPr lang="zh-TW" altLang="en-US"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數字不會</a:t>
                </a:r>
                <a:r>
                  <a:rPr lang="zh-TW" altLang="zh-TW" sz="1200" b="1" u="sng" kern="1200" dirty="0">
                    <a:solidFill>
                      <a:schemeClr val="tx1"/>
                    </a:solidFill>
                    <a:effectLst/>
                    <a:latin typeface="+mn-lt"/>
                    <a:ea typeface="+mn-ea"/>
                    <a:cs typeface="+mn-cs"/>
                  </a:rPr>
                  <a:t>太難看</a:t>
                </a:r>
                <a:endParaRPr lang="zh-TW" altLang="zh-TW" sz="120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這計算：可保有</a:t>
                </a:r>
                <a:r>
                  <a:rPr lang="zh-TW" altLang="zh-TW" sz="1200" b="1" u="sng" kern="1200" dirty="0">
                    <a:solidFill>
                      <a:schemeClr val="tx1"/>
                    </a:solidFill>
                    <a:effectLst/>
                    <a:latin typeface="+mn-lt"/>
                    <a:ea typeface="+mn-ea"/>
                    <a:cs typeface="+mn-cs"/>
                  </a:rPr>
                  <a:t>旋轉不變性</a:t>
                </a:r>
                <a:r>
                  <a:rPr lang="zh-TW" altLang="zh-TW" sz="1200" kern="1200" dirty="0">
                    <a:solidFill>
                      <a:schemeClr val="tx1"/>
                    </a:solidFill>
                    <a:effectLst/>
                    <a:latin typeface="+mn-lt"/>
                    <a:ea typeface="+mn-ea"/>
                    <a:cs typeface="+mn-cs"/>
                  </a:rPr>
                  <a:t>，</a:t>
                </a:r>
                <a:br>
                  <a:rPr lang="en-US" altLang="zh-TW" sz="1200" kern="1200" dirty="0">
                    <a:solidFill>
                      <a:schemeClr val="tx1"/>
                    </a:solidFill>
                    <a:effectLst/>
                    <a:latin typeface="+mn-lt"/>
                    <a:ea typeface="+mn-ea"/>
                    <a:cs typeface="+mn-cs"/>
                  </a:rPr>
                </a:br>
                <a:r>
                  <a:rPr lang="zh-TW" altLang="zh-TW" sz="1200" kern="1200" dirty="0">
                    <a:solidFill>
                      <a:schemeClr val="tx1"/>
                    </a:solidFill>
                    <a:effectLst/>
                    <a:latin typeface="+mn-lt"/>
                    <a:ea typeface="+mn-ea"/>
                    <a:cs typeface="+mn-cs"/>
                  </a:rPr>
                  <a:t>對 </a:t>
                </a:r>
                <a:r>
                  <a:rPr lang="zh-TW" altLang="zh-TW" sz="1200" b="1" u="sng" kern="1200" dirty="0">
                    <a:solidFill>
                      <a:schemeClr val="tx1"/>
                    </a:solidFill>
                    <a:effectLst/>
                    <a:latin typeface="+mn-lt"/>
                    <a:ea typeface="+mn-ea"/>
                    <a:cs typeface="+mn-cs"/>
                  </a:rPr>
                  <a:t>類似邊</a:t>
                </a:r>
                <a:r>
                  <a:rPr lang="zh-TW" altLang="zh-TW" sz="1200" kern="1200" dirty="0">
                    <a:solidFill>
                      <a:schemeClr val="tx1"/>
                    </a:solidFill>
                    <a:effectLst/>
                    <a:latin typeface="+mn-lt"/>
                    <a:ea typeface="+mn-ea"/>
                    <a:cs typeface="+mn-cs"/>
                  </a:rPr>
                  <a:t> 的特徵，也可以</a:t>
                </a:r>
                <a:r>
                  <a:rPr lang="zh-TW" altLang="zh-TW" sz="1200" b="1" u="sng" kern="1200" dirty="0">
                    <a:solidFill>
                      <a:schemeClr val="tx1"/>
                    </a:solidFill>
                    <a:effectLst/>
                    <a:latin typeface="+mn-lt"/>
                    <a:ea typeface="+mn-ea"/>
                    <a:cs typeface="+mn-cs"/>
                  </a:rPr>
                  <a:t>降低他的權重</a:t>
                </a:r>
                <a:endParaRPr lang="zh-TW" altLang="zh-TW" sz="1200" kern="1200" dirty="0">
                  <a:solidFill>
                    <a:schemeClr val="tx1"/>
                  </a:solidFill>
                  <a:effectLst/>
                  <a:latin typeface="+mn-lt"/>
                  <a:ea typeface="+mn-ea"/>
                  <a:cs typeface="+mn-cs"/>
                </a:endParaRPr>
              </a:p>
              <a:p>
                <a:r>
                  <a:rPr lang="en-US" altLang="zh-TW" dirty="0"/>
                  <a:t>-------------------------</a:t>
                </a:r>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minimum eigenvalue </a:t>
                </a:r>
                <a14:m>
                  <m:oMath xmlns:m="http://schemas.openxmlformats.org/officeDocument/2006/math">
                    <m:sSub>
                      <m:sSubPr>
                        <m:ctrlPr>
                          <a:rPr lang="en-US" altLang="zh-TW" sz="1200" b="0" i="1" dirty="0" smtClean="0">
                            <a:effectLst/>
                            <a:latin typeface="Cambria Math" panose="02040503050406030204" pitchFamily="18" charset="0"/>
                          </a:rPr>
                        </m:ctrlPr>
                      </m:sSubPr>
                      <m:e>
                        <m:r>
                          <a:rPr lang="el-GR" altLang="zh-TW" sz="1200" i="1" dirty="0">
                            <a:effectLst/>
                            <a:latin typeface="Cambria Math" panose="02040503050406030204" pitchFamily="18" charset="0"/>
                          </a:rPr>
                          <m:t>𝜆</m:t>
                        </m:r>
                      </m:e>
                      <m:sub>
                        <m:r>
                          <a:rPr lang="el-GR" altLang="zh-TW" sz="1200" i="1" dirty="0">
                            <a:effectLst/>
                            <a:latin typeface="Cambria Math" panose="02040503050406030204" pitchFamily="18" charset="0"/>
                          </a:rPr>
                          <m:t>0</m:t>
                        </m:r>
                      </m:sub>
                    </m:sSub>
                  </m:oMath>
                </a14:m>
                <a:r>
                  <a:rPr lang="en-US" altLang="zh-TW" dirty="0"/>
                  <a:t> (Shi and </a:t>
                </a:r>
                <a:r>
                  <a:rPr lang="en-US" altLang="zh-TW" dirty="0" err="1"/>
                  <a:t>Tomasi</a:t>
                </a:r>
                <a:r>
                  <a:rPr lang="en-US" altLang="zh-TW" dirty="0"/>
                  <a:t> 1994)</a:t>
                </a:r>
                <a:r>
                  <a:rPr lang="zh-TW" altLang="en-US" dirty="0"/>
                  <a:t> </a:t>
                </a:r>
                <a:r>
                  <a:rPr lang="zh-CN" altLang="en-US" sz="1200" kern="1200" dirty="0">
                    <a:solidFill>
                      <a:schemeClr val="tx1"/>
                    </a:solidFill>
                    <a:latin typeface="+mn-lt"/>
                    <a:ea typeface="+mn-ea"/>
                    <a:cs typeface="+mn-cs"/>
                  </a:rPr>
                  <a:t>不是唯一可以用来寻找</a:t>
                </a:r>
                <a:r>
                  <a:rPr lang="zh-TW" altLang="en-US" sz="1200" kern="1200" dirty="0">
                    <a:solidFill>
                      <a:schemeClr val="tx1"/>
                    </a:solidFill>
                    <a:latin typeface="+mn-lt"/>
                    <a:ea typeface="+mn-ea"/>
                    <a:cs typeface="+mn-cs"/>
                  </a:rPr>
                  <a:t> </a:t>
                </a:r>
                <a:r>
                  <a:rPr lang="en-US" altLang="zh-TW" dirty="0" err="1"/>
                  <a:t>keypoints</a:t>
                </a:r>
                <a:r>
                  <a:rPr lang="zh-TW" altLang="en-US" dirty="0"/>
                  <a:t> </a:t>
                </a:r>
                <a:r>
                  <a:rPr lang="zh-CN" altLang="en-US" sz="1200" kern="1200" dirty="0">
                    <a:solidFill>
                      <a:schemeClr val="tx1"/>
                    </a:solidFill>
                    <a:latin typeface="+mn-lt"/>
                    <a:ea typeface="+mn-ea"/>
                    <a:cs typeface="+mn-cs"/>
                  </a:rPr>
                  <a:t>关键点</a:t>
                </a:r>
                <a:r>
                  <a:rPr lang="zh-TW" altLang="en-US" sz="1200" kern="1200" dirty="0">
                    <a:solidFill>
                      <a:schemeClr val="tx1"/>
                    </a:solidFill>
                    <a:latin typeface="+mn-lt"/>
                    <a:ea typeface="+mn-ea"/>
                    <a:cs typeface="+mn-cs"/>
                  </a:rPr>
                  <a:t> </a:t>
                </a:r>
                <a:r>
                  <a:rPr lang="zh-CN" altLang="en-US" sz="1200" kern="1200" dirty="0">
                    <a:solidFill>
                      <a:schemeClr val="tx1"/>
                    </a:solidFill>
                    <a:latin typeface="+mn-lt"/>
                    <a:ea typeface="+mn-ea"/>
                    <a:cs typeface="+mn-cs"/>
                  </a:rPr>
                  <a:t>的量</a:t>
                </a: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接下來介紹對於</a:t>
                </a:r>
                <a:r>
                  <a:rPr lang="en-US" altLang="zh-TW" sz="1200" dirty="0"/>
                  <a:t>Hessian Matrix</a:t>
                </a:r>
                <a:r>
                  <a:rPr lang="zh-TW" altLang="en-US" sz="1200" dirty="0"/>
                  <a:t> </a:t>
                </a:r>
                <a:r>
                  <a:rPr lang="en-US" altLang="zh-TW" sz="1200" dirty="0"/>
                  <a:t>(</a:t>
                </a:r>
                <a:r>
                  <a:rPr lang="zh-TW" altLang="en-US" sz="1200" kern="1200" dirty="0">
                    <a:solidFill>
                      <a:schemeClr val="tx1"/>
                    </a:solidFill>
                    <a:latin typeface="+mn-lt"/>
                    <a:ea typeface="+mn-ea"/>
                    <a:cs typeface="+mn-cs"/>
                  </a:rPr>
                  <a:t>分析</a:t>
                </a:r>
                <a:r>
                  <a:rPr lang="en-US" altLang="zh-TW" sz="1200" kern="1200" dirty="0">
                    <a:solidFill>
                      <a:schemeClr val="tx1"/>
                    </a:solidFill>
                    <a:latin typeface="+mn-lt"/>
                    <a:ea typeface="+mn-ea"/>
                    <a:cs typeface="+mn-cs"/>
                  </a:rPr>
                  <a:t>eigenvalue</a:t>
                </a:r>
                <a:r>
                  <a:rPr lang="en-US" altLang="zh-TW" sz="1200" dirty="0"/>
                  <a:t>)</a:t>
                </a:r>
                <a:r>
                  <a:rPr lang="zh-TW" altLang="en-US" sz="1200" dirty="0"/>
                  <a:t> 不同的計算方法，</a:t>
                </a:r>
                <a:endParaRPr lang="en-US" altLang="zh-TW"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t>主要也是算 這次的 </a:t>
                </a:r>
                <a:r>
                  <a:rPr lang="en-US" altLang="zh-TW" sz="1200" dirty="0"/>
                  <a:t>feature mapping </a:t>
                </a:r>
                <a:r>
                  <a:rPr lang="zh-TW" altLang="en-US" sz="1200" dirty="0"/>
                  <a:t>是否為好的</a:t>
                </a:r>
                <a:r>
                  <a:rPr lang="en-US" altLang="zh-TW" sz="1200" dirty="0"/>
                  <a:t> feature mapping </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TW" i="1" dirty="0" smtClean="0">
                        <a:latin typeface="Cambria Math" panose="02040503050406030204" pitchFamily="18" charset="0"/>
                      </a:rPr>
                      <m:t>&gt;&gt;</m:t>
                    </m:r>
                  </m:oMath>
                </a14:m>
                <a:r>
                  <a:rPr lang="en-US" altLang="zh-TW" dirty="0"/>
                  <a:t>greater greater than</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baseline="0" dirty="0">
                    <a:latin typeface="NimbusRomNo9L-Regu"/>
                  </a:rPr>
                  <a:t>Both of these techniques also proposed using a Gaussian weighting window instead</a:t>
                </a:r>
                <a:r>
                  <a:rPr lang="zh-TW" altLang="en-US" sz="1200" b="0" i="0" u="none" strike="noStrike" baseline="0" dirty="0">
                    <a:latin typeface="NimbusRomNo9L-Regu"/>
                  </a:rPr>
                  <a:t> </a:t>
                </a:r>
                <a:r>
                  <a:rPr lang="en-US" altLang="zh-TW" sz="1200" b="0" i="0" u="none" strike="noStrike" baseline="0" dirty="0">
                    <a:latin typeface="NimbusRomNo9L-Regu"/>
                  </a:rPr>
                  <a:t>of the previously used square patches, which makes the detector response insensitive to</a:t>
                </a:r>
                <a:r>
                  <a:rPr lang="zh-TW" altLang="en-US" sz="1200" b="0" i="0" u="none" strike="noStrike" baseline="0" dirty="0">
                    <a:latin typeface="NimbusRomNo9L-Regu"/>
                  </a:rPr>
                  <a:t> </a:t>
                </a:r>
                <a:r>
                  <a:rPr lang="en-US" altLang="zh-TW" sz="1200" b="0" i="0" u="none" strike="noStrike" baseline="0" dirty="0">
                    <a:latin typeface="NimbusRomNo9L-Regu"/>
                  </a:rPr>
                  <a:t>in-plane image rotations.</a:t>
                </a:r>
                <a:endParaRPr lang="en-US" altLang="zh-TW" dirty="0"/>
              </a:p>
              <a:p>
                <a:endParaRPr lang="en-US" altLang="zh-TW" dirty="0"/>
              </a:p>
              <a:p>
                <a:pPr marL="228600" indent="-228600">
                  <a:buFont typeface="+mj-lt"/>
                  <a:buAutoNum type="arabicPeriod"/>
                </a:pPr>
                <a:r>
                  <a:rPr lang="en-US" altLang="zh-TW" dirty="0"/>
                  <a:t>The minimum eigenvalue </a:t>
                </a:r>
                <a14:m>
                  <m:oMath xmlns:m="http://schemas.openxmlformats.org/officeDocument/2006/math">
                    <m:sSub>
                      <m:sSubPr>
                        <m:ctrlPr>
                          <a:rPr lang="en-US" altLang="zh-TW" sz="1200" b="0" i="1" dirty="0" smtClean="0">
                            <a:effectLst/>
                            <a:latin typeface="Cambria Math" panose="02040503050406030204" pitchFamily="18" charset="0"/>
                          </a:rPr>
                        </m:ctrlPr>
                      </m:sSubPr>
                      <m:e>
                        <m:r>
                          <a:rPr lang="el-GR" altLang="zh-TW" sz="1200" i="1" dirty="0">
                            <a:effectLst/>
                            <a:latin typeface="Cambria Math" panose="02040503050406030204" pitchFamily="18" charset="0"/>
                          </a:rPr>
                          <m:t>𝜆</m:t>
                        </m:r>
                      </m:e>
                      <m:sub>
                        <m:r>
                          <a:rPr lang="el-GR" altLang="zh-TW" sz="1200" i="1" dirty="0">
                            <a:effectLst/>
                            <a:latin typeface="Cambria Math" panose="02040503050406030204" pitchFamily="18" charset="0"/>
                          </a:rPr>
                          <m:t>0</m:t>
                        </m:r>
                      </m:sub>
                    </m:sSub>
                  </m:oMath>
                </a14:m>
                <a:r>
                  <a:rPr lang="en-US" altLang="zh-TW" dirty="0"/>
                  <a:t> (Shi and </a:t>
                </a:r>
                <a:r>
                  <a:rPr lang="en-US" altLang="zh-TW" dirty="0" err="1"/>
                  <a:t>Tomasi</a:t>
                </a:r>
                <a:r>
                  <a:rPr lang="en-US" altLang="zh-TW" dirty="0"/>
                  <a:t> 1994) is not the only quantity that can be used to find </a:t>
                </a:r>
                <a:r>
                  <a:rPr lang="en-US" altLang="zh-TW" dirty="0" err="1"/>
                  <a:t>keypoints</a:t>
                </a:r>
                <a:r>
                  <a:rPr lang="en-US" altLang="zh-TW" dirty="0"/>
                  <a:t>. A simpler quantity, proposed by Harris and Stephens (1988)</a:t>
                </a:r>
              </a:p>
              <a:p>
                <a:pPr marL="628650" lvl="1" indent="-171450" algn="l" defTabSz="914400" rtl="0" eaLnBrk="1" latinLnBrk="0" hangingPunct="1">
                  <a:buFont typeface="Arial" panose="020B0604020202020204" pitchFamily="34" charset="0"/>
                  <a:buChar char="•"/>
                </a:pPr>
                <a:r>
                  <a:rPr lang="zh-CN" altLang="en-US" sz="1200" kern="1200" dirty="0">
                    <a:solidFill>
                      <a:schemeClr val="tx1"/>
                    </a:solidFill>
                    <a:latin typeface="+mn-lt"/>
                    <a:ea typeface="+mn-ea"/>
                    <a:cs typeface="+mn-cs"/>
                  </a:rPr>
                  <a:t>不是唯一可以用来寻找关键点的量</a:t>
                </a:r>
                <a:endParaRPr lang="en-US" altLang="zh-CN" sz="1200" kern="1200" dirty="0">
                  <a:solidFill>
                    <a:schemeClr val="tx1"/>
                  </a:solidFill>
                  <a:latin typeface="+mn-lt"/>
                  <a:ea typeface="+mn-ea"/>
                  <a:cs typeface="+mn-cs"/>
                </a:endParaRPr>
              </a:p>
              <a:p>
                <a:pPr marL="628650" lvl="1" indent="-171450">
                  <a:buFont typeface="Arial" panose="020B0604020202020204" pitchFamily="34" charset="0"/>
                  <a:buChar char="•"/>
                </a:pPr>
                <a:r>
                  <a:rPr lang="en-US" altLang="zh-TW" dirty="0"/>
                  <a:t>Harris and Stephens</a:t>
                </a:r>
                <a:r>
                  <a:rPr lang="zh-TW" altLang="en-US" dirty="0"/>
                  <a:t> 發表了另一個方法來分析</a:t>
                </a:r>
                <a:r>
                  <a:rPr lang="en-US" altLang="zh-TW" dirty="0"/>
                  <a:t>features(1988</a:t>
                </a:r>
                <a:r>
                  <a:rPr lang="zh-TW" altLang="en-US" dirty="0"/>
                  <a:t>年</a:t>
                </a:r>
                <a:r>
                  <a:rPr lang="en-US" altLang="zh-TW" dirty="0"/>
                  <a:t>)</a:t>
                </a:r>
                <a:endParaRPr lang="en-US" altLang="zh-CN" dirty="0"/>
              </a:p>
              <a:p>
                <a:pPr marL="228600" indent="-228600" algn="l">
                  <a:buFont typeface="+mj-lt"/>
                  <a:buAutoNum type="arabicPeriod"/>
                </a:pPr>
                <a:r>
                  <a:rPr lang="en-US" altLang="zh-TW" sz="1200" b="0" i="0" u="none" strike="noStrike" baseline="0" dirty="0">
                    <a:latin typeface="NimbusRomNo9L-Regu"/>
                  </a:rPr>
                  <a:t>Both of these techniques also proposed using a Gaussian weighting window instead</a:t>
                </a:r>
                <a:r>
                  <a:rPr lang="zh-TW" altLang="en-US" sz="1200" b="0" i="0" u="none" strike="noStrike" baseline="0" dirty="0">
                    <a:latin typeface="NimbusRomNo9L-Regu"/>
                  </a:rPr>
                  <a:t> </a:t>
                </a:r>
                <a:r>
                  <a:rPr lang="en-US" altLang="zh-TW" sz="1200" b="0" i="0" u="none" strike="noStrike" baseline="0" dirty="0">
                    <a:latin typeface="NimbusRomNo9L-Regu"/>
                  </a:rPr>
                  <a:t>of the previously used square patches, which makes the detector response insensitive to</a:t>
                </a:r>
                <a:r>
                  <a:rPr lang="zh-TW" altLang="en-US" sz="1200" b="0" i="0" u="none" strike="noStrike" baseline="0" dirty="0">
                    <a:latin typeface="NimbusRomNo9L-Regu"/>
                  </a:rPr>
                  <a:t> </a:t>
                </a:r>
                <a:r>
                  <a:rPr lang="en-US" altLang="zh-TW" sz="1200" b="0" i="0" u="none" strike="noStrike" baseline="0" dirty="0">
                    <a:latin typeface="NimbusRomNo9L-Regu"/>
                  </a:rPr>
                  <a:t>in-plane image rotations.</a:t>
                </a:r>
                <a:endParaRPr lang="zh-TW" altLang="en-US" dirty="0"/>
              </a:p>
              <a:p>
                <a:endParaRPr lang="en-US" altLang="zh-TW" dirty="0"/>
              </a:p>
              <a:p>
                <a:r>
                  <a:rPr lang="zh-TW" altLang="en-US" dirty="0"/>
                  <a:t>拿到</a:t>
                </a:r>
                <a14:m>
                  <m:oMath xmlns:m="http://schemas.openxmlformats.org/officeDocument/2006/math">
                    <m:sSub>
                      <m:sSubPr>
                        <m:ctrlPr>
                          <a:rPr lang="en-US" altLang="zh-TW" sz="1200" b="0" i="1" dirty="0" smtClean="0">
                            <a:effectLst/>
                            <a:latin typeface="Cambria Math" panose="02040503050406030204" pitchFamily="18" charset="0"/>
                          </a:rPr>
                        </m:ctrlPr>
                      </m:sSubPr>
                      <m:e>
                        <m:r>
                          <a:rPr lang="el-GR" altLang="zh-TW" sz="1200" i="1" dirty="0">
                            <a:effectLst/>
                            <a:latin typeface="Cambria Math" panose="02040503050406030204" pitchFamily="18" charset="0"/>
                          </a:rPr>
                          <m:t>𝜆</m:t>
                        </m:r>
                      </m:e>
                      <m:sub>
                        <m:r>
                          <a:rPr lang="el-GR" altLang="zh-TW" sz="1200" i="1" dirty="0">
                            <a:effectLst/>
                            <a:latin typeface="Cambria Math" panose="02040503050406030204" pitchFamily="18" charset="0"/>
                          </a:rPr>
                          <m:t>0</m:t>
                        </m:r>
                      </m:sub>
                    </m:sSub>
                  </m:oMath>
                </a14:m>
                <a:r>
                  <a:rPr lang="zh-TW" altLang="en-US" dirty="0"/>
                  <a:t>和</a:t>
                </a:r>
                <a14:m>
                  <m:oMath xmlns:m="http://schemas.openxmlformats.org/officeDocument/2006/math">
                    <m:sSub>
                      <m:sSubPr>
                        <m:ctrlPr>
                          <a:rPr lang="en-US" altLang="zh-TW" sz="1200" b="0" i="1" dirty="0" smtClean="0">
                            <a:effectLst/>
                            <a:latin typeface="Cambria Math" panose="02040503050406030204" pitchFamily="18" charset="0"/>
                          </a:rPr>
                        </m:ctrlPr>
                      </m:sSubPr>
                      <m:e>
                        <m:r>
                          <a:rPr lang="el-GR" altLang="zh-TW" sz="1200" i="1" dirty="0">
                            <a:effectLst/>
                            <a:latin typeface="Cambria Math" panose="02040503050406030204" pitchFamily="18" charset="0"/>
                          </a:rPr>
                          <m:t>𝜆</m:t>
                        </m:r>
                      </m:e>
                      <m:sub>
                        <m:r>
                          <a:rPr lang="el-GR" altLang="zh-TW" sz="1200" i="1" dirty="0">
                            <a:effectLst/>
                            <a:latin typeface="Cambria Math" panose="02040503050406030204" pitchFamily="18" charset="0"/>
                          </a:rPr>
                          <m:t>1</m:t>
                        </m:r>
                      </m:sub>
                    </m:sSub>
                  </m:oMath>
                </a14:m>
                <a:r>
                  <a:rPr lang="zh-TW" altLang="en-US" dirty="0"/>
                  <a:t>之後就直接算出</a:t>
                </a:r>
                <a14:m>
                  <m:oMath xmlns:m="http://schemas.openxmlformats.org/officeDocument/2006/math">
                    <m:func>
                      <m:funcPr>
                        <m:ctrlPr>
                          <a:rPr lang="en-US" altLang="zh-TW" sz="1200" i="1" dirty="0" smtClean="0">
                            <a:effectLst/>
                            <a:latin typeface="Cambria Math" panose="02040503050406030204" pitchFamily="18" charset="0"/>
                          </a:rPr>
                        </m:ctrlPr>
                      </m:funcPr>
                      <m:fName>
                        <m:r>
                          <m:rPr>
                            <m:sty m:val="p"/>
                          </m:rPr>
                          <a:rPr lang="en-US" altLang="zh-TW" sz="1200" i="0" dirty="0" smtClean="0">
                            <a:effectLst/>
                            <a:latin typeface="Cambria Math" panose="02040503050406030204" pitchFamily="18" charset="0"/>
                          </a:rPr>
                          <m:t>det</m:t>
                        </m:r>
                      </m:fName>
                      <m:e>
                        <m:d>
                          <m:dPr>
                            <m:ctrlPr>
                              <a:rPr lang="en-US" altLang="zh-TW" sz="1200" i="1" dirty="0" smtClean="0">
                                <a:effectLst/>
                                <a:latin typeface="Cambria Math" panose="02040503050406030204" pitchFamily="18" charset="0"/>
                              </a:rPr>
                            </m:ctrlPr>
                          </m:dPr>
                          <m:e>
                            <m:r>
                              <a:rPr lang="en-US" altLang="zh-TW" sz="1200" i="1" dirty="0" smtClean="0">
                                <a:effectLst/>
                                <a:latin typeface="Cambria Math" panose="02040503050406030204" pitchFamily="18" charset="0"/>
                              </a:rPr>
                              <m:t>𝐴</m:t>
                            </m:r>
                          </m:e>
                        </m:d>
                      </m:e>
                    </m:func>
                    <m:r>
                      <a:rPr lang="en-US" altLang="zh-TW" sz="1200" i="1" dirty="0" smtClean="0">
                        <a:effectLst/>
                        <a:latin typeface="Cambria Math" panose="02040503050406030204" pitchFamily="18" charset="0"/>
                      </a:rPr>
                      <m:t>−</m:t>
                    </m:r>
                    <m:r>
                      <a:rPr lang="el-GR" altLang="zh-TW" sz="1200" i="1" dirty="0">
                        <a:effectLst/>
                        <a:latin typeface="Cambria Math" panose="02040503050406030204" pitchFamily="18" charset="0"/>
                      </a:rPr>
                      <m:t>𝛼</m:t>
                    </m:r>
                    <m:r>
                      <a:rPr lang="el-GR" altLang="zh-TW" sz="1200" i="1" dirty="0">
                        <a:effectLst/>
                        <a:latin typeface="Cambria Math" panose="02040503050406030204" pitchFamily="18" charset="0"/>
                      </a:rPr>
                      <m:t> </m:t>
                    </m:r>
                    <m:r>
                      <m:rPr>
                        <m:sty m:val="p"/>
                      </m:rPr>
                      <a:rPr lang="en-US" altLang="zh-TW" sz="1200" i="0" dirty="0">
                        <a:effectLst/>
                        <a:latin typeface="Cambria Math" panose="02040503050406030204" pitchFamily="18" charset="0"/>
                      </a:rPr>
                      <m:t>trace</m:t>
                    </m:r>
                    <m:sSup>
                      <m:sSupPr>
                        <m:ctrlPr>
                          <a:rPr lang="en-US" altLang="zh-TW" sz="1200" b="0" i="1" dirty="0" smtClean="0">
                            <a:effectLst/>
                            <a:latin typeface="Cambria Math" panose="02040503050406030204" pitchFamily="18" charset="0"/>
                          </a:rPr>
                        </m:ctrlPr>
                      </m:sSupPr>
                      <m:e>
                        <m:d>
                          <m:dPr>
                            <m:ctrlPr>
                              <a:rPr lang="en-US" altLang="zh-TW" sz="1200" i="1" dirty="0">
                                <a:effectLst/>
                                <a:latin typeface="Cambria Math" panose="02040503050406030204" pitchFamily="18" charset="0"/>
                              </a:rPr>
                            </m:ctrlPr>
                          </m:dPr>
                          <m:e>
                            <m:r>
                              <a:rPr lang="en-US" altLang="zh-TW" sz="1200" b="1" i="1" dirty="0">
                                <a:effectLst/>
                                <a:latin typeface="Cambria Math" panose="02040503050406030204" pitchFamily="18" charset="0"/>
                              </a:rPr>
                              <m:t>𝑨</m:t>
                            </m:r>
                          </m:e>
                        </m:d>
                      </m:e>
                      <m:sup>
                        <m:r>
                          <a:rPr lang="en-US" altLang="zh-TW" sz="1200" i="1" dirty="0">
                            <a:effectLst/>
                            <a:latin typeface="Cambria Math" panose="02040503050406030204" pitchFamily="18" charset="0"/>
                          </a:rPr>
                          <m:t>2</m:t>
                        </m:r>
                      </m:sup>
                    </m:sSup>
                  </m:oMath>
                </a14:m>
                <a:r>
                  <a:rPr lang="zh-TW" altLang="en-US" dirty="0"/>
                  <a:t>的值</a:t>
                </a:r>
                <a:endParaRPr lang="en-US" altLang="zh-TW" dirty="0"/>
              </a:p>
              <a:p>
                <a:r>
                  <a:rPr lang="zh-TW" altLang="en-US" dirty="0"/>
                  <a:t>這個值就等於</a:t>
                </a:r>
                <a14:m>
                  <m:oMath xmlns:m="http://schemas.openxmlformats.org/officeDocument/2006/math">
                    <m:sSub>
                      <m:sSubPr>
                        <m:ctrlPr>
                          <a:rPr lang="en-US" altLang="zh-TW" sz="1200" b="0" i="1" dirty="0" smtClean="0">
                            <a:effectLst/>
                            <a:latin typeface="Cambria Math" panose="02040503050406030204" pitchFamily="18" charset="0"/>
                          </a:rPr>
                        </m:ctrlPr>
                      </m:sSubPr>
                      <m:e>
                        <m:r>
                          <a:rPr lang="el-GR" altLang="zh-TW" sz="1200" i="1" dirty="0">
                            <a:effectLst/>
                            <a:latin typeface="Cambria Math" panose="02040503050406030204" pitchFamily="18" charset="0"/>
                          </a:rPr>
                          <m:t>𝜆</m:t>
                        </m:r>
                      </m:e>
                      <m:sub>
                        <m:r>
                          <a:rPr lang="el-GR" altLang="zh-TW" sz="1200" i="1" dirty="0">
                            <a:effectLst/>
                            <a:latin typeface="Cambria Math" panose="02040503050406030204" pitchFamily="18" charset="0"/>
                          </a:rPr>
                          <m:t>0</m:t>
                        </m:r>
                      </m:sub>
                    </m:sSub>
                    <m:sSub>
                      <m:sSubPr>
                        <m:ctrlPr>
                          <a:rPr lang="en-US" altLang="zh-TW" sz="1200" b="0" i="1" dirty="0" smtClean="0">
                            <a:effectLst/>
                            <a:latin typeface="Cambria Math" panose="02040503050406030204" pitchFamily="18" charset="0"/>
                          </a:rPr>
                        </m:ctrlPr>
                      </m:sSubPr>
                      <m:e>
                        <m:r>
                          <a:rPr lang="el-GR" altLang="zh-TW" sz="1200" i="1" dirty="0">
                            <a:effectLst/>
                            <a:latin typeface="Cambria Math" panose="02040503050406030204" pitchFamily="18" charset="0"/>
                          </a:rPr>
                          <m:t>𝜆</m:t>
                        </m:r>
                      </m:e>
                      <m:sub>
                        <m:r>
                          <a:rPr lang="el-GR" altLang="zh-TW" sz="1200" i="1" dirty="0">
                            <a:effectLst/>
                            <a:latin typeface="Cambria Math" panose="02040503050406030204" pitchFamily="18" charset="0"/>
                          </a:rPr>
                          <m:t>1</m:t>
                        </m:r>
                      </m:sub>
                    </m:sSub>
                    <m:r>
                      <a:rPr lang="el-GR" altLang="zh-TW" sz="1200" i="1" dirty="0">
                        <a:effectLst/>
                        <a:latin typeface="Cambria Math" panose="02040503050406030204" pitchFamily="18" charset="0"/>
                      </a:rPr>
                      <m:t>−</m:t>
                    </m:r>
                    <m:r>
                      <a:rPr lang="el-GR" altLang="zh-TW" sz="1200" i="1" dirty="0">
                        <a:effectLst/>
                        <a:latin typeface="Cambria Math" panose="02040503050406030204" pitchFamily="18" charset="0"/>
                      </a:rPr>
                      <m:t>𝛼</m:t>
                    </m:r>
                    <m:sSup>
                      <m:sSupPr>
                        <m:ctrlPr>
                          <a:rPr lang="en-US" altLang="zh-TW" sz="1200" b="0" i="1" dirty="0" smtClean="0">
                            <a:effectLst/>
                            <a:latin typeface="Cambria Math" panose="02040503050406030204" pitchFamily="18" charset="0"/>
                          </a:rPr>
                        </m:ctrlPr>
                      </m:sSupPr>
                      <m:e>
                        <m:d>
                          <m:dPr>
                            <m:ctrlPr>
                              <a:rPr lang="el-GR" altLang="zh-TW" sz="1200" i="1" dirty="0">
                                <a:effectLst/>
                                <a:latin typeface="Cambria Math" panose="02040503050406030204" pitchFamily="18" charset="0"/>
                              </a:rPr>
                            </m:ctrlPr>
                          </m:dPr>
                          <m:e>
                            <m:sSub>
                              <m:sSubPr>
                                <m:ctrlPr>
                                  <a:rPr lang="en-US" altLang="zh-TW" sz="1200" b="0" i="1" dirty="0" smtClean="0">
                                    <a:effectLst/>
                                    <a:latin typeface="Cambria Math" panose="02040503050406030204" pitchFamily="18" charset="0"/>
                                  </a:rPr>
                                </m:ctrlPr>
                              </m:sSubPr>
                              <m:e>
                                <m:r>
                                  <a:rPr lang="el-GR" altLang="zh-TW" sz="1200" i="1" dirty="0">
                                    <a:effectLst/>
                                    <a:latin typeface="Cambria Math" panose="02040503050406030204" pitchFamily="18" charset="0"/>
                                  </a:rPr>
                                  <m:t>𝜆</m:t>
                                </m:r>
                              </m:e>
                              <m:sub>
                                <m:r>
                                  <a:rPr lang="el-GR" altLang="zh-TW" sz="1200" i="1" dirty="0">
                                    <a:effectLst/>
                                    <a:latin typeface="Cambria Math" panose="02040503050406030204" pitchFamily="18" charset="0"/>
                                  </a:rPr>
                                  <m:t>0</m:t>
                                </m:r>
                              </m:sub>
                            </m:sSub>
                            <m:r>
                              <a:rPr lang="el-GR" altLang="zh-TW" sz="1200" i="1" dirty="0">
                                <a:effectLst/>
                                <a:latin typeface="Cambria Math" panose="02040503050406030204" pitchFamily="18" charset="0"/>
                              </a:rPr>
                              <m:t>+</m:t>
                            </m:r>
                            <m:sSub>
                              <m:sSubPr>
                                <m:ctrlPr>
                                  <a:rPr lang="en-US" altLang="zh-TW" sz="1200" b="0" i="1" dirty="0" smtClean="0">
                                    <a:effectLst/>
                                    <a:latin typeface="Cambria Math" panose="02040503050406030204" pitchFamily="18" charset="0"/>
                                  </a:rPr>
                                </m:ctrlPr>
                              </m:sSubPr>
                              <m:e>
                                <m:r>
                                  <a:rPr lang="el-GR" altLang="zh-TW" sz="1200" i="1" dirty="0">
                                    <a:effectLst/>
                                    <a:latin typeface="Cambria Math" panose="02040503050406030204" pitchFamily="18" charset="0"/>
                                  </a:rPr>
                                  <m:t>𝜆</m:t>
                                </m:r>
                              </m:e>
                              <m:sub>
                                <m:r>
                                  <a:rPr lang="el-GR" altLang="zh-TW" sz="1200" i="1" dirty="0">
                                    <a:effectLst/>
                                    <a:latin typeface="Cambria Math" panose="02040503050406030204" pitchFamily="18" charset="0"/>
                                  </a:rPr>
                                  <m:t>1</m:t>
                                </m:r>
                              </m:sub>
                            </m:sSub>
                          </m:e>
                        </m:d>
                      </m:e>
                      <m:sup>
                        <m:r>
                          <a:rPr lang="el-GR" altLang="zh-TW" sz="1200" i="1" dirty="0">
                            <a:effectLst/>
                            <a:latin typeface="Cambria Math" panose="02040503050406030204" pitchFamily="18" charset="0"/>
                          </a:rPr>
                          <m:t>2</m:t>
                        </m:r>
                      </m:sup>
                    </m:sSup>
                    <m:r>
                      <a:rPr lang="el-GR" altLang="zh-TW" sz="1200" i="1" dirty="0">
                        <a:effectLst/>
                        <a:latin typeface="Cambria Math" panose="02040503050406030204" pitchFamily="18" charset="0"/>
                      </a:rPr>
                      <m:t> </m:t>
                    </m:r>
                  </m:oMath>
                </a14:m>
                <a:endParaRPr lang="en-US" altLang="zh-TW" dirty="0"/>
              </a:p>
              <a:p>
                <a:r>
                  <a:rPr lang="zh-TW" altLang="en-US" dirty="0"/>
                  <a:t>比起前一個分析方法</a:t>
                </a:r>
                <a:endParaRPr lang="en-US" altLang="zh-TW" dirty="0"/>
              </a:p>
              <a:p>
                <a:r>
                  <a:rPr lang="zh-TW" altLang="en-US" dirty="0"/>
                  <a:t>用這一條算式不會用到</a:t>
                </a:r>
                <a:r>
                  <a:rPr lang="zh-TW" altLang="en-US" b="1" u="sng" dirty="0"/>
                  <a:t>開根號</a:t>
                </a:r>
                <a:r>
                  <a:rPr lang="zh-TW" altLang="en-US" dirty="0"/>
                  <a:t>，所以數字不會有太難看的情況</a:t>
                </a:r>
                <a:endParaRPr lang="en-US" altLang="zh-TW" dirty="0"/>
              </a:p>
              <a:p>
                <a:r>
                  <a:rPr lang="zh-TW" altLang="en-US" dirty="0"/>
                  <a:t>再使用這個值去做分析</a:t>
                </a:r>
                <a:endParaRPr lang="en-US" altLang="zh-TW" dirty="0"/>
              </a:p>
            </p:txBody>
          </p:sp>
        </mc:Choice>
        <mc:Fallback xmlns="">
          <p:sp>
            <p:nvSpPr>
              <p:cNvPr id="3" name="備忘稿版面配置區 2"/>
              <p:cNvSpPr>
                <a:spLocks noGrp="1"/>
              </p:cNvSpPr>
              <p:nvPr>
                <p:ph type="body" idx="1"/>
              </p:nvPr>
            </p:nvSpPr>
            <p:spPr/>
            <p:txBody>
              <a:bodyPr>
                <a:normAutofit fontScale="77500" lnSpcReduction="20000"/>
              </a:bodyPr>
              <a:lstStyle/>
              <a:p>
                <a:r>
                  <a:rPr lang="en-US" altLang="zh-TW" dirty="0"/>
                  <a:t>Harris and Stephens </a:t>
                </a:r>
                <a:r>
                  <a:rPr lang="zh-TW" altLang="en-US" dirty="0"/>
                  <a:t>提出，</a:t>
                </a:r>
                <a:r>
                  <a:rPr lang="en-US" altLang="zh-TW" dirty="0"/>
                  <a:t>determinant</a:t>
                </a:r>
                <a:r>
                  <a:rPr lang="zh-TW" altLang="en-US" dirty="0"/>
                  <a:t> </a:t>
                </a:r>
                <a:r>
                  <a:rPr lang="en-US" altLang="zh-TW" sz="1200" i="0" dirty="0">
                    <a:effectLst/>
                    <a:latin typeface="Cambria Math" panose="02040503050406030204" pitchFamily="18" charset="0"/>
                  </a:rPr>
                  <a:t>det⁡(𝐴)−</a:t>
                </a:r>
                <a:r>
                  <a:rPr lang="el-GR" altLang="zh-TW" sz="1200" i="0" dirty="0">
                    <a:effectLst/>
                    <a:latin typeface="Cambria Math" panose="02040503050406030204" pitchFamily="18" charset="0"/>
                  </a:rPr>
                  <a:t>𝛼 </a:t>
                </a:r>
                <a:r>
                  <a:rPr lang="en-US" altLang="zh-TW" sz="1200" i="0" dirty="0">
                    <a:effectLst/>
                    <a:latin typeface="Cambria Math" panose="02040503050406030204" pitchFamily="18" charset="0"/>
                  </a:rPr>
                  <a:t>trace(</a:t>
                </a:r>
                <a:r>
                  <a:rPr lang="en-US" altLang="zh-TW" sz="1200" b="1" i="0" dirty="0">
                    <a:effectLst/>
                    <a:latin typeface="Cambria Math" panose="02040503050406030204" pitchFamily="18" charset="0"/>
                  </a:rPr>
                  <a:t>𝑨)</a:t>
                </a:r>
                <a:r>
                  <a:rPr lang="en-US" altLang="zh-TW" sz="1200" b="0" i="0" dirty="0">
                    <a:effectLst/>
                    <a:latin typeface="Cambria Math" panose="02040503050406030204" pitchFamily="18" charset="0"/>
                  </a:rPr>
                  <a:t>^</a:t>
                </a:r>
                <a:r>
                  <a:rPr lang="en-US" altLang="zh-TW" sz="1200" i="0" dirty="0">
                    <a:effectLst/>
                    <a:latin typeface="Cambria Math" panose="02040503050406030204" pitchFamily="18" charset="0"/>
                  </a:rPr>
                  <a:t>2</a:t>
                </a:r>
                <a:endParaRPr lang="en-US" altLang="zh-TW" dirty="0"/>
              </a:p>
              <a:p>
                <a:r>
                  <a:rPr lang="zh-TW" altLang="en-US" dirty="0"/>
                  <a:t>由</a:t>
                </a:r>
                <a:r>
                  <a:rPr lang="zh-TW" altLang="en-US" b="1" u="sng" dirty="0"/>
                  <a:t>線性代數</a:t>
                </a:r>
                <a:r>
                  <a:rPr lang="zh-TW" altLang="en-US" dirty="0"/>
                  <a:t>得右邊等式</a:t>
                </a:r>
                <a:endParaRPr lang="en-US" altLang="zh-TW" dirty="0"/>
              </a:p>
              <a:p>
                <a:pPr marL="342900" indent="-342900" rtl="0" fontAlgn="ctr">
                  <a:spcBef>
                    <a:spcPts val="0"/>
                  </a:spcBef>
                  <a:spcAft>
                    <a:spcPts val="0"/>
                  </a:spcAft>
                  <a:buFont typeface="+mj-lt"/>
                  <a:buAutoNum type="arabicPeriod"/>
                </a:pPr>
                <a:r>
                  <a:rPr lang="en-US" altLang="zh-TW" sz="1800" dirty="0"/>
                  <a:t>Determinant</a:t>
                </a:r>
                <a:r>
                  <a:rPr lang="zh-TW" altLang="en-US" sz="1800" dirty="0"/>
                  <a:t> </a:t>
                </a:r>
                <a:r>
                  <a:rPr lang="zh-TW" altLang="zh-TW" sz="1800" b="0" i="0">
                    <a:solidFill>
                      <a:srgbClr val="000000"/>
                    </a:solidFill>
                    <a:effectLst/>
                    <a:latin typeface="Cambria Math" panose="02040503050406030204" pitchFamily="18" charset="0"/>
                    <a:ea typeface="Microsoft JhengHei" panose="020B0604030504040204" pitchFamily="34" charset="-120"/>
                  </a:rPr>
                  <a:t>det⁡(𝐴)</a:t>
                </a:r>
                <a:r>
                  <a:rPr lang="zh-TW" altLang="zh-TW" sz="1800" b="0" i="0" dirty="0">
                    <a:solidFill>
                      <a:srgbClr val="000000"/>
                    </a:solidFill>
                    <a:effectLst/>
                    <a:ea typeface="Microsoft JhengHei" panose="020B0604030504040204" pitchFamily="34" charset="-120"/>
                  </a:rPr>
                  <a:t>：</a:t>
                </a:r>
                <a:r>
                  <a:rPr lang="zh-TW" altLang="zh-TW" sz="1800" b="1" i="0" u="sng" dirty="0">
                    <a:solidFill>
                      <a:srgbClr val="000000"/>
                    </a:solidFill>
                    <a:effectLst/>
                    <a:ea typeface="Microsoft JhengHei" panose="020B0604030504040204" pitchFamily="34" charset="-120"/>
                  </a:rPr>
                  <a:t>兩</a:t>
                </a:r>
                <a:r>
                  <a:rPr lang="en-US" altLang="zh-TW" sz="1800" b="1" i="0" u="sng" dirty="0">
                    <a:solidFill>
                      <a:srgbClr val="000000"/>
                    </a:solidFill>
                    <a:effectLst/>
                    <a:ea typeface="Microsoft JhengHei" panose="020B0604030504040204" pitchFamily="34" charset="-120"/>
                  </a:rPr>
                  <a:t> eigenvalue</a:t>
                </a:r>
                <a:r>
                  <a:rPr lang="zh-TW" altLang="zh-TW" sz="1800" b="1" i="0" u="sng" dirty="0">
                    <a:solidFill>
                      <a:srgbClr val="000000"/>
                    </a:solidFill>
                    <a:effectLst/>
                    <a:ea typeface="Microsoft JhengHei" panose="020B0604030504040204" pitchFamily="34" charset="-120"/>
                  </a:rPr>
                  <a:t> 乘積 </a:t>
                </a:r>
                <a:r>
                  <a:rPr lang="zh-TW" altLang="zh-TW" sz="1800" b="0" i="0">
                    <a:solidFill>
                      <a:srgbClr val="000000"/>
                    </a:solidFill>
                    <a:effectLst/>
                    <a:latin typeface="Cambria Math" panose="02040503050406030204" pitchFamily="18" charset="0"/>
                    <a:ea typeface="Microsoft JhengHei" panose="020B0604030504040204" pitchFamily="34" charset="-120"/>
                  </a:rPr>
                  <a:t>𝜆_0 𝜆_1</a:t>
                </a:r>
                <a:endParaRPr lang="zh-TW" altLang="zh-TW" sz="1800" b="0" i="0" dirty="0">
                  <a:solidFill>
                    <a:srgbClr val="000000"/>
                  </a:solidFill>
                  <a:effectLst/>
                  <a:ea typeface="Microsoft JhengHei" panose="020B0604030504040204" pitchFamily="34" charset="-120"/>
                </a:endParaRPr>
              </a:p>
              <a:p>
                <a:pPr marL="342900" indent="-342900" rtl="0" fontAlgn="ctr">
                  <a:spcBef>
                    <a:spcPts val="0"/>
                  </a:spcBef>
                  <a:spcAft>
                    <a:spcPts val="0"/>
                  </a:spcAft>
                  <a:buFont typeface="+mj-lt"/>
                  <a:buAutoNum type="arabicPeriod"/>
                </a:pPr>
                <a:r>
                  <a:rPr lang="zh-TW" altLang="zh-TW" sz="1800" b="0" i="0">
                    <a:effectLst/>
                    <a:latin typeface="Cambria Math" panose="02040503050406030204" pitchFamily="18" charset="0"/>
                    <a:ea typeface="Microsoft JhengHei" panose="020B0604030504040204" pitchFamily="34" charset="-120"/>
                  </a:rPr>
                  <a:t>trace</a:t>
                </a:r>
                <a:r>
                  <a:rPr lang="zh-TW" altLang="zh-TW" sz="1800" b="0" i="0" dirty="0">
                    <a:solidFill>
                      <a:srgbClr val="000000"/>
                    </a:solidFill>
                    <a:effectLst/>
                    <a:ea typeface="Microsoft JhengHei" panose="020B0604030504040204" pitchFamily="34" charset="-120"/>
                  </a:rPr>
                  <a:t>：</a:t>
                </a:r>
                <a:r>
                  <a:rPr lang="zh-TW" altLang="zh-TW" sz="1800" b="1" i="0" u="sng" dirty="0">
                    <a:solidFill>
                      <a:srgbClr val="000000"/>
                    </a:solidFill>
                    <a:effectLst/>
                    <a:ea typeface="Microsoft JhengHei" panose="020B0604030504040204" pitchFamily="34" charset="-120"/>
                  </a:rPr>
                  <a:t>兩</a:t>
                </a:r>
                <a:r>
                  <a:rPr lang="en-US" altLang="zh-TW" sz="1800" b="1" i="0" u="sng" dirty="0">
                    <a:solidFill>
                      <a:srgbClr val="000000"/>
                    </a:solidFill>
                    <a:effectLst/>
                    <a:ea typeface="Microsoft JhengHei" panose="020B0604030504040204" pitchFamily="34" charset="-120"/>
                  </a:rPr>
                  <a:t> eigenvalue</a:t>
                </a:r>
                <a:r>
                  <a:rPr lang="zh-TW" altLang="zh-TW" sz="1800" b="1" i="0" u="sng" dirty="0">
                    <a:solidFill>
                      <a:srgbClr val="000000"/>
                    </a:solidFill>
                    <a:effectLst/>
                    <a:ea typeface="Microsoft JhengHei" panose="020B0604030504040204" pitchFamily="34" charset="-120"/>
                  </a:rPr>
                  <a:t> 和 </a:t>
                </a:r>
                <a:r>
                  <a:rPr lang="zh-TW" altLang="zh-TW" sz="1800" b="0" i="0">
                    <a:effectLst/>
                    <a:latin typeface="Cambria Math" panose="02040503050406030204" pitchFamily="18" charset="0"/>
                    <a:ea typeface="Microsoft JhengHei" panose="020B0604030504040204" pitchFamily="34" charset="-120"/>
                  </a:rPr>
                  <a:t>𝜆_0+𝜆_1</a:t>
                </a:r>
                <a:endParaRPr lang="zh-TW" altLang="zh-TW" sz="1800" b="0" i="0" dirty="0">
                  <a:effectLst/>
                  <a:ea typeface="Microsoft JhengHei" panose="020B0604030504040204" pitchFamily="34" charset="-120"/>
                </a:endParaRPr>
              </a:p>
              <a:p>
                <a:endParaRPr lang="en-US" altLang="zh-TW" dirty="0"/>
              </a:p>
              <a:p>
                <a:pPr marL="171450" indent="-171450" rtl="0" fontAlgn="ctr">
                  <a:buFont typeface="Arial" panose="020B0604020202020204" pitchFamily="34" charset="0"/>
                  <a:buChar char="•"/>
                </a:pPr>
                <a:r>
                  <a:rPr lang="el-GR" altLang="zh-TW" sz="1200" i="1" kern="1200" dirty="0">
                    <a:solidFill>
                      <a:schemeClr val="tx1"/>
                    </a:solidFill>
                    <a:effectLst/>
                    <a:latin typeface="+mn-lt"/>
                    <a:ea typeface="+mn-ea"/>
                    <a:cs typeface="+mn-cs"/>
                  </a:rPr>
                  <a:t>α</a:t>
                </a:r>
                <a:r>
                  <a:rPr lang="en-US" altLang="zh-TW" sz="1200" kern="1200" dirty="0">
                    <a:solidFill>
                      <a:schemeClr val="tx1"/>
                    </a:solidFill>
                    <a:effectLst/>
                    <a:latin typeface="+mn-lt"/>
                    <a:ea typeface="+mn-ea"/>
                    <a:cs typeface="+mn-cs"/>
                  </a:rPr>
                  <a:t> = 0.06：</a:t>
                </a:r>
                <a:r>
                  <a:rPr lang="zh-TW" altLang="zh-TW" sz="1200" kern="1200" dirty="0">
                    <a:solidFill>
                      <a:schemeClr val="tx1"/>
                    </a:solidFill>
                    <a:effectLst/>
                    <a:latin typeface="+mn-lt"/>
                    <a:ea typeface="+mn-ea"/>
                    <a:cs typeface="+mn-cs"/>
                  </a:rPr>
                  <a:t>有</a:t>
                </a:r>
                <a:r>
                  <a:rPr lang="zh-TW" altLang="zh-TW" sz="1200" b="1" u="sng" kern="1200" dirty="0">
                    <a:solidFill>
                      <a:schemeClr val="tx1"/>
                    </a:solidFill>
                    <a:effectLst/>
                    <a:latin typeface="+mn-lt"/>
                    <a:ea typeface="+mn-ea"/>
                    <a:cs typeface="+mn-cs"/>
                  </a:rPr>
                  <a:t>不錯</a:t>
                </a:r>
                <a:r>
                  <a:rPr lang="zh-TW" altLang="zh-TW" sz="1200" kern="1200" dirty="0">
                    <a:solidFill>
                      <a:schemeClr val="tx1"/>
                    </a:solidFill>
                    <a:effectLst/>
                    <a:latin typeface="+mn-lt"/>
                    <a:ea typeface="+mn-ea"/>
                    <a:cs typeface="+mn-cs"/>
                  </a:rPr>
                  <a:t>效果</a:t>
                </a:r>
              </a:p>
              <a:p>
                <a:pPr marL="171450"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不用</a:t>
                </a:r>
                <a:r>
                  <a:rPr lang="zh-TW" altLang="en-US"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開根號</a:t>
                </a:r>
                <a:r>
                  <a:rPr lang="zh-TW" altLang="en-US"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數字不會</a:t>
                </a:r>
                <a:r>
                  <a:rPr lang="zh-TW" altLang="zh-TW" sz="1200" b="1" u="sng" kern="1200" dirty="0">
                    <a:solidFill>
                      <a:schemeClr val="tx1"/>
                    </a:solidFill>
                    <a:effectLst/>
                    <a:latin typeface="+mn-lt"/>
                    <a:ea typeface="+mn-ea"/>
                    <a:cs typeface="+mn-cs"/>
                  </a:rPr>
                  <a:t>太難看</a:t>
                </a:r>
                <a:endParaRPr lang="zh-TW" altLang="zh-TW" sz="120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這計算：可保有</a:t>
                </a:r>
                <a:r>
                  <a:rPr lang="zh-TW" altLang="zh-TW" sz="1200" b="1" u="sng" kern="1200" dirty="0">
                    <a:solidFill>
                      <a:schemeClr val="tx1"/>
                    </a:solidFill>
                    <a:effectLst/>
                    <a:latin typeface="+mn-lt"/>
                    <a:ea typeface="+mn-ea"/>
                    <a:cs typeface="+mn-cs"/>
                  </a:rPr>
                  <a:t>旋轉不變性</a:t>
                </a:r>
                <a:r>
                  <a:rPr lang="zh-TW" altLang="zh-TW" sz="1200" kern="1200" dirty="0">
                    <a:solidFill>
                      <a:schemeClr val="tx1"/>
                    </a:solidFill>
                    <a:effectLst/>
                    <a:latin typeface="+mn-lt"/>
                    <a:ea typeface="+mn-ea"/>
                    <a:cs typeface="+mn-cs"/>
                  </a:rPr>
                  <a:t>，</a:t>
                </a:r>
                <a:br>
                  <a:rPr lang="en-US" altLang="zh-TW" sz="1200" kern="1200" dirty="0">
                    <a:solidFill>
                      <a:schemeClr val="tx1"/>
                    </a:solidFill>
                    <a:effectLst/>
                    <a:latin typeface="+mn-lt"/>
                    <a:ea typeface="+mn-ea"/>
                    <a:cs typeface="+mn-cs"/>
                  </a:rPr>
                </a:br>
                <a:r>
                  <a:rPr lang="zh-TW" altLang="zh-TW" sz="1200" kern="1200" dirty="0">
                    <a:solidFill>
                      <a:schemeClr val="tx1"/>
                    </a:solidFill>
                    <a:effectLst/>
                    <a:latin typeface="+mn-lt"/>
                    <a:ea typeface="+mn-ea"/>
                    <a:cs typeface="+mn-cs"/>
                  </a:rPr>
                  <a:t>對 </a:t>
                </a:r>
                <a:r>
                  <a:rPr lang="zh-TW" altLang="zh-TW" sz="1200" b="1" u="sng" kern="1200" dirty="0">
                    <a:solidFill>
                      <a:schemeClr val="tx1"/>
                    </a:solidFill>
                    <a:effectLst/>
                    <a:latin typeface="+mn-lt"/>
                    <a:ea typeface="+mn-ea"/>
                    <a:cs typeface="+mn-cs"/>
                  </a:rPr>
                  <a:t>類似邊</a:t>
                </a:r>
                <a:r>
                  <a:rPr lang="zh-TW" altLang="zh-TW" sz="1200" kern="1200" dirty="0">
                    <a:solidFill>
                      <a:schemeClr val="tx1"/>
                    </a:solidFill>
                    <a:effectLst/>
                    <a:latin typeface="+mn-lt"/>
                    <a:ea typeface="+mn-ea"/>
                    <a:cs typeface="+mn-cs"/>
                  </a:rPr>
                  <a:t> 的特徵，也可以</a:t>
                </a:r>
                <a:r>
                  <a:rPr lang="zh-TW" altLang="zh-TW" sz="1200" b="1" u="sng" kern="1200" dirty="0">
                    <a:solidFill>
                      <a:schemeClr val="tx1"/>
                    </a:solidFill>
                    <a:effectLst/>
                    <a:latin typeface="+mn-lt"/>
                    <a:ea typeface="+mn-ea"/>
                    <a:cs typeface="+mn-cs"/>
                  </a:rPr>
                  <a:t>降低他的權重</a:t>
                </a:r>
                <a:endParaRPr lang="zh-TW" altLang="zh-TW" sz="1200" kern="1200" dirty="0">
                  <a:solidFill>
                    <a:schemeClr val="tx1"/>
                  </a:solidFill>
                  <a:effectLst/>
                  <a:latin typeface="+mn-lt"/>
                  <a:ea typeface="+mn-ea"/>
                  <a:cs typeface="+mn-cs"/>
                </a:endParaRPr>
              </a:p>
              <a:p>
                <a:r>
                  <a:rPr lang="en-US" altLang="zh-TW" dirty="0"/>
                  <a:t>-------------------------</a:t>
                </a:r>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minimum eigenvalue </a:t>
                </a:r>
                <a:r>
                  <a:rPr lang="el-GR" altLang="zh-TW" sz="1200" i="0" dirty="0">
                    <a:effectLst/>
                    <a:latin typeface="Cambria Math" panose="02040503050406030204" pitchFamily="18" charset="0"/>
                  </a:rPr>
                  <a:t>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0</a:t>
                </a:r>
                <a:r>
                  <a:rPr lang="en-US" altLang="zh-TW" dirty="0"/>
                  <a:t> (Shi and </a:t>
                </a:r>
                <a:r>
                  <a:rPr lang="en-US" altLang="zh-TW" dirty="0" err="1"/>
                  <a:t>Tomasi</a:t>
                </a:r>
                <a:r>
                  <a:rPr lang="en-US" altLang="zh-TW" dirty="0"/>
                  <a:t> 1994)</a:t>
                </a:r>
                <a:r>
                  <a:rPr lang="zh-TW" altLang="en-US" dirty="0"/>
                  <a:t> </a:t>
                </a:r>
                <a:r>
                  <a:rPr lang="zh-CN" altLang="en-US" sz="1200" kern="1200" dirty="0">
                    <a:solidFill>
                      <a:schemeClr val="tx1"/>
                    </a:solidFill>
                    <a:latin typeface="+mn-lt"/>
                    <a:ea typeface="+mn-ea"/>
                    <a:cs typeface="+mn-cs"/>
                  </a:rPr>
                  <a:t>不是唯一可以用来寻找</a:t>
                </a:r>
                <a:r>
                  <a:rPr lang="zh-TW" altLang="en-US" sz="1200" kern="1200" dirty="0">
                    <a:solidFill>
                      <a:schemeClr val="tx1"/>
                    </a:solidFill>
                    <a:latin typeface="+mn-lt"/>
                    <a:ea typeface="+mn-ea"/>
                    <a:cs typeface="+mn-cs"/>
                  </a:rPr>
                  <a:t> </a:t>
                </a:r>
                <a:r>
                  <a:rPr lang="en-US" altLang="zh-TW" dirty="0" err="1"/>
                  <a:t>keypoints</a:t>
                </a:r>
                <a:r>
                  <a:rPr lang="zh-TW" altLang="en-US" dirty="0"/>
                  <a:t> </a:t>
                </a:r>
                <a:r>
                  <a:rPr lang="zh-CN" altLang="en-US" sz="1200" kern="1200" dirty="0">
                    <a:solidFill>
                      <a:schemeClr val="tx1"/>
                    </a:solidFill>
                    <a:latin typeface="+mn-lt"/>
                    <a:ea typeface="+mn-ea"/>
                    <a:cs typeface="+mn-cs"/>
                  </a:rPr>
                  <a:t>关键点</a:t>
                </a:r>
                <a:r>
                  <a:rPr lang="zh-TW" altLang="en-US" sz="1200" kern="1200" dirty="0">
                    <a:solidFill>
                      <a:schemeClr val="tx1"/>
                    </a:solidFill>
                    <a:latin typeface="+mn-lt"/>
                    <a:ea typeface="+mn-ea"/>
                    <a:cs typeface="+mn-cs"/>
                  </a:rPr>
                  <a:t> </a:t>
                </a:r>
                <a:r>
                  <a:rPr lang="zh-CN" altLang="en-US" sz="1200" kern="1200" dirty="0">
                    <a:solidFill>
                      <a:schemeClr val="tx1"/>
                    </a:solidFill>
                    <a:latin typeface="+mn-lt"/>
                    <a:ea typeface="+mn-ea"/>
                    <a:cs typeface="+mn-cs"/>
                  </a:rPr>
                  <a:t>的量</a:t>
                </a:r>
                <a:endParaRPr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接下來介紹對於</a:t>
                </a:r>
                <a:r>
                  <a:rPr lang="en-US" altLang="zh-TW" sz="1200" dirty="0"/>
                  <a:t>Hessian Matrix</a:t>
                </a:r>
                <a:r>
                  <a:rPr lang="zh-TW" altLang="en-US" sz="1200" dirty="0"/>
                  <a:t> </a:t>
                </a:r>
                <a:r>
                  <a:rPr lang="en-US" altLang="zh-TW" sz="1200" dirty="0"/>
                  <a:t>(</a:t>
                </a:r>
                <a:r>
                  <a:rPr lang="zh-TW" altLang="en-US" sz="1200" kern="1200" dirty="0">
                    <a:solidFill>
                      <a:schemeClr val="tx1"/>
                    </a:solidFill>
                    <a:latin typeface="+mn-lt"/>
                    <a:ea typeface="+mn-ea"/>
                    <a:cs typeface="+mn-cs"/>
                  </a:rPr>
                  <a:t>分析</a:t>
                </a:r>
                <a:r>
                  <a:rPr lang="en-US" altLang="zh-TW" sz="1200" kern="1200" dirty="0">
                    <a:solidFill>
                      <a:schemeClr val="tx1"/>
                    </a:solidFill>
                    <a:latin typeface="+mn-lt"/>
                    <a:ea typeface="+mn-ea"/>
                    <a:cs typeface="+mn-cs"/>
                  </a:rPr>
                  <a:t>eigenvalue</a:t>
                </a:r>
                <a:r>
                  <a:rPr lang="en-US" altLang="zh-TW" sz="1200" dirty="0"/>
                  <a:t>)</a:t>
                </a:r>
                <a:r>
                  <a:rPr lang="zh-TW" altLang="en-US" sz="1200" dirty="0"/>
                  <a:t> 不同的計算方法，</a:t>
                </a:r>
                <a:endParaRPr lang="en-US" altLang="zh-TW"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t>主要也是算 這次的 </a:t>
                </a:r>
                <a:r>
                  <a:rPr lang="en-US" altLang="zh-TW" sz="1200" dirty="0"/>
                  <a:t>feature mapping </a:t>
                </a:r>
                <a:r>
                  <a:rPr lang="zh-TW" altLang="en-US" sz="1200" dirty="0"/>
                  <a:t>是否為好的</a:t>
                </a:r>
                <a:r>
                  <a:rPr lang="en-US" altLang="zh-TW" sz="1200" dirty="0"/>
                  <a:t> feature mapping </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i="0" dirty="0">
                    <a:latin typeface="Cambria Math" panose="02040503050406030204" pitchFamily="18" charset="0"/>
                  </a:rPr>
                  <a:t>&gt;&gt;</a:t>
                </a:r>
                <a:r>
                  <a:rPr lang="en-US" altLang="zh-TW" dirty="0"/>
                  <a:t>greater greater than</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baseline="0" dirty="0">
                    <a:latin typeface="NimbusRomNo9L-Regu"/>
                  </a:rPr>
                  <a:t>Both of these techniques also proposed using a Gaussian weighting window instead</a:t>
                </a:r>
                <a:r>
                  <a:rPr lang="zh-TW" altLang="en-US" sz="1200" b="0" i="0" u="none" strike="noStrike" baseline="0" dirty="0">
                    <a:latin typeface="NimbusRomNo9L-Regu"/>
                  </a:rPr>
                  <a:t> </a:t>
                </a:r>
                <a:r>
                  <a:rPr lang="en-US" altLang="zh-TW" sz="1200" b="0" i="0" u="none" strike="noStrike" baseline="0" dirty="0">
                    <a:latin typeface="NimbusRomNo9L-Regu"/>
                  </a:rPr>
                  <a:t>of the previously used square patches, which makes the detector response insensitive to</a:t>
                </a:r>
                <a:r>
                  <a:rPr lang="zh-TW" altLang="en-US" sz="1200" b="0" i="0" u="none" strike="noStrike" baseline="0" dirty="0">
                    <a:latin typeface="NimbusRomNo9L-Regu"/>
                  </a:rPr>
                  <a:t> </a:t>
                </a:r>
                <a:r>
                  <a:rPr lang="en-US" altLang="zh-TW" sz="1200" b="0" i="0" u="none" strike="noStrike" baseline="0" dirty="0">
                    <a:latin typeface="NimbusRomNo9L-Regu"/>
                  </a:rPr>
                  <a:t>in-plane image rotations.</a:t>
                </a:r>
                <a:endParaRPr lang="en-US" altLang="zh-TW" dirty="0"/>
              </a:p>
              <a:p>
                <a:endParaRPr lang="en-US" altLang="zh-TW" dirty="0"/>
              </a:p>
              <a:p>
                <a:pPr marL="228600" indent="-228600">
                  <a:buFont typeface="+mj-lt"/>
                  <a:buAutoNum type="arabicPeriod"/>
                </a:pPr>
                <a:r>
                  <a:rPr lang="en-US" altLang="zh-TW" dirty="0"/>
                  <a:t>The minimum eigenvalue </a:t>
                </a:r>
                <a:r>
                  <a:rPr lang="el-GR" altLang="zh-TW" sz="1200" i="0" dirty="0">
                    <a:effectLst/>
                    <a:latin typeface="Cambria Math" panose="02040503050406030204" pitchFamily="18" charset="0"/>
                  </a:rPr>
                  <a:t>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0</a:t>
                </a:r>
                <a:r>
                  <a:rPr lang="en-US" altLang="zh-TW" dirty="0"/>
                  <a:t> (Shi and </a:t>
                </a:r>
                <a:r>
                  <a:rPr lang="en-US" altLang="zh-TW" dirty="0" err="1"/>
                  <a:t>Tomasi</a:t>
                </a:r>
                <a:r>
                  <a:rPr lang="en-US" altLang="zh-TW" dirty="0"/>
                  <a:t> 1994) is not the only quantity that can be used to find </a:t>
                </a:r>
                <a:r>
                  <a:rPr lang="en-US" altLang="zh-TW" dirty="0" err="1"/>
                  <a:t>keypoints</a:t>
                </a:r>
                <a:r>
                  <a:rPr lang="en-US" altLang="zh-TW" dirty="0"/>
                  <a:t>. A simpler quantity, proposed by Harris and Stephens (1988)</a:t>
                </a:r>
              </a:p>
              <a:p>
                <a:pPr marL="628650" lvl="1" indent="-171450" algn="l" defTabSz="914400" rtl="0" eaLnBrk="1" latinLnBrk="0" hangingPunct="1">
                  <a:buFont typeface="Arial" panose="020B0604020202020204" pitchFamily="34" charset="0"/>
                  <a:buChar char="•"/>
                </a:pPr>
                <a:r>
                  <a:rPr lang="zh-CN" altLang="en-US" sz="1200" kern="1200" dirty="0">
                    <a:solidFill>
                      <a:schemeClr val="tx1"/>
                    </a:solidFill>
                    <a:latin typeface="+mn-lt"/>
                    <a:ea typeface="+mn-ea"/>
                    <a:cs typeface="+mn-cs"/>
                  </a:rPr>
                  <a:t>不是唯一可以用来寻找关键点的量</a:t>
                </a:r>
                <a:endParaRPr lang="en-US" altLang="zh-CN" sz="1200" kern="1200" dirty="0">
                  <a:solidFill>
                    <a:schemeClr val="tx1"/>
                  </a:solidFill>
                  <a:latin typeface="+mn-lt"/>
                  <a:ea typeface="+mn-ea"/>
                  <a:cs typeface="+mn-cs"/>
                </a:endParaRPr>
              </a:p>
              <a:p>
                <a:pPr marL="628650" lvl="1" indent="-171450">
                  <a:buFont typeface="Arial" panose="020B0604020202020204" pitchFamily="34" charset="0"/>
                  <a:buChar char="•"/>
                </a:pPr>
                <a:r>
                  <a:rPr lang="en-US" altLang="zh-TW" dirty="0"/>
                  <a:t>Harris and Stephens</a:t>
                </a:r>
                <a:r>
                  <a:rPr lang="zh-TW" altLang="en-US" dirty="0"/>
                  <a:t> 發表了另一個方法來分析</a:t>
                </a:r>
                <a:r>
                  <a:rPr lang="en-US" altLang="zh-TW" dirty="0"/>
                  <a:t>features(1988</a:t>
                </a:r>
                <a:r>
                  <a:rPr lang="zh-TW" altLang="en-US" dirty="0"/>
                  <a:t>年</a:t>
                </a:r>
                <a:r>
                  <a:rPr lang="en-US" altLang="zh-TW" dirty="0"/>
                  <a:t>)</a:t>
                </a:r>
                <a:endParaRPr lang="en-US" altLang="zh-CN" dirty="0"/>
              </a:p>
              <a:p>
                <a:pPr marL="228600" indent="-228600" algn="l">
                  <a:buFont typeface="+mj-lt"/>
                  <a:buAutoNum type="arabicPeriod"/>
                </a:pPr>
                <a:r>
                  <a:rPr lang="en-US" altLang="zh-TW" sz="1200" b="0" i="0" u="none" strike="noStrike" baseline="0" dirty="0">
                    <a:latin typeface="NimbusRomNo9L-Regu"/>
                  </a:rPr>
                  <a:t>Both of these techniques also proposed using a Gaussian weighting window instead</a:t>
                </a:r>
                <a:r>
                  <a:rPr lang="zh-TW" altLang="en-US" sz="1200" b="0" i="0" u="none" strike="noStrike" baseline="0" dirty="0">
                    <a:latin typeface="NimbusRomNo9L-Regu"/>
                  </a:rPr>
                  <a:t> </a:t>
                </a:r>
                <a:r>
                  <a:rPr lang="en-US" altLang="zh-TW" sz="1200" b="0" i="0" u="none" strike="noStrike" baseline="0" dirty="0">
                    <a:latin typeface="NimbusRomNo9L-Regu"/>
                  </a:rPr>
                  <a:t>of the previously used square patches, which makes the detector response insensitive to</a:t>
                </a:r>
                <a:r>
                  <a:rPr lang="zh-TW" altLang="en-US" sz="1200" b="0" i="0" u="none" strike="noStrike" baseline="0" dirty="0">
                    <a:latin typeface="NimbusRomNo9L-Regu"/>
                  </a:rPr>
                  <a:t> </a:t>
                </a:r>
                <a:r>
                  <a:rPr lang="en-US" altLang="zh-TW" sz="1200" b="0" i="0" u="none" strike="noStrike" baseline="0" dirty="0">
                    <a:latin typeface="NimbusRomNo9L-Regu"/>
                  </a:rPr>
                  <a:t>in-plane image rotations.</a:t>
                </a:r>
                <a:endParaRPr lang="zh-TW" altLang="en-US" dirty="0"/>
              </a:p>
              <a:p>
                <a:endParaRPr lang="en-US" altLang="zh-TW" dirty="0"/>
              </a:p>
              <a:p>
                <a:r>
                  <a:rPr lang="zh-TW" altLang="en-US" dirty="0"/>
                  <a:t>拿到</a:t>
                </a:r>
                <a:r>
                  <a:rPr lang="el-GR" altLang="zh-TW" sz="1200" i="0" dirty="0">
                    <a:effectLst/>
                    <a:latin typeface="Cambria Math" panose="02040503050406030204" pitchFamily="18" charset="0"/>
                  </a:rPr>
                  <a:t>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0</a:t>
                </a:r>
                <a:r>
                  <a:rPr lang="zh-TW" altLang="en-US" dirty="0"/>
                  <a:t>和</a:t>
                </a:r>
                <a:r>
                  <a:rPr lang="el-GR" altLang="zh-TW" sz="1200" i="0" dirty="0">
                    <a:effectLst/>
                    <a:latin typeface="Cambria Math" panose="02040503050406030204" pitchFamily="18" charset="0"/>
                  </a:rPr>
                  <a:t>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1</a:t>
                </a:r>
                <a:r>
                  <a:rPr lang="zh-TW" altLang="en-US" dirty="0"/>
                  <a:t>之後就直接算出</a:t>
                </a:r>
                <a:r>
                  <a:rPr lang="en-US" altLang="zh-TW" sz="1200" i="0" dirty="0">
                    <a:effectLst/>
                    <a:latin typeface="Cambria Math" panose="02040503050406030204" pitchFamily="18" charset="0"/>
                  </a:rPr>
                  <a:t>det⁡(𝐴)−</a:t>
                </a:r>
                <a:r>
                  <a:rPr lang="el-GR" altLang="zh-TW" sz="1200" i="0" dirty="0">
                    <a:effectLst/>
                    <a:latin typeface="Cambria Math" panose="02040503050406030204" pitchFamily="18" charset="0"/>
                  </a:rPr>
                  <a:t>𝛼 </a:t>
                </a:r>
                <a:r>
                  <a:rPr lang="en-US" altLang="zh-TW" sz="1200" i="0" dirty="0">
                    <a:effectLst/>
                    <a:latin typeface="Cambria Math" panose="02040503050406030204" pitchFamily="18" charset="0"/>
                  </a:rPr>
                  <a:t>trace(</a:t>
                </a:r>
                <a:r>
                  <a:rPr lang="en-US" altLang="zh-TW" sz="1200" b="1" i="0" dirty="0">
                    <a:effectLst/>
                    <a:latin typeface="Cambria Math" panose="02040503050406030204" pitchFamily="18" charset="0"/>
                  </a:rPr>
                  <a:t>𝑨)</a:t>
                </a:r>
                <a:r>
                  <a:rPr lang="en-US" altLang="zh-TW" sz="1200" b="0" i="0" dirty="0">
                    <a:effectLst/>
                    <a:latin typeface="Cambria Math" panose="02040503050406030204" pitchFamily="18" charset="0"/>
                  </a:rPr>
                  <a:t>^</a:t>
                </a:r>
                <a:r>
                  <a:rPr lang="en-US" altLang="zh-TW" sz="1200" i="0" dirty="0">
                    <a:effectLst/>
                    <a:latin typeface="Cambria Math" panose="02040503050406030204" pitchFamily="18" charset="0"/>
                  </a:rPr>
                  <a:t>2</a:t>
                </a:r>
                <a:r>
                  <a:rPr lang="zh-TW" altLang="en-US" dirty="0"/>
                  <a:t>的值</a:t>
                </a:r>
                <a:endParaRPr lang="en-US" altLang="zh-TW" dirty="0"/>
              </a:p>
              <a:p>
                <a:r>
                  <a:rPr lang="zh-TW" altLang="en-US" dirty="0"/>
                  <a:t>這個值就等於</a:t>
                </a:r>
                <a:r>
                  <a:rPr lang="el-GR" altLang="zh-TW" sz="1200" i="0" dirty="0">
                    <a:effectLst/>
                    <a:latin typeface="Cambria Math" panose="02040503050406030204" pitchFamily="18" charset="0"/>
                  </a:rPr>
                  <a:t>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0</a:t>
                </a:r>
                <a:r>
                  <a:rPr lang="en-US" altLang="zh-TW" sz="1200" b="0" i="0" dirty="0">
                    <a:effectLst/>
                    <a:latin typeface="Cambria Math" panose="02040503050406030204" pitchFamily="18" charset="0"/>
                  </a:rPr>
                  <a:t> </a:t>
                </a:r>
                <a:r>
                  <a:rPr lang="el-GR" altLang="zh-TW" sz="1200" i="0" dirty="0">
                    <a:effectLst/>
                    <a:latin typeface="Cambria Math" panose="02040503050406030204" pitchFamily="18" charset="0"/>
                  </a:rPr>
                  <a:t>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1−𝛼(𝜆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0+𝜆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1 )</a:t>
                </a:r>
                <a:r>
                  <a:rPr lang="en-US" altLang="zh-TW" sz="1200" b="0" i="0" dirty="0">
                    <a:effectLst/>
                    <a:latin typeface="Cambria Math" panose="02040503050406030204" pitchFamily="18" charset="0"/>
                  </a:rPr>
                  <a:t>^</a:t>
                </a:r>
                <a:r>
                  <a:rPr lang="el-GR" altLang="zh-TW" sz="1200" i="0" dirty="0">
                    <a:effectLst/>
                    <a:latin typeface="Cambria Math" panose="02040503050406030204" pitchFamily="18" charset="0"/>
                  </a:rPr>
                  <a:t>2  </a:t>
                </a:r>
                <a:endParaRPr lang="en-US" altLang="zh-TW" dirty="0"/>
              </a:p>
              <a:p>
                <a:r>
                  <a:rPr lang="zh-TW" altLang="en-US" dirty="0"/>
                  <a:t>比起前一個分析方法</a:t>
                </a:r>
                <a:endParaRPr lang="en-US" altLang="zh-TW" dirty="0"/>
              </a:p>
              <a:p>
                <a:r>
                  <a:rPr lang="zh-TW" altLang="en-US" dirty="0"/>
                  <a:t>用這一條算式不會用到</a:t>
                </a:r>
                <a:r>
                  <a:rPr lang="zh-TW" altLang="en-US" b="1" u="sng" dirty="0"/>
                  <a:t>開根號</a:t>
                </a:r>
                <a:r>
                  <a:rPr lang="zh-TW" altLang="en-US" dirty="0"/>
                  <a:t>，所以數字不會有太難看的情況</a:t>
                </a:r>
                <a:endParaRPr lang="en-US" altLang="zh-TW" dirty="0"/>
              </a:p>
              <a:p>
                <a:r>
                  <a:rPr lang="zh-TW" altLang="en-US" dirty="0"/>
                  <a:t>再使用這個值去做分析</a:t>
                </a:r>
                <a:endParaRPr lang="en-US" altLang="zh-TW" dirty="0"/>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26</a:t>
            </a:fld>
            <a:endParaRPr lang="zh-TW" altLang="en-US"/>
          </a:p>
        </p:txBody>
      </p:sp>
    </p:spTree>
    <p:extLst>
      <p:ext uri="{BB962C8B-B14F-4D97-AF65-F5344CB8AC3E}">
        <p14:creationId xmlns:p14="http://schemas.microsoft.com/office/powerpoint/2010/main" val="3005199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indent="0" rtl="0" fontAlgn="ctr">
                  <a:buFont typeface="Arial" panose="020B0604020202020204" pitchFamily="34" charset="0"/>
                  <a:buNone/>
                </a:pPr>
                <a:r>
                  <a:rPr lang="en-US" altLang="zh-TW" sz="1200" kern="1200" dirty="0" err="1">
                    <a:solidFill>
                      <a:schemeClr val="tx1"/>
                    </a:solidFill>
                    <a:effectLst/>
                    <a:latin typeface="+mn-lt"/>
                    <a:ea typeface="+mn-ea"/>
                    <a:cs typeface="+mn-cs"/>
                  </a:rPr>
                  <a:t>Triggs</a:t>
                </a:r>
                <a:r>
                  <a:rPr lang="en-US" altLang="zh-TW" sz="1200" kern="1200" dirty="0">
                    <a:solidFill>
                      <a:schemeClr val="tx1"/>
                    </a:solidFill>
                    <a:effectLst/>
                    <a:latin typeface="+mn-lt"/>
                    <a:ea typeface="+mn-ea"/>
                    <a:cs typeface="+mn-cs"/>
                  </a:rPr>
                  <a:t> (2004)：</a:t>
                </a:r>
                <a14:m>
                  <m:oMath xmlns:m="http://schemas.openxmlformats.org/officeDocument/2006/math">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𝜆</m:t>
                        </m:r>
                      </m:e>
                      <m:sub>
                        <m:r>
                          <a:rPr lang="zh-TW" altLang="zh-TW" sz="1200" kern="1200">
                            <a:solidFill>
                              <a:schemeClr val="tx1"/>
                            </a:solidFill>
                            <a:effectLst/>
                            <a:latin typeface="Cambria Math" panose="02040503050406030204" pitchFamily="18" charset="0"/>
                            <a:ea typeface="+mn-ea"/>
                            <a:cs typeface="+mn-cs"/>
                          </a:rPr>
                          <m:t>0</m:t>
                        </m:r>
                      </m:sub>
                    </m:sSub>
                    <m:r>
                      <a:rPr lang="zh-TW" altLang="zh-TW" sz="1200" kern="1200">
                        <a:solidFill>
                          <a:schemeClr val="tx1"/>
                        </a:solidFill>
                        <a:effectLst/>
                        <a:latin typeface="Cambria Math" panose="02040503050406030204" pitchFamily="18" charset="0"/>
                        <a:ea typeface="+mn-ea"/>
                        <a:cs typeface="+mn-cs"/>
                      </a:rPr>
                      <m:t>−</m:t>
                    </m:r>
                    <m:r>
                      <a:rPr lang="zh-TW" altLang="zh-TW" sz="1200" kern="1200">
                        <a:solidFill>
                          <a:schemeClr val="tx1"/>
                        </a:solidFill>
                        <a:effectLst/>
                        <a:latin typeface="Cambria Math" panose="02040503050406030204" pitchFamily="18" charset="0"/>
                        <a:ea typeface="+mn-ea"/>
                        <a:cs typeface="+mn-cs"/>
                      </a:rPr>
                      <m:t>𝛼</m:t>
                    </m:r>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𝜆</m:t>
                        </m:r>
                      </m:e>
                      <m:sub>
                        <m:r>
                          <a:rPr lang="zh-TW" altLang="zh-TW" sz="1200" kern="1200">
                            <a:solidFill>
                              <a:schemeClr val="tx1"/>
                            </a:solidFill>
                            <a:effectLst/>
                            <a:latin typeface="Cambria Math" panose="02040503050406030204" pitchFamily="18" charset="0"/>
                            <a:ea typeface="+mn-ea"/>
                            <a:cs typeface="+mn-cs"/>
                          </a:rPr>
                          <m:t>1</m:t>
                        </m:r>
                      </m:sub>
                    </m:sSub>
                    <m:r>
                      <a:rPr lang="zh-TW" altLang="en-US" sz="1200" i="1" kern="1200">
                        <a:solidFill>
                          <a:schemeClr val="tx1"/>
                        </a:solidFill>
                        <a:effectLst/>
                        <a:latin typeface="Cambria Math" panose="02040503050406030204" pitchFamily="18" charset="0"/>
                        <a:ea typeface="+mn-ea"/>
                        <a:cs typeface="+mn-cs"/>
                      </a:rPr>
                      <m:t> </m:t>
                    </m:r>
                  </m:oMath>
                </a14:m>
                <a:r>
                  <a:rPr lang="en-US" altLang="zh-TW" sz="1200" kern="1200" dirty="0">
                    <a:solidFill>
                      <a:schemeClr val="tx1"/>
                    </a:solidFill>
                    <a:effectLst/>
                    <a:latin typeface="+mn-lt"/>
                    <a:ea typeface="+mn-ea"/>
                    <a:cs typeface="+mn-cs"/>
                  </a:rPr>
                  <a:t> </a:t>
                </a:r>
                <a:endParaRPr lang="zh-TW" altLang="zh-TW"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上一個</a:t>
                </a:r>
                <a:r>
                  <a:rPr lang="zh-TW" altLang="zh-TW" sz="1200" b="1" u="sng" kern="1200" dirty="0">
                    <a:solidFill>
                      <a:schemeClr val="tx1"/>
                    </a:solidFill>
                    <a:effectLst/>
                    <a:latin typeface="+mn-lt"/>
                    <a:ea typeface="+mn-ea"/>
                    <a:cs typeface="+mn-cs"/>
                  </a:rPr>
                  <a:t>方法延伸</a:t>
                </a:r>
                <a:r>
                  <a:rPr lang="zh-TW" altLang="zh-TW" sz="1200" kern="1200" dirty="0">
                    <a:solidFill>
                      <a:schemeClr val="tx1"/>
                    </a:solidFill>
                    <a:effectLst/>
                    <a:latin typeface="+mn-lt"/>
                    <a:ea typeface="+mn-ea"/>
                    <a:cs typeface="+mn-cs"/>
                  </a:rPr>
                  <a:t>，用</a:t>
                </a:r>
                <a:r>
                  <a:rPr lang="zh-TW" altLang="zh-TW" sz="1200" b="1" u="sng" kern="1200" dirty="0">
                    <a:solidFill>
                      <a:schemeClr val="tx1"/>
                    </a:solidFill>
                    <a:effectLst/>
                    <a:latin typeface="+mn-lt"/>
                    <a:ea typeface="+mn-ea"/>
                    <a:cs typeface="+mn-cs"/>
                  </a:rPr>
                  <a:t>較小的</a:t>
                </a:r>
                <a:r>
                  <a:rPr lang="en-US" altLang="zh-TW" sz="1200" b="1" u="sng" kern="1200" dirty="0">
                    <a:solidFill>
                      <a:schemeClr val="tx1"/>
                    </a:solidFill>
                    <a:effectLst/>
                    <a:latin typeface="+mn-lt"/>
                    <a:ea typeface="+mn-ea"/>
                    <a:cs typeface="+mn-cs"/>
                  </a:rPr>
                  <a:t> </a:t>
                </a:r>
                <a14:m>
                  <m:oMath xmlns:m="http://schemas.openxmlformats.org/officeDocument/2006/math">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𝝀</m:t>
                        </m:r>
                      </m:e>
                      <m:sub>
                        <m:r>
                          <a:rPr lang="zh-TW" altLang="zh-TW" sz="1200" kern="1200">
                            <a:solidFill>
                              <a:schemeClr val="tx1"/>
                            </a:solidFill>
                            <a:effectLst/>
                            <a:latin typeface="Cambria Math" panose="02040503050406030204" pitchFamily="18" charset="0"/>
                            <a:ea typeface="+mn-ea"/>
                            <a:cs typeface="+mn-cs"/>
                          </a:rPr>
                          <m:t>𝟎</m:t>
                        </m:r>
                      </m:sub>
                    </m:sSub>
                    <m:r>
                      <a:rPr lang="zh-TW" altLang="zh-TW" sz="1200" kern="1200">
                        <a:solidFill>
                          <a:schemeClr val="tx1"/>
                        </a:solidFill>
                        <a:effectLst/>
                        <a:latin typeface="Cambria Math" panose="02040503050406030204" pitchFamily="18" charset="0"/>
                        <a:ea typeface="+mn-ea"/>
                        <a:cs typeface="+mn-cs"/>
                      </a:rPr>
                      <m:t>−</m:t>
                    </m:r>
                    <m:r>
                      <a:rPr lang="zh-TW" altLang="zh-TW" sz="1200" kern="1200">
                        <a:solidFill>
                          <a:schemeClr val="tx1"/>
                        </a:solidFill>
                        <a:effectLst/>
                        <a:latin typeface="Cambria Math" panose="02040503050406030204" pitchFamily="18" charset="0"/>
                        <a:ea typeface="+mn-ea"/>
                        <a:cs typeface="+mn-cs"/>
                      </a:rPr>
                      <m:t>𝜶</m:t>
                    </m:r>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𝝀</m:t>
                        </m:r>
                      </m:e>
                      <m:sub>
                        <m:r>
                          <a:rPr lang="zh-TW" altLang="zh-TW" sz="1200" kern="1200">
                            <a:solidFill>
                              <a:schemeClr val="tx1"/>
                            </a:solidFill>
                            <a:effectLst/>
                            <a:latin typeface="Cambria Math" panose="02040503050406030204" pitchFamily="18" charset="0"/>
                            <a:ea typeface="+mn-ea"/>
                            <a:cs typeface="+mn-cs"/>
                          </a:rPr>
                          <m:t>𝟏</m:t>
                        </m:r>
                      </m:sub>
                    </m:sSub>
                    <m:r>
                      <a:rPr lang="zh-TW" altLang="en-US" sz="1200" i="1" kern="1200">
                        <a:solidFill>
                          <a:schemeClr val="tx1"/>
                        </a:solidFill>
                        <a:effectLst/>
                        <a:latin typeface="Cambria Math" panose="02040503050406030204" pitchFamily="18" charset="0"/>
                        <a:ea typeface="+mn-ea"/>
                        <a:cs typeface="+mn-cs"/>
                      </a:rPr>
                      <m:t> </m:t>
                    </m:r>
                  </m:oMath>
                </a14:m>
                <a:endParaRPr lang="zh-TW" altLang="zh-TW" sz="1200" kern="1200" dirty="0">
                  <a:solidFill>
                    <a:schemeClr val="tx1"/>
                  </a:solidFill>
                  <a:effectLst/>
                  <a:latin typeface="+mn-lt"/>
                  <a:ea typeface="+mn-ea"/>
                  <a:cs typeface="+mn-cs"/>
                </a:endParaRPr>
              </a:p>
              <a:p>
                <a:pPr marL="171450" lvl="0"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一樣能處理 </a:t>
                </a:r>
                <a:r>
                  <a:rPr lang="zh-TW" altLang="zh-TW" sz="1200" b="1" u="sng" kern="1200" dirty="0">
                    <a:solidFill>
                      <a:schemeClr val="tx1"/>
                    </a:solidFill>
                    <a:effectLst/>
                    <a:latin typeface="+mn-lt"/>
                    <a:ea typeface="+mn-ea"/>
                    <a:cs typeface="+mn-cs"/>
                  </a:rPr>
                  <a:t>類似邊</a:t>
                </a:r>
                <a:r>
                  <a:rPr lang="zh-TW" altLang="zh-TW" sz="1200" b="0" u="none" kern="1200" dirty="0">
                    <a:solidFill>
                      <a:schemeClr val="tx1"/>
                    </a:solidFill>
                    <a:effectLst/>
                    <a:latin typeface="+mn-lt"/>
                    <a:ea typeface="+mn-ea"/>
                    <a:cs typeface="+mn-cs"/>
                  </a:rPr>
                  <a:t> </a:t>
                </a:r>
                <a:r>
                  <a:rPr lang="zh-TW" altLang="zh-TW" sz="1200" kern="1200" dirty="0">
                    <a:solidFill>
                      <a:schemeClr val="tx1"/>
                    </a:solidFill>
                    <a:effectLst/>
                    <a:latin typeface="+mn-lt"/>
                    <a:ea typeface="+mn-ea"/>
                    <a:cs typeface="+mn-cs"/>
                  </a:rPr>
                  <a:t>的狀況</a:t>
                </a:r>
              </a:p>
              <a:p>
                <a:endParaRPr lang="en-US" altLang="zh-TW" dirty="0"/>
              </a:p>
              <a:p>
                <a:r>
                  <a:rPr lang="zh-TW" altLang="en-US" dirty="0"/>
                  <a:t>這個知道就好，不太會考</a:t>
                </a:r>
                <a:endParaRPr lang="en-US" altLang="zh-TW" dirty="0"/>
              </a:p>
              <a:p>
                <a:r>
                  <a:rPr lang="en-US" altLang="zh-TW" dirty="0"/>
                  <a:t>-----------</a:t>
                </a:r>
              </a:p>
              <a:p>
                <a:endParaRPr lang="en-US" altLang="zh-TW" dirty="0"/>
              </a:p>
              <a:p>
                <a:r>
                  <a:rPr lang="zh-TW" altLang="en-US" dirty="0"/>
                  <a:t>計算</a:t>
                </a:r>
                <a:r>
                  <a:rPr lang="en-US" altLang="zh-TW" b="1" u="sng" dirty="0"/>
                  <a:t>feature mapping </a:t>
                </a:r>
                <a:r>
                  <a:rPr lang="zh-TW" altLang="en-US" b="1" u="sng" dirty="0"/>
                  <a:t>好壞</a:t>
                </a:r>
                <a:r>
                  <a:rPr lang="zh-TW" altLang="en-US" dirty="0"/>
                  <a:t>的方式</a:t>
                </a:r>
                <a:endParaRPr lang="en-US" altLang="zh-TW" dirty="0"/>
              </a:p>
              <a:p>
                <a14:m>
                  <m:oMath xmlns:m="http://schemas.openxmlformats.org/officeDocument/2006/math">
                    <m:r>
                      <a:rPr lang="el-GR" altLang="zh-TW" i="1" dirty="0" smtClean="0">
                        <a:latin typeface="Cambria Math" panose="02040503050406030204" pitchFamily="18" charset="0"/>
                      </a:rPr>
                      <m:t>𝜆</m:t>
                    </m:r>
                    <m:r>
                      <a:rPr lang="en-US" altLang="zh-TW" i="1" baseline="-25000" dirty="0">
                        <a:latin typeface="Cambria Math" panose="02040503050406030204" pitchFamily="18" charset="0"/>
                      </a:rPr>
                      <m:t>1</m:t>
                    </m:r>
                    <m:r>
                      <a:rPr lang="en-US" altLang="zh-TW" i="1" dirty="0">
                        <a:latin typeface="Cambria Math" panose="02040503050406030204" pitchFamily="18" charset="0"/>
                      </a:rPr>
                      <m:t>&gt;&gt;</m:t>
                    </m:r>
                    <m:r>
                      <a:rPr lang="el-GR" altLang="zh-TW" i="1" dirty="0">
                        <a:latin typeface="Cambria Math" panose="02040503050406030204" pitchFamily="18" charset="0"/>
                      </a:rPr>
                      <m:t>𝜆</m:t>
                    </m:r>
                    <m:r>
                      <a:rPr lang="en-US" altLang="zh-TW" i="1" baseline="-25000" dirty="0">
                        <a:latin typeface="Cambria Math" panose="02040503050406030204" pitchFamily="18" charset="0"/>
                      </a:rPr>
                      <m:t>0</m:t>
                    </m:r>
                  </m:oMath>
                </a14:m>
                <a:r>
                  <a:rPr lang="en-US" altLang="zh-TW" dirty="0"/>
                  <a:t>. </a:t>
                </a:r>
                <a:r>
                  <a:rPr lang="en-US" altLang="zh-TW" dirty="0" err="1"/>
                  <a:t>Triggs</a:t>
                </a:r>
                <a:r>
                  <a:rPr lang="en-US" altLang="zh-TW" dirty="0"/>
                  <a:t> (2004) suggests using the quantity</a:t>
                </a:r>
                <a:endParaRPr lang="zh-TW" altLang="en-US" dirty="0"/>
              </a:p>
            </p:txBody>
          </p:sp>
        </mc:Choice>
        <mc:Fallback xmlns="">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err="1"/>
                  <a:t>Triggs</a:t>
                </a:r>
                <a:r>
                  <a:rPr lang="en-US" altLang="zh-TW"/>
                  <a:t> (2004) </a:t>
                </a:r>
                <a:r>
                  <a:rPr lang="zh-TW" altLang="en-US"/>
                  <a:t>提出 用較小的</a:t>
                </a:r>
                <a:r>
                  <a:rPr lang="en-US" altLang="zh-TW"/>
                  <a:t> </a:t>
                </a:r>
                <a:r>
                  <a:rPr lang="el-GR" altLang="zh-TW" sz="1200" i="0" dirty="0">
                    <a:effectLst/>
                    <a:latin typeface="Cambria Math" panose="02040503050406030204" pitchFamily="18" charset="0"/>
                  </a:rPr>
                  <a:t>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0−𝛼𝜆</a:t>
                </a:r>
                <a:r>
                  <a:rPr lang="en-US" altLang="zh-TW" sz="1200" b="0" i="0" dirty="0">
                    <a:effectLst/>
                    <a:latin typeface="Cambria Math" panose="02040503050406030204" pitchFamily="18" charset="0"/>
                  </a:rPr>
                  <a:t>_</a:t>
                </a:r>
                <a:r>
                  <a:rPr lang="el-GR" altLang="zh-TW" sz="1200" i="0" dirty="0">
                    <a:effectLst/>
                    <a:latin typeface="Cambria Math" panose="02040503050406030204" pitchFamily="18" charset="0"/>
                  </a:rPr>
                  <a:t>1  </a:t>
                </a:r>
                <a:endParaRPr lang="el-GR" altLang="zh-TW" sz="1200"/>
              </a:p>
              <a:p>
                <a:r>
                  <a:rPr lang="zh-TW" altLang="en-US"/>
                  <a:t>這一樣是計算</a:t>
                </a:r>
                <a:r>
                  <a:rPr lang="en-US" altLang="zh-TW"/>
                  <a:t>feature mapping </a:t>
                </a:r>
                <a:r>
                  <a:rPr lang="zh-TW" altLang="en-US"/>
                  <a:t>好壞的方式</a:t>
                </a:r>
                <a:endParaRPr lang="en-US" altLang="zh-TW"/>
              </a:p>
              <a:p>
                <a:endParaRPr lang="en-US" altLang="zh-TW"/>
              </a:p>
              <a:p>
                <a:r>
                  <a:rPr lang="en-US" altLang="zh-TW"/>
                  <a:t>-----------</a:t>
                </a:r>
              </a:p>
              <a:p>
                <a:endParaRPr lang="en-US" altLang="zh-TW"/>
              </a:p>
              <a:p>
                <a:r>
                  <a:rPr lang="en-US" altLang="zh-TW"/>
                  <a:t>λ1 &gt;&gt;λ0. </a:t>
                </a:r>
                <a:r>
                  <a:rPr lang="en-US" altLang="zh-TW" err="1"/>
                  <a:t>Triggs</a:t>
                </a:r>
                <a:r>
                  <a:rPr lang="en-US" altLang="zh-TW"/>
                  <a:t> (2004) suggests using the quantity</a:t>
                </a:r>
                <a:endParaRPr lang="zh-TW" altLang="en-US"/>
              </a:p>
            </p:txBody>
          </p:sp>
        </mc:Fallback>
      </mc:AlternateContent>
      <p:sp>
        <p:nvSpPr>
          <p:cNvPr id="4" name="投影片編號版面配置區 3"/>
          <p:cNvSpPr>
            <a:spLocks noGrp="1"/>
          </p:cNvSpPr>
          <p:nvPr>
            <p:ph type="sldNum" sz="quarter" idx="5"/>
          </p:nvPr>
        </p:nvSpPr>
        <p:spPr/>
        <p:txBody>
          <a:bodyPr/>
          <a:lstStyle/>
          <a:p>
            <a:fld id="{818481D3-6815-42F4-851B-2E76A655E3B1}" type="slidenum">
              <a:rPr lang="zh-TW" altLang="en-US" smtClean="0"/>
              <a:pPr/>
              <a:t>27</a:t>
            </a:fld>
            <a:endParaRPr lang="zh-TW" altLang="en-US"/>
          </a:p>
        </p:txBody>
      </p:sp>
    </p:spTree>
    <p:extLst>
      <p:ext uri="{BB962C8B-B14F-4D97-AF65-F5344CB8AC3E}">
        <p14:creationId xmlns:p14="http://schemas.microsoft.com/office/powerpoint/2010/main" val="1059778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a:bodyPr>
              <a:lstStyle/>
              <a:p>
                <a:r>
                  <a:rPr lang="zh-TW" altLang="en-US" dirty="0"/>
                  <a:t>第三個方法由</a:t>
                </a:r>
                <a:r>
                  <a:rPr lang="en-US" altLang="zh-TW" dirty="0"/>
                  <a:t> </a:t>
                </a:r>
                <a:r>
                  <a:rPr lang="zh-TW" altLang="en-US" dirty="0"/>
                  <a:t>三個人</a:t>
                </a:r>
                <a:r>
                  <a:rPr lang="en-US" altLang="zh-TW" dirty="0"/>
                  <a:t> (Brown, </a:t>
                </a:r>
                <a:r>
                  <a:rPr lang="en-US" altLang="zh-TW" dirty="0" err="1"/>
                  <a:t>Szeliski</a:t>
                </a:r>
                <a:r>
                  <a:rPr lang="en-US" altLang="zh-TW" dirty="0"/>
                  <a:t>, and Winder) </a:t>
                </a:r>
                <a:r>
                  <a:rPr lang="zh-TW" altLang="en-US" dirty="0"/>
                  <a:t>提出</a:t>
                </a:r>
                <a:endParaRPr lang="en-US" altLang="zh-TW" dirty="0"/>
              </a:p>
              <a:p>
                <a:pPr marL="171450" indent="-171450">
                  <a:buFont typeface="Arial" panose="020B0604020202020204" pitchFamily="34" charset="0"/>
                  <a:buChar char="•"/>
                </a:pPr>
                <a:r>
                  <a:rPr lang="zh-TW" altLang="en-US" dirty="0"/>
                  <a:t>用分式來表示</a:t>
                </a:r>
                <a:br>
                  <a:rPr lang="en-US" altLang="zh-TW" dirty="0"/>
                </a:br>
                <a:r>
                  <a:rPr lang="zh-TW" altLang="en-US" dirty="0"/>
                  <a:t>（</a:t>
                </a:r>
                <a:r>
                  <a:rPr lang="en-US" altLang="zh-TW" dirty="0"/>
                  <a:t>Trace A </a:t>
                </a:r>
                <a:r>
                  <a:rPr lang="zh-TW" altLang="en-US" dirty="0"/>
                  <a:t>分之 </a:t>
                </a:r>
                <a:r>
                  <a:rPr lang="en-US" altLang="zh-TW" dirty="0"/>
                  <a:t>determinant A (determinant A</a:t>
                </a:r>
                <a:r>
                  <a:rPr lang="zh-TW" altLang="en-US" dirty="0"/>
                  <a:t> </a:t>
                </a:r>
                <a:r>
                  <a:rPr lang="en-US" altLang="zh-TW" dirty="0"/>
                  <a:t>over</a:t>
                </a:r>
                <a:r>
                  <a:rPr lang="zh-TW" altLang="en-US" dirty="0"/>
                  <a:t> </a:t>
                </a:r>
                <a:r>
                  <a:rPr lang="en-US" altLang="zh-TW" dirty="0"/>
                  <a:t>Trace A)</a:t>
                </a:r>
                <a:r>
                  <a:rPr lang="zh-TW" altLang="en-US" dirty="0"/>
                  <a:t>）</a:t>
                </a:r>
                <a:r>
                  <a:rPr lang="en-US" altLang="zh-TW" dirty="0"/>
                  <a:t> </a:t>
                </a:r>
              </a:p>
              <a:p>
                <a:pPr marL="171450" indent="-171450">
                  <a:buFont typeface="Arial" panose="020B0604020202020204" pitchFamily="34" charset="0"/>
                  <a:buChar char="•"/>
                </a:pPr>
                <a:r>
                  <a:rPr lang="zh-TW" altLang="zh-TW" sz="1200" kern="1200" dirty="0">
                    <a:solidFill>
                      <a:schemeClr val="tx1"/>
                    </a:solidFill>
                    <a:effectLst/>
                    <a:latin typeface="+mn-lt"/>
                    <a:ea typeface="+mn-ea"/>
                    <a:cs typeface="+mn-cs"/>
                  </a:rPr>
                  <a:t>適用</a:t>
                </a:r>
                <a:r>
                  <a:rPr lang="en-US" altLang="zh-TW"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兩</a:t>
                </a:r>
                <a:r>
                  <a:rPr lang="en-US" altLang="zh-TW" sz="1200" b="1" u="sng" kern="1200" dirty="0">
                    <a:solidFill>
                      <a:schemeClr val="tx1"/>
                    </a:solidFill>
                    <a:effectLst/>
                    <a:latin typeface="+mn-lt"/>
                    <a:ea typeface="+mn-ea"/>
                    <a:cs typeface="+mn-cs"/>
                  </a:rPr>
                  <a:t>eigenvalue </a:t>
                </a:r>
                <a:r>
                  <a:rPr lang="zh-TW" altLang="zh-TW" sz="1200" b="1" u="sng" kern="1200" dirty="0">
                    <a:solidFill>
                      <a:schemeClr val="tx1"/>
                    </a:solidFill>
                    <a:effectLst/>
                    <a:latin typeface="+mn-lt"/>
                    <a:ea typeface="+mn-ea"/>
                    <a:cs typeface="+mn-cs"/>
                  </a:rPr>
                  <a:t>相近</a:t>
                </a:r>
                <a:r>
                  <a:rPr lang="en-US" altLang="zh-TW" sz="1200" kern="1200" dirty="0">
                    <a:solidFill>
                      <a:schemeClr val="tx1"/>
                    </a:solidFill>
                    <a:effectLst/>
                    <a:latin typeface="+mn-lt"/>
                    <a:ea typeface="+mn-ea"/>
                    <a:cs typeface="+mn-cs"/>
                  </a:rPr>
                  <a:t> </a:t>
                </a:r>
                <a:r>
                  <a:rPr lang="zh-TW" altLang="zh-TW" sz="1200" kern="1200" dirty="0">
                    <a:solidFill>
                      <a:schemeClr val="tx1"/>
                    </a:solidFill>
                    <a:effectLst/>
                    <a:latin typeface="+mn-lt"/>
                    <a:ea typeface="+mn-ea"/>
                    <a:cs typeface="+mn-cs"/>
                  </a:rPr>
                  <a:t>的情況</a:t>
                </a:r>
                <a:r>
                  <a:rPr lang="en-US" altLang="zh-TW" sz="1200" kern="1200" dirty="0">
                    <a:solidFill>
                      <a:schemeClr val="tx1"/>
                    </a:solidFill>
                    <a:effectLst/>
                    <a:latin typeface="+mn-lt"/>
                    <a:ea typeface="+mn-ea"/>
                    <a:cs typeface="+mn-cs"/>
                  </a:rPr>
                  <a:t> (</a:t>
                </a:r>
                <a14:m>
                  <m:oMath xmlns:m="http://schemas.openxmlformats.org/officeDocument/2006/math">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𝜆</m:t>
                        </m:r>
                      </m:e>
                      <m:sub>
                        <m:r>
                          <a:rPr lang="zh-TW" altLang="zh-TW" sz="1200" kern="1200">
                            <a:solidFill>
                              <a:schemeClr val="tx1"/>
                            </a:solidFill>
                            <a:effectLst/>
                            <a:latin typeface="Cambria Math" panose="02040503050406030204" pitchFamily="18" charset="0"/>
                            <a:ea typeface="+mn-ea"/>
                            <a:cs typeface="+mn-cs"/>
                          </a:rPr>
                          <m:t>1</m:t>
                        </m:r>
                      </m:sub>
                    </m:sSub>
                    <m:r>
                      <a:rPr lang="zh-TW" altLang="zh-TW" sz="1200" kern="1200">
                        <a:solidFill>
                          <a:schemeClr val="tx1"/>
                        </a:solidFill>
                        <a:effectLst/>
                        <a:latin typeface="Cambria Math" panose="02040503050406030204" pitchFamily="18" charset="0"/>
                        <a:ea typeface="+mn-ea"/>
                        <a:cs typeface="+mn-cs"/>
                      </a:rPr>
                      <m:t>≈</m:t>
                    </m:r>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𝜆</m:t>
                        </m:r>
                      </m:e>
                      <m:sub>
                        <m:r>
                          <a:rPr lang="zh-TW" altLang="zh-TW" sz="1200" kern="1200">
                            <a:solidFill>
                              <a:schemeClr val="tx1"/>
                            </a:solidFill>
                            <a:effectLst/>
                            <a:latin typeface="Cambria Math" panose="02040503050406030204" pitchFamily="18" charset="0"/>
                            <a:ea typeface="+mn-ea"/>
                            <a:cs typeface="+mn-cs"/>
                          </a:rPr>
                          <m:t>0</m:t>
                        </m:r>
                      </m:sub>
                    </m:sSub>
                  </m:oMath>
                </a14:m>
                <a:r>
                  <a:rPr lang="zh-TW" altLang="zh-TW" sz="1200"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(approximately)) </a:t>
                </a:r>
                <a:br>
                  <a:rPr lang="en-US" altLang="zh-TW" sz="1200" kern="1200" dirty="0">
                    <a:solidFill>
                      <a:schemeClr val="tx1"/>
                    </a:solidFill>
                    <a:effectLst/>
                    <a:latin typeface="+mn-lt"/>
                    <a:ea typeface="+mn-ea"/>
                    <a:cs typeface="+mn-cs"/>
                  </a:rPr>
                </a:br>
                <a:r>
                  <a:rPr lang="zh-TW" altLang="zh-TW" sz="1200" kern="1200" dirty="0">
                    <a:solidFill>
                      <a:schemeClr val="tx1"/>
                    </a:solidFill>
                    <a:effectLst/>
                    <a:latin typeface="+mn-lt"/>
                    <a:ea typeface="+mn-ea"/>
                    <a:cs typeface="+mn-cs"/>
                  </a:rPr>
                  <a:t>例如</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較</a:t>
                </a:r>
                <a:r>
                  <a:rPr lang="zh-TW" altLang="zh-TW" sz="1200" b="1" u="sng" kern="1200" dirty="0">
                    <a:solidFill>
                      <a:schemeClr val="tx1"/>
                    </a:solidFill>
                    <a:effectLst/>
                    <a:latin typeface="+mn-lt"/>
                    <a:ea typeface="+mn-ea"/>
                    <a:cs typeface="+mn-cs"/>
                  </a:rPr>
                  <a:t>混亂</a:t>
                </a:r>
                <a:r>
                  <a:rPr lang="en-US" altLang="zh-TW" sz="1200" kern="1200" dirty="0">
                    <a:solidFill>
                      <a:schemeClr val="tx1"/>
                    </a:solidFill>
                    <a:effectLst/>
                    <a:latin typeface="+mn-lt"/>
                    <a:ea typeface="+mn-ea"/>
                    <a:cs typeface="+mn-cs"/>
                  </a:rPr>
                  <a:t> </a:t>
                </a:r>
                <a:r>
                  <a:rPr lang="zh-TW" altLang="zh-TW" sz="1200" kern="1200" dirty="0">
                    <a:solidFill>
                      <a:schemeClr val="tx1"/>
                    </a:solidFill>
                    <a:effectLst/>
                    <a:latin typeface="+mn-lt"/>
                    <a:ea typeface="+mn-ea"/>
                    <a:cs typeface="+mn-cs"/>
                  </a:rPr>
                  <a:t>的</a:t>
                </a:r>
                <a:r>
                  <a:rPr lang="en-US" altLang="zh-TW"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雲</a:t>
                </a:r>
                <a:endParaRPr lang="zh-TW" altLang="zh-TW" sz="1200" kern="1200" dirty="0">
                  <a:solidFill>
                    <a:schemeClr val="tx1"/>
                  </a:solidFill>
                  <a:effectLst/>
                  <a:latin typeface="+mn-lt"/>
                  <a:ea typeface="+mn-ea"/>
                  <a:cs typeface="+mn-cs"/>
                </a:endParaRPr>
              </a:p>
              <a:p>
                <a:endParaRPr lang="en-US" altLang="zh-TW" dirty="0"/>
              </a:p>
              <a:p>
                <a:r>
                  <a:rPr lang="en-US" altLang="zh-TW" dirty="0"/>
                  <a:t>------</a:t>
                </a:r>
              </a:p>
              <a:p>
                <a:endParaRPr lang="en-US" altLang="zh-TW" dirty="0"/>
              </a:p>
              <a:p>
                <a:endParaRPr lang="en-US" altLang="zh-TW" dirty="0"/>
              </a:p>
              <a:p>
                <a:r>
                  <a:rPr lang="en-US" altLang="zh-TW" dirty="0"/>
                  <a:t>(</a:t>
                </a:r>
                <a:r>
                  <a:rPr lang="zh-TW" altLang="en-US" dirty="0"/>
                  <a:t>剛剛提到</a:t>
                </a:r>
                <a:r>
                  <a:rPr lang="zh-TW" altLang="en-US" b="1" i="0" u="sng" dirty="0">
                    <a:solidFill>
                      <a:srgbClr val="374151"/>
                    </a:solidFill>
                    <a:effectLst/>
                    <a:latin typeface="Söhne"/>
                  </a:rPr>
                  <a:t>不確定性橢圓</a:t>
                </a:r>
                <a:r>
                  <a:rPr lang="zh-CN" altLang="en-US" b="0" i="0" dirty="0">
                    <a:solidFill>
                      <a:srgbClr val="374151"/>
                    </a:solidFill>
                    <a:effectLst/>
                    <a:latin typeface="Söhne"/>
                  </a:rPr>
                  <a:t>是</a:t>
                </a:r>
                <a:r>
                  <a:rPr lang="zh-CN" altLang="en-US" b="1" i="0" u="sng" dirty="0">
                    <a:solidFill>
                      <a:srgbClr val="374151"/>
                    </a:solidFill>
                    <a:effectLst/>
                    <a:latin typeface="Söhne"/>
                  </a:rPr>
                  <a:t>大圓</a:t>
                </a:r>
                <a:r>
                  <a:rPr lang="zh-CN" altLang="en-US" b="0" i="0" dirty="0">
                    <a:solidFill>
                      <a:srgbClr val="374151"/>
                    </a:solidFill>
                    <a:effectLst/>
                    <a:latin typeface="Söhne"/>
                  </a:rPr>
                  <a:t>，兩個</a:t>
                </a:r>
                <a:r>
                  <a:rPr lang="zh-TW" altLang="en-US" b="1" i="0" u="sng" dirty="0">
                    <a:solidFill>
                      <a:srgbClr val="2F2F2F"/>
                    </a:solidFill>
                    <a:effectLst/>
                    <a:latin typeface="Söhne"/>
                    <a:ea typeface="Microsoft JhengHei" panose="020B0604030504040204" pitchFamily="34" charset="-120"/>
                  </a:rPr>
                  <a:t>特徵值都很小</a:t>
                </a:r>
                <a:r>
                  <a:rPr lang="zh-TW" altLang="en-US" b="0" i="0" u="none" dirty="0">
                    <a:solidFill>
                      <a:srgbClr val="2F2F2F"/>
                    </a:solidFill>
                    <a:effectLst/>
                    <a:latin typeface="Söhne"/>
                    <a:ea typeface="Microsoft JhengHei" panose="020B0604030504040204" pitchFamily="34" charset="-120"/>
                  </a:rPr>
                  <a:t>，</a:t>
                </a:r>
                <a:r>
                  <a:rPr lang="zh-CN" altLang="en-US" b="0" i="0" dirty="0">
                    <a:solidFill>
                      <a:srgbClr val="374151"/>
                    </a:solidFill>
                    <a:effectLst/>
                    <a:latin typeface="Söhne"/>
                  </a:rPr>
                  <a:t>都很</a:t>
                </a:r>
                <a:r>
                  <a:rPr lang="zh-CN" altLang="en-US" b="1" i="0" u="sng" dirty="0">
                    <a:solidFill>
                      <a:srgbClr val="374151"/>
                    </a:solidFill>
                    <a:effectLst/>
                    <a:latin typeface="Söhne"/>
                  </a:rPr>
                  <a:t>不確定</a:t>
                </a:r>
                <a:r>
                  <a:rPr lang="en-US" altLang="zh-TW" dirty="0"/>
                  <a:t>)</a:t>
                </a:r>
              </a:p>
              <a:p>
                <a:r>
                  <a:rPr lang="zh-TW" altLang="en-US" dirty="0"/>
                  <a:t>就可以用這個值來做分析，看這個</a:t>
                </a:r>
                <a:r>
                  <a:rPr lang="en-US" altLang="zh-TW" dirty="0"/>
                  <a:t>feature </a:t>
                </a:r>
                <a:r>
                  <a:rPr lang="zh-TW" altLang="en-US" dirty="0"/>
                  <a:t>是不是好的</a:t>
                </a:r>
                <a:r>
                  <a:rPr lang="en-US" altLang="zh-TW" dirty="0"/>
                  <a:t>mapping</a:t>
                </a:r>
                <a:endParaRPr lang="zh-TW" altLang="en-US" dirty="0"/>
              </a:p>
            </p:txBody>
          </p:sp>
        </mc:Choice>
        <mc:Fallback xmlns="">
          <p:sp>
            <p:nvSpPr>
              <p:cNvPr id="3" name="備忘稿版面配置區 2"/>
              <p:cNvSpPr>
                <a:spLocks noGrp="1"/>
              </p:cNvSpPr>
              <p:nvPr>
                <p:ph type="body" idx="1"/>
              </p:nvPr>
            </p:nvSpPr>
            <p:spPr/>
            <p:txBody>
              <a:bodyPr>
                <a:normAutofit/>
              </a:bodyPr>
              <a:lstStyle/>
              <a:p>
                <a:r>
                  <a:rPr lang="zh-TW" altLang="en-US" dirty="0"/>
                  <a:t>第三個方法由三個人</a:t>
                </a:r>
                <a:r>
                  <a:rPr lang="en-US" altLang="zh-TW" dirty="0"/>
                  <a:t>Brown, </a:t>
                </a:r>
                <a:r>
                  <a:rPr lang="en-US" altLang="zh-TW" dirty="0" err="1"/>
                  <a:t>Szeliski</a:t>
                </a:r>
                <a:r>
                  <a:rPr lang="en-US" altLang="zh-TW" dirty="0"/>
                  <a:t>, and Winder</a:t>
                </a:r>
                <a:r>
                  <a:rPr lang="zh-TW" altLang="en-US" dirty="0"/>
                  <a:t> 提出</a:t>
                </a:r>
                <a:endParaRPr lang="en-US" altLang="zh-TW" dirty="0"/>
              </a:p>
              <a:p>
                <a:r>
                  <a:rPr lang="en-US" altLang="zh-TW" dirty="0"/>
                  <a:t>Trace A </a:t>
                </a:r>
                <a:r>
                  <a:rPr lang="zh-TW" altLang="en-US" dirty="0"/>
                  <a:t>分之 </a:t>
                </a:r>
                <a:r>
                  <a:rPr lang="en-US" altLang="zh-TW" dirty="0"/>
                  <a:t>determine A </a:t>
                </a:r>
              </a:p>
              <a:p>
                <a:r>
                  <a:rPr lang="en-US" altLang="zh-TW" dirty="0"/>
                  <a:t>over </a:t>
                </a:r>
              </a:p>
              <a:p>
                <a:r>
                  <a:rPr lang="zh-TW" altLang="en-US" dirty="0"/>
                  <a:t>這個適用在</a:t>
                </a:r>
                <a:r>
                  <a:rPr lang="el-GR" altLang="zh-TW" i="0" dirty="0">
                    <a:latin typeface="Cambria Math" panose="02040503050406030204" pitchFamily="18" charset="0"/>
                  </a:rPr>
                  <a:t>𝜆</a:t>
                </a:r>
                <a:r>
                  <a:rPr lang="en-US" altLang="zh-TW" i="0" baseline="-25000" dirty="0">
                    <a:latin typeface="Cambria Math" panose="02040503050406030204" pitchFamily="18" charset="0"/>
                  </a:rPr>
                  <a:t>1</a:t>
                </a:r>
                <a:r>
                  <a:rPr lang="en-US" altLang="zh-TW" i="0" dirty="0">
                    <a:latin typeface="Cambria Math" panose="02040503050406030204" pitchFamily="18" charset="0"/>
                  </a:rPr>
                  <a:t>≈</a:t>
                </a:r>
                <a:r>
                  <a:rPr lang="el-GR" altLang="zh-TW" i="0" dirty="0">
                    <a:latin typeface="Cambria Math" panose="02040503050406030204" pitchFamily="18" charset="0"/>
                  </a:rPr>
                  <a:t>𝜆</a:t>
                </a:r>
                <a:r>
                  <a:rPr lang="en-US" altLang="zh-TW" i="0" baseline="-25000" dirty="0">
                    <a:latin typeface="Cambria Math" panose="02040503050406030204" pitchFamily="18" charset="0"/>
                  </a:rPr>
                  <a:t>0</a:t>
                </a:r>
                <a:r>
                  <a:rPr lang="zh-TW" altLang="en-US" dirty="0"/>
                  <a:t>兩個</a:t>
                </a:r>
                <a:r>
                  <a:rPr lang="en-US" altLang="zh-TW" dirty="0"/>
                  <a:t>eigenvalue</a:t>
                </a:r>
                <a:r>
                  <a:rPr lang="zh-TW" altLang="en-US" dirty="0"/>
                  <a:t>幾乎相近的情況，例如雲 這種比較混亂的</a:t>
                </a:r>
                <a:endParaRPr lang="en-US" altLang="zh-TW" dirty="0"/>
              </a:p>
              <a:p>
                <a:r>
                  <a:rPr lang="zh-TW" altLang="en-US" dirty="0"/>
                  <a:t>就可以用這個值來做分析，看這個</a:t>
                </a:r>
                <a:r>
                  <a:rPr lang="en-US" altLang="zh-TW" dirty="0"/>
                  <a:t>feature </a:t>
                </a:r>
                <a:r>
                  <a:rPr lang="zh-TW" altLang="en-US" dirty="0"/>
                  <a:t>是不是好的</a:t>
                </a:r>
                <a:r>
                  <a:rPr lang="en-US" altLang="zh-TW" dirty="0"/>
                  <a:t>mapping</a:t>
                </a:r>
                <a:endParaRPr lang="zh-TW" altLang="en-US" dirty="0"/>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28</a:t>
            </a:fld>
            <a:endParaRPr lang="zh-TW" altLang="en-US"/>
          </a:p>
        </p:txBody>
      </p:sp>
    </p:spTree>
    <p:extLst>
      <p:ext uri="{BB962C8B-B14F-4D97-AF65-F5344CB8AC3E}">
        <p14:creationId xmlns:p14="http://schemas.microsoft.com/office/powerpoint/2010/main" val="576154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29</a:t>
            </a:fld>
            <a:endParaRPr lang="zh-TW" altLang="en-US"/>
          </a:p>
        </p:txBody>
      </p:sp>
    </p:spTree>
    <p:extLst>
      <p:ext uri="{BB962C8B-B14F-4D97-AF65-F5344CB8AC3E}">
        <p14:creationId xmlns:p14="http://schemas.microsoft.com/office/powerpoint/2010/main" val="1042322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indent="0">
                  <a:buNone/>
                </a:pPr>
                <a:r>
                  <a:rPr lang="zh-TW" altLang="en-US" dirty="0"/>
                  <a:t>接下來</a:t>
                </a:r>
                <a:r>
                  <a:rPr lang="zh-TW" altLang="en-US" b="1" u="sng" dirty="0"/>
                  <a:t>總結</a:t>
                </a:r>
                <a:r>
                  <a:rPr lang="en-US" altLang="zh-TW" b="0" u="none" dirty="0"/>
                  <a:t> </a:t>
                </a:r>
                <a:r>
                  <a:rPr lang="en-US" altLang="zh-TW" dirty="0"/>
                  <a:t>Feature Detection Algorithm</a:t>
                </a:r>
                <a:r>
                  <a:rPr lang="zh-TW" altLang="en-US" dirty="0"/>
                  <a:t>，</a:t>
                </a:r>
                <a:endParaRPr lang="en-US" altLang="zh-TW" dirty="0"/>
              </a:p>
              <a:p>
                <a:pPr marL="228600" indent="-228600">
                  <a:buFont typeface="+mj-lt"/>
                  <a:buAutoNum type="arabicPeriod"/>
                </a:pPr>
                <a:r>
                  <a:rPr lang="zh-TW" altLang="en-US" dirty="0"/>
                  <a:t>前兩步驟：處理 剛講的 </a:t>
                </a:r>
                <a:r>
                  <a:rPr lang="en-US" altLang="zh-TW" b="1" u="sng" dirty="0"/>
                  <a:t>hessian </a:t>
                </a:r>
                <a:r>
                  <a:rPr lang="zh-TW" altLang="en-US" b="1" u="sng" dirty="0"/>
                  <a:t>矩陣</a:t>
                </a:r>
                <a:endParaRPr lang="en-US" altLang="zh-TW" b="1" u="sng" dirty="0"/>
              </a:p>
              <a:p>
                <a:pPr marL="0" indent="0">
                  <a:buNone/>
                </a:pPr>
                <a:endParaRPr lang="en-US" altLang="zh-TW" dirty="0"/>
              </a:p>
              <a:p>
                <a:pPr marL="171450" indent="-171450" rtl="0" fontAlgn="ctr">
                  <a:buFont typeface="Arial" panose="020B0604020202020204" pitchFamily="34" charset="0"/>
                  <a:buChar char="•"/>
                </a:pPr>
                <a:r>
                  <a:rPr lang="en-US" altLang="zh-TW" sz="1200" b="0" i="0" kern="1200" dirty="0">
                    <a:solidFill>
                      <a:schemeClr val="tx1"/>
                    </a:solidFill>
                    <a:effectLst/>
                    <a:latin typeface="+mn-lt"/>
                    <a:ea typeface="+mn-ea"/>
                    <a:cs typeface="+mn-cs"/>
                  </a:rPr>
                  <a:t>1. </a:t>
                </a:r>
                <a:r>
                  <a:rPr lang="zh-TW" altLang="zh-TW"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 </a:t>
                </a:r>
                <a:r>
                  <a:rPr lang="zh-TW" altLang="zh-TW" sz="1200" b="0" i="0" kern="1200" dirty="0">
                    <a:solidFill>
                      <a:schemeClr val="tx1"/>
                    </a:solidFill>
                    <a:effectLst/>
                    <a:latin typeface="+mn-lt"/>
                    <a:ea typeface="+mn-ea"/>
                    <a:cs typeface="+mn-cs"/>
                  </a:rPr>
                  <a:t>原始</a:t>
                </a:r>
                <a:r>
                  <a:rPr lang="zh-TW" altLang="zh-TW" sz="1200" b="1" i="0" u="sng" kern="1200" dirty="0">
                    <a:solidFill>
                      <a:schemeClr val="tx1"/>
                    </a:solidFill>
                    <a:effectLst/>
                    <a:latin typeface="+mn-lt"/>
                    <a:ea typeface="+mn-ea"/>
                    <a:cs typeface="+mn-cs"/>
                  </a:rPr>
                  <a:t>影像</a:t>
                </a:r>
                <a:r>
                  <a:rPr lang="en-US" altLang="zh-TW" sz="1200" b="0" i="0" kern="1200" dirty="0">
                    <a:solidFill>
                      <a:schemeClr val="tx1"/>
                    </a:solidFill>
                    <a:effectLst/>
                    <a:latin typeface="+mn-lt"/>
                    <a:ea typeface="+mn-ea"/>
                    <a:cs typeface="+mn-cs"/>
                  </a:rPr>
                  <a:t> </a:t>
                </a:r>
                <a:r>
                  <a:rPr lang="zh-TW" altLang="zh-TW" sz="1200" b="0" i="0" kern="1200" dirty="0">
                    <a:solidFill>
                      <a:schemeClr val="tx1"/>
                    </a:solidFill>
                    <a:effectLst/>
                    <a:latin typeface="+mn-lt"/>
                    <a:ea typeface="+mn-ea"/>
                    <a:cs typeface="+mn-cs"/>
                  </a:rPr>
                  <a:t>與</a:t>
                </a:r>
                <a:r>
                  <a:rPr lang="en-US" altLang="zh-TW" sz="1200" b="0" i="0"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高斯微分</a:t>
                </a:r>
                <a:r>
                  <a:rPr lang="en-US" altLang="zh-TW" sz="1200" b="0" i="0"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卷積</a:t>
                </a:r>
                <a:r>
                  <a:rPr lang="zh-TW" altLang="zh-TW" sz="1200" b="0" i="0" kern="1200" dirty="0">
                    <a:solidFill>
                      <a:schemeClr val="tx1"/>
                    </a:solidFill>
                    <a:effectLst/>
                    <a:latin typeface="+mn-lt"/>
                    <a:ea typeface="+mn-ea"/>
                    <a:cs typeface="+mn-cs"/>
                  </a:rPr>
                  <a:t>，計算 </a:t>
                </a:r>
                <a:r>
                  <a:rPr lang="zh-TW" altLang="zh-TW" sz="1200" b="1" i="0" u="sng" kern="1200" dirty="0">
                    <a:solidFill>
                      <a:schemeClr val="tx1"/>
                    </a:solidFill>
                    <a:effectLst/>
                    <a:latin typeface="+mn-lt"/>
                    <a:ea typeface="+mn-ea"/>
                    <a:cs typeface="+mn-cs"/>
                  </a:rPr>
                  <a:t>影像</a:t>
                </a:r>
                <a:r>
                  <a:rPr lang="en-US" altLang="zh-TW" sz="1200" b="0" i="0" kern="1200" dirty="0">
                    <a:solidFill>
                      <a:schemeClr val="tx1"/>
                    </a:solidFill>
                    <a:effectLst/>
                    <a:latin typeface="+mn-lt"/>
                    <a:ea typeface="+mn-ea"/>
                    <a:cs typeface="+mn-cs"/>
                  </a:rPr>
                  <a:t> (</a:t>
                </a:r>
                <a14:m>
                  <m:oMath xmlns:m="http://schemas.openxmlformats.org/officeDocument/2006/math">
                    <m:sSub>
                      <m:sSubPr>
                        <m:ctrlPr>
                          <a:rPr lang="zh-TW" altLang="zh-TW" sz="1200" b="0" i="1" kern="120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𝐼</m:t>
                        </m:r>
                      </m:e>
                      <m:sub>
                        <m:r>
                          <a:rPr lang="zh-TW" altLang="zh-TW" sz="1200" b="0" i="0" kern="1200">
                            <a:solidFill>
                              <a:schemeClr val="tx1"/>
                            </a:solidFill>
                            <a:effectLst/>
                            <a:latin typeface="Cambria Math" panose="02040503050406030204" pitchFamily="18" charset="0"/>
                            <a:ea typeface="+mn-ea"/>
                            <a:cs typeface="+mn-cs"/>
                          </a:rPr>
                          <m:t>𝑥</m:t>
                        </m:r>
                      </m:sub>
                    </m:sSub>
                  </m:oMath>
                </a14:m>
                <a:r>
                  <a:rPr lang="en-US" altLang="zh-TW" sz="1200" b="0" i="0" kern="1200" dirty="0">
                    <a:solidFill>
                      <a:schemeClr val="tx1"/>
                    </a:solidFill>
                    <a:effectLst/>
                    <a:latin typeface="+mn-lt"/>
                    <a:ea typeface="+mn-ea"/>
                    <a:cs typeface="+mn-cs"/>
                  </a:rPr>
                  <a:t> &amp; </a:t>
                </a:r>
                <a14:m>
                  <m:oMath xmlns:m="http://schemas.openxmlformats.org/officeDocument/2006/math">
                    <m:sSub>
                      <m:sSubPr>
                        <m:ctrlPr>
                          <a:rPr lang="zh-TW" altLang="zh-TW" sz="1200" b="0" i="1" kern="120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𝐼</m:t>
                        </m:r>
                      </m:e>
                      <m:sub>
                        <m:r>
                          <a:rPr lang="zh-TW" altLang="zh-TW" sz="1200" b="0" i="0" kern="1200">
                            <a:solidFill>
                              <a:schemeClr val="tx1"/>
                            </a:solidFill>
                            <a:effectLst/>
                            <a:latin typeface="Cambria Math" panose="02040503050406030204" pitchFamily="18" charset="0"/>
                            <a:ea typeface="+mn-ea"/>
                            <a:cs typeface="+mn-cs"/>
                          </a:rPr>
                          <m:t>𝑦</m:t>
                        </m:r>
                      </m:sub>
                    </m:sSub>
                  </m:oMath>
                </a14:m>
                <a:r>
                  <a:rPr lang="en-US" altLang="zh-TW" sz="1200" b="0" i="0"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水平</a:t>
                </a:r>
                <a:r>
                  <a:rPr lang="en-US" altLang="zh-TW" sz="1200" b="1" i="0" u="sng"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和</a:t>
                </a:r>
                <a:r>
                  <a:rPr lang="en-US" altLang="zh-TW" sz="1200" b="1" i="0" u="sng"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垂直微分</a:t>
                </a:r>
                <a:endParaRPr lang="zh-TW" altLang="zh-TW" sz="1200" b="0" i="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altLang="zh-TW" sz="1200" b="0" i="0" kern="1200" dirty="0">
                    <a:solidFill>
                      <a:schemeClr val="tx1"/>
                    </a:solidFill>
                    <a:effectLst/>
                    <a:latin typeface="+mn-lt"/>
                    <a:ea typeface="+mn-ea"/>
                    <a:cs typeface="+mn-cs"/>
                  </a:rPr>
                  <a:t>2. </a:t>
                </a:r>
                <a:r>
                  <a:rPr lang="zh-TW" altLang="zh-TW" sz="1200" b="0" i="0" kern="1200" dirty="0">
                    <a:solidFill>
                      <a:schemeClr val="tx1"/>
                    </a:solidFill>
                    <a:effectLst/>
                    <a:latin typeface="+mn-lt"/>
                    <a:ea typeface="+mn-ea"/>
                    <a:cs typeface="+mn-cs"/>
                  </a:rPr>
                  <a:t>計算 三個 </a:t>
                </a:r>
                <a:r>
                  <a:rPr lang="zh-TW" altLang="zh-TW" sz="1200" b="1" i="0" u="sng" kern="1200" dirty="0">
                    <a:solidFill>
                      <a:schemeClr val="tx1"/>
                    </a:solidFill>
                    <a:effectLst/>
                    <a:latin typeface="+mn-lt"/>
                    <a:ea typeface="+mn-ea"/>
                    <a:cs typeface="+mn-cs"/>
                  </a:rPr>
                  <a:t>影像梯度</a:t>
                </a:r>
                <a:r>
                  <a:rPr lang="en-US" altLang="zh-TW" sz="1200" b="0" i="0"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外積 </a:t>
                </a:r>
                <a14:m>
                  <m:oMath xmlns:m="http://schemas.openxmlformats.org/officeDocument/2006/math">
                    <m:r>
                      <a:rPr lang="zh-TW" altLang="zh-TW" sz="1200" b="0" i="0" kern="1200">
                        <a:solidFill>
                          <a:schemeClr val="tx1"/>
                        </a:solidFill>
                        <a:effectLst/>
                        <a:latin typeface="Cambria Math" panose="02040503050406030204" pitchFamily="18" charset="0"/>
                        <a:ea typeface="+mn-ea"/>
                        <a:cs typeface="+mn-cs"/>
                      </a:rPr>
                      <m:t>(</m:t>
                    </m:r>
                    <m:sSubSup>
                      <m:sSubSupPr>
                        <m:ctrlPr>
                          <a:rPr lang="zh-TW" altLang="zh-TW" sz="1200" b="0" i="1" kern="1200">
                            <a:solidFill>
                              <a:schemeClr val="tx1"/>
                            </a:solidFill>
                            <a:effectLst/>
                            <a:latin typeface="Cambria Math" panose="02040503050406030204" pitchFamily="18" charset="0"/>
                            <a:ea typeface="+mn-ea"/>
                            <a:cs typeface="+mn-cs"/>
                          </a:rPr>
                        </m:ctrlPr>
                      </m:sSubSupPr>
                      <m:e>
                        <m:r>
                          <a:rPr lang="zh-TW" altLang="zh-TW" sz="1200" b="0" i="0" kern="1200">
                            <a:solidFill>
                              <a:schemeClr val="tx1"/>
                            </a:solidFill>
                            <a:effectLst/>
                            <a:latin typeface="Cambria Math" panose="02040503050406030204" pitchFamily="18" charset="0"/>
                            <a:ea typeface="+mn-ea"/>
                            <a:cs typeface="+mn-cs"/>
                          </a:rPr>
                          <m:t>𝐼</m:t>
                        </m:r>
                      </m:e>
                      <m:sub>
                        <m:r>
                          <a:rPr lang="zh-TW" altLang="zh-TW" sz="1200" b="0" i="0" kern="1200">
                            <a:solidFill>
                              <a:schemeClr val="tx1"/>
                            </a:solidFill>
                            <a:effectLst/>
                            <a:latin typeface="Cambria Math" panose="02040503050406030204" pitchFamily="18" charset="0"/>
                            <a:ea typeface="+mn-ea"/>
                            <a:cs typeface="+mn-cs"/>
                          </a:rPr>
                          <m:t>𝑥</m:t>
                        </m:r>
                      </m:sub>
                      <m:sup>
                        <m:r>
                          <a:rPr lang="zh-TW" altLang="zh-TW" sz="1200" b="0" i="0" kern="1200">
                            <a:solidFill>
                              <a:schemeClr val="tx1"/>
                            </a:solidFill>
                            <a:effectLst/>
                            <a:latin typeface="Cambria Math" panose="02040503050406030204" pitchFamily="18" charset="0"/>
                            <a:ea typeface="+mn-ea"/>
                            <a:cs typeface="+mn-cs"/>
                          </a:rPr>
                          <m:t>2</m:t>
                        </m:r>
                      </m:sup>
                    </m:sSubSup>
                    <m:r>
                      <a:rPr lang="zh-TW" altLang="zh-TW" sz="1200" b="0" i="0" kern="1200">
                        <a:solidFill>
                          <a:schemeClr val="tx1"/>
                        </a:solidFill>
                        <a:effectLst/>
                        <a:latin typeface="Cambria Math" panose="02040503050406030204" pitchFamily="18" charset="0"/>
                        <a:ea typeface="+mn-ea"/>
                        <a:cs typeface="+mn-cs"/>
                      </a:rPr>
                      <m:t>,</m:t>
                    </m:r>
                    <m:r>
                      <a:rPr lang="zh-TW" altLang="en-US" sz="1200" b="0" i="0" kern="1200">
                        <a:solidFill>
                          <a:schemeClr val="tx1"/>
                        </a:solidFill>
                        <a:effectLst/>
                        <a:latin typeface="Cambria Math" panose="02040503050406030204" pitchFamily="18" charset="0"/>
                        <a:ea typeface="+mn-ea"/>
                        <a:cs typeface="+mn-cs"/>
                      </a:rPr>
                      <m:t> </m:t>
                    </m:r>
                    <m:sSubSup>
                      <m:sSubSupPr>
                        <m:ctrlPr>
                          <a:rPr lang="zh-TW" altLang="zh-TW" sz="1200" b="0" i="1" kern="1200">
                            <a:solidFill>
                              <a:schemeClr val="tx1"/>
                            </a:solidFill>
                            <a:effectLst/>
                            <a:latin typeface="Cambria Math" panose="02040503050406030204" pitchFamily="18" charset="0"/>
                            <a:ea typeface="+mn-ea"/>
                            <a:cs typeface="+mn-cs"/>
                          </a:rPr>
                        </m:ctrlPr>
                      </m:sSubSupPr>
                      <m:e>
                        <m:r>
                          <a:rPr lang="zh-TW" altLang="zh-TW" sz="1200" b="0" i="0" kern="1200">
                            <a:solidFill>
                              <a:schemeClr val="tx1"/>
                            </a:solidFill>
                            <a:effectLst/>
                            <a:latin typeface="Cambria Math" panose="02040503050406030204" pitchFamily="18" charset="0"/>
                            <a:ea typeface="+mn-ea"/>
                            <a:cs typeface="+mn-cs"/>
                          </a:rPr>
                          <m:t>𝐼</m:t>
                        </m:r>
                      </m:e>
                      <m:sub>
                        <m:r>
                          <a:rPr lang="zh-TW" altLang="zh-TW" sz="1200" b="0" i="0" kern="1200">
                            <a:solidFill>
                              <a:schemeClr val="tx1"/>
                            </a:solidFill>
                            <a:effectLst/>
                            <a:latin typeface="Cambria Math" panose="02040503050406030204" pitchFamily="18" charset="0"/>
                            <a:ea typeface="+mn-ea"/>
                            <a:cs typeface="+mn-cs"/>
                          </a:rPr>
                          <m:t>𝑦</m:t>
                        </m:r>
                      </m:sub>
                      <m:sup>
                        <m:r>
                          <a:rPr lang="zh-TW" altLang="zh-TW" sz="1200" b="0" i="0" kern="1200">
                            <a:solidFill>
                              <a:schemeClr val="tx1"/>
                            </a:solidFill>
                            <a:effectLst/>
                            <a:latin typeface="Cambria Math" panose="02040503050406030204" pitchFamily="18" charset="0"/>
                            <a:ea typeface="+mn-ea"/>
                            <a:cs typeface="+mn-cs"/>
                          </a:rPr>
                          <m:t>2</m:t>
                        </m:r>
                      </m:sup>
                    </m:sSubSup>
                    <m:r>
                      <a:rPr lang="zh-TW" altLang="zh-TW" sz="1200" b="0" i="0" kern="1200">
                        <a:solidFill>
                          <a:schemeClr val="tx1"/>
                        </a:solidFill>
                        <a:effectLst/>
                        <a:latin typeface="Cambria Math" panose="02040503050406030204" pitchFamily="18" charset="0"/>
                        <a:ea typeface="+mn-ea"/>
                        <a:cs typeface="+mn-cs"/>
                      </a:rPr>
                      <m:t>,</m:t>
                    </m:r>
                    <m:r>
                      <a:rPr lang="zh-TW" altLang="en-US" sz="1200" b="0" i="0" kern="1200">
                        <a:solidFill>
                          <a:schemeClr val="tx1"/>
                        </a:solidFill>
                        <a:effectLst/>
                        <a:latin typeface="Cambria Math" panose="02040503050406030204" pitchFamily="18" charset="0"/>
                        <a:ea typeface="+mn-ea"/>
                        <a:cs typeface="+mn-cs"/>
                      </a:rPr>
                      <m:t> </m:t>
                    </m:r>
                    <m:sSub>
                      <m:sSubPr>
                        <m:ctrlPr>
                          <a:rPr lang="zh-TW" altLang="zh-TW" sz="1200" b="0" i="1" kern="120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𝐼</m:t>
                        </m:r>
                      </m:e>
                      <m:sub>
                        <m:r>
                          <a:rPr lang="zh-TW" altLang="zh-TW" sz="1200" b="0" i="0" kern="1200">
                            <a:solidFill>
                              <a:schemeClr val="tx1"/>
                            </a:solidFill>
                            <a:effectLst/>
                            <a:latin typeface="Cambria Math" panose="02040503050406030204" pitchFamily="18" charset="0"/>
                            <a:ea typeface="+mn-ea"/>
                            <a:cs typeface="+mn-cs"/>
                          </a:rPr>
                          <m:t>𝑥</m:t>
                        </m:r>
                      </m:sub>
                    </m:sSub>
                    <m:sSub>
                      <m:sSubPr>
                        <m:ctrlPr>
                          <a:rPr lang="zh-TW" altLang="zh-TW" sz="1200" b="0" i="1" kern="1200">
                            <a:solidFill>
                              <a:schemeClr val="tx1"/>
                            </a:solidFill>
                            <a:effectLst/>
                            <a:latin typeface="Cambria Math" panose="02040503050406030204" pitchFamily="18" charset="0"/>
                            <a:ea typeface="+mn-ea"/>
                            <a:cs typeface="+mn-cs"/>
                          </a:rPr>
                        </m:ctrlPr>
                      </m:sSubPr>
                      <m:e>
                        <m:r>
                          <a:rPr lang="zh-TW" altLang="zh-TW" sz="1200" b="0" i="0" kern="1200">
                            <a:solidFill>
                              <a:schemeClr val="tx1"/>
                            </a:solidFill>
                            <a:effectLst/>
                            <a:latin typeface="Cambria Math" panose="02040503050406030204" pitchFamily="18" charset="0"/>
                            <a:ea typeface="+mn-ea"/>
                            <a:cs typeface="+mn-cs"/>
                          </a:rPr>
                          <m:t>𝐼</m:t>
                        </m:r>
                      </m:e>
                      <m:sub>
                        <m:r>
                          <a:rPr lang="zh-TW" altLang="zh-TW" sz="1200" b="0" i="0" kern="1200">
                            <a:solidFill>
                              <a:schemeClr val="tx1"/>
                            </a:solidFill>
                            <a:effectLst/>
                            <a:latin typeface="Cambria Math" panose="02040503050406030204" pitchFamily="18" charset="0"/>
                            <a:ea typeface="+mn-ea"/>
                            <a:cs typeface="+mn-cs"/>
                          </a:rPr>
                          <m:t>𝑦</m:t>
                        </m:r>
                      </m:sub>
                    </m:sSub>
                    <m:r>
                      <a:rPr lang="zh-TW" altLang="zh-TW" sz="1200" b="0" i="0" kern="1200">
                        <a:solidFill>
                          <a:schemeClr val="tx1"/>
                        </a:solidFill>
                        <a:effectLst/>
                        <a:latin typeface="Cambria Math" panose="02040503050406030204" pitchFamily="18" charset="0"/>
                        <a:ea typeface="+mn-ea"/>
                        <a:cs typeface="+mn-cs"/>
                      </a:rPr>
                      <m:t>)</m:t>
                    </m:r>
                  </m:oMath>
                </a14:m>
                <a:endParaRPr lang="zh-TW" altLang="zh-TW" sz="1200" b="0" i="0" kern="1200" dirty="0">
                  <a:solidFill>
                    <a:schemeClr val="tx1"/>
                  </a:solidFill>
                  <a:effectLst/>
                  <a:latin typeface="+mn-lt"/>
                  <a:ea typeface="+mn-ea"/>
                  <a:cs typeface="+mn-cs"/>
                </a:endParaRPr>
              </a:p>
              <a:p>
                <a:pPr marL="228600" indent="-228600">
                  <a:buAutoNum type="arabicPeriod"/>
                </a:pPr>
                <a:endParaRPr lang="en-US" altLang="zh-TW" dirty="0"/>
              </a:p>
              <a:p>
                <a:pPr marL="0" indent="0">
                  <a:buNone/>
                </a:pP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Derivatives /</a:t>
                </a:r>
                <a:r>
                  <a:rPr lang="en-US" altLang="zh-TW" dirty="0" err="1"/>
                  <a:t>dɪˈrɪvətɪvz</a:t>
                </a:r>
                <a:r>
                  <a:rPr lang="en-US" altLang="zh-TW" dirty="0"/>
                  <a:t>/</a:t>
                </a:r>
              </a:p>
              <a:p>
                <a:pPr marL="0" indent="0">
                  <a:buNone/>
                </a:pPr>
                <a:endParaRPr lang="zh-TW" altLang="en-US" dirty="0"/>
              </a:p>
            </p:txBody>
          </p:sp>
        </mc:Choice>
        <mc:Fallback xmlns="">
          <p:sp>
            <p:nvSpPr>
              <p:cNvPr id="3" name="備忘稿版面配置區 2"/>
              <p:cNvSpPr>
                <a:spLocks noGrp="1"/>
              </p:cNvSpPr>
              <p:nvPr>
                <p:ph type="body" idx="1"/>
              </p:nvPr>
            </p:nvSpPr>
            <p:spPr/>
            <p:txBody>
              <a:bodyPr/>
              <a:lstStyle/>
              <a:p>
                <a:pPr marL="0" indent="0">
                  <a:buNone/>
                </a:pPr>
                <a:r>
                  <a:rPr lang="zh-TW" altLang="en-US"/>
                  <a:t>接下來總結一下</a:t>
                </a:r>
                <a:r>
                  <a:rPr lang="en-US" altLang="zh-TW"/>
                  <a:t>Feature Detection Algorithm </a:t>
                </a:r>
              </a:p>
              <a:p>
                <a:pPr marL="0" indent="0">
                  <a:buNone/>
                </a:pPr>
                <a:r>
                  <a:rPr lang="en-US" altLang="zh-TW"/>
                  <a:t>Derivatives /</a:t>
                </a:r>
                <a:r>
                  <a:rPr lang="en-US" altLang="zh-TW" err="1"/>
                  <a:t>dɪˈrɪvətɪvz</a:t>
                </a:r>
                <a:r>
                  <a:rPr lang="en-US" altLang="zh-TW"/>
                  <a:t>/</a:t>
                </a:r>
              </a:p>
              <a:p>
                <a:pPr marL="228600" indent="-228600">
                  <a:buAutoNum type="arabicPeriod"/>
                </a:pPr>
                <a:r>
                  <a:rPr lang="zh-TW" altLang="en-US"/>
                  <a:t>將原始影像與高斯微分進行卷積，來計算影像</a:t>
                </a:r>
                <a:r>
                  <a:rPr lang="en-US" altLang="zh-TW" i="0" dirty="0" err="1">
                    <a:latin typeface="Cambria Math" panose="02040503050406030204" pitchFamily="18" charset="0"/>
                  </a:rPr>
                  <a:t>𝐼</a:t>
                </a:r>
                <a:r>
                  <a:rPr lang="en-US" altLang="zh-TW" i="0" dirty="0">
                    <a:latin typeface="Cambria Math" panose="02040503050406030204" pitchFamily="18" charset="0"/>
                  </a:rPr>
                  <a:t>_𝑥</a:t>
                </a:r>
                <a:r>
                  <a:rPr lang="en-US" altLang="zh-TW"/>
                  <a:t> and </a:t>
                </a:r>
                <a:r>
                  <a:rPr lang="en-US" altLang="zh-TW" i="0" dirty="0" err="1">
                    <a:latin typeface="Cambria Math" panose="02040503050406030204" pitchFamily="18" charset="0"/>
                  </a:rPr>
                  <a:t>𝐼</a:t>
                </a:r>
                <a:r>
                  <a:rPr lang="en-US" altLang="zh-TW" i="0" dirty="0">
                    <a:latin typeface="Cambria Math" panose="02040503050406030204" pitchFamily="18" charset="0"/>
                  </a:rPr>
                  <a:t>_𝑦</a:t>
                </a:r>
                <a:r>
                  <a:rPr lang="zh-TW" altLang="en-US"/>
                  <a:t>的水平和垂直微分</a:t>
                </a:r>
                <a:endParaRPr lang="en-US" altLang="zh-TW"/>
              </a:p>
              <a:p>
                <a:pPr marL="228600" indent="-228600">
                  <a:buAutoNum type="arabicPeriod"/>
                </a:pPr>
                <a:r>
                  <a:rPr lang="zh-TW" altLang="en-US"/>
                  <a:t>計算三個影像</a:t>
                </a:r>
                <a:r>
                  <a:rPr lang="x-IV_mathan" altLang="zh-TW" i="0">
                    <a:latin typeface="Cambria Math" panose="02040503050406030204" pitchFamily="18" charset="0"/>
                  </a:rPr>
                  <a:t>(𝐼_𝑥^2, 𝐼_𝑦^2, 𝐼_𝑥 𝐼_𝑦)</a:t>
                </a:r>
                <a:r>
                  <a:rPr lang="zh-TW" altLang="en-US"/>
                  <a:t>這些梯度的外積。</a:t>
                </a:r>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30</a:t>
            </a:fld>
            <a:endParaRPr lang="zh-TW" altLang="en-US"/>
          </a:p>
        </p:txBody>
      </p:sp>
    </p:spTree>
    <p:extLst>
      <p:ext uri="{BB962C8B-B14F-4D97-AF65-F5344CB8AC3E}">
        <p14:creationId xmlns:p14="http://schemas.microsoft.com/office/powerpoint/2010/main" val="1449178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85750" indent="-285750" rtl="0" fontAlgn="ctr">
              <a:spcBef>
                <a:spcPts val="0"/>
              </a:spcBef>
              <a:spcAft>
                <a:spcPts val="0"/>
              </a:spcAft>
              <a:buFont typeface="Arial" panose="020B0604020202020204" pitchFamily="34" charset="0"/>
              <a:buChar char="•"/>
            </a:pPr>
            <a:r>
              <a:rPr lang="en-US" altLang="zh-TW" sz="1800" b="0" i="0" dirty="0">
                <a:solidFill>
                  <a:srgbClr val="000000"/>
                </a:solidFill>
                <a:effectLst/>
                <a:ea typeface="Microsoft JhengHei" panose="020B0604030504040204" pitchFamily="34" charset="-120"/>
              </a:rPr>
              <a:t>3. </a:t>
            </a:r>
            <a:r>
              <a:rPr lang="zh-TW" altLang="zh-TW" sz="1800" b="0" i="0" dirty="0">
                <a:solidFill>
                  <a:srgbClr val="000000"/>
                </a:solidFill>
                <a:effectLst/>
                <a:ea typeface="Microsoft JhengHei" panose="020B0604030504040204" pitchFamily="34" charset="-120"/>
              </a:rPr>
              <a:t>用 </a:t>
            </a:r>
            <a:r>
              <a:rPr lang="zh-TW" altLang="zh-TW" sz="1800" b="1" i="0" u="sng" dirty="0">
                <a:solidFill>
                  <a:srgbClr val="000000"/>
                </a:solidFill>
                <a:effectLst/>
                <a:ea typeface="Microsoft JhengHei" panose="020B0604030504040204" pitchFamily="34" charset="-120"/>
              </a:rPr>
              <a:t>更大</a:t>
            </a:r>
            <a:r>
              <a:rPr lang="en-US" altLang="zh-TW" sz="1800" b="1" i="0" u="sng"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高斯</a:t>
            </a:r>
            <a:r>
              <a:rPr lang="en-US" altLang="zh-TW" sz="1800" b="0" i="0"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加權</a:t>
            </a:r>
            <a:r>
              <a:rPr lang="en-US" altLang="zh-TW" sz="1800" b="1" i="0" u="sng" dirty="0">
                <a:solidFill>
                  <a:srgbClr val="000000"/>
                </a:solidFill>
                <a:effectLst/>
                <a:ea typeface="Microsoft JhengHei" panose="020B0604030504040204" pitchFamily="34" charset="-120"/>
              </a:rPr>
              <a:t> kernel</a:t>
            </a:r>
            <a:r>
              <a:rPr lang="en-US" altLang="zh-TW" sz="1800" b="0" i="0" dirty="0">
                <a:solidFill>
                  <a:srgbClr val="000000"/>
                </a:solidFill>
                <a:effectLst/>
                <a:ea typeface="Microsoft JhengHei" panose="020B0604030504040204" pitchFamily="34" charset="-120"/>
              </a:rPr>
              <a:t>，</a:t>
            </a:r>
            <a:r>
              <a:rPr lang="zh-TW" altLang="zh-TW" sz="1800" b="0" i="0" dirty="0">
                <a:solidFill>
                  <a:srgbClr val="000000"/>
                </a:solidFill>
                <a:effectLst/>
                <a:ea typeface="Microsoft JhengHei" panose="020B0604030504040204" pitchFamily="34" charset="-120"/>
              </a:rPr>
              <a:t>對</a:t>
            </a:r>
            <a:r>
              <a:rPr lang="en-US" altLang="zh-TW" sz="1800" b="0" i="0"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影像 卷積</a:t>
            </a:r>
            <a:endParaRPr lang="zh-TW" altLang="zh-TW" sz="1800" b="0" i="0" dirty="0">
              <a:solidFill>
                <a:srgbClr val="000000"/>
              </a:solidFill>
              <a:effectLst/>
              <a:ea typeface="Microsoft JhengHei" panose="020B0604030504040204" pitchFamily="34" charset="-120"/>
            </a:endParaRPr>
          </a:p>
          <a:p>
            <a:pPr marL="285750" indent="-285750" rtl="0" fontAlgn="ctr">
              <a:spcBef>
                <a:spcPts val="0"/>
              </a:spcBef>
              <a:spcAft>
                <a:spcPts val="0"/>
              </a:spcAft>
              <a:buFont typeface="Arial" panose="020B0604020202020204" pitchFamily="34" charset="0"/>
              <a:buChar char="•"/>
            </a:pPr>
            <a:r>
              <a:rPr lang="en-US" altLang="zh-TW" sz="1800" b="0" i="0" dirty="0">
                <a:solidFill>
                  <a:srgbClr val="000000"/>
                </a:solidFill>
                <a:effectLst/>
                <a:ea typeface="Microsoft JhengHei" panose="020B0604030504040204" pitchFamily="34" charset="-120"/>
              </a:rPr>
              <a:t>4. </a:t>
            </a:r>
            <a:r>
              <a:rPr lang="zh-TW" altLang="zh-TW" sz="1800" b="0" i="0" dirty="0">
                <a:solidFill>
                  <a:srgbClr val="000000"/>
                </a:solidFill>
                <a:effectLst/>
                <a:ea typeface="Microsoft JhengHei" panose="020B0604030504040204" pitchFamily="34" charset="-120"/>
              </a:rPr>
              <a:t>用</a:t>
            </a:r>
            <a:r>
              <a:rPr lang="en-US" altLang="zh-TW" sz="1800" b="0" i="0"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四個公式</a:t>
            </a:r>
            <a:r>
              <a:rPr lang="en-US" altLang="zh-TW" sz="1800" b="0" i="0" dirty="0">
                <a:solidFill>
                  <a:srgbClr val="000000"/>
                </a:solidFill>
                <a:effectLst/>
                <a:ea typeface="Microsoft JhengHei" panose="020B0604030504040204" pitchFamily="34" charset="-120"/>
              </a:rPr>
              <a:t> </a:t>
            </a:r>
            <a:r>
              <a:rPr lang="zh-TW" altLang="zh-TW" sz="1800" b="0" i="0" dirty="0">
                <a:solidFill>
                  <a:srgbClr val="000000"/>
                </a:solidFill>
                <a:effectLst/>
                <a:ea typeface="Microsoft JhengHei" panose="020B0604030504040204" pitchFamily="34" charset="-120"/>
              </a:rPr>
              <a:t>其中一個，計算 </a:t>
            </a:r>
            <a:r>
              <a:rPr lang="zh-TW" altLang="zh-TW" sz="1800" b="1" i="0" u="sng" dirty="0">
                <a:solidFill>
                  <a:srgbClr val="000000"/>
                </a:solidFill>
                <a:effectLst/>
                <a:ea typeface="Microsoft JhengHei" panose="020B0604030504040204" pitchFamily="34" charset="-120"/>
              </a:rPr>
              <a:t>有興趣</a:t>
            </a:r>
            <a:r>
              <a:rPr lang="zh-TW" altLang="en-US" sz="1800" b="0" i="0" u="none" dirty="0">
                <a:solidFill>
                  <a:srgbClr val="000000"/>
                </a:solidFill>
                <a:effectLst/>
                <a:ea typeface="Microsoft JhengHei" panose="020B0604030504040204" pitchFamily="34" charset="-120"/>
              </a:rPr>
              <a:t> </a:t>
            </a:r>
            <a:r>
              <a:rPr lang="zh-TW" altLang="zh-TW" sz="1800" b="0" i="0" u="none" dirty="0">
                <a:solidFill>
                  <a:srgbClr val="000000"/>
                </a:solidFill>
                <a:effectLst/>
                <a:ea typeface="Microsoft JhengHei" panose="020B0604030504040204" pitchFamily="34" charset="-120"/>
              </a:rPr>
              <a:t>的 </a:t>
            </a:r>
            <a:r>
              <a:rPr lang="en-US" altLang="zh-TW" sz="1800" b="0" i="0" dirty="0">
                <a:solidFill>
                  <a:srgbClr val="000000"/>
                </a:solidFill>
                <a:effectLst/>
                <a:ea typeface="Microsoft JhengHei" panose="020B0604030504040204" pitchFamily="34" charset="-120"/>
              </a:rPr>
              <a:t>(</a:t>
            </a:r>
            <a:r>
              <a:rPr lang="zh-TW" altLang="zh-TW" sz="1800" b="0" i="0" dirty="0">
                <a:solidFill>
                  <a:srgbClr val="201F1E"/>
                </a:solidFill>
                <a:effectLst/>
                <a:ea typeface="Microsoft JhengHei" panose="020B0604030504040204" pitchFamily="34" charset="-120"/>
              </a:rPr>
              <a:t>純量</a:t>
            </a:r>
            <a:r>
              <a:rPr lang="en-US" altLang="zh-TW" sz="1800" b="0" i="0" dirty="0">
                <a:solidFill>
                  <a:srgbClr val="000000"/>
                </a:solidFill>
                <a:effectLst/>
                <a:ea typeface="Microsoft JhengHei" panose="020B0604030504040204" pitchFamily="34" charset="-120"/>
              </a:rPr>
              <a:t>)</a:t>
            </a:r>
            <a:r>
              <a:rPr lang="zh-TW" altLang="zh-TW" sz="1800" b="0" i="0" dirty="0">
                <a:solidFill>
                  <a:srgbClr val="201F1E"/>
                </a:solidFill>
                <a:effectLst/>
                <a:ea typeface="Microsoft JhengHei" panose="020B0604030504040204" pitchFamily="34" charset="-120"/>
              </a:rPr>
              <a:t> </a:t>
            </a:r>
            <a:r>
              <a:rPr lang="zh-TW" altLang="zh-TW" sz="1800" b="1" i="0" u="sng" dirty="0">
                <a:solidFill>
                  <a:srgbClr val="201F1E"/>
                </a:solidFill>
                <a:effectLst/>
                <a:ea typeface="Microsoft JhengHei" panose="020B0604030504040204" pitchFamily="34" charset="-120"/>
              </a:rPr>
              <a:t>量測</a:t>
            </a:r>
            <a:r>
              <a:rPr lang="zh-TW" altLang="zh-TW" sz="1800" b="0" i="0" dirty="0">
                <a:solidFill>
                  <a:srgbClr val="000000"/>
                </a:solidFill>
                <a:effectLst/>
                <a:ea typeface="Microsoft JhengHei" panose="020B0604030504040204" pitchFamily="34" charset="-120"/>
              </a:rPr>
              <a:t>。</a:t>
            </a:r>
          </a:p>
          <a:p>
            <a:pPr marL="285750" indent="-285750" rtl="0" fontAlgn="ctr">
              <a:spcBef>
                <a:spcPts val="0"/>
              </a:spcBef>
              <a:spcAft>
                <a:spcPts val="0"/>
              </a:spcAft>
              <a:buFont typeface="Arial" panose="020B0604020202020204" pitchFamily="34" charset="0"/>
              <a:buChar char="•"/>
            </a:pPr>
            <a:r>
              <a:rPr lang="en-US" altLang="zh-TW" sz="1800" b="0" i="0" dirty="0">
                <a:solidFill>
                  <a:srgbClr val="000000"/>
                </a:solidFill>
                <a:effectLst/>
                <a:ea typeface="Microsoft JhengHei" panose="020B0604030504040204" pitchFamily="34" charset="-120"/>
              </a:rPr>
              <a:t>5. </a:t>
            </a:r>
            <a:r>
              <a:rPr lang="zh-TW" altLang="zh-TW" sz="1800" b="0" i="0" dirty="0">
                <a:solidFill>
                  <a:srgbClr val="000000"/>
                </a:solidFill>
                <a:effectLst/>
                <a:ea typeface="Microsoft JhengHei" panose="020B0604030504040204" pitchFamily="34" charset="-120"/>
              </a:rPr>
              <a:t>找 高於 </a:t>
            </a:r>
            <a:r>
              <a:rPr lang="zh-TW" altLang="zh-TW" sz="1800" b="1" i="0" u="sng" dirty="0">
                <a:solidFill>
                  <a:srgbClr val="000000"/>
                </a:solidFill>
                <a:effectLst/>
                <a:ea typeface="Microsoft JhengHei" panose="020B0604030504040204" pitchFamily="34" charset="-120"/>
              </a:rPr>
              <a:t>閾值 </a:t>
            </a:r>
            <a:r>
              <a:rPr lang="zh-TW" altLang="zh-TW" sz="1800" b="0" i="0" dirty="0">
                <a:solidFill>
                  <a:srgbClr val="000000"/>
                </a:solidFill>
                <a:effectLst/>
                <a:ea typeface="Microsoft JhengHei" panose="020B0604030504040204" pitchFamily="34" charset="-120"/>
              </a:rPr>
              <a:t>的 </a:t>
            </a:r>
            <a:r>
              <a:rPr lang="zh-TW" altLang="zh-TW" sz="1800" b="1" i="0" u="sng" dirty="0">
                <a:solidFill>
                  <a:srgbClr val="000000"/>
                </a:solidFill>
                <a:effectLst/>
                <a:ea typeface="Microsoft JhengHei" panose="020B0604030504040204" pitchFamily="34" charset="-120"/>
              </a:rPr>
              <a:t>局部最大值</a:t>
            </a:r>
            <a:r>
              <a:rPr lang="zh-TW" altLang="zh-TW" sz="1800" b="0" i="0" dirty="0">
                <a:solidFill>
                  <a:srgbClr val="000000"/>
                </a:solidFill>
                <a:effectLst/>
                <a:ea typeface="Microsoft JhengHei" panose="020B0604030504040204" pitchFamily="34" charset="-120"/>
              </a:rPr>
              <a:t>，設為 </a:t>
            </a:r>
            <a:r>
              <a:rPr lang="zh-TW" altLang="zh-TW" sz="1800" b="1" i="0" u="sng" dirty="0">
                <a:solidFill>
                  <a:srgbClr val="000000"/>
                </a:solidFill>
                <a:effectLst/>
                <a:ea typeface="Microsoft JhengHei" panose="020B0604030504040204" pitchFamily="34" charset="-120"/>
              </a:rPr>
              <a:t>特徵點</a:t>
            </a:r>
            <a:r>
              <a:rPr lang="en-US" altLang="zh-TW" sz="1800" b="0" i="0"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位置</a:t>
            </a:r>
            <a:r>
              <a:rPr lang="zh-TW" altLang="zh-TW" sz="1800" b="0" i="0" dirty="0">
                <a:solidFill>
                  <a:srgbClr val="000000"/>
                </a:solidFill>
                <a:effectLst/>
                <a:ea typeface="Microsoft JhengHei" panose="020B0604030504040204" pitchFamily="34" charset="-120"/>
              </a:rPr>
              <a:t>。</a:t>
            </a:r>
          </a:p>
          <a:p>
            <a:r>
              <a:rPr lang="en-US" altLang="zh-TW" dirty="0"/>
              <a:t>------</a:t>
            </a:r>
          </a:p>
          <a:p>
            <a:endParaRPr lang="en-US" altLang="zh-TW" dirty="0"/>
          </a:p>
          <a:p>
            <a:r>
              <a:rPr lang="en-US" altLang="zh-TW" dirty="0"/>
              <a:t>Threshold /</a:t>
            </a:r>
            <a:r>
              <a:rPr lang="el-GR" altLang="zh-TW" dirty="0"/>
              <a:t>θ</a:t>
            </a:r>
            <a:r>
              <a:rPr lang="en-US" altLang="zh-TW" dirty="0" err="1"/>
              <a:t>reʃoʊld</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31</a:t>
            </a:fld>
            <a:endParaRPr lang="zh-TW" altLang="en-US"/>
          </a:p>
        </p:txBody>
      </p:sp>
    </p:spTree>
    <p:extLst>
      <p:ext uri="{BB962C8B-B14F-4D97-AF65-F5344CB8AC3E}">
        <p14:creationId xmlns:p14="http://schemas.microsoft.com/office/powerpoint/2010/main" val="2835397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10000"/>
          </a:bodyPr>
          <a:lstStyle/>
          <a:p>
            <a:r>
              <a:rPr lang="zh-TW" altLang="en-US" dirty="0"/>
              <a:t>前面 </a:t>
            </a:r>
            <a:r>
              <a:rPr lang="en-US" altLang="zh-TW" dirty="0"/>
              <a:t>Feature Detection </a:t>
            </a:r>
            <a:r>
              <a:rPr lang="zh-TW" altLang="en-US" dirty="0"/>
              <a:t>找到 </a:t>
            </a:r>
            <a:r>
              <a:rPr lang="zh-TW" altLang="en-US" b="1" u="sng" dirty="0"/>
              <a:t>特徵</a:t>
            </a:r>
            <a:r>
              <a:rPr lang="zh-TW" altLang="en-US" dirty="0"/>
              <a:t>，會類似 </a:t>
            </a:r>
            <a:r>
              <a:rPr lang="zh-TW" altLang="en-US" b="1" u="sng" dirty="0"/>
              <a:t>靠上面</a:t>
            </a:r>
            <a:r>
              <a:rPr lang="zh-TW" altLang="en-US" dirty="0"/>
              <a:t> 的結果</a:t>
            </a:r>
            <a:endParaRPr lang="en-US" altLang="zh-TW" b="1" u="sng" dirty="0"/>
          </a:p>
          <a:p>
            <a:endParaRPr lang="en-US" altLang="zh-TW" dirty="0"/>
          </a:p>
          <a:p>
            <a:pPr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上面兩張：有 </a:t>
            </a:r>
            <a:r>
              <a:rPr lang="zh-TW" altLang="zh-TW" sz="1100" b="1" u="sng" dirty="0">
                <a:solidFill>
                  <a:srgbClr val="000000"/>
                </a:solidFill>
                <a:effectLst/>
                <a:ea typeface="Microsoft JhengHei" panose="020B0604030504040204" pitchFamily="34" charset="-120"/>
              </a:rPr>
              <a:t>最強 </a:t>
            </a:r>
            <a:r>
              <a:rPr lang="en-US" altLang="zh-TW" sz="1100" b="1" u="sng" dirty="0">
                <a:solidFill>
                  <a:srgbClr val="000000"/>
                </a:solidFill>
                <a:effectLst/>
                <a:ea typeface="Microsoft JhengHei" panose="020B0604030504040204" pitchFamily="34" charset="-120"/>
              </a:rPr>
              <a:t>250</a:t>
            </a:r>
            <a:r>
              <a:rPr lang="zh-TW" altLang="zh-TW" sz="1100" b="1" u="sng" dirty="0">
                <a:solidFill>
                  <a:srgbClr val="000000"/>
                </a:solidFill>
                <a:effectLst/>
                <a:ea typeface="Microsoft JhengHei" panose="020B0604030504040204" pitchFamily="34" charset="-120"/>
              </a:rPr>
              <a:t> 和 </a:t>
            </a:r>
            <a:r>
              <a:rPr lang="en-US" altLang="zh-TW" sz="1100" b="1" u="sng" dirty="0">
                <a:solidFill>
                  <a:srgbClr val="000000"/>
                </a:solidFill>
                <a:effectLst/>
                <a:ea typeface="Microsoft JhengHei" panose="020B0604030504040204" pitchFamily="34" charset="-120"/>
              </a:rPr>
              <a:t>500</a:t>
            </a:r>
            <a:r>
              <a:rPr lang="zh-TW" altLang="zh-TW" sz="1100" b="1" u="sng" dirty="0">
                <a:solidFill>
                  <a:srgbClr val="000000"/>
                </a:solidFill>
                <a:effectLst/>
                <a:ea typeface="Microsoft JhengHei" panose="020B0604030504040204" pitchFamily="34" charset="-120"/>
              </a:rPr>
              <a:t>個 興趣點</a:t>
            </a:r>
            <a:endParaRPr lang="zh-TW" altLang="zh-TW" sz="1100" dirty="0">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有</a:t>
            </a:r>
            <a:r>
              <a:rPr lang="en-US" altLang="zh-TW" sz="1100" b="1" u="sng"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太集中</a:t>
            </a:r>
            <a:r>
              <a:rPr lang="zh-TW" altLang="zh-TW" sz="1100" dirty="0">
                <a:solidFill>
                  <a:srgbClr val="000000"/>
                </a:solidFill>
                <a:effectLst/>
                <a:ea typeface="Microsoft JhengHei" panose="020B0604030504040204" pitchFamily="34" charset="-120"/>
              </a:rPr>
              <a:t> 的問題：</a:t>
            </a:r>
          </a:p>
          <a:p>
            <a:pPr marL="685800" lvl="1" indent="-228600" rtl="0" fontAlgn="ctr">
              <a:spcBef>
                <a:spcPts val="0"/>
              </a:spcBef>
              <a:spcAft>
                <a:spcPts val="0"/>
              </a:spcAft>
              <a:buFont typeface="+mj-lt"/>
              <a:buAutoNum type="alphaLcPeriod"/>
            </a:pPr>
            <a:r>
              <a:rPr lang="zh-TW" altLang="zh-TW" sz="1100" b="0" i="0" dirty="0">
                <a:solidFill>
                  <a:srgbClr val="000000"/>
                </a:solidFill>
                <a:effectLst/>
                <a:ea typeface="Microsoft JhengHei" panose="020B0604030504040204" pitchFamily="34" charset="-120"/>
              </a:rPr>
              <a:t>一些區域：</a:t>
            </a:r>
            <a:r>
              <a:rPr lang="zh-TW" altLang="zh-TW" sz="1100" b="1" i="0" u="sng" dirty="0">
                <a:solidFill>
                  <a:srgbClr val="000000"/>
                </a:solidFill>
                <a:effectLst/>
                <a:ea typeface="Microsoft JhengHei" panose="020B0604030504040204" pitchFamily="34" charset="-120"/>
              </a:rPr>
              <a:t>密集</a:t>
            </a:r>
            <a:endParaRPr lang="zh-TW" altLang="zh-TW" sz="1100" b="0" i="0" dirty="0">
              <a:solidFill>
                <a:srgbClr val="000000"/>
              </a:solidFill>
              <a:effectLst/>
              <a:ea typeface="Microsoft JhengHei" panose="020B0604030504040204" pitchFamily="34" charset="-120"/>
            </a:endParaRPr>
          </a:p>
          <a:p>
            <a:pPr marL="685800" lvl="1" indent="-228600" rtl="0" fontAlgn="ctr">
              <a:spcBef>
                <a:spcPts val="0"/>
              </a:spcBef>
              <a:spcAft>
                <a:spcPts val="0"/>
              </a:spcAft>
              <a:buFont typeface="+mj-lt"/>
              <a:buAutoNum type="alphaLcPeriod"/>
            </a:pPr>
            <a:r>
              <a:rPr lang="zh-TW" altLang="zh-TW" sz="1100" b="0" i="0" dirty="0">
                <a:solidFill>
                  <a:srgbClr val="000000"/>
                </a:solidFill>
                <a:effectLst/>
                <a:ea typeface="Microsoft JhengHei" panose="020B0604030504040204" pitchFamily="34" charset="-120"/>
              </a:rPr>
              <a:t>有些地方：根本</a:t>
            </a:r>
            <a:r>
              <a:rPr lang="zh-TW" altLang="zh-TW" sz="1100" b="1" i="0" u="sng" dirty="0">
                <a:solidFill>
                  <a:srgbClr val="000000"/>
                </a:solidFill>
                <a:effectLst/>
                <a:ea typeface="Microsoft JhengHei" panose="020B0604030504040204" pitchFamily="34" charset="-120"/>
              </a:rPr>
              <a:t>沒特徵點</a:t>
            </a:r>
            <a:endParaRPr lang="zh-TW" altLang="zh-TW" sz="1100" b="0" i="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一個區域 </a:t>
            </a:r>
            <a:r>
              <a:rPr lang="zh-TW" altLang="zh-TW" sz="1100" dirty="0">
                <a:solidFill>
                  <a:srgbClr val="000000"/>
                </a:solidFill>
                <a:effectLst/>
                <a:ea typeface="Microsoft JhengHei" panose="020B0604030504040204" pitchFamily="34" charset="-120"/>
              </a:rPr>
              <a:t>只要 有</a:t>
            </a:r>
            <a:r>
              <a:rPr lang="zh-TW" altLang="zh-TW" sz="1100" b="1" u="sng" dirty="0">
                <a:solidFill>
                  <a:srgbClr val="000000"/>
                </a:solidFill>
                <a:effectLst/>
                <a:ea typeface="Microsoft JhengHei" panose="020B0604030504040204" pitchFamily="34" charset="-120"/>
              </a:rPr>
              <a:t>代表性</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稀疏</a:t>
            </a:r>
            <a:r>
              <a:rPr lang="zh-TW" altLang="zh-TW" sz="1100" dirty="0">
                <a:solidFill>
                  <a:srgbClr val="000000"/>
                </a:solidFill>
                <a:effectLst/>
                <a:ea typeface="Microsoft JhengHei" panose="020B0604030504040204" pitchFamily="34" charset="-120"/>
              </a:rPr>
              <a:t>的特徵，而且 </a:t>
            </a:r>
            <a:r>
              <a:rPr lang="zh-TW" altLang="zh-TW" sz="1100" b="1" u="sng" dirty="0">
                <a:solidFill>
                  <a:srgbClr val="000000"/>
                </a:solidFill>
                <a:effectLst/>
                <a:ea typeface="Microsoft JhengHei" panose="020B0604030504040204" pitchFamily="34" charset="-120"/>
              </a:rPr>
              <a:t>要均勻</a:t>
            </a:r>
            <a:endParaRPr lang="zh-TW" altLang="zh-TW" sz="1100" dirty="0">
              <a:effectLst/>
              <a:ea typeface="Microsoft JhengHei" panose="020B0604030504040204" pitchFamily="34" charset="-120"/>
            </a:endParaRPr>
          </a:p>
          <a:p>
            <a:pPr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下面兩張：</a:t>
            </a:r>
            <a:r>
              <a:rPr lang="zh-TW" altLang="zh-TW" sz="1100" b="1" u="sng" dirty="0">
                <a:solidFill>
                  <a:srgbClr val="000000"/>
                </a:solidFill>
                <a:effectLst/>
                <a:ea typeface="Microsoft JhengHei" panose="020B0604030504040204" pitchFamily="34" charset="-120"/>
              </a:rPr>
              <a:t>興趣點 數量一樣</a:t>
            </a:r>
            <a:r>
              <a:rPr lang="zh-TW" altLang="zh-TW" sz="1100" dirty="0">
                <a:solidFill>
                  <a:srgbClr val="000000"/>
                </a:solidFill>
                <a:effectLst/>
                <a:ea typeface="Microsoft JhengHei" panose="020B0604030504040204" pitchFamily="34" charset="-120"/>
              </a:rPr>
              <a:t>，但用 </a:t>
            </a:r>
            <a:r>
              <a:rPr lang="en-US" altLang="zh-TW" sz="1100" b="1" u="sng" dirty="0">
                <a:solidFill>
                  <a:srgbClr val="000000"/>
                </a:solidFill>
                <a:effectLst/>
                <a:ea typeface="Microsoft JhengHei" panose="020B0604030504040204" pitchFamily="34" charset="-120"/>
              </a:rPr>
              <a:t>ANMS</a:t>
            </a:r>
            <a:r>
              <a:rPr lang="en-US" altLang="zh-TW" sz="1100" dirty="0">
                <a:solidFill>
                  <a:srgbClr val="000000"/>
                </a:solidFill>
                <a:effectLst/>
                <a:ea typeface="Microsoft JhengHei" panose="020B0604030504040204" pitchFamily="34" charset="-120"/>
              </a:rPr>
              <a:t>，</a:t>
            </a:r>
            <a:r>
              <a:rPr lang="zh-TW" altLang="zh-TW" sz="1100" dirty="0">
                <a:solidFill>
                  <a:srgbClr val="000000"/>
                </a:solidFill>
                <a:effectLst/>
                <a:ea typeface="Microsoft JhengHei" panose="020B0604030504040204" pitchFamily="34" charset="-120"/>
              </a:rPr>
              <a:t>加上 </a:t>
            </a:r>
            <a:r>
              <a:rPr lang="zh-TW" altLang="zh-TW" sz="1100" b="1" u="sng" dirty="0">
                <a:solidFill>
                  <a:srgbClr val="000000"/>
                </a:solidFill>
                <a:effectLst/>
                <a:ea typeface="Microsoft JhengHei" panose="020B0604030504040204" pitchFamily="34" charset="-120"/>
              </a:rPr>
              <a:t>抑制半徑</a:t>
            </a:r>
            <a:r>
              <a:rPr lang="en-US" altLang="zh-TW" sz="1100" b="1" u="sng" dirty="0">
                <a:solidFill>
                  <a:srgbClr val="000000"/>
                </a:solidFill>
                <a:effectLst/>
                <a:ea typeface="Microsoft JhengHei" panose="020B0604030504040204" pitchFamily="34" charset="-120"/>
              </a:rPr>
              <a:t>r</a:t>
            </a:r>
            <a:r>
              <a:rPr lang="zh-TW" altLang="zh-TW" sz="1100" dirty="0">
                <a:solidFill>
                  <a:srgbClr val="000000"/>
                </a:solidFill>
                <a:effectLst/>
                <a:ea typeface="Microsoft JhengHei" panose="020B0604030504040204" pitchFamily="34" charset="-120"/>
              </a:rPr>
              <a:t> 的限制。</a:t>
            </a:r>
            <a:endParaRPr lang="zh-TW" altLang="zh-TW" sz="1100" dirty="0">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特徵空間分佈</a:t>
            </a:r>
            <a:r>
              <a:rPr lang="zh-TW" altLang="zh-TW" sz="1100" dirty="0">
                <a:solidFill>
                  <a:srgbClr val="000000"/>
                </a:solidFill>
                <a:effectLst/>
                <a:ea typeface="Microsoft JhengHei" panose="020B0604030504040204" pitchFamily="34" charset="-120"/>
              </a:rPr>
              <a:t> 明顯 </a:t>
            </a:r>
            <a:r>
              <a:rPr lang="zh-TW" altLang="zh-TW" sz="1100" b="1" u="sng" dirty="0">
                <a:solidFill>
                  <a:srgbClr val="000000"/>
                </a:solidFill>
                <a:effectLst/>
                <a:ea typeface="Microsoft JhengHei" panose="020B0604030504040204" pitchFamily="34" charset="-120"/>
              </a:rPr>
              <a:t>更均勻</a:t>
            </a:r>
            <a:endParaRPr lang="zh-TW" altLang="zh-TW" sz="1100" dirty="0">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抑制半徑</a:t>
            </a:r>
            <a:r>
              <a:rPr lang="zh-TW" altLang="zh-TW" sz="1100" dirty="0">
                <a:solidFill>
                  <a:srgbClr val="000000"/>
                </a:solidFill>
                <a:effectLst/>
                <a:ea typeface="Microsoft JhengHei" panose="020B0604030504040204" pitchFamily="34" charset="-120"/>
              </a:rPr>
              <a:t> 定義：</a:t>
            </a:r>
            <a:r>
              <a:rPr lang="zh-TW" altLang="zh-TW" sz="1100" b="1" u="sng" dirty="0">
                <a:solidFill>
                  <a:srgbClr val="000000"/>
                </a:solidFill>
                <a:effectLst/>
                <a:ea typeface="Microsoft JhengHei" panose="020B0604030504040204" pitchFamily="34" charset="-120"/>
              </a:rPr>
              <a:t>半徑</a:t>
            </a:r>
            <a:r>
              <a:rPr lang="en-US" altLang="zh-TW" sz="1100" b="1" u="sng" dirty="0">
                <a:solidFill>
                  <a:srgbClr val="000000"/>
                </a:solidFill>
                <a:effectLst/>
                <a:ea typeface="Microsoft JhengHei" panose="020B0604030504040204" pitchFamily="34" charset="-120"/>
              </a:rPr>
              <a:t>r</a:t>
            </a:r>
            <a:r>
              <a:rPr lang="zh-TW" altLang="zh-TW" sz="1100" dirty="0">
                <a:solidFill>
                  <a:srgbClr val="000000"/>
                </a:solidFill>
                <a:effectLst/>
                <a:ea typeface="Microsoft JhengHei" panose="020B0604030504040204" pitchFamily="34" charset="-120"/>
              </a:rPr>
              <a:t> 內，只找一個 </a:t>
            </a:r>
            <a:r>
              <a:rPr lang="zh-TW" altLang="zh-TW" sz="1100" b="1" u="sng" dirty="0">
                <a:solidFill>
                  <a:srgbClr val="000000"/>
                </a:solidFill>
                <a:effectLst/>
                <a:ea typeface="Microsoft JhengHei" panose="020B0604030504040204" pitchFamily="34" charset="-120"/>
              </a:rPr>
              <a:t>局部最大</a:t>
            </a:r>
            <a:r>
              <a:rPr lang="zh-TW" altLang="zh-TW" sz="1100" dirty="0">
                <a:solidFill>
                  <a:srgbClr val="000000"/>
                </a:solidFill>
                <a:effectLst/>
                <a:ea typeface="Microsoft JhengHei" panose="020B0604030504040204" pitchFamily="34" charset="-120"/>
              </a:rPr>
              <a:t>（</a:t>
            </a:r>
            <a:r>
              <a:rPr lang="en-US" altLang="zh-TW" sz="1100" dirty="0">
                <a:solidFill>
                  <a:srgbClr val="000000"/>
                </a:solidFill>
                <a:effectLst/>
                <a:ea typeface="Microsoft JhengHei" panose="020B0604030504040204" pitchFamily="34" charset="-120"/>
              </a:rPr>
              <a:t>local maximum</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特徵</a:t>
            </a:r>
            <a:endParaRPr lang="zh-TW" altLang="zh-TW" sz="1100" dirty="0">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左 </a:t>
            </a:r>
            <a:r>
              <a:rPr lang="en-US" altLang="zh-TW" sz="1100" b="1" u="sng" dirty="0">
                <a:solidFill>
                  <a:srgbClr val="000000"/>
                </a:solidFill>
                <a:effectLst/>
                <a:ea typeface="Microsoft JhengHei" panose="020B0604030504040204" pitchFamily="34" charset="-120"/>
              </a:rPr>
              <a:t>r=24</a:t>
            </a:r>
            <a:r>
              <a:rPr lang="en-US"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半徑 較大 較稀疏</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右 </a:t>
            </a:r>
            <a:r>
              <a:rPr lang="en-US" altLang="zh-TW" sz="1100" b="1" u="sng" dirty="0">
                <a:solidFill>
                  <a:srgbClr val="000000"/>
                </a:solidFill>
                <a:effectLst/>
                <a:ea typeface="Microsoft JhengHei" panose="020B0604030504040204" pitchFamily="34" charset="-120"/>
              </a:rPr>
              <a:t>r=16</a:t>
            </a:r>
            <a:r>
              <a:rPr lang="en-US"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較密</a:t>
            </a:r>
            <a:endParaRPr lang="zh-TW" altLang="zh-TW" sz="1100" dirty="0">
              <a:solidFill>
                <a:srgbClr val="000000"/>
              </a:solidFill>
              <a:effectLst/>
              <a:ea typeface="Microsoft JhengHei" panose="020B0604030504040204" pitchFamily="34" charset="-120"/>
            </a:endParaRPr>
          </a:p>
          <a:p>
            <a:endParaRPr lang="en-US" altLang="zh-TW" dirty="0"/>
          </a:p>
          <a:p>
            <a:endParaRPr lang="en-US" altLang="zh-TW" dirty="0"/>
          </a:p>
          <a:p>
            <a:endParaRPr lang="en-US" altLang="zh-TW" dirty="0"/>
          </a:p>
          <a:p>
            <a:r>
              <a:rPr lang="en-US" altLang="zh-TW" dirty="0"/>
              <a:t>---------------</a:t>
            </a:r>
          </a:p>
          <a:p>
            <a:endParaRPr lang="en-US" altLang="zh-TW" dirty="0"/>
          </a:p>
          <a:p>
            <a:endParaRPr lang="en-US" altLang="zh-TW" dirty="0"/>
          </a:p>
          <a:p>
            <a:r>
              <a:rPr lang="zh-TW" altLang="en-US" dirty="0"/>
              <a:t>自适应非极大值抑制</a:t>
            </a:r>
            <a:r>
              <a:rPr lang="en-US" altLang="zh-TW" dirty="0"/>
              <a:t>(ANMS) (Brown, </a:t>
            </a:r>
            <a:r>
              <a:rPr lang="en-US" altLang="zh-TW" dirty="0" err="1"/>
              <a:t>Szeliski</a:t>
            </a:r>
            <a:r>
              <a:rPr lang="en-US" altLang="zh-TW" dirty="0"/>
              <a:t>, and Winder 2005)©2005 IEEE:</a:t>
            </a:r>
          </a:p>
          <a:p>
            <a:r>
              <a:rPr lang="zh-TW" altLang="en-US" dirty="0"/>
              <a:t>上面两幅图像显示最强的</a:t>
            </a:r>
            <a:r>
              <a:rPr lang="en-US" altLang="zh-TW" dirty="0"/>
              <a:t>250</a:t>
            </a:r>
            <a:r>
              <a:rPr lang="zh-TW" altLang="en-US" dirty="0"/>
              <a:t>和</a:t>
            </a:r>
            <a:r>
              <a:rPr lang="en-US" altLang="zh-TW" dirty="0"/>
              <a:t>500</a:t>
            </a:r>
            <a:r>
              <a:rPr lang="zh-TW" altLang="en-US" dirty="0"/>
              <a:t>个兴趣点，</a:t>
            </a:r>
            <a:endParaRPr lang="en-US" altLang="zh-TW" dirty="0"/>
          </a:p>
          <a:p>
            <a:r>
              <a:rPr lang="zh-TW" altLang="en-US" dirty="0"/>
              <a:t>而下面两幅图像显示自适应非极大值抑制选择的兴趣点，以及相应的抑制半径</a:t>
            </a:r>
            <a:r>
              <a:rPr lang="en-US" altLang="zh-TW" dirty="0"/>
              <a:t>r</a:t>
            </a:r>
            <a:r>
              <a:rPr lang="zh-TW" altLang="en-US" dirty="0"/>
              <a:t>。</a:t>
            </a:r>
            <a:endParaRPr lang="en-US" altLang="zh-TW" dirty="0"/>
          </a:p>
          <a:p>
            <a:r>
              <a:rPr lang="zh-TW" altLang="en-US" dirty="0"/>
              <a:t>注意后一种特征在图像中的空间分布更加均匀。</a:t>
            </a:r>
          </a:p>
          <a:p>
            <a:endParaRPr lang="en-US" altLang="zh-TW" dirty="0"/>
          </a:p>
          <a:p>
            <a:endParaRPr lang="en-US" altLang="zh-TW" dirty="0"/>
          </a:p>
          <a:p>
            <a:r>
              <a:rPr lang="en-US" altLang="zh-TW" dirty="0"/>
              <a:t>Note that non-maximal suppression is now also an essential component of DNN-based object detectors, as discussed in Section 6.3.3.</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33</a:t>
            </a:fld>
            <a:endParaRPr lang="zh-TW" altLang="en-US"/>
          </a:p>
        </p:txBody>
      </p:sp>
    </p:spTree>
    <p:extLst>
      <p:ext uri="{BB962C8B-B14F-4D97-AF65-F5344CB8AC3E}">
        <p14:creationId xmlns:p14="http://schemas.microsoft.com/office/powerpoint/2010/main" val="229447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20000"/>
          </a:bodyPr>
          <a:lstStyle/>
          <a:p>
            <a:pPr algn="l" fontAlgn="base"/>
            <a:r>
              <a:rPr lang="zh-TW" altLang="en-US" b="0" i="0" dirty="0">
                <a:solidFill>
                  <a:srgbClr val="000000"/>
                </a:solidFill>
                <a:effectLst/>
                <a:latin typeface="Open Sans"/>
              </a:rPr>
              <a:t>其實這個概念，在很久以前就有</a:t>
            </a:r>
            <a:endParaRPr lang="en-US" altLang="zh-TW" b="0" i="0" dirty="0">
              <a:solidFill>
                <a:srgbClr val="000000"/>
              </a:solidFill>
              <a:effectLst/>
              <a:latin typeface="Open Sans"/>
            </a:endParaRPr>
          </a:p>
          <a:p>
            <a:pPr marL="171450" indent="-171450" algn="l" fontAlgn="base">
              <a:buFont typeface="Arial" panose="020B0604020202020204" pitchFamily="34" charset="0"/>
              <a:buChar char="•"/>
            </a:pPr>
            <a:r>
              <a:rPr lang="zh-TW" altLang="en-US" b="0" i="0" dirty="0">
                <a:solidFill>
                  <a:srgbClr val="000000"/>
                </a:solidFill>
                <a:effectLst/>
                <a:latin typeface="Open Sans"/>
              </a:rPr>
              <a:t>看 蘇東坡 寫的這首 </a:t>
            </a:r>
            <a:r>
              <a:rPr lang="zh-TW" altLang="en-US" b="1" u="sng" dirty="0">
                <a:latin typeface="Baoli TC" panose="02010600040101010101" pitchFamily="2" charset="-120"/>
                <a:ea typeface="Baoli TC" panose="02010600040101010101" pitchFamily="2" charset="-120"/>
              </a:rPr>
              <a:t>題西林壁</a:t>
            </a:r>
            <a:endParaRPr lang="en-US" altLang="zh-TW" b="1" i="0" u="sng" dirty="0">
              <a:solidFill>
                <a:srgbClr val="000000"/>
              </a:solidFill>
              <a:effectLst/>
              <a:latin typeface="Open Sans"/>
            </a:endParaRPr>
          </a:p>
          <a:p>
            <a:pPr algn="l" fontAlgn="base"/>
            <a:r>
              <a:rPr lang="zh-TW" altLang="en-US" b="0" i="0" dirty="0">
                <a:solidFill>
                  <a:srgbClr val="202122"/>
                </a:solidFill>
                <a:effectLst/>
                <a:latin typeface="Arial" panose="020B0604020202020204" pitchFamily="34" charset="0"/>
              </a:rPr>
              <a:t>橫看成嶺側成峰，遠近高低各不同；</a:t>
            </a:r>
            <a:br>
              <a:rPr lang="zh-TW" altLang="en-US" dirty="0"/>
            </a:br>
            <a:r>
              <a:rPr lang="zh-TW" altLang="en-US" b="0" i="0" dirty="0">
                <a:solidFill>
                  <a:srgbClr val="202122"/>
                </a:solidFill>
                <a:effectLst/>
                <a:latin typeface="Arial" panose="020B0604020202020204" pitchFamily="34" charset="0"/>
              </a:rPr>
              <a:t>不識廬山真面目，只緣身在此山中。</a:t>
            </a:r>
            <a:endParaRPr lang="en-US" altLang="zh-TW" b="0" i="0" dirty="0">
              <a:solidFill>
                <a:srgbClr val="202122"/>
              </a:solidFill>
              <a:effectLst/>
              <a:latin typeface="Arial" panose="020B0604020202020204" pitchFamily="34" charset="0"/>
            </a:endParaRPr>
          </a:p>
          <a:p>
            <a:pPr algn="l" fontAlgn="base"/>
            <a:endParaRPr lang="en-US" altLang="zh-TW" b="0" i="0" dirty="0">
              <a:solidFill>
                <a:srgbClr val="000000"/>
              </a:solidFill>
              <a:effectLst/>
              <a:latin typeface="Open Sans"/>
            </a:endParaRPr>
          </a:p>
          <a:p>
            <a:pPr algn="l" fontAlgn="base"/>
            <a:r>
              <a:rPr lang="zh-TW" altLang="en-US" b="0" i="0" dirty="0">
                <a:solidFill>
                  <a:srgbClr val="000000"/>
                </a:solidFill>
                <a:effectLst/>
                <a:latin typeface="Open Sans"/>
              </a:rPr>
              <a:t>跟剛 漫畫圖 一樣意思，但是 更有</a:t>
            </a:r>
            <a:r>
              <a:rPr lang="zh-TW" altLang="en-US" b="1" i="0" u="sng" dirty="0">
                <a:solidFill>
                  <a:srgbClr val="000000"/>
                </a:solidFill>
                <a:effectLst/>
                <a:latin typeface="Open Sans"/>
              </a:rPr>
              <a:t>意境</a:t>
            </a:r>
            <a:r>
              <a:rPr lang="zh-TW" altLang="en-US" b="0" i="0" dirty="0">
                <a:solidFill>
                  <a:srgbClr val="000000"/>
                </a:solidFill>
                <a:effectLst/>
                <a:latin typeface="Open Sans"/>
              </a:rPr>
              <a:t>，他說：</a:t>
            </a:r>
            <a:endParaRPr lang="en-US" altLang="zh-TW" b="0" i="0" dirty="0">
              <a:solidFill>
                <a:srgbClr val="000000"/>
              </a:solidFill>
              <a:effectLst/>
              <a:latin typeface="Open Sans"/>
            </a:endParaRPr>
          </a:p>
          <a:p>
            <a:pPr marL="171450" indent="-171450" algn="l" fontAlgn="base">
              <a:buFont typeface="Arial" panose="020B0604020202020204" pitchFamily="34" charset="0"/>
              <a:buChar char="•"/>
            </a:pPr>
            <a:r>
              <a:rPr lang="zh-TW" altLang="en-US" b="0" i="0" dirty="0">
                <a:solidFill>
                  <a:srgbClr val="000000"/>
                </a:solidFill>
                <a:effectLst/>
                <a:latin typeface="Open Sans"/>
              </a:rPr>
              <a:t>我們 觀察事物 的 </a:t>
            </a:r>
            <a:r>
              <a:rPr lang="zh-TW" altLang="en-US" b="1" i="0" u="sng" dirty="0">
                <a:solidFill>
                  <a:srgbClr val="000000"/>
                </a:solidFill>
                <a:effectLst/>
                <a:latin typeface="Open Sans"/>
              </a:rPr>
              <a:t>立足點不同</a:t>
            </a:r>
            <a:r>
              <a:rPr lang="zh-TW" altLang="en-US" b="0" i="0" dirty="0">
                <a:solidFill>
                  <a:srgbClr val="000000"/>
                </a:solidFill>
                <a:effectLst/>
                <a:latin typeface="Open Sans"/>
              </a:rPr>
              <a:t>，就得到 </a:t>
            </a:r>
            <a:r>
              <a:rPr lang="zh-TW" altLang="en-US" b="1" i="0" u="sng" dirty="0">
                <a:solidFill>
                  <a:srgbClr val="000000"/>
                </a:solidFill>
                <a:effectLst/>
                <a:latin typeface="Open Sans"/>
              </a:rPr>
              <a:t>不同結論</a:t>
            </a:r>
            <a:endParaRPr lang="en-US" altLang="zh-TW" b="1" i="0" u="sng" dirty="0">
              <a:solidFill>
                <a:srgbClr val="000000"/>
              </a:solidFill>
              <a:effectLst/>
              <a:latin typeface="Open Sans"/>
            </a:endParaRPr>
          </a:p>
          <a:p>
            <a:pPr marL="171450" indent="-171450" algn="l" fontAlgn="base">
              <a:buFont typeface="Arial" panose="020B0604020202020204" pitchFamily="34" charset="0"/>
              <a:buChar char="•"/>
            </a:pPr>
            <a:r>
              <a:rPr lang="zh-TW" altLang="en-US" b="0" i="0" dirty="0">
                <a:solidFill>
                  <a:srgbClr val="000000"/>
                </a:solidFill>
                <a:effectLst/>
                <a:latin typeface="Open Sans"/>
              </a:rPr>
              <a:t>所以 觀察問題，要 </a:t>
            </a:r>
            <a:r>
              <a:rPr lang="zh-TW" altLang="en-US" b="1" i="0" u="sng" dirty="0">
                <a:solidFill>
                  <a:srgbClr val="000000"/>
                </a:solidFill>
                <a:effectLst/>
                <a:latin typeface="Open Sans"/>
              </a:rPr>
              <a:t>客觀全面</a:t>
            </a:r>
            <a:r>
              <a:rPr lang="zh-TW" altLang="en-US" b="0" i="0" dirty="0">
                <a:solidFill>
                  <a:srgbClr val="000000"/>
                </a:solidFill>
                <a:effectLst/>
                <a:latin typeface="Open Sans"/>
              </a:rPr>
              <a:t>，</a:t>
            </a:r>
            <a:br>
              <a:rPr lang="en-US" altLang="zh-TW" b="0" i="0" dirty="0">
                <a:solidFill>
                  <a:srgbClr val="000000"/>
                </a:solidFill>
                <a:effectLst/>
                <a:latin typeface="Open Sans"/>
              </a:rPr>
            </a:br>
            <a:r>
              <a:rPr lang="zh-TW" altLang="en-US" b="0" i="0" dirty="0">
                <a:solidFill>
                  <a:srgbClr val="000000"/>
                </a:solidFill>
                <a:effectLst/>
                <a:latin typeface="Open Sans"/>
              </a:rPr>
              <a:t>如果 </a:t>
            </a:r>
            <a:r>
              <a:rPr lang="zh-TW" altLang="en-US" b="1" i="0" u="sng" dirty="0">
                <a:solidFill>
                  <a:srgbClr val="000000"/>
                </a:solidFill>
                <a:effectLst/>
                <a:latin typeface="Open Sans"/>
              </a:rPr>
              <a:t>主觀片面</a:t>
            </a:r>
            <a:r>
              <a:rPr lang="zh-TW" altLang="en-US" b="0" i="0" dirty="0">
                <a:solidFill>
                  <a:srgbClr val="000000"/>
                </a:solidFill>
                <a:effectLst/>
                <a:latin typeface="Open Sans"/>
              </a:rPr>
              <a:t>，就</a:t>
            </a:r>
            <a:r>
              <a:rPr lang="zh-TW" altLang="en-US" b="0" i="0" u="none" dirty="0">
                <a:solidFill>
                  <a:srgbClr val="000000"/>
                </a:solidFill>
                <a:effectLst/>
                <a:latin typeface="Open Sans"/>
              </a:rPr>
              <a:t> </a:t>
            </a:r>
            <a:r>
              <a:rPr lang="zh-TW" altLang="en-US" b="1" i="0" u="sng" dirty="0">
                <a:solidFill>
                  <a:srgbClr val="000000"/>
                </a:solidFill>
                <a:effectLst/>
                <a:latin typeface="Open Sans"/>
              </a:rPr>
              <a:t>得不到</a:t>
            </a:r>
            <a:r>
              <a:rPr lang="zh-TW" altLang="en-US" b="0" i="0" dirty="0">
                <a:solidFill>
                  <a:srgbClr val="000000"/>
                </a:solidFill>
                <a:effectLst/>
                <a:latin typeface="Open Sans"/>
              </a:rPr>
              <a:t> </a:t>
            </a:r>
            <a:r>
              <a:rPr lang="zh-TW" altLang="en-US" b="1" i="0" u="sng" dirty="0">
                <a:solidFill>
                  <a:srgbClr val="000000"/>
                </a:solidFill>
                <a:effectLst/>
                <a:latin typeface="Open Sans"/>
              </a:rPr>
              <a:t>正確</a:t>
            </a:r>
            <a:r>
              <a:rPr lang="zh-TW" altLang="en-US" b="0" i="0" dirty="0">
                <a:solidFill>
                  <a:srgbClr val="000000"/>
                </a:solidFill>
                <a:effectLst/>
                <a:latin typeface="Open Sans"/>
              </a:rPr>
              <a:t> 結果</a:t>
            </a:r>
            <a:endParaRPr lang="en-US" altLang="zh-TW" b="0" i="0" dirty="0">
              <a:solidFill>
                <a:srgbClr val="000000"/>
              </a:solidFill>
              <a:effectLst/>
              <a:latin typeface="Open Sans"/>
            </a:endParaRPr>
          </a:p>
          <a:p>
            <a:pPr algn="l" fontAlgn="base"/>
            <a:br>
              <a:rPr lang="en-US" altLang="zh-TW" b="0" i="0" dirty="0">
                <a:solidFill>
                  <a:srgbClr val="000000"/>
                </a:solidFill>
                <a:effectLst/>
                <a:latin typeface="Open Sans"/>
              </a:rPr>
            </a:br>
            <a:r>
              <a:rPr lang="zh-TW" altLang="en-US" b="0" i="0" dirty="0">
                <a:solidFill>
                  <a:srgbClr val="000000"/>
                </a:solidFill>
                <a:effectLst/>
                <a:latin typeface="Open Sans"/>
              </a:rPr>
              <a:t>要 </a:t>
            </a:r>
            <a:r>
              <a:rPr lang="zh-TW" altLang="en-US" b="1" i="0" u="sng" dirty="0">
                <a:solidFill>
                  <a:srgbClr val="000000"/>
                </a:solidFill>
                <a:effectLst/>
                <a:latin typeface="Open Sans"/>
              </a:rPr>
              <a:t>跳脫</a:t>
            </a:r>
            <a:r>
              <a:rPr lang="zh-TW" altLang="en-US" b="0" i="0" u="none" dirty="0">
                <a:solidFill>
                  <a:srgbClr val="000000"/>
                </a:solidFill>
                <a:effectLst/>
                <a:latin typeface="Open Sans"/>
              </a:rPr>
              <a:t> </a:t>
            </a:r>
            <a:r>
              <a:rPr lang="zh-TW" altLang="en-US" b="0" i="0" dirty="0">
                <a:solidFill>
                  <a:srgbClr val="000000"/>
                </a:solidFill>
                <a:effectLst/>
                <a:latin typeface="Open Sans"/>
              </a:rPr>
              <a:t>主客觀 的 </a:t>
            </a:r>
            <a:r>
              <a:rPr lang="zh-TW" altLang="en-US" b="1" i="0" u="sng" dirty="0">
                <a:solidFill>
                  <a:srgbClr val="000000"/>
                </a:solidFill>
                <a:effectLst/>
                <a:latin typeface="Open Sans"/>
              </a:rPr>
              <a:t>局限</a:t>
            </a:r>
            <a:r>
              <a:rPr lang="zh-TW" altLang="en-US" b="0" i="0" dirty="0">
                <a:solidFill>
                  <a:srgbClr val="000000"/>
                </a:solidFill>
                <a:effectLst/>
                <a:latin typeface="Open Sans"/>
              </a:rPr>
              <a:t>：</a:t>
            </a:r>
            <a:endParaRPr lang="en-US" altLang="zh-TW" b="0" i="0" dirty="0">
              <a:solidFill>
                <a:srgbClr val="000000"/>
              </a:solidFill>
              <a:effectLst/>
              <a:latin typeface="Open Sans"/>
            </a:endParaRPr>
          </a:p>
          <a:p>
            <a:pPr marL="228600" indent="-228600" algn="l" fontAlgn="base">
              <a:buFont typeface="+mj-lt"/>
              <a:buAutoNum type="arabicPeriod"/>
            </a:pPr>
            <a:r>
              <a:rPr lang="zh-TW" altLang="en-US" b="0" i="0" dirty="0">
                <a:solidFill>
                  <a:srgbClr val="000000"/>
                </a:solidFill>
                <a:effectLst/>
                <a:latin typeface="Open Sans"/>
              </a:rPr>
              <a:t>只有 </a:t>
            </a:r>
            <a:r>
              <a:rPr lang="zh-TW" altLang="en-US" b="1" i="0" u="sng" dirty="0">
                <a:solidFill>
                  <a:srgbClr val="000000"/>
                </a:solidFill>
                <a:effectLst/>
                <a:latin typeface="Open Sans"/>
              </a:rPr>
              <a:t>置身廬山</a:t>
            </a:r>
            <a:r>
              <a:rPr lang="zh-TW" altLang="en-US" b="0" i="0" u="none" dirty="0">
                <a:solidFill>
                  <a:srgbClr val="000000"/>
                </a:solidFill>
                <a:effectLst/>
                <a:latin typeface="Open Sans"/>
              </a:rPr>
              <a:t> </a:t>
            </a:r>
            <a:r>
              <a:rPr lang="zh-TW" altLang="en-US" b="0" i="0" dirty="0">
                <a:solidFill>
                  <a:srgbClr val="000000"/>
                </a:solidFill>
                <a:effectLst/>
                <a:latin typeface="Open Sans"/>
              </a:rPr>
              <a:t>之外：站在</a:t>
            </a:r>
            <a:r>
              <a:rPr lang="zh-TW" altLang="en-US" b="1" i="0" u="sng" dirty="0">
                <a:solidFill>
                  <a:srgbClr val="000000"/>
                </a:solidFill>
                <a:effectLst/>
                <a:latin typeface="Open Sans"/>
              </a:rPr>
              <a:t>更高的維度</a:t>
            </a:r>
            <a:r>
              <a:rPr lang="zh-TW" altLang="en-US" b="0" i="0" dirty="0">
                <a:solidFill>
                  <a:srgbClr val="000000"/>
                </a:solidFill>
                <a:effectLst/>
                <a:latin typeface="Open Sans"/>
              </a:rPr>
              <a:t>，才能 </a:t>
            </a:r>
            <a:r>
              <a:rPr lang="zh-TW" altLang="en-US" b="1" i="0" u="sng" dirty="0">
                <a:solidFill>
                  <a:srgbClr val="000000"/>
                </a:solidFill>
                <a:effectLst/>
                <a:latin typeface="Open Sans"/>
              </a:rPr>
              <a:t>看清真相</a:t>
            </a:r>
            <a:endParaRPr lang="en-US" altLang="zh-TW" b="1" i="0" u="sng" dirty="0">
              <a:solidFill>
                <a:srgbClr val="000000"/>
              </a:solidFill>
              <a:effectLst/>
              <a:latin typeface="Open Sans"/>
            </a:endParaRPr>
          </a:p>
          <a:p>
            <a:pPr algn="l" fontAlgn="base"/>
            <a:endParaRPr lang="en-US" altLang="zh-TW" b="0" i="0" dirty="0">
              <a:solidFill>
                <a:srgbClr val="000000"/>
              </a:solidFill>
              <a:effectLst/>
              <a:latin typeface="Open Sans"/>
            </a:endParaRPr>
          </a:p>
          <a:p>
            <a:pPr algn="l" fontAlgn="base"/>
            <a:r>
              <a:rPr lang="zh-TW" altLang="en-US" b="0" i="0" dirty="0">
                <a:solidFill>
                  <a:srgbClr val="000000"/>
                </a:solidFill>
                <a:effectLst/>
                <a:latin typeface="Open Sans"/>
              </a:rPr>
              <a:t>這個章節，不只教我們 </a:t>
            </a:r>
            <a:r>
              <a:rPr lang="zh-TW" altLang="en-US" b="1" i="0" u="sng" dirty="0">
                <a:solidFill>
                  <a:srgbClr val="000000"/>
                </a:solidFill>
                <a:effectLst/>
                <a:latin typeface="Open Sans"/>
              </a:rPr>
              <a:t>人生道理</a:t>
            </a:r>
            <a:endParaRPr lang="en-US" altLang="zh-TW" b="1" i="0" u="sng" dirty="0">
              <a:solidFill>
                <a:srgbClr val="000000"/>
              </a:solidFill>
              <a:effectLst/>
              <a:latin typeface="Open Sans"/>
            </a:endParaRPr>
          </a:p>
          <a:p>
            <a:pPr algn="l" fontAlgn="base"/>
            <a:r>
              <a:rPr lang="zh-TW" altLang="en-US" b="0" i="0" dirty="0">
                <a:solidFill>
                  <a:srgbClr val="000000"/>
                </a:solidFill>
                <a:effectLst/>
                <a:latin typeface="Open Sans"/>
              </a:rPr>
              <a:t>也在教</a:t>
            </a:r>
            <a:r>
              <a:rPr lang="zh-TW" altLang="en-US" b="1" i="0" u="sng" dirty="0">
                <a:solidFill>
                  <a:srgbClr val="000000"/>
                </a:solidFill>
                <a:effectLst/>
                <a:latin typeface="Open Sans"/>
              </a:rPr>
              <a:t>電腦</a:t>
            </a:r>
            <a:r>
              <a:rPr lang="zh-TW" altLang="en-US" b="0" i="0" dirty="0">
                <a:solidFill>
                  <a:srgbClr val="000000"/>
                </a:solidFill>
                <a:effectLst/>
                <a:latin typeface="Open Sans"/>
              </a:rPr>
              <a:t>：</a:t>
            </a:r>
            <a:endParaRPr lang="en-US" altLang="zh-TW" b="0" i="0" dirty="0">
              <a:solidFill>
                <a:srgbClr val="000000"/>
              </a:solidFill>
              <a:effectLst/>
              <a:latin typeface="Open Sans"/>
            </a:endParaRPr>
          </a:p>
          <a:p>
            <a:pPr marL="171450" indent="-171450" algn="l" fontAlgn="base">
              <a:buFont typeface="Arial" panose="020B0604020202020204" pitchFamily="34" charset="0"/>
              <a:buChar char="•"/>
            </a:pPr>
            <a:r>
              <a:rPr lang="zh-TW" altLang="en-US" b="0" i="0" dirty="0">
                <a:solidFill>
                  <a:srgbClr val="000000"/>
                </a:solidFill>
                <a:effectLst/>
                <a:latin typeface="Open Sans"/>
              </a:rPr>
              <a:t>如何找到 </a:t>
            </a:r>
            <a:r>
              <a:rPr lang="zh-TW" altLang="en-US" b="1" i="0" u="sng" dirty="0">
                <a:solidFill>
                  <a:srgbClr val="000000"/>
                </a:solidFill>
                <a:effectLst/>
                <a:latin typeface="Open Sans"/>
              </a:rPr>
              <a:t>不變的特徵</a:t>
            </a:r>
            <a:r>
              <a:rPr lang="en-US" altLang="zh-TW" b="1" i="0" u="sng" dirty="0">
                <a:solidFill>
                  <a:srgbClr val="000000"/>
                </a:solidFill>
                <a:effectLst/>
                <a:latin typeface="Open Sans"/>
              </a:rPr>
              <a:t> </a:t>
            </a:r>
            <a:r>
              <a:rPr lang="en-US" altLang="zh-TW" b="0" i="0" u="none" dirty="0">
                <a:solidFill>
                  <a:srgbClr val="000000"/>
                </a:solidFill>
                <a:effectLst/>
                <a:latin typeface="Open Sans"/>
              </a:rPr>
              <a:t>(feature)</a:t>
            </a:r>
            <a:r>
              <a:rPr lang="zh-TW" altLang="en-US" b="0" i="0" u="none" dirty="0">
                <a:solidFill>
                  <a:srgbClr val="000000"/>
                </a:solidFill>
                <a:effectLst/>
                <a:latin typeface="Open Sans"/>
              </a:rPr>
              <a:t>，</a:t>
            </a:r>
            <a:r>
              <a:rPr lang="zh-TW" altLang="en-US" b="0" i="0" dirty="0">
                <a:solidFill>
                  <a:srgbClr val="000000"/>
                </a:solidFill>
                <a:effectLst/>
                <a:latin typeface="Open Sans"/>
              </a:rPr>
              <a:t>不管 </a:t>
            </a:r>
            <a:r>
              <a:rPr lang="zh-TW" altLang="en-US" b="1" i="0" u="sng" dirty="0">
                <a:solidFill>
                  <a:srgbClr val="000000"/>
                </a:solidFill>
                <a:effectLst/>
                <a:latin typeface="Open Sans"/>
              </a:rPr>
              <a:t>圖片怎麼變</a:t>
            </a:r>
            <a:r>
              <a:rPr lang="zh-TW" altLang="en-US" b="0" i="0" dirty="0">
                <a:solidFill>
                  <a:srgbClr val="000000"/>
                </a:solidFill>
                <a:effectLst/>
                <a:latin typeface="Open Sans"/>
              </a:rPr>
              <a:t>，都 </a:t>
            </a:r>
            <a:r>
              <a:rPr lang="zh-TW" altLang="en-US" b="1" i="0" u="sng" dirty="0">
                <a:solidFill>
                  <a:srgbClr val="000000"/>
                </a:solidFill>
                <a:effectLst/>
                <a:latin typeface="Open Sans"/>
              </a:rPr>
              <a:t>不會被迷惑</a:t>
            </a:r>
            <a:endParaRPr lang="en-US" altLang="zh-TW" b="1" i="0" u="sng" dirty="0">
              <a:solidFill>
                <a:srgbClr val="000000"/>
              </a:solidFill>
              <a:effectLst/>
              <a:latin typeface="Open Sans"/>
            </a:endParaRPr>
          </a:p>
          <a:p>
            <a:pPr algn="l" fontAlgn="base"/>
            <a:r>
              <a:rPr lang="en-US" altLang="zh-TW" b="0" i="0" dirty="0">
                <a:solidFill>
                  <a:srgbClr val="000000"/>
                </a:solidFill>
                <a:effectLst/>
                <a:latin typeface="Open Sans"/>
              </a:rPr>
              <a:t>------</a:t>
            </a:r>
          </a:p>
          <a:p>
            <a:pPr algn="l" fontAlgn="base"/>
            <a:endParaRPr lang="en-US" altLang="zh-TW" b="0" i="0" dirty="0">
              <a:solidFill>
                <a:srgbClr val="000000"/>
              </a:solidFill>
              <a:effectLst/>
              <a:latin typeface="Open Sans"/>
            </a:endParaRPr>
          </a:p>
          <a:p>
            <a:pPr algn="l" fontAlgn="base"/>
            <a:endParaRPr lang="en-US" altLang="zh-TW" b="0" i="0" dirty="0">
              <a:solidFill>
                <a:srgbClr val="000000"/>
              </a:solidFill>
              <a:effectLst/>
              <a:latin typeface="Open Sans"/>
            </a:endParaRPr>
          </a:p>
          <a:p>
            <a:pPr algn="l" fontAlgn="base"/>
            <a:endParaRPr lang="en-US" altLang="zh-TW" b="0" i="0" dirty="0">
              <a:solidFill>
                <a:srgbClr val="000000"/>
              </a:solidFill>
              <a:effectLst/>
              <a:latin typeface="Open Sans"/>
            </a:endParaRPr>
          </a:p>
          <a:p>
            <a:pPr algn="l" fontAlgn="base"/>
            <a:endParaRPr lang="en-US" altLang="zh-TW" b="0" i="0" dirty="0">
              <a:solidFill>
                <a:srgbClr val="000000"/>
              </a:solidFill>
              <a:effectLst/>
              <a:latin typeface="Open Sans"/>
            </a:endParaRPr>
          </a:p>
          <a:p>
            <a:pPr algn="l" fontAlgn="base"/>
            <a:endParaRPr lang="en-US" altLang="zh-TW" b="0" i="0" dirty="0">
              <a:solidFill>
                <a:srgbClr val="000000"/>
              </a:solidFill>
              <a:effectLst/>
              <a:latin typeface="Open Sans"/>
            </a:endParaRPr>
          </a:p>
          <a:p>
            <a:pPr algn="l" fontAlgn="base"/>
            <a:r>
              <a:rPr lang="zh-TW" altLang="en-US" b="0" i="0" dirty="0">
                <a:solidFill>
                  <a:srgbClr val="000000"/>
                </a:solidFill>
                <a:effectLst/>
                <a:latin typeface="Open Sans"/>
              </a:rPr>
              <a:t>這首詩告訴我們，人們觀察事物的立足點、立場不同，就會得到不同的結論。</a:t>
            </a:r>
            <a:endParaRPr lang="en-US" altLang="zh-TW" b="0" i="0" dirty="0">
              <a:solidFill>
                <a:srgbClr val="000000"/>
              </a:solidFill>
              <a:effectLst/>
              <a:latin typeface="Open Sans"/>
            </a:endParaRPr>
          </a:p>
          <a:p>
            <a:pPr algn="l" fontAlgn="base"/>
            <a:r>
              <a:rPr lang="zh-TW" altLang="en-US" b="0" i="0" dirty="0">
                <a:solidFill>
                  <a:srgbClr val="000000"/>
                </a:solidFill>
                <a:effectLst/>
                <a:latin typeface="Open Sans"/>
              </a:rPr>
              <a:t>觀察問題應該客觀全面，如果主觀片面，就得不出正確的結論。</a:t>
            </a:r>
            <a:endParaRPr lang="en-US" altLang="zh-TW" b="0" i="0" dirty="0">
              <a:solidFill>
                <a:srgbClr val="000000"/>
              </a:solidFill>
              <a:effectLst/>
              <a:latin typeface="Open Sans"/>
            </a:endParaRPr>
          </a:p>
          <a:p>
            <a:pPr algn="l" fontAlgn="base"/>
            <a:r>
              <a:rPr lang="zh-TW" altLang="en-US" b="0" i="0" dirty="0">
                <a:solidFill>
                  <a:srgbClr val="000000"/>
                </a:solidFill>
                <a:effectLst/>
                <a:latin typeface="Open Sans"/>
              </a:rPr>
              <a:t>人們只有擺脫了主客觀的局限，置身廬山之外，高瞻遠矚，才能真正看清廬山的真面目。</a:t>
            </a:r>
            <a:endParaRPr lang="en-US" altLang="zh-TW" b="0" i="0" dirty="0">
              <a:solidFill>
                <a:srgbClr val="000000"/>
              </a:solidFill>
              <a:effectLst/>
              <a:latin typeface="Open Sans"/>
            </a:endParaRPr>
          </a:p>
          <a:p>
            <a:pPr algn="l" fontAlgn="base"/>
            <a:r>
              <a:rPr lang="zh-TW" altLang="en-US" b="0" i="0" dirty="0">
                <a:solidFill>
                  <a:srgbClr val="000000"/>
                </a:solidFill>
                <a:effectLst/>
                <a:latin typeface="Open Sans"/>
              </a:rPr>
              <a:t>我們要想認清事物的本質，就必須從各個角度去觀察，既要客觀，又要全面。</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3</a:t>
            </a:fld>
            <a:endParaRPr lang="zh-TW" altLang="en-US"/>
          </a:p>
        </p:txBody>
      </p:sp>
    </p:spTree>
    <p:extLst>
      <p:ext uri="{BB962C8B-B14F-4D97-AF65-F5344CB8AC3E}">
        <p14:creationId xmlns:p14="http://schemas.microsoft.com/office/powerpoint/2010/main" val="2656596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dirty="0">
                <a:solidFill>
                  <a:srgbClr val="000000"/>
                </a:solidFill>
                <a:effectLst/>
                <a:ea typeface="Microsoft JhengHei" panose="020B0604030504040204" pitchFamily="34" charset="-120"/>
              </a:rPr>
              <a:t>要</a:t>
            </a:r>
            <a:r>
              <a:rPr lang="zh-TW" altLang="zh-TW" sz="1800" dirty="0">
                <a:solidFill>
                  <a:srgbClr val="000000"/>
                </a:solidFill>
                <a:effectLst/>
                <a:ea typeface="Microsoft JhengHei" panose="020B0604030504040204" pitchFamily="34" charset="-120"/>
              </a:rPr>
              <a:t>解決 特徵點 </a:t>
            </a:r>
            <a:r>
              <a:rPr lang="zh-TW" altLang="zh-TW" sz="1800" b="1" u="sng" dirty="0">
                <a:solidFill>
                  <a:srgbClr val="000000"/>
                </a:solidFill>
                <a:effectLst/>
                <a:ea typeface="Microsoft JhengHei" panose="020B0604030504040204" pitchFamily="34" charset="-120"/>
              </a:rPr>
              <a:t>不均勻分佈</a:t>
            </a:r>
            <a:r>
              <a:rPr lang="zh-TW" altLang="zh-TW" sz="1800" dirty="0">
                <a:solidFill>
                  <a:srgbClr val="000000"/>
                </a:solidFill>
                <a:effectLst/>
                <a:ea typeface="Microsoft JhengHei" panose="020B0604030504040204" pitchFamily="34" charset="-120"/>
              </a:rPr>
              <a:t> 的問題：</a:t>
            </a:r>
            <a:endParaRPr lang="en-US" altLang="zh-TW" sz="1800" dirty="0">
              <a:solidFill>
                <a:srgbClr val="000000"/>
              </a:solidFill>
              <a:effectLst/>
              <a:ea typeface="Microsoft JhengHei" panose="020B0604030504040204" pitchFamily="34"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800" dirty="0">
                <a:solidFill>
                  <a:srgbClr val="000000"/>
                </a:solidFill>
                <a:effectLst/>
                <a:ea typeface="Microsoft JhengHei" panose="020B0604030504040204" pitchFamily="34" charset="-120"/>
              </a:rPr>
              <a:t>找 </a:t>
            </a:r>
            <a:r>
              <a:rPr lang="zh-TW" altLang="en-US" sz="1800" b="1" u="sng" dirty="0">
                <a:solidFill>
                  <a:srgbClr val="000000"/>
                </a:solidFill>
                <a:effectLst/>
                <a:ea typeface="Microsoft JhengHei" panose="020B0604030504040204" pitchFamily="34" charset="-120"/>
              </a:rPr>
              <a:t>抑制</a:t>
            </a:r>
            <a:r>
              <a:rPr lang="zh-TW" altLang="zh-TW" sz="1800" b="1" u="sng" dirty="0">
                <a:solidFill>
                  <a:srgbClr val="000000"/>
                </a:solidFill>
                <a:effectLst/>
                <a:ea typeface="Microsoft JhengHei" panose="020B0604030504040204" pitchFamily="34" charset="-120"/>
              </a:rPr>
              <a:t>半徑</a:t>
            </a:r>
            <a:r>
              <a:rPr lang="en-US" altLang="zh-TW" sz="1800" b="1" u="sng" dirty="0">
                <a:solidFill>
                  <a:srgbClr val="000000"/>
                </a:solidFill>
                <a:effectLst/>
                <a:ea typeface="Microsoft JhengHei" panose="020B0604030504040204" pitchFamily="34" charset="-120"/>
              </a:rPr>
              <a:t>r</a:t>
            </a:r>
            <a:r>
              <a:rPr lang="zh-TW" altLang="zh-TW" sz="1800" b="1" u="sng" dirty="0">
                <a:solidFill>
                  <a:srgbClr val="000000"/>
                </a:solidFill>
                <a:effectLst/>
                <a:ea typeface="Microsoft JhengHei" panose="020B0604030504040204" pitchFamily="34" charset="-120"/>
              </a:rPr>
              <a:t>內</a:t>
            </a:r>
            <a:r>
              <a:rPr lang="zh-TW" altLang="zh-TW" sz="1800" dirty="0">
                <a:solidFill>
                  <a:srgbClr val="000000"/>
                </a:solidFill>
                <a:effectLst/>
                <a:ea typeface="Microsoft JhengHei" panose="020B0604030504040204" pitchFamily="34" charset="-120"/>
              </a:rPr>
              <a:t> 所有 </a:t>
            </a:r>
            <a:r>
              <a:rPr lang="zh-TW" altLang="zh-TW" sz="1800" b="1" u="sng" dirty="0">
                <a:solidFill>
                  <a:srgbClr val="000000"/>
                </a:solidFill>
                <a:effectLst/>
                <a:ea typeface="Microsoft JhengHei" panose="020B0604030504040204" pitchFamily="34" charset="-120"/>
              </a:rPr>
              <a:t>臨域</a:t>
            </a:r>
            <a:r>
              <a:rPr lang="zh-TW" altLang="zh-TW" sz="1800" dirty="0">
                <a:solidFill>
                  <a:srgbClr val="000000"/>
                </a:solidFill>
                <a:effectLst/>
                <a:ea typeface="Microsoft JhengHei" panose="020B0604030504040204" pitchFamily="34" charset="-120"/>
              </a:rPr>
              <a:t>，的 </a:t>
            </a:r>
            <a:r>
              <a:rPr lang="zh-TW" altLang="zh-TW" sz="1800" b="1" u="sng" dirty="0">
                <a:solidFill>
                  <a:srgbClr val="000000"/>
                </a:solidFill>
                <a:effectLst/>
                <a:ea typeface="Microsoft JhengHei" panose="020B0604030504040204" pitchFamily="34" charset="-120"/>
              </a:rPr>
              <a:t>局部最大特徵</a:t>
            </a:r>
            <a:endParaRPr lang="zh-TW" altLang="zh-TW" sz="1800" dirty="0">
              <a:solidFill>
                <a:srgbClr val="000000"/>
              </a:solidFill>
              <a:effectLst/>
              <a:ea typeface="Microsoft JhengHei" panose="020B0604030504040204" pitchFamily="34" charset="-120"/>
            </a:endParaRPr>
          </a:p>
          <a:p>
            <a:endParaRPr lang="en-US" altLang="zh-TW" dirty="0"/>
          </a:p>
          <a:p>
            <a:endParaRPr lang="en-US" altLang="zh-TW" dirty="0"/>
          </a:p>
          <a:p>
            <a:endParaRPr lang="en-US" altLang="zh-TW" dirty="0"/>
          </a:p>
          <a:p>
            <a:r>
              <a:rPr lang="en-US" altLang="zh-TW" dirty="0"/>
              <a:t>----------</a:t>
            </a:r>
          </a:p>
          <a:p>
            <a:r>
              <a:rPr lang="zh-TW" altLang="en-US" dirty="0"/>
              <a:t>自應性的非最大化壓制</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偵測的特徵裡，找 回應值 大於 半徑</a:t>
            </a:r>
            <a:r>
              <a:rPr lang="en-US" altLang="zh-TW" dirty="0"/>
              <a:t>r</a:t>
            </a:r>
            <a:r>
              <a:rPr lang="zh-TW" altLang="en-US" dirty="0"/>
              <a:t>內 所有的 臨域，的局部極大值</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34</a:t>
            </a:fld>
            <a:endParaRPr lang="zh-TW" altLang="en-US"/>
          </a:p>
        </p:txBody>
      </p:sp>
    </p:spTree>
    <p:extLst>
      <p:ext uri="{BB962C8B-B14F-4D97-AF65-F5344CB8AC3E}">
        <p14:creationId xmlns:p14="http://schemas.microsoft.com/office/powerpoint/2010/main" val="1139885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量測的 </a:t>
            </a:r>
            <a:r>
              <a:rPr lang="zh-TW" altLang="en-US" b="1" u="sng" dirty="0"/>
              <a:t>可重複性</a:t>
            </a:r>
            <a:endParaRPr lang="en-US" altLang="zh-TW"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這裡提一下：所謂的</a:t>
            </a:r>
            <a:r>
              <a:rPr lang="en-US" altLang="zh-TW" dirty="0"/>
              <a:t>【</a:t>
            </a:r>
            <a:r>
              <a:rPr lang="zh-TW" altLang="en-US" dirty="0"/>
              <a:t>科學</a:t>
            </a:r>
            <a:r>
              <a:rPr lang="en-US" altLang="zh-TW" dirty="0"/>
              <a:t>】</a:t>
            </a:r>
            <a:r>
              <a:rPr lang="zh-TW" altLang="en-US" dirty="0"/>
              <a:t>是什麼</a:t>
            </a:r>
            <a:r>
              <a:rPr lang="en-US" altLang="zh-TW" dirty="0"/>
              <a:t>?</a:t>
            </a:r>
            <a:r>
              <a:rPr lang="zh-TW" altLang="en-US" dirty="0"/>
              <a:t> </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比如：我在 台灣 做出來的實驗，跟在 紐約 做出來，結果是 </a:t>
            </a:r>
            <a:r>
              <a:rPr lang="zh-TW" altLang="en-US" b="1" u="sng" dirty="0"/>
              <a:t>一樣</a:t>
            </a:r>
            <a:r>
              <a:rPr lang="zh-TW" altLang="en-US" b="0" u="none" dirty="0"/>
              <a:t> </a:t>
            </a:r>
            <a:r>
              <a:rPr lang="zh-TW" altLang="en-US" dirty="0"/>
              <a:t>的</a:t>
            </a:r>
            <a:endParaRPr lang="en-US" altLang="zh-TW"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b="1" u="sng" dirty="0"/>
              <a:t>有理可循</a:t>
            </a:r>
            <a:r>
              <a:rPr lang="zh-TW" altLang="en-US" b="0" u="none" dirty="0"/>
              <a:t> 且 </a:t>
            </a:r>
            <a:r>
              <a:rPr lang="zh-TW" altLang="en-US" b="1" u="sng" dirty="0"/>
              <a:t>不變性</a:t>
            </a:r>
            <a:endParaRPr lang="en-US" altLang="zh-TW"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dirty="0"/>
              <a:t>如果：我做出來，分數</a:t>
            </a:r>
            <a:r>
              <a:rPr lang="zh-TW" altLang="en-US" b="1" u="sng" dirty="0"/>
              <a:t>非常高</a:t>
            </a:r>
            <a:r>
              <a:rPr lang="zh-TW" altLang="en-US" dirty="0"/>
              <a:t>，但是別人 用</a:t>
            </a:r>
            <a:r>
              <a:rPr lang="zh-TW" altLang="en-US" b="1" u="sng" dirty="0"/>
              <a:t>一樣方法</a:t>
            </a:r>
            <a:r>
              <a:rPr lang="zh-TW" altLang="en-US" dirty="0"/>
              <a:t>，卻 </a:t>
            </a:r>
            <a:r>
              <a:rPr lang="zh-TW" altLang="en-US" b="1" u="sng" dirty="0"/>
              <a:t>達不到</a:t>
            </a:r>
            <a:endParaRPr lang="en-US" altLang="zh-TW" b="1" u="sng"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這就是 </a:t>
            </a:r>
            <a:r>
              <a:rPr lang="en-US" altLang="zh-TW" b="1" u="sng" dirty="0"/>
              <a:t>witch craft</a:t>
            </a:r>
            <a:r>
              <a:rPr lang="zh-TW" altLang="en-US" b="1" u="sng" dirty="0"/>
              <a:t> 巫術</a:t>
            </a:r>
            <a:r>
              <a:rPr lang="zh-TW" altLang="en-US" dirty="0"/>
              <a:t>，有 某種 </a:t>
            </a:r>
            <a:r>
              <a:rPr lang="zh-TW" altLang="en-US" b="1" u="sng" dirty="0"/>
              <a:t>未知的神祕力量</a:t>
            </a:r>
            <a:r>
              <a:rPr lang="zh-TW" altLang="en-US" dirty="0"/>
              <a:t> 介入</a:t>
            </a: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這就：</a:t>
            </a:r>
            <a:r>
              <a:rPr lang="zh-TW" altLang="en-US" b="1" u="sng" dirty="0"/>
              <a:t>不是</a:t>
            </a:r>
            <a:r>
              <a:rPr lang="en-US" altLang="zh-TW" b="1" u="sng" dirty="0"/>
              <a:t>【</a:t>
            </a:r>
            <a:r>
              <a:rPr lang="zh-TW" altLang="en-US" b="1" u="sng" dirty="0"/>
              <a:t>科學</a:t>
            </a:r>
            <a:r>
              <a:rPr lang="en-US" altLang="zh-TW" b="1" u="sng" dirty="0"/>
              <a:t>】</a:t>
            </a:r>
            <a:endParaRPr lang="en-US" altLang="zh-CN" b="1" u="sng" dirty="0"/>
          </a:p>
          <a:p>
            <a:pPr marL="171450" indent="-171450" rtl="0" fontAlgn="ctr">
              <a:spcBef>
                <a:spcPts val="0"/>
              </a:spcBef>
              <a:spcAft>
                <a:spcPts val="0"/>
              </a:spcAft>
              <a:buFont typeface="Arial" panose="020B0604020202020204" pitchFamily="34" charset="0"/>
              <a:buChar char="•"/>
            </a:pPr>
            <a:endParaRPr lang="en-US" altLang="zh-TW" dirty="0"/>
          </a:p>
          <a:p>
            <a:pPr marL="0" indent="0" rtl="0" fontAlgn="ctr">
              <a:spcBef>
                <a:spcPts val="0"/>
              </a:spcBef>
              <a:spcAft>
                <a:spcPts val="0"/>
              </a:spcAft>
              <a:buFont typeface="Arial" panose="020B0604020202020204" pitchFamily="34" charset="0"/>
              <a:buNone/>
            </a:pPr>
            <a:r>
              <a:rPr lang="zh-TW" altLang="en-US" dirty="0"/>
              <a:t>回來主題，</a:t>
            </a:r>
            <a:r>
              <a:rPr lang="zh-CN" altLang="zh-TW" sz="1100" dirty="0">
                <a:solidFill>
                  <a:srgbClr val="000000"/>
                </a:solidFill>
                <a:effectLst/>
                <a:ea typeface="Microsoft JhengHei" panose="020B0604030504040204" pitchFamily="34" charset="-120"/>
              </a:rPr>
              <a:t>我們應該</a:t>
            </a:r>
            <a:r>
              <a:rPr lang="zh-TW" altLang="zh-TW" sz="1100" dirty="0">
                <a:solidFill>
                  <a:srgbClr val="000000"/>
                </a:solidFill>
                <a:effectLst/>
                <a:ea typeface="Microsoft JhengHei" panose="020B0604030504040204" pitchFamily="34" charset="-120"/>
              </a:rPr>
              <a:t> </a:t>
            </a:r>
            <a:r>
              <a:rPr lang="zh-CN" altLang="zh-TW" sz="1100" dirty="0">
                <a:solidFill>
                  <a:srgbClr val="000000"/>
                </a:solidFill>
                <a:effectLst/>
                <a:ea typeface="Microsoft JhengHei" panose="020B0604030504040204" pitchFamily="34" charset="-120"/>
              </a:rPr>
              <a:t>使用哪些</a:t>
            </a:r>
            <a:r>
              <a:rPr lang="zh-TW"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偵測到</a:t>
            </a:r>
            <a:r>
              <a:rPr lang="zh-TW" altLang="zh-TW" sz="1100" dirty="0">
                <a:solidFill>
                  <a:srgbClr val="000000"/>
                </a:solidFill>
                <a:effectLst/>
                <a:ea typeface="Microsoft JhengHei" panose="020B0604030504040204" pitchFamily="34" charset="-120"/>
              </a:rPr>
              <a:t> </a:t>
            </a:r>
            <a:r>
              <a:rPr lang="zh-CN" altLang="zh-TW" sz="1100" dirty="0">
                <a:solidFill>
                  <a:srgbClr val="000000"/>
                </a:solidFill>
                <a:effectLst/>
                <a:ea typeface="Microsoft JhengHei" panose="020B0604030504040204" pitchFamily="34" charset="-120"/>
              </a:rPr>
              <a:t>的</a:t>
            </a:r>
            <a:r>
              <a:rPr lang="zh-TW"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特徵點</a:t>
            </a:r>
            <a:r>
              <a:rPr lang="zh-CN" altLang="zh-TW" sz="1100" dirty="0">
                <a:solidFill>
                  <a:srgbClr val="000000"/>
                </a:solidFill>
                <a:effectLst/>
                <a:ea typeface="Microsoft JhengHei" panose="020B0604030504040204" pitchFamily="34" charset="-120"/>
              </a:rPr>
              <a:t>？</a:t>
            </a:r>
            <a:endParaRPr lang="zh-TW" altLang="zh-TW" sz="110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CN" altLang="zh-TW" sz="1100" b="1" u="sng" dirty="0">
                <a:solidFill>
                  <a:srgbClr val="000000"/>
                </a:solidFill>
                <a:effectLst/>
                <a:ea typeface="Microsoft JhengHei" panose="020B0604030504040204" pitchFamily="34" charset="-120"/>
              </a:rPr>
              <a:t>特徵點</a:t>
            </a:r>
            <a:r>
              <a:rPr lang="en-US" altLang="zh-TW" sz="1100" b="1" u="sng" dirty="0">
                <a:solidFill>
                  <a:srgbClr val="000000"/>
                </a:solidFill>
                <a:effectLst/>
                <a:ea typeface="Microsoft JhengHei" panose="020B0604030504040204" pitchFamily="34" charset="-120"/>
              </a:rPr>
              <a:t> </a:t>
            </a:r>
            <a:r>
              <a:rPr lang="en-US" altLang="zh-TW" sz="1100" b="1" u="sng" dirty="0" err="1">
                <a:solidFill>
                  <a:srgbClr val="000000"/>
                </a:solidFill>
                <a:effectLst/>
                <a:ea typeface="Microsoft JhengHei" panose="020B0604030504040204" pitchFamily="34" charset="-120"/>
              </a:rPr>
              <a:t>經得起考驗</a:t>
            </a:r>
            <a:r>
              <a:rPr lang="en-US" altLang="zh-TW" sz="1100" dirty="0">
                <a:solidFill>
                  <a:srgbClr val="000000"/>
                </a:solidFill>
                <a:effectLst/>
                <a:ea typeface="Microsoft JhengHei" panose="020B0604030504040204" pitchFamily="34" charset="-120"/>
              </a:rPr>
              <a:t>：</a:t>
            </a:r>
            <a:r>
              <a:rPr lang="zh-TW" altLang="zh-TW" sz="1100" dirty="0">
                <a:solidFill>
                  <a:srgbClr val="000000"/>
                </a:solidFill>
                <a:effectLst/>
                <a:ea typeface="Microsoft JhengHei" panose="020B0604030504040204" pitchFamily="34" charset="-120"/>
              </a:rPr>
              <a:t>經歷 </a:t>
            </a:r>
            <a:r>
              <a:rPr lang="zh-TW" altLang="zh-TW" sz="1100" b="1" u="sng" dirty="0">
                <a:solidFill>
                  <a:srgbClr val="000000"/>
                </a:solidFill>
                <a:effectLst/>
                <a:ea typeface="Microsoft JhengHei" panose="020B0604030504040204" pitchFamily="34" charset="-120"/>
              </a:rPr>
              <a:t>各種轉換</a:t>
            </a:r>
            <a:r>
              <a:rPr lang="zh-CN" altLang="zh-TW" sz="1100" dirty="0">
                <a:solidFill>
                  <a:srgbClr val="000000"/>
                </a:solidFill>
                <a:effectLst/>
                <a:ea typeface="Microsoft JhengHei" panose="020B0604030504040204" pitchFamily="34" charset="-120"/>
              </a:rPr>
              <a:t>，也能</a:t>
            </a:r>
            <a:r>
              <a:rPr lang="zh-TW" altLang="zh-TW" sz="1100" dirty="0">
                <a:solidFill>
                  <a:srgbClr val="000000"/>
                </a:solidFill>
                <a:effectLst/>
                <a:ea typeface="Microsoft JhengHei" panose="020B0604030504040204" pitchFamily="34" charset="-120"/>
              </a:rPr>
              <a:t>保有 </a:t>
            </a:r>
            <a:r>
              <a:rPr lang="zh-TW" altLang="zh-TW" sz="1100" b="1" u="sng" dirty="0">
                <a:solidFill>
                  <a:srgbClr val="000000"/>
                </a:solidFill>
                <a:effectLst/>
                <a:ea typeface="Microsoft JhengHei" panose="020B0604030504040204" pitchFamily="34" charset="-120"/>
              </a:rPr>
              <a:t>量測重複性</a:t>
            </a:r>
            <a:endParaRPr lang="zh-TW" altLang="zh-TW" sz="110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比如</a:t>
            </a:r>
            <a:r>
              <a:rPr lang="en-US" altLang="zh-TW" sz="1100" dirty="0">
                <a:solidFill>
                  <a:srgbClr val="000000"/>
                </a:solidFill>
                <a:effectLst/>
                <a:ea typeface="Microsoft JhengHei" panose="020B0604030504040204" pitchFamily="34" charset="-120"/>
              </a:rPr>
              <a:t>：</a:t>
            </a:r>
            <a:r>
              <a:rPr lang="zh-CN" altLang="zh-TW" sz="1100" dirty="0">
                <a:solidFill>
                  <a:srgbClr val="000000"/>
                </a:solidFill>
                <a:effectLst/>
                <a:ea typeface="Microsoft JhengHei" panose="020B0604030504040204" pitchFamily="34" charset="-120"/>
              </a:rPr>
              <a:t>旋轉，尺度變化，光線變化，視角變化，並添加雜訊。</a:t>
            </a:r>
            <a:endParaRPr lang="zh-TW" altLang="zh-TW" sz="1100" dirty="0">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歷經動盪，屹立不搖</a:t>
            </a:r>
            <a:r>
              <a:rPr lang="zh-TW" altLang="zh-TW" sz="1100" dirty="0">
                <a:solidFill>
                  <a:srgbClr val="000000"/>
                </a:solidFill>
                <a:effectLst/>
                <a:ea typeface="Microsoft JhengHei" panose="020B0604030504040204" pitchFamily="34" charset="-120"/>
              </a:rPr>
              <a:t>，還是 </a:t>
            </a:r>
            <a:r>
              <a:rPr lang="zh-TW" altLang="zh-TW" sz="1100" b="1" u="sng" dirty="0">
                <a:solidFill>
                  <a:srgbClr val="000000"/>
                </a:solidFill>
                <a:effectLst/>
                <a:ea typeface="Microsoft JhengHei" panose="020B0604030504040204" pitchFamily="34" charset="-120"/>
              </a:rPr>
              <a:t>同一個</a:t>
            </a:r>
            <a:r>
              <a:rPr lang="zh-CN" altLang="zh-TW" sz="1100" b="1" u="sng" dirty="0">
                <a:solidFill>
                  <a:srgbClr val="000000"/>
                </a:solidFill>
                <a:effectLst/>
                <a:ea typeface="Microsoft JhengHei" panose="020B0604030504040204" pitchFamily="34" charset="-120"/>
              </a:rPr>
              <a:t>特徵點</a:t>
            </a:r>
            <a:r>
              <a:rPr lang="zh-TW" altLang="zh-TW" sz="1100" dirty="0">
                <a:solidFill>
                  <a:srgbClr val="000000"/>
                </a:solidFill>
                <a:effectLst/>
                <a:ea typeface="Microsoft JhengHei" panose="020B0604030504040204" pitchFamily="34" charset="-120"/>
              </a:rPr>
              <a:t>，就是</a:t>
            </a:r>
            <a:r>
              <a:rPr lang="zh-TW" altLang="zh-TW" sz="1100" b="1" u="sng" dirty="0">
                <a:solidFill>
                  <a:srgbClr val="000000"/>
                </a:solidFill>
                <a:effectLst/>
                <a:ea typeface="Microsoft JhengHei" panose="020B0604030504040204" pitchFamily="34" charset="-120"/>
              </a:rPr>
              <a:t>夠好</a:t>
            </a:r>
            <a:r>
              <a:rPr lang="zh-TW" altLang="zh-TW" sz="1100" dirty="0">
                <a:solidFill>
                  <a:srgbClr val="000000"/>
                </a:solidFill>
                <a:effectLst/>
                <a:ea typeface="Microsoft JhengHei" panose="020B0604030504040204" pitchFamily="34" charset="-120"/>
              </a:rPr>
              <a:t>的</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接下來會介紹</a:t>
            </a:r>
            <a:r>
              <a:rPr lang="zh-TW" altLang="en-US" b="1" u="sng" dirty="0"/>
              <a:t>三種不變性</a:t>
            </a:r>
            <a:endParaRPr lang="en-US" altLang="zh-TW" b="1" u="sng" dirty="0"/>
          </a:p>
          <a:p>
            <a:r>
              <a:rPr lang="en-US" altLang="zh-TW" dirty="0"/>
              <a:t>---------------</a:t>
            </a:r>
          </a:p>
          <a:p>
            <a:endParaRPr lang="en-US" altLang="zh-TW" dirty="0"/>
          </a:p>
          <a:p>
            <a:endParaRPr lang="en-US" altLang="zh-TW" dirty="0"/>
          </a:p>
          <a:p>
            <a:r>
              <a:rPr lang="zh-TW" altLang="en-US" dirty="0"/>
              <a:t>（</a:t>
            </a:r>
            <a:r>
              <a:rPr lang="en-US" altLang="zh-TW" dirty="0"/>
              <a:t>Repeatability</a:t>
            </a:r>
            <a:r>
              <a:rPr lang="zh-TW" altLang="en-US" dirty="0"/>
              <a:t> 或者可以說，可復現 </a:t>
            </a:r>
            <a:r>
              <a:rPr lang="en-US" altLang="zh-TW" dirty="0"/>
              <a:t>reproducible</a:t>
            </a:r>
            <a:r>
              <a:rPr lang="zh-TW" altLang="en-US" dirty="0"/>
              <a:t> ）</a:t>
            </a:r>
            <a:endParaRPr lang="en-US" altLang="zh-TW" dirty="0"/>
          </a:p>
          <a:p>
            <a:endParaRPr lang="en-US" altLang="zh-TW" dirty="0"/>
          </a:p>
          <a:p>
            <a:endParaRPr lang="en-US" altLang="zh-TW" dirty="0"/>
          </a:p>
          <a:p>
            <a:r>
              <a:rPr lang="zh-TW" altLang="en-US" dirty="0"/>
              <a:t>我們為了要找到這些挑出來的點最好的那幾個</a:t>
            </a:r>
            <a:endParaRPr lang="en-US" altLang="zh-TW" dirty="0"/>
          </a:p>
          <a:p>
            <a:r>
              <a:rPr lang="zh-TW" altLang="en-US" dirty="0"/>
              <a:t>所以我們還會在做一些反覆的動作</a:t>
            </a:r>
            <a:endParaRPr lang="en-US" altLang="zh-TW" dirty="0"/>
          </a:p>
          <a:p>
            <a:r>
              <a:rPr lang="zh-TW" altLang="en-US" dirty="0"/>
              <a:t>像是改變我們</a:t>
            </a:r>
            <a:r>
              <a:rPr lang="en-US" altLang="zh-TW" dirty="0"/>
              <a:t>window</a:t>
            </a:r>
            <a:r>
              <a:rPr lang="zh-TW" altLang="en-US" dirty="0"/>
              <a:t>的大小 改變場景的光線， 視角改變，增加雜訊</a:t>
            </a:r>
            <a:endParaRPr lang="en-US" altLang="zh-TW" dirty="0"/>
          </a:p>
          <a:p>
            <a:r>
              <a:rPr lang="zh-TW" altLang="en-US" dirty="0"/>
              <a:t>做這些改變之後我們再看一次哪些</a:t>
            </a:r>
            <a:r>
              <a:rPr lang="en-US" altLang="zh-TW" dirty="0"/>
              <a:t>feature points</a:t>
            </a:r>
            <a:r>
              <a:rPr lang="zh-TW" altLang="en-US" dirty="0"/>
              <a:t>是屹立不搖的</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35</a:t>
            </a:fld>
            <a:endParaRPr lang="zh-TW" altLang="en-US"/>
          </a:p>
        </p:txBody>
      </p:sp>
    </p:spTree>
    <p:extLst>
      <p:ext uri="{BB962C8B-B14F-4D97-AF65-F5344CB8AC3E}">
        <p14:creationId xmlns:p14="http://schemas.microsoft.com/office/powerpoint/2010/main" val="2791352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77500" lnSpcReduction="20000"/>
          </a:bodyPr>
          <a:lstStyle/>
          <a:p>
            <a:r>
              <a:rPr lang="zh-CN" altLang="en-US" dirty="0"/>
              <a:t>先來講</a:t>
            </a:r>
            <a:r>
              <a:rPr lang="zh-TW" altLang="en-US" dirty="0"/>
              <a:t> 尺度不變性</a:t>
            </a:r>
            <a:endParaRPr lang="en-US" altLang="zh-TW" dirty="0"/>
          </a:p>
          <a:p>
            <a:endParaRPr lang="en-US" altLang="zh-CN" dirty="0"/>
          </a:p>
          <a:p>
            <a:pPr marL="0" marR="0">
              <a:spcBef>
                <a:spcPts val="0"/>
              </a:spcBef>
              <a:spcAft>
                <a:spcPts val="0"/>
              </a:spcAft>
            </a:pPr>
            <a:r>
              <a:rPr lang="zh-CN" altLang="zh-TW" sz="1800" dirty="0">
                <a:solidFill>
                  <a:srgbClr val="000000"/>
                </a:solidFill>
                <a:effectLst/>
                <a:ea typeface="Microsoft JhengHei" panose="020B0604030504040204" pitchFamily="34" charset="-120"/>
              </a:rPr>
              <a:t>前面</a:t>
            </a:r>
            <a:r>
              <a:rPr lang="en-US" altLang="zh-TW" sz="1800" dirty="0">
                <a:solidFill>
                  <a:srgbClr val="000000"/>
                </a:solidFill>
                <a:effectLst/>
                <a:ea typeface="Microsoft JhengHei" panose="020B0604030504040204" pitchFamily="34" charset="-120"/>
              </a:rPr>
              <a:t> </a:t>
            </a:r>
            <a:r>
              <a:rPr lang="zh-CN" altLang="zh-TW" sz="1800" dirty="0">
                <a:solidFill>
                  <a:srgbClr val="000000"/>
                </a:solidFill>
                <a:effectLst/>
                <a:ea typeface="Microsoft JhengHei" panose="020B0604030504040204" pitchFamily="34" charset="-120"/>
              </a:rPr>
              <a:t>各種方法 </a:t>
            </a:r>
            <a:r>
              <a:rPr lang="zh-CN" altLang="zh-TW" sz="1800" b="1" u="sng" dirty="0">
                <a:solidFill>
                  <a:srgbClr val="000000"/>
                </a:solidFill>
                <a:effectLst/>
                <a:ea typeface="Microsoft JhengHei" panose="020B0604030504040204" pitchFamily="34" charset="-120"/>
              </a:rPr>
              <a:t>尋找</a:t>
            </a:r>
            <a:r>
              <a:rPr lang="en-US" altLang="zh-TW" sz="1800" dirty="0">
                <a:solidFill>
                  <a:srgbClr val="000000"/>
                </a:solidFill>
                <a:effectLst/>
                <a:ea typeface="Microsoft JhengHei" panose="020B0604030504040204" pitchFamily="34" charset="-120"/>
              </a:rPr>
              <a:t> </a:t>
            </a:r>
            <a:r>
              <a:rPr lang="zh-CN" altLang="zh-TW" sz="1800" dirty="0">
                <a:solidFill>
                  <a:srgbClr val="000000"/>
                </a:solidFill>
                <a:effectLst/>
                <a:ea typeface="Microsoft JhengHei" panose="020B0604030504040204" pitchFamily="34" charset="-120"/>
              </a:rPr>
              <a:t>跟</a:t>
            </a:r>
            <a:r>
              <a:rPr lang="en-US" altLang="zh-TW" sz="1800" dirty="0">
                <a:solidFill>
                  <a:srgbClr val="000000"/>
                </a:solidFill>
                <a:effectLst/>
                <a:ea typeface="Microsoft JhengHei" panose="020B0604030504040204" pitchFamily="34" charset="-120"/>
              </a:rPr>
              <a:t> </a:t>
            </a:r>
            <a:r>
              <a:rPr lang="zh-CN" altLang="zh-TW" sz="1800" b="1" u="sng" dirty="0">
                <a:solidFill>
                  <a:srgbClr val="000000"/>
                </a:solidFill>
                <a:effectLst/>
                <a:ea typeface="Microsoft JhengHei" panose="020B0604030504040204" pitchFamily="34" charset="-120"/>
              </a:rPr>
              <a:t>優化</a:t>
            </a:r>
            <a:r>
              <a:rPr lang="zh-TW" altLang="zh-TW" sz="1800" dirty="0">
                <a:solidFill>
                  <a:srgbClr val="000000"/>
                </a:solidFill>
                <a:effectLst/>
                <a:ea typeface="Microsoft JhengHei" panose="020B0604030504040204" pitchFamily="34" charset="-120"/>
              </a:rPr>
              <a:t> </a:t>
            </a:r>
            <a:r>
              <a:rPr lang="zh-CN" altLang="zh-TW" sz="1800" b="1" u="sng" dirty="0">
                <a:solidFill>
                  <a:srgbClr val="000000"/>
                </a:solidFill>
                <a:effectLst/>
                <a:ea typeface="Microsoft JhengHei" panose="020B0604030504040204" pitchFamily="34" charset="-120"/>
              </a:rPr>
              <a:t>特徵點</a:t>
            </a:r>
            <a:r>
              <a:rPr lang="zh-CN" altLang="zh-TW" sz="1800" dirty="0">
                <a:solidFill>
                  <a:srgbClr val="000000"/>
                </a:solidFill>
                <a:effectLst/>
                <a:ea typeface="Microsoft JhengHei" panose="020B0604030504040204" pitchFamily="34" charset="-120"/>
              </a:rPr>
              <a:t>，但有個根本問題：</a:t>
            </a:r>
            <a:endParaRPr lang="zh-TW" altLang="zh-TW" sz="1800" dirty="0">
              <a:solidFill>
                <a:srgbClr val="000000"/>
              </a:solidFill>
              <a:effectLst/>
              <a:ea typeface="Microsoft JhengHei" panose="020B0604030504040204" pitchFamily="34" charset="-120"/>
            </a:endParaRPr>
          </a:p>
          <a:p>
            <a:pPr marL="285750" marR="0" indent="-285750">
              <a:spcBef>
                <a:spcPts val="0"/>
              </a:spcBef>
              <a:spcAft>
                <a:spcPts val="0"/>
              </a:spcAft>
              <a:buFont typeface="Arial" panose="020B0604020202020204" pitchFamily="34" charset="0"/>
              <a:buChar char="•"/>
            </a:pPr>
            <a:r>
              <a:rPr lang="zh-CN" altLang="zh-TW" sz="1800" dirty="0">
                <a:solidFill>
                  <a:srgbClr val="000000"/>
                </a:solidFill>
                <a:effectLst/>
                <a:ea typeface="Microsoft JhengHei" panose="020B0604030504040204" pitchFamily="34" charset="-120"/>
              </a:rPr>
              <a:t>如果影像中</a:t>
            </a:r>
            <a:r>
              <a:rPr lang="en-US" altLang="zh-TW" sz="1800" dirty="0">
                <a:solidFill>
                  <a:srgbClr val="000000"/>
                </a:solidFill>
                <a:effectLst/>
                <a:ea typeface="Microsoft JhengHei" panose="020B0604030504040204" pitchFamily="34" charset="-120"/>
              </a:rPr>
              <a:t> </a:t>
            </a:r>
            <a:r>
              <a:rPr lang="en-US" altLang="zh-TW" sz="1800" b="1" u="sng" dirty="0" err="1">
                <a:solidFill>
                  <a:srgbClr val="000000"/>
                </a:solidFill>
                <a:effectLst/>
                <a:ea typeface="Microsoft JhengHei" panose="020B0604030504040204" pitchFamily="34" charset="-120"/>
              </a:rPr>
              <a:t>根本</a:t>
            </a:r>
            <a:r>
              <a:rPr lang="zh-CN" altLang="zh-TW" sz="1800" b="1" u="sng" dirty="0">
                <a:solidFill>
                  <a:srgbClr val="000000"/>
                </a:solidFill>
                <a:effectLst/>
                <a:ea typeface="Microsoft JhengHei" panose="020B0604030504040204" pitchFamily="34" charset="-120"/>
              </a:rPr>
              <a:t>沒</a:t>
            </a:r>
            <a:r>
              <a:rPr lang="en-US" altLang="zh-TW" sz="1800" dirty="0">
                <a:solidFill>
                  <a:srgbClr val="000000"/>
                </a:solidFill>
                <a:effectLst/>
                <a:ea typeface="Microsoft JhengHei" panose="020B0604030504040204" pitchFamily="34" charset="-120"/>
              </a:rPr>
              <a:t> </a:t>
            </a:r>
            <a:r>
              <a:rPr lang="zh-CN" altLang="zh-TW" sz="1800" b="1" u="sng" dirty="0">
                <a:solidFill>
                  <a:srgbClr val="000000"/>
                </a:solidFill>
                <a:effectLst/>
                <a:ea typeface="Microsoft JhengHei" panose="020B0604030504040204" pitchFamily="34" charset="-120"/>
              </a:rPr>
              <a:t>好的特徵點</a:t>
            </a:r>
            <a:endParaRPr lang="zh-TW" altLang="zh-TW" sz="1800" dirty="0">
              <a:solidFill>
                <a:srgbClr val="000000"/>
              </a:solidFill>
              <a:effectLst/>
              <a:ea typeface="Microsoft JhengHei" panose="020B0604030504040204" pitchFamily="34" charset="-120"/>
            </a:endParaRPr>
          </a:p>
          <a:p>
            <a:endParaRPr lang="en-US" altLang="zh-CN" dirty="0"/>
          </a:p>
          <a:p>
            <a:pPr marL="0" marR="0">
              <a:spcBef>
                <a:spcPts val="0"/>
              </a:spcBef>
              <a:spcAft>
                <a:spcPts val="0"/>
              </a:spcAft>
            </a:pPr>
            <a:r>
              <a:rPr lang="zh-TW" altLang="zh-TW" sz="1800" dirty="0">
                <a:solidFill>
                  <a:srgbClr val="000000"/>
                </a:solidFill>
                <a:effectLst/>
                <a:ea typeface="Microsoft JhengHei" panose="020B0604030504040204" pitchFamily="34" charset="-120"/>
              </a:rPr>
              <a:t>多數情況：只用一個 </a:t>
            </a:r>
            <a:r>
              <a:rPr lang="zh-TW" altLang="zh-TW" sz="1800" b="1" u="sng" dirty="0">
                <a:solidFill>
                  <a:srgbClr val="000000"/>
                </a:solidFill>
                <a:effectLst/>
                <a:ea typeface="Microsoft JhengHei" panose="020B0604030504040204" pitchFamily="34" charset="-120"/>
              </a:rPr>
              <a:t>固定最佳</a:t>
            </a:r>
            <a:r>
              <a:rPr lang="zh-TW" altLang="zh-TW" sz="1800" dirty="0">
                <a:solidFill>
                  <a:srgbClr val="000000"/>
                </a:solidFill>
                <a:effectLst/>
                <a:ea typeface="Microsoft JhengHei" panose="020B0604030504040204" pitchFamily="34" charset="-120"/>
              </a:rPr>
              <a:t> 的 </a:t>
            </a:r>
            <a:r>
              <a:rPr lang="zh-TW" altLang="zh-TW" sz="1800" b="1" u="sng" dirty="0">
                <a:solidFill>
                  <a:srgbClr val="000000"/>
                </a:solidFill>
                <a:effectLst/>
                <a:ea typeface="Microsoft JhengHei" panose="020B0604030504040204" pitchFamily="34" charset="-120"/>
              </a:rPr>
              <a:t>大小</a:t>
            </a:r>
            <a:r>
              <a:rPr lang="en-US" altLang="zh-TW"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偵測特徵</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可能</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不太夠</a:t>
            </a:r>
            <a:endParaRPr lang="zh-TW" altLang="zh-TW" sz="1800" dirty="0">
              <a:solidFill>
                <a:srgbClr val="000000"/>
              </a:solidFill>
              <a:effectLst/>
              <a:ea typeface="Microsoft JhengHe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zh-TW" sz="1800" dirty="0">
                <a:solidFill>
                  <a:srgbClr val="000000"/>
                </a:solidFill>
                <a:effectLst/>
                <a:ea typeface="Microsoft JhengHei" panose="020B0604030504040204" pitchFamily="34" charset="-120"/>
              </a:rPr>
              <a:t>比如：配對影像</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存在</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很小</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但出現 </a:t>
            </a:r>
            <a:r>
              <a:rPr lang="zh-TW" altLang="zh-TW" sz="1800" b="1" u="sng" dirty="0">
                <a:solidFill>
                  <a:srgbClr val="000000"/>
                </a:solidFill>
                <a:effectLst/>
                <a:ea typeface="Microsoft JhengHei" panose="020B0604030504040204" pitchFamily="34" charset="-120"/>
              </a:rPr>
              <a:t>頻率很高</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的</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特徵：圖上 整片</a:t>
            </a:r>
            <a:r>
              <a:rPr lang="zh-TW" altLang="zh-TW" sz="1800" b="1" u="sng" dirty="0">
                <a:solidFill>
                  <a:srgbClr val="000000"/>
                </a:solidFill>
                <a:effectLst/>
                <a:ea typeface="Microsoft JhengHei" panose="020B0604030504040204" pitchFamily="34" charset="-120"/>
              </a:rPr>
              <a:t>雲</a:t>
            </a:r>
            <a:br>
              <a:rPr lang="zh-TW" altLang="zh-TW" sz="1800" dirty="0">
                <a:solidFill>
                  <a:srgbClr val="000000"/>
                </a:solidFill>
                <a:effectLst/>
                <a:ea typeface="Microsoft JhengHei" panose="020B0604030504040204" pitchFamily="34" charset="-120"/>
              </a:rPr>
            </a:br>
            <a:r>
              <a:rPr lang="zh-TW" altLang="zh-TW" sz="1800" dirty="0">
                <a:solidFill>
                  <a:srgbClr val="000000"/>
                </a:solidFill>
                <a:effectLst/>
                <a:ea typeface="Microsoft JhengHei" panose="020B0604030504040204" pitchFamily="34" charset="-120"/>
              </a:rPr>
              <a:t>可能</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找不到</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任何</a:t>
            </a:r>
            <a:r>
              <a:rPr lang="zh-TW" altLang="en-US"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可用特徵</a:t>
            </a:r>
            <a:endParaRPr lang="zh-TW" altLang="zh-TW" sz="1800" b="1" u="sng" dirty="0">
              <a:effectLst/>
              <a:ea typeface="Microsoft JhengHei" panose="020B0604030504040204" pitchFamily="34" charset="-120"/>
            </a:endParaRPr>
          </a:p>
          <a:p>
            <a:endParaRPr lang="en-US" altLang="zh-CN"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CN" altLang="en-US" dirty="0"/>
              <a:t>方法</a:t>
            </a:r>
            <a:r>
              <a:rPr lang="en-US" altLang="zh-CN" dirty="0"/>
              <a:t>: </a:t>
            </a:r>
            <a:r>
              <a:rPr lang="zh-TW" altLang="en-US" dirty="0"/>
              <a:t>多尺度 方向 小塊</a:t>
            </a:r>
            <a:r>
              <a:rPr lang="en-US" altLang="zh-TW" dirty="0"/>
              <a:t>(MOPS) (</a:t>
            </a:r>
            <a:r>
              <a:rPr lang="zh-TW" altLang="en-US" dirty="0"/>
              <a:t>發音：</a:t>
            </a:r>
            <a:r>
              <a:rPr lang="zh-CN" altLang="en-US" dirty="0"/>
              <a:t>貓踢</a:t>
            </a:r>
            <a:r>
              <a:rPr lang="zh-TW" altLang="en-US" dirty="0"/>
              <a:t> </a:t>
            </a:r>
            <a:r>
              <a:rPr lang="en-US" altLang="zh-TW" dirty="0"/>
              <a:t>scale) </a:t>
            </a:r>
            <a:endParaRPr lang="en-US" altLang="zh-CN" dirty="0"/>
          </a:p>
          <a:p>
            <a:pPr marL="171450" indent="-171450">
              <a:buFont typeface="Arial" panose="020B0604020202020204" pitchFamily="34" charset="0"/>
              <a:buChar char="•"/>
            </a:pPr>
            <a:r>
              <a:rPr lang="zh-TW" altLang="en-US" dirty="0"/>
              <a:t>這些圖 用</a:t>
            </a:r>
            <a:r>
              <a:rPr lang="en-US" altLang="zh-TW" dirty="0"/>
              <a:t> </a:t>
            </a:r>
            <a:r>
              <a:rPr lang="zh-TW" altLang="en-US" b="1" u="sng" dirty="0"/>
              <a:t>不同 </a:t>
            </a:r>
            <a:r>
              <a:rPr lang="en-US" altLang="zh-TW" b="1" u="sng" dirty="0"/>
              <a:t>scale</a:t>
            </a:r>
            <a:r>
              <a:rPr lang="en-US" altLang="zh-TW" b="0" u="none" dirty="0"/>
              <a:t> </a:t>
            </a:r>
            <a:r>
              <a:rPr lang="zh-TW" altLang="en-US" b="0" u="none" dirty="0"/>
              <a:t>的</a:t>
            </a:r>
            <a:r>
              <a:rPr lang="en-US" altLang="zh-TW" b="0" u="none" dirty="0"/>
              <a:t> </a:t>
            </a:r>
            <a:r>
              <a:rPr lang="en-US" altLang="zh-TW" b="1" u="sng" dirty="0"/>
              <a:t>weighting window</a:t>
            </a:r>
            <a:r>
              <a:rPr lang="zh-TW" altLang="en-US" b="0" u="none" dirty="0"/>
              <a:t>，</a:t>
            </a:r>
            <a:r>
              <a:rPr lang="zh-TW" altLang="en-US" dirty="0"/>
              <a:t>找</a:t>
            </a:r>
            <a:r>
              <a:rPr lang="en-US" altLang="zh-TW" dirty="0"/>
              <a:t> </a:t>
            </a:r>
            <a:r>
              <a:rPr lang="zh-CN" altLang="en-US" b="1" u="sng" dirty="0"/>
              <a:t>特徵點</a:t>
            </a:r>
            <a:r>
              <a:rPr lang="zh-CN" altLang="en-US" b="0" u="none" dirty="0"/>
              <a:t>：</a:t>
            </a:r>
            <a:endParaRPr lang="en-US" altLang="zh-TW" b="0" u="none" dirty="0"/>
          </a:p>
          <a:p>
            <a:pPr marL="685800" lvl="1" indent="-228600">
              <a:buFont typeface="+mj-lt"/>
              <a:buAutoNum type="arabicPeriod"/>
            </a:pPr>
            <a:r>
              <a:rPr lang="en-US" altLang="zh-TW" dirty="0"/>
              <a:t>patch</a:t>
            </a:r>
            <a:r>
              <a:rPr lang="zh-TW" altLang="en-US" b="1" u="sng" dirty="0"/>
              <a:t>太小</a:t>
            </a:r>
            <a:r>
              <a:rPr lang="zh-TW" altLang="en-US" dirty="0"/>
              <a:t>，框出</a:t>
            </a:r>
            <a:r>
              <a:rPr lang="zh-TW" altLang="en-US" b="1" u="sng" dirty="0"/>
              <a:t>一堆</a:t>
            </a:r>
            <a:r>
              <a:rPr lang="zh-TW" altLang="en-US" dirty="0"/>
              <a:t>特徵點：</a:t>
            </a:r>
            <a:r>
              <a:rPr lang="zh-TW" altLang="en-US" b="1" u="sng" dirty="0"/>
              <a:t>太多不好用</a:t>
            </a:r>
            <a:endParaRPr lang="en-US" altLang="zh-TW" dirty="0"/>
          </a:p>
          <a:p>
            <a:pPr marL="685800" lvl="1" indent="-228600">
              <a:buFont typeface="+mj-lt"/>
              <a:buAutoNum type="arabicPeriod"/>
            </a:pPr>
            <a:r>
              <a:rPr lang="zh-TW" altLang="en-US" dirty="0"/>
              <a:t>逐漸 </a:t>
            </a:r>
            <a:r>
              <a:rPr lang="zh-TW" altLang="en-US" b="1" u="sng" dirty="0"/>
              <a:t>放大</a:t>
            </a:r>
            <a:r>
              <a:rPr lang="en-US" altLang="zh-TW" b="1" u="sng" dirty="0"/>
              <a:t>scale</a:t>
            </a:r>
            <a:r>
              <a:rPr lang="zh-TW" altLang="en-US" dirty="0"/>
              <a:t>，找到 </a:t>
            </a:r>
            <a:r>
              <a:rPr lang="zh-TW" altLang="en-US" b="1" u="sng" dirty="0"/>
              <a:t>更大但更少</a:t>
            </a:r>
            <a:r>
              <a:rPr lang="zh-TW" altLang="en-US" dirty="0"/>
              <a:t> 特徵點</a:t>
            </a:r>
            <a:endParaRPr lang="en-US" altLang="zh-TW" b="1" u="sng" dirty="0"/>
          </a:p>
          <a:p>
            <a:pPr marL="685800" lvl="1" indent="-228600">
              <a:buFont typeface="+mj-lt"/>
              <a:buAutoNum type="arabicPeriod"/>
            </a:pPr>
            <a:r>
              <a:rPr lang="en-US" altLang="zh-TW" dirty="0"/>
              <a:t>window</a:t>
            </a:r>
            <a:r>
              <a:rPr lang="zh-TW" altLang="en-US" b="1" u="sng" dirty="0"/>
              <a:t>太大</a:t>
            </a:r>
            <a:r>
              <a:rPr lang="zh-TW" altLang="en-US" dirty="0"/>
              <a:t>，只找到</a:t>
            </a:r>
            <a:r>
              <a:rPr lang="zh-TW" altLang="en-US" b="1" u="sng" dirty="0"/>
              <a:t>幾個</a:t>
            </a:r>
            <a:r>
              <a:rPr lang="zh-TW" altLang="en-US" dirty="0"/>
              <a:t>點，也</a:t>
            </a:r>
            <a:r>
              <a:rPr lang="zh-TW" altLang="en-US" b="1" u="sng" dirty="0"/>
              <a:t>不好</a:t>
            </a:r>
            <a:endParaRPr lang="en-US" altLang="zh-TW" b="1" u="sng" dirty="0"/>
          </a:p>
          <a:p>
            <a:pPr marL="171450" indent="-171450">
              <a:buFont typeface="Arial" panose="020B0604020202020204" pitchFamily="34" charset="0"/>
              <a:buChar char="•"/>
            </a:pPr>
            <a:endParaRPr lang="en-US" altLang="zh-TW" dirty="0"/>
          </a:p>
          <a:p>
            <a:pPr marL="171450" indent="-171450">
              <a:buFont typeface="Arial" panose="020B0604020202020204" pitchFamily="34" charset="0"/>
              <a:buChar char="•"/>
            </a:pPr>
            <a:r>
              <a:rPr lang="zh-TW" altLang="en-US" dirty="0"/>
              <a:t>這個過程就是要去找，</a:t>
            </a:r>
            <a:r>
              <a:rPr lang="zh-TW" altLang="en-US" b="1" u="sng" dirty="0"/>
              <a:t>最適合的大小</a:t>
            </a:r>
            <a:endParaRPr lang="en-US" altLang="zh-CN" b="1" u="sng" dirty="0"/>
          </a:p>
          <a:p>
            <a:r>
              <a:rPr lang="en-US" altLang="zh-TW" dirty="0"/>
              <a:t>---------</a:t>
            </a:r>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图</a:t>
            </a:r>
            <a:r>
              <a:rPr lang="en-US" altLang="zh-TW" dirty="0"/>
              <a:t>7.10</a:t>
            </a:r>
            <a:r>
              <a:rPr lang="zh-TW" altLang="en-US" dirty="0"/>
              <a:t>在 五个金字塔级别</a:t>
            </a:r>
            <a:r>
              <a:rPr lang="en-US" altLang="zh-TW" b="0" i="0" dirty="0">
                <a:solidFill>
                  <a:srgbClr val="A0A0A0"/>
                </a:solidFill>
                <a:effectLst/>
                <a:latin typeface="Gilroy"/>
              </a:rPr>
              <a:t>/ ˈ</a:t>
            </a:r>
            <a:r>
              <a:rPr lang="en-US" altLang="zh-TW" b="0" i="0" dirty="0" err="1">
                <a:solidFill>
                  <a:srgbClr val="A0A0A0"/>
                </a:solidFill>
                <a:effectLst/>
                <a:latin typeface="Gilroy"/>
              </a:rPr>
              <a:t>pɪrəmɪd</a:t>
            </a:r>
            <a:r>
              <a:rPr lang="en-US" altLang="zh-TW" b="0" i="0" dirty="0">
                <a:solidFill>
                  <a:srgbClr val="A0A0A0"/>
                </a:solidFill>
                <a:effectLst/>
                <a:latin typeface="Gilroy"/>
              </a:rPr>
              <a:t> /</a:t>
            </a:r>
            <a:r>
              <a:rPr lang="zh-TW" altLang="en-US" dirty="0"/>
              <a:t> 提取的 多尺度 方向 小块 </a:t>
            </a:r>
            <a:r>
              <a:rPr lang="en-US" altLang="zh-TW" dirty="0"/>
              <a:t>(MOPS) </a:t>
            </a:r>
          </a:p>
          <a:p>
            <a:r>
              <a:rPr lang="en-US" altLang="zh-TW" dirty="0"/>
              <a:t>(Brown, </a:t>
            </a:r>
            <a:r>
              <a:rPr lang="en-US" altLang="zh-TW" dirty="0" err="1"/>
              <a:t>Szeliski</a:t>
            </a:r>
            <a:r>
              <a:rPr lang="en-US" altLang="zh-TW" dirty="0"/>
              <a:t>, and Winder 2005)©2005 IEEE</a:t>
            </a:r>
            <a:r>
              <a:rPr lang="zh-TW" altLang="en-US" dirty="0"/>
              <a:t>。</a:t>
            </a:r>
            <a:endParaRPr lang="en-US" altLang="zh-TW" dirty="0"/>
          </a:p>
          <a:p>
            <a:r>
              <a:rPr lang="zh-TW" altLang="en-US" dirty="0"/>
              <a:t>方框显示 特征方向 和 描述子向量 被采样 的区域。</a:t>
            </a:r>
            <a:endParaRPr lang="en-US" altLang="zh-TW" dirty="0"/>
          </a:p>
          <a:p>
            <a:r>
              <a:rPr lang="en-US" altLang="zh-TW" dirty="0"/>
              <a:t>--------</a:t>
            </a:r>
          </a:p>
          <a:p>
            <a:endParaRPr lang="en-US" altLang="zh-TW" dirty="0"/>
          </a:p>
          <a:p>
            <a:endParaRPr lang="en-US" altLang="zh-TW" dirty="0"/>
          </a:p>
          <a:p>
            <a:r>
              <a:rPr lang="en-US" altLang="zh-TW" dirty="0"/>
              <a:t>In many situations, detecting features at the finest stable scale possible may not be appropriate. For example, when matching images with little high frequency detail (e.g., clouds), fine-scale features may not exist.</a:t>
            </a:r>
          </a:p>
          <a:p>
            <a:r>
              <a:rPr lang="zh-TW" altLang="en-US" dirty="0"/>
              <a:t>在大多數的情況中，用一個固定並且最佳的大小去</a:t>
            </a:r>
            <a:r>
              <a:rPr lang="en-US" altLang="zh-TW" dirty="0"/>
              <a:t>detect</a:t>
            </a:r>
            <a:r>
              <a:rPr lang="zh-TW" altLang="en-US" dirty="0"/>
              <a:t> </a:t>
            </a:r>
            <a:r>
              <a:rPr lang="en-US" altLang="zh-TW" dirty="0"/>
              <a:t>features</a:t>
            </a:r>
            <a:r>
              <a:rPr lang="zh-TW" altLang="en-US" dirty="0"/>
              <a:t>可能並不恰當</a:t>
            </a:r>
            <a:endParaRPr lang="en-US" altLang="zh-TW" dirty="0"/>
          </a:p>
          <a:p>
            <a:r>
              <a:rPr lang="zh-TW" altLang="en-US" dirty="0"/>
              <a:t>比如說 在配對那種有很小，但出現頻率很高的特徵的圖片</a:t>
            </a:r>
            <a:r>
              <a:rPr lang="en-US" altLang="zh-TW" dirty="0"/>
              <a:t>(</a:t>
            </a:r>
            <a:r>
              <a:rPr lang="zh-TW" altLang="en-US" dirty="0"/>
              <a:t>像是整張都是雲的</a:t>
            </a:r>
            <a:r>
              <a:rPr lang="en-US" altLang="zh-TW" dirty="0"/>
              <a:t>)</a:t>
            </a:r>
            <a:r>
              <a:rPr lang="zh-TW" altLang="en-US" dirty="0"/>
              <a:t> 可能會找不到任何可用的特徵</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36</a:t>
            </a:fld>
            <a:endParaRPr lang="zh-TW" altLang="en-US"/>
          </a:p>
        </p:txBody>
      </p:sp>
    </p:spTree>
    <p:extLst>
      <p:ext uri="{BB962C8B-B14F-4D97-AF65-F5344CB8AC3E}">
        <p14:creationId xmlns:p14="http://schemas.microsoft.com/office/powerpoint/2010/main" val="3185644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u="none" dirty="0"/>
              <a:t>兩種方法的結果</a:t>
            </a:r>
            <a:endParaRPr lang="en-US" altLang="zh-TW" b="0" u="none" dirty="0"/>
          </a:p>
          <a:p>
            <a:r>
              <a:rPr lang="en-US" altLang="zh-TW" dirty="0"/>
              <a:t>(a) </a:t>
            </a:r>
            <a:r>
              <a:rPr lang="zh-TW" altLang="en-US" dirty="0"/>
              <a:t>原本影像（</a:t>
            </a:r>
            <a:r>
              <a:rPr lang="en-US" altLang="zh-TW" dirty="0"/>
              <a:t>b</a:t>
            </a:r>
            <a:r>
              <a:rPr lang="zh-TW" altLang="en-US" dirty="0"/>
              <a:t>） </a:t>
            </a:r>
            <a:r>
              <a:rPr lang="en-US" altLang="zh-TW" dirty="0"/>
              <a:t>Harris </a:t>
            </a:r>
            <a:r>
              <a:rPr lang="zh-TW" altLang="en-US" dirty="0"/>
              <a:t>（</a:t>
            </a:r>
            <a:r>
              <a:rPr lang="en-US" altLang="zh-TW" dirty="0"/>
              <a:t>c</a:t>
            </a:r>
            <a:r>
              <a:rPr lang="zh-TW" altLang="en-US" dirty="0"/>
              <a:t>） </a:t>
            </a:r>
            <a:r>
              <a:rPr lang="en-US" altLang="zh-TW" dirty="0" err="1"/>
              <a:t>DoG</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兩個方法：找出的</a:t>
            </a:r>
            <a:r>
              <a:rPr lang="zh-TW" altLang="zh-TW" sz="1100" b="1" u="sng" dirty="0">
                <a:solidFill>
                  <a:srgbClr val="000000"/>
                </a:solidFill>
                <a:effectLst/>
                <a:ea typeface="Microsoft JhengHei" panose="020B0604030504040204" pitchFamily="34" charset="-120"/>
              </a:rPr>
              <a:t>特徵點</a:t>
            </a:r>
            <a:r>
              <a:rPr lang="en-US" altLang="zh-TW" sz="1100" dirty="0">
                <a:solidFill>
                  <a:srgbClr val="000000"/>
                </a:solidFill>
                <a:effectLst/>
                <a:ea typeface="Microsoft JhengHei" panose="020B0604030504040204" pitchFamily="34" charset="-120"/>
              </a:rPr>
              <a:t>，</a:t>
            </a:r>
            <a:r>
              <a:rPr lang="zh-TW" altLang="zh-TW" sz="1100" dirty="0">
                <a:solidFill>
                  <a:srgbClr val="000000"/>
                </a:solidFill>
                <a:effectLst/>
                <a:ea typeface="Microsoft JhengHei" panose="020B0604030504040204" pitchFamily="34" charset="-120"/>
              </a:rPr>
              <a:t>是</a:t>
            </a:r>
            <a:r>
              <a:rPr lang="zh-TW" altLang="zh-TW" sz="1100" b="1" u="sng" dirty="0">
                <a:solidFill>
                  <a:srgbClr val="000000"/>
                </a:solidFill>
                <a:effectLst/>
                <a:ea typeface="Microsoft JhengHei" panose="020B0604030504040204" pitchFamily="34" charset="-120"/>
              </a:rPr>
              <a:t>互補的</a:t>
            </a:r>
            <a:endParaRPr lang="zh-TW" altLang="zh-TW" sz="110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en-US" altLang="zh-TW" sz="1100" b="0" i="0" dirty="0">
                <a:solidFill>
                  <a:srgbClr val="000000"/>
                </a:solidFill>
                <a:effectLst/>
                <a:ea typeface="Microsoft JhengHei" panose="020B0604030504040204" pitchFamily="34" charset="-120"/>
              </a:rPr>
              <a:t>Harris</a:t>
            </a:r>
            <a:r>
              <a:rPr lang="zh-TW" altLang="zh-TW" sz="1100" b="0" i="0" dirty="0">
                <a:solidFill>
                  <a:srgbClr val="000000"/>
                </a:solidFill>
                <a:effectLst/>
                <a:ea typeface="Microsoft JhengHei" panose="020B0604030504040204" pitchFamily="34" charset="-120"/>
              </a:rPr>
              <a:t>：找到</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較</a:t>
            </a:r>
            <a:r>
              <a:rPr lang="zh-TW" altLang="zh-TW" sz="1100" b="1" i="0" u="sng" dirty="0">
                <a:solidFill>
                  <a:srgbClr val="000000"/>
                </a:solidFill>
                <a:effectLst/>
                <a:ea typeface="Microsoft JhengHei" panose="020B0604030504040204" pitchFamily="34" charset="-120"/>
              </a:rPr>
              <a:t>稀疏</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固定大小</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的圓</a:t>
            </a:r>
          </a:p>
          <a:p>
            <a:pPr marL="628650" lvl="1" indent="-171450" rtl="0" fontAlgn="ctr">
              <a:spcBef>
                <a:spcPts val="0"/>
              </a:spcBef>
              <a:spcAft>
                <a:spcPts val="0"/>
              </a:spcAft>
              <a:buFont typeface="Arial" panose="020B0604020202020204" pitchFamily="34" charset="0"/>
              <a:buChar char="•"/>
            </a:pPr>
            <a:r>
              <a:rPr lang="en-US" altLang="zh-TW" sz="1100" b="0" i="0" dirty="0" err="1">
                <a:solidFill>
                  <a:srgbClr val="000000"/>
                </a:solidFill>
                <a:effectLst/>
                <a:ea typeface="Microsoft JhengHei" panose="020B0604030504040204" pitchFamily="34" charset="-120"/>
              </a:rPr>
              <a:t>DoG</a:t>
            </a:r>
            <a:r>
              <a:rPr lang="zh-TW" altLang="zh-TW" sz="1100" b="0" i="0" dirty="0">
                <a:solidFill>
                  <a:srgbClr val="000000"/>
                </a:solidFill>
                <a:effectLst/>
                <a:ea typeface="Microsoft JhengHei" panose="020B0604030504040204" pitchFamily="34" charset="-120"/>
              </a:rPr>
              <a:t> 用 </a:t>
            </a:r>
            <a:r>
              <a:rPr lang="en-US" altLang="zh-TW" sz="1100" b="1" i="0" u="sng" dirty="0">
                <a:solidFill>
                  <a:srgbClr val="000000"/>
                </a:solidFill>
                <a:effectLst/>
                <a:ea typeface="Microsoft JhengHei" panose="020B0604030504040204" pitchFamily="34" charset="-120"/>
              </a:rPr>
              <a:t>gradient</a:t>
            </a:r>
            <a:r>
              <a:rPr lang="zh-TW" altLang="zh-TW" sz="1100" b="0" i="0" dirty="0">
                <a:solidFill>
                  <a:srgbClr val="000000"/>
                </a:solidFill>
                <a:effectLst/>
                <a:ea typeface="Microsoft JhengHei" panose="020B0604030504040204" pitchFamily="34" charset="-120"/>
              </a:rPr>
              <a:t>：找到</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不同大小 </a:t>
            </a:r>
            <a:r>
              <a:rPr lang="zh-TW" altLang="zh-TW" sz="1100" b="0" i="0" dirty="0">
                <a:solidFill>
                  <a:srgbClr val="000000"/>
                </a:solidFill>
                <a:effectLst/>
                <a:ea typeface="Microsoft JhengHei" panose="020B0604030504040204" pitchFamily="34" charset="-120"/>
              </a:rPr>
              <a:t>的圓</a:t>
            </a:r>
          </a:p>
          <a:p>
            <a:r>
              <a:rPr lang="en-US" altLang="zh-TW" dirty="0"/>
              <a:t>-----------</a:t>
            </a:r>
          </a:p>
          <a:p>
            <a:endParaRPr lang="en-US" altLang="zh-TW" dirty="0"/>
          </a:p>
          <a:p>
            <a:endParaRPr lang="en-US" altLang="zh-TW" dirty="0"/>
          </a:p>
          <a:p>
            <a:r>
              <a:rPr lang="zh-CN" altLang="en-US" dirty="0"/>
              <a:t>图</a:t>
            </a:r>
            <a:r>
              <a:rPr lang="en-US" altLang="zh-CN" dirty="0"/>
              <a:t>7.8</a:t>
            </a:r>
            <a:r>
              <a:rPr lang="zh-TW" altLang="en-US" dirty="0"/>
              <a:t> </a:t>
            </a:r>
            <a:r>
              <a:rPr lang="zh-CN" altLang="en-US" dirty="0"/>
              <a:t>兴趣算子响应</a:t>
            </a:r>
            <a:r>
              <a:rPr lang="en-US" altLang="zh-CN" dirty="0"/>
              <a:t>:</a:t>
            </a:r>
          </a:p>
          <a:p>
            <a:r>
              <a:rPr lang="en-US" altLang="zh-CN" dirty="0"/>
              <a:t>(a)</a:t>
            </a:r>
            <a:r>
              <a:rPr lang="zh-CN" altLang="en-US" dirty="0"/>
              <a:t>样本图像，</a:t>
            </a:r>
            <a:r>
              <a:rPr lang="en-US" altLang="zh-CN" dirty="0"/>
              <a:t>(b) Harris</a:t>
            </a:r>
            <a:r>
              <a:rPr lang="zh-CN" altLang="en-US" dirty="0"/>
              <a:t>响应，</a:t>
            </a:r>
            <a:r>
              <a:rPr lang="en-US" altLang="zh-CN" dirty="0"/>
              <a:t>(c) </a:t>
            </a:r>
            <a:r>
              <a:rPr lang="en-US" altLang="zh-CN" dirty="0" err="1"/>
              <a:t>DoG</a:t>
            </a:r>
            <a:r>
              <a:rPr lang="zh-CN" altLang="en-US" dirty="0"/>
              <a:t>响应。</a:t>
            </a:r>
            <a:endParaRPr lang="en-US" altLang="zh-CN" dirty="0"/>
          </a:p>
          <a:p>
            <a:r>
              <a:rPr lang="zh-CN" altLang="en-US" dirty="0"/>
              <a:t>圆圈的大小和颜色表示每个兴趣点被检测到的比例。</a:t>
            </a:r>
            <a:endParaRPr lang="en-US" altLang="zh-CN" dirty="0"/>
          </a:p>
          <a:p>
            <a:r>
              <a:rPr lang="zh-CN" altLang="en-US" dirty="0"/>
              <a:t>注意这两个探测器是如何在互补位置响应的。</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37</a:t>
            </a:fld>
            <a:endParaRPr lang="zh-TW" altLang="en-US"/>
          </a:p>
        </p:txBody>
      </p:sp>
    </p:spTree>
    <p:extLst>
      <p:ext uri="{BB962C8B-B14F-4D97-AF65-F5344CB8AC3E}">
        <p14:creationId xmlns:p14="http://schemas.microsoft.com/office/powerpoint/2010/main" val="4255078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a:t>旋轉不變性</a:t>
                </a:r>
                <a:endParaRPr lang="en-US" altLang="zh-TW" dirty="0"/>
              </a:p>
              <a:p>
                <a:pPr marL="171450" indent="-171450">
                  <a:buFont typeface="Arial" panose="020B0604020202020204" pitchFamily="34" charset="0"/>
                  <a:buChar char="•"/>
                </a:pPr>
                <a:r>
                  <a:rPr lang="zh-TW" altLang="en-US" dirty="0"/>
                  <a:t>對圖片</a:t>
                </a:r>
                <a:r>
                  <a:rPr lang="zh-TW" altLang="en-US" b="1" u="sng" dirty="0"/>
                  <a:t>旋轉</a:t>
                </a:r>
                <a:r>
                  <a:rPr lang="zh-TW" altLang="en-US" dirty="0"/>
                  <a:t>，旋轉後 還能找到</a:t>
                </a:r>
                <a:r>
                  <a:rPr lang="zh-TW" altLang="en-US" b="1" u="sng" dirty="0"/>
                  <a:t>一樣的特徵點</a:t>
                </a:r>
                <a:endParaRPr lang="en-US" altLang="zh-TW"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先分析 </a:t>
                </a:r>
                <a:r>
                  <a:rPr lang="zh-TW" altLang="en-US" b="1" u="sng" dirty="0"/>
                  <a:t>某個</a:t>
                </a:r>
                <a:r>
                  <a:rPr lang="zh-CN" altLang="en-US" b="1" u="sng" dirty="0"/>
                  <a:t>小塊</a:t>
                </a:r>
                <a:r>
                  <a:rPr lang="zh-CN" altLang="en-US" dirty="0"/>
                  <a:t>（</a:t>
                </a:r>
                <a:r>
                  <a:rPr lang="en-US" altLang="zh-TW" dirty="0"/>
                  <a:t>patches</a:t>
                </a:r>
                <a:r>
                  <a:rPr lang="zh-CN" altLang="en-US" dirty="0"/>
                  <a:t>）</a:t>
                </a:r>
                <a:r>
                  <a:rPr lang="zh-TW" altLang="en-US" dirty="0"/>
                  <a:t>的 </a:t>
                </a:r>
                <a:r>
                  <a:rPr lang="zh-TW" altLang="en-US" b="1" u="sng" dirty="0"/>
                  <a:t>主要方向</a:t>
                </a:r>
                <a:r>
                  <a:rPr lang="zh-TW" altLang="en-US" dirty="0"/>
                  <a:t>（</a:t>
                </a:r>
                <a:r>
                  <a:rPr lang="en-US" altLang="zh-TW" dirty="0"/>
                  <a:t>dominant orientation</a:t>
                </a:r>
                <a:r>
                  <a:rPr lang="zh-TW" altLang="en-US" dirty="0"/>
                  <a:t>）：</a:t>
                </a:r>
                <a:endParaRPr lang="en-US" altLang="zh-TW" dirty="0"/>
              </a:p>
              <a:p>
                <a:pPr marL="171450"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左邊：</a:t>
                </a:r>
                <a14:m>
                  <m:oMath xmlns:m="http://schemas.openxmlformats.org/officeDocument/2006/math">
                    <m:r>
                      <a:rPr lang="zh-TW" altLang="zh-TW" sz="1200" kern="1200">
                        <a:solidFill>
                          <a:schemeClr val="tx1"/>
                        </a:solidFill>
                        <a:effectLst/>
                        <a:latin typeface="Cambria Math" panose="02040503050406030204" pitchFamily="18" charset="0"/>
                        <a:ea typeface="+mn-ea"/>
                        <a:cs typeface="+mn-cs"/>
                      </a:rPr>
                      <m:t>8×8</m:t>
                    </m:r>
                  </m:oMath>
                </a14:m>
                <a:r>
                  <a:rPr lang="zh-TW" altLang="zh-TW" sz="1200" kern="1200" dirty="0">
                    <a:solidFill>
                      <a:schemeClr val="tx1"/>
                    </a:solidFill>
                    <a:effectLst/>
                    <a:latin typeface="+mn-lt"/>
                    <a:ea typeface="+mn-ea"/>
                    <a:cs typeface="+mn-cs"/>
                  </a:rPr>
                  <a:t> </a:t>
                </a:r>
                <a:r>
                  <a:rPr lang="zh-CN" altLang="zh-TW" sz="1200" kern="1200" dirty="0">
                    <a:solidFill>
                      <a:schemeClr val="tx1"/>
                    </a:solidFill>
                    <a:effectLst/>
                    <a:latin typeface="+mn-lt"/>
                    <a:ea typeface="+mn-ea"/>
                    <a:cs typeface="+mn-cs"/>
                  </a:rPr>
                  <a:t>像素</a:t>
                </a:r>
                <a:r>
                  <a:rPr lang="zh-TW" altLang="zh-TW" sz="1200" kern="1200" dirty="0">
                    <a:solidFill>
                      <a:schemeClr val="tx1"/>
                    </a:solidFill>
                    <a:effectLst/>
                    <a:latin typeface="+mn-lt"/>
                    <a:ea typeface="+mn-ea"/>
                    <a:cs typeface="+mn-cs"/>
                  </a:rPr>
                  <a:t> </a:t>
                </a:r>
                <a:r>
                  <a:rPr lang="zh-CN" altLang="zh-TW" sz="1200" kern="1200" dirty="0">
                    <a:solidFill>
                      <a:schemeClr val="tx1"/>
                    </a:solidFill>
                    <a:effectLst/>
                    <a:latin typeface="+mn-lt"/>
                    <a:ea typeface="+mn-ea"/>
                    <a:cs typeface="+mn-cs"/>
                  </a:rPr>
                  <a:t>小塊，</a:t>
                </a:r>
                <a:r>
                  <a:rPr lang="zh-CN" altLang="zh-TW" sz="1200" b="1" u="sng" kern="1200" dirty="0">
                    <a:solidFill>
                      <a:schemeClr val="tx1"/>
                    </a:solidFill>
                    <a:effectLst/>
                    <a:latin typeface="+mn-lt"/>
                    <a:ea typeface="+mn-ea"/>
                    <a:cs typeface="+mn-cs"/>
                  </a:rPr>
                  <a:t>每個像素</a:t>
                </a:r>
                <a:r>
                  <a:rPr lang="zh-TW" altLang="zh-TW" sz="1200" kern="1200" dirty="0">
                    <a:solidFill>
                      <a:schemeClr val="tx1"/>
                    </a:solidFill>
                    <a:effectLst/>
                    <a:latin typeface="+mn-lt"/>
                    <a:ea typeface="+mn-ea"/>
                    <a:cs typeface="+mn-cs"/>
                  </a:rPr>
                  <a:t> </a:t>
                </a:r>
                <a:r>
                  <a:rPr lang="zh-CN" altLang="zh-TW" sz="1200" kern="1200" dirty="0">
                    <a:solidFill>
                      <a:schemeClr val="tx1"/>
                    </a:solidFill>
                    <a:effectLst/>
                    <a:latin typeface="+mn-lt"/>
                    <a:ea typeface="+mn-ea"/>
                    <a:cs typeface="+mn-cs"/>
                  </a:rPr>
                  <a:t>算</a:t>
                </a:r>
                <a:r>
                  <a:rPr lang="zh-TW" altLang="zh-TW" sz="1200" kern="1200" dirty="0">
                    <a:solidFill>
                      <a:schemeClr val="tx1"/>
                    </a:solidFill>
                    <a:effectLst/>
                    <a:latin typeface="+mn-lt"/>
                    <a:ea typeface="+mn-ea"/>
                    <a:cs typeface="+mn-cs"/>
                  </a:rPr>
                  <a:t> </a:t>
                </a:r>
                <a:r>
                  <a:rPr lang="zh-CN" altLang="zh-TW" sz="1200" b="1" u="sng" kern="1200" dirty="0">
                    <a:solidFill>
                      <a:schemeClr val="tx1"/>
                    </a:solidFill>
                    <a:effectLst/>
                    <a:latin typeface="+mn-lt"/>
                    <a:ea typeface="+mn-ea"/>
                    <a:cs typeface="+mn-cs"/>
                  </a:rPr>
                  <a:t>梯度方向 和 大小</a:t>
                </a:r>
                <a:endParaRPr lang="zh-TW" altLang="zh-TW" sz="120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右邊：</a:t>
                </a:r>
                <a:r>
                  <a:rPr lang="zh-TW" altLang="zh-TW" sz="1200" b="1" u="sng" kern="1200" dirty="0">
                    <a:solidFill>
                      <a:schemeClr val="tx1"/>
                    </a:solidFill>
                    <a:effectLst/>
                    <a:latin typeface="+mn-lt"/>
                    <a:ea typeface="+mn-ea"/>
                    <a:cs typeface="+mn-cs"/>
                  </a:rPr>
                  <a:t>角度的</a:t>
                </a:r>
                <a:r>
                  <a:rPr lang="zh-CN" altLang="zh-TW" sz="1200" b="1" u="sng" kern="1200" dirty="0">
                    <a:solidFill>
                      <a:schemeClr val="tx1"/>
                    </a:solidFill>
                    <a:effectLst/>
                    <a:latin typeface="+mn-lt"/>
                    <a:ea typeface="+mn-ea"/>
                    <a:cs typeface="+mn-cs"/>
                  </a:rPr>
                  <a:t>統計</a:t>
                </a:r>
                <a:r>
                  <a:rPr lang="zh-TW" altLang="zh-TW" sz="1200" kern="1200" dirty="0">
                    <a:solidFill>
                      <a:schemeClr val="tx1"/>
                    </a:solidFill>
                    <a:effectLst/>
                    <a:latin typeface="+mn-lt"/>
                    <a:ea typeface="+mn-ea"/>
                    <a:cs typeface="+mn-cs"/>
                  </a:rPr>
                  <a:t>表：</a:t>
                </a:r>
              </a:p>
              <a:p>
                <a:pPr marL="628650" lvl="1"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上：</a:t>
                </a:r>
                <a:r>
                  <a:rPr lang="zh-TW" altLang="zh-TW" sz="1200" b="1" u="sng" kern="1200" dirty="0">
                    <a:solidFill>
                      <a:schemeClr val="tx1"/>
                    </a:solidFill>
                    <a:effectLst/>
                    <a:latin typeface="+mn-lt"/>
                    <a:ea typeface="+mn-ea"/>
                    <a:cs typeface="+mn-cs"/>
                  </a:rPr>
                  <a:t>直方圖</a:t>
                </a:r>
                <a:endParaRPr lang="zh-TW" altLang="zh-TW"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zh-TW" altLang="zh-TW" sz="1200" kern="1200" dirty="0">
                    <a:solidFill>
                      <a:schemeClr val="tx1"/>
                    </a:solidFill>
                    <a:effectLst/>
                    <a:latin typeface="+mn-lt"/>
                    <a:ea typeface="+mn-ea"/>
                    <a:cs typeface="+mn-cs"/>
                  </a:rPr>
                  <a:t>下：畫出所有</a:t>
                </a:r>
                <a:r>
                  <a:rPr lang="zh-TW" altLang="zh-TW" sz="1200" b="1" u="sng" kern="1200" dirty="0">
                    <a:solidFill>
                      <a:schemeClr val="tx1"/>
                    </a:solidFill>
                    <a:effectLst/>
                    <a:latin typeface="+mn-lt"/>
                    <a:ea typeface="+mn-ea"/>
                    <a:cs typeface="+mn-cs"/>
                  </a:rPr>
                  <a:t>方向</a:t>
                </a:r>
                <a:r>
                  <a:rPr lang="zh-TW" altLang="zh-TW" sz="1200" kern="1200" dirty="0">
                    <a:solidFill>
                      <a:schemeClr val="tx1"/>
                    </a:solidFill>
                    <a:effectLst/>
                    <a:latin typeface="+mn-lt"/>
                    <a:ea typeface="+mn-ea"/>
                    <a:cs typeface="+mn-cs"/>
                  </a:rPr>
                  <a:t>，</a:t>
                </a:r>
                <a:r>
                  <a:rPr lang="zh-TW" altLang="zh-TW" sz="1200" b="1" u="sng" kern="1200" dirty="0">
                    <a:solidFill>
                      <a:schemeClr val="tx1"/>
                    </a:solidFill>
                    <a:effectLst/>
                    <a:latin typeface="+mn-lt"/>
                    <a:ea typeface="+mn-ea"/>
                    <a:cs typeface="+mn-cs"/>
                  </a:rPr>
                  <a:t>數量越多</a:t>
                </a:r>
                <a:r>
                  <a:rPr lang="en-US" altLang="zh-TW"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越長</a:t>
                </a:r>
                <a:endParaRPr lang="zh-TW" altLang="zh-TW" sz="1200" kern="1200" dirty="0">
                  <a:solidFill>
                    <a:schemeClr val="tx1"/>
                  </a:solidFill>
                  <a:effectLst/>
                  <a:latin typeface="+mn-lt"/>
                  <a:ea typeface="+mn-ea"/>
                  <a:cs typeface="+mn-cs"/>
                </a:endParaRPr>
              </a:p>
              <a:p>
                <a:pPr marL="228600" indent="-228600" rtl="0" fontAlgn="ctr">
                  <a:buFont typeface="+mj-lt"/>
                  <a:buAutoNum type="arabicPeriod"/>
                </a:pPr>
                <a:r>
                  <a:rPr lang="zh-TW" altLang="zh-TW" sz="1200" b="1" i="0" u="sng" kern="1200" dirty="0">
                    <a:solidFill>
                      <a:schemeClr val="tx1"/>
                    </a:solidFill>
                    <a:effectLst/>
                    <a:latin typeface="+mn-lt"/>
                    <a:ea typeface="+mn-ea"/>
                    <a:cs typeface="+mn-cs"/>
                  </a:rPr>
                  <a:t>最長</a:t>
                </a:r>
                <a:r>
                  <a:rPr lang="zh-TW" altLang="zh-TW" sz="1200" b="0" i="0" kern="1200" dirty="0">
                    <a:solidFill>
                      <a:schemeClr val="tx1"/>
                    </a:solidFill>
                    <a:effectLst/>
                    <a:latin typeface="+mn-lt"/>
                    <a:ea typeface="+mn-ea"/>
                    <a:cs typeface="+mn-cs"/>
                  </a:rPr>
                  <a:t>的方向：這個</a:t>
                </a:r>
                <a:r>
                  <a:rPr lang="en-US" altLang="zh-TW" sz="1200" b="0" i="0" kern="1200" dirty="0">
                    <a:solidFill>
                      <a:schemeClr val="tx1"/>
                    </a:solidFill>
                    <a:effectLst/>
                    <a:latin typeface="+mn-lt"/>
                    <a:ea typeface="+mn-ea"/>
                    <a:cs typeface="+mn-cs"/>
                  </a:rPr>
                  <a:t>patch</a:t>
                </a:r>
                <a:r>
                  <a:rPr lang="zh-TW" altLang="zh-TW" sz="1200" b="0" i="0" kern="1200" dirty="0">
                    <a:solidFill>
                      <a:schemeClr val="tx1"/>
                    </a:solidFill>
                    <a:effectLst/>
                    <a:latin typeface="+mn-lt"/>
                    <a:ea typeface="+mn-ea"/>
                    <a:cs typeface="+mn-cs"/>
                  </a:rPr>
                  <a:t> </a:t>
                </a:r>
                <a:r>
                  <a:rPr lang="zh-TW" altLang="zh-TW" sz="1200" b="1" i="0" u="sng" kern="1200" dirty="0">
                    <a:solidFill>
                      <a:schemeClr val="tx1"/>
                    </a:solidFill>
                    <a:effectLst/>
                    <a:latin typeface="+mn-lt"/>
                    <a:ea typeface="+mn-ea"/>
                    <a:cs typeface="+mn-cs"/>
                  </a:rPr>
                  <a:t>主要方向</a:t>
                </a:r>
                <a:r>
                  <a:rPr lang="zh-TW" altLang="zh-TW" sz="1200" b="0" i="0" kern="1200" dirty="0">
                    <a:solidFill>
                      <a:schemeClr val="tx1"/>
                    </a:solidFill>
                    <a:effectLst/>
                    <a:latin typeface="+mn-lt"/>
                    <a:ea typeface="+mn-ea"/>
                    <a:cs typeface="+mn-cs"/>
                  </a:rPr>
                  <a:t>。比如：這邊是</a:t>
                </a:r>
                <a:r>
                  <a:rPr lang="en-US" altLang="zh-TW" sz="1200" b="1" i="0" u="sng" kern="1200" dirty="0">
                    <a:solidFill>
                      <a:schemeClr val="tx1"/>
                    </a:solidFill>
                    <a:effectLst/>
                    <a:latin typeface="+mn-lt"/>
                    <a:ea typeface="+mn-ea"/>
                    <a:cs typeface="+mn-cs"/>
                  </a:rPr>
                  <a:t>0</a:t>
                </a:r>
                <a:r>
                  <a:rPr lang="zh-TW" altLang="zh-TW" sz="1200" b="1" i="0" u="sng" kern="1200" dirty="0">
                    <a:solidFill>
                      <a:schemeClr val="tx1"/>
                    </a:solidFill>
                    <a:effectLst/>
                    <a:latin typeface="+mn-lt"/>
                    <a:ea typeface="+mn-ea"/>
                    <a:cs typeface="+mn-cs"/>
                  </a:rPr>
                  <a:t>度</a:t>
                </a:r>
                <a:endParaRPr lang="zh-TW" altLang="zh-TW" sz="1200" b="0" i="0" kern="1200" dirty="0">
                  <a:solidFill>
                    <a:schemeClr val="tx1"/>
                  </a:solidFill>
                  <a:effectLst/>
                  <a:latin typeface="+mn-lt"/>
                  <a:ea typeface="+mn-ea"/>
                  <a:cs typeface="+mn-cs"/>
                </a:endParaRPr>
              </a:p>
              <a:p>
                <a:endParaRPr lang="en-US" altLang="zh-TW" dirty="0"/>
              </a:p>
              <a:p>
                <a:r>
                  <a:rPr lang="zh-TW" altLang="en-US" dirty="0"/>
                  <a:t>所以 只要分析這些 </a:t>
                </a:r>
                <a:r>
                  <a:rPr lang="zh-TW" altLang="en-US" b="1" u="sng" dirty="0"/>
                  <a:t>主要方向</a:t>
                </a:r>
                <a:r>
                  <a:rPr lang="zh-TW" altLang="en-US" b="0" u="none" dirty="0"/>
                  <a:t> 就好</a:t>
                </a:r>
                <a:endParaRPr lang="en-US" altLang="zh-TW" dirty="0"/>
              </a:p>
              <a:p>
                <a:r>
                  <a:rPr lang="en-US" altLang="zh-TW" dirty="0"/>
                  <a:t>-----------</a:t>
                </a:r>
              </a:p>
              <a:p>
                <a:endParaRPr lang="en-US" altLang="zh-TW" dirty="0"/>
              </a:p>
              <a:p>
                <a:endParaRPr lang="en-US" altLang="zh-TW" dirty="0"/>
              </a:p>
              <a:p>
                <a:r>
                  <a:rPr lang="zh-CN" altLang="en-US" dirty="0"/>
                  <a:t>图</a:t>
                </a:r>
                <a:r>
                  <a:rPr lang="en-US" altLang="zh-CN" dirty="0"/>
                  <a:t>7.12</a:t>
                </a:r>
                <a:r>
                  <a:rPr lang="zh-TW" altLang="en-US" dirty="0"/>
                  <a:t> 主方向估计 可以通过 创建所有梯度方向的直方图</a:t>
                </a:r>
                <a:r>
                  <a:rPr lang="en-US" altLang="zh-TW" dirty="0"/>
                  <a:t>(</a:t>
                </a:r>
                <a:r>
                  <a:rPr lang="zh-TW" altLang="en-US" dirty="0"/>
                  <a:t> 根据 它们的 </a:t>
                </a:r>
                <a:r>
                  <a:rPr lang="zh-CN" altLang="en-US" dirty="0"/>
                  <a:t>大小加权</a:t>
                </a:r>
                <a:r>
                  <a:rPr lang="zh-TW" altLang="en-US" dirty="0"/>
                  <a:t>，或者用 </a:t>
                </a:r>
                <a:r>
                  <a:rPr lang="zh-CN" altLang="en-US" dirty="0"/>
                  <a:t>阈值排除小梯度</a:t>
                </a:r>
                <a:r>
                  <a:rPr lang="zh-TW" altLang="en-US" dirty="0"/>
                  <a:t> 后</a:t>
                </a:r>
                <a:r>
                  <a:rPr lang="en-US" altLang="zh-TW" dirty="0"/>
                  <a:t>)</a:t>
                </a:r>
                <a:r>
                  <a:rPr lang="zh-TW" altLang="en-US" dirty="0"/>
                  <a:t>，</a:t>
                </a:r>
                <a:endParaRPr lang="en-US" altLang="zh-TW" dirty="0"/>
              </a:p>
              <a:p>
                <a:r>
                  <a:rPr lang="zh-TW" altLang="en-US" dirty="0"/>
                  <a:t>然后在这个分布中 找到 显著的峰值 来计算</a:t>
                </a:r>
                <a:r>
                  <a:rPr lang="en-US" altLang="zh-TW" dirty="0"/>
                  <a:t> </a:t>
                </a:r>
              </a:p>
              <a:p>
                <a:r>
                  <a:rPr lang="en-US" altLang="zh-CN" dirty="0"/>
                  <a:t>(Lowe 2004)©2004 Springer</a:t>
                </a:r>
                <a:r>
                  <a:rPr lang="zh-CN" altLang="en-US" dirty="0"/>
                  <a:t>。</a:t>
                </a:r>
                <a:endParaRPr lang="en-US" altLang="zh-CN" dirty="0"/>
              </a:p>
              <a:p>
                <a:endParaRPr lang="en-US" altLang="zh-TW" dirty="0"/>
              </a:p>
              <a:p>
                <a:r>
                  <a:rPr lang="zh-TW" altLang="en-US" strike="sngStrike" dirty="0"/>
                  <a:t>但是如果這邊有明顯的主要角度，做了旋轉後，方向會有所改變，</a:t>
                </a:r>
                <a:endParaRPr lang="en-US" altLang="zh-TW" strike="sngStrike" dirty="0"/>
              </a:p>
              <a:p>
                <a:r>
                  <a:rPr lang="zh-TW" altLang="en-US" strike="sngStrike" dirty="0"/>
                  <a:t>可能就找不到原本的特徵，這就不滿足旋轉不變性。</a:t>
                </a:r>
                <a:endParaRPr lang="en-US" altLang="zh-TW" strike="sngStrike" dirty="0"/>
              </a:p>
            </p:txBody>
          </p:sp>
        </mc:Choice>
        <mc:Fallback xmlns="">
          <p:sp>
            <p:nvSpPr>
              <p:cNvPr id="3" name="備忘稿版面配置區 2"/>
              <p:cNvSpPr>
                <a:spLocks noGrp="1"/>
              </p:cNvSpPr>
              <p:nvPr>
                <p:ph type="body" idx="1"/>
              </p:nvPr>
            </p:nvSpPr>
            <p:spPr/>
            <p:txBody>
              <a:bodyPr/>
              <a:lstStyle/>
              <a:p>
                <a:r>
                  <a:rPr lang="zh-TW" altLang="en-US" dirty="0"/>
                  <a:t>除了在不同的</a:t>
                </a:r>
                <a:r>
                  <a:rPr lang="en-US" altLang="zh-TW" dirty="0"/>
                  <a:t>scale</a:t>
                </a:r>
                <a:r>
                  <a:rPr lang="zh-TW" altLang="en-US" dirty="0"/>
                  <a:t>下找</a:t>
                </a:r>
                <a:r>
                  <a:rPr lang="en-US" altLang="zh-TW" dirty="0"/>
                  <a:t>feature</a:t>
                </a:r>
                <a:r>
                  <a:rPr lang="zh-TW" altLang="en-US" dirty="0"/>
                  <a:t>，</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前面提過，也會對圖片做旋轉，希望旋轉後 還能找到一樣的特徵點，也就是 旋轉不變性</a:t>
                </a:r>
                <a:endParaRPr lang="en-US" altLang="zh-TW" dirty="0"/>
              </a:p>
              <a:p>
                <a:r>
                  <a:rPr lang="zh-TW" altLang="en-US" dirty="0"/>
                  <a:t>這邊就是要分析，</a:t>
                </a:r>
                <a:r>
                  <a:rPr lang="en-US" altLang="zh-TW" dirty="0"/>
                  <a:t>patches</a:t>
                </a:r>
                <a:r>
                  <a:rPr lang="zh-TW" altLang="en-US" dirty="0"/>
                  <a:t> 的 </a:t>
                </a:r>
                <a:r>
                  <a:rPr lang="en-US" altLang="zh-TW" dirty="0"/>
                  <a:t>dominant orientation</a:t>
                </a:r>
                <a:r>
                  <a:rPr lang="zh-TW" altLang="en-US" dirty="0"/>
                  <a:t> 主要方向。</a:t>
                </a:r>
                <a:endParaRPr lang="en-US" altLang="zh-TW" dirty="0"/>
              </a:p>
              <a:p>
                <a:r>
                  <a:rPr lang="zh-TW" altLang="en-US" dirty="0"/>
                  <a:t>這邊在 </a:t>
                </a:r>
                <a:r>
                  <a:rPr lang="en-US" altLang="zh-CN" i="0" dirty="0">
                    <a:latin typeface="Cambria Math" panose="02040503050406030204" pitchFamily="18" charset="0"/>
                  </a:rPr>
                  <a:t>8</a:t>
                </a:r>
                <a:r>
                  <a:rPr lang="en-US" altLang="zh-CN" b="0" i="0">
                    <a:latin typeface="Cambria Math" panose="02040503050406030204" pitchFamily="18" charset="0"/>
                    <a:ea typeface="Cambria Math" panose="02040503050406030204" pitchFamily="18" charset="0"/>
                  </a:rPr>
                  <a:t>×</a:t>
                </a:r>
                <a:r>
                  <a:rPr lang="en-US" altLang="zh-CN" i="0" dirty="0">
                    <a:latin typeface="Cambria Math" panose="02040503050406030204" pitchFamily="18" charset="0"/>
                  </a:rPr>
                  <a:t>8</a:t>
                </a:r>
                <a:r>
                  <a:rPr lang="zh-CN" altLang="en-US" dirty="0"/>
                  <a:t>像素</a:t>
                </a:r>
                <a:r>
                  <a:rPr lang="zh-TW" altLang="en-US" dirty="0"/>
                  <a:t> </a:t>
                </a:r>
                <a:r>
                  <a:rPr lang="zh-CN" altLang="en-US" dirty="0"/>
                  <a:t>的</a:t>
                </a:r>
                <a:r>
                  <a:rPr lang="zh-TW" altLang="en-US" dirty="0"/>
                  <a:t> </a:t>
                </a:r>
                <a:r>
                  <a:rPr lang="zh-CN" altLang="en-US" dirty="0"/>
                  <a:t>小塊上，每个像素</a:t>
                </a:r>
                <a:r>
                  <a:rPr lang="zh-TW" altLang="en-US" dirty="0"/>
                  <a:t>算他的梯度 </a:t>
                </a:r>
                <a:r>
                  <a:rPr lang="zh-CN" altLang="en-US" dirty="0"/>
                  <a:t>方向 和 大小，</a:t>
                </a:r>
                <a:r>
                  <a:rPr lang="zh-TW" altLang="en-US" dirty="0"/>
                  <a:t>產生右邊這個角度的</a:t>
                </a:r>
                <a:r>
                  <a:rPr lang="zh-CN" altLang="en-US" dirty="0"/>
                  <a:t>統計</a:t>
                </a:r>
                <a:r>
                  <a:rPr lang="zh-TW" altLang="en-US" dirty="0"/>
                  <a:t>表。</a:t>
                </a:r>
                <a:endParaRPr lang="en-US" altLang="zh-TW" dirty="0"/>
              </a:p>
              <a:p>
                <a:r>
                  <a:rPr lang="zh-TW" altLang="en-US" dirty="0"/>
                  <a:t>上面是直方圖，下面是實際畫出他們的方向和</a:t>
                </a:r>
                <a:endParaRPr lang="en-US" altLang="zh-TW" dirty="0"/>
              </a:p>
              <a:p>
                <a:r>
                  <a:rPr lang="zh-TW" altLang="en-US" dirty="0"/>
                  <a:t>數量最多的那個方向，就是這個</a:t>
                </a:r>
                <a:r>
                  <a:rPr lang="en-US" altLang="zh-TW" dirty="0"/>
                  <a:t>patch</a:t>
                </a:r>
                <a:r>
                  <a:rPr lang="zh-TW" altLang="en-US" dirty="0"/>
                  <a:t> 主要方向。比如這邊是</a:t>
                </a:r>
                <a:r>
                  <a:rPr lang="en-US" altLang="zh-TW" dirty="0"/>
                  <a:t>0</a:t>
                </a:r>
                <a:r>
                  <a:rPr lang="zh-TW" altLang="en-US" dirty="0"/>
                  <a:t>度</a:t>
                </a:r>
                <a:endParaRPr lang="en-US" altLang="zh-TW" dirty="0"/>
              </a:p>
              <a:p>
                <a:r>
                  <a:rPr lang="zh-TW" altLang="en-US" strike="sngStrike" dirty="0"/>
                  <a:t>但是如果這邊有明顯的主要角度，做了旋轉後，方向會有所改變，</a:t>
                </a:r>
                <a:endParaRPr lang="en-US" altLang="zh-TW" strike="sngStrike" dirty="0"/>
              </a:p>
              <a:p>
                <a:r>
                  <a:rPr lang="zh-TW" altLang="en-US" strike="sngStrike" dirty="0"/>
                  <a:t>可能就找不到原本的特徵，這就不滿足旋轉不變性。</a:t>
                </a:r>
                <a:endParaRPr lang="en-US" altLang="zh-TW" strike="sngStrike" dirty="0"/>
              </a:p>
              <a:p>
                <a:r>
                  <a:rPr lang="en-US" altLang="zh-TW" dirty="0"/>
                  <a:t>-----------</a:t>
                </a:r>
              </a:p>
              <a:p>
                <a:endParaRPr lang="en-US" altLang="zh-TW" dirty="0"/>
              </a:p>
              <a:p>
                <a:r>
                  <a:rPr lang="zh-CN" altLang="en-US" dirty="0"/>
                  <a:t>图</a:t>
                </a:r>
                <a:r>
                  <a:rPr lang="en-US" altLang="zh-CN" dirty="0"/>
                  <a:t>7.12</a:t>
                </a:r>
                <a:r>
                  <a:rPr lang="zh-TW" altLang="en-US" dirty="0"/>
                  <a:t> 主方向估计 可以通过 创建所有梯度方向的直方图</a:t>
                </a:r>
                <a:r>
                  <a:rPr lang="en-US" altLang="zh-TW" dirty="0"/>
                  <a:t>(</a:t>
                </a:r>
                <a:r>
                  <a:rPr lang="zh-TW" altLang="en-US" dirty="0"/>
                  <a:t> 根据 它们的 </a:t>
                </a:r>
                <a:r>
                  <a:rPr lang="zh-CN" altLang="en-US" dirty="0"/>
                  <a:t>大小加权</a:t>
                </a:r>
                <a:r>
                  <a:rPr lang="zh-TW" altLang="en-US" dirty="0"/>
                  <a:t>，或者用 </a:t>
                </a:r>
                <a:r>
                  <a:rPr lang="zh-CN" altLang="en-US" dirty="0"/>
                  <a:t>阈值排除小梯度</a:t>
                </a:r>
                <a:r>
                  <a:rPr lang="zh-TW" altLang="en-US" dirty="0"/>
                  <a:t> 后</a:t>
                </a:r>
                <a:r>
                  <a:rPr lang="en-US" altLang="zh-TW" dirty="0"/>
                  <a:t>)</a:t>
                </a:r>
                <a:r>
                  <a:rPr lang="zh-TW" altLang="en-US" dirty="0"/>
                  <a:t>，</a:t>
                </a:r>
                <a:endParaRPr lang="en-US" altLang="zh-TW" dirty="0"/>
              </a:p>
              <a:p>
                <a:r>
                  <a:rPr lang="zh-TW" altLang="en-US" dirty="0"/>
                  <a:t>然后在这个分布中 找到 显著的峰值 来计算</a:t>
                </a:r>
                <a:r>
                  <a:rPr lang="en-US" altLang="zh-TW" dirty="0"/>
                  <a:t> </a:t>
                </a:r>
              </a:p>
              <a:p>
                <a:r>
                  <a:rPr lang="en-US" altLang="zh-CN" dirty="0"/>
                  <a:t>(Lowe 2004)©2004 Springer</a:t>
                </a:r>
                <a:r>
                  <a:rPr lang="zh-CN" altLang="en-US" dirty="0"/>
                  <a:t>。</a:t>
                </a:r>
                <a:endParaRPr lang="zh-TW" altLang="en-US" dirty="0"/>
              </a:p>
            </p:txBody>
          </p:sp>
        </mc:Fallback>
      </mc:AlternateContent>
      <p:sp>
        <p:nvSpPr>
          <p:cNvPr id="4" name="投影片編號版面配置區 3"/>
          <p:cNvSpPr>
            <a:spLocks noGrp="1"/>
          </p:cNvSpPr>
          <p:nvPr>
            <p:ph type="sldNum" sz="quarter" idx="5"/>
          </p:nvPr>
        </p:nvSpPr>
        <p:spPr/>
        <p:txBody>
          <a:bodyPr/>
          <a:lstStyle/>
          <a:p>
            <a:fld id="{818481D3-6815-42F4-851B-2E76A655E3B1}" type="slidenum">
              <a:rPr lang="zh-TW" altLang="en-US" smtClean="0"/>
              <a:pPr/>
              <a:t>38</a:t>
            </a:fld>
            <a:endParaRPr lang="zh-TW" altLang="en-US"/>
          </a:p>
        </p:txBody>
      </p:sp>
    </p:spTree>
    <p:extLst>
      <p:ext uri="{BB962C8B-B14F-4D97-AF65-F5344CB8AC3E}">
        <p14:creationId xmlns:p14="http://schemas.microsoft.com/office/powerpoint/2010/main" val="1908820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第三個：仿射</a:t>
            </a:r>
            <a:r>
              <a:rPr lang="en-US" altLang="zh-TW" dirty="0"/>
              <a:t>(</a:t>
            </a:r>
            <a:r>
              <a:rPr lang="zh-TW" altLang="en-US" dirty="0"/>
              <a:t>映射</a:t>
            </a:r>
            <a:r>
              <a:rPr lang="en-US" altLang="zh-TW" dirty="0"/>
              <a:t>)</a:t>
            </a:r>
            <a:r>
              <a:rPr lang="zh-TW" altLang="en-US" dirty="0"/>
              <a:t>不變性</a:t>
            </a:r>
            <a:endParaRPr lang="en-US" altLang="zh-TW" dirty="0"/>
          </a:p>
          <a:p>
            <a:pPr marL="171450" indent="-171450">
              <a:buFont typeface="Arial" panose="020B0604020202020204" pitchFamily="34" charset="0"/>
              <a:buChar char="•"/>
            </a:pPr>
            <a:r>
              <a:rPr lang="zh-TW" altLang="en-US" b="1" u="sng" dirty="0"/>
              <a:t>同場景 不同視角</a:t>
            </a:r>
            <a:r>
              <a:rPr lang="zh-TW" altLang="en-US" b="0" u="none" dirty="0"/>
              <a:t> </a:t>
            </a:r>
            <a:r>
              <a:rPr lang="zh-TW" altLang="en-US" dirty="0"/>
              <a:t>影像，找 </a:t>
            </a:r>
            <a:r>
              <a:rPr lang="zh-TW" altLang="en-US" b="1" u="sng" dirty="0"/>
              <a:t>同樣的</a:t>
            </a:r>
            <a:r>
              <a:rPr lang="zh-TW" altLang="en-US" b="0" u="none" dirty="0"/>
              <a:t> </a:t>
            </a:r>
            <a:r>
              <a:rPr lang="zh-TW" altLang="en-US" b="1" u="sng" dirty="0"/>
              <a:t>特徵點</a:t>
            </a:r>
            <a:endParaRPr lang="en-US" altLang="zh-TW" b="1" u="sng" dirty="0"/>
          </a:p>
          <a:p>
            <a:pPr marL="171450" indent="-171450">
              <a:buFont typeface="Arial" panose="020B0604020202020204" pitchFamily="34" charset="0"/>
              <a:buChar char="•"/>
            </a:pPr>
            <a:endParaRPr lang="en-US" altLang="zh-TW" dirty="0"/>
          </a:p>
          <a:p>
            <a:pPr marL="0" indent="0">
              <a:buFont typeface="Arial" panose="020B0604020202020204" pitchFamily="34" charset="0"/>
              <a:buNone/>
            </a:pPr>
            <a:r>
              <a:rPr lang="zh-TW" altLang="en-US" dirty="0"/>
              <a:t>比如：</a:t>
            </a:r>
            <a:r>
              <a:rPr lang="zh-TW" altLang="en-US" b="1" u="sng" dirty="0"/>
              <a:t>玩具小屋 </a:t>
            </a:r>
            <a:r>
              <a:rPr lang="zh-TW" altLang="en-US" dirty="0"/>
              <a:t>找的 </a:t>
            </a:r>
            <a:r>
              <a:rPr lang="zh-TW" altLang="en-US" b="1" u="sng" dirty="0"/>
              <a:t>特徵點</a:t>
            </a:r>
            <a:endParaRPr lang="en-US" altLang="zh-TW" b="1" u="sng" dirty="0"/>
          </a:p>
          <a:p>
            <a:pPr marL="171450" indent="-171450">
              <a:buFont typeface="Arial" panose="020B0604020202020204" pitchFamily="34" charset="0"/>
              <a:buChar char="•"/>
            </a:pPr>
            <a:r>
              <a:rPr lang="zh-TW" altLang="en-US" dirty="0"/>
              <a:t>用</a:t>
            </a:r>
            <a:r>
              <a:rPr lang="zh-TW" altLang="en-US" b="1" u="sng" dirty="0"/>
              <a:t>不同視角</a:t>
            </a:r>
            <a:r>
              <a:rPr lang="zh-TW" altLang="en-US" dirty="0"/>
              <a:t>拍攝，都還</a:t>
            </a:r>
            <a:r>
              <a:rPr lang="zh-TW" altLang="en-US" b="1" u="sng" dirty="0"/>
              <a:t>存在</a:t>
            </a:r>
            <a:r>
              <a:rPr lang="zh-TW" altLang="en-US" dirty="0"/>
              <a:t>：</a:t>
            </a:r>
            <a:r>
              <a:rPr lang="zh-TW" altLang="en-US" b="1" u="sng" dirty="0"/>
              <a:t>好</a:t>
            </a:r>
            <a:r>
              <a:rPr lang="zh-TW" altLang="en-US" b="0" u="none" dirty="0"/>
              <a:t>的</a:t>
            </a:r>
            <a:r>
              <a:rPr lang="zh-TW" altLang="en-US" b="1" u="sng" dirty="0"/>
              <a:t>特徵點</a:t>
            </a:r>
            <a:endParaRPr lang="en-US" altLang="zh-TW" b="1" u="sng" dirty="0"/>
          </a:p>
          <a:p>
            <a:endParaRPr lang="en-US" altLang="zh-TW" dirty="0"/>
          </a:p>
          <a:p>
            <a:r>
              <a:rPr lang="en-US" altLang="zh-TW" dirty="0"/>
              <a:t>-------</a:t>
            </a:r>
          </a:p>
          <a:p>
            <a:r>
              <a:rPr lang="en-US" altLang="zh-TW" dirty="0"/>
              <a:t>Affine</a:t>
            </a:r>
            <a:r>
              <a:rPr lang="zh-TW" altLang="en-US" dirty="0"/>
              <a:t> </a:t>
            </a:r>
            <a:r>
              <a:rPr lang="en-US" altLang="zh-TW" dirty="0"/>
              <a:t>/</a:t>
            </a:r>
            <a:r>
              <a:rPr lang="en-US" altLang="zh-TW" b="0" i="0" dirty="0">
                <a:solidFill>
                  <a:srgbClr val="A0A0A0"/>
                </a:solidFill>
                <a:effectLst/>
                <a:latin typeface="Gilroy"/>
              </a:rPr>
              <a:t>ˈ</a:t>
            </a:r>
            <a:r>
              <a:rPr lang="en-US" altLang="zh-TW" b="0" i="0" dirty="0" err="1">
                <a:solidFill>
                  <a:srgbClr val="A0A0A0"/>
                </a:solidFill>
                <a:effectLst/>
                <a:latin typeface="Gilroy"/>
              </a:rPr>
              <a:t>æfaɪn</a:t>
            </a:r>
            <a:r>
              <a:rPr lang="en-US" altLang="zh-TW" dirty="0"/>
              <a:t>/</a:t>
            </a:r>
            <a:endParaRPr lang="en-US" altLang="zh-TW" b="0" i="0" dirty="0">
              <a:solidFill>
                <a:srgbClr val="A0A0A0"/>
              </a:solidFill>
              <a:effectLst/>
              <a:latin typeface="Gilroy"/>
            </a:endParaRPr>
          </a:p>
          <a:p>
            <a:endParaRPr lang="en-US" altLang="zh-TW" dirty="0"/>
          </a:p>
          <a:p>
            <a:r>
              <a:rPr lang="zh-CN" altLang="en-US" dirty="0"/>
              <a:t>图</a:t>
            </a:r>
            <a:r>
              <a:rPr lang="en-US" altLang="zh-CN" dirty="0"/>
              <a:t>7.13</a:t>
            </a:r>
            <a:r>
              <a:rPr lang="zh-TW" altLang="en-US" dirty="0"/>
              <a:t> </a:t>
            </a:r>
            <a:r>
              <a:rPr lang="zh-CN" altLang="en-US" dirty="0"/>
              <a:t>仿射区域检测器</a:t>
            </a:r>
            <a:r>
              <a:rPr lang="zh-TW" altLang="en-US" dirty="0"/>
              <a:t> </a:t>
            </a:r>
            <a:r>
              <a:rPr lang="zh-CN" altLang="en-US" dirty="0"/>
              <a:t>用于</a:t>
            </a:r>
            <a:r>
              <a:rPr lang="zh-TW" altLang="en-US" dirty="0"/>
              <a:t> </a:t>
            </a:r>
            <a:r>
              <a:rPr lang="zh-CN" altLang="en-US" dirty="0"/>
              <a:t>匹配</a:t>
            </a:r>
            <a:r>
              <a:rPr lang="zh-TW" altLang="en-US" dirty="0"/>
              <a:t> </a:t>
            </a:r>
            <a:r>
              <a:rPr lang="zh-CN" altLang="en-US" dirty="0"/>
              <a:t>从不同视点拍摄的两幅图像</a:t>
            </a:r>
            <a:endParaRPr lang="en-US" altLang="zh-CN" dirty="0"/>
          </a:p>
          <a:p>
            <a:r>
              <a:rPr lang="en-US" altLang="zh-CN" dirty="0"/>
              <a:t>(</a:t>
            </a:r>
            <a:r>
              <a:rPr lang="en-US" altLang="zh-CN" dirty="0" err="1"/>
              <a:t>Mikolajczyk</a:t>
            </a:r>
            <a:r>
              <a:rPr lang="en-US" altLang="zh-CN" dirty="0"/>
              <a:t> and Schmid 2004)©2004 Springer</a:t>
            </a:r>
            <a:r>
              <a:rPr lang="zh-CN" altLang="en-US" dirty="0"/>
              <a:t>。</a:t>
            </a:r>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39</a:t>
            </a:fld>
            <a:endParaRPr lang="zh-TW" altLang="en-US"/>
          </a:p>
        </p:txBody>
      </p:sp>
    </p:spTree>
    <p:extLst>
      <p:ext uri="{BB962C8B-B14F-4D97-AF65-F5344CB8AC3E}">
        <p14:creationId xmlns:p14="http://schemas.microsoft.com/office/powerpoint/2010/main" val="1079234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zh-TW" altLang="en-US" dirty="0"/>
              <a:t>滿足 仿射</a:t>
            </a:r>
            <a:r>
              <a:rPr lang="en-US" altLang="zh-TW" dirty="0"/>
              <a:t>(</a:t>
            </a:r>
            <a:r>
              <a:rPr lang="zh-TW" altLang="en-US" dirty="0"/>
              <a:t>映射</a:t>
            </a:r>
            <a:r>
              <a:rPr lang="en-US" altLang="zh-TW" dirty="0"/>
              <a:t>)</a:t>
            </a:r>
            <a:r>
              <a:rPr lang="zh-TW" altLang="en-US" dirty="0"/>
              <a:t> 不變性 的 </a:t>
            </a:r>
            <a:r>
              <a:rPr lang="zh-TW" altLang="en-US" b="1" u="sng" dirty="0"/>
              <a:t>特徵</a:t>
            </a:r>
            <a:r>
              <a:rPr lang="zh-TW" altLang="en-US" dirty="0"/>
              <a:t>，可以這樣找：</a:t>
            </a:r>
            <a:endParaRPr lang="en-US" altLang="zh-TW" dirty="0"/>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從 </a:t>
            </a:r>
            <a:r>
              <a:rPr lang="zh-TW" altLang="zh-TW" sz="1100" b="1" u="sng" dirty="0">
                <a:solidFill>
                  <a:srgbClr val="000000"/>
                </a:solidFill>
                <a:effectLst/>
                <a:ea typeface="Microsoft JhengHei" panose="020B0604030504040204" pitchFamily="34" charset="-120"/>
              </a:rPr>
              <a:t>多張影像</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提取</a:t>
            </a:r>
            <a:r>
              <a:rPr lang="zh-TW" altLang="zh-TW" sz="1100" dirty="0">
                <a:solidFill>
                  <a:srgbClr val="000000"/>
                </a:solidFill>
                <a:effectLst/>
                <a:ea typeface="Microsoft JhengHei" panose="020B0604030504040204" pitchFamily="34" charset="-120"/>
              </a:rPr>
              <a:t>並</a:t>
            </a:r>
            <a:r>
              <a:rPr lang="zh-TW" altLang="zh-TW" sz="1100" b="1" u="sng" dirty="0">
                <a:solidFill>
                  <a:srgbClr val="000000"/>
                </a:solidFill>
                <a:effectLst/>
                <a:ea typeface="Microsoft JhengHei" panose="020B0604030504040204" pitchFamily="34" charset="-120"/>
              </a:rPr>
              <a:t>配對</a:t>
            </a:r>
            <a:r>
              <a:rPr lang="zh-TW" altLang="zh-TW" sz="1100" dirty="0">
                <a:solidFill>
                  <a:srgbClr val="000000"/>
                </a:solidFill>
                <a:effectLst/>
                <a:ea typeface="Microsoft JhengHei" panose="020B0604030504040204" pitchFamily="34" charset="-120"/>
              </a:rPr>
              <a:t> 的 </a:t>
            </a:r>
            <a:r>
              <a:rPr lang="zh-TW" altLang="zh-TW" sz="1100" b="1" u="sng" dirty="0">
                <a:solidFill>
                  <a:srgbClr val="000000"/>
                </a:solidFill>
                <a:effectLst/>
                <a:ea typeface="Microsoft JhengHei" panose="020B0604030504040204" pitchFamily="34" charset="-120"/>
              </a:rPr>
              <a:t>最大 穩定極值 區域</a:t>
            </a:r>
            <a:r>
              <a:rPr lang="zh-TW" altLang="zh-TW" sz="1100" dirty="0">
                <a:solidFill>
                  <a:srgbClr val="000000"/>
                </a:solidFill>
                <a:effectLst/>
                <a:ea typeface="Microsoft JhengHei" panose="020B0604030504040204" pitchFamily="34" charset="-120"/>
              </a:rPr>
              <a:t>（</a:t>
            </a:r>
            <a:r>
              <a:rPr lang="en-US" altLang="zh-TW" sz="1100" dirty="0">
                <a:solidFill>
                  <a:srgbClr val="000000"/>
                </a:solidFill>
                <a:effectLst/>
                <a:ea typeface="Microsoft JhengHei" panose="020B0604030504040204" pitchFamily="34" charset="-120"/>
              </a:rPr>
              <a:t>MSERs</a:t>
            </a:r>
            <a:r>
              <a:rPr lang="zh-TW" altLang="zh-TW" sz="1100" dirty="0">
                <a:solidFill>
                  <a:srgbClr val="000000"/>
                </a:solidFill>
                <a:effectLst/>
                <a:ea typeface="Microsoft JhengHei" panose="020B0604030504040204" pitchFamily="34" charset="-120"/>
              </a:rPr>
              <a:t>）</a:t>
            </a:r>
          </a:p>
          <a:p>
            <a:pPr marL="742950" lvl="1" indent="-285750" rtl="0" fontAlgn="ctr">
              <a:spcBef>
                <a:spcPts val="0"/>
              </a:spcBef>
              <a:spcAft>
                <a:spcPts val="0"/>
              </a:spcAft>
              <a:buFont typeface="+mj-lt"/>
              <a:buAutoNum type="alphaLcPeriod"/>
            </a:pPr>
            <a:r>
              <a:rPr lang="zh-TW" altLang="zh-TW" sz="1100" b="0" i="0" dirty="0">
                <a:solidFill>
                  <a:srgbClr val="000000"/>
                </a:solidFill>
                <a:effectLst/>
                <a:ea typeface="Microsoft JhengHei" panose="020B0604030504040204" pitchFamily="34" charset="-120"/>
              </a:rPr>
              <a:t>僅適用 </a:t>
            </a:r>
            <a:r>
              <a:rPr lang="zh-TW" altLang="zh-TW" sz="1100" b="1" i="0" u="sng" dirty="0">
                <a:solidFill>
                  <a:srgbClr val="000000"/>
                </a:solidFill>
                <a:effectLst/>
                <a:ea typeface="Microsoft JhengHei" panose="020B0604030504040204" pitchFamily="34" charset="-120"/>
              </a:rPr>
              <a:t>灰階</a:t>
            </a:r>
            <a:r>
              <a:rPr lang="zh-TW" altLang="zh-TW" sz="1100" b="0" i="0" dirty="0">
                <a:solidFill>
                  <a:srgbClr val="000000"/>
                </a:solidFill>
                <a:effectLst/>
                <a:ea typeface="Microsoft JhengHei" panose="020B0604030504040204" pitchFamily="34" charset="-120"/>
              </a:rPr>
              <a:t>，所以先</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轉灰階</a:t>
            </a:r>
            <a:r>
              <a:rPr lang="zh-TW" altLang="zh-TW" sz="1100" b="0" i="0" dirty="0">
                <a:solidFill>
                  <a:srgbClr val="000000"/>
                </a:solidFill>
                <a:effectLst/>
                <a:ea typeface="Microsoft JhengHei" panose="020B0604030504040204" pitchFamily="34" charset="-120"/>
              </a:rPr>
              <a:t>值</a:t>
            </a:r>
          </a:p>
          <a:p>
            <a:pPr marL="742950" lvl="1" indent="-285750" rtl="0" fontAlgn="ctr">
              <a:spcBef>
                <a:spcPts val="0"/>
              </a:spcBef>
              <a:spcAft>
                <a:spcPts val="0"/>
              </a:spcAft>
              <a:buFont typeface="+mj-lt"/>
              <a:buAutoNum type="alphaLcPeriod"/>
            </a:pPr>
            <a:r>
              <a:rPr lang="zh-TW" altLang="zh-TW" sz="1100" b="0" i="0" dirty="0">
                <a:solidFill>
                  <a:srgbClr val="000000"/>
                </a:solidFill>
                <a:effectLst/>
                <a:ea typeface="Microsoft JhengHei" panose="020B0604030504040204" pitchFamily="34" charset="-120"/>
              </a:rPr>
              <a:t>再</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調整 </a:t>
            </a:r>
            <a:r>
              <a:rPr lang="zh-TW" altLang="zh-TW" sz="1100" b="1" i="0" u="sng" dirty="0">
                <a:solidFill>
                  <a:srgbClr val="000000"/>
                </a:solidFill>
                <a:effectLst/>
                <a:ea typeface="Microsoft JhengHei" panose="020B0604030504040204" pitchFamily="34" charset="-120"/>
              </a:rPr>
              <a:t>閾值</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逐步增加</a:t>
            </a:r>
            <a:r>
              <a:rPr lang="zh-TW" altLang="zh-TW" sz="1100" b="0" i="0" dirty="0">
                <a:solidFill>
                  <a:srgbClr val="000000"/>
                </a:solidFill>
                <a:effectLst/>
                <a:ea typeface="Microsoft JhengHei" panose="020B0604030504040204" pitchFamily="34" charset="-120"/>
              </a:rPr>
              <a:t>像素</a:t>
            </a:r>
          </a:p>
          <a:p>
            <a:pPr marL="742950" lvl="1" indent="-285750" rtl="0" fontAlgn="ctr">
              <a:spcBef>
                <a:spcPts val="0"/>
              </a:spcBef>
              <a:spcAft>
                <a:spcPts val="0"/>
              </a:spcAft>
              <a:buFont typeface="+mj-lt"/>
              <a:buAutoNum type="alphaLcPeriod"/>
            </a:pPr>
            <a:r>
              <a:rPr lang="zh-TW" altLang="zh-TW" sz="1100" b="0" i="0" dirty="0">
                <a:solidFill>
                  <a:srgbClr val="000000"/>
                </a:solidFill>
                <a:effectLst/>
                <a:ea typeface="Microsoft JhengHei" panose="020B0604030504040204" pitchFamily="34" charset="-120"/>
              </a:rPr>
              <a:t>找到某個</a:t>
            </a:r>
            <a:r>
              <a:rPr lang="zh-TW" altLang="zh-TW" sz="1100" b="1" i="0" u="sng" dirty="0">
                <a:solidFill>
                  <a:srgbClr val="000000"/>
                </a:solidFill>
                <a:effectLst/>
                <a:ea typeface="Microsoft JhengHei" panose="020B0604030504040204" pitchFamily="34" charset="-120"/>
              </a:rPr>
              <a:t>閾值</a:t>
            </a:r>
            <a:r>
              <a:rPr lang="zh-TW" altLang="zh-TW" sz="1100" b="0" i="0" dirty="0">
                <a:solidFill>
                  <a:srgbClr val="000000"/>
                </a:solidFill>
                <a:effectLst/>
                <a:ea typeface="Microsoft JhengHei" panose="020B0604030504040204" pitchFamily="34" charset="-120"/>
              </a:rPr>
              <a:t>，可以讓 </a:t>
            </a:r>
            <a:r>
              <a:rPr lang="zh-TW" altLang="zh-TW" sz="1100" b="1" i="0" u="sng" dirty="0">
                <a:solidFill>
                  <a:srgbClr val="000000"/>
                </a:solidFill>
                <a:effectLst/>
                <a:ea typeface="Microsoft JhengHei" panose="020B0604030504040204" pitchFamily="34" charset="-120"/>
              </a:rPr>
              <a:t>面積變化率最小</a:t>
            </a:r>
            <a:r>
              <a:rPr lang="zh-TW" altLang="zh-TW" sz="1100" b="0" i="0" dirty="0">
                <a:solidFill>
                  <a:srgbClr val="000000"/>
                </a:solidFill>
                <a:effectLst/>
                <a:ea typeface="Microsoft JhengHei" panose="020B0604030504040204" pitchFamily="34" charset="-120"/>
              </a:rPr>
              <a:t>，就是 </a:t>
            </a:r>
            <a:r>
              <a:rPr lang="zh-TW" altLang="zh-TW" sz="1100" b="1" i="0" u="sng" dirty="0">
                <a:solidFill>
                  <a:srgbClr val="000000"/>
                </a:solidFill>
                <a:effectLst/>
                <a:ea typeface="Microsoft JhengHei" panose="020B0604030504040204" pitchFamily="34" charset="-120"/>
              </a:rPr>
              <a:t>最大穩定 </a:t>
            </a:r>
            <a:r>
              <a:rPr lang="zh-TW" altLang="zh-TW" sz="1100" b="0" i="0" dirty="0">
                <a:solidFill>
                  <a:srgbClr val="000000"/>
                </a:solidFill>
                <a:effectLst/>
                <a:ea typeface="Microsoft JhengHei" panose="020B0604030504040204" pitchFamily="34" charset="-120"/>
              </a:rPr>
              <a:t>（</a:t>
            </a:r>
            <a:r>
              <a:rPr lang="en-US" altLang="zh-TW" sz="1100" b="0" i="0" dirty="0">
                <a:solidFill>
                  <a:srgbClr val="000000"/>
                </a:solidFill>
                <a:effectLst/>
                <a:ea typeface="Microsoft JhengHei" panose="020B0604030504040204" pitchFamily="34" charset="-120"/>
              </a:rPr>
              <a:t>maximally stable</a:t>
            </a:r>
            <a:r>
              <a:rPr lang="zh-TW" altLang="zh-TW" sz="1100" b="0" i="0" dirty="0">
                <a:solidFill>
                  <a:srgbClr val="000000"/>
                </a:solidFill>
                <a:effectLst/>
                <a:ea typeface="Microsoft JhengHei" panose="020B0604030504040204" pitchFamily="34" charset="-120"/>
              </a:rPr>
              <a:t>）</a:t>
            </a:r>
          </a:p>
          <a:p>
            <a:endParaRPr lang="en-US" altLang="zh-TW" dirty="0"/>
          </a:p>
          <a:p>
            <a:r>
              <a:rPr lang="zh-TW" altLang="en-US" dirty="0"/>
              <a:t>為什麼這樣？</a:t>
            </a:r>
            <a:endParaRPr lang="en-US" altLang="zh-TW" dirty="0"/>
          </a:p>
          <a:p>
            <a:pPr marL="171450" marR="0" indent="-171450">
              <a:spcBef>
                <a:spcPts val="0"/>
              </a:spcBef>
              <a:spcAft>
                <a:spcPts val="0"/>
              </a:spcAft>
              <a:buFont typeface="Arial" panose="020B0604020202020204" pitchFamily="34" charset="0"/>
              <a:buChar char="•"/>
            </a:pPr>
            <a:r>
              <a:rPr lang="zh-TW" altLang="en-US" dirty="0"/>
              <a:t>這方法</a:t>
            </a:r>
            <a:r>
              <a:rPr lang="zh-TW" altLang="zh-TW" sz="1800" b="1" u="sng" dirty="0">
                <a:solidFill>
                  <a:srgbClr val="000000"/>
                </a:solidFill>
                <a:effectLst/>
                <a:ea typeface="Microsoft JhengHei" panose="020B0604030504040204" pitchFamily="34" charset="-120"/>
              </a:rPr>
              <a:t>找出</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的區域</a:t>
            </a:r>
            <a:r>
              <a:rPr lang="en-US" altLang="zh-TW" sz="1800" dirty="0">
                <a:solidFill>
                  <a:srgbClr val="000000"/>
                </a:solidFill>
                <a:effectLst/>
                <a:ea typeface="Microsoft JhengHei" panose="020B0604030504040204" pitchFamily="34" charset="-120"/>
              </a:rPr>
              <a:t> (region)</a:t>
            </a:r>
            <a:r>
              <a:rPr lang="zh-TW" altLang="zh-TW" sz="1800" dirty="0">
                <a:solidFill>
                  <a:srgbClr val="000000"/>
                </a:solidFill>
                <a:effectLst/>
                <a:ea typeface="Microsoft JhengHei" panose="020B0604030504040204" pitchFamily="34" charset="-120"/>
              </a:rPr>
              <a:t>，能</a:t>
            </a:r>
            <a:r>
              <a:rPr lang="zh-TW" altLang="zh-TW" sz="1800" b="1" u="sng" dirty="0">
                <a:solidFill>
                  <a:srgbClr val="000000"/>
                </a:solidFill>
                <a:effectLst/>
                <a:ea typeface="Microsoft JhengHei" panose="020B0604030504040204" pitchFamily="34" charset="-120"/>
              </a:rPr>
              <a:t>承受 仿射變換</a:t>
            </a:r>
            <a:r>
              <a:rPr lang="zh-TW" altLang="en-US" sz="1800" b="0" u="none" dirty="0">
                <a:solidFill>
                  <a:srgbClr val="000000"/>
                </a:solidFill>
                <a:effectLst/>
                <a:ea typeface="Microsoft JhengHei" panose="020B0604030504040204" pitchFamily="34" charset="-120"/>
              </a:rPr>
              <a:t>：</a:t>
            </a:r>
            <a:br>
              <a:rPr lang="en-US" altLang="zh-TW" dirty="0"/>
            </a:br>
            <a:r>
              <a:rPr lang="zh-TW" altLang="zh-TW" sz="1800" dirty="0">
                <a:solidFill>
                  <a:srgbClr val="000000"/>
                </a:solidFill>
                <a:effectLst/>
                <a:ea typeface="Microsoft JhengHei" panose="020B0604030504040204" pitchFamily="34" charset="-120"/>
              </a:rPr>
              <a:t>即使 </a:t>
            </a:r>
            <a:r>
              <a:rPr lang="zh-TW" altLang="zh-TW" sz="1800" b="1" u="sng" dirty="0">
                <a:solidFill>
                  <a:srgbClr val="000000"/>
                </a:solidFill>
                <a:effectLst/>
                <a:ea typeface="Microsoft JhengHei" panose="020B0604030504040204" pitchFamily="34" charset="-120"/>
              </a:rPr>
              <a:t>改變視角</a:t>
            </a:r>
            <a:r>
              <a:rPr lang="zh-TW" altLang="zh-TW"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面積變化最小</a:t>
            </a:r>
            <a:r>
              <a:rPr lang="zh-TW" altLang="zh-TW"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還能找到</a:t>
            </a:r>
            <a:r>
              <a:rPr lang="zh-TW" altLang="zh-TW" sz="1800" dirty="0">
                <a:solidFill>
                  <a:srgbClr val="000000"/>
                </a:solidFill>
                <a:effectLst/>
                <a:ea typeface="Microsoft JhengHei" panose="020B0604030504040204" pitchFamily="34" charset="-120"/>
              </a:rPr>
              <a:t> 那一塊</a:t>
            </a:r>
          </a:p>
          <a:p>
            <a:pPr marL="171450" indent="-171450">
              <a:buFont typeface="Arial" panose="020B0604020202020204" pitchFamily="34" charset="0"/>
              <a:buChar char="•"/>
            </a:pPr>
            <a:r>
              <a:rPr lang="zh-TW" altLang="en-US" dirty="0"/>
              <a:t>比如 圖示，轉</a:t>
            </a:r>
            <a:r>
              <a:rPr lang="zh-TW" altLang="en-US" b="1" u="sng" dirty="0"/>
              <a:t>不同角度 </a:t>
            </a:r>
            <a:r>
              <a:rPr lang="zh-TW" altLang="en-US" dirty="0"/>
              <a:t>還是能抓到 </a:t>
            </a:r>
            <a:r>
              <a:rPr lang="zh-TW" altLang="en-US" b="1" u="sng" dirty="0"/>
              <a:t>一樣 特徵</a:t>
            </a:r>
            <a:endParaRPr lang="en-US" altLang="zh-TW" b="1" u="sng" dirty="0"/>
          </a:p>
          <a:p>
            <a:pPr marL="0" indent="0">
              <a:buFont typeface="Arial" panose="020B0604020202020204" pitchFamily="34" charset="0"/>
              <a:buNone/>
            </a:pPr>
            <a:endParaRPr lang="en-US" altLang="zh-TW" dirty="0"/>
          </a:p>
          <a:p>
            <a:pPr marL="0" indent="0">
              <a:buFont typeface="Arial" panose="020B0604020202020204" pitchFamily="34" charset="0"/>
              <a:buNone/>
            </a:pPr>
            <a:r>
              <a:rPr lang="zh-TW" altLang="en-US" dirty="0"/>
              <a:t>這邊有實際的影片</a:t>
            </a:r>
            <a:r>
              <a:rPr lang="en-US" altLang="zh-TW" dirty="0"/>
              <a:t>demo</a:t>
            </a:r>
            <a:r>
              <a:rPr lang="zh-TW" altLang="en-US" dirty="0"/>
              <a:t>，看了可能比較有感受</a:t>
            </a:r>
            <a:endParaRPr lang="en-US" altLang="zh-TW" dirty="0"/>
          </a:p>
          <a:p>
            <a:r>
              <a:rPr lang="en-US" altLang="zh-TW" sz="1800" b="0" i="0" u="none" strike="noStrike" baseline="0" dirty="0">
                <a:solidFill>
                  <a:srgbClr val="000000"/>
                </a:solidFill>
                <a:latin typeface="NimbusRomNo9L-Regu"/>
              </a:rPr>
              <a:t>-------</a:t>
            </a:r>
          </a:p>
          <a:p>
            <a:endParaRPr lang="en-US" altLang="zh-TW" sz="1800" b="0" i="0" u="none" strike="noStrike" baseline="0" dirty="0">
              <a:solidFill>
                <a:srgbClr val="000000"/>
              </a:solidFill>
              <a:latin typeface="NimbusRomNo9L-Regu"/>
            </a:endParaRPr>
          </a:p>
          <a:p>
            <a:r>
              <a:rPr lang="zh-TW" altLang="en-US" sz="1800" dirty="0"/>
              <a:t>图</a:t>
            </a:r>
            <a:r>
              <a:rPr lang="en-US" altLang="zh-TW" sz="1800" dirty="0"/>
              <a:t>7.14</a:t>
            </a:r>
            <a:r>
              <a:rPr lang="zh-TW" altLang="en-US" sz="1800" dirty="0"/>
              <a:t> 从 多幅图像 中 提取并匹配 的 </a:t>
            </a:r>
            <a:r>
              <a:rPr lang="zh-TW" altLang="en-US" sz="1800" b="1" u="sng" dirty="0"/>
              <a:t>最大 穩定極值區域 </a:t>
            </a:r>
            <a:r>
              <a:rPr lang="en-US" altLang="zh-TW" sz="1800" b="1" u="sng" dirty="0"/>
              <a:t>(MSERs)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 (</a:t>
            </a:r>
            <a:r>
              <a:rPr lang="en-US" altLang="zh-TW" sz="1800" dirty="0" err="1"/>
              <a:t>Matas</a:t>
            </a:r>
            <a:r>
              <a:rPr lang="en-US" altLang="zh-TW" sz="1800" dirty="0"/>
              <a:t>, Chum et al. 2004)©2004 Elsevier</a:t>
            </a:r>
            <a:r>
              <a:rPr lang="zh-TW" altLang="en-US" sz="1800" dirty="0"/>
              <a:t>。</a:t>
            </a:r>
            <a:r>
              <a:rPr lang="en-US" altLang="zh-TW" sz="1800" dirty="0"/>
              <a:t> </a:t>
            </a:r>
            <a:r>
              <a:rPr lang="zh-TW" altLang="zh-TW" sz="2800" dirty="0">
                <a:solidFill>
                  <a:srgbClr val="2F2F2F"/>
                </a:solidFill>
                <a:effectLst/>
                <a:ea typeface="inherit"/>
              </a:rPr>
              <a:t>abbr.</a:t>
            </a:r>
            <a:r>
              <a:rPr lang="en-US" altLang="zh-TW" sz="2800" dirty="0">
                <a:solidFill>
                  <a:srgbClr val="2F2F2F"/>
                </a:solidFill>
                <a:effectLst/>
                <a:ea typeface="Microsoft JhengHei" panose="020B0604030504040204" pitchFamily="34" charset="-120"/>
              </a:rPr>
              <a:t> </a:t>
            </a:r>
            <a:r>
              <a:rPr lang="zh-TW" altLang="zh-TW" sz="2800" dirty="0">
                <a:effectLst/>
                <a:ea typeface="Microsoft JhengHei" panose="020B0604030504040204" pitchFamily="34" charset="-120"/>
              </a:rPr>
              <a:t>et alii  = and others</a:t>
            </a:r>
            <a:r>
              <a:rPr lang="en-US" altLang="zh-TW" sz="2800" dirty="0">
                <a:effectLst/>
                <a:ea typeface="Microsoft JhengHei" panose="020B0604030504040204" pitchFamily="34" charset="-120"/>
              </a:rPr>
              <a:t> </a:t>
            </a:r>
            <a:r>
              <a:rPr lang="zh-TW" altLang="zh-TW" sz="2800" dirty="0">
                <a:effectLst/>
                <a:ea typeface="Microsoft JhengHei" panose="020B0604030504040204" pitchFamily="34" charset="-120"/>
              </a:rPr>
              <a:t>以及其他人</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40</a:t>
            </a:fld>
            <a:endParaRPr lang="zh-TW" altLang="en-US"/>
          </a:p>
        </p:txBody>
      </p:sp>
    </p:spTree>
    <p:extLst>
      <p:ext uri="{BB962C8B-B14F-4D97-AF65-F5344CB8AC3E}">
        <p14:creationId xmlns:p14="http://schemas.microsoft.com/office/powerpoint/2010/main" val="1973998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228600" indent="-22860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左邊：調整</a:t>
            </a:r>
            <a:r>
              <a:rPr lang="zh-TW" altLang="zh-TW" sz="1100" b="1" i="0" u="sng" dirty="0">
                <a:solidFill>
                  <a:srgbClr val="000000"/>
                </a:solidFill>
                <a:effectLst/>
                <a:ea typeface="Microsoft JhengHei" panose="020B0604030504040204" pitchFamily="34" charset="-120"/>
              </a:rPr>
              <a:t>閾值</a:t>
            </a:r>
            <a:r>
              <a:rPr lang="zh-TW" altLang="zh-TW" sz="1100" b="0" i="0" dirty="0">
                <a:solidFill>
                  <a:srgbClr val="000000"/>
                </a:solidFill>
                <a:effectLst/>
                <a:ea typeface="Microsoft JhengHei" panose="020B0604030504040204" pitchFamily="34" charset="-120"/>
              </a:rPr>
              <a:t>，紅點</a:t>
            </a:r>
            <a:r>
              <a:rPr lang="zh-TW" altLang="zh-TW" sz="1100" b="1" i="0" u="sng" dirty="0">
                <a:solidFill>
                  <a:srgbClr val="000000"/>
                </a:solidFill>
                <a:effectLst/>
                <a:ea typeface="Microsoft JhengHei" panose="020B0604030504040204" pitchFamily="34" charset="-120"/>
              </a:rPr>
              <a:t>特徵 改變</a:t>
            </a:r>
            <a:endParaRPr lang="zh-TW" altLang="zh-TW" sz="1100" b="0" i="0" dirty="0">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把 </a:t>
            </a:r>
            <a:r>
              <a:rPr lang="zh-TW" altLang="zh-TW" sz="1100" b="1" i="0" u="sng" dirty="0">
                <a:solidFill>
                  <a:srgbClr val="000000"/>
                </a:solidFill>
                <a:effectLst/>
                <a:ea typeface="Microsoft JhengHei" panose="020B0604030504040204" pitchFamily="34" charset="-120"/>
              </a:rPr>
              <a:t>紅點包起來</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部分 </a:t>
            </a:r>
            <a:r>
              <a:rPr lang="zh-TW" altLang="zh-TW" sz="1100" b="1" i="0" u="sng" dirty="0">
                <a:solidFill>
                  <a:srgbClr val="000000"/>
                </a:solidFill>
                <a:effectLst/>
                <a:ea typeface="Microsoft JhengHei" panose="020B0604030504040204" pitchFamily="34" charset="-120"/>
              </a:rPr>
              <a:t>二值化</a:t>
            </a:r>
            <a:r>
              <a:rPr lang="zh-TW" altLang="zh-TW" sz="1100" b="0" i="0" dirty="0">
                <a:solidFill>
                  <a:srgbClr val="000000"/>
                </a:solidFill>
                <a:effectLst/>
                <a:ea typeface="Microsoft JhengHei" panose="020B0604030504040204" pitchFamily="34" charset="-120"/>
              </a:rPr>
              <a:t>，看起來更</a:t>
            </a:r>
            <a:r>
              <a:rPr lang="zh-TW" altLang="zh-TW" sz="1100" b="1" i="0" u="sng" dirty="0">
                <a:solidFill>
                  <a:srgbClr val="000000"/>
                </a:solidFill>
                <a:effectLst/>
                <a:ea typeface="Microsoft JhengHei" panose="020B0604030504040204" pitchFamily="34" charset="-120"/>
              </a:rPr>
              <a:t>清楚</a:t>
            </a:r>
            <a:br>
              <a:rPr lang="zh-TW" altLang="zh-TW" sz="1100" b="0" i="0" dirty="0">
                <a:solidFill>
                  <a:srgbClr val="000000"/>
                </a:solidFill>
                <a:effectLst/>
                <a:ea typeface="Microsoft JhengHei" panose="020B0604030504040204" pitchFamily="34" charset="-120"/>
              </a:rPr>
            </a:br>
            <a:r>
              <a:rPr lang="zh-TW" altLang="zh-TW" sz="1100" b="0" i="0" dirty="0">
                <a:solidFill>
                  <a:srgbClr val="000000"/>
                </a:solidFill>
                <a:effectLst/>
                <a:ea typeface="Microsoft JhengHei" panose="020B0604030504040204" pitchFamily="34" charset="-120"/>
              </a:rPr>
              <a:t>調整一個 </a:t>
            </a:r>
            <a:r>
              <a:rPr lang="zh-TW" altLang="zh-TW" sz="1100" b="1" i="0" u="sng" dirty="0">
                <a:solidFill>
                  <a:srgbClr val="000000"/>
                </a:solidFill>
                <a:effectLst/>
                <a:ea typeface="Microsoft JhengHei" panose="020B0604030504040204" pitchFamily="34" charset="-120"/>
              </a:rPr>
              <a:t>最適合的閾值</a:t>
            </a:r>
            <a:r>
              <a:rPr lang="zh-TW" altLang="zh-TW" sz="1100" b="0" i="0" dirty="0">
                <a:solidFill>
                  <a:srgbClr val="000000"/>
                </a:solidFill>
                <a:effectLst/>
                <a:ea typeface="Microsoft JhengHei" panose="020B0604030504040204" pitchFamily="34" charset="-120"/>
              </a:rPr>
              <a:t>，就能</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清楚抓到 特徵 </a:t>
            </a:r>
            <a:endParaRPr lang="zh-TW" altLang="zh-TW" sz="1100" b="0" i="0" dirty="0">
              <a:effectLst/>
              <a:ea typeface="Microsoft JhengHei" panose="020B0604030504040204" pitchFamily="34" charset="-120"/>
            </a:endParaRPr>
          </a:p>
          <a:p>
            <a:pPr marL="228600" indent="-22860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右邊：</a:t>
            </a:r>
            <a:r>
              <a:rPr lang="zh-TW" altLang="zh-TW" sz="1100" b="1" i="0" u="sng" dirty="0">
                <a:solidFill>
                  <a:srgbClr val="000000"/>
                </a:solidFill>
                <a:effectLst/>
                <a:ea typeface="Microsoft JhengHei" panose="020B0604030504040204" pitchFamily="34" charset="-120"/>
              </a:rPr>
              <a:t>找到特徵後</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旋轉</a:t>
            </a:r>
            <a:r>
              <a:rPr lang="zh-TW" altLang="zh-TW" sz="1100" b="0" i="0" dirty="0">
                <a:solidFill>
                  <a:srgbClr val="000000"/>
                </a:solidFill>
                <a:effectLst/>
                <a:ea typeface="Microsoft JhengHei" panose="020B0604030504040204" pitchFamily="34" charset="-120"/>
              </a:rPr>
              <a:t> 這 </a:t>
            </a:r>
            <a:r>
              <a:rPr lang="zh-TW" altLang="zh-TW" sz="1100" b="1" i="0" u="sng" dirty="0">
                <a:solidFill>
                  <a:srgbClr val="000000"/>
                </a:solidFill>
                <a:effectLst/>
                <a:ea typeface="Microsoft JhengHei" panose="020B0604030504040204" pitchFamily="34" charset="-120"/>
              </a:rPr>
              <a:t>抓到特徵區域</a:t>
            </a:r>
            <a:r>
              <a:rPr lang="zh-TW" altLang="zh-TW" sz="1100" b="0" i="0" dirty="0">
                <a:solidFill>
                  <a:srgbClr val="000000"/>
                </a:solidFill>
                <a:effectLst/>
                <a:ea typeface="Microsoft JhengHei" panose="020B0604030504040204" pitchFamily="34" charset="-120"/>
              </a:rPr>
              <a:t> 的 </a:t>
            </a:r>
            <a:r>
              <a:rPr lang="zh-TW" altLang="zh-TW" sz="1100" b="1" i="0" u="sng" dirty="0">
                <a:solidFill>
                  <a:srgbClr val="000000"/>
                </a:solidFill>
                <a:effectLst/>
                <a:ea typeface="Microsoft JhengHei" panose="020B0604030504040204" pitchFamily="34" charset="-120"/>
              </a:rPr>
              <a:t>物體</a:t>
            </a:r>
            <a:br>
              <a:rPr lang="zh-TW" altLang="zh-TW" sz="1100" b="1" i="0" u="sng" dirty="0">
                <a:solidFill>
                  <a:srgbClr val="000000"/>
                </a:solidFill>
                <a:effectLst/>
                <a:ea typeface="Microsoft JhengHei" panose="020B0604030504040204" pitchFamily="34" charset="-120"/>
              </a:rPr>
            </a:br>
            <a:r>
              <a:rPr lang="zh-TW" altLang="zh-TW" sz="1100" b="0" i="0" dirty="0">
                <a:solidFill>
                  <a:srgbClr val="000000"/>
                </a:solidFill>
                <a:effectLst/>
                <a:ea typeface="Microsoft JhengHei" panose="020B0604030504040204" pitchFamily="34" charset="-120"/>
              </a:rPr>
              <a:t>再怎麼 </a:t>
            </a:r>
            <a:r>
              <a:rPr lang="zh-TW" altLang="zh-TW" sz="1100" b="1" i="0" u="sng" dirty="0">
                <a:solidFill>
                  <a:srgbClr val="000000"/>
                </a:solidFill>
                <a:effectLst/>
                <a:ea typeface="Microsoft JhengHei" panose="020B0604030504040204" pitchFamily="34" charset="-120"/>
              </a:rPr>
              <a:t>旋轉 平移</a:t>
            </a:r>
            <a:r>
              <a:rPr lang="zh-TW" altLang="zh-TW" sz="1100" b="0" i="0" dirty="0">
                <a:solidFill>
                  <a:srgbClr val="000000"/>
                </a:solidFill>
                <a:effectLst/>
                <a:ea typeface="Microsoft JhengHei" panose="020B0604030504040204" pitchFamily="34" charset="-120"/>
              </a:rPr>
              <a:t> 都能</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抓到同一個</a:t>
            </a:r>
            <a:r>
              <a:rPr lang="zh-TW" altLang="zh-TW" sz="1100" b="0" i="0" dirty="0">
                <a:solidFill>
                  <a:srgbClr val="000000"/>
                </a:solidFill>
                <a:effectLst/>
                <a:ea typeface="Microsoft JhengHei" panose="020B0604030504040204" pitchFamily="34" charset="-120"/>
              </a:rPr>
              <a:t>，比如：上面的牛、下面的章魚</a:t>
            </a:r>
            <a:endParaRPr lang="zh-TW" altLang="zh-TW" sz="1100" b="0" i="0" dirty="0">
              <a:effectLst/>
              <a:ea typeface="Microsoft JhengHei" panose="020B0604030504040204" pitchFamily="34" charset="-120"/>
            </a:endParaRPr>
          </a:p>
          <a:p>
            <a:pPr marL="342900" lvl="0" indent="-342900">
              <a:buFont typeface="+mj-lt"/>
              <a:buAutoNum type="arabicPeriod"/>
            </a:pPr>
            <a:endParaRPr lang="en-US" altLang="zh-TW" sz="1800" b="0" i="0" u="none" strike="noStrike" baseline="0" dirty="0">
              <a:solidFill>
                <a:srgbClr val="000000"/>
              </a:solidFill>
              <a:latin typeface="NimbusRomNo9L-Regu"/>
            </a:endParaRPr>
          </a:p>
          <a:p>
            <a:pPr marL="0" lvl="0" indent="0">
              <a:buFont typeface="+mj-lt"/>
              <a:buNone/>
            </a:pPr>
            <a:r>
              <a:rPr lang="zh-TW" altLang="en-US" sz="1800" b="0" i="0" u="none" strike="noStrike" baseline="0" dirty="0">
                <a:solidFill>
                  <a:srgbClr val="000000"/>
                </a:solidFill>
                <a:latin typeface="NimbusRomNo9L-Regu"/>
              </a:rPr>
              <a:t>這就是 </a:t>
            </a:r>
            <a:r>
              <a:rPr lang="en-US" altLang="zh-TW" sz="1800" b="1" i="0" u="sng" strike="noStrike" baseline="0" dirty="0">
                <a:solidFill>
                  <a:srgbClr val="000000"/>
                </a:solidFill>
                <a:latin typeface="NimbusRomNo9L-Regu"/>
              </a:rPr>
              <a:t>MSER </a:t>
            </a:r>
            <a:r>
              <a:rPr lang="zh-TW" altLang="en-US" sz="1800" b="1" i="0" u="sng" strike="noStrike" baseline="0" dirty="0">
                <a:solidFill>
                  <a:srgbClr val="000000"/>
                </a:solidFill>
                <a:latin typeface="NimbusRomNo9L-Regu"/>
              </a:rPr>
              <a:t>的應用</a:t>
            </a:r>
            <a:endParaRPr lang="en-US" altLang="zh-TW" sz="1800" b="1" i="0" u="sng" strike="noStrike" baseline="0" dirty="0">
              <a:solidFill>
                <a:srgbClr val="000000"/>
              </a:solidFill>
              <a:latin typeface="NimbusRomNo9L-Regu"/>
            </a:endParaRPr>
          </a:p>
          <a:p>
            <a:r>
              <a:rPr lang="en-US" altLang="zh-TW" sz="1800" b="0" i="0" u="none" strike="noStrike" baseline="0" dirty="0">
                <a:solidFill>
                  <a:srgbClr val="000000"/>
                </a:solidFill>
                <a:latin typeface="NimbusRomNo9L-Regu"/>
              </a:rPr>
              <a:t>-------</a:t>
            </a:r>
          </a:p>
          <a:p>
            <a:endParaRPr lang="en-US" altLang="zh-TW" dirty="0"/>
          </a:p>
          <a:p>
            <a:endParaRPr lang="en-US" altLang="zh-TW" dirty="0"/>
          </a:p>
          <a:p>
            <a:r>
              <a:rPr lang="en-US" altLang="zh-TW" dirty="0"/>
              <a:t>https://</a:t>
            </a:r>
            <a:r>
              <a:rPr lang="en-US" altLang="zh-TW" dirty="0" err="1"/>
              <a:t>www.youtube.com</a:t>
            </a:r>
            <a:r>
              <a:rPr lang="en-US" altLang="zh-TW" dirty="0"/>
              <a:t>/</a:t>
            </a:r>
            <a:r>
              <a:rPr lang="en-US" altLang="zh-TW" dirty="0" err="1"/>
              <a:t>watch?v</a:t>
            </a:r>
            <a:r>
              <a:rPr lang="en-US" altLang="zh-TW" dirty="0"/>
              <a:t>=tWdJ-NFE6vY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a:t>
            </a:r>
            <a:r>
              <a:rPr lang="en-US" altLang="zh-TW" dirty="0" err="1"/>
              <a:t>www.youtube.com</a:t>
            </a:r>
            <a:r>
              <a:rPr lang="en-US" altLang="zh-TW" dirty="0"/>
              <a:t>/</a:t>
            </a:r>
            <a:r>
              <a:rPr lang="en-US" altLang="zh-TW" dirty="0" err="1"/>
              <a:t>watch?v</a:t>
            </a:r>
            <a:r>
              <a:rPr lang="en-US" altLang="zh-TW" dirty="0"/>
              <a:t>=yJ7HSDvTdmg</a:t>
            </a:r>
          </a:p>
          <a:p>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41</a:t>
            </a:fld>
            <a:endParaRPr lang="zh-TW" altLang="en-US"/>
          </a:p>
        </p:txBody>
      </p:sp>
    </p:spTree>
    <p:extLst>
      <p:ext uri="{BB962C8B-B14F-4D97-AF65-F5344CB8AC3E}">
        <p14:creationId xmlns:p14="http://schemas.microsoft.com/office/powerpoint/2010/main" val="1050573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這是</a:t>
            </a:r>
            <a:r>
              <a:rPr lang="zh-TW" altLang="en-US" b="1" u="sng" dirty="0"/>
              <a:t>課本</a:t>
            </a:r>
            <a:r>
              <a:rPr lang="zh-TW" altLang="en-US" dirty="0"/>
              <a:t>提到的一些論文，不過也是</a:t>
            </a:r>
            <a:r>
              <a:rPr lang="en-US" altLang="zh-TW" b="1" u="sng" dirty="0"/>
              <a:t>2018</a:t>
            </a:r>
            <a:r>
              <a:rPr lang="zh-TW" altLang="en-US" b="1" u="sng" dirty="0"/>
              <a:t>年以前</a:t>
            </a:r>
            <a:endParaRPr lang="en-US" altLang="zh-TW" b="1" u="sng" dirty="0"/>
          </a:p>
          <a:p>
            <a:r>
              <a:rPr lang="zh-TW" altLang="en-US" dirty="0"/>
              <a:t>有興趣可以看一下</a:t>
            </a:r>
            <a:endParaRPr lang="en-US" altLang="zh-TW" dirty="0"/>
          </a:p>
          <a:p>
            <a:pPr marL="171450" indent="-171450">
              <a:buFont typeface="Arial" panose="020B0604020202020204" pitchFamily="34" charset="0"/>
              <a:buChar char="•"/>
            </a:pPr>
            <a:r>
              <a:rPr lang="zh-TW" altLang="en-US" sz="1200" b="0" i="0" u="none" strike="noStrike" baseline="0" dirty="0">
                <a:solidFill>
                  <a:srgbClr val="FF0000"/>
                </a:solidFill>
                <a:latin typeface="NimbusRomNo9L-Regu"/>
              </a:rPr>
              <a:t>其中 </a:t>
            </a:r>
            <a:r>
              <a:rPr lang="en-US" altLang="zh-TW" sz="1200" b="0" i="0" u="none" strike="noStrike" baseline="0" dirty="0" err="1">
                <a:solidFill>
                  <a:srgbClr val="FF0000"/>
                </a:solidFill>
                <a:latin typeface="NimbusRomNo9L-Regu"/>
              </a:rPr>
              <a:t>SuperPoint</a:t>
            </a:r>
            <a:r>
              <a:rPr lang="zh-TW" altLang="en-US" sz="1200" b="0" i="0" u="none" strike="noStrike" baseline="0" dirty="0">
                <a:solidFill>
                  <a:srgbClr val="FF0000"/>
                </a:solidFill>
                <a:latin typeface="NimbusRomNo9L-Regu"/>
              </a:rPr>
              <a:t> 這篇蠻</a:t>
            </a:r>
            <a:r>
              <a:rPr lang="zh-TW" altLang="en-US" sz="1200" b="1" i="0" u="sng" strike="noStrike" baseline="0" dirty="0">
                <a:solidFill>
                  <a:srgbClr val="FF0000"/>
                </a:solidFill>
                <a:latin typeface="NimbusRomNo9L-Regu"/>
              </a:rPr>
              <a:t>重要</a:t>
            </a:r>
            <a:r>
              <a:rPr lang="zh-TW" altLang="en-US" sz="1200" b="0" i="0" u="none" strike="noStrike" baseline="0" dirty="0">
                <a:solidFill>
                  <a:srgbClr val="FF0000"/>
                </a:solidFill>
                <a:latin typeface="NimbusRomNo9L-Regu"/>
              </a:rPr>
              <a:t>的</a:t>
            </a:r>
            <a:endParaRPr lang="en-US" altLang="zh-TW" dirty="0"/>
          </a:p>
          <a:p>
            <a:r>
              <a:rPr lang="en-US" altLang="zh-TW" dirty="0"/>
              <a:t>-----</a:t>
            </a:r>
          </a:p>
          <a:p>
            <a:endParaRPr lang="en-US" altLang="zh-TW" dirty="0"/>
          </a:p>
          <a:p>
            <a:endParaRPr lang="en-US" altLang="zh-TW" dirty="0"/>
          </a:p>
          <a:p>
            <a:r>
              <a:rPr lang="en-US" altLang="zh-TW" dirty="0"/>
              <a:t>covariant </a:t>
            </a:r>
            <a:r>
              <a:rPr lang="zh-TW" altLang="en-US" dirty="0"/>
              <a:t>共變異數</a:t>
            </a:r>
            <a:endParaRPr lang="en-US" altLang="zh-TW" dirty="0"/>
          </a:p>
          <a:p>
            <a:r>
              <a:rPr lang="zh-TW" altLang="en-US" dirty="0"/>
              <a:t>指定方向</a:t>
            </a:r>
            <a:endParaRPr lang="en-US" altLang="zh-TW" dirty="0"/>
          </a:p>
          <a:p>
            <a:endParaRPr lang="en-US" altLang="zh-TW" dirty="0"/>
          </a:p>
          <a:p>
            <a:r>
              <a:rPr lang="zh-TW" altLang="en-US" dirty="0"/>
              <a:t>有關於使用</a:t>
            </a:r>
            <a:r>
              <a:rPr lang="en-US" altLang="zh-TW" dirty="0"/>
              <a:t>CNN</a:t>
            </a:r>
            <a:r>
              <a:rPr lang="zh-TW" altLang="en-US" dirty="0"/>
              <a:t>來找特徵值的</a:t>
            </a:r>
            <a:endParaRPr lang="en-US" altLang="zh-TW" dirty="0"/>
          </a:p>
          <a:p>
            <a:r>
              <a:rPr lang="zh-TW" altLang="en-US" dirty="0"/>
              <a:t>這些都會有相關的概念，各種的旋轉、尺度、仿射</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42</a:t>
            </a:fld>
            <a:endParaRPr lang="zh-TW" altLang="en-US"/>
          </a:p>
        </p:txBody>
      </p:sp>
    </p:spTree>
    <p:extLst>
      <p:ext uri="{BB962C8B-B14F-4D97-AF65-F5344CB8AC3E}">
        <p14:creationId xmlns:p14="http://schemas.microsoft.com/office/powerpoint/2010/main" val="2808219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zh-TW" altLang="en-US" dirty="0"/>
              <a:t>這邊是 比較</a:t>
            </a:r>
            <a:r>
              <a:rPr lang="zh-TW" altLang="en-US" b="1" u="sng" dirty="0"/>
              <a:t>最近</a:t>
            </a:r>
            <a:r>
              <a:rPr lang="zh-TW" altLang="en-US" dirty="0"/>
              <a:t> 的 論文</a:t>
            </a:r>
            <a:endParaRPr lang="en-US" altLang="zh-TW" dirty="0"/>
          </a:p>
          <a:p>
            <a:r>
              <a:rPr lang="zh-TW" altLang="en-US" dirty="0"/>
              <a:t>使用 </a:t>
            </a:r>
            <a:r>
              <a:rPr lang="en-US" altLang="zh-TW" b="1" u="sng" dirty="0"/>
              <a:t>Transformer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最上面那篇 </a:t>
            </a:r>
            <a:r>
              <a:rPr lang="en-US" altLang="zh-TW" sz="1200" b="1" i="0" u="sng" strike="noStrike" baseline="0" dirty="0" err="1">
                <a:solidFill>
                  <a:srgbClr val="000000"/>
                </a:solidFill>
                <a:latin typeface="NimbusRomNo9L-Regu"/>
              </a:rPr>
              <a:t>SuperGlue</a:t>
            </a:r>
            <a:r>
              <a:rPr lang="zh-TW" altLang="en-US" sz="1200" b="0" i="0" u="none" strike="noStrike" baseline="0" dirty="0">
                <a:solidFill>
                  <a:srgbClr val="000000"/>
                </a:solidFill>
                <a:latin typeface="NimbusRomNo9L-Regu"/>
              </a:rPr>
              <a:t>：跟前面的 </a:t>
            </a:r>
            <a:r>
              <a:rPr lang="en-US" altLang="zh-TW" sz="1200" b="0" i="0" u="none" strike="noStrike" baseline="0" dirty="0" err="1">
                <a:solidFill>
                  <a:srgbClr val="000000"/>
                </a:solidFill>
                <a:latin typeface="NimbusRomNo9L-Regu"/>
              </a:rPr>
              <a:t>SuperPoint</a:t>
            </a:r>
            <a:r>
              <a:rPr lang="zh-TW" altLang="en-US" sz="1200" b="0" i="0" u="none" strike="noStrike" baseline="0" dirty="0">
                <a:solidFill>
                  <a:srgbClr val="000000"/>
                </a:solidFill>
                <a:latin typeface="NimbusRomNo9L-Regu"/>
              </a:rPr>
              <a:t> 是 </a:t>
            </a:r>
            <a:r>
              <a:rPr lang="zh-TW" altLang="en-US" sz="1200" b="1" i="0" u="sng" strike="noStrike" baseline="0" dirty="0">
                <a:solidFill>
                  <a:srgbClr val="000000"/>
                </a:solidFill>
                <a:latin typeface="NimbusRomNo9L-Regu"/>
              </a:rPr>
              <a:t>同一個實驗室</a:t>
            </a:r>
            <a:r>
              <a:rPr lang="zh-TW" altLang="en-US" sz="1200" b="0" i="0" u="none" strike="noStrike" baseline="0" dirty="0">
                <a:solidFill>
                  <a:srgbClr val="000000"/>
                </a:solidFill>
                <a:latin typeface="NimbusRomNo9L-Regu"/>
              </a:rPr>
              <a:t> 做的</a:t>
            </a:r>
            <a:br>
              <a:rPr lang="en-US" altLang="zh-TW" sz="1200" b="0" i="0" u="none" strike="noStrike" baseline="0" dirty="0">
                <a:solidFill>
                  <a:srgbClr val="000000"/>
                </a:solidFill>
                <a:latin typeface="NimbusRomNo9L-Regu"/>
              </a:rPr>
            </a:br>
            <a:r>
              <a:rPr lang="en-US" altLang="zh-TW" sz="1200" b="0" i="0" u="none" strike="noStrike" baseline="0" dirty="0">
                <a:solidFill>
                  <a:srgbClr val="000000"/>
                </a:solidFill>
                <a:latin typeface="NimbusRomNo9L-Regu"/>
              </a:rPr>
              <a:t>(</a:t>
            </a:r>
            <a:r>
              <a:rPr lang="zh-TW" altLang="zh-TW" sz="1200" dirty="0">
                <a:effectLst/>
                <a:ea typeface="Microsoft JhengHei UI" panose="020B0604030504040204" pitchFamily="34" charset="-120"/>
              </a:rPr>
              <a:t>ETH Zurich</a:t>
            </a:r>
            <a:r>
              <a:rPr lang="en-US" altLang="zh-TW" sz="1200" dirty="0">
                <a:effectLst/>
                <a:ea typeface="Microsoft JhengHei UI" panose="020B0604030504040204" pitchFamily="34" charset="-120"/>
              </a:rPr>
              <a:t> </a:t>
            </a:r>
            <a:r>
              <a:rPr lang="en-US" altLang="zh-TW" sz="1200" dirty="0">
                <a:effectLst/>
                <a:ea typeface="Microsoft JhengHei UI" panose="020B0604030504040204" pitchFamily="34" charset="-120"/>
                <a:hlinkClick r:id="rId3"/>
              </a:rPr>
              <a:t>CVG</a:t>
            </a:r>
            <a:r>
              <a:rPr lang="en-US" altLang="zh-TW" sz="1200" dirty="0">
                <a:effectLst/>
                <a:ea typeface="Microsoft JhengHei UI" panose="020B0604030504040204" pitchFamily="34" charset="-120"/>
              </a:rPr>
              <a:t> (</a:t>
            </a:r>
            <a:r>
              <a:rPr lang="zh-TW" altLang="zh-TW" sz="1200" dirty="0">
                <a:effectLst/>
                <a:ea typeface="Microsoft JhengHei UI" panose="020B0604030504040204" pitchFamily="34" charset="-120"/>
              </a:rPr>
              <a:t>Computer Vision and Geometry Lab</a:t>
            </a:r>
            <a:r>
              <a:rPr lang="en-US" altLang="zh-TW" sz="1200" dirty="0">
                <a:effectLst/>
                <a:ea typeface="Microsoft JhengHei UI" panose="020B0604030504040204" pitchFamily="34" charset="-120"/>
              </a:rPr>
              <a:t>)</a:t>
            </a:r>
            <a:r>
              <a:rPr lang="en-US" altLang="zh-TW" sz="1200" b="0" i="0" u="none" strike="noStrike" baseline="0" dirty="0">
                <a:solidFill>
                  <a:srgbClr val="000000"/>
                </a:solidFill>
                <a:latin typeface="NimbusRomNo9L-Regu"/>
              </a:rPr>
              <a:t>)</a:t>
            </a:r>
            <a:endParaRPr lang="en-US" altLang="zh-TW" sz="1800" dirty="0">
              <a:effectLst/>
              <a:ea typeface="Microsoft JhengHei UI" panose="020B0604030504040204" pitchFamily="34"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800" b="0" i="0" u="none" strike="noStrike" baseline="0" dirty="0" err="1">
                <a:solidFill>
                  <a:srgbClr val="000000"/>
                </a:solidFill>
                <a:latin typeface="NimbusRomNo9L-Regu"/>
              </a:rPr>
              <a:t>LoFTR</a:t>
            </a:r>
            <a:r>
              <a:rPr lang="zh-TW" altLang="en-US" sz="1800" b="0" i="0" u="none" strike="noStrike" baseline="0" dirty="0">
                <a:solidFill>
                  <a:srgbClr val="000000"/>
                </a:solidFill>
                <a:latin typeface="NimbusRomNo9L-Regu"/>
              </a:rPr>
              <a:t>：下面範例影片</a:t>
            </a:r>
            <a:br>
              <a:rPr lang="en-US" altLang="zh-TW" sz="1800" b="0" i="0" u="none" strike="noStrike" baseline="0" dirty="0">
                <a:solidFill>
                  <a:srgbClr val="000000"/>
                </a:solidFill>
                <a:latin typeface="NimbusRomNo9L-Regu"/>
              </a:rPr>
            </a:br>
            <a:r>
              <a:rPr lang="zh-TW" altLang="en-US" sz="1800" b="0" i="0" u="none" strike="noStrike" baseline="0" dirty="0">
                <a:solidFill>
                  <a:srgbClr val="000000"/>
                </a:solidFill>
                <a:latin typeface="NimbusRomNo9L-Regu"/>
              </a:rPr>
              <a:t>前面同學：</a:t>
            </a:r>
            <a:r>
              <a:rPr lang="zh-TW" altLang="en-US" sz="1800" b="1" i="0" u="sng" strike="noStrike" baseline="0" dirty="0">
                <a:solidFill>
                  <a:srgbClr val="000000"/>
                </a:solidFill>
                <a:latin typeface="NimbusRomNo9L-Regu"/>
              </a:rPr>
              <a:t>自動對準 </a:t>
            </a:r>
            <a:r>
              <a:rPr lang="zh-TW" altLang="en-US" sz="2800" b="1" i="0" u="sng" strike="noStrike" dirty="0">
                <a:solidFill>
                  <a:srgbClr val="000000"/>
                </a:solidFill>
                <a:effectLst/>
                <a:latin typeface="Microsoft Jhenghei" panose="020B0604030504040204" pitchFamily="34" charset="-120"/>
                <a:ea typeface="Microsoft Jhenghei" panose="020B0604030504040204" pitchFamily="34" charset="-120"/>
              </a:rPr>
              <a:t>人工水晶體 植入</a:t>
            </a:r>
            <a:r>
              <a:rPr lang="zh-TW" altLang="en-US" sz="2800" b="0" i="0" u="none" strike="noStrike" dirty="0">
                <a:solidFill>
                  <a:srgbClr val="000000"/>
                </a:solidFill>
                <a:effectLst/>
                <a:latin typeface="Microsoft Jhenghei" panose="020B0604030504040204" pitchFamily="34" charset="-120"/>
                <a:ea typeface="Microsoft Jhenghei" panose="020B0604030504040204" pitchFamily="34" charset="-120"/>
              </a:rPr>
              <a:t> 研究，用它做 </a:t>
            </a:r>
            <a:r>
              <a:rPr lang="zh-TW" altLang="en-US" sz="2800" b="1" i="0" u="sng" strike="noStrike" dirty="0">
                <a:solidFill>
                  <a:srgbClr val="000000"/>
                </a:solidFill>
                <a:effectLst/>
                <a:latin typeface="Microsoft Jhenghei" panose="020B0604030504040204" pitchFamily="34" charset="-120"/>
                <a:ea typeface="Microsoft Jhenghei" panose="020B0604030504040204" pitchFamily="34" charset="-120"/>
              </a:rPr>
              <a:t>眼球追蹤</a:t>
            </a:r>
            <a:endParaRPr lang="zh-TW" altLang="zh-TW" sz="1800" b="1" u="sng" dirty="0">
              <a:effectLst/>
              <a:ea typeface="Microsoft JhengHei UI" panose="020B0604030504040204" pitchFamily="34" charset="-120"/>
            </a:endParaRPr>
          </a:p>
          <a:p>
            <a:pPr marL="228600" indent="-228600">
              <a:buFont typeface="+mj-lt"/>
              <a:buAutoNum type="arabicPeriod"/>
            </a:pPr>
            <a:r>
              <a:rPr lang="zh-TW" altLang="en-US" sz="1200" b="0" i="0" u="none" strike="noStrike" baseline="0" dirty="0">
                <a:solidFill>
                  <a:srgbClr val="000000"/>
                </a:solidFill>
                <a:latin typeface="NimbusRomNo9L-Regu"/>
              </a:rPr>
              <a:t>每年</a:t>
            </a:r>
            <a:r>
              <a:rPr lang="en-US" altLang="zh-TW" sz="1200" b="0" i="0" u="none" strike="noStrike" baseline="0" dirty="0">
                <a:solidFill>
                  <a:srgbClr val="000000"/>
                </a:solidFill>
                <a:latin typeface="NimbusRomNo9L-Regu"/>
              </a:rPr>
              <a:t>CVPR workshop</a:t>
            </a:r>
            <a:r>
              <a:rPr lang="zh-TW" altLang="en-US" sz="1200" b="0" i="0" u="none" strike="noStrike" baseline="0" dirty="0">
                <a:solidFill>
                  <a:srgbClr val="000000"/>
                </a:solidFill>
                <a:latin typeface="NimbusRomNo9L-Regu"/>
              </a:rPr>
              <a:t>：都有 </a:t>
            </a:r>
            <a:r>
              <a:rPr lang="en-US" altLang="zh-TW" sz="1200" b="0" i="0" u="none" strike="noStrike" baseline="0" dirty="0">
                <a:solidFill>
                  <a:srgbClr val="000000"/>
                </a:solidFill>
                <a:latin typeface="NimbusRomNo9L-Regu"/>
              </a:rPr>
              <a:t>Image Matching </a:t>
            </a:r>
            <a:r>
              <a:rPr lang="zh-TW" altLang="en-US" sz="1200" b="0" i="0" u="none" strike="noStrike" baseline="0" dirty="0">
                <a:solidFill>
                  <a:srgbClr val="000000"/>
                </a:solidFill>
                <a:latin typeface="NimbusRomNo9L-Regu"/>
              </a:rPr>
              <a:t>的 競賽</a:t>
            </a:r>
            <a:endParaRPr lang="en-US" altLang="zh-TW" sz="1200" b="0" i="0" u="none" strike="noStrike" baseline="0" dirty="0">
              <a:solidFill>
                <a:srgbClr val="000000"/>
              </a:solidFill>
              <a:latin typeface="NimbusRomNo9L-Regu"/>
            </a:endParaRPr>
          </a:p>
          <a:p>
            <a:pPr marL="171450" indent="-171450">
              <a:buFont typeface="Arial" panose="020B0604020202020204" pitchFamily="34" charset="0"/>
              <a:buChar char="•"/>
            </a:pPr>
            <a:r>
              <a:rPr lang="en-US" altLang="zh-TW" sz="1200" b="0" i="0" u="none" strike="noStrike" baseline="0" dirty="0" err="1">
                <a:solidFill>
                  <a:srgbClr val="000000"/>
                </a:solidFill>
                <a:latin typeface="NimbusRomNo9L-Regu"/>
              </a:rPr>
              <a:t>SuperPoint</a:t>
            </a:r>
            <a:r>
              <a:rPr lang="en-US" altLang="zh-TW" sz="1200" b="0" i="0" u="none" strike="noStrike" baseline="0" dirty="0">
                <a:solidFill>
                  <a:srgbClr val="000000"/>
                </a:solidFill>
                <a:latin typeface="NimbusRomNo9L-Regu"/>
              </a:rPr>
              <a:t> + </a:t>
            </a:r>
            <a:r>
              <a:rPr lang="en-US" altLang="zh-TW" sz="1200" b="0" i="0" u="none" strike="noStrike" baseline="0" dirty="0" err="1">
                <a:solidFill>
                  <a:srgbClr val="000000"/>
                </a:solidFill>
                <a:latin typeface="NimbusRomNo9L-Regu"/>
              </a:rPr>
              <a:t>SuperGlue</a:t>
            </a:r>
            <a:r>
              <a:rPr lang="en-US" altLang="zh-TW" sz="1200" b="0" i="0" u="none" strike="noStrike" baseline="0" dirty="0">
                <a:solidFill>
                  <a:srgbClr val="000000"/>
                </a:solidFill>
                <a:latin typeface="NimbusRomNo9L-Regu"/>
              </a:rPr>
              <a:t> </a:t>
            </a:r>
            <a:r>
              <a:rPr lang="zh-TW" altLang="en-US" sz="1200" b="0" i="0" u="none" strike="noStrike" baseline="0" dirty="0">
                <a:solidFill>
                  <a:srgbClr val="000000"/>
                </a:solidFill>
                <a:latin typeface="NimbusRomNo9L-Regu"/>
              </a:rPr>
              <a:t>搭配的方法：</a:t>
            </a:r>
            <a:br>
              <a:rPr lang="en-US" altLang="zh-TW" sz="1200" b="0" i="0" u="none" strike="noStrike" baseline="0" dirty="0">
                <a:solidFill>
                  <a:srgbClr val="000000"/>
                </a:solidFill>
                <a:latin typeface="NimbusRomNo9L-Regu"/>
              </a:rPr>
            </a:br>
            <a:r>
              <a:rPr lang="zh-TW" altLang="en-US" sz="1200" b="0" i="0" u="none" strike="noStrike" baseline="0" dirty="0">
                <a:solidFill>
                  <a:srgbClr val="000000"/>
                </a:solidFill>
                <a:latin typeface="NimbusRomNo9L-Regu"/>
              </a:rPr>
              <a:t>從 </a:t>
            </a:r>
            <a:r>
              <a:rPr lang="en-US" altLang="zh-TW" sz="1200" b="1" i="0" u="sng" strike="noStrike" baseline="0" dirty="0">
                <a:solidFill>
                  <a:srgbClr val="000000"/>
                </a:solidFill>
                <a:latin typeface="NimbusRomNo9L-Regu"/>
              </a:rPr>
              <a:t>2020 </a:t>
            </a:r>
            <a:r>
              <a:rPr lang="zh-TW" altLang="en-US" sz="1200" b="1" i="0" u="sng" strike="noStrike" baseline="0" dirty="0">
                <a:solidFill>
                  <a:srgbClr val="000000"/>
                </a:solidFill>
                <a:latin typeface="NimbusRomNo9L-Regu"/>
              </a:rPr>
              <a:t>到 </a:t>
            </a:r>
            <a:r>
              <a:rPr lang="en-US" altLang="zh-TW" sz="1200" b="1" i="0" u="sng" strike="noStrike" baseline="0" dirty="0">
                <a:solidFill>
                  <a:srgbClr val="000000"/>
                </a:solidFill>
                <a:latin typeface="NimbusRomNo9L-Regu"/>
              </a:rPr>
              <a:t>2022</a:t>
            </a:r>
            <a:r>
              <a:rPr lang="en-US" altLang="zh-TW" sz="1200" b="0" i="0" u="none" strike="noStrike" baseline="0" dirty="0">
                <a:solidFill>
                  <a:srgbClr val="000000"/>
                </a:solidFill>
                <a:latin typeface="NimbusRomNo9L-Regu"/>
              </a:rPr>
              <a:t> </a:t>
            </a:r>
            <a:r>
              <a:rPr lang="zh-TW" altLang="en-US" sz="1200" b="0" i="0" u="none" strike="noStrike" baseline="0" dirty="0">
                <a:solidFill>
                  <a:srgbClr val="000000"/>
                </a:solidFill>
                <a:latin typeface="NimbusRomNo9L-Regu"/>
              </a:rPr>
              <a:t>一直都是 </a:t>
            </a:r>
            <a:r>
              <a:rPr lang="zh-TW" altLang="en-US" sz="1200" b="1" i="0" u="sng" strike="noStrike" baseline="0" dirty="0">
                <a:solidFill>
                  <a:srgbClr val="000000"/>
                </a:solidFill>
                <a:latin typeface="NimbusRomNo9L-Regu"/>
              </a:rPr>
              <a:t>最主流</a:t>
            </a:r>
            <a:endParaRPr lang="en-US" altLang="zh-TW" sz="1200" b="0" i="0" u="none" strike="noStrike" baseline="0" dirty="0">
              <a:solidFill>
                <a:srgbClr val="000000"/>
              </a:solidFill>
              <a:latin typeface="NimbusRomNo9L-Regu"/>
            </a:endParaRPr>
          </a:p>
          <a:p>
            <a:pPr marL="171450" indent="-171450">
              <a:buFont typeface="Arial" panose="020B0604020202020204" pitchFamily="34" charset="0"/>
              <a:buChar char="•"/>
            </a:pPr>
            <a:endParaRPr lang="en-US" altLang="zh-TW" sz="1200" b="0" i="0" u="none" strike="noStrike" baseline="0" dirty="0">
              <a:solidFill>
                <a:srgbClr val="000000"/>
              </a:solidFill>
              <a:latin typeface="NimbusRomNo9L-Regu"/>
            </a:endParaRPr>
          </a:p>
          <a:p>
            <a:pPr marL="171450" indent="-171450">
              <a:buFont typeface="Arial" panose="020B0604020202020204" pitchFamily="34" charset="0"/>
              <a:buChar char="•"/>
            </a:pPr>
            <a:endParaRPr lang="en-US" altLang="zh-TW" sz="1200" b="0" i="0" u="none" strike="noStrike" baseline="0" dirty="0">
              <a:solidFill>
                <a:srgbClr val="000000"/>
              </a:solidFill>
              <a:latin typeface="NimbusRomNo9L-Regu"/>
            </a:endParaRPr>
          </a:p>
          <a:p>
            <a:pPr marL="0" indent="0">
              <a:buFont typeface="Arial" panose="020B0604020202020204" pitchFamily="34" charset="0"/>
              <a:buNone/>
            </a:pPr>
            <a:r>
              <a:rPr lang="en-US" altLang="zh-TW" sz="1200" b="0" i="0" u="none" strike="noStrike" baseline="0" dirty="0">
                <a:solidFill>
                  <a:srgbClr val="000000"/>
                </a:solidFill>
                <a:latin typeface="NimbusRomNo9L-Regu"/>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200" dirty="0">
                <a:effectLst/>
                <a:ea typeface="Microsoft JhengHei UI" panose="020B0604030504040204" pitchFamily="34" charset="-120"/>
              </a:rPr>
              <a:t>interleaving </a:t>
            </a:r>
            <a:r>
              <a:rPr lang="zh-TW" altLang="en-US" sz="1200" dirty="0">
                <a:effectLst/>
                <a:ea typeface="Microsoft JhengHei UI" panose="020B0604030504040204" pitchFamily="34" charset="-120"/>
              </a:rPr>
              <a:t>交错</a:t>
            </a:r>
            <a:endParaRPr lang="en-US" altLang="zh-TW" sz="1200" dirty="0">
              <a:effectLst/>
              <a:ea typeface="Microsoft JhengHei UI" panose="020B0604030504040204" pitchFamily="34" charset="-120"/>
            </a:endParaRPr>
          </a:p>
          <a:p>
            <a:pPr marL="0" indent="0">
              <a:buFont typeface="Arial" panose="020B0604020202020204" pitchFamily="34" charset="0"/>
              <a:buNone/>
            </a:pPr>
            <a:endParaRPr lang="en-US" altLang="zh-TW" sz="1200" b="0" i="0" u="none" strike="noStrike" baseline="0" dirty="0">
              <a:solidFill>
                <a:srgbClr val="000000"/>
              </a:solidFill>
              <a:latin typeface="NimbusRomNo9L-Regu"/>
            </a:endParaRPr>
          </a:p>
          <a:p>
            <a:pPr marL="171450" indent="-171450">
              <a:buFont typeface="Arial" panose="020B0604020202020204" pitchFamily="34" charset="0"/>
              <a:buChar char="•"/>
            </a:pPr>
            <a:r>
              <a:rPr lang="en-US" altLang="zh-TW" dirty="0"/>
              <a:t>TIOLIDA - </a:t>
            </a:r>
            <a:r>
              <a:rPr lang="en-US" altLang="zh-TW" dirty="0" err="1"/>
              <a:t>Toric</a:t>
            </a:r>
            <a:r>
              <a:rPr lang="en-US" altLang="zh-TW" dirty="0"/>
              <a:t> </a:t>
            </a:r>
            <a:r>
              <a:rPr lang="en-US" altLang="zh-TW" dirty="0" err="1"/>
              <a:t>IntraOcular</a:t>
            </a:r>
            <a:r>
              <a:rPr lang="en-US" altLang="zh-TW" dirty="0"/>
              <a:t> Lens Implant Digital Alignment</a:t>
            </a:r>
            <a:endParaRPr lang="en-US" altLang="zh-TW" sz="1200" b="0" i="0" u="none" strike="noStrike" baseline="0" dirty="0">
              <a:solidFill>
                <a:srgbClr val="000000"/>
              </a:solidFill>
              <a:latin typeface="NimbusRomNo9L-Regu"/>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a:solidFill>
                  <a:schemeClr val="accent1"/>
                </a:solidFill>
              </a:rPr>
              <a:t>Experiment | </a:t>
            </a:r>
            <a:r>
              <a:rPr lang="en-US" altLang="zh-TW" dirty="0"/>
              <a:t>Rotation Tracking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200" kern="1200" dirty="0">
                <a:solidFill>
                  <a:schemeClr val="accent1"/>
                </a:solidFill>
                <a:latin typeface="+mn-lt"/>
                <a:ea typeface="+mn-ea"/>
                <a:cs typeface="+mn-cs"/>
              </a:rPr>
              <a:t>Method: Apply </a:t>
            </a:r>
            <a:r>
              <a:rPr lang="en-US" altLang="zh-TW" sz="1200" kern="1200" dirty="0" err="1">
                <a:solidFill>
                  <a:schemeClr val="accent1"/>
                </a:solidFill>
                <a:latin typeface="+mn-lt"/>
                <a:ea typeface="+mn-ea"/>
                <a:cs typeface="+mn-cs"/>
              </a:rPr>
              <a:t>LoFTR</a:t>
            </a:r>
            <a:r>
              <a:rPr lang="en-US" altLang="zh-TW" sz="1200" kern="1200" dirty="0">
                <a:solidFill>
                  <a:schemeClr val="accent1"/>
                </a:solidFill>
                <a:latin typeface="+mn-lt"/>
                <a:ea typeface="+mn-ea"/>
                <a:cs typeface="+mn-cs"/>
              </a:rPr>
              <a:t> model to find matching pairs on ROI only instead of whole image.</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43</a:t>
            </a:fld>
            <a:endParaRPr lang="zh-TW" altLang="en-US"/>
          </a:p>
        </p:txBody>
      </p:sp>
    </p:spTree>
    <p:extLst>
      <p:ext uri="{BB962C8B-B14F-4D97-AF65-F5344CB8AC3E}">
        <p14:creationId xmlns:p14="http://schemas.microsoft.com/office/powerpoint/2010/main" val="3944856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這一章，顧名思義 就是介紹：如何 </a:t>
            </a:r>
            <a:r>
              <a:rPr lang="zh-TW" altLang="en-US" b="1" u="sng" dirty="0"/>
              <a:t>偵測特徵</a:t>
            </a:r>
            <a:r>
              <a:rPr lang="en-US" altLang="zh-TW" b="0" u="none" dirty="0"/>
              <a:t> (feature)</a:t>
            </a:r>
            <a:r>
              <a:rPr lang="zh-TW" altLang="en-US" dirty="0"/>
              <a:t>，以及 </a:t>
            </a:r>
            <a:r>
              <a:rPr lang="zh-TW" altLang="en-US" b="1" u="sng" dirty="0"/>
              <a:t>配對</a:t>
            </a:r>
            <a:endParaRPr lang="en-US" altLang="zh-TW" b="1" u="sng" dirty="0"/>
          </a:p>
          <a:p>
            <a:endParaRPr lang="en-US" altLang="zh-TW" dirty="0"/>
          </a:p>
          <a:p>
            <a:r>
              <a:rPr lang="zh-TW" altLang="en-US" dirty="0"/>
              <a:t>主要聚焦在</a:t>
            </a:r>
            <a:endParaRPr lang="en-US" altLang="zh-TW" dirty="0"/>
          </a:p>
          <a:p>
            <a:pPr marL="228600" indent="-228600">
              <a:buFont typeface="+mj-lt"/>
              <a:buAutoNum type="arabicPeriod"/>
            </a:pPr>
            <a:r>
              <a:rPr lang="en-US" altLang="zh-TW" dirty="0"/>
              <a:t>7.1</a:t>
            </a:r>
            <a:r>
              <a:rPr lang="zh-TW" altLang="en-US" dirty="0"/>
              <a:t> 點和小塊</a:t>
            </a:r>
            <a:endParaRPr lang="en-US" altLang="zh-TW" dirty="0"/>
          </a:p>
          <a:p>
            <a:endParaRPr lang="en-US" altLang="zh-TW" dirty="0"/>
          </a:p>
          <a:p>
            <a:r>
              <a:rPr lang="zh-TW" altLang="en-US" dirty="0"/>
              <a:t>佔這章 將近 </a:t>
            </a:r>
            <a:r>
              <a:rPr lang="en-US" altLang="zh-TW" b="1" u="sng" dirty="0"/>
              <a:t>2/3 </a:t>
            </a:r>
            <a:r>
              <a:rPr lang="zh-TW" altLang="en-US" b="1" u="sng" dirty="0"/>
              <a:t>篇幅</a:t>
            </a:r>
            <a:r>
              <a:rPr lang="zh-TW" altLang="en-US" dirty="0"/>
              <a:t>，也是</a:t>
            </a:r>
            <a:r>
              <a:rPr lang="zh-TW" altLang="en-US" b="1" u="sng" dirty="0"/>
              <a:t>考試</a:t>
            </a:r>
            <a:r>
              <a:rPr lang="zh-TW" altLang="en-US" dirty="0"/>
              <a:t>重點。</a:t>
            </a:r>
            <a:endParaRPr lang="en-US" altLang="zh-TW" dirty="0"/>
          </a:p>
          <a:p>
            <a:pPr marL="171450" indent="-171450">
              <a:buFont typeface="Arial" panose="020B0604020202020204" pitchFamily="34" charset="0"/>
              <a:buChar char="•"/>
            </a:pPr>
            <a:r>
              <a:rPr lang="zh-TW" altLang="en-US" dirty="0"/>
              <a:t>包含：</a:t>
            </a:r>
            <a:r>
              <a:rPr lang="zh-TW" altLang="en-US" b="1" u="sng" dirty="0"/>
              <a:t>點特徵 </a:t>
            </a:r>
            <a:r>
              <a:rPr lang="zh-TW" altLang="en-US" dirty="0"/>
              <a:t>偵測 跟 </a:t>
            </a:r>
            <a:r>
              <a:rPr lang="zh-TW" altLang="en-US" b="1" u="sng" dirty="0"/>
              <a:t>配對</a:t>
            </a:r>
            <a:endParaRPr lang="en-US" altLang="zh-TW" b="1" u="sng"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講完</a:t>
            </a:r>
            <a:r>
              <a:rPr lang="en-US" altLang="zh-TW" dirty="0"/>
              <a:t> </a:t>
            </a:r>
            <a:r>
              <a:rPr lang="zh-TW" altLang="en-US" b="1" u="sng" dirty="0"/>
              <a:t>點</a:t>
            </a:r>
            <a:r>
              <a:rPr lang="zh-TW" altLang="en-US" dirty="0"/>
              <a:t>，後面依序是 </a:t>
            </a:r>
            <a:r>
              <a:rPr lang="zh-TW" altLang="en-US" b="1" u="sng" dirty="0"/>
              <a:t>線跟面</a:t>
            </a:r>
            <a:r>
              <a:rPr lang="zh-TW" altLang="en-US" dirty="0"/>
              <a:t> 的 </a:t>
            </a:r>
            <a:r>
              <a:rPr lang="en-US" altLang="zh-TW" b="1" u="sng" dirty="0"/>
              <a:t>Detection</a:t>
            </a:r>
            <a:r>
              <a:rPr lang="zh-TW" altLang="en-US" b="1" u="sng" dirty="0"/>
              <a:t> 和 </a:t>
            </a:r>
            <a:r>
              <a:rPr lang="en-US" altLang="zh-TW" b="1" u="sng" dirty="0"/>
              <a:t>Segmentation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很大一部分，是</a:t>
            </a:r>
            <a:r>
              <a:rPr lang="en-US" altLang="zh-TW" dirty="0"/>
              <a:t> </a:t>
            </a:r>
            <a:r>
              <a:rPr lang="zh-TW" altLang="en-US" dirty="0"/>
              <a:t>複習</a:t>
            </a:r>
            <a:r>
              <a:rPr lang="en-US" altLang="zh-TW" dirty="0"/>
              <a:t> </a:t>
            </a:r>
            <a:r>
              <a:rPr lang="zh-TW" altLang="en-US" b="1" u="sng" dirty="0"/>
              <a:t>上學期 學過</a:t>
            </a:r>
            <a:r>
              <a:rPr lang="en-US" altLang="zh-TW" dirty="0"/>
              <a:t> </a:t>
            </a:r>
            <a:r>
              <a:rPr lang="zh-TW" altLang="en-US" dirty="0"/>
              <a:t>的部分，可以</a:t>
            </a:r>
            <a:r>
              <a:rPr lang="en-US" altLang="zh-TW" dirty="0"/>
              <a:t> </a:t>
            </a:r>
            <a:r>
              <a:rPr lang="zh-TW" altLang="en-US" b="1" u="sng" dirty="0"/>
              <a:t>較輕鬆</a:t>
            </a:r>
            <a:r>
              <a:rPr lang="en-US" altLang="zh-TW" dirty="0"/>
              <a:t> </a:t>
            </a:r>
            <a:r>
              <a:rPr lang="zh-TW" altLang="en-US" dirty="0"/>
              <a:t>面對</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TW" dirty="0"/>
          </a:p>
          <a:p>
            <a:pPr marL="171450" indent="-171450">
              <a:buFont typeface="Arial" panose="020B0604020202020204" pitchFamily="34" charset="0"/>
              <a:buChar char="•"/>
            </a:pPr>
            <a:r>
              <a:rPr lang="en-US" altLang="zh-TW" dirty="0"/>
              <a:t>7.2</a:t>
            </a:r>
            <a:r>
              <a:rPr lang="zh-TW" altLang="en-US" dirty="0"/>
              <a:t> 邊緣和輪廓</a:t>
            </a:r>
            <a:r>
              <a:rPr lang="en-US" altLang="zh-TW" dirty="0"/>
              <a:t> </a:t>
            </a:r>
            <a:r>
              <a:rPr lang="zh-TW" altLang="en-US" dirty="0"/>
              <a:t>偵測</a:t>
            </a:r>
            <a:endParaRPr lang="en-US" altLang="zh-TW" b="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a:t>7.3</a:t>
            </a:r>
            <a:r>
              <a:rPr lang="zh-TW" altLang="en-US" dirty="0"/>
              <a:t> 線段和消失點 偵測</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a:t>7.4</a:t>
            </a:r>
            <a:r>
              <a:rPr lang="zh-TW" altLang="en-US" dirty="0"/>
              <a:t> 分割</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下面用 </a:t>
            </a:r>
            <a:r>
              <a:rPr lang="zh-TW" altLang="en-US" b="1" u="sng" dirty="0"/>
              <a:t>圖形</a:t>
            </a:r>
            <a:r>
              <a:rPr lang="zh-TW" altLang="en-US" b="0" u="none" dirty="0"/>
              <a:t> </a:t>
            </a:r>
            <a:r>
              <a:rPr lang="zh-TW" altLang="en-US" dirty="0"/>
              <a:t>來說明，這 </a:t>
            </a:r>
            <a:r>
              <a:rPr lang="en-US" altLang="zh-TW" dirty="0"/>
              <a:t>4</a:t>
            </a:r>
            <a:r>
              <a:rPr lang="zh-TW" altLang="en-US" dirty="0"/>
              <a:t>小節，會更有感覺</a:t>
            </a:r>
            <a:endParaRPr lang="en-US" altLang="zh-TW" dirty="0"/>
          </a:p>
          <a:p>
            <a:r>
              <a:rPr lang="en-US" altLang="zh-TW"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¼ One over four</a:t>
            </a:r>
          </a:p>
          <a:p>
            <a:endParaRPr lang="en-US" altLang="zh-TW"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4</a:t>
            </a:fld>
            <a:endParaRPr lang="zh-TW" altLang="en-US"/>
          </a:p>
        </p:txBody>
      </p:sp>
    </p:spTree>
    <p:extLst>
      <p:ext uri="{BB962C8B-B14F-4D97-AF65-F5344CB8AC3E}">
        <p14:creationId xmlns:p14="http://schemas.microsoft.com/office/powerpoint/2010/main" val="1239189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接著介紹第二階段</a:t>
            </a:r>
            <a:r>
              <a:rPr lang="en-US" altLang="zh-TW" dirty="0"/>
              <a:t> -</a:t>
            </a:r>
            <a:r>
              <a:rPr lang="zh-TW" altLang="en-US" dirty="0"/>
              <a:t> </a:t>
            </a:r>
            <a:r>
              <a:rPr lang="en-US" altLang="zh-TW" dirty="0"/>
              <a:t>Feature Descriptors</a:t>
            </a:r>
            <a:r>
              <a:rPr lang="zh-TW" altLang="en-US" dirty="0"/>
              <a:t> 特徵描述子</a:t>
            </a:r>
            <a:endParaRPr lang="en-US" altLang="zh-TW" dirty="0"/>
          </a:p>
          <a:p>
            <a:endParaRPr lang="en-US" altLang="zh-TW" dirty="0"/>
          </a:p>
          <a:p>
            <a:r>
              <a:rPr lang="en-US" altLang="zh-TW" dirty="0"/>
              <a:t>-------------</a:t>
            </a:r>
          </a:p>
          <a:p>
            <a:r>
              <a:rPr lang="zh-TW" altLang="en-US" dirty="0"/>
              <a:t>不管哪一種方法，都依循這三個階段</a:t>
            </a:r>
            <a:r>
              <a:rPr lang="en-US" altLang="zh-TW" dirty="0"/>
              <a:t>: </a:t>
            </a:r>
          </a:p>
          <a:p>
            <a:pPr marL="228600" indent="-228600">
              <a:buFont typeface="+mj-lt"/>
              <a:buAutoNum type="arabicPeriod"/>
            </a:pPr>
            <a:r>
              <a:rPr lang="zh-TW" altLang="en-US" dirty="0"/>
              <a:t>特徵偵測 （擷取） 
特徵描述
特徵配對（比如 拼接） 或 特徵追蹤（比如 視訊序列）</a:t>
            </a:r>
            <a:endParaRPr lang="en-US" altLang="zh-TW" dirty="0"/>
          </a:p>
          <a:p>
            <a:pPr marL="228600" indent="-228600">
              <a:buFont typeface="+mj-lt"/>
              <a:buAutoNum type="arabicPeriod"/>
            </a:pP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45</a:t>
            </a:fld>
            <a:endParaRPr lang="zh-TW" altLang="en-US"/>
          </a:p>
        </p:txBody>
      </p:sp>
    </p:spTree>
    <p:extLst>
      <p:ext uri="{BB962C8B-B14F-4D97-AF65-F5344CB8AC3E}">
        <p14:creationId xmlns:p14="http://schemas.microsoft.com/office/powerpoint/2010/main" val="3972640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剛剛已介紹：如何 </a:t>
            </a:r>
            <a:r>
              <a:rPr lang="zh-TW" altLang="en-US" b="1" u="sng" dirty="0"/>
              <a:t>找</a:t>
            </a:r>
            <a:r>
              <a:rPr lang="zh-TW" altLang="en-US" dirty="0"/>
              <a:t>出 一張影像中的 </a:t>
            </a:r>
            <a:r>
              <a:rPr lang="zh-TW" altLang="en-US" b="1" u="sng" dirty="0"/>
              <a:t>特徵</a:t>
            </a:r>
            <a:endParaRPr lang="en-US" altLang="zh-TW" b="1" u="sng" dirty="0"/>
          </a:p>
          <a:p>
            <a:endParaRPr lang="en-US" altLang="zh-TW" dirty="0"/>
          </a:p>
          <a:p>
            <a:r>
              <a:rPr lang="zh-TW" altLang="en-US" dirty="0"/>
              <a:t>現在要判斷：不同影像 取的 </a:t>
            </a:r>
            <a:r>
              <a:rPr lang="zh-TW" altLang="en-US" b="1" u="sng" dirty="0"/>
              <a:t>特徵點</a:t>
            </a:r>
            <a:r>
              <a:rPr lang="zh-TW" altLang="en-US" b="0" u="none" dirty="0"/>
              <a:t>，是不是 </a:t>
            </a:r>
            <a:r>
              <a:rPr lang="zh-TW" altLang="en-US" b="1" u="sng" dirty="0"/>
              <a:t>同一個</a:t>
            </a:r>
            <a:r>
              <a:rPr lang="zh-TW" altLang="en-US" b="0" u="none" dirty="0"/>
              <a:t>？</a:t>
            </a:r>
            <a:endParaRPr lang="en-US" altLang="zh-TW" b="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簡單講：</a:t>
            </a:r>
            <a:br>
              <a:rPr lang="en-US" altLang="zh-TW" dirty="0"/>
            </a:br>
            <a:r>
              <a:rPr lang="zh-TW" altLang="en-US" b="1" u="sng" dirty="0"/>
              <a:t>描述</a:t>
            </a:r>
            <a:r>
              <a:rPr lang="zh-TW" altLang="en-US" dirty="0"/>
              <a:t> 挑出來的 </a:t>
            </a:r>
            <a:r>
              <a:rPr lang="zh-TW" altLang="en-US" b="1" u="sng" dirty="0"/>
              <a:t>特徵點</a:t>
            </a:r>
            <a:r>
              <a:rPr lang="zh-TW" altLang="en-US" dirty="0"/>
              <a:t>：給他們一些 </a:t>
            </a:r>
            <a:r>
              <a:rPr lang="zh-TW" altLang="en-US" b="1" u="sng" dirty="0"/>
              <a:t>性質</a:t>
            </a:r>
            <a:r>
              <a:rPr lang="zh-TW" altLang="en-US" dirty="0"/>
              <a:t>，再 </a:t>
            </a:r>
            <a:r>
              <a:rPr lang="zh-TW" altLang="en-US" b="1" u="sng" dirty="0"/>
              <a:t>比對</a:t>
            </a:r>
            <a:r>
              <a:rPr lang="zh-TW" altLang="en-US" dirty="0"/>
              <a:t> 這些</a:t>
            </a:r>
            <a:r>
              <a:rPr lang="zh-TW" altLang="en-US" b="1" u="sng" dirty="0"/>
              <a:t>性質</a:t>
            </a:r>
            <a:endParaRPr lang="en-US" altLang="zh-TW" b="1" u="sng" dirty="0"/>
          </a:p>
          <a:p>
            <a:endParaRPr lang="en-US" altLang="zh-TW" dirty="0"/>
          </a:p>
          <a:p>
            <a:endParaRPr lang="en-US" altLang="zh-TW" dirty="0"/>
          </a:p>
          <a:p>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圖</a:t>
            </a:r>
            <a:r>
              <a:rPr lang="en-US" altLang="zh-CN" dirty="0"/>
              <a:t>7.16 </a:t>
            </a:r>
            <a:r>
              <a:rPr lang="zh-CN" altLang="en-US" dirty="0"/>
              <a:t>特徵配對： 我們如何 提取 局部描述子，
既不受 影像間變化 的影響，又有足夠的判別能力 來建立正確的對應關係？</a:t>
            </a:r>
            <a:endParaRPr lang="en-US" altLang="zh-CN"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effectLst/>
              </a:rPr>
              <a:t>Figure 7.16 Feature matching: how can we extract local descriptors that are invariant to inter-image variations and yet still discriminative enough to establish correct correspondences?</a:t>
            </a:r>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46</a:t>
            </a:fld>
            <a:endParaRPr lang="zh-TW" altLang="en-US"/>
          </a:p>
        </p:txBody>
      </p:sp>
    </p:spTree>
    <p:extLst>
      <p:ext uri="{BB962C8B-B14F-4D97-AF65-F5344CB8AC3E}">
        <p14:creationId xmlns:p14="http://schemas.microsoft.com/office/powerpoint/2010/main" val="155871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171450"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用 </a:t>
            </a:r>
            <a:r>
              <a:rPr lang="en-US" altLang="zh-TW" sz="1100" b="0" i="0" dirty="0">
                <a:solidFill>
                  <a:srgbClr val="000000"/>
                </a:solidFill>
                <a:effectLst/>
                <a:ea typeface="Microsoft JhengHei" panose="020B0604030504040204" pitchFamily="34" charset="-120"/>
              </a:rPr>
              <a:t>8 × 8</a:t>
            </a:r>
            <a:r>
              <a:rPr lang="zh-TW" altLang="zh-TW" sz="1100" b="0" i="0" dirty="0">
                <a:solidFill>
                  <a:srgbClr val="000000"/>
                </a:solidFill>
                <a:effectLst/>
                <a:ea typeface="Microsoft JhengHei" panose="020B0604030504040204" pitchFamily="34" charset="-120"/>
              </a:rPr>
              <a:t> 大小取樣：對 </a:t>
            </a:r>
            <a:r>
              <a:rPr lang="zh-TW" altLang="zh-TW" sz="1100" b="1" i="0" u="sng" dirty="0">
                <a:solidFill>
                  <a:srgbClr val="000000"/>
                </a:solidFill>
                <a:effectLst/>
                <a:ea typeface="Microsoft JhengHei" panose="020B0604030504040204" pitchFamily="34" charset="-120"/>
              </a:rPr>
              <a:t>特徵點</a:t>
            </a:r>
            <a:r>
              <a:rPr lang="zh-TW" altLang="zh-TW" sz="1100" b="0" i="0" dirty="0">
                <a:solidFill>
                  <a:srgbClr val="000000"/>
                </a:solidFill>
                <a:effectLst/>
                <a:ea typeface="Microsoft JhengHei" panose="020B0604030504040204" pitchFamily="34" charset="-120"/>
              </a:rPr>
              <a:t> 的 </a:t>
            </a:r>
            <a:r>
              <a:rPr lang="zh-TW" altLang="zh-TW" sz="1100" b="1" i="0" u="sng" dirty="0">
                <a:solidFill>
                  <a:srgbClr val="000000"/>
                </a:solidFill>
                <a:effectLst/>
                <a:ea typeface="Microsoft JhengHei" panose="020B0604030504040204" pitchFamily="34" charset="-120"/>
              </a:rPr>
              <a:t>定位誤差</a:t>
            </a:r>
            <a:r>
              <a:rPr lang="zh-TW" altLang="zh-TW" sz="1100" b="0" i="0" dirty="0">
                <a:solidFill>
                  <a:srgbClr val="000000"/>
                </a:solidFill>
                <a:effectLst/>
                <a:ea typeface="Microsoft JhengHei" panose="020B0604030504040204" pitchFamily="34" charset="-120"/>
              </a:rPr>
              <a:t>，有一定的</a:t>
            </a:r>
            <a:r>
              <a:rPr lang="zh-TW" altLang="zh-TW" sz="1100" b="1" i="0" u="sng" dirty="0">
                <a:solidFill>
                  <a:srgbClr val="000000"/>
                </a:solidFill>
                <a:effectLst/>
                <a:ea typeface="Microsoft JhengHei" panose="020B0604030504040204" pitchFamily="34" charset="-120"/>
              </a:rPr>
              <a:t>穩健性</a:t>
            </a:r>
            <a:endParaRPr lang="en-US" altLang="zh-TW" sz="1100" b="1" i="0" u="sng"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endParaRPr lang="zh-TW" altLang="zh-TW" sz="1100" b="0" i="0" dirty="0">
              <a:solidFill>
                <a:srgbClr val="000000"/>
              </a:solidFill>
              <a:effectLst/>
              <a:ea typeface="Microsoft JhengHei" panose="020B0604030504040204" pitchFamily="34" charset="-120"/>
            </a:endParaRPr>
          </a:p>
          <a:p>
            <a:pPr marL="228600" indent="-22860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使用 前面講</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尺度不變性</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多尺度</a:t>
            </a:r>
            <a:r>
              <a:rPr lang="zh-TW" altLang="zh-TW" sz="1100" b="0" i="0" dirty="0">
                <a:solidFill>
                  <a:srgbClr val="000000"/>
                </a:solidFill>
                <a:effectLst/>
                <a:ea typeface="Microsoft JhengHei" panose="020B0604030504040204" pitchFamily="34" charset="-120"/>
              </a:rPr>
              <a:t>方法</a:t>
            </a:r>
            <a:r>
              <a:rPr lang="zh-TW" altLang="en-US" sz="1100" b="0" i="0" dirty="0">
                <a:solidFill>
                  <a:srgbClr val="000000"/>
                </a:solidFill>
                <a:effectLst/>
                <a:ea typeface="Microsoft JhengHei" panose="020B0604030504040204" pitchFamily="34" charset="-120"/>
              </a:rPr>
              <a:t>，找</a:t>
            </a:r>
            <a:r>
              <a:rPr lang="zh-TW" altLang="en-US" sz="1100" b="1" i="0" u="sng" dirty="0">
                <a:solidFill>
                  <a:srgbClr val="000000"/>
                </a:solidFill>
                <a:effectLst/>
                <a:ea typeface="Microsoft JhengHei" panose="020B0604030504040204" pitchFamily="34" charset="-120"/>
              </a:rPr>
              <a:t>描述子</a:t>
            </a:r>
            <a:r>
              <a:rPr lang="zh-TW" altLang="en-US" sz="1100" b="0" i="0" u="none" dirty="0">
                <a:solidFill>
                  <a:srgbClr val="000000"/>
                </a:solidFill>
                <a:effectLst/>
                <a:ea typeface="Microsoft JhengHei" panose="020B0604030504040204" pitchFamily="34" charset="-120"/>
              </a:rPr>
              <a:t>：</a:t>
            </a:r>
            <a:endParaRPr lang="zh-TW" altLang="zh-TW" sz="1100" b="0" i="0" u="none" dirty="0">
              <a:solidFill>
                <a:srgbClr val="000000"/>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前面提過的 </a:t>
            </a:r>
            <a:r>
              <a:rPr lang="en-US" altLang="zh-TW" sz="1100" b="1" i="0" u="sng" dirty="0">
                <a:solidFill>
                  <a:srgbClr val="000000"/>
                </a:solidFill>
                <a:effectLst/>
                <a:ea typeface="Microsoft JhengHei" panose="020B0604030504040204" pitchFamily="34" charset="-120"/>
              </a:rPr>
              <a:t>MOPs</a:t>
            </a:r>
            <a:r>
              <a:rPr lang="zh-TW" altLang="zh-TW" sz="1100" b="0" i="0" dirty="0">
                <a:solidFill>
                  <a:srgbClr val="000000"/>
                </a:solidFill>
                <a:effectLst/>
                <a:ea typeface="Microsoft JhengHei" panose="020B0604030504040204" pitchFamily="34" charset="-120"/>
              </a:rPr>
              <a:t> </a:t>
            </a:r>
            <a:r>
              <a:rPr lang="en-US"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多尺度 方向 小塊</a:t>
            </a:r>
            <a:r>
              <a:rPr lang="en-US"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 </a:t>
            </a: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100" b="0" i="0" dirty="0">
                <a:solidFill>
                  <a:srgbClr val="000000"/>
                </a:solidFill>
                <a:effectLst/>
                <a:ea typeface="Microsoft JhengHei" panose="020B0604030504040204" pitchFamily="34" charset="-120"/>
              </a:rPr>
              <a:t>或</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等一下要介紹的 </a:t>
            </a:r>
            <a:r>
              <a:rPr lang="en-US" altLang="zh-TW" sz="1800" b="1" u="sng" dirty="0">
                <a:solidFill>
                  <a:srgbClr val="000000"/>
                </a:solidFill>
                <a:effectLst/>
                <a:ea typeface="Microsoft JhengHei" panose="020B0604030504040204" pitchFamily="34" charset="-120"/>
              </a:rPr>
              <a:t>SIFT</a:t>
            </a:r>
            <a:r>
              <a:rPr lang="zh-TW" altLang="zh-TW" sz="1800" dirty="0">
                <a:solidFill>
                  <a:srgbClr val="000000"/>
                </a:solidFill>
                <a:effectLst/>
                <a:ea typeface="Microsoft JhengHei" panose="020B0604030504040204" pitchFamily="34" charset="-120"/>
              </a:rPr>
              <a:t>（尺度不變特徵變換）</a:t>
            </a:r>
            <a:endParaRPr lang="zh-TW" altLang="zh-TW" sz="1100" b="0" i="0" dirty="0">
              <a:solidFill>
                <a:srgbClr val="000000"/>
              </a:solidFill>
              <a:effectLst/>
              <a:ea typeface="Microsoft JhengHei" panose="020B0604030504040204" pitchFamily="34" charset="-120"/>
            </a:endParaRPr>
          </a:p>
          <a:p>
            <a:pPr rtl="0" fontAlgn="ctr">
              <a:spcBef>
                <a:spcPts val="0"/>
              </a:spcBef>
              <a:spcAft>
                <a:spcPts val="0"/>
              </a:spcAft>
              <a:buFont typeface="+mj-lt"/>
              <a:buNone/>
            </a:pPr>
            <a:endParaRPr lang="en-US" altLang="zh-TW" sz="1100" b="0" i="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當得到 </a:t>
            </a:r>
            <a:r>
              <a:rPr lang="zh-CN" altLang="zh-TW" sz="1100" b="1" i="0" u="sng" dirty="0">
                <a:solidFill>
                  <a:srgbClr val="000000"/>
                </a:solidFill>
                <a:effectLst/>
                <a:ea typeface="Microsoft JhengHei" panose="020B0604030504040204" pitchFamily="34" charset="-120"/>
              </a:rPr>
              <a:t>描述子</a:t>
            </a:r>
            <a:r>
              <a:rPr lang="zh-TW" altLang="zh-TW" sz="1100" b="0" i="0" dirty="0">
                <a:solidFill>
                  <a:srgbClr val="000000"/>
                </a:solidFill>
                <a:effectLst/>
                <a:ea typeface="Microsoft JhengHei" panose="020B0604030504040204" pitchFamily="34" charset="-120"/>
              </a:rPr>
              <a:t> 後，可用</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兩種</a:t>
            </a:r>
            <a:r>
              <a:rPr lang="zh-TW" altLang="zh-TW" sz="1100" b="0" i="0" dirty="0">
                <a:solidFill>
                  <a:srgbClr val="000000"/>
                </a:solidFill>
                <a:effectLst/>
                <a:ea typeface="Microsoft JhengHei" panose="020B0604030504040204" pitchFamily="34" charset="-120"/>
              </a:rPr>
              <a:t>方法，來 </a:t>
            </a:r>
            <a:r>
              <a:rPr lang="zh-TW" altLang="zh-TW" sz="1100" b="1" i="0" u="sng" dirty="0">
                <a:solidFill>
                  <a:srgbClr val="000000"/>
                </a:solidFill>
                <a:effectLst/>
                <a:ea typeface="Microsoft JhengHei" panose="020B0604030504040204" pitchFamily="34" charset="-120"/>
              </a:rPr>
              <a:t>比對 特徵</a:t>
            </a:r>
            <a:r>
              <a:rPr lang="zh-TW" altLang="zh-TW" sz="1100" b="0" i="0" dirty="0">
                <a:solidFill>
                  <a:srgbClr val="000000"/>
                </a:solidFill>
                <a:effectLst/>
                <a:ea typeface="Microsoft JhengHei" panose="020B0604030504040204" pitchFamily="34" charset="-120"/>
              </a:rPr>
              <a:t>：</a:t>
            </a:r>
          </a:p>
          <a:p>
            <a:pPr marL="228600" lvl="0" indent="-22860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前面講過的 </a:t>
            </a:r>
            <a:r>
              <a:rPr lang="zh-TW" altLang="zh-TW" sz="1100" b="1" i="0" u="sng" dirty="0">
                <a:solidFill>
                  <a:srgbClr val="000000"/>
                </a:solidFill>
                <a:effectLst/>
                <a:ea typeface="Microsoft JhengHei" panose="020B0604030504040204" pitchFamily="34" charset="-120"/>
              </a:rPr>
              <a:t>平方差總和</a:t>
            </a:r>
            <a:r>
              <a:rPr lang="zh-TW" altLang="zh-TW" sz="1100" b="0" i="0" dirty="0">
                <a:solidFill>
                  <a:srgbClr val="000000"/>
                </a:solidFill>
                <a:effectLst/>
                <a:ea typeface="Microsoft JhengHei" panose="020B0604030504040204" pitchFamily="34" charset="-120"/>
              </a:rPr>
              <a:t>（</a:t>
            </a:r>
            <a:r>
              <a:rPr lang="en-US" altLang="zh-TW" sz="1100" b="0" i="0" dirty="0">
                <a:solidFill>
                  <a:srgbClr val="000000"/>
                </a:solidFill>
                <a:effectLst/>
                <a:ea typeface="Microsoft JhengHei" panose="020B0604030504040204" pitchFamily="34" charset="-120"/>
              </a:rPr>
              <a:t>Sum of squared difference</a:t>
            </a:r>
            <a:r>
              <a:rPr lang="zh-TW" altLang="zh-TW" sz="1100" b="0" i="0" dirty="0">
                <a:solidFill>
                  <a:srgbClr val="000000"/>
                </a:solidFill>
                <a:effectLst/>
                <a:ea typeface="Microsoft JhengHei" panose="020B0604030504040204" pitchFamily="34" charset="-120"/>
              </a:rPr>
              <a:t>）</a:t>
            </a:r>
          </a:p>
          <a:p>
            <a:pPr marL="228600" lvl="0" indent="-22860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還有 </a:t>
            </a:r>
            <a:r>
              <a:rPr lang="zh-TW" altLang="zh-TW" sz="1100" b="1" i="0" u="sng" dirty="0">
                <a:solidFill>
                  <a:srgbClr val="000000"/>
                </a:solidFill>
                <a:effectLst/>
                <a:ea typeface="Microsoft JhengHei" panose="020B0604030504040204" pitchFamily="34" charset="-120"/>
              </a:rPr>
              <a:t>正規化互相關 </a:t>
            </a:r>
            <a:r>
              <a:rPr lang="zh-TW" altLang="zh-TW" sz="1100" b="0" i="0" dirty="0">
                <a:solidFill>
                  <a:srgbClr val="000000"/>
                </a:solidFill>
                <a:effectLst/>
                <a:ea typeface="Microsoft JhengHei" panose="020B0604030504040204" pitchFamily="34" charset="-120"/>
              </a:rPr>
              <a:t>（</a:t>
            </a:r>
            <a:r>
              <a:rPr lang="en-US" altLang="zh-TW" sz="1100" b="0" i="0" dirty="0">
                <a:solidFill>
                  <a:srgbClr val="000000"/>
                </a:solidFill>
                <a:effectLst/>
                <a:ea typeface="Microsoft JhengHei" panose="020B0604030504040204" pitchFamily="34" charset="-120"/>
              </a:rPr>
              <a:t>Normalized cross-correlation</a:t>
            </a:r>
            <a:r>
              <a:rPr lang="zh-TW" altLang="zh-TW" sz="1100" b="0" i="0" dirty="0">
                <a:solidFill>
                  <a:srgbClr val="000000"/>
                </a:solidFill>
                <a:effectLst/>
                <a:ea typeface="Microsoft JhengHei" panose="020B0604030504040204" pitchFamily="34" charset="-120"/>
              </a:rPr>
              <a:t>），第九章會詳細介紹</a:t>
            </a:r>
          </a:p>
          <a:p>
            <a:r>
              <a:rPr lang="en-US" altLang="zh-TW" dirty="0"/>
              <a:t>----------</a:t>
            </a:r>
          </a:p>
          <a:p>
            <a:endParaRPr lang="en-US" altLang="zh-TW" dirty="0"/>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图</a:t>
            </a:r>
            <a:r>
              <a:rPr lang="en-US" altLang="zh-TW" dirty="0"/>
              <a:t>7.15 </a:t>
            </a:r>
            <a:r>
              <a:rPr lang="zh-TW" altLang="en-US" dirty="0"/>
              <a:t>确定了</a:t>
            </a:r>
            <a:r>
              <a:rPr lang="en-US" altLang="zh-TW" dirty="0"/>
              <a:t> </a:t>
            </a:r>
            <a:r>
              <a:rPr lang="zh-TW" altLang="en-US" dirty="0"/>
              <a:t>局部</a:t>
            </a:r>
            <a:r>
              <a:rPr lang="en-US" altLang="zh-TW" dirty="0"/>
              <a:t> </a:t>
            </a:r>
            <a:r>
              <a:rPr lang="zh-TW" altLang="en-US" dirty="0"/>
              <a:t>尺度和方向</a:t>
            </a:r>
            <a:r>
              <a:rPr lang="en-US" altLang="zh-TW" dirty="0"/>
              <a:t> </a:t>
            </a:r>
            <a:r>
              <a:rPr lang="zh-TW" altLang="en-US" dirty="0"/>
              <a:t>后，利用</a:t>
            </a:r>
            <a:r>
              <a:rPr lang="en-US" altLang="zh-TW" dirty="0"/>
              <a:t> </a:t>
            </a:r>
            <a:r>
              <a:rPr lang="zh-TW" altLang="en-US" dirty="0"/>
              <a:t>一個 </a:t>
            </a:r>
            <a:r>
              <a:rPr lang="en-US" altLang="zh-TW" dirty="0"/>
              <a:t>8 × 8</a:t>
            </a:r>
            <a:r>
              <a:rPr lang="zh-TW" altLang="en-US" dirty="0"/>
              <a:t> 采样</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這樣的採樣，對於</a:t>
            </a:r>
            <a:r>
              <a:rPr lang="en-US" altLang="zh-TW" u="none" strike="sngStrike" dirty="0"/>
              <a:t>(</a:t>
            </a:r>
            <a:r>
              <a:rPr lang="zh-TW" altLang="en-US" u="none" strike="sngStrike" dirty="0"/>
              <a:t>相对于</a:t>
            </a:r>
            <a:r>
              <a:rPr lang="en-US" altLang="zh-TW" u="none" strike="sngStrike" dirty="0"/>
              <a:t>)</a:t>
            </a:r>
            <a:r>
              <a:rPr lang="zh-TW" altLang="en-US" dirty="0"/>
              <a:t> 目前這個偵測尺度</a:t>
            </a:r>
            <a:r>
              <a:rPr lang="en-US" altLang="zh-TW" dirty="0"/>
              <a:t> </a:t>
            </a:r>
            <a:r>
              <a:rPr lang="zh-TW" altLang="en-US" dirty="0"/>
              <a:t>的</a:t>
            </a:r>
            <a:r>
              <a:rPr lang="en-US" altLang="zh-TW" dirty="0"/>
              <a:t> </a:t>
            </a:r>
            <a:r>
              <a:rPr lang="zh-TW" altLang="en-US" dirty="0"/>
              <a:t>样本间距，为</a:t>
            </a:r>
            <a:r>
              <a:rPr lang="en-US" altLang="zh-TW" dirty="0"/>
              <a:t> 5</a:t>
            </a:r>
            <a:r>
              <a:rPr lang="zh-TW" altLang="en-US" dirty="0"/>
              <a:t>个像素</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它 </a:t>
            </a:r>
            <a:r>
              <a:rPr lang="zh-TW" altLang="en-US" sz="1200" dirty="0">
                <a:solidFill>
                  <a:srgbClr val="2F2F2F"/>
                </a:solidFill>
                <a:effectLst/>
                <a:ea typeface="inherit"/>
              </a:rPr>
              <a:t>的 亮度</a:t>
            </a:r>
            <a:r>
              <a:rPr lang="en-US" altLang="zh-TW" dirty="0"/>
              <a:t> </a:t>
            </a:r>
            <a:r>
              <a:rPr lang="zh-TW" altLang="en-US" dirty="0"/>
              <a:t>的 偏置</a:t>
            </a:r>
            <a:r>
              <a:rPr lang="en-US" altLang="zh-TW" dirty="0"/>
              <a:t> </a:t>
            </a:r>
            <a:r>
              <a:rPr lang="zh-TW" altLang="en-US" dirty="0"/>
              <a:t>和</a:t>
            </a:r>
            <a:r>
              <a:rPr lang="en-US" altLang="zh-TW" dirty="0"/>
              <a:t> </a:t>
            </a:r>
            <a:r>
              <a:rPr lang="zh-TW" altLang="en-US" dirty="0"/>
              <a:t>增益 有經過 </a:t>
            </a:r>
            <a:r>
              <a:rPr lang="zh-TW" altLang="zh-TW" sz="1200" dirty="0">
                <a:solidFill>
                  <a:srgbClr val="2F2F2F"/>
                </a:solidFill>
                <a:effectLst/>
                <a:ea typeface="inherit"/>
              </a:rPr>
              <a:t>正規化</a:t>
            </a:r>
            <a:r>
              <a:rPr lang="zh-TW" altLang="en-US" sz="1200" dirty="0">
                <a:solidFill>
                  <a:srgbClr val="2F2F2F"/>
                </a:solidFill>
                <a:effectLst/>
                <a:ea typeface="inherit"/>
              </a:rPr>
              <a:t>，</a:t>
            </a:r>
            <a:endParaRPr lang="en-US" altLang="zh-TW" sz="1200" dirty="0">
              <a:solidFill>
                <a:srgbClr val="2F2F2F"/>
              </a:solidFill>
              <a:effectLst/>
              <a:ea typeface="inheri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solidFill>
                  <a:srgbClr val="2F2F2F"/>
                </a:solidFill>
                <a:effectLst/>
              </a:rPr>
              <a:t>這個就組成了 </a:t>
            </a:r>
            <a:r>
              <a:rPr lang="en-US" altLang="zh-TW" dirty="0"/>
              <a:t>MOPS</a:t>
            </a:r>
            <a:r>
              <a:rPr lang="zh-TW" altLang="en-US" dirty="0"/>
              <a:t>描述子，</a:t>
            </a:r>
            <a:endParaRPr lang="en-US" altLang="zh-TW" dirty="0"/>
          </a:p>
          <a:p>
            <a:r>
              <a:rPr lang="en-US" altLang="zh-TW" dirty="0"/>
              <a:t>(Brown, </a:t>
            </a:r>
            <a:r>
              <a:rPr lang="en-US" altLang="zh-TW" dirty="0" err="1"/>
              <a:t>Szeliski</a:t>
            </a:r>
            <a:r>
              <a:rPr lang="en-US" altLang="zh-TW" dirty="0"/>
              <a:t>, and Winder 2005)©2005 IEEE</a:t>
            </a:r>
            <a:r>
              <a:rPr lang="zh-TW" altLang="en-US" dirty="0"/>
              <a:t>。</a:t>
            </a:r>
            <a:endParaRPr lang="en-US" altLang="zh-TW" dirty="0"/>
          </a:p>
          <a:p>
            <a:r>
              <a:rPr lang="zh-TW" altLang="en-US" dirty="0"/>
              <a:t>这种 低频采样，使 特征 对兴趣点 定位误差，具有一定的 強</a:t>
            </a:r>
            <a:r>
              <a:rPr lang="zh-TW" altLang="zh-TW" dirty="0"/>
              <a:t>健性</a:t>
            </a:r>
            <a:r>
              <a:rPr lang="zh-TW" altLang="en-US" dirty="0"/>
              <a:t>，</a:t>
            </a:r>
            <a:endParaRPr lang="en-US" altLang="zh-TW" dirty="0"/>
          </a:p>
          <a:p>
            <a:r>
              <a:rPr lang="zh-TW" altLang="en-US" dirty="0"/>
              <a:t>并且通过在 比</a:t>
            </a:r>
            <a:r>
              <a:rPr lang="en-US" altLang="zh-TW" dirty="0"/>
              <a:t> </a:t>
            </a:r>
            <a:r>
              <a:rPr lang="zh-TW" altLang="en-US" dirty="0"/>
              <a:t>目前這個偵測尺度 更高的 金字塔级采样 来实现。</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47</a:t>
            </a:fld>
            <a:endParaRPr lang="zh-TW" altLang="en-US"/>
          </a:p>
        </p:txBody>
      </p:sp>
    </p:spTree>
    <p:extLst>
      <p:ext uri="{BB962C8B-B14F-4D97-AF65-F5344CB8AC3E}">
        <p14:creationId xmlns:p14="http://schemas.microsoft.com/office/powerpoint/2010/main" val="2109303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b="0" i="0" dirty="0">
                <a:solidFill>
                  <a:srgbClr val="6A6C6E"/>
                </a:solidFill>
                <a:effectLst/>
                <a:latin typeface="微軟正黑體" panose="020B0604030504040204" pitchFamily="34" charset="-120"/>
                <a:ea typeface="微軟正黑體" panose="020B0604030504040204" pitchFamily="34" charset="-120"/>
              </a:rPr>
              <a:t>朋友買了一件衣料，綠色的底子帶白色方格，當她拿給我們看時，一位對圍棋十分感與趣的同學說：</a:t>
            </a:r>
            <a:endParaRPr lang="en-US" altLang="zh-TW" b="0" i="0" dirty="0">
              <a:solidFill>
                <a:srgbClr val="6A6C6E"/>
              </a:solidFill>
              <a:effectLst/>
              <a:latin typeface="微軟正黑體" panose="020B0604030504040204" pitchFamily="34" charset="-120"/>
              <a:ea typeface="微軟正黑體" panose="020B0604030504040204" pitchFamily="34" charset="-120"/>
            </a:endParaRPr>
          </a:p>
          <a:p>
            <a:pPr algn="l"/>
            <a:r>
              <a:rPr lang="zh-TW" altLang="en-US" b="0" i="0" dirty="0">
                <a:solidFill>
                  <a:srgbClr val="6A6C6E"/>
                </a:solidFill>
                <a:effectLst/>
                <a:latin typeface="微軟正黑體" panose="020B0604030504040204" pitchFamily="34" charset="-120"/>
                <a:ea typeface="微軟正黑體" panose="020B0604030504040204" pitchFamily="34" charset="-120"/>
              </a:rPr>
              <a:t>「啊，好像棋盤似的。」</a:t>
            </a:r>
          </a:p>
          <a:p>
            <a:pPr algn="l"/>
            <a:r>
              <a:rPr lang="zh-TW" altLang="en-US" b="0" i="0" dirty="0">
                <a:solidFill>
                  <a:srgbClr val="6A6C6E"/>
                </a:solidFill>
                <a:effectLst/>
                <a:latin typeface="微軟正黑體" panose="020B0604030504040204" pitchFamily="34" charset="-120"/>
                <a:ea typeface="微軟正黑體" panose="020B0604030504040204" pitchFamily="34" charset="-120"/>
              </a:rPr>
              <a:t>「我看倒有點像稿紙。」我說。</a:t>
            </a:r>
          </a:p>
          <a:p>
            <a:pPr algn="l"/>
            <a:r>
              <a:rPr lang="zh-TW" altLang="en-US" b="0" i="0" dirty="0">
                <a:solidFill>
                  <a:srgbClr val="6A6C6E"/>
                </a:solidFill>
                <a:effectLst/>
                <a:latin typeface="微軟正黑體" panose="020B0604030504040204" pitchFamily="34" charset="-120"/>
                <a:ea typeface="微軟正黑體" panose="020B0604030504040204" pitchFamily="34" charset="-120"/>
              </a:rPr>
              <a:t>「真像一塊塊綠豆糕。」一位外號叫「大食客」的同學緊接著說。</a:t>
            </a:r>
          </a:p>
          <a:p>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48</a:t>
            </a:fld>
            <a:endParaRPr lang="zh-TW" altLang="en-US"/>
          </a:p>
        </p:txBody>
      </p:sp>
    </p:spTree>
    <p:extLst>
      <p:ext uri="{BB962C8B-B14F-4D97-AF65-F5344CB8AC3E}">
        <p14:creationId xmlns:p14="http://schemas.microsoft.com/office/powerpoint/2010/main" val="3149190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70000" lnSpcReduction="20000"/>
          </a:bodyPr>
          <a:lstStyle/>
          <a:p>
            <a:r>
              <a:rPr lang="zh-TW" altLang="en-US" dirty="0"/>
              <a:t>必考！！</a:t>
            </a:r>
            <a:endParaRPr lang="en-US" altLang="zh-TW" dirty="0"/>
          </a:p>
          <a:p>
            <a:endParaRPr lang="en-US" altLang="zh-TW" dirty="0"/>
          </a:p>
          <a:p>
            <a:r>
              <a:rPr lang="zh-TW" altLang="en-US" dirty="0"/>
              <a:t>首先介紹 </a:t>
            </a:r>
            <a:r>
              <a:rPr lang="en-US" altLang="zh-CN" dirty="0">
                <a:latin typeface="Microsoft JhengHei UI" panose="020B0604030504040204" pitchFamily="34" charset="-120"/>
                <a:ea typeface="Microsoft JhengHei UI" panose="020B0604030504040204" pitchFamily="34" charset="-120"/>
                <a:cs typeface="Times New Roman" panose="02020603050405020304" pitchFamily="18" charset="0"/>
              </a:rPr>
              <a:t>Lowe</a:t>
            </a:r>
            <a:r>
              <a:rPr lang="en-US" altLang="zh-CN" dirty="0">
                <a:latin typeface="Times New Roman" panose="02020603050405020304" pitchFamily="18" charset="0"/>
                <a:cs typeface="Times New Roman" panose="02020603050405020304" pitchFamily="18" charset="0"/>
              </a:rPr>
              <a:t> </a:t>
            </a:r>
            <a:r>
              <a:rPr lang="en-US" altLang="zh-CN" dirty="0"/>
              <a:t>2004</a:t>
            </a:r>
            <a:r>
              <a:rPr lang="zh-TW" altLang="en-US" dirty="0"/>
              <a:t> </a:t>
            </a:r>
            <a:r>
              <a:rPr lang="zh-CN" altLang="en-US" dirty="0"/>
              <a:t>提出的</a:t>
            </a:r>
            <a:r>
              <a:rPr lang="zh-TW" altLang="en-US" dirty="0"/>
              <a:t> </a:t>
            </a:r>
            <a:r>
              <a:rPr lang="zh-TW" altLang="en-US" b="1" u="sng" dirty="0"/>
              <a:t>尺度不變 特徵變換</a:t>
            </a:r>
            <a:r>
              <a:rPr lang="zh-TW" altLang="en-US" dirty="0"/>
              <a:t>（</a:t>
            </a:r>
            <a:r>
              <a:rPr lang="en-US" altLang="zh-TW" dirty="0"/>
              <a:t>SIFT</a:t>
            </a:r>
            <a:r>
              <a:rPr lang="zh-TW" altLang="en-US" dirty="0"/>
              <a:t>）</a:t>
            </a:r>
            <a:endParaRPr lang="en-US" altLang="zh-TW" dirty="0"/>
          </a:p>
          <a:p>
            <a:pPr marL="171450" indent="-171450" rtl="0" fontAlgn="ctr">
              <a:spcBef>
                <a:spcPts val="0"/>
              </a:spcBef>
              <a:spcAft>
                <a:spcPts val="0"/>
              </a:spcAft>
              <a:buFont typeface="Arial" panose="020B0604020202020204" pitchFamily="34" charset="0"/>
              <a:buChar char="•"/>
            </a:pPr>
            <a:r>
              <a:rPr lang="en-US" altLang="zh-TW" sz="1100" dirty="0">
                <a:solidFill>
                  <a:srgbClr val="201F1E"/>
                </a:solidFill>
                <a:effectLst/>
                <a:ea typeface="Microsoft JhengHei" panose="020B0604030504040204" pitchFamily="34" charset="-120"/>
              </a:rPr>
              <a:t>(a) </a:t>
            </a:r>
            <a:r>
              <a:rPr lang="zh-TW" altLang="zh-TW" sz="1100" dirty="0">
                <a:solidFill>
                  <a:srgbClr val="201F1E"/>
                </a:solidFill>
                <a:effectLst/>
                <a:ea typeface="Microsoft JhengHei" panose="020B0604030504040204" pitchFamily="34" charset="-120"/>
              </a:rPr>
              <a:t>左：先對</a:t>
            </a:r>
            <a:r>
              <a:rPr lang="en-US" altLang="zh-TW" sz="1100" dirty="0">
                <a:solidFill>
                  <a:srgbClr val="201F1E"/>
                </a:solidFill>
                <a:effectLst/>
                <a:ea typeface="Microsoft JhengHei" panose="020B0604030504040204" pitchFamily="34" charset="-120"/>
              </a:rPr>
              <a:t> </a:t>
            </a:r>
            <a:r>
              <a:rPr lang="zh-TW" altLang="zh-TW" sz="1100" dirty="0">
                <a:solidFill>
                  <a:srgbClr val="201F1E"/>
                </a:solidFill>
                <a:effectLst/>
                <a:ea typeface="Microsoft JhengHei" panose="020B0604030504040204" pitchFamily="34" charset="-120"/>
              </a:rPr>
              <a:t>原始圖 </a:t>
            </a:r>
            <a:r>
              <a:rPr lang="zh-TW" altLang="zh-TW" sz="1100" b="1" u="sng" dirty="0">
                <a:solidFill>
                  <a:srgbClr val="201F1E"/>
                </a:solidFill>
                <a:effectLst/>
                <a:ea typeface="Microsoft JhengHei" panose="020B0604030504040204" pitchFamily="34" charset="-120"/>
              </a:rPr>
              <a:t>經過 </a:t>
            </a:r>
            <a:r>
              <a:rPr lang="en-US" altLang="zh-TW" sz="1100" b="1" u="sng" dirty="0">
                <a:solidFill>
                  <a:srgbClr val="201F1E"/>
                </a:solidFill>
                <a:effectLst/>
                <a:ea typeface="Microsoft JhengHei" panose="020B0604030504040204" pitchFamily="34" charset="-120"/>
              </a:rPr>
              <a:t>Gaussian </a:t>
            </a:r>
            <a:r>
              <a:rPr lang="en-US" altLang="zh-TW" sz="1100" dirty="0">
                <a:solidFill>
                  <a:srgbClr val="201F1E"/>
                </a:solidFill>
                <a:effectLst/>
                <a:ea typeface="Microsoft JhengHei" panose="020B0604030504040204" pitchFamily="34" charset="-120"/>
              </a:rPr>
              <a:t>(</a:t>
            </a:r>
            <a:r>
              <a:rPr lang="zh-TW" altLang="zh-TW" sz="1100" dirty="0">
                <a:solidFill>
                  <a:srgbClr val="201F1E"/>
                </a:solidFill>
                <a:effectLst/>
                <a:ea typeface="Microsoft JhengHei" panose="020B0604030504040204" pitchFamily="34" charset="-120"/>
              </a:rPr>
              <a:t>高斯低通</a:t>
            </a:r>
            <a:r>
              <a:rPr lang="en-US" altLang="zh-TW" sz="1100" dirty="0">
                <a:solidFill>
                  <a:srgbClr val="201F1E"/>
                </a:solidFill>
                <a:effectLst/>
                <a:ea typeface="Microsoft JhengHei" panose="020B0604030504040204" pitchFamily="34" charset="-120"/>
              </a:rPr>
              <a:t>)</a:t>
            </a:r>
            <a:r>
              <a:rPr lang="zh-TW" altLang="zh-TW" sz="1100" dirty="0">
                <a:solidFill>
                  <a:srgbClr val="201F1E"/>
                </a:solidFill>
                <a:effectLst/>
                <a:ea typeface="Microsoft JhengHei" panose="020B0604030504040204" pitchFamily="34" charset="-120"/>
              </a:rPr>
              <a:t>，</a:t>
            </a:r>
          </a:p>
          <a:p>
            <a:pPr marL="628650" lvl="1" indent="-171450" rtl="0" fontAlgn="ctr">
              <a:spcBef>
                <a:spcPts val="0"/>
              </a:spcBef>
              <a:spcAft>
                <a:spcPts val="0"/>
              </a:spcAft>
              <a:buFont typeface="Arial" panose="020B0604020202020204" pitchFamily="34" charset="0"/>
              <a:buChar char="•"/>
            </a:pPr>
            <a:r>
              <a:rPr lang="zh-TW" altLang="zh-TW" sz="1100" dirty="0">
                <a:solidFill>
                  <a:srgbClr val="201F1E"/>
                </a:solidFill>
                <a:effectLst/>
                <a:ea typeface="Microsoft JhengHei" panose="020B0604030504040204" pitchFamily="34" charset="-120"/>
              </a:rPr>
              <a:t>每一層</a:t>
            </a:r>
            <a:r>
              <a:rPr lang="en-US" altLang="zh-TW"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上面那層</a:t>
            </a:r>
            <a:r>
              <a:rPr lang="zh-TW" altLang="zh-TW" sz="1100" dirty="0">
                <a:solidFill>
                  <a:srgbClr val="201F1E"/>
                </a:solidFill>
                <a:effectLst/>
                <a:ea typeface="Microsoft JhengHei" panose="020B0604030504040204" pitchFamily="34" charset="-120"/>
              </a:rPr>
              <a:t>：對前一個</a:t>
            </a:r>
            <a:r>
              <a:rPr lang="zh-TW" altLang="zh-TW" sz="1100" b="1" u="sng" dirty="0">
                <a:solidFill>
                  <a:srgbClr val="201F1E"/>
                </a:solidFill>
                <a:effectLst/>
                <a:ea typeface="Microsoft JhengHei" panose="020B0604030504040204" pitchFamily="34" charset="-120"/>
              </a:rPr>
              <a:t>輸出</a:t>
            </a:r>
            <a:r>
              <a:rPr lang="zh-TW" altLang="zh-TW" sz="1100" dirty="0">
                <a:solidFill>
                  <a:srgbClr val="201F1E"/>
                </a:solidFill>
                <a:effectLst/>
                <a:ea typeface="Microsoft JhengHei" panose="020B0604030504040204" pitchFamily="34" charset="-120"/>
              </a:rPr>
              <a:t>，再做一次</a:t>
            </a:r>
            <a:r>
              <a:rPr lang="en-US" altLang="zh-TW" sz="1100" dirty="0">
                <a:solidFill>
                  <a:srgbClr val="201F1E"/>
                </a:solidFill>
                <a:effectLst/>
                <a:ea typeface="Microsoft JhengHei" panose="020B0604030504040204" pitchFamily="34" charset="-120"/>
              </a:rPr>
              <a:t> </a:t>
            </a:r>
            <a:r>
              <a:rPr lang="en-US" altLang="zh-TW" sz="1100" b="1" u="sng" dirty="0">
                <a:solidFill>
                  <a:srgbClr val="201F1E"/>
                </a:solidFill>
                <a:effectLst/>
                <a:ea typeface="Microsoft JhengHei" panose="020B0604030504040204" pitchFamily="34" charset="-120"/>
              </a:rPr>
              <a:t>Gaussian</a:t>
            </a:r>
            <a:endParaRPr lang="zh-TW" altLang="zh-TW" sz="1100" dirty="0">
              <a:solidFill>
                <a:srgbClr val="201F1E"/>
              </a:solidFill>
              <a:effectLst/>
              <a:ea typeface="Microsoft JhengHei" panose="020B0604030504040204" pitchFamily="34" charset="-120"/>
            </a:endParaRPr>
          </a:p>
          <a:p>
            <a:pPr marL="1085850" lvl="2" indent="-171450" rtl="0" fontAlgn="ctr">
              <a:spcBef>
                <a:spcPts val="0"/>
              </a:spcBef>
              <a:spcAft>
                <a:spcPts val="0"/>
              </a:spcAft>
              <a:buFont typeface="Arial" panose="020B0604020202020204" pitchFamily="34" charset="0"/>
              <a:buChar char="•"/>
            </a:pPr>
            <a:r>
              <a:rPr lang="zh-TW" altLang="zh-TW" sz="1100" dirty="0">
                <a:solidFill>
                  <a:srgbClr val="201F1E"/>
                </a:solidFill>
                <a:effectLst/>
                <a:ea typeface="Microsoft JhengHei" panose="020B0604030504040204" pitchFamily="34" charset="-120"/>
              </a:rPr>
              <a:t>一直</a:t>
            </a:r>
            <a:r>
              <a:rPr lang="zh-TW" altLang="zh-TW" sz="1100" b="1" u="sng" dirty="0">
                <a:solidFill>
                  <a:srgbClr val="201F1E"/>
                </a:solidFill>
                <a:effectLst/>
                <a:ea typeface="Microsoft JhengHei" panose="020B0604030504040204" pitchFamily="34" charset="-120"/>
              </a:rPr>
              <a:t>往上</a:t>
            </a:r>
            <a:r>
              <a:rPr lang="zh-TW" altLang="zh-TW" sz="1100" dirty="0">
                <a:solidFill>
                  <a:srgbClr val="201F1E"/>
                </a:solidFill>
                <a:effectLst/>
                <a:ea typeface="Microsoft JhengHei" panose="020B0604030504040204" pitchFamily="34" charset="-120"/>
              </a:rPr>
              <a:t>做 </a:t>
            </a:r>
            <a:r>
              <a:rPr lang="en-US" altLang="zh-TW" sz="1100" dirty="0">
                <a:solidFill>
                  <a:srgbClr val="201F1E"/>
                </a:solidFill>
                <a:effectLst/>
                <a:ea typeface="Microsoft JhengHei" panose="020B0604030504040204" pitchFamily="34" charset="-120"/>
              </a:rPr>
              <a:t>Gaussian</a:t>
            </a:r>
            <a:r>
              <a:rPr lang="zh-TW" altLang="zh-TW" sz="1100" dirty="0">
                <a:solidFill>
                  <a:srgbClr val="201F1E"/>
                </a:solidFill>
                <a:effectLst/>
                <a:ea typeface="Microsoft JhengHei" panose="020B0604030504040204" pitchFamily="34" charset="-120"/>
              </a:rPr>
              <a:t>，越往上做，越</a:t>
            </a:r>
            <a:r>
              <a:rPr lang="zh-TW" altLang="zh-TW" sz="1100" b="1" u="sng" dirty="0">
                <a:solidFill>
                  <a:srgbClr val="201F1E"/>
                </a:solidFill>
                <a:effectLst/>
                <a:ea typeface="Microsoft JhengHei" panose="020B0604030504040204" pitchFamily="34" charset="-120"/>
              </a:rPr>
              <a:t>模糊 平滑</a:t>
            </a:r>
            <a:endParaRPr lang="zh-TW" altLang="zh-TW" sz="1100" dirty="0">
              <a:solidFill>
                <a:srgbClr val="201F1E"/>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dirty="0">
                <a:solidFill>
                  <a:srgbClr val="201F1E"/>
                </a:solidFill>
                <a:effectLst/>
                <a:ea typeface="Microsoft JhengHei" panose="020B0604030504040204" pitchFamily="34" charset="-120"/>
              </a:rPr>
              <a:t>另外用</a:t>
            </a:r>
            <a:r>
              <a:rPr lang="en-US" altLang="zh-TW"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不同 </a:t>
            </a:r>
            <a:r>
              <a:rPr lang="en-US" altLang="zh-TW" sz="1100" b="1" u="sng" dirty="0">
                <a:solidFill>
                  <a:srgbClr val="201F1E"/>
                </a:solidFill>
                <a:effectLst/>
                <a:ea typeface="Microsoft JhengHei" panose="020B0604030504040204" pitchFamily="34" charset="-120"/>
              </a:rPr>
              <a:t>size</a:t>
            </a:r>
            <a:r>
              <a:rPr lang="en-US" altLang="zh-TW" sz="1100" dirty="0">
                <a:solidFill>
                  <a:srgbClr val="201F1E"/>
                </a:solidFill>
                <a:effectLst/>
                <a:ea typeface="Microsoft JhengHei" panose="020B0604030504040204" pitchFamily="34" charset="-120"/>
              </a:rPr>
              <a:t> </a:t>
            </a:r>
            <a:r>
              <a:rPr lang="en-US" altLang="zh-TW" sz="1100" b="1" u="sng" dirty="0">
                <a:solidFill>
                  <a:srgbClr val="201F1E"/>
                </a:solidFill>
                <a:effectLst/>
                <a:ea typeface="Microsoft JhengHei" panose="020B0604030504040204" pitchFamily="34" charset="-120"/>
              </a:rPr>
              <a:t>kernel</a:t>
            </a:r>
            <a:r>
              <a:rPr lang="zh-TW" altLang="zh-TW" sz="1100" dirty="0">
                <a:solidFill>
                  <a:srgbClr val="201F1E"/>
                </a:solidFill>
                <a:effectLst/>
                <a:ea typeface="Microsoft JhengHei" panose="020B0604030504040204" pitchFamily="34" charset="-120"/>
              </a:rPr>
              <a:t> 來做（上面），產生</a:t>
            </a:r>
            <a:r>
              <a:rPr lang="en-US" altLang="zh-TW"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更小的圖</a:t>
            </a:r>
            <a:endParaRPr lang="zh-TW" altLang="zh-TW" sz="1100" dirty="0">
              <a:solidFill>
                <a:srgbClr val="201F1E"/>
              </a:solidFill>
              <a:effectLst/>
              <a:ea typeface="Microsoft JhengHei" panose="020B0604030504040204" pitchFamily="34" charset="-120"/>
            </a:endParaRPr>
          </a:p>
          <a:p>
            <a:pPr marL="1085850" lvl="2" indent="-171450" rtl="0" fontAlgn="ctr">
              <a:spcBef>
                <a:spcPts val="0"/>
              </a:spcBef>
              <a:spcAft>
                <a:spcPts val="0"/>
              </a:spcAft>
              <a:buFont typeface="Arial" panose="020B0604020202020204" pitchFamily="34" charset="0"/>
              <a:buChar char="•"/>
            </a:pPr>
            <a:r>
              <a:rPr lang="zh-TW" altLang="zh-TW" sz="1100" dirty="0">
                <a:solidFill>
                  <a:srgbClr val="201F1E"/>
                </a:solidFill>
                <a:effectLst/>
                <a:ea typeface="Microsoft JhengHei" panose="020B0604030504040204" pitchFamily="34" charset="-120"/>
              </a:rPr>
              <a:t>所以會有 </a:t>
            </a:r>
            <a:r>
              <a:rPr lang="zh-TW" altLang="zh-TW" sz="1100" b="1" u="sng" dirty="0">
                <a:solidFill>
                  <a:srgbClr val="201F1E"/>
                </a:solidFill>
                <a:effectLst/>
                <a:ea typeface="Microsoft JhengHei" panose="020B0604030504040204" pitchFamily="34" charset="-120"/>
              </a:rPr>
              <a:t>不同 大小</a:t>
            </a:r>
            <a:r>
              <a:rPr lang="zh-TW" altLang="zh-TW" sz="1100" dirty="0">
                <a:solidFill>
                  <a:srgbClr val="201F1E"/>
                </a:solidFill>
                <a:effectLst/>
                <a:ea typeface="Microsoft JhengHei" panose="020B0604030504040204" pitchFamily="34" charset="-120"/>
              </a:rPr>
              <a:t> 的 </a:t>
            </a:r>
            <a:r>
              <a:rPr lang="zh-CN" altLang="zh-TW" sz="1100" b="1" u="sng" dirty="0">
                <a:solidFill>
                  <a:srgbClr val="201F1E"/>
                </a:solidFill>
                <a:effectLst/>
                <a:ea typeface="Microsoft JhengHei" panose="020B0604030504040204" pitchFamily="34" charset="-120"/>
              </a:rPr>
              <a:t>高斯金字塔</a:t>
            </a:r>
            <a:endParaRPr lang="zh-TW" altLang="zh-TW" sz="1100" dirty="0">
              <a:solidFill>
                <a:srgbClr val="201F1E"/>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en-US" altLang="zh-TW" sz="1100" dirty="0">
                <a:solidFill>
                  <a:srgbClr val="201F1E"/>
                </a:solidFill>
                <a:effectLst/>
                <a:ea typeface="Microsoft JhengHei" panose="020B0604030504040204" pitchFamily="34" charset="-120"/>
              </a:rPr>
              <a:t>(a) </a:t>
            </a:r>
            <a:r>
              <a:rPr lang="zh-TW" altLang="zh-TW" sz="1100" dirty="0">
                <a:solidFill>
                  <a:srgbClr val="201F1E"/>
                </a:solidFill>
                <a:effectLst/>
                <a:ea typeface="Microsoft JhengHei" panose="020B0604030504040204" pitchFamily="34" charset="-120"/>
              </a:rPr>
              <a:t>右：接著 </a:t>
            </a:r>
            <a:r>
              <a:rPr lang="zh-TW" altLang="zh-TW" sz="1100" b="1" u="sng" dirty="0">
                <a:solidFill>
                  <a:srgbClr val="201F1E"/>
                </a:solidFill>
                <a:effectLst/>
                <a:ea typeface="Microsoft JhengHei" panose="020B0604030504040204" pitchFamily="34" charset="-120"/>
              </a:rPr>
              <a:t>同 </a:t>
            </a:r>
            <a:r>
              <a:rPr lang="en-US" altLang="zh-TW" sz="1100" b="1" u="sng" dirty="0">
                <a:solidFill>
                  <a:srgbClr val="201F1E"/>
                </a:solidFill>
                <a:effectLst/>
                <a:ea typeface="Microsoft JhengHei" panose="020B0604030504040204" pitchFamily="34" charset="-120"/>
              </a:rPr>
              <a:t>size</a:t>
            </a:r>
            <a:r>
              <a:rPr lang="zh-TW" altLang="zh-TW" sz="1100" b="1" u="sng" dirty="0">
                <a:solidFill>
                  <a:srgbClr val="201F1E"/>
                </a:solidFill>
                <a:effectLst/>
                <a:ea typeface="Microsoft JhengHei" panose="020B0604030504040204" pitchFamily="34" charset="-120"/>
              </a:rPr>
              <a:t> 間</a:t>
            </a:r>
            <a:r>
              <a:rPr lang="zh-TW" altLang="zh-TW" sz="1100" dirty="0">
                <a:solidFill>
                  <a:srgbClr val="201F1E"/>
                </a:solidFill>
                <a:effectLst/>
                <a:ea typeface="Microsoft JhengHei" panose="020B0604030504040204" pitchFamily="34" charset="-120"/>
              </a:rPr>
              <a:t> 的 </a:t>
            </a:r>
            <a:r>
              <a:rPr lang="zh-TW" altLang="zh-TW" sz="1100" b="1" u="sng" dirty="0">
                <a:solidFill>
                  <a:srgbClr val="201F1E"/>
                </a:solidFill>
                <a:effectLst/>
                <a:ea typeface="Microsoft JhengHei" panose="020B0604030504040204" pitchFamily="34" charset="-120"/>
              </a:rPr>
              <a:t>上下兩層</a:t>
            </a:r>
            <a:r>
              <a:rPr lang="zh-TW" altLang="zh-TW" sz="1100" dirty="0">
                <a:solidFill>
                  <a:srgbClr val="201F1E"/>
                </a:solidFill>
                <a:effectLst/>
                <a:ea typeface="Microsoft JhengHei" panose="020B0604030504040204" pitchFamily="34" charset="-120"/>
              </a:rPr>
              <a:t>，</a:t>
            </a:r>
            <a:r>
              <a:rPr lang="zh-TW" altLang="zh-TW" sz="1100" b="1" u="sng" dirty="0">
                <a:solidFill>
                  <a:srgbClr val="201F1E"/>
                </a:solidFill>
                <a:effectLst/>
                <a:ea typeface="Microsoft JhengHei" panose="020B0604030504040204" pitchFamily="34" charset="-120"/>
              </a:rPr>
              <a:t>相減</a:t>
            </a:r>
            <a:r>
              <a:rPr lang="zh-TW" altLang="zh-TW" sz="1100" dirty="0">
                <a:solidFill>
                  <a:srgbClr val="201F1E"/>
                </a:solidFill>
                <a:effectLst/>
                <a:ea typeface="Microsoft JhengHei" panose="020B0604030504040204" pitchFamily="34" charset="-120"/>
              </a:rPr>
              <a:t>，得到右邊的</a:t>
            </a:r>
            <a:r>
              <a:rPr lang="en-US" altLang="zh-TW" sz="1100" b="1" u="sng" dirty="0" err="1">
                <a:solidFill>
                  <a:srgbClr val="201F1E"/>
                </a:solidFill>
                <a:effectLst/>
                <a:ea typeface="Microsoft JhengHei" panose="020B0604030504040204" pitchFamily="34" charset="-120"/>
              </a:rPr>
              <a:t>DoG</a:t>
            </a:r>
            <a:r>
              <a:rPr lang="zh-TW" altLang="zh-TW" sz="1100" b="1" u="sng" dirty="0">
                <a:solidFill>
                  <a:srgbClr val="201F1E"/>
                </a:solidFill>
                <a:effectLst/>
                <a:ea typeface="Microsoft JhengHei" panose="020B0604030504040204" pitchFamily="34" charset="-120"/>
              </a:rPr>
              <a:t>高斯差</a:t>
            </a:r>
            <a:endParaRPr lang="zh-TW" altLang="zh-TW" sz="1100" dirty="0">
              <a:solidFill>
                <a:srgbClr val="201F1E"/>
              </a:solidFill>
              <a:effectLst/>
              <a:ea typeface="Microsoft JhengHei" panose="020B0604030504040204" pitchFamily="34" charset="-120"/>
            </a:endParaRPr>
          </a:p>
          <a:p>
            <a:pPr marL="171450" lvl="0" indent="-171450">
              <a:buFont typeface="Arial" panose="020B0604020202020204" pitchFamily="34" charset="0"/>
              <a:buChar char="•"/>
            </a:pPr>
            <a:endParaRPr lang="en-US" altLang="zh-TW" b="0" i="0" dirty="0">
              <a:solidFill>
                <a:srgbClr val="E2EEFF"/>
              </a:solidFill>
              <a:effectLst/>
              <a:latin typeface="Google Sans"/>
            </a:endParaRPr>
          </a:p>
          <a:p>
            <a:pPr marL="0" lvl="0" indent="0">
              <a:buFont typeface="Arial" panose="020B0604020202020204" pitchFamily="34" charset="0"/>
              <a:buNone/>
            </a:pPr>
            <a:r>
              <a:rPr lang="zh-TW" altLang="en-US" b="0" i="0" dirty="0">
                <a:solidFill>
                  <a:srgbClr val="E2EEFF"/>
                </a:solidFill>
                <a:effectLst/>
                <a:latin typeface="Google Sans"/>
              </a:rPr>
              <a:t>這邊解釋 </a:t>
            </a:r>
            <a:r>
              <a:rPr lang="en-US" altLang="zh-TW" b="1" i="0" u="sng" dirty="0" err="1">
                <a:solidFill>
                  <a:srgbClr val="E2EEFF"/>
                </a:solidFill>
                <a:effectLst/>
                <a:latin typeface="Google Sans"/>
              </a:rPr>
              <a:t>DoG</a:t>
            </a:r>
            <a:r>
              <a:rPr lang="en-US" altLang="zh-TW" b="1" i="0" u="sng" dirty="0">
                <a:solidFill>
                  <a:srgbClr val="E2EEFF"/>
                </a:solidFill>
                <a:effectLst/>
                <a:latin typeface="Google Sans"/>
              </a:rPr>
              <a:t> </a:t>
            </a:r>
            <a:r>
              <a:rPr lang="zh-TW" altLang="en-US" b="1" i="0" u="sng" dirty="0">
                <a:solidFill>
                  <a:srgbClr val="E2EEFF"/>
                </a:solidFill>
                <a:effectLst/>
                <a:latin typeface="Google Sans"/>
              </a:rPr>
              <a:t>是什麼樣</a:t>
            </a:r>
            <a:endParaRPr lang="en-US" altLang="zh-TW" b="1" i="0" u="sng" dirty="0">
              <a:solidFill>
                <a:srgbClr val="E2EEFF"/>
              </a:solidFill>
              <a:effectLst/>
              <a:latin typeface="Google Sans"/>
            </a:endParaRPr>
          </a:p>
          <a:p>
            <a:pPr marL="342900" indent="-342900" rtl="0" fontAlgn="ctr">
              <a:spcBef>
                <a:spcPts val="0"/>
              </a:spcBef>
              <a:spcAft>
                <a:spcPts val="0"/>
              </a:spcAft>
              <a:buFont typeface="+mj-lt"/>
              <a:buAutoNum type="arabicPeriod"/>
            </a:pPr>
            <a:r>
              <a:rPr lang="zh-TW" altLang="zh-TW" sz="1800" b="0" i="0" dirty="0">
                <a:solidFill>
                  <a:srgbClr val="201F1E"/>
                </a:solidFill>
                <a:effectLst/>
                <a:ea typeface="Microsoft JhengHei" panose="020B0604030504040204" pitchFamily="34" charset="-120"/>
              </a:rPr>
              <a:t>比如 </a:t>
            </a:r>
            <a:r>
              <a:rPr lang="zh-TW" altLang="zh-TW" sz="1800" b="1" i="0" u="sng" dirty="0">
                <a:solidFill>
                  <a:srgbClr val="201F1E"/>
                </a:solidFill>
                <a:effectLst/>
                <a:ea typeface="Microsoft JhengHei" panose="020B0604030504040204" pitchFamily="34" charset="-120"/>
              </a:rPr>
              <a:t>原始影像 某一列灰階值</a:t>
            </a:r>
            <a:r>
              <a:rPr lang="zh-TW" altLang="zh-TW" sz="1800" b="0" i="0" dirty="0">
                <a:solidFill>
                  <a:srgbClr val="201F1E"/>
                </a:solidFill>
                <a:effectLst/>
                <a:ea typeface="Microsoft JhengHei" panose="020B0604030504040204" pitchFamily="34" charset="-120"/>
              </a:rPr>
              <a:t>，過</a:t>
            </a:r>
            <a:r>
              <a:rPr lang="en-US" altLang="zh-TW" sz="1800" b="0" i="0" dirty="0">
                <a:solidFill>
                  <a:srgbClr val="201F1E"/>
                </a:solidFill>
                <a:effectLst/>
                <a:ea typeface="Microsoft JhengHei" panose="020B0604030504040204" pitchFamily="34" charset="-120"/>
              </a:rPr>
              <a:t> </a:t>
            </a:r>
            <a:r>
              <a:rPr lang="en-US" altLang="zh-TW" sz="1800" b="1" i="0" u="sng" dirty="0">
                <a:solidFill>
                  <a:srgbClr val="201F1E"/>
                </a:solidFill>
                <a:effectLst/>
                <a:ea typeface="Microsoft JhengHei" panose="020B0604030504040204" pitchFamily="34" charset="-120"/>
              </a:rPr>
              <a:t>Gaussian</a:t>
            </a:r>
            <a:r>
              <a:rPr lang="zh-TW" altLang="zh-TW" sz="1800" b="0" i="0" dirty="0">
                <a:solidFill>
                  <a:srgbClr val="201F1E"/>
                </a:solidFill>
                <a:effectLst/>
                <a:ea typeface="Microsoft JhengHei" panose="020B0604030504040204" pitchFamily="34" charset="-120"/>
              </a:rPr>
              <a:t>，變 </a:t>
            </a:r>
            <a:r>
              <a:rPr lang="zh-TW" altLang="zh-TW" sz="1800" b="1" i="0" u="sng" dirty="0">
                <a:solidFill>
                  <a:srgbClr val="201F1E"/>
                </a:solidFill>
                <a:effectLst/>
                <a:ea typeface="Microsoft JhengHei" panose="020B0604030504040204" pitchFamily="34" charset="-120"/>
              </a:rPr>
              <a:t>模糊 平滑</a:t>
            </a:r>
            <a:r>
              <a:rPr lang="en-US" altLang="zh-TW" sz="1800" b="0" i="0" dirty="0">
                <a:solidFill>
                  <a:srgbClr val="201F1E"/>
                </a:solidFill>
                <a:effectLst/>
                <a:ea typeface="Microsoft JhengHei" panose="020B0604030504040204" pitchFamily="34" charset="-120"/>
              </a:rPr>
              <a:t>：</a:t>
            </a:r>
            <a:r>
              <a:rPr lang="zh-TW" altLang="zh-TW" sz="1800" b="1" i="0" u="sng" dirty="0">
                <a:solidFill>
                  <a:srgbClr val="201F1E"/>
                </a:solidFill>
                <a:effectLst/>
                <a:ea typeface="Microsoft JhengHei" panose="020B0604030504040204" pitchFamily="34" charset="-120"/>
              </a:rPr>
              <a:t>尖銳</a:t>
            </a:r>
            <a:r>
              <a:rPr lang="zh-TW" altLang="zh-TW" sz="1800" b="0" i="0" dirty="0">
                <a:solidFill>
                  <a:srgbClr val="201F1E"/>
                </a:solidFill>
                <a:effectLst/>
                <a:ea typeface="Microsoft JhengHei" panose="020B0604030504040204" pitchFamily="34" charset="-120"/>
              </a:rPr>
              <a:t>的地方</a:t>
            </a:r>
            <a:r>
              <a:rPr lang="zh-TW" altLang="zh-TW" sz="1800" b="0" i="0" u="sng" dirty="0">
                <a:solidFill>
                  <a:srgbClr val="201F1E"/>
                </a:solidFill>
                <a:effectLst/>
                <a:ea typeface="Microsoft JhengHei" panose="020B0604030504040204" pitchFamily="34" charset="-120"/>
              </a:rPr>
              <a:t>變平</a:t>
            </a:r>
            <a:endParaRPr lang="zh-TW" altLang="zh-TW" sz="1800" b="0" i="0" dirty="0">
              <a:solidFill>
                <a:srgbClr val="201F1E"/>
              </a:solidFill>
              <a:effectLst/>
              <a:ea typeface="Microsoft JhengHei" panose="020B0604030504040204" pitchFamily="34" charset="-120"/>
            </a:endParaRPr>
          </a:p>
          <a:p>
            <a:pPr marL="342900" indent="-342900" rtl="0" fontAlgn="ctr">
              <a:spcBef>
                <a:spcPts val="0"/>
              </a:spcBef>
              <a:spcAft>
                <a:spcPts val="0"/>
              </a:spcAft>
              <a:buFont typeface="+mj-lt"/>
              <a:buAutoNum type="arabicPeriod"/>
            </a:pPr>
            <a:r>
              <a:rPr lang="zh-TW" altLang="zh-TW" sz="1800" b="0" i="0" dirty="0">
                <a:solidFill>
                  <a:srgbClr val="201F1E"/>
                </a:solidFill>
                <a:effectLst/>
                <a:ea typeface="Microsoft JhengHei" panose="020B0604030504040204" pitchFamily="34" charset="-120"/>
              </a:rPr>
              <a:t>接著左右兩影像</a:t>
            </a:r>
            <a:r>
              <a:rPr lang="zh-TW" altLang="zh-TW" sz="1800" b="1" i="0" u="sng" dirty="0">
                <a:solidFill>
                  <a:srgbClr val="201F1E"/>
                </a:solidFill>
                <a:effectLst/>
                <a:ea typeface="Microsoft JhengHei" panose="020B0604030504040204" pitchFamily="34" charset="-120"/>
              </a:rPr>
              <a:t>相減</a:t>
            </a:r>
            <a:r>
              <a:rPr lang="zh-TW" altLang="zh-TW" sz="1800" b="0" i="0" dirty="0">
                <a:solidFill>
                  <a:srgbClr val="201F1E"/>
                </a:solidFill>
                <a:effectLst/>
                <a:ea typeface="Microsoft JhengHei" panose="020B0604030504040204" pitchFamily="34" charset="-120"/>
              </a:rPr>
              <a:t>，在 </a:t>
            </a:r>
            <a:r>
              <a:rPr lang="zh-TW" altLang="zh-TW" sz="1800" b="1" i="0" u="sng" dirty="0">
                <a:solidFill>
                  <a:srgbClr val="201F1E"/>
                </a:solidFill>
                <a:effectLst/>
                <a:ea typeface="Microsoft JhengHei" panose="020B0604030504040204" pitchFamily="34" charset="-120"/>
              </a:rPr>
              <a:t>尖端</a:t>
            </a:r>
            <a:r>
              <a:rPr lang="zh-TW" altLang="zh-TW" sz="1800" b="0" i="0" dirty="0">
                <a:solidFill>
                  <a:srgbClr val="201F1E"/>
                </a:solidFill>
                <a:effectLst/>
                <a:ea typeface="Microsoft JhengHei" panose="020B0604030504040204" pitchFamily="34" charset="-120"/>
              </a:rPr>
              <a:t> 地方，產生 </a:t>
            </a:r>
            <a:r>
              <a:rPr lang="zh-TW" altLang="zh-TW" sz="1800" b="1" i="0" u="sng" dirty="0">
                <a:solidFill>
                  <a:srgbClr val="201F1E"/>
                </a:solidFill>
                <a:effectLst/>
                <a:ea typeface="Microsoft JhengHei" panose="020B0604030504040204" pitchFamily="34" charset="-120"/>
              </a:rPr>
              <a:t>兩個峰值</a:t>
            </a:r>
            <a:r>
              <a:rPr lang="zh-TW" altLang="zh-TW" sz="1800" b="0" i="0" dirty="0">
                <a:solidFill>
                  <a:srgbClr val="201F1E"/>
                </a:solidFill>
                <a:effectLst/>
                <a:ea typeface="Microsoft JhengHei" panose="020B0604030504040204" pitchFamily="34" charset="-120"/>
              </a:rPr>
              <a:t>。</a:t>
            </a:r>
          </a:p>
          <a:p>
            <a:pPr marL="342900" indent="-342900" rtl="0" fontAlgn="ctr">
              <a:spcBef>
                <a:spcPts val="0"/>
              </a:spcBef>
              <a:spcAft>
                <a:spcPts val="0"/>
              </a:spcAft>
              <a:buFont typeface="+mj-lt"/>
              <a:buAutoNum type="arabicPeriod"/>
            </a:pPr>
            <a:r>
              <a:rPr lang="zh-TW" altLang="zh-TW" sz="1800" b="0" i="0" dirty="0">
                <a:solidFill>
                  <a:srgbClr val="201F1E"/>
                </a:solidFill>
                <a:effectLst/>
                <a:ea typeface="Microsoft JhengHei" panose="020B0604030504040204" pitchFamily="34" charset="-120"/>
              </a:rPr>
              <a:t>這個圖：</a:t>
            </a:r>
            <a:r>
              <a:rPr lang="en-US" altLang="zh-TW" sz="1800" b="0" i="0" dirty="0" err="1">
                <a:solidFill>
                  <a:srgbClr val="201F1E"/>
                </a:solidFill>
                <a:effectLst/>
                <a:ea typeface="Microsoft JhengHei" panose="020B0604030504040204" pitchFamily="34" charset="-120"/>
              </a:rPr>
              <a:t>DoG</a:t>
            </a:r>
            <a:endParaRPr lang="zh-TW" altLang="zh-TW" sz="1800" b="0" i="0" dirty="0">
              <a:solidFill>
                <a:srgbClr val="201F1E"/>
              </a:solidFill>
              <a:effectLst/>
              <a:ea typeface="Microsoft JhengHe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zh-TW" sz="1800" dirty="0">
                <a:solidFill>
                  <a:srgbClr val="201F1E"/>
                </a:solidFill>
                <a:effectLst/>
                <a:ea typeface="Microsoft JhengHei" panose="020B0604030504040204" pitchFamily="34" charset="-120"/>
              </a:rPr>
              <a:t>所以</a:t>
            </a:r>
            <a:r>
              <a:rPr lang="en-US" altLang="zh-TW" sz="1800" dirty="0">
                <a:solidFill>
                  <a:srgbClr val="201F1E"/>
                </a:solidFill>
                <a:effectLst/>
                <a:ea typeface="Microsoft JhengHei" panose="020B0604030504040204" pitchFamily="34" charset="-120"/>
              </a:rPr>
              <a:t> (a)</a:t>
            </a:r>
            <a:r>
              <a:rPr lang="zh-TW" altLang="zh-TW" sz="1800" dirty="0">
                <a:solidFill>
                  <a:srgbClr val="201F1E"/>
                </a:solidFill>
                <a:effectLst/>
                <a:ea typeface="Microsoft JhengHei" panose="020B0604030504040204" pitchFamily="34" charset="-120"/>
              </a:rPr>
              <a:t>右：有</a:t>
            </a:r>
            <a:r>
              <a:rPr lang="en-US" altLang="zh-TW" sz="1800" dirty="0">
                <a:solidFill>
                  <a:srgbClr val="201F1E"/>
                </a:solidFill>
                <a:effectLst/>
                <a:ea typeface="Microsoft JhengHei" panose="020B0604030504040204" pitchFamily="34" charset="-120"/>
              </a:rPr>
              <a:t> </a:t>
            </a:r>
            <a:r>
              <a:rPr lang="en-US" altLang="zh-TW" sz="1800" u="sng" dirty="0" err="1">
                <a:solidFill>
                  <a:srgbClr val="201F1E"/>
                </a:solidFill>
                <a:effectLst/>
                <a:ea typeface="Microsoft JhengHei" panose="020B0604030504040204" pitchFamily="34" charset="-120"/>
              </a:rPr>
              <a:t>DoG</a:t>
            </a:r>
            <a:r>
              <a:rPr lang="en-US" altLang="zh-TW" sz="1800" u="sng" dirty="0">
                <a:solidFill>
                  <a:srgbClr val="201F1E"/>
                </a:solidFill>
                <a:effectLst/>
                <a:ea typeface="Microsoft JhengHei" panose="020B0604030504040204" pitchFamily="34" charset="-120"/>
              </a:rPr>
              <a:t> </a:t>
            </a:r>
            <a:r>
              <a:rPr lang="zh-CN" altLang="zh-TW" sz="1800" u="sng" dirty="0">
                <a:solidFill>
                  <a:srgbClr val="201F1E"/>
                </a:solidFill>
                <a:effectLst/>
                <a:ea typeface="Microsoft JhengHei" panose="020B0604030504040204" pitchFamily="34" charset="-120"/>
              </a:rPr>
              <a:t>金字塔</a:t>
            </a:r>
            <a:endParaRPr lang="zh-TW" altLang="zh-TW" sz="1800" dirty="0">
              <a:solidFill>
                <a:srgbClr val="201F1E"/>
              </a:solidFill>
              <a:effectLst/>
              <a:ea typeface="Microsoft JhengHei" panose="020B0604030504040204" pitchFamily="34" charset="-120"/>
            </a:endParaRPr>
          </a:p>
          <a:p>
            <a:pPr marL="228600" lvl="0" indent="-228600">
              <a:buFont typeface="Arial" panose="020B0604020202020204" pitchFamily="34" charset="0"/>
              <a:buChar char="•"/>
            </a:pPr>
            <a:endParaRPr lang="en-US" altLang="zh-TW" b="0" i="0" dirty="0">
              <a:solidFill>
                <a:srgbClr val="E2EEFF"/>
              </a:solidFill>
              <a:effectLst/>
              <a:latin typeface="Google Sans"/>
            </a:endParaRPr>
          </a:p>
          <a:p>
            <a:pPr marL="171450" indent="-171450" rtl="0" fontAlgn="ctr">
              <a:spcBef>
                <a:spcPts val="0"/>
              </a:spcBef>
              <a:spcAft>
                <a:spcPts val="0"/>
              </a:spcAft>
              <a:buFont typeface="Arial" panose="020B0604020202020204" pitchFamily="34" charset="0"/>
              <a:buChar char="•"/>
            </a:pPr>
            <a:r>
              <a:rPr lang="en-US" altLang="zh-TW" sz="1100" dirty="0">
                <a:solidFill>
                  <a:srgbClr val="201F1E"/>
                </a:solidFill>
                <a:effectLst/>
                <a:ea typeface="Microsoft JhengHei" panose="020B0604030504040204" pitchFamily="34" charset="-120"/>
              </a:rPr>
              <a:t>(b)</a:t>
            </a:r>
            <a:r>
              <a:rPr lang="zh-TW" altLang="zh-TW" sz="1100" dirty="0">
                <a:solidFill>
                  <a:srgbClr val="201F1E"/>
                </a:solidFill>
                <a:effectLst/>
                <a:ea typeface="Microsoft JhengHei" panose="020B0604030504040204" pitchFamily="34" charset="-120"/>
              </a:rPr>
              <a:t>：接著 </a:t>
            </a:r>
            <a:r>
              <a:rPr lang="zh-TW" altLang="zh-TW" sz="1100" b="1" u="sng" dirty="0">
                <a:solidFill>
                  <a:srgbClr val="201F1E"/>
                </a:solidFill>
                <a:effectLst/>
                <a:ea typeface="Microsoft JhengHei" panose="020B0604030504040204" pitchFamily="34" charset="-120"/>
              </a:rPr>
              <a:t>每一層 </a:t>
            </a:r>
            <a:r>
              <a:rPr lang="en-US" altLang="zh-TW" sz="1100" b="1" u="sng" dirty="0" err="1">
                <a:solidFill>
                  <a:srgbClr val="201F1E"/>
                </a:solidFill>
                <a:effectLst/>
                <a:ea typeface="Microsoft JhengHei" panose="020B0604030504040204" pitchFamily="34" charset="-120"/>
              </a:rPr>
              <a:t>DoG</a:t>
            </a:r>
            <a:r>
              <a:rPr lang="en-US" altLang="zh-TW" sz="1100" b="1" u="sng" dirty="0">
                <a:solidFill>
                  <a:srgbClr val="201F1E"/>
                </a:solidFill>
                <a:effectLst/>
                <a:ea typeface="Microsoft JhengHei" panose="020B0604030504040204" pitchFamily="34" charset="-120"/>
              </a:rPr>
              <a:t> </a:t>
            </a:r>
            <a:r>
              <a:rPr lang="zh-TW" altLang="zh-TW" sz="1100" dirty="0">
                <a:solidFill>
                  <a:srgbClr val="201F1E"/>
                </a:solidFill>
                <a:effectLst/>
                <a:ea typeface="Microsoft JhengHei" panose="020B0604030504040204" pitchFamily="34" charset="-120"/>
              </a:rPr>
              <a:t>的 </a:t>
            </a:r>
            <a:r>
              <a:rPr lang="zh-TW" altLang="zh-TW" sz="1100" b="1" u="sng" dirty="0">
                <a:solidFill>
                  <a:srgbClr val="201F1E"/>
                </a:solidFill>
                <a:effectLst/>
                <a:ea typeface="Microsoft JhengHei" panose="020B0604030504040204" pitchFamily="34" charset="-120"/>
              </a:rPr>
              <a:t>每個</a:t>
            </a:r>
            <a:r>
              <a:rPr lang="zh-CN" altLang="zh-TW" sz="1100" b="1" u="sng" dirty="0">
                <a:solidFill>
                  <a:srgbClr val="201F1E"/>
                </a:solidFill>
                <a:effectLst/>
                <a:ea typeface="Microsoft JhengHei" panose="020B0604030504040204" pitchFamily="34" charset="-120"/>
              </a:rPr>
              <a:t>像素</a:t>
            </a:r>
            <a:r>
              <a:rPr lang="zh-CN" altLang="zh-TW" sz="1100" dirty="0">
                <a:solidFill>
                  <a:srgbClr val="201F1E"/>
                </a:solidFill>
                <a:effectLst/>
                <a:ea typeface="Microsoft JhengHei" panose="020B0604030504040204" pitchFamily="34" charset="-120"/>
              </a:rPr>
              <a:t>，跟他的鄰居：</a:t>
            </a:r>
            <a:endParaRPr lang="zh-TW" altLang="zh-TW" sz="1100" dirty="0">
              <a:solidFill>
                <a:srgbClr val="201F1E"/>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CN" altLang="zh-TW" sz="1100" b="1" u="sng" dirty="0">
                <a:solidFill>
                  <a:srgbClr val="201F1E"/>
                </a:solidFill>
                <a:effectLst/>
                <a:ea typeface="Microsoft JhengHei" panose="020B0604030504040204" pitchFamily="34" charset="-120"/>
              </a:rPr>
              <a:t>同一層</a:t>
            </a:r>
            <a:r>
              <a:rPr lang="zh-TW" altLang="zh-TW" sz="1100" b="1" u="sng" dirty="0">
                <a:solidFill>
                  <a:srgbClr val="201F1E"/>
                </a:solidFill>
                <a:effectLst/>
                <a:ea typeface="Microsoft JhengHei" panose="020B0604030504040204" pitchFamily="34" charset="-120"/>
              </a:rPr>
              <a:t> </a:t>
            </a:r>
            <a:r>
              <a:rPr lang="en-US" altLang="zh-TW" sz="1100" b="1" u="sng" dirty="0">
                <a:solidFill>
                  <a:srgbClr val="201F1E"/>
                </a:solidFill>
                <a:effectLst/>
                <a:ea typeface="Microsoft JhengHei" panose="020B0604030504040204" pitchFamily="34" charset="-120"/>
              </a:rPr>
              <a:t>8</a:t>
            </a:r>
            <a:r>
              <a:rPr lang="zh-TW" altLang="zh-TW" sz="1100" b="1" u="sng" dirty="0">
                <a:solidFill>
                  <a:srgbClr val="201F1E"/>
                </a:solidFill>
                <a:effectLst/>
                <a:ea typeface="Microsoft JhengHei" panose="020B0604030504040204" pitchFamily="34" charset="-120"/>
              </a:rPr>
              <a:t>個</a:t>
            </a:r>
            <a:r>
              <a:rPr lang="zh-TW" altLang="zh-TW" sz="1100" dirty="0">
                <a:solidFill>
                  <a:srgbClr val="201F1E"/>
                </a:solidFill>
                <a:effectLst/>
                <a:ea typeface="Microsoft JhengHei" panose="020B0604030504040204" pitchFamily="34" charset="-120"/>
              </a:rPr>
              <a:t>＋</a:t>
            </a:r>
            <a:r>
              <a:rPr lang="zh-TW" altLang="zh-TW" sz="1100" b="1" u="sng" dirty="0">
                <a:solidFill>
                  <a:srgbClr val="201F1E"/>
                </a:solidFill>
                <a:effectLst/>
                <a:ea typeface="Microsoft JhengHei" panose="020B0604030504040204" pitchFamily="34" charset="-120"/>
              </a:rPr>
              <a:t>上下兩層</a:t>
            </a:r>
            <a:r>
              <a:rPr lang="en-US" altLang="zh-TW" sz="1100" b="1" u="sng"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各</a:t>
            </a:r>
            <a:r>
              <a:rPr lang="en-US" altLang="zh-TW" sz="1100" b="1" u="sng" dirty="0">
                <a:solidFill>
                  <a:srgbClr val="201F1E"/>
                </a:solidFill>
                <a:effectLst/>
                <a:ea typeface="Microsoft JhengHei" panose="020B0604030504040204" pitchFamily="34" charset="-120"/>
              </a:rPr>
              <a:t>9</a:t>
            </a:r>
            <a:r>
              <a:rPr lang="zh-TW" altLang="zh-TW" sz="1100" b="1" u="sng" dirty="0">
                <a:solidFill>
                  <a:srgbClr val="201F1E"/>
                </a:solidFill>
                <a:effectLst/>
                <a:ea typeface="Microsoft JhengHei" panose="020B0604030504040204" pitchFamily="34" charset="-120"/>
              </a:rPr>
              <a:t>個</a:t>
            </a:r>
            <a:r>
              <a:rPr lang="zh-TW" altLang="zh-TW" sz="1100" dirty="0">
                <a:solidFill>
                  <a:srgbClr val="201F1E"/>
                </a:solidFill>
                <a:effectLst/>
                <a:ea typeface="Microsoft JhengHei" panose="020B0604030504040204" pitchFamily="34" charset="-120"/>
              </a:rPr>
              <a:t>：共 </a:t>
            </a:r>
            <a:r>
              <a:rPr lang="en-US" altLang="zh-TW" sz="1100" b="1" u="sng" dirty="0">
                <a:solidFill>
                  <a:srgbClr val="201F1E"/>
                </a:solidFill>
                <a:effectLst/>
                <a:ea typeface="Microsoft JhengHei" panose="020B0604030504040204" pitchFamily="34" charset="-120"/>
              </a:rPr>
              <a:t>26</a:t>
            </a:r>
            <a:r>
              <a:rPr lang="zh-TW" altLang="zh-TW" sz="1100" b="1" u="sng" dirty="0">
                <a:solidFill>
                  <a:srgbClr val="201F1E"/>
                </a:solidFill>
                <a:effectLst/>
                <a:ea typeface="Microsoft JhengHei" panose="020B0604030504040204" pitchFamily="34" charset="-120"/>
              </a:rPr>
              <a:t>個相鄰像素 比較</a:t>
            </a:r>
            <a:br>
              <a:rPr lang="zh-TW" altLang="zh-TW" sz="1100" b="1" u="sng" dirty="0">
                <a:solidFill>
                  <a:srgbClr val="201F1E"/>
                </a:solidFill>
                <a:effectLst/>
                <a:ea typeface="Microsoft JhengHei" panose="020B0604030504040204" pitchFamily="34" charset="-120"/>
              </a:rPr>
            </a:br>
            <a:r>
              <a:rPr lang="zh-CN" altLang="zh-TW" sz="1100" dirty="0">
                <a:solidFill>
                  <a:srgbClr val="201F1E"/>
                </a:solidFill>
                <a:effectLst/>
                <a:ea typeface="Microsoft JhengHei" panose="020B0604030504040204" pitchFamily="34" charset="-120"/>
              </a:rPr>
              <a:t>看</a:t>
            </a:r>
            <a:r>
              <a:rPr lang="zh-TW" altLang="zh-TW" sz="1100" dirty="0">
                <a:solidFill>
                  <a:srgbClr val="201F1E"/>
                </a:solidFill>
                <a:effectLst/>
                <a:ea typeface="Microsoft JhengHei" panose="020B0604030504040204" pitchFamily="34" charset="-120"/>
              </a:rPr>
              <a:t> </a:t>
            </a:r>
            <a:r>
              <a:rPr lang="zh-CN" altLang="zh-TW" sz="1100" dirty="0">
                <a:solidFill>
                  <a:srgbClr val="201F1E"/>
                </a:solidFill>
                <a:effectLst/>
                <a:ea typeface="Microsoft JhengHei" panose="020B0604030504040204" pitchFamily="34" charset="-120"/>
              </a:rPr>
              <a:t>是否</a:t>
            </a:r>
            <a:r>
              <a:rPr lang="zh-TW" altLang="zh-TW"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極值 </a:t>
            </a:r>
            <a:r>
              <a:rPr lang="en-US" altLang="zh-TW" sz="1100" dirty="0">
                <a:solidFill>
                  <a:srgbClr val="201F1E"/>
                </a:solidFill>
                <a:effectLst/>
                <a:ea typeface="Microsoft JhengHei" panose="020B0604030504040204" pitchFamily="34" charset="-120"/>
              </a:rPr>
              <a:t>(</a:t>
            </a:r>
            <a:r>
              <a:rPr lang="zh-CN" altLang="zh-TW" sz="1100" dirty="0">
                <a:solidFill>
                  <a:srgbClr val="201F1E"/>
                </a:solidFill>
                <a:effectLst/>
                <a:ea typeface="Microsoft JhengHei" panose="020B0604030504040204" pitchFamily="34" charset="-120"/>
              </a:rPr>
              <a:t>最大值和最小值</a:t>
            </a:r>
            <a:r>
              <a:rPr lang="en-US" altLang="zh-TW" sz="1100" dirty="0">
                <a:solidFill>
                  <a:srgbClr val="201F1E"/>
                </a:solidFill>
                <a:effectLst/>
                <a:ea typeface="Microsoft JhengHei" panose="020B0604030504040204" pitchFamily="34" charset="-120"/>
              </a:rPr>
              <a:t>)</a:t>
            </a:r>
            <a:r>
              <a:rPr lang="zh-CN" altLang="zh-TW" sz="1100" dirty="0">
                <a:solidFill>
                  <a:srgbClr val="201F1E"/>
                </a:solidFill>
                <a:effectLst/>
                <a:ea typeface="Microsoft JhengHei" panose="020B0604030504040204" pitchFamily="34" charset="-120"/>
              </a:rPr>
              <a:t>，</a:t>
            </a:r>
            <a:r>
              <a:rPr lang="zh-TW" altLang="zh-TW" sz="1100" dirty="0">
                <a:solidFill>
                  <a:srgbClr val="201F1E"/>
                </a:solidFill>
                <a:effectLst/>
                <a:ea typeface="Microsoft JhengHei" panose="020B0604030504040204" pitchFamily="34" charset="-120"/>
              </a:rPr>
              <a:t>是：</a:t>
            </a:r>
            <a:r>
              <a:rPr lang="zh-TW" altLang="zh-TW" sz="1100" b="1" u="sng" dirty="0">
                <a:solidFill>
                  <a:srgbClr val="201F1E"/>
                </a:solidFill>
                <a:effectLst/>
                <a:ea typeface="Microsoft JhengHei" panose="020B0604030504040204" pitchFamily="34" charset="-120"/>
              </a:rPr>
              <a:t>選出來</a:t>
            </a:r>
            <a:endParaRPr lang="zh-TW" altLang="zh-TW" sz="1100" dirty="0">
              <a:solidFill>
                <a:srgbClr val="201F1E"/>
              </a:solidFill>
              <a:effectLst/>
              <a:ea typeface="Microsoft JhengHei" panose="020B0604030504040204" pitchFamily="34" charset="-120"/>
            </a:endParaRPr>
          </a:p>
          <a:p>
            <a:pPr marL="228600" lvl="0" indent="-228600">
              <a:buFont typeface="Arial" panose="020B0604020202020204" pitchFamily="34" charset="0"/>
              <a:buChar char="•"/>
            </a:pPr>
            <a:endParaRPr lang="en-US" altLang="zh-TW" b="0" i="0" dirty="0">
              <a:solidFill>
                <a:srgbClr val="E2EEFF"/>
              </a:solidFill>
              <a:effectLst/>
              <a:latin typeface="Google Sans"/>
            </a:endParaRPr>
          </a:p>
          <a:p>
            <a:pPr marL="0" lvl="0" indent="0">
              <a:buFont typeface="Arial" panose="020B0604020202020204" pitchFamily="34" charset="0"/>
              <a:buNone/>
            </a:pPr>
            <a:r>
              <a:rPr lang="zh-TW" altLang="en-US" b="0" i="0" dirty="0">
                <a:solidFill>
                  <a:srgbClr val="E2EEFF"/>
                </a:solidFill>
                <a:effectLst/>
                <a:latin typeface="Google Sans"/>
              </a:rPr>
              <a:t>下一頁是</a:t>
            </a:r>
            <a:r>
              <a:rPr lang="zh-TW" altLang="en-US" b="1" i="0" u="sng" dirty="0">
                <a:solidFill>
                  <a:srgbClr val="E2EEFF"/>
                </a:solidFill>
                <a:effectLst/>
                <a:latin typeface="Google Sans"/>
              </a:rPr>
              <a:t>實際影像</a:t>
            </a:r>
            <a:r>
              <a:rPr lang="zh-TW" altLang="en-US" b="0" i="0" dirty="0">
                <a:solidFill>
                  <a:srgbClr val="E2EEFF"/>
                </a:solidFill>
                <a:effectLst/>
                <a:latin typeface="Google Sans"/>
              </a:rPr>
              <a:t>例子</a:t>
            </a:r>
            <a:endParaRPr lang="en-US" altLang="zh-TW" b="0" i="0" dirty="0">
              <a:solidFill>
                <a:srgbClr val="E2EEFF"/>
              </a:solidFill>
              <a:effectLst/>
              <a:latin typeface="Google Sans"/>
            </a:endParaRPr>
          </a:p>
          <a:p>
            <a:r>
              <a:rPr lang="en-US" altLang="zh-TW" dirty="0"/>
              <a:t>------------------</a:t>
            </a:r>
          </a:p>
          <a:p>
            <a:endParaRPr lang="en-US" altLang="zh-CN" dirty="0"/>
          </a:p>
          <a:p>
            <a:endParaRPr lang="en-US" altLang="zh-CN" dirty="0"/>
          </a:p>
          <a:p>
            <a:endParaRPr lang="en-US" altLang="zh-CN" dirty="0"/>
          </a:p>
          <a:p>
            <a:endParaRPr lang="en-US" altLang="zh-CN" dirty="0"/>
          </a:p>
          <a:p>
            <a:r>
              <a:rPr lang="zh-CN" altLang="en-US" dirty="0"/>
              <a:t>图</a:t>
            </a:r>
            <a:r>
              <a:rPr lang="en-US" altLang="zh-CN" dirty="0"/>
              <a:t>7.11</a:t>
            </a:r>
            <a:r>
              <a:rPr lang="zh-CN" altLang="en-US" dirty="0"/>
              <a:t>使用</a:t>
            </a:r>
            <a:r>
              <a:rPr lang="zh-TW" altLang="en-US" dirty="0"/>
              <a:t> </a:t>
            </a:r>
            <a:r>
              <a:rPr lang="zh-CN" altLang="en-US" dirty="0"/>
              <a:t>高斯金字塔</a:t>
            </a:r>
            <a:r>
              <a:rPr lang="zh-TW" altLang="en-US" dirty="0"/>
              <a:t> </a:t>
            </a:r>
            <a:r>
              <a:rPr lang="zh-CN" altLang="en-US" dirty="0"/>
              <a:t>的</a:t>
            </a:r>
            <a:r>
              <a:rPr lang="zh-TW" altLang="en-US" dirty="0"/>
              <a:t> </a:t>
            </a:r>
            <a:r>
              <a:rPr lang="zh-CN" altLang="en-US" dirty="0"/>
              <a:t>次八度差</a:t>
            </a:r>
            <a:r>
              <a:rPr lang="zh-TW" altLang="en-US" dirty="0"/>
              <a:t> </a:t>
            </a:r>
            <a:r>
              <a:rPr lang="zh-CN" altLang="en-US" dirty="0"/>
              <a:t>进行</a:t>
            </a:r>
            <a:r>
              <a:rPr lang="zh-TW" altLang="en-US" dirty="0"/>
              <a:t> </a:t>
            </a:r>
            <a:r>
              <a:rPr lang="zh-CN" altLang="en-US" dirty="0"/>
              <a:t>尺度空间</a:t>
            </a:r>
            <a:r>
              <a:rPr lang="zh-TW" altLang="en-US" dirty="0"/>
              <a:t> </a:t>
            </a:r>
            <a:r>
              <a:rPr lang="zh-CN" altLang="en-US" dirty="0"/>
              <a:t>特征偵測</a:t>
            </a:r>
            <a:endParaRPr lang="en-US" altLang="zh-CN" dirty="0"/>
          </a:p>
          <a:p>
            <a:r>
              <a:rPr lang="en-US" altLang="zh-CN" dirty="0"/>
              <a:t>(Lowe 2004)©2004 Springer:</a:t>
            </a:r>
          </a:p>
          <a:p>
            <a:r>
              <a:rPr lang="en-US" altLang="zh-CN" dirty="0"/>
              <a:t>(a)</a:t>
            </a:r>
            <a:r>
              <a:rPr lang="zh-TW" altLang="en-US" dirty="0"/>
              <a:t> </a:t>
            </a:r>
            <a:r>
              <a:rPr lang="zh-CN" altLang="en-US" dirty="0"/>
              <a:t>将</a:t>
            </a:r>
            <a:r>
              <a:rPr lang="zh-TW" altLang="en-US" dirty="0"/>
              <a:t> </a:t>
            </a:r>
            <a:r>
              <a:rPr lang="zh-CN" altLang="en-US" dirty="0"/>
              <a:t>次八度</a:t>
            </a:r>
            <a:r>
              <a:rPr lang="zh-TW" altLang="en-US" dirty="0"/>
              <a:t> </a:t>
            </a:r>
            <a:r>
              <a:rPr lang="zh-CN" altLang="en-US" dirty="0"/>
              <a:t>高斯金字塔</a:t>
            </a:r>
            <a:r>
              <a:rPr lang="zh-TW" altLang="en-US" dirty="0"/>
              <a:t> </a:t>
            </a:r>
            <a:r>
              <a:rPr lang="zh-CN" altLang="en-US" dirty="0"/>
              <a:t>的</a:t>
            </a:r>
            <a:r>
              <a:rPr lang="zh-TW" altLang="en-US" dirty="0"/>
              <a:t> </a:t>
            </a:r>
            <a:r>
              <a:rPr lang="zh-CN" altLang="en-US" dirty="0"/>
              <a:t>相邻水平</a:t>
            </a:r>
            <a:r>
              <a:rPr lang="zh-TW" altLang="en-US" dirty="0"/>
              <a:t> </a:t>
            </a:r>
            <a:r>
              <a:rPr lang="zh-CN" altLang="en-US" dirty="0"/>
              <a:t>相减，生成</a:t>
            </a:r>
            <a:r>
              <a:rPr lang="en-US" altLang="zh-CN" dirty="0"/>
              <a:t> </a:t>
            </a:r>
            <a:r>
              <a:rPr lang="zh-CN" altLang="en-US" dirty="0"/>
              <a:t>影像</a:t>
            </a:r>
            <a:r>
              <a:rPr lang="zh-TW" altLang="en-US" dirty="0"/>
              <a:t> </a:t>
            </a:r>
            <a:r>
              <a:rPr lang="zh-CN" altLang="en-US" dirty="0"/>
              <a:t>的</a:t>
            </a:r>
            <a:r>
              <a:rPr lang="en-US" altLang="zh-CN" dirty="0"/>
              <a:t> </a:t>
            </a:r>
            <a:r>
              <a:rPr lang="zh-CN" altLang="en-US" dirty="0"/>
              <a:t>高斯</a:t>
            </a:r>
            <a:r>
              <a:rPr lang="zh-TW" altLang="en-US" dirty="0"/>
              <a:t> </a:t>
            </a:r>
            <a:r>
              <a:rPr lang="zh-CN" altLang="en-US" dirty="0"/>
              <a:t>差值</a:t>
            </a:r>
            <a:r>
              <a:rPr lang="zh-TW" altLang="en-US" dirty="0"/>
              <a:t> </a:t>
            </a:r>
            <a:r>
              <a:rPr lang="en-US" altLang="zh-TW" dirty="0" err="1"/>
              <a:t>DoG</a:t>
            </a:r>
            <a:r>
              <a:rPr lang="en-US" altLang="zh-CN" dirty="0"/>
              <a:t>;</a:t>
            </a:r>
          </a:p>
          <a:p>
            <a:r>
              <a:rPr lang="en-US" altLang="zh-CN" dirty="0"/>
              <a:t>(b)</a:t>
            </a:r>
            <a:r>
              <a:rPr lang="zh-TW" altLang="en-US" dirty="0"/>
              <a:t> </a:t>
            </a:r>
            <a:r>
              <a:rPr lang="zh-CN" altLang="en-US" dirty="0"/>
              <a:t>通过将</a:t>
            </a:r>
            <a:r>
              <a:rPr lang="zh-TW" altLang="en-US" dirty="0"/>
              <a:t> </a:t>
            </a:r>
            <a:r>
              <a:rPr lang="zh-CN" altLang="en-US" dirty="0"/>
              <a:t>像素</a:t>
            </a:r>
            <a:r>
              <a:rPr lang="zh-TW" altLang="en-US" dirty="0"/>
              <a:t> </a:t>
            </a:r>
            <a:r>
              <a:rPr lang="zh-CN" altLang="en-US" dirty="0"/>
              <a:t>与其</a:t>
            </a:r>
            <a:r>
              <a:rPr lang="zh-TW" altLang="en-US" dirty="0"/>
              <a:t> </a:t>
            </a:r>
            <a:r>
              <a:rPr lang="en-US" altLang="zh-CN" dirty="0"/>
              <a:t>26</a:t>
            </a:r>
            <a:r>
              <a:rPr lang="zh-CN" altLang="en-US" dirty="0"/>
              <a:t>个相邻像素</a:t>
            </a:r>
            <a:r>
              <a:rPr lang="zh-TW" altLang="en-US" dirty="0"/>
              <a:t> </a:t>
            </a:r>
            <a:r>
              <a:rPr lang="zh-CN" altLang="en-US" dirty="0"/>
              <a:t>进行比较，来</a:t>
            </a:r>
            <a:r>
              <a:rPr lang="zh-TW" altLang="en-US" dirty="0"/>
              <a:t> </a:t>
            </a:r>
            <a:r>
              <a:rPr lang="zh-CN" altLang="en-US" dirty="0"/>
              <a:t>偵測找出</a:t>
            </a:r>
            <a:r>
              <a:rPr lang="zh-TW" altLang="en-US" dirty="0"/>
              <a:t> </a:t>
            </a:r>
            <a:br>
              <a:rPr lang="en-US" altLang="zh-TW" dirty="0"/>
            </a:br>
            <a:r>
              <a:rPr lang="zh-TW" altLang="en-US" dirty="0"/>
              <a:t>    這個產生</a:t>
            </a:r>
            <a:r>
              <a:rPr lang="zh-CN" altLang="en-US" dirty="0"/>
              <a:t>的</a:t>
            </a:r>
            <a:r>
              <a:rPr lang="zh-TW" altLang="en-US" dirty="0"/>
              <a:t> 三</a:t>
            </a:r>
            <a:r>
              <a:rPr lang="zh-CN" altLang="en-US" dirty="0"/>
              <a:t>維體積</a:t>
            </a:r>
            <a:r>
              <a:rPr lang="zh-TW" altLang="en-US" dirty="0"/>
              <a:t> </a:t>
            </a:r>
            <a:r>
              <a:rPr lang="zh-CN" altLang="en-US" dirty="0"/>
              <a:t>中</a:t>
            </a:r>
            <a:r>
              <a:rPr lang="zh-TW" altLang="en-US" dirty="0"/>
              <a:t> </a:t>
            </a:r>
            <a:r>
              <a:rPr lang="zh-CN" altLang="en-US" dirty="0"/>
              <a:t>的</a:t>
            </a:r>
            <a:r>
              <a:rPr lang="zh-TW" altLang="en-US" dirty="0"/>
              <a:t> </a:t>
            </a:r>
            <a:r>
              <a:rPr lang="zh-CN" altLang="en-US" dirty="0"/>
              <a:t>极值</a:t>
            </a:r>
            <a:r>
              <a:rPr lang="en-US" altLang="zh-CN" dirty="0"/>
              <a:t>(</a:t>
            </a:r>
            <a:r>
              <a:rPr lang="zh-CN" altLang="en-US" dirty="0"/>
              <a:t>最大值和最小值</a:t>
            </a:r>
            <a:r>
              <a:rPr lang="en-US" altLang="zh-CN" dirty="0"/>
              <a:t>)</a:t>
            </a:r>
            <a:r>
              <a:rPr lang="zh-CN" altLang="en-US" dirty="0"/>
              <a:t>。</a:t>
            </a:r>
            <a:endParaRPr lang="en-US" altLang="zh-CN"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zh-TW" altLang="en-US" dirty="0"/>
              <a:t>上課</a:t>
            </a:r>
            <a:r>
              <a:rPr lang="en-US" altLang="zh-TW" dirty="0"/>
              <a:t>:</a:t>
            </a:r>
            <a:r>
              <a:rPr lang="zh-TW" altLang="en-US" dirty="0"/>
              <a:t>畫圖補充</a:t>
            </a:r>
            <a:r>
              <a:rPr lang="en-US" altLang="zh-TW" dirty="0"/>
              <a:t>)</a:t>
            </a:r>
            <a:r>
              <a:rPr lang="en-US" altLang="zh-TW" b="0" i="0" dirty="0">
                <a:solidFill>
                  <a:srgbClr val="E2EEFF"/>
                </a:solidFill>
                <a:effectLst/>
                <a:latin typeface="Google Sans"/>
              </a:rPr>
              <a:t> Gaussian</a:t>
            </a:r>
            <a:r>
              <a:rPr lang="en-US" altLang="zh-TW" b="0" i="0" dirty="0">
                <a:solidFill>
                  <a:srgbClr val="E8EAED"/>
                </a:solidFill>
                <a:effectLst/>
                <a:latin typeface="Google Sans"/>
              </a:rPr>
              <a:t> kernel</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49</a:t>
            </a:fld>
            <a:endParaRPr lang="zh-TW" altLang="en-US"/>
          </a:p>
        </p:txBody>
      </p:sp>
    </p:spTree>
    <p:extLst>
      <p:ext uri="{BB962C8B-B14F-4D97-AF65-F5344CB8AC3E}">
        <p14:creationId xmlns:p14="http://schemas.microsoft.com/office/powerpoint/2010/main" val="3343396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左下角：原圖</a:t>
            </a:r>
            <a:endParaRPr lang="zh-TW" altLang="zh-TW" sz="1100" dirty="0">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往上：過 </a:t>
            </a:r>
            <a:r>
              <a:rPr lang="zh-TW" altLang="zh-TW" sz="1100" b="1" u="sng" dirty="0">
                <a:solidFill>
                  <a:srgbClr val="000000"/>
                </a:solidFill>
                <a:effectLst/>
                <a:ea typeface="Microsoft JhengHei" panose="020B0604030504040204" pitchFamily="34" charset="-120"/>
              </a:rPr>
              <a:t>高斯</a:t>
            </a:r>
            <a:r>
              <a:rPr lang="zh-TW" altLang="zh-TW" sz="1100" dirty="0">
                <a:solidFill>
                  <a:srgbClr val="000000"/>
                </a:solidFill>
                <a:effectLst/>
                <a:ea typeface="Microsoft JhengHei" panose="020B0604030504040204" pitchFamily="34" charset="-120"/>
              </a:rPr>
              <a:t>濾波，越做</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越</a:t>
            </a:r>
            <a:r>
              <a:rPr lang="zh-TW" altLang="zh-TW" sz="1100" b="1" u="sng" dirty="0">
                <a:solidFill>
                  <a:srgbClr val="000000"/>
                </a:solidFill>
                <a:effectLst/>
                <a:ea typeface="Microsoft JhengHei" panose="020B0604030504040204" pitchFamily="34" charset="-120"/>
              </a:rPr>
              <a:t>模糊</a:t>
            </a:r>
            <a:endParaRPr lang="zh-TW" altLang="zh-TW" sz="1100" dirty="0">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右上：</a:t>
            </a:r>
            <a:r>
              <a:rPr lang="zh-TW" altLang="zh-TW" sz="1100" b="1" u="sng" dirty="0">
                <a:solidFill>
                  <a:srgbClr val="000000"/>
                </a:solidFill>
                <a:effectLst/>
                <a:ea typeface="Microsoft JhengHei" panose="020B0604030504040204" pitchFamily="34" charset="-120"/>
              </a:rPr>
              <a:t>相減</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後</a:t>
            </a:r>
            <a:r>
              <a:rPr lang="en-US" altLang="zh-TW" sz="1100" dirty="0">
                <a:solidFill>
                  <a:srgbClr val="000000"/>
                </a:solidFill>
                <a:effectLst/>
                <a:ea typeface="Microsoft JhengHei" panose="020B0604030504040204" pitchFamily="34" charset="-120"/>
              </a:rPr>
              <a:t> </a:t>
            </a:r>
            <a:r>
              <a:rPr lang="en-US" altLang="zh-TW" sz="1100" b="1" u="sng" dirty="0" err="1">
                <a:solidFill>
                  <a:srgbClr val="000000"/>
                </a:solidFill>
                <a:effectLst/>
                <a:ea typeface="Microsoft JhengHei" panose="020B0604030504040204" pitchFamily="34" charset="-120"/>
              </a:rPr>
              <a:t>DoG</a:t>
            </a:r>
            <a:r>
              <a:rPr lang="zh-TW" altLang="zh-TW" sz="1100" dirty="0">
                <a:solidFill>
                  <a:srgbClr val="000000"/>
                </a:solidFill>
                <a:effectLst/>
                <a:ea typeface="Microsoft JhengHei" panose="020B0604030504040204" pitchFamily="34" charset="-120"/>
              </a:rPr>
              <a:t>，再找</a:t>
            </a:r>
            <a:r>
              <a:rPr lang="zh-TW" altLang="zh-TW" sz="1100" b="1" u="sng" dirty="0">
                <a:solidFill>
                  <a:srgbClr val="000000"/>
                </a:solidFill>
                <a:effectLst/>
                <a:ea typeface="Microsoft JhengHei" panose="020B0604030504040204" pitchFamily="34" charset="-120"/>
              </a:rPr>
              <a:t>極值</a:t>
            </a:r>
            <a:endParaRPr lang="zh-TW" altLang="zh-TW" sz="110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白點：最小</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黑點：最大</a:t>
            </a:r>
            <a:endParaRPr lang="zh-TW" altLang="zh-TW" sz="1100" dirty="0">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右下：</a:t>
            </a:r>
            <a:r>
              <a:rPr lang="zh-TW" altLang="zh-TW" sz="1100" b="1" u="sng" dirty="0">
                <a:solidFill>
                  <a:srgbClr val="000000"/>
                </a:solidFill>
                <a:effectLst/>
                <a:ea typeface="Microsoft JhengHei" panose="020B0604030504040204" pitchFamily="34" charset="-120"/>
              </a:rPr>
              <a:t>極值點</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對回</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原圖</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綠點最小</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紅點最大</a:t>
            </a:r>
            <a:endParaRPr lang="en-US" altLang="zh-TW" sz="1100" b="1" u="sng" dirty="0">
              <a:solidFill>
                <a:schemeClr val="tx1"/>
              </a:solidFill>
              <a:effectLst/>
              <a:ea typeface="Microsoft JhengHei" panose="020B0604030504040204" pitchFamily="34" charset="-120"/>
            </a:endParaRPr>
          </a:p>
          <a:p>
            <a:pPr rtl="0" fontAlgn="ctr">
              <a:spcBef>
                <a:spcPts val="0"/>
              </a:spcBef>
              <a:spcAft>
                <a:spcPts val="0"/>
              </a:spcAft>
              <a:buFont typeface="Arial" panose="020B0604020202020204" pitchFamily="34" charset="0"/>
              <a:buChar char="•"/>
            </a:pPr>
            <a:endParaRPr lang="en-US" altLang="zh-TW" sz="1100" b="1" u="sng" dirty="0">
              <a:solidFill>
                <a:schemeClr val="tx1"/>
              </a:solidFill>
              <a:effectLst/>
              <a:ea typeface="Microsoft JhengHei" panose="020B0604030504040204" pitchFamily="34" charset="-120"/>
            </a:endParaRPr>
          </a:p>
          <a:p>
            <a:pPr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這就是 </a:t>
            </a:r>
            <a:r>
              <a:rPr lang="zh-TW" altLang="zh-TW" sz="1100" b="1" u="sng" dirty="0">
                <a:solidFill>
                  <a:srgbClr val="000000"/>
                </a:solidFill>
                <a:effectLst/>
                <a:ea typeface="Microsoft JhengHei" panose="020B0604030504040204" pitchFamily="34" charset="-120"/>
              </a:rPr>
              <a:t>第一種 特徵描述子 </a:t>
            </a:r>
            <a:r>
              <a:rPr lang="en-US" altLang="zh-TW" sz="1100" b="1" u="sng" dirty="0">
                <a:solidFill>
                  <a:srgbClr val="000000"/>
                </a:solidFill>
                <a:effectLst/>
                <a:ea typeface="Microsoft JhengHei" panose="020B0604030504040204" pitchFamily="34" charset="-120"/>
              </a:rPr>
              <a:t>SIFT</a:t>
            </a:r>
            <a:r>
              <a:rPr lang="zh-TW" altLang="zh-TW" sz="1100" dirty="0">
                <a:solidFill>
                  <a:srgbClr val="000000"/>
                </a:solidFill>
                <a:effectLst/>
                <a:ea typeface="Microsoft JhengHei" panose="020B0604030504040204" pitchFamily="34" charset="-120"/>
              </a:rPr>
              <a:t> 找到的 </a:t>
            </a:r>
            <a:r>
              <a:rPr lang="zh-TW" altLang="zh-TW" sz="1100" b="1" u="sng" dirty="0">
                <a:solidFill>
                  <a:srgbClr val="000000"/>
                </a:solidFill>
                <a:effectLst/>
                <a:ea typeface="Microsoft JhengHei" panose="020B0604030504040204" pitchFamily="34" charset="-120"/>
              </a:rPr>
              <a:t>結果</a:t>
            </a:r>
            <a:endParaRPr lang="zh-TW" altLang="zh-TW" sz="1100" dirty="0">
              <a:solidFill>
                <a:srgbClr val="000000"/>
              </a:solidFill>
              <a:effectLst/>
              <a:ea typeface="Microsoft JhengHei" panose="020B0604030504040204" pitchFamily="34" charset="-120"/>
            </a:endParaRPr>
          </a:p>
          <a:p>
            <a:endParaRPr lang="en-US" altLang="zh-TW"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50</a:t>
            </a:fld>
            <a:endParaRPr lang="zh-TW" altLang="en-US"/>
          </a:p>
        </p:txBody>
      </p:sp>
    </p:spTree>
    <p:extLst>
      <p:ext uri="{BB962C8B-B14F-4D97-AF65-F5344CB8AC3E}">
        <p14:creationId xmlns:p14="http://schemas.microsoft.com/office/powerpoint/2010/main" val="3909313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u="sng" dirty="0"/>
              <a:t>第二種</a:t>
            </a:r>
            <a:r>
              <a:rPr lang="zh-TW" altLang="en-US" dirty="0"/>
              <a:t> 特徵描述子</a:t>
            </a:r>
            <a:r>
              <a:rPr lang="en-US" altLang="zh-TW" dirty="0"/>
              <a:t> (MOP) </a:t>
            </a:r>
            <a:r>
              <a:rPr lang="zh-TW" altLang="en-US" b="1" u="sng" dirty="0"/>
              <a:t>多尺度 方向小塊</a:t>
            </a:r>
            <a:endParaRPr lang="en-US" altLang="zh-TW" b="1" u="sng" dirty="0"/>
          </a:p>
          <a:p>
            <a:pPr marL="285750" indent="-285750" rtl="0" fontAlgn="ctr">
              <a:spcBef>
                <a:spcPts val="0"/>
              </a:spcBef>
              <a:spcAft>
                <a:spcPts val="0"/>
              </a:spcAft>
              <a:buFont typeface="Arial" panose="020B0604020202020204" pitchFamily="34" charset="0"/>
              <a:buChar char="•"/>
            </a:pPr>
            <a:r>
              <a:rPr lang="zh-TW" altLang="zh-TW" sz="1800" dirty="0">
                <a:solidFill>
                  <a:srgbClr val="000000"/>
                </a:solidFill>
                <a:effectLst/>
                <a:ea typeface="Microsoft JhengHei" panose="020B0604030504040204" pitchFamily="34" charset="-120"/>
              </a:rPr>
              <a:t>前面有提過：</a:t>
            </a:r>
            <a:r>
              <a:rPr lang="zh-TW" altLang="zh-TW" sz="1800" b="1" u="sng" dirty="0">
                <a:solidFill>
                  <a:srgbClr val="000000"/>
                </a:solidFill>
                <a:effectLst/>
                <a:ea typeface="Microsoft JhengHei" panose="020B0604030504040204" pitchFamily="34" charset="-120"/>
              </a:rPr>
              <a:t>簡單版</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的 </a:t>
            </a:r>
            <a:r>
              <a:rPr lang="en-US" altLang="zh-TW" sz="1800" b="1" u="sng" dirty="0">
                <a:solidFill>
                  <a:srgbClr val="000000"/>
                </a:solidFill>
                <a:effectLst/>
                <a:ea typeface="Microsoft JhengHei" panose="020B0604030504040204" pitchFamily="34" charset="-120"/>
              </a:rPr>
              <a:t>SIFT</a:t>
            </a:r>
            <a:r>
              <a:rPr lang="zh-TW" altLang="zh-TW" sz="1800" dirty="0">
                <a:solidFill>
                  <a:srgbClr val="000000"/>
                </a:solidFill>
                <a:effectLst/>
                <a:ea typeface="Microsoft JhengHei" panose="020B0604030504040204" pitchFamily="34" charset="-120"/>
              </a:rPr>
              <a:t>，沒有 </a:t>
            </a:r>
            <a:r>
              <a:rPr lang="zh-TW" altLang="zh-TW" sz="1800" b="1" u="sng" dirty="0">
                <a:solidFill>
                  <a:srgbClr val="000000"/>
                </a:solidFill>
                <a:effectLst/>
                <a:ea typeface="Microsoft JhengHei" panose="020B0604030504040204" pitchFamily="34" charset="-120"/>
              </a:rPr>
              <a:t>每個尺度 </a:t>
            </a:r>
            <a:r>
              <a:rPr lang="zh-TW" altLang="zh-TW" sz="1800" dirty="0">
                <a:solidFill>
                  <a:srgbClr val="000000"/>
                </a:solidFill>
                <a:effectLst/>
                <a:ea typeface="Microsoft JhengHei" panose="020B0604030504040204" pitchFamily="34" charset="-120"/>
              </a:rPr>
              <a:t>的 </a:t>
            </a:r>
            <a:r>
              <a:rPr lang="en-US" altLang="zh-TW" sz="1800" dirty="0" err="1">
                <a:solidFill>
                  <a:srgbClr val="000000"/>
                </a:solidFill>
                <a:effectLst/>
                <a:ea typeface="Microsoft JhengHei" panose="020B0604030504040204" pitchFamily="34" charset="-120"/>
              </a:rPr>
              <a:t>DoGs</a:t>
            </a:r>
            <a:endParaRPr lang="zh-TW" altLang="zh-TW" sz="1800" dirty="0">
              <a:effectLst/>
              <a:ea typeface="Microsoft JhengHe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zh-TW" sz="1800" dirty="0">
                <a:solidFill>
                  <a:srgbClr val="000000"/>
                </a:solidFill>
                <a:effectLst/>
                <a:ea typeface="Microsoft JhengHei" panose="020B0604030504040204" pitchFamily="34" charset="-120"/>
              </a:rPr>
              <a:t>可以用在：影像拼接</a:t>
            </a:r>
            <a:endParaRPr lang="zh-TW" altLang="zh-TW" sz="1800" dirty="0">
              <a:effectLst/>
              <a:ea typeface="Microsoft JhengHe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zh-TW" sz="1800" dirty="0">
                <a:solidFill>
                  <a:srgbClr val="000000"/>
                </a:solidFill>
                <a:effectLst/>
                <a:ea typeface="Microsoft JhengHei" panose="020B0604030504040204" pitchFamily="34" charset="-120"/>
              </a:rPr>
              <a:t>用 </a:t>
            </a:r>
            <a:r>
              <a:rPr lang="en-US" altLang="zh-TW" sz="1800" dirty="0">
                <a:solidFill>
                  <a:srgbClr val="000000"/>
                </a:solidFill>
                <a:effectLst/>
                <a:ea typeface="Microsoft JhengHei" panose="020B0604030504040204" pitchFamily="34" charset="-120"/>
              </a:rPr>
              <a:t>Harris </a:t>
            </a:r>
            <a:r>
              <a:rPr lang="zh-TW" altLang="zh-TW" sz="1800" dirty="0">
                <a:solidFill>
                  <a:srgbClr val="000000"/>
                </a:solidFill>
                <a:effectLst/>
                <a:ea typeface="Microsoft JhengHei" panose="020B0604030504040204" pitchFamily="34" charset="-120"/>
              </a:rPr>
              <a:t>角落點 偵測器</a:t>
            </a:r>
            <a:endParaRPr lang="zh-TW" altLang="zh-TW" sz="1800" dirty="0">
              <a:effectLst/>
              <a:ea typeface="Microsoft JhengHei" panose="020B0604030504040204" pitchFamily="34" charset="-120"/>
            </a:endParaRPr>
          </a:p>
          <a:p>
            <a:endParaRPr lang="en-US" altLang="zh-TW" dirty="0"/>
          </a:p>
          <a:p>
            <a:r>
              <a:rPr lang="zh-TW" altLang="en-US" dirty="0"/>
              <a:t>（跳下頁）</a:t>
            </a:r>
            <a:endParaRPr lang="en-US" altLang="zh-TW" dirty="0"/>
          </a:p>
          <a:p>
            <a:r>
              <a:rPr lang="en-US" altLang="zh-TW" dirty="0"/>
              <a:t>-----------</a:t>
            </a:r>
          </a:p>
          <a:p>
            <a:endParaRPr lang="en-US" altLang="zh-TW" dirty="0"/>
          </a:p>
          <a:p>
            <a:r>
              <a:rPr lang="en-US" altLang="zh-TW" dirty="0"/>
              <a:t>
</a:t>
            </a:r>
            <a:r>
              <a:rPr lang="zh-TW" altLang="en-US" dirty="0"/>
              <a:t>用於圖像拼接 等
偵測器： </a:t>
            </a:r>
            <a:r>
              <a:rPr lang="en-US" altLang="zh-TW" dirty="0"/>
              <a:t>Harris </a:t>
            </a:r>
            <a:r>
              <a:rPr lang="zh-TW" altLang="en-US" dirty="0"/>
              <a:t>角落點 偵測器
多尺度→ 使程序穩健
</a:t>
            </a:r>
            <a:r>
              <a:rPr lang="en-US" altLang="zh-TW" dirty="0" err="1"/>
              <a:t>DoG</a:t>
            </a:r>
            <a:r>
              <a:rPr lang="zh-TW" altLang="en-US" dirty="0"/>
              <a:t>： 高斯差分</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51</a:t>
            </a:fld>
            <a:endParaRPr lang="zh-TW" altLang="en-US"/>
          </a:p>
        </p:txBody>
      </p:sp>
    </p:spTree>
    <p:extLst>
      <p:ext uri="{BB962C8B-B14F-4D97-AF65-F5344CB8AC3E}">
        <p14:creationId xmlns:p14="http://schemas.microsoft.com/office/powerpoint/2010/main" val="1539651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Recap </a:t>
            </a:r>
            <a:r>
              <a:rPr lang="zh-TW" altLang="en-US" dirty="0"/>
              <a:t>一下前面提過的圖</a:t>
            </a:r>
            <a:endParaRPr lang="en-US" altLang="zh-TW" dirty="0"/>
          </a:p>
          <a:p>
            <a:pPr marL="285750" marR="0" indent="-285750">
              <a:spcBef>
                <a:spcPts val="0"/>
              </a:spcBef>
              <a:spcAft>
                <a:spcPts val="0"/>
              </a:spcAft>
              <a:buFont typeface="Arial" panose="020B0604020202020204" pitchFamily="34" charset="0"/>
              <a:buChar char="•"/>
            </a:pPr>
            <a:r>
              <a:rPr lang="zh-TW" altLang="zh-TW" sz="1800" dirty="0">
                <a:effectLst/>
                <a:ea typeface="Microsoft JhengHei" panose="020B0604030504040204" pitchFamily="34" charset="-120"/>
              </a:rPr>
              <a:t>找 最</a:t>
            </a:r>
            <a:r>
              <a:rPr lang="zh-TW" altLang="zh-TW" sz="1800" b="1" u="sng" dirty="0">
                <a:effectLst/>
                <a:ea typeface="Microsoft JhengHei" panose="020B0604030504040204" pitchFamily="34" charset="-120"/>
              </a:rPr>
              <a:t>適合尺度</a:t>
            </a:r>
            <a:r>
              <a:rPr lang="zh-TW" altLang="zh-TW" sz="1800" dirty="0">
                <a:effectLst/>
                <a:ea typeface="Microsoft JhengHei" panose="020B0604030504040204" pitchFamily="34" charset="-120"/>
              </a:rPr>
              <a:t> 的 </a:t>
            </a:r>
            <a:r>
              <a:rPr lang="en-US" altLang="zh-TW" sz="1800" b="1" u="sng" dirty="0">
                <a:effectLst/>
                <a:ea typeface="Microsoft JhengHei" panose="020B0604030504040204" pitchFamily="34" charset="-120"/>
              </a:rPr>
              <a:t>weighting window</a:t>
            </a:r>
            <a:endParaRPr lang="zh-TW" altLang="zh-TW" sz="1800" dirty="0">
              <a:effectLst/>
              <a:ea typeface="Microsoft JhengHei" panose="020B0604030504040204" pitchFamily="34" charset="-120"/>
            </a:endParaRPr>
          </a:p>
          <a:p>
            <a:endParaRPr lang="en-US" altLang="zh-TW" dirty="0"/>
          </a:p>
          <a:p>
            <a:endParaRPr lang="en-US" altLang="zh-TW" dirty="0"/>
          </a:p>
          <a:p>
            <a:endParaRPr lang="en-US" altLang="zh-TW" dirty="0"/>
          </a:p>
          <a:p>
            <a:r>
              <a:rPr lang="en-US" altLang="zh-TW" dirty="0"/>
              <a:t>-------</a:t>
            </a:r>
          </a:p>
          <a:p>
            <a:r>
              <a:rPr lang="zh-TW" altLang="en-US" dirty="0"/>
              <a:t>這張圖其實就是</a:t>
            </a:r>
            <a:r>
              <a:rPr lang="en-US" altLang="zh-TW" dirty="0"/>
              <a:t>MOP</a:t>
            </a:r>
            <a:r>
              <a:rPr lang="zh-TW" altLang="en-US" dirty="0"/>
              <a:t>的應用</a:t>
            </a:r>
            <a:endParaRPr lang="en-US" altLang="zh-TW" dirty="0"/>
          </a:p>
          <a:p>
            <a:pPr marL="171450" indent="-171450">
              <a:buFont typeface="Arial" panose="020B0604020202020204" pitchFamily="34" charset="0"/>
              <a:buChar char="•"/>
            </a:pPr>
            <a:r>
              <a:rPr lang="zh-TW" altLang="en-US" dirty="0"/>
              <a:t>不同</a:t>
            </a:r>
            <a:r>
              <a:rPr lang="en-US" altLang="zh-TW" dirty="0"/>
              <a:t>scale</a:t>
            </a:r>
            <a:r>
              <a:rPr lang="zh-TW" altLang="en-US" dirty="0"/>
              <a:t>的</a:t>
            </a:r>
            <a:r>
              <a:rPr lang="en-US" altLang="zh-TW" dirty="0"/>
              <a:t>weighting window</a:t>
            </a:r>
            <a:r>
              <a:rPr lang="zh-TW" altLang="en-US" dirty="0"/>
              <a:t> 去找</a:t>
            </a:r>
            <a:r>
              <a:rPr lang="en-US" altLang="zh-TW" dirty="0"/>
              <a:t>feature points</a:t>
            </a:r>
            <a:r>
              <a:rPr lang="zh-TW" altLang="en-US" dirty="0"/>
              <a:t>的結果</a:t>
            </a:r>
            <a:endParaRPr lang="en-US" altLang="zh-TW" dirty="0"/>
          </a:p>
          <a:p>
            <a:pPr marL="171450" indent="-171450">
              <a:buFont typeface="Arial" panose="020B0604020202020204" pitchFamily="34" charset="0"/>
              <a:buChar char="•"/>
            </a:pPr>
            <a:r>
              <a:rPr lang="zh-TW" altLang="en-US" dirty="0"/>
              <a:t>找最適合的大小</a:t>
            </a:r>
            <a:endParaRPr lang="en-US" altLang="zh-CN"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52</a:t>
            </a:fld>
            <a:endParaRPr lang="zh-TW" altLang="en-US"/>
          </a:p>
        </p:txBody>
      </p:sp>
    </p:spTree>
    <p:extLst>
      <p:ext uri="{BB962C8B-B14F-4D97-AF65-F5344CB8AC3E}">
        <p14:creationId xmlns:p14="http://schemas.microsoft.com/office/powerpoint/2010/main" val="4232651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前面提過</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53</a:t>
            </a:fld>
            <a:endParaRPr lang="zh-TW" altLang="en-US"/>
          </a:p>
        </p:txBody>
      </p:sp>
    </p:spTree>
    <p:extLst>
      <p:ext uri="{BB962C8B-B14F-4D97-AF65-F5344CB8AC3E}">
        <p14:creationId xmlns:p14="http://schemas.microsoft.com/office/powerpoint/2010/main" val="2599159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a:bodyPr>
              <a:lstStyle/>
              <a:p>
                <a:pPr marL="228600" indent="-228600" rtl="0" fontAlgn="ctr">
                  <a:spcBef>
                    <a:spcPts val="0"/>
                  </a:spcBef>
                  <a:spcAft>
                    <a:spcPts val="0"/>
                  </a:spcAft>
                  <a:buFont typeface="+mj-lt"/>
                  <a:buAutoNum type="arabicPeriod"/>
                </a:pPr>
                <a:r>
                  <a:rPr lang="zh-CN" altLang="zh-TW" sz="1100" dirty="0">
                    <a:solidFill>
                      <a:srgbClr val="000000"/>
                    </a:solidFill>
                    <a:effectLst/>
                    <a:ea typeface="Microsoft JhengHei" panose="020B0604030504040204" pitchFamily="34" charset="-120"/>
                  </a:rPr>
                  <a:t>剛提過</a:t>
                </a:r>
                <a:r>
                  <a:rPr lang="zh-TW" altLang="zh-TW" sz="1100" dirty="0">
                    <a:solidFill>
                      <a:srgbClr val="000000"/>
                    </a:solidFill>
                    <a:effectLst/>
                    <a:ea typeface="Microsoft JhengHei" panose="020B0604030504040204" pitchFamily="34" charset="-120"/>
                  </a:rPr>
                  <a:t> </a:t>
                </a:r>
                <a:r>
                  <a:rPr lang="zh-CN" altLang="zh-TW" sz="1100" dirty="0">
                    <a:solidFill>
                      <a:srgbClr val="000000"/>
                    </a:solidFill>
                    <a:effectLst/>
                    <a:ea typeface="Microsoft JhengHei" panose="020B0604030504040204" pitchFamily="34" charset="-120"/>
                  </a:rPr>
                  <a:t>的</a:t>
                </a:r>
                <a:r>
                  <a:rPr lang="zh-TW" altLang="zh-TW" sz="1100" dirty="0">
                    <a:solidFill>
                      <a:srgbClr val="000000"/>
                    </a:solidFill>
                    <a:effectLst/>
                    <a:ea typeface="Microsoft JhengHei" panose="020B0604030504040204" pitchFamily="34" charset="-120"/>
                  </a:rPr>
                  <a:t> </a:t>
                </a:r>
                <a:r>
                  <a:rPr lang="en-US" altLang="zh-TW" sz="1100" b="1" u="sng" dirty="0">
                    <a:solidFill>
                      <a:srgbClr val="000000"/>
                    </a:solidFill>
                    <a:effectLst/>
                    <a:ea typeface="Microsoft JhengHei" panose="020B0604030504040204" pitchFamily="34" charset="-120"/>
                  </a:rPr>
                  <a:t>SIFT</a:t>
                </a:r>
                <a:r>
                  <a:rPr lang="zh-TW" altLang="zh-TW" sz="1100" b="1" u="sng" dirty="0">
                    <a:solidFill>
                      <a:srgbClr val="000000"/>
                    </a:solidFill>
                    <a:effectLst/>
                    <a:ea typeface="Microsoft JhengHei" panose="020B0604030504040204" pitchFamily="34" charset="-120"/>
                  </a:rPr>
                  <a:t> 描述子</a:t>
                </a:r>
                <a:r>
                  <a:rPr lang="zh-TW" altLang="zh-TW" sz="1100" dirty="0">
                    <a:solidFill>
                      <a:srgbClr val="000000"/>
                    </a:solidFill>
                    <a:effectLst/>
                    <a:ea typeface="Microsoft JhengHei" panose="020B0604030504040204" pitchFamily="34" charset="-120"/>
                  </a:rPr>
                  <a:t>：要 </a:t>
                </a:r>
                <a:r>
                  <a:rPr lang="zh-TW" altLang="zh-TW" sz="1100" b="1" u="sng" dirty="0">
                    <a:solidFill>
                      <a:srgbClr val="000000"/>
                    </a:solidFill>
                    <a:effectLst/>
                    <a:ea typeface="Microsoft JhengHei" panose="020B0604030504040204" pitchFamily="34" charset="-120"/>
                  </a:rPr>
                  <a:t>估計 特徵方向</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前面講過：統計 </a:t>
                </a:r>
                <a:r>
                  <a:rPr lang="zh-TW" altLang="zh-TW" sz="1100" b="1" u="sng" dirty="0">
                    <a:solidFill>
                      <a:srgbClr val="000000"/>
                    </a:solidFill>
                    <a:effectLst/>
                    <a:ea typeface="Microsoft JhengHei" panose="020B0604030504040204" pitchFamily="34" charset="-120"/>
                  </a:rPr>
                  <a:t>小塊</a:t>
                </a:r>
                <a:r>
                  <a:rPr lang="zh-TW" altLang="zh-TW" sz="1100" dirty="0">
                    <a:solidFill>
                      <a:srgbClr val="000000"/>
                    </a:solidFill>
                    <a:effectLst/>
                    <a:ea typeface="Microsoft JhengHei" panose="020B0604030504040204" pitchFamily="34" charset="-120"/>
                  </a:rPr>
                  <a:t> 裡 </a:t>
                </a:r>
                <a:r>
                  <a:rPr lang="zh-TW" altLang="zh-TW" sz="1100" b="1" u="sng" dirty="0">
                    <a:solidFill>
                      <a:srgbClr val="000000"/>
                    </a:solidFill>
                    <a:effectLst/>
                    <a:ea typeface="Microsoft JhengHei" panose="020B0604030504040204" pitchFamily="34" charset="-120"/>
                  </a:rPr>
                  <a:t>每個像素 </a:t>
                </a:r>
                <a:r>
                  <a:rPr lang="en-US" altLang="zh-TW" sz="1100" b="1" u="sng" dirty="0">
                    <a:solidFill>
                      <a:srgbClr val="000000"/>
                    </a:solidFill>
                    <a:effectLst/>
                    <a:ea typeface="Microsoft JhengHei" panose="020B0604030504040204" pitchFamily="34" charset="-120"/>
                  </a:rPr>
                  <a:t>gradient </a:t>
                </a:r>
                <a:r>
                  <a:rPr lang="zh-TW" altLang="zh-TW" sz="1100" b="1" u="sng" dirty="0">
                    <a:solidFill>
                      <a:srgbClr val="000000"/>
                    </a:solidFill>
                    <a:effectLst/>
                    <a:ea typeface="Microsoft JhengHei" panose="020B0604030504040204" pitchFamily="34" charset="-120"/>
                  </a:rPr>
                  <a:t>方向</a:t>
                </a:r>
                <a:r>
                  <a:rPr lang="zh-TW" altLang="zh-TW" sz="1100" dirty="0">
                    <a:solidFill>
                      <a:srgbClr val="000000"/>
                    </a:solidFill>
                    <a:effectLst/>
                    <a:ea typeface="Microsoft JhengHei" panose="020B0604030504040204" pitchFamily="34" charset="-120"/>
                  </a:rPr>
                  <a:t>，找 </a:t>
                </a:r>
                <a:r>
                  <a:rPr lang="zh-TW" altLang="zh-TW" sz="1100" b="1" u="sng" dirty="0">
                    <a:solidFill>
                      <a:srgbClr val="000000"/>
                    </a:solidFill>
                    <a:effectLst/>
                    <a:ea typeface="Microsoft JhengHei" panose="020B0604030504040204" pitchFamily="34" charset="-120"/>
                  </a:rPr>
                  <a:t>最主要方向</a:t>
                </a:r>
                <a:endParaRPr lang="zh-TW" altLang="zh-TW" sz="110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SIFT </a:t>
                </a:r>
                <a:r>
                  <a:rPr lang="en-US" altLang="zh-TW" sz="1100" dirty="0" err="1">
                    <a:solidFill>
                      <a:srgbClr val="000000"/>
                    </a:solidFill>
                    <a:effectLst/>
                    <a:ea typeface="Microsoft JhengHei" panose="020B0604030504040204" pitchFamily="34" charset="-120"/>
                  </a:rPr>
                  <a:t>多一步</a:t>
                </a:r>
                <a:r>
                  <a:rPr lang="en-US" altLang="zh-TW" sz="1100" dirty="0">
                    <a:solidFill>
                      <a:srgbClr val="000000"/>
                    </a:solidFill>
                    <a:effectLst/>
                    <a:ea typeface="Microsoft JhengHei" panose="020B0604030504040204" pitchFamily="34" charset="-120"/>
                  </a:rPr>
                  <a:t>：</a:t>
                </a:r>
                <a:r>
                  <a:rPr lang="zh-TW" altLang="zh-TW" sz="1100" dirty="0">
                    <a:solidFill>
                      <a:srgbClr val="000000"/>
                    </a:solidFill>
                    <a:effectLst/>
                    <a:ea typeface="Microsoft JhengHei" panose="020B0604030504040204" pitchFamily="34" charset="-120"/>
                  </a:rPr>
                  <a:t>影像</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先</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分小部分</a:t>
                </a:r>
                <a:r>
                  <a:rPr lang="zh-TW" altLang="zh-TW" sz="1100" dirty="0">
                    <a:solidFill>
                      <a:srgbClr val="000000"/>
                    </a:solidFill>
                    <a:effectLst/>
                    <a:ea typeface="Microsoft JhengHei" panose="020B0604030504040204" pitchFamily="34" charset="-120"/>
                  </a:rPr>
                  <a:t>，再</a:t>
                </a:r>
                <a:r>
                  <a:rPr lang="zh-TW" altLang="zh-TW" sz="1100" b="1" u="sng" dirty="0">
                    <a:solidFill>
                      <a:srgbClr val="000000"/>
                    </a:solidFill>
                    <a:effectLst/>
                    <a:ea typeface="Microsoft JhengHei" panose="020B0604030504040204" pitchFamily="34" charset="-120"/>
                  </a:rPr>
                  <a:t>找方向</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比如：</a:t>
                </a:r>
                <a14:m>
                  <m:oMath xmlns:m="http://schemas.openxmlformats.org/officeDocument/2006/math">
                    <m:r>
                      <a:rPr lang="zh-TW" altLang="zh-TW" sz="1100">
                        <a:effectLst/>
                        <a:latin typeface="Cambria Math" panose="02040503050406030204" pitchFamily="18" charset="0"/>
                        <a:ea typeface="Microsoft JhengHei" panose="020B0604030504040204" pitchFamily="34" charset="-120"/>
                      </a:rPr>
                      <m:t>𝟖</m:t>
                    </m:r>
                    <m:r>
                      <a:rPr lang="zh-TW" altLang="zh-TW" sz="1100">
                        <a:effectLst/>
                        <a:latin typeface="Cambria Math" panose="02040503050406030204" pitchFamily="18" charset="0"/>
                        <a:ea typeface="Microsoft JhengHei" panose="020B0604030504040204" pitchFamily="34" charset="-120"/>
                      </a:rPr>
                      <m:t>×</m:t>
                    </m:r>
                    <m:r>
                      <a:rPr lang="zh-TW" altLang="zh-TW" sz="1100">
                        <a:effectLst/>
                        <a:latin typeface="Cambria Math" panose="02040503050406030204" pitchFamily="18" charset="0"/>
                        <a:ea typeface="Microsoft JhengHei" panose="020B0604030504040204" pitchFamily="34" charset="-120"/>
                      </a:rPr>
                      <m:t>𝟖</m:t>
                    </m:r>
                  </m:oMath>
                </a14:m>
                <a:r>
                  <a:rPr lang="zh-CN" altLang="zh-TW" sz="1100" b="1" u="sng" dirty="0">
                    <a:solidFill>
                      <a:srgbClr val="000000"/>
                    </a:solidFill>
                    <a:effectLst/>
                    <a:ea typeface="Microsoft JhengHei" panose="020B0604030504040204" pitchFamily="34" charset="-120"/>
                  </a:rPr>
                  <a:t>像素的小塊</a:t>
                </a:r>
                <a:r>
                  <a:rPr lang="zh-TW" altLang="zh-TW" sz="1100" dirty="0">
                    <a:solidFill>
                      <a:srgbClr val="000000"/>
                    </a:solidFill>
                    <a:effectLst/>
                    <a:ea typeface="Microsoft JhengHei" panose="020B0604030504040204" pitchFamily="34" charset="-120"/>
                  </a:rPr>
                  <a:t> 先分成：</a:t>
                </a:r>
                <a:r>
                  <a:rPr lang="zh-TW" altLang="zh-TW" sz="1100" b="1" u="sng" dirty="0">
                    <a:solidFill>
                      <a:srgbClr val="000000"/>
                    </a:solidFill>
                    <a:effectLst/>
                    <a:ea typeface="Microsoft JhengHei" panose="020B0604030504040204" pitchFamily="34" charset="-120"/>
                  </a:rPr>
                  <a:t>四個 </a:t>
                </a:r>
                <a14:m>
                  <m:oMath xmlns:m="http://schemas.openxmlformats.org/officeDocument/2006/math">
                    <m:r>
                      <a:rPr lang="zh-TW" altLang="zh-TW" sz="1100">
                        <a:effectLst/>
                        <a:latin typeface="Cambria Math" panose="02040503050406030204" pitchFamily="18" charset="0"/>
                        <a:ea typeface="Microsoft JhengHei" panose="020B0604030504040204" pitchFamily="34" charset="-120"/>
                      </a:rPr>
                      <m:t>𝟒</m:t>
                    </m:r>
                    <m:r>
                      <a:rPr lang="zh-TW" altLang="zh-TW" sz="1100">
                        <a:effectLst/>
                        <a:latin typeface="Cambria Math" panose="02040503050406030204" pitchFamily="18" charset="0"/>
                        <a:ea typeface="Microsoft JhengHei" panose="020B0604030504040204" pitchFamily="34" charset="-120"/>
                      </a:rPr>
                      <m:t>×</m:t>
                    </m:r>
                    <m:r>
                      <a:rPr lang="zh-TW" altLang="zh-TW" sz="1100">
                        <a:effectLst/>
                        <a:latin typeface="Cambria Math" panose="02040503050406030204" pitchFamily="18" charset="0"/>
                        <a:ea typeface="Microsoft JhengHei" panose="020B0604030504040204" pitchFamily="34" charset="-120"/>
                      </a:rPr>
                      <m:t>𝟒</m:t>
                    </m:r>
                  </m:oMath>
                </a14:m>
                <a:r>
                  <a:rPr lang="zh-TW" altLang="zh-TW" sz="1100" b="1" u="sng"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的小塊</a:t>
                </a:r>
                <a:r>
                  <a:rPr lang="zh-CN" altLang="zh-TW" sz="1100" dirty="0">
                    <a:solidFill>
                      <a:srgbClr val="000000"/>
                    </a:solidFill>
                    <a:effectLst/>
                    <a:ea typeface="Microsoft JhengHei" panose="020B0604030504040204" pitchFamily="34" charset="-120"/>
                  </a:rPr>
                  <a:t>，再每組</a:t>
                </a:r>
                <a:r>
                  <a:rPr lang="en-US"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統計</a:t>
                </a:r>
                <a:r>
                  <a:rPr lang="zh-TW" altLang="zh-TW" sz="1100" b="1" u="sng" dirty="0">
                    <a:solidFill>
                      <a:srgbClr val="000000"/>
                    </a:solidFill>
                    <a:effectLst/>
                    <a:ea typeface="Microsoft JhengHei" panose="020B0604030504040204" pitchFamily="34" charset="-120"/>
                  </a:rPr>
                  <a:t>方向</a:t>
                </a:r>
                <a:endParaRPr lang="zh-TW" altLang="zh-TW" sz="1100" dirty="0">
                  <a:effectLst/>
                  <a:ea typeface="Microsoft JhengHei" panose="020B0604030504040204" pitchFamily="34" charset="-120"/>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lang="en-US" altLang="zh-TW" sz="1100" dirty="0">
                  <a:solidFill>
                    <a:srgbClr val="000000"/>
                  </a:solidFill>
                  <a:effectLst/>
                  <a:ea typeface="Microsoft JhengHei" panose="020B0604030504040204" pitchFamily="34" charset="-120"/>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100" dirty="0">
                    <a:solidFill>
                      <a:srgbClr val="000000"/>
                    </a:solidFill>
                    <a:effectLst/>
                    <a:ea typeface="Microsoft JhengHei" panose="020B0604030504040204" pitchFamily="34" charset="-120"/>
                  </a:rPr>
                  <a:t>這裡 用 </a:t>
                </a:r>
                <a:r>
                  <a:rPr lang="zh-TW" altLang="zh-TW" sz="1100" b="1" u="sng" dirty="0">
                    <a:solidFill>
                      <a:srgbClr val="000000"/>
                    </a:solidFill>
                    <a:effectLst/>
                    <a:ea typeface="Microsoft JhengHei" panose="020B0604030504040204" pitchFamily="34" charset="-120"/>
                  </a:rPr>
                  <a:t>笛卡兒</a:t>
                </a:r>
                <a:r>
                  <a:rPr lang="en-US" altLang="zh-TW" sz="1800" b="1" u="sng"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直角）</a:t>
                </a:r>
                <a:r>
                  <a:rPr lang="zh-TW" altLang="zh-TW" sz="1100" b="1" u="sng" dirty="0">
                    <a:solidFill>
                      <a:srgbClr val="000000"/>
                    </a:solidFill>
                    <a:effectLst/>
                    <a:ea typeface="Microsoft JhengHei" panose="020B0604030504040204" pitchFamily="34" charset="-120"/>
                  </a:rPr>
                  <a:t>坐標系</a:t>
                </a:r>
                <a:r>
                  <a:rPr lang="zh-TW" altLang="en-US" sz="1100" b="0" u="none"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切方形</a:t>
                </a:r>
                <a:r>
                  <a:rPr lang="zh-TW" altLang="zh-TW" sz="1100" dirty="0">
                    <a:solidFill>
                      <a:srgbClr val="000000"/>
                    </a:solidFill>
                    <a:effectLst/>
                    <a:ea typeface="Microsoft JhengHei" panose="020B0604030504040204" pitchFamily="34" charset="-120"/>
                  </a:rPr>
                  <a:t>，</a:t>
                </a:r>
              </a:p>
              <a:p>
                <a:pPr marL="628650" lvl="1" indent="-1714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圓形外 四個角</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沒</a:t>
                </a:r>
                <a:r>
                  <a:rPr lang="zh-TW" altLang="zh-TW" sz="1100" dirty="0">
                    <a:solidFill>
                      <a:srgbClr val="000000"/>
                    </a:solidFill>
                    <a:effectLst/>
                    <a:ea typeface="Microsoft JhengHei" panose="020B0604030504040204" pitchFamily="34" charset="-120"/>
                  </a:rPr>
                  <a:t>處理到</a:t>
                </a:r>
              </a:p>
              <a:p>
                <a:pPr marL="171450" indent="-171450"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0" indent="0" rtl="0" fontAlgn="ctr">
                  <a:spcBef>
                    <a:spcPts val="0"/>
                  </a:spcBef>
                  <a:spcAft>
                    <a:spcPts val="0"/>
                  </a:spcAft>
                  <a:buFont typeface="Arial" panose="020B0604020202020204" pitchFamily="34" charset="0"/>
                  <a:buNone/>
                </a:pPr>
                <a:r>
                  <a:rPr lang="zh-TW" altLang="en-US" sz="1100" dirty="0">
                    <a:solidFill>
                      <a:srgbClr val="000000"/>
                    </a:solidFill>
                    <a:effectLst/>
                    <a:ea typeface="Microsoft JhengHei" panose="020B0604030504040204" pitchFamily="34" charset="-120"/>
                  </a:rPr>
                  <a:t>可以</a:t>
                </a:r>
                <a:r>
                  <a:rPr lang="zh-TW" altLang="zh-TW" sz="1100" dirty="0">
                    <a:solidFill>
                      <a:srgbClr val="000000"/>
                    </a:solidFill>
                    <a:effectLst/>
                    <a:ea typeface="Microsoft JhengHei" panose="020B0604030504040204" pitchFamily="34" charset="-120"/>
                  </a:rPr>
                  <a:t>用 另一種 </a:t>
                </a:r>
                <a:r>
                  <a:rPr lang="zh-TW" altLang="zh-TW" sz="1100" b="1" u="sng" dirty="0">
                    <a:solidFill>
                      <a:srgbClr val="000000"/>
                    </a:solidFill>
                    <a:effectLst/>
                    <a:ea typeface="Microsoft JhengHei" panose="020B0604030504040204" pitchFamily="34" charset="-120"/>
                  </a:rPr>
                  <a:t>坐標系</a:t>
                </a:r>
                <a:r>
                  <a:rPr lang="zh-TW" altLang="zh-TW" sz="1100" dirty="0">
                    <a:solidFill>
                      <a:srgbClr val="000000"/>
                    </a:solidFill>
                    <a:effectLst/>
                    <a:ea typeface="Microsoft JhengHei" panose="020B0604030504040204" pitchFamily="34" charset="-120"/>
                  </a:rPr>
                  <a:t> 來切（課程一開始有稍提到）</a:t>
                </a:r>
                <a:endParaRPr lang="zh-TW" altLang="zh-TW" sz="1100" dirty="0">
                  <a:effectLst/>
                  <a:ea typeface="Microsoft JhengHei" panose="020B0604030504040204" pitchFamily="34" charset="-120"/>
                </a:endParaRPr>
              </a:p>
              <a:p>
                <a:r>
                  <a:rPr lang="en-US" altLang="zh-TW" dirty="0"/>
                  <a:t>---------</a:t>
                </a:r>
              </a:p>
              <a:p>
                <a:endParaRPr lang="en-US" altLang="zh-TW" dirty="0"/>
              </a:p>
              <a:p>
                <a:endParaRPr lang="en-US" altLang="zh-TW" dirty="0"/>
              </a:p>
              <a:p>
                <a:r>
                  <a:rPr lang="zh-CN" altLang="en-US" dirty="0"/>
                  <a:t>图</a:t>
                </a:r>
                <a:r>
                  <a:rPr lang="en-US" altLang="zh-CN" dirty="0"/>
                  <a:t>7.16 </a:t>
                </a:r>
                <a:r>
                  <a:rPr lang="en-US" altLang="zh-CN" dirty="0">
                    <a:latin typeface="Times New Roman" panose="02020603050405020304" pitchFamily="18" charset="0"/>
                    <a:cs typeface="Times New Roman" panose="02020603050405020304" pitchFamily="18" charset="0"/>
                  </a:rPr>
                  <a:t>Lowe’s </a:t>
                </a:r>
                <a:r>
                  <a:rPr lang="en-US" altLang="zh-CN" dirty="0"/>
                  <a:t>(2004)</a:t>
                </a:r>
                <a:r>
                  <a:rPr lang="zh-TW" altLang="en-US" dirty="0"/>
                  <a:t> 尺度不變特徵變換（</a:t>
                </a:r>
                <a:r>
                  <a:rPr lang="en-US" altLang="zh-CN" dirty="0"/>
                  <a:t>SIFT</a:t>
                </a:r>
                <a:r>
                  <a:rPr lang="zh-CN" altLang="en-US" dirty="0"/>
                  <a:t>）</a:t>
                </a:r>
                <a:r>
                  <a:rPr lang="zh-TW" altLang="en-US" dirty="0"/>
                  <a:t>示意圖</a:t>
                </a:r>
                <a:r>
                  <a:rPr lang="en-US" altLang="zh-CN" dirty="0"/>
                  <a:t>:</a:t>
                </a:r>
              </a:p>
              <a:p>
                <a:r>
                  <a:rPr lang="en-US" altLang="zh-CN" dirty="0"/>
                  <a:t>(a) </a:t>
                </a:r>
                <a:r>
                  <a:rPr lang="zh-CN" altLang="en-US" dirty="0"/>
                  <a:t>在每个像素上 计算 梯度方向 和 大小</a:t>
                </a:r>
                <a:r>
                  <a:rPr lang="zh-TW" altLang="en-US" dirty="0"/>
                  <a:t>，</a:t>
                </a:r>
                <a:r>
                  <a:rPr lang="zh-CN" altLang="en-US" dirty="0"/>
                  <a:t>并 加权 通过 高斯衰减函数 </a:t>
                </a:r>
                <a:r>
                  <a:rPr lang="en-US" altLang="zh-CN" dirty="0"/>
                  <a:t>(</a:t>
                </a:r>
                <a:r>
                  <a:rPr lang="zh-CN" altLang="en-US" dirty="0"/>
                  <a:t>蓝色圆圈</a:t>
                </a:r>
                <a:r>
                  <a:rPr lang="en-US" altLang="zh-CN" dirty="0"/>
                  <a:t>)</a:t>
                </a:r>
                <a:r>
                  <a:rPr lang="zh-CN" altLang="en-US" dirty="0"/>
                  <a:t>。</a:t>
                </a:r>
                <a:endParaRPr lang="en-US" altLang="zh-CN" dirty="0"/>
              </a:p>
              <a:p>
                <a:r>
                  <a:rPr lang="en-US" altLang="zh-CN" dirty="0"/>
                  <a:t>(b) </a:t>
                </a:r>
                <a:r>
                  <a:rPr lang="zh-CN" altLang="en-US" dirty="0"/>
                  <a:t>然后在每个子区域使用 三线性插值 计算 加权梯度方向直方图。</a:t>
                </a:r>
                <a:endParaRPr lang="en-US" altLang="zh-CN" dirty="0"/>
              </a:p>
              <a:p>
                <a:r>
                  <a:rPr lang="zh-CN" altLang="en-US" dirty="0"/>
                  <a:t>虽然该图显示了一个</a:t>
                </a:r>
                <a14:m>
                  <m:oMath xmlns:m="http://schemas.openxmlformats.org/officeDocument/2006/math">
                    <m:r>
                      <a:rPr lang="en-US" altLang="zh-CN" i="1" dirty="0" smtClean="0">
                        <a:latin typeface="Cambria Math" panose="02040503050406030204" pitchFamily="18" charset="0"/>
                      </a:rPr>
                      <m:t>8</m:t>
                    </m:r>
                    <m:r>
                      <a:rPr lang="en-US" altLang="zh-CN" b="0" i="1" smtClean="0">
                        <a:latin typeface="Cambria Math" panose="02040503050406030204" pitchFamily="18" charset="0"/>
                        <a:ea typeface="Cambria Math" panose="02040503050406030204" pitchFamily="18" charset="0"/>
                      </a:rPr>
                      <m:t>×</m:t>
                    </m:r>
                    <m:r>
                      <a:rPr lang="en-US" altLang="zh-CN" i="1" dirty="0" smtClean="0">
                        <a:latin typeface="Cambria Math" panose="02040503050406030204" pitchFamily="18" charset="0"/>
                      </a:rPr>
                      <m:t>8</m:t>
                    </m:r>
                  </m:oMath>
                </a14:m>
                <a:r>
                  <a:rPr lang="zh-CN" altLang="en-US" dirty="0"/>
                  <a:t>像素的小塊</a:t>
                </a:r>
                <a:r>
                  <a:rPr lang="zh-TW" altLang="en-US" dirty="0"/>
                  <a:t> </a:t>
                </a:r>
                <a:r>
                  <a:rPr lang="zh-CN" altLang="en-US" dirty="0"/>
                  <a:t>和一个</a:t>
                </a:r>
                <a:r>
                  <a:rPr lang="zh-TW" altLang="en-US" dirty="0"/>
                  <a:t> </a:t>
                </a:r>
                <a14:m>
                  <m:oMath xmlns:m="http://schemas.openxmlformats.org/officeDocument/2006/math">
                    <m:r>
                      <a:rPr lang="en-US" altLang="zh-CN" i="1" dirty="0" smtClean="0">
                        <a:latin typeface="Cambria Math" panose="02040503050406030204" pitchFamily="18" charset="0"/>
                      </a:rPr>
                      <m:t>2</m:t>
                    </m:r>
                    <m:r>
                      <a:rPr lang="en-US" altLang="zh-CN" b="0" i="1" smtClean="0">
                        <a:latin typeface="Cambria Math" panose="02040503050406030204" pitchFamily="18" charset="0"/>
                        <a:ea typeface="Cambria Math" panose="02040503050406030204" pitchFamily="18" charset="0"/>
                      </a:rPr>
                      <m:t>×</m:t>
                    </m:r>
                    <m:r>
                      <a:rPr lang="en-US" altLang="zh-CN" i="1" dirty="0" smtClean="0">
                        <a:latin typeface="Cambria Math" panose="02040503050406030204" pitchFamily="18" charset="0"/>
                      </a:rPr>
                      <m:t>2</m:t>
                    </m:r>
                  </m:oMath>
                </a14:m>
                <a:r>
                  <a:rPr lang="zh-TW" altLang="en-US" dirty="0"/>
                  <a:t> </a:t>
                </a:r>
                <a:r>
                  <a:rPr lang="zh-CN" altLang="en-US" dirty="0"/>
                  <a:t>描述子</a:t>
                </a:r>
                <a:r>
                  <a:rPr lang="zh-TW" altLang="en-US" dirty="0"/>
                  <a:t> </a:t>
                </a:r>
                <a:r>
                  <a:rPr lang="zh-CN" altLang="en-US" dirty="0"/>
                  <a:t>序列，</a:t>
                </a:r>
                <a:endParaRPr lang="en-US" altLang="zh-CN" dirty="0"/>
              </a:p>
              <a:p>
                <a:r>
                  <a:rPr lang="zh-CN" altLang="en-US" dirty="0"/>
                  <a:t>但</a:t>
                </a:r>
                <a:r>
                  <a:rPr lang="en-US" altLang="zh-CN" dirty="0"/>
                  <a:t>Lowe</a:t>
                </a:r>
                <a:r>
                  <a:rPr lang="zh-CN" altLang="en-US" dirty="0"/>
                  <a:t>的实际实现</a:t>
                </a:r>
                <a:r>
                  <a:rPr lang="zh-TW" altLang="en-US" dirty="0"/>
                  <a:t> </a:t>
                </a:r>
                <a:r>
                  <a:rPr lang="zh-CN" altLang="en-US" dirty="0"/>
                  <a:t>使用了</a:t>
                </a:r>
                <a14:m>
                  <m:oMath xmlns:m="http://schemas.openxmlformats.org/officeDocument/2006/math">
                    <m:r>
                      <a:rPr lang="en-US" altLang="zh-CN" b="0" i="0" smtClean="0">
                        <a:latin typeface="Cambria Math" panose="02040503050406030204" pitchFamily="18" charset="0"/>
                        <a:ea typeface="Cambria Math" panose="02040503050406030204" pitchFamily="18" charset="0"/>
                      </a:rPr>
                      <m:t>16</m:t>
                    </m:r>
                    <m:r>
                      <a:rPr lang="en-US" altLang="zh-CN" b="0" i="1" smtClean="0">
                        <a:latin typeface="Cambria Math" panose="02040503050406030204" pitchFamily="18" charset="0"/>
                        <a:ea typeface="Cambria Math" panose="02040503050406030204" pitchFamily="18" charset="0"/>
                      </a:rPr>
                      <m:t>×</m:t>
                    </m:r>
                    <m:r>
                      <a:rPr lang="en-US" altLang="zh-CN" i="1" dirty="0" smtClean="0">
                        <a:latin typeface="Cambria Math" panose="02040503050406030204" pitchFamily="18" charset="0"/>
                      </a:rPr>
                      <m:t>16</m:t>
                    </m:r>
                  </m:oMath>
                </a14:m>
                <a:r>
                  <a:rPr lang="zh-CN" altLang="en-US" dirty="0"/>
                  <a:t>个小塊</a:t>
                </a:r>
                <a:r>
                  <a:rPr lang="zh-TW" altLang="en-US" dirty="0"/>
                  <a:t> </a:t>
                </a:r>
                <a:r>
                  <a:rPr lang="zh-CN" altLang="en-US" dirty="0"/>
                  <a:t>和</a:t>
                </a:r>
                <a:r>
                  <a:rPr lang="zh-TW" altLang="en-US" dirty="0"/>
                  <a:t> </a:t>
                </a:r>
                <a:r>
                  <a:rPr lang="zh-CN" altLang="en-US" dirty="0"/>
                  <a:t>一个 </a:t>
                </a:r>
                <a:r>
                  <a:rPr lang="en-US" altLang="zh-CN" dirty="0"/>
                  <a:t>8-bin</a:t>
                </a:r>
                <a:r>
                  <a:rPr lang="zh-CN" altLang="en-US" dirty="0"/>
                  <a:t>直方图 的</a:t>
                </a:r>
                <a14:m>
                  <m:oMath xmlns:m="http://schemas.openxmlformats.org/officeDocument/2006/math">
                    <m:r>
                      <a:rPr lang="en-US" altLang="zh-CN" i="1" dirty="0" smtClean="0">
                        <a:latin typeface="Cambria Math" panose="02040503050406030204" pitchFamily="18" charset="0"/>
                      </a:rPr>
                      <m:t>4</m:t>
                    </m:r>
                    <m:r>
                      <a:rPr lang="en-US" altLang="zh-CN" b="0" i="1" smtClean="0">
                        <a:latin typeface="Cambria Math" panose="02040503050406030204" pitchFamily="18" charset="0"/>
                        <a:ea typeface="Cambria Math" panose="02040503050406030204" pitchFamily="18" charset="0"/>
                      </a:rPr>
                      <m:t>×</m:t>
                    </m:r>
                    <m:r>
                      <a:rPr lang="en-US" altLang="zh-CN" i="1" dirty="0" smtClean="0">
                        <a:latin typeface="Cambria Math" panose="02040503050406030204" pitchFamily="18" charset="0"/>
                      </a:rPr>
                      <m:t>4</m:t>
                    </m:r>
                  </m:oMath>
                </a14:m>
                <a:r>
                  <a:rPr lang="zh-CN" altLang="en-US" dirty="0"/>
                  <a:t>数组。</a:t>
                </a:r>
                <a:endParaRPr lang="en-US" altLang="zh-CN"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b="0" i="0" kern="1200" dirty="0">
                    <a:solidFill>
                      <a:schemeClr val="tx1"/>
                    </a:solidFill>
                    <a:effectLst/>
                    <a:latin typeface="+mn-lt"/>
                    <a:ea typeface="+mn-ea"/>
                    <a:cs typeface="+mn-cs"/>
                  </a:rPr>
                  <a:t>方向梯度直方圖</a:t>
                </a:r>
              </a:p>
              <a:p>
                <a:r>
                  <a:rPr lang="zh-TW" altLang="en-US" dirty="0"/>
                  <a:t>這裡的區域名稱為</a:t>
                </a:r>
                <a:r>
                  <a:rPr lang="en-US" altLang="zh-TW" dirty="0"/>
                  <a:t>bins</a:t>
                </a:r>
                <a:r>
                  <a:rPr lang="zh-TW" altLang="en-US" dirty="0"/>
                  <a:t>或</a:t>
                </a:r>
                <a:r>
                  <a:rPr lang="en-US" altLang="zh-TW" dirty="0"/>
                  <a:t>cells</a:t>
                </a:r>
              </a:p>
            </p:txBody>
          </p:sp>
        </mc:Choice>
        <mc:Fallback xmlns="">
          <p:sp>
            <p:nvSpPr>
              <p:cNvPr id="3" name="備忘稿版面配置區 2"/>
              <p:cNvSpPr>
                <a:spLocks noGrp="1"/>
              </p:cNvSpPr>
              <p:nvPr>
                <p:ph type="body" idx="1"/>
              </p:nvPr>
            </p:nvSpPr>
            <p:spPr/>
            <p:txBody>
              <a:bodyPr>
                <a:normAutofit lnSpcReduction="10000"/>
              </a:bodyPr>
              <a:lstStyle/>
              <a:p>
                <a:r>
                  <a:rPr lang="en-US" altLang="zh-TW" dirty="0"/>
                  <a:t>Location – orientation Histogram</a:t>
                </a:r>
              </a:p>
              <a:p>
                <a:r>
                  <a:rPr lang="en-US" altLang="zh-TW" dirty="0"/>
                  <a:t>Lowe</a:t>
                </a:r>
                <a:r>
                  <a:rPr lang="zh-TW" altLang="en-US" dirty="0"/>
                  <a:t>的方法是把一張影像分成一小部分來找方向，</a:t>
                </a:r>
                <a:endParaRPr lang="en-US" altLang="zh-TW" dirty="0"/>
              </a:p>
              <a:p>
                <a:r>
                  <a:rPr lang="zh-TW" altLang="en-US" dirty="0"/>
                  <a:t>下一頁會有</a:t>
                </a:r>
                <a:r>
                  <a:rPr lang="en-US" altLang="zh-TW" dirty="0"/>
                  <a:t>GLOH</a:t>
                </a:r>
                <a:r>
                  <a:rPr lang="zh-TW" altLang="en-US" dirty="0"/>
                  <a:t>使用的表達</a:t>
                </a:r>
                <a:endParaRPr lang="en-US" altLang="zh-TW" dirty="0"/>
              </a:p>
              <a:p>
                <a:endParaRPr lang="en-US" altLang="zh-TW" dirty="0"/>
              </a:p>
              <a:p>
                <a:r>
                  <a:rPr lang="zh-CN" altLang="en-US" dirty="0"/>
                  <a:t>图</a:t>
                </a:r>
                <a:r>
                  <a:rPr lang="en-US" altLang="zh-CN" dirty="0"/>
                  <a:t>7.16 Lowe’s (2004) </a:t>
                </a:r>
                <a:r>
                  <a:rPr lang="zh-CN" altLang="en-US" dirty="0"/>
                  <a:t>尺度不变特征变换</a:t>
                </a:r>
                <a:r>
                  <a:rPr lang="en-US" altLang="zh-CN" dirty="0"/>
                  <a:t>(SIFT)</a:t>
                </a:r>
                <a:r>
                  <a:rPr lang="zh-CN" altLang="en-US" dirty="0"/>
                  <a:t>示意图</a:t>
                </a:r>
                <a:r>
                  <a:rPr lang="en-US" altLang="zh-CN" dirty="0"/>
                  <a:t>:</a:t>
                </a:r>
              </a:p>
              <a:p>
                <a:r>
                  <a:rPr lang="en-US" altLang="zh-CN" dirty="0"/>
                  <a:t>(a) </a:t>
                </a:r>
                <a:r>
                  <a:rPr lang="zh-CN" altLang="en-US" dirty="0"/>
                  <a:t>在每个像素上 计算 梯度方向 和 大小</a:t>
                </a:r>
                <a:r>
                  <a:rPr lang="zh-TW" altLang="en-US" dirty="0"/>
                  <a:t>，</a:t>
                </a:r>
                <a:r>
                  <a:rPr lang="zh-CN" altLang="en-US" dirty="0"/>
                  <a:t>并 加权 通过 高斯衰减函数 </a:t>
                </a:r>
                <a:r>
                  <a:rPr lang="en-US" altLang="zh-CN" dirty="0"/>
                  <a:t>(</a:t>
                </a:r>
                <a:r>
                  <a:rPr lang="zh-CN" altLang="en-US" dirty="0"/>
                  <a:t>蓝色圆圈</a:t>
                </a:r>
                <a:r>
                  <a:rPr lang="en-US" altLang="zh-CN" dirty="0"/>
                  <a:t>)</a:t>
                </a:r>
                <a:r>
                  <a:rPr lang="zh-CN" altLang="en-US" dirty="0"/>
                  <a:t>。</a:t>
                </a:r>
                <a:endParaRPr lang="en-US" altLang="zh-CN" dirty="0"/>
              </a:p>
              <a:p>
                <a:r>
                  <a:rPr lang="en-US" altLang="zh-CN" dirty="0"/>
                  <a:t>(b) </a:t>
                </a:r>
                <a:r>
                  <a:rPr lang="zh-CN" altLang="en-US" dirty="0"/>
                  <a:t>然后在每个子区域使用 三线性插值 计算 加权梯度方向直方图。</a:t>
                </a:r>
                <a:endParaRPr lang="en-US" altLang="zh-CN" dirty="0"/>
              </a:p>
              <a:p>
                <a:r>
                  <a:rPr lang="zh-CN" altLang="en-US" dirty="0"/>
                  <a:t>虽然该图显示了一个</a:t>
                </a:r>
                <a:r>
                  <a:rPr lang="en-US" altLang="zh-CN" i="0" dirty="0">
                    <a:latin typeface="Cambria Math" panose="02040503050406030204" pitchFamily="18" charset="0"/>
                  </a:rPr>
                  <a:t>8</a:t>
                </a:r>
                <a:r>
                  <a:rPr lang="en-US" altLang="zh-CN" b="0" i="0">
                    <a:latin typeface="Cambria Math" panose="02040503050406030204" pitchFamily="18" charset="0"/>
                    <a:ea typeface="Cambria Math" panose="02040503050406030204" pitchFamily="18" charset="0"/>
                  </a:rPr>
                  <a:t>×</a:t>
                </a:r>
                <a:r>
                  <a:rPr lang="en-US" altLang="zh-CN" i="0" dirty="0">
                    <a:latin typeface="Cambria Math" panose="02040503050406030204" pitchFamily="18" charset="0"/>
                  </a:rPr>
                  <a:t>8</a:t>
                </a:r>
                <a:r>
                  <a:rPr lang="zh-CN" altLang="en-US" dirty="0"/>
                  <a:t>像素的补丁和一个</a:t>
                </a:r>
                <a:r>
                  <a:rPr lang="en-US" altLang="zh-CN" i="0" dirty="0">
                    <a:latin typeface="Cambria Math" panose="02040503050406030204" pitchFamily="18" charset="0"/>
                  </a:rPr>
                  <a:t>2</a:t>
                </a:r>
                <a:r>
                  <a:rPr lang="en-US" altLang="zh-CN" b="0" i="0">
                    <a:latin typeface="Cambria Math" panose="02040503050406030204" pitchFamily="18" charset="0"/>
                    <a:ea typeface="Cambria Math" panose="02040503050406030204" pitchFamily="18" charset="0"/>
                  </a:rPr>
                  <a:t>×</a:t>
                </a:r>
                <a:r>
                  <a:rPr lang="en-US" altLang="zh-CN" i="0" dirty="0">
                    <a:latin typeface="Cambria Math" panose="02040503050406030204" pitchFamily="18" charset="0"/>
                  </a:rPr>
                  <a:t>2</a:t>
                </a:r>
                <a:r>
                  <a:rPr lang="zh-CN" altLang="en-US" dirty="0"/>
                  <a:t>描述符数组，</a:t>
                </a:r>
                <a:endParaRPr lang="en-US" altLang="zh-CN" dirty="0"/>
              </a:p>
              <a:p>
                <a:r>
                  <a:rPr lang="zh-CN" altLang="en-US" dirty="0"/>
                  <a:t>但</a:t>
                </a:r>
                <a:r>
                  <a:rPr lang="en-US" altLang="zh-CN" dirty="0"/>
                  <a:t>Lowe</a:t>
                </a:r>
                <a:r>
                  <a:rPr lang="zh-CN" altLang="en-US" dirty="0"/>
                  <a:t>的实际实现使用了</a:t>
                </a:r>
                <a:r>
                  <a:rPr lang="en-US" altLang="zh-CN" b="0" i="0">
                    <a:latin typeface="Cambria Math" panose="02040503050406030204" pitchFamily="18" charset="0"/>
                    <a:ea typeface="Cambria Math" panose="02040503050406030204" pitchFamily="18" charset="0"/>
                  </a:rPr>
                  <a:t>16×</a:t>
                </a:r>
                <a:r>
                  <a:rPr lang="en-US" altLang="zh-CN" i="0" dirty="0">
                    <a:latin typeface="Cambria Math" panose="02040503050406030204" pitchFamily="18" charset="0"/>
                  </a:rPr>
                  <a:t>16</a:t>
                </a:r>
                <a:r>
                  <a:rPr lang="zh-CN" altLang="en-US" dirty="0"/>
                  <a:t>个补丁和一个 </a:t>
                </a:r>
                <a:r>
                  <a:rPr lang="en-US" altLang="zh-CN" dirty="0"/>
                  <a:t>8-bin</a:t>
                </a:r>
                <a:r>
                  <a:rPr lang="zh-CN" altLang="en-US" dirty="0"/>
                  <a:t>直方图 的</a:t>
                </a:r>
                <a:r>
                  <a:rPr lang="en-US" altLang="zh-CN" i="0" dirty="0">
                    <a:latin typeface="Cambria Math" panose="02040503050406030204" pitchFamily="18" charset="0"/>
                  </a:rPr>
                  <a:t>4</a:t>
                </a:r>
                <a:r>
                  <a:rPr lang="en-US" altLang="zh-CN" b="0" i="0">
                    <a:latin typeface="Cambria Math" panose="02040503050406030204" pitchFamily="18" charset="0"/>
                    <a:ea typeface="Cambria Math" panose="02040503050406030204" pitchFamily="18" charset="0"/>
                  </a:rPr>
                  <a:t>×</a:t>
                </a:r>
                <a:r>
                  <a:rPr lang="en-US" altLang="zh-CN" i="0" dirty="0">
                    <a:latin typeface="Cambria Math" panose="02040503050406030204" pitchFamily="18" charset="0"/>
                  </a:rPr>
                  <a:t>4</a:t>
                </a:r>
                <a:r>
                  <a:rPr lang="zh-CN" altLang="en-US" dirty="0"/>
                  <a:t>数组。</a:t>
                </a:r>
                <a:endParaRPr lang="zh-TW" altLang="en-US" dirty="0"/>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54</a:t>
            </a:fld>
            <a:endParaRPr lang="zh-TW" altLang="en-US"/>
          </a:p>
        </p:txBody>
      </p:sp>
    </p:spTree>
    <p:extLst>
      <p:ext uri="{BB962C8B-B14F-4D97-AF65-F5344CB8AC3E}">
        <p14:creationId xmlns:p14="http://schemas.microsoft.com/office/powerpoint/2010/main" val="345330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374151"/>
                </a:solidFill>
                <a:effectLst/>
                <a:latin typeface="Söhne"/>
              </a:rPr>
              <a:t>注意：這地方可能會考！！</a:t>
            </a:r>
            <a:endParaRPr lang="en-US" altLang="zh-TW"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374151"/>
              </a:solidFill>
              <a:effectLst/>
              <a:latin typeface="Söhne"/>
            </a:endParaRPr>
          </a:p>
          <a:p>
            <a:pPr marL="0" indent="0">
              <a:buFont typeface="+mj-lt"/>
              <a:buNone/>
            </a:pPr>
            <a:r>
              <a:rPr lang="en-US" altLang="zh-TW" dirty="0"/>
              <a:t>7.1</a:t>
            </a:r>
            <a:r>
              <a:rPr lang="zh-TW" altLang="en-US" dirty="0"/>
              <a:t> 點和小塊：包含 </a:t>
            </a:r>
            <a:r>
              <a:rPr lang="en-US" altLang="zh-TW" dirty="0"/>
              <a:t>(a) (b)</a:t>
            </a:r>
            <a:r>
              <a:rPr lang="zh-TW" altLang="en-US" dirty="0"/>
              <a:t> 部分</a:t>
            </a:r>
            <a:endParaRPr lang="en-US" altLang="zh-TW" dirty="0"/>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zh-TW" altLang="en-US" dirty="0"/>
              <a:t>對 </a:t>
            </a:r>
            <a:r>
              <a:rPr lang="zh-TW" altLang="zh-TW" sz="1800" dirty="0">
                <a:solidFill>
                  <a:srgbClr val="2F2F2F"/>
                </a:solidFill>
                <a:effectLst/>
                <a:ea typeface="inherit"/>
              </a:rPr>
              <a:t>類似</a:t>
            </a:r>
            <a:r>
              <a:rPr lang="zh-TW" altLang="zh-TW" sz="1800" b="1" u="sng" dirty="0">
                <a:solidFill>
                  <a:srgbClr val="2F2F2F"/>
                </a:solidFill>
                <a:effectLst/>
                <a:ea typeface="inherit"/>
              </a:rPr>
              <a:t>點</a:t>
            </a:r>
            <a:r>
              <a:rPr lang="zh-TW" altLang="en-US" sz="1800" b="1" u="sng" dirty="0">
                <a:solidFill>
                  <a:srgbClr val="2F2F2F"/>
                </a:solidFill>
                <a:effectLst/>
                <a:ea typeface="inherit"/>
              </a:rPr>
              <a:t> </a:t>
            </a:r>
            <a:r>
              <a:rPr lang="zh-TW" altLang="zh-TW" sz="1800" b="1" u="sng" dirty="0">
                <a:solidFill>
                  <a:srgbClr val="2F2F2F"/>
                </a:solidFill>
                <a:effectLst/>
                <a:ea typeface="inherit"/>
              </a:rPr>
              <a:t>感興趣</a:t>
            </a:r>
            <a:r>
              <a:rPr lang="zh-TW" altLang="en-US" sz="1800" b="1" u="sng" dirty="0">
                <a:solidFill>
                  <a:srgbClr val="2F2F2F"/>
                </a:solidFill>
                <a:effectLst/>
                <a:ea typeface="inherit"/>
              </a:rPr>
              <a:t> </a:t>
            </a:r>
            <a:r>
              <a:rPr lang="zh-TW" altLang="zh-TW" sz="1800" b="1" u="sng" dirty="0">
                <a:solidFill>
                  <a:srgbClr val="2F2F2F"/>
                </a:solidFill>
                <a:effectLst/>
                <a:ea typeface="inherit"/>
              </a:rPr>
              <a:t>的運算子</a:t>
            </a:r>
            <a:r>
              <a:rPr lang="zh-TW" altLang="en-US" sz="1800" b="1" u="sng" dirty="0">
                <a:solidFill>
                  <a:srgbClr val="2F2F2F"/>
                </a:solidFill>
                <a:effectLst/>
                <a:ea typeface="inherit"/>
              </a:rPr>
              <a:t> </a:t>
            </a:r>
            <a:r>
              <a:rPr lang="en-US" altLang="zh-TW" sz="1800" dirty="0">
                <a:solidFill>
                  <a:srgbClr val="2F2F2F"/>
                </a:solidFill>
                <a:effectLst/>
                <a:ea typeface="inherit"/>
              </a:rPr>
              <a:t>(</a:t>
            </a:r>
            <a:r>
              <a:rPr lang="en-US" altLang="zh-TW" sz="1800" dirty="0"/>
              <a:t>Point like interest operators</a:t>
            </a:r>
            <a:r>
              <a:rPr lang="en-US" altLang="zh-TW" sz="1800" dirty="0">
                <a:solidFill>
                  <a:srgbClr val="2F2F2F"/>
                </a:solidFill>
                <a:effectLst/>
                <a:ea typeface="inherit"/>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solidFill>
                  <a:srgbClr val="2F2F2F"/>
                </a:solidFill>
                <a:effectLst/>
                <a:ea typeface="inherit"/>
              </a:rPr>
              <a:t>每個 </a:t>
            </a:r>
            <a:r>
              <a:rPr lang="zh-TW" altLang="en-US" sz="1800" b="1" u="sng" dirty="0">
                <a:solidFill>
                  <a:srgbClr val="2F2F2F"/>
                </a:solidFill>
                <a:effectLst/>
                <a:ea typeface="inherit"/>
              </a:rPr>
              <a:t>點</a:t>
            </a:r>
            <a:r>
              <a:rPr lang="zh-TW" altLang="en-US" sz="1800" dirty="0">
                <a:solidFill>
                  <a:srgbClr val="2F2F2F"/>
                </a:solidFill>
                <a:effectLst/>
                <a:ea typeface="inherit"/>
              </a:rPr>
              <a:t>：</a:t>
            </a:r>
            <a:r>
              <a:rPr lang="zh-TW" altLang="en-US" sz="1800" b="1" u="sng" dirty="0">
                <a:solidFill>
                  <a:srgbClr val="2F2F2F"/>
                </a:solidFill>
                <a:effectLst/>
                <a:ea typeface="inherit"/>
              </a:rPr>
              <a:t>特徵點</a:t>
            </a:r>
            <a:br>
              <a:rPr lang="en-US" altLang="zh-TW" sz="1800" dirty="0">
                <a:solidFill>
                  <a:srgbClr val="2F2F2F"/>
                </a:solidFill>
                <a:effectLst/>
                <a:ea typeface="inherit"/>
              </a:rPr>
            </a:br>
            <a:r>
              <a:rPr lang="zh-TW" altLang="en-US" sz="1800" b="1" u="sng" dirty="0">
                <a:solidFill>
                  <a:srgbClr val="2F2F2F"/>
                </a:solidFill>
                <a:effectLst/>
                <a:ea typeface="inherit"/>
              </a:rPr>
              <a:t>框框</a:t>
            </a:r>
            <a:r>
              <a:rPr lang="zh-TW" altLang="en-US" sz="1800" dirty="0">
                <a:solidFill>
                  <a:srgbClr val="2F2F2F"/>
                </a:solidFill>
                <a:effectLst/>
                <a:ea typeface="inherit"/>
              </a:rPr>
              <a:t>：</a:t>
            </a:r>
            <a:r>
              <a:rPr lang="zh-TW" altLang="en-US" sz="1800" b="1" u="sng" dirty="0">
                <a:solidFill>
                  <a:srgbClr val="2F2F2F"/>
                </a:solidFill>
                <a:effectLst/>
                <a:ea typeface="inherit"/>
              </a:rPr>
              <a:t>特徵的局部範圍</a:t>
            </a:r>
            <a:r>
              <a:rPr lang="zh-TW" altLang="en-US" sz="1800" dirty="0">
                <a:solidFill>
                  <a:srgbClr val="2F2F2F"/>
                </a:solidFill>
                <a:effectLst/>
                <a:ea typeface="inherit"/>
              </a:rPr>
              <a:t>，稱為</a:t>
            </a:r>
            <a:r>
              <a:rPr lang="zh-TW" altLang="en-US" sz="1800" b="1" i="0" u="sng" dirty="0">
                <a:effectLst/>
                <a:latin typeface="NimbusRomNo9L"/>
              </a:rPr>
              <a:t>描述子</a:t>
            </a:r>
            <a:r>
              <a:rPr lang="en-US" altLang="zh-TW" sz="1800" b="0" i="0" u="none" dirty="0">
                <a:effectLst/>
                <a:latin typeface="NimbusRomNo9L"/>
              </a:rPr>
              <a:t>(descriptor) </a:t>
            </a:r>
            <a:r>
              <a:rPr lang="zh-TW" altLang="en-US" sz="1800" b="0" i="0" u="none" dirty="0">
                <a:effectLst/>
                <a:latin typeface="NimbusRomNo9L"/>
              </a:rPr>
              <a:t>，</a:t>
            </a:r>
            <a:br>
              <a:rPr lang="en-US" altLang="zh-TW" sz="1800" b="0" i="0" u="none" dirty="0">
                <a:effectLst/>
                <a:latin typeface="NimbusRomNo9L"/>
              </a:rPr>
            </a:br>
            <a:r>
              <a:rPr lang="zh-TW" altLang="en-US" sz="1800" dirty="0">
                <a:solidFill>
                  <a:srgbClr val="2F2F2F"/>
                </a:solidFill>
                <a:effectLst/>
                <a:ea typeface="inherit"/>
              </a:rPr>
              <a:t>框裡的</a:t>
            </a:r>
            <a:r>
              <a:rPr lang="zh-TW" altLang="en-US" sz="1800" b="1" u="sng" dirty="0">
                <a:solidFill>
                  <a:srgbClr val="2F2F2F"/>
                </a:solidFill>
                <a:effectLst/>
                <a:ea typeface="inherit"/>
              </a:rPr>
              <a:t>線</a:t>
            </a:r>
            <a:r>
              <a:rPr lang="zh-TW" altLang="en-US" sz="1800" b="0" u="none" dirty="0">
                <a:solidFill>
                  <a:srgbClr val="2F2F2F"/>
                </a:solidFill>
                <a:effectLst/>
                <a:ea typeface="inherit"/>
              </a:rPr>
              <a:t>：</a:t>
            </a:r>
            <a:r>
              <a:rPr lang="zh-TW" altLang="en-US" sz="1800" dirty="0">
                <a:solidFill>
                  <a:srgbClr val="2F2F2F"/>
                </a:solidFill>
                <a:effectLst/>
                <a:ea typeface="inherit"/>
              </a:rPr>
              <a:t>用</a:t>
            </a:r>
            <a:r>
              <a:rPr lang="zh-TW" altLang="en-US" sz="1800" b="1" u="sng" dirty="0">
                <a:solidFill>
                  <a:srgbClr val="2F2F2F"/>
                </a:solidFill>
                <a:effectLst/>
                <a:ea typeface="inherit"/>
              </a:rPr>
              <a:t>梯度</a:t>
            </a:r>
            <a:r>
              <a:rPr lang="zh-TW" altLang="en-US" sz="1800" dirty="0">
                <a:solidFill>
                  <a:srgbClr val="2F2F2F"/>
                </a:solidFill>
                <a:effectLst/>
                <a:ea typeface="inherit"/>
              </a:rPr>
              <a:t>算出的</a:t>
            </a:r>
            <a:r>
              <a:rPr lang="zh-TW" altLang="en-US" sz="1800" b="1" u="sng" dirty="0">
                <a:solidFill>
                  <a:srgbClr val="2F2F2F"/>
                </a:solidFill>
                <a:effectLst/>
                <a:ea typeface="inherit"/>
              </a:rPr>
              <a:t>方向</a:t>
            </a:r>
            <a:endParaRPr lang="en-US" altLang="zh-TW" sz="1800" b="1" u="sng" dirty="0">
              <a:solidFill>
                <a:srgbClr val="2F2F2F"/>
              </a:solidFill>
              <a:effectLst/>
              <a:ea typeface="inheri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b="1" i="0" u="sng" dirty="0">
                <a:effectLst/>
                <a:latin typeface="NimbusRomNo9L"/>
              </a:rPr>
              <a:t>作業</a:t>
            </a:r>
            <a:r>
              <a:rPr lang="en-US" altLang="zh-TW" sz="1800" b="1" i="0" u="sng" dirty="0">
                <a:effectLst/>
                <a:latin typeface="NimbusRomNo9L"/>
              </a:rPr>
              <a:t>1</a:t>
            </a:r>
            <a:r>
              <a:rPr lang="zh-TW" altLang="en-US" sz="1800" i="0" dirty="0">
                <a:effectLst/>
                <a:latin typeface="NimbusRomNo9L"/>
              </a:rPr>
              <a:t>：</a:t>
            </a:r>
            <a:r>
              <a:rPr lang="zh-TW" altLang="en-US" sz="1800" b="1" i="0" u="sng" dirty="0">
                <a:effectLst/>
                <a:latin typeface="NimbusRomNo9L"/>
              </a:rPr>
              <a:t>均勻取樣</a:t>
            </a:r>
            <a:r>
              <a:rPr lang="zh-TW" altLang="en-US" sz="1800" b="0" i="0" u="none" dirty="0">
                <a:effectLst/>
                <a:latin typeface="NimbusRomNo9L"/>
              </a:rPr>
              <a:t> </a:t>
            </a:r>
            <a:r>
              <a:rPr lang="zh-TW" altLang="en-US" sz="1800" i="0" dirty="0">
                <a:effectLst/>
                <a:latin typeface="NimbusRomNo9L"/>
              </a:rPr>
              <a:t>再 比對 </a:t>
            </a:r>
            <a:r>
              <a:rPr lang="zh-TW" altLang="en-US" sz="1800" b="1" i="0" u="sng" dirty="0">
                <a:effectLst/>
                <a:latin typeface="NimbusRomNo9L"/>
              </a:rPr>
              <a:t>每個</a:t>
            </a:r>
            <a:r>
              <a:rPr lang="en-US" altLang="zh-TW" sz="1800" b="1" i="0" u="sng" dirty="0">
                <a:effectLst/>
                <a:latin typeface="NimbusRomNo9L"/>
              </a:rPr>
              <a:t> block </a:t>
            </a:r>
            <a:r>
              <a:rPr lang="zh-TW" altLang="en-US" sz="1800" b="1" i="0" u="sng" dirty="0">
                <a:effectLst/>
                <a:latin typeface="NimbusRomNo9L"/>
              </a:rPr>
              <a:t>的 </a:t>
            </a:r>
            <a:r>
              <a:rPr lang="en-US" altLang="zh-TW" sz="1800" b="1" u="sng" kern="0" dirty="0">
                <a:effectLst/>
                <a:latin typeface="Times New Roman" panose="02020603050405020304" pitchFamily="18" charset="0"/>
                <a:ea typeface="新細明體" panose="02020500000000000000" pitchFamily="18" charset="-120"/>
              </a:rPr>
              <a:t>Motion Vectors</a:t>
            </a:r>
            <a:r>
              <a:rPr lang="zh-TW" altLang="en-US" sz="1800" i="0" dirty="0">
                <a:effectLst/>
                <a:latin typeface="NimbusRomNo9L"/>
              </a:rPr>
              <a:t>，</a:t>
            </a:r>
            <a:br>
              <a:rPr lang="en-US" altLang="zh-TW" sz="1800" i="0" dirty="0">
                <a:effectLst/>
                <a:latin typeface="NimbusRomNo9L"/>
              </a:rPr>
            </a:br>
            <a:r>
              <a:rPr lang="zh-TW" altLang="en-US" sz="1800" i="0" dirty="0">
                <a:effectLst/>
                <a:latin typeface="NimbusRomNo9L"/>
              </a:rPr>
              <a:t>這邊只要 </a:t>
            </a:r>
            <a:r>
              <a:rPr lang="zh-TW" altLang="en-US" sz="1800" b="1" i="0" u="sng" dirty="0">
                <a:effectLst/>
                <a:latin typeface="NimbusRomNo9L"/>
              </a:rPr>
              <a:t>比對 特徵點</a:t>
            </a:r>
            <a:endParaRPr lang="en-US" altLang="zh-TW" sz="1800" dirty="0">
              <a:solidFill>
                <a:srgbClr val="2F2F2F"/>
              </a:solidFill>
              <a:effectLst/>
              <a:ea typeface="inherit"/>
            </a:endParaRP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US" altLang="zh-TW" sz="1800" i="1" dirty="0">
                <a:effectLst/>
                <a:latin typeface="NimbusRomNo9L"/>
              </a:rPr>
              <a:t>GLOH </a:t>
            </a:r>
            <a:r>
              <a:rPr lang="zh-TW" altLang="en-US" sz="1800" i="0" dirty="0">
                <a:effectLst/>
                <a:latin typeface="NimbusRomNo9L"/>
              </a:rPr>
              <a:t>描述子</a:t>
            </a:r>
            <a:r>
              <a:rPr lang="en-US" altLang="zh-TW" sz="1800" i="0" dirty="0">
                <a:effectLst/>
                <a:latin typeface="NimbusRomNo9L"/>
              </a:rPr>
              <a:t>(descriptor)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i="0" dirty="0">
                <a:effectLst/>
                <a:latin typeface="NimbusRomNo9L"/>
              </a:rPr>
              <a:t>左邊 用</a:t>
            </a:r>
            <a:r>
              <a:rPr lang="zh-TW" altLang="en-US" sz="1800" b="1" i="0" u="sng" dirty="0">
                <a:effectLst/>
                <a:latin typeface="NimbusRomNo9L"/>
              </a:rPr>
              <a:t>直角坐標</a:t>
            </a:r>
            <a:r>
              <a:rPr lang="zh-TW" altLang="en-US" sz="1800" i="0" dirty="0">
                <a:effectLst/>
                <a:latin typeface="NimbusRomNo9L"/>
              </a:rPr>
              <a:t> 當 </a:t>
            </a:r>
            <a:r>
              <a:rPr lang="zh-TW" altLang="en-US" sz="1800" b="1" i="0" u="sng" dirty="0">
                <a:effectLst/>
                <a:latin typeface="NimbusRomNo9L"/>
              </a:rPr>
              <a:t>描述子</a:t>
            </a:r>
            <a:r>
              <a:rPr lang="en-US" altLang="zh-TW" sz="1800" b="1" i="0" u="sng" dirty="0">
                <a:effectLst/>
                <a:latin typeface="NimbusRomNo9L"/>
              </a:rPr>
              <a:t>(descriptor) </a:t>
            </a:r>
            <a:r>
              <a:rPr lang="zh-TW" altLang="en-US" sz="1800" i="0" dirty="0">
                <a:effectLst/>
                <a:latin typeface="NimbusRomNo9L"/>
              </a:rPr>
              <a:t>，</a:t>
            </a:r>
            <a:r>
              <a:rPr lang="zh-TW" altLang="en-US" sz="1200" i="0" dirty="0">
                <a:effectLst/>
                <a:latin typeface="NimbusRomNo9L"/>
              </a:rPr>
              <a:t>也可以用</a:t>
            </a:r>
            <a:r>
              <a:rPr lang="zh-TW" altLang="en-US" sz="1200" b="1" i="0" u="sng" dirty="0">
                <a:effectLst/>
                <a:latin typeface="NimbusRomNo9L"/>
              </a:rPr>
              <a:t>極座標</a:t>
            </a:r>
            <a:r>
              <a:rPr lang="zh-TW" altLang="en-US" sz="1200" b="0" i="0" u="none" dirty="0">
                <a:effectLst/>
                <a:latin typeface="NimbusRomNo9L"/>
              </a:rPr>
              <a:t> 表示</a:t>
            </a:r>
            <a:endParaRPr lang="en-US" altLang="zh-TW" b="0" u="none" dirty="0"/>
          </a:p>
          <a:p>
            <a:endParaRPr lang="en-US" altLang="zh-TW" dirty="0"/>
          </a:p>
          <a:p>
            <a:r>
              <a:rPr lang="zh-TW" altLang="en-US" dirty="0"/>
              <a:t>下面大家可能比較熟悉：</a:t>
            </a:r>
            <a:endParaRPr lang="en-US" altLang="zh-TW" dirty="0"/>
          </a:p>
          <a:p>
            <a:endParaRPr lang="en-US" altLang="zh-TW" dirty="0"/>
          </a:p>
          <a:p>
            <a:r>
              <a:rPr lang="en-US" altLang="zh-TW" dirty="0"/>
              <a:t>7.2 </a:t>
            </a:r>
            <a:r>
              <a:rPr lang="zh-TW" altLang="en-US" b="1" u="sng" dirty="0"/>
              <a:t>邊緣和輪廓 偵測</a:t>
            </a:r>
            <a:r>
              <a:rPr lang="en-US" altLang="zh-TW" sz="1200" dirty="0"/>
              <a:t> </a:t>
            </a:r>
            <a:r>
              <a:rPr lang="en-US" altLang="zh-TW" dirty="0"/>
              <a:t>(</a:t>
            </a:r>
            <a:r>
              <a:rPr lang="en-US" altLang="zh-TW" sz="1200" dirty="0"/>
              <a:t>Edges</a:t>
            </a:r>
            <a:r>
              <a:rPr lang="zh-TW" altLang="en-US" sz="1200" dirty="0"/>
              <a:t> </a:t>
            </a:r>
            <a:r>
              <a:rPr lang="en-US" altLang="zh-TW" sz="1200" dirty="0"/>
              <a:t>and contours</a:t>
            </a:r>
            <a:r>
              <a:rPr lang="zh-TW" altLang="en-US" dirty="0"/>
              <a:t> </a:t>
            </a:r>
            <a:r>
              <a:rPr lang="en-US" altLang="zh-TW" dirty="0"/>
              <a:t>detection)</a:t>
            </a:r>
            <a:endParaRPr lang="en-US" altLang="zh-TW"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 </a:t>
            </a:r>
            <a:r>
              <a:rPr lang="zh-TW" altLang="en-US" dirty="0"/>
              <a:t>定義</a:t>
            </a:r>
            <a:br>
              <a:rPr lang="en-US" altLang="zh-TW" dirty="0"/>
            </a:br>
            <a:r>
              <a:rPr lang="zh-TW" altLang="en-US" dirty="0"/>
              <a:t>    </a:t>
            </a:r>
            <a:r>
              <a:rPr lang="en-US" altLang="zh-TW" b="1" u="sng" dirty="0"/>
              <a:t>Edges</a:t>
            </a:r>
            <a:r>
              <a:rPr lang="zh-TW" altLang="en-US" dirty="0"/>
              <a:t>：</a:t>
            </a:r>
            <a:r>
              <a:rPr lang="zh-TW" altLang="en-US" b="1" u="sng" dirty="0"/>
              <a:t>一邊暗一邊亮</a:t>
            </a:r>
            <a:r>
              <a:rPr lang="zh-TW" altLang="en-US" dirty="0"/>
              <a:t>，明顯</a:t>
            </a:r>
            <a:r>
              <a:rPr lang="zh-TW" altLang="en-US" b="1" u="sng" dirty="0"/>
              <a:t>強度變化</a:t>
            </a:r>
            <a:r>
              <a:rPr lang="zh-TW" altLang="en-US" dirty="0"/>
              <a:t>的區域。</a:t>
            </a:r>
            <a:br>
              <a:rPr lang="en-US" altLang="zh-TW" dirty="0"/>
            </a:br>
            <a:r>
              <a:rPr lang="en-US" altLang="zh-TW" dirty="0"/>
              <a:t>    </a:t>
            </a:r>
            <a:r>
              <a:rPr lang="zh-TW" altLang="en-US" dirty="0"/>
              <a:t>要看</a:t>
            </a:r>
            <a:r>
              <a:rPr lang="zh-TW" altLang="en-US" b="1" u="sng" dirty="0"/>
              <a:t>強度變化</a:t>
            </a:r>
            <a:r>
              <a:rPr lang="zh-TW" altLang="en-US" dirty="0"/>
              <a:t>，用 </a:t>
            </a:r>
            <a:r>
              <a:rPr lang="zh-TW" altLang="en-US" b="1" u="sng" dirty="0"/>
              <a:t>一階或二階微分</a:t>
            </a:r>
            <a:r>
              <a:rPr lang="zh-TW" altLang="en-US" b="0" u="none" dirty="0"/>
              <a:t> 來找</a:t>
            </a:r>
            <a:endParaRPr lang="en-US" altLang="zh-TW"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u="none" dirty="0"/>
              <a:t>    </a:t>
            </a:r>
            <a:r>
              <a:rPr lang="en-US" altLang="zh-TW" sz="1200" b="1" u="sng" dirty="0"/>
              <a:t>Contours</a:t>
            </a:r>
            <a:r>
              <a:rPr lang="zh-TW" altLang="en-US" sz="1200" b="0" u="none" dirty="0"/>
              <a:t>（</a:t>
            </a:r>
            <a:r>
              <a:rPr lang="zh-TW" altLang="en-US" b="0" u="none" dirty="0"/>
              <a:t>輪廓</a:t>
            </a:r>
            <a:r>
              <a:rPr lang="zh-TW" altLang="en-US" sz="1200" b="0" u="none" dirty="0"/>
              <a:t>）</a:t>
            </a:r>
            <a:r>
              <a:rPr lang="zh-TW" altLang="en-US" dirty="0"/>
              <a:t>：由 </a:t>
            </a:r>
            <a:r>
              <a:rPr lang="en-US" altLang="zh-TW" b="1" u="sng" dirty="0"/>
              <a:t>Edges</a:t>
            </a:r>
            <a:r>
              <a:rPr lang="zh-TW" altLang="en-US" b="1" u="sng" dirty="0"/>
              <a:t> 組成</a:t>
            </a:r>
            <a:br>
              <a:rPr lang="en-US" altLang="zh-TW" dirty="0"/>
            </a:br>
            <a:endParaRPr lang="en-US" altLang="zh-TW"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7.3</a:t>
            </a:r>
            <a:r>
              <a:rPr lang="zh-TW" altLang="en-US" dirty="0"/>
              <a:t> 線段和消失點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 </a:t>
            </a:r>
            <a:r>
              <a:rPr lang="zh-TW" altLang="en-US" b="1" u="sng" dirty="0"/>
              <a:t>非自然</a:t>
            </a:r>
            <a:r>
              <a:rPr lang="zh-TW" altLang="en-US" dirty="0"/>
              <a:t>影像，才 適合用</a:t>
            </a:r>
            <a:r>
              <a:rPr lang="zh-TW" altLang="en-US" b="1" u="sng" dirty="0"/>
              <a:t>直線</a:t>
            </a:r>
            <a:r>
              <a:rPr lang="zh-TW" altLang="en-US" dirty="0"/>
              <a:t>（</a:t>
            </a:r>
            <a:r>
              <a:rPr lang="en-US" altLang="zh-TW" dirty="0"/>
              <a:t>Straight lines</a:t>
            </a:r>
            <a:r>
              <a:rPr lang="zh-TW" altLang="en-US" dirty="0"/>
              <a:t>） </a:t>
            </a:r>
            <a:endParaRPr lang="en-US" altLang="zh-TW"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     用 </a:t>
            </a:r>
            <a:r>
              <a:rPr lang="zh-TW" altLang="en-US" b="1" u="sng" dirty="0"/>
              <a:t>霍夫轉換</a:t>
            </a:r>
            <a:r>
              <a:rPr lang="zh-TW" altLang="en-US" dirty="0"/>
              <a:t> 跟 </a:t>
            </a:r>
            <a:r>
              <a:rPr lang="en-US" altLang="zh-TW" sz="1200" b="1" u="sng" kern="1200" baseline="0" dirty="0">
                <a:solidFill>
                  <a:schemeClr val="tx1"/>
                </a:solidFill>
                <a:latin typeface="+mn-lt"/>
                <a:ea typeface="+mn-ea"/>
                <a:cs typeface="+mn-cs"/>
              </a:rPr>
              <a:t>RANSAC</a:t>
            </a:r>
            <a:r>
              <a:rPr lang="zh-TW" altLang="en-US" sz="1200" kern="1200" baseline="0" dirty="0">
                <a:solidFill>
                  <a:schemeClr val="tx1"/>
                </a:solidFill>
                <a:latin typeface="+mn-lt"/>
                <a:ea typeface="+mn-ea"/>
                <a:cs typeface="+mn-cs"/>
              </a:rPr>
              <a:t>，找</a:t>
            </a:r>
            <a:r>
              <a:rPr lang="zh-TW" altLang="en-US" sz="1200" b="1" u="sng" kern="1200" baseline="0" dirty="0">
                <a:solidFill>
                  <a:schemeClr val="tx1"/>
                </a:solidFill>
                <a:latin typeface="+mn-lt"/>
                <a:ea typeface="+mn-ea"/>
                <a:cs typeface="+mn-cs"/>
              </a:rPr>
              <a:t>直線</a:t>
            </a:r>
            <a:br>
              <a:rPr lang="en-US" altLang="zh-TW" sz="1200" b="1" u="sng" kern="1200" baseline="0" dirty="0">
                <a:solidFill>
                  <a:schemeClr val="tx1"/>
                </a:solidFill>
                <a:latin typeface="+mn-lt"/>
                <a:ea typeface="+mn-ea"/>
                <a:cs typeface="+mn-cs"/>
              </a:rPr>
            </a:br>
            <a:r>
              <a:rPr lang="zh-TW" altLang="en-US" sz="1200" b="0" u="none"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得到</a:t>
            </a:r>
            <a:r>
              <a:rPr lang="zh-TW" altLang="en-US" sz="1200" b="1" u="sng" kern="1200" baseline="0" dirty="0">
                <a:solidFill>
                  <a:schemeClr val="tx1"/>
                </a:solidFill>
                <a:latin typeface="+mn-lt"/>
                <a:ea typeface="+mn-ea"/>
                <a:cs typeface="+mn-cs"/>
              </a:rPr>
              <a:t>線段</a:t>
            </a:r>
            <a:r>
              <a:rPr lang="zh-TW" altLang="en-US" sz="1200" kern="1200" baseline="0" dirty="0">
                <a:solidFill>
                  <a:schemeClr val="tx1"/>
                </a:solidFill>
                <a:latin typeface="+mn-lt"/>
                <a:ea typeface="+mn-ea"/>
                <a:cs typeface="+mn-cs"/>
              </a:rPr>
              <a:t>後，這邊 </a:t>
            </a:r>
            <a:r>
              <a:rPr lang="zh-TW" altLang="en-US" b="1" u="sng" dirty="0"/>
              <a:t>不同方向</a:t>
            </a:r>
            <a:r>
              <a:rPr lang="zh-TW" altLang="en-US" b="0" u="none" dirty="0"/>
              <a:t> </a:t>
            </a:r>
            <a:r>
              <a:rPr lang="zh-TW" altLang="en-US" dirty="0"/>
              <a:t>直線，</a:t>
            </a:r>
            <a:r>
              <a:rPr lang="zh-TW" altLang="en-US" b="1" u="sng" dirty="0"/>
              <a:t>不同顏色</a:t>
            </a:r>
            <a:br>
              <a:rPr lang="en-US" altLang="zh-TW" b="1" u="sng" dirty="0"/>
            </a:br>
            <a:r>
              <a:rPr lang="zh-TW" altLang="en-US" b="0" u="none" dirty="0"/>
              <a:t>     這些</a:t>
            </a:r>
            <a:r>
              <a:rPr lang="zh-TW" altLang="en-US" b="1" u="sng" dirty="0"/>
              <a:t>同顏色方向</a:t>
            </a:r>
            <a:r>
              <a:rPr lang="zh-TW" altLang="en-US" b="0" u="none" dirty="0"/>
              <a:t>的直線，延伸</a:t>
            </a:r>
            <a:r>
              <a:rPr lang="zh-TW" altLang="en-US" b="1" u="sng" dirty="0"/>
              <a:t>聚集在一點</a:t>
            </a:r>
            <a:r>
              <a:rPr lang="zh-TW" altLang="en-US" b="0" u="none" dirty="0"/>
              <a:t>：</a:t>
            </a:r>
            <a:r>
              <a:rPr lang="zh-TW" altLang="en-US" sz="1200" b="1" u="sng" kern="1200" baseline="0" dirty="0">
                <a:solidFill>
                  <a:schemeClr val="tx1"/>
                </a:solidFill>
                <a:latin typeface="+mn-lt"/>
                <a:ea typeface="+mn-ea"/>
                <a:cs typeface="+mn-cs"/>
              </a:rPr>
              <a:t>消失點</a:t>
            </a:r>
            <a:br>
              <a:rPr lang="en-US" altLang="zh-TW" sz="1200" kern="1200" baseline="0" dirty="0">
                <a:solidFill>
                  <a:schemeClr val="tx1"/>
                </a:solidFill>
                <a:latin typeface="+mn-lt"/>
                <a:ea typeface="+mn-ea"/>
                <a:cs typeface="+mn-cs"/>
              </a:rPr>
            </a:br>
            <a:r>
              <a:rPr lang="zh-TW" altLang="en-US" sz="1200" kern="1200" baseline="0" dirty="0">
                <a:solidFill>
                  <a:schemeClr val="tx1"/>
                </a:solidFill>
                <a:latin typeface="+mn-lt"/>
                <a:ea typeface="+mn-ea"/>
                <a:cs typeface="+mn-cs"/>
              </a:rPr>
              <a:t>     </a:t>
            </a:r>
            <a:r>
              <a:rPr lang="zh-TW" altLang="en-US" sz="1200" b="1" u="sng" kern="1200" baseline="0" dirty="0">
                <a:solidFill>
                  <a:schemeClr val="tx1"/>
                </a:solidFill>
                <a:latin typeface="+mn-lt"/>
                <a:ea typeface="+mn-ea"/>
                <a:cs typeface="+mn-cs"/>
              </a:rPr>
              <a:t>二維影像</a:t>
            </a:r>
            <a:r>
              <a:rPr lang="zh-TW" altLang="en-US" sz="1200" kern="1200" baseline="0" dirty="0">
                <a:solidFill>
                  <a:schemeClr val="tx1"/>
                </a:solidFill>
                <a:latin typeface="+mn-lt"/>
                <a:ea typeface="+mn-ea"/>
                <a:cs typeface="+mn-cs"/>
              </a:rPr>
              <a:t>延伸到</a:t>
            </a:r>
            <a:r>
              <a:rPr lang="zh-TW" altLang="en-US" sz="1200" b="1" u="sng" kern="1200" baseline="0" dirty="0">
                <a:solidFill>
                  <a:schemeClr val="tx1"/>
                </a:solidFill>
                <a:latin typeface="+mn-lt"/>
                <a:ea typeface="+mn-ea"/>
                <a:cs typeface="+mn-cs"/>
              </a:rPr>
              <a:t>三維的概念</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舊版：</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Level sets</a:t>
            </a:r>
            <a:r>
              <a:rPr lang="zh-TW" altLang="en-US" dirty="0"/>
              <a:t> </a:t>
            </a:r>
            <a:r>
              <a:rPr lang="zh-TW" altLang="zh-TW" sz="1800" dirty="0">
                <a:solidFill>
                  <a:srgbClr val="2F2F2F"/>
                </a:solidFill>
                <a:effectLst/>
                <a:ea typeface="inherit"/>
              </a:rPr>
              <a:t>水平集</a:t>
            </a:r>
            <a:r>
              <a:rPr lang="en-US" altLang="zh-TW" dirty="0"/>
              <a:t>:</a:t>
            </a:r>
            <a:r>
              <a:rPr lang="zh-TW" altLang="en-US" dirty="0"/>
              <a:t> </a:t>
            </a:r>
            <a:r>
              <a:rPr lang="zh-TW" altLang="en-US" b="0" i="0" dirty="0">
                <a:solidFill>
                  <a:srgbClr val="374151"/>
                </a:solidFill>
                <a:effectLst/>
                <a:latin typeface="Söhne"/>
              </a:rPr>
              <a:t>在影像處理，</a:t>
            </a:r>
            <a:r>
              <a:rPr lang="en-US" altLang="zh-TW" b="0" i="0" dirty="0">
                <a:solidFill>
                  <a:srgbClr val="374151"/>
                </a:solidFill>
                <a:effectLst/>
                <a:latin typeface="Söhne"/>
              </a:rPr>
              <a:t>level set </a:t>
            </a:r>
            <a:r>
              <a:rPr lang="zh-TW" altLang="en-US" b="0" i="0" dirty="0">
                <a:solidFill>
                  <a:srgbClr val="374151"/>
                </a:solidFill>
                <a:effectLst/>
                <a:latin typeface="Söhne"/>
              </a:rPr>
              <a:t>方法通常用於影像分割。</a:t>
            </a:r>
            <a:br>
              <a:rPr lang="en-US" altLang="zh-TW" b="0" i="0" dirty="0">
                <a:solidFill>
                  <a:srgbClr val="374151"/>
                </a:solidFill>
                <a:effectLst/>
                <a:latin typeface="Söhne"/>
              </a:rPr>
            </a:br>
            <a:r>
              <a:rPr lang="zh-TW" altLang="en-US" b="0" i="0" dirty="0">
                <a:solidFill>
                  <a:srgbClr val="374151"/>
                </a:solidFill>
                <a:effectLst/>
                <a:latin typeface="Söhne"/>
              </a:rPr>
              <a:t>這種方法 通過不斷改變一個曲線（或曲面）的形狀和位置，使其能夠準確地將影像分為不同的區域。</a:t>
            </a:r>
            <a:br>
              <a:rPr lang="en-US" altLang="zh-TW" b="0" i="0" dirty="0">
                <a:solidFill>
                  <a:srgbClr val="374151"/>
                </a:solidFill>
                <a:effectLst/>
                <a:latin typeface="Söhne"/>
              </a:rPr>
            </a:br>
            <a:r>
              <a:rPr lang="zh-TW" altLang="en-US" b="0" i="0" dirty="0">
                <a:solidFill>
                  <a:srgbClr val="374151"/>
                </a:solidFill>
                <a:effectLst/>
                <a:latin typeface="Söhne"/>
              </a:rPr>
              <a:t>像這裡就是把松鼠跟背景分割開來</a:t>
            </a:r>
            <a:endParaRPr lang="en-US" altLang="zh-TW" b="0" i="0" dirty="0">
              <a:solidFill>
                <a:srgbClr val="374151"/>
              </a:solidFill>
              <a:effectLst/>
              <a:latin typeface="Söhne"/>
            </a:endParaRP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a:t>
            </a:fld>
            <a:endParaRPr lang="zh-TW" altLang="en-US"/>
          </a:p>
        </p:txBody>
      </p:sp>
    </p:spTree>
    <p:extLst>
      <p:ext uri="{BB962C8B-B14F-4D97-AF65-F5344CB8AC3E}">
        <p14:creationId xmlns:p14="http://schemas.microsoft.com/office/powerpoint/2010/main" val="3829816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20000"/>
          </a:bodyPr>
          <a:lstStyle/>
          <a:p>
            <a:r>
              <a:rPr lang="en-US" altLang="zh-TW" dirty="0"/>
              <a:t>GLOH</a:t>
            </a:r>
            <a:r>
              <a:rPr lang="zh-TW" altLang="en-US" dirty="0"/>
              <a:t> </a:t>
            </a:r>
            <a:r>
              <a:rPr lang="zh-TW" altLang="en-US" b="1" u="sng" dirty="0"/>
              <a:t>描述子</a:t>
            </a:r>
            <a:r>
              <a:rPr lang="zh-TW" altLang="en-US" b="0" u="none" dirty="0"/>
              <a:t>：</a:t>
            </a:r>
            <a:r>
              <a:rPr lang="zh-TW" altLang="en-US" dirty="0"/>
              <a:t>梯度 位置方向 直方圖</a:t>
            </a:r>
            <a:endParaRPr lang="en-US" altLang="zh-TW" b="1" u="sng" dirty="0"/>
          </a:p>
          <a:p>
            <a:pPr marL="285750" indent="-285750" rtl="0" fontAlgn="ctr">
              <a:spcBef>
                <a:spcPts val="0"/>
              </a:spcBef>
              <a:spcAft>
                <a:spcPts val="0"/>
              </a:spcAft>
              <a:buFont typeface="Arial" panose="020B0604020202020204" pitchFamily="34" charset="0"/>
              <a:buChar char="•"/>
            </a:pPr>
            <a:r>
              <a:rPr lang="zh-TW" altLang="en-US" sz="1800" b="1" u="sng" dirty="0">
                <a:solidFill>
                  <a:srgbClr val="201F1E"/>
                </a:solidFill>
                <a:effectLst/>
                <a:ea typeface="Microsoft JhengHei" panose="020B0604030504040204" pitchFamily="34" charset="-120"/>
              </a:rPr>
              <a:t>直角</a:t>
            </a:r>
            <a:r>
              <a:rPr lang="zh-TW" altLang="zh-TW" sz="1800" b="1" u="sng" dirty="0">
                <a:solidFill>
                  <a:srgbClr val="201F1E"/>
                </a:solidFill>
                <a:effectLst/>
                <a:ea typeface="Microsoft JhengHei" panose="020B0604030504040204" pitchFamily="34" charset="-120"/>
              </a:rPr>
              <a:t>座標系</a:t>
            </a:r>
            <a:r>
              <a:rPr lang="zh-TW" altLang="en-US" sz="1800" b="0" u="none"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轉 </a:t>
            </a:r>
            <a:r>
              <a:rPr lang="zh-TW" altLang="zh-TW" sz="1800" b="1" u="sng" dirty="0">
                <a:solidFill>
                  <a:srgbClr val="201F1E"/>
                </a:solidFill>
                <a:effectLst/>
                <a:ea typeface="Microsoft JhengHei" panose="020B0604030504040204" pitchFamily="34" charset="-120"/>
              </a:rPr>
              <a:t>對數極座標系</a:t>
            </a:r>
            <a:br>
              <a:rPr lang="zh-TW" altLang="zh-TW" sz="1800" b="1" u="sng" dirty="0">
                <a:solidFill>
                  <a:srgbClr val="201F1E"/>
                </a:solidFill>
                <a:effectLst/>
                <a:ea typeface="Microsoft JhengHei" panose="020B0604030504040204" pitchFamily="34" charset="-120"/>
              </a:rPr>
            </a:br>
            <a:r>
              <a:rPr lang="zh-TW" altLang="en-US" sz="1800" b="0" u="none" dirty="0">
                <a:solidFill>
                  <a:srgbClr val="201F1E"/>
                </a:solidFill>
                <a:effectLst/>
                <a:ea typeface="Microsoft JhengHei" panose="020B0604030504040204" pitchFamily="34" charset="-120"/>
              </a:rPr>
              <a:t>（</a:t>
            </a:r>
            <a:r>
              <a:rPr lang="zh-TW" altLang="zh-TW" sz="1800" dirty="0">
                <a:solidFill>
                  <a:srgbClr val="201F1E"/>
                </a:solidFill>
                <a:effectLst/>
                <a:ea typeface="Microsoft JhengHei" panose="020B0604030504040204" pitchFamily="34" charset="-120"/>
              </a:rPr>
              <a:t>用 </a:t>
            </a:r>
            <a:r>
              <a:rPr lang="en-US" altLang="zh-TW" sz="1800" b="1" u="sng" dirty="0">
                <a:solidFill>
                  <a:srgbClr val="201F1E"/>
                </a:solidFill>
                <a:effectLst/>
                <a:ea typeface="Microsoft JhengHei" panose="020B0604030504040204" pitchFamily="34" charset="-120"/>
              </a:rPr>
              <a:t>log-polar bins</a:t>
            </a:r>
            <a:r>
              <a:rPr lang="zh-TW" altLang="zh-TW" sz="1800" dirty="0">
                <a:solidFill>
                  <a:srgbClr val="201F1E"/>
                </a:solidFill>
                <a:effectLst/>
                <a:ea typeface="Microsoft JhengHei" panose="020B0604030504040204" pitchFamily="34" charset="-120"/>
              </a:rPr>
              <a:t> </a:t>
            </a:r>
            <a:r>
              <a:rPr lang="en-US" altLang="zh-TW" sz="1800" dirty="0">
                <a:solidFill>
                  <a:srgbClr val="201F1E"/>
                </a:solidFill>
                <a:effectLst/>
                <a:ea typeface="Microsoft JhengHei" panose="020B0604030504040204" pitchFamily="34" charset="-120"/>
              </a:rPr>
              <a:t>(</a:t>
            </a:r>
            <a:r>
              <a:rPr lang="zh-TW" altLang="zh-TW" sz="1800" dirty="0">
                <a:solidFill>
                  <a:srgbClr val="201F1E"/>
                </a:solidFill>
                <a:effectLst/>
                <a:ea typeface="Microsoft JhengHei" panose="020B0604030504040204" pitchFamily="34" charset="-120"/>
              </a:rPr>
              <a:t>籃子</a:t>
            </a:r>
            <a:r>
              <a:rPr lang="en-US" altLang="zh-TW" sz="1800" dirty="0">
                <a:solidFill>
                  <a:srgbClr val="201F1E"/>
                </a:solidFill>
                <a:effectLst/>
                <a:ea typeface="Microsoft JhengHei" panose="020B0604030504040204" pitchFamily="34" charset="-120"/>
              </a:rPr>
              <a:t>)</a:t>
            </a:r>
            <a:r>
              <a:rPr lang="zh-TW" altLang="zh-TW" sz="1800" dirty="0">
                <a:solidFill>
                  <a:srgbClr val="201F1E"/>
                </a:solidFill>
                <a:effectLst/>
                <a:ea typeface="Microsoft JhengHei" panose="020B0604030504040204" pitchFamily="34" charset="-120"/>
              </a:rPr>
              <a:t> 而 </a:t>
            </a:r>
            <a:r>
              <a:rPr lang="zh-TW" altLang="zh-TW" sz="1800" b="1" u="sng" dirty="0">
                <a:solidFill>
                  <a:srgbClr val="201F1E"/>
                </a:solidFill>
                <a:effectLst/>
                <a:ea typeface="Microsoft JhengHei" panose="020B0604030504040204" pitchFamily="34" charset="-120"/>
              </a:rPr>
              <a:t>非</a:t>
            </a:r>
            <a:r>
              <a:rPr lang="en-US" altLang="zh-TW" sz="1800" b="1" u="sng" dirty="0">
                <a:solidFill>
                  <a:srgbClr val="201F1E"/>
                </a:solidFill>
                <a:effectLst/>
                <a:ea typeface="Microsoft JhengHei" panose="020B0604030504040204" pitchFamily="34" charset="-120"/>
              </a:rPr>
              <a:t>square bins</a:t>
            </a:r>
            <a:r>
              <a:rPr lang="zh-TW" altLang="zh-TW" sz="1800" dirty="0">
                <a:solidFill>
                  <a:srgbClr val="201F1E"/>
                </a:solidFill>
                <a:effectLst/>
                <a:ea typeface="Microsoft JhengHei" panose="020B0604030504040204" pitchFamily="34" charset="-120"/>
              </a:rPr>
              <a:t> 去 </a:t>
            </a:r>
            <a:r>
              <a:rPr lang="zh-TW" altLang="zh-TW" sz="1800" b="1" u="sng" dirty="0">
                <a:solidFill>
                  <a:srgbClr val="201F1E"/>
                </a:solidFill>
                <a:effectLst/>
                <a:ea typeface="Microsoft JhengHei" panose="020B0604030504040204" pitchFamily="34" charset="-120"/>
              </a:rPr>
              <a:t>算方向</a:t>
            </a:r>
            <a:r>
              <a:rPr lang="zh-TW" altLang="en-US" sz="1800" b="0" u="none" dirty="0">
                <a:solidFill>
                  <a:srgbClr val="201F1E"/>
                </a:solidFill>
                <a:effectLst/>
                <a:ea typeface="Microsoft JhengHei" panose="020B0604030504040204" pitchFamily="34" charset="-120"/>
              </a:rPr>
              <a:t>）</a:t>
            </a:r>
            <a:endParaRPr lang="zh-TW" altLang="zh-TW" sz="1800" b="0" u="none" dirty="0">
              <a:solidFill>
                <a:srgbClr val="201F1E"/>
              </a:solidFill>
              <a:effectLst/>
              <a:ea typeface="Microsoft JhengHei" panose="020B0604030504040204" pitchFamily="34" charset="-120"/>
            </a:endParaRPr>
          </a:p>
          <a:p>
            <a:endParaRPr lang="en-US" altLang="zh-TW" dirty="0"/>
          </a:p>
          <a:p>
            <a:pPr marL="171450" indent="-171450" rtl="0" fontAlgn="ctr">
              <a:spcBef>
                <a:spcPts val="0"/>
              </a:spcBef>
              <a:spcAft>
                <a:spcPts val="0"/>
              </a:spcAft>
              <a:buFont typeface="Arial" panose="020B0604020202020204" pitchFamily="34" charset="0"/>
              <a:buChar char="•"/>
            </a:pPr>
            <a:r>
              <a:rPr lang="zh-TW" altLang="zh-TW" sz="1100" dirty="0">
                <a:solidFill>
                  <a:srgbClr val="201F1E"/>
                </a:solidFill>
                <a:effectLst/>
                <a:ea typeface="Microsoft JhengHei" panose="020B0604030504040204" pitchFamily="34" charset="-120"/>
              </a:rPr>
              <a:t>為何</a:t>
            </a:r>
            <a:r>
              <a:rPr lang="zh-TW" altLang="en-US" sz="1100" dirty="0">
                <a:solidFill>
                  <a:srgbClr val="201F1E"/>
                </a:solidFill>
                <a:effectLst/>
                <a:ea typeface="Microsoft JhengHei" panose="020B0604030504040204" pitchFamily="34" charset="-120"/>
              </a:rPr>
              <a:t> </a:t>
            </a:r>
            <a:r>
              <a:rPr lang="zh-TW" altLang="zh-TW" sz="1100" dirty="0">
                <a:solidFill>
                  <a:srgbClr val="201F1E"/>
                </a:solidFill>
                <a:effectLst/>
                <a:ea typeface="Microsoft JhengHei" panose="020B0604030504040204" pitchFamily="34" charset="-120"/>
              </a:rPr>
              <a:t>這樣</a:t>
            </a:r>
            <a:r>
              <a:rPr lang="zh-TW" altLang="en-US"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轉換</a:t>
            </a:r>
            <a:r>
              <a:rPr lang="zh-TW" altLang="zh-TW" sz="1100" dirty="0">
                <a:solidFill>
                  <a:srgbClr val="201F1E"/>
                </a:solidFill>
                <a:effectLst/>
                <a:ea typeface="Microsoft JhengHei" panose="020B0604030504040204" pitchFamily="34" charset="-120"/>
              </a:rPr>
              <a:t>？</a:t>
            </a:r>
          </a:p>
          <a:p>
            <a:pPr marL="628650" lvl="1" indent="-171450" rtl="0" fontAlgn="ctr">
              <a:spcBef>
                <a:spcPts val="0"/>
              </a:spcBef>
              <a:spcAft>
                <a:spcPts val="0"/>
              </a:spcAft>
              <a:buFont typeface="Arial" panose="020B0604020202020204" pitchFamily="34" charset="0"/>
              <a:buChar char="•"/>
            </a:pPr>
            <a:r>
              <a:rPr lang="zh-TW" altLang="zh-TW" sz="1100" b="1" u="sng" dirty="0">
                <a:solidFill>
                  <a:srgbClr val="201F1E"/>
                </a:solidFill>
                <a:effectLst/>
                <a:ea typeface="Microsoft JhengHei" panose="020B0604030504040204" pitchFamily="34" charset="-120"/>
              </a:rPr>
              <a:t>圓環形</a:t>
            </a:r>
            <a:r>
              <a:rPr lang="en-US" altLang="zh-TW" sz="1100" dirty="0">
                <a:solidFill>
                  <a:srgbClr val="201F1E"/>
                </a:solidFill>
                <a:effectLst/>
                <a:ea typeface="Microsoft JhengHei" panose="020B0604030504040204" pitchFamily="34" charset="-120"/>
              </a:rPr>
              <a:t> </a:t>
            </a:r>
            <a:r>
              <a:rPr lang="zh-TW" altLang="zh-TW" sz="1100" dirty="0">
                <a:solidFill>
                  <a:srgbClr val="201F1E"/>
                </a:solidFill>
                <a:effectLst/>
                <a:ea typeface="Microsoft JhengHei" panose="020B0604030504040204" pitchFamily="34" charset="-120"/>
              </a:rPr>
              <a:t>座標，更適合</a:t>
            </a:r>
            <a:r>
              <a:rPr lang="zh-CN" altLang="zh-TW" sz="1100" dirty="0">
                <a:solidFill>
                  <a:srgbClr val="201F1E"/>
                </a:solidFill>
                <a:effectLst/>
                <a:ea typeface="Microsoft JhengHei" panose="020B0604030504040204" pitchFamily="34" charset="-120"/>
              </a:rPr>
              <a:t>提取</a:t>
            </a:r>
            <a:r>
              <a:rPr lang="en-US" altLang="zh-TW"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圓形結構</a:t>
            </a:r>
            <a:r>
              <a:rPr lang="zh-TW" altLang="zh-TW" sz="1100" dirty="0">
                <a:solidFill>
                  <a:srgbClr val="201F1E"/>
                </a:solidFill>
                <a:effectLst/>
                <a:ea typeface="Microsoft JhengHei" panose="020B0604030504040204" pitchFamily="34" charset="-120"/>
              </a:rPr>
              <a:t> 的 </a:t>
            </a:r>
            <a:r>
              <a:rPr lang="zh-TW" altLang="zh-TW" sz="1100" b="1" u="sng" dirty="0">
                <a:solidFill>
                  <a:srgbClr val="201F1E"/>
                </a:solidFill>
                <a:effectLst/>
                <a:ea typeface="Microsoft JhengHei" panose="020B0604030504040204" pitchFamily="34" charset="-120"/>
              </a:rPr>
              <a:t>特徵</a:t>
            </a:r>
            <a:br>
              <a:rPr lang="zh-TW" altLang="zh-TW" sz="1100" dirty="0">
                <a:solidFill>
                  <a:srgbClr val="201F1E"/>
                </a:solidFill>
                <a:effectLst/>
                <a:ea typeface="Microsoft JhengHei" panose="020B0604030504040204" pitchFamily="34" charset="-120"/>
              </a:rPr>
            </a:br>
            <a:r>
              <a:rPr lang="zh-TW" altLang="zh-TW" sz="1100" dirty="0">
                <a:solidFill>
                  <a:srgbClr val="201F1E"/>
                </a:solidFill>
                <a:effectLst/>
                <a:ea typeface="Microsoft JhengHei" panose="020B0604030504040204" pitchFamily="34" charset="-120"/>
              </a:rPr>
              <a:t>比如：</a:t>
            </a:r>
            <a:r>
              <a:rPr lang="zh-TW" altLang="zh-TW" sz="1100" b="1" u="sng" dirty="0">
                <a:solidFill>
                  <a:srgbClr val="201F1E"/>
                </a:solidFill>
                <a:effectLst/>
                <a:ea typeface="Microsoft JhengHei" panose="020B0604030504040204" pitchFamily="34" charset="-120"/>
              </a:rPr>
              <a:t>人臉、</a:t>
            </a:r>
            <a:r>
              <a:rPr lang="zh-CN" altLang="zh-TW" sz="1100" b="1" u="sng" dirty="0">
                <a:solidFill>
                  <a:srgbClr val="201F1E"/>
                </a:solidFill>
                <a:effectLst/>
                <a:ea typeface="Microsoft JhengHei" panose="020B0604030504040204" pitchFamily="34" charset="-120"/>
              </a:rPr>
              <a:t>眼睛</a:t>
            </a:r>
            <a:r>
              <a:rPr lang="zh-TW" altLang="en-US" sz="1100" b="1" u="sng" dirty="0">
                <a:solidFill>
                  <a:srgbClr val="201F1E"/>
                </a:solidFill>
                <a:effectLst/>
                <a:ea typeface="Microsoft JhengHei" panose="020B0604030504040204" pitchFamily="34" charset="-120"/>
              </a:rPr>
              <a:t> </a:t>
            </a:r>
            <a:r>
              <a:rPr lang="zh-CN" altLang="zh-TW" sz="1100" b="1" u="sng" dirty="0">
                <a:solidFill>
                  <a:srgbClr val="201F1E"/>
                </a:solidFill>
                <a:effectLst/>
                <a:ea typeface="Microsoft JhengHei" panose="020B0604030504040204" pitchFamily="34" charset="-120"/>
              </a:rPr>
              <a:t>或</a:t>
            </a:r>
            <a:r>
              <a:rPr lang="zh-TW" altLang="en-US" sz="1100" b="1" u="sng" dirty="0">
                <a:solidFill>
                  <a:srgbClr val="201F1E"/>
                </a:solidFill>
                <a:effectLst/>
                <a:ea typeface="Microsoft JhengHei" panose="020B0604030504040204" pitchFamily="34" charset="-120"/>
              </a:rPr>
              <a:t> </a:t>
            </a:r>
            <a:r>
              <a:rPr lang="zh-CN" altLang="zh-TW" sz="1100" b="1" u="sng" dirty="0">
                <a:solidFill>
                  <a:srgbClr val="201F1E"/>
                </a:solidFill>
                <a:effectLst/>
                <a:ea typeface="Microsoft JhengHei" panose="020B0604030504040204" pitchFamily="34" charset="-120"/>
              </a:rPr>
              <a:t>嘴巴</a:t>
            </a:r>
            <a:r>
              <a:rPr lang="zh-TW" altLang="zh-TW" sz="1100" dirty="0">
                <a:solidFill>
                  <a:srgbClr val="201F1E"/>
                </a:solidFill>
                <a:effectLst/>
                <a:ea typeface="Microsoft JhengHei" panose="020B0604030504040204" pitchFamily="34" charset="-120"/>
              </a:rPr>
              <a:t> </a:t>
            </a:r>
            <a:r>
              <a:rPr lang="zh-CN" altLang="zh-TW" sz="1100" dirty="0">
                <a:solidFill>
                  <a:srgbClr val="201F1E"/>
                </a:solidFill>
                <a:effectLst/>
                <a:ea typeface="Microsoft JhengHei" panose="020B0604030504040204" pitchFamily="34" charset="-120"/>
              </a:rPr>
              <a:t>等</a:t>
            </a:r>
            <a:r>
              <a:rPr lang="zh-TW" altLang="zh-TW" sz="1100" dirty="0">
                <a:solidFill>
                  <a:srgbClr val="201F1E"/>
                </a:solidFill>
                <a:effectLst/>
                <a:ea typeface="Microsoft JhengHei" panose="020B0604030504040204" pitchFamily="34" charset="-120"/>
              </a:rPr>
              <a:t> </a:t>
            </a:r>
          </a:p>
          <a:p>
            <a:pPr marL="0" indent="0">
              <a:buFont typeface="Arial" panose="020B0604020202020204" pitchFamily="34" charset="0"/>
              <a:buNone/>
            </a:pPr>
            <a:endParaRPr lang="en-US" altLang="zh-TW" b="0" i="0" dirty="0">
              <a:solidFill>
                <a:srgbClr val="374151"/>
              </a:solidFill>
              <a:effectLst/>
              <a:latin typeface="Söhne"/>
            </a:endParaRPr>
          </a:p>
          <a:p>
            <a:pPr marL="0" indent="0">
              <a:buFont typeface="Arial" panose="020B0604020202020204" pitchFamily="34" charset="0"/>
              <a:buNone/>
            </a:pPr>
            <a:r>
              <a:rPr lang="zh-TW" altLang="en-US" b="0" i="0" dirty="0">
                <a:solidFill>
                  <a:srgbClr val="374151"/>
                </a:solidFill>
                <a:effectLst/>
                <a:latin typeface="Söhne"/>
              </a:rPr>
              <a:t>以上就是：</a:t>
            </a:r>
            <a:r>
              <a:rPr lang="zh-TW" altLang="en-US" b="1" i="0" u="sng" dirty="0">
                <a:solidFill>
                  <a:srgbClr val="374151"/>
                </a:solidFill>
                <a:effectLst/>
                <a:latin typeface="Söhne"/>
              </a:rPr>
              <a:t>尺度 及 方向</a:t>
            </a:r>
            <a:r>
              <a:rPr lang="zh-TW" altLang="en-US" b="0" i="0" u="none" dirty="0">
                <a:solidFill>
                  <a:srgbClr val="374151"/>
                </a:solidFill>
                <a:effectLst/>
                <a:latin typeface="Söhne"/>
              </a:rPr>
              <a:t> </a:t>
            </a:r>
            <a:r>
              <a:rPr lang="zh-TW" altLang="en-US" b="0" i="0" dirty="0">
                <a:solidFill>
                  <a:srgbClr val="374151"/>
                </a:solidFill>
                <a:effectLst/>
                <a:latin typeface="Söhne"/>
              </a:rPr>
              <a:t>的 </a:t>
            </a:r>
            <a:r>
              <a:rPr lang="zh-TW" altLang="en-US" b="1" i="0" u="sng" dirty="0">
                <a:solidFill>
                  <a:srgbClr val="374151"/>
                </a:solidFill>
                <a:effectLst/>
                <a:latin typeface="Söhne"/>
              </a:rPr>
              <a:t>特徵描述子</a:t>
            </a:r>
            <a:endParaRPr lang="en-US" altLang="zh-TW" b="1" u="sng" dirty="0"/>
          </a:p>
          <a:p>
            <a:r>
              <a:rPr lang="zh-TW" altLang="en-US" dirty="0"/>
              <a:t>－－－－－－－</a:t>
            </a:r>
            <a:endParaRPr lang="en-US" altLang="zh-TW" dirty="0"/>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图</a:t>
            </a:r>
            <a:r>
              <a:rPr lang="en-US" altLang="zh-CN" dirty="0"/>
              <a:t>7.17 </a:t>
            </a:r>
            <a:r>
              <a:rPr lang="zh-CN" altLang="en-US" dirty="0"/>
              <a:t>梯度 位置</a:t>
            </a:r>
            <a:r>
              <a:rPr lang="en-US" altLang="zh-CN" dirty="0"/>
              <a:t>-</a:t>
            </a:r>
            <a:r>
              <a:rPr lang="zh-CN" altLang="en-US" dirty="0"/>
              <a:t>方向直方图</a:t>
            </a:r>
            <a:r>
              <a:rPr lang="en-US" altLang="zh-CN" dirty="0"/>
              <a:t>(GLOH) </a:t>
            </a:r>
            <a:r>
              <a:rPr lang="zh-CN" altLang="en-US" dirty="0"/>
              <a:t>描述符</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使用 </a:t>
            </a:r>
            <a:r>
              <a:rPr lang="en-US" altLang="zh-CN" dirty="0" err="1"/>
              <a:t>logpolar</a:t>
            </a:r>
            <a:r>
              <a:rPr lang="zh-TW" altLang="en-US" b="0" i="0" dirty="0">
                <a:solidFill>
                  <a:srgbClr val="101214"/>
                </a:solidFill>
                <a:effectLst/>
                <a:latin typeface="Gilroy"/>
              </a:rPr>
              <a:t>对数极坐标 </a:t>
            </a:r>
            <a:r>
              <a:rPr lang="en-US" altLang="zh-CN" dirty="0"/>
              <a:t>bin </a:t>
            </a:r>
            <a:r>
              <a:rPr lang="zh-CN" altLang="en-US" dirty="0"/>
              <a:t>而不是 </a:t>
            </a:r>
            <a:r>
              <a:rPr lang="en-US" altLang="zh-CN" dirty="0"/>
              <a:t>square bin</a:t>
            </a:r>
            <a:r>
              <a:rPr lang="zh-CN" altLang="en-US" dirty="0"/>
              <a:t>来计算方向直方图</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r>
              <a:rPr lang="en-US" altLang="zh-CN" dirty="0" err="1"/>
              <a:t>Mikolajczyk</a:t>
            </a:r>
            <a:r>
              <a:rPr lang="en-US" altLang="zh-CN" dirty="0"/>
              <a:t> and Schmid 2005)</a:t>
            </a:r>
            <a:r>
              <a:rPr lang="zh-CN" altLang="en-US" dirty="0"/>
              <a:t>。</a:t>
            </a:r>
            <a:endParaRPr lang="en-US" altLang="zh-CN" dirty="0"/>
          </a:p>
          <a:p>
            <a:pPr algn="l"/>
            <a:endParaRPr lang="en-US" altLang="zh-TW" sz="1800" b="0" i="0" u="none" strike="noStrike" baseline="0" dirty="0">
              <a:latin typeface="NimbusRomNo9L-ReguItal"/>
            </a:endParaRPr>
          </a:p>
          <a:p>
            <a:pPr algn="l"/>
            <a:endParaRPr lang="en-US" altLang="zh-TW" sz="1800" b="0" i="0" u="none" strike="noStrike" baseline="0" dirty="0">
              <a:latin typeface="NimbusRomNo9L-ReguItal"/>
            </a:endParaRPr>
          </a:p>
          <a:p>
            <a:pPr algn="l"/>
            <a:r>
              <a:rPr lang="en-US" altLang="zh-TW" sz="1800" b="0" i="0" u="none" strike="noStrike" baseline="0" dirty="0">
                <a:latin typeface="NimbusRomNo9L-ReguItal"/>
              </a:rPr>
              <a:t>GLOH uses 16 gradient orientations inside each bin, although this figure only shows</a:t>
            </a:r>
          </a:p>
          <a:p>
            <a:pPr algn="l"/>
            <a:r>
              <a:rPr lang="en-US" altLang="zh-TW" sz="1800" b="0" i="0" u="none" strike="noStrike" baseline="0" dirty="0">
                <a:latin typeface="NimbusRomNo9L-ReguItal"/>
              </a:rPr>
              <a:t>8 to appear less cluttered.</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GLOH</a:t>
            </a:r>
            <a:r>
              <a:rPr lang="zh-CN" altLang="en-US" dirty="0"/>
              <a:t>在每个</a:t>
            </a:r>
            <a:r>
              <a:rPr lang="en-US" altLang="zh-CN" dirty="0"/>
              <a:t>bin</a:t>
            </a:r>
            <a:r>
              <a:rPr lang="zh-CN" altLang="en-US" dirty="0"/>
              <a:t>中使用</a:t>
            </a:r>
            <a:r>
              <a:rPr lang="en-US" altLang="zh-CN" dirty="0"/>
              <a:t>16</a:t>
            </a:r>
            <a:r>
              <a:rPr lang="zh-CN" altLang="en-US" dirty="0"/>
              <a:t>个渐变方向，尽管这个图只显示了</a:t>
            </a:r>
            <a:r>
              <a:rPr lang="en-US" altLang="zh-CN" dirty="0"/>
              <a:t>8</a:t>
            </a:r>
            <a:r>
              <a:rPr lang="zh-CN" altLang="en-US" dirty="0"/>
              <a:t>个，以显得不那么混乱。</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a:t>
            </a:r>
            <a:r>
              <a:rPr lang="en-US" altLang="zh-TW" dirty="0" err="1"/>
              <a:t>zh.wikipedia.org</a:t>
            </a:r>
            <a:r>
              <a:rPr lang="en-US" altLang="zh-TW" dirty="0"/>
              <a:t>/wiki/%E5%B0%8D%E6%95%B8%E6%A5%B5%E5%BA%A7%E6%A8%99%E8%BD%89%E6%8F%9B</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55</a:t>
            </a:fld>
            <a:endParaRPr lang="zh-TW" altLang="en-US"/>
          </a:p>
        </p:txBody>
      </p:sp>
    </p:spTree>
    <p:extLst>
      <p:ext uri="{BB962C8B-B14F-4D97-AF65-F5344CB8AC3E}">
        <p14:creationId xmlns:p14="http://schemas.microsoft.com/office/powerpoint/2010/main" val="4009149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接著介紹第三階段</a:t>
            </a:r>
            <a:r>
              <a:rPr lang="en-US" altLang="zh-TW" dirty="0"/>
              <a:t> –</a:t>
            </a:r>
            <a:r>
              <a:rPr lang="zh-TW" altLang="en-US" dirty="0"/>
              <a:t> 第一種 </a:t>
            </a:r>
            <a:r>
              <a:rPr lang="en-US" altLang="zh-TW" b="1" dirty="0">
                <a:solidFill>
                  <a:srgbClr val="0070C0"/>
                </a:solidFill>
              </a:rPr>
              <a:t>Feature matching</a:t>
            </a:r>
            <a:r>
              <a:rPr lang="zh-TW" altLang="en-US" b="1" dirty="0">
                <a:solidFill>
                  <a:srgbClr val="0070C0"/>
                </a:solidFill>
              </a:rPr>
              <a:t> </a:t>
            </a:r>
            <a:r>
              <a:rPr lang="zh-TW" altLang="en-US" dirty="0"/>
              <a:t>特徵配對</a:t>
            </a:r>
            <a:endParaRPr lang="en-US" altLang="zh-TW" dirty="0"/>
          </a:p>
          <a:p>
            <a:endParaRPr lang="en-US" altLang="zh-TW" dirty="0"/>
          </a:p>
          <a:p>
            <a:r>
              <a:rPr lang="en-US" altLang="zh-TW" dirty="0"/>
              <a:t>-------------</a:t>
            </a:r>
          </a:p>
          <a:p>
            <a:r>
              <a:rPr lang="zh-TW" altLang="en-US" dirty="0"/>
              <a:t>不管哪一種方法，都依循這三個階段</a:t>
            </a:r>
            <a:r>
              <a:rPr lang="en-US" altLang="zh-TW" dirty="0"/>
              <a:t>: </a:t>
            </a:r>
          </a:p>
          <a:p>
            <a:pPr marL="228600" indent="-228600">
              <a:buFont typeface="+mj-lt"/>
              <a:buAutoNum type="arabicPeriod"/>
            </a:pPr>
            <a:r>
              <a:rPr lang="zh-TW" altLang="en-US" dirty="0"/>
              <a:t>特徵偵測 （擷取） 
特徵描述
特徵配對（比如 拼接） 或 特徵追蹤（比如 視訊序列）</a:t>
            </a:r>
            <a:endParaRPr lang="en-US" altLang="zh-TW" dirty="0"/>
          </a:p>
          <a:p>
            <a:pPr marL="228600" indent="-228600">
              <a:buFont typeface="+mj-lt"/>
              <a:buAutoNum type="arabicPeriod"/>
            </a:pP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57</a:t>
            </a:fld>
            <a:endParaRPr lang="zh-TW" altLang="en-US"/>
          </a:p>
        </p:txBody>
      </p:sp>
    </p:spTree>
    <p:extLst>
      <p:ext uri="{BB962C8B-B14F-4D97-AF65-F5344CB8AC3E}">
        <p14:creationId xmlns:p14="http://schemas.microsoft.com/office/powerpoint/2010/main" val="2445268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特徵配對</a:t>
            </a:r>
            <a:r>
              <a:rPr lang="en-US" altLang="zh-TW" sz="1100" dirty="0">
                <a:solidFill>
                  <a:srgbClr val="000000"/>
                </a:solidFill>
                <a:effectLst/>
                <a:ea typeface="Microsoft JhengHei" panose="020B0604030504040204" pitchFamily="34" charset="-120"/>
              </a:rPr>
              <a:t> (Feature Matching)</a:t>
            </a:r>
            <a:r>
              <a:rPr lang="zh-TW" altLang="zh-TW" sz="1100" dirty="0">
                <a:solidFill>
                  <a:srgbClr val="000000"/>
                </a:solidFill>
                <a:effectLst/>
                <a:ea typeface="Microsoft JhengHei" panose="020B0604030504040204" pitchFamily="34" charset="-120"/>
              </a:rPr>
              <a:t> 包含</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兩個主題</a:t>
            </a:r>
            <a:r>
              <a:rPr lang="zh-TW" altLang="zh-TW" sz="1100" dirty="0">
                <a:solidFill>
                  <a:srgbClr val="000000"/>
                </a:solidFill>
                <a:effectLst/>
                <a:ea typeface="Microsoft JhengHei" panose="020B0604030504040204" pitchFamily="34" charset="-120"/>
              </a:rPr>
              <a:t>，依序是：</a:t>
            </a: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先選一個 </a:t>
            </a:r>
            <a:r>
              <a:rPr lang="zh-TW" altLang="zh-TW" sz="1100" b="1" u="sng" dirty="0">
                <a:solidFill>
                  <a:srgbClr val="000000"/>
                </a:solidFill>
                <a:effectLst/>
                <a:ea typeface="Microsoft JhengHei" panose="020B0604030504040204" pitchFamily="34" charset="-120"/>
              </a:rPr>
              <a:t>配對策略</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再設計 </a:t>
            </a:r>
            <a:r>
              <a:rPr lang="zh-TW" altLang="zh-TW" sz="1100" b="1" u="sng" dirty="0">
                <a:solidFill>
                  <a:srgbClr val="000000"/>
                </a:solidFill>
                <a:effectLst/>
                <a:ea typeface="Microsoft JhengHei" panose="020B0604030504040204" pitchFamily="34" charset="-120"/>
              </a:rPr>
              <a:t>有效率</a:t>
            </a:r>
            <a:r>
              <a:rPr lang="zh-TW" altLang="zh-TW" sz="1100" dirty="0">
                <a:solidFill>
                  <a:srgbClr val="000000"/>
                </a:solidFill>
                <a:effectLst/>
                <a:ea typeface="Microsoft JhengHei" panose="020B0604030504040204" pitchFamily="34" charset="-120"/>
              </a:rPr>
              <a:t> 的 </a:t>
            </a:r>
            <a:r>
              <a:rPr lang="zh-TW" altLang="zh-TW" sz="1100" b="1" u="sng" dirty="0">
                <a:solidFill>
                  <a:srgbClr val="000000"/>
                </a:solidFill>
                <a:effectLst/>
                <a:ea typeface="Microsoft JhengHei" panose="020B0604030504040204" pitchFamily="34" charset="-120"/>
              </a:rPr>
              <a:t>資料結構</a:t>
            </a:r>
            <a:r>
              <a:rPr lang="en-US" altLang="zh-TW" sz="1100" b="1" u="sng"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或</a:t>
            </a:r>
            <a:r>
              <a:rPr lang="en-US" altLang="zh-TW" sz="1100" b="1" u="sng"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演算法</a:t>
            </a:r>
            <a:r>
              <a:rPr lang="zh-TW" altLang="zh-TW" sz="1100" dirty="0">
                <a:solidFill>
                  <a:srgbClr val="000000"/>
                </a:solidFill>
                <a:effectLst/>
                <a:ea typeface="Microsoft JhengHei" panose="020B0604030504040204" pitchFamily="34" charset="-120"/>
              </a:rPr>
              <a:t>，來執行</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配對</a:t>
            </a:r>
            <a:endParaRPr lang="zh-TW" altLang="zh-TW" sz="110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比如：已找好</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特徵</a:t>
            </a:r>
            <a:r>
              <a:rPr lang="zh-TW" altLang="zh-TW" sz="1100" dirty="0">
                <a:solidFill>
                  <a:srgbClr val="000000"/>
                </a:solidFill>
                <a:effectLst/>
                <a:ea typeface="Microsoft JhengHei" panose="020B0604030504040204" pitchFamily="34" charset="-120"/>
              </a:rPr>
              <a:t>，要如何</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配對</a:t>
            </a:r>
            <a:r>
              <a:rPr lang="zh-TW" altLang="zh-TW" sz="1100" dirty="0">
                <a:solidFill>
                  <a:srgbClr val="000000"/>
                </a:solidFill>
                <a:effectLst/>
                <a:ea typeface="Microsoft JhengHei" panose="020B0604030504040204" pitchFamily="34" charset="-120"/>
              </a:rPr>
              <a:t>？</a:t>
            </a: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可以</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粗暴</a:t>
            </a:r>
            <a:r>
              <a:rPr lang="zh-TW" altLang="zh-TW" sz="1100" dirty="0">
                <a:solidFill>
                  <a:srgbClr val="000000"/>
                </a:solidFill>
                <a:effectLst/>
                <a:ea typeface="Microsoft JhengHei" panose="020B0604030504040204" pitchFamily="34" charset="-120"/>
              </a:rPr>
              <a:t>地</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每一個</a:t>
            </a:r>
            <a:r>
              <a:rPr lang="zh-TW" altLang="zh-TW" sz="1100" dirty="0">
                <a:solidFill>
                  <a:srgbClr val="000000"/>
                </a:solidFill>
                <a:effectLst/>
                <a:ea typeface="Microsoft JhengHei" panose="020B0604030504040204" pitchFamily="34" charset="-120"/>
              </a:rPr>
              <a:t> 去配，但</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效率不好</a:t>
            </a:r>
            <a:endParaRPr lang="zh-TW" altLang="zh-TW" sz="110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所以 </a:t>
            </a:r>
            <a:r>
              <a:rPr lang="zh-TW" altLang="zh-TW" sz="1100" b="1" u="sng" dirty="0">
                <a:solidFill>
                  <a:srgbClr val="000000"/>
                </a:solidFill>
                <a:effectLst/>
                <a:ea typeface="Microsoft JhengHei" panose="020B0604030504040204" pitchFamily="34" charset="-120"/>
              </a:rPr>
              <a:t>如何設計</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配對法</a:t>
            </a:r>
            <a:r>
              <a:rPr lang="zh-TW" altLang="zh-TW" sz="1100" dirty="0">
                <a:solidFill>
                  <a:srgbClr val="000000"/>
                </a:solidFill>
                <a:effectLst/>
                <a:ea typeface="Microsoft JhengHei" panose="020B0604030504040204" pitchFamily="34" charset="-120"/>
              </a:rPr>
              <a:t>，也是</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重要</a:t>
            </a:r>
            <a:r>
              <a:rPr lang="zh-TW" altLang="zh-TW" sz="1100" dirty="0">
                <a:solidFill>
                  <a:srgbClr val="000000"/>
                </a:solidFill>
                <a:effectLst/>
                <a:ea typeface="Microsoft JhengHei" panose="020B0604030504040204" pitchFamily="34" charset="-120"/>
              </a:rPr>
              <a:t>課題</a:t>
            </a:r>
          </a:p>
          <a:p>
            <a:pPr marL="171450" indent="-171450"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0" indent="0"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接下來會介紹幾個 </a:t>
            </a:r>
            <a:r>
              <a:rPr lang="zh-TW" altLang="zh-TW" sz="1100" b="1" u="sng" dirty="0">
                <a:solidFill>
                  <a:srgbClr val="000000"/>
                </a:solidFill>
                <a:effectLst/>
                <a:ea typeface="Microsoft JhengHei" panose="020B0604030504040204" pitchFamily="34" charset="-120"/>
              </a:rPr>
              <a:t>配對策略</a:t>
            </a:r>
            <a:endParaRPr lang="zh-TW" altLang="zh-TW" sz="1100" dirty="0">
              <a:effectLst/>
              <a:ea typeface="Microsoft JhengHei" panose="020B0604030504040204" pitchFamily="34" charset="-120"/>
            </a:endParaRPr>
          </a:p>
          <a:p>
            <a:pPr marL="0" indent="0">
              <a:buNone/>
            </a:pPr>
            <a:endParaRPr lang="en-US" altLang="zh-TW" dirty="0"/>
          </a:p>
          <a:p>
            <a:pPr marL="0" indent="0">
              <a:buNone/>
            </a:pPr>
            <a:endParaRPr lang="en-US" altLang="zh-TW" dirty="0"/>
          </a:p>
          <a:p>
            <a:pPr marL="0" indent="0">
              <a:buNone/>
            </a:pPr>
            <a:r>
              <a:rPr lang="en-US" altLang="zh-TW" dirty="0"/>
              <a:t>----------</a:t>
            </a:r>
          </a:p>
          <a:p>
            <a:pPr marL="0" indent="0">
              <a:buNone/>
            </a:pP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58</a:t>
            </a:fld>
            <a:endParaRPr lang="zh-TW" altLang="en-US"/>
          </a:p>
        </p:txBody>
      </p:sp>
    </p:spTree>
    <p:extLst>
      <p:ext uri="{BB962C8B-B14F-4D97-AF65-F5344CB8AC3E}">
        <p14:creationId xmlns:p14="http://schemas.microsoft.com/office/powerpoint/2010/main" val="39701632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10000"/>
          </a:bodyPr>
          <a:lstStyle/>
          <a:p>
            <a:pPr marL="0" indent="0" rtl="0" fontAlgn="ctr">
              <a:spcBef>
                <a:spcPts val="0"/>
              </a:spcBef>
              <a:spcAft>
                <a:spcPts val="0"/>
              </a:spcAft>
              <a:buFont typeface="Arial" panose="020B0604020202020204" pitchFamily="34" charset="0"/>
              <a:buNone/>
            </a:pPr>
            <a:r>
              <a:rPr lang="zh-TW" altLang="en-US" dirty="0"/>
              <a:t>先從</a:t>
            </a:r>
            <a:r>
              <a:rPr lang="zh-TW"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最簡單</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的</a:t>
            </a:r>
            <a:r>
              <a:rPr lang="zh-TW" altLang="en-US"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距離閾值</a:t>
            </a:r>
            <a:r>
              <a:rPr lang="zh-TW" altLang="zh-TW" sz="1100" dirty="0">
                <a:solidFill>
                  <a:srgbClr val="000000"/>
                </a:solidFill>
                <a:effectLst/>
                <a:ea typeface="Microsoft JhengHei" panose="020B0604030504040204" pitchFamily="34" charset="-120"/>
              </a:rPr>
              <a:t>法</a:t>
            </a:r>
            <a:r>
              <a:rPr lang="zh-TW" altLang="en-US"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介紹</a:t>
            </a:r>
            <a:r>
              <a:rPr lang="zh-TW" altLang="en-US" sz="1100" dirty="0">
                <a:solidFill>
                  <a:srgbClr val="000000"/>
                </a:solidFill>
                <a:effectLst/>
                <a:ea typeface="Microsoft JhengHei" panose="020B0604030504040204" pitchFamily="34" charset="-120"/>
              </a:rPr>
              <a:t>：</a:t>
            </a:r>
            <a:endParaRPr lang="zh-TW" altLang="zh-TW" sz="1100" dirty="0">
              <a:solidFill>
                <a:srgbClr val="000000"/>
              </a:solidFill>
              <a:effectLst/>
              <a:ea typeface="Microsoft JhengHei" panose="020B0604030504040204" pitchFamily="34" charset="-120"/>
            </a:endParaRPr>
          </a:p>
          <a:p>
            <a:pPr marL="285750" marR="0" indent="-285750">
              <a:spcBef>
                <a:spcPts val="0"/>
              </a:spcBef>
              <a:spcAft>
                <a:spcPts val="0"/>
              </a:spcAft>
              <a:buFont typeface="Arial" panose="020B0604020202020204" pitchFamily="34" charset="0"/>
              <a:buChar char="•"/>
            </a:pPr>
            <a:r>
              <a:rPr lang="zh-TW" altLang="zh-TW" sz="1800" dirty="0">
                <a:solidFill>
                  <a:srgbClr val="000000"/>
                </a:solidFill>
                <a:effectLst/>
                <a:ea typeface="Microsoft JhengHei" panose="020B0604030504040204" pitchFamily="34" charset="-120"/>
              </a:rPr>
              <a:t>設置</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距離閾值</a:t>
            </a:r>
            <a:r>
              <a:rPr lang="zh-TW" altLang="zh-TW" sz="1800" dirty="0">
                <a:solidFill>
                  <a:srgbClr val="000000"/>
                </a:solidFill>
                <a:effectLst/>
                <a:ea typeface="Microsoft JhengHei" panose="020B0604030504040204" pitchFamily="34" charset="-120"/>
              </a:rPr>
              <a:t>，在</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閾值 距離範圍</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內，進行</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特徵配對</a:t>
            </a:r>
            <a:endParaRPr lang="zh-TW" altLang="zh-TW" sz="180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endParaRPr lang="zh-TW" altLang="zh-TW" sz="1100" dirty="0">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比如：要</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配對</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相同數字</a:t>
            </a:r>
            <a:r>
              <a:rPr lang="zh-TW" altLang="zh-TW" sz="1100" dirty="0">
                <a:solidFill>
                  <a:srgbClr val="000000"/>
                </a:solidFill>
                <a:effectLst/>
                <a:ea typeface="Microsoft JhengHei" panose="020B0604030504040204" pitchFamily="34" charset="-120"/>
              </a:rPr>
              <a:t>：</a:t>
            </a:r>
            <a:r>
              <a:rPr lang="zh-CN" altLang="zh-TW" sz="1100" b="1" u="sng" dirty="0">
                <a:solidFill>
                  <a:srgbClr val="000000"/>
                </a:solidFill>
                <a:effectLst/>
                <a:ea typeface="Microsoft JhengHei" panose="020B0604030504040204" pitchFamily="34" charset="-120"/>
              </a:rPr>
              <a:t>黑色</a:t>
            </a:r>
            <a:r>
              <a:rPr lang="zh-TW" altLang="en-US" sz="1100" b="1" u="sng" dirty="0">
                <a:solidFill>
                  <a:srgbClr val="000000"/>
                </a:solidFill>
                <a:effectLst/>
                <a:ea typeface="Microsoft JhengHei" panose="020B0604030504040204" pitchFamily="34" charset="-120"/>
              </a:rPr>
              <a:t> </a:t>
            </a:r>
            <a:r>
              <a:rPr lang="en-US" altLang="zh-TW" sz="1100" b="1" u="sng" dirty="0">
                <a:solidFill>
                  <a:srgbClr val="000000"/>
                </a:solidFill>
                <a:effectLst/>
                <a:ea typeface="Microsoft JhengHei" panose="020B0604030504040204" pitchFamily="34" charset="-120"/>
              </a:rPr>
              <a:t>1</a:t>
            </a:r>
            <a:r>
              <a:rPr lang="zh-CN" altLang="zh-TW" sz="1100" b="1" u="sng" dirty="0">
                <a:solidFill>
                  <a:srgbClr val="000000"/>
                </a:solidFill>
                <a:effectLst/>
                <a:ea typeface="Microsoft JhengHei" panose="020B0604030504040204" pitchFamily="34" charset="-120"/>
              </a:rPr>
              <a:t>和</a:t>
            </a:r>
            <a:r>
              <a:rPr lang="en-US" altLang="zh-TW" sz="1100" b="1" u="sng" dirty="0">
                <a:solidFill>
                  <a:srgbClr val="000000"/>
                </a:solidFill>
                <a:effectLst/>
                <a:ea typeface="Microsoft JhengHei" panose="020B0604030504040204" pitchFamily="34" charset="-120"/>
              </a:rPr>
              <a:t>2 </a:t>
            </a:r>
            <a:r>
              <a:rPr lang="zh-CN" altLang="zh-TW" sz="1100" b="1" u="sng" dirty="0">
                <a:solidFill>
                  <a:srgbClr val="000000"/>
                </a:solidFill>
                <a:effectLst/>
                <a:ea typeface="Microsoft JhengHei" panose="020B0604030504040204" pitchFamily="34" charset="-120"/>
              </a:rPr>
              <a:t>特徵</a:t>
            </a:r>
            <a:r>
              <a:rPr lang="zh-CN" altLang="zh-TW" sz="1100" dirty="0">
                <a:solidFill>
                  <a:srgbClr val="000000"/>
                </a:solidFill>
                <a:effectLst/>
                <a:ea typeface="Microsoft JhengHei" panose="020B0604030504040204" pitchFamily="34" charset="-120"/>
              </a:rPr>
              <a:t>，要跟 </a:t>
            </a:r>
            <a:r>
              <a:rPr lang="zh-CN" altLang="zh-TW" sz="1100" b="1" u="sng" dirty="0">
                <a:solidFill>
                  <a:srgbClr val="000000"/>
                </a:solidFill>
                <a:effectLst/>
                <a:ea typeface="Microsoft JhengHei" panose="020B0604030504040204" pitchFamily="34" charset="-120"/>
              </a:rPr>
              <a:t>其他特徵</a:t>
            </a:r>
            <a:r>
              <a:rPr lang="zh-CN" altLang="zh-TW" sz="1100" dirty="0">
                <a:solidFill>
                  <a:srgbClr val="000000"/>
                </a:solidFill>
                <a:effectLst/>
                <a:ea typeface="Microsoft JhengHei" panose="020B0604030504040204" pitchFamily="34" charset="-120"/>
              </a:rPr>
              <a:t> 配對</a:t>
            </a:r>
            <a:endParaRPr lang="zh-TW" altLang="zh-TW" sz="110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endParaRPr lang="en-US" altLang="zh-CN" sz="1100" b="1" u="sng"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CN" altLang="zh-TW" sz="1100" b="1" u="sng" dirty="0">
                <a:solidFill>
                  <a:srgbClr val="000000"/>
                </a:solidFill>
                <a:effectLst/>
                <a:ea typeface="Microsoft JhengHei" panose="020B0604030504040204" pitchFamily="34" charset="-120"/>
              </a:rPr>
              <a:t>目前閾值</a:t>
            </a:r>
            <a:r>
              <a:rPr lang="zh-CN" altLang="zh-TW" sz="1100" dirty="0">
                <a:solidFill>
                  <a:srgbClr val="000000"/>
                </a:solidFill>
                <a:effectLst/>
                <a:ea typeface="Microsoft JhengHei" panose="020B0604030504040204" pitchFamily="34" charset="-120"/>
              </a:rPr>
              <a:t>設定：</a:t>
            </a:r>
            <a:r>
              <a:rPr lang="zh-CN" altLang="zh-TW" sz="1100" b="1" u="sng" dirty="0">
                <a:solidFill>
                  <a:srgbClr val="000000"/>
                </a:solidFill>
                <a:effectLst/>
                <a:ea typeface="Microsoft JhengHei" panose="020B0604030504040204" pitchFamily="34" charset="-120"/>
              </a:rPr>
              <a:t>實心圓</a:t>
            </a:r>
            <a:endParaRPr lang="zh-CN"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先看左</a:t>
            </a:r>
            <a:r>
              <a:rPr lang="en-US" altLang="zh-TW" sz="1100" dirty="0">
                <a:solidFill>
                  <a:srgbClr val="000000"/>
                </a:solidFill>
                <a:effectLst/>
                <a:ea typeface="Microsoft JhengHei" panose="020B0604030504040204" pitchFamily="34" charset="-120"/>
              </a:rPr>
              <a:t>1</a:t>
            </a:r>
            <a:r>
              <a:rPr lang="zh-CN" altLang="zh-TW" sz="1100" dirty="0">
                <a:solidFill>
                  <a:srgbClr val="000000"/>
                </a:solidFill>
                <a:effectLst/>
                <a:ea typeface="Microsoft JhengHei" panose="020B0604030504040204" pitchFamily="34" charset="-120"/>
              </a:rPr>
              <a:t>：</a:t>
            </a:r>
            <a:endParaRPr lang="zh-TW" altLang="zh-TW" sz="1100" dirty="0">
              <a:solidFill>
                <a:srgbClr val="000000"/>
              </a:solidFill>
              <a:effectLst/>
              <a:ea typeface="Microsoft JhengHei" panose="020B0604030504040204" pitchFamily="34" charset="-120"/>
            </a:endParaRPr>
          </a:p>
          <a:p>
            <a:pPr marL="1085850" lvl="2"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綠色</a:t>
            </a:r>
            <a:r>
              <a:rPr lang="en-US" altLang="zh-TW" sz="1100" dirty="0">
                <a:solidFill>
                  <a:srgbClr val="000000"/>
                </a:solidFill>
                <a:effectLst/>
                <a:ea typeface="Microsoft JhengHei" panose="020B0604030504040204" pitchFamily="34" charset="-120"/>
              </a:rPr>
              <a:t>1</a:t>
            </a:r>
            <a:r>
              <a:rPr lang="zh-CN"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真陽性</a:t>
            </a:r>
            <a:r>
              <a:rPr lang="zh-CN" altLang="zh-TW" sz="1100" b="0" u="none" dirty="0">
                <a:solidFill>
                  <a:srgbClr val="000000"/>
                </a:solidFill>
                <a:effectLst/>
                <a:ea typeface="Microsoft JhengHei" panose="020B0604030504040204" pitchFamily="34" charset="-120"/>
              </a:rPr>
              <a:t>：</a:t>
            </a:r>
            <a:r>
              <a:rPr lang="zh-CN" altLang="zh-TW" sz="1100" b="1" u="sng" dirty="0">
                <a:solidFill>
                  <a:srgbClr val="000000"/>
                </a:solidFill>
                <a:effectLst/>
                <a:ea typeface="Microsoft JhengHei" panose="020B0604030504040204" pitchFamily="34" charset="-120"/>
              </a:rPr>
              <a:t>配對良好</a:t>
            </a:r>
            <a:endParaRPr lang="zh-TW" altLang="zh-TW" sz="1100" b="1" u="sng" dirty="0">
              <a:solidFill>
                <a:srgbClr val="000000"/>
              </a:solidFill>
              <a:effectLst/>
              <a:ea typeface="Microsoft JhengHei" panose="020B0604030504040204" pitchFamily="34" charset="-120"/>
            </a:endParaRPr>
          </a:p>
          <a:p>
            <a:pPr marL="1085850" lvl="2"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藍色</a:t>
            </a:r>
            <a:r>
              <a:rPr lang="en-US" altLang="zh-TW" sz="1100" dirty="0">
                <a:solidFill>
                  <a:srgbClr val="000000"/>
                </a:solidFill>
                <a:effectLst/>
                <a:ea typeface="Microsoft JhengHei" panose="020B0604030504040204" pitchFamily="34" charset="-120"/>
              </a:rPr>
              <a:t>1</a:t>
            </a:r>
            <a:r>
              <a:rPr lang="zh-CN"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偽陰性</a:t>
            </a:r>
            <a:r>
              <a:rPr lang="zh-CN" altLang="zh-TW" sz="1100" b="0" u="none" dirty="0">
                <a:solidFill>
                  <a:srgbClr val="000000"/>
                </a:solidFill>
                <a:effectLst/>
                <a:ea typeface="Microsoft JhengHei" panose="020B0604030504040204" pitchFamily="34" charset="-120"/>
              </a:rPr>
              <a:t>：</a:t>
            </a:r>
            <a:r>
              <a:rPr lang="zh-CN" altLang="zh-TW" sz="1100" b="1" u="sng" dirty="0">
                <a:solidFill>
                  <a:srgbClr val="000000"/>
                </a:solidFill>
                <a:effectLst/>
                <a:ea typeface="Microsoft JhengHei" panose="020B0604030504040204" pitchFamily="34" charset="-120"/>
              </a:rPr>
              <a:t>配對失敗</a:t>
            </a:r>
            <a:r>
              <a:rPr lang="zh-CN"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數字正確</a:t>
            </a:r>
            <a:r>
              <a:rPr lang="zh-TW" altLang="zh-TW" sz="1100" dirty="0">
                <a:solidFill>
                  <a:srgbClr val="000000"/>
                </a:solidFill>
                <a:effectLst/>
                <a:ea typeface="Microsoft JhengHei" panose="020B0604030504040204" pitchFamily="34" charset="-120"/>
              </a:rPr>
              <a:t>，但</a:t>
            </a:r>
            <a:r>
              <a:rPr lang="zh-CN" altLang="zh-TW" sz="1100" b="1" u="sng" dirty="0">
                <a:solidFill>
                  <a:srgbClr val="000000"/>
                </a:solidFill>
                <a:effectLst/>
                <a:ea typeface="Microsoft JhengHei" panose="020B0604030504040204" pitchFamily="34" charset="-120"/>
              </a:rPr>
              <a:t>超出距離</a:t>
            </a:r>
            <a:r>
              <a:rPr lang="zh-CN" altLang="zh-TW" sz="1100" dirty="0">
                <a:solidFill>
                  <a:srgbClr val="000000"/>
                </a:solidFill>
                <a:effectLst/>
                <a:ea typeface="Microsoft JhengHei" panose="020B0604030504040204" pitchFamily="34" charset="-120"/>
              </a:rPr>
              <a:t>範圍，沒配到</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再看右</a:t>
            </a:r>
            <a:r>
              <a:rPr lang="en-US" altLang="zh-TW" sz="1100" dirty="0">
                <a:solidFill>
                  <a:srgbClr val="000000"/>
                </a:solidFill>
                <a:effectLst/>
                <a:ea typeface="Microsoft JhengHei" panose="020B0604030504040204" pitchFamily="34" charset="-120"/>
              </a:rPr>
              <a:t>2</a:t>
            </a:r>
            <a:r>
              <a:rPr lang="zh-CN" altLang="zh-TW" sz="1100" dirty="0">
                <a:solidFill>
                  <a:srgbClr val="000000"/>
                </a:solidFill>
                <a:effectLst/>
                <a:ea typeface="Microsoft JhengHei" panose="020B0604030504040204" pitchFamily="34" charset="-120"/>
              </a:rPr>
              <a:t>：</a:t>
            </a:r>
            <a:endParaRPr lang="zh-TW" altLang="zh-TW" sz="1100" dirty="0">
              <a:solidFill>
                <a:srgbClr val="000000"/>
              </a:solidFill>
              <a:effectLst/>
              <a:ea typeface="Microsoft JhengHei" panose="020B0604030504040204" pitchFamily="34" charset="-120"/>
            </a:endParaRPr>
          </a:p>
          <a:p>
            <a:pPr marL="1085850" lvl="2"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紅色</a:t>
            </a:r>
            <a:r>
              <a:rPr lang="en-US" altLang="zh-TW" sz="1100" dirty="0">
                <a:solidFill>
                  <a:srgbClr val="000000"/>
                </a:solidFill>
                <a:effectLst/>
                <a:ea typeface="Microsoft JhengHei" panose="020B0604030504040204" pitchFamily="34" charset="-120"/>
              </a:rPr>
              <a:t>3</a:t>
            </a:r>
            <a:r>
              <a:rPr lang="zh-CN"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偽陽性</a:t>
            </a:r>
            <a:r>
              <a:rPr lang="zh-CN" altLang="zh-TW" sz="1100" b="0" u="none" dirty="0">
                <a:solidFill>
                  <a:srgbClr val="000000"/>
                </a:solidFill>
                <a:effectLst/>
                <a:ea typeface="Microsoft JhengHei" panose="020B0604030504040204" pitchFamily="34" charset="-120"/>
              </a:rPr>
              <a:t>：</a:t>
            </a:r>
            <a:r>
              <a:rPr lang="zh-CN" altLang="zh-TW" sz="1100" b="1" u="sng" dirty="0">
                <a:solidFill>
                  <a:srgbClr val="000000"/>
                </a:solidFill>
                <a:effectLst/>
                <a:ea typeface="Microsoft JhengHei" panose="020B0604030504040204" pitchFamily="34" charset="-120"/>
              </a:rPr>
              <a:t>配對錯誤</a:t>
            </a:r>
            <a:r>
              <a:rPr lang="zh-CN" altLang="zh-TW" sz="1100" dirty="0">
                <a:solidFill>
                  <a:srgbClr val="000000"/>
                </a:solidFill>
                <a:effectLst/>
                <a:ea typeface="Microsoft JhengHei" panose="020B0604030504040204" pitchFamily="34" charset="-120"/>
              </a:rPr>
              <a:t>：雖然在</a:t>
            </a:r>
            <a:r>
              <a:rPr lang="zh-CN" altLang="zh-TW" sz="1100" b="1" u="sng" dirty="0">
                <a:solidFill>
                  <a:srgbClr val="000000"/>
                </a:solidFill>
                <a:effectLst/>
                <a:ea typeface="Microsoft JhengHei" panose="020B0604030504040204" pitchFamily="34" charset="-120"/>
              </a:rPr>
              <a:t>範圍內</a:t>
            </a:r>
            <a:r>
              <a:rPr lang="zh-CN" altLang="zh-TW" sz="1100" dirty="0">
                <a:solidFill>
                  <a:srgbClr val="000000"/>
                </a:solidFill>
                <a:effectLst/>
                <a:ea typeface="Microsoft JhengHei" panose="020B0604030504040204" pitchFamily="34" charset="-120"/>
              </a:rPr>
              <a:t>，但</a:t>
            </a:r>
            <a:r>
              <a:rPr lang="zh-CN" altLang="zh-TW" sz="1100" b="1" u="sng" dirty="0">
                <a:solidFill>
                  <a:srgbClr val="000000"/>
                </a:solidFill>
                <a:effectLst/>
                <a:ea typeface="Microsoft JhengHei" panose="020B0604030504040204" pitchFamily="34" charset="-120"/>
              </a:rPr>
              <a:t>數值錯誤</a:t>
            </a:r>
            <a:endParaRPr lang="zh-TW" altLang="zh-TW" sz="1100" dirty="0">
              <a:solidFill>
                <a:srgbClr val="000000"/>
              </a:solidFill>
              <a:effectLst/>
              <a:ea typeface="Microsoft JhengHei" panose="020B0604030504040204" pitchFamily="34" charset="-120"/>
            </a:endParaRPr>
          </a:p>
          <a:p>
            <a:pPr marL="1085850" lvl="2"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棕色</a:t>
            </a:r>
            <a:r>
              <a:rPr lang="en-US" altLang="zh-TW" sz="1100" dirty="0">
                <a:solidFill>
                  <a:srgbClr val="000000"/>
                </a:solidFill>
                <a:effectLst/>
                <a:ea typeface="Microsoft JhengHei" panose="020B0604030504040204" pitchFamily="34" charset="-120"/>
              </a:rPr>
              <a:t>4</a:t>
            </a:r>
            <a:r>
              <a:rPr lang="zh-CN"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真陰性</a:t>
            </a:r>
            <a:r>
              <a:rPr lang="zh-CN" altLang="zh-TW" sz="1100" dirty="0">
                <a:solidFill>
                  <a:srgbClr val="000000"/>
                </a:solidFill>
                <a:effectLst/>
                <a:ea typeface="Microsoft JhengHei" panose="020B0604030504040204" pitchFamily="34" charset="-120"/>
              </a:rPr>
              <a:t>：</a:t>
            </a:r>
            <a:r>
              <a:rPr lang="zh-CN" altLang="zh-TW" sz="1100" b="1" u="sng" dirty="0">
                <a:solidFill>
                  <a:srgbClr val="000000"/>
                </a:solidFill>
                <a:effectLst/>
                <a:ea typeface="Microsoft JhengHei" panose="020B0604030504040204" pitchFamily="34" charset="-120"/>
              </a:rPr>
              <a:t>數值不同</a:t>
            </a:r>
            <a:r>
              <a:rPr lang="zh-CN" altLang="zh-TW" sz="1100" dirty="0">
                <a:solidFill>
                  <a:srgbClr val="000000"/>
                </a:solidFill>
                <a:effectLst/>
                <a:ea typeface="Microsoft JhengHei" panose="020B0604030504040204" pitchFamily="34" charset="-120"/>
              </a:rPr>
              <a:t>，又</a:t>
            </a:r>
            <a:r>
              <a:rPr lang="zh-TW" altLang="zh-TW" sz="1100" dirty="0">
                <a:solidFill>
                  <a:srgbClr val="000000"/>
                </a:solidFill>
                <a:effectLst/>
                <a:ea typeface="Microsoft JhengHei" panose="020B0604030504040204" pitchFamily="34" charset="-120"/>
              </a:rPr>
              <a:t>剛好</a:t>
            </a:r>
            <a:r>
              <a:rPr lang="zh-TW" altLang="zh-TW" sz="1100" b="1" u="sng" dirty="0">
                <a:solidFill>
                  <a:srgbClr val="000000"/>
                </a:solidFill>
                <a:effectLst/>
                <a:ea typeface="Microsoft JhengHei" panose="020B0604030504040204" pitchFamily="34" charset="-120"/>
              </a:rPr>
              <a:t>超出範圍</a:t>
            </a:r>
            <a:endParaRPr lang="zh-TW" altLang="zh-TW" sz="110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endParaRPr lang="en-US" altLang="zh-CN" sz="110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設置</a:t>
            </a:r>
            <a:r>
              <a:rPr lang="en-US"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更高閾值</a:t>
            </a:r>
            <a:r>
              <a:rPr lang="zh-CN" altLang="zh-TW" sz="1100" dirty="0">
                <a:solidFill>
                  <a:srgbClr val="000000"/>
                </a:solidFill>
                <a:effectLst/>
                <a:ea typeface="Microsoft JhengHei" panose="020B0604030504040204" pitchFamily="34" charset="-120"/>
              </a:rPr>
              <a:t>：</a:t>
            </a:r>
            <a:r>
              <a:rPr lang="zh-CN" altLang="zh-TW" sz="1100" b="1" u="sng" dirty="0">
                <a:solidFill>
                  <a:srgbClr val="000000"/>
                </a:solidFill>
                <a:effectLst/>
                <a:ea typeface="Microsoft JhengHei" panose="020B0604030504040204" pitchFamily="34" charset="-120"/>
              </a:rPr>
              <a:t>往外</a:t>
            </a:r>
            <a:r>
              <a:rPr lang="en-US"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虛線圓</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左</a:t>
            </a:r>
            <a:r>
              <a:rPr lang="en-US" altLang="zh-TW" sz="1100" dirty="0">
                <a:solidFill>
                  <a:srgbClr val="000000"/>
                </a:solidFill>
                <a:effectLst/>
                <a:ea typeface="Microsoft JhengHei" panose="020B0604030504040204" pitchFamily="34" charset="-120"/>
              </a:rPr>
              <a:t>1</a:t>
            </a:r>
            <a:r>
              <a:rPr lang="zh-CN" altLang="zh-TW" sz="1100" dirty="0">
                <a:solidFill>
                  <a:srgbClr val="000000"/>
                </a:solidFill>
                <a:effectLst/>
                <a:ea typeface="Microsoft JhengHei" panose="020B0604030504040204" pitchFamily="34" charset="-120"/>
              </a:rPr>
              <a:t>：</a:t>
            </a:r>
            <a:r>
              <a:rPr lang="zh-CN" altLang="zh-TW" sz="1100" b="1" u="sng" dirty="0">
                <a:solidFill>
                  <a:srgbClr val="000000"/>
                </a:solidFill>
                <a:effectLst/>
                <a:ea typeface="Microsoft JhengHei" panose="020B0604030504040204" pitchFamily="34" charset="-120"/>
              </a:rPr>
              <a:t>藍色</a:t>
            </a:r>
            <a:r>
              <a:rPr lang="en-US" altLang="zh-TW" sz="1100" b="1" u="sng" dirty="0">
                <a:solidFill>
                  <a:srgbClr val="000000"/>
                </a:solidFill>
                <a:effectLst/>
                <a:ea typeface="Microsoft JhengHei" panose="020B0604030504040204" pitchFamily="34" charset="-120"/>
              </a:rPr>
              <a:t>1</a:t>
            </a:r>
            <a:r>
              <a:rPr lang="en-US" altLang="zh-TW" sz="1100" b="0" u="none" dirty="0">
                <a:solidFill>
                  <a:srgbClr val="000000"/>
                </a:solidFill>
                <a:effectLst/>
                <a:ea typeface="Microsoft JhengHei" panose="020B0604030504040204" pitchFamily="34" charset="-120"/>
              </a:rPr>
              <a:t> </a:t>
            </a:r>
            <a:r>
              <a:rPr lang="zh-CN" altLang="zh-TW" sz="1100" dirty="0">
                <a:solidFill>
                  <a:srgbClr val="000000"/>
                </a:solidFill>
                <a:effectLst/>
                <a:ea typeface="Microsoft JhengHei" panose="020B0604030504040204" pitchFamily="34" charset="-120"/>
              </a:rPr>
              <a:t>變 </a:t>
            </a:r>
            <a:r>
              <a:rPr lang="zh-CN" altLang="zh-TW" sz="1100" b="1" u="sng" dirty="0">
                <a:solidFill>
                  <a:srgbClr val="000000"/>
                </a:solidFill>
                <a:effectLst/>
                <a:ea typeface="Microsoft JhengHei" panose="020B0604030504040204" pitchFamily="34" charset="-120"/>
              </a:rPr>
              <a:t>真陽性</a:t>
            </a:r>
            <a:endParaRPr lang="zh-TW" altLang="zh-TW" sz="1100" b="1" u="sng"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右</a:t>
            </a:r>
            <a:r>
              <a:rPr lang="en-US" altLang="zh-TW" sz="1100" dirty="0">
                <a:solidFill>
                  <a:srgbClr val="000000"/>
                </a:solidFill>
                <a:effectLst/>
                <a:ea typeface="Microsoft JhengHei" panose="020B0604030504040204" pitchFamily="34" charset="-120"/>
              </a:rPr>
              <a:t>2</a:t>
            </a:r>
            <a:r>
              <a:rPr lang="zh-CN" altLang="zh-TW" sz="1100" dirty="0">
                <a:solidFill>
                  <a:srgbClr val="000000"/>
                </a:solidFill>
                <a:effectLst/>
                <a:ea typeface="Microsoft JhengHei" panose="020B0604030504040204" pitchFamily="34" charset="-120"/>
              </a:rPr>
              <a:t>：</a:t>
            </a:r>
            <a:r>
              <a:rPr lang="zh-CN" altLang="zh-TW" sz="1100" b="1" u="sng" dirty="0">
                <a:solidFill>
                  <a:srgbClr val="000000"/>
                </a:solidFill>
                <a:effectLst/>
                <a:ea typeface="Microsoft JhengHei" panose="020B0604030504040204" pitchFamily="34" charset="-120"/>
              </a:rPr>
              <a:t>棕色</a:t>
            </a:r>
            <a:r>
              <a:rPr lang="en-US" altLang="zh-TW" sz="1100" b="1" u="sng" dirty="0">
                <a:solidFill>
                  <a:srgbClr val="000000"/>
                </a:solidFill>
                <a:effectLst/>
                <a:ea typeface="Microsoft JhengHei" panose="020B0604030504040204" pitchFamily="34" charset="-120"/>
              </a:rPr>
              <a:t>4</a:t>
            </a:r>
            <a:r>
              <a:rPr lang="en-US" altLang="zh-TW" sz="1100" b="0" u="none" dirty="0">
                <a:solidFill>
                  <a:srgbClr val="000000"/>
                </a:solidFill>
                <a:effectLst/>
                <a:ea typeface="Microsoft JhengHei" panose="020B0604030504040204" pitchFamily="34" charset="-120"/>
              </a:rPr>
              <a:t> </a:t>
            </a:r>
            <a:r>
              <a:rPr lang="zh-CN" altLang="zh-TW" sz="1100" dirty="0">
                <a:solidFill>
                  <a:srgbClr val="000000"/>
                </a:solidFill>
                <a:effectLst/>
                <a:ea typeface="Microsoft JhengHei" panose="020B0604030504040204" pitchFamily="34" charset="-120"/>
              </a:rPr>
              <a:t>變</a:t>
            </a:r>
            <a:r>
              <a:rPr lang="en-US"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額外</a:t>
            </a:r>
            <a:r>
              <a:rPr lang="zh-CN" altLang="en-US" sz="1100" b="0" u="none" dirty="0">
                <a:solidFill>
                  <a:srgbClr val="000000"/>
                </a:solidFill>
                <a:effectLst/>
                <a:ea typeface="Microsoft JhengHei" panose="020B0604030504040204" pitchFamily="34" charset="-120"/>
              </a:rPr>
              <a:t>的</a:t>
            </a:r>
            <a:r>
              <a:rPr lang="zh-CN" altLang="zh-TW" sz="1100" b="1" u="sng" dirty="0">
                <a:solidFill>
                  <a:srgbClr val="000000"/>
                </a:solidFill>
                <a:effectLst/>
                <a:ea typeface="Microsoft JhengHei" panose="020B0604030504040204" pitchFamily="34" charset="-120"/>
              </a:rPr>
              <a:t>偽陽性</a:t>
            </a:r>
            <a:endParaRPr lang="zh-TW" altLang="zh-TW" sz="1100" b="1" u="sng"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所以要</a:t>
            </a:r>
            <a:r>
              <a:rPr lang="zh-TW" altLang="zh-TW" sz="1100" b="1" u="sng" dirty="0">
                <a:solidFill>
                  <a:srgbClr val="000000"/>
                </a:solidFill>
                <a:effectLst/>
                <a:ea typeface="Microsoft JhengHei" panose="020B0604030504040204" pitchFamily="34" charset="-120"/>
              </a:rPr>
              <a:t>統計</a:t>
            </a:r>
            <a:r>
              <a:rPr lang="zh-TW" altLang="zh-TW" sz="1100" dirty="0">
                <a:solidFill>
                  <a:srgbClr val="000000"/>
                </a:solidFill>
                <a:effectLst/>
                <a:ea typeface="Microsoft JhengHei" panose="020B0604030504040204" pitchFamily="34" charset="-120"/>
              </a:rPr>
              <a:t>這些配對：找一個</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好的距離</a:t>
            </a:r>
            <a:r>
              <a:rPr lang="zh-CN" altLang="zh-TW" sz="1100" b="1" u="sng" dirty="0">
                <a:solidFill>
                  <a:srgbClr val="000000"/>
                </a:solidFill>
                <a:effectLst/>
                <a:ea typeface="Microsoft JhengHei" panose="020B0604030504040204" pitchFamily="34" charset="-120"/>
              </a:rPr>
              <a:t>閾值</a:t>
            </a:r>
            <a:endParaRPr lang="zh-TW" altLang="zh-TW" sz="1100" dirty="0">
              <a:solidFill>
                <a:srgbClr val="000000"/>
              </a:solidFill>
              <a:effectLst/>
              <a:ea typeface="Microsoft JhengHei" panose="020B0604030504040204" pitchFamily="34" charset="-120"/>
            </a:endParaRPr>
          </a:p>
          <a:p>
            <a:pPr marL="742950" marR="0" lvl="1" indent="-285750">
              <a:spcBef>
                <a:spcPts val="0"/>
              </a:spcBef>
              <a:spcAft>
                <a:spcPts val="0"/>
              </a:spcAft>
              <a:buFont typeface="Arial" panose="020B0604020202020204" pitchFamily="34" charset="0"/>
              <a:buChar char="•"/>
            </a:pPr>
            <a:r>
              <a:rPr lang="zh-CN" altLang="zh-TW" sz="1800" dirty="0">
                <a:solidFill>
                  <a:srgbClr val="000000"/>
                </a:solidFill>
                <a:effectLst/>
                <a:ea typeface="Microsoft JhengHei" panose="020B0604030504040204" pitchFamily="34" charset="-120"/>
              </a:rPr>
              <a:t>使</a:t>
            </a:r>
            <a:r>
              <a:rPr lang="en-US" altLang="zh-TW" sz="1800" dirty="0">
                <a:solidFill>
                  <a:srgbClr val="000000"/>
                </a:solidFill>
                <a:effectLst/>
                <a:ea typeface="Microsoft JhengHei" panose="020B0604030504040204" pitchFamily="34" charset="-120"/>
              </a:rPr>
              <a:t> </a:t>
            </a:r>
            <a:r>
              <a:rPr lang="zh-CN" altLang="zh-TW" sz="1800" b="1" u="sng" dirty="0">
                <a:solidFill>
                  <a:srgbClr val="000000"/>
                </a:solidFill>
                <a:effectLst/>
                <a:ea typeface="Microsoft JhengHei" panose="020B0604030504040204" pitchFamily="34" charset="-120"/>
              </a:rPr>
              <a:t>正確</a:t>
            </a:r>
            <a:r>
              <a:rPr lang="en-US" altLang="zh-TW" sz="1800" dirty="0">
                <a:solidFill>
                  <a:srgbClr val="000000"/>
                </a:solidFill>
                <a:effectLst/>
                <a:ea typeface="Microsoft JhengHei" panose="020B0604030504040204" pitchFamily="34" charset="-120"/>
              </a:rPr>
              <a:t> </a:t>
            </a:r>
            <a:r>
              <a:rPr lang="zh-CN" altLang="zh-TW" sz="1800" dirty="0">
                <a:solidFill>
                  <a:srgbClr val="000000"/>
                </a:solidFill>
                <a:effectLst/>
                <a:ea typeface="Microsoft JhengHei" panose="020B0604030504040204" pitchFamily="34" charset="-120"/>
              </a:rPr>
              <a:t>的</a:t>
            </a:r>
            <a:r>
              <a:rPr lang="zh-TW" altLang="zh-TW" sz="1800" dirty="0">
                <a:solidFill>
                  <a:srgbClr val="000000"/>
                </a:solidFill>
                <a:effectLst/>
                <a:ea typeface="Microsoft JhengHei" panose="020B0604030504040204" pitchFamily="34" charset="-120"/>
              </a:rPr>
              <a:t> </a:t>
            </a:r>
            <a:r>
              <a:rPr lang="zh-CN" altLang="zh-TW" sz="1800" b="1" u="sng" dirty="0">
                <a:solidFill>
                  <a:srgbClr val="000000"/>
                </a:solidFill>
                <a:effectLst/>
                <a:ea typeface="Microsoft JhengHei" panose="020B0604030504040204" pitchFamily="34" charset="-120"/>
              </a:rPr>
              <a:t>真陰真陽</a:t>
            </a:r>
            <a:r>
              <a:rPr lang="zh-TW"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越多越好</a:t>
            </a:r>
            <a:r>
              <a:rPr lang="zh-TW" altLang="zh-TW"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錯誤</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的 </a:t>
            </a:r>
            <a:r>
              <a:rPr lang="zh-CN" altLang="zh-TW" sz="1800" b="1" u="sng" dirty="0">
                <a:solidFill>
                  <a:srgbClr val="000000"/>
                </a:solidFill>
                <a:effectLst/>
                <a:ea typeface="Microsoft JhengHei" panose="020B0604030504040204" pitchFamily="34" charset="-120"/>
              </a:rPr>
              <a:t>偽陰偽陽</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越少越好</a:t>
            </a:r>
            <a:endParaRPr lang="zh-TW" altLang="zh-TW" sz="18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下一頁要介紹 </a:t>
            </a:r>
            <a:r>
              <a:rPr lang="zh-TW" altLang="zh-TW" sz="1100" b="1" u="sng" dirty="0">
                <a:solidFill>
                  <a:srgbClr val="000000"/>
                </a:solidFill>
                <a:effectLst/>
                <a:ea typeface="Microsoft JhengHei" panose="020B0604030504040204" pitchFamily="34" charset="-120"/>
              </a:rPr>
              <a:t>如何量化 配對 好壞</a:t>
            </a:r>
            <a:endParaRPr lang="zh-TW" altLang="zh-TW" sz="1100" dirty="0">
              <a:solidFill>
                <a:srgbClr val="000000"/>
              </a:solidFill>
              <a:effectLst/>
              <a:ea typeface="Microsoft JhengHei" panose="020B0604030504040204" pitchFamily="34" charset="-120"/>
            </a:endParaRPr>
          </a:p>
          <a:p>
            <a:pPr marL="171450" indent="-171450">
              <a:buFont typeface="Arial" panose="020B0604020202020204" pitchFamily="34" charset="0"/>
              <a:buChar char="•"/>
            </a:pPr>
            <a:endParaRPr lang="en-US" altLang="zh-TW" dirty="0"/>
          </a:p>
          <a:p>
            <a:pPr marL="0" indent="0">
              <a:buFont typeface="Arial" panose="020B0604020202020204" pitchFamily="34" charset="0"/>
              <a:buNone/>
            </a:pPr>
            <a:r>
              <a:rPr lang="en-US" altLang="zh-TW"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dirty="0"/>
              <a:t>（圖</a:t>
            </a:r>
            <a:r>
              <a:rPr lang="en-US" altLang="zh-CN" dirty="0"/>
              <a:t>7.24 </a:t>
            </a:r>
            <a:r>
              <a:rPr lang="zh-CN" altLang="en-US" dirty="0"/>
              <a:t>偽陽性 和 偽陰性</a:t>
            </a:r>
            <a:r>
              <a:rPr lang="en-US" altLang="zh-CN" dirty="0"/>
              <a:t>:</a:t>
            </a:r>
            <a:r>
              <a:rPr lang="zh-CN" altLang="en-US" dirty="0"/>
              <a:t>）</a:t>
            </a:r>
            <a:endParaRPr lang="en-US" altLang="zh-CN"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59</a:t>
            </a:fld>
            <a:endParaRPr lang="zh-TW" altLang="en-US"/>
          </a:p>
        </p:txBody>
      </p:sp>
    </p:spTree>
    <p:extLst>
      <p:ext uri="{BB962C8B-B14F-4D97-AF65-F5344CB8AC3E}">
        <p14:creationId xmlns:p14="http://schemas.microsoft.com/office/powerpoint/2010/main" val="2032708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indent="0">
              <a:buFont typeface="Arial" panose="020B0604020202020204" pitchFamily="34" charset="0"/>
              <a:buNone/>
            </a:pPr>
            <a:r>
              <a:rPr lang="en-US" altLang="zh-TW" dirty="0"/>
              <a:t>Confusion matrix</a:t>
            </a:r>
            <a:r>
              <a:rPr lang="zh-TW" altLang="en-US" dirty="0"/>
              <a:t>（混淆矩陣）</a:t>
            </a:r>
            <a:r>
              <a:rPr lang="zh-TW" altLang="en-US" b="1" u="sng" dirty="0"/>
              <a:t>衡量表現 </a:t>
            </a:r>
            <a:r>
              <a:rPr lang="zh-TW" altLang="en-US" dirty="0"/>
              <a:t>的 指標：</a:t>
            </a:r>
            <a:endParaRPr lang="en-US" altLang="zh-TW" dirty="0"/>
          </a:p>
          <a:p>
            <a:pPr marL="171450" indent="-171450">
              <a:buFont typeface="Arial" panose="020B0604020202020204" pitchFamily="34" charset="0"/>
              <a:buChar char="•"/>
            </a:pPr>
            <a:r>
              <a:rPr lang="zh-TW" altLang="en-US" dirty="0"/>
              <a:t>表格上數字：</a:t>
            </a:r>
            <a:r>
              <a:rPr lang="zh-TW" altLang="en-US" b="1" u="sng" dirty="0"/>
              <a:t>配對正確</a:t>
            </a:r>
            <a:r>
              <a:rPr lang="zh-TW" altLang="en-US" b="0" u="none" dirty="0"/>
              <a:t> 和 </a:t>
            </a:r>
            <a:r>
              <a:rPr lang="zh-TW" altLang="en-US" b="1" u="sng" dirty="0"/>
              <a:t>不正確</a:t>
            </a:r>
            <a:r>
              <a:rPr lang="zh-TW" altLang="en-US" b="0" u="none" dirty="0"/>
              <a:t> </a:t>
            </a:r>
            <a:r>
              <a:rPr lang="zh-TW" altLang="en-US" dirty="0"/>
              <a:t>的 </a:t>
            </a:r>
            <a:r>
              <a:rPr lang="zh-TW" altLang="en-US" b="1" u="sng" dirty="0"/>
              <a:t>次數</a:t>
            </a:r>
            <a:endParaRPr lang="en-US" altLang="zh-TW" dirty="0"/>
          </a:p>
          <a:p>
            <a:pPr marL="685800" lvl="1" indent="-228600">
              <a:buFont typeface="+mj-lt"/>
              <a:buAutoNum type="arabicPeriod"/>
            </a:pPr>
            <a:r>
              <a:rPr lang="en-US" altLang="zh-TW" dirty="0"/>
              <a:t>Col</a:t>
            </a:r>
            <a:r>
              <a:rPr lang="zh-TW" altLang="en-US" dirty="0"/>
              <a:t> </a:t>
            </a:r>
            <a:r>
              <a:rPr lang="zh-TW" altLang="en-US" b="1" u="sng" dirty="0"/>
              <a:t>行總和</a:t>
            </a:r>
            <a:r>
              <a:rPr lang="zh-TW" altLang="en-US" dirty="0"/>
              <a:t>：陽性（</a:t>
            </a:r>
            <a:r>
              <a:rPr lang="en-US" altLang="zh-TW" dirty="0"/>
              <a:t>P</a:t>
            </a:r>
            <a:r>
              <a:rPr lang="zh-TW" altLang="en-US" dirty="0"/>
              <a:t>）和陰性（</a:t>
            </a:r>
            <a:r>
              <a:rPr lang="en-US" altLang="zh-TW" dirty="0"/>
              <a:t>N</a:t>
            </a:r>
            <a:r>
              <a:rPr lang="zh-TW" altLang="en-US" dirty="0"/>
              <a:t>） 的 </a:t>
            </a:r>
            <a:r>
              <a:rPr lang="zh-TW" altLang="en-US" b="1" u="sng" dirty="0"/>
              <a:t>實際數量</a:t>
            </a:r>
            <a:r>
              <a:rPr lang="zh-TW" altLang="en-US" dirty="0"/>
              <a:t>，</a:t>
            </a:r>
            <a:endParaRPr lang="en-US" altLang="zh-TW" dirty="0"/>
          </a:p>
          <a:p>
            <a:pPr marL="685800" lvl="1" indent="-228600">
              <a:buFont typeface="+mj-lt"/>
              <a:buAutoNum type="arabicPeriod"/>
            </a:pPr>
            <a:r>
              <a:rPr lang="en-US" altLang="zh-TW" dirty="0"/>
              <a:t>Row</a:t>
            </a:r>
            <a:r>
              <a:rPr lang="zh-TW" altLang="en-US" dirty="0"/>
              <a:t> </a:t>
            </a:r>
            <a:r>
              <a:rPr lang="zh-TW" altLang="en-US" b="1" u="sng" dirty="0"/>
              <a:t>列總和</a:t>
            </a:r>
            <a:r>
              <a:rPr lang="zh-TW" altLang="en-US" dirty="0"/>
              <a:t>：陽性（</a:t>
            </a:r>
            <a:r>
              <a:rPr lang="en-US" altLang="zh-TW" dirty="0"/>
              <a:t>P'</a:t>
            </a:r>
            <a:r>
              <a:rPr lang="zh-TW" altLang="en-US" dirty="0"/>
              <a:t>）</a:t>
            </a:r>
            <a:r>
              <a:rPr lang="en-US" altLang="zh-TW" dirty="0"/>
              <a:t>(prime)</a:t>
            </a:r>
            <a:r>
              <a:rPr lang="zh-TW" altLang="en-US" dirty="0"/>
              <a:t> 和陰性（</a:t>
            </a:r>
            <a:r>
              <a:rPr lang="en-US" altLang="zh-TW" dirty="0"/>
              <a:t>N'</a:t>
            </a:r>
            <a:r>
              <a:rPr lang="zh-TW" altLang="en-US" dirty="0"/>
              <a:t>） 的 </a:t>
            </a:r>
            <a:r>
              <a:rPr lang="zh-TW" altLang="en-US" b="1" u="sng" dirty="0"/>
              <a:t>預測數量</a:t>
            </a:r>
            <a:r>
              <a:rPr lang="zh-TW" altLang="en-US" dirty="0"/>
              <a:t>。</a:t>
            </a:r>
            <a:endParaRPr lang="en-US" altLang="zh-TW" dirty="0"/>
          </a:p>
          <a:p>
            <a:endParaRPr lang="en-US" altLang="zh-CN" dirty="0"/>
          </a:p>
          <a:p>
            <a:r>
              <a:rPr lang="zh-CN" altLang="en-US" dirty="0"/>
              <a:t>這裏有</a:t>
            </a:r>
            <a:r>
              <a:rPr lang="zh-TW" altLang="en-US" dirty="0"/>
              <a:t>，四個衡量指標 </a:t>
            </a:r>
            <a:r>
              <a:rPr lang="zh-CN" altLang="en-US" b="1" u="sng" dirty="0"/>
              <a:t>計算公式</a:t>
            </a:r>
            <a:r>
              <a:rPr lang="zh-TW" altLang="en-US" dirty="0"/>
              <a:t>：</a:t>
            </a:r>
            <a:endParaRPr lang="en-US" altLang="zh-TW" dirty="0"/>
          </a:p>
          <a:p>
            <a:pPr marL="228600" indent="-228600">
              <a:buFont typeface="+mj-lt"/>
              <a:buAutoNum type="arabicPeriod"/>
            </a:pPr>
            <a:r>
              <a:rPr lang="en-US" altLang="zh-TW" dirty="0"/>
              <a:t>TPR</a:t>
            </a:r>
            <a:r>
              <a:rPr lang="zh-TW" altLang="en-US" dirty="0"/>
              <a:t> </a:t>
            </a:r>
            <a:r>
              <a:rPr lang="zh-CN" altLang="en-US" b="1" u="sng" dirty="0"/>
              <a:t>真陽性率</a:t>
            </a:r>
            <a:r>
              <a:rPr lang="zh-TW" altLang="en-US" dirty="0"/>
              <a:t>：所有 </a:t>
            </a:r>
            <a:r>
              <a:rPr lang="zh-TW" altLang="en-US" b="1" u="sng" dirty="0"/>
              <a:t>真正</a:t>
            </a:r>
            <a:r>
              <a:rPr lang="zh-TW" altLang="en-US" dirty="0"/>
              <a:t> 配對到的    ，有幾個 </a:t>
            </a:r>
            <a:r>
              <a:rPr lang="zh-TW" altLang="en-US" b="1" u="sng" dirty="0"/>
              <a:t>真的被預測</a:t>
            </a:r>
            <a:r>
              <a:rPr lang="zh-TW" altLang="en-US" b="0" u="none" dirty="0"/>
              <a:t> </a:t>
            </a:r>
            <a:r>
              <a:rPr lang="zh-TW" altLang="en-US" dirty="0"/>
              <a:t>到</a:t>
            </a: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dirty="0"/>
              <a:t>FPR</a:t>
            </a:r>
            <a:r>
              <a:rPr lang="zh-CN" altLang="zh-TW" sz="1800" b="1" u="sng" dirty="0">
                <a:solidFill>
                  <a:srgbClr val="000000"/>
                </a:solidFill>
                <a:effectLst/>
                <a:ea typeface="Microsoft JhengHei" panose="020B0604030504040204" pitchFamily="34" charset="-120"/>
              </a:rPr>
              <a:t>偽</a:t>
            </a:r>
            <a:r>
              <a:rPr lang="zh-CN" altLang="en-US" b="1" u="sng" dirty="0"/>
              <a:t>陽性率</a:t>
            </a:r>
            <a:r>
              <a:rPr lang="zh-CN" altLang="en-US" dirty="0"/>
              <a:t>：</a:t>
            </a:r>
            <a:r>
              <a:rPr lang="zh-TW" altLang="en-US" dirty="0"/>
              <a:t>所有 </a:t>
            </a:r>
            <a:r>
              <a:rPr lang="zh-TW" altLang="en-US" b="1" u="sng" dirty="0"/>
              <a:t>真正</a:t>
            </a:r>
            <a:r>
              <a:rPr lang="zh-TW" altLang="en-US" dirty="0"/>
              <a:t> </a:t>
            </a:r>
            <a:r>
              <a:rPr lang="zh-TW" altLang="en-US" b="1" u="sng" dirty="0"/>
              <a:t>沒</a:t>
            </a:r>
            <a:r>
              <a:rPr lang="zh-TW" altLang="en-US" dirty="0"/>
              <a:t>配對到的，有幾個 被</a:t>
            </a:r>
            <a:r>
              <a:rPr lang="zh-TW" altLang="en-US" b="1" u="sng" dirty="0"/>
              <a:t>錯誤預測</a:t>
            </a:r>
            <a:r>
              <a:rPr lang="zh-TW" altLang="en-US" dirty="0"/>
              <a:t> 到</a:t>
            </a:r>
            <a:endParaRPr lang="en-US" altLang="zh-CN"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dirty="0"/>
              <a:t>PPV</a:t>
            </a:r>
            <a:r>
              <a:rPr lang="zh-TW" altLang="en-US" dirty="0"/>
              <a:t> </a:t>
            </a:r>
            <a:r>
              <a:rPr lang="zh-CN" altLang="en-US" b="1" u="sng" dirty="0"/>
              <a:t>陽性預測值</a:t>
            </a:r>
            <a:r>
              <a:rPr lang="zh-CN" altLang="en-US" dirty="0"/>
              <a:t>：所有</a:t>
            </a:r>
            <a:r>
              <a:rPr lang="zh-TW" altLang="en-US" dirty="0"/>
              <a:t> </a:t>
            </a:r>
            <a:r>
              <a:rPr lang="zh-TW" altLang="en-US" b="1" u="sng" dirty="0"/>
              <a:t>預測</a:t>
            </a:r>
            <a:r>
              <a:rPr lang="zh-TW" altLang="en-US" dirty="0"/>
              <a:t> 配對到的，有幾個 </a:t>
            </a:r>
            <a:r>
              <a:rPr lang="zh-TW" altLang="en-US" b="1" u="sng" dirty="0"/>
              <a:t>真的被預測</a:t>
            </a:r>
            <a:r>
              <a:rPr lang="zh-TW" altLang="en-US" dirty="0"/>
              <a:t> 到</a:t>
            </a:r>
            <a:endParaRPr lang="en-US" altLang="zh-CN" dirty="0"/>
          </a:p>
          <a:p>
            <a:pPr marL="228600" indent="-228600">
              <a:buFont typeface="+mj-lt"/>
              <a:buAutoNum type="arabicPeriod"/>
            </a:pPr>
            <a:r>
              <a:rPr lang="en-US" altLang="zh-CN" dirty="0"/>
              <a:t>ACC</a:t>
            </a:r>
            <a:r>
              <a:rPr lang="zh-TW" altLang="en-US" dirty="0"/>
              <a:t> </a:t>
            </a:r>
            <a:r>
              <a:rPr lang="zh-CN" altLang="en-US" b="1" u="sng" dirty="0"/>
              <a:t>準確率</a:t>
            </a:r>
            <a:r>
              <a:rPr lang="zh-CN" altLang="en-US" dirty="0"/>
              <a:t>：</a:t>
            </a:r>
            <a:r>
              <a:rPr lang="zh-TW" altLang="en-US" b="0" u="none" dirty="0"/>
              <a:t>所有 </a:t>
            </a:r>
            <a:r>
              <a:rPr lang="zh-TW" altLang="en-US" b="1" u="sng" dirty="0"/>
              <a:t>樣本</a:t>
            </a:r>
            <a:r>
              <a:rPr lang="zh-TW" altLang="en-US" b="0" u="none" dirty="0"/>
              <a:t>                       </a:t>
            </a:r>
            <a:r>
              <a:rPr lang="zh-TW" altLang="en-US" dirty="0"/>
              <a:t>，有幾個 </a:t>
            </a:r>
            <a:r>
              <a:rPr lang="zh-TW" altLang="en-US" b="1" u="sng" dirty="0"/>
              <a:t>真的預測正確</a:t>
            </a:r>
            <a:r>
              <a:rPr lang="zh-TW" altLang="en-US" b="0" u="none" dirty="0"/>
              <a:t> </a:t>
            </a:r>
            <a:r>
              <a:rPr lang="zh-CN" altLang="en-US" dirty="0"/>
              <a:t>（</a:t>
            </a:r>
            <a:r>
              <a:rPr lang="zh-TW" altLang="en-US" b="1" u="sng" dirty="0"/>
              <a:t>最常見</a:t>
            </a:r>
            <a:r>
              <a:rPr lang="zh-TW" altLang="en-US" dirty="0"/>
              <a:t>也最直觀</a:t>
            </a:r>
            <a:r>
              <a:rPr lang="zh-CN" altLang="en-US" dirty="0"/>
              <a:t>）</a:t>
            </a:r>
            <a:endParaRPr lang="en-US" altLang="zh-CN" dirty="0"/>
          </a:p>
          <a:p>
            <a:pPr marL="228600" indent="-228600">
              <a:buFont typeface="+mj-lt"/>
              <a:buAutoNum type="arabicPeriod"/>
            </a:pPr>
            <a:endParaRPr lang="en-US" altLang="zh-TW" b="1" u="sng" dirty="0"/>
          </a:p>
          <a:p>
            <a:pPr marL="228600" indent="-228600">
              <a:buFont typeface="+mj-lt"/>
              <a:buAutoNum type="arabicPeriod"/>
            </a:pPr>
            <a:endParaRPr lang="en-US" altLang="zh-TW" b="1" u="sng" dirty="0"/>
          </a:p>
          <a:p>
            <a:pPr marL="0" indent="0">
              <a:buFont typeface="+mj-lt"/>
              <a:buNone/>
            </a:pPr>
            <a:r>
              <a:rPr lang="en-US" altLang="zh-TW" b="1" u="none" dirty="0"/>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zh-TW" altLang="en-US" dirty="0"/>
              <a:t>（特徵配對演算法 ）</a:t>
            </a:r>
            <a:endParaRPr lang="en-US" altLang="zh-TW"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zh-TW" altLang="en-US" dirty="0"/>
              <a:t>真陽性（</a:t>
            </a:r>
            <a:r>
              <a:rPr lang="en-US" altLang="zh-TW" dirty="0"/>
              <a:t>TP</a:t>
            </a:r>
            <a:r>
              <a:rPr lang="zh-TW" altLang="en-US" dirty="0"/>
              <a:t>）、假陽性（</a:t>
            </a:r>
            <a:r>
              <a:rPr lang="en-US" altLang="zh-TW" dirty="0"/>
              <a:t>FP</a:t>
            </a:r>
            <a:r>
              <a:rPr lang="zh-TW" altLang="en-US" dirty="0"/>
              <a:t>）、假陰性（</a:t>
            </a:r>
            <a:r>
              <a:rPr lang="en-US" altLang="zh-TW" dirty="0"/>
              <a:t>FN</a:t>
            </a:r>
            <a:r>
              <a:rPr lang="zh-TW" altLang="en-US" dirty="0"/>
              <a:t>）和真陰性（</a:t>
            </a:r>
            <a:r>
              <a:rPr lang="en-US" altLang="zh-TW" dirty="0"/>
              <a:t>TN</a:t>
            </a:r>
            <a:r>
              <a:rPr lang="zh-TW" altLang="en-US" dirty="0"/>
              <a:t>） 的 </a:t>
            </a:r>
            <a:r>
              <a:rPr lang="zh-TW" altLang="en-US" b="1" u="sng" dirty="0"/>
              <a:t>數量</a:t>
            </a:r>
            <a:r>
              <a:rPr lang="zh-TW" altLang="en-US" dirty="0"/>
              <a:t>。</a:t>
            </a:r>
            <a:endParaRPr lang="en-US" altLang="zh-TW"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zh-CN" altLang="en-US" dirty="0"/>
              <a:t>真陽性率（</a:t>
            </a:r>
            <a:r>
              <a:rPr lang="en-US" altLang="zh-CN" dirty="0"/>
              <a:t>TPR</a:t>
            </a:r>
            <a:r>
              <a:rPr lang="zh-CN" altLang="en-US" dirty="0"/>
              <a:t>）、假陽性率（</a:t>
            </a:r>
            <a:r>
              <a:rPr lang="en-US" altLang="zh-CN" dirty="0"/>
              <a:t>FPR</a:t>
            </a:r>
            <a:r>
              <a:rPr lang="zh-CN" altLang="en-US" dirty="0"/>
              <a:t>）、陽性預測值（</a:t>
            </a:r>
            <a:r>
              <a:rPr lang="en-US" altLang="zh-CN" dirty="0"/>
              <a:t>PPV</a:t>
            </a:r>
            <a:r>
              <a:rPr lang="zh-CN" altLang="en-US" dirty="0"/>
              <a:t>） 和準確率（</a:t>
            </a:r>
            <a:r>
              <a:rPr lang="en-US" altLang="zh-CN" dirty="0"/>
              <a:t>ACC</a:t>
            </a:r>
            <a:r>
              <a:rPr lang="zh-CN" altLang="en-US" dirty="0"/>
              <a:t>） 的。</a:t>
            </a:r>
            <a:endParaRPr lang="en-US" altLang="zh-TW" dirty="0"/>
          </a:p>
          <a:p>
            <a:pPr marL="0" indent="0">
              <a:buFont typeface="+mj-lt"/>
              <a:buNone/>
            </a:pPr>
            <a:endParaRPr lang="en-US" altLang="zh-TW" b="1" u="sng"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60</a:t>
            </a:fld>
            <a:endParaRPr lang="zh-TW" altLang="en-US"/>
          </a:p>
        </p:txBody>
      </p:sp>
    </p:spTree>
    <p:extLst>
      <p:ext uri="{BB962C8B-B14F-4D97-AF65-F5344CB8AC3E}">
        <p14:creationId xmlns:p14="http://schemas.microsoft.com/office/powerpoint/2010/main" val="964998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有剛剛的</a:t>
            </a:r>
            <a:r>
              <a:rPr lang="zh-TW" altLang="en-US" b="1" u="sng" dirty="0"/>
              <a:t>衡量指標</a:t>
            </a:r>
            <a:r>
              <a:rPr lang="zh-TW" altLang="en-US" dirty="0"/>
              <a:t>，可以畫出 </a:t>
            </a:r>
            <a:r>
              <a:rPr lang="en-US" altLang="zh-TW" b="1" u="sng" dirty="0"/>
              <a:t>ROC curve</a:t>
            </a:r>
            <a:r>
              <a:rPr lang="zh-TW" altLang="en-US" dirty="0"/>
              <a:t> （</a:t>
            </a:r>
            <a:r>
              <a:rPr lang="zh-TW" altLang="en-US" b="0" i="0" dirty="0">
                <a:solidFill>
                  <a:srgbClr val="E2EEFF"/>
                </a:solidFill>
                <a:effectLst/>
                <a:latin typeface="Google Sans"/>
              </a:rPr>
              <a:t>接收器</a:t>
            </a:r>
            <a:r>
              <a:rPr lang="en-US" altLang="zh-TW" b="0" i="0" dirty="0">
                <a:solidFill>
                  <a:srgbClr val="E2EEFF"/>
                </a:solidFill>
                <a:effectLst/>
                <a:latin typeface="Google Sans"/>
              </a:rPr>
              <a:t> </a:t>
            </a:r>
            <a:r>
              <a:rPr lang="zh-TW" altLang="en-US" b="0" i="0" dirty="0">
                <a:solidFill>
                  <a:srgbClr val="E2EEFF"/>
                </a:solidFill>
                <a:effectLst/>
                <a:latin typeface="Google Sans"/>
              </a:rPr>
              <a:t>操作</a:t>
            </a:r>
            <a:r>
              <a:rPr lang="en-US" altLang="zh-TW" b="0" i="0" dirty="0">
                <a:solidFill>
                  <a:srgbClr val="E2EEFF"/>
                </a:solidFill>
                <a:effectLst/>
                <a:latin typeface="Google Sans"/>
              </a:rPr>
              <a:t> </a:t>
            </a:r>
            <a:r>
              <a:rPr lang="zh-TW" altLang="en-US" b="0" i="0" dirty="0">
                <a:solidFill>
                  <a:srgbClr val="E2EEFF"/>
                </a:solidFill>
                <a:effectLst/>
                <a:latin typeface="Google Sans"/>
              </a:rPr>
              <a:t>特徵</a:t>
            </a:r>
            <a:r>
              <a:rPr lang="en-US" altLang="zh-TW" b="0" i="0" dirty="0">
                <a:solidFill>
                  <a:srgbClr val="E2EEFF"/>
                </a:solidFill>
                <a:effectLst/>
                <a:latin typeface="Google Sans"/>
              </a:rPr>
              <a:t> </a:t>
            </a:r>
            <a:r>
              <a:rPr lang="zh-TW" altLang="en-US" b="0" i="0" dirty="0">
                <a:solidFill>
                  <a:srgbClr val="E2EEFF"/>
                </a:solidFill>
                <a:effectLst/>
                <a:latin typeface="Google Sans"/>
              </a:rPr>
              <a:t>曲線</a:t>
            </a:r>
            <a:r>
              <a:rPr lang="zh-TW" altLang="en-US" dirty="0"/>
              <a:t>）：</a:t>
            </a:r>
            <a:endParaRPr lang="en-US" altLang="zh-CN" dirty="0"/>
          </a:p>
          <a:p>
            <a:pPr marL="171450" indent="-171450" rtl="0" fontAlgn="ctr">
              <a:spcBef>
                <a:spcPts val="0"/>
              </a:spcBef>
              <a:spcAft>
                <a:spcPts val="0"/>
              </a:spcAft>
              <a:buFont typeface="Arial" panose="020B0604020202020204" pitchFamily="34" charset="0"/>
              <a:buChar char="•"/>
            </a:pPr>
            <a:r>
              <a:rPr lang="en-US" altLang="zh-TW" sz="1100" b="0" i="0" dirty="0" err="1">
                <a:solidFill>
                  <a:srgbClr val="000000"/>
                </a:solidFill>
                <a:effectLst/>
                <a:ea typeface="Microsoft JhengHei" panose="020B0604030504040204" pitchFamily="34" charset="-120"/>
              </a:rPr>
              <a:t>左</a:t>
            </a:r>
            <a:r>
              <a:rPr lang="zh-TW" altLang="zh-TW" sz="1100" b="0" i="0" dirty="0">
                <a:solidFill>
                  <a:srgbClr val="000000"/>
                </a:solidFill>
                <a:effectLst/>
                <a:ea typeface="Microsoft JhengHei" panose="020B0604030504040204" pitchFamily="34" charset="-120"/>
              </a:rPr>
              <a:t>圖</a:t>
            </a:r>
            <a:r>
              <a:rPr lang="en-US" altLang="zh-TW" sz="1100" b="0" i="0" dirty="0">
                <a:solidFill>
                  <a:srgbClr val="000000"/>
                </a:solidFill>
                <a:effectLst/>
                <a:ea typeface="Microsoft JhengHei" panose="020B0604030504040204" pitchFamily="34" charset="-120"/>
              </a:rPr>
              <a:t>(a) ROC</a:t>
            </a:r>
            <a:r>
              <a:rPr lang="zh-TW" altLang="zh-TW" sz="1100" b="0" i="0" dirty="0">
                <a:solidFill>
                  <a:srgbClr val="000000"/>
                </a:solidFill>
                <a:effectLst/>
                <a:ea typeface="Microsoft JhengHei" panose="020B0604030504040204" pitchFamily="34" charset="-120"/>
              </a:rPr>
              <a:t>曲線：</a:t>
            </a:r>
            <a:endParaRPr lang="zh-TW" altLang="zh-TW" sz="1100" b="0" i="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縱軸：</a:t>
            </a:r>
            <a:r>
              <a:rPr lang="zh-TW" altLang="zh-TW" sz="1100" b="1" i="0" u="sng" dirty="0">
                <a:solidFill>
                  <a:srgbClr val="000000"/>
                </a:solidFill>
                <a:effectLst/>
                <a:ea typeface="Microsoft JhengHei" panose="020B0604030504040204" pitchFamily="34" charset="-120"/>
              </a:rPr>
              <a:t>真陽性率</a:t>
            </a:r>
            <a:r>
              <a:rPr lang="zh-TW" altLang="zh-TW" sz="1100" b="0" i="0" dirty="0">
                <a:solidFill>
                  <a:srgbClr val="000000"/>
                </a:solidFill>
                <a:effectLst/>
                <a:ea typeface="Microsoft JhengHei" panose="020B0604030504040204" pitchFamily="34" charset="-120"/>
              </a:rPr>
              <a:t>、橫軸：</a:t>
            </a:r>
            <a:r>
              <a:rPr lang="zh-CN" altLang="zh-TW" sz="1100" b="1" i="0" u="sng" dirty="0">
                <a:solidFill>
                  <a:srgbClr val="000000"/>
                </a:solidFill>
                <a:effectLst/>
                <a:ea typeface="Microsoft JhengHei" panose="020B0604030504040204" pitchFamily="34" charset="-120"/>
              </a:rPr>
              <a:t>偽陽性率</a:t>
            </a:r>
            <a:endParaRPr lang="zh-TW" altLang="zh-TW" sz="1100" b="0" i="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mj-lt"/>
              <a:buAutoNum type="arabicPeriod"/>
            </a:pPr>
            <a:r>
              <a:rPr lang="zh-CN" altLang="zh-TW" sz="1100" b="0" i="0" dirty="0">
                <a:solidFill>
                  <a:srgbClr val="000000"/>
                </a:solidFill>
                <a:effectLst/>
                <a:ea typeface="Microsoft JhengHei" panose="020B0604030504040204" pitchFamily="34" charset="-120"/>
              </a:rPr>
              <a:t>左上：越</a:t>
            </a:r>
            <a:r>
              <a:rPr lang="zh-CN" altLang="zh-TW" sz="1100" b="1" i="0" u="sng" dirty="0">
                <a:solidFill>
                  <a:srgbClr val="000000"/>
                </a:solidFill>
                <a:effectLst/>
                <a:ea typeface="Microsoft JhengHei" panose="020B0604030504040204" pitchFamily="34" charset="-120"/>
              </a:rPr>
              <a:t>飽滿</a:t>
            </a:r>
            <a:r>
              <a:rPr lang="zh-TW" altLang="zh-TW" sz="1100" b="0" i="0"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就</a:t>
            </a:r>
            <a:r>
              <a:rPr lang="en-US" altLang="zh-TW" sz="1100" b="0" i="0"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越</a:t>
            </a:r>
            <a:r>
              <a:rPr lang="zh-CN" altLang="zh-TW" sz="1100" b="1" i="0" u="sng" dirty="0">
                <a:solidFill>
                  <a:srgbClr val="000000"/>
                </a:solidFill>
                <a:effectLst/>
                <a:ea typeface="Microsoft JhengHei" panose="020B0604030504040204" pitchFamily="34" charset="-120"/>
              </a:rPr>
              <a:t>準</a:t>
            </a:r>
            <a:r>
              <a:rPr lang="zh-CN" altLang="zh-TW" sz="1100" b="0" i="0" dirty="0">
                <a:solidFill>
                  <a:srgbClr val="000000"/>
                </a:solidFill>
                <a:effectLst/>
                <a:ea typeface="Microsoft JhengHei" panose="020B0604030504040204" pitchFamily="34" charset="-120"/>
              </a:rPr>
              <a:t>，</a:t>
            </a:r>
            <a:r>
              <a:rPr lang="zh-CN" altLang="zh-TW" sz="1100" b="1" i="0" u="sng" dirty="0">
                <a:solidFill>
                  <a:srgbClr val="000000"/>
                </a:solidFill>
                <a:effectLst/>
                <a:ea typeface="Microsoft JhengHei" panose="020B0604030504040204" pitchFamily="34" charset="-120"/>
              </a:rPr>
              <a:t>全滿</a:t>
            </a:r>
            <a:r>
              <a:rPr lang="en-US" altLang="zh-TW" sz="1100" b="1" i="0" u="sng"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就</a:t>
            </a:r>
            <a:r>
              <a:rPr lang="en-US" altLang="zh-TW" sz="1100" b="0"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全對</a:t>
            </a:r>
            <a:endParaRPr lang="zh-TW" altLang="zh-TW" sz="1100" b="0" i="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CN" altLang="zh-TW" sz="1100" b="1" i="0" u="sng" dirty="0">
                <a:solidFill>
                  <a:srgbClr val="000000"/>
                </a:solidFill>
                <a:effectLst/>
                <a:ea typeface="Microsoft JhengHei" panose="020B0604030504040204" pitchFamily="34" charset="-120"/>
              </a:rPr>
              <a:t>理想</a:t>
            </a:r>
            <a:r>
              <a:rPr lang="zh-CN" altLang="zh-TW" sz="1100" b="0" i="0" dirty="0">
                <a:solidFill>
                  <a:srgbClr val="000000"/>
                </a:solidFill>
                <a:effectLst/>
                <a:ea typeface="Microsoft JhengHei" panose="020B0604030504040204" pitchFamily="34" charset="-120"/>
              </a:rPr>
              <a:t>情况下，</a:t>
            </a:r>
            <a:r>
              <a:rPr lang="zh-TW" altLang="zh-TW" sz="1100" b="1" i="0" u="sng" dirty="0">
                <a:solidFill>
                  <a:srgbClr val="000000"/>
                </a:solidFill>
                <a:effectLst/>
                <a:ea typeface="Microsoft JhengHei" panose="020B0604030504040204" pitchFamily="34" charset="-120"/>
              </a:rPr>
              <a:t>真陽性率</a:t>
            </a:r>
            <a:r>
              <a:rPr lang="zh-TW" altLang="zh-TW" sz="1100" b="0" i="0" dirty="0">
                <a:solidFill>
                  <a:srgbClr val="000000"/>
                </a:solidFill>
                <a:effectLst/>
                <a:ea typeface="Microsoft JhengHei" panose="020B0604030504040204" pitchFamily="34" charset="-120"/>
              </a:rPr>
              <a:t>：接近</a:t>
            </a:r>
            <a:r>
              <a:rPr lang="en-US" altLang="zh-TW" sz="1100" b="1" i="0" u="sng" dirty="0">
                <a:solidFill>
                  <a:srgbClr val="000000"/>
                </a:solidFill>
                <a:effectLst/>
                <a:ea typeface="Microsoft JhengHei" panose="020B0604030504040204" pitchFamily="34" charset="-120"/>
              </a:rPr>
              <a:t>1</a:t>
            </a:r>
            <a:r>
              <a:rPr lang="zh-TW" altLang="zh-TW" sz="1100" b="0" i="0" dirty="0">
                <a:solidFill>
                  <a:srgbClr val="000000"/>
                </a:solidFill>
                <a:effectLst/>
                <a:ea typeface="Microsoft JhengHei" panose="020B0604030504040204" pitchFamily="34" charset="-120"/>
              </a:rPr>
              <a:t>，</a:t>
            </a:r>
            <a:r>
              <a:rPr lang="zh-CN" altLang="zh-TW" sz="1100" b="1" i="0" u="sng" dirty="0">
                <a:solidFill>
                  <a:srgbClr val="000000"/>
                </a:solidFill>
                <a:effectLst/>
                <a:ea typeface="Microsoft JhengHei" panose="020B0604030504040204" pitchFamily="34" charset="-120"/>
              </a:rPr>
              <a:t>偽陽性率</a:t>
            </a:r>
            <a:r>
              <a:rPr lang="zh-CN"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接近</a:t>
            </a:r>
            <a:r>
              <a:rPr lang="en-US" altLang="zh-TW" sz="1100" b="1" i="0" u="sng" dirty="0">
                <a:solidFill>
                  <a:srgbClr val="000000"/>
                </a:solidFill>
                <a:effectLst/>
                <a:ea typeface="Microsoft JhengHei" panose="020B0604030504040204" pitchFamily="34" charset="-120"/>
              </a:rPr>
              <a:t>0</a:t>
            </a:r>
            <a:r>
              <a:rPr lang="zh-CN" altLang="zh-TW" sz="1100" b="0" i="0" dirty="0">
                <a:solidFill>
                  <a:srgbClr val="000000"/>
                </a:solidFill>
                <a:effectLst/>
                <a:ea typeface="Microsoft JhengHei" panose="020B0604030504040204" pitchFamily="34" charset="-120"/>
              </a:rPr>
              <a:t>。</a:t>
            </a:r>
            <a:endParaRPr lang="zh-TW" altLang="zh-TW" sz="1100" b="0" i="0" dirty="0">
              <a:effectLst/>
              <a:ea typeface="Microsoft JhengHei" panose="020B0604030504040204" pitchFamily="34" charset="-120"/>
            </a:endParaRPr>
          </a:p>
          <a:p>
            <a:pPr marL="285750" lvl="0" indent="-285750" rtl="0" fontAlgn="ctr">
              <a:spcBef>
                <a:spcPts val="0"/>
              </a:spcBef>
              <a:spcAft>
                <a:spcPts val="0"/>
              </a:spcAft>
              <a:buFont typeface="+mj-lt"/>
              <a:buAutoNum type="arabicPeriod"/>
            </a:pPr>
            <a:r>
              <a:rPr lang="zh-CN" altLang="zh-TW" sz="1100" b="0" i="0" dirty="0">
                <a:solidFill>
                  <a:srgbClr val="000000"/>
                </a:solidFill>
                <a:effectLst/>
                <a:ea typeface="Microsoft JhengHei" panose="020B0604030504040204" pitchFamily="34" charset="-120"/>
              </a:rPr>
              <a:t>比如：這</a:t>
            </a:r>
            <a:r>
              <a:rPr lang="en-US" altLang="zh-TW" sz="1100" b="0" i="0" dirty="0">
                <a:solidFill>
                  <a:srgbClr val="000000"/>
                </a:solidFill>
                <a:effectLst/>
                <a:ea typeface="Microsoft JhengHei" panose="020B0604030504040204" pitchFamily="34" charset="-120"/>
              </a:rPr>
              <a:t> </a:t>
            </a:r>
            <a:r>
              <a:rPr lang="en-US" altLang="zh-TW" sz="1100" b="1" i="0" u="sng" dirty="0">
                <a:solidFill>
                  <a:srgbClr val="000000"/>
                </a:solidFill>
                <a:effectLst/>
                <a:ea typeface="Microsoft JhengHei" panose="020B0604030504040204" pitchFamily="34" charset="-120"/>
              </a:rPr>
              <a:t>45</a:t>
            </a:r>
            <a:r>
              <a:rPr lang="zh-CN" altLang="zh-TW" sz="1100" b="1" i="0" u="sng" dirty="0">
                <a:solidFill>
                  <a:srgbClr val="000000"/>
                </a:solidFill>
                <a:effectLst/>
                <a:ea typeface="Microsoft JhengHei" panose="020B0604030504040204" pitchFamily="34" charset="-120"/>
              </a:rPr>
              <a:t>度斜直線</a:t>
            </a:r>
            <a:r>
              <a:rPr lang="zh-TW" altLang="zh-TW" sz="1100" b="0" i="0" dirty="0">
                <a:solidFill>
                  <a:srgbClr val="000000"/>
                </a:solidFill>
                <a:effectLst/>
                <a:ea typeface="Microsoft JhengHei" panose="020B0604030504040204" pitchFamily="34" charset="-120"/>
              </a:rPr>
              <a:t>：準確度只有</a:t>
            </a:r>
            <a:r>
              <a:rPr lang="en-US" altLang="zh-TW" sz="1100" b="1" i="0" u="sng" dirty="0">
                <a:solidFill>
                  <a:srgbClr val="000000"/>
                </a:solidFill>
                <a:effectLst/>
                <a:ea typeface="Microsoft JhengHei" panose="020B0604030504040204" pitchFamily="34" charset="-120"/>
              </a:rPr>
              <a:t>50</a:t>
            </a:r>
            <a:endParaRPr lang="zh-TW" altLang="zh-TW" sz="1100" b="0" i="0" dirty="0">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endParaRPr lang="en-US" altLang="zh-TW" sz="1100" b="0" i="0" dirty="0">
              <a:solidFill>
                <a:srgbClr val="000000"/>
              </a:solidFill>
              <a:effectLst/>
              <a:ea typeface="Microsoft JhengHei" panose="020B0604030504040204" pitchFamily="34" charset="-120"/>
            </a:endParaRP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altLang="zh-TW" sz="1100" b="0" i="0" dirty="0">
                <a:solidFill>
                  <a:srgbClr val="000000"/>
                </a:solidFill>
                <a:effectLst/>
                <a:ea typeface="Microsoft JhengHei" panose="020B0604030504040204" pitchFamily="34" charset="-120"/>
              </a:rPr>
              <a:t>ROC</a:t>
            </a:r>
            <a:r>
              <a:rPr lang="zh-TW" altLang="zh-TW" sz="1800" b="1" u="sng" dirty="0">
                <a:solidFill>
                  <a:srgbClr val="000000"/>
                </a:solidFill>
                <a:effectLst/>
                <a:ea typeface="Microsoft JhengHei" panose="020B0604030504040204" pitchFamily="34" charset="-120"/>
              </a:rPr>
              <a:t>曲線下的面積</a:t>
            </a:r>
            <a:r>
              <a:rPr lang="zh-TW" altLang="zh-TW" sz="1800" dirty="0">
                <a:solidFill>
                  <a:srgbClr val="000000"/>
                </a:solidFill>
                <a:effectLst/>
                <a:ea typeface="Microsoft JhengHei" panose="020B0604030504040204" pitchFamily="34" charset="-120"/>
              </a:rPr>
              <a:t>：</a:t>
            </a:r>
            <a:r>
              <a:rPr lang="en-US" altLang="zh-TW" sz="1800" b="1" u="sng" dirty="0">
                <a:solidFill>
                  <a:srgbClr val="000000"/>
                </a:solidFill>
                <a:effectLst/>
                <a:ea typeface="Microsoft JhengHei" panose="020B0604030504040204" pitchFamily="34" charset="-120"/>
              </a:rPr>
              <a:t>AUC</a:t>
            </a:r>
            <a:r>
              <a:rPr lang="zh-TW" altLang="zh-TW" sz="1100" b="0" i="0" dirty="0">
                <a:solidFill>
                  <a:srgbClr val="000000"/>
                </a:solidFill>
                <a:effectLst/>
                <a:ea typeface="Microsoft JhengHei" panose="020B0604030504040204" pitchFamily="34" charset="-120"/>
              </a:rPr>
              <a:t>，也是 衡量</a:t>
            </a:r>
            <a:r>
              <a:rPr lang="zh-TW" altLang="zh-TW" sz="1100" b="1" i="0" u="sng" dirty="0">
                <a:solidFill>
                  <a:srgbClr val="000000"/>
                </a:solidFill>
                <a:effectLst/>
                <a:ea typeface="Microsoft JhengHei" panose="020B0604030504040204" pitchFamily="34" charset="-120"/>
              </a:rPr>
              <a:t>性能</a:t>
            </a:r>
            <a:r>
              <a:rPr lang="zh-TW" altLang="zh-TW" sz="1100" b="0" i="0" dirty="0">
                <a:solidFill>
                  <a:srgbClr val="000000"/>
                </a:solidFill>
                <a:effectLst/>
                <a:ea typeface="Microsoft JhengHei" panose="020B0604030504040204" pitchFamily="34" charset="-120"/>
              </a:rPr>
              <a:t> 的 </a:t>
            </a:r>
            <a:r>
              <a:rPr lang="zh-TW" altLang="zh-TW" sz="1100" b="1" i="0" u="sng" dirty="0">
                <a:solidFill>
                  <a:srgbClr val="000000"/>
                </a:solidFill>
                <a:effectLst/>
                <a:ea typeface="Microsoft JhengHei" panose="020B0604030504040204" pitchFamily="34" charset="-120"/>
              </a:rPr>
              <a:t>指標</a:t>
            </a:r>
            <a:r>
              <a:rPr lang="zh-TW" altLang="en-US" sz="1100" b="0" i="0" u="none" dirty="0">
                <a:solidFill>
                  <a:srgbClr val="000000"/>
                </a:solidFill>
                <a:effectLst/>
                <a:ea typeface="Microsoft JhengHei" panose="020B0604030504040204" pitchFamily="34" charset="-120"/>
              </a:rPr>
              <a:t>：</a:t>
            </a:r>
            <a:r>
              <a:rPr lang="zh-TW" altLang="en-US" sz="1100" b="1" i="0" u="sng" dirty="0">
                <a:solidFill>
                  <a:srgbClr val="000000"/>
                </a:solidFill>
                <a:effectLst/>
                <a:ea typeface="Microsoft JhengHei" panose="020B0604030504040204" pitchFamily="34" charset="-120"/>
              </a:rPr>
              <a:t>越大越準</a:t>
            </a:r>
            <a:r>
              <a:rPr lang="zh-TW" altLang="zh-TW" sz="1100" b="0" i="0" dirty="0">
                <a:solidFill>
                  <a:srgbClr val="000000"/>
                </a:solidFill>
                <a:effectLst/>
                <a:ea typeface="Microsoft JhengHei" panose="020B0604030504040204" pitchFamily="34" charset="-120"/>
              </a:rPr>
              <a:t>（單一純量）</a:t>
            </a:r>
            <a:endParaRPr lang="en-US" altLang="zh-TW" sz="1100" b="0" i="0"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endParaRPr lang="en-US" altLang="zh-CN" sz="1100" b="0" i="0" strike="sngStrike"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endParaRPr lang="en-US" altLang="zh-CN" strike="sngStrike" dirty="0"/>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100" dirty="0">
                <a:solidFill>
                  <a:srgbClr val="000000"/>
                </a:solidFill>
                <a:effectLst/>
                <a:ea typeface="Microsoft JhengHei" panose="020B0604030504040204" pitchFamily="34" charset="-120"/>
              </a:rPr>
              <a:t>右圖</a:t>
            </a:r>
            <a:r>
              <a:rPr lang="en-US" altLang="zh-TW" sz="1100" dirty="0">
                <a:solidFill>
                  <a:srgbClr val="000000"/>
                </a:solidFill>
                <a:effectLst/>
                <a:ea typeface="Microsoft JhengHei" panose="020B0604030504040204" pitchFamily="34" charset="-120"/>
              </a:rPr>
              <a:t>(b)</a:t>
            </a:r>
            <a:r>
              <a:rPr lang="zh-TW" altLang="zh-TW" sz="1100" dirty="0">
                <a:solidFill>
                  <a:srgbClr val="000000"/>
                </a:solidFill>
                <a:effectLst/>
                <a:ea typeface="Microsoft JhengHei" panose="020B0604030504040204" pitchFamily="34" charset="-120"/>
              </a:rPr>
              <a:t> 以 剛提過</a:t>
            </a:r>
            <a:r>
              <a:rPr lang="zh-TW" altLang="en-US" sz="11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距離閾值</a:t>
            </a:r>
            <a:r>
              <a:rPr lang="en-US" altLang="zh-TW" sz="1800" b="1" u="sng" dirty="0">
                <a:solidFill>
                  <a:srgbClr val="000000"/>
                </a:solidFill>
                <a:effectLst/>
                <a:ea typeface="Microsoft JhengHei" panose="020B0604030504040204" pitchFamily="34" charset="-120"/>
              </a:rPr>
              <a:t> </a:t>
            </a:r>
            <a:r>
              <a:rPr lang="en-US" altLang="zh-TW" sz="1800" b="1" u="sng" dirty="0" err="1">
                <a:solidFill>
                  <a:srgbClr val="000000"/>
                </a:solidFill>
                <a:effectLst/>
                <a:ea typeface="Microsoft JhengHei" panose="020B0604030504040204" pitchFamily="34" charset="-120"/>
              </a:rPr>
              <a:t>方法</a:t>
            </a:r>
            <a:r>
              <a:rPr lang="en-US" altLang="zh-TW"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配對狀況</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的 </a:t>
            </a:r>
            <a:r>
              <a:rPr lang="zh-TW" altLang="zh-TW" sz="1800" b="1" u="sng" dirty="0">
                <a:solidFill>
                  <a:srgbClr val="000000"/>
                </a:solidFill>
                <a:effectLst/>
                <a:ea typeface="Microsoft JhengHei" panose="020B0604030504040204" pitchFamily="34" charset="-120"/>
              </a:rPr>
              <a:t>分布</a:t>
            </a:r>
            <a:r>
              <a:rPr lang="zh-TW" altLang="zh-TW" sz="1100" dirty="0">
                <a:solidFill>
                  <a:srgbClr val="000000"/>
                </a:solidFill>
                <a:effectLst/>
                <a:ea typeface="Microsoft JhengHei" panose="020B0604030504040204" pitchFamily="34" charset="-120"/>
              </a:rPr>
              <a:t>：</a:t>
            </a:r>
            <a:br>
              <a:rPr lang="en-US" altLang="zh-TW" sz="1100" dirty="0">
                <a:solidFill>
                  <a:srgbClr val="000000"/>
                </a:solidFill>
                <a:effectLst/>
                <a:ea typeface="Microsoft JhengHei" panose="020B0604030504040204" pitchFamily="34" charset="-120"/>
              </a:rPr>
            </a:br>
            <a:r>
              <a:rPr lang="zh-TW" altLang="en-US" sz="1100" dirty="0">
                <a:solidFill>
                  <a:srgbClr val="000000"/>
                </a:solidFill>
                <a:effectLst/>
                <a:ea typeface="Microsoft JhengHei" panose="020B0604030504040204" pitchFamily="34" charset="-120"/>
              </a:rPr>
              <a:t>橫軸</a:t>
            </a:r>
            <a:r>
              <a:rPr lang="en-US" altLang="zh-TW" sz="1100" dirty="0">
                <a:solidFill>
                  <a:srgbClr val="000000"/>
                </a:solidFill>
                <a:effectLst/>
                <a:ea typeface="Microsoft JhengHei" panose="020B0604030504040204" pitchFamily="34" charset="-120"/>
              </a:rPr>
              <a:t>d</a:t>
            </a:r>
            <a:r>
              <a:rPr lang="zh-TW" altLang="en-US" sz="1100" dirty="0">
                <a:solidFill>
                  <a:srgbClr val="000000"/>
                </a:solidFill>
                <a:effectLst/>
                <a:ea typeface="Microsoft JhengHei" panose="020B0604030504040204" pitchFamily="34" charset="-120"/>
              </a:rPr>
              <a:t>：距離，</a:t>
            </a:r>
            <a:r>
              <a:rPr lang="zh-TW" altLang="zh-TW" sz="1100" dirty="0">
                <a:solidFill>
                  <a:srgbClr val="000000"/>
                </a:solidFill>
                <a:effectLst/>
                <a:ea typeface="Microsoft JhengHei" panose="020B0604030504040204" pitchFamily="34" charset="-120"/>
              </a:rPr>
              <a:t>中間</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這條線</a:t>
            </a:r>
            <a:r>
              <a:rPr lang="en-US" altLang="zh-TW" sz="1100" b="1" u="sng" dirty="0">
                <a:solidFill>
                  <a:srgbClr val="000000"/>
                </a:solidFill>
                <a:effectLst/>
                <a:ea typeface="Microsoft JhengHei" panose="020B0604030504040204" pitchFamily="34" charset="-120"/>
              </a:rPr>
              <a:t> </a:t>
            </a:r>
            <a:r>
              <a:rPr lang="el-GR" altLang="zh-TW" sz="1100" b="1" u="sng" dirty="0" err="1">
                <a:solidFill>
                  <a:srgbClr val="000000"/>
                </a:solidFill>
                <a:effectLst/>
                <a:ea typeface="Microsoft JhengHei" panose="020B0604030504040204" pitchFamily="34" charset="-120"/>
              </a:rPr>
              <a:t>θ</a:t>
            </a:r>
            <a:r>
              <a:rPr lang="el-GR" altLang="zh-TW" sz="1100" dirty="0" err="1">
                <a:solidFill>
                  <a:srgbClr val="000000"/>
                </a:solidFill>
                <a:effectLst/>
                <a:ea typeface="Microsoft JhengHei" panose="020B0604030504040204" pitchFamily="34" charset="-120"/>
              </a:rPr>
              <a:t>：</a:t>
            </a:r>
            <a:r>
              <a:rPr lang="el-GR" altLang="zh-TW" sz="1100" b="1" u="sng" dirty="0" err="1">
                <a:solidFill>
                  <a:srgbClr val="000000"/>
                </a:solidFill>
                <a:effectLst/>
                <a:ea typeface="Microsoft JhengHei" panose="020B0604030504040204" pitchFamily="34" charset="-120"/>
              </a:rPr>
              <a:t>閾值</a:t>
            </a:r>
            <a:endParaRPr lang="zh-TW" altLang="zh-TW" sz="1100"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mj-lt"/>
              <a:buAutoNum type="arabicPeriod"/>
            </a:pPr>
            <a:r>
              <a:rPr lang="zh-TW" altLang="zh-TW" sz="1100" b="1" u="sng" dirty="0">
                <a:solidFill>
                  <a:srgbClr val="000000"/>
                </a:solidFill>
                <a:effectLst/>
                <a:ea typeface="Microsoft JhengHei" panose="020B0604030504040204" pitchFamily="34" charset="-120"/>
              </a:rPr>
              <a:t>閾值</a:t>
            </a:r>
            <a:r>
              <a:rPr lang="el-GR" altLang="zh-TW" sz="1100" b="1" u="sng" dirty="0">
                <a:solidFill>
                  <a:srgbClr val="000000"/>
                </a:solidFill>
                <a:effectLst/>
                <a:ea typeface="Microsoft JhengHei" panose="020B0604030504040204" pitchFamily="34" charset="-120"/>
              </a:rPr>
              <a:t>θ </a:t>
            </a:r>
            <a:r>
              <a:rPr lang="zh-TW" altLang="zh-TW" sz="1100" b="1" u="sng" dirty="0">
                <a:solidFill>
                  <a:srgbClr val="000000"/>
                </a:solidFill>
                <a:effectLst/>
                <a:ea typeface="Microsoft JhengHei" panose="020B0604030504040204" pitchFamily="34" charset="-120"/>
              </a:rPr>
              <a:t>增加</a:t>
            </a:r>
            <a:r>
              <a:rPr lang="zh-TW" altLang="zh-TW" sz="1100" dirty="0">
                <a:solidFill>
                  <a:srgbClr val="000000"/>
                </a:solidFill>
                <a:effectLst/>
                <a:ea typeface="Microsoft JhengHei" panose="020B0604030504040204" pitchFamily="34" charset="-120"/>
              </a:rPr>
              <a:t>，真陽性</a:t>
            </a:r>
            <a:r>
              <a:rPr lang="en-US" altLang="zh-TW" sz="1100" dirty="0">
                <a:solidFill>
                  <a:srgbClr val="000000"/>
                </a:solidFill>
                <a:effectLst/>
                <a:ea typeface="Microsoft JhengHei" panose="020B0604030504040204" pitchFamily="34" charset="-120"/>
              </a:rPr>
              <a:t>TP：</a:t>
            </a:r>
            <a:r>
              <a:rPr lang="zh-TW" altLang="zh-TW" sz="1100" b="1" u="sng" dirty="0">
                <a:solidFill>
                  <a:srgbClr val="000000"/>
                </a:solidFill>
                <a:effectLst/>
                <a:ea typeface="Microsoft JhengHei" panose="020B0604030504040204" pitchFamily="34" charset="-120"/>
              </a:rPr>
              <a:t>數量增加</a:t>
            </a:r>
            <a:r>
              <a:rPr lang="zh-TW" altLang="zh-TW" sz="1100" dirty="0">
                <a:solidFill>
                  <a:srgbClr val="000000"/>
                </a:solidFill>
                <a:effectLst/>
                <a:ea typeface="Microsoft JhengHei" panose="020B0604030504040204" pitchFamily="34" charset="-120"/>
              </a:rPr>
              <a:t>，但 假陽性</a:t>
            </a:r>
            <a:r>
              <a:rPr lang="en-US" altLang="zh-TW" sz="1100" dirty="0">
                <a:solidFill>
                  <a:srgbClr val="000000"/>
                </a:solidFill>
                <a:effectLst/>
                <a:ea typeface="Microsoft JhengHei" panose="020B0604030504040204" pitchFamily="34" charset="-120"/>
              </a:rPr>
              <a:t>FP：</a:t>
            </a:r>
            <a:r>
              <a:rPr lang="zh-TW" altLang="zh-TW" sz="1100" b="1" u="sng" dirty="0">
                <a:solidFill>
                  <a:srgbClr val="000000"/>
                </a:solidFill>
                <a:effectLst/>
                <a:ea typeface="Microsoft JhengHei" panose="020B0604030504040204" pitchFamily="34" charset="-120"/>
              </a:rPr>
              <a:t>也會增加</a:t>
            </a:r>
            <a:r>
              <a:rPr lang="zh-CN" altLang="zh-TW" sz="1100" dirty="0">
                <a:solidFill>
                  <a:srgbClr val="000000"/>
                </a:solidFill>
                <a:effectLst/>
                <a:ea typeface="Microsoft JhengHei" panose="020B0604030504040204" pitchFamily="34" charset="-120"/>
              </a:rPr>
              <a:t>。</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如果要</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越準</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兩個山峰</a:t>
            </a:r>
            <a:r>
              <a:rPr lang="zh-TW" altLang="zh-TW" sz="1100" dirty="0">
                <a:solidFill>
                  <a:srgbClr val="000000"/>
                </a:solidFill>
                <a:effectLst/>
                <a:ea typeface="Microsoft JhengHei" panose="020B0604030504040204" pitchFamily="34" charset="-120"/>
              </a:rPr>
              <a:t> 要 </a:t>
            </a:r>
            <a:r>
              <a:rPr lang="zh-TW" altLang="zh-TW" sz="1100" b="1" u="sng" dirty="0">
                <a:solidFill>
                  <a:srgbClr val="000000"/>
                </a:solidFill>
                <a:effectLst/>
                <a:ea typeface="Microsoft JhengHei" panose="020B0604030504040204" pitchFamily="34" charset="-120"/>
              </a:rPr>
              <a:t>越開</a:t>
            </a:r>
            <a:r>
              <a:rPr lang="zh-TW" altLang="zh-TW" sz="1100" dirty="0">
                <a:solidFill>
                  <a:srgbClr val="000000"/>
                </a:solidFill>
                <a:effectLst/>
                <a:ea typeface="Microsoft JhengHei" panose="020B0604030504040204" pitchFamily="34" charset="-120"/>
              </a:rPr>
              <a:t>，中間 </a:t>
            </a:r>
            <a:r>
              <a:rPr lang="en-US" altLang="zh-TW" sz="1100" b="1" u="sng" dirty="0">
                <a:solidFill>
                  <a:srgbClr val="000000"/>
                </a:solidFill>
                <a:effectLst/>
                <a:ea typeface="Microsoft JhengHei" panose="020B0604030504040204" pitchFamily="34" charset="-120"/>
              </a:rPr>
              <a:t>overlap </a:t>
            </a:r>
            <a:r>
              <a:rPr lang="zh-TW" altLang="zh-TW" sz="1100" b="1" u="sng" dirty="0">
                <a:solidFill>
                  <a:srgbClr val="000000"/>
                </a:solidFill>
                <a:effectLst/>
                <a:ea typeface="Microsoft JhengHei" panose="020B0604030504040204" pitchFamily="34" charset="-120"/>
              </a:rPr>
              <a:t>越少</a:t>
            </a:r>
            <a:r>
              <a:rPr lang="zh-TW" altLang="zh-TW" sz="1100" dirty="0">
                <a:solidFill>
                  <a:srgbClr val="000000"/>
                </a:solidFill>
                <a:effectLst/>
                <a:ea typeface="Microsoft JhengHei" panose="020B0604030504040204" pitchFamily="34" charset="-120"/>
              </a:rPr>
              <a:t>，</a:t>
            </a: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再從</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中間</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找 </a:t>
            </a:r>
            <a:r>
              <a:rPr lang="zh-TW" altLang="zh-TW" sz="1100" b="1" u="sng" dirty="0">
                <a:solidFill>
                  <a:srgbClr val="000000"/>
                </a:solidFill>
                <a:effectLst/>
                <a:ea typeface="Microsoft JhengHei" panose="020B0604030504040204" pitchFamily="34" charset="-120"/>
              </a:rPr>
              <a:t>適合 閾值</a:t>
            </a:r>
            <a:endParaRPr lang="zh-TW" altLang="zh-TW" sz="1100" dirty="0">
              <a:solidFill>
                <a:srgbClr val="000000"/>
              </a:solidFill>
              <a:effectLst/>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是以 剛剛提過的 </a:t>
            </a:r>
            <a:r>
              <a:rPr lang="zh-TW" altLang="en-US" b="1" u="sng" dirty="0"/>
              <a:t>特徵間距離</a:t>
            </a:r>
            <a:r>
              <a:rPr lang="en-US" altLang="zh-TW" b="1" u="sng" dirty="0"/>
              <a:t>d</a:t>
            </a:r>
            <a:r>
              <a:rPr lang="en-US" altLang="zh-TW" dirty="0"/>
              <a:t> </a:t>
            </a:r>
            <a:r>
              <a:rPr lang="zh-TW" altLang="en-US" dirty="0"/>
              <a:t>的 </a:t>
            </a:r>
            <a:r>
              <a:rPr lang="zh-TW" altLang="en-US" b="1" u="sng" dirty="0"/>
              <a:t>配對的函數</a:t>
            </a:r>
            <a:r>
              <a:rPr lang="zh-TW" altLang="en-US" b="0" u="none" dirty="0"/>
              <a:t> </a:t>
            </a:r>
            <a:r>
              <a:rPr lang="zh-TW" altLang="en-US" dirty="0"/>
              <a:t>分布</a:t>
            </a:r>
            <a:r>
              <a:rPr lang="zh-TW" altLang="en-US" b="0" u="none" dirty="0"/>
              <a:t>：</a:t>
            </a:r>
            <a:br>
              <a:rPr lang="en-US" altLang="zh-TW" dirty="0"/>
            </a:br>
            <a:r>
              <a:rPr lang="zh-TW" altLang="en-US" dirty="0"/>
              <a:t>陽性：配對到、 陰性：沒配對到</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trike="sngStrike" dirty="0"/>
              <a:t>（或者，有時使用 相等的錯誤率</a:t>
            </a:r>
            <a:r>
              <a:rPr lang="en-US" altLang="zh-CN" strike="sngStrike" dirty="0"/>
              <a:t>(equal error rate) </a:t>
            </a:r>
            <a:r>
              <a:rPr lang="zh-TW" altLang="en-US" strike="sngStrike" dirty="0"/>
              <a:t>）</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ROC curve</a:t>
            </a:r>
            <a:r>
              <a:rPr lang="zh-TW" altLang="en-US" dirty="0"/>
              <a:t> </a:t>
            </a:r>
            <a:r>
              <a:rPr lang="zh-TW" altLang="en-US" b="0" i="0" dirty="0">
                <a:solidFill>
                  <a:srgbClr val="E2EEFF"/>
                </a:solidFill>
                <a:effectLst/>
                <a:latin typeface="Google Sans"/>
              </a:rPr>
              <a:t>接收者</a:t>
            </a:r>
            <a:r>
              <a:rPr lang="en-US" altLang="zh-TW" b="0" i="0" dirty="0">
                <a:solidFill>
                  <a:srgbClr val="E2EEFF"/>
                </a:solidFill>
                <a:effectLst/>
                <a:latin typeface="Google Sans"/>
              </a:rPr>
              <a:t> </a:t>
            </a:r>
            <a:r>
              <a:rPr lang="zh-TW" altLang="en-US" b="0" i="0" dirty="0">
                <a:solidFill>
                  <a:srgbClr val="E2EEFF"/>
                </a:solidFill>
                <a:effectLst/>
                <a:latin typeface="Google Sans"/>
              </a:rPr>
              <a:t>操作</a:t>
            </a:r>
            <a:r>
              <a:rPr lang="en-US" altLang="zh-TW" b="0" i="0" dirty="0">
                <a:solidFill>
                  <a:srgbClr val="E2EEFF"/>
                </a:solidFill>
                <a:effectLst/>
                <a:latin typeface="Google Sans"/>
              </a:rPr>
              <a:t> </a:t>
            </a:r>
            <a:r>
              <a:rPr lang="zh-TW" altLang="en-US" b="0" i="0" dirty="0">
                <a:solidFill>
                  <a:srgbClr val="E2EEFF"/>
                </a:solidFill>
                <a:effectLst/>
                <a:latin typeface="Google Sans"/>
              </a:rPr>
              <a:t>特徵</a:t>
            </a:r>
            <a:r>
              <a:rPr lang="en-US" altLang="zh-TW" b="0" i="0" dirty="0">
                <a:solidFill>
                  <a:srgbClr val="E2EEFF"/>
                </a:solidFill>
                <a:effectLst/>
                <a:latin typeface="Google Sans"/>
              </a:rPr>
              <a:t> </a:t>
            </a:r>
            <a:r>
              <a:rPr lang="zh-TW" altLang="en-US" b="0" i="0" dirty="0">
                <a:solidFill>
                  <a:srgbClr val="E2EEFF"/>
                </a:solidFill>
                <a:effectLst/>
                <a:latin typeface="Google Sans"/>
              </a:rPr>
              <a:t>曲線</a:t>
            </a:r>
            <a:endParaRPr lang="en-US" altLang="zh-TW" b="0" i="0" dirty="0">
              <a:solidFill>
                <a:srgbClr val="E2EEFF"/>
              </a:solidFill>
              <a:effectLst/>
              <a:latin typeface="Google San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图</a:t>
            </a:r>
            <a:r>
              <a:rPr lang="en-US" altLang="zh-CN" dirty="0"/>
              <a:t>7.25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ROC</a:t>
            </a:r>
            <a:r>
              <a:rPr lang="zh-TW" altLang="en-US" dirty="0"/>
              <a:t>曲线及其相关率</a:t>
            </a:r>
            <a:r>
              <a:rPr lang="en-US" altLang="zh-TW" dirty="0"/>
              <a:t>:</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CN" dirty="0"/>
              <a:t>ROC</a:t>
            </a:r>
            <a:r>
              <a:rPr lang="zh-TW" altLang="en-US" dirty="0"/>
              <a:t>曲线由特定的 特徵提取 和 配對算法 組合來畫出的</a:t>
            </a:r>
            <a:r>
              <a:rPr lang="zh-CN" altLang="en-US" dirty="0"/>
              <a:t>，</a:t>
            </a:r>
            <a:br>
              <a:rPr lang="en-US" altLang="zh-CN" dirty="0"/>
            </a:br>
            <a:r>
              <a:rPr lang="zh-TW" altLang="en-US" dirty="0"/>
              <a:t>绘制了</a:t>
            </a:r>
            <a:r>
              <a:rPr lang="en-US" altLang="zh-TW" dirty="0"/>
              <a:t> </a:t>
            </a:r>
            <a:r>
              <a:rPr lang="zh-TW" altLang="en-US" dirty="0"/>
              <a:t>特定</a:t>
            </a:r>
            <a:r>
              <a:rPr lang="en-US" altLang="zh-TW" dirty="0"/>
              <a:t> </a:t>
            </a:r>
            <a:r>
              <a:rPr lang="zh-TW" altLang="en-US" dirty="0"/>
              <a:t>特征提取</a:t>
            </a:r>
            <a:r>
              <a:rPr lang="en-US" altLang="zh-TW" dirty="0"/>
              <a:t> </a:t>
            </a:r>
            <a:r>
              <a:rPr lang="zh-TW" altLang="en-US" dirty="0"/>
              <a:t>和</a:t>
            </a:r>
            <a:r>
              <a:rPr lang="en-US" altLang="zh-TW" dirty="0"/>
              <a:t> </a:t>
            </a:r>
            <a:r>
              <a:rPr lang="zh-TW" altLang="en-US" dirty="0"/>
              <a:t>配對算法</a:t>
            </a:r>
            <a:r>
              <a:rPr lang="en-US" altLang="zh-TW" dirty="0"/>
              <a:t> </a:t>
            </a:r>
            <a:r>
              <a:rPr lang="zh-TW" altLang="en-US" dirty="0"/>
              <a:t>组合 的 真陽性率 与 偽陽性率 之间的关系。</a:t>
            </a:r>
            <a:endParaRPr lang="en-US" altLang="zh-TW" dirty="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理想情况下，真陽性率应该接近</a:t>
            </a:r>
            <a:r>
              <a:rPr lang="en-US" altLang="zh-TW" dirty="0"/>
              <a:t>1</a:t>
            </a:r>
            <a:r>
              <a:rPr lang="zh-TW" altLang="en-US" dirty="0"/>
              <a:t>，而偽阳性率接近</a:t>
            </a:r>
            <a:r>
              <a:rPr lang="en-US" altLang="zh-TW" dirty="0"/>
              <a:t>0</a:t>
            </a:r>
            <a:r>
              <a:rPr lang="zh-TW" altLang="en-US" dirty="0"/>
              <a:t>。</a:t>
            </a:r>
            <a:endParaRPr lang="en-US" altLang="zh-TW" dirty="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dirty="0"/>
              <a:t>ROC</a:t>
            </a:r>
            <a:r>
              <a:rPr lang="zh-TW" altLang="en-US" dirty="0"/>
              <a:t> 曲线下面积</a:t>
            </a:r>
            <a:r>
              <a:rPr lang="en-US" altLang="zh-TW" dirty="0"/>
              <a:t>(</a:t>
            </a:r>
            <a:r>
              <a:rPr lang="en-US" altLang="zh-CN" dirty="0"/>
              <a:t>area under The ROC curve, AUC)</a:t>
            </a:r>
            <a:r>
              <a:rPr lang="zh-TW" altLang="en-US" dirty="0"/>
              <a:t> 通常被用作 算法性能的单一</a:t>
            </a:r>
            <a:r>
              <a:rPr lang="en-US" altLang="zh-TW" dirty="0"/>
              <a:t>(</a:t>
            </a:r>
            <a:r>
              <a:rPr lang="zh-CN" altLang="en-US" dirty="0"/>
              <a:t>純量</a:t>
            </a:r>
            <a:r>
              <a:rPr lang="en-US" altLang="zh-TW" dirty="0"/>
              <a:t>)</a:t>
            </a:r>
            <a:r>
              <a:rPr lang="zh-TW" altLang="en-US" dirty="0"/>
              <a:t>度量。</a:t>
            </a:r>
            <a:endParaRPr lang="en-US" altLang="zh-TW" dirty="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或者，有时也使用等错误率</a:t>
            </a:r>
            <a:r>
              <a:rPr lang="en-US" altLang="zh-CN" dirty="0"/>
              <a:t>(equal error rate) </a:t>
            </a:r>
            <a:r>
              <a:rPr lang="zh-TW" altLang="en-US" dirty="0"/>
              <a:t>。</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陽性</a:t>
            </a:r>
            <a:r>
              <a:rPr lang="en-US" altLang="zh-TW" dirty="0"/>
              <a:t>(</a:t>
            </a:r>
            <a:r>
              <a:rPr lang="zh-CN" altLang="en-US" dirty="0"/>
              <a:t>配對到</a:t>
            </a:r>
            <a:r>
              <a:rPr lang="en-US" altLang="zh-TW" dirty="0"/>
              <a:t>)</a:t>
            </a:r>
            <a:r>
              <a:rPr lang="zh-TW" altLang="en-US" dirty="0"/>
              <a:t> 和 陰性</a:t>
            </a:r>
            <a:r>
              <a:rPr lang="en-US" altLang="zh-TW" dirty="0"/>
              <a:t>(</a:t>
            </a:r>
            <a:r>
              <a:rPr lang="zh-CN" altLang="en-US" dirty="0"/>
              <a:t>沒配對到</a:t>
            </a:r>
            <a:r>
              <a:rPr lang="en-US" altLang="zh-TW" dirty="0"/>
              <a:t>)</a:t>
            </a:r>
            <a:r>
              <a:rPr lang="zh-TW" altLang="en-US" dirty="0"/>
              <a:t> 的分布，作为 特征间距离</a:t>
            </a:r>
            <a:r>
              <a:rPr lang="en-US" altLang="zh-CN" dirty="0"/>
              <a:t>d</a:t>
            </a:r>
            <a:r>
              <a:rPr lang="zh-TW" altLang="en-US" dirty="0"/>
              <a:t> 的函数。</a:t>
            </a:r>
            <a:endParaRPr lang="en-US" altLang="zh-TW" dirty="0"/>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随着阈值</a:t>
            </a:r>
            <a:r>
              <a:rPr lang="el-GR" altLang="zh-CN" dirty="0"/>
              <a:t>θ</a:t>
            </a:r>
            <a:r>
              <a:rPr lang="zh-TW" altLang="en-US" dirty="0"/>
              <a:t>的增加，真陽性 </a:t>
            </a:r>
            <a:r>
              <a:rPr lang="en-US" altLang="zh-TW" dirty="0"/>
              <a:t>(</a:t>
            </a:r>
            <a:r>
              <a:rPr lang="en-US" altLang="zh-CN" dirty="0"/>
              <a:t>TP)</a:t>
            </a:r>
            <a:r>
              <a:rPr lang="zh-TW" altLang="en-US" dirty="0"/>
              <a:t> 和 假陽性 </a:t>
            </a:r>
            <a:r>
              <a:rPr lang="en-US" altLang="zh-TW" dirty="0"/>
              <a:t>(</a:t>
            </a:r>
            <a:r>
              <a:rPr lang="en-US" altLang="zh-CN" dirty="0"/>
              <a:t>FP)</a:t>
            </a:r>
            <a:r>
              <a:rPr lang="zh-TW" altLang="en-US" dirty="0"/>
              <a:t> 的数量增加。</a:t>
            </a:r>
            <a:endParaRPr lang="en-US" altLang="zh-CN"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61</a:t>
            </a:fld>
            <a:endParaRPr lang="zh-TW" altLang="en-US"/>
          </a:p>
        </p:txBody>
      </p:sp>
    </p:spTree>
    <p:extLst>
      <p:ext uri="{BB962C8B-B14F-4D97-AF65-F5344CB8AC3E}">
        <p14:creationId xmlns:p14="http://schemas.microsoft.com/office/powerpoint/2010/main" val="16906884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47500" lnSpcReduction="20000"/>
          </a:bodyPr>
          <a:lstStyle/>
          <a:p>
            <a:r>
              <a:rPr lang="zh-TW" altLang="en-US" b="1" u="sng" dirty="0"/>
              <a:t>選好 </a:t>
            </a:r>
            <a:r>
              <a:rPr lang="zh-TW" altLang="en-US" b="1" u="sng" baseline="0" dirty="0"/>
              <a:t>配對策</a:t>
            </a:r>
            <a:r>
              <a:rPr lang="zh-TW" altLang="en-US" b="0" u="sng" baseline="0" dirty="0"/>
              <a:t>略</a:t>
            </a:r>
            <a:r>
              <a:rPr lang="zh-TW" altLang="en-US" b="0" u="none" baseline="0" dirty="0"/>
              <a:t> </a:t>
            </a:r>
            <a:r>
              <a:rPr lang="zh-TW" altLang="en-US" baseline="0" dirty="0"/>
              <a:t>後</a:t>
            </a:r>
            <a:endParaRPr lang="en-US" altLang="zh-TW" baseline="0" dirty="0"/>
          </a:p>
          <a:p>
            <a:pPr marL="171450" indent="-171450">
              <a:buFont typeface="Arial" panose="020B0604020202020204" pitchFamily="34" charset="0"/>
              <a:buChar char="•"/>
            </a:pPr>
            <a:r>
              <a:rPr lang="zh-TW" altLang="en-US" baseline="0" dirty="0"/>
              <a:t>接下來，要設計 </a:t>
            </a:r>
            <a:r>
              <a:rPr lang="zh-TW" altLang="en-US" b="1" u="sng" baseline="0" dirty="0"/>
              <a:t>有效率的的演算法</a:t>
            </a:r>
            <a:r>
              <a:rPr lang="zh-TW" altLang="en-US" baseline="0" dirty="0"/>
              <a:t>，</a:t>
            </a:r>
            <a:r>
              <a:rPr lang="zh-TW" altLang="en-US" b="1" u="sng" baseline="0" dirty="0"/>
              <a:t>搜尋附近</a:t>
            </a:r>
            <a:r>
              <a:rPr lang="zh-TW" altLang="en-US" b="0" u="none" baseline="0" dirty="0"/>
              <a:t> </a:t>
            </a:r>
            <a:r>
              <a:rPr lang="zh-TW" altLang="en-US" baseline="0" dirty="0"/>
              <a:t>的點</a:t>
            </a:r>
            <a:endParaRPr lang="en-US" altLang="zh-TW" baseline="0" dirty="0"/>
          </a:p>
          <a:p>
            <a:endParaRPr lang="en-US" altLang="zh-TW" baseline="0" dirty="0"/>
          </a:p>
          <a:p>
            <a:r>
              <a:rPr lang="zh-TW" altLang="en-US" baseline="0" dirty="0"/>
              <a:t>使用 </a:t>
            </a:r>
            <a:r>
              <a:rPr lang="zh-TW" altLang="en-US" b="1" u="sng" baseline="0" dirty="0"/>
              <a:t>索引結構</a:t>
            </a:r>
            <a:r>
              <a:rPr lang="zh-TW" altLang="en-US" baseline="0" dirty="0"/>
              <a:t>，比如：</a:t>
            </a:r>
            <a:r>
              <a:rPr lang="zh-TW" altLang="en-US" b="1" u="sng" baseline="0" dirty="0"/>
              <a:t>多維搜索樹</a:t>
            </a:r>
            <a:r>
              <a:rPr lang="zh-TW" altLang="en-US" baseline="0" dirty="0"/>
              <a:t>，或 </a:t>
            </a:r>
            <a:r>
              <a:rPr lang="en-US" altLang="zh-TW" b="1" u="sng" baseline="0" dirty="0"/>
              <a:t>hash table</a:t>
            </a:r>
            <a:r>
              <a:rPr lang="zh-TW" altLang="en-US" baseline="0" dirty="0"/>
              <a:t>（雜湊函數），</a:t>
            </a:r>
            <a:endParaRPr lang="en-US" altLang="zh-TW" baseline="0" dirty="0"/>
          </a:p>
          <a:p>
            <a:pPr marL="171450" indent="-171450">
              <a:buFont typeface="Arial" panose="020B0604020202020204" pitchFamily="34" charset="0"/>
              <a:buChar char="•"/>
            </a:pPr>
            <a:r>
              <a:rPr lang="zh-TW" altLang="en-US" baseline="0" dirty="0"/>
              <a:t>主要</a:t>
            </a:r>
            <a:r>
              <a:rPr lang="zh-TW" altLang="en-US" dirty="0"/>
              <a:t>根據 </a:t>
            </a:r>
            <a:r>
              <a:rPr lang="zh-TW" altLang="en-US" b="1" u="sng" dirty="0"/>
              <a:t>空間位置</a:t>
            </a:r>
            <a:r>
              <a:rPr lang="zh-TW" altLang="en-US" dirty="0"/>
              <a:t>，</a:t>
            </a:r>
            <a:r>
              <a:rPr lang="zh-TW" altLang="en-US" b="1" u="sng" dirty="0"/>
              <a:t>分類 特徵點</a:t>
            </a:r>
            <a:endParaRPr lang="en-US" altLang="zh-TW" b="1" u="sng" baseline="0" dirty="0"/>
          </a:p>
          <a:p>
            <a:endParaRPr lang="en-US" altLang="zh-TW" baseline="0" dirty="0"/>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左圖</a:t>
            </a:r>
            <a:r>
              <a:rPr lang="en-US" altLang="zh-TW" sz="1100" dirty="0">
                <a:solidFill>
                  <a:srgbClr val="000000"/>
                </a:solidFill>
                <a:effectLst/>
                <a:ea typeface="Microsoft JhengHei" panose="020B0604030504040204" pitchFamily="34" charset="-120"/>
              </a:rPr>
              <a:t>(a)：</a:t>
            </a:r>
            <a:r>
              <a:rPr lang="zh-TW" altLang="zh-TW" sz="1100" b="1" u="sng" dirty="0">
                <a:solidFill>
                  <a:srgbClr val="000000"/>
                </a:solidFill>
                <a:effectLst/>
                <a:ea typeface="Microsoft JhengHei" panose="020B0604030504040204" pitchFamily="34" charset="-120"/>
              </a:rPr>
              <a:t>特徵空間</a:t>
            </a:r>
            <a:r>
              <a:rPr lang="zh-TW" altLang="zh-TW" sz="1100" dirty="0">
                <a:solidFill>
                  <a:srgbClr val="000000"/>
                </a:solidFill>
                <a:effectLst/>
                <a:ea typeface="Microsoft JhengHei" panose="020B0604030504040204" pitchFamily="34" charset="-120"/>
              </a:rPr>
              <a:t>，上面</a:t>
            </a:r>
            <a:r>
              <a:rPr lang="en-US" altLang="zh-TW" sz="1100" dirty="0">
                <a:solidFill>
                  <a:srgbClr val="000000"/>
                </a:solidFill>
                <a:effectLst/>
                <a:ea typeface="Microsoft JhengHei" panose="020B0604030504040204" pitchFamily="34" charset="-120"/>
              </a:rPr>
              <a:t> A~H</a:t>
            </a:r>
            <a:r>
              <a:rPr lang="zh-TW" altLang="zh-TW" sz="1100" dirty="0">
                <a:solidFill>
                  <a:srgbClr val="000000"/>
                </a:solidFill>
                <a:effectLst/>
                <a:ea typeface="Microsoft JhengHei" panose="020B0604030504040204" pitchFamily="34" charset="-120"/>
              </a:rPr>
              <a:t> </a:t>
            </a:r>
            <a:r>
              <a:rPr lang="en-US" altLang="zh-TW" sz="1100" b="1" u="sng" dirty="0">
                <a:solidFill>
                  <a:srgbClr val="000000"/>
                </a:solidFill>
                <a:effectLst/>
                <a:ea typeface="Microsoft JhengHei" panose="020B0604030504040204" pitchFamily="34" charset="-120"/>
              </a:rPr>
              <a:t>8</a:t>
            </a:r>
            <a:r>
              <a:rPr lang="zh-TW" altLang="zh-TW" sz="1100" b="1" u="sng" dirty="0">
                <a:solidFill>
                  <a:srgbClr val="000000"/>
                </a:solidFill>
                <a:effectLst/>
                <a:ea typeface="Microsoft JhengHei" panose="020B0604030504040204" pitchFamily="34" charset="-120"/>
              </a:rPr>
              <a:t>個</a:t>
            </a:r>
            <a:r>
              <a:rPr lang="zh-TW" altLang="zh-TW" sz="1100" b="0" u="none" dirty="0">
                <a:solidFill>
                  <a:srgbClr val="000000"/>
                </a:solidFill>
                <a:effectLst/>
                <a:ea typeface="Microsoft JhengHei" panose="020B0604030504040204" pitchFamily="34" charset="-120"/>
              </a:rPr>
              <a:t> </a:t>
            </a:r>
            <a:r>
              <a:rPr lang="zh-CN" altLang="zh-TW" sz="1100" dirty="0">
                <a:solidFill>
                  <a:srgbClr val="000000"/>
                </a:solidFill>
                <a:effectLst/>
                <a:ea typeface="Microsoft JhengHei" panose="020B0604030504040204" pitchFamily="34" charset="-120"/>
              </a:rPr>
              <a:t>菱形</a:t>
            </a:r>
            <a:r>
              <a:rPr lang="zh-TW"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資料點</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遞迴</a:t>
            </a:r>
            <a:r>
              <a:rPr lang="zh-TW" altLang="zh-TW" sz="1100" dirty="0">
                <a:solidFill>
                  <a:srgbClr val="000000"/>
                </a:solidFill>
                <a:effectLst/>
                <a:ea typeface="Microsoft JhengHei" panose="020B0604030504040204" pitchFamily="34" charset="-120"/>
              </a:rPr>
              <a:t> 沿 水平</a:t>
            </a:r>
            <a:r>
              <a:rPr lang="zh-TW" altLang="en-US" sz="1100" dirty="0">
                <a:solidFill>
                  <a:srgbClr val="000000"/>
                </a:solidFill>
                <a:effectLst/>
                <a:ea typeface="Microsoft JhengHei" panose="020B0604030504040204" pitchFamily="34" charset="-120"/>
              </a:rPr>
              <a:t>跟</a:t>
            </a:r>
            <a:r>
              <a:rPr lang="zh-TW" altLang="zh-TW" sz="1100" dirty="0">
                <a:solidFill>
                  <a:srgbClr val="000000"/>
                </a:solidFill>
                <a:effectLst/>
                <a:ea typeface="Microsoft JhengHei" panose="020B0604030504040204" pitchFamily="34" charset="-120"/>
              </a:rPr>
              <a:t>垂直 </a:t>
            </a:r>
            <a:r>
              <a:rPr lang="zh-TW" altLang="zh-TW" sz="1100" b="1" u="sng" dirty="0">
                <a:solidFill>
                  <a:srgbClr val="000000"/>
                </a:solidFill>
                <a:effectLst/>
                <a:ea typeface="Microsoft JhengHei" panose="020B0604030504040204" pitchFamily="34" charset="-120"/>
              </a:rPr>
              <a:t>方向虛線</a:t>
            </a:r>
            <a:r>
              <a:rPr lang="en-US"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分割 </a:t>
            </a:r>
            <a:r>
              <a:rPr lang="zh-TW" altLang="zh-TW" sz="1100" dirty="0">
                <a:solidFill>
                  <a:srgbClr val="000000"/>
                </a:solidFill>
                <a:effectLst/>
                <a:ea typeface="Microsoft JhengHei" panose="020B0604030504040204" pitchFamily="34" charset="-120"/>
              </a:rPr>
              <a:t>平面：划分 這</a:t>
            </a:r>
            <a:r>
              <a:rPr lang="en-US" altLang="zh-TW" sz="1100" b="1" u="sng" dirty="0">
                <a:solidFill>
                  <a:srgbClr val="000000"/>
                </a:solidFill>
                <a:effectLst/>
                <a:ea typeface="Microsoft JhengHei" panose="020B0604030504040204" pitchFamily="34" charset="-120"/>
              </a:rPr>
              <a:t>8</a:t>
            </a:r>
            <a:r>
              <a:rPr lang="zh-TW" altLang="zh-TW" sz="1100" b="1" u="sng" dirty="0">
                <a:solidFill>
                  <a:srgbClr val="000000"/>
                </a:solidFill>
                <a:effectLst/>
                <a:ea typeface="Microsoft JhengHei" panose="020B0604030504040204" pitchFamily="34" charset="-120"/>
              </a:rPr>
              <a:t>個點</a:t>
            </a:r>
            <a:endParaRPr lang="en-US" altLang="zh-TW" sz="1200" b="0" i="0" strike="noStrike" kern="1200" dirty="0">
              <a:solidFill>
                <a:schemeClr val="tx1"/>
              </a:solidFill>
              <a:effectLst/>
              <a:latin typeface="+mn-lt"/>
              <a:ea typeface="+mn-ea"/>
              <a:cs typeface="+mn-cs"/>
            </a:endParaRPr>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對應</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右</a:t>
            </a:r>
            <a:r>
              <a:rPr lang="en-US" altLang="zh-TW" sz="1100" dirty="0" err="1">
                <a:solidFill>
                  <a:srgbClr val="000000"/>
                </a:solidFill>
                <a:effectLst/>
                <a:ea typeface="Microsoft JhengHei" panose="020B0604030504040204" pitchFamily="34" charset="-120"/>
              </a:rPr>
              <a:t>圖</a:t>
            </a:r>
            <a:r>
              <a:rPr lang="en-US" altLang="zh-TW" sz="1100" dirty="0">
                <a:solidFill>
                  <a:srgbClr val="000000"/>
                </a:solidFill>
                <a:effectLst/>
                <a:ea typeface="Microsoft JhengHei" panose="020B0604030504040204" pitchFamily="34" charset="-120"/>
              </a:rPr>
              <a:t>(b)</a:t>
            </a:r>
            <a:r>
              <a:rPr lang="zh-TW" altLang="zh-TW" sz="1100" dirty="0">
                <a:solidFill>
                  <a:srgbClr val="000000"/>
                </a:solidFill>
                <a:effectLst/>
                <a:ea typeface="Microsoft JhengHei" panose="020B0604030504040204" pitchFamily="34" charset="-120"/>
              </a:rPr>
              <a:t>：</a:t>
            </a:r>
            <a:r>
              <a:rPr lang="en-US" altLang="zh-TW" sz="1100" dirty="0">
                <a:solidFill>
                  <a:srgbClr val="000000"/>
                </a:solidFill>
                <a:effectLst/>
                <a:ea typeface="Microsoft JhengHei" panose="020B0604030504040204" pitchFamily="34" charset="-120"/>
              </a:rPr>
              <a:t>K-d</a:t>
            </a:r>
            <a:r>
              <a:rPr lang="zh-TW" altLang="zh-TW" sz="1100" dirty="0">
                <a:solidFill>
                  <a:srgbClr val="000000"/>
                </a:solidFill>
                <a:effectLst/>
                <a:ea typeface="Microsoft JhengHei" panose="020B0604030504040204" pitchFamily="34" charset="-120"/>
              </a:rPr>
              <a:t>樹，</a:t>
            </a:r>
            <a:r>
              <a:rPr lang="en-US" altLang="zh-TW" sz="1100" b="1" u="sng" dirty="0">
                <a:solidFill>
                  <a:srgbClr val="000000"/>
                </a:solidFill>
                <a:effectLst/>
                <a:ea typeface="Microsoft JhengHei" panose="020B0604030504040204" pitchFamily="34" charset="-120"/>
              </a:rPr>
              <a:t>d：</a:t>
            </a:r>
            <a:r>
              <a:rPr lang="zh-TW" altLang="zh-TW" sz="1100" b="1" u="sng" dirty="0">
                <a:solidFill>
                  <a:srgbClr val="000000"/>
                </a:solidFill>
                <a:effectLst/>
                <a:ea typeface="Microsoft JhengHei" panose="020B0604030504040204" pitchFamily="34" charset="-120"/>
              </a:rPr>
              <a:t>維度</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d1</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垂直</a:t>
            </a:r>
            <a:r>
              <a:rPr lang="zh-TW" altLang="zh-TW" sz="1100" dirty="0">
                <a:solidFill>
                  <a:srgbClr val="000000"/>
                </a:solidFill>
                <a:effectLst/>
                <a:ea typeface="Microsoft JhengHei" panose="020B0604030504040204" pitchFamily="34" charset="-120"/>
              </a:rPr>
              <a:t>切、</a:t>
            </a:r>
            <a:r>
              <a:rPr lang="en-US" altLang="zh-TW" sz="1100" dirty="0">
                <a:solidFill>
                  <a:srgbClr val="000000"/>
                </a:solidFill>
                <a:effectLst/>
                <a:ea typeface="Microsoft JhengHei" panose="020B0604030504040204" pitchFamily="34" charset="-120"/>
              </a:rPr>
              <a:t>d2：</a:t>
            </a:r>
            <a:r>
              <a:rPr lang="zh-TW" altLang="zh-TW" sz="1100" b="1" u="sng" dirty="0">
                <a:solidFill>
                  <a:srgbClr val="000000"/>
                </a:solidFill>
                <a:effectLst/>
                <a:ea typeface="Microsoft JhengHei" panose="020B0604030504040204" pitchFamily="34" charset="-120"/>
              </a:rPr>
              <a:t>水平</a:t>
            </a:r>
            <a:r>
              <a:rPr lang="zh-TW" altLang="zh-TW" sz="1100" dirty="0">
                <a:solidFill>
                  <a:srgbClr val="000000"/>
                </a:solidFill>
                <a:effectLst/>
                <a:ea typeface="Microsoft JhengHei" panose="020B0604030504040204" pitchFamily="34" charset="-120"/>
              </a:rPr>
              <a:t>切、右邊</a:t>
            </a:r>
            <a:r>
              <a:rPr lang="zh-TW" altLang="zh-TW" sz="1100" b="1" u="sng" dirty="0">
                <a:solidFill>
                  <a:srgbClr val="000000"/>
                </a:solidFill>
                <a:effectLst/>
                <a:ea typeface="Microsoft JhengHei" panose="020B0604030504040204" pitchFamily="34" charset="-120"/>
              </a:rPr>
              <a:t>數值</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位置</a:t>
            </a:r>
            <a:endParaRPr lang="zh-TW" altLang="zh-TW" sz="1100" dirty="0">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endParaRPr lang="en-US" altLang="zh-CN" sz="110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CN" altLang="zh-TW" sz="1100" dirty="0">
                <a:solidFill>
                  <a:srgbClr val="000000"/>
                </a:solidFill>
                <a:effectLst/>
                <a:ea typeface="Microsoft JhengHei" panose="020B0604030504040204" pitchFamily="34" charset="-120"/>
              </a:rPr>
              <a:t>例如：</a:t>
            </a:r>
            <a:endParaRPr lang="zh-CN" altLang="zh-TW" sz="1100" dirty="0">
              <a:effectLst/>
              <a:ea typeface="Microsoft JhengHei" panose="020B0604030504040204" pitchFamily="34" charset="-120"/>
            </a:endParaRPr>
          </a:p>
          <a:p>
            <a:pPr marL="228600" lvl="0" indent="-228600" rtl="0" fontAlgn="ctr">
              <a:spcBef>
                <a:spcPts val="0"/>
              </a:spcBef>
              <a:spcAft>
                <a:spcPts val="0"/>
              </a:spcAft>
              <a:buFont typeface="+mj-lt"/>
              <a:buAutoNum type="arabicPeriod"/>
            </a:pPr>
            <a:r>
              <a:rPr lang="zh-CN" altLang="zh-TW" sz="1100" b="1" i="0" u="sng" dirty="0">
                <a:solidFill>
                  <a:srgbClr val="000000"/>
                </a:solidFill>
                <a:effectLst/>
                <a:ea typeface="Microsoft JhengHei" panose="020B0604030504040204" pitchFamily="34" charset="-120"/>
              </a:rPr>
              <a:t>頂部</a:t>
            </a:r>
            <a:r>
              <a:rPr lang="zh-CN" altLang="zh-TW" sz="1100" b="0" i="0" dirty="0">
                <a:solidFill>
                  <a:srgbClr val="000000"/>
                </a:solidFill>
                <a:effectLst/>
                <a:ea typeface="Microsoft JhengHei" panose="020B0604030504040204" pitchFamily="34" charset="-120"/>
              </a:rPr>
              <a:t>節點：沿</a:t>
            </a:r>
            <a:r>
              <a:rPr lang="en-US" altLang="zh-TW" sz="1100" b="0" i="0" dirty="0">
                <a:solidFill>
                  <a:srgbClr val="000000"/>
                </a:solidFill>
                <a:effectLst/>
                <a:ea typeface="Microsoft JhengHei" panose="020B0604030504040204" pitchFamily="34" charset="-120"/>
              </a:rPr>
              <a:t> </a:t>
            </a:r>
            <a:r>
              <a:rPr lang="en-US" altLang="zh-TW" sz="1100" b="1" i="0" u="sng" dirty="0">
                <a:solidFill>
                  <a:srgbClr val="000000"/>
                </a:solidFill>
                <a:effectLst/>
                <a:ea typeface="Microsoft JhengHei" panose="020B0604030504040204" pitchFamily="34" charset="-120"/>
              </a:rPr>
              <a:t>d1</a:t>
            </a:r>
            <a:r>
              <a:rPr lang="zh-CN" altLang="zh-TW" sz="1100" b="1" i="0" u="sng" dirty="0">
                <a:solidFill>
                  <a:srgbClr val="000000"/>
                </a:solidFill>
                <a:effectLst/>
                <a:ea typeface="Microsoft JhengHei" panose="020B0604030504040204" pitchFamily="34" charset="-120"/>
              </a:rPr>
              <a:t> 垂直切</a:t>
            </a:r>
            <a:r>
              <a:rPr lang="zh-CN" altLang="zh-TW" sz="1100" b="0" i="0" dirty="0">
                <a:solidFill>
                  <a:srgbClr val="000000"/>
                </a:solidFill>
                <a:effectLst/>
                <a:ea typeface="Microsoft JhengHei" panose="020B0604030504040204" pitchFamily="34" charset="-120"/>
              </a:rPr>
              <a:t>，切在</a:t>
            </a:r>
            <a:r>
              <a:rPr lang="en-US" altLang="zh-TW" sz="1100" b="1" i="0" u="sng" dirty="0">
                <a:solidFill>
                  <a:srgbClr val="000000"/>
                </a:solidFill>
                <a:effectLst/>
                <a:ea typeface="Microsoft JhengHei" panose="020B0604030504040204" pitchFamily="34" charset="-120"/>
              </a:rPr>
              <a:t>0.34 </a:t>
            </a:r>
            <a:r>
              <a:rPr lang="zh-CN" altLang="zh-TW" sz="1100" b="1" i="0" u="sng" dirty="0">
                <a:solidFill>
                  <a:srgbClr val="000000"/>
                </a:solidFill>
                <a:effectLst/>
                <a:ea typeface="Microsoft JhengHei" panose="020B0604030504040204" pitchFamily="34" charset="-120"/>
              </a:rPr>
              <a:t>位置</a:t>
            </a:r>
            <a:r>
              <a:rPr lang="zh-CN" altLang="zh-TW" sz="1100" b="0" i="0" dirty="0">
                <a:solidFill>
                  <a:srgbClr val="000000"/>
                </a:solidFill>
                <a:effectLst/>
                <a:ea typeface="Microsoft JhengHei" panose="020B0604030504040204" pitchFamily="34" charset="-120"/>
              </a:rPr>
              <a:t>：</a:t>
            </a:r>
            <a:endParaRPr lang="zh-TW" altLang="zh-TW" sz="1100" b="1" i="0" dirty="0">
              <a:solidFill>
                <a:srgbClr val="000000"/>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CN" altLang="zh-TW" sz="1100" b="1" i="0" dirty="0">
                <a:solidFill>
                  <a:srgbClr val="000000"/>
                </a:solidFill>
                <a:effectLst/>
                <a:ea typeface="Microsoft JhengHei" panose="020B0604030504040204" pitchFamily="34" charset="-120"/>
              </a:rPr>
              <a:t>把 </a:t>
            </a:r>
            <a:r>
              <a:rPr lang="en-US" altLang="zh-TW" sz="1100" b="1" i="0" u="sng" dirty="0">
                <a:solidFill>
                  <a:srgbClr val="000000"/>
                </a:solidFill>
                <a:effectLst/>
                <a:ea typeface="Microsoft JhengHei" panose="020B0604030504040204" pitchFamily="34" charset="-120"/>
              </a:rPr>
              <a:t>ABCD </a:t>
            </a:r>
            <a:r>
              <a:rPr lang="zh-CN" altLang="zh-TW" sz="1100" b="1" i="0" dirty="0">
                <a:solidFill>
                  <a:srgbClr val="000000"/>
                </a:solidFill>
                <a:effectLst/>
                <a:ea typeface="Microsoft JhengHei" panose="020B0604030504040204" pitchFamily="34" charset="-120"/>
              </a:rPr>
              <a:t>跟 </a:t>
            </a:r>
            <a:r>
              <a:rPr lang="en-US" altLang="zh-TW" sz="1100" b="1" i="0" u="sng" dirty="0">
                <a:solidFill>
                  <a:srgbClr val="000000"/>
                </a:solidFill>
                <a:effectLst/>
                <a:ea typeface="Microsoft JhengHei" panose="020B0604030504040204" pitchFamily="34" charset="-120"/>
              </a:rPr>
              <a:t>EFGH</a:t>
            </a:r>
            <a:r>
              <a:rPr lang="en-US" altLang="zh-TW" sz="1100" b="1" i="0" dirty="0">
                <a:solidFill>
                  <a:srgbClr val="000000"/>
                </a:solidFill>
                <a:effectLst/>
                <a:ea typeface="Microsoft JhengHei" panose="020B0604030504040204" pitchFamily="34" charset="-120"/>
              </a:rPr>
              <a:t>，</a:t>
            </a:r>
            <a:r>
              <a:rPr lang="zh-CN" altLang="zh-TW" sz="1100" b="1" i="0" dirty="0">
                <a:solidFill>
                  <a:srgbClr val="000000"/>
                </a:solidFill>
                <a:effectLst/>
                <a:ea typeface="Microsoft JhengHei" panose="020B0604030504040204" pitchFamily="34" charset="-120"/>
              </a:rPr>
              <a:t>平分</a:t>
            </a:r>
            <a:r>
              <a:rPr lang="zh-CN" altLang="zh-TW" sz="1100" b="1" i="0" u="sng" dirty="0">
                <a:solidFill>
                  <a:srgbClr val="000000"/>
                </a:solidFill>
                <a:effectLst/>
                <a:ea typeface="Microsoft JhengHei" panose="020B0604030504040204" pitchFamily="34" charset="-120"/>
              </a:rPr>
              <a:t>切成兩邊</a:t>
            </a:r>
            <a:r>
              <a:rPr lang="zh-CN" altLang="zh-TW" sz="1100" b="1" i="0" dirty="0">
                <a:solidFill>
                  <a:srgbClr val="000000"/>
                </a:solidFill>
                <a:effectLst/>
                <a:ea typeface="Microsoft JhengHei" panose="020B0604030504040204" pitchFamily="34" charset="-120"/>
              </a:rPr>
              <a:t>，各</a:t>
            </a:r>
            <a:r>
              <a:rPr lang="en-US" altLang="zh-TW" sz="1100" b="1"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四個子</a:t>
            </a:r>
            <a:r>
              <a:rPr lang="zh-TW" altLang="zh-TW" sz="1100" b="1" i="0" u="sng" dirty="0">
                <a:solidFill>
                  <a:srgbClr val="000000"/>
                </a:solidFill>
                <a:effectLst/>
                <a:ea typeface="Microsoft JhengHei" panose="020B0604030504040204" pitchFamily="34" charset="-120"/>
              </a:rPr>
              <a:t>樹</a:t>
            </a:r>
            <a:endParaRPr lang="zh-TW" altLang="zh-TW" sz="1100" b="1" i="0"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下一個節點：</a:t>
            </a:r>
            <a:r>
              <a:rPr lang="zh-CN" altLang="zh-TW" sz="1100" b="0" i="0" dirty="0">
                <a:solidFill>
                  <a:srgbClr val="000000"/>
                </a:solidFill>
                <a:effectLst/>
                <a:ea typeface="Microsoft JhengHei" panose="020B0604030504040204" pitchFamily="34" charset="-120"/>
              </a:rPr>
              <a:t>沿</a:t>
            </a:r>
            <a:r>
              <a:rPr lang="en-US" altLang="zh-TW" sz="1100" b="0" i="0" dirty="0">
                <a:solidFill>
                  <a:srgbClr val="000000"/>
                </a:solidFill>
                <a:effectLst/>
                <a:ea typeface="Microsoft JhengHei" panose="020B0604030504040204" pitchFamily="34" charset="-120"/>
              </a:rPr>
              <a:t> </a:t>
            </a:r>
            <a:r>
              <a:rPr lang="en-US" altLang="zh-TW" sz="1100" b="1" i="0" u="sng" dirty="0">
                <a:solidFill>
                  <a:srgbClr val="000000"/>
                </a:solidFill>
                <a:effectLst/>
                <a:ea typeface="Microsoft JhengHei" panose="020B0604030504040204" pitchFamily="34" charset="-120"/>
              </a:rPr>
              <a:t>d2</a:t>
            </a:r>
            <a:r>
              <a:rPr lang="zh-CN" altLang="zh-TW" sz="1100" b="1" i="0" u="sng" dirty="0">
                <a:solidFill>
                  <a:srgbClr val="000000"/>
                </a:solidFill>
                <a:effectLst/>
                <a:ea typeface="Microsoft JhengHei" panose="020B0604030504040204" pitchFamily="34" charset="-120"/>
              </a:rPr>
              <a:t> 水平切</a:t>
            </a:r>
            <a:r>
              <a:rPr lang="zh-CN" altLang="zh-TW" sz="1100" b="0" i="0" dirty="0">
                <a:solidFill>
                  <a:srgbClr val="000000"/>
                </a:solidFill>
                <a:effectLst/>
                <a:ea typeface="Microsoft JhengHei" panose="020B0604030504040204" pitchFamily="34" charset="-120"/>
              </a:rPr>
              <a:t>，把 </a:t>
            </a:r>
            <a:r>
              <a:rPr lang="en-US" altLang="zh-TW" sz="1100" b="1" i="0" u="sng" dirty="0">
                <a:solidFill>
                  <a:srgbClr val="000000"/>
                </a:solidFill>
                <a:effectLst/>
                <a:ea typeface="Microsoft JhengHei" panose="020B0604030504040204" pitchFamily="34" charset="-120"/>
              </a:rPr>
              <a:t>AB </a:t>
            </a:r>
            <a:r>
              <a:rPr lang="zh-CN" altLang="zh-TW" sz="1100" b="0" i="0" dirty="0">
                <a:solidFill>
                  <a:srgbClr val="000000"/>
                </a:solidFill>
                <a:effectLst/>
                <a:ea typeface="Microsoft JhengHei" panose="020B0604030504040204" pitchFamily="34" charset="-120"/>
              </a:rPr>
              <a:t>跟 </a:t>
            </a:r>
            <a:r>
              <a:rPr lang="en-US" altLang="zh-TW" sz="1100" b="1" i="0" u="sng" dirty="0">
                <a:solidFill>
                  <a:srgbClr val="000000"/>
                </a:solidFill>
                <a:effectLst/>
                <a:ea typeface="Microsoft JhengHei" panose="020B0604030504040204" pitchFamily="34" charset="-120"/>
              </a:rPr>
              <a:t>CD </a:t>
            </a:r>
            <a:r>
              <a:rPr lang="zh-CN" altLang="zh-TW" sz="1100" b="0" i="0" dirty="0">
                <a:solidFill>
                  <a:srgbClr val="000000"/>
                </a:solidFill>
                <a:effectLst/>
                <a:ea typeface="Microsoft JhengHei" panose="020B0604030504040204" pitchFamily="34" charset="-120"/>
              </a:rPr>
              <a:t>切開</a:t>
            </a:r>
            <a:endParaRPr lang="zh-TW" altLang="zh-TW" sz="1100" b="0" i="0" dirty="0">
              <a:effectLst/>
              <a:ea typeface="Microsoft JhengHei" panose="020B0604030504040204" pitchFamily="34" charset="-120"/>
            </a:endParaRPr>
          </a:p>
          <a:p>
            <a:pPr marL="228600" lvl="0" indent="-22860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再往</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下一個節點：</a:t>
            </a:r>
            <a:r>
              <a:rPr lang="zh-CN" altLang="zh-TW" sz="1100" b="0" i="0" dirty="0">
                <a:solidFill>
                  <a:srgbClr val="000000"/>
                </a:solidFill>
                <a:effectLst/>
                <a:ea typeface="Microsoft JhengHei" panose="020B0604030504040204" pitchFamily="34" charset="-120"/>
              </a:rPr>
              <a:t>沿</a:t>
            </a:r>
            <a:r>
              <a:rPr lang="en-US" altLang="zh-TW" sz="1100" b="0" i="0" dirty="0">
                <a:solidFill>
                  <a:srgbClr val="000000"/>
                </a:solidFill>
                <a:effectLst/>
                <a:ea typeface="Microsoft JhengHei" panose="020B0604030504040204" pitchFamily="34" charset="-120"/>
              </a:rPr>
              <a:t> </a:t>
            </a:r>
            <a:r>
              <a:rPr lang="en-US" altLang="zh-TW" sz="1100" b="1" i="0" u="sng" dirty="0">
                <a:solidFill>
                  <a:srgbClr val="000000"/>
                </a:solidFill>
                <a:effectLst/>
                <a:ea typeface="Microsoft JhengHei" panose="020B0604030504040204" pitchFamily="34" charset="-120"/>
              </a:rPr>
              <a:t>d2</a:t>
            </a:r>
            <a:r>
              <a:rPr lang="zh-CN" altLang="zh-TW" sz="1100" b="1" i="0" u="sng" dirty="0">
                <a:solidFill>
                  <a:srgbClr val="000000"/>
                </a:solidFill>
                <a:effectLst/>
                <a:ea typeface="Microsoft JhengHei" panose="020B0604030504040204" pitchFamily="34" charset="-120"/>
              </a:rPr>
              <a:t> 水平切</a:t>
            </a:r>
            <a:r>
              <a:rPr lang="zh-CN" altLang="zh-TW" sz="1100" b="0" i="0" dirty="0">
                <a:solidFill>
                  <a:srgbClr val="000000"/>
                </a:solidFill>
                <a:effectLst/>
                <a:ea typeface="Microsoft JhengHei" panose="020B0604030504040204" pitchFamily="34" charset="-120"/>
              </a:rPr>
              <a:t>，再把 </a:t>
            </a:r>
            <a:r>
              <a:rPr lang="en-US" altLang="zh-TW" sz="1100" b="1" i="0" u="sng" dirty="0">
                <a:solidFill>
                  <a:srgbClr val="000000"/>
                </a:solidFill>
                <a:effectLst/>
                <a:ea typeface="Microsoft JhengHei" panose="020B0604030504040204" pitchFamily="34" charset="-120"/>
              </a:rPr>
              <a:t>A </a:t>
            </a:r>
            <a:r>
              <a:rPr lang="zh-CN" altLang="zh-TW" sz="1100" b="0" i="0" dirty="0">
                <a:solidFill>
                  <a:srgbClr val="000000"/>
                </a:solidFill>
                <a:effectLst/>
                <a:ea typeface="Microsoft JhengHei" panose="020B0604030504040204" pitchFamily="34" charset="-120"/>
              </a:rPr>
              <a:t>跟 </a:t>
            </a:r>
            <a:r>
              <a:rPr lang="en-US" altLang="zh-TW" sz="1100" b="1" i="0" u="sng" dirty="0">
                <a:solidFill>
                  <a:srgbClr val="000000"/>
                </a:solidFill>
                <a:effectLst/>
                <a:ea typeface="Microsoft JhengHei" panose="020B0604030504040204" pitchFamily="34" charset="-120"/>
              </a:rPr>
              <a:t>B </a:t>
            </a:r>
            <a:r>
              <a:rPr lang="zh-CN" altLang="zh-TW" sz="1100" b="0" i="0" dirty="0">
                <a:solidFill>
                  <a:srgbClr val="000000"/>
                </a:solidFill>
                <a:effectLst/>
                <a:ea typeface="Microsoft JhengHei" panose="020B0604030504040204" pitchFamily="34" charset="-120"/>
              </a:rPr>
              <a:t>切開，每個</a:t>
            </a:r>
            <a:r>
              <a:rPr lang="zh-CN" altLang="zh-TW" sz="1100" b="1" i="0" u="sng" dirty="0">
                <a:solidFill>
                  <a:srgbClr val="000000"/>
                </a:solidFill>
                <a:effectLst/>
                <a:ea typeface="Microsoft JhengHei" panose="020B0604030504040204" pitchFamily="34" charset="-120"/>
              </a:rPr>
              <a:t>葉節點</a:t>
            </a:r>
            <a:r>
              <a:rPr lang="zh-CN" altLang="zh-TW" sz="1100" b="0" i="0" dirty="0">
                <a:solidFill>
                  <a:srgbClr val="000000"/>
                </a:solidFill>
                <a:effectLst/>
                <a:ea typeface="Microsoft JhengHei" panose="020B0604030504040204" pitchFamily="34" charset="-120"/>
              </a:rPr>
              <a:t>：</a:t>
            </a:r>
            <a:r>
              <a:rPr lang="zh-CN" altLang="zh-TW" sz="1100" b="1" i="0" u="sng" dirty="0">
                <a:solidFill>
                  <a:srgbClr val="000000"/>
                </a:solidFill>
                <a:effectLst/>
                <a:ea typeface="Microsoft JhengHei" panose="020B0604030504040204" pitchFamily="34" charset="-120"/>
              </a:rPr>
              <a:t>資料點</a:t>
            </a:r>
            <a:endParaRPr lang="en-US" altLang="zh-CN" sz="1100" b="0" i="0" u="sng" kern="1200" dirty="0">
              <a:solidFill>
                <a:schemeClr val="tx1"/>
              </a:solidFill>
              <a:effectLst/>
              <a:latin typeface="+mn-lt"/>
              <a:ea typeface="Microsoft JhengHei" panose="020B0604030504040204" pitchFamily="34" charset="-120"/>
              <a:cs typeface="+mn-cs"/>
            </a:endParaRPr>
          </a:p>
          <a:p>
            <a:pPr marL="228600" lvl="0" indent="-228600" rtl="0" fontAlgn="ctr">
              <a:spcBef>
                <a:spcPts val="0"/>
              </a:spcBef>
              <a:spcAft>
                <a:spcPts val="0"/>
              </a:spcAft>
              <a:buFont typeface="+mj-lt"/>
              <a:buAutoNum type="arabicPeriod"/>
            </a:pPr>
            <a:endParaRPr lang="en-US" altLang="zh-TW" sz="1200" b="0" i="0" kern="1200" dirty="0">
              <a:solidFill>
                <a:schemeClr val="tx1"/>
              </a:solidFill>
              <a:effectLst/>
              <a:latin typeface="+mn-lt"/>
              <a:ea typeface="+mn-ea"/>
              <a:cs typeface="+mn-cs"/>
            </a:endParaRPr>
          </a:p>
          <a:p>
            <a:pPr marL="228600" indent="-228600" rtl="0" fontAlgn="ctr">
              <a:spcBef>
                <a:spcPts val="0"/>
              </a:spcBef>
              <a:spcAft>
                <a:spcPts val="0"/>
              </a:spcAft>
              <a:buFont typeface="+mj-lt"/>
              <a:buAutoNum type="arabicPeriod"/>
            </a:pPr>
            <a:r>
              <a:rPr lang="zh-TW" altLang="zh-TW" sz="1100" dirty="0">
                <a:solidFill>
                  <a:srgbClr val="000000"/>
                </a:solidFill>
                <a:effectLst/>
                <a:ea typeface="Microsoft JhengHei" panose="020B0604030504040204" pitchFamily="34" charset="-120"/>
              </a:rPr>
              <a:t>接著用：</a:t>
            </a:r>
            <a:r>
              <a:rPr lang="en-US" altLang="zh-TW" sz="1100" b="1" u="sng" dirty="0">
                <a:solidFill>
                  <a:srgbClr val="000000"/>
                </a:solidFill>
                <a:effectLst/>
                <a:ea typeface="Microsoft JhengHei" panose="020B0604030504040204" pitchFamily="34" charset="-120"/>
              </a:rPr>
              <a:t>BBF</a:t>
            </a:r>
            <a:r>
              <a:rPr lang="zh-TW" altLang="zh-TW" sz="1100" dirty="0">
                <a:solidFill>
                  <a:srgbClr val="000000"/>
                </a:solidFill>
                <a:effectLst/>
                <a:ea typeface="Microsoft JhengHei" panose="020B0604030504040204" pitchFamily="34" charset="-120"/>
              </a:rPr>
              <a:t>搜尋</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最佳籃子優先</a:t>
            </a:r>
            <a:r>
              <a:rPr lang="en-US" altLang="zh-TW" sz="1100" dirty="0">
                <a:solidFill>
                  <a:srgbClr val="000000"/>
                </a:solidFill>
                <a:effectLst/>
                <a:ea typeface="Microsoft JhengHei" panose="020B0604030504040204" pitchFamily="34" charset="-120"/>
              </a:rPr>
              <a:t> best bin first)</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en-US" sz="1100" dirty="0">
                <a:solidFill>
                  <a:srgbClr val="000000"/>
                </a:solidFill>
                <a:effectLst/>
                <a:ea typeface="Microsoft JhengHei" panose="020B0604030504040204" pitchFamily="34" charset="-120"/>
              </a:rPr>
              <a:t>在</a:t>
            </a:r>
            <a:r>
              <a:rPr lang="zh-CN" altLang="zh-TW" sz="1100" b="1" u="sng" dirty="0">
                <a:solidFill>
                  <a:srgbClr val="000000"/>
                </a:solidFill>
                <a:effectLst/>
                <a:ea typeface="Microsoft JhengHei" panose="020B0604030504040204" pitchFamily="34" charset="-120"/>
              </a:rPr>
              <a:t>查詢點 距離近的地方找</a:t>
            </a:r>
            <a:r>
              <a:rPr lang="zh-CN" altLang="zh-TW" sz="1100" dirty="0">
                <a:solidFill>
                  <a:srgbClr val="000000"/>
                </a:solidFill>
                <a:effectLst/>
                <a:ea typeface="Microsoft JhengHei" panose="020B0604030504040204" pitchFamily="34" charset="-120"/>
              </a:rPr>
              <a:t>，通常蠻</a:t>
            </a:r>
            <a:r>
              <a:rPr lang="zh-CN" altLang="zh-TW" sz="1100" b="1" u="sng" dirty="0">
                <a:solidFill>
                  <a:srgbClr val="000000"/>
                </a:solidFill>
                <a:effectLst/>
                <a:ea typeface="Microsoft JhengHei" panose="020B0604030504040204" pitchFamily="34" charset="-120"/>
              </a:rPr>
              <a:t>有效</a:t>
            </a:r>
            <a:endParaRPr lang="zh-TW" altLang="zh-TW" sz="1100"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mj-lt"/>
              <a:buAutoNum type="arabicPeriod"/>
            </a:pPr>
            <a:endParaRPr lang="en-US" altLang="zh-CN" sz="1100" b="1" i="0" u="sng"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mj-lt"/>
              <a:buAutoNum type="arabicPeriod"/>
            </a:pPr>
            <a:r>
              <a:rPr lang="zh-CN" altLang="zh-TW" sz="1100" b="1" i="0" u="sng" dirty="0">
                <a:solidFill>
                  <a:srgbClr val="000000"/>
                </a:solidFill>
                <a:effectLst/>
                <a:ea typeface="Microsoft JhengHei" panose="020B0604030504040204" pitchFamily="34" charset="-120"/>
              </a:rPr>
              <a:t>查詢點</a:t>
            </a:r>
            <a:r>
              <a:rPr lang="zh-CN" altLang="en-US" sz="1100" b="0" i="0" u="none" dirty="0">
                <a:solidFill>
                  <a:srgbClr val="000000"/>
                </a:solidFill>
                <a:effectLst/>
                <a:ea typeface="Microsoft JhengHei" panose="020B0604030504040204" pitchFamily="34" charset="-120"/>
              </a:rPr>
              <a:t>：</a:t>
            </a:r>
            <a:r>
              <a:rPr lang="zh-CN" altLang="zh-TW" sz="1100" b="0" i="0" dirty="0">
                <a:solidFill>
                  <a:srgbClr val="000000"/>
                </a:solidFill>
                <a:effectLst/>
                <a:ea typeface="Microsoft JhengHei" panose="020B0604030504040204" pitchFamily="34" charset="-120"/>
              </a:rPr>
              <a:t>左邊</a:t>
            </a:r>
            <a:r>
              <a:rPr lang="en-US" altLang="zh-CN" sz="1100" b="0"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圈圈中間</a:t>
            </a:r>
            <a:r>
              <a:rPr lang="en-US" altLang="zh-TW" sz="1100" b="0"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加號</a:t>
            </a:r>
            <a:r>
              <a:rPr lang="en-US" altLang="zh-TW" sz="1100" b="0" i="0" dirty="0">
                <a:solidFill>
                  <a:srgbClr val="000000"/>
                </a:solidFill>
                <a:effectLst/>
                <a:ea typeface="Microsoft JhengHei" panose="020B0604030504040204" pitchFamily="34" charset="-120"/>
              </a:rPr>
              <a:t>(+)</a:t>
            </a:r>
            <a:r>
              <a:rPr lang="zh-CN" altLang="zh-TW" sz="1100" b="0" i="0" dirty="0">
                <a:solidFill>
                  <a:srgbClr val="000000"/>
                </a:solidFill>
                <a:effectLst/>
                <a:ea typeface="Microsoft JhengHei" panose="020B0604030504040204" pitchFamily="34" charset="-120"/>
              </a:rPr>
              <a:t> </a:t>
            </a:r>
            <a:endParaRPr lang="zh-TW" altLang="zh-TW" sz="1100" b="0" i="0" dirty="0">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endParaRPr lang="en-US" altLang="zh-CN" sz="1100" b="0" i="0"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mj-lt"/>
              <a:buAutoNum type="arabicPeriod"/>
            </a:pPr>
            <a:r>
              <a:rPr lang="zh-CN" altLang="zh-TW" sz="1100" b="0" i="0" dirty="0">
                <a:solidFill>
                  <a:srgbClr val="000000"/>
                </a:solidFill>
                <a:effectLst/>
                <a:ea typeface="Microsoft JhengHei" panose="020B0604030504040204" pitchFamily="34" charset="-120"/>
              </a:rPr>
              <a:t>目前</a:t>
            </a:r>
            <a:r>
              <a:rPr lang="zh-TW" altLang="zh-TW" sz="1100" b="0" i="0"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在</a:t>
            </a:r>
            <a:r>
              <a:rPr lang="zh-TW" altLang="zh-TW" sz="1100" b="0" i="0" dirty="0">
                <a:solidFill>
                  <a:srgbClr val="000000"/>
                </a:solidFill>
                <a:effectLst/>
                <a:ea typeface="Microsoft JhengHei" panose="020B0604030504040204" pitchFamily="34" charset="-120"/>
              </a:rPr>
              <a:t> </a:t>
            </a:r>
            <a:r>
              <a:rPr lang="en-US" altLang="zh-TW" sz="1100" b="1" i="0" u="sng" dirty="0">
                <a:solidFill>
                  <a:srgbClr val="000000"/>
                </a:solidFill>
                <a:effectLst/>
                <a:ea typeface="Microsoft JhengHei" panose="020B0604030504040204" pitchFamily="34" charset="-120"/>
              </a:rPr>
              <a:t>D</a:t>
            </a:r>
            <a:r>
              <a:rPr lang="zh-TW" altLang="zh-TW" sz="1100" b="1" i="0" u="sng" dirty="0">
                <a:solidFill>
                  <a:srgbClr val="000000"/>
                </a:solidFill>
                <a:effectLst/>
                <a:ea typeface="Microsoft JhengHei" panose="020B0604030504040204" pitchFamily="34" charset="-120"/>
              </a:rPr>
              <a:t>籃子</a:t>
            </a:r>
            <a:r>
              <a:rPr lang="en-US" altLang="zh-TW" sz="1100" b="1" i="0" u="sng"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範圍</a:t>
            </a:r>
            <a:r>
              <a:rPr lang="en-US" altLang="zh-TW" sz="1100" b="0" i="0"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找</a:t>
            </a:r>
            <a:r>
              <a:rPr lang="en-US" altLang="zh-TW" sz="1100" b="0" i="0" dirty="0">
                <a:solidFill>
                  <a:srgbClr val="000000"/>
                </a:solidFill>
                <a:effectLst/>
                <a:ea typeface="Microsoft JhengHei" panose="020B0604030504040204" pitchFamily="34" charset="-120"/>
              </a:rPr>
              <a:t>：</a:t>
            </a:r>
            <a:endParaRPr lang="zh-TW" altLang="zh-TW" sz="1100" b="0" i="0" dirty="0">
              <a:effectLst/>
              <a:ea typeface="Microsoft JhengHei" panose="020B0604030504040204" pitchFamily="34" charset="-120"/>
            </a:endParaRPr>
          </a:p>
          <a:p>
            <a:pPr marL="685800" lvl="1" indent="-228600" rtl="0" fontAlgn="ctr">
              <a:spcBef>
                <a:spcPts val="0"/>
              </a:spcBef>
              <a:spcAft>
                <a:spcPts val="0"/>
              </a:spcAft>
              <a:buFont typeface="+mj-lt"/>
              <a:buAutoNum type="arabicPeriod"/>
            </a:pPr>
            <a:r>
              <a:rPr lang="zh-CN" altLang="zh-TW" sz="1100" b="0" i="0" dirty="0">
                <a:solidFill>
                  <a:srgbClr val="000000"/>
                </a:solidFill>
                <a:effectLst/>
                <a:ea typeface="Microsoft JhengHei" panose="020B0604030504040204" pitchFamily="34" charset="-120"/>
              </a:rPr>
              <a:t>在</a:t>
            </a:r>
            <a:r>
              <a:rPr lang="zh-TW" altLang="en-US" sz="1100" b="0"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離</a:t>
            </a:r>
            <a:r>
              <a:rPr lang="en-US" altLang="zh-TW" sz="1100" b="1" i="0" u="sng" dirty="0">
                <a:solidFill>
                  <a:srgbClr val="000000"/>
                </a:solidFill>
                <a:effectLst/>
                <a:ea typeface="Microsoft JhengHei" panose="020B0604030504040204" pitchFamily="34" charset="-120"/>
              </a:rPr>
              <a:t>D</a:t>
            </a:r>
            <a:r>
              <a:rPr lang="zh-TW" altLang="en-US" sz="1100" b="0" i="0" u="none" dirty="0">
                <a:solidFill>
                  <a:srgbClr val="000000"/>
                </a:solidFill>
                <a:effectLst/>
                <a:ea typeface="Microsoft JhengHei" panose="020B0604030504040204" pitchFamily="34" charset="-120"/>
              </a:rPr>
              <a:t> </a:t>
            </a:r>
            <a:r>
              <a:rPr lang="zh-TW" altLang="en-US" sz="1100" b="1" i="0" u="sng" dirty="0">
                <a:solidFill>
                  <a:srgbClr val="000000"/>
                </a:solidFill>
                <a:effectLst/>
                <a:ea typeface="Microsoft JhengHei" panose="020B0604030504040204" pitchFamily="34" charset="-120"/>
              </a:rPr>
              <a:t>距離</a:t>
            </a:r>
            <a:r>
              <a:rPr lang="zh-CN" altLang="zh-TW" sz="1100" b="1" i="0" u="sng" dirty="0">
                <a:solidFill>
                  <a:srgbClr val="000000"/>
                </a:solidFill>
                <a:effectLst/>
                <a:ea typeface="Microsoft JhengHei" panose="020B0604030504040204" pitchFamily="34" charset="-120"/>
              </a:rPr>
              <a:t>最近</a:t>
            </a:r>
            <a:r>
              <a:rPr lang="zh-TW" altLang="en-US" sz="1100" b="0" i="0" u="none"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的</a:t>
            </a:r>
            <a:r>
              <a:rPr lang="en-US" altLang="zh-TW" sz="1100" b="0" i="0"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鄰居</a:t>
            </a:r>
            <a:r>
              <a:rPr lang="zh-CN" altLang="en-US" sz="1100" b="0" i="0" dirty="0">
                <a:solidFill>
                  <a:srgbClr val="000000"/>
                </a:solidFill>
                <a:effectLst/>
                <a:ea typeface="Microsoft JhengHei" panose="020B0604030504040204" pitchFamily="34" charset="-120"/>
              </a:rPr>
              <a:t>：</a:t>
            </a:r>
            <a:r>
              <a:rPr lang="en-US" altLang="zh-TW" sz="1100" b="1" i="0" u="sng" dirty="0">
                <a:solidFill>
                  <a:srgbClr val="000000"/>
                </a:solidFill>
                <a:effectLst/>
                <a:ea typeface="Microsoft JhengHei" panose="020B0604030504040204" pitchFamily="34" charset="-120"/>
              </a:rPr>
              <a:t>B</a:t>
            </a:r>
            <a:r>
              <a:rPr lang="zh-TW" altLang="zh-TW" sz="1100" b="1" i="0" u="sng" dirty="0">
                <a:solidFill>
                  <a:srgbClr val="000000"/>
                </a:solidFill>
                <a:effectLst/>
                <a:ea typeface="Microsoft JhengHei" panose="020B0604030504040204" pitchFamily="34" charset="-120"/>
              </a:rPr>
              <a:t>籃子</a:t>
            </a:r>
            <a:r>
              <a:rPr lang="zh-TW" altLang="zh-TW" sz="1100" b="0" i="0" u="none"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找</a:t>
            </a:r>
            <a:endParaRPr lang="zh-TW" altLang="zh-TW" sz="1100" b="0" i="0" dirty="0">
              <a:effectLst/>
              <a:ea typeface="Microsoft JhengHei" panose="020B0604030504040204" pitchFamily="34" charset="-120"/>
            </a:endParaRPr>
          </a:p>
          <a:p>
            <a:pPr marL="685800" lvl="1" indent="-228600" rtl="0" fontAlgn="ctr">
              <a:spcBef>
                <a:spcPts val="0"/>
              </a:spcBef>
              <a:spcAft>
                <a:spcPts val="0"/>
              </a:spcAft>
              <a:buFont typeface="+mj-lt"/>
              <a:buAutoNum type="arabicPeriod"/>
            </a:pPr>
            <a:r>
              <a:rPr lang="zh-CN" altLang="zh-TW" sz="1100" b="1" i="0" u="sng" dirty="0">
                <a:solidFill>
                  <a:srgbClr val="000000"/>
                </a:solidFill>
                <a:effectLst/>
                <a:ea typeface="Microsoft JhengHei" panose="020B0604030504040204" pitchFamily="34" charset="-120"/>
              </a:rPr>
              <a:t>不是</a:t>
            </a:r>
            <a:r>
              <a:rPr lang="en-US" altLang="zh-TW" sz="1100" b="0" i="0"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在</a:t>
            </a:r>
            <a:r>
              <a:rPr lang="zh-CN" altLang="zh-TW" sz="1100" b="1" i="0" u="sng" dirty="0">
                <a:solidFill>
                  <a:srgbClr val="000000"/>
                </a:solidFill>
                <a:effectLst/>
                <a:ea typeface="Microsoft JhengHei" panose="020B0604030504040204" pitchFamily="34" charset="-120"/>
              </a:rPr>
              <a:t>樹節點</a:t>
            </a:r>
            <a:r>
              <a:rPr lang="en-US" altLang="zh-TW" sz="1100" b="0"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最近鄰居</a:t>
            </a:r>
            <a:r>
              <a:rPr lang="zh-CN" altLang="en-US" sz="1100" b="0" i="0" u="none" dirty="0">
                <a:solidFill>
                  <a:srgbClr val="000000"/>
                </a:solidFill>
                <a:effectLst/>
                <a:ea typeface="Microsoft JhengHei" panose="020B0604030504040204" pitchFamily="34" charset="-120"/>
              </a:rPr>
              <a:t>：</a:t>
            </a:r>
            <a:r>
              <a:rPr lang="en-US" altLang="zh-TW" sz="1100" b="1" i="0" u="sng" dirty="0">
                <a:solidFill>
                  <a:srgbClr val="000000"/>
                </a:solidFill>
                <a:effectLst/>
                <a:ea typeface="Microsoft JhengHei" panose="020B0604030504040204" pitchFamily="34" charset="-120"/>
              </a:rPr>
              <a:t>C</a:t>
            </a:r>
            <a:r>
              <a:rPr lang="zh-TW" altLang="zh-TW" sz="1100" b="0" i="0"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找</a:t>
            </a:r>
            <a:endParaRPr lang="zh-TW" altLang="zh-TW" sz="1100" b="0" i="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這方法能</a:t>
            </a:r>
            <a:r>
              <a:rPr lang="zh-TW" altLang="zh-TW" sz="1100" b="1" u="sng" dirty="0">
                <a:solidFill>
                  <a:srgbClr val="000000"/>
                </a:solidFill>
                <a:effectLst/>
                <a:ea typeface="Microsoft JhengHei" panose="020B0604030504040204" pitchFamily="34" charset="-120"/>
              </a:rPr>
              <a:t>有效率</a:t>
            </a:r>
            <a:r>
              <a:rPr lang="zh-TW" altLang="zh-TW" sz="1100" dirty="0">
                <a:solidFill>
                  <a:srgbClr val="000000"/>
                </a:solidFill>
                <a:effectLst/>
                <a:ea typeface="Microsoft JhengHei" panose="020B0604030504040204" pitchFamily="34" charset="-120"/>
              </a:rPr>
              <a:t>的找到 對應的 </a:t>
            </a:r>
            <a:r>
              <a:rPr lang="zh-TW" altLang="zh-TW" sz="1100" b="1" u="sng" dirty="0">
                <a:solidFill>
                  <a:srgbClr val="000000"/>
                </a:solidFill>
                <a:effectLst/>
                <a:ea typeface="Microsoft JhengHei" panose="020B0604030504040204" pitchFamily="34" charset="-120"/>
              </a:rPr>
              <a:t>特徵點</a:t>
            </a:r>
            <a:endParaRPr lang="zh-TW" altLang="zh-TW" sz="1100" dirty="0">
              <a:solidFill>
                <a:srgbClr val="000000"/>
              </a:solidFill>
              <a:effectLst/>
              <a:ea typeface="Microsoft JhengHei" panose="020B0604030504040204" pitchFamily="34" charset="-120"/>
            </a:endParaRPr>
          </a:p>
          <a:p>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a:t>
            </a:r>
          </a:p>
          <a:p>
            <a:r>
              <a:rPr lang="zh-CN" altLang="en-US" dirty="0"/>
              <a:t>按照 與</a:t>
            </a:r>
            <a:r>
              <a:rPr lang="zh-CN" altLang="en-US" b="1" u="sng" dirty="0"/>
              <a:t>查詢點</a:t>
            </a:r>
            <a:r>
              <a:rPr lang="zh-CN" altLang="en-US" dirty="0"/>
              <a:t> 的 </a:t>
            </a:r>
            <a:r>
              <a:rPr lang="zh-CN" altLang="en-US" b="1" u="sng" dirty="0"/>
              <a:t>空間鄰近程度</a:t>
            </a:r>
            <a:r>
              <a:rPr lang="zh-TW" altLang="en-US" b="0" u="none" dirty="0"/>
              <a:t> </a:t>
            </a:r>
            <a:r>
              <a:rPr lang="zh-TW" altLang="en-US" b="1" u="sng" baseline="0" dirty="0"/>
              <a:t>搜尋籃子</a:t>
            </a:r>
            <a:r>
              <a:rPr lang="zh-CN" altLang="en-US" dirty="0"/>
              <a:t>，通常蠻</a:t>
            </a:r>
            <a:r>
              <a:rPr lang="zh-CN" altLang="en-US" b="1" u="sng" dirty="0"/>
              <a:t>有效</a:t>
            </a:r>
            <a:endParaRPr lang="en-US" altLang="zh-CN" b="1" u="sng" dirty="0"/>
          </a:p>
          <a:p>
            <a:endParaRPr lang="en-US" altLang="zh-TW" sz="1200" b="0" i="0" strike="noStrike" kern="1200" dirty="0">
              <a:solidFill>
                <a:schemeClr val="tx1"/>
              </a:solidFill>
              <a:effectLst/>
              <a:latin typeface="+mn-lt"/>
              <a:ea typeface="+mn-ea"/>
              <a:cs typeface="+mn-cs"/>
            </a:endParaRPr>
          </a:p>
          <a:p>
            <a:r>
              <a:rPr lang="en-US" altLang="zh-TW" sz="1200" b="0" i="0" strike="noStrike" kern="1200" dirty="0">
                <a:solidFill>
                  <a:schemeClr val="tx1"/>
                </a:solidFill>
                <a:effectLst/>
                <a:latin typeface="+mn-lt"/>
                <a:ea typeface="+mn-ea"/>
                <a:cs typeface="+mn-cs"/>
              </a:rPr>
              <a:t>Note:</a:t>
            </a:r>
            <a:r>
              <a:rPr lang="zh-TW" altLang="en-US" sz="1200" b="0" i="0" strike="noStrike" kern="1200" dirty="0">
                <a:solidFill>
                  <a:schemeClr val="tx1"/>
                </a:solidFill>
                <a:effectLst/>
                <a:latin typeface="+mn-lt"/>
                <a:ea typeface="+mn-ea"/>
                <a:cs typeface="+mn-cs"/>
              </a:rPr>
              <a:t> </a:t>
            </a:r>
            <a:endParaRPr lang="en-US" altLang="zh-TW" sz="1200" b="0" i="0"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樹</a:t>
            </a:r>
            <a:r>
              <a:rPr lang="zh-TW" altLang="en-US" sz="1200" b="0" i="0" strike="noStrike" kern="1200" dirty="0">
                <a:solidFill>
                  <a:schemeClr val="tx1"/>
                </a:solidFill>
                <a:effectLst/>
                <a:latin typeface="+mn-lt"/>
                <a:ea typeface="+mn-ea"/>
                <a:cs typeface="+mn-cs"/>
              </a:rPr>
              <a:t>枝</a:t>
            </a:r>
            <a:r>
              <a:rPr lang="zh-TW" altLang="en-US" sz="1200" b="1" i="0" u="sng" strike="noStrike" kern="1200" dirty="0">
                <a:solidFill>
                  <a:schemeClr val="tx1"/>
                </a:solidFill>
                <a:effectLst/>
                <a:latin typeface="+mn-lt"/>
                <a:ea typeface="+mn-ea"/>
                <a:cs typeface="+mn-cs"/>
              </a:rPr>
              <a:t>排列</a:t>
            </a:r>
            <a:r>
              <a:rPr lang="zh-TW" altLang="en-US" sz="1200" b="0" i="0" strike="noStrike" kern="1200" dirty="0">
                <a:solidFill>
                  <a:schemeClr val="tx1"/>
                </a:solidFill>
                <a:effectLst/>
                <a:latin typeface="+mn-lt"/>
                <a:ea typeface="+mn-ea"/>
                <a:cs typeface="+mn-cs"/>
              </a:rPr>
              <a:t>，是保持 </a:t>
            </a:r>
            <a:r>
              <a:rPr lang="zh-TW" altLang="en-US" sz="1200" b="1" i="0" u="sng" strike="noStrike" kern="1200" dirty="0">
                <a:solidFill>
                  <a:schemeClr val="tx1"/>
                </a:solidFill>
                <a:effectLst/>
                <a:latin typeface="+mn-lt"/>
                <a:ea typeface="+mn-ea"/>
                <a:cs typeface="+mn-cs"/>
              </a:rPr>
              <a:t>樹平衡</a:t>
            </a:r>
            <a:r>
              <a:rPr lang="zh-TW" altLang="en-US" sz="1200" b="0" i="0" strike="noStrike" kern="1200" dirty="0">
                <a:solidFill>
                  <a:schemeClr val="tx1"/>
                </a:solidFill>
                <a:effectLst/>
                <a:latin typeface="+mn-lt"/>
                <a:ea typeface="+mn-ea"/>
                <a:cs typeface="+mn-cs"/>
              </a:rPr>
              <a:t>，讓他</a:t>
            </a:r>
            <a:r>
              <a:rPr lang="zh-TW" altLang="en-US" sz="1200" b="1" i="0" u="sng" strike="noStrike" kern="1200" dirty="0">
                <a:solidFill>
                  <a:schemeClr val="tx1"/>
                </a:solidFill>
                <a:effectLst/>
                <a:latin typeface="+mn-lt"/>
                <a:ea typeface="+mn-ea"/>
                <a:cs typeface="+mn-cs"/>
              </a:rPr>
              <a:t>最小 最深</a:t>
            </a:r>
            <a:r>
              <a:rPr lang="zh-TW" altLang="en-US" sz="1200" b="0" i="0" strike="noStrike" kern="1200" dirty="0">
                <a:solidFill>
                  <a:schemeClr val="tx1"/>
                </a:solidFill>
                <a:effectLst/>
                <a:latin typeface="+mn-lt"/>
                <a:ea typeface="+mn-ea"/>
                <a:cs typeface="+mn-cs"/>
              </a:rPr>
              <a:t>。</a:t>
            </a:r>
            <a:br>
              <a:rPr lang="zh-TW" altLang="en-US" sz="1200" b="0" i="0" strike="noStrike" kern="1200" dirty="0">
                <a:solidFill>
                  <a:schemeClr val="tx1"/>
                </a:solidFill>
                <a:effectLst/>
                <a:latin typeface="+mn-lt"/>
                <a:ea typeface="+mn-ea"/>
                <a:cs typeface="+mn-cs"/>
              </a:rPr>
            </a:br>
            <a:r>
              <a:rPr lang="zh-TW" altLang="en-US" sz="1200" b="0" i="0" strike="noStrike" kern="1200" dirty="0">
                <a:solidFill>
                  <a:schemeClr val="tx1"/>
                </a:solidFill>
                <a:effectLst/>
                <a:latin typeface="+mn-lt"/>
                <a:ea typeface="+mn-ea"/>
                <a:cs typeface="+mn-cs"/>
              </a:rPr>
              <a:t>如果</a:t>
            </a:r>
            <a:r>
              <a:rPr lang="zh-TW" altLang="en-US" sz="1200" b="1" i="0" u="sng" strike="noStrike" kern="1200" dirty="0">
                <a:solidFill>
                  <a:schemeClr val="tx1"/>
                </a:solidFill>
                <a:effectLst/>
                <a:latin typeface="+mn-lt"/>
                <a:ea typeface="+mn-ea"/>
                <a:cs typeface="+mn-cs"/>
              </a:rPr>
              <a:t>不夠平均</a:t>
            </a:r>
            <a:r>
              <a:rPr lang="zh-TW" altLang="en-US" sz="1200" b="0" i="0" strike="noStrike" kern="1200" dirty="0">
                <a:solidFill>
                  <a:schemeClr val="tx1"/>
                </a:solidFill>
                <a:effectLst/>
                <a:latin typeface="+mn-lt"/>
                <a:ea typeface="+mn-ea"/>
                <a:cs typeface="+mn-cs"/>
              </a:rPr>
              <a:t>，有一個 </a:t>
            </a:r>
            <a:r>
              <a:rPr lang="zh-TW" altLang="en-US" sz="1200" b="1" i="0" u="sng" strike="noStrike" kern="1200" dirty="0">
                <a:solidFill>
                  <a:schemeClr val="tx1"/>
                </a:solidFill>
                <a:effectLst/>
                <a:latin typeface="+mn-lt"/>
                <a:ea typeface="+mn-ea"/>
                <a:cs typeface="+mn-cs"/>
              </a:rPr>
              <a:t>特別深</a:t>
            </a:r>
            <a:r>
              <a:rPr lang="zh-TW" altLang="en-US" sz="1200" b="0" i="0" strike="noStrike" kern="1200" dirty="0">
                <a:solidFill>
                  <a:schemeClr val="tx1"/>
                </a:solidFill>
                <a:effectLst/>
                <a:latin typeface="+mn-lt"/>
                <a:ea typeface="+mn-ea"/>
                <a:cs typeface="+mn-cs"/>
              </a:rPr>
              <a:t>，</a:t>
            </a:r>
            <a:r>
              <a:rPr lang="en-US" altLang="zh-TW" sz="1200" b="1" i="0" u="sng" strike="noStrike" kern="1200" dirty="0">
                <a:solidFill>
                  <a:schemeClr val="tx1"/>
                </a:solidFill>
                <a:effectLst/>
                <a:latin typeface="+mn-lt"/>
                <a:ea typeface="+mn-ea"/>
                <a:cs typeface="+mn-cs"/>
              </a:rPr>
              <a:t>worst case </a:t>
            </a:r>
            <a:r>
              <a:rPr lang="zh-TW" altLang="en-US" sz="1200" b="1" i="0" u="sng" strike="noStrike" kern="1200" dirty="0">
                <a:solidFill>
                  <a:schemeClr val="tx1"/>
                </a:solidFill>
                <a:effectLst/>
                <a:latin typeface="+mn-lt"/>
                <a:ea typeface="+mn-ea"/>
                <a:cs typeface="+mn-cs"/>
              </a:rPr>
              <a:t>搜尋</a:t>
            </a:r>
            <a:r>
              <a:rPr lang="zh-TW" altLang="en-US" sz="1200" b="0" i="0" strike="noStrike" kern="1200" dirty="0">
                <a:solidFill>
                  <a:schemeClr val="tx1"/>
                </a:solidFill>
                <a:effectLst/>
                <a:latin typeface="+mn-lt"/>
                <a:ea typeface="+mn-ea"/>
                <a:cs typeface="+mn-cs"/>
              </a:rPr>
              <a:t> 就會比較</a:t>
            </a:r>
            <a:r>
              <a:rPr lang="zh-TW" altLang="en-US" sz="1200" b="1" i="0" u="sng" strike="noStrike" kern="1200" dirty="0">
                <a:solidFill>
                  <a:schemeClr val="tx1"/>
                </a:solidFill>
                <a:effectLst/>
                <a:latin typeface="+mn-lt"/>
                <a:ea typeface="+mn-ea"/>
                <a:cs typeface="+mn-cs"/>
              </a:rPr>
              <a:t>久</a:t>
            </a:r>
            <a:endParaRPr lang="en-US" altLang="zh-TW" sz="1200" b="1" i="0" u="sng" strike="noStrike" kern="1200" dirty="0">
              <a:solidFill>
                <a:schemeClr val="tx1"/>
              </a:solidFill>
              <a:effectLst/>
              <a:latin typeface="+mn-lt"/>
              <a:ea typeface="+mn-ea"/>
              <a:cs typeface="+mn-cs"/>
            </a:endParaRPr>
          </a:p>
          <a:p>
            <a:endParaRPr lang="en-US" altLang="zh-TW" sz="1200" b="0" i="0" strike="noStrike" kern="1200" dirty="0">
              <a:solidFill>
                <a:schemeClr val="tx1"/>
              </a:solidFill>
              <a:effectLst/>
              <a:latin typeface="+mn-lt"/>
              <a:ea typeface="+mn-ea"/>
              <a:cs typeface="+mn-cs"/>
            </a:endParaRPr>
          </a:p>
          <a:p>
            <a:r>
              <a:rPr lang="zh-TW" altLang="en-US" sz="1200" b="0" i="0" strike="noStrike" kern="1200" dirty="0">
                <a:solidFill>
                  <a:schemeClr val="tx1"/>
                </a:solidFill>
                <a:effectLst/>
                <a:latin typeface="+mn-lt"/>
                <a:ea typeface="+mn-ea"/>
                <a:cs typeface="+mn-cs"/>
              </a:rPr>
              <a:t>建立這個二維的</a:t>
            </a:r>
            <a:r>
              <a:rPr lang="en-US" altLang="zh-TW" sz="1200" b="0" i="0" strike="noStrike" kern="1200" dirty="0">
                <a:solidFill>
                  <a:schemeClr val="tx1"/>
                </a:solidFill>
                <a:effectLst/>
                <a:latin typeface="+mn-lt"/>
                <a:ea typeface="+mn-ea"/>
                <a:cs typeface="+mn-cs"/>
              </a:rPr>
              <a:t>K-d tree</a:t>
            </a:r>
            <a:r>
              <a:rPr lang="zh-TW" altLang="en-US" sz="1200" b="0" i="0" strike="noStrike" kern="1200" dirty="0">
                <a:solidFill>
                  <a:schemeClr val="tx1"/>
                </a:solidFill>
                <a:effectLst/>
                <a:latin typeface="+mn-lt"/>
                <a:ea typeface="+mn-ea"/>
                <a:cs typeface="+mn-cs"/>
              </a:rPr>
              <a:t>，時間複雜度 跟 </a:t>
            </a:r>
            <a:r>
              <a:rPr lang="en-US" altLang="zh-TW" sz="1200" b="0" i="0" strike="noStrike" kern="1200" dirty="0">
                <a:solidFill>
                  <a:schemeClr val="tx1"/>
                </a:solidFill>
                <a:effectLst/>
                <a:latin typeface="+mn-lt"/>
                <a:ea typeface="+mn-ea"/>
                <a:cs typeface="+mn-cs"/>
              </a:rPr>
              <a:t>Binary Search Tree </a:t>
            </a:r>
            <a:r>
              <a:rPr lang="zh-TW" altLang="en-US" sz="1200" b="0" i="0" strike="noStrike" kern="1200" dirty="0">
                <a:solidFill>
                  <a:schemeClr val="tx1"/>
                </a:solidFill>
                <a:effectLst/>
                <a:latin typeface="+mn-lt"/>
                <a:ea typeface="+mn-ea"/>
                <a:cs typeface="+mn-cs"/>
              </a:rPr>
              <a:t>一樣 </a:t>
            </a:r>
            <a:r>
              <a:rPr lang="en-US" altLang="zh-TW" sz="1200" b="0" i="0" strike="noStrike" kern="1200" dirty="0">
                <a:solidFill>
                  <a:schemeClr val="tx1"/>
                </a:solidFill>
                <a:effectLst/>
                <a:latin typeface="+mn-lt"/>
                <a:ea typeface="+mn-ea"/>
                <a:cs typeface="+mn-cs"/>
              </a:rPr>
              <a:t>O(</a:t>
            </a:r>
            <a:r>
              <a:rPr lang="en-US" altLang="zh-TW" sz="1200" b="0" i="0" strike="noStrike" kern="1200" dirty="0" err="1">
                <a:solidFill>
                  <a:schemeClr val="tx1"/>
                </a:solidFill>
                <a:effectLst/>
                <a:latin typeface="+mn-lt"/>
                <a:ea typeface="+mn-ea"/>
                <a:cs typeface="+mn-cs"/>
              </a:rPr>
              <a:t>NlogN</a:t>
            </a:r>
            <a:r>
              <a:rPr lang="en-US" altLang="zh-TW" sz="1200" b="0" i="0" strike="noStrike" kern="1200" dirty="0">
                <a:solidFill>
                  <a:schemeClr val="tx1"/>
                </a:solidFill>
                <a:effectLst/>
                <a:latin typeface="+mn-lt"/>
                <a:ea typeface="+mn-ea"/>
                <a:cs typeface="+mn-cs"/>
              </a:rPr>
              <a:t>) </a:t>
            </a:r>
            <a:r>
              <a:rPr lang="zh-TW" altLang="en-US" sz="1200" b="0" i="0" strike="noStrike" kern="1200" dirty="0">
                <a:solidFill>
                  <a:schemeClr val="tx1"/>
                </a:solidFill>
                <a:effectLst/>
                <a:latin typeface="+mn-lt"/>
                <a:ea typeface="+mn-ea"/>
                <a:cs typeface="+mn-cs"/>
              </a:rPr>
              <a:t>。</a:t>
            </a:r>
            <a:br>
              <a:rPr lang="en-US" altLang="zh-TW" sz="1200" b="0" i="0" strike="noStrike" kern="1200" dirty="0">
                <a:solidFill>
                  <a:schemeClr val="tx1"/>
                </a:solidFill>
                <a:effectLst/>
                <a:latin typeface="+mn-lt"/>
                <a:ea typeface="+mn-ea"/>
                <a:cs typeface="+mn-cs"/>
              </a:rPr>
            </a:br>
            <a:r>
              <a:rPr lang="zh-TW" altLang="en-US" sz="1200" b="0" i="0" strike="noStrike" kern="1200" dirty="0">
                <a:solidFill>
                  <a:schemeClr val="tx1"/>
                </a:solidFill>
                <a:effectLst/>
                <a:latin typeface="+mn-lt"/>
                <a:ea typeface="+mn-ea"/>
                <a:cs typeface="+mn-cs"/>
              </a:rPr>
              <a:t>空間複雜度 </a:t>
            </a:r>
            <a:r>
              <a:rPr lang="en-US" altLang="zh-TW" sz="1200" b="0" i="0" strike="noStrike" kern="1200" dirty="0">
                <a:solidFill>
                  <a:schemeClr val="tx1"/>
                </a:solidFill>
                <a:effectLst/>
                <a:latin typeface="+mn-lt"/>
                <a:ea typeface="+mn-ea"/>
                <a:cs typeface="+mn-cs"/>
              </a:rPr>
              <a:t>O(2N - 1) = O(N) </a:t>
            </a:r>
            <a:r>
              <a:rPr lang="zh-TW" altLang="en-US" sz="1200" b="0" i="0" strike="noStrike" kern="1200" dirty="0">
                <a:solidFill>
                  <a:schemeClr val="tx1"/>
                </a:solidFill>
                <a:effectLst/>
                <a:latin typeface="+mn-lt"/>
                <a:ea typeface="+mn-ea"/>
                <a:cs typeface="+mn-cs"/>
              </a:rPr>
              <a:t>。</a:t>
            </a:r>
            <a:endParaRPr lang="en-US" altLang="zh-TW" i="0" strike="noStrike" dirty="0"/>
          </a:p>
          <a:p>
            <a:r>
              <a:rPr lang="zh-TW" altLang="en-US" sz="1200" b="0" i="0" strike="noStrike" kern="1200" dirty="0">
                <a:solidFill>
                  <a:schemeClr val="tx1"/>
                </a:solidFill>
                <a:effectLst/>
                <a:latin typeface="+mn-lt"/>
                <a:ea typeface="+mn-ea"/>
                <a:cs typeface="+mn-cs"/>
              </a:rPr>
              <a:t>插入、刪除、搜尋的方式跟 </a:t>
            </a:r>
            <a:r>
              <a:rPr lang="en-US" altLang="zh-TW" sz="1200" b="0" i="0" strike="noStrike" kern="1200" dirty="0">
                <a:solidFill>
                  <a:schemeClr val="tx1"/>
                </a:solidFill>
                <a:effectLst/>
                <a:latin typeface="+mn-lt"/>
                <a:ea typeface="+mn-ea"/>
                <a:cs typeface="+mn-cs"/>
              </a:rPr>
              <a:t>Binary Search Tree </a:t>
            </a:r>
            <a:r>
              <a:rPr lang="zh-TW" altLang="en-US" sz="1200" b="0" i="0" strike="noStrike" kern="1200" dirty="0">
                <a:solidFill>
                  <a:schemeClr val="tx1"/>
                </a:solidFill>
                <a:effectLst/>
                <a:latin typeface="+mn-lt"/>
                <a:ea typeface="+mn-ea"/>
                <a:cs typeface="+mn-cs"/>
              </a:rPr>
              <a:t>的概念相同，複雜度都是 </a:t>
            </a:r>
            <a:r>
              <a:rPr lang="en-US" altLang="zh-TW" sz="1200" b="0" i="0" strike="noStrike" kern="1200" dirty="0">
                <a:solidFill>
                  <a:schemeClr val="tx1"/>
                </a:solidFill>
                <a:effectLst/>
                <a:latin typeface="+mn-lt"/>
                <a:ea typeface="+mn-ea"/>
                <a:cs typeface="+mn-cs"/>
              </a:rPr>
              <a:t>O(</a:t>
            </a:r>
            <a:r>
              <a:rPr lang="en-US" altLang="zh-TW" sz="1200" b="0" i="0" strike="noStrike" kern="1200" dirty="0" err="1">
                <a:solidFill>
                  <a:schemeClr val="tx1"/>
                </a:solidFill>
                <a:effectLst/>
                <a:latin typeface="+mn-lt"/>
                <a:ea typeface="+mn-ea"/>
                <a:cs typeface="+mn-cs"/>
              </a:rPr>
              <a:t>logN</a:t>
            </a:r>
            <a:r>
              <a:rPr lang="en-US" altLang="zh-TW" sz="1200" b="0" i="0" strike="noStrike" kern="1200" dirty="0">
                <a:solidFill>
                  <a:schemeClr val="tx1"/>
                </a:solidFill>
                <a:effectLst/>
                <a:latin typeface="+mn-lt"/>
                <a:ea typeface="+mn-ea"/>
                <a:cs typeface="+mn-cs"/>
              </a:rPr>
              <a:t>) </a:t>
            </a:r>
            <a:r>
              <a:rPr lang="zh-TW" altLang="en-US" sz="1200" b="0" i="0" strike="noStrike" kern="1200" dirty="0">
                <a:solidFill>
                  <a:schemeClr val="tx1"/>
                </a:solidFill>
                <a:effectLst/>
                <a:latin typeface="+mn-lt"/>
                <a:ea typeface="+mn-ea"/>
                <a:cs typeface="+mn-cs"/>
              </a:rPr>
              <a:t>。</a:t>
            </a:r>
            <a:endParaRPr lang="en-US" altLang="zh-TW" sz="1200" b="0" i="0" strike="noStrike"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endParaRPr lang="en-US" altLang="zh-CN" dirty="0"/>
          </a:p>
          <a:p>
            <a:r>
              <a:rPr lang="zh-CN" altLang="en-US" dirty="0"/>
              <a:t>图</a:t>
            </a:r>
            <a:r>
              <a:rPr lang="en-US" altLang="zh-CN" dirty="0"/>
              <a:t>7.24 K-d</a:t>
            </a:r>
            <a:r>
              <a:rPr lang="zh-CN" altLang="en-US" dirty="0"/>
              <a:t>树 和 </a:t>
            </a:r>
            <a:r>
              <a:rPr lang="en-US" altLang="zh-CN" dirty="0"/>
              <a:t>best bin first (BBF)</a:t>
            </a:r>
            <a:r>
              <a:rPr lang="zh-CN" altLang="en-US" dirty="0"/>
              <a:t>搜索</a:t>
            </a:r>
            <a:endParaRPr lang="en-US" altLang="zh-CN" dirty="0"/>
          </a:p>
          <a:p>
            <a:r>
              <a:rPr lang="en-US" altLang="zh-CN" dirty="0"/>
              <a:t>(Beis and Lowe 1999)©1999 IEEE:</a:t>
            </a:r>
          </a:p>
          <a:p>
            <a:pPr marL="228600" indent="-228600">
              <a:buAutoNum type="alphaLcParenBoth"/>
            </a:pPr>
            <a:r>
              <a:rPr lang="zh-CN" altLang="en-US" dirty="0"/>
              <a:t>轴向切面</a:t>
            </a:r>
            <a:r>
              <a:rPr lang="zh-TW" altLang="en-US" dirty="0"/>
              <a:t> </a:t>
            </a:r>
            <a:r>
              <a:rPr lang="zh-CN" altLang="en-US" dirty="0"/>
              <a:t>的</a:t>
            </a:r>
            <a:r>
              <a:rPr lang="zh-TW" altLang="en-US" dirty="0"/>
              <a:t> </a:t>
            </a:r>
            <a:r>
              <a:rPr lang="zh-CN" altLang="en-US" dirty="0"/>
              <a:t>空间排列</a:t>
            </a:r>
            <a:r>
              <a:rPr lang="zh-TW" altLang="en-US" dirty="0"/>
              <a:t> </a:t>
            </a:r>
            <a:r>
              <a:rPr lang="zh-CN" altLang="en-US" dirty="0"/>
              <a:t>用虚线表示。单个数据点</a:t>
            </a:r>
            <a:r>
              <a:rPr lang="zh-TW" altLang="en-US" dirty="0"/>
              <a:t> </a:t>
            </a:r>
            <a:r>
              <a:rPr lang="zh-CN" altLang="en-US" dirty="0"/>
              <a:t>表示</a:t>
            </a:r>
            <a:r>
              <a:rPr lang="zh-TW" altLang="en-US" dirty="0"/>
              <a:t> </a:t>
            </a:r>
            <a:r>
              <a:rPr lang="zh-CN" altLang="en-US" dirty="0"/>
              <a:t>为</a:t>
            </a:r>
            <a:r>
              <a:rPr lang="zh-TW" altLang="en-US" dirty="0"/>
              <a:t> </a:t>
            </a:r>
            <a:r>
              <a:rPr lang="zh-CN" altLang="en-US" dirty="0"/>
              <a:t>小菱形。</a:t>
            </a:r>
            <a:endParaRPr lang="en-US" altLang="zh-CN" dirty="0"/>
          </a:p>
          <a:p>
            <a:pPr marL="228600" indent="-228600">
              <a:buAutoNum type="alphaLcParenBoth"/>
            </a:pPr>
            <a:r>
              <a:rPr lang="zh-CN" altLang="en-US" dirty="0"/>
              <a:t>同样的细分</a:t>
            </a:r>
            <a:r>
              <a:rPr lang="zh-TW" altLang="en-US" dirty="0"/>
              <a:t> </a:t>
            </a:r>
            <a:r>
              <a:rPr lang="zh-CN" altLang="en-US" dirty="0"/>
              <a:t>可以表示为一棵树，其中</a:t>
            </a:r>
            <a:r>
              <a:rPr lang="zh-TW" altLang="en-US" dirty="0"/>
              <a:t> </a:t>
            </a:r>
            <a:r>
              <a:rPr lang="zh-CN" altLang="en-US" dirty="0"/>
              <a:t>每个内部节点</a:t>
            </a:r>
            <a:r>
              <a:rPr lang="zh-TW" altLang="en-US" dirty="0"/>
              <a:t> </a:t>
            </a:r>
            <a:r>
              <a:rPr lang="zh-CN" altLang="en-US" dirty="0"/>
              <a:t>代表一个</a:t>
            </a:r>
            <a:r>
              <a:rPr lang="zh-TW" altLang="en-US" dirty="0"/>
              <a:t> </a:t>
            </a:r>
            <a:r>
              <a:rPr lang="zh-CN" altLang="en-US" dirty="0"/>
              <a:t>轴向切面</a:t>
            </a:r>
            <a:endParaRPr lang="en-US" altLang="zh-CN" dirty="0"/>
          </a:p>
          <a:p>
            <a:pPr marL="685800" lvl="1" indent="-228600">
              <a:buFont typeface="Arial" panose="020B0604020202020204" pitchFamily="34" charset="0"/>
              <a:buChar char="•"/>
            </a:pPr>
            <a:r>
              <a:rPr lang="en-US" altLang="zh-CN" dirty="0"/>
              <a:t>(d1</a:t>
            </a:r>
            <a:r>
              <a:rPr lang="zh-TW" altLang="en-US" dirty="0"/>
              <a:t> 代表 橫軸方向上 垂直切，</a:t>
            </a:r>
            <a:r>
              <a:rPr lang="en-US" altLang="zh-TW" dirty="0"/>
              <a:t>d2 </a:t>
            </a:r>
            <a:r>
              <a:rPr lang="zh-TW" altLang="en-US" dirty="0"/>
              <a:t>代表 縱軸方向上 </a:t>
            </a:r>
            <a:r>
              <a:rPr lang="zh-TW" altLang="en-US" baseline="0" dirty="0"/>
              <a:t>水平切</a:t>
            </a:r>
            <a:r>
              <a:rPr lang="en-US" altLang="zh-TW" baseline="0" dirty="0"/>
              <a:t>)</a:t>
            </a:r>
            <a:endParaRPr lang="en-US" altLang="zh-TW" dirty="0"/>
          </a:p>
          <a:p>
            <a:pPr marL="685800" lvl="1" indent="-228600">
              <a:buFont typeface="Arial" panose="020B0604020202020204" pitchFamily="34" charset="0"/>
              <a:buChar char="•"/>
            </a:pPr>
            <a:r>
              <a:rPr lang="zh-CN" altLang="en-US" dirty="0"/>
              <a:t>例如，顶部节点</a:t>
            </a:r>
            <a:r>
              <a:rPr lang="zh-TW" altLang="en-US" dirty="0"/>
              <a:t> </a:t>
            </a:r>
            <a:r>
              <a:rPr lang="zh-CN" altLang="en-US" dirty="0"/>
              <a:t>沿着</a:t>
            </a:r>
            <a:r>
              <a:rPr lang="en-US" altLang="zh-CN" dirty="0"/>
              <a:t>d1</a:t>
            </a:r>
            <a:r>
              <a:rPr lang="zh-CN" altLang="en-US" dirty="0"/>
              <a:t>维度切割，值为</a:t>
            </a:r>
            <a:r>
              <a:rPr lang="en-US" altLang="zh-CN" dirty="0"/>
              <a:t>0.34</a:t>
            </a:r>
            <a:r>
              <a:rPr lang="zh-CN" altLang="en-US" dirty="0"/>
              <a:t>，每个叶节点是一个数据点。</a:t>
            </a:r>
            <a:endParaRPr lang="en-US" altLang="zh-CN" dirty="0"/>
          </a:p>
          <a:p>
            <a:pPr marL="685800" lvl="1" indent="-228600">
              <a:buFont typeface="Arial" panose="020B0604020202020204" pitchFamily="34" charset="0"/>
              <a:buChar char="•"/>
            </a:pPr>
            <a:r>
              <a:rPr lang="zh-CN" altLang="en-US" dirty="0"/>
              <a:t>在</a:t>
            </a:r>
            <a:r>
              <a:rPr lang="en-US" altLang="zh-CN" dirty="0"/>
              <a:t>BBF</a:t>
            </a:r>
            <a:r>
              <a:rPr lang="zh-CN" altLang="en-US" dirty="0"/>
              <a:t>搜索过程中，查询点</a:t>
            </a:r>
            <a:r>
              <a:rPr lang="en-US" altLang="zh-CN" dirty="0"/>
              <a:t>(</a:t>
            </a:r>
            <a:r>
              <a:rPr lang="zh-CN" altLang="en-US" dirty="0"/>
              <a:t>用“</a:t>
            </a:r>
            <a:r>
              <a:rPr lang="en-US" altLang="zh-CN" dirty="0"/>
              <a:t>+”</a:t>
            </a:r>
            <a:r>
              <a:rPr lang="zh-CN" altLang="en-US" dirty="0"/>
              <a:t>表示</a:t>
            </a:r>
            <a:r>
              <a:rPr lang="en-US" altLang="zh-CN" dirty="0"/>
              <a:t>)</a:t>
            </a:r>
            <a:r>
              <a:rPr lang="zh-TW" altLang="en-US" dirty="0"/>
              <a:t> </a:t>
            </a:r>
            <a:endParaRPr lang="en-US" altLang="zh-TW" dirty="0"/>
          </a:p>
          <a:p>
            <a:pPr marL="1143000" lvl="2" indent="-228600">
              <a:buFont typeface="+mj-lt"/>
              <a:buAutoNum type="arabicPeriod"/>
            </a:pPr>
            <a:r>
              <a:rPr lang="zh-CN" altLang="en-US" dirty="0"/>
              <a:t>首先在其所在的容器</a:t>
            </a:r>
            <a:r>
              <a:rPr lang="en-US" altLang="zh-CN" dirty="0"/>
              <a:t>(D)</a:t>
            </a:r>
            <a:r>
              <a:rPr lang="zh-CN" altLang="en-US" dirty="0"/>
              <a:t>中查找，</a:t>
            </a:r>
            <a:endParaRPr lang="en-US" altLang="zh-CN" dirty="0"/>
          </a:p>
          <a:p>
            <a:pPr marL="1143000" lvl="2" indent="-228600">
              <a:buFont typeface="+mj-lt"/>
              <a:buAutoNum type="arabicPeriod"/>
            </a:pPr>
            <a:r>
              <a:rPr lang="zh-CN" altLang="en-US" dirty="0"/>
              <a:t>然后在其最近的相邻容器</a:t>
            </a:r>
            <a:r>
              <a:rPr lang="en-US" altLang="zh-CN" dirty="0"/>
              <a:t>(B)</a:t>
            </a:r>
            <a:r>
              <a:rPr lang="zh-CN" altLang="en-US" dirty="0"/>
              <a:t>中查找，而不是在树中最近的邻居</a:t>
            </a:r>
            <a:r>
              <a:rPr lang="en-US" altLang="zh-CN" dirty="0"/>
              <a:t>(C)</a:t>
            </a:r>
            <a:r>
              <a:rPr lang="zh-CN" altLang="en-US" dirty="0"/>
              <a:t>。</a:t>
            </a:r>
            <a:endParaRPr lang="en-US" altLang="zh-CN"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62</a:t>
            </a:fld>
            <a:endParaRPr lang="zh-TW" altLang="en-US"/>
          </a:p>
        </p:txBody>
      </p:sp>
    </p:spTree>
    <p:extLst>
      <p:ext uri="{BB962C8B-B14F-4D97-AF65-F5344CB8AC3E}">
        <p14:creationId xmlns:p14="http://schemas.microsoft.com/office/powerpoint/2010/main" val="1172035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接著介紹第三階段</a:t>
            </a:r>
            <a:r>
              <a:rPr lang="en-US" altLang="zh-TW" dirty="0"/>
              <a:t> –</a:t>
            </a:r>
            <a:r>
              <a:rPr lang="zh-TW" altLang="en-US" dirty="0"/>
              <a:t> </a:t>
            </a:r>
            <a:r>
              <a:rPr lang="zh-TW" altLang="en-US" b="1" u="sng" dirty="0"/>
              <a:t>第二種</a:t>
            </a:r>
            <a:r>
              <a:rPr lang="zh-TW" altLang="en-US" dirty="0"/>
              <a:t> </a:t>
            </a:r>
            <a:r>
              <a:rPr lang="en-US" altLang="zh-TW" b="1" dirty="0">
                <a:solidFill>
                  <a:srgbClr val="0070C0"/>
                </a:solidFill>
              </a:rPr>
              <a:t>Feature Tracking</a:t>
            </a:r>
            <a:r>
              <a:rPr lang="zh-TW" altLang="en-US" b="1" dirty="0">
                <a:solidFill>
                  <a:srgbClr val="0070C0"/>
                </a:solidFill>
              </a:rPr>
              <a:t> </a:t>
            </a:r>
            <a:r>
              <a:rPr lang="zh-TW" altLang="en-US" b="1" u="sng" dirty="0"/>
              <a:t>特徵追蹤</a:t>
            </a:r>
            <a:endParaRPr lang="en-US" altLang="zh-TW" b="1" u="sng" dirty="0"/>
          </a:p>
          <a:p>
            <a:r>
              <a:rPr lang="en-US" altLang="zh-TW" dirty="0"/>
              <a:t>-------------</a:t>
            </a:r>
          </a:p>
          <a:p>
            <a:endParaRPr lang="en-US" altLang="zh-TW" dirty="0"/>
          </a:p>
          <a:p>
            <a:r>
              <a:rPr lang="zh-TW" altLang="en-US" dirty="0"/>
              <a:t>不管哪一種方法，都依循這三個階段</a:t>
            </a:r>
            <a:r>
              <a:rPr lang="en-US" altLang="zh-TW" dirty="0"/>
              <a:t>: </a:t>
            </a:r>
          </a:p>
          <a:p>
            <a:pPr marL="228600" indent="-228600">
              <a:buFont typeface="+mj-lt"/>
              <a:buAutoNum type="arabicPeriod"/>
            </a:pPr>
            <a:r>
              <a:rPr lang="zh-TW" altLang="en-US" dirty="0"/>
              <a:t>特徵偵測 （擷取） 
特徵描述
特徵配對（比如 拼接） 或 特徵追蹤（比如 視訊序列）</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63</a:t>
            </a:fld>
            <a:endParaRPr lang="zh-TW" altLang="en-US"/>
          </a:p>
        </p:txBody>
      </p:sp>
    </p:spTree>
    <p:extLst>
      <p:ext uri="{BB962C8B-B14F-4D97-AF65-F5344CB8AC3E}">
        <p14:creationId xmlns:p14="http://schemas.microsoft.com/office/powerpoint/2010/main" val="3811005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171450" indent="-171450" rtl="0" fontAlgn="ctr">
              <a:spcBef>
                <a:spcPts val="0"/>
              </a:spcBef>
              <a:spcAft>
                <a:spcPts val="0"/>
              </a:spcAft>
              <a:buFont typeface="Arial" panose="020B0604020202020204" pitchFamily="34" charset="0"/>
              <a:buChar char="•"/>
            </a:pPr>
            <a:r>
              <a:rPr lang="zh-TW" altLang="en-US" dirty="0"/>
              <a:t>特徵追蹤</a:t>
            </a:r>
            <a:r>
              <a:rPr lang="en-US" altLang="zh-TW" dirty="0"/>
              <a:t> </a:t>
            </a:r>
            <a:r>
              <a:rPr lang="en-US" altLang="zh-TW" sz="1100" b="1" i="0" u="sng" dirty="0" err="1">
                <a:effectLst/>
                <a:latin typeface="Microsoft JhengHei" panose="020B0604030504040204" pitchFamily="34" charset="-120"/>
                <a:ea typeface="Microsoft JhengHei" panose="020B0604030504040204" pitchFamily="34" charset="-120"/>
              </a:rPr>
              <a:t>步驟</a:t>
            </a:r>
            <a:r>
              <a:rPr lang="en-US" altLang="zh-TW" sz="1100" b="0" i="0" dirty="0">
                <a:effectLst/>
                <a:latin typeface="Microsoft JhengHei" panose="020B0604030504040204" pitchFamily="34" charset="-120"/>
                <a:ea typeface="Microsoft JhengHei" panose="020B0604030504040204" pitchFamily="34" charset="-120"/>
              </a:rPr>
              <a:t>：</a:t>
            </a:r>
            <a:endParaRPr lang="en-US" altLang="zh-TW" sz="1100" b="0" i="0" dirty="0">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en-US" altLang="zh-TW" sz="1100" b="0" i="0" u="none" dirty="0">
                <a:solidFill>
                  <a:srgbClr val="000000"/>
                </a:solidFill>
                <a:effectLst/>
                <a:ea typeface="Microsoft JhengHei" panose="020B0604030504040204" pitchFamily="34" charset="-120"/>
              </a:rPr>
              <a:t>1. </a:t>
            </a:r>
            <a:r>
              <a:rPr lang="zh-TW" altLang="zh-TW" sz="1100" b="1" i="0" u="sng" dirty="0">
                <a:solidFill>
                  <a:srgbClr val="000000"/>
                </a:solidFill>
                <a:effectLst/>
                <a:ea typeface="Microsoft JhengHei" panose="020B0604030504040204" pitchFamily="34" charset="-120"/>
              </a:rPr>
              <a:t>第一張影像</a:t>
            </a:r>
            <a:r>
              <a:rPr lang="zh-TW" altLang="zh-TW" sz="1100" b="0" i="0" dirty="0">
                <a:solidFill>
                  <a:srgbClr val="000000"/>
                </a:solidFill>
                <a:effectLst/>
                <a:ea typeface="Microsoft JhengHei" panose="020B0604030504040204" pitchFamily="34" charset="-120"/>
              </a:rPr>
              <a:t>：找一組可能的</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特徵位置</a:t>
            </a:r>
            <a:endParaRPr lang="zh-TW" altLang="zh-TW" sz="1100" b="0" i="0" dirty="0">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en-US" altLang="zh-TW" sz="1100" b="0" i="0" dirty="0">
                <a:solidFill>
                  <a:srgbClr val="000000"/>
                </a:solidFill>
                <a:effectLst/>
                <a:ea typeface="Microsoft JhengHei" panose="020B0604030504040204" pitchFamily="34" charset="-120"/>
              </a:rPr>
              <a:t>2. </a:t>
            </a:r>
            <a:r>
              <a:rPr lang="zh-TW" altLang="zh-TW" sz="1100" b="0" i="0" dirty="0">
                <a:solidFill>
                  <a:srgbClr val="000000"/>
                </a:solidFill>
                <a:effectLst/>
                <a:ea typeface="Microsoft JhengHei" panose="020B0604030504040204" pitchFamily="34" charset="-120"/>
              </a:rPr>
              <a:t>在</a:t>
            </a:r>
            <a:r>
              <a:rPr lang="zh-TW" altLang="zh-TW" sz="1100" b="1" i="0" u="sng" dirty="0">
                <a:solidFill>
                  <a:srgbClr val="000000"/>
                </a:solidFill>
                <a:effectLst/>
                <a:ea typeface="Microsoft JhengHei" panose="020B0604030504040204" pitchFamily="34" charset="-120"/>
              </a:rPr>
              <a:t>後續影像</a:t>
            </a:r>
            <a:r>
              <a:rPr lang="zh-TW" altLang="zh-TW" sz="1100" b="0" i="0" dirty="0">
                <a:solidFill>
                  <a:srgbClr val="000000"/>
                </a:solidFill>
                <a:effectLst/>
                <a:ea typeface="Microsoft JhengHei" panose="020B0604030504040204" pitchFamily="34" charset="-120"/>
              </a:rPr>
              <a:t>：只要 </a:t>
            </a:r>
            <a:r>
              <a:rPr lang="zh-TW" altLang="zh-TW" sz="1100" b="1" i="0" u="sng" dirty="0">
                <a:solidFill>
                  <a:srgbClr val="000000"/>
                </a:solidFill>
                <a:effectLst/>
                <a:ea typeface="Microsoft JhengHei" panose="020B0604030504040204" pitchFamily="34" charset="-120"/>
              </a:rPr>
              <a:t>搜尋 第一張特徵位置</a:t>
            </a:r>
            <a:r>
              <a:rPr lang="zh-TW" altLang="zh-TW" sz="1100" b="0" i="0" dirty="0">
                <a:solidFill>
                  <a:srgbClr val="000000"/>
                </a:solidFill>
                <a:effectLst/>
                <a:ea typeface="Microsoft JhengHei" panose="020B0604030504040204" pitchFamily="34" charset="-120"/>
              </a:rPr>
              <a:t> 的 </a:t>
            </a:r>
            <a:r>
              <a:rPr lang="zh-TW" altLang="zh-TW" sz="1100" b="1" i="0" u="sng" dirty="0">
                <a:solidFill>
                  <a:srgbClr val="000000"/>
                </a:solidFill>
                <a:effectLst/>
                <a:ea typeface="Microsoft JhengHei" panose="020B0604030504040204" pitchFamily="34" charset="-120"/>
              </a:rPr>
              <a:t>周圍</a:t>
            </a:r>
            <a:endParaRPr lang="zh-TW" altLang="zh-TW" sz="1100" b="0" i="0" dirty="0">
              <a:effectLst/>
              <a:ea typeface="Microsoft JhengHei" panose="020B0604030504040204" pitchFamily="34" charset="-120"/>
            </a:endParaRPr>
          </a:p>
          <a:p>
            <a:pPr marL="1143000" lvl="2" indent="-228600" rtl="0" fontAlgn="ctr">
              <a:spcBef>
                <a:spcPts val="0"/>
              </a:spcBef>
              <a:spcAft>
                <a:spcPts val="0"/>
              </a:spcAft>
              <a:buFont typeface="Arial" panose="020B0604020202020204" pitchFamily="34" charset="0"/>
              <a:buChar char="•"/>
            </a:pPr>
            <a:r>
              <a:rPr lang="zh-TW" altLang="zh-TW" sz="1100" b="1" i="0" u="sng" dirty="0">
                <a:solidFill>
                  <a:srgbClr val="000000"/>
                </a:solidFill>
                <a:effectLst/>
                <a:ea typeface="Microsoft JhengHei" panose="020B0604030504040204" pitchFamily="34" charset="-120"/>
              </a:rPr>
              <a:t>不用</a:t>
            </a:r>
            <a:r>
              <a:rPr lang="zh-TW" altLang="zh-TW" sz="1100" b="0" i="0" dirty="0">
                <a:solidFill>
                  <a:srgbClr val="000000"/>
                </a:solidFill>
                <a:effectLst/>
                <a:ea typeface="Microsoft JhengHei" panose="020B0604030504040204" pitchFamily="34" charset="-120"/>
              </a:rPr>
              <a:t> 每次搜尋 </a:t>
            </a:r>
            <a:r>
              <a:rPr lang="zh-TW" altLang="zh-TW" sz="1100" b="1" i="0" u="sng" dirty="0">
                <a:solidFill>
                  <a:srgbClr val="000000"/>
                </a:solidFill>
                <a:effectLst/>
                <a:ea typeface="Microsoft JhengHei" panose="020B0604030504040204" pitchFamily="34" charset="-120"/>
              </a:rPr>
              <a:t>整張圖</a:t>
            </a:r>
            <a:r>
              <a:rPr lang="en-US" altLang="zh-TW" sz="1100" b="0" i="0" dirty="0">
                <a:solidFill>
                  <a:srgbClr val="000000"/>
                </a:solidFill>
                <a:effectLst/>
                <a:ea typeface="Microsoft JhengHei" panose="020B0604030504040204" pitchFamily="34" charset="-120"/>
              </a:rPr>
              <a:t> </a:t>
            </a:r>
            <a:r>
              <a:rPr lang="en-US" altLang="zh-TW" sz="1100" b="0" i="0" dirty="0" err="1">
                <a:solidFill>
                  <a:srgbClr val="000000"/>
                </a:solidFill>
                <a:effectLst/>
                <a:ea typeface="Microsoft JhengHei" panose="020B0604030504040204" pitchFamily="34" charset="-120"/>
              </a:rPr>
              <a:t>的</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特徵</a:t>
            </a:r>
            <a:endParaRPr lang="en-US" altLang="zh-TW" sz="1100" b="0" i="0" u="sng" dirty="0">
              <a:solidFill>
                <a:srgbClr val="000000"/>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TW" altLang="en-US" dirty="0"/>
              <a:t>這就是</a:t>
            </a:r>
            <a:r>
              <a:rPr lang="en-US" altLang="zh-TW" dirty="0"/>
              <a:t> </a:t>
            </a:r>
            <a:r>
              <a:rPr lang="zh-TW" altLang="en-US" dirty="0"/>
              <a:t>前面提過</a:t>
            </a:r>
            <a:r>
              <a:rPr lang="en-US" altLang="zh-TW" dirty="0"/>
              <a:t> </a:t>
            </a:r>
            <a:r>
              <a:rPr lang="zh-TW" altLang="en-US" dirty="0"/>
              <a:t>的 </a:t>
            </a:r>
            <a:r>
              <a:rPr lang="en-US" altLang="zh-TW" b="1" u="sng" dirty="0"/>
              <a:t>local search</a:t>
            </a:r>
          </a:p>
          <a:p>
            <a:pPr marL="228600" indent="-228600">
              <a:buFont typeface="+mj-lt"/>
              <a:buAutoNum type="arabicPeriod"/>
            </a:pPr>
            <a:endParaRPr lang="en-US" altLang="zh-TW" b="1" u="sng" dirty="0"/>
          </a:p>
          <a:p>
            <a:pPr marL="228600" indent="-228600" rtl="0" fontAlgn="ctr">
              <a:spcBef>
                <a:spcPts val="0"/>
              </a:spcBef>
              <a:spcAft>
                <a:spcPts val="0"/>
              </a:spcAft>
              <a:buFont typeface="+mj-lt"/>
              <a:buAutoNum type="arabicPeriod"/>
            </a:pPr>
            <a:r>
              <a:rPr lang="zh-TW" altLang="zh-TW" sz="1100" dirty="0">
                <a:solidFill>
                  <a:srgbClr val="000000"/>
                </a:solidFill>
                <a:effectLst/>
                <a:ea typeface="Microsoft JhengHei" panose="020B0604030504040204" pitchFamily="34" charset="-120"/>
              </a:rPr>
              <a:t>跑者</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的</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影片</a:t>
            </a:r>
            <a:r>
              <a:rPr lang="en-US" altLang="zh-TW" sz="1100" dirty="0">
                <a:solidFill>
                  <a:srgbClr val="000000"/>
                </a:solidFill>
                <a:effectLst/>
                <a:ea typeface="Microsoft JhengHei" panose="020B0604030504040204" pitchFamily="34" charset="-120"/>
              </a:rPr>
              <a:t> </a:t>
            </a:r>
            <a:r>
              <a:rPr lang="en-US" altLang="zh-TW" sz="1100" dirty="0" err="1">
                <a:solidFill>
                  <a:srgbClr val="000000"/>
                </a:solidFill>
                <a:effectLst/>
                <a:ea typeface="Microsoft JhengHei" panose="020B0604030504040204" pitchFamily="34" charset="-120"/>
              </a:rPr>
              <a:t>範例，跟</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每一個前景</a:t>
            </a:r>
            <a:r>
              <a:rPr lang="en-US" altLang="zh-TW" sz="1100" b="1" u="sng" dirty="0">
                <a:solidFill>
                  <a:srgbClr val="000000"/>
                </a:solidFill>
                <a:effectLst/>
                <a:ea typeface="Microsoft JhengHei" panose="020B0604030504040204" pitchFamily="34" charset="-120"/>
              </a:rPr>
              <a:t> frame</a:t>
            </a:r>
          </a:p>
          <a:p>
            <a:pPr marL="228600" indent="-228600" rtl="0" fontAlgn="ctr">
              <a:spcBef>
                <a:spcPts val="0"/>
              </a:spcBef>
              <a:spcAft>
                <a:spcPts val="0"/>
              </a:spcAft>
              <a:buFont typeface="+mj-lt"/>
              <a:buAutoNum type="arabicPeriod"/>
            </a:pPr>
            <a:endParaRPr lang="zh-TW" altLang="zh-TW" sz="110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一般 </a:t>
            </a:r>
            <a:r>
              <a:rPr lang="zh-TW" altLang="zh-TW" sz="1100" b="1" u="sng" dirty="0">
                <a:solidFill>
                  <a:srgbClr val="000000"/>
                </a:solidFill>
                <a:effectLst/>
                <a:ea typeface="Microsoft JhengHei" panose="020B0604030504040204" pitchFamily="34" charset="-120"/>
              </a:rPr>
              <a:t>相鄰</a:t>
            </a:r>
            <a:r>
              <a:rPr lang="en-US" altLang="zh-TW" sz="1100" b="1" u="sng" dirty="0">
                <a:solidFill>
                  <a:srgbClr val="000000"/>
                </a:solidFill>
                <a:effectLst/>
                <a:ea typeface="Microsoft JhengHei" panose="020B0604030504040204" pitchFamily="34" charset="-120"/>
              </a:rPr>
              <a:t>frame </a:t>
            </a:r>
            <a:r>
              <a:rPr lang="zh-TW" altLang="zh-TW" sz="1100" b="1" u="sng" dirty="0">
                <a:solidFill>
                  <a:srgbClr val="000000"/>
                </a:solidFill>
                <a:effectLst/>
                <a:ea typeface="Microsoft JhengHei" panose="020B0604030504040204" pitchFamily="34" charset="-120"/>
              </a:rPr>
              <a:t>間</a:t>
            </a:r>
            <a:r>
              <a:rPr lang="zh-TW" altLang="zh-TW" sz="1100" dirty="0">
                <a:solidFill>
                  <a:srgbClr val="000000"/>
                </a:solidFill>
                <a:effectLst/>
                <a:ea typeface="Microsoft JhengHei" panose="020B0604030504040204" pitchFamily="34" charset="-120"/>
              </a:rPr>
              <a:t>：</a:t>
            </a:r>
            <a:r>
              <a:rPr lang="en-US" altLang="zh-TW" sz="1100" b="1" u="sng" dirty="0" err="1">
                <a:solidFill>
                  <a:srgbClr val="000000"/>
                </a:solidFill>
                <a:effectLst/>
                <a:ea typeface="Microsoft JhengHei" panose="020B0604030504040204" pitchFamily="34" charset="-120"/>
              </a:rPr>
              <a:t>移動</a:t>
            </a:r>
            <a:r>
              <a:rPr lang="zh-TW" altLang="en-US" sz="1100" b="0" u="none" dirty="0">
                <a:solidFill>
                  <a:srgbClr val="000000"/>
                </a:solidFill>
                <a:effectLst/>
                <a:ea typeface="Microsoft JhengHei" panose="020B0604030504040204" pitchFamily="34" charset="-120"/>
              </a:rPr>
              <a:t> </a:t>
            </a:r>
            <a:r>
              <a:rPr lang="en-US" altLang="zh-TW" sz="1100" dirty="0" err="1">
                <a:solidFill>
                  <a:srgbClr val="000000"/>
                </a:solidFill>
                <a:effectLst/>
                <a:ea typeface="Microsoft JhengHei" panose="020B0604030504040204" pitchFamily="34" charset="-120"/>
              </a:rPr>
              <a:t>和</a:t>
            </a:r>
            <a:r>
              <a:rPr lang="zh-TW" altLang="en-US"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外觀變形量</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較小</a:t>
            </a:r>
            <a:endParaRPr lang="zh-TW" altLang="zh-TW" sz="110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只要持續 </a:t>
            </a:r>
            <a:r>
              <a:rPr lang="zh-TW" altLang="zh-TW" sz="1100" b="1" u="sng" dirty="0">
                <a:solidFill>
                  <a:srgbClr val="000000"/>
                </a:solidFill>
                <a:effectLst/>
                <a:ea typeface="Microsoft JhengHei" panose="020B0604030504040204" pitchFamily="34" charset="-120"/>
              </a:rPr>
              <a:t>追蹤</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頭和四肢</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位置</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特徵</a:t>
            </a:r>
            <a:r>
              <a:rPr lang="zh-TW" altLang="zh-TW" sz="1100" dirty="0">
                <a:solidFill>
                  <a:srgbClr val="000000"/>
                </a:solidFill>
                <a:effectLst/>
                <a:ea typeface="Microsoft JhengHei" panose="020B0604030504040204" pitchFamily="34" charset="-120"/>
              </a:rPr>
              <a:t> 的 </a:t>
            </a:r>
            <a:r>
              <a:rPr lang="zh-TW" altLang="zh-TW" sz="1100" b="1" u="sng" dirty="0">
                <a:solidFill>
                  <a:srgbClr val="000000"/>
                </a:solidFill>
                <a:effectLst/>
                <a:ea typeface="Microsoft JhengHei" panose="020B0604030504040204" pitchFamily="34" charset="-120"/>
              </a:rPr>
              <a:t>變化</a:t>
            </a:r>
            <a:endParaRPr lang="zh-TW" altLang="zh-TW" sz="110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其他</a:t>
            </a:r>
            <a:r>
              <a:rPr lang="zh-TW" altLang="zh-TW" sz="1100" dirty="0">
                <a:solidFill>
                  <a:srgbClr val="000000"/>
                </a:solidFill>
                <a:effectLst/>
                <a:ea typeface="Microsoft JhengHei" panose="020B0604030504040204" pitchFamily="34" charset="-120"/>
              </a:rPr>
              <a:t>地方：</a:t>
            </a:r>
            <a:r>
              <a:rPr lang="zh-TW" altLang="zh-TW" sz="1100" b="1" u="sng" dirty="0">
                <a:solidFill>
                  <a:srgbClr val="000000"/>
                </a:solidFill>
                <a:effectLst/>
                <a:ea typeface="Microsoft JhengHei" panose="020B0604030504040204" pitchFamily="34" charset="-120"/>
              </a:rPr>
              <a:t>沒什麼變化</a:t>
            </a:r>
            <a:r>
              <a:rPr lang="zh-TW" altLang="zh-TW" sz="1100" dirty="0">
                <a:solidFill>
                  <a:srgbClr val="000000"/>
                </a:solidFill>
                <a:effectLst/>
                <a:ea typeface="Microsoft JhengHei" panose="020B0604030504040204" pitchFamily="34" charset="-120"/>
              </a:rPr>
              <a:t>，就</a:t>
            </a:r>
            <a:r>
              <a:rPr lang="zh-TW" altLang="zh-TW" sz="1100" b="1" u="sng" dirty="0">
                <a:solidFill>
                  <a:srgbClr val="000000"/>
                </a:solidFill>
                <a:effectLst/>
                <a:ea typeface="Microsoft JhengHei" panose="020B0604030504040204" pitchFamily="34" charset="-120"/>
              </a:rPr>
              <a:t>不用理</a:t>
            </a:r>
            <a:endParaRPr lang="zh-TW" altLang="zh-TW" sz="1100" dirty="0">
              <a:effectLst/>
              <a:ea typeface="Microsoft JhengHei" panose="020B0604030504040204" pitchFamily="34" charset="-120"/>
            </a:endParaRPr>
          </a:p>
          <a:p>
            <a:pPr marL="171450" indent="-171450">
              <a:buFont typeface="Arial" panose="020B0604020202020204" pitchFamily="34" charset="0"/>
              <a:buChar char="•"/>
            </a:pPr>
            <a:endParaRPr lang="en-US" altLang="zh-TW" dirty="0"/>
          </a:p>
          <a:p>
            <a:r>
              <a:rPr lang="en-US" altLang="zh-TW" dirty="0"/>
              <a:t>----</a:t>
            </a:r>
          </a:p>
          <a:p>
            <a:endParaRPr lang="en-US" altLang="zh-TW" dirty="0"/>
          </a:p>
          <a:p>
            <a:endParaRPr lang="en-US" altLang="zh-TW" dirty="0"/>
          </a:p>
          <a:p>
            <a:r>
              <a:rPr lang="zh-TW" altLang="en-US" dirty="0"/>
              <a:t>在</a:t>
            </a:r>
            <a:r>
              <a:rPr lang="en-US" altLang="zh-TW" dirty="0"/>
              <a:t> </a:t>
            </a:r>
            <a:r>
              <a:rPr lang="zh-TW" altLang="en-US" dirty="0"/>
              <a:t>第一幅影像</a:t>
            </a:r>
            <a:r>
              <a:rPr lang="en-US" altLang="zh-TW" dirty="0"/>
              <a:t> </a:t>
            </a:r>
            <a:r>
              <a:rPr lang="zh-TW" altLang="en-US" dirty="0"/>
              <a:t>中找到</a:t>
            </a:r>
            <a:r>
              <a:rPr lang="en-US" altLang="zh-TW" dirty="0"/>
              <a:t> </a:t>
            </a:r>
            <a:r>
              <a:rPr lang="zh-TW" altLang="en-US" dirty="0"/>
              <a:t>一组可能的特征位置，然后在</a:t>
            </a:r>
            <a:r>
              <a:rPr lang="en-US" altLang="zh-TW" dirty="0"/>
              <a:t> </a:t>
            </a:r>
            <a:r>
              <a:rPr lang="zh-TW" altLang="en-US" dirty="0"/>
              <a:t>后续影像</a:t>
            </a:r>
            <a:r>
              <a:rPr lang="en-US" altLang="zh-TW" dirty="0"/>
              <a:t> </a:t>
            </a:r>
            <a:r>
              <a:rPr lang="zh-TW" altLang="en-US" dirty="0"/>
              <a:t>中 搜尋 它们对应的位置。</a:t>
            </a:r>
          </a:p>
          <a:p>
            <a:r>
              <a:rPr lang="zh-TW" altLang="en-US" dirty="0"/>
              <a:t>预计 相邻帧之间 的 运动和外观变形量 较小。</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64</a:t>
            </a:fld>
            <a:endParaRPr lang="zh-TW" altLang="en-US"/>
          </a:p>
        </p:txBody>
      </p:sp>
    </p:spTree>
    <p:extLst>
      <p:ext uri="{BB962C8B-B14F-4D97-AF65-F5344CB8AC3E}">
        <p14:creationId xmlns:p14="http://schemas.microsoft.com/office/powerpoint/2010/main" val="95948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zh-TW" altLang="en-US" sz="1100" dirty="0">
                <a:solidFill>
                  <a:srgbClr val="000000"/>
                </a:solidFill>
                <a:effectLst/>
                <a:ea typeface="Microsoft JhengHei" panose="020B0604030504040204" pitchFamily="34" charset="-120"/>
              </a:rPr>
              <a:t>追蹤方</a:t>
            </a:r>
            <a:r>
              <a:rPr lang="zh-TW" altLang="zh-TW" sz="1100" dirty="0">
                <a:solidFill>
                  <a:srgbClr val="000000"/>
                </a:solidFill>
                <a:effectLst/>
                <a:ea typeface="Microsoft JhengHei" panose="020B0604030504040204" pitchFamily="34" charset="-120"/>
              </a:rPr>
              <a:t>法：</a:t>
            </a:r>
            <a:endParaRPr lang="zh-TW" altLang="zh-TW" sz="1100" dirty="0">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選 </a:t>
            </a:r>
            <a:r>
              <a:rPr lang="zh-TW" altLang="zh-TW" sz="1100" b="1" u="sng" dirty="0">
                <a:solidFill>
                  <a:srgbClr val="000000"/>
                </a:solidFill>
                <a:effectLst/>
                <a:ea typeface="Microsoft JhengHei" panose="020B0604030504040204" pitchFamily="34" charset="-120"/>
              </a:rPr>
              <a:t>好的特徵</a:t>
            </a:r>
            <a:r>
              <a:rPr lang="zh-TW" altLang="zh-TW" sz="1100" dirty="0">
                <a:solidFill>
                  <a:srgbClr val="000000"/>
                </a:solidFill>
                <a:effectLst/>
                <a:ea typeface="Microsoft JhengHei" panose="020B0604030504040204" pitchFamily="34" charset="-120"/>
              </a:rPr>
              <a:t> 進行</a:t>
            </a:r>
            <a:r>
              <a:rPr lang="zh-TW" altLang="en-US"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追踪</a:t>
            </a:r>
            <a:r>
              <a:rPr lang="zh-TW" altLang="zh-TW" sz="1100" dirty="0">
                <a:solidFill>
                  <a:srgbClr val="000000"/>
                </a:solidFill>
                <a:effectLst/>
                <a:ea typeface="Microsoft JhengHei" panose="020B0604030504040204" pitchFamily="34" charset="-120"/>
              </a:rPr>
              <a:t>：跟前面 </a:t>
            </a:r>
            <a:r>
              <a:rPr lang="zh-TW" altLang="zh-TW" sz="1100" b="1" u="sng" dirty="0">
                <a:solidFill>
                  <a:srgbClr val="000000"/>
                </a:solidFill>
                <a:effectLst/>
                <a:ea typeface="Microsoft JhengHei" panose="020B0604030504040204" pitchFamily="34" charset="-120"/>
              </a:rPr>
              <a:t>配對</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差不多</a:t>
            </a:r>
            <a:r>
              <a:rPr lang="zh-TW" altLang="zh-TW" sz="1100" dirty="0">
                <a:solidFill>
                  <a:srgbClr val="000000"/>
                </a:solidFill>
                <a:effectLst/>
                <a:ea typeface="Microsoft JhengHei" panose="020B0604030504040204" pitchFamily="34" charset="-120"/>
              </a:rPr>
              <a:t>概念</a:t>
            </a:r>
            <a:endParaRPr lang="zh-TW" altLang="zh-TW" sz="1100" dirty="0">
              <a:effectLst/>
              <a:ea typeface="Microsoft JhengHei" panose="020B0604030504040204" pitchFamily="34" charset="-120"/>
            </a:endParaRPr>
          </a:p>
          <a:p>
            <a:pPr marL="742950" marR="0" lvl="1" indent="-285750">
              <a:spcBef>
                <a:spcPts val="0"/>
              </a:spcBef>
              <a:spcAft>
                <a:spcPts val="0"/>
              </a:spcAft>
              <a:buFont typeface="Arial" panose="020B0604020202020204" pitchFamily="34" charset="0"/>
              <a:buChar char="•"/>
            </a:pPr>
            <a:r>
              <a:rPr lang="zh-TW" altLang="zh-TW" sz="1800" dirty="0">
                <a:solidFill>
                  <a:srgbClr val="000000"/>
                </a:solidFill>
                <a:effectLst/>
                <a:ea typeface="Microsoft JhengHei" panose="020B0604030504040204" pitchFamily="34" charset="-120"/>
              </a:rPr>
              <a:t>但適用 </a:t>
            </a:r>
            <a:r>
              <a:rPr lang="zh-TW" altLang="zh-TW" sz="1800" b="1" u="sng" dirty="0">
                <a:solidFill>
                  <a:srgbClr val="000000"/>
                </a:solidFill>
                <a:effectLst/>
                <a:ea typeface="Microsoft JhengHei" panose="020B0604030504040204" pitchFamily="34" charset="-120"/>
              </a:rPr>
              <a:t>視角相近</a:t>
            </a:r>
            <a:r>
              <a:rPr lang="zh-TW" altLang="zh-TW" sz="1800" dirty="0">
                <a:solidFill>
                  <a:srgbClr val="000000"/>
                </a:solidFill>
                <a:effectLst/>
                <a:ea typeface="Microsoft JhengHei" panose="020B0604030504040204" pitchFamily="34" charset="-120"/>
              </a:rPr>
              <a:t> 的影像序列</a:t>
            </a:r>
          </a:p>
          <a:p>
            <a:pPr marL="285750" lvl="0" indent="-285750"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要 </a:t>
            </a:r>
            <a:r>
              <a:rPr lang="zh-TW" altLang="zh-TW" sz="1100" b="1" u="sng" dirty="0">
                <a:solidFill>
                  <a:srgbClr val="000000"/>
                </a:solidFill>
                <a:effectLst/>
                <a:ea typeface="Microsoft JhengHei" panose="020B0604030504040204" pitchFamily="34" charset="-120"/>
              </a:rPr>
              <a:t>搜尋</a:t>
            </a:r>
            <a:r>
              <a:rPr lang="zh-TW" altLang="zh-TW" sz="1100" dirty="0">
                <a:solidFill>
                  <a:srgbClr val="000000"/>
                </a:solidFill>
                <a:effectLst/>
                <a:ea typeface="Microsoft JhengHei" panose="020B0604030504040204" pitchFamily="34" charset="-120"/>
              </a:rPr>
              <a:t> 對應 </a:t>
            </a:r>
            <a:r>
              <a:rPr lang="zh-TW" altLang="zh-TW" sz="1100" b="1" u="sng" dirty="0">
                <a:solidFill>
                  <a:srgbClr val="000000"/>
                </a:solidFill>
                <a:effectLst/>
                <a:ea typeface="Microsoft JhengHei" panose="020B0604030504040204" pitchFamily="34" charset="-120"/>
              </a:rPr>
              <a:t>小塊</a:t>
            </a:r>
            <a:r>
              <a:rPr lang="zh-TW" altLang="zh-TW" sz="1100" dirty="0">
                <a:solidFill>
                  <a:srgbClr val="000000"/>
                </a:solidFill>
                <a:effectLst/>
                <a:ea typeface="Microsoft JhengHei" panose="020B0604030504040204" pitchFamily="34" charset="-120"/>
              </a:rPr>
              <a:t>：</a:t>
            </a:r>
            <a:endParaRPr lang="zh-TW" altLang="zh-TW" sz="1100" dirty="0">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用前面提過 的 </a:t>
            </a:r>
            <a:r>
              <a:rPr lang="zh-TW" altLang="zh-TW" sz="1100" b="1" u="sng" dirty="0">
                <a:solidFill>
                  <a:srgbClr val="000000"/>
                </a:solidFill>
                <a:effectLst/>
                <a:ea typeface="Microsoft JhengHei" panose="020B0604030504040204" pitchFamily="34" charset="-120"/>
              </a:rPr>
              <a:t>加權平方差總和</a:t>
            </a:r>
            <a:r>
              <a:rPr lang="zh-TW" altLang="zh-TW" sz="1100" dirty="0">
                <a:solidFill>
                  <a:srgbClr val="000000"/>
                </a:solidFill>
                <a:effectLst/>
                <a:ea typeface="Microsoft JhengHei" panose="020B0604030504040204" pitchFamily="34" charset="-120"/>
              </a:rPr>
              <a:t> 就夠用了</a:t>
            </a:r>
            <a:endParaRPr lang="zh-TW" altLang="zh-TW" sz="1100" dirty="0">
              <a:effectLst/>
              <a:ea typeface="Microsoft JhengHei" panose="020B0604030504040204" pitchFamily="34" charset="-120"/>
            </a:endParaRPr>
          </a:p>
          <a:p>
            <a:endParaRPr lang="en-US" altLang="zh-TW" dirty="0"/>
          </a:p>
          <a:p>
            <a:r>
              <a:rPr lang="en-US" altLang="zh-TW" baseline="0"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方法有：</a:t>
            </a:r>
            <a:r>
              <a:rPr lang="en-US" altLang="zh-TW" dirty="0"/>
              <a:t>correlation or least squares</a:t>
            </a:r>
            <a:r>
              <a:rPr lang="zh-TW" altLang="en-US" dirty="0"/>
              <a:t>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选择好的</a:t>
            </a:r>
            <a:r>
              <a:rPr lang="en-US" altLang="zh-TW" dirty="0"/>
              <a:t> </a:t>
            </a:r>
            <a:r>
              <a:rPr lang="zh-TW" altLang="en-US" dirty="0"/>
              <a:t>特征进行追踪</a:t>
            </a:r>
            <a:r>
              <a:rPr lang="en-US" altLang="zh-TW" dirty="0"/>
              <a:t> </a:t>
            </a:r>
            <a:r>
              <a:rPr lang="zh-TW" altLang="en-US" dirty="0"/>
              <a:t>与 选择好的特征进行配對 密切相关。</a:t>
            </a:r>
          </a:p>
          <a:p>
            <a:r>
              <a:rPr lang="zh-TW" altLang="en-US" dirty="0"/>
              <a:t>在 搜尋 对应的 小块 时，加权平方差總和 效果就很好。</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65</a:t>
            </a:fld>
            <a:endParaRPr lang="zh-TW" altLang="en-US"/>
          </a:p>
        </p:txBody>
      </p:sp>
    </p:spTree>
    <p:extLst>
      <p:ext uri="{BB962C8B-B14F-4D97-AF65-F5344CB8AC3E}">
        <p14:creationId xmlns:p14="http://schemas.microsoft.com/office/powerpoint/2010/main" val="747932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7.4</a:t>
            </a:r>
            <a:r>
              <a:rPr lang="zh-TW" altLang="en-US" dirty="0"/>
              <a:t> 分割：兩個方法：</a:t>
            </a:r>
            <a:endParaRPr lang="en-US" altLang="zh-TW"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zh-TW" dirty="0"/>
              <a:t>(e) </a:t>
            </a:r>
            <a:r>
              <a:rPr lang="en-US" altLang="zh-TW" b="1" u="sng" dirty="0"/>
              <a:t>FH</a:t>
            </a:r>
            <a:r>
              <a:rPr lang="zh-TW" altLang="en-US" dirty="0"/>
              <a:t>：</a:t>
            </a:r>
            <a:r>
              <a:rPr lang="en-US" altLang="zh-TW" b="1" u="sng" dirty="0"/>
              <a:t>Graph-based</a:t>
            </a:r>
            <a:r>
              <a:rPr lang="zh-TW" altLang="en-US" b="1" u="sng" dirty="0"/>
              <a:t> </a:t>
            </a:r>
            <a:r>
              <a:rPr lang="zh-CN" altLang="en-US" b="1" u="sng" dirty="0"/>
              <a:t>合併分割</a:t>
            </a:r>
            <a:r>
              <a:rPr lang="zh-CN" altLang="en-US" dirty="0"/>
              <a:t>，</a:t>
            </a:r>
            <a:r>
              <a:rPr lang="zh-TW" altLang="en-US" dirty="0"/>
              <a:t>是一種</a:t>
            </a:r>
            <a:r>
              <a:rPr lang="en-US" altLang="zh-TW" b="1" u="sng" dirty="0"/>
              <a:t>greedy</a:t>
            </a:r>
            <a:r>
              <a:rPr lang="zh-TW" altLang="en-US" b="1" u="sng" dirty="0"/>
              <a:t>的分割</a:t>
            </a:r>
            <a:r>
              <a:rPr lang="zh-TW" altLang="en-US" dirty="0"/>
              <a:t>演算法：</a:t>
            </a:r>
            <a:endParaRPr lang="en-US" altLang="zh-TW" dirty="0"/>
          </a:p>
          <a:p>
            <a:pPr marL="171450" indent="-171450">
              <a:buFont typeface="Arial" panose="020B0604020202020204" pitchFamily="34" charset="0"/>
              <a:buChar char="•"/>
            </a:pPr>
            <a:r>
              <a:rPr lang="zh-TW" altLang="en-US" dirty="0"/>
              <a:t>先決定 </a:t>
            </a:r>
            <a:r>
              <a:rPr lang="zh-TW" altLang="en-US" b="1" u="sng" dirty="0"/>
              <a:t>多個閾值</a:t>
            </a:r>
            <a:r>
              <a:rPr lang="zh-TW" altLang="en-US" b="0" u="none" dirty="0"/>
              <a:t>（</a:t>
            </a:r>
            <a:r>
              <a:rPr lang="en-US" altLang="zh-TW" b="0" u="none" dirty="0"/>
              <a:t>threshold</a:t>
            </a:r>
            <a:r>
              <a:rPr lang="zh-TW" altLang="en-US" b="0" u="none" dirty="0"/>
              <a:t>）</a:t>
            </a:r>
            <a:endParaRPr lang="en-US" altLang="zh-TW" b="0" u="none" dirty="0"/>
          </a:p>
          <a:p>
            <a:pPr marL="171450" indent="-171450">
              <a:buFont typeface="Arial" panose="020B0604020202020204" pitchFamily="34" charset="0"/>
              <a:buChar char="•"/>
            </a:pPr>
            <a:r>
              <a:rPr lang="zh-TW" altLang="en-US" dirty="0"/>
              <a:t>根據這些</a:t>
            </a:r>
            <a:r>
              <a:rPr lang="zh-TW" altLang="en-US" b="1" u="sng" dirty="0"/>
              <a:t>閾值</a:t>
            </a:r>
            <a:r>
              <a:rPr lang="zh-TW" altLang="en-US" dirty="0"/>
              <a:t>，來 持續 </a:t>
            </a:r>
            <a:r>
              <a:rPr lang="zh-TW" altLang="en-US" b="1" u="sng" dirty="0"/>
              <a:t>合併</a:t>
            </a:r>
            <a:r>
              <a:rPr lang="zh-TW" altLang="en-US" dirty="0"/>
              <a:t> </a:t>
            </a:r>
            <a:r>
              <a:rPr lang="zh-TW" altLang="en-US" b="1" u="sng" dirty="0"/>
              <a:t>滿足閾值</a:t>
            </a:r>
            <a:r>
              <a:rPr lang="zh-TW" altLang="en-US" b="0" u="none" dirty="0"/>
              <a:t> 的 </a:t>
            </a:r>
            <a:r>
              <a:rPr lang="zh-TW" altLang="en-US" b="1" u="sng" dirty="0"/>
              <a:t>鄰域</a:t>
            </a:r>
            <a:r>
              <a:rPr lang="en-US" altLang="zh-TW" b="1" u="sng" dirty="0"/>
              <a:t>pixel</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zh-TW" dirty="0"/>
              <a:t>(f) </a:t>
            </a:r>
            <a:r>
              <a:rPr lang="zh-TW" altLang="en-US" b="1" u="sng" dirty="0"/>
              <a:t>均值飄移</a:t>
            </a:r>
            <a:r>
              <a:rPr lang="zh-TW" altLang="en-US" dirty="0"/>
              <a:t>（</a:t>
            </a:r>
            <a:r>
              <a:rPr lang="en-US" altLang="zh-TW" dirty="0"/>
              <a:t>Mean shift</a:t>
            </a:r>
            <a:r>
              <a:rPr lang="zh-TW" altLang="en-US" dirty="0"/>
              <a:t> ），類似</a:t>
            </a:r>
            <a:r>
              <a:rPr lang="en-US" altLang="zh-TW" dirty="0"/>
              <a:t>k-means</a:t>
            </a:r>
            <a:r>
              <a:rPr lang="zh-TW" altLang="en-US" dirty="0"/>
              <a:t>，就是 </a:t>
            </a:r>
            <a:r>
              <a:rPr lang="en-US" altLang="zh-TW" b="1" u="sng" dirty="0"/>
              <a:t>cluster</a:t>
            </a:r>
            <a:r>
              <a:rPr lang="en-US" altLang="zh-TW" dirty="0"/>
              <a:t> </a:t>
            </a:r>
            <a:r>
              <a:rPr lang="zh-TW" altLang="en-US" dirty="0"/>
              <a:t>的概念</a:t>
            </a:r>
            <a:endParaRPr lang="en-US" altLang="zh-TW" dirty="0"/>
          </a:p>
          <a:p>
            <a:pPr marL="171450" indent="-171450">
              <a:buFont typeface="Arial" panose="020B0604020202020204" pitchFamily="34" charset="0"/>
              <a:buChar char="•"/>
            </a:pPr>
            <a:r>
              <a:rPr lang="zh-TW" altLang="en-US" dirty="0"/>
              <a:t>用一個 </a:t>
            </a:r>
            <a:r>
              <a:rPr lang="en-US" altLang="zh-TW" b="1" i="0" u="sng" dirty="0">
                <a:solidFill>
                  <a:srgbClr val="374151"/>
                </a:solidFill>
                <a:effectLst/>
                <a:latin typeface="Söhne"/>
              </a:rPr>
              <a:t>kernel</a:t>
            </a:r>
            <a:r>
              <a:rPr lang="zh-TW" altLang="en-US" b="0" i="0" dirty="0">
                <a:solidFill>
                  <a:srgbClr val="374151"/>
                </a:solidFill>
                <a:effectLst/>
                <a:latin typeface="Söhne"/>
              </a:rPr>
              <a:t> ，找它裡面 </a:t>
            </a:r>
            <a:r>
              <a:rPr lang="zh-TW" altLang="en-US" b="1" i="0" u="sng" dirty="0">
                <a:solidFill>
                  <a:srgbClr val="374151"/>
                </a:solidFill>
                <a:effectLst/>
                <a:latin typeface="Söhne"/>
              </a:rPr>
              <a:t>鄰域的加權平均值</a:t>
            </a:r>
            <a:r>
              <a:rPr lang="zh-TW" altLang="en-US" b="0" i="0" dirty="0">
                <a:solidFill>
                  <a:srgbClr val="374151"/>
                </a:solidFill>
                <a:effectLst/>
                <a:latin typeface="Söhne"/>
              </a:rPr>
              <a:t>，</a:t>
            </a:r>
            <a:br>
              <a:rPr lang="en-US" altLang="zh-TW" b="0" i="0" dirty="0">
                <a:solidFill>
                  <a:srgbClr val="374151"/>
                </a:solidFill>
                <a:effectLst/>
                <a:latin typeface="Söhne"/>
              </a:rPr>
            </a:br>
            <a:r>
              <a:rPr lang="zh-TW" altLang="en-US" b="0" i="0" dirty="0">
                <a:solidFill>
                  <a:srgbClr val="374151"/>
                </a:solidFill>
                <a:effectLst/>
                <a:latin typeface="Söhne"/>
              </a:rPr>
              <a:t>決定 </a:t>
            </a:r>
            <a:r>
              <a:rPr lang="en-US" altLang="zh-TW" b="0" i="0" dirty="0">
                <a:solidFill>
                  <a:srgbClr val="374151"/>
                </a:solidFill>
                <a:effectLst/>
                <a:latin typeface="Söhne"/>
              </a:rPr>
              <a:t>kernel</a:t>
            </a:r>
            <a:r>
              <a:rPr lang="zh-TW" altLang="en-US" b="0" i="0" dirty="0">
                <a:solidFill>
                  <a:srgbClr val="374151"/>
                </a:solidFill>
                <a:effectLst/>
                <a:latin typeface="Söhne"/>
              </a:rPr>
              <a:t> </a:t>
            </a:r>
            <a:r>
              <a:rPr lang="zh-TW" altLang="en-US" b="1" i="0" u="sng" dirty="0">
                <a:solidFill>
                  <a:srgbClr val="374151"/>
                </a:solidFill>
                <a:effectLst/>
                <a:latin typeface="Söhne"/>
              </a:rPr>
              <a:t>移動 的 方向和大小</a:t>
            </a:r>
            <a:r>
              <a:rPr lang="zh-TW" altLang="en-US" b="0" i="0" dirty="0">
                <a:solidFill>
                  <a:srgbClr val="374151"/>
                </a:solidFill>
                <a:effectLst/>
                <a:latin typeface="Söhne"/>
              </a:rPr>
              <a:t>（</a:t>
            </a:r>
            <a:r>
              <a:rPr lang="zh-TW" altLang="en-US" b="1" i="0" u="sng" dirty="0">
                <a:solidFill>
                  <a:srgbClr val="374151"/>
                </a:solidFill>
                <a:effectLst/>
                <a:latin typeface="Söhne"/>
              </a:rPr>
              <a:t>位移向量</a:t>
            </a:r>
            <a:r>
              <a:rPr lang="zh-TW" altLang="en-US" b="0" i="0" dirty="0">
                <a:solidFill>
                  <a:srgbClr val="374151"/>
                </a:solidFill>
                <a:effectLst/>
                <a:latin typeface="Söhne"/>
              </a:rPr>
              <a:t>）</a:t>
            </a:r>
            <a:endParaRPr lang="en-US" altLang="zh-TW" b="0" i="0" dirty="0">
              <a:solidFill>
                <a:srgbClr val="374151"/>
              </a:solidFill>
              <a:effectLst/>
              <a:latin typeface="Söhne"/>
            </a:endParaRPr>
          </a:p>
          <a:p>
            <a:pPr marL="171450" indent="-171450">
              <a:buFont typeface="Arial" panose="020B0604020202020204" pitchFamily="34" charset="0"/>
              <a:buChar char="•"/>
            </a:pPr>
            <a:r>
              <a:rPr lang="zh-TW" altLang="en-US" b="0" i="0" dirty="0">
                <a:solidFill>
                  <a:srgbClr val="374151"/>
                </a:solidFill>
                <a:effectLst/>
                <a:latin typeface="Söhne"/>
              </a:rPr>
              <a:t>它</a:t>
            </a:r>
            <a:r>
              <a:rPr lang="en-US" altLang="zh-TW" b="0" i="0" dirty="0">
                <a:solidFill>
                  <a:srgbClr val="374151"/>
                </a:solidFill>
                <a:effectLst/>
                <a:latin typeface="Söhne"/>
              </a:rPr>
              <a:t> </a:t>
            </a:r>
            <a:r>
              <a:rPr lang="zh-TW" altLang="en-US" b="1" i="0" u="sng" dirty="0">
                <a:solidFill>
                  <a:srgbClr val="374151"/>
                </a:solidFill>
                <a:effectLst/>
                <a:latin typeface="Söhne"/>
              </a:rPr>
              <a:t>移動過的區域</a:t>
            </a:r>
            <a:r>
              <a:rPr lang="zh-TW" altLang="en-US" b="1" i="0" u="none" dirty="0">
                <a:solidFill>
                  <a:srgbClr val="374151"/>
                </a:solidFill>
                <a:effectLst/>
                <a:latin typeface="Söhne"/>
              </a:rPr>
              <a:t> </a:t>
            </a:r>
            <a:r>
              <a:rPr lang="zh-TW" altLang="en-US" b="0" i="0" dirty="0">
                <a:solidFill>
                  <a:srgbClr val="374151"/>
                </a:solidFill>
                <a:effectLst/>
                <a:latin typeface="Söhne"/>
              </a:rPr>
              <a:t>歸為</a:t>
            </a:r>
            <a:r>
              <a:rPr lang="zh-TW" altLang="en-US" b="1" i="0" u="sng" dirty="0">
                <a:solidFill>
                  <a:srgbClr val="374151"/>
                </a:solidFill>
                <a:effectLst/>
                <a:latin typeface="Söhne"/>
              </a:rPr>
              <a:t>同一類</a:t>
            </a:r>
            <a:endParaRPr lang="en-US" altLang="zh-TW" b="1" u="sng" dirty="0"/>
          </a:p>
          <a:p>
            <a:endParaRPr lang="en-US" altLang="zh-TW" dirty="0"/>
          </a:p>
          <a:p>
            <a:endParaRPr lang="en-US" altLang="zh-TW" dirty="0"/>
          </a:p>
          <a:p>
            <a:r>
              <a:rPr lang="en-US" altLang="zh-TW" dirty="0"/>
              <a:t> (</a:t>
            </a:r>
            <a:r>
              <a:rPr lang="zh-TW" altLang="en-US" dirty="0"/>
              <a:t>後面會提到</a:t>
            </a:r>
            <a:r>
              <a:rPr lang="en-US" altLang="zh-TW" dirty="0"/>
              <a:t>)</a:t>
            </a:r>
          </a:p>
          <a:p>
            <a:endParaRPr lang="en-US" altLang="zh-TW" dirty="0"/>
          </a:p>
          <a:p>
            <a:pPr marL="0" lvl="0" indent="0" algn="l">
              <a:buFont typeface="Arial" panose="020B0604020202020204" pitchFamily="34" charset="0"/>
              <a:buNone/>
            </a:pPr>
            <a:r>
              <a:rPr lang="en-US" altLang="zh-TW" b="0" i="0" dirty="0">
                <a:solidFill>
                  <a:srgbClr val="374151"/>
                </a:solidFill>
                <a:effectLst/>
                <a:latin typeface="Söhne"/>
              </a:rPr>
              <a:t>----------------</a:t>
            </a:r>
          </a:p>
          <a:p>
            <a:pPr marL="0" lvl="0" indent="0" algn="l">
              <a:buFont typeface="Arial" panose="020B0604020202020204" pitchFamily="34" charset="0"/>
              <a:buNone/>
            </a:pPr>
            <a:r>
              <a:rPr lang="en-US" altLang="zh-TW" b="1" u="sng" dirty="0"/>
              <a:t>Threshold</a:t>
            </a:r>
            <a:r>
              <a:rPr lang="zh-TW" altLang="en-US" b="1" u="sng" dirty="0"/>
              <a:t> </a:t>
            </a:r>
            <a:r>
              <a:rPr lang="en-US" altLang="zh-TW" dirty="0"/>
              <a:t>/</a:t>
            </a:r>
            <a:r>
              <a:rPr lang="el-GR" altLang="zh-TW" dirty="0"/>
              <a:t>θ</a:t>
            </a:r>
            <a:r>
              <a:rPr lang="en-US" altLang="zh-TW" dirty="0" err="1"/>
              <a:t>reʃoʊld</a:t>
            </a:r>
            <a:r>
              <a:rPr lang="en-US" altLang="zh-TW" dirty="0"/>
              <a:t>/</a:t>
            </a:r>
            <a:endParaRPr lang="en-US" altLang="zh-TW" b="0" i="0" dirty="0">
              <a:solidFill>
                <a:srgbClr val="374151"/>
              </a:solidFill>
              <a:effectLst/>
              <a:latin typeface="Söhne"/>
            </a:endParaRPr>
          </a:p>
          <a:p>
            <a:pPr marL="0" lvl="0" indent="0" algn="l">
              <a:buFont typeface="Arial" panose="020B0604020202020204" pitchFamily="34" charset="0"/>
              <a:buNone/>
            </a:pPr>
            <a:endParaRPr lang="en-US" altLang="zh-TW" b="0" i="0" dirty="0">
              <a:solidFill>
                <a:srgbClr val="374151"/>
              </a:solidFill>
              <a:effectLst/>
              <a:latin typeface="Söhne"/>
            </a:endParaRPr>
          </a:p>
          <a:p>
            <a:r>
              <a:rPr lang="en-US" altLang="zh-TW" dirty="0"/>
              <a:t>(e) graph-based merging</a:t>
            </a:r>
            <a:r>
              <a:rPr lang="zh-TW" altLang="en-US" dirty="0"/>
              <a:t> 基於圖的方法，來做影像合併</a:t>
            </a:r>
            <a:r>
              <a:rPr lang="en-US" altLang="zh-TW" dirty="0"/>
              <a:t>:</a:t>
            </a:r>
            <a:r>
              <a:rPr lang="zh-TW" altLang="en-US" dirty="0"/>
              <a:t> 比如要找到這張圖的分割，</a:t>
            </a:r>
            <a:endParaRPr lang="en-US" altLang="zh-TW" dirty="0"/>
          </a:p>
          <a:p>
            <a:pPr marL="685800" lvl="1" indent="-228600">
              <a:buFont typeface="+mj-lt"/>
              <a:buAutoNum type="arabicPeriod"/>
            </a:pPr>
            <a:r>
              <a:rPr lang="zh-TW" altLang="en-US" dirty="0"/>
              <a:t>先把影像轉成灰階。</a:t>
            </a:r>
            <a:endParaRPr lang="en-US" altLang="zh-TW" dirty="0"/>
          </a:p>
          <a:p>
            <a:pPr marL="685800" lvl="1" indent="-228600">
              <a:buFont typeface="+mj-lt"/>
              <a:buAutoNum type="arabicPeriod"/>
            </a:pPr>
            <a:r>
              <a:rPr lang="zh-TW" altLang="en-US" dirty="0"/>
              <a:t>然後從某一個</a:t>
            </a:r>
            <a:r>
              <a:rPr lang="en-US" altLang="zh-TW" dirty="0"/>
              <a:t>pixel</a:t>
            </a:r>
            <a:r>
              <a:rPr lang="zh-TW" altLang="en-US" dirty="0"/>
              <a:t>開始，如果他跟鄰近的</a:t>
            </a:r>
            <a:r>
              <a:rPr lang="en-US" altLang="zh-TW" dirty="0"/>
              <a:t>pixel</a:t>
            </a:r>
            <a:r>
              <a:rPr lang="zh-TW" altLang="en-US" dirty="0"/>
              <a:t>灰階值沒有差太多，就把他們合併成同一個區域，</a:t>
            </a:r>
            <a:endParaRPr lang="en-US" altLang="zh-TW" dirty="0"/>
          </a:p>
          <a:p>
            <a:pPr marL="685800" lvl="1" indent="-228600">
              <a:buFont typeface="+mj-lt"/>
              <a:buAutoNum type="arabicPeriod"/>
            </a:pPr>
            <a:r>
              <a:rPr lang="zh-TW" altLang="en-US" dirty="0"/>
              <a:t>依序來做整張圖，就可以得到這張圖片。</a:t>
            </a:r>
            <a:endParaRPr lang="en-US" altLang="zh-TW" dirty="0"/>
          </a:p>
          <a:p>
            <a:pPr marL="685800" lvl="1" indent="-228600">
              <a:buFont typeface="Arial" panose="020B0604020202020204" pitchFamily="34" charset="0"/>
              <a:buChar char="•"/>
            </a:pPr>
            <a:r>
              <a:rPr lang="zh-TW" altLang="en-US" dirty="0"/>
              <a:t>但是值得注意的是，這兩邊其實都是背景，但因為被隔開，所以被區分成不同區域。</a:t>
            </a:r>
            <a:endParaRPr lang="en-US" altLang="zh-TW" dirty="0"/>
          </a:p>
          <a:p>
            <a:endParaRPr lang="en-US" altLang="zh-TW" dirty="0"/>
          </a:p>
          <a:p>
            <a:pPr algn="l"/>
            <a:r>
              <a:rPr lang="en-US" altLang="zh-TW" dirty="0"/>
              <a:t>(f) Mean shift</a:t>
            </a:r>
            <a:r>
              <a:rPr lang="zh-TW" altLang="en-US" dirty="0"/>
              <a:t> 均值飄移</a:t>
            </a:r>
            <a:r>
              <a:rPr lang="en-US" altLang="zh-TW" dirty="0"/>
              <a:t>:</a:t>
            </a:r>
            <a:r>
              <a:rPr lang="zh-TW" altLang="en-US" dirty="0"/>
              <a:t> </a:t>
            </a:r>
            <a:r>
              <a:rPr lang="zh-TW" altLang="en-US" b="0" i="0" dirty="0">
                <a:solidFill>
                  <a:srgbClr val="374151"/>
                </a:solidFill>
                <a:effectLst/>
                <a:latin typeface="Söhne"/>
              </a:rPr>
              <a:t>對於每個</a:t>
            </a:r>
            <a:r>
              <a:rPr lang="en-US" altLang="zh-TW" b="0" i="0" dirty="0">
                <a:solidFill>
                  <a:srgbClr val="374151"/>
                </a:solidFill>
                <a:effectLst/>
                <a:latin typeface="Söhne"/>
              </a:rPr>
              <a:t>pixel</a:t>
            </a:r>
            <a:r>
              <a:rPr lang="zh-TW" altLang="en-US" b="0" i="0" dirty="0">
                <a:solidFill>
                  <a:srgbClr val="374151"/>
                </a:solidFill>
                <a:effectLst/>
                <a:latin typeface="Söhne"/>
              </a:rPr>
              <a:t>，</a:t>
            </a:r>
            <a:r>
              <a:rPr lang="en-US" altLang="zh-TW" b="0" i="0" dirty="0">
                <a:solidFill>
                  <a:srgbClr val="374151"/>
                </a:solidFill>
                <a:effectLst/>
                <a:latin typeface="Söhne"/>
              </a:rPr>
              <a:t>mean-shift</a:t>
            </a:r>
            <a:r>
              <a:rPr lang="zh-TW" altLang="en-US" b="0" i="0" dirty="0">
                <a:solidFill>
                  <a:srgbClr val="374151"/>
                </a:solidFill>
                <a:effectLst/>
                <a:latin typeface="Söhne"/>
              </a:rPr>
              <a:t> 會使用</a:t>
            </a:r>
            <a:r>
              <a:rPr lang="en-US" altLang="zh-TW" b="0" i="0" dirty="0">
                <a:solidFill>
                  <a:srgbClr val="374151"/>
                </a:solidFill>
                <a:effectLst/>
                <a:latin typeface="Söhne"/>
              </a:rPr>
              <a:t>kernel</a:t>
            </a:r>
            <a:r>
              <a:rPr lang="zh-TW" altLang="en-US" b="0" i="0" dirty="0">
                <a:solidFill>
                  <a:srgbClr val="374151"/>
                </a:solidFill>
                <a:effectLst/>
                <a:latin typeface="Söhne"/>
              </a:rPr>
              <a:t>，</a:t>
            </a:r>
            <a:br>
              <a:rPr lang="en-US" altLang="zh-TW" b="0" i="0" dirty="0">
                <a:solidFill>
                  <a:srgbClr val="374151"/>
                </a:solidFill>
                <a:effectLst/>
                <a:latin typeface="Söhne"/>
              </a:rPr>
            </a:br>
            <a:r>
              <a:rPr lang="zh-TW" altLang="en-US" b="0" i="0" dirty="0">
                <a:solidFill>
                  <a:srgbClr val="374151"/>
                </a:solidFill>
                <a:effectLst/>
                <a:latin typeface="Söhne"/>
              </a:rPr>
              <a:t>計算該</a:t>
            </a:r>
            <a:r>
              <a:rPr lang="en-US" altLang="zh-TW" b="0" i="0" dirty="0">
                <a:solidFill>
                  <a:srgbClr val="374151"/>
                </a:solidFill>
                <a:effectLst/>
                <a:latin typeface="Söhne"/>
              </a:rPr>
              <a:t>kernel</a:t>
            </a:r>
            <a:r>
              <a:rPr lang="zh-TW" altLang="en-US" b="0" i="0" dirty="0">
                <a:solidFill>
                  <a:srgbClr val="374151"/>
                </a:solidFill>
                <a:effectLst/>
                <a:latin typeface="Söhne"/>
              </a:rPr>
              <a:t>內中心點</a:t>
            </a:r>
            <a:r>
              <a:rPr lang="en-US" altLang="zh-TW" b="0" i="0" dirty="0">
                <a:solidFill>
                  <a:srgbClr val="374151"/>
                </a:solidFill>
                <a:effectLst/>
                <a:latin typeface="Söhne"/>
              </a:rPr>
              <a:t>pixel</a:t>
            </a:r>
            <a:r>
              <a:rPr lang="zh-TW" altLang="en-US" b="0" i="0" dirty="0">
                <a:solidFill>
                  <a:srgbClr val="374151"/>
                </a:solidFill>
                <a:effectLst/>
                <a:latin typeface="Söhne"/>
              </a:rPr>
              <a:t>，周圍所有鄰域的加權平均值，來計算該</a:t>
            </a:r>
            <a:r>
              <a:rPr lang="en-US" altLang="zh-TW" b="0" i="0" dirty="0">
                <a:solidFill>
                  <a:srgbClr val="374151"/>
                </a:solidFill>
                <a:effectLst/>
                <a:latin typeface="Söhne"/>
              </a:rPr>
              <a:t>pixel</a:t>
            </a:r>
            <a:r>
              <a:rPr lang="zh-TW" altLang="en-US" b="0" i="0" dirty="0">
                <a:solidFill>
                  <a:srgbClr val="374151"/>
                </a:solidFill>
                <a:effectLst/>
                <a:latin typeface="Söhne"/>
              </a:rPr>
              <a:t>點的</a:t>
            </a:r>
            <a:r>
              <a:rPr lang="zh-TW" altLang="en-US" b="1" i="0" u="sng" dirty="0">
                <a:solidFill>
                  <a:srgbClr val="374151"/>
                </a:solidFill>
                <a:effectLst/>
                <a:latin typeface="Söhne"/>
              </a:rPr>
              <a:t>位移向量</a:t>
            </a:r>
            <a:r>
              <a:rPr lang="zh-TW" altLang="en-US" b="0" i="0" dirty="0">
                <a:solidFill>
                  <a:srgbClr val="374151"/>
                </a:solidFill>
                <a:effectLst/>
                <a:latin typeface="Söhne"/>
              </a:rPr>
              <a:t>。</a:t>
            </a:r>
            <a:br>
              <a:rPr lang="en-US" altLang="zh-TW" b="0" i="0" dirty="0">
                <a:solidFill>
                  <a:srgbClr val="374151"/>
                </a:solidFill>
                <a:effectLst/>
                <a:latin typeface="Söhne"/>
              </a:rPr>
            </a:br>
            <a:r>
              <a:rPr lang="zh-TW" altLang="en-US" b="0" i="0" dirty="0">
                <a:solidFill>
                  <a:srgbClr val="374151"/>
                </a:solidFill>
                <a:effectLst/>
                <a:latin typeface="Söhne"/>
              </a:rPr>
              <a:t>也就是 </a:t>
            </a:r>
            <a:r>
              <a:rPr lang="en-US" altLang="zh-TW" b="0" i="0" dirty="0">
                <a:solidFill>
                  <a:srgbClr val="374151"/>
                </a:solidFill>
                <a:effectLst/>
                <a:latin typeface="Söhne"/>
              </a:rPr>
              <a:t>kernel </a:t>
            </a:r>
            <a:r>
              <a:rPr lang="zh-TW" altLang="en-US" b="0" i="0" dirty="0">
                <a:solidFill>
                  <a:srgbClr val="374151"/>
                </a:solidFill>
                <a:effectLst/>
                <a:latin typeface="Söhne"/>
              </a:rPr>
              <a:t>要移動的 方向和大小</a:t>
            </a:r>
            <a:endParaRPr lang="en-US" altLang="zh-TW" b="0" i="0" dirty="0">
              <a:solidFill>
                <a:srgbClr val="374151"/>
              </a:solidFill>
              <a:effectLst/>
              <a:latin typeface="Söhne"/>
            </a:endParaRPr>
          </a:p>
          <a:p>
            <a:pPr marL="628650" lvl="1" indent="-171450" algn="l">
              <a:buFont typeface="Arial" panose="020B0604020202020204" pitchFamily="34" charset="0"/>
              <a:buChar char="•"/>
            </a:pPr>
            <a:r>
              <a:rPr lang="zh-TW" altLang="en-US" b="0" i="0" dirty="0">
                <a:solidFill>
                  <a:srgbClr val="374151"/>
                </a:solidFill>
                <a:effectLst/>
                <a:latin typeface="Söhne"/>
              </a:rPr>
              <a:t>漂移向量的</a:t>
            </a:r>
            <a:r>
              <a:rPr lang="zh-TW" altLang="en-US" b="1" i="0" u="sng" dirty="0">
                <a:solidFill>
                  <a:srgbClr val="374151"/>
                </a:solidFill>
                <a:effectLst/>
                <a:latin typeface="Söhne"/>
              </a:rPr>
              <a:t>大小和方向</a:t>
            </a:r>
            <a:r>
              <a:rPr lang="zh-TW" altLang="en-US" b="0" i="0" dirty="0">
                <a:solidFill>
                  <a:srgbClr val="374151"/>
                </a:solidFill>
                <a:effectLst/>
                <a:latin typeface="Söhne"/>
              </a:rPr>
              <a:t>是根據</a:t>
            </a:r>
            <a:r>
              <a:rPr lang="en-US" altLang="zh-TW" b="0" i="0" dirty="0">
                <a:solidFill>
                  <a:srgbClr val="374151"/>
                </a:solidFill>
                <a:effectLst/>
                <a:latin typeface="Söhne"/>
              </a:rPr>
              <a:t>pixel</a:t>
            </a:r>
            <a:r>
              <a:rPr lang="zh-TW" altLang="en-US" b="0" i="0" dirty="0">
                <a:solidFill>
                  <a:srgbClr val="374151"/>
                </a:solidFill>
                <a:effectLst/>
                <a:latin typeface="Söhne"/>
              </a:rPr>
              <a:t>點的</a:t>
            </a:r>
            <a:r>
              <a:rPr lang="zh-TW" altLang="en-US" b="1" i="0" u="sng" dirty="0">
                <a:solidFill>
                  <a:srgbClr val="374151"/>
                </a:solidFill>
                <a:effectLst/>
                <a:latin typeface="Söhne"/>
              </a:rPr>
              <a:t>密度估計</a:t>
            </a:r>
            <a:r>
              <a:rPr lang="zh-TW" altLang="en-US" b="0" i="0" dirty="0">
                <a:solidFill>
                  <a:srgbClr val="374151"/>
                </a:solidFill>
                <a:effectLst/>
                <a:latin typeface="Söhne"/>
              </a:rPr>
              <a:t>來計算，（後面會更詳細介紹）</a:t>
            </a:r>
            <a:endParaRPr lang="en-US" altLang="zh-TW" b="0" i="0" dirty="0">
              <a:solidFill>
                <a:srgbClr val="374151"/>
              </a:solidFill>
              <a:effectLst/>
              <a:latin typeface="Söhne"/>
            </a:endParaRPr>
          </a:p>
          <a:p>
            <a:pPr marL="0" lvl="0" indent="0" algn="l">
              <a:buFont typeface="Arial" panose="020B0604020202020204" pitchFamily="34" charset="0"/>
              <a:buNone/>
            </a:pPr>
            <a:endParaRPr lang="en-US" altLang="zh-TW" b="0" i="0" dirty="0">
              <a:solidFill>
                <a:srgbClr val="374151"/>
              </a:solidFill>
              <a:effectLst/>
              <a:latin typeface="Söhne"/>
            </a:endParaRPr>
          </a:p>
          <a:p>
            <a:pPr marL="1085850" lvl="2" indent="-171450" algn="l">
              <a:buFont typeface="Arial" panose="020B0604020202020204" pitchFamily="34" charset="0"/>
              <a:buChar char="•"/>
            </a:pPr>
            <a:r>
              <a:rPr lang="zh-TW" altLang="en-US" b="0" i="0" dirty="0">
                <a:solidFill>
                  <a:srgbClr val="374151"/>
                </a:solidFill>
                <a:effectLst/>
                <a:latin typeface="Söhne"/>
              </a:rPr>
              <a:t>即</a:t>
            </a:r>
            <a:r>
              <a:rPr lang="en-US" altLang="zh-TW" b="0" i="0" dirty="0">
                <a:solidFill>
                  <a:srgbClr val="374151"/>
                </a:solidFill>
                <a:effectLst/>
                <a:latin typeface="Söhne"/>
              </a:rPr>
              <a:t>pixel</a:t>
            </a:r>
            <a:r>
              <a:rPr lang="zh-TW" altLang="en-US" b="0" i="0" dirty="0">
                <a:solidFill>
                  <a:srgbClr val="374151"/>
                </a:solidFill>
                <a:effectLst/>
                <a:latin typeface="Söhne"/>
              </a:rPr>
              <a:t>點周圍的點</a:t>
            </a:r>
            <a:r>
              <a:rPr lang="zh-TW" altLang="en-US" b="1" i="0" u="sng" dirty="0">
                <a:solidFill>
                  <a:srgbClr val="374151"/>
                </a:solidFill>
                <a:effectLst/>
                <a:latin typeface="Söhne"/>
              </a:rPr>
              <a:t>越密集</a:t>
            </a:r>
            <a:r>
              <a:rPr lang="zh-TW" altLang="en-US" b="0" i="0" dirty="0">
                <a:solidFill>
                  <a:srgbClr val="374151"/>
                </a:solidFill>
                <a:effectLst/>
                <a:latin typeface="Söhne"/>
              </a:rPr>
              <a:t>，位移</a:t>
            </a:r>
            <a:r>
              <a:rPr lang="zh-TW" altLang="en-US" b="1" i="0" u="sng" dirty="0">
                <a:solidFill>
                  <a:srgbClr val="374151"/>
                </a:solidFill>
                <a:effectLst/>
                <a:latin typeface="Söhne"/>
              </a:rPr>
              <a:t>向量就越小</a:t>
            </a:r>
            <a:r>
              <a:rPr lang="zh-TW" altLang="en-US" b="0" i="0" dirty="0">
                <a:solidFill>
                  <a:srgbClr val="374151"/>
                </a:solidFill>
                <a:effectLst/>
                <a:latin typeface="Söhne"/>
              </a:rPr>
              <a:t>，反之亦然。</a:t>
            </a:r>
          </a:p>
          <a:p>
            <a:pPr marL="628650" lvl="1" indent="-171450" algn="l">
              <a:buFont typeface="Arial" panose="020B0604020202020204" pitchFamily="34" charset="0"/>
              <a:buChar char="•"/>
            </a:pPr>
            <a:r>
              <a:rPr lang="zh-TW" altLang="en-US" b="0" i="0" dirty="0">
                <a:solidFill>
                  <a:srgbClr val="374151"/>
                </a:solidFill>
                <a:effectLst/>
                <a:latin typeface="Söhne"/>
              </a:rPr>
              <a:t>在每次迭代中，</a:t>
            </a:r>
            <a:r>
              <a:rPr lang="en-US" altLang="zh-TW" b="0" i="0" dirty="0">
                <a:solidFill>
                  <a:srgbClr val="374151"/>
                </a:solidFill>
                <a:effectLst/>
                <a:latin typeface="Söhne"/>
              </a:rPr>
              <a:t>pixel</a:t>
            </a:r>
            <a:r>
              <a:rPr lang="zh-TW" altLang="en-US" b="0" i="0" dirty="0">
                <a:solidFill>
                  <a:srgbClr val="374151"/>
                </a:solidFill>
                <a:effectLst/>
                <a:latin typeface="Söhne"/>
              </a:rPr>
              <a:t>點根據位移向量進行</a:t>
            </a:r>
            <a:r>
              <a:rPr lang="zh-TW" altLang="en-US" b="1" i="0" u="sng" dirty="0">
                <a:solidFill>
                  <a:srgbClr val="374151"/>
                </a:solidFill>
                <a:effectLst/>
                <a:latin typeface="Söhne"/>
              </a:rPr>
              <a:t>移動</a:t>
            </a:r>
            <a:r>
              <a:rPr lang="zh-TW" altLang="en-US" b="0" i="0" dirty="0">
                <a:solidFill>
                  <a:srgbClr val="374151"/>
                </a:solidFill>
                <a:effectLst/>
                <a:latin typeface="Söhne"/>
              </a:rPr>
              <a:t>，直到</a:t>
            </a:r>
            <a:r>
              <a:rPr lang="zh-TW" altLang="en-US" b="1" i="0" u="sng" dirty="0">
                <a:solidFill>
                  <a:srgbClr val="374151"/>
                </a:solidFill>
                <a:effectLst/>
                <a:latin typeface="Söhne"/>
              </a:rPr>
              <a:t>收斂</a:t>
            </a:r>
            <a:r>
              <a:rPr lang="zh-TW" altLang="en-US" b="0" i="0" dirty="0">
                <a:solidFill>
                  <a:srgbClr val="374151"/>
                </a:solidFill>
                <a:effectLst/>
                <a:latin typeface="Söhne"/>
              </a:rPr>
              <a:t>。</a:t>
            </a:r>
          </a:p>
          <a:p>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6</a:t>
            </a:fld>
            <a:endParaRPr lang="zh-TW" altLang="en-US"/>
          </a:p>
        </p:txBody>
      </p:sp>
    </p:spTree>
    <p:extLst>
      <p:ext uri="{BB962C8B-B14F-4D97-AF65-F5344CB8AC3E}">
        <p14:creationId xmlns:p14="http://schemas.microsoft.com/office/powerpoint/2010/main" val="41109896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a:bodyPr>
          <a:lstStyle/>
          <a:p>
            <a:pPr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不過事情當然沒這麼</a:t>
            </a:r>
            <a:r>
              <a:rPr lang="zh-TW" altLang="zh-TW" sz="1100" b="1" u="sng" dirty="0">
                <a:solidFill>
                  <a:srgbClr val="000000"/>
                </a:solidFill>
                <a:effectLst/>
                <a:ea typeface="Microsoft JhengHei" panose="020B0604030504040204" pitchFamily="34" charset="-120"/>
              </a:rPr>
              <a:t>簡單</a:t>
            </a:r>
            <a:r>
              <a:rPr lang="zh-TW" altLang="zh-TW" sz="1100" dirty="0">
                <a:solidFill>
                  <a:srgbClr val="000000"/>
                </a:solidFill>
                <a:effectLst/>
                <a:ea typeface="Microsoft JhengHei" panose="020B0604030504040204" pitchFamily="34" charset="-120"/>
              </a:rPr>
              <a:t>：</a:t>
            </a:r>
          </a:p>
          <a:p>
            <a:pPr marL="285750" lvl="0" indent="-2857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在 </a:t>
            </a:r>
            <a:r>
              <a:rPr lang="zh-TW" altLang="zh-TW" sz="1100" b="1" u="sng" dirty="0">
                <a:solidFill>
                  <a:srgbClr val="000000"/>
                </a:solidFill>
                <a:effectLst/>
                <a:ea typeface="Microsoft JhengHei" panose="020B0604030504040204" pitchFamily="34" charset="-120"/>
              </a:rPr>
              <a:t>較長</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影像序列</a:t>
            </a:r>
            <a:r>
              <a:rPr lang="zh-TW" altLang="zh-TW" sz="1100" dirty="0">
                <a:solidFill>
                  <a:srgbClr val="000000"/>
                </a:solidFill>
                <a:effectLst/>
                <a:ea typeface="Microsoft JhengHei" panose="020B0604030504040204" pitchFamily="34" charset="-120"/>
              </a:rPr>
              <a:t> 做 </a:t>
            </a:r>
            <a:r>
              <a:rPr lang="zh-TW" altLang="zh-TW" sz="1100" b="1" u="sng" dirty="0">
                <a:solidFill>
                  <a:srgbClr val="000000"/>
                </a:solidFill>
                <a:effectLst/>
                <a:ea typeface="Microsoft JhengHei" panose="020B0604030504040204" pitchFamily="34" charset="-120"/>
              </a:rPr>
              <a:t>特徵追蹤</a:t>
            </a:r>
            <a:r>
              <a:rPr lang="zh-TW"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外觀 </a:t>
            </a:r>
            <a:r>
              <a:rPr lang="zh-TW" altLang="zh-TW" sz="1100" dirty="0">
                <a:solidFill>
                  <a:srgbClr val="000000"/>
                </a:solidFill>
                <a:effectLst/>
                <a:ea typeface="Microsoft JhengHei" panose="020B0604030504040204" pitchFamily="34" charset="-120"/>
              </a:rPr>
              <a:t>可能有 </a:t>
            </a:r>
            <a:r>
              <a:rPr lang="zh-TW" altLang="zh-TW" sz="1100" b="1" u="sng" dirty="0">
                <a:solidFill>
                  <a:srgbClr val="000000"/>
                </a:solidFill>
                <a:effectLst/>
                <a:ea typeface="Microsoft JhengHei" panose="020B0604030504040204" pitchFamily="34" charset="-120"/>
              </a:rPr>
              <a:t>較大變化</a:t>
            </a:r>
            <a:endParaRPr lang="zh-TW" altLang="zh-TW" sz="1100" dirty="0">
              <a:effectLst/>
              <a:ea typeface="Microsoft JhengHei" panose="020B0604030504040204" pitchFamily="34" charset="-120"/>
            </a:endParaRPr>
          </a:p>
          <a:p>
            <a:pPr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0" indent="0"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兩種選擇：</a:t>
            </a:r>
          </a:p>
          <a:p>
            <a:pPr marL="285750" lvl="0" indent="-285750" rtl="0" fontAlgn="ctr">
              <a:spcBef>
                <a:spcPts val="0"/>
              </a:spcBef>
              <a:spcAft>
                <a:spcPts val="0"/>
              </a:spcAft>
              <a:buFont typeface="Arial" panose="020B0604020202020204" pitchFamily="34" charset="0"/>
              <a:buChar char="•"/>
            </a:pPr>
            <a:r>
              <a:rPr lang="en-US" altLang="zh-TW" sz="1100" b="0" i="0" u="none" dirty="0">
                <a:solidFill>
                  <a:srgbClr val="000000"/>
                </a:solidFill>
                <a:effectLst/>
                <a:ea typeface="Microsoft JhengHei" panose="020B0604030504040204" pitchFamily="34" charset="-120"/>
              </a:rPr>
              <a:t>1. </a:t>
            </a:r>
            <a:r>
              <a:rPr lang="zh-TW" altLang="zh-TW" sz="1100" b="1" i="0" u="sng" dirty="0">
                <a:solidFill>
                  <a:srgbClr val="000000"/>
                </a:solidFill>
                <a:effectLst/>
                <a:ea typeface="Microsoft JhengHei" panose="020B0604030504040204" pitchFamily="34" charset="-120"/>
              </a:rPr>
              <a:t>不管他</a:t>
            </a:r>
            <a:r>
              <a:rPr lang="zh-TW" altLang="zh-TW" sz="1100" b="0" i="0" dirty="0">
                <a:solidFill>
                  <a:srgbClr val="000000"/>
                </a:solidFill>
                <a:effectLst/>
                <a:ea typeface="Microsoft JhengHei" panose="020B0604030504040204" pitchFamily="34" charset="-120"/>
              </a:rPr>
              <a:t>做到底：連續 </a:t>
            </a:r>
            <a:r>
              <a:rPr lang="zh-TW" altLang="zh-TW" sz="1100" b="1" i="0" u="sng" dirty="0">
                <a:solidFill>
                  <a:srgbClr val="000000"/>
                </a:solidFill>
                <a:effectLst/>
                <a:ea typeface="Microsoft JhengHei" panose="020B0604030504040204" pitchFamily="34" charset="-120"/>
              </a:rPr>
              <a:t>配對</a:t>
            </a:r>
            <a:r>
              <a:rPr lang="zh-TW" altLang="en-US" sz="1100" b="1" i="0" u="none"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最初</a:t>
            </a:r>
            <a:r>
              <a:rPr lang="zh-TW" altLang="zh-TW" sz="1100" b="0" i="0" dirty="0">
                <a:solidFill>
                  <a:srgbClr val="000000"/>
                </a:solidFill>
                <a:effectLst/>
                <a:ea typeface="Microsoft JhengHei" panose="020B0604030504040204" pitchFamily="34" charset="-120"/>
              </a:rPr>
              <a:t> 的</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特徵</a:t>
            </a:r>
            <a:endParaRPr lang="zh-TW" altLang="zh-TW" sz="1100" b="0" i="0" dirty="0">
              <a:effectLst/>
              <a:ea typeface="Microsoft JhengHei" panose="020B0604030504040204" pitchFamily="34" charset="-120"/>
            </a:endParaRP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altLang="zh-TW" sz="1100" b="0" i="0" u="none" dirty="0">
                <a:solidFill>
                  <a:srgbClr val="000000"/>
                </a:solidFill>
                <a:effectLst/>
                <a:ea typeface="Microsoft JhengHei" panose="020B0604030504040204" pitchFamily="34" charset="-120"/>
              </a:rPr>
              <a:t>2. </a:t>
            </a:r>
            <a:r>
              <a:rPr lang="zh-TW" altLang="zh-TW" sz="1100" b="1" i="0" u="sng" dirty="0">
                <a:solidFill>
                  <a:srgbClr val="000000"/>
                </a:solidFill>
                <a:effectLst/>
                <a:ea typeface="Microsoft JhengHei" panose="020B0604030504040204" pitchFamily="34" charset="-120"/>
              </a:rPr>
              <a:t>重新找</a:t>
            </a:r>
            <a:r>
              <a:rPr lang="zh-TW" altLang="zh-TW" sz="1100" b="0" i="0" dirty="0">
                <a:solidFill>
                  <a:srgbClr val="000000"/>
                </a:solidFill>
                <a:effectLst/>
                <a:ea typeface="Microsoft JhengHei" panose="020B0604030504040204" pitchFamily="34" charset="-120"/>
              </a:rPr>
              <a:t>：</a:t>
            </a:r>
            <a:r>
              <a:rPr lang="en-US" altLang="zh-TW" sz="1800" dirty="0" err="1">
                <a:solidFill>
                  <a:srgbClr val="000000"/>
                </a:solidFill>
                <a:effectLst/>
                <a:ea typeface="Microsoft JhengHei" panose="020B0604030504040204" pitchFamily="34" charset="-120"/>
              </a:rPr>
              <a:t>每個</a:t>
            </a:r>
            <a:r>
              <a:rPr lang="en-US" altLang="zh-TW" sz="1800" b="1" u="sng" dirty="0" err="1">
                <a:solidFill>
                  <a:srgbClr val="000000"/>
                </a:solidFill>
                <a:effectLst/>
                <a:ea typeface="Microsoft JhengHei" panose="020B0604030504040204" pitchFamily="34" charset="-120"/>
              </a:rPr>
              <a:t>後續frame</a:t>
            </a:r>
            <a:r>
              <a:rPr lang="en-US" altLang="zh-TW" sz="1800" dirty="0">
                <a:solidFill>
                  <a:srgbClr val="000000"/>
                </a:solidFill>
                <a:effectLst/>
                <a:ea typeface="Microsoft JhengHei" panose="020B0604030504040204" pitchFamily="34" charset="-120"/>
              </a:rPr>
              <a:t>：</a:t>
            </a:r>
            <a:r>
              <a:rPr lang="zh-TW" altLang="zh-TW" sz="1800" b="1" u="sng" dirty="0">
                <a:solidFill>
                  <a:srgbClr val="000000"/>
                </a:solidFill>
                <a:effectLst/>
                <a:ea typeface="Microsoft JhengHei" panose="020B0604030504040204" pitchFamily="34" charset="-120"/>
              </a:rPr>
              <a:t>重新採樣</a:t>
            </a:r>
            <a:r>
              <a:rPr lang="en-US" altLang="zh-TW" sz="1800" dirty="0">
                <a:solidFill>
                  <a:srgbClr val="000000"/>
                </a:solidFill>
                <a:effectLst/>
                <a:ea typeface="Microsoft JhengHei" panose="020B0604030504040204" pitchFamily="34" charset="-120"/>
              </a:rPr>
              <a:t> </a:t>
            </a:r>
            <a:r>
              <a:rPr lang="en-US" altLang="zh-TW" sz="1800" b="1" u="sng" dirty="0" err="1">
                <a:solidFill>
                  <a:srgbClr val="000000"/>
                </a:solidFill>
                <a:effectLst/>
                <a:ea typeface="Microsoft JhengHei" panose="020B0604030504040204" pitchFamily="34" charset="-120"/>
              </a:rPr>
              <a:t>原本特徵配對位置</a:t>
            </a:r>
            <a:endParaRPr lang="zh-TW" altLang="zh-TW" sz="1100" b="0" i="0" dirty="0">
              <a:effectLst/>
              <a:ea typeface="Microsoft JhengHei" panose="020B0604030504040204" pitchFamily="34" charset="-120"/>
            </a:endParaRPr>
          </a:p>
          <a:p>
            <a:pPr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這兩方法，各有</a:t>
            </a:r>
            <a:r>
              <a:rPr lang="zh-TW" altLang="zh-TW" sz="1100" b="1" u="sng" dirty="0">
                <a:solidFill>
                  <a:srgbClr val="000000"/>
                </a:solidFill>
                <a:effectLst/>
                <a:ea typeface="Microsoft JhengHei" panose="020B0604030504040204" pitchFamily="34" charset="-120"/>
              </a:rPr>
              <a:t>缺點</a:t>
            </a:r>
            <a:r>
              <a:rPr lang="zh-TW" altLang="zh-TW" sz="1100" dirty="0">
                <a:solidFill>
                  <a:srgbClr val="000000"/>
                </a:solidFill>
                <a:effectLst/>
                <a:ea typeface="Microsoft JhengHei" panose="020B0604030504040204" pitchFamily="34" charset="-120"/>
              </a:rPr>
              <a:t>：</a:t>
            </a:r>
          </a:p>
          <a:p>
            <a:pPr marL="285750" lvl="0" indent="-285750" rtl="0" fontAlgn="ctr">
              <a:spcBef>
                <a:spcPts val="0"/>
              </a:spcBef>
              <a:spcAft>
                <a:spcPts val="0"/>
              </a:spcAft>
              <a:buFont typeface="Arial" panose="020B0604020202020204" pitchFamily="34" charset="0"/>
              <a:buChar char="•"/>
            </a:pPr>
            <a:r>
              <a:rPr lang="zh-TW" altLang="zh-TW" sz="1100" b="1" i="0" u="sng" dirty="0">
                <a:solidFill>
                  <a:srgbClr val="000000"/>
                </a:solidFill>
                <a:effectLst/>
                <a:ea typeface="Microsoft JhengHei" panose="020B0604030504040204" pitchFamily="34" charset="-120"/>
              </a:rPr>
              <a:t>前者</a:t>
            </a:r>
            <a:r>
              <a:rPr lang="zh-TW" altLang="zh-TW" sz="1100" b="0" i="0" dirty="0">
                <a:solidFill>
                  <a:srgbClr val="000000"/>
                </a:solidFill>
                <a:effectLst/>
                <a:ea typeface="Microsoft JhengHei" panose="020B0604030504040204" pitchFamily="34" charset="-120"/>
              </a:rPr>
              <a:t>：影像</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大幅度變化</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特徵</a:t>
            </a:r>
            <a:r>
              <a:rPr lang="zh-TW" altLang="en-US" sz="1100" b="0" i="0" u="none"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就</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找不到</a:t>
            </a:r>
            <a:br>
              <a:rPr lang="zh-TW" altLang="zh-TW" sz="1100" b="0" i="0" dirty="0">
                <a:solidFill>
                  <a:srgbClr val="000000"/>
                </a:solidFill>
                <a:effectLst/>
                <a:ea typeface="Microsoft JhengHei" panose="020B0604030504040204" pitchFamily="34" charset="-120"/>
              </a:rPr>
            </a:br>
            <a:r>
              <a:rPr lang="zh-TW" altLang="zh-TW" sz="1100" b="0" i="0" dirty="0">
                <a:solidFill>
                  <a:srgbClr val="000000"/>
                </a:solidFill>
                <a:effectLst/>
                <a:ea typeface="Microsoft JhengHei" panose="020B0604030504040204" pitchFamily="34" charset="-120"/>
              </a:rPr>
              <a:t>比如：影片中間，忽然 </a:t>
            </a:r>
            <a:r>
              <a:rPr lang="zh-TW" altLang="zh-TW" sz="1100" b="1" i="0" u="sng" dirty="0">
                <a:solidFill>
                  <a:srgbClr val="000000"/>
                </a:solidFill>
                <a:effectLst/>
                <a:ea typeface="Microsoft JhengHei" panose="020B0604030504040204" pitchFamily="34" charset="-120"/>
              </a:rPr>
              <a:t>失焦或晃到</a:t>
            </a:r>
            <a:r>
              <a:rPr lang="zh-TW" altLang="en-US" sz="1100" b="1" i="0" u="sng" dirty="0">
                <a:solidFill>
                  <a:srgbClr val="000000"/>
                </a:solidFill>
                <a:effectLst/>
                <a:ea typeface="Microsoft JhengHei" panose="020B0604030504040204" pitchFamily="34" charset="-120"/>
              </a:rPr>
              <a:t> </a:t>
            </a:r>
            <a:br>
              <a:rPr lang="zh-TW" altLang="zh-TW" sz="1100" b="0" i="0" dirty="0">
                <a:solidFill>
                  <a:srgbClr val="000000"/>
                </a:solidFill>
                <a:effectLst/>
                <a:ea typeface="Microsoft JhengHei" panose="020B0604030504040204" pitchFamily="34" charset="-120"/>
              </a:rPr>
            </a:br>
            <a:r>
              <a:rPr lang="en-US" altLang="zh-TW" sz="1100" b="0" i="0" strike="sngStrike" dirty="0">
                <a:solidFill>
                  <a:srgbClr val="000000"/>
                </a:solidFill>
                <a:effectLst/>
                <a:ea typeface="Microsoft JhengHei" panose="020B0604030504040204" pitchFamily="34" charset="-120"/>
              </a:rPr>
              <a:t>(</a:t>
            </a:r>
            <a:r>
              <a:rPr lang="zh-TW" altLang="zh-TW" sz="1100" b="0" i="0" strike="sngStrike" dirty="0">
                <a:solidFill>
                  <a:srgbClr val="000000"/>
                </a:solidFill>
                <a:effectLst/>
                <a:ea typeface="Microsoft JhengHei" panose="020B0604030504040204" pitchFamily="34" charset="-120"/>
              </a:rPr>
              <a:t>另一個例子：同一點 透視收縮 </a:t>
            </a:r>
            <a:r>
              <a:rPr lang="en-US" altLang="zh-TW" sz="1100" b="0" i="0" strike="sngStrike" dirty="0">
                <a:solidFill>
                  <a:srgbClr val="000000"/>
                </a:solidFill>
                <a:effectLst/>
                <a:ea typeface="Microsoft JhengHei" panose="020B0604030504040204" pitchFamily="34" charset="-120"/>
              </a:rPr>
              <a:t>(foreshortening)</a:t>
            </a:r>
            <a:r>
              <a:rPr lang="zh-TW" altLang="zh-TW" sz="1100" b="0" i="0" strike="sngStrike" dirty="0">
                <a:solidFill>
                  <a:srgbClr val="000000"/>
                </a:solidFill>
                <a:effectLst/>
                <a:ea typeface="Microsoft JhengHei" panose="020B0604030504040204" pitchFamily="34" charset="-120"/>
              </a:rPr>
              <a:t>）</a:t>
            </a:r>
            <a:endParaRPr lang="zh-TW" altLang="zh-TW" sz="1100" b="0" i="0" dirty="0">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b="1" i="0" u="sng" dirty="0">
                <a:solidFill>
                  <a:srgbClr val="000000"/>
                </a:solidFill>
                <a:effectLst/>
                <a:ea typeface="Microsoft JhengHei" panose="020B0604030504040204" pitchFamily="34" charset="-120"/>
              </a:rPr>
              <a:t>後者</a:t>
            </a:r>
            <a:r>
              <a:rPr lang="zh-TW" altLang="zh-TW" sz="1100" b="0" i="0" dirty="0">
                <a:solidFill>
                  <a:srgbClr val="000000"/>
                </a:solidFill>
                <a:effectLst/>
                <a:ea typeface="Microsoft JhengHei" panose="020B0604030504040204" pitchFamily="34" charset="-120"/>
              </a:rPr>
              <a:t>：容易因 </a:t>
            </a:r>
            <a:r>
              <a:rPr lang="zh-TW" altLang="zh-TW" sz="1100" b="1" i="0" u="sng" dirty="0">
                <a:solidFill>
                  <a:srgbClr val="000000"/>
                </a:solidFill>
                <a:effectLst/>
                <a:ea typeface="Microsoft JhengHei" panose="020B0604030504040204" pitchFamily="34" charset="-120"/>
              </a:rPr>
              <a:t>特徵位置偏移</a:t>
            </a:r>
            <a:r>
              <a:rPr lang="en-US" altLang="zh-TW" sz="1100" b="0" i="0" dirty="0">
                <a:solidFill>
                  <a:srgbClr val="000000"/>
                </a:solidFill>
                <a:effectLst/>
                <a:ea typeface="Microsoft JhengHei" panose="020B0604030504040204" pitchFamily="34" charset="-120"/>
              </a:rPr>
              <a:t> (</a:t>
            </a:r>
            <a:r>
              <a:rPr lang="en-US" altLang="zh-TW" sz="1100" b="1" i="0" u="sng" dirty="0">
                <a:solidFill>
                  <a:srgbClr val="000000"/>
                </a:solidFill>
                <a:effectLst/>
                <a:ea typeface="Microsoft JhengHei" panose="020B0604030504040204" pitchFamily="34" charset="-120"/>
              </a:rPr>
              <a:t>drifting</a:t>
            </a:r>
            <a:r>
              <a:rPr lang="en-US" altLang="zh-TW" sz="1100" b="0" i="0" dirty="0">
                <a:solidFill>
                  <a:srgbClr val="000000"/>
                </a:solidFill>
                <a:effectLst/>
                <a:ea typeface="Microsoft JhengHei" panose="020B0604030504040204" pitchFamily="34" charset="-120"/>
              </a:rPr>
              <a:t>)</a:t>
            </a:r>
            <a:r>
              <a:rPr lang="zh-TW" altLang="en-US"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而有 </a:t>
            </a:r>
            <a:r>
              <a:rPr lang="zh-TW" altLang="zh-TW" sz="1100" b="1" i="0" u="sng" dirty="0">
                <a:solidFill>
                  <a:srgbClr val="000000"/>
                </a:solidFill>
                <a:effectLst/>
                <a:ea typeface="Microsoft JhengHei" panose="020B0604030504040204" pitchFamily="34" charset="-120"/>
              </a:rPr>
              <a:t>誤差</a:t>
            </a:r>
            <a:endParaRPr lang="zh-TW" altLang="zh-TW" sz="1100" b="0" i="0" dirty="0">
              <a:effectLst/>
              <a:ea typeface="Microsoft JhengHei" panose="020B0604030504040204" pitchFamily="34" charset="-120"/>
            </a:endParaRPr>
          </a:p>
          <a:p>
            <a:pPr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0" indent="0"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可</a:t>
            </a:r>
            <a:r>
              <a:rPr lang="zh-TW" altLang="en-US" sz="1100" dirty="0">
                <a:solidFill>
                  <a:srgbClr val="000000"/>
                </a:solidFill>
                <a:effectLst/>
                <a:ea typeface="Microsoft JhengHei" panose="020B0604030504040204" pitchFamily="34" charset="-120"/>
              </a:rPr>
              <a:t>以</a:t>
            </a:r>
            <a:r>
              <a:rPr lang="zh-TW" altLang="zh-TW" sz="1100" dirty="0">
                <a:solidFill>
                  <a:srgbClr val="000000"/>
                </a:solidFill>
                <a:effectLst/>
                <a:ea typeface="Microsoft JhengHei" panose="020B0604030504040204" pitchFamily="34" charset="-120"/>
              </a:rPr>
              <a:t>用：</a:t>
            </a:r>
            <a:r>
              <a:rPr lang="zh-TW" altLang="zh-TW" sz="1100" b="1" u="sng" dirty="0">
                <a:solidFill>
                  <a:srgbClr val="000000"/>
                </a:solidFill>
                <a:effectLst/>
                <a:ea typeface="Microsoft JhengHei" panose="020B0604030504040204" pitchFamily="34" charset="-120"/>
              </a:rPr>
              <a:t>仿射運動模型</a:t>
            </a:r>
            <a:r>
              <a:rPr lang="zh-TW" altLang="zh-TW" sz="1100" dirty="0">
                <a:solidFill>
                  <a:srgbClr val="000000"/>
                </a:solidFill>
                <a:effectLst/>
                <a:ea typeface="Microsoft JhengHei" panose="020B0604030504040204" pitchFamily="34" charset="-120"/>
              </a:rPr>
              <a:t> 來測量 </a:t>
            </a:r>
            <a:r>
              <a:rPr lang="zh-TW" altLang="zh-TW" sz="1100" b="1" u="sng" dirty="0">
                <a:solidFill>
                  <a:srgbClr val="000000"/>
                </a:solidFill>
                <a:effectLst/>
                <a:ea typeface="Microsoft JhengHei" panose="020B0604030504040204" pitchFamily="34" charset="-120"/>
              </a:rPr>
              <a:t>相異性</a:t>
            </a:r>
            <a:r>
              <a:rPr lang="zh-TW" altLang="en-US" sz="1100" b="0" u="none" dirty="0">
                <a:solidFill>
                  <a:srgbClr val="000000"/>
                </a:solidFill>
                <a:effectLst/>
                <a:ea typeface="Microsoft JhengHei" panose="020B0604030504040204" pitchFamily="34" charset="-120"/>
              </a:rPr>
              <a:t>（</a:t>
            </a:r>
            <a:r>
              <a:rPr lang="en-US" altLang="zh-TW" sz="2800" b="0" u="none" dirty="0"/>
              <a:t>dissimilarity</a:t>
            </a:r>
            <a:r>
              <a:rPr lang="zh-TW" altLang="en-US" sz="1100" b="0" u="none" dirty="0">
                <a:solidFill>
                  <a:srgbClr val="000000"/>
                </a:solidFill>
                <a:effectLst/>
                <a:ea typeface="Microsoft JhengHei" panose="020B0604030504040204" pitchFamily="34" charset="-120"/>
              </a:rPr>
              <a:t>）</a:t>
            </a:r>
            <a:endParaRPr lang="zh-TW" altLang="zh-TW" sz="1100" b="0" u="none"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比如</a:t>
            </a:r>
            <a:r>
              <a:rPr lang="en-US" altLang="zh-TW" sz="1100" dirty="0">
                <a:solidFill>
                  <a:srgbClr val="000000"/>
                </a:solidFill>
                <a:effectLst/>
                <a:ea typeface="Microsoft JhengHei" panose="020B0604030504040204" pitchFamily="34" charset="-120"/>
              </a:rPr>
              <a:t>: KLT </a:t>
            </a:r>
            <a:r>
              <a:rPr lang="zh-TW" altLang="zh-TW" sz="1100" dirty="0">
                <a:solidFill>
                  <a:srgbClr val="000000"/>
                </a:solidFill>
                <a:effectLst/>
                <a:ea typeface="Microsoft JhengHei" panose="020B0604030504040204" pitchFamily="34" charset="-120"/>
              </a:rPr>
              <a:t>追踪器</a:t>
            </a:r>
            <a:r>
              <a:rPr lang="en-US" altLang="zh-TW" sz="1100" dirty="0">
                <a:solidFill>
                  <a:srgbClr val="000000"/>
                </a:solidFill>
                <a:effectLst/>
                <a:ea typeface="Microsoft JhengHei" panose="020B0604030504040204" pitchFamily="34" charset="-120"/>
              </a:rPr>
              <a:t> (</a:t>
            </a:r>
            <a:r>
              <a:rPr lang="en-US" altLang="zh-TW" sz="1100" dirty="0" err="1">
                <a:solidFill>
                  <a:srgbClr val="000000"/>
                </a:solidFill>
                <a:effectLst/>
                <a:ea typeface="Microsoft JhengHei" panose="020B0604030504040204" pitchFamily="34" charset="-120"/>
              </a:rPr>
              <a:t>三個人名：Kanade-Lucas-Tomasi</a:t>
            </a:r>
            <a:r>
              <a:rPr lang="en-US" altLang="zh-TW" sz="1100" dirty="0">
                <a:solidFill>
                  <a:srgbClr val="000000"/>
                </a:solidFill>
                <a:effectLst/>
                <a:ea typeface="Microsoft JhengHei" panose="020B0604030504040204" pitchFamily="34" charset="-120"/>
              </a:rPr>
              <a:t>)</a:t>
            </a:r>
            <a:endParaRPr lang="zh-TW" altLang="zh-TW" sz="1100" dirty="0">
              <a:solidFill>
                <a:srgbClr val="000000"/>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可以處理</a:t>
            </a:r>
            <a:r>
              <a:rPr lang="zh-TW" altLang="zh-TW" sz="1100" dirty="0">
                <a:solidFill>
                  <a:srgbClr val="000000"/>
                </a:solidFill>
                <a:effectLst/>
                <a:ea typeface="Microsoft JhengHei" panose="020B0604030504040204" pitchFamily="34" charset="-120"/>
              </a:rPr>
              <a:t> 上述兩個</a:t>
            </a:r>
            <a:r>
              <a:rPr lang="zh-TW" altLang="zh-TW" sz="1100" b="1" u="sng" dirty="0">
                <a:solidFill>
                  <a:srgbClr val="000000"/>
                </a:solidFill>
                <a:effectLst/>
                <a:ea typeface="Microsoft JhengHei" panose="020B0604030504040204" pitchFamily="34" charset="-120"/>
              </a:rPr>
              <a:t>問題</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第九章</a:t>
            </a:r>
            <a:r>
              <a:rPr lang="zh-TW" altLang="zh-TW" sz="1100" dirty="0">
                <a:solidFill>
                  <a:srgbClr val="000000"/>
                </a:solidFill>
                <a:effectLst/>
                <a:ea typeface="Microsoft JhengHei" panose="020B0604030504040204" pitchFamily="34" charset="-120"/>
              </a:rPr>
              <a:t>會介紹</a:t>
            </a:r>
          </a:p>
          <a:p>
            <a:r>
              <a:rPr lang="en-US" altLang="zh-TW" baseline="0" dirty="0"/>
              <a:t>----------</a:t>
            </a:r>
          </a:p>
          <a:p>
            <a:endParaRPr lang="en-US" altLang="zh-TW" baseline="0" dirty="0"/>
          </a:p>
          <a:p>
            <a:endParaRPr lang="en-US" altLang="zh-TW" baseline="0" dirty="0"/>
          </a:p>
          <a:p>
            <a:r>
              <a:rPr lang="zh-TW" altLang="en-US" baseline="0" dirty="0"/>
              <a:t>用在影片中。</a:t>
            </a:r>
            <a:endParaRPr lang="en-US" altLang="zh-TW" baseline="0" dirty="0"/>
          </a:p>
          <a:p>
            <a:r>
              <a:rPr lang="en-US" altLang="zh-TW" baseline="0" dirty="0"/>
              <a:t>(dissimilarity: </a:t>
            </a:r>
            <a:r>
              <a:rPr lang="zh-TW" altLang="en-US" baseline="0" dirty="0"/>
              <a:t>不相似性</a:t>
            </a:r>
            <a:r>
              <a:rPr lang="en-US" altLang="zh-TW" baseline="0" dirty="0"/>
              <a:t>)</a:t>
            </a:r>
          </a:p>
          <a:p>
            <a:r>
              <a:rPr lang="en-US" altLang="zh-TW" dirty="0"/>
              <a:t>While feature-based tracking is still widely used in real-time applications such as </a:t>
            </a:r>
          </a:p>
          <a:p>
            <a:r>
              <a:rPr lang="en-US" altLang="zh-TW" dirty="0"/>
              <a:t>SLAM, autonomous navigation, and augmented reality</a:t>
            </a:r>
            <a:endParaRPr lang="en-US" altLang="zh-TW" baseline="0"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66</a:t>
            </a:fld>
            <a:endParaRPr lang="zh-TW" altLang="en-US"/>
          </a:p>
        </p:txBody>
      </p:sp>
    </p:spTree>
    <p:extLst>
      <p:ext uri="{BB962C8B-B14F-4D97-AF65-F5344CB8AC3E}">
        <p14:creationId xmlns:p14="http://schemas.microsoft.com/office/powerpoint/2010/main" val="12252583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前面花很多時間講 </a:t>
            </a:r>
            <a:r>
              <a:rPr lang="en-US" altLang="zh-TW" dirty="0"/>
              <a:t>Points and patches</a:t>
            </a:r>
            <a:r>
              <a:rPr lang="zh-TW" altLang="en-US" dirty="0"/>
              <a:t>，後面大部分是</a:t>
            </a:r>
            <a:r>
              <a:rPr lang="zh-TW" altLang="en-US" b="1" u="sng" dirty="0"/>
              <a:t>複習上學期</a:t>
            </a:r>
            <a:r>
              <a:rPr lang="zh-TW" altLang="en-US" dirty="0"/>
              <a:t>的，就比較輕鬆</a:t>
            </a:r>
            <a:endParaRPr lang="en-US" altLang="zh-TW" dirty="0"/>
          </a:p>
          <a:p>
            <a:pPr marL="171450" indent="-171450">
              <a:buFont typeface="Arial" panose="020B0604020202020204" pitchFamily="34" charset="0"/>
              <a:buChar char="•"/>
            </a:pPr>
            <a:r>
              <a:rPr lang="zh-TW" altLang="en-US" dirty="0"/>
              <a:t>現在進入第二節 </a:t>
            </a:r>
            <a:r>
              <a:rPr lang="zh-TW" altLang="en-US" sz="1200" b="1" u="sng" kern="1200" dirty="0">
                <a:solidFill>
                  <a:schemeClr val="tx1"/>
                </a:solidFill>
                <a:latin typeface="+mn-lt"/>
                <a:ea typeface="+mn-ea"/>
                <a:cs typeface="+mn-cs"/>
              </a:rPr>
              <a:t>邊緣和輪廓 偵測</a:t>
            </a:r>
            <a:endParaRPr lang="en-US" altLang="zh-TW" dirty="0"/>
          </a:p>
          <a:p>
            <a:r>
              <a:rPr lang="en-US" altLang="zh-TW" dirty="0"/>
              <a:t>-----------</a:t>
            </a:r>
          </a:p>
          <a:p>
            <a:pPr marL="0" algn="l" defTabSz="914400" rtl="0" eaLnBrk="1" latinLnBrk="0" hangingPunct="1"/>
            <a:endParaRPr lang="en-US" altLang="zh-TW" sz="1200" kern="1200" dirty="0">
              <a:solidFill>
                <a:schemeClr val="tx1"/>
              </a:solidFill>
              <a:latin typeface="+mn-lt"/>
              <a:ea typeface="+mn-ea"/>
              <a:cs typeface="+mn-cs"/>
            </a:endParaRPr>
          </a:p>
          <a:p>
            <a:pPr marL="0" algn="l" defTabSz="914400" rtl="0" eaLnBrk="1" latinLnBrk="0" hangingPunct="1"/>
            <a:endParaRPr lang="en-US" altLang="zh-TW" sz="1200" kern="1200" dirty="0">
              <a:solidFill>
                <a:schemeClr val="tx1"/>
              </a:solidFill>
              <a:latin typeface="+mn-lt"/>
              <a:ea typeface="+mn-ea"/>
              <a:cs typeface="+mn-cs"/>
            </a:endParaRPr>
          </a:p>
          <a:p>
            <a:pPr marL="0" algn="l" defTabSz="914400" rtl="0" eaLnBrk="1" latinLnBrk="0" hangingPunct="1"/>
            <a:r>
              <a:rPr lang="en-US" altLang="zh-TW" sz="1200" kern="1200" dirty="0">
                <a:solidFill>
                  <a:schemeClr val="tx1"/>
                </a:solidFill>
                <a:latin typeface="+mn-lt"/>
                <a:ea typeface="+mn-ea"/>
                <a:cs typeface="+mn-cs"/>
              </a:rPr>
              <a:t>7.1</a:t>
            </a:r>
            <a:r>
              <a:rPr lang="zh-TW" altLang="en-US" sz="1200" kern="1200" dirty="0">
                <a:solidFill>
                  <a:schemeClr val="tx1"/>
                </a:solidFill>
                <a:latin typeface="+mn-lt"/>
                <a:ea typeface="+mn-ea"/>
                <a:cs typeface="+mn-cs"/>
              </a:rPr>
              <a:t> 點和小塊</a:t>
            </a:r>
            <a:endParaRPr lang="en-US" altLang="zh-TW" sz="1200" kern="1200" dirty="0">
              <a:solidFill>
                <a:schemeClr val="tx1"/>
              </a:solidFill>
              <a:latin typeface="+mn-lt"/>
              <a:ea typeface="+mn-ea"/>
              <a:cs typeface="+mn-cs"/>
            </a:endParaRPr>
          </a:p>
          <a:p>
            <a:pPr marL="0" algn="l" defTabSz="914400" rtl="0" eaLnBrk="1" latinLnBrk="0" hangingPunct="1"/>
            <a:r>
              <a:rPr lang="en-US" altLang="zh-TW" sz="1200" b="1" u="sng" kern="1200" dirty="0">
                <a:solidFill>
                  <a:schemeClr val="tx1"/>
                </a:solidFill>
                <a:latin typeface="+mn-lt"/>
                <a:ea typeface="+mn-ea"/>
                <a:cs typeface="+mn-cs"/>
              </a:rPr>
              <a:t>7.2</a:t>
            </a:r>
            <a:r>
              <a:rPr lang="zh-TW" altLang="en-US" sz="1200" b="1" u="sng" kern="1200" dirty="0">
                <a:solidFill>
                  <a:schemeClr val="tx1"/>
                </a:solidFill>
                <a:latin typeface="+mn-lt"/>
                <a:ea typeface="+mn-ea"/>
                <a:cs typeface="+mn-cs"/>
              </a:rPr>
              <a:t> 邊緣和輪廓 </a:t>
            </a:r>
            <a:endParaRPr lang="en-US" altLang="zh-TW" sz="1200" b="1" u="sng" kern="1200" dirty="0">
              <a:solidFill>
                <a:schemeClr val="tx1"/>
              </a:solidFill>
              <a:latin typeface="+mn-lt"/>
              <a:ea typeface="+mn-ea"/>
              <a:cs typeface="+mn-cs"/>
            </a:endParaRPr>
          </a:p>
          <a:p>
            <a:r>
              <a:rPr lang="en-US" altLang="zh-TW" dirty="0"/>
              <a:t>7.3</a:t>
            </a:r>
            <a:r>
              <a:rPr lang="zh-TW" altLang="en-US" dirty="0"/>
              <a:t> 線段和消失點 </a:t>
            </a:r>
            <a:endParaRPr lang="en-US" altLang="zh-TW" dirty="0"/>
          </a:p>
          <a:p>
            <a:r>
              <a:rPr lang="en-US" altLang="zh-TW" dirty="0"/>
              <a:t>7.4</a:t>
            </a:r>
            <a:r>
              <a:rPr lang="zh-TW" altLang="en-US" dirty="0"/>
              <a:t> 分割</a:t>
            </a:r>
            <a:endParaRPr lang="en-US" altLang="zh-TW"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68</a:t>
            </a:fld>
            <a:endParaRPr lang="zh-TW" altLang="en-US"/>
          </a:p>
        </p:txBody>
      </p:sp>
    </p:spTree>
    <p:extLst>
      <p:ext uri="{BB962C8B-B14F-4D97-AF65-F5344CB8AC3E}">
        <p14:creationId xmlns:p14="http://schemas.microsoft.com/office/powerpoint/2010/main" val="40433091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首先定義：什麼是影像中的</a:t>
            </a:r>
            <a:r>
              <a:rPr lang="zh-TW" altLang="en-US" b="1" u="sng" dirty="0"/>
              <a:t>邊緣</a:t>
            </a:r>
            <a:r>
              <a:rPr lang="zh-TW" altLang="en-US" dirty="0"/>
              <a:t>？</a:t>
            </a:r>
            <a:endParaRPr lang="en-US" altLang="zh-TW" dirty="0"/>
          </a:p>
          <a:p>
            <a:pPr marL="228600" indent="-228600">
              <a:buFont typeface="+mj-lt"/>
              <a:buAutoNum type="arabicPeriod"/>
            </a:pPr>
            <a:r>
              <a:rPr lang="zh-TW" altLang="en-US" b="1" u="sng" dirty="0"/>
              <a:t>物體邊界</a:t>
            </a:r>
            <a:endParaRPr lang="en-US" altLang="zh-TW" b="1" u="sng" dirty="0"/>
          </a:p>
          <a:p>
            <a:pPr marL="228600" indent="-228600">
              <a:buFont typeface="+mj-lt"/>
              <a:buAutoNum type="arabicPeriod"/>
            </a:pPr>
            <a:r>
              <a:rPr lang="en-US" altLang="zh-TW" dirty="0"/>
              <a:t>3D</a:t>
            </a:r>
            <a:r>
              <a:rPr lang="zh-TW" altLang="en-US" dirty="0"/>
              <a:t> 前後關係 的 </a:t>
            </a:r>
            <a:r>
              <a:rPr lang="zh-TW" altLang="en-US" b="1" u="sng" dirty="0"/>
              <a:t>遮擋</a:t>
            </a:r>
            <a:endParaRPr lang="en-US" altLang="zh-TW" dirty="0"/>
          </a:p>
          <a:p>
            <a:pPr marL="228600" indent="-228600">
              <a:buFont typeface="+mj-lt"/>
              <a:buAutoNum type="arabicPeriod"/>
            </a:pPr>
            <a:r>
              <a:rPr lang="zh-TW" altLang="en-US" b="1" u="sng" dirty="0"/>
              <a:t>陰影</a:t>
            </a:r>
            <a:r>
              <a:rPr lang="zh-TW" altLang="en-US" dirty="0"/>
              <a:t>邊界 或 </a:t>
            </a:r>
            <a:r>
              <a:rPr lang="zh-TW" altLang="en-US" b="1" u="sng" dirty="0"/>
              <a:t>折痕</a:t>
            </a:r>
            <a:r>
              <a:rPr lang="zh-TW" altLang="en-US" dirty="0"/>
              <a:t>邊緣</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一堆物體，</a:t>
            </a:r>
            <a:r>
              <a:rPr lang="zh-TW" altLang="en-US" b="1" u="sng" dirty="0"/>
              <a:t>組成</a:t>
            </a:r>
            <a:r>
              <a:rPr lang="zh-TW" altLang="en-US" dirty="0"/>
              <a:t>較長的</a:t>
            </a:r>
            <a:r>
              <a:rPr lang="zh-TW" altLang="en-US" b="1" u="sng" dirty="0"/>
              <a:t>曲線或輪廓</a:t>
            </a:r>
            <a:endParaRPr lang="en-US" altLang="zh-TW" b="1" u="sng"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ltLang="zh-TW" dirty="0"/>
          </a:p>
          <a:p>
            <a:r>
              <a:rPr lang="zh-TW" altLang="en-US" dirty="0"/>
              <a:t>來看下一頁的 </a:t>
            </a:r>
            <a:r>
              <a:rPr lang="zh-TW" altLang="en-US" b="1" u="sng" dirty="0"/>
              <a:t>範例圖</a:t>
            </a:r>
            <a:endParaRPr lang="en-US" altLang="zh-TW" b="1" u="sng" dirty="0"/>
          </a:p>
          <a:p>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u="sng" dirty="0"/>
          </a:p>
          <a:p>
            <a:endParaRPr lang="en-US" altLang="zh-TW" dirty="0"/>
          </a:p>
          <a:p>
            <a:r>
              <a:rPr lang="zh-TW" altLang="en-US" dirty="0"/>
              <a:t>什么是图像中的边缘</a:t>
            </a:r>
            <a:r>
              <a:rPr lang="en-US" altLang="zh-TW" dirty="0"/>
              <a:t>:</a:t>
            </a:r>
          </a:p>
          <a:p>
            <a:r>
              <a:rPr lang="zh-TW" altLang="en-US" dirty="0"/>
              <a:t>对象的边界</a:t>
            </a:r>
          </a:p>
          <a:p>
            <a:r>
              <a:rPr lang="en-US" altLang="zh-TW" dirty="0"/>
              <a:t>3D</a:t>
            </a:r>
            <a:r>
              <a:rPr lang="zh-TW" altLang="en-US" dirty="0"/>
              <a:t>中的遮挡事件</a:t>
            </a:r>
          </a:p>
          <a:p>
            <a:r>
              <a:rPr lang="zh-TW" altLang="en-US" dirty="0"/>
              <a:t>阴影边界或折痕边缘</a:t>
            </a:r>
          </a:p>
          <a:p>
            <a:r>
              <a:rPr lang="zh-TW" altLang="en-US" dirty="0"/>
              <a:t>形成较长的曲线或轮廓</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69</a:t>
            </a:fld>
            <a:endParaRPr lang="zh-TW" altLang="en-US"/>
          </a:p>
        </p:txBody>
      </p:sp>
    </p:spTree>
    <p:extLst>
      <p:ext uri="{BB962C8B-B14F-4D97-AF65-F5344CB8AC3E}">
        <p14:creationId xmlns:p14="http://schemas.microsoft.com/office/powerpoint/2010/main" val="9648478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u="none" dirty="0"/>
              <a:t>白色圖，是</a:t>
            </a:r>
            <a:r>
              <a:rPr lang="zh-TW" altLang="en-US" b="1" u="sng" dirty="0"/>
              <a:t>人工標</a:t>
            </a:r>
            <a:r>
              <a:rPr lang="zh-TW" altLang="en-US" b="0" u="none" dirty="0"/>
              <a:t>的：</a:t>
            </a:r>
            <a:endParaRPr lang="en-US" altLang="zh-TW" b="0" u="none" dirty="0"/>
          </a:p>
          <a:p>
            <a:pPr marL="171450" indent="-171450">
              <a:buFont typeface="Arial" panose="020B0604020202020204" pitchFamily="34" charset="0"/>
              <a:buChar char="•"/>
            </a:pPr>
            <a:r>
              <a:rPr lang="zh-TW" altLang="en-US" b="1" u="sng" dirty="0"/>
              <a:t>線的粗細</a:t>
            </a:r>
            <a:r>
              <a:rPr lang="zh-TW" altLang="en-US" b="0" u="none" dirty="0"/>
              <a:t>： </a:t>
            </a:r>
            <a:r>
              <a:rPr lang="zh-TW" altLang="en-US" b="1" u="sng" dirty="0"/>
              <a:t>多少人</a:t>
            </a:r>
            <a:r>
              <a:rPr lang="zh-TW" altLang="en-US" dirty="0"/>
              <a:t>在該位置 </a:t>
            </a:r>
            <a:r>
              <a:rPr lang="zh-TW" altLang="en-US" b="1" u="sng" dirty="0"/>
              <a:t>標記</a:t>
            </a:r>
            <a:r>
              <a:rPr lang="zh-TW" altLang="en-US" b="0" u="none" dirty="0"/>
              <a:t> </a:t>
            </a:r>
            <a:r>
              <a:rPr lang="zh-TW" altLang="en-US" dirty="0"/>
              <a:t>物體邊界</a:t>
            </a:r>
            <a:endParaRPr lang="en-US" altLang="zh-TW" dirty="0"/>
          </a:p>
          <a:p>
            <a:endParaRPr lang="en-US" altLang="zh-TW" dirty="0"/>
          </a:p>
          <a:p>
            <a:pPr marL="228600" indent="-228600">
              <a:buFont typeface="Arial" panose="020B0604020202020204" pitchFamily="34" charset="0"/>
              <a:buChar char="•"/>
            </a:pPr>
            <a:r>
              <a:rPr lang="zh-TW" altLang="en-US" dirty="0"/>
              <a:t>左上角有</a:t>
            </a:r>
            <a:r>
              <a:rPr lang="zh-TW" altLang="en-US" b="1" u="sng" dirty="0"/>
              <a:t>三層前後</a:t>
            </a:r>
            <a:r>
              <a:rPr lang="zh-TW" altLang="en-US" dirty="0"/>
              <a:t>關係，依序是：</a:t>
            </a:r>
            <a:r>
              <a:rPr lang="zh-TW" altLang="en-US" b="1" u="sng" dirty="0"/>
              <a:t>建築、山、天空 </a:t>
            </a:r>
            <a:endParaRPr lang="en-US" altLang="zh-TW" b="1" u="sng" dirty="0"/>
          </a:p>
          <a:p>
            <a:pPr marL="685800" lvl="1" indent="-228600">
              <a:buFont typeface="+mj-lt"/>
              <a:buAutoNum type="arabicPeriod"/>
            </a:pPr>
            <a:r>
              <a:rPr lang="zh-TW" altLang="en-US" dirty="0"/>
              <a:t>前面</a:t>
            </a:r>
            <a:r>
              <a:rPr lang="zh-TW" altLang="en-US" b="1" u="sng" dirty="0"/>
              <a:t>物體的邊</a:t>
            </a:r>
            <a:r>
              <a:rPr lang="zh-TW" altLang="en-US" dirty="0"/>
              <a:t>：</a:t>
            </a:r>
            <a:r>
              <a:rPr lang="zh-TW" altLang="en-US" b="1" u="sng" dirty="0"/>
              <a:t>疊在後面背景</a:t>
            </a:r>
            <a:r>
              <a:rPr lang="zh-TW" altLang="en-US" dirty="0"/>
              <a:t>上</a:t>
            </a:r>
            <a:endParaRPr lang="en-US" altLang="zh-TW" dirty="0"/>
          </a:p>
          <a:p>
            <a:pPr marL="685800" lvl="1" indent="-228600">
              <a:buFont typeface="+mj-lt"/>
              <a:buAutoNum type="arabicPeriod"/>
            </a:pPr>
            <a:r>
              <a:rPr lang="zh-TW" altLang="en-US" dirty="0"/>
              <a:t>最前面屋頂：</a:t>
            </a:r>
            <a:r>
              <a:rPr lang="zh-TW" altLang="en-US" b="1" u="sng" dirty="0"/>
              <a:t>遮挡</a:t>
            </a:r>
            <a:r>
              <a:rPr lang="zh-TW" altLang="en-US" b="0" u="none" dirty="0"/>
              <a:t> </a:t>
            </a:r>
            <a:r>
              <a:rPr lang="zh-TW" altLang="en-US" b="1" u="sng" dirty="0"/>
              <a:t>後面</a:t>
            </a:r>
            <a:r>
              <a:rPr lang="zh-TW" altLang="en-US" dirty="0"/>
              <a:t>建築</a:t>
            </a:r>
            <a:endParaRPr lang="en-US" altLang="zh-TW" dirty="0"/>
          </a:p>
          <a:p>
            <a:pPr marL="685800" lvl="1" indent="-228600">
              <a:buFont typeface="+mj-lt"/>
              <a:buAutoNum type="arabicPeriod"/>
            </a:pPr>
            <a:r>
              <a:rPr lang="zh-TW" altLang="en-US" b="1" u="sng" dirty="0"/>
              <a:t>屋頂跟建築</a:t>
            </a:r>
            <a:r>
              <a:rPr lang="zh-TW" altLang="en-US" dirty="0"/>
              <a:t>：</a:t>
            </a:r>
            <a:r>
              <a:rPr lang="zh-TW" altLang="en-US" b="1" u="sng" dirty="0"/>
              <a:t>組成</a:t>
            </a:r>
            <a:r>
              <a:rPr lang="zh-TW" altLang="en-US" dirty="0"/>
              <a:t> </a:t>
            </a:r>
            <a:r>
              <a:rPr lang="zh-TW" altLang="en-US" b="1" u="sng" dirty="0"/>
              <a:t>更大邊界</a:t>
            </a:r>
            <a:endParaRPr lang="en-US" altLang="zh-TW" b="1" u="sng" dirty="0"/>
          </a:p>
          <a:p>
            <a:pPr marL="228600" indent="-228600">
              <a:buFont typeface="Arial" panose="020B0604020202020204" pitchFamily="34" charset="0"/>
              <a:buChar char="•"/>
            </a:pPr>
            <a:r>
              <a:rPr lang="zh-TW" altLang="en-US" dirty="0"/>
              <a:t>右上鱷魚，可以看到 </a:t>
            </a:r>
            <a:r>
              <a:rPr lang="zh-TW" altLang="en-US" b="1" u="sng" dirty="0"/>
              <a:t>樹蔭</a:t>
            </a:r>
            <a:r>
              <a:rPr lang="zh-TW" altLang="en-US" dirty="0"/>
              <a:t>，但 </a:t>
            </a:r>
            <a:r>
              <a:rPr lang="zh-TW" altLang="en-US" b="1" u="sng" dirty="0"/>
              <a:t>人沒標註</a:t>
            </a:r>
            <a:endParaRPr lang="en-US" altLang="zh-TW" dirty="0"/>
          </a:p>
          <a:p>
            <a:pPr marL="0" indent="0">
              <a:buFont typeface="+mj-lt"/>
              <a:buNone/>
            </a:pPr>
            <a:endParaRPr lang="en-US" altLang="zh-TW" dirty="0"/>
          </a:p>
          <a:p>
            <a:pPr marL="171450" indent="-171450">
              <a:buFont typeface="Arial" panose="020B0604020202020204" pitchFamily="34" charset="0"/>
              <a:buChar char="•"/>
            </a:pPr>
            <a:r>
              <a:rPr lang="zh-TW" altLang="en-US" dirty="0"/>
              <a:t>下面是 複雜的 樹枝 和 山水天空</a:t>
            </a:r>
            <a:endParaRPr lang="en-US" altLang="zh-TW" dirty="0"/>
          </a:p>
          <a:p>
            <a:pPr marL="228600" indent="-228600">
              <a:buFont typeface="+mj-lt"/>
              <a:buAutoNum type="arabicPeriod"/>
            </a:pPr>
            <a:endParaRPr lang="en-US" altLang="zh-TW" dirty="0"/>
          </a:p>
          <a:p>
            <a:pPr marL="0" indent="0">
              <a:buFont typeface="+mj-lt"/>
              <a:buNone/>
            </a:pPr>
            <a:r>
              <a:rPr lang="en-US" altLang="zh-TW" dirty="0"/>
              <a:t>--------</a:t>
            </a:r>
          </a:p>
          <a:p>
            <a:pPr marL="0" indent="0">
              <a:buFont typeface="+mj-lt"/>
              <a:buNone/>
            </a:pPr>
            <a:endParaRPr lang="en-US" altLang="zh-TW" dirty="0"/>
          </a:p>
          <a:p>
            <a:pPr marL="0" indent="0">
              <a:buFont typeface="+mj-lt"/>
              <a:buNone/>
            </a:pPr>
            <a:r>
              <a:rPr lang="zh-TW" altLang="en-US" dirty="0"/>
              <a:t>圖</a:t>
            </a:r>
            <a:r>
              <a:rPr lang="en-US" altLang="zh-TW" dirty="0"/>
              <a:t>7.32 </a:t>
            </a:r>
            <a:r>
              <a:rPr lang="zh-TW" altLang="en-US" dirty="0"/>
              <a:t>人工 的 邊界偵測 （</a:t>
            </a:r>
            <a:r>
              <a:rPr lang="en-US" altLang="zh-TW" dirty="0"/>
              <a:t>Martin</a:t>
            </a:r>
            <a:r>
              <a:rPr lang="zh-TW" altLang="en-US" dirty="0"/>
              <a:t>， </a:t>
            </a:r>
            <a:r>
              <a:rPr lang="en-US" altLang="zh-TW" dirty="0"/>
              <a:t>Fowlkes</a:t>
            </a:r>
            <a:r>
              <a:rPr lang="zh-TW" altLang="en-US" dirty="0"/>
              <a:t>， </a:t>
            </a:r>
            <a:r>
              <a:rPr lang="en-US" altLang="zh-TW" dirty="0"/>
              <a:t>and Malik 2004</a:t>
            </a:r>
            <a:r>
              <a:rPr lang="zh-TW" altLang="en-US" dirty="0"/>
              <a:t>）</a:t>
            </a:r>
            <a:r>
              <a:rPr lang="en-US" altLang="zh-TW" dirty="0"/>
              <a:t>©2004 IEEE</a:t>
            </a:r>
            <a:r>
              <a:rPr lang="zh-TW" altLang="en-US" dirty="0"/>
              <a:t>。</a:t>
            </a:r>
            <a:endParaRPr lang="en-US" altLang="zh-TW" dirty="0"/>
          </a:p>
          <a:p>
            <a:pPr marL="228600" indent="-228600">
              <a:buFont typeface="+mj-lt"/>
              <a:buAutoNum type="arabicPeriod"/>
            </a:pPr>
            <a:r>
              <a:rPr lang="zh-TW" altLang="en-US" strike="sngStrike" dirty="0"/>
              <a:t>左下花豹，後面是複雜的樹枝</a:t>
            </a:r>
            <a:endParaRPr lang="en-US" altLang="zh-TW" strike="sngStrike" dirty="0"/>
          </a:p>
          <a:p>
            <a:pPr marL="228600" indent="-228600">
              <a:buFont typeface="+mj-lt"/>
              <a:buAutoNum type="arabicPeriod"/>
            </a:pPr>
            <a:r>
              <a:rPr lang="zh-TW" altLang="en-US" strike="sngStrike" dirty="0"/>
              <a:t>右下懸崖，後面是天空 跟 山水</a:t>
            </a:r>
            <a:endParaRPr lang="en-US" altLang="zh-TW" strike="sngStrike" dirty="0"/>
          </a:p>
          <a:p>
            <a:pPr marL="0" indent="0">
              <a:buFont typeface="+mj-lt"/>
              <a:buNone/>
            </a:pP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70</a:t>
            </a:fld>
            <a:endParaRPr lang="zh-TW" altLang="en-US"/>
          </a:p>
        </p:txBody>
      </p:sp>
    </p:spTree>
    <p:extLst>
      <p:ext uri="{BB962C8B-B14F-4D97-AF65-F5344CB8AC3E}">
        <p14:creationId xmlns:p14="http://schemas.microsoft.com/office/powerpoint/2010/main" val="15619935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ctr">
              <a:spcBef>
                <a:spcPts val="0"/>
              </a:spcBef>
              <a:spcAft>
                <a:spcPts val="0"/>
              </a:spcAft>
              <a:buFont typeface="Courier New" panose="02070309020205020404" pitchFamily="49" charset="0"/>
              <a:buNone/>
            </a:pPr>
            <a:r>
              <a:rPr lang="zh-TW" altLang="zh-TW" sz="1100" dirty="0">
                <a:solidFill>
                  <a:srgbClr val="000000"/>
                </a:solidFill>
                <a:effectLst/>
                <a:ea typeface="Microsoft JhengHei" panose="020B0604030504040204" pitchFamily="34" charset="-120"/>
              </a:rPr>
              <a:t>邊緣偵測</a:t>
            </a:r>
          </a:p>
          <a:p>
            <a:pPr marL="171450" lvl="0" indent="-1714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邊緣</a:t>
            </a:r>
            <a:r>
              <a:rPr lang="en-US"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亮度快速變化</a:t>
            </a:r>
            <a:r>
              <a:rPr lang="zh-TW" altLang="zh-TW" sz="1100" dirty="0">
                <a:solidFill>
                  <a:srgbClr val="000000"/>
                </a:solidFill>
                <a:effectLst/>
                <a:ea typeface="Microsoft JhengHei" panose="020B0604030504040204" pitchFamily="34" charset="-120"/>
              </a:rPr>
              <a:t>，使用 </a:t>
            </a:r>
            <a:r>
              <a:rPr lang="en-US" altLang="zh-TW" sz="1100" b="1" u="sng" dirty="0">
                <a:solidFill>
                  <a:srgbClr val="000000"/>
                </a:solidFill>
                <a:effectLst/>
                <a:ea typeface="Microsoft JhengHei" panose="020B0604030504040204" pitchFamily="34" charset="-120"/>
              </a:rPr>
              <a:t>gradient</a:t>
            </a:r>
            <a:r>
              <a:rPr lang="zh-TW" altLang="zh-TW" sz="1100" dirty="0">
                <a:solidFill>
                  <a:srgbClr val="000000"/>
                </a:solidFill>
                <a:effectLst/>
                <a:ea typeface="Microsoft JhengHei" panose="020B0604030504040204" pitchFamily="34" charset="-120"/>
              </a:rPr>
              <a:t> 找變化</a:t>
            </a:r>
            <a:endParaRPr lang="zh-TW" altLang="zh-TW" sz="110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方向：垂直邊緣，大小：變化量</a:t>
            </a:r>
            <a:endParaRPr lang="zh-TW" altLang="zh-TW" sz="1100" dirty="0">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式子：對影像做</a:t>
            </a:r>
            <a:r>
              <a:rPr lang="zh-TW" altLang="zh-TW" sz="1100" b="1" u="sng" dirty="0">
                <a:solidFill>
                  <a:srgbClr val="000000"/>
                </a:solidFill>
                <a:effectLst/>
                <a:ea typeface="Microsoft JhengHei" panose="020B0604030504040204" pitchFamily="34" charset="-120"/>
              </a:rPr>
              <a:t>一階微分</a:t>
            </a:r>
            <a:endParaRPr lang="zh-TW" altLang="zh-TW" sz="1100" dirty="0">
              <a:effectLst/>
              <a:ea typeface="Microsoft JhengHei" panose="020B0604030504040204" pitchFamily="34" charset="-120"/>
            </a:endParaRPr>
          </a:p>
          <a:p>
            <a:endParaRPr lang="en-US" altLang="zh-TW" dirty="0"/>
          </a:p>
          <a:p>
            <a:r>
              <a:rPr lang="zh-TW" altLang="en-US" dirty="0"/>
              <a:t>也可以用 上學期提過的 </a:t>
            </a:r>
            <a:r>
              <a:rPr lang="en-US" altLang="zh-TW" b="1" u="sng" dirty="0"/>
              <a:t>Sobel</a:t>
            </a:r>
            <a:r>
              <a:rPr lang="zh-TW" altLang="en-US" dirty="0"/>
              <a:t>，</a:t>
            </a:r>
            <a:r>
              <a:rPr lang="zh-TW" altLang="en-US" b="1" u="sng" dirty="0"/>
              <a:t>差分近似微分</a:t>
            </a:r>
            <a:r>
              <a:rPr lang="zh-TW" altLang="en-US" b="0" u="none" dirty="0"/>
              <a:t> </a:t>
            </a:r>
            <a:r>
              <a:rPr lang="zh-TW" altLang="en-US" dirty="0"/>
              <a:t>計算</a:t>
            </a:r>
            <a:r>
              <a:rPr lang="zh-TW" altLang="en-US" b="1" u="sng" dirty="0"/>
              <a:t>較快</a:t>
            </a:r>
            <a:endParaRPr lang="en-US" altLang="zh-TW" dirty="0"/>
          </a:p>
          <a:p>
            <a:endParaRPr lang="en-US" altLang="zh-TW" dirty="0"/>
          </a:p>
          <a:p>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u="sng" dirty="0"/>
          </a:p>
          <a:p>
            <a:endParaRPr lang="en-US" altLang="zh-TW" dirty="0"/>
          </a:p>
          <a:p>
            <a:r>
              <a:rPr lang="zh-TW" altLang="en-US" dirty="0"/>
              <a:t>邊緣強度 快速變化。
</a:t>
            </a:r>
            <a:r>
              <a:rPr lang="en-US" altLang="zh-TW" dirty="0"/>
              <a:t>J</a:t>
            </a:r>
            <a:r>
              <a:rPr lang="zh-TW" altLang="en-US" dirty="0"/>
              <a:t>：局部梯度向量
它的方向垂直於邊緣，它的大小是亮度的變化量。
</a:t>
            </a:r>
            <a:r>
              <a:rPr lang="en-US" altLang="zh-TW" dirty="0"/>
              <a:t>I</a:t>
            </a:r>
            <a:r>
              <a:rPr lang="zh-TW" altLang="en-US" dirty="0"/>
              <a:t>：原始圖像</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71</a:t>
            </a:fld>
            <a:endParaRPr lang="zh-TW" altLang="en-US"/>
          </a:p>
        </p:txBody>
      </p:sp>
    </p:spTree>
    <p:extLst>
      <p:ext uri="{BB962C8B-B14F-4D97-AF65-F5344CB8AC3E}">
        <p14:creationId xmlns:p14="http://schemas.microsoft.com/office/powerpoint/2010/main" val="1872663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rtl="0" fontAlgn="ctr">
              <a:spcBef>
                <a:spcPts val="0"/>
              </a:spcBef>
              <a:spcAft>
                <a:spcPts val="0"/>
              </a:spcAft>
              <a:buFont typeface="Courier New" panose="02070309020205020404" pitchFamily="49" charset="0"/>
              <a:buNone/>
            </a:pPr>
            <a:r>
              <a:rPr lang="zh-TW" altLang="zh-TW" sz="1100" dirty="0">
                <a:solidFill>
                  <a:srgbClr val="000000"/>
                </a:solidFill>
                <a:effectLst/>
                <a:ea typeface="Microsoft JhengHei" panose="020B0604030504040204" pitchFamily="34" charset="-120"/>
              </a:rPr>
              <a:t>但是</a:t>
            </a:r>
            <a:r>
              <a:rPr lang="zh-TW" altLang="zh-TW" sz="1100" b="1" u="sng" dirty="0">
                <a:solidFill>
                  <a:srgbClr val="000000"/>
                </a:solidFill>
                <a:effectLst/>
                <a:ea typeface="Microsoft JhengHei" panose="020B0604030504040204" pitchFamily="34" charset="-120"/>
              </a:rPr>
              <a:t>微分</a:t>
            </a:r>
            <a:r>
              <a:rPr lang="zh-TW" altLang="zh-TW" sz="1100" dirty="0">
                <a:solidFill>
                  <a:srgbClr val="000000"/>
                </a:solidFill>
                <a:effectLst/>
                <a:ea typeface="Microsoft JhengHei" panose="020B0604030504040204" pitchFamily="34" charset="-120"/>
              </a:rPr>
              <a:t>影像，會</a:t>
            </a:r>
            <a:r>
              <a:rPr lang="zh-TW" altLang="zh-TW" sz="1100" b="1" u="sng" dirty="0">
                <a:solidFill>
                  <a:srgbClr val="000000"/>
                </a:solidFill>
                <a:effectLst/>
                <a:ea typeface="Microsoft JhengHei" panose="020B0604030504040204" pitchFamily="34" charset="-120"/>
              </a:rPr>
              <a:t>放大雜訊</a:t>
            </a:r>
            <a:endParaRPr lang="zh-TW" altLang="zh-TW" sz="110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比如 </a:t>
            </a:r>
            <a:r>
              <a:rPr lang="en-US" altLang="zh-TW" sz="1100" b="1" u="sng" dirty="0" err="1">
                <a:solidFill>
                  <a:srgbClr val="000000"/>
                </a:solidFill>
                <a:effectLst/>
                <a:ea typeface="Microsoft JhengHei" panose="020B0604030504040204" pitchFamily="34" charset="-120"/>
              </a:rPr>
              <a:t>sobel</a:t>
            </a:r>
            <a:r>
              <a:rPr lang="zh-TW" altLang="zh-TW" sz="1100" dirty="0">
                <a:solidFill>
                  <a:srgbClr val="000000"/>
                </a:solidFill>
                <a:effectLst/>
                <a:ea typeface="Microsoft JhengHei" panose="020B0604030504040204" pitchFamily="34" charset="-120"/>
              </a:rPr>
              <a:t> 就對 </a:t>
            </a:r>
            <a:r>
              <a:rPr lang="zh-TW" altLang="zh-TW" sz="1100" b="1" u="sng" dirty="0">
                <a:solidFill>
                  <a:srgbClr val="000000"/>
                </a:solidFill>
                <a:effectLst/>
                <a:ea typeface="Microsoft JhengHei" panose="020B0604030504040204" pitchFamily="34" charset="-120"/>
              </a:rPr>
              <a:t>雜訊敏感</a:t>
            </a:r>
            <a:endParaRPr lang="zh-TW" altLang="zh-TW" sz="110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endParaRPr lang="en-US" altLang="zh-TW" sz="1100"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可以先過 </a:t>
            </a:r>
            <a:r>
              <a:rPr lang="zh-TW" altLang="zh-TW" sz="1100" b="1" u="sng" dirty="0">
                <a:solidFill>
                  <a:srgbClr val="000000"/>
                </a:solidFill>
                <a:effectLst/>
                <a:ea typeface="Microsoft JhengHei" panose="020B0604030504040204" pitchFamily="34" charset="-120"/>
              </a:rPr>
              <a:t>高斯濾波器</a:t>
            </a:r>
            <a:r>
              <a:rPr lang="zh-TW" altLang="zh-TW" sz="1100" b="0" u="none"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來 </a:t>
            </a:r>
            <a:r>
              <a:rPr lang="zh-TW" altLang="zh-TW" sz="1100" b="1" u="sng" dirty="0">
                <a:solidFill>
                  <a:srgbClr val="000000"/>
                </a:solidFill>
                <a:effectLst/>
                <a:ea typeface="Microsoft JhengHei" panose="020B0604030504040204" pitchFamily="34" charset="-120"/>
              </a:rPr>
              <a:t>移除雜訊</a:t>
            </a:r>
            <a:r>
              <a:rPr lang="zh-TW" altLang="zh-TW" sz="1100" dirty="0">
                <a:solidFill>
                  <a:srgbClr val="000000"/>
                </a:solidFill>
                <a:effectLst/>
                <a:ea typeface="Microsoft JhengHei" panose="020B0604030504040204" pitchFamily="34" charset="-120"/>
              </a:rPr>
              <a:t>，使他平滑</a:t>
            </a:r>
          </a:p>
          <a:p>
            <a:r>
              <a:rPr lang="en-US" altLang="zh-TW" dirty="0"/>
              <a:t>-----</a:t>
            </a:r>
          </a:p>
          <a:p>
            <a:endParaRPr lang="en-US" altLang="zh-TW" dirty="0"/>
          </a:p>
          <a:p>
            <a:endParaRPr lang="en-US" altLang="zh-TW" dirty="0"/>
          </a:p>
          <a:p>
            <a:r>
              <a:rPr lang="zh-TW" altLang="en-US" dirty="0"/>
              <a:t>对 影像</a:t>
            </a:r>
            <a:r>
              <a:rPr lang="en-US" altLang="zh-TW" dirty="0"/>
              <a:t> </a:t>
            </a:r>
            <a:r>
              <a:rPr lang="zh-TW" altLang="en-US" dirty="0"/>
              <a:t>微分 会使噪声变大。</a:t>
            </a:r>
          </a:p>
          <a:p>
            <a:r>
              <a:rPr lang="zh-TW" altLang="en-US" dirty="0"/>
              <a:t>使用高斯滤波器去除噪声</a:t>
            </a:r>
            <a:r>
              <a:rPr lang="en-US" altLang="zh-TW" dirty="0"/>
              <a:t>:</a:t>
            </a:r>
          </a:p>
          <a:p>
            <a:endParaRPr lang="en-US" altLang="zh-TW" dirty="0"/>
          </a:p>
          <a:p>
            <a:r>
              <a:rPr lang="en-US" altLang="zh-TW" dirty="0"/>
              <a:t>G</a:t>
            </a:r>
            <a:r>
              <a:rPr lang="zh-TW" altLang="en-US" dirty="0"/>
              <a:t>：高斯濾波器
</a:t>
            </a:r>
            <a:r>
              <a:rPr lang="el-GR" altLang="zh-TW" dirty="0"/>
              <a:t>σ</a:t>
            </a:r>
            <a:r>
              <a:rPr lang="zh-TW" altLang="el-GR" dirty="0"/>
              <a:t>：</a:t>
            </a:r>
            <a:r>
              <a:rPr lang="zh-TW" altLang="en-US" dirty="0"/>
              <a:t>高斯濾波器的寬度</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72</a:t>
            </a:fld>
            <a:endParaRPr lang="zh-TW" altLang="en-US"/>
          </a:p>
        </p:txBody>
      </p:sp>
    </p:spTree>
    <p:extLst>
      <p:ext uri="{BB962C8B-B14F-4D97-AF65-F5344CB8AC3E}">
        <p14:creationId xmlns:p14="http://schemas.microsoft.com/office/powerpoint/2010/main" val="16819257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ctr">
              <a:spcBef>
                <a:spcPts val="0"/>
              </a:spcBef>
              <a:spcAft>
                <a:spcPts val="0"/>
              </a:spcAft>
              <a:buFont typeface="Courier New" panose="02070309020205020404" pitchFamily="49" charset="0"/>
              <a:buNone/>
            </a:pPr>
            <a:r>
              <a:rPr lang="zh-TW" altLang="zh-TW" sz="1100" dirty="0">
                <a:solidFill>
                  <a:srgbClr val="000000"/>
                </a:solidFill>
                <a:effectLst/>
                <a:ea typeface="Microsoft JhengHei" panose="020B0604030504040204" pitchFamily="34" charset="-120"/>
              </a:rPr>
              <a:t>如果</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要找</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更細</a:t>
            </a:r>
            <a:r>
              <a:rPr lang="en-US" altLang="zh-TW" sz="1100" dirty="0">
                <a:solidFill>
                  <a:srgbClr val="000000"/>
                </a:solidFill>
                <a:effectLst/>
                <a:ea typeface="Microsoft JhengHei" panose="020B0604030504040204" pitchFamily="34" charset="-120"/>
              </a:rPr>
              <a:t> </a:t>
            </a:r>
            <a:r>
              <a:rPr lang="en-US" altLang="zh-TW" sz="1100" dirty="0" err="1">
                <a:solidFill>
                  <a:srgbClr val="000000"/>
                </a:solidFill>
                <a:effectLst/>
                <a:ea typeface="Microsoft JhengHei" panose="020B0604030504040204" pitchFamily="34" charset="-120"/>
              </a:rPr>
              <a:t>的</a:t>
            </a:r>
            <a:r>
              <a:rPr lang="en-US" altLang="zh-TW" sz="1100" dirty="0">
                <a:solidFill>
                  <a:srgbClr val="000000"/>
                </a:solidFill>
                <a:effectLst/>
                <a:ea typeface="Microsoft JhengHei" panose="020B0604030504040204" pitchFamily="34" charset="-120"/>
              </a:rPr>
              <a:t>，</a:t>
            </a:r>
            <a:r>
              <a:rPr lang="zh-TW" altLang="zh-TW" sz="1100" dirty="0">
                <a:solidFill>
                  <a:srgbClr val="000000"/>
                </a:solidFill>
                <a:effectLst/>
                <a:ea typeface="Microsoft JhengHei" panose="020B0604030504040204" pitchFamily="34" charset="-120"/>
              </a:rPr>
              <a:t>連續梯度</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影像邊緣</a:t>
            </a:r>
            <a:r>
              <a:rPr lang="zh-TW" altLang="zh-TW" sz="1100" dirty="0">
                <a:solidFill>
                  <a:srgbClr val="000000"/>
                </a:solidFill>
                <a:effectLst/>
                <a:ea typeface="Microsoft JhengHei" panose="020B0604030504040204" pitchFamily="34" charset="-120"/>
              </a:rPr>
              <a:t>：只取 </a:t>
            </a:r>
            <a:r>
              <a:rPr lang="zh-TW" altLang="zh-TW" sz="1100" b="1" u="sng" dirty="0">
                <a:solidFill>
                  <a:srgbClr val="000000"/>
                </a:solidFill>
                <a:effectLst/>
                <a:ea typeface="Microsoft JhengHei" panose="020B0604030504040204" pitchFamily="34" charset="-120"/>
              </a:rPr>
              <a:t>孤立邊緣</a:t>
            </a:r>
            <a:endParaRPr lang="zh-TW" altLang="zh-TW" sz="110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使用 高斯拉普拉斯 算子 </a:t>
            </a:r>
            <a:r>
              <a:rPr lang="en-US" altLang="zh-TW" sz="1100" b="1" u="sng" dirty="0" err="1">
                <a:solidFill>
                  <a:srgbClr val="000000"/>
                </a:solidFill>
                <a:effectLst/>
                <a:ea typeface="Microsoft JhengHei" panose="020B0604030504040204" pitchFamily="34" charset="-120"/>
              </a:rPr>
              <a:t>LoG</a:t>
            </a:r>
            <a:r>
              <a:rPr lang="zh-TW" altLang="zh-TW" sz="1100" dirty="0">
                <a:solidFill>
                  <a:srgbClr val="000000"/>
                </a:solidFill>
                <a:effectLst/>
                <a:ea typeface="Microsoft JhengHei" panose="020B0604030504040204" pitchFamily="34" charset="-120"/>
              </a:rPr>
              <a:t>，對影像作</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二階微分</a:t>
            </a:r>
            <a:endParaRPr lang="zh-TW" altLang="zh-TW" sz="1100" dirty="0">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公式：</a:t>
            </a:r>
            <a:r>
              <a:rPr lang="zh-TW" altLang="zh-TW" sz="1100" b="1" u="sng" dirty="0">
                <a:solidFill>
                  <a:srgbClr val="000000"/>
                </a:solidFill>
                <a:effectLst/>
                <a:ea typeface="Microsoft JhengHei" panose="020B0604030504040204" pitchFamily="34" charset="-120"/>
              </a:rPr>
              <a:t>二階微分</a:t>
            </a:r>
            <a:r>
              <a:rPr lang="zh-TW" altLang="zh-TW" sz="1100" b="0" u="none"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在 </a:t>
            </a:r>
            <a:r>
              <a:rPr lang="zh-TW" altLang="zh-TW" sz="1100" b="1" u="sng" dirty="0">
                <a:solidFill>
                  <a:srgbClr val="000000"/>
                </a:solidFill>
                <a:effectLst/>
                <a:ea typeface="Microsoft JhengHei" panose="020B0604030504040204" pitchFamily="34" charset="-120"/>
              </a:rPr>
              <a:t>過高斯濾波的影像</a:t>
            </a:r>
            <a:endParaRPr lang="en-US" altLang="zh-TW" sz="1100" b="1" u="sng" dirty="0">
              <a:solidFill>
                <a:srgbClr val="000000"/>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endParaRPr lang="zh-TW" altLang="zh-TW" sz="1100" dirty="0">
              <a:effectLst/>
              <a:ea typeface="Microsoft JhengHei" panose="020B0604030504040204" pitchFamily="34" charset="-120"/>
            </a:endParaRPr>
          </a:p>
          <a:p>
            <a:pPr marL="228600" indent="-22860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然後找</a:t>
            </a:r>
            <a:r>
              <a:rPr lang="en-US" altLang="zh-TW" sz="1100" b="0" i="0" dirty="0">
                <a:solidFill>
                  <a:srgbClr val="000000"/>
                </a:solidFill>
                <a:effectLst/>
                <a:ea typeface="Microsoft JhengHei" panose="020B0604030504040204" pitchFamily="34" charset="-120"/>
              </a:rPr>
              <a:t> </a:t>
            </a:r>
            <a:r>
              <a:rPr lang="en-US" altLang="zh-TW" sz="1100" b="0" i="0" u="sng" dirty="0">
                <a:solidFill>
                  <a:srgbClr val="000000"/>
                </a:solidFill>
                <a:effectLst/>
                <a:ea typeface="Microsoft JhengHei" panose="020B0604030504040204" pitchFamily="34" charset="-120"/>
              </a:rPr>
              <a:t>zero crossings</a:t>
            </a:r>
            <a:r>
              <a:rPr lang="zh-TW" altLang="zh-TW" sz="1100" b="0" i="0" dirty="0">
                <a:solidFill>
                  <a:srgbClr val="000000"/>
                </a:solidFill>
                <a:effectLst/>
                <a:ea typeface="Microsoft JhengHei" panose="020B0604030504040204" pitchFamily="34" charset="-120"/>
              </a:rPr>
              <a:t> 得到 </a:t>
            </a:r>
            <a:r>
              <a:rPr lang="zh-TW" altLang="zh-TW" sz="1100" b="1" i="0" u="sng" dirty="0">
                <a:solidFill>
                  <a:srgbClr val="000000"/>
                </a:solidFill>
                <a:effectLst/>
                <a:ea typeface="Microsoft JhengHei" panose="020B0604030504040204" pitchFamily="34" charset="-120"/>
              </a:rPr>
              <a:t>最大梯度</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邊緣</a:t>
            </a:r>
            <a:endParaRPr lang="en-US" altLang="zh-TW" sz="1100" b="1" i="0" u="sng" dirty="0">
              <a:solidFill>
                <a:srgbClr val="000000"/>
              </a:solidFill>
              <a:effectLst/>
              <a:ea typeface="Microsoft JhengHei" panose="020B0604030504040204" pitchFamily="34" charset="-120"/>
            </a:endParaRPr>
          </a:p>
          <a:p>
            <a:pPr marL="228600" indent="-228600" rtl="0" fontAlgn="ctr">
              <a:spcBef>
                <a:spcPts val="0"/>
              </a:spcBef>
              <a:spcAft>
                <a:spcPts val="0"/>
              </a:spcAft>
              <a:buFont typeface="+mj-lt"/>
              <a:buAutoNum type="arabicPeriod"/>
            </a:pPr>
            <a:endParaRPr lang="zh-TW" altLang="zh-TW" sz="1100" b="0" i="0" dirty="0">
              <a:solidFill>
                <a:srgbClr val="000000"/>
              </a:solidFill>
              <a:effectLst/>
              <a:ea typeface="Microsoft JhengHei" panose="020B0604030504040204" pitchFamily="34" charset="-120"/>
            </a:endParaRPr>
          </a:p>
          <a:p>
            <a:pPr marL="228600" indent="-22860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上學期 課本</a:t>
            </a:r>
            <a:r>
              <a:rPr lang="zh-TW" altLang="zh-TW" sz="1100" b="1" i="0" u="sng" dirty="0">
                <a:solidFill>
                  <a:srgbClr val="000000"/>
                </a:solidFill>
                <a:effectLst/>
                <a:ea typeface="Microsoft JhengHei" panose="020B0604030504040204" pitchFamily="34" charset="-120"/>
              </a:rPr>
              <a:t>第七章</a:t>
            </a:r>
            <a:r>
              <a:rPr lang="zh-TW" altLang="zh-TW" sz="1100" b="0" i="0" dirty="0">
                <a:solidFill>
                  <a:srgbClr val="000000"/>
                </a:solidFill>
                <a:effectLst/>
                <a:ea typeface="Microsoft JhengHei" panose="020B0604030504040204" pitchFamily="34" charset="-120"/>
              </a:rPr>
              <a:t>的圖，可以看到，</a:t>
            </a:r>
            <a:r>
              <a:rPr lang="zh-TW" altLang="zh-TW" sz="1100" b="1" i="0" u="sng" dirty="0">
                <a:solidFill>
                  <a:srgbClr val="000000"/>
                </a:solidFill>
                <a:effectLst/>
                <a:ea typeface="Microsoft JhengHei" panose="020B0604030504040204" pitchFamily="34" charset="-120"/>
              </a:rPr>
              <a:t>很細的線</a:t>
            </a:r>
            <a:endParaRPr lang="zh-TW" altLang="zh-TW" sz="1100" b="0" i="0" dirty="0">
              <a:solidFill>
                <a:srgbClr val="000000"/>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TW" altLang="zh-TW" sz="1100" b="1" i="0" u="sng" dirty="0">
                <a:solidFill>
                  <a:srgbClr val="000000"/>
                </a:solidFill>
                <a:effectLst/>
                <a:ea typeface="Microsoft JhengHei" panose="020B0604030504040204" pitchFamily="34" charset="-120"/>
              </a:rPr>
              <a:t>平坦區</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的</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假邊</a:t>
            </a:r>
            <a:r>
              <a:rPr lang="zh-TW" altLang="zh-TW" sz="1100" b="0" i="0" dirty="0">
                <a:solidFill>
                  <a:srgbClr val="000000"/>
                </a:solidFill>
                <a:effectLst/>
                <a:ea typeface="Microsoft JhengHei" panose="020B0604030504040204" pitchFamily="34" charset="-120"/>
              </a:rPr>
              <a:t>，可以再用 </a:t>
            </a:r>
            <a:r>
              <a:rPr lang="zh-TW" altLang="zh-TW" sz="1100" b="1" i="0" u="sng" dirty="0">
                <a:solidFill>
                  <a:srgbClr val="000000"/>
                </a:solidFill>
                <a:effectLst/>
                <a:ea typeface="Microsoft JhengHei" panose="020B0604030504040204" pitchFamily="34" charset="-120"/>
              </a:rPr>
              <a:t>閾值 </a:t>
            </a:r>
            <a:r>
              <a:rPr lang="en-US" altLang="zh-TW" sz="1100" b="1" i="0" u="sng" dirty="0">
                <a:solidFill>
                  <a:srgbClr val="000000"/>
                </a:solidFill>
                <a:effectLst/>
                <a:ea typeface="Microsoft JhengHei" panose="020B0604030504040204" pitchFamily="34" charset="-120"/>
              </a:rPr>
              <a:t>t </a:t>
            </a:r>
            <a:r>
              <a:rPr lang="en-US"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濾掉</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中間小的部分</a:t>
            </a:r>
            <a:endParaRPr lang="zh-TW" altLang="zh-TW" sz="1100" b="0" i="0" dirty="0">
              <a:effectLst/>
              <a:ea typeface="Microsoft JhengHei" panose="020B0604030504040204" pitchFamily="34" charset="-120"/>
            </a:endParaRPr>
          </a:p>
          <a:p>
            <a:endParaRPr lang="en-US" altLang="zh-TW" dirty="0"/>
          </a:p>
          <a:p>
            <a:r>
              <a:rPr lang="en-US" altLang="zh-TW"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u="sng" dirty="0"/>
              <a:t> </a:t>
            </a:r>
            <a:endParaRPr lang="en-US" altLang="zh-TW" dirty="0"/>
          </a:p>
          <a:p>
            <a:pPr marL="171450" indent="-171450">
              <a:buFont typeface="Arial" panose="020B0604020202020204" pitchFamily="34" charset="0"/>
              <a:buChar char="•"/>
            </a:pPr>
            <a:r>
              <a:rPr lang="zh-TW" altLang="en-US" dirty="0"/>
              <a:t>细化这样的连续梯度图像，只返回孤立的边缘</a:t>
            </a:r>
            <a:r>
              <a:rPr lang="en-US" altLang="zh-TW" dirty="0"/>
              <a:t>:</a:t>
            </a:r>
          </a:p>
          <a:p>
            <a:pPr marL="171450" indent="-171450">
              <a:buFont typeface="Arial" panose="020B0604020202020204" pitchFamily="34" charset="0"/>
              <a:buChar char="•"/>
            </a:pPr>
            <a:r>
              <a:rPr lang="zh-TW" altLang="en-US" dirty="0"/>
              <a:t>使用高斯拉普拉斯算子</a:t>
            </a:r>
            <a:r>
              <a:rPr lang="en-US" altLang="zh-TW" dirty="0"/>
              <a:t>:</a:t>
            </a:r>
          </a:p>
          <a:p>
            <a:pPr marL="628650" lvl="1" indent="-171450">
              <a:buFont typeface="Arial" panose="020B0604020202020204" pitchFamily="34" charset="0"/>
              <a:buChar char="•"/>
            </a:pPr>
            <a:r>
              <a:rPr lang="en-US" altLang="zh-TW" dirty="0"/>
              <a:t>S:</a:t>
            </a:r>
            <a:r>
              <a:rPr lang="zh-TW" altLang="en-US" dirty="0"/>
              <a:t> 二階梯度算子</a:t>
            </a:r>
          </a:p>
          <a:p>
            <a:pPr marL="171450" indent="-171450">
              <a:buFont typeface="Arial" panose="020B0604020202020204" pitchFamily="34" charset="0"/>
              <a:buChar char="•"/>
            </a:pPr>
            <a:r>
              <a:rPr lang="zh-TW" altLang="en-US" dirty="0"/>
              <a:t>然后找到过零点以获得最大梯度。</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73</a:t>
            </a:fld>
            <a:endParaRPr lang="zh-TW" altLang="en-US"/>
          </a:p>
        </p:txBody>
      </p:sp>
    </p:spTree>
    <p:extLst>
      <p:ext uri="{BB962C8B-B14F-4D97-AF65-F5344CB8AC3E}">
        <p14:creationId xmlns:p14="http://schemas.microsoft.com/office/powerpoint/2010/main" val="16979646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55000" lnSpcReduction="20000"/>
          </a:bodyPr>
          <a:lstStyle/>
          <a:p>
            <a:r>
              <a:rPr lang="zh-CN" altLang="en-US" dirty="0"/>
              <a:t>邊緣偵測 的 </a:t>
            </a:r>
            <a:r>
              <a:rPr lang="zh-CN" altLang="en-US" b="1" u="sng" dirty="0"/>
              <a:t>尺度選擇</a:t>
            </a:r>
            <a:endParaRPr lang="en-US" altLang="zh-CN" b="1" u="sng" dirty="0"/>
          </a:p>
          <a:p>
            <a:endParaRPr lang="en-US" altLang="zh-CN" dirty="0"/>
          </a:p>
          <a:p>
            <a:pPr marL="171450" indent="-1714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(a)</a:t>
            </a:r>
            <a:r>
              <a:rPr lang="zh-TW" altLang="zh-TW" sz="1100" dirty="0">
                <a:solidFill>
                  <a:srgbClr val="000000"/>
                </a:solidFill>
                <a:effectLst/>
                <a:ea typeface="Microsoft JhengHei" panose="020B0604030504040204" pitchFamily="34" charset="-120"/>
              </a:rPr>
              <a:t> 原始圖像</a:t>
            </a:r>
          </a:p>
          <a:p>
            <a:pPr marL="171450" indent="-1714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(b-c) </a:t>
            </a:r>
            <a:r>
              <a:rPr lang="zh-CN" altLang="zh-TW" sz="1100" dirty="0">
                <a:solidFill>
                  <a:srgbClr val="000000"/>
                </a:solidFill>
                <a:effectLst/>
                <a:ea typeface="Microsoft JhengHei" panose="020B0604030504040204" pitchFamily="34" charset="-120"/>
              </a:rPr>
              <a:t>使用</a:t>
            </a:r>
            <a:r>
              <a:rPr lang="zh-TW" altLang="zh-TW" sz="1100" dirty="0">
                <a:solidFill>
                  <a:srgbClr val="000000"/>
                </a:solidFill>
                <a:effectLst/>
                <a:ea typeface="Microsoft JhengHei" panose="020B0604030504040204" pitchFamily="34" charset="-120"/>
              </a:rPr>
              <a:t> </a:t>
            </a:r>
            <a:r>
              <a:rPr lang="en-US" altLang="zh-TW" sz="1100" dirty="0">
                <a:solidFill>
                  <a:srgbClr val="000000"/>
                </a:solidFill>
                <a:effectLst/>
                <a:ea typeface="Microsoft JhengHei" panose="020B0604030504040204" pitchFamily="34" charset="-120"/>
              </a:rPr>
              <a:t>Canny/</a:t>
            </a:r>
            <a:r>
              <a:rPr lang="en-US" altLang="zh-TW" sz="1100" dirty="0" err="1">
                <a:solidFill>
                  <a:srgbClr val="000000"/>
                </a:solidFill>
                <a:effectLst/>
                <a:ea typeface="Microsoft JhengHei" panose="020B0604030504040204" pitchFamily="34" charset="-120"/>
              </a:rPr>
              <a:t>Deriche</a:t>
            </a:r>
            <a:r>
              <a:rPr lang="zh-TW"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邊緣偵測器</a:t>
            </a:r>
            <a:r>
              <a:rPr lang="zh-TW" altLang="en-US" sz="1100" b="0" u="none" dirty="0">
                <a:solidFill>
                  <a:srgbClr val="000000"/>
                </a:solidFill>
                <a:effectLst/>
                <a:ea typeface="Microsoft JhengHei" panose="020B0604030504040204" pitchFamily="34" charset="-120"/>
              </a:rPr>
              <a:t>：</a:t>
            </a:r>
            <a:br>
              <a:rPr lang="zh-TW" altLang="zh-TW" sz="1100" dirty="0">
                <a:solidFill>
                  <a:srgbClr val="000000"/>
                </a:solidFill>
                <a:effectLst/>
                <a:ea typeface="Microsoft JhengHei" panose="020B0604030504040204" pitchFamily="34" charset="-120"/>
              </a:rPr>
            </a:br>
            <a:r>
              <a:rPr lang="zh-TW" altLang="zh-TW" sz="1100" b="1" u="sng" dirty="0">
                <a:solidFill>
                  <a:srgbClr val="000000"/>
                </a:solidFill>
                <a:effectLst/>
                <a:ea typeface="Microsoft JhengHei" panose="020B0604030504040204" pitchFamily="34" charset="-120"/>
              </a:rPr>
              <a:t>調整尺度</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高斯濾波器</a:t>
            </a:r>
            <a:r>
              <a:rPr lang="zh-TW" altLang="zh-TW" sz="1100" dirty="0">
                <a:solidFill>
                  <a:srgbClr val="000000"/>
                </a:solidFill>
                <a:effectLst/>
                <a:ea typeface="Microsoft JhengHei" panose="020B0604030504040204" pitchFamily="34" charset="-120"/>
              </a:rPr>
              <a:t> 的 </a:t>
            </a:r>
            <a:r>
              <a:rPr lang="zh-TW" altLang="zh-TW" sz="1100" b="1" u="sng" dirty="0">
                <a:solidFill>
                  <a:srgbClr val="000000"/>
                </a:solidFill>
                <a:effectLst/>
                <a:ea typeface="Microsoft JhengHei" panose="020B0604030504040204" pitchFamily="34" charset="-120"/>
              </a:rPr>
              <a:t>寬度</a:t>
            </a:r>
            <a:r>
              <a:rPr lang="zh-TW" altLang="zh-TW" sz="1100" dirty="0">
                <a:solidFill>
                  <a:srgbClr val="000000"/>
                </a:solidFill>
                <a:effectLst/>
                <a:ea typeface="Microsoft JhengHei" panose="020B0604030504040204" pitchFamily="34" charset="-120"/>
              </a:rPr>
              <a:t>，只能選 </a:t>
            </a:r>
            <a:r>
              <a:rPr lang="zh-TW" altLang="zh-TW" sz="1100" b="1" u="sng" dirty="0">
                <a:solidFill>
                  <a:srgbClr val="000000"/>
                </a:solidFill>
                <a:effectLst/>
                <a:ea typeface="Microsoft JhengHei" panose="020B0604030504040204" pitchFamily="34" charset="-120"/>
              </a:rPr>
              <a:t>部分想看</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的，</a:t>
            </a:r>
            <a:br>
              <a:rPr lang="en-US" altLang="zh-TW" sz="1100" dirty="0">
                <a:solidFill>
                  <a:srgbClr val="000000"/>
                </a:solidFill>
                <a:effectLst/>
                <a:ea typeface="Microsoft JhengHei" panose="020B0604030504040204" pitchFamily="34" charset="-120"/>
              </a:rPr>
            </a:br>
            <a:r>
              <a:rPr lang="zh-TW" altLang="zh-TW" sz="1100" dirty="0">
                <a:solidFill>
                  <a:srgbClr val="000000"/>
                </a:solidFill>
                <a:effectLst/>
                <a:ea typeface="Microsoft JhengHei" panose="020B0604030504040204" pitchFamily="34" charset="-120"/>
              </a:rPr>
              <a:t>無法兼顧 </a:t>
            </a:r>
            <a:r>
              <a:rPr lang="zh-TW" altLang="zh-TW" sz="1100" b="1" u="sng" dirty="0">
                <a:solidFill>
                  <a:srgbClr val="000000"/>
                </a:solidFill>
                <a:effectLst/>
                <a:ea typeface="Microsoft JhengHei" panose="020B0604030504040204" pitchFamily="34" charset="-120"/>
              </a:rPr>
              <a:t>不同</a:t>
            </a:r>
            <a:r>
              <a:rPr lang="en-US" altLang="zh-TW" sz="1100" b="1" u="sng"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解析度</a:t>
            </a:r>
            <a:r>
              <a:rPr lang="zh-TW" altLang="zh-TW" sz="1100" dirty="0">
                <a:solidFill>
                  <a:srgbClr val="000000"/>
                </a:solidFill>
                <a:effectLst/>
                <a:ea typeface="Microsoft JhengHei" panose="020B0604030504040204" pitchFamily="34" charset="-120"/>
              </a:rPr>
              <a:t> 的</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邊緣</a:t>
            </a:r>
            <a:r>
              <a:rPr lang="zh-TW" altLang="zh-TW" sz="1100" dirty="0">
                <a:solidFill>
                  <a:srgbClr val="000000"/>
                </a:solidFill>
                <a:effectLst/>
                <a:ea typeface="Microsoft JhengHei" panose="020B0604030504040204" pitchFamily="34" charset="-120"/>
              </a:rPr>
              <a:t>，比如：</a:t>
            </a:r>
          </a:p>
          <a:p>
            <a:pPr marL="628650" lvl="1" indent="-1714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(b) </a:t>
            </a:r>
            <a:r>
              <a:rPr lang="zh-CN" altLang="zh-TW" sz="1100" dirty="0">
                <a:solidFill>
                  <a:srgbClr val="000000"/>
                </a:solidFill>
                <a:effectLst/>
                <a:ea typeface="Microsoft JhengHei" panose="020B0604030504040204" pitchFamily="34" charset="-120"/>
              </a:rPr>
              <a:t>尺度</a:t>
            </a:r>
            <a:r>
              <a:rPr lang="zh-CN" altLang="zh-TW" sz="1100" b="1" u="sng" dirty="0">
                <a:solidFill>
                  <a:srgbClr val="000000"/>
                </a:solidFill>
                <a:effectLst/>
                <a:ea typeface="Microsoft JhengHei" panose="020B0604030504040204" pitchFamily="34" charset="-120"/>
              </a:rPr>
              <a:t>小</a:t>
            </a:r>
            <a:r>
              <a:rPr lang="zh-TW" altLang="zh-TW" sz="1100" dirty="0">
                <a:solidFill>
                  <a:srgbClr val="000000"/>
                </a:solidFill>
                <a:effectLst/>
                <a:ea typeface="Microsoft JhengHei" panose="020B0604030504040204" pitchFamily="34" charset="-120"/>
              </a:rPr>
              <a:t> </a:t>
            </a:r>
            <a:r>
              <a:rPr lang="en-US" altLang="zh-TW" sz="1100" dirty="0">
                <a:solidFill>
                  <a:srgbClr val="000000"/>
                </a:solidFill>
                <a:effectLst/>
                <a:ea typeface="Microsoft JhengHei" panose="020B0604030504040204" pitchFamily="34" charset="-120"/>
              </a:rPr>
              <a:t>(</a:t>
            </a:r>
            <a:r>
              <a:rPr lang="zh-CN" altLang="zh-TW" sz="1100" dirty="0">
                <a:solidFill>
                  <a:srgbClr val="000000"/>
                </a:solidFill>
                <a:effectLst/>
                <a:ea typeface="Microsoft JhengHei" panose="020B0604030504040204" pitchFamily="34" charset="-120"/>
              </a:rPr>
              <a:t>能看到</a:t>
            </a:r>
            <a:r>
              <a:rPr lang="zh-CN" altLang="zh-TW" sz="1100" b="1" u="sng" dirty="0">
                <a:solidFill>
                  <a:srgbClr val="000000"/>
                </a:solidFill>
                <a:effectLst/>
                <a:ea typeface="Microsoft JhengHei" panose="020B0604030504040204" pitchFamily="34" charset="-120"/>
              </a:rPr>
              <a:t>人體模型細節</a:t>
            </a:r>
            <a:r>
              <a:rPr lang="zh-CN" altLang="zh-TW" sz="1100" dirty="0">
                <a:solidFill>
                  <a:srgbClr val="000000"/>
                </a:solidFill>
                <a:effectLst/>
                <a:ea typeface="Microsoft JhengHei" panose="020B0604030504040204" pitchFamily="34" charset="-120"/>
              </a:rPr>
              <a:t>，但</a:t>
            </a:r>
            <a:r>
              <a:rPr lang="zh-CN" altLang="zh-TW" sz="1100" b="1" u="sng" dirty="0">
                <a:solidFill>
                  <a:srgbClr val="000000"/>
                </a:solidFill>
                <a:effectLst/>
                <a:ea typeface="Microsoft JhengHei" panose="020B0604030504040204" pitchFamily="34" charset="-120"/>
              </a:rPr>
              <a:t>陰影有雜訊</a:t>
            </a:r>
            <a:r>
              <a:rPr lang="en-US" altLang="zh-TW" sz="1100" dirty="0">
                <a:solidFill>
                  <a:srgbClr val="000000"/>
                </a:solidFill>
                <a:effectLst/>
                <a:ea typeface="Microsoft JhengHei" panose="020B0604030504040204" pitchFamily="34" charset="-120"/>
              </a:rPr>
              <a:t>) </a:t>
            </a:r>
            <a:endParaRPr lang="zh-TW" altLang="zh-TW" sz="110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en-US" altLang="zh-TW" sz="1100" dirty="0">
                <a:solidFill>
                  <a:srgbClr val="000000"/>
                </a:solidFill>
                <a:effectLst/>
                <a:ea typeface="Microsoft JhengHei" panose="020B0604030504040204" pitchFamily="34" charset="-120"/>
              </a:rPr>
              <a:t>(c) </a:t>
            </a:r>
            <a:r>
              <a:rPr lang="zh-CN" altLang="zh-TW" sz="1100" dirty="0">
                <a:solidFill>
                  <a:srgbClr val="000000"/>
                </a:solidFill>
                <a:effectLst/>
                <a:ea typeface="Microsoft JhengHei" panose="020B0604030504040204" pitchFamily="34" charset="-120"/>
              </a:rPr>
              <a:t>尺度</a:t>
            </a:r>
            <a:r>
              <a:rPr lang="zh-CN" altLang="zh-TW" sz="1100" b="1" u="sng" dirty="0">
                <a:solidFill>
                  <a:srgbClr val="000000"/>
                </a:solidFill>
                <a:effectLst/>
                <a:ea typeface="Microsoft JhengHei" panose="020B0604030504040204" pitchFamily="34" charset="-120"/>
              </a:rPr>
              <a:t>大</a:t>
            </a:r>
            <a:r>
              <a:rPr lang="zh-TW" altLang="zh-TW" sz="1100" dirty="0">
                <a:solidFill>
                  <a:srgbClr val="000000"/>
                </a:solidFill>
                <a:effectLst/>
                <a:ea typeface="Microsoft JhengHei" panose="020B0604030504040204" pitchFamily="34" charset="-120"/>
              </a:rPr>
              <a:t> </a:t>
            </a:r>
            <a:r>
              <a:rPr lang="en-US" altLang="zh-TW" sz="1100" dirty="0">
                <a:solidFill>
                  <a:srgbClr val="000000"/>
                </a:solidFill>
                <a:effectLst/>
                <a:ea typeface="Microsoft JhengHei" panose="020B0604030504040204" pitchFamily="34" charset="-120"/>
              </a:rPr>
              <a:t>(</a:t>
            </a:r>
            <a:r>
              <a:rPr lang="zh-CN" altLang="zh-TW" sz="1100" b="1" u="sng" dirty="0">
                <a:solidFill>
                  <a:srgbClr val="000000"/>
                </a:solidFill>
                <a:effectLst/>
                <a:ea typeface="Microsoft JhengHei" panose="020B0604030504040204" pitchFamily="34" charset="-120"/>
              </a:rPr>
              <a:t>陰影乾淨</a:t>
            </a:r>
            <a:r>
              <a:rPr lang="zh-CN" altLang="zh-TW" sz="1100" dirty="0">
                <a:solidFill>
                  <a:srgbClr val="000000"/>
                </a:solidFill>
                <a:effectLst/>
                <a:ea typeface="Microsoft JhengHei" panose="020B0604030504040204" pitchFamily="34" charset="-120"/>
              </a:rPr>
              <a:t>，但</a:t>
            </a:r>
            <a:r>
              <a:rPr lang="zh-CN" altLang="zh-TW" sz="1100" b="1" u="sng" dirty="0">
                <a:solidFill>
                  <a:srgbClr val="000000"/>
                </a:solidFill>
                <a:effectLst/>
                <a:ea typeface="Microsoft JhengHei" panose="020B0604030504040204" pitchFamily="34" charset="-120"/>
              </a:rPr>
              <a:t>人體模型</a:t>
            </a:r>
            <a:r>
              <a:rPr lang="zh-TW" altLang="zh-TW" sz="1100" dirty="0">
                <a:solidFill>
                  <a:srgbClr val="000000"/>
                </a:solidFill>
                <a:effectLst/>
                <a:ea typeface="Microsoft JhengHei" panose="020B0604030504040204" pitchFamily="34" charset="-120"/>
              </a:rPr>
              <a:t> </a:t>
            </a:r>
            <a:r>
              <a:rPr lang="zh-CN" altLang="zh-TW" sz="1100" b="1" u="sng" dirty="0">
                <a:solidFill>
                  <a:srgbClr val="000000"/>
                </a:solidFill>
                <a:effectLst/>
                <a:ea typeface="Microsoft JhengHei" panose="020B0604030504040204" pitchFamily="34" charset="-120"/>
              </a:rPr>
              <a:t>細節不見</a:t>
            </a:r>
            <a:r>
              <a:rPr lang="zh-TW" altLang="zh-TW" sz="1100" dirty="0">
                <a:solidFill>
                  <a:srgbClr val="000000"/>
                </a:solidFill>
                <a:effectLst/>
                <a:ea typeface="Microsoft JhengHei" panose="020B0604030504040204" pitchFamily="34" charset="-120"/>
              </a:rPr>
              <a:t>，</a:t>
            </a:r>
            <a:r>
              <a:rPr lang="zh-CN" altLang="zh-TW" sz="1100" dirty="0">
                <a:solidFill>
                  <a:srgbClr val="000000"/>
                </a:solidFill>
                <a:effectLst/>
                <a:ea typeface="Microsoft JhengHei" panose="020B0604030504040204" pitchFamily="34" charset="-120"/>
              </a:rPr>
              <a:t>只</a:t>
            </a:r>
            <a:r>
              <a:rPr lang="zh-CN" altLang="zh-TW" sz="1100" b="1" u="sng" dirty="0">
                <a:solidFill>
                  <a:srgbClr val="000000"/>
                </a:solidFill>
                <a:effectLst/>
                <a:ea typeface="Microsoft JhengHei" panose="020B0604030504040204" pitchFamily="34" charset="-120"/>
              </a:rPr>
              <a:t>剩表皮</a:t>
            </a:r>
            <a:r>
              <a:rPr lang="en-US" altLang="zh-TW" sz="1100" dirty="0">
                <a:solidFill>
                  <a:srgbClr val="000000"/>
                </a:solidFill>
                <a:effectLst/>
                <a:ea typeface="Microsoft JhengHei" panose="020B0604030504040204" pitchFamily="34" charset="-120"/>
              </a:rPr>
              <a:t>)</a:t>
            </a:r>
            <a:endParaRPr lang="zh-TW" altLang="zh-TW" sz="1100" dirty="0">
              <a:effectLst/>
              <a:ea typeface="Microsoft JhengHei" panose="020B0604030504040204" pitchFamily="34" charset="-120"/>
            </a:endParaRPr>
          </a:p>
          <a:p>
            <a:pPr marL="0" lvl="0" indent="0">
              <a:buFont typeface="+mj-lt"/>
              <a:buNone/>
            </a:pPr>
            <a:endParaRPr lang="en-US" altLang="zh-CN" dirty="0"/>
          </a:p>
          <a:p>
            <a:pPr marL="228600" indent="-228600" rtl="0" fontAlgn="ctr">
              <a:spcBef>
                <a:spcPts val="0"/>
              </a:spcBef>
              <a:spcAft>
                <a:spcPts val="0"/>
              </a:spcAft>
              <a:buFont typeface="+mj-lt"/>
              <a:buAutoNum type="arabicPeriod"/>
            </a:pPr>
            <a:r>
              <a:rPr lang="en-US" altLang="zh-TW" sz="1100" b="0" i="0" dirty="0">
                <a:solidFill>
                  <a:srgbClr val="000000"/>
                </a:solidFill>
                <a:effectLst/>
                <a:ea typeface="Microsoft JhengHei" panose="020B0604030504040204" pitchFamily="34" charset="-120"/>
              </a:rPr>
              <a:t>Elder and Zucker </a:t>
            </a:r>
            <a:r>
              <a:rPr lang="zh-CN" altLang="zh-TW" sz="1100" b="0" i="0" dirty="0">
                <a:solidFill>
                  <a:srgbClr val="000000"/>
                </a:solidFill>
                <a:effectLst/>
                <a:ea typeface="Microsoft JhengHei" panose="020B0604030504040204" pitchFamily="34" charset="-120"/>
              </a:rPr>
              <a:t>（上學期沒教過）</a:t>
            </a:r>
            <a:r>
              <a:rPr lang="zh-TW" altLang="zh-TW" sz="1100" b="0" i="0" dirty="0">
                <a:solidFill>
                  <a:srgbClr val="000000"/>
                </a:solidFill>
                <a:effectLst/>
                <a:ea typeface="Microsoft JhengHei" panose="020B0604030504040204" pitchFamily="34" charset="-120"/>
              </a:rPr>
              <a:t>的方法，可以兼顧兩者：</a:t>
            </a:r>
            <a:br>
              <a:rPr lang="zh-TW" altLang="zh-TW" sz="1100" b="0" i="0" dirty="0">
                <a:solidFill>
                  <a:srgbClr val="000000"/>
                </a:solidFill>
                <a:effectLst/>
                <a:ea typeface="Microsoft JhengHei" panose="020B0604030504040204" pitchFamily="34" charset="-120"/>
              </a:rPr>
            </a:br>
            <a:r>
              <a:rPr lang="zh-TW" altLang="zh-TW" sz="1100" b="0" i="0" dirty="0">
                <a:solidFill>
                  <a:srgbClr val="000000"/>
                </a:solidFill>
                <a:effectLst/>
                <a:ea typeface="Microsoft JhengHei" panose="020B0604030504040204" pitchFamily="34" charset="-120"/>
              </a:rPr>
              <a:t>先算 </a:t>
            </a:r>
            <a:r>
              <a:rPr lang="zh-TW" altLang="zh-TW" sz="1100" b="1" i="0" u="sng" dirty="0">
                <a:solidFill>
                  <a:srgbClr val="000000"/>
                </a:solidFill>
                <a:effectLst/>
                <a:ea typeface="Microsoft JhengHei" panose="020B0604030504040204" pitchFamily="34" charset="-120"/>
              </a:rPr>
              <a:t>一階跟二階</a:t>
            </a:r>
            <a:r>
              <a:rPr lang="zh-TW" altLang="zh-TW" sz="1100" b="0" i="0" dirty="0">
                <a:solidFill>
                  <a:srgbClr val="000000"/>
                </a:solidFill>
                <a:effectLst/>
                <a:ea typeface="Microsoft JhengHei" panose="020B0604030504040204" pitchFamily="34" charset="-120"/>
              </a:rPr>
              <a:t> 能</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偵測到邊緣</a:t>
            </a:r>
            <a:r>
              <a:rPr lang="zh-TW" altLang="zh-TW" sz="1100" b="0" i="0" dirty="0">
                <a:solidFill>
                  <a:srgbClr val="000000"/>
                </a:solidFill>
                <a:effectLst/>
                <a:ea typeface="Microsoft JhengHei" panose="020B0604030504040204" pitchFamily="34" charset="-120"/>
              </a:rPr>
              <a:t> 的 </a:t>
            </a:r>
            <a:r>
              <a:rPr lang="zh-CN" altLang="zh-TW" sz="1100" b="1" i="0" u="sng" dirty="0">
                <a:solidFill>
                  <a:srgbClr val="000000"/>
                </a:solidFill>
                <a:effectLst/>
                <a:ea typeface="Microsoft JhengHei" panose="020B0604030504040204" pitchFamily="34" charset="-120"/>
              </a:rPr>
              <a:t>最小可靠尺度</a:t>
            </a:r>
            <a:endParaRPr lang="zh-TW" altLang="zh-TW" sz="1100" b="0" i="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en-US" altLang="zh-TW" sz="1100" b="0" i="0" dirty="0">
                <a:solidFill>
                  <a:srgbClr val="000000"/>
                </a:solidFill>
                <a:effectLst/>
                <a:ea typeface="Microsoft JhengHei" panose="020B0604030504040204" pitchFamily="34" charset="-120"/>
              </a:rPr>
              <a:t>(d)</a:t>
            </a:r>
            <a:r>
              <a:rPr lang="zh-TW"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一階梯度</a:t>
            </a:r>
            <a:endParaRPr lang="zh-TW" altLang="zh-TW" sz="1100" b="0" i="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en-US" altLang="zh-TW" sz="1100" b="0" i="0" dirty="0">
                <a:solidFill>
                  <a:srgbClr val="000000"/>
                </a:solidFill>
                <a:effectLst/>
                <a:ea typeface="Microsoft JhengHei" panose="020B0604030504040204" pitchFamily="34" charset="-120"/>
              </a:rPr>
              <a:t>(e)</a:t>
            </a:r>
            <a:r>
              <a:rPr lang="zh-TW"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二階微分</a:t>
            </a:r>
            <a:endParaRPr lang="zh-TW" altLang="zh-TW" sz="1100" b="0" i="0" dirty="0">
              <a:solidFill>
                <a:srgbClr val="000000"/>
              </a:solidFill>
              <a:effectLst/>
              <a:ea typeface="Microsoft JhengHei" panose="020B0604030504040204" pitchFamily="34" charset="-120"/>
            </a:endParaRPr>
          </a:p>
          <a:p>
            <a:pPr marL="228600" marR="0" lvl="0" indent="-228600" algn="l" defTabSz="914400" rtl="0" eaLnBrk="1" fontAlgn="ctr" latinLnBrk="0" hangingPunct="1">
              <a:lnSpc>
                <a:spcPct val="100000"/>
              </a:lnSpc>
              <a:spcBef>
                <a:spcPts val="0"/>
              </a:spcBef>
              <a:spcAft>
                <a:spcPts val="0"/>
              </a:spcAft>
              <a:buClrTx/>
              <a:buSzTx/>
              <a:buFont typeface="+mj-lt"/>
              <a:buAutoNum type="arabicPeriod"/>
              <a:tabLst/>
              <a:defRPr/>
            </a:pPr>
            <a:r>
              <a:rPr lang="zh-TW" altLang="zh-TW" sz="1100" b="0" i="0" dirty="0">
                <a:solidFill>
                  <a:srgbClr val="000000"/>
                </a:solidFill>
                <a:effectLst/>
                <a:ea typeface="Microsoft JhengHei" panose="020B0604030504040204" pitchFamily="34" charset="-120"/>
              </a:rPr>
              <a:t>再用</a:t>
            </a:r>
            <a:r>
              <a:rPr lang="zh-TW" altLang="en-US" sz="1100" b="0" i="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二階微分 極值間的距離</a:t>
            </a:r>
            <a:r>
              <a:rPr lang="zh-TW" altLang="zh-TW" sz="1800" b="0" u="none" dirty="0">
                <a:solidFill>
                  <a:srgbClr val="000000"/>
                </a:solidFill>
                <a:effectLst/>
                <a:ea typeface="Microsoft JhengHei" panose="020B0604030504040204" pitchFamily="34" charset="-120"/>
              </a:rPr>
              <a:t> </a:t>
            </a:r>
            <a:r>
              <a:rPr lang="en-US" altLang="zh-TW" sz="1800" dirty="0">
                <a:solidFill>
                  <a:srgbClr val="000000"/>
                </a:solidFill>
                <a:effectLst/>
                <a:ea typeface="Microsoft JhengHei" panose="020B0604030504040204" pitchFamily="34" charset="-120"/>
              </a:rPr>
              <a:t>-</a:t>
            </a:r>
            <a:r>
              <a:rPr lang="zh-TW"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高斯濾波器的寬度</a:t>
            </a:r>
            <a:r>
              <a:rPr lang="zh-TW" altLang="en-US" sz="1800" b="0" u="none" dirty="0">
                <a:solidFill>
                  <a:srgbClr val="000000"/>
                </a:solidFill>
                <a:effectLst/>
                <a:ea typeface="Microsoft JhengHei" panose="020B0604030504040204" pitchFamily="34" charset="-120"/>
              </a:rPr>
              <a:t> </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得到</a:t>
            </a:r>
            <a:r>
              <a:rPr lang="en-US"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 每個</a:t>
            </a:r>
            <a:r>
              <a:rPr lang="zh-TW" altLang="zh-TW" sz="1100" b="1" i="0" u="sng" dirty="0">
                <a:solidFill>
                  <a:srgbClr val="000000"/>
                </a:solidFill>
                <a:effectLst/>
                <a:ea typeface="Microsoft JhengHei" panose="020B0604030504040204" pitchFamily="34" charset="-120"/>
              </a:rPr>
              <a:t>邊緣</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的 </a:t>
            </a:r>
            <a:r>
              <a:rPr lang="zh-TW" altLang="zh-TW" sz="1100" b="1" i="0" u="sng" dirty="0">
                <a:solidFill>
                  <a:srgbClr val="000000"/>
                </a:solidFill>
                <a:effectLst/>
                <a:ea typeface="Microsoft JhengHei" panose="020B0604030504040204" pitchFamily="34" charset="-120"/>
              </a:rPr>
              <a:t>模糊寬度</a:t>
            </a:r>
            <a:br>
              <a:rPr lang="zh-TW" altLang="zh-TW" sz="1100" b="1" i="0" u="sng" dirty="0">
                <a:solidFill>
                  <a:srgbClr val="000000"/>
                </a:solidFill>
                <a:effectLst/>
                <a:ea typeface="Microsoft JhengHei" panose="020B0604030504040204" pitchFamily="34" charset="-120"/>
              </a:rPr>
            </a:br>
            <a:r>
              <a:rPr lang="zh-TW" altLang="zh-TW" sz="1100" b="0" i="0" dirty="0">
                <a:solidFill>
                  <a:srgbClr val="000000"/>
                </a:solidFill>
                <a:effectLst/>
                <a:ea typeface="Microsoft JhengHei" panose="020B0604030504040204" pitchFamily="34" charset="-120"/>
              </a:rPr>
              <a:t>得到 </a:t>
            </a:r>
            <a:r>
              <a:rPr lang="en-US" altLang="zh-TW" sz="1100" b="0" i="0" dirty="0">
                <a:solidFill>
                  <a:srgbClr val="000000"/>
                </a:solidFill>
                <a:effectLst/>
                <a:ea typeface="Microsoft JhengHei" panose="020B0604030504040204" pitchFamily="34" charset="-120"/>
              </a:rPr>
              <a:t>(f)</a:t>
            </a:r>
            <a:r>
              <a:rPr lang="zh-TW" altLang="zh-TW" sz="1100" b="0" i="0" dirty="0">
                <a:solidFill>
                  <a:srgbClr val="000000"/>
                </a:solidFill>
                <a:effectLst/>
                <a:ea typeface="Microsoft JhengHei" panose="020B0604030504040204" pitchFamily="34" charset="-120"/>
              </a:rPr>
              <a:t> 最終 偵測到的邊緣</a:t>
            </a:r>
            <a:endParaRPr lang="zh-TW" altLang="zh-TW" sz="1100" b="0" i="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可以兼顧 </a:t>
            </a:r>
            <a:r>
              <a:rPr lang="zh-TW" altLang="zh-TW" sz="1100" b="1" i="0" u="sng" dirty="0">
                <a:solidFill>
                  <a:srgbClr val="000000"/>
                </a:solidFill>
                <a:effectLst/>
                <a:ea typeface="Microsoft JhengHei" panose="020B0604030504040204" pitchFamily="34" charset="-120"/>
              </a:rPr>
              <a:t>不同</a:t>
            </a:r>
            <a:r>
              <a:rPr lang="en-US" altLang="zh-TW" sz="1100" b="1" i="0" u="sng"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解析度</a:t>
            </a:r>
            <a:r>
              <a:rPr lang="zh-TW" altLang="zh-TW" sz="1100" b="0" i="0" dirty="0">
                <a:solidFill>
                  <a:srgbClr val="000000"/>
                </a:solidFill>
                <a:effectLst/>
                <a:ea typeface="Microsoft JhengHei" panose="020B0604030504040204" pitchFamily="34" charset="-120"/>
              </a:rPr>
              <a:t>的 </a:t>
            </a:r>
            <a:r>
              <a:rPr lang="zh-TW" altLang="zh-TW" sz="1100" b="1" i="0" u="sng" dirty="0">
                <a:solidFill>
                  <a:srgbClr val="000000"/>
                </a:solidFill>
                <a:effectLst/>
                <a:ea typeface="Microsoft JhengHei" panose="020B0604030504040204" pitchFamily="34" charset="-120"/>
              </a:rPr>
              <a:t>邊緣</a:t>
            </a:r>
            <a:endParaRPr lang="zh-TW" altLang="zh-TW" sz="1100" b="0" i="0" dirty="0">
              <a:effectLst/>
              <a:ea typeface="Microsoft JhengHei" panose="020B0604030504040204" pitchFamily="34" charset="-120"/>
            </a:endParaRPr>
          </a:p>
          <a:p>
            <a:r>
              <a:rPr lang="en-US" altLang="zh-TW" dirty="0"/>
              <a:t>-----------</a:t>
            </a:r>
          </a:p>
          <a:p>
            <a:endParaRPr lang="en-US" altLang="zh-TW" dirty="0"/>
          </a:p>
          <a:p>
            <a:endParaRPr lang="en-US" altLang="zh-TW" dirty="0"/>
          </a:p>
          <a:p>
            <a:r>
              <a:rPr lang="zh-TW" altLang="en-US" dirty="0"/>
              <a:t>图</a:t>
            </a:r>
            <a:r>
              <a:rPr lang="en-US" altLang="zh-TW" dirty="0"/>
              <a:t>7.33</a:t>
            </a:r>
            <a:r>
              <a:rPr lang="zh-TW" altLang="en-US" dirty="0"/>
              <a:t>边缘检测的尺度选择</a:t>
            </a:r>
            <a:r>
              <a:rPr lang="en-US" altLang="zh-TW" dirty="0"/>
              <a:t>(Elder and Zucker 1998)©1998 IEEE:</a:t>
            </a:r>
          </a:p>
          <a:p>
            <a:r>
              <a:rPr lang="en-US" altLang="zh-TW" dirty="0"/>
              <a:t>(a) </a:t>
            </a:r>
            <a:r>
              <a:rPr lang="zh-TW" altLang="en-US" dirty="0"/>
              <a:t>原始图像</a:t>
            </a:r>
            <a:r>
              <a:rPr lang="en-US" altLang="zh-TW" dirty="0"/>
              <a:t>;</a:t>
            </a:r>
          </a:p>
          <a:p>
            <a:r>
              <a:rPr lang="en-US" altLang="zh-TW" dirty="0"/>
              <a:t>(b-c) Canny/</a:t>
            </a:r>
            <a:r>
              <a:rPr lang="en-US" altLang="zh-TW" dirty="0" err="1"/>
              <a:t>Deriche</a:t>
            </a:r>
            <a:r>
              <a:rPr lang="en-US" altLang="zh-TW" dirty="0"/>
              <a:t> </a:t>
            </a:r>
            <a:r>
              <a:rPr lang="zh-TW" altLang="en-US" dirty="0"/>
              <a:t>边缘</a:t>
            </a:r>
            <a:r>
              <a:rPr lang="zh-CN" altLang="en-US" dirty="0"/>
              <a:t>偵測器</a:t>
            </a:r>
            <a:r>
              <a:rPr lang="en-US" altLang="zh-CN" dirty="0"/>
              <a:t> </a:t>
            </a:r>
          </a:p>
          <a:p>
            <a:pPr marL="628650" lvl="1" indent="-171450">
              <a:buFont typeface="Arial" panose="020B0604020202020204" pitchFamily="34" charset="0"/>
              <a:buChar char="•"/>
            </a:pPr>
            <a:r>
              <a:rPr lang="zh-TW" altLang="en-US" dirty="0"/>
              <a:t>调整到更精细</a:t>
            </a:r>
            <a:r>
              <a:rPr lang="en-US" altLang="zh-TW" dirty="0"/>
              <a:t>(</a:t>
            </a:r>
            <a:r>
              <a:rPr lang="zh-TW" altLang="en-US" dirty="0"/>
              <a:t>人体模型</a:t>
            </a:r>
            <a:r>
              <a:rPr lang="en-US" altLang="zh-TW" dirty="0"/>
              <a:t>) </a:t>
            </a:r>
            <a:r>
              <a:rPr lang="zh-TW" altLang="en-US" dirty="0"/>
              <a:t>和</a:t>
            </a:r>
            <a:r>
              <a:rPr lang="en-US" altLang="zh-TW" dirty="0"/>
              <a:t> </a:t>
            </a:r>
            <a:r>
              <a:rPr lang="zh-TW" altLang="en-US" dirty="0"/>
              <a:t>更粗</a:t>
            </a:r>
            <a:r>
              <a:rPr lang="en-US" altLang="zh-TW" dirty="0"/>
              <a:t>(</a:t>
            </a:r>
            <a:r>
              <a:rPr lang="zh-TW" altLang="en-US" dirty="0"/>
              <a:t>阴影</a:t>
            </a:r>
            <a:r>
              <a:rPr lang="en-US" altLang="zh-TW" dirty="0"/>
              <a:t>)</a:t>
            </a:r>
            <a:r>
              <a:rPr lang="zh-TW" altLang="en-US" dirty="0"/>
              <a:t>尺度</a:t>
            </a:r>
            <a:r>
              <a:rPr lang="en-US" altLang="zh-TW" dirty="0"/>
              <a:t>;</a:t>
            </a:r>
          </a:p>
          <a:p>
            <a:r>
              <a:rPr lang="en-US" altLang="zh-TW" dirty="0"/>
              <a:t>(d) </a:t>
            </a:r>
            <a:r>
              <a:rPr lang="zh-TW" altLang="en-US" dirty="0"/>
              <a:t>梯度估计</a:t>
            </a:r>
            <a:r>
              <a:rPr lang="en-US" altLang="zh-TW" dirty="0"/>
              <a:t> </a:t>
            </a:r>
            <a:r>
              <a:rPr lang="zh-TW" altLang="en-US" dirty="0"/>
              <a:t>的</a:t>
            </a:r>
            <a:r>
              <a:rPr lang="en-US" altLang="zh-TW" dirty="0"/>
              <a:t> </a:t>
            </a:r>
            <a:r>
              <a:rPr lang="zh-TW" altLang="en-US" dirty="0"/>
              <a:t>最小可靠尺度</a:t>
            </a:r>
            <a:r>
              <a:rPr lang="en-US" altLang="zh-TW" dirty="0"/>
              <a:t>;</a:t>
            </a:r>
          </a:p>
          <a:p>
            <a:r>
              <a:rPr lang="en-US" altLang="zh-TW" dirty="0"/>
              <a:t>(e) </a:t>
            </a:r>
            <a:r>
              <a:rPr lang="zh-TW" altLang="en-US" dirty="0"/>
              <a:t>二阶导数估计</a:t>
            </a:r>
            <a:r>
              <a:rPr lang="en-US" altLang="zh-TW" dirty="0"/>
              <a:t> </a:t>
            </a:r>
            <a:r>
              <a:rPr lang="zh-TW" altLang="en-US" dirty="0"/>
              <a:t>的最小可靠尺度</a:t>
            </a:r>
            <a:r>
              <a:rPr lang="en-US" altLang="zh-TW" dirty="0"/>
              <a:t>;</a:t>
            </a:r>
          </a:p>
          <a:p>
            <a:r>
              <a:rPr lang="en-US" altLang="zh-TW" dirty="0"/>
              <a:t>(f) </a:t>
            </a:r>
            <a:r>
              <a:rPr lang="zh-TW" altLang="en-US" dirty="0"/>
              <a:t>最终</a:t>
            </a:r>
            <a:r>
              <a:rPr lang="zh-CN" altLang="en-US" dirty="0"/>
              <a:t>偵測</a:t>
            </a:r>
            <a:r>
              <a:rPr lang="zh-TW" altLang="en-US" dirty="0"/>
              <a:t>到的边缘。</a:t>
            </a:r>
            <a:endParaRPr lang="en-US" altLang="zh-TW" dirty="0"/>
          </a:p>
          <a:p>
            <a:endParaRPr lang="en-US" altLang="zh-TW" dirty="0"/>
          </a:p>
          <a:p>
            <a:endParaRPr lang="en-US" altLang="zh-TW" dirty="0"/>
          </a:p>
          <a:p>
            <a:r>
              <a:rPr lang="en-US" altLang="zh-TW" dirty="0"/>
              <a:t>------------</a:t>
            </a:r>
          </a:p>
          <a:p>
            <a:r>
              <a:rPr lang="zh-TW" altLang="en-US" dirty="0"/>
              <a:t>如前所述，导数滤波器、拉普拉斯滤波器 和 高斯差分滤波器</a:t>
            </a:r>
            <a:r>
              <a:rPr lang="en-US" altLang="zh-TW" dirty="0"/>
              <a:t>(7.20 - 7.23)</a:t>
            </a:r>
            <a:r>
              <a:rPr lang="zh-TW" altLang="en-US" dirty="0"/>
              <a:t> </a:t>
            </a:r>
            <a:br>
              <a:rPr lang="en-US" altLang="zh-TW" dirty="0"/>
            </a:br>
            <a:r>
              <a:rPr lang="zh-TW" altLang="en-US" dirty="0"/>
              <a:t>都需要选择一个空间尺度参数</a:t>
            </a:r>
            <a:r>
              <a:rPr lang="el-GR" altLang="zh-TW" dirty="0"/>
              <a:t>σ</a:t>
            </a:r>
            <a:r>
              <a:rPr lang="en-US" altLang="zh-TW" dirty="0"/>
              <a:t> (</a:t>
            </a:r>
            <a:r>
              <a:rPr lang="zh-TW" altLang="en-US" dirty="0"/>
              <a:t>高斯滤波器的宽度</a:t>
            </a:r>
            <a:r>
              <a:rPr lang="en-US" altLang="zh-TW" dirty="0"/>
              <a:t>)</a:t>
            </a:r>
            <a:r>
              <a:rPr lang="zh-TW" altLang="el-GR" dirty="0"/>
              <a:t>。</a:t>
            </a:r>
            <a:br>
              <a:rPr lang="en-US" altLang="zh-TW" dirty="0"/>
            </a:br>
            <a:r>
              <a:rPr lang="zh-TW" altLang="en-US" dirty="0"/>
              <a:t>如果我们只对</a:t>
            </a:r>
            <a:r>
              <a:rPr lang="en-US" altLang="zh-TW" dirty="0"/>
              <a:t> </a:t>
            </a:r>
            <a:r>
              <a:rPr lang="zh-TW" altLang="en-US" dirty="0"/>
              <a:t>检测</a:t>
            </a:r>
            <a:r>
              <a:rPr lang="en-US" altLang="zh-TW" dirty="0"/>
              <a:t> </a:t>
            </a:r>
            <a:r>
              <a:rPr lang="zh-TW" altLang="en-US" dirty="0"/>
              <a:t>尖锐的边缘感兴趣，滤波器的宽度可以从</a:t>
            </a:r>
            <a:r>
              <a:rPr lang="en-US" altLang="zh-TW" dirty="0"/>
              <a:t> </a:t>
            </a:r>
            <a:r>
              <a:rPr lang="zh-TW" altLang="en-US" dirty="0"/>
              <a:t>图像噪声</a:t>
            </a:r>
            <a:r>
              <a:rPr lang="en-US" altLang="zh-TW" dirty="0"/>
              <a:t> </a:t>
            </a:r>
            <a:r>
              <a:rPr lang="zh-TW" altLang="en-US" dirty="0"/>
              <a:t>特性中确定</a:t>
            </a:r>
            <a:br>
              <a:rPr lang="en-US" altLang="zh-TW" dirty="0"/>
            </a:br>
            <a:r>
              <a:rPr lang="en-US" altLang="zh-TW" dirty="0"/>
              <a:t>(Canny 1986;Elder and Zucker 1998)</a:t>
            </a:r>
            <a:r>
              <a:rPr lang="zh-TW" altLang="en-US" dirty="0"/>
              <a:t>。</a:t>
            </a:r>
            <a:br>
              <a:rPr lang="en-US" altLang="zh-TW" dirty="0"/>
            </a:br>
            <a:r>
              <a:rPr lang="zh-TW" altLang="en-US" dirty="0"/>
              <a:t>然而，如果我们想检测</a:t>
            </a:r>
            <a:r>
              <a:rPr lang="en-US" altLang="zh-TW" dirty="0"/>
              <a:t> </a:t>
            </a:r>
            <a:r>
              <a:rPr lang="zh-TW" altLang="en-US" b="1" u="sng" dirty="0"/>
              <a:t>不同</a:t>
            </a:r>
            <a:r>
              <a:rPr lang="en-US" altLang="zh-TW" b="1" u="sng" dirty="0"/>
              <a:t> </a:t>
            </a:r>
            <a:r>
              <a:rPr lang="zh-TW" altLang="en-US" b="1" u="sng" dirty="0"/>
              <a:t>解析度</a:t>
            </a:r>
            <a:r>
              <a:rPr lang="en-US" altLang="zh-TW" b="1" u="sng" dirty="0"/>
              <a:t>(resolution)</a:t>
            </a:r>
            <a:r>
              <a:rPr lang="zh-TW" altLang="en-US" dirty="0"/>
              <a:t>下的边缘</a:t>
            </a:r>
            <a:r>
              <a:rPr lang="en-US" altLang="zh-TW" dirty="0"/>
              <a:t>(</a:t>
            </a:r>
            <a:r>
              <a:rPr lang="zh-TW" altLang="en-US" dirty="0"/>
              <a:t>图</a:t>
            </a:r>
            <a:r>
              <a:rPr lang="en-US" altLang="zh-TW" dirty="0"/>
              <a:t>7.33b-c)</a:t>
            </a:r>
            <a:r>
              <a:rPr lang="zh-TW" altLang="en-US" dirty="0"/>
              <a:t>，可能需要一种</a:t>
            </a:r>
            <a:r>
              <a:rPr lang="en-US" altLang="zh-TW" dirty="0"/>
              <a:t> </a:t>
            </a:r>
            <a:r>
              <a:rPr lang="zh-TW" altLang="en-US" dirty="0"/>
              <a:t>尺度空间</a:t>
            </a:r>
            <a:r>
              <a:rPr lang="en-US" altLang="zh-TW" dirty="0"/>
              <a:t> </a:t>
            </a:r>
            <a:r>
              <a:rPr lang="zh-TW" altLang="en-US" dirty="0"/>
              <a:t>方法，</a:t>
            </a:r>
            <a:br>
              <a:rPr lang="en-US" altLang="zh-TW" dirty="0"/>
            </a:br>
            <a:r>
              <a:rPr lang="zh-TW" altLang="en-US" dirty="0"/>
              <a:t>检测</a:t>
            </a:r>
            <a:r>
              <a:rPr lang="en-US" altLang="zh-TW" dirty="0"/>
              <a:t> </a:t>
            </a:r>
            <a:r>
              <a:rPr lang="zh-TW" altLang="en-US" dirty="0"/>
              <a:t>并</a:t>
            </a:r>
            <a:r>
              <a:rPr lang="en-US" altLang="zh-TW" dirty="0"/>
              <a:t> </a:t>
            </a:r>
            <a:r>
              <a:rPr lang="zh-TW" altLang="en-US" dirty="0"/>
              <a:t>选择不同尺度</a:t>
            </a:r>
            <a:r>
              <a:rPr lang="en-US" altLang="zh-TW" dirty="0"/>
              <a:t> </a:t>
            </a:r>
            <a:r>
              <a:rPr lang="zh-TW" altLang="en-US" dirty="0"/>
              <a:t>下的边缘</a:t>
            </a:r>
            <a:br>
              <a:rPr lang="en-US" altLang="zh-TW" dirty="0"/>
            </a:br>
            <a:r>
              <a:rPr lang="en-US" altLang="zh-TW" dirty="0"/>
              <a:t>(Witkin 1983;</a:t>
            </a:r>
            <a:r>
              <a:rPr lang="zh-TW" altLang="en-US" dirty="0"/>
              <a:t>林德伯格</a:t>
            </a:r>
            <a:r>
              <a:rPr lang="en-US" altLang="zh-TW" dirty="0"/>
              <a:t>1994,1998a;Nielsen, </a:t>
            </a:r>
            <a:r>
              <a:rPr lang="en-US" altLang="zh-TW" dirty="0" err="1"/>
              <a:t>Florack</a:t>
            </a:r>
            <a:r>
              <a:rPr lang="en-US" altLang="zh-TW" dirty="0"/>
              <a:t>, and </a:t>
            </a:r>
            <a:r>
              <a:rPr lang="en-US" altLang="zh-TW" dirty="0" err="1"/>
              <a:t>Deriche</a:t>
            </a:r>
            <a:r>
              <a:rPr lang="en-US" altLang="zh-TW" dirty="0"/>
              <a:t>, 1997)</a:t>
            </a:r>
            <a:r>
              <a:rPr lang="zh-TW" altLang="en-US" dirty="0"/>
              <a:t>。</a:t>
            </a:r>
          </a:p>
          <a:p>
            <a:endParaRPr lang="zh-TW" altLang="en-US" dirty="0"/>
          </a:p>
          <a:p>
            <a:r>
              <a:rPr lang="en-US" altLang="zh-TW" dirty="0"/>
              <a:t>Elder</a:t>
            </a:r>
            <a:r>
              <a:rPr lang="zh-TW" altLang="en-US" dirty="0"/>
              <a:t>和</a:t>
            </a:r>
            <a:r>
              <a:rPr lang="en-US" altLang="zh-TW" dirty="0"/>
              <a:t>Zucker(1998)</a:t>
            </a:r>
            <a:r>
              <a:rPr lang="zh-TW" altLang="en-US" dirty="0"/>
              <a:t>提出了一种原则性的方法来解决这个问题。</a:t>
            </a:r>
            <a:endParaRPr lang="en-US" altLang="zh-TW" dirty="0"/>
          </a:p>
          <a:p>
            <a:r>
              <a:rPr lang="zh-TW" altLang="en-US" dirty="0"/>
              <a:t>给定一个已知的</a:t>
            </a:r>
            <a:r>
              <a:rPr lang="en-US" altLang="zh-TW" dirty="0"/>
              <a:t> </a:t>
            </a:r>
            <a:r>
              <a:rPr lang="zh-TW" altLang="en-US" dirty="0"/>
              <a:t>图像噪声水平，他们的技术会为</a:t>
            </a:r>
            <a:r>
              <a:rPr lang="en-US" altLang="zh-TW" dirty="0"/>
              <a:t> </a:t>
            </a:r>
            <a:r>
              <a:rPr lang="zh-TW" altLang="en-US" dirty="0"/>
              <a:t>每个像素</a:t>
            </a:r>
            <a:r>
              <a:rPr lang="en-US" altLang="zh-TW" dirty="0"/>
              <a:t> </a:t>
            </a:r>
            <a:r>
              <a:rPr lang="zh-TW" altLang="en-US" dirty="0"/>
              <a:t>计算出</a:t>
            </a:r>
            <a:r>
              <a:rPr lang="en-US" altLang="zh-TW" dirty="0"/>
              <a:t> </a:t>
            </a:r>
          </a:p>
          <a:p>
            <a:r>
              <a:rPr lang="zh-TW" altLang="en-US" dirty="0"/>
              <a:t>能够</a:t>
            </a:r>
            <a:r>
              <a:rPr lang="en-US" altLang="zh-TW" dirty="0"/>
              <a:t> </a:t>
            </a:r>
            <a:r>
              <a:rPr lang="zh-TW" altLang="en-US" dirty="0"/>
              <a:t>可靠地</a:t>
            </a:r>
            <a:r>
              <a:rPr lang="en-US" altLang="zh-TW" dirty="0"/>
              <a:t> </a:t>
            </a:r>
            <a:r>
              <a:rPr lang="zh-TW" altLang="en-US" dirty="0"/>
              <a:t>检测到边缘</a:t>
            </a:r>
            <a:r>
              <a:rPr lang="en-US" altLang="zh-TW" dirty="0"/>
              <a:t> </a:t>
            </a:r>
            <a:r>
              <a:rPr lang="zh-TW" altLang="en-US" dirty="0"/>
              <a:t>的</a:t>
            </a:r>
            <a:r>
              <a:rPr lang="en-US" altLang="zh-TW" dirty="0"/>
              <a:t> </a:t>
            </a:r>
            <a:r>
              <a:rPr lang="zh-TW" altLang="en-US" dirty="0"/>
              <a:t>最小尺度</a:t>
            </a:r>
            <a:r>
              <a:rPr lang="en-US" altLang="zh-TW" dirty="0"/>
              <a:t> (</a:t>
            </a:r>
            <a:r>
              <a:rPr lang="zh-TW" altLang="en-US" dirty="0"/>
              <a:t>参见图</a:t>
            </a:r>
            <a:r>
              <a:rPr lang="en-US" altLang="zh-TW" dirty="0"/>
              <a:t>7 - 33d)</a:t>
            </a:r>
            <a:r>
              <a:rPr lang="zh-TW" altLang="en-US" dirty="0"/>
              <a:t>。</a:t>
            </a:r>
            <a:endParaRPr lang="en-US" altLang="zh-TW" dirty="0"/>
          </a:p>
          <a:p>
            <a:r>
              <a:rPr lang="zh-TW" altLang="en-US" dirty="0"/>
              <a:t>他们的方法</a:t>
            </a:r>
            <a:endParaRPr lang="en-US" altLang="zh-TW" dirty="0"/>
          </a:p>
          <a:p>
            <a:pPr marL="228600" indent="-228600">
              <a:buFont typeface="+mj-lt"/>
              <a:buAutoNum type="arabicPeriod"/>
            </a:pPr>
            <a:r>
              <a:rPr lang="zh-TW" altLang="en-US" dirty="0"/>
              <a:t>首先根据</a:t>
            </a:r>
            <a:r>
              <a:rPr lang="en-US" altLang="zh-TW" dirty="0"/>
              <a:t> </a:t>
            </a:r>
            <a:r>
              <a:rPr lang="zh-TW" altLang="en-US" dirty="0"/>
              <a:t>梯度密度</a:t>
            </a:r>
            <a:r>
              <a:rPr lang="en-US" altLang="zh-TW" dirty="0"/>
              <a:t>(densely) </a:t>
            </a:r>
            <a:r>
              <a:rPr lang="zh-TW" altLang="en-US" dirty="0"/>
              <a:t>在</a:t>
            </a:r>
            <a:r>
              <a:rPr lang="en-US" altLang="zh-TW" dirty="0"/>
              <a:t> </a:t>
            </a:r>
            <a:r>
              <a:rPr lang="zh-TW" altLang="en-US" dirty="0"/>
              <a:t>不同尺度</a:t>
            </a:r>
            <a:r>
              <a:rPr lang="en-US" altLang="zh-TW" dirty="0"/>
              <a:t> </a:t>
            </a:r>
            <a:r>
              <a:rPr lang="zh-TW" altLang="en-US" dirty="0"/>
              <a:t>下计算的</a:t>
            </a:r>
            <a:r>
              <a:rPr lang="en-US" altLang="zh-TW" dirty="0"/>
              <a:t> </a:t>
            </a:r>
            <a:r>
              <a:rPr lang="zh-TW" altLang="en-US" dirty="0"/>
              <a:t>梯度估计</a:t>
            </a:r>
            <a:r>
              <a:rPr lang="en-US" altLang="zh-TW" dirty="0"/>
              <a:t> </a:t>
            </a:r>
            <a:r>
              <a:rPr lang="zh-TW" altLang="en-US" dirty="0"/>
              <a:t>中进行选择，密集地计算</a:t>
            </a:r>
            <a:r>
              <a:rPr lang="en-US" altLang="zh-TW" dirty="0"/>
              <a:t> </a:t>
            </a:r>
            <a:r>
              <a:rPr lang="zh-TW" altLang="en-US" dirty="0"/>
              <a:t>图像上的梯度。</a:t>
            </a:r>
            <a:endParaRPr lang="en-US" altLang="zh-TW" dirty="0"/>
          </a:p>
          <a:p>
            <a:pPr marL="228600" indent="-228600">
              <a:buFont typeface="+mj-lt"/>
              <a:buAutoNum type="arabicPeriod"/>
            </a:pPr>
            <a:r>
              <a:rPr lang="zh-TW" altLang="en-US" dirty="0"/>
              <a:t>然后，它对</a:t>
            </a:r>
            <a:r>
              <a:rPr lang="en-US" altLang="zh-TW" dirty="0"/>
              <a:t> </a:t>
            </a:r>
            <a:r>
              <a:rPr lang="zh-TW" altLang="en-US" dirty="0"/>
              <a:t>有向</a:t>
            </a:r>
            <a:r>
              <a:rPr lang="en-US" altLang="zh-TW" dirty="0"/>
              <a:t> </a:t>
            </a:r>
            <a:r>
              <a:rPr lang="zh-TW" altLang="en-US" dirty="0"/>
              <a:t>二阶导数</a:t>
            </a:r>
            <a:r>
              <a:rPr lang="en-US" altLang="zh-TW" dirty="0"/>
              <a:t> </a:t>
            </a:r>
            <a:r>
              <a:rPr lang="zh-TW" altLang="en-US" dirty="0"/>
              <a:t>的</a:t>
            </a:r>
            <a:r>
              <a:rPr lang="en-US" altLang="zh-TW" dirty="0"/>
              <a:t> </a:t>
            </a:r>
            <a:r>
              <a:rPr lang="zh-TW" altLang="en-US" dirty="0"/>
              <a:t>最小尺度</a:t>
            </a:r>
            <a:r>
              <a:rPr lang="en-US" altLang="zh-TW" dirty="0"/>
              <a:t> </a:t>
            </a:r>
            <a:r>
              <a:rPr lang="zh-TW" altLang="en-US" dirty="0"/>
              <a:t>进行类似的估计，</a:t>
            </a:r>
            <a:br>
              <a:rPr lang="en-US" altLang="zh-TW" dirty="0"/>
            </a:br>
            <a:r>
              <a:rPr lang="zh-TW" altLang="en-US" dirty="0"/>
              <a:t>并使用过零点来</a:t>
            </a:r>
            <a:r>
              <a:rPr lang="en-US" altLang="zh-TW" dirty="0"/>
              <a:t> </a:t>
            </a:r>
            <a:r>
              <a:rPr lang="zh-TW" altLang="en-US" dirty="0"/>
              <a:t>鲁棒地</a:t>
            </a:r>
            <a:r>
              <a:rPr lang="en-US" altLang="zh-TW" dirty="0"/>
              <a:t> </a:t>
            </a:r>
            <a:r>
              <a:rPr lang="zh-TW" altLang="en-US" dirty="0"/>
              <a:t>选择边缘</a:t>
            </a:r>
            <a:r>
              <a:rPr lang="en-US" altLang="zh-TW" dirty="0"/>
              <a:t>(</a:t>
            </a:r>
            <a:r>
              <a:rPr lang="zh-TW" altLang="en-US" dirty="0"/>
              <a:t>图</a:t>
            </a:r>
            <a:r>
              <a:rPr lang="en-US" altLang="zh-TW" dirty="0"/>
              <a:t>7.33e-f)</a:t>
            </a:r>
            <a:r>
              <a:rPr lang="zh-TW" altLang="en-US" dirty="0"/>
              <a:t>。</a:t>
            </a:r>
            <a:endParaRPr lang="en-US" altLang="zh-TW" dirty="0"/>
          </a:p>
          <a:p>
            <a:pPr marL="228600" indent="-228600">
              <a:buFont typeface="Arial" panose="020B0604020202020204" pitchFamily="34" charset="0"/>
              <a:buChar char="•"/>
            </a:pPr>
            <a:r>
              <a:rPr lang="zh-TW" altLang="en-US" dirty="0"/>
              <a:t>作为</a:t>
            </a:r>
            <a:r>
              <a:rPr lang="en-US" altLang="zh-TW" dirty="0"/>
              <a:t> </a:t>
            </a:r>
            <a:r>
              <a:rPr lang="zh-TW" altLang="en-US" dirty="0"/>
              <a:t>可選擇性</a:t>
            </a:r>
            <a:r>
              <a:rPr lang="en-US" altLang="zh-TW" dirty="0"/>
              <a:t> </a:t>
            </a:r>
            <a:r>
              <a:rPr lang="zh-TW" altLang="en-US" dirty="0"/>
              <a:t>的最后一步，每个边缘的</a:t>
            </a:r>
            <a:r>
              <a:rPr lang="en-US" altLang="zh-TW" dirty="0"/>
              <a:t> </a:t>
            </a:r>
            <a:r>
              <a:rPr lang="zh-TW" altLang="en-US" dirty="0"/>
              <a:t>模糊宽度，</a:t>
            </a:r>
            <a:br>
              <a:rPr lang="en-US" altLang="zh-TW" dirty="0"/>
            </a:br>
            <a:r>
              <a:rPr lang="zh-TW" altLang="en-US" dirty="0"/>
              <a:t>可以用二阶导数响应中 极值之间的距离 减去 高斯滤波器的宽度 来计算。</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74</a:t>
            </a:fld>
            <a:endParaRPr lang="zh-TW" altLang="en-US"/>
          </a:p>
        </p:txBody>
      </p:sp>
    </p:spTree>
    <p:extLst>
      <p:ext uri="{BB962C8B-B14F-4D97-AF65-F5344CB8AC3E}">
        <p14:creationId xmlns:p14="http://schemas.microsoft.com/office/powerpoint/2010/main" val="35863171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不同方式找邊緣 的 結果比較：</a:t>
            </a:r>
            <a:endParaRPr lang="en-US" altLang="zh-TW"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dirty="0"/>
              <a:t>BG:</a:t>
            </a:r>
            <a:r>
              <a:rPr lang="zh-TW" altLang="en-US" dirty="0"/>
              <a:t> 亮度的梯度</a:t>
            </a:r>
            <a:endParaRPr lang="en-US" altLang="zh-TW"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dirty="0"/>
              <a:t>CG:</a:t>
            </a:r>
            <a:r>
              <a:rPr lang="zh-TW" altLang="en-US" dirty="0"/>
              <a:t> 顏色的梯度</a:t>
            </a:r>
            <a:endParaRPr lang="en-US" altLang="zh-TW"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dirty="0"/>
              <a:t>TG:</a:t>
            </a:r>
            <a:r>
              <a:rPr lang="zh-TW" altLang="en-US" dirty="0"/>
              <a:t> 紋理的梯度</a:t>
            </a:r>
            <a:endParaRPr lang="en-US" altLang="zh-TW"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CN" altLang="en-US" dirty="0"/>
              <a:t>組合上面三種（</a:t>
            </a:r>
            <a:r>
              <a:rPr lang="en-US" altLang="zh-CN" dirty="0"/>
              <a:t>BG+CG+TG</a:t>
            </a:r>
            <a:r>
              <a:rPr lang="zh-CN" altLang="en-US" dirty="0"/>
              <a:t>）的</a:t>
            </a:r>
            <a:r>
              <a:rPr lang="zh-TW" altLang="en-US" dirty="0"/>
              <a:t> </a:t>
            </a:r>
            <a:r>
              <a:rPr lang="zh-CN" altLang="en-US" dirty="0"/>
              <a:t>偵測器</a:t>
            </a:r>
            <a:endParaRPr lang="en-US" altLang="zh-CN"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CN" altLang="en-US" dirty="0"/>
              <a:t>最後一行：人工標註 的 邊界</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可以看到，</a:t>
            </a:r>
            <a:r>
              <a:rPr lang="zh-TW" altLang="en-US" b="1" u="sng" dirty="0"/>
              <a:t>組合</a:t>
            </a:r>
            <a:r>
              <a:rPr lang="zh-TW" altLang="en-US" dirty="0"/>
              <a:t>的效果</a:t>
            </a:r>
            <a:r>
              <a:rPr lang="zh-TW" altLang="en-US" b="1" u="sng" dirty="0"/>
              <a:t>最好</a:t>
            </a:r>
            <a:r>
              <a:rPr lang="zh-TW" altLang="en-US" dirty="0"/>
              <a:t>，但</a:t>
            </a:r>
            <a:r>
              <a:rPr lang="zh-TW" altLang="en-US" b="1" u="sng" dirty="0"/>
              <a:t>傳統的方法</a:t>
            </a:r>
            <a:r>
              <a:rPr lang="zh-TW" altLang="en-US" dirty="0"/>
              <a:t>還是</a:t>
            </a:r>
            <a:r>
              <a:rPr lang="zh-TW" altLang="en-US" b="1" u="sng" dirty="0"/>
              <a:t>比不過人</a:t>
            </a:r>
            <a:endParaRPr lang="en-US" altLang="zh-TW" b="1"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Figure 7.34 Combined brightness, color, texture boundary detector (Martin, Fowlkes, and Malik 2004) © 2004 IEEE.  Successive rows show the outputs of the brightness gradient (BG), color gradient (CG), texture gradient (TG), and combined (BG+CG+TG) detectors.  The final row shows human-labeled boundaries derived from a database of hand-segmented images (Martin, Fowlkes et al. 2001).</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图</a:t>
            </a:r>
            <a:r>
              <a:rPr lang="en-US" altLang="zh-CN" dirty="0"/>
              <a:t>7.34</a:t>
            </a:r>
            <a:r>
              <a:rPr lang="zh-CN" altLang="en-US" dirty="0"/>
              <a:t>组合亮度、颜色、纹理边界检测器</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(Martin, Fowlkes, and Malik 2004)©2004 IEEE</a:t>
            </a:r>
            <a:r>
              <a:rPr lang="zh-CN" altLang="en-US" dirty="0"/>
              <a:t>。</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连续的行显示亮度梯度</a:t>
            </a:r>
            <a:r>
              <a:rPr lang="en-US" altLang="zh-CN" dirty="0"/>
              <a:t>(BG)</a:t>
            </a:r>
            <a:r>
              <a:rPr lang="zh-CN" altLang="en-US" dirty="0"/>
              <a:t>，颜色梯度</a:t>
            </a:r>
            <a:r>
              <a:rPr lang="en-US" altLang="zh-CN" dirty="0"/>
              <a:t>(CG)</a:t>
            </a:r>
            <a:r>
              <a:rPr lang="zh-CN" altLang="en-US" dirty="0"/>
              <a:t>，纹理梯度</a:t>
            </a:r>
            <a:r>
              <a:rPr lang="en-US" altLang="zh-CN" dirty="0"/>
              <a:t>(TG)</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和组合</a:t>
            </a:r>
            <a:r>
              <a:rPr lang="en-US" altLang="zh-CN" dirty="0"/>
              <a:t>(BG+CG+TG)</a:t>
            </a:r>
            <a:r>
              <a:rPr lang="zh-CN" altLang="en-US" dirty="0"/>
              <a:t>检测器的输出。</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最后一行显示了人工标记的边界，这些边界来自手工分割图像的数据库</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(Martin, Fowlkes et al. 2001)</a:t>
            </a:r>
            <a:r>
              <a:rPr lang="zh-CN" altLang="en-US" dirty="0"/>
              <a:t>。</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75</a:t>
            </a:fld>
            <a:endParaRPr lang="zh-TW" altLang="en-US"/>
          </a:p>
        </p:txBody>
      </p:sp>
    </p:spTree>
    <p:extLst>
      <p:ext uri="{BB962C8B-B14F-4D97-AF65-F5344CB8AC3E}">
        <p14:creationId xmlns:p14="http://schemas.microsoft.com/office/powerpoint/2010/main" val="6566340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第三節 </a:t>
            </a:r>
            <a:r>
              <a:rPr lang="zh-TW" altLang="en-US" sz="1200" b="1" u="sng" kern="1200" dirty="0">
                <a:solidFill>
                  <a:schemeClr val="tx1"/>
                </a:solidFill>
                <a:latin typeface="+mn-lt"/>
                <a:ea typeface="+mn-ea"/>
                <a:cs typeface="+mn-cs"/>
              </a:rPr>
              <a:t>線段和消失點 </a:t>
            </a:r>
            <a:endParaRPr lang="en-US" altLang="zh-TW" dirty="0"/>
          </a:p>
          <a:p>
            <a:r>
              <a:rPr lang="en-US" altLang="zh-TW" dirty="0"/>
              <a:t>-----------</a:t>
            </a:r>
          </a:p>
          <a:p>
            <a:endParaRPr lang="en-US" altLang="zh-TW" dirty="0"/>
          </a:p>
          <a:p>
            <a:pPr marL="0" algn="l" defTabSz="914400" rtl="0" eaLnBrk="1" latinLnBrk="0" hangingPunct="1"/>
            <a:r>
              <a:rPr lang="en-US" altLang="zh-TW" sz="1200" kern="1200" dirty="0">
                <a:solidFill>
                  <a:schemeClr val="tx1"/>
                </a:solidFill>
                <a:latin typeface="+mn-lt"/>
                <a:ea typeface="+mn-ea"/>
                <a:cs typeface="+mn-cs"/>
              </a:rPr>
              <a:t>7.1</a:t>
            </a:r>
            <a:r>
              <a:rPr lang="zh-TW" altLang="en-US" sz="1200" kern="1200" dirty="0">
                <a:solidFill>
                  <a:schemeClr val="tx1"/>
                </a:solidFill>
                <a:latin typeface="+mn-lt"/>
                <a:ea typeface="+mn-ea"/>
                <a:cs typeface="+mn-cs"/>
              </a:rPr>
              <a:t> 點和小塊</a:t>
            </a:r>
            <a:endParaRPr lang="en-US" altLang="zh-TW" sz="1200" kern="1200" dirty="0">
              <a:solidFill>
                <a:schemeClr val="tx1"/>
              </a:solidFill>
              <a:latin typeface="+mn-lt"/>
              <a:ea typeface="+mn-ea"/>
              <a:cs typeface="+mn-cs"/>
            </a:endParaRPr>
          </a:p>
          <a:p>
            <a:pPr marL="0" algn="l" defTabSz="914400" rtl="0" eaLnBrk="1" latinLnBrk="0" hangingPunct="1"/>
            <a:r>
              <a:rPr lang="en-US" altLang="zh-TW" sz="1200" kern="1200" dirty="0">
                <a:solidFill>
                  <a:schemeClr val="tx1"/>
                </a:solidFill>
                <a:latin typeface="+mn-lt"/>
                <a:ea typeface="+mn-ea"/>
                <a:cs typeface="+mn-cs"/>
              </a:rPr>
              <a:t>7.2</a:t>
            </a:r>
            <a:r>
              <a:rPr lang="zh-TW" altLang="en-US" sz="1200" kern="1200" dirty="0">
                <a:solidFill>
                  <a:schemeClr val="tx1"/>
                </a:solidFill>
                <a:latin typeface="+mn-lt"/>
                <a:ea typeface="+mn-ea"/>
                <a:cs typeface="+mn-cs"/>
              </a:rPr>
              <a:t> 邊緣和輪廓 </a:t>
            </a:r>
            <a:endParaRPr lang="en-US" altLang="zh-TW" sz="1200" kern="1200" dirty="0">
              <a:solidFill>
                <a:schemeClr val="tx1"/>
              </a:solidFill>
              <a:latin typeface="+mn-lt"/>
              <a:ea typeface="+mn-ea"/>
              <a:cs typeface="+mn-cs"/>
            </a:endParaRPr>
          </a:p>
          <a:p>
            <a:r>
              <a:rPr lang="en-US" altLang="zh-TW" strike="sngStrike" dirty="0"/>
              <a:t>7.3</a:t>
            </a:r>
            <a:r>
              <a:rPr lang="zh-TW" altLang="en-US" strike="sngStrike" dirty="0"/>
              <a:t> 輪廓追蹤 </a:t>
            </a:r>
            <a:endParaRPr lang="en-US" altLang="zh-TW" strike="sngStrike" dirty="0"/>
          </a:p>
          <a:p>
            <a:pPr marL="0" algn="l" defTabSz="914400" rtl="0" eaLnBrk="1" latinLnBrk="0" hangingPunct="1"/>
            <a:r>
              <a:rPr lang="en-US" altLang="zh-TW" sz="1200" b="1" u="sng" kern="1200" dirty="0">
                <a:solidFill>
                  <a:schemeClr val="tx1"/>
                </a:solidFill>
                <a:latin typeface="+mn-lt"/>
                <a:ea typeface="+mn-ea"/>
                <a:cs typeface="+mn-cs"/>
              </a:rPr>
              <a:t>7.3</a:t>
            </a:r>
            <a:r>
              <a:rPr lang="zh-TW" altLang="en-US" sz="1200" b="1" u="sng" kern="1200" dirty="0">
                <a:solidFill>
                  <a:schemeClr val="tx1"/>
                </a:solidFill>
                <a:latin typeface="+mn-lt"/>
                <a:ea typeface="+mn-ea"/>
                <a:cs typeface="+mn-cs"/>
              </a:rPr>
              <a:t> 線段和消失點 </a:t>
            </a:r>
            <a:endParaRPr lang="en-US" altLang="zh-TW" sz="1200" b="1" u="sng" kern="1200" dirty="0">
              <a:solidFill>
                <a:schemeClr val="tx1"/>
              </a:solidFill>
              <a:latin typeface="+mn-lt"/>
              <a:ea typeface="+mn-ea"/>
              <a:cs typeface="+mn-cs"/>
            </a:endParaRPr>
          </a:p>
          <a:p>
            <a:r>
              <a:rPr lang="en-US" altLang="zh-TW" dirty="0"/>
              <a:t>7.4</a:t>
            </a:r>
            <a:r>
              <a:rPr lang="zh-TW" altLang="en-US" dirty="0"/>
              <a:t> 分割</a:t>
            </a:r>
            <a:endParaRPr lang="en-US" altLang="zh-TW"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77</a:t>
            </a:fld>
            <a:endParaRPr lang="zh-TW" altLang="en-US"/>
          </a:p>
        </p:txBody>
      </p:sp>
    </p:spTree>
    <p:extLst>
      <p:ext uri="{BB962C8B-B14F-4D97-AF65-F5344CB8AC3E}">
        <p14:creationId xmlns:p14="http://schemas.microsoft.com/office/powerpoint/2010/main" val="2342494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這邊是一個典型的 </a:t>
            </a:r>
            <a:r>
              <a:rPr lang="en-US" altLang="zh-TW" b="1" u="sng" dirty="0"/>
              <a:t>image matching </a:t>
            </a:r>
            <a:r>
              <a:rPr lang="zh-TW" altLang="en-US" dirty="0"/>
              <a:t>問題，跟第一次</a:t>
            </a:r>
            <a:r>
              <a:rPr lang="zh-TW" altLang="en-US" b="1" u="sng" dirty="0"/>
              <a:t>作業找</a:t>
            </a:r>
            <a:r>
              <a:rPr lang="en-US" altLang="zh-TW" b="1" u="sng" dirty="0"/>
              <a:t> motion vector </a:t>
            </a:r>
            <a:r>
              <a:rPr lang="zh-TW" altLang="en-US" dirty="0"/>
              <a:t>類似</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有兩組圖片，目的是要找出</a:t>
            </a:r>
            <a:r>
              <a:rPr lang="zh-TW" altLang="en-US" b="1" u="sng" dirty="0"/>
              <a:t>特徵</a:t>
            </a:r>
            <a:r>
              <a:rPr lang="zh-TW" altLang="en-US" dirty="0"/>
              <a:t>，建立影像間的</a:t>
            </a:r>
            <a:r>
              <a:rPr lang="zh-TW" altLang="en-US" b="1" u="sng" dirty="0"/>
              <a:t>對應關係</a:t>
            </a:r>
            <a:r>
              <a:rPr lang="zh-TW" altLang="en-US" b="0" u="none" dirty="0"/>
              <a:t>，</a:t>
            </a:r>
            <a:r>
              <a:rPr lang="zh-TW" altLang="en-US" dirty="0"/>
              <a:t>比如：</a:t>
            </a: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上面是一個山頂，右邊影像 是 左邊影像</a:t>
            </a:r>
            <a:r>
              <a:rPr lang="zh-TW" altLang="en-US" b="1" u="sng" dirty="0"/>
              <a:t>往右拍一點</a:t>
            </a:r>
            <a:br>
              <a:rPr lang="en-US" altLang="zh-TW" b="1" u="sng" dirty="0"/>
            </a:br>
            <a:r>
              <a:rPr lang="zh-TW" altLang="en-US" b="0" u="none" dirty="0"/>
              <a:t> </a:t>
            </a:r>
            <a:r>
              <a:rPr lang="en-US" altLang="zh-TW" b="0" u="none" dirty="0"/>
              <a:t>(</a:t>
            </a:r>
            <a:r>
              <a:rPr lang="zh-TW" altLang="en-US" b="1" u="sng" dirty="0"/>
              <a:t>可以用作業</a:t>
            </a:r>
            <a:r>
              <a:rPr lang="zh-TW" altLang="en-US" b="0" u="none" dirty="0"/>
              <a:t>的方法找到</a:t>
            </a:r>
            <a:r>
              <a:rPr lang="en-US" altLang="zh-TW" b="0" u="none" dirty="0"/>
              <a:t>)</a:t>
            </a:r>
          </a:p>
          <a:p>
            <a:pPr marL="228600" indent="-228600">
              <a:buFont typeface="+mj-lt"/>
              <a:buAutoNum type="arabicPeriod"/>
            </a:pPr>
            <a:r>
              <a:rPr lang="zh-TW" altLang="en-US" dirty="0"/>
              <a:t>下面是房子的 </a:t>
            </a:r>
            <a:r>
              <a:rPr lang="zh-TW" altLang="en-US" b="1" u="sng" dirty="0"/>
              <a:t>不同視角</a:t>
            </a:r>
            <a:r>
              <a:rPr lang="zh-TW" altLang="en-US" dirty="0"/>
              <a:t>，這個比上面</a:t>
            </a:r>
            <a:r>
              <a:rPr lang="zh-TW" altLang="en-US" b="1" u="sng" dirty="0"/>
              <a:t>複雜</a:t>
            </a:r>
            <a:r>
              <a:rPr lang="en-US" altLang="zh-TW" b="0" u="none" dirty="0"/>
              <a:t> </a:t>
            </a:r>
            <a:r>
              <a:rPr lang="zh-TW" altLang="en-US" b="1" u="sng" dirty="0"/>
              <a:t>偏移太大</a:t>
            </a:r>
            <a:br>
              <a:rPr lang="en-US" altLang="zh-TW" b="1" u="sng" dirty="0"/>
            </a:br>
            <a:r>
              <a:rPr lang="zh-TW" altLang="en-US" dirty="0"/>
              <a:t>（用作業的方法，可能就有</a:t>
            </a:r>
            <a:r>
              <a:rPr lang="zh-TW" altLang="en-US" b="1" u="sng" dirty="0"/>
              <a:t>難度</a:t>
            </a:r>
            <a:r>
              <a:rPr lang="zh-TW" altLang="en-US" dirty="0"/>
              <a:t>）</a:t>
            </a:r>
            <a:endParaRPr lang="en-US" altLang="zh-TW" dirty="0"/>
          </a:p>
          <a:p>
            <a:endParaRPr lang="en-US" altLang="zh-TW" dirty="0"/>
          </a:p>
          <a:p>
            <a:r>
              <a:rPr lang="zh-TW" altLang="en-US" dirty="0"/>
              <a:t>這一章節學完後，就可以知道要用哪些</a:t>
            </a:r>
            <a:r>
              <a:rPr lang="zh-TW" altLang="en-US" b="1" u="sng" dirty="0"/>
              <a:t>特徵</a:t>
            </a:r>
            <a:r>
              <a:rPr lang="zh-TW" altLang="en-US" b="0" u="none" dirty="0"/>
              <a:t>（</a:t>
            </a:r>
            <a:r>
              <a:rPr lang="en-US" altLang="zh-TW" b="0" u="none" dirty="0"/>
              <a:t>features</a:t>
            </a:r>
            <a:r>
              <a:rPr lang="zh-TW" altLang="en-US" b="0" u="none" dirty="0"/>
              <a:t>）</a:t>
            </a:r>
            <a:r>
              <a:rPr lang="zh-TW" altLang="en-US" b="1" u="sng" dirty="0"/>
              <a:t>來做配對</a:t>
            </a:r>
            <a:r>
              <a:rPr lang="zh-TW" altLang="en-US" dirty="0"/>
              <a:t>，</a:t>
            </a:r>
            <a:endParaRPr lang="en-US" altLang="zh-TW" dirty="0"/>
          </a:p>
          <a:p>
            <a:r>
              <a:rPr lang="zh-TW" altLang="en-US" dirty="0"/>
              <a:t>讓電腦知道：這些</a:t>
            </a:r>
            <a:r>
              <a:rPr lang="zh-TW" altLang="en-US" b="1" u="sng" dirty="0"/>
              <a:t>特徵</a:t>
            </a:r>
            <a:r>
              <a:rPr lang="zh-TW" altLang="en-US" dirty="0"/>
              <a:t>，在</a:t>
            </a:r>
            <a:r>
              <a:rPr lang="zh-TW" altLang="en-US" b="1" u="sng" dirty="0"/>
              <a:t>描述相同的東西</a:t>
            </a:r>
            <a:endParaRPr lang="en-US" altLang="zh-TW" b="1" u="sng"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a:t>
            </a:fld>
            <a:endParaRPr lang="zh-TW" altLang="en-US"/>
          </a:p>
        </p:txBody>
      </p:sp>
    </p:spTree>
    <p:extLst>
      <p:ext uri="{BB962C8B-B14F-4D97-AF65-F5344CB8AC3E}">
        <p14:creationId xmlns:p14="http://schemas.microsoft.com/office/powerpoint/2010/main" val="8761729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首先是線</a:t>
            </a:r>
            <a:endParaRPr lang="en-US" altLang="zh-TW" dirty="0"/>
          </a:p>
          <a:p>
            <a:pPr marL="171450" indent="-1714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人造世界</a:t>
            </a:r>
            <a:r>
              <a:rPr lang="zh-TW" altLang="zh-TW" sz="1100" dirty="0">
                <a:solidFill>
                  <a:srgbClr val="000000"/>
                </a:solidFill>
                <a:effectLst/>
                <a:ea typeface="Microsoft JhengHei" panose="020B0604030504040204" pitchFamily="34" charset="-120"/>
              </a:rPr>
              <a:t>充滿</a:t>
            </a:r>
            <a:r>
              <a:rPr lang="zh-TW" altLang="zh-TW" sz="1100" b="1" u="sng" dirty="0">
                <a:solidFill>
                  <a:srgbClr val="000000"/>
                </a:solidFill>
                <a:effectLst/>
                <a:ea typeface="Microsoft JhengHei" panose="020B0604030504040204" pitchFamily="34" charset="-120"/>
              </a:rPr>
              <a:t>直線</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偵測 和 配對 </a:t>
            </a:r>
            <a:r>
              <a:rPr lang="zh-TW" altLang="zh-TW" sz="1100" dirty="0">
                <a:solidFill>
                  <a:srgbClr val="000000"/>
                </a:solidFill>
                <a:effectLst/>
                <a:ea typeface="Microsoft JhengHei" panose="020B0604030504040204" pitchFamily="34" charset="-120"/>
              </a:rPr>
              <a:t>這些直線，很多應用</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都很有用</a:t>
            </a:r>
          </a:p>
          <a:p>
            <a:pPr marL="628650" lvl="1"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怎麼 用</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直線</a:t>
            </a:r>
            <a:r>
              <a:rPr lang="zh-TW" altLang="en-US" sz="1100" b="0" u="none" dirty="0">
                <a:solidFill>
                  <a:srgbClr val="000000"/>
                </a:solidFill>
                <a:effectLst/>
                <a:ea typeface="Microsoft JhengHei" panose="020B0604030504040204" pitchFamily="34" charset="-120"/>
              </a:rPr>
              <a:t> </a:t>
            </a:r>
            <a:r>
              <a:rPr lang="zh-TW" altLang="zh-TW" sz="1100" b="0" u="none" dirty="0">
                <a:solidFill>
                  <a:srgbClr val="000000"/>
                </a:solidFill>
                <a:effectLst/>
                <a:ea typeface="Microsoft JhengHei" panose="020B0604030504040204" pitchFamily="34" charset="-120"/>
              </a:rPr>
              <a:t>去</a:t>
            </a:r>
            <a:r>
              <a:rPr lang="en-US" altLang="zh-TW" sz="1100" b="1" u="sng" dirty="0">
                <a:solidFill>
                  <a:srgbClr val="000000"/>
                </a:solidFill>
                <a:effectLst/>
                <a:ea typeface="Microsoft JhengHei" panose="020B0604030504040204" pitchFamily="34" charset="-120"/>
              </a:rPr>
              <a:t>fit</a:t>
            </a:r>
            <a:r>
              <a:rPr lang="en-US" altLang="zh-TW" sz="1100" b="0" u="none"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曲線</a:t>
            </a:r>
            <a:endParaRPr lang="zh-TW" altLang="zh-TW" sz="1100" dirty="0">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取完直線</a:t>
            </a:r>
            <a:r>
              <a:rPr lang="zh-TW" altLang="zh-TW" sz="1100" dirty="0">
                <a:solidFill>
                  <a:srgbClr val="000000"/>
                </a:solidFill>
                <a:effectLst/>
                <a:ea typeface="Microsoft JhengHei" panose="020B0604030504040204" pitchFamily="34" charset="-120"/>
              </a:rPr>
              <a:t>，如何進一步</a:t>
            </a:r>
            <a:r>
              <a:rPr lang="zh-TW" altLang="zh-TW" sz="1100" b="1" u="sng" dirty="0">
                <a:solidFill>
                  <a:srgbClr val="000000"/>
                </a:solidFill>
                <a:effectLst/>
                <a:ea typeface="Microsoft JhengHei" panose="020B0604030504040204" pitchFamily="34" charset="-120"/>
              </a:rPr>
              <a:t>得到消失點</a:t>
            </a:r>
            <a:r>
              <a:rPr lang="zh-TW" altLang="zh-TW" sz="1100" dirty="0">
                <a:solidFill>
                  <a:srgbClr val="000000"/>
                </a:solidFill>
                <a:effectLst/>
                <a:ea typeface="Microsoft JhengHei" panose="020B0604030504040204" pitchFamily="34" charset="-120"/>
              </a:rPr>
              <a:t> 跟應用</a:t>
            </a:r>
            <a:endParaRPr lang="zh-TW" altLang="zh-TW" sz="1100" dirty="0">
              <a:effectLst/>
              <a:ea typeface="Microsoft JhengHei" panose="020B0604030504040204" pitchFamily="34" charset="-120"/>
            </a:endParaRPr>
          </a:p>
          <a:p>
            <a:pPr marL="0" indent="0">
              <a:buFont typeface="Arial" panose="020B0604020202020204" pitchFamily="34" charset="0"/>
              <a:buNone/>
            </a:pPr>
            <a:endParaRPr lang="en-US" altLang="zh-TW" dirty="0"/>
          </a:p>
          <a:p>
            <a:pPr marL="0" indent="0">
              <a:buFont typeface="Arial" panose="020B0604020202020204" pitchFamily="34" charset="0"/>
              <a:buNone/>
            </a:pPr>
            <a:r>
              <a:rPr lang="zh-TW" altLang="en-US" dirty="0"/>
              <a:t>就是這個小節的內容</a:t>
            </a:r>
          </a:p>
          <a:p>
            <a:r>
              <a:rPr lang="en-US" altLang="zh-TW" dirty="0"/>
              <a:t>-----</a:t>
            </a:r>
          </a:p>
          <a:p>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78</a:t>
            </a:fld>
            <a:endParaRPr lang="zh-TW" altLang="en-US"/>
          </a:p>
        </p:txBody>
      </p:sp>
    </p:spTree>
    <p:extLst>
      <p:ext uri="{BB962C8B-B14F-4D97-AF65-F5344CB8AC3E}">
        <p14:creationId xmlns:p14="http://schemas.microsoft.com/office/powerpoint/2010/main" val="12597138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fontScale="77500" lnSpcReduction="20000"/>
              </a:bodyPr>
              <a:lstStyle/>
              <a:p>
                <a:pPr rtl="0" fontAlgn="ctr">
                  <a:spcBef>
                    <a:spcPts val="0"/>
                  </a:spcBef>
                  <a:spcAft>
                    <a:spcPts val="0"/>
                  </a:spcAft>
                  <a:buFont typeface="Arial" panose="020B0604020202020204" pitchFamily="34" charset="0"/>
                  <a:buNone/>
                </a:pPr>
                <a:r>
                  <a:rPr lang="zh-TW" altLang="zh-TW" sz="1100" dirty="0">
                    <a:solidFill>
                      <a:srgbClr val="201F1E"/>
                    </a:solidFill>
                    <a:effectLst/>
                    <a:ea typeface="Microsoft JhengHei" panose="020B0604030504040204" pitchFamily="34" charset="-120"/>
                  </a:rPr>
                  <a:t>一般</a:t>
                </a:r>
                <a:r>
                  <a:rPr lang="zh-TW" altLang="zh-TW" sz="1100" b="1" u="sng" dirty="0">
                    <a:solidFill>
                      <a:srgbClr val="201F1E"/>
                    </a:solidFill>
                    <a:effectLst/>
                    <a:ea typeface="Microsoft JhengHei" panose="020B0604030504040204" pitchFamily="34" charset="-120"/>
                  </a:rPr>
                  <a:t>自然界</a:t>
                </a:r>
                <a:r>
                  <a:rPr lang="zh-TW" altLang="zh-TW" sz="1100" dirty="0">
                    <a:solidFill>
                      <a:srgbClr val="201F1E"/>
                    </a:solidFill>
                    <a:effectLst/>
                    <a:ea typeface="Microsoft JhengHei" panose="020B0604030504040204" pitchFamily="34" charset="-120"/>
                  </a:rPr>
                  <a:t> 大部分是</a:t>
                </a:r>
                <a:r>
                  <a:rPr lang="zh-TW" altLang="zh-TW" sz="1100" b="1" u="sng" dirty="0">
                    <a:solidFill>
                      <a:srgbClr val="201F1E"/>
                    </a:solidFill>
                    <a:effectLst/>
                    <a:ea typeface="Microsoft JhengHei" panose="020B0604030504040204" pitchFamily="34" charset="-120"/>
                  </a:rPr>
                  <a:t>曲線</a:t>
                </a:r>
                <a:r>
                  <a:rPr lang="zh-TW" altLang="zh-TW" sz="1100" dirty="0">
                    <a:solidFill>
                      <a:srgbClr val="201F1E"/>
                    </a:solidFill>
                    <a:effectLst/>
                    <a:ea typeface="Microsoft JhengHei" panose="020B0604030504040204" pitchFamily="34" charset="-120"/>
                  </a:rPr>
                  <a:t>，但</a:t>
                </a:r>
                <a:r>
                  <a:rPr lang="zh-TW" altLang="zh-TW" sz="1100" b="1" u="sng" dirty="0">
                    <a:solidFill>
                      <a:srgbClr val="201F1E"/>
                    </a:solidFill>
                    <a:effectLst/>
                    <a:ea typeface="Microsoft JhengHei" panose="020B0604030504040204" pitchFamily="34" charset="-120"/>
                  </a:rPr>
                  <a:t>直線</a:t>
                </a:r>
                <a:r>
                  <a:rPr lang="en-US" altLang="zh-TW"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較好處理</a:t>
                </a:r>
                <a:r>
                  <a:rPr lang="zh-TW" altLang="zh-TW" sz="1100" dirty="0">
                    <a:solidFill>
                      <a:srgbClr val="201F1E"/>
                    </a:solidFill>
                    <a:effectLst/>
                    <a:ea typeface="Microsoft JhengHei" panose="020B0604030504040204" pitchFamily="34" charset="-120"/>
                  </a:rPr>
                  <a:t>，所以想用</a:t>
                </a:r>
                <a:r>
                  <a:rPr lang="zh-TW" altLang="zh-TW" sz="1100" b="1" u="sng" dirty="0">
                    <a:solidFill>
                      <a:srgbClr val="201F1E"/>
                    </a:solidFill>
                    <a:effectLst/>
                    <a:ea typeface="Microsoft JhengHei" panose="020B0604030504040204" pitchFamily="34" charset="-120"/>
                  </a:rPr>
                  <a:t>直線</a:t>
                </a:r>
                <a:r>
                  <a:rPr lang="en-US" altLang="zh-TW"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表示</a:t>
                </a:r>
                <a:endParaRPr lang="zh-TW" altLang="zh-TW" sz="1100" dirty="0">
                  <a:solidFill>
                    <a:srgbClr val="201F1E"/>
                  </a:solidFill>
                  <a:effectLst/>
                  <a:ea typeface="Microsoft JhengHei" panose="020B0604030504040204" pitchFamily="34" charset="-120"/>
                </a:endParaRPr>
              </a:p>
              <a:p>
                <a:pPr marL="342900" indent="-342900" rtl="0" fontAlgn="ctr">
                  <a:spcBef>
                    <a:spcPts val="0"/>
                  </a:spcBef>
                  <a:spcAft>
                    <a:spcPts val="0"/>
                  </a:spcAft>
                  <a:buFont typeface="+mj-lt"/>
                  <a:buAutoNum type="arabicPeriod"/>
                </a:pPr>
                <a:r>
                  <a:rPr lang="en-US" altLang="zh-TW" sz="1800" b="0" i="0" dirty="0">
                    <a:solidFill>
                      <a:srgbClr val="201F1E"/>
                    </a:solidFill>
                    <a:effectLst/>
                    <a:ea typeface="Microsoft JhengHei" panose="020B0604030504040204" pitchFamily="34" charset="-120"/>
                  </a:rPr>
                  <a:t>(a) </a:t>
                </a:r>
                <a:r>
                  <a:rPr lang="zh-TW" altLang="zh-TW" sz="1800" b="0" i="0" dirty="0">
                    <a:solidFill>
                      <a:srgbClr val="201F1E"/>
                    </a:solidFill>
                    <a:effectLst/>
                    <a:ea typeface="Microsoft JhengHei" panose="020B0604030504040204" pitchFamily="34" charset="-120"/>
                  </a:rPr>
                  <a:t>先用 </a:t>
                </a:r>
                <a:r>
                  <a:rPr lang="zh-TW" altLang="zh-TW" sz="1800" b="1" i="0" u="sng" dirty="0">
                    <a:solidFill>
                      <a:srgbClr val="201F1E"/>
                    </a:solidFill>
                    <a:effectLst/>
                    <a:ea typeface="Microsoft JhengHei" panose="020B0604030504040204" pitchFamily="34" charset="-120"/>
                  </a:rPr>
                  <a:t>連續近似曲線</a:t>
                </a:r>
                <a:r>
                  <a:rPr lang="en-US" altLang="zh-TW" sz="1800" b="0" i="0" dirty="0">
                    <a:solidFill>
                      <a:srgbClr val="201F1E"/>
                    </a:solidFill>
                    <a:effectLst/>
                    <a:ea typeface="Microsoft JhengHei" panose="020B0604030504040204" pitchFamily="34" charset="-120"/>
                  </a:rPr>
                  <a:t>：</a:t>
                </a:r>
                <a:r>
                  <a:rPr lang="zh-TW" altLang="zh-TW" sz="1800" b="0" i="0" dirty="0">
                    <a:solidFill>
                      <a:srgbClr val="201F1E"/>
                    </a:solidFill>
                    <a:effectLst/>
                    <a:ea typeface="Microsoft JhengHei" panose="020B0604030504040204" pitchFamily="34" charset="-120"/>
                  </a:rPr>
                  <a:t>用 多段 </a:t>
                </a:r>
                <a:r>
                  <a:rPr lang="zh-TW" altLang="zh-TW" sz="1800" b="1" i="0" u="sng" dirty="0">
                    <a:solidFill>
                      <a:srgbClr val="201F1E"/>
                    </a:solidFill>
                    <a:effectLst/>
                    <a:ea typeface="Microsoft JhengHei" panose="020B0604030504040204" pitchFamily="34" charset="-120"/>
                  </a:rPr>
                  <a:t>紅色直線</a:t>
                </a:r>
                <a:r>
                  <a:rPr lang="zh-TW" altLang="zh-TW" sz="1800" b="0" i="0" dirty="0">
                    <a:solidFill>
                      <a:srgbClr val="201F1E"/>
                    </a:solidFill>
                    <a:effectLst/>
                    <a:ea typeface="Microsoft JhengHei" panose="020B0604030504040204" pitchFamily="34" charset="-120"/>
                  </a:rPr>
                  <a:t>，去 </a:t>
                </a:r>
                <a:r>
                  <a:rPr lang="zh-TW" altLang="zh-TW" sz="1800" b="1" i="0" u="sng" dirty="0">
                    <a:solidFill>
                      <a:srgbClr val="201F1E"/>
                    </a:solidFill>
                    <a:effectLst/>
                    <a:ea typeface="Microsoft JhengHei" panose="020B0604030504040204" pitchFamily="34" charset="-120"/>
                  </a:rPr>
                  <a:t>逼近 黑色曲線 </a:t>
                </a:r>
                <a:endParaRPr lang="zh-TW" altLang="zh-TW" sz="1800" b="0" i="0" dirty="0">
                  <a:solidFill>
                    <a:srgbClr val="201F1E"/>
                  </a:solidFill>
                  <a:effectLst/>
                  <a:ea typeface="Microsoft JhengHei" panose="020B0604030504040204" pitchFamily="34" charset="-120"/>
                </a:endParaRPr>
              </a:p>
              <a:p>
                <a:pPr marL="342900" indent="-342900" rtl="0" fontAlgn="ctr">
                  <a:spcBef>
                    <a:spcPts val="0"/>
                  </a:spcBef>
                  <a:spcAft>
                    <a:spcPts val="0"/>
                  </a:spcAft>
                  <a:buFont typeface="+mj-lt"/>
                  <a:buAutoNum type="arabicPeriod"/>
                </a:pPr>
                <a:r>
                  <a:rPr lang="en-US" altLang="zh-TW" sz="1800" b="0" i="0" dirty="0">
                    <a:solidFill>
                      <a:srgbClr val="201F1E"/>
                    </a:solidFill>
                    <a:effectLst/>
                    <a:ea typeface="Microsoft JhengHei" panose="020B0604030504040204" pitchFamily="34" charset="-120"/>
                  </a:rPr>
                  <a:t>(c) </a:t>
                </a:r>
                <a:r>
                  <a:rPr lang="zh-TW" altLang="zh-TW" sz="1800" b="1" i="0" u="sng" dirty="0">
                    <a:solidFill>
                      <a:srgbClr val="201F1E"/>
                    </a:solidFill>
                    <a:effectLst/>
                    <a:ea typeface="Microsoft JhengHei" panose="020B0604030504040204" pitchFamily="34" charset="-120"/>
                  </a:rPr>
                  <a:t>紅直線</a:t>
                </a:r>
                <a:r>
                  <a:rPr lang="en-US" altLang="zh-TW" sz="1800" b="0" i="0" dirty="0">
                    <a:solidFill>
                      <a:srgbClr val="201F1E"/>
                    </a:solidFill>
                    <a:effectLst/>
                    <a:ea typeface="Microsoft JhengHei" panose="020B0604030504040204" pitchFamily="34" charset="-120"/>
                  </a:rPr>
                  <a:t> </a:t>
                </a:r>
                <a:r>
                  <a:rPr lang="zh-TW" altLang="zh-TW" sz="1800" b="1" i="0" u="sng" dirty="0">
                    <a:solidFill>
                      <a:srgbClr val="201F1E"/>
                    </a:solidFill>
                    <a:effectLst/>
                    <a:ea typeface="Microsoft JhengHei" panose="020B0604030504040204" pitchFamily="34" charset="-120"/>
                  </a:rPr>
                  <a:t>折線頂點</a:t>
                </a:r>
                <a:r>
                  <a:rPr lang="en-US" altLang="zh-TW" sz="1800" b="0" i="0" dirty="0">
                    <a:solidFill>
                      <a:srgbClr val="201F1E"/>
                    </a:solidFill>
                    <a:effectLst/>
                    <a:ea typeface="Microsoft JhengHei" panose="020B0604030504040204" pitchFamily="34" charset="-120"/>
                  </a:rPr>
                  <a:t>：</a:t>
                </a:r>
                <a:r>
                  <a:rPr lang="zh-TW" altLang="zh-TW" sz="1800" b="0" i="0" dirty="0">
                    <a:solidFill>
                      <a:srgbClr val="201F1E"/>
                    </a:solidFill>
                    <a:effectLst/>
                    <a:ea typeface="Microsoft JhengHei" panose="020B0604030504040204" pitchFamily="34" charset="-120"/>
                  </a:rPr>
                  <a:t>再用 </a:t>
                </a:r>
                <a:r>
                  <a:rPr lang="zh-TW" altLang="zh-TW" sz="1800" b="1" i="0" u="sng" dirty="0">
                    <a:solidFill>
                      <a:srgbClr val="201F1E"/>
                    </a:solidFill>
                    <a:effectLst/>
                    <a:ea typeface="Microsoft JhengHei" panose="020B0604030504040204" pitchFamily="34" charset="-120"/>
                  </a:rPr>
                  <a:t>平滑的插值樣條</a:t>
                </a:r>
                <a:r>
                  <a:rPr lang="zh-TW" altLang="zh-TW" sz="1800" b="0" i="0" dirty="0">
                    <a:solidFill>
                      <a:srgbClr val="201F1E"/>
                    </a:solidFill>
                    <a:effectLst/>
                    <a:ea typeface="Microsoft JhengHei" panose="020B0604030504040204" pitchFamily="34" charset="-120"/>
                  </a:rPr>
                  <a:t> 去 </a:t>
                </a:r>
                <a:r>
                  <a:rPr lang="en-US" altLang="zh-TW" sz="1800" b="0" i="0" dirty="0">
                    <a:solidFill>
                      <a:srgbClr val="201F1E"/>
                    </a:solidFill>
                    <a:effectLst/>
                    <a:ea typeface="Microsoft JhengHei" panose="020B0604030504040204" pitchFamily="34" charset="-120"/>
                  </a:rPr>
                  <a:t>fit </a:t>
                </a:r>
                <a:r>
                  <a:rPr lang="zh-TW" altLang="zh-TW" sz="1800" b="0" i="0" dirty="0">
                    <a:solidFill>
                      <a:srgbClr val="201F1E"/>
                    </a:solidFill>
                    <a:effectLst/>
                    <a:ea typeface="Microsoft JhengHei" panose="020B0604030504040204" pitchFamily="34" charset="-120"/>
                  </a:rPr>
                  <a:t>成 </a:t>
                </a:r>
                <a:r>
                  <a:rPr lang="zh-TW" altLang="zh-TW" sz="1800" b="1" i="0" u="sng" dirty="0">
                    <a:solidFill>
                      <a:srgbClr val="201F1E"/>
                    </a:solidFill>
                    <a:effectLst/>
                    <a:ea typeface="Microsoft JhengHei" panose="020B0604030504040204" pitchFamily="34" charset="-120"/>
                  </a:rPr>
                  <a:t>深藍色曲線</a:t>
                </a:r>
                <a:endParaRPr lang="zh-TW" altLang="zh-TW" sz="1800" b="0" i="0" dirty="0">
                  <a:solidFill>
                    <a:srgbClr val="201F1E"/>
                  </a:solidFill>
                  <a:effectLst/>
                  <a:ea typeface="Microsoft JhengHei" panose="020B0604030504040204" pitchFamily="34" charset="-120"/>
                </a:endParaRPr>
              </a:p>
              <a:p>
                <a:endParaRPr lang="en-US" altLang="zh-TW" dirty="0"/>
              </a:p>
              <a:p>
                <a:r>
                  <a:rPr lang="zh-TW" altLang="en-US" dirty="0"/>
                  <a:t>這邊用兩個方法：</a:t>
                </a:r>
                <a:endParaRPr lang="en-US" altLang="zh-TW" dirty="0"/>
              </a:p>
              <a:p>
                <a:pPr marL="228600" indent="-228600" rtl="0" fontAlgn="ctr">
                  <a:spcBef>
                    <a:spcPts val="0"/>
                  </a:spcBef>
                  <a:spcAft>
                    <a:spcPts val="0"/>
                  </a:spcAft>
                  <a:buFont typeface="+mj-lt"/>
                  <a:buAutoNum type="arabicPeriod"/>
                </a:pPr>
                <a:r>
                  <a:rPr lang="zh-TW" altLang="zh-TW" sz="1100" b="0" i="0" dirty="0">
                    <a:solidFill>
                      <a:srgbClr val="201F1E"/>
                    </a:solidFill>
                    <a:effectLst/>
                    <a:ea typeface="Microsoft JhengHei" panose="020B0604030504040204" pitchFamily="34" charset="-120"/>
                  </a:rPr>
                  <a:t>第一個 </a:t>
                </a:r>
                <a:r>
                  <a:rPr lang="zh-TW" altLang="zh-TW" sz="1100" b="1" i="0" u="sng" dirty="0">
                    <a:solidFill>
                      <a:srgbClr val="201F1E"/>
                    </a:solidFill>
                    <a:effectLst/>
                    <a:ea typeface="Microsoft JhengHei" panose="020B0604030504040204" pitchFamily="34" charset="-120"/>
                  </a:rPr>
                  <a:t>分段線性折線</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遞回</a:t>
                </a:r>
                <a:r>
                  <a:rPr lang="zh-TW" altLang="zh-TW" sz="1100" b="0" i="0" dirty="0">
                    <a:solidFill>
                      <a:srgbClr val="201F1E"/>
                    </a:solidFill>
                    <a:effectLst/>
                    <a:ea typeface="Microsoft JhengHei" panose="020B0604030504040204" pitchFamily="34" charset="-120"/>
                  </a:rPr>
                  <a:t>的</a:t>
                </a:r>
                <a:r>
                  <a:rPr lang="zh-TW" altLang="zh-TW" sz="1100" b="1" i="0" u="sng" dirty="0">
                    <a:solidFill>
                      <a:srgbClr val="201F1E"/>
                    </a:solidFill>
                    <a:effectLst/>
                    <a:ea typeface="Microsoft JhengHei" panose="020B0604030504040204" pitchFamily="34" charset="-120"/>
                  </a:rPr>
                  <a:t>近似曲線</a:t>
                </a:r>
                <a:endParaRPr lang="zh-TW" altLang="zh-TW" sz="1100" b="0" i="0" dirty="0">
                  <a:solidFill>
                    <a:srgbClr val="201F1E"/>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en-US" altLang="zh-TW" sz="1100" b="0" i="0" dirty="0">
                    <a:solidFill>
                      <a:srgbClr val="201F1E"/>
                    </a:solidFill>
                    <a:effectLst/>
                    <a:ea typeface="Microsoft JhengHei" panose="020B0604030504040204" pitchFamily="34" charset="-120"/>
                  </a:rPr>
                  <a:t>(b) </a:t>
                </a:r>
                <a:r>
                  <a:rPr lang="zh-TW" altLang="zh-TW" sz="1100" b="0" i="0" dirty="0">
                    <a:solidFill>
                      <a:srgbClr val="201F1E"/>
                    </a:solidFill>
                    <a:effectLst/>
                    <a:ea typeface="Microsoft JhengHei" panose="020B0604030504040204" pitchFamily="34" charset="-120"/>
                  </a:rPr>
                  <a:t>找 </a:t>
                </a:r>
                <a:r>
                  <a:rPr lang="zh-TW" altLang="zh-TW" sz="1100" b="1" i="0" u="sng" dirty="0">
                    <a:solidFill>
                      <a:srgbClr val="201F1E"/>
                    </a:solidFill>
                    <a:effectLst/>
                    <a:ea typeface="Microsoft JhengHei" panose="020B0604030504040204" pitchFamily="34" charset="-120"/>
                  </a:rPr>
                  <a:t>黑色曲線 最</a:t>
                </a:r>
                <a:r>
                  <a:rPr lang="zh-TW" altLang="zh-TW" sz="1100" b="1" i="0" u="sng" dirty="0">
                    <a:solidFill>
                      <a:srgbClr val="201F1E"/>
                    </a:solidFill>
                    <a:effectLst/>
                    <a:highlight>
                      <a:srgbClr val="FFFF00"/>
                    </a:highlight>
                    <a:ea typeface="Microsoft JhengHei" panose="020B0604030504040204" pitchFamily="34" charset="-120"/>
                  </a:rPr>
                  <a:t>彎曲</a:t>
                </a:r>
                <a:r>
                  <a:rPr lang="zh-TW" altLang="zh-TW" sz="1100" b="1" i="0" u="sng" dirty="0">
                    <a:solidFill>
                      <a:srgbClr val="201F1E"/>
                    </a:solidFill>
                    <a:effectLst/>
                    <a:ea typeface="Microsoft JhengHei" panose="020B0604030504040204" pitchFamily="34" charset="-120"/>
                  </a:rPr>
                  <a:t>部分</a:t>
                </a:r>
                <a:r>
                  <a:rPr lang="zh-TW" altLang="zh-TW" sz="1100" b="0" i="0" dirty="0">
                    <a:solidFill>
                      <a:srgbClr val="201F1E"/>
                    </a:solidFill>
                    <a:effectLst/>
                    <a:ea typeface="Microsoft JhengHei" panose="020B0604030504040204" pitchFamily="34" charset="-120"/>
                  </a:rPr>
                  <a:t>：</a:t>
                </a:r>
                <a:r>
                  <a:rPr lang="en-US" altLang="zh-TW" sz="1100" b="0" i="0" dirty="0">
                    <a:solidFill>
                      <a:srgbClr val="201F1E"/>
                    </a:solidFill>
                    <a:effectLst/>
                    <a:ea typeface="Microsoft JhengHei" panose="020B0604030504040204" pitchFamily="34" charset="-120"/>
                  </a:rPr>
                  <a:t> </a:t>
                </a:r>
                <a:r>
                  <a:rPr lang="zh-TW" altLang="zh-TW" sz="1100" b="0" i="0" dirty="0">
                    <a:solidFill>
                      <a:srgbClr val="201F1E"/>
                    </a:solidFill>
                    <a:effectLst/>
                    <a:highlight>
                      <a:srgbClr val="FFFF00"/>
                    </a:highlight>
                    <a:ea typeface="Microsoft JhengHei" panose="020B0604030504040204" pitchFamily="34" charset="-120"/>
                  </a:rPr>
                  <a:t>弧線</a:t>
                </a:r>
                <a:r>
                  <a:rPr lang="zh-TW" altLang="zh-TW" sz="1100" b="1" i="0" u="sng" dirty="0">
                    <a:solidFill>
                      <a:srgbClr val="201F1E"/>
                    </a:solidFill>
                    <a:effectLst/>
                    <a:highlight>
                      <a:srgbClr val="FFFF00"/>
                    </a:highlight>
                    <a:ea typeface="Microsoft JhengHei" panose="020B0604030504040204" pitchFamily="34" charset="-120"/>
                  </a:rPr>
                  <a:t>兩端點</a:t>
                </a:r>
                <a:r>
                  <a:rPr lang="zh-TW" altLang="zh-TW" sz="1100" b="0" i="0" dirty="0">
                    <a:solidFill>
                      <a:srgbClr val="201F1E"/>
                    </a:solidFill>
                    <a:effectLst/>
                    <a:ea typeface="Microsoft JhengHei" panose="020B0604030504040204" pitchFamily="34" charset="-120"/>
                  </a:rPr>
                  <a:t> 組成的 </a:t>
                </a:r>
                <a:r>
                  <a:rPr lang="zh-TW" altLang="zh-TW" sz="1100" b="1" i="0" u="sng" dirty="0">
                    <a:solidFill>
                      <a:srgbClr val="201F1E"/>
                    </a:solidFill>
                    <a:effectLst/>
                    <a:ea typeface="Microsoft JhengHei" panose="020B0604030504040204" pitchFamily="34" charset="-120"/>
                  </a:rPr>
                  <a:t>藍色</a:t>
                </a:r>
                <a:r>
                  <a:rPr lang="zh-TW" altLang="zh-TW" sz="1100" b="1" i="0" u="sng" dirty="0">
                    <a:solidFill>
                      <a:srgbClr val="201F1E"/>
                    </a:solidFill>
                    <a:effectLst/>
                    <a:highlight>
                      <a:srgbClr val="FFFF00"/>
                    </a:highlight>
                    <a:ea typeface="Microsoft JhengHei" panose="020B0604030504040204" pitchFamily="34" charset="-120"/>
                  </a:rPr>
                  <a:t>直線</a:t>
                </a:r>
                <a:endParaRPr lang="zh-TW" altLang="zh-TW" sz="1100" b="0" i="0" dirty="0">
                  <a:solidFill>
                    <a:srgbClr val="201F1E"/>
                  </a:solidFill>
                  <a:effectLst/>
                  <a:ea typeface="Microsoft JhengHei" panose="020B0604030504040204" pitchFamily="34" charset="-120"/>
                </a:endParaRPr>
              </a:p>
              <a:p>
                <a:pPr marL="228600" marR="0" lvl="0" indent="-228600" algn="l" defTabSz="914400" rtl="0" eaLnBrk="1" fontAlgn="ctr" latinLnBrk="0" hangingPunct="1">
                  <a:lnSpc>
                    <a:spcPct val="100000"/>
                  </a:lnSpc>
                  <a:spcBef>
                    <a:spcPts val="0"/>
                  </a:spcBef>
                  <a:spcAft>
                    <a:spcPts val="0"/>
                  </a:spcAft>
                  <a:buClrTx/>
                  <a:buSzTx/>
                  <a:buFont typeface="+mj-lt"/>
                  <a:buAutoNum type="arabicPeriod"/>
                  <a:tabLst/>
                  <a:defRPr/>
                </a:pPr>
                <a:r>
                  <a:rPr lang="zh-TW" altLang="zh-TW" sz="1200" kern="1200" dirty="0">
                    <a:solidFill>
                      <a:schemeClr val="tx1"/>
                    </a:solidFill>
                    <a:effectLst/>
                    <a:highlight>
                      <a:srgbClr val="FFFF00"/>
                    </a:highlight>
                    <a:latin typeface="+mn-lt"/>
                    <a:ea typeface="+mn-ea"/>
                    <a:cs typeface="+mn-cs"/>
                  </a:rPr>
                  <a:t>參考上學期課本圖：</a:t>
                </a:r>
                <a:r>
                  <a:rPr lang="zh-TW" altLang="zh-TW" sz="1200" b="1" u="sng" kern="1200" dirty="0">
                    <a:solidFill>
                      <a:schemeClr val="tx1"/>
                    </a:solidFill>
                    <a:effectLst/>
                    <a:highlight>
                      <a:srgbClr val="FFFF00"/>
                    </a:highlight>
                    <a:latin typeface="+mn-lt"/>
                    <a:ea typeface="+mn-ea"/>
                    <a:cs typeface="+mn-cs"/>
                  </a:rPr>
                  <a:t>紅線</a:t>
                </a:r>
                <a14:m>
                  <m:oMath xmlns:m="http://schemas.openxmlformats.org/officeDocument/2006/math">
                    <m:r>
                      <a:rPr lang="zh-TW" altLang="zh-TW" sz="1200" kern="1200">
                        <a:solidFill>
                          <a:schemeClr val="tx1"/>
                        </a:solidFill>
                        <a:effectLst/>
                        <a:highlight>
                          <a:srgbClr val="FFFF00"/>
                        </a:highlight>
                        <a:latin typeface="Cambria Math" panose="02040503050406030204" pitchFamily="18" charset="0"/>
                        <a:ea typeface="+mn-ea"/>
                        <a:cs typeface="+mn-cs"/>
                      </a:rPr>
                      <m:t>𝐋</m:t>
                    </m:r>
                  </m:oMath>
                </a14:m>
                <a:r>
                  <a:rPr lang="zh-TW" altLang="zh-TW" sz="1200" kern="1200" dirty="0">
                    <a:solidFill>
                      <a:schemeClr val="tx1"/>
                    </a:solidFill>
                    <a:effectLst/>
                    <a:highlight>
                      <a:srgbClr val="FFFF00"/>
                    </a:highlight>
                    <a:latin typeface="+mn-lt"/>
                    <a:ea typeface="+mn-ea"/>
                    <a:cs typeface="+mn-cs"/>
                  </a:rPr>
                  <a:t>，離</a:t>
                </a:r>
                <a:r>
                  <a:rPr lang="zh-TW" altLang="zh-TW" sz="1200" b="1" u="sng" kern="1200" dirty="0">
                    <a:solidFill>
                      <a:schemeClr val="tx1"/>
                    </a:solidFill>
                    <a:effectLst/>
                    <a:highlight>
                      <a:srgbClr val="FFFF00"/>
                    </a:highlight>
                    <a:latin typeface="+mn-lt"/>
                    <a:ea typeface="+mn-ea"/>
                    <a:cs typeface="+mn-cs"/>
                  </a:rPr>
                  <a:t>頂點 垂直距離最大</a:t>
                </a:r>
                <a:r>
                  <a:rPr lang="zh-TW" altLang="zh-TW" sz="1200" kern="1200" dirty="0">
                    <a:solidFill>
                      <a:schemeClr val="tx1"/>
                    </a:solidFill>
                    <a:effectLst/>
                    <a:highlight>
                      <a:srgbClr val="FFFF00"/>
                    </a:highlight>
                    <a:latin typeface="+mn-lt"/>
                    <a:ea typeface="+mn-ea"/>
                    <a:cs typeface="+mn-cs"/>
                  </a:rPr>
                  <a:t>：</a:t>
                </a:r>
                <a:r>
                  <a:rPr lang="zh-TW" altLang="zh-TW" sz="1200" b="1" u="sng" kern="1200" dirty="0">
                    <a:solidFill>
                      <a:schemeClr val="tx1"/>
                    </a:solidFill>
                    <a:effectLst/>
                    <a:highlight>
                      <a:srgbClr val="FFFF00"/>
                    </a:highlight>
                    <a:latin typeface="+mn-lt"/>
                    <a:ea typeface="+mn-ea"/>
                    <a:cs typeface="+mn-cs"/>
                  </a:rPr>
                  <a:t>藍線</a:t>
                </a:r>
                <a14:m>
                  <m:oMath xmlns:m="http://schemas.openxmlformats.org/officeDocument/2006/math">
                    <m:sSub>
                      <m:sSubPr>
                        <m:ctrlPr>
                          <a:rPr lang="zh-TW" altLang="zh-TW" sz="1200" i="1" kern="1200">
                            <a:solidFill>
                              <a:schemeClr val="tx1"/>
                            </a:solidFill>
                            <a:effectLst/>
                            <a:highlight>
                              <a:srgbClr val="FFFF00"/>
                            </a:highlight>
                            <a:latin typeface="Cambria Math" panose="02040503050406030204" pitchFamily="18" charset="0"/>
                            <a:ea typeface="+mn-ea"/>
                            <a:cs typeface="+mn-cs"/>
                          </a:rPr>
                        </m:ctrlPr>
                      </m:sSubPr>
                      <m:e>
                        <m:r>
                          <a:rPr lang="zh-TW" altLang="zh-TW" sz="1200" kern="1200">
                            <a:solidFill>
                              <a:schemeClr val="tx1"/>
                            </a:solidFill>
                            <a:effectLst/>
                            <a:highlight>
                              <a:srgbClr val="FFFF00"/>
                            </a:highlight>
                            <a:latin typeface="Cambria Math" panose="02040503050406030204" pitchFamily="18" charset="0"/>
                            <a:ea typeface="+mn-ea"/>
                            <a:cs typeface="+mn-cs"/>
                          </a:rPr>
                          <m:t>𝑑</m:t>
                        </m:r>
                      </m:e>
                      <m:sub>
                        <m:r>
                          <a:rPr lang="zh-TW" altLang="zh-TW" sz="1200" kern="1200">
                            <a:solidFill>
                              <a:schemeClr val="tx1"/>
                            </a:solidFill>
                            <a:effectLst/>
                            <a:highlight>
                              <a:srgbClr val="FFFF00"/>
                            </a:highlight>
                            <a:latin typeface="Cambria Math" panose="02040503050406030204" pitchFamily="18" charset="0"/>
                            <a:ea typeface="+mn-ea"/>
                            <a:cs typeface="+mn-cs"/>
                          </a:rPr>
                          <m:t>𝑚</m:t>
                        </m:r>
                      </m:sub>
                    </m:sSub>
                  </m:oMath>
                </a14:m>
                <a:endParaRPr lang="en-US" altLang="zh-TW" sz="1200" kern="1200" dirty="0">
                  <a:solidFill>
                    <a:schemeClr val="tx1"/>
                  </a:solidFill>
                  <a:effectLst/>
                  <a:highlight>
                    <a:srgbClr val="FFFF00"/>
                  </a:highlight>
                  <a:latin typeface="+mn-lt"/>
                  <a:ea typeface="+mn-ea"/>
                  <a:cs typeface="+mn-cs"/>
                </a:endParaRPr>
              </a:p>
              <a:p>
                <a:pPr marL="228600" marR="0" lvl="0" indent="-228600" algn="l" defTabSz="914400" rtl="0" eaLnBrk="1" fontAlgn="ctr" latinLnBrk="0" hangingPunct="1">
                  <a:lnSpc>
                    <a:spcPct val="100000"/>
                  </a:lnSpc>
                  <a:spcBef>
                    <a:spcPts val="0"/>
                  </a:spcBef>
                  <a:spcAft>
                    <a:spcPts val="0"/>
                  </a:spcAft>
                  <a:buClrTx/>
                  <a:buSzTx/>
                  <a:buFont typeface="+mj-lt"/>
                  <a:buAutoNum type="arabicPeriod"/>
                  <a:tabLst/>
                  <a:defRPr/>
                </a:pP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如果 </a:t>
                </a:r>
                <a:r>
                  <a:rPr lang="zh-TW" altLang="en-US" sz="1200" b="1" i="0" u="sng" dirty="0">
                    <a:solidFill>
                      <a:srgbClr val="0070C0"/>
                    </a:solidFill>
                    <a:effectLst/>
                    <a:ea typeface="Microsoft JhengHei" panose="020B0604030504040204" pitchFamily="34" charset="-120"/>
                  </a:rPr>
                  <a:t>直線</a:t>
                </a:r>
                <a:r>
                  <a:rPr lang="en-US" altLang="zh-TW" sz="1200" b="1" i="0" u="sng" dirty="0" err="1">
                    <a:solidFill>
                      <a:srgbClr val="0070C0"/>
                    </a:solidFill>
                    <a:effectLst/>
                    <a:ea typeface="Microsoft JhengHei" panose="020B0604030504040204" pitchFamily="34" charset="-120"/>
                  </a:rPr>
                  <a:t>太長</a:t>
                </a:r>
                <a:r>
                  <a:rPr lang="zh-TW" altLang="en-US" sz="1200" b="0" i="0" u="none" dirty="0">
                    <a:solidFill>
                      <a:srgbClr val="0070C0"/>
                    </a:solidFill>
                    <a:effectLst/>
                    <a:ea typeface="Microsoft JhengHei" panose="020B0604030504040204" pitchFamily="34" charset="-120"/>
                  </a:rPr>
                  <a:t>，</a:t>
                </a:r>
                <a:br>
                  <a:rPr lang="en-US" altLang="zh-TW" sz="1200" b="0" i="0" u="none" dirty="0">
                    <a:solidFill>
                      <a:srgbClr val="0070C0"/>
                    </a:solidFill>
                    <a:effectLst/>
                    <a:ea typeface="Microsoft JhengHei" panose="020B0604030504040204" pitchFamily="34" charset="-120"/>
                  </a:rPr>
                </a:br>
                <a:r>
                  <a:rPr lang="zh-TW" altLang="zh-TW" sz="1800" dirty="0">
                    <a:solidFill>
                      <a:srgbClr val="201F1E"/>
                    </a:solidFill>
                    <a:effectLst/>
                    <a:ea typeface="Microsoft JhengHei" panose="020B0604030504040204" pitchFamily="34" charset="-120"/>
                  </a:rPr>
                  <a:t>就以剛剛的</a:t>
                </a:r>
                <a:r>
                  <a:rPr lang="zh-TW" altLang="zh-TW" sz="1800" b="1" u="sng" dirty="0">
                    <a:solidFill>
                      <a:srgbClr val="201F1E"/>
                    </a:solidFill>
                    <a:effectLst/>
                    <a:ea typeface="Microsoft JhengHei" panose="020B0604030504040204" pitchFamily="34" charset="-120"/>
                  </a:rPr>
                  <a:t>頂點</a:t>
                </a:r>
                <a:r>
                  <a:rPr lang="zh-TW" altLang="zh-TW" sz="1800" dirty="0">
                    <a:solidFill>
                      <a:srgbClr val="201F1E"/>
                    </a:solidFill>
                    <a:effectLst/>
                    <a:ea typeface="Microsoft JhengHei" panose="020B0604030504040204" pitchFamily="34" charset="-120"/>
                  </a:rPr>
                  <a:t> 往下</a:t>
                </a:r>
                <a:r>
                  <a:rPr lang="zh-TW" altLang="zh-TW" sz="1800" b="1" u="sng" dirty="0">
                    <a:solidFill>
                      <a:srgbClr val="201F1E"/>
                    </a:solidFill>
                    <a:effectLst/>
                    <a:ea typeface="Microsoft JhengHei" panose="020B0604030504040204" pitchFamily="34" charset="-120"/>
                  </a:rPr>
                  <a:t>重複做</a:t>
                </a:r>
                <a:r>
                  <a:rPr lang="zh-TW" altLang="zh-TW" sz="1800" dirty="0">
                    <a:solidFill>
                      <a:srgbClr val="201F1E"/>
                    </a:solidFill>
                    <a:effectLst/>
                    <a:ea typeface="Microsoft JhengHei" panose="020B0604030504040204" pitchFamily="34" charset="-120"/>
                  </a:rPr>
                  <a:t>，找到 </a:t>
                </a:r>
                <a:r>
                  <a:rPr lang="zh-TW" altLang="zh-TW" sz="1800" b="1" u="sng" dirty="0">
                    <a:solidFill>
                      <a:srgbClr val="201F1E"/>
                    </a:solidFill>
                    <a:effectLst/>
                    <a:ea typeface="Microsoft JhengHei" panose="020B0604030504040204" pitchFamily="34" charset="-120"/>
                  </a:rPr>
                  <a:t>多段 直線近似</a:t>
                </a:r>
                <a:endParaRPr lang="zh-TW" altLang="zh-TW" sz="1800" dirty="0">
                  <a:solidFill>
                    <a:srgbClr val="201F1E"/>
                  </a:solidFill>
                  <a:effectLst/>
                  <a:ea typeface="Microsoft JhengHei" panose="020B0604030504040204" pitchFamily="34" charset="-120"/>
                </a:endParaRPr>
              </a:p>
              <a:p>
                <a:pPr marL="228600" indent="-228600">
                  <a:buFont typeface="+mj-lt"/>
                  <a:buAutoNum type="arabicPeriod"/>
                </a:pPr>
                <a:endParaRPr lang="en-US" altLang="zh-TW" b="1" u="sng" dirty="0"/>
              </a:p>
              <a:p>
                <a:endParaRPr lang="en-US" altLang="zh-TW" dirty="0"/>
              </a:p>
              <a:p>
                <a:endParaRPr lang="en-US" altLang="zh-TW" dirty="0"/>
              </a:p>
              <a:p>
                <a:r>
                  <a:rPr lang="en-US" altLang="zh-TW" dirty="0"/>
                  <a:t>-----------</a:t>
                </a:r>
              </a:p>
              <a:p>
                <a:endParaRPr lang="en-US" altLang="zh-TW" dirty="0"/>
              </a:p>
              <a:p>
                <a:pPr marL="342900" lvl="0" indent="-342900" rtl="0" fontAlgn="ctr">
                  <a:spcBef>
                    <a:spcPts val="0"/>
                  </a:spcBef>
                  <a:spcAft>
                    <a:spcPts val="0"/>
                  </a:spcAft>
                  <a:buFont typeface="Arial" panose="020B0604020202020204" pitchFamily="34" charset="0"/>
                  <a:buChar char="•"/>
                </a:pPr>
                <a:r>
                  <a:rPr lang="en-US" altLang="zh-TW" sz="1200" b="1" i="0" u="sng" dirty="0" err="1">
                    <a:solidFill>
                      <a:srgbClr val="0070C0"/>
                    </a:solidFill>
                    <a:effectLst/>
                    <a:ea typeface="Microsoft JhengHei" panose="020B0604030504040204" pitchFamily="34" charset="-120"/>
                  </a:rPr>
                  <a:t>太長切兩段</a:t>
                </a:r>
                <a:r>
                  <a:rPr lang="en-US" altLang="zh-TW" sz="1200" b="0" i="0" dirty="0" err="1">
                    <a:solidFill>
                      <a:srgbClr val="0070C0"/>
                    </a:solidFill>
                    <a:effectLst/>
                    <a:ea typeface="Microsoft JhengHei" panose="020B0604030504040204" pitchFamily="34" charset="-120"/>
                  </a:rPr>
                  <a:t>：</a:t>
                </a:r>
                <a:r>
                  <a:rPr lang="en-US" altLang="zh-TW" sz="1200" b="0" i="0" dirty="0" err="1">
                    <a:solidFill>
                      <a:srgbClr val="0070C0"/>
                    </a:solidFill>
                    <a:effectLst/>
                    <a:ea typeface="PMingLiU" panose="02020500000000000000" pitchFamily="18" charset="-120"/>
                  </a:rPr>
                  <a:t>若</a:t>
                </a:r>
                <a:r>
                  <a:rPr lang="en-US" altLang="zh-TW" sz="1200" b="0" i="0" dirty="0">
                    <a:solidFill>
                      <a:srgbClr val="0070C0"/>
                    </a:solidFill>
                    <a:effectLst/>
                    <a:ea typeface="PMingLiU" panose="02020500000000000000" pitchFamily="18" charset="-120"/>
                  </a:rPr>
                  <a:t> </a:t>
                </a:r>
                <a14:m>
                  <m:oMath xmlns:m="http://schemas.openxmlformats.org/officeDocument/2006/math">
                    <m:sSub>
                      <m:sSubPr>
                        <m:ctrlPr>
                          <a:rPr lang="zh-TW" altLang="zh-TW" sz="1200" b="0" i="1">
                            <a:solidFill>
                              <a:srgbClr val="0070C0"/>
                            </a:solidFill>
                            <a:effectLst/>
                            <a:latin typeface="Cambria Math" panose="02040503050406030204" pitchFamily="18" charset="0"/>
                            <a:ea typeface="Microsoft JhengHei" panose="020B0604030504040204" pitchFamily="34" charset="-120"/>
                          </a:rPr>
                        </m:ctrlPr>
                      </m:sSubPr>
                      <m:e>
                        <m:r>
                          <a:rPr lang="zh-TW" altLang="zh-TW" sz="1200" b="0" i="0">
                            <a:solidFill>
                              <a:srgbClr val="0070C0"/>
                            </a:solidFill>
                            <a:effectLst/>
                            <a:latin typeface="Cambria Math" panose="02040503050406030204" pitchFamily="18" charset="0"/>
                            <a:ea typeface="Microsoft JhengHei" panose="020B0604030504040204" pitchFamily="34" charset="-120"/>
                          </a:rPr>
                          <m:t>𝑑</m:t>
                        </m:r>
                      </m:e>
                      <m:sub>
                        <m:r>
                          <a:rPr lang="zh-TW" altLang="zh-TW" sz="1200" b="0" i="0">
                            <a:solidFill>
                              <a:srgbClr val="0070C0"/>
                            </a:solidFill>
                            <a:effectLst/>
                            <a:latin typeface="Cambria Math" panose="02040503050406030204" pitchFamily="18" charset="0"/>
                            <a:ea typeface="Microsoft JhengHei" panose="020B0604030504040204" pitchFamily="34" charset="-120"/>
                          </a:rPr>
                          <m:t>𝑚</m:t>
                        </m:r>
                      </m:sub>
                    </m:sSub>
                    <m:r>
                      <a:rPr lang="zh-TW" altLang="zh-TW" sz="1200" b="0" i="0">
                        <a:solidFill>
                          <a:srgbClr val="0070C0"/>
                        </a:solidFill>
                        <a:effectLst/>
                        <a:latin typeface="Cambria Math" panose="02040503050406030204" pitchFamily="18" charset="0"/>
                        <a:ea typeface="Microsoft JhengHei" panose="020B0604030504040204" pitchFamily="34" charset="-120"/>
                      </a:rPr>
                      <m:t>&gt;</m:t>
                    </m:r>
                    <m:r>
                      <a:rPr lang="zh-TW" altLang="zh-TW" sz="1200" b="0" i="0">
                        <a:solidFill>
                          <a:srgbClr val="0070C0"/>
                        </a:solidFill>
                        <a:effectLst/>
                        <a:latin typeface="Cambria Math" panose="02040503050406030204" pitchFamily="18" charset="0"/>
                        <a:ea typeface="Microsoft JhengHei" panose="020B0604030504040204" pitchFamily="34" charset="-120"/>
                      </a:rPr>
                      <m:t>𝑑</m:t>
                    </m:r>
                    <m:r>
                      <a:rPr lang="zh-TW" altLang="en-US" sz="1200" b="0" i="0">
                        <a:solidFill>
                          <a:srgbClr val="0070C0"/>
                        </a:solidFill>
                        <a:effectLst/>
                        <a:latin typeface="Cambria Math" panose="02040503050406030204" pitchFamily="18" charset="0"/>
                        <a:ea typeface="Microsoft JhengHei" panose="020B0604030504040204" pitchFamily="34" charset="-120"/>
                      </a:rPr>
                      <m:t>∗</m:t>
                    </m:r>
                  </m:oMath>
                </a14:m>
                <a:r>
                  <a:rPr lang="en-US" altLang="zh-TW" sz="1200" b="0" i="0" dirty="0">
                    <a:solidFill>
                      <a:srgbClr val="0070C0"/>
                    </a:solidFill>
                    <a:effectLst/>
                    <a:highlight>
                      <a:srgbClr val="FFFF00"/>
                    </a:highlight>
                    <a:ea typeface="Cambria Math" panose="02040503050406030204" pitchFamily="18" charset="0"/>
                  </a:rPr>
                  <a:t> (</a:t>
                </a:r>
                <a:r>
                  <a:rPr lang="zh-TW" altLang="zh-TW" sz="1200" b="0" i="0" dirty="0">
                    <a:solidFill>
                      <a:srgbClr val="0070C0"/>
                    </a:solidFill>
                    <a:effectLst/>
                    <a:highlight>
                      <a:srgbClr val="FFFF00"/>
                    </a:highlight>
                    <a:ea typeface="Söhne"/>
                  </a:rPr>
                  <a:t>距離</a:t>
                </a:r>
                <a:r>
                  <a:rPr lang="zh-TW" altLang="zh-TW" sz="1200" b="0" i="0" dirty="0">
                    <a:solidFill>
                      <a:srgbClr val="FA0000"/>
                    </a:solidFill>
                    <a:effectLst/>
                    <a:highlight>
                      <a:srgbClr val="FFFF00"/>
                    </a:highlight>
                    <a:ea typeface="Söhne"/>
                  </a:rPr>
                  <a:t>閾值</a:t>
                </a:r>
                <a:r>
                  <a:rPr lang="en-US" altLang="zh-TW" sz="1200" b="0" i="0" dirty="0">
                    <a:solidFill>
                      <a:srgbClr val="0070C0"/>
                    </a:solidFill>
                    <a:effectLst/>
                    <a:highlight>
                      <a:srgbClr val="FFFF00"/>
                    </a:highlight>
                    <a:ea typeface="Cambria Math" panose="02040503050406030204" pitchFamily="18" charset="0"/>
                  </a:rPr>
                  <a:t>)</a:t>
                </a:r>
                <a:r>
                  <a:rPr lang="en-US" altLang="zh-TW" sz="1200" b="0" i="0" dirty="0">
                    <a:solidFill>
                      <a:srgbClr val="0070C0"/>
                    </a:solidFill>
                    <a:effectLst/>
                    <a:ea typeface="PMingLiU" panose="02020500000000000000" pitchFamily="18" charset="-120"/>
                  </a:rPr>
                  <a:t>，</a:t>
                </a:r>
                <a:r>
                  <a:rPr lang="en-US" altLang="zh-TW" sz="1200" b="0" i="0" dirty="0" err="1">
                    <a:solidFill>
                      <a:srgbClr val="0070C0"/>
                    </a:solidFill>
                    <a:effectLst/>
                    <a:ea typeface="PMingLiU" panose="02020500000000000000" pitchFamily="18" charset="-120"/>
                  </a:rPr>
                  <a:t>則</a:t>
                </a:r>
                <a14:m>
                  <m:oMath xmlns:m="http://schemas.openxmlformats.org/officeDocument/2006/math">
                    <m:r>
                      <a:rPr lang="zh-TW" altLang="zh-TW" sz="1200" b="0" i="0">
                        <a:solidFill>
                          <a:srgbClr val="0070C0"/>
                        </a:solidFill>
                        <a:effectLst/>
                        <a:latin typeface="Cambria Math" panose="02040503050406030204" pitchFamily="18" charset="0"/>
                        <a:ea typeface="Microsoft JhengHei" panose="020B0604030504040204" pitchFamily="34" charset="-120"/>
                      </a:rPr>
                      <m:t>(</m:t>
                    </m:r>
                    <m:sSub>
                      <m:sSubPr>
                        <m:ctrlPr>
                          <a:rPr lang="zh-TW" altLang="zh-TW" sz="1200" b="0" i="1">
                            <a:solidFill>
                              <a:srgbClr val="0070C0"/>
                            </a:solidFill>
                            <a:effectLst/>
                            <a:latin typeface="Cambria Math" panose="02040503050406030204" pitchFamily="18" charset="0"/>
                            <a:ea typeface="Microsoft JhengHei" panose="020B0604030504040204" pitchFamily="34" charset="-120"/>
                          </a:rPr>
                        </m:ctrlPr>
                      </m:sSubPr>
                      <m:e>
                        <m:r>
                          <a:rPr lang="zh-TW" altLang="zh-TW" sz="1200" b="0" i="0">
                            <a:solidFill>
                              <a:srgbClr val="0070C0"/>
                            </a:solidFill>
                            <a:effectLst/>
                            <a:latin typeface="Cambria Math" panose="02040503050406030204" pitchFamily="18" charset="0"/>
                            <a:ea typeface="Microsoft JhengHei" panose="020B0604030504040204" pitchFamily="34" charset="-120"/>
                          </a:rPr>
                          <m:t>𝑟</m:t>
                        </m:r>
                      </m:e>
                      <m:sub>
                        <m:r>
                          <a:rPr lang="zh-TW" altLang="zh-TW" sz="1200" b="0" i="0">
                            <a:solidFill>
                              <a:srgbClr val="0070C0"/>
                            </a:solidFill>
                            <a:effectLst/>
                            <a:latin typeface="Cambria Math" panose="02040503050406030204" pitchFamily="18" charset="0"/>
                            <a:ea typeface="Microsoft JhengHei" panose="020B0604030504040204" pitchFamily="34" charset="-120"/>
                          </a:rPr>
                          <m:t>𝑚</m:t>
                        </m:r>
                      </m:sub>
                    </m:sSub>
                    <m:r>
                      <a:rPr lang="zh-TW" altLang="zh-TW" sz="1200" b="0" i="0">
                        <a:solidFill>
                          <a:srgbClr val="0070C0"/>
                        </a:solidFill>
                        <a:effectLst/>
                        <a:latin typeface="Cambria Math" panose="02040503050406030204" pitchFamily="18" charset="0"/>
                        <a:ea typeface="Microsoft JhengHei" panose="020B0604030504040204" pitchFamily="34" charset="-120"/>
                      </a:rPr>
                      <m:t>,</m:t>
                    </m:r>
                    <m:sSub>
                      <m:sSubPr>
                        <m:ctrlPr>
                          <a:rPr lang="zh-TW" altLang="zh-TW" sz="1200" b="0" i="1">
                            <a:solidFill>
                              <a:srgbClr val="0070C0"/>
                            </a:solidFill>
                            <a:effectLst/>
                            <a:latin typeface="Cambria Math" panose="02040503050406030204" pitchFamily="18" charset="0"/>
                            <a:ea typeface="Microsoft JhengHei" panose="020B0604030504040204" pitchFamily="34" charset="-120"/>
                          </a:rPr>
                        </m:ctrlPr>
                      </m:sSubPr>
                      <m:e>
                        <m:r>
                          <a:rPr lang="zh-TW" altLang="zh-TW" sz="1200" b="0" i="0">
                            <a:solidFill>
                              <a:srgbClr val="0070C0"/>
                            </a:solidFill>
                            <a:effectLst/>
                            <a:latin typeface="Cambria Math" panose="02040503050406030204" pitchFamily="18" charset="0"/>
                            <a:ea typeface="Microsoft JhengHei" panose="020B0604030504040204" pitchFamily="34" charset="-120"/>
                          </a:rPr>
                          <m:t>𝑐</m:t>
                        </m:r>
                      </m:e>
                      <m:sub>
                        <m:r>
                          <a:rPr lang="zh-TW" altLang="zh-TW" sz="1200" b="0" i="0">
                            <a:solidFill>
                              <a:srgbClr val="0070C0"/>
                            </a:solidFill>
                            <a:effectLst/>
                            <a:latin typeface="Cambria Math" panose="02040503050406030204" pitchFamily="18" charset="0"/>
                            <a:ea typeface="Microsoft JhengHei" panose="020B0604030504040204" pitchFamily="34" charset="-120"/>
                          </a:rPr>
                          <m:t>𝑚</m:t>
                        </m:r>
                      </m:sub>
                    </m:sSub>
                    <m:r>
                      <a:rPr lang="zh-TW" altLang="zh-TW" sz="1200" b="0" i="0">
                        <a:solidFill>
                          <a:srgbClr val="0070C0"/>
                        </a:solidFill>
                        <a:effectLst/>
                        <a:latin typeface="Cambria Math" panose="02040503050406030204" pitchFamily="18" charset="0"/>
                        <a:ea typeface="Microsoft JhengHei" panose="020B0604030504040204" pitchFamily="34" charset="-120"/>
                      </a:rPr>
                      <m:t>)</m:t>
                    </m:r>
                  </m:oMath>
                </a14:m>
                <a:r>
                  <a:rPr lang="zh-TW" altLang="zh-TW" sz="1200" b="0" i="0" dirty="0">
                    <a:solidFill>
                      <a:srgbClr val="0070C0"/>
                    </a:solidFill>
                    <a:effectLst/>
                    <a:ea typeface="Söhne"/>
                  </a:rPr>
                  <a:t>处</a:t>
                </a:r>
                <a:r>
                  <a:rPr lang="zh-TW" altLang="zh-TW" sz="1200" b="0" i="0" dirty="0">
                    <a:solidFill>
                      <a:srgbClr val="0070C0"/>
                    </a:solidFill>
                    <a:effectLst/>
                    <a:highlight>
                      <a:srgbClr val="FFFF00"/>
                    </a:highlight>
                    <a:ea typeface="Söhne"/>
                  </a:rPr>
                  <a:t>分割成兩部分</a:t>
                </a:r>
                <a:r>
                  <a:rPr lang="zh-TW" altLang="zh-TW" sz="1200" b="0" i="0" dirty="0">
                    <a:solidFill>
                      <a:srgbClr val="0070C0"/>
                    </a:solidFill>
                    <a:effectLst/>
                    <a:ea typeface="Microsoft JhengHei" panose="020B0604030504040204" pitchFamily="34" charset="-120"/>
                  </a:rPr>
                  <a:t>，</a:t>
                </a:r>
              </a:p>
              <a:p>
                <a:pPr marL="342900" lvl="0" indent="-342900" rtl="0" fontAlgn="ctr">
                  <a:spcBef>
                    <a:spcPts val="0"/>
                  </a:spcBef>
                  <a:spcAft>
                    <a:spcPts val="0"/>
                  </a:spcAft>
                  <a:buFont typeface="Arial" panose="020B0604020202020204" pitchFamily="34" charset="0"/>
                  <a:buChar char="•"/>
                </a:pPr>
                <a:r>
                  <a:rPr lang="zh-TW" altLang="zh-TW" sz="1200" b="1" i="0" u="sng" dirty="0">
                    <a:solidFill>
                      <a:srgbClr val="0070C0"/>
                    </a:solidFill>
                    <a:effectLst/>
                    <a:ea typeface="Microsoft JhengHei" panose="020B0604030504040204" pitchFamily="34" charset="-120"/>
                  </a:rPr>
                  <a:t>持續分割</a:t>
                </a:r>
                <a:r>
                  <a:rPr lang="zh-TW" altLang="zh-TW" sz="1200" b="0" i="0" dirty="0">
                    <a:solidFill>
                      <a:srgbClr val="0070C0"/>
                    </a:solidFill>
                    <a:effectLst/>
                    <a:ea typeface="Microsoft JhengHei" panose="020B0604030504040204" pitchFamily="34" charset="-120"/>
                  </a:rPr>
                  <a:t>：切到</a:t>
                </a:r>
                <a:r>
                  <a:rPr lang="zh-TW" altLang="zh-TW" sz="1200" b="0" i="0" dirty="0">
                    <a:solidFill>
                      <a:srgbClr val="FA0000"/>
                    </a:solidFill>
                    <a:effectLst/>
                    <a:highlight>
                      <a:srgbClr val="FFFF00"/>
                    </a:highlight>
                    <a:ea typeface="Microsoft JhengHei" panose="020B0604030504040204" pitchFamily="34" charset="-120"/>
                  </a:rPr>
                  <a:t>所有子序列</a:t>
                </a:r>
                <a:r>
                  <a:rPr lang="zh-TW" altLang="zh-TW" sz="1200" b="0" i="0" dirty="0">
                    <a:solidFill>
                      <a:srgbClr val="0070C0"/>
                    </a:solidFill>
                    <a:effectLst/>
                    <a:ea typeface="Microsoft JhengHei" panose="020B0604030504040204" pitchFamily="34" charset="-120"/>
                  </a:rPr>
                  <a:t>都可以近似看作是</a:t>
                </a:r>
                <a:r>
                  <a:rPr lang="zh-TW" altLang="zh-TW" sz="1200" b="0" i="0" dirty="0">
                    <a:solidFill>
                      <a:srgbClr val="FA0000"/>
                    </a:solidFill>
                    <a:effectLst/>
                    <a:highlight>
                      <a:srgbClr val="FFFF00"/>
                    </a:highlight>
                    <a:ea typeface="Microsoft JhengHei" panose="020B0604030504040204" pitchFamily="34" charset="-120"/>
                  </a:rPr>
                  <a:t>直線</a:t>
                </a:r>
                <a:r>
                  <a:rPr lang="zh-TW" altLang="zh-TW" sz="1200" b="0" i="0" dirty="0">
                    <a:solidFill>
                      <a:srgbClr val="0070C0"/>
                    </a:solidFill>
                    <a:effectLst/>
                    <a:ea typeface="Microsoft JhengHei" panose="020B0604030504040204" pitchFamily="34" charset="-120"/>
                  </a:rPr>
                  <a:t>段。</a:t>
                </a:r>
                <a:endParaRPr lang="en-US" altLang="zh-TW" sz="1200" b="0" i="0" dirty="0">
                  <a:solidFill>
                    <a:srgbClr val="0070C0"/>
                  </a:solidFill>
                  <a:effectLst/>
                  <a:ea typeface="Microsoft JhengHei" panose="020B0604030504040204" pitchFamily="34" charset="-120"/>
                </a:endParaRPr>
              </a:p>
              <a:p>
                <a:pPr marL="0" indent="0">
                  <a:buNone/>
                </a:pPr>
                <a:endParaRPr lang="en-US" altLang="zh-CN" dirty="0"/>
              </a:p>
              <a:p>
                <a:pPr marL="0" indent="0">
                  <a:buNone/>
                </a:pPr>
                <a:r>
                  <a:rPr lang="zh-CN" altLang="en-US" dirty="0"/>
                  <a:t>連續近似</a:t>
                </a:r>
                <a:endParaRPr lang="en-US" altLang="zh-CN" dirty="0"/>
              </a:p>
              <a:p>
                <a:pPr marL="0" indent="0">
                  <a:buNone/>
                </a:pPr>
                <a:r>
                  <a:rPr lang="zh-TW" altLang="en-US" dirty="0"/>
                  <a:t>線的簡化</a:t>
                </a:r>
                <a:r>
                  <a:rPr lang="en-US" altLang="zh-TW" dirty="0"/>
                  <a:t>:</a:t>
                </a:r>
              </a:p>
              <a:p>
                <a:pPr marL="228600" indent="-228600">
                  <a:buFont typeface="+mj-lt"/>
                  <a:buAutoNum type="arabicPeriod"/>
                </a:pPr>
                <a:r>
                  <a:rPr lang="zh-TW" altLang="en-US" dirty="0"/>
                  <a:t>分段线性 </a:t>
                </a:r>
                <a:r>
                  <a:rPr lang="zh-TW" altLang="zh-TW" dirty="0"/>
                  <a:t>折線</a:t>
                </a:r>
                <a:endParaRPr lang="zh-TW" altLang="en-US" dirty="0"/>
              </a:p>
              <a:p>
                <a:pPr marL="228600" indent="-228600">
                  <a:buFont typeface="+mj-lt"/>
                  <a:buAutoNum type="arabicPeriod"/>
                </a:pPr>
                <a:r>
                  <a:rPr lang="en-US" altLang="zh-CN" dirty="0"/>
                  <a:t>b</a:t>
                </a:r>
                <a:r>
                  <a:rPr lang="zh-TW" altLang="en-US" dirty="0"/>
                  <a:t>样条 曲线</a:t>
                </a:r>
                <a:endParaRPr lang="en-US" altLang="zh-CN" dirty="0"/>
              </a:p>
              <a:p>
                <a:endParaRPr lang="en-US" altLang="zh-TW" dirty="0"/>
              </a:p>
              <a:p>
                <a:r>
                  <a:rPr lang="en-US" altLang="zh-TW" dirty="0">
                    <a:effectLst/>
                  </a:rPr>
                  <a:t>Figure 4.40 Approximating a curve (shown in black) as a polyline or B-spline: </a:t>
                </a:r>
              </a:p>
              <a:p>
                <a:pPr marL="228600" indent="-228600">
                  <a:buAutoNum type="alphaLcParenBoth"/>
                </a:pPr>
                <a:r>
                  <a:rPr lang="en-US" altLang="zh-TW" dirty="0">
                    <a:effectLst/>
                  </a:rPr>
                  <a:t>original curve and a poly line approximation shown in red; </a:t>
                </a:r>
              </a:p>
              <a:p>
                <a:pPr marL="228600" indent="-228600">
                  <a:buAutoNum type="alphaLcParenBoth"/>
                </a:pPr>
                <a:r>
                  <a:rPr lang="en-US" altLang="zh-TW" dirty="0">
                    <a:effectLst/>
                  </a:rPr>
                  <a:t>successive approximation by recursively finding points furthest away from the current approximation; </a:t>
                </a:r>
              </a:p>
              <a:p>
                <a:pPr marL="228600" indent="-228600">
                  <a:buAutoNum type="alphaLcParenBoth"/>
                </a:pPr>
                <a:r>
                  <a:rPr lang="en-US" altLang="zh-TW" dirty="0">
                    <a:effectLst/>
                  </a:rPr>
                  <a:t>smooth interpolating spline, shown in dark blue, fit to the polyline vertices.</a:t>
                </a:r>
              </a:p>
              <a:p>
                <a:pPr marL="0" indent="0">
                  <a:buNone/>
                </a:pPr>
                <a:endParaRPr lang="en-US" altLang="zh-CN" dirty="0"/>
              </a:p>
              <a:p>
                <a:pPr marL="0" indent="0">
                  <a:buNone/>
                </a:pPr>
                <a:r>
                  <a:rPr lang="zh-CN" altLang="en-US" dirty="0"/>
                  <a:t>图</a:t>
                </a:r>
                <a:r>
                  <a:rPr lang="en-US" altLang="zh-CN" dirty="0"/>
                  <a:t>4.40</a:t>
                </a:r>
                <a:r>
                  <a:rPr lang="zh-TW" altLang="en-US" dirty="0"/>
                  <a:t> </a:t>
                </a:r>
                <a:r>
                  <a:rPr lang="zh-CN" altLang="en-US" dirty="0"/>
                  <a:t>将曲线</a:t>
                </a:r>
                <a:r>
                  <a:rPr lang="en-US" altLang="zh-CN" dirty="0"/>
                  <a:t>(</a:t>
                </a:r>
                <a:r>
                  <a:rPr lang="zh-CN" altLang="en-US" dirty="0"/>
                  <a:t>黑色部分</a:t>
                </a:r>
                <a:r>
                  <a:rPr lang="en-US" altLang="zh-CN" dirty="0"/>
                  <a:t>)</a:t>
                </a:r>
                <a:r>
                  <a:rPr lang="zh-TW" altLang="en-US" dirty="0"/>
                  <a:t> </a:t>
                </a:r>
                <a:r>
                  <a:rPr lang="zh-CN" altLang="en-US" dirty="0"/>
                  <a:t>近似为 折线 或 </a:t>
                </a:r>
                <a:r>
                  <a:rPr lang="zh-TW" altLang="zh-TW" dirty="0"/>
                  <a:t>B樣條曲線</a:t>
                </a:r>
                <a:r>
                  <a:rPr lang="en-US" altLang="zh-CN" dirty="0"/>
                  <a:t>:</a:t>
                </a:r>
              </a:p>
              <a:p>
                <a:pPr marL="228600" indent="-228600">
                  <a:buAutoNum type="alphaLcParenBoth"/>
                </a:pPr>
                <a:r>
                  <a:rPr lang="zh-TW" altLang="en-US" dirty="0"/>
                  <a:t>原始曲线 和 红色 表示 的 折线近似值</a:t>
                </a:r>
                <a:r>
                  <a:rPr lang="en-US" altLang="zh-TW" dirty="0"/>
                  <a:t>;</a:t>
                </a:r>
              </a:p>
              <a:p>
                <a:pPr marL="228600" indent="-228600">
                  <a:buAutoNum type="alphaLcParenBoth"/>
                </a:pPr>
                <a:r>
                  <a:rPr lang="zh-TW" altLang="en-US" dirty="0"/>
                  <a:t>通过 递归 寻找 离当前近似 最远的点，进行 逐次逼近</a:t>
                </a:r>
                <a:r>
                  <a:rPr lang="en-US" altLang="zh-TW" dirty="0"/>
                  <a:t>;</a:t>
                </a:r>
              </a:p>
              <a:p>
                <a:pPr marL="228600" indent="-228600">
                  <a:buAutoNum type="alphaLcParenBoth"/>
                </a:pPr>
                <a:r>
                  <a:rPr lang="zh-TW" altLang="en-US" dirty="0"/>
                  <a:t>深蓝色 表示的  </a:t>
                </a:r>
                <a:r>
                  <a:rPr lang="zh-CN" altLang="en-US" dirty="0"/>
                  <a:t>平滑</a:t>
                </a:r>
                <a:r>
                  <a:rPr lang="zh-TW" altLang="en-US" dirty="0"/>
                  <a:t>的插值样条，适合</a:t>
                </a:r>
                <a:r>
                  <a:rPr lang="zh-CN" altLang="en-US" dirty="0"/>
                  <a:t>于</a:t>
                </a:r>
                <a:r>
                  <a:rPr lang="zh-TW" altLang="en-US" dirty="0"/>
                  <a:t> 折线顶点。</a:t>
                </a:r>
                <a:endParaRPr lang="en-US" altLang="zh-CN" dirty="0"/>
              </a:p>
            </p:txBody>
          </p:sp>
        </mc:Choice>
        <mc:Fallback xmlns="">
          <p:sp>
            <p:nvSpPr>
              <p:cNvPr id="3" name="備忘稿版面配置區 2"/>
              <p:cNvSpPr>
                <a:spLocks noGrp="1"/>
              </p:cNvSpPr>
              <p:nvPr>
                <p:ph type="body" idx="1"/>
              </p:nvPr>
            </p:nvSpPr>
            <p:spPr/>
            <p:txBody>
              <a:bodyPr>
                <a:normAutofit fontScale="77500" lnSpcReduction="20000"/>
              </a:bodyPr>
              <a:lstStyle/>
              <a:p>
                <a:pPr rtl="0" fontAlgn="ctr">
                  <a:spcBef>
                    <a:spcPts val="0"/>
                  </a:spcBef>
                  <a:spcAft>
                    <a:spcPts val="0"/>
                  </a:spcAft>
                  <a:buFont typeface="Arial" panose="020B0604020202020204" pitchFamily="34" charset="0"/>
                  <a:buNone/>
                </a:pPr>
                <a:r>
                  <a:rPr lang="zh-TW" altLang="zh-TW" sz="1100" dirty="0">
                    <a:solidFill>
                      <a:srgbClr val="201F1E"/>
                    </a:solidFill>
                    <a:effectLst/>
                    <a:ea typeface="Microsoft JhengHei" panose="020B0604030504040204" pitchFamily="34" charset="-120"/>
                  </a:rPr>
                  <a:t>一般</a:t>
                </a:r>
                <a:r>
                  <a:rPr lang="zh-TW" altLang="zh-TW" sz="1100" b="1" u="sng" dirty="0">
                    <a:solidFill>
                      <a:srgbClr val="201F1E"/>
                    </a:solidFill>
                    <a:effectLst/>
                    <a:ea typeface="Microsoft JhengHei" panose="020B0604030504040204" pitchFamily="34" charset="-120"/>
                  </a:rPr>
                  <a:t>自然界</a:t>
                </a:r>
                <a:r>
                  <a:rPr lang="zh-TW" altLang="zh-TW" sz="1100" dirty="0">
                    <a:solidFill>
                      <a:srgbClr val="201F1E"/>
                    </a:solidFill>
                    <a:effectLst/>
                    <a:ea typeface="Microsoft JhengHei" panose="020B0604030504040204" pitchFamily="34" charset="-120"/>
                  </a:rPr>
                  <a:t> 大部分是</a:t>
                </a:r>
                <a:r>
                  <a:rPr lang="zh-TW" altLang="zh-TW" sz="1100" b="1" u="sng" dirty="0">
                    <a:solidFill>
                      <a:srgbClr val="201F1E"/>
                    </a:solidFill>
                    <a:effectLst/>
                    <a:ea typeface="Microsoft JhengHei" panose="020B0604030504040204" pitchFamily="34" charset="-120"/>
                  </a:rPr>
                  <a:t>曲線</a:t>
                </a:r>
                <a:r>
                  <a:rPr lang="zh-TW" altLang="zh-TW" sz="1100" dirty="0">
                    <a:solidFill>
                      <a:srgbClr val="201F1E"/>
                    </a:solidFill>
                    <a:effectLst/>
                    <a:ea typeface="Microsoft JhengHei" panose="020B0604030504040204" pitchFamily="34" charset="-120"/>
                  </a:rPr>
                  <a:t>，但</a:t>
                </a:r>
                <a:r>
                  <a:rPr lang="zh-TW" altLang="zh-TW" sz="1100" b="1" u="sng" dirty="0">
                    <a:solidFill>
                      <a:srgbClr val="201F1E"/>
                    </a:solidFill>
                    <a:effectLst/>
                    <a:ea typeface="Microsoft JhengHei" panose="020B0604030504040204" pitchFamily="34" charset="-120"/>
                  </a:rPr>
                  <a:t>直線</a:t>
                </a:r>
                <a:r>
                  <a:rPr lang="en-US" altLang="zh-TW"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較好處理</a:t>
                </a:r>
                <a:r>
                  <a:rPr lang="zh-TW" altLang="zh-TW" sz="1100" dirty="0">
                    <a:solidFill>
                      <a:srgbClr val="201F1E"/>
                    </a:solidFill>
                    <a:effectLst/>
                    <a:ea typeface="Microsoft JhengHei" panose="020B0604030504040204" pitchFamily="34" charset="-120"/>
                  </a:rPr>
                  <a:t>，所以想用</a:t>
                </a:r>
                <a:r>
                  <a:rPr lang="zh-TW" altLang="zh-TW" sz="1100" b="1" u="sng" dirty="0">
                    <a:solidFill>
                      <a:srgbClr val="201F1E"/>
                    </a:solidFill>
                    <a:effectLst/>
                    <a:ea typeface="Microsoft JhengHei" panose="020B0604030504040204" pitchFamily="34" charset="-120"/>
                  </a:rPr>
                  <a:t>直線</a:t>
                </a:r>
                <a:r>
                  <a:rPr lang="en-US" altLang="zh-TW" sz="1100" dirty="0">
                    <a:solidFill>
                      <a:srgbClr val="201F1E"/>
                    </a:solidFill>
                    <a:effectLst/>
                    <a:ea typeface="Microsoft JhengHei" panose="020B0604030504040204" pitchFamily="34" charset="-120"/>
                  </a:rPr>
                  <a:t> </a:t>
                </a:r>
                <a:r>
                  <a:rPr lang="zh-TW" altLang="zh-TW" sz="1100" b="1" u="sng" dirty="0">
                    <a:solidFill>
                      <a:srgbClr val="201F1E"/>
                    </a:solidFill>
                    <a:effectLst/>
                    <a:ea typeface="Microsoft JhengHei" panose="020B0604030504040204" pitchFamily="34" charset="-120"/>
                  </a:rPr>
                  <a:t>表示</a:t>
                </a:r>
                <a:endParaRPr lang="zh-TW" altLang="zh-TW" sz="1100" dirty="0">
                  <a:solidFill>
                    <a:srgbClr val="201F1E"/>
                  </a:solidFill>
                  <a:effectLst/>
                  <a:ea typeface="Microsoft JhengHei" panose="020B0604030504040204" pitchFamily="34" charset="-120"/>
                </a:endParaRPr>
              </a:p>
              <a:p>
                <a:pPr marL="342900" indent="-342900" rtl="0" fontAlgn="ctr">
                  <a:spcBef>
                    <a:spcPts val="0"/>
                  </a:spcBef>
                  <a:spcAft>
                    <a:spcPts val="0"/>
                  </a:spcAft>
                  <a:buFont typeface="+mj-lt"/>
                  <a:buAutoNum type="arabicPeriod"/>
                </a:pPr>
                <a:r>
                  <a:rPr lang="en-US" altLang="zh-TW" sz="1800" b="0" i="0" dirty="0">
                    <a:solidFill>
                      <a:srgbClr val="201F1E"/>
                    </a:solidFill>
                    <a:effectLst/>
                    <a:ea typeface="Microsoft JhengHei" panose="020B0604030504040204" pitchFamily="34" charset="-120"/>
                  </a:rPr>
                  <a:t>(a) </a:t>
                </a:r>
                <a:r>
                  <a:rPr lang="zh-TW" altLang="zh-TW" sz="1800" b="0" i="0" dirty="0">
                    <a:solidFill>
                      <a:srgbClr val="201F1E"/>
                    </a:solidFill>
                    <a:effectLst/>
                    <a:ea typeface="Microsoft JhengHei" panose="020B0604030504040204" pitchFamily="34" charset="-120"/>
                  </a:rPr>
                  <a:t>先用 </a:t>
                </a:r>
                <a:r>
                  <a:rPr lang="zh-TW" altLang="zh-TW" sz="1800" b="1" i="0" u="sng" dirty="0">
                    <a:solidFill>
                      <a:srgbClr val="201F1E"/>
                    </a:solidFill>
                    <a:effectLst/>
                    <a:ea typeface="Microsoft JhengHei" panose="020B0604030504040204" pitchFamily="34" charset="-120"/>
                  </a:rPr>
                  <a:t>連續近似曲線</a:t>
                </a:r>
                <a:r>
                  <a:rPr lang="en-US" altLang="zh-TW" sz="1800" b="0" i="0" dirty="0">
                    <a:solidFill>
                      <a:srgbClr val="201F1E"/>
                    </a:solidFill>
                    <a:effectLst/>
                    <a:ea typeface="Microsoft JhengHei" panose="020B0604030504040204" pitchFamily="34" charset="-120"/>
                  </a:rPr>
                  <a:t>：</a:t>
                </a:r>
                <a:r>
                  <a:rPr lang="zh-TW" altLang="zh-TW" sz="1800" b="0" i="0" dirty="0">
                    <a:solidFill>
                      <a:srgbClr val="201F1E"/>
                    </a:solidFill>
                    <a:effectLst/>
                    <a:ea typeface="Microsoft JhengHei" panose="020B0604030504040204" pitchFamily="34" charset="-120"/>
                  </a:rPr>
                  <a:t>用 多段 </a:t>
                </a:r>
                <a:r>
                  <a:rPr lang="zh-TW" altLang="zh-TW" sz="1800" b="1" i="0" u="sng" dirty="0">
                    <a:solidFill>
                      <a:srgbClr val="201F1E"/>
                    </a:solidFill>
                    <a:effectLst/>
                    <a:ea typeface="Microsoft JhengHei" panose="020B0604030504040204" pitchFamily="34" charset="-120"/>
                  </a:rPr>
                  <a:t>紅色直線</a:t>
                </a:r>
                <a:r>
                  <a:rPr lang="zh-TW" altLang="zh-TW" sz="1800" b="0" i="0" dirty="0">
                    <a:solidFill>
                      <a:srgbClr val="201F1E"/>
                    </a:solidFill>
                    <a:effectLst/>
                    <a:ea typeface="Microsoft JhengHei" panose="020B0604030504040204" pitchFamily="34" charset="-120"/>
                  </a:rPr>
                  <a:t>，去 </a:t>
                </a:r>
                <a:r>
                  <a:rPr lang="zh-TW" altLang="zh-TW" sz="1800" b="1" i="0" u="sng" dirty="0">
                    <a:solidFill>
                      <a:srgbClr val="201F1E"/>
                    </a:solidFill>
                    <a:effectLst/>
                    <a:ea typeface="Microsoft JhengHei" panose="020B0604030504040204" pitchFamily="34" charset="-120"/>
                  </a:rPr>
                  <a:t>逼近 黑色曲線 </a:t>
                </a:r>
                <a:endParaRPr lang="zh-TW" altLang="zh-TW" sz="1800" b="0" i="0" dirty="0">
                  <a:solidFill>
                    <a:srgbClr val="201F1E"/>
                  </a:solidFill>
                  <a:effectLst/>
                  <a:ea typeface="Microsoft JhengHei" panose="020B0604030504040204" pitchFamily="34" charset="-120"/>
                </a:endParaRPr>
              </a:p>
              <a:p>
                <a:pPr marL="342900" indent="-342900" rtl="0" fontAlgn="ctr">
                  <a:spcBef>
                    <a:spcPts val="0"/>
                  </a:spcBef>
                  <a:spcAft>
                    <a:spcPts val="0"/>
                  </a:spcAft>
                  <a:buFont typeface="+mj-lt"/>
                  <a:buAutoNum type="arabicPeriod"/>
                </a:pPr>
                <a:r>
                  <a:rPr lang="en-US" altLang="zh-TW" sz="1800" b="0" i="0" dirty="0">
                    <a:solidFill>
                      <a:srgbClr val="201F1E"/>
                    </a:solidFill>
                    <a:effectLst/>
                    <a:ea typeface="Microsoft JhengHei" panose="020B0604030504040204" pitchFamily="34" charset="-120"/>
                  </a:rPr>
                  <a:t>(c) </a:t>
                </a:r>
                <a:r>
                  <a:rPr lang="zh-TW" altLang="zh-TW" sz="1800" b="1" i="0" u="sng" dirty="0">
                    <a:solidFill>
                      <a:srgbClr val="201F1E"/>
                    </a:solidFill>
                    <a:effectLst/>
                    <a:ea typeface="Microsoft JhengHei" panose="020B0604030504040204" pitchFamily="34" charset="-120"/>
                  </a:rPr>
                  <a:t>紅直線</a:t>
                </a:r>
                <a:r>
                  <a:rPr lang="en-US" altLang="zh-TW" sz="1800" b="0" i="0" dirty="0">
                    <a:solidFill>
                      <a:srgbClr val="201F1E"/>
                    </a:solidFill>
                    <a:effectLst/>
                    <a:ea typeface="Microsoft JhengHei" panose="020B0604030504040204" pitchFamily="34" charset="-120"/>
                  </a:rPr>
                  <a:t> </a:t>
                </a:r>
                <a:r>
                  <a:rPr lang="zh-TW" altLang="zh-TW" sz="1800" b="1" i="0" u="sng" dirty="0">
                    <a:solidFill>
                      <a:srgbClr val="201F1E"/>
                    </a:solidFill>
                    <a:effectLst/>
                    <a:ea typeface="Microsoft JhengHei" panose="020B0604030504040204" pitchFamily="34" charset="-120"/>
                  </a:rPr>
                  <a:t>折線頂點</a:t>
                </a:r>
                <a:r>
                  <a:rPr lang="en-US" altLang="zh-TW" sz="1800" b="0" i="0" dirty="0">
                    <a:solidFill>
                      <a:srgbClr val="201F1E"/>
                    </a:solidFill>
                    <a:effectLst/>
                    <a:ea typeface="Microsoft JhengHei" panose="020B0604030504040204" pitchFamily="34" charset="-120"/>
                  </a:rPr>
                  <a:t>：</a:t>
                </a:r>
                <a:r>
                  <a:rPr lang="zh-TW" altLang="zh-TW" sz="1800" b="0" i="0" dirty="0">
                    <a:solidFill>
                      <a:srgbClr val="201F1E"/>
                    </a:solidFill>
                    <a:effectLst/>
                    <a:ea typeface="Microsoft JhengHei" panose="020B0604030504040204" pitchFamily="34" charset="-120"/>
                  </a:rPr>
                  <a:t>再用 </a:t>
                </a:r>
                <a:r>
                  <a:rPr lang="zh-TW" altLang="zh-TW" sz="1800" b="1" i="0" u="sng" dirty="0">
                    <a:solidFill>
                      <a:srgbClr val="201F1E"/>
                    </a:solidFill>
                    <a:effectLst/>
                    <a:ea typeface="Microsoft JhengHei" panose="020B0604030504040204" pitchFamily="34" charset="-120"/>
                  </a:rPr>
                  <a:t>平滑的插值樣條</a:t>
                </a:r>
                <a:r>
                  <a:rPr lang="zh-TW" altLang="zh-TW" sz="1800" b="0" i="0" dirty="0">
                    <a:solidFill>
                      <a:srgbClr val="201F1E"/>
                    </a:solidFill>
                    <a:effectLst/>
                    <a:ea typeface="Microsoft JhengHei" panose="020B0604030504040204" pitchFamily="34" charset="-120"/>
                  </a:rPr>
                  <a:t> 去 </a:t>
                </a:r>
                <a:r>
                  <a:rPr lang="en-US" altLang="zh-TW" sz="1800" b="0" i="0" dirty="0">
                    <a:solidFill>
                      <a:srgbClr val="201F1E"/>
                    </a:solidFill>
                    <a:effectLst/>
                    <a:ea typeface="Microsoft JhengHei" panose="020B0604030504040204" pitchFamily="34" charset="-120"/>
                  </a:rPr>
                  <a:t>fit </a:t>
                </a:r>
                <a:r>
                  <a:rPr lang="zh-TW" altLang="zh-TW" sz="1800" b="0" i="0" dirty="0">
                    <a:solidFill>
                      <a:srgbClr val="201F1E"/>
                    </a:solidFill>
                    <a:effectLst/>
                    <a:ea typeface="Microsoft JhengHei" panose="020B0604030504040204" pitchFamily="34" charset="-120"/>
                  </a:rPr>
                  <a:t>成 </a:t>
                </a:r>
                <a:r>
                  <a:rPr lang="zh-TW" altLang="zh-TW" sz="1800" b="1" i="0" u="sng" dirty="0">
                    <a:solidFill>
                      <a:srgbClr val="201F1E"/>
                    </a:solidFill>
                    <a:effectLst/>
                    <a:ea typeface="Microsoft JhengHei" panose="020B0604030504040204" pitchFamily="34" charset="-120"/>
                  </a:rPr>
                  <a:t>深藍色曲線</a:t>
                </a:r>
                <a:endParaRPr lang="zh-TW" altLang="zh-TW" sz="1800" b="0" i="0" dirty="0">
                  <a:solidFill>
                    <a:srgbClr val="201F1E"/>
                  </a:solidFill>
                  <a:effectLst/>
                  <a:ea typeface="Microsoft JhengHei" panose="020B0604030504040204" pitchFamily="34" charset="-120"/>
                </a:endParaRPr>
              </a:p>
              <a:p>
                <a:endParaRPr lang="en-US" altLang="zh-TW" dirty="0"/>
              </a:p>
              <a:p>
                <a:r>
                  <a:rPr lang="zh-TW" altLang="en-US" dirty="0"/>
                  <a:t>這邊用兩個方法：</a:t>
                </a:r>
                <a:endParaRPr lang="en-US" altLang="zh-TW" dirty="0"/>
              </a:p>
              <a:p>
                <a:pPr marL="228600" indent="-228600" rtl="0" fontAlgn="ctr">
                  <a:spcBef>
                    <a:spcPts val="0"/>
                  </a:spcBef>
                  <a:spcAft>
                    <a:spcPts val="0"/>
                  </a:spcAft>
                  <a:buFont typeface="+mj-lt"/>
                  <a:buAutoNum type="arabicPeriod"/>
                </a:pPr>
                <a:r>
                  <a:rPr lang="zh-TW" altLang="zh-TW" sz="1100" b="0" i="0" dirty="0">
                    <a:solidFill>
                      <a:srgbClr val="201F1E"/>
                    </a:solidFill>
                    <a:effectLst/>
                    <a:ea typeface="Microsoft JhengHei" panose="020B0604030504040204" pitchFamily="34" charset="-120"/>
                  </a:rPr>
                  <a:t>第一個 </a:t>
                </a:r>
                <a:r>
                  <a:rPr lang="zh-TW" altLang="zh-TW" sz="1100" b="1" i="0" u="sng" dirty="0">
                    <a:solidFill>
                      <a:srgbClr val="201F1E"/>
                    </a:solidFill>
                    <a:effectLst/>
                    <a:ea typeface="Microsoft JhengHei" panose="020B0604030504040204" pitchFamily="34" charset="-120"/>
                  </a:rPr>
                  <a:t>分段線性折線</a:t>
                </a:r>
                <a:r>
                  <a:rPr lang="zh-TW" altLang="zh-TW" sz="1100" b="0" i="0" dirty="0">
                    <a:solidFill>
                      <a:srgbClr val="201F1E"/>
                    </a:solidFill>
                    <a:effectLst/>
                    <a:ea typeface="Microsoft JhengHei" panose="020B0604030504040204" pitchFamily="34" charset="-120"/>
                  </a:rPr>
                  <a:t>：</a:t>
                </a:r>
                <a:r>
                  <a:rPr lang="zh-TW" altLang="zh-TW" sz="1100" b="1" i="0" u="sng" dirty="0">
                    <a:solidFill>
                      <a:srgbClr val="201F1E"/>
                    </a:solidFill>
                    <a:effectLst/>
                    <a:ea typeface="Microsoft JhengHei" panose="020B0604030504040204" pitchFamily="34" charset="-120"/>
                  </a:rPr>
                  <a:t>遞回</a:t>
                </a:r>
                <a:r>
                  <a:rPr lang="zh-TW" altLang="zh-TW" sz="1100" b="0" i="0" dirty="0">
                    <a:solidFill>
                      <a:srgbClr val="201F1E"/>
                    </a:solidFill>
                    <a:effectLst/>
                    <a:ea typeface="Microsoft JhengHei" panose="020B0604030504040204" pitchFamily="34" charset="-120"/>
                  </a:rPr>
                  <a:t>的</a:t>
                </a:r>
                <a:r>
                  <a:rPr lang="zh-TW" altLang="zh-TW" sz="1100" b="1" i="0" u="sng" dirty="0">
                    <a:solidFill>
                      <a:srgbClr val="201F1E"/>
                    </a:solidFill>
                    <a:effectLst/>
                    <a:ea typeface="Microsoft JhengHei" panose="020B0604030504040204" pitchFamily="34" charset="-120"/>
                  </a:rPr>
                  <a:t>近似曲線</a:t>
                </a:r>
                <a:endParaRPr lang="zh-TW" altLang="zh-TW" sz="1100" b="0" i="0" dirty="0">
                  <a:solidFill>
                    <a:srgbClr val="201F1E"/>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en-US" altLang="zh-TW" sz="1100" b="0" i="0" dirty="0">
                    <a:solidFill>
                      <a:srgbClr val="201F1E"/>
                    </a:solidFill>
                    <a:effectLst/>
                    <a:ea typeface="Microsoft JhengHei" panose="020B0604030504040204" pitchFamily="34" charset="-120"/>
                  </a:rPr>
                  <a:t>(b) </a:t>
                </a:r>
                <a:r>
                  <a:rPr lang="zh-TW" altLang="zh-TW" sz="1100" b="0" i="0" dirty="0">
                    <a:solidFill>
                      <a:srgbClr val="201F1E"/>
                    </a:solidFill>
                    <a:effectLst/>
                    <a:ea typeface="Microsoft JhengHei" panose="020B0604030504040204" pitchFamily="34" charset="-120"/>
                  </a:rPr>
                  <a:t>找 </a:t>
                </a:r>
                <a:r>
                  <a:rPr lang="zh-TW" altLang="zh-TW" sz="1100" b="1" i="0" u="sng" dirty="0">
                    <a:solidFill>
                      <a:srgbClr val="201F1E"/>
                    </a:solidFill>
                    <a:effectLst/>
                    <a:ea typeface="Microsoft JhengHei" panose="020B0604030504040204" pitchFamily="34" charset="-120"/>
                  </a:rPr>
                  <a:t>黑色曲線 最</a:t>
                </a:r>
                <a:r>
                  <a:rPr lang="zh-TW" altLang="zh-TW" sz="1100" b="1" i="0" u="sng" dirty="0">
                    <a:solidFill>
                      <a:srgbClr val="201F1E"/>
                    </a:solidFill>
                    <a:effectLst/>
                    <a:highlight>
                      <a:srgbClr val="FFFF00"/>
                    </a:highlight>
                    <a:ea typeface="Microsoft JhengHei" panose="020B0604030504040204" pitchFamily="34" charset="-120"/>
                  </a:rPr>
                  <a:t>彎曲</a:t>
                </a:r>
                <a:r>
                  <a:rPr lang="zh-TW" altLang="zh-TW" sz="1100" b="1" i="0" u="sng" dirty="0">
                    <a:solidFill>
                      <a:srgbClr val="201F1E"/>
                    </a:solidFill>
                    <a:effectLst/>
                    <a:ea typeface="Microsoft JhengHei" panose="020B0604030504040204" pitchFamily="34" charset="-120"/>
                  </a:rPr>
                  <a:t>部分</a:t>
                </a:r>
                <a:r>
                  <a:rPr lang="zh-TW" altLang="zh-TW" sz="1100" b="0" i="0" dirty="0">
                    <a:solidFill>
                      <a:srgbClr val="201F1E"/>
                    </a:solidFill>
                    <a:effectLst/>
                    <a:ea typeface="Microsoft JhengHei" panose="020B0604030504040204" pitchFamily="34" charset="-120"/>
                  </a:rPr>
                  <a:t>：</a:t>
                </a:r>
                <a:r>
                  <a:rPr lang="en-US" altLang="zh-TW" sz="1100" b="0" i="0" dirty="0">
                    <a:solidFill>
                      <a:srgbClr val="201F1E"/>
                    </a:solidFill>
                    <a:effectLst/>
                    <a:ea typeface="Microsoft JhengHei" panose="020B0604030504040204" pitchFamily="34" charset="-120"/>
                  </a:rPr>
                  <a:t> </a:t>
                </a:r>
                <a:r>
                  <a:rPr lang="zh-TW" altLang="zh-TW" sz="1100" b="0" i="0" dirty="0">
                    <a:solidFill>
                      <a:srgbClr val="201F1E"/>
                    </a:solidFill>
                    <a:effectLst/>
                    <a:highlight>
                      <a:srgbClr val="FFFF00"/>
                    </a:highlight>
                    <a:ea typeface="Microsoft JhengHei" panose="020B0604030504040204" pitchFamily="34" charset="-120"/>
                  </a:rPr>
                  <a:t>弧線</a:t>
                </a:r>
                <a:r>
                  <a:rPr lang="zh-TW" altLang="zh-TW" sz="1100" b="1" i="0" u="sng" dirty="0">
                    <a:solidFill>
                      <a:srgbClr val="201F1E"/>
                    </a:solidFill>
                    <a:effectLst/>
                    <a:highlight>
                      <a:srgbClr val="FFFF00"/>
                    </a:highlight>
                    <a:ea typeface="Microsoft JhengHei" panose="020B0604030504040204" pitchFamily="34" charset="-120"/>
                  </a:rPr>
                  <a:t>兩端點</a:t>
                </a:r>
                <a:r>
                  <a:rPr lang="zh-TW" altLang="zh-TW" sz="1100" b="0" i="0" dirty="0">
                    <a:solidFill>
                      <a:srgbClr val="201F1E"/>
                    </a:solidFill>
                    <a:effectLst/>
                    <a:ea typeface="Microsoft JhengHei" panose="020B0604030504040204" pitchFamily="34" charset="-120"/>
                  </a:rPr>
                  <a:t> 組成的 </a:t>
                </a:r>
                <a:r>
                  <a:rPr lang="zh-TW" altLang="zh-TW" sz="1100" b="1" i="0" u="sng" dirty="0">
                    <a:solidFill>
                      <a:srgbClr val="201F1E"/>
                    </a:solidFill>
                    <a:effectLst/>
                    <a:ea typeface="Microsoft JhengHei" panose="020B0604030504040204" pitchFamily="34" charset="-120"/>
                  </a:rPr>
                  <a:t>藍色</a:t>
                </a:r>
                <a:r>
                  <a:rPr lang="zh-TW" altLang="zh-TW" sz="1100" b="1" i="0" u="sng" dirty="0">
                    <a:solidFill>
                      <a:srgbClr val="201F1E"/>
                    </a:solidFill>
                    <a:effectLst/>
                    <a:highlight>
                      <a:srgbClr val="FFFF00"/>
                    </a:highlight>
                    <a:ea typeface="Microsoft JhengHei" panose="020B0604030504040204" pitchFamily="34" charset="-120"/>
                  </a:rPr>
                  <a:t>直線</a:t>
                </a:r>
                <a:endParaRPr lang="zh-TW" altLang="zh-TW" sz="1100" b="0" i="0" dirty="0">
                  <a:solidFill>
                    <a:srgbClr val="201F1E"/>
                  </a:solidFill>
                  <a:effectLst/>
                  <a:ea typeface="Microsoft JhengHei" panose="020B0604030504040204" pitchFamily="34" charset="-120"/>
                </a:endParaRPr>
              </a:p>
              <a:p>
                <a:pPr marL="228600" marR="0" lvl="0" indent="-228600" algn="l" defTabSz="914400" rtl="0" eaLnBrk="1" fontAlgn="ctr" latinLnBrk="0" hangingPunct="1">
                  <a:lnSpc>
                    <a:spcPct val="100000"/>
                  </a:lnSpc>
                  <a:spcBef>
                    <a:spcPts val="0"/>
                  </a:spcBef>
                  <a:spcAft>
                    <a:spcPts val="0"/>
                  </a:spcAft>
                  <a:buClrTx/>
                  <a:buSzTx/>
                  <a:buFont typeface="+mj-lt"/>
                  <a:buAutoNum type="arabicPeriod"/>
                  <a:tabLst/>
                  <a:defRPr/>
                </a:pPr>
                <a:r>
                  <a:rPr lang="zh-TW" altLang="zh-TW" sz="1200" kern="1200" dirty="0">
                    <a:solidFill>
                      <a:schemeClr val="tx1"/>
                    </a:solidFill>
                    <a:effectLst/>
                    <a:highlight>
                      <a:srgbClr val="FFFF00"/>
                    </a:highlight>
                    <a:latin typeface="+mn-lt"/>
                    <a:ea typeface="+mn-ea"/>
                    <a:cs typeface="+mn-cs"/>
                  </a:rPr>
                  <a:t>參考上學期課本圖：</a:t>
                </a:r>
                <a:r>
                  <a:rPr lang="zh-TW" altLang="zh-TW" sz="1200" b="1" u="sng" kern="1200" dirty="0">
                    <a:solidFill>
                      <a:schemeClr val="tx1"/>
                    </a:solidFill>
                    <a:effectLst/>
                    <a:highlight>
                      <a:srgbClr val="FFFF00"/>
                    </a:highlight>
                    <a:latin typeface="+mn-lt"/>
                    <a:ea typeface="+mn-ea"/>
                    <a:cs typeface="+mn-cs"/>
                  </a:rPr>
                  <a:t>紅線</a:t>
                </a:r>
                <a:r>
                  <a:rPr lang="zh-TW" altLang="zh-TW" sz="1200" i="0" kern="1200">
                    <a:solidFill>
                      <a:schemeClr val="tx1"/>
                    </a:solidFill>
                    <a:effectLst/>
                    <a:highlight>
                      <a:srgbClr val="FFFF00"/>
                    </a:highlight>
                    <a:latin typeface="Cambria Math" panose="02040503050406030204" pitchFamily="18" charset="0"/>
                    <a:ea typeface="+mn-ea"/>
                    <a:cs typeface="+mn-cs"/>
                  </a:rPr>
                  <a:t>𝐋</a:t>
                </a:r>
                <a:r>
                  <a:rPr lang="zh-TW" altLang="zh-TW" sz="1200" kern="1200" dirty="0">
                    <a:solidFill>
                      <a:schemeClr val="tx1"/>
                    </a:solidFill>
                    <a:effectLst/>
                    <a:highlight>
                      <a:srgbClr val="FFFF00"/>
                    </a:highlight>
                    <a:latin typeface="+mn-lt"/>
                    <a:ea typeface="+mn-ea"/>
                    <a:cs typeface="+mn-cs"/>
                  </a:rPr>
                  <a:t>，離</a:t>
                </a:r>
                <a:r>
                  <a:rPr lang="zh-TW" altLang="zh-TW" sz="1200" b="1" u="sng" kern="1200" dirty="0">
                    <a:solidFill>
                      <a:schemeClr val="tx1"/>
                    </a:solidFill>
                    <a:effectLst/>
                    <a:highlight>
                      <a:srgbClr val="FFFF00"/>
                    </a:highlight>
                    <a:latin typeface="+mn-lt"/>
                    <a:ea typeface="+mn-ea"/>
                    <a:cs typeface="+mn-cs"/>
                  </a:rPr>
                  <a:t>頂點 垂直距離最大</a:t>
                </a:r>
                <a:r>
                  <a:rPr lang="zh-TW" altLang="zh-TW" sz="1200" kern="1200" dirty="0">
                    <a:solidFill>
                      <a:schemeClr val="tx1"/>
                    </a:solidFill>
                    <a:effectLst/>
                    <a:highlight>
                      <a:srgbClr val="FFFF00"/>
                    </a:highlight>
                    <a:latin typeface="+mn-lt"/>
                    <a:ea typeface="+mn-ea"/>
                    <a:cs typeface="+mn-cs"/>
                  </a:rPr>
                  <a:t>：</a:t>
                </a:r>
                <a:r>
                  <a:rPr lang="zh-TW" altLang="zh-TW" sz="1200" b="1" u="sng" kern="1200" dirty="0">
                    <a:solidFill>
                      <a:schemeClr val="tx1"/>
                    </a:solidFill>
                    <a:effectLst/>
                    <a:highlight>
                      <a:srgbClr val="FFFF00"/>
                    </a:highlight>
                    <a:latin typeface="+mn-lt"/>
                    <a:ea typeface="+mn-ea"/>
                    <a:cs typeface="+mn-cs"/>
                  </a:rPr>
                  <a:t>藍線</a:t>
                </a:r>
                <a:r>
                  <a:rPr lang="zh-TW" altLang="zh-TW" sz="1200" i="0" kern="1200">
                    <a:solidFill>
                      <a:schemeClr val="tx1"/>
                    </a:solidFill>
                    <a:effectLst/>
                    <a:highlight>
                      <a:srgbClr val="FFFF00"/>
                    </a:highlight>
                    <a:latin typeface="Cambria Math" panose="02040503050406030204" pitchFamily="18" charset="0"/>
                    <a:ea typeface="+mn-ea"/>
                    <a:cs typeface="+mn-cs"/>
                  </a:rPr>
                  <a:t>𝑑_𝑚</a:t>
                </a:r>
                <a:endParaRPr lang="en-US" altLang="zh-TW" sz="1200" kern="1200" dirty="0">
                  <a:solidFill>
                    <a:schemeClr val="tx1"/>
                  </a:solidFill>
                  <a:effectLst/>
                  <a:highlight>
                    <a:srgbClr val="FFFF00"/>
                  </a:highlight>
                  <a:latin typeface="+mn-lt"/>
                  <a:ea typeface="+mn-ea"/>
                  <a:cs typeface="+mn-cs"/>
                </a:endParaRPr>
              </a:p>
              <a:p>
                <a:pPr marL="228600" marR="0" lvl="0" indent="-228600" algn="l" defTabSz="914400" rtl="0" eaLnBrk="1" fontAlgn="ctr" latinLnBrk="0" hangingPunct="1">
                  <a:lnSpc>
                    <a:spcPct val="100000"/>
                  </a:lnSpc>
                  <a:spcBef>
                    <a:spcPts val="0"/>
                  </a:spcBef>
                  <a:spcAft>
                    <a:spcPts val="0"/>
                  </a:spcAft>
                  <a:buClrTx/>
                  <a:buSzTx/>
                  <a:buFont typeface="+mj-lt"/>
                  <a:buAutoNum type="arabicPeriod"/>
                  <a:tabLst/>
                  <a:defRPr/>
                </a:pP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如果 </a:t>
                </a:r>
                <a:r>
                  <a:rPr lang="zh-TW" altLang="en-US" sz="1200" b="1" i="0" u="sng" dirty="0">
                    <a:solidFill>
                      <a:srgbClr val="0070C0"/>
                    </a:solidFill>
                    <a:effectLst/>
                    <a:ea typeface="Microsoft JhengHei" panose="020B0604030504040204" pitchFamily="34" charset="-120"/>
                  </a:rPr>
                  <a:t>直線</a:t>
                </a:r>
                <a:r>
                  <a:rPr lang="en-US" altLang="zh-TW" sz="1200" b="1" i="0" u="sng" dirty="0" err="1">
                    <a:solidFill>
                      <a:srgbClr val="0070C0"/>
                    </a:solidFill>
                    <a:effectLst/>
                    <a:ea typeface="Microsoft JhengHei" panose="020B0604030504040204" pitchFamily="34" charset="-120"/>
                  </a:rPr>
                  <a:t>太長</a:t>
                </a:r>
                <a:r>
                  <a:rPr lang="zh-TW" altLang="en-US" sz="1200" b="0" i="0" u="none" dirty="0">
                    <a:solidFill>
                      <a:srgbClr val="0070C0"/>
                    </a:solidFill>
                    <a:effectLst/>
                    <a:ea typeface="Microsoft JhengHei" panose="020B0604030504040204" pitchFamily="34" charset="-120"/>
                  </a:rPr>
                  <a:t>，</a:t>
                </a:r>
                <a:br>
                  <a:rPr lang="en-US" altLang="zh-TW" sz="1200" b="0" i="0" u="none" dirty="0">
                    <a:solidFill>
                      <a:srgbClr val="0070C0"/>
                    </a:solidFill>
                    <a:effectLst/>
                    <a:ea typeface="Microsoft JhengHei" panose="020B0604030504040204" pitchFamily="34" charset="-120"/>
                  </a:rPr>
                </a:br>
                <a:r>
                  <a:rPr lang="zh-TW" altLang="zh-TW" sz="1800" dirty="0">
                    <a:solidFill>
                      <a:srgbClr val="201F1E"/>
                    </a:solidFill>
                    <a:effectLst/>
                    <a:ea typeface="Microsoft JhengHei" panose="020B0604030504040204" pitchFamily="34" charset="-120"/>
                  </a:rPr>
                  <a:t>就以剛剛的</a:t>
                </a:r>
                <a:r>
                  <a:rPr lang="zh-TW" altLang="zh-TW" sz="1800" b="1" u="sng" dirty="0">
                    <a:solidFill>
                      <a:srgbClr val="201F1E"/>
                    </a:solidFill>
                    <a:effectLst/>
                    <a:ea typeface="Microsoft JhengHei" panose="020B0604030504040204" pitchFamily="34" charset="-120"/>
                  </a:rPr>
                  <a:t>頂點</a:t>
                </a:r>
                <a:r>
                  <a:rPr lang="zh-TW" altLang="zh-TW" sz="1800" dirty="0">
                    <a:solidFill>
                      <a:srgbClr val="201F1E"/>
                    </a:solidFill>
                    <a:effectLst/>
                    <a:ea typeface="Microsoft JhengHei" panose="020B0604030504040204" pitchFamily="34" charset="-120"/>
                  </a:rPr>
                  <a:t> 往下</a:t>
                </a:r>
                <a:r>
                  <a:rPr lang="zh-TW" altLang="zh-TW" sz="1800" b="1" u="sng" dirty="0">
                    <a:solidFill>
                      <a:srgbClr val="201F1E"/>
                    </a:solidFill>
                    <a:effectLst/>
                    <a:ea typeface="Microsoft JhengHei" panose="020B0604030504040204" pitchFamily="34" charset="-120"/>
                  </a:rPr>
                  <a:t>重複做</a:t>
                </a:r>
                <a:r>
                  <a:rPr lang="zh-TW" altLang="zh-TW" sz="1800" dirty="0">
                    <a:solidFill>
                      <a:srgbClr val="201F1E"/>
                    </a:solidFill>
                    <a:effectLst/>
                    <a:ea typeface="Microsoft JhengHei" panose="020B0604030504040204" pitchFamily="34" charset="-120"/>
                  </a:rPr>
                  <a:t>，找到 </a:t>
                </a:r>
                <a:r>
                  <a:rPr lang="zh-TW" altLang="zh-TW" sz="1800" b="1" u="sng" dirty="0">
                    <a:solidFill>
                      <a:srgbClr val="201F1E"/>
                    </a:solidFill>
                    <a:effectLst/>
                    <a:ea typeface="Microsoft JhengHei" panose="020B0604030504040204" pitchFamily="34" charset="-120"/>
                  </a:rPr>
                  <a:t>多段 直線近似</a:t>
                </a:r>
                <a:endParaRPr lang="zh-TW" altLang="zh-TW" sz="1800" dirty="0">
                  <a:solidFill>
                    <a:srgbClr val="201F1E"/>
                  </a:solidFill>
                  <a:effectLst/>
                  <a:ea typeface="Microsoft JhengHei" panose="020B0604030504040204" pitchFamily="34" charset="-120"/>
                </a:endParaRPr>
              </a:p>
              <a:p>
                <a:pPr marL="228600" indent="-228600">
                  <a:buFont typeface="+mj-lt"/>
                  <a:buAutoNum type="arabicPeriod"/>
                </a:pPr>
                <a:endParaRPr lang="en-US" altLang="zh-TW" b="1" u="sng" dirty="0"/>
              </a:p>
              <a:p>
                <a:endParaRPr lang="en-US" altLang="zh-TW" dirty="0"/>
              </a:p>
              <a:p>
                <a:endParaRPr lang="en-US" altLang="zh-TW" dirty="0"/>
              </a:p>
              <a:p>
                <a:r>
                  <a:rPr lang="en-US" altLang="zh-TW" dirty="0"/>
                  <a:t>-----------</a:t>
                </a:r>
              </a:p>
              <a:p>
                <a:endParaRPr lang="en-US" altLang="zh-TW" dirty="0"/>
              </a:p>
              <a:p>
                <a:pPr marL="342900" lvl="0" indent="-342900" rtl="0" fontAlgn="ctr">
                  <a:spcBef>
                    <a:spcPts val="0"/>
                  </a:spcBef>
                  <a:spcAft>
                    <a:spcPts val="0"/>
                  </a:spcAft>
                  <a:buFont typeface="Arial" panose="020B0604020202020204" pitchFamily="34" charset="0"/>
                  <a:buChar char="•"/>
                </a:pPr>
                <a:r>
                  <a:rPr lang="en-US" altLang="zh-TW" sz="1200" b="1" i="0" u="sng" dirty="0" err="1">
                    <a:solidFill>
                      <a:srgbClr val="0070C0"/>
                    </a:solidFill>
                    <a:effectLst/>
                    <a:ea typeface="Microsoft JhengHei" panose="020B0604030504040204" pitchFamily="34" charset="-120"/>
                  </a:rPr>
                  <a:t>太長切兩段</a:t>
                </a:r>
                <a:r>
                  <a:rPr lang="en-US" altLang="zh-TW" sz="1200" b="0" i="0" dirty="0" err="1">
                    <a:solidFill>
                      <a:srgbClr val="0070C0"/>
                    </a:solidFill>
                    <a:effectLst/>
                    <a:ea typeface="Microsoft JhengHei" panose="020B0604030504040204" pitchFamily="34" charset="-120"/>
                  </a:rPr>
                  <a:t>：</a:t>
                </a:r>
                <a:r>
                  <a:rPr lang="en-US" altLang="zh-TW" sz="1200" b="0" i="0" dirty="0" err="1">
                    <a:solidFill>
                      <a:srgbClr val="0070C0"/>
                    </a:solidFill>
                    <a:effectLst/>
                    <a:ea typeface="PMingLiU" panose="02020500000000000000" pitchFamily="18" charset="-120"/>
                  </a:rPr>
                  <a:t>若</a:t>
                </a:r>
                <a:r>
                  <a:rPr lang="en-US" altLang="zh-TW" sz="1200" b="0" i="0" dirty="0">
                    <a:solidFill>
                      <a:srgbClr val="0070C0"/>
                    </a:solidFill>
                    <a:effectLst/>
                    <a:ea typeface="PMingLiU" panose="02020500000000000000" pitchFamily="18" charset="-120"/>
                  </a:rPr>
                  <a:t> </a:t>
                </a:r>
                <a:r>
                  <a:rPr lang="zh-TW" altLang="zh-TW" sz="1200" b="0" i="0">
                    <a:solidFill>
                      <a:srgbClr val="0070C0"/>
                    </a:solidFill>
                    <a:effectLst/>
                    <a:latin typeface="Cambria Math" panose="02040503050406030204" pitchFamily="18" charset="0"/>
                    <a:ea typeface="Microsoft JhengHei" panose="020B0604030504040204" pitchFamily="34" charset="-120"/>
                  </a:rPr>
                  <a:t>𝑑_𝑚&gt;𝑑</a:t>
                </a:r>
                <a:r>
                  <a:rPr lang="zh-TW" altLang="en-US" sz="1200" b="0" i="0">
                    <a:solidFill>
                      <a:srgbClr val="0070C0"/>
                    </a:solidFill>
                    <a:effectLst/>
                    <a:latin typeface="Cambria Math" panose="02040503050406030204" pitchFamily="18" charset="0"/>
                    <a:ea typeface="Microsoft JhengHei" panose="020B0604030504040204" pitchFamily="34" charset="-120"/>
                  </a:rPr>
                  <a:t>∗</a:t>
                </a:r>
                <a:r>
                  <a:rPr lang="en-US" altLang="zh-TW" sz="1200" b="0" i="0" dirty="0">
                    <a:solidFill>
                      <a:srgbClr val="0070C0"/>
                    </a:solidFill>
                    <a:effectLst/>
                    <a:highlight>
                      <a:srgbClr val="FFFF00"/>
                    </a:highlight>
                    <a:ea typeface="Cambria Math" panose="02040503050406030204" pitchFamily="18" charset="0"/>
                  </a:rPr>
                  <a:t> (</a:t>
                </a:r>
                <a:r>
                  <a:rPr lang="zh-TW" altLang="zh-TW" sz="1200" b="0" i="0" dirty="0">
                    <a:solidFill>
                      <a:srgbClr val="0070C0"/>
                    </a:solidFill>
                    <a:effectLst/>
                    <a:highlight>
                      <a:srgbClr val="FFFF00"/>
                    </a:highlight>
                    <a:ea typeface="Söhne"/>
                  </a:rPr>
                  <a:t>距離</a:t>
                </a:r>
                <a:r>
                  <a:rPr lang="zh-TW" altLang="zh-TW" sz="1200" b="0" i="0" dirty="0">
                    <a:solidFill>
                      <a:srgbClr val="FA0000"/>
                    </a:solidFill>
                    <a:effectLst/>
                    <a:highlight>
                      <a:srgbClr val="FFFF00"/>
                    </a:highlight>
                    <a:ea typeface="Söhne"/>
                  </a:rPr>
                  <a:t>閾值</a:t>
                </a:r>
                <a:r>
                  <a:rPr lang="en-US" altLang="zh-TW" sz="1200" b="0" i="0" dirty="0">
                    <a:solidFill>
                      <a:srgbClr val="0070C0"/>
                    </a:solidFill>
                    <a:effectLst/>
                    <a:highlight>
                      <a:srgbClr val="FFFF00"/>
                    </a:highlight>
                    <a:ea typeface="Cambria Math" panose="02040503050406030204" pitchFamily="18" charset="0"/>
                  </a:rPr>
                  <a:t>)</a:t>
                </a:r>
                <a:r>
                  <a:rPr lang="en-US" altLang="zh-TW" sz="1200" b="0" i="0" dirty="0">
                    <a:solidFill>
                      <a:srgbClr val="0070C0"/>
                    </a:solidFill>
                    <a:effectLst/>
                    <a:ea typeface="PMingLiU" panose="02020500000000000000" pitchFamily="18" charset="-120"/>
                  </a:rPr>
                  <a:t>，</a:t>
                </a:r>
                <a:r>
                  <a:rPr lang="en-US" altLang="zh-TW" sz="1200" b="0" i="0" dirty="0" err="1">
                    <a:solidFill>
                      <a:srgbClr val="0070C0"/>
                    </a:solidFill>
                    <a:effectLst/>
                    <a:ea typeface="PMingLiU" panose="02020500000000000000" pitchFamily="18" charset="-120"/>
                  </a:rPr>
                  <a:t>則</a:t>
                </a:r>
                <a:r>
                  <a:rPr lang="zh-TW" altLang="zh-TW" sz="1200" b="0" i="0">
                    <a:solidFill>
                      <a:srgbClr val="0070C0"/>
                    </a:solidFill>
                    <a:effectLst/>
                    <a:latin typeface="Cambria Math" panose="02040503050406030204" pitchFamily="18" charset="0"/>
                    <a:ea typeface="Microsoft JhengHei" panose="020B0604030504040204" pitchFamily="34" charset="-120"/>
                  </a:rPr>
                  <a:t>(𝑟_𝑚,𝑐_𝑚)</a:t>
                </a:r>
                <a:r>
                  <a:rPr lang="zh-TW" altLang="zh-TW" sz="1200" b="0" i="0" dirty="0">
                    <a:solidFill>
                      <a:srgbClr val="0070C0"/>
                    </a:solidFill>
                    <a:effectLst/>
                    <a:ea typeface="Söhne"/>
                  </a:rPr>
                  <a:t>处</a:t>
                </a:r>
                <a:r>
                  <a:rPr lang="zh-TW" altLang="zh-TW" sz="1200" b="0" i="0" dirty="0">
                    <a:solidFill>
                      <a:srgbClr val="0070C0"/>
                    </a:solidFill>
                    <a:effectLst/>
                    <a:highlight>
                      <a:srgbClr val="FFFF00"/>
                    </a:highlight>
                    <a:ea typeface="Söhne"/>
                  </a:rPr>
                  <a:t>分割成兩部分</a:t>
                </a:r>
                <a:r>
                  <a:rPr lang="zh-TW" altLang="zh-TW" sz="1200" b="0" i="0" dirty="0">
                    <a:solidFill>
                      <a:srgbClr val="0070C0"/>
                    </a:solidFill>
                    <a:effectLst/>
                    <a:ea typeface="Microsoft JhengHei" panose="020B0604030504040204" pitchFamily="34" charset="-120"/>
                  </a:rPr>
                  <a:t>，</a:t>
                </a:r>
              </a:p>
              <a:p>
                <a:pPr marL="342900" lvl="0" indent="-342900" rtl="0" fontAlgn="ctr">
                  <a:spcBef>
                    <a:spcPts val="0"/>
                  </a:spcBef>
                  <a:spcAft>
                    <a:spcPts val="0"/>
                  </a:spcAft>
                  <a:buFont typeface="Arial" panose="020B0604020202020204" pitchFamily="34" charset="0"/>
                  <a:buChar char="•"/>
                </a:pPr>
                <a:r>
                  <a:rPr lang="zh-TW" altLang="zh-TW" sz="1200" b="1" i="0" u="sng" dirty="0">
                    <a:solidFill>
                      <a:srgbClr val="0070C0"/>
                    </a:solidFill>
                    <a:effectLst/>
                    <a:ea typeface="Microsoft JhengHei" panose="020B0604030504040204" pitchFamily="34" charset="-120"/>
                  </a:rPr>
                  <a:t>持續分割</a:t>
                </a:r>
                <a:r>
                  <a:rPr lang="zh-TW" altLang="zh-TW" sz="1200" b="0" i="0" dirty="0">
                    <a:solidFill>
                      <a:srgbClr val="0070C0"/>
                    </a:solidFill>
                    <a:effectLst/>
                    <a:ea typeface="Microsoft JhengHei" panose="020B0604030504040204" pitchFamily="34" charset="-120"/>
                  </a:rPr>
                  <a:t>：切到</a:t>
                </a:r>
                <a:r>
                  <a:rPr lang="zh-TW" altLang="zh-TW" sz="1200" b="0" i="0" dirty="0">
                    <a:solidFill>
                      <a:srgbClr val="FA0000"/>
                    </a:solidFill>
                    <a:effectLst/>
                    <a:highlight>
                      <a:srgbClr val="FFFF00"/>
                    </a:highlight>
                    <a:ea typeface="Microsoft JhengHei" panose="020B0604030504040204" pitchFamily="34" charset="-120"/>
                  </a:rPr>
                  <a:t>所有子序列</a:t>
                </a:r>
                <a:r>
                  <a:rPr lang="zh-TW" altLang="zh-TW" sz="1200" b="0" i="0" dirty="0">
                    <a:solidFill>
                      <a:srgbClr val="0070C0"/>
                    </a:solidFill>
                    <a:effectLst/>
                    <a:ea typeface="Microsoft JhengHei" panose="020B0604030504040204" pitchFamily="34" charset="-120"/>
                  </a:rPr>
                  <a:t>都可以近似看作是</a:t>
                </a:r>
                <a:r>
                  <a:rPr lang="zh-TW" altLang="zh-TW" sz="1200" b="0" i="0" dirty="0">
                    <a:solidFill>
                      <a:srgbClr val="FA0000"/>
                    </a:solidFill>
                    <a:effectLst/>
                    <a:highlight>
                      <a:srgbClr val="FFFF00"/>
                    </a:highlight>
                    <a:ea typeface="Microsoft JhengHei" panose="020B0604030504040204" pitchFamily="34" charset="-120"/>
                  </a:rPr>
                  <a:t>直線</a:t>
                </a:r>
                <a:r>
                  <a:rPr lang="zh-TW" altLang="zh-TW" sz="1200" b="0" i="0" dirty="0">
                    <a:solidFill>
                      <a:srgbClr val="0070C0"/>
                    </a:solidFill>
                    <a:effectLst/>
                    <a:ea typeface="Microsoft JhengHei" panose="020B0604030504040204" pitchFamily="34" charset="-120"/>
                  </a:rPr>
                  <a:t>段。</a:t>
                </a:r>
                <a:endParaRPr lang="en-US" altLang="zh-TW" sz="1200" b="0" i="0" dirty="0">
                  <a:solidFill>
                    <a:srgbClr val="0070C0"/>
                  </a:solidFill>
                  <a:effectLst/>
                  <a:ea typeface="Microsoft JhengHei" panose="020B0604030504040204" pitchFamily="34" charset="-120"/>
                </a:endParaRPr>
              </a:p>
              <a:p>
                <a:pPr marL="0" indent="0">
                  <a:buNone/>
                </a:pPr>
                <a:endParaRPr lang="en-US" altLang="zh-CN" dirty="0"/>
              </a:p>
              <a:p>
                <a:pPr marL="0" indent="0">
                  <a:buNone/>
                </a:pPr>
                <a:r>
                  <a:rPr lang="zh-CN" altLang="en-US" dirty="0"/>
                  <a:t>連續近似</a:t>
                </a:r>
                <a:endParaRPr lang="en-US" altLang="zh-CN" dirty="0"/>
              </a:p>
              <a:p>
                <a:pPr marL="0" indent="0">
                  <a:buNone/>
                </a:pPr>
                <a:r>
                  <a:rPr lang="zh-TW" altLang="en-US" dirty="0"/>
                  <a:t>線的簡化</a:t>
                </a:r>
                <a:r>
                  <a:rPr lang="en-US" altLang="zh-TW" dirty="0"/>
                  <a:t>:</a:t>
                </a:r>
              </a:p>
              <a:p>
                <a:pPr marL="228600" indent="-228600">
                  <a:buFont typeface="+mj-lt"/>
                  <a:buAutoNum type="arabicPeriod"/>
                </a:pPr>
                <a:r>
                  <a:rPr lang="zh-TW" altLang="en-US" dirty="0"/>
                  <a:t>分段线性 </a:t>
                </a:r>
                <a:r>
                  <a:rPr lang="zh-TW" altLang="zh-TW" dirty="0"/>
                  <a:t>折線</a:t>
                </a:r>
                <a:endParaRPr lang="zh-TW" altLang="en-US" dirty="0"/>
              </a:p>
              <a:p>
                <a:pPr marL="228600" indent="-228600">
                  <a:buFont typeface="+mj-lt"/>
                  <a:buAutoNum type="arabicPeriod"/>
                </a:pPr>
                <a:r>
                  <a:rPr lang="en-US" altLang="zh-CN" dirty="0"/>
                  <a:t>b</a:t>
                </a:r>
                <a:r>
                  <a:rPr lang="zh-TW" altLang="en-US" dirty="0"/>
                  <a:t>样条 曲线</a:t>
                </a:r>
                <a:endParaRPr lang="en-US" altLang="zh-CN" dirty="0"/>
              </a:p>
              <a:p>
                <a:endParaRPr lang="en-US" altLang="zh-TW" dirty="0"/>
              </a:p>
              <a:p>
                <a:r>
                  <a:rPr lang="en-US" altLang="zh-TW" dirty="0">
                    <a:effectLst/>
                  </a:rPr>
                  <a:t>Figure 4.40 Approximating a curve (shown in black) as a polyline or B-spline: </a:t>
                </a:r>
              </a:p>
              <a:p>
                <a:pPr marL="228600" indent="-228600">
                  <a:buAutoNum type="alphaLcParenBoth"/>
                </a:pPr>
                <a:r>
                  <a:rPr lang="en-US" altLang="zh-TW" dirty="0">
                    <a:effectLst/>
                  </a:rPr>
                  <a:t>original curve and a poly line approximation shown in red; </a:t>
                </a:r>
              </a:p>
              <a:p>
                <a:pPr marL="228600" indent="-228600">
                  <a:buAutoNum type="alphaLcParenBoth"/>
                </a:pPr>
                <a:r>
                  <a:rPr lang="en-US" altLang="zh-TW" dirty="0">
                    <a:effectLst/>
                  </a:rPr>
                  <a:t>successive approximation by recursively finding points furthest away from the current approximation; </a:t>
                </a:r>
              </a:p>
              <a:p>
                <a:pPr marL="228600" indent="-228600">
                  <a:buAutoNum type="alphaLcParenBoth"/>
                </a:pPr>
                <a:r>
                  <a:rPr lang="en-US" altLang="zh-TW" dirty="0">
                    <a:effectLst/>
                  </a:rPr>
                  <a:t>smooth interpolating spline, shown in dark blue, fit to the polyline vertices.</a:t>
                </a:r>
              </a:p>
              <a:p>
                <a:pPr marL="0" indent="0">
                  <a:buNone/>
                </a:pPr>
                <a:endParaRPr lang="en-US" altLang="zh-CN" dirty="0"/>
              </a:p>
              <a:p>
                <a:pPr marL="0" indent="0">
                  <a:buNone/>
                </a:pPr>
                <a:r>
                  <a:rPr lang="zh-CN" altLang="en-US" dirty="0"/>
                  <a:t>图</a:t>
                </a:r>
                <a:r>
                  <a:rPr lang="en-US" altLang="zh-CN" dirty="0"/>
                  <a:t>4.40</a:t>
                </a:r>
                <a:r>
                  <a:rPr lang="zh-TW" altLang="en-US" dirty="0"/>
                  <a:t> </a:t>
                </a:r>
                <a:r>
                  <a:rPr lang="zh-CN" altLang="en-US" dirty="0"/>
                  <a:t>将曲线</a:t>
                </a:r>
                <a:r>
                  <a:rPr lang="en-US" altLang="zh-CN" dirty="0"/>
                  <a:t>(</a:t>
                </a:r>
                <a:r>
                  <a:rPr lang="zh-CN" altLang="en-US" dirty="0"/>
                  <a:t>黑色部分</a:t>
                </a:r>
                <a:r>
                  <a:rPr lang="en-US" altLang="zh-CN" dirty="0"/>
                  <a:t>)</a:t>
                </a:r>
                <a:r>
                  <a:rPr lang="zh-TW" altLang="en-US" dirty="0"/>
                  <a:t> </a:t>
                </a:r>
                <a:r>
                  <a:rPr lang="zh-CN" altLang="en-US" dirty="0"/>
                  <a:t>近似为 折线 或 </a:t>
                </a:r>
                <a:r>
                  <a:rPr lang="zh-TW" altLang="zh-TW" dirty="0"/>
                  <a:t>B樣條曲線</a:t>
                </a:r>
                <a:r>
                  <a:rPr lang="en-US" altLang="zh-CN" dirty="0"/>
                  <a:t>:</a:t>
                </a:r>
              </a:p>
              <a:p>
                <a:pPr marL="228600" indent="-228600">
                  <a:buAutoNum type="alphaLcParenBoth"/>
                </a:pPr>
                <a:r>
                  <a:rPr lang="zh-TW" altLang="en-US" dirty="0"/>
                  <a:t>原始曲线 和 红色 表示 的 折线近似值</a:t>
                </a:r>
                <a:r>
                  <a:rPr lang="en-US" altLang="zh-TW" dirty="0"/>
                  <a:t>;</a:t>
                </a:r>
              </a:p>
              <a:p>
                <a:pPr marL="228600" indent="-228600">
                  <a:buAutoNum type="alphaLcParenBoth"/>
                </a:pPr>
                <a:r>
                  <a:rPr lang="zh-TW" altLang="en-US" dirty="0"/>
                  <a:t>通过 递归 寻找 离当前近似 最远的点，进行 逐次逼近</a:t>
                </a:r>
                <a:r>
                  <a:rPr lang="en-US" altLang="zh-TW" dirty="0"/>
                  <a:t>;</a:t>
                </a:r>
              </a:p>
              <a:p>
                <a:pPr marL="228600" indent="-228600">
                  <a:buAutoNum type="alphaLcParenBoth"/>
                </a:pPr>
                <a:r>
                  <a:rPr lang="zh-TW" altLang="en-US" dirty="0"/>
                  <a:t>深蓝色 表示的  </a:t>
                </a:r>
                <a:r>
                  <a:rPr lang="zh-CN" altLang="en-US" dirty="0"/>
                  <a:t>平滑</a:t>
                </a:r>
                <a:r>
                  <a:rPr lang="zh-TW" altLang="en-US" dirty="0"/>
                  <a:t>的插值样条，适合</a:t>
                </a:r>
                <a:r>
                  <a:rPr lang="zh-CN" altLang="en-US" dirty="0"/>
                  <a:t>于</a:t>
                </a:r>
                <a:r>
                  <a:rPr lang="zh-TW" altLang="en-US" dirty="0"/>
                  <a:t> 折线顶点。</a:t>
                </a:r>
                <a:endParaRPr lang="en-US" altLang="zh-CN" dirty="0"/>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79</a:t>
            </a:fld>
            <a:endParaRPr lang="zh-TW" altLang="en-US"/>
          </a:p>
        </p:txBody>
      </p:sp>
    </p:spTree>
    <p:extLst>
      <p:ext uri="{BB962C8B-B14F-4D97-AF65-F5344CB8AC3E}">
        <p14:creationId xmlns:p14="http://schemas.microsoft.com/office/powerpoint/2010/main" val="35805129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A5A22-C644-F823-D5B0-FCC96CEEF556}"/>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77E73537-3BC3-464A-AD11-1DC0F87561CD}"/>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a:extLst>
                  <a:ext uri="{FF2B5EF4-FFF2-40B4-BE49-F238E27FC236}">
                    <a16:creationId xmlns:a16="http://schemas.microsoft.com/office/drawing/2014/main" id="{1F2A6C0C-5065-CB92-EBA6-1742ADA477CE}"/>
                  </a:ext>
                </a:extLst>
              </p:cNvPr>
              <p:cNvSpPr>
                <a:spLocks noGrp="1"/>
              </p:cNvSpPr>
              <p:nvPr>
                <p:ph type="body" idx="1"/>
              </p:nvPr>
            </p:nvSpPr>
            <p:spPr/>
            <p:txBody>
              <a:bodyPr>
                <a:normAutofit fontScale="62500" lnSpcReduction="20000"/>
              </a:bodyPr>
              <a:lstStyle/>
              <a:p>
                <a:r>
                  <a:rPr lang="zh-TW" altLang="en-US" dirty="0"/>
                  <a:t>第二個方法：</a:t>
                </a:r>
                <a:r>
                  <a:rPr lang="zh-TW" altLang="zh-TW" dirty="0"/>
                  <a:t>B樣條曲線</a:t>
                </a:r>
                <a:r>
                  <a:rPr lang="en-US" altLang="zh-TW" dirty="0"/>
                  <a:t>:</a:t>
                </a:r>
                <a:r>
                  <a:rPr lang="zh-TW" altLang="en-US" dirty="0"/>
                  <a:t> </a:t>
                </a:r>
                <a:r>
                  <a:rPr lang="zh-TW" altLang="zh-TW" sz="1800" dirty="0">
                    <a:effectLst/>
                    <a:ea typeface="Söhne"/>
                  </a:rPr>
                  <a:t>建</a:t>
                </a:r>
                <a:r>
                  <a:rPr lang="zh-TW" altLang="en-US" sz="1800" dirty="0">
                    <a:effectLst/>
                    <a:ea typeface="Söhne"/>
                  </a:rPr>
                  <a:t>立</a:t>
                </a:r>
                <a:r>
                  <a:rPr lang="zh-TW" altLang="zh-TW" sz="1800" b="1" u="sng" dirty="0">
                    <a:effectLst/>
                    <a:ea typeface="Söhne"/>
                  </a:rPr>
                  <a:t>平滑的曲線</a:t>
                </a:r>
                <a:endParaRPr lang="en-US" altLang="zh-TW" sz="1800" b="1" u="sng" dirty="0">
                  <a:effectLst/>
                  <a:ea typeface="Söhne"/>
                </a:endParaRPr>
              </a:p>
              <a:p>
                <a:pPr marL="285750" indent="-285750">
                  <a:buFont typeface="Arial" panose="020B0604020202020204" pitchFamily="34" charset="0"/>
                  <a:buChar char="•"/>
                </a:pPr>
                <a:r>
                  <a:rPr lang="zh-TW" altLang="en-US" sz="1800" dirty="0"/>
                  <a:t>這部分課本沒講，是我補充的</a:t>
                </a:r>
                <a:r>
                  <a:rPr lang="zh-TW" altLang="en-US" sz="1800" b="1" u="sng" dirty="0"/>
                  <a:t>不會考</a:t>
                </a:r>
                <a:endParaRPr lang="en-US" altLang="zh-TW" sz="1800" b="1" u="sng" dirty="0"/>
              </a:p>
              <a:p>
                <a:endParaRPr lang="en-US" altLang="zh-TW" b="1" u="sng" dirty="0"/>
              </a:p>
              <a:p>
                <a:pPr marL="342900" marR="0" lvl="0" indent="-342900" algn="l"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dirty="0">
                    <a:effectLst/>
                    <a:ea typeface="Söhne"/>
                  </a:rPr>
                  <a:t>比如：</a:t>
                </a:r>
                <a:r>
                  <a:rPr lang="zh-TW" altLang="zh-TW" sz="1800" dirty="0">
                    <a:effectLst/>
                    <a:ea typeface="Söhne"/>
                  </a:rPr>
                  <a:t>B樣條曲線</a:t>
                </a:r>
                <a:r>
                  <a:rPr lang="zh-TW" altLang="en-US" sz="1800" dirty="0">
                    <a:effectLst/>
                    <a:ea typeface="Söhne"/>
                  </a:rPr>
                  <a:t>的</a:t>
                </a:r>
                <a:r>
                  <a:rPr lang="zh-TW" altLang="zh-TW" sz="1800" dirty="0">
                    <a:effectLst/>
                    <a:ea typeface="Söhne"/>
                  </a:rPr>
                  <a:t>圖，</a:t>
                </a:r>
                <a:r>
                  <a:rPr lang="zh-TW" altLang="en-US" sz="1800" dirty="0">
                    <a:effectLst/>
                    <a:ea typeface="Söhne"/>
                  </a:rPr>
                  <a:t>裡面有 </a:t>
                </a:r>
                <a:r>
                  <a:rPr lang="zh-TW" altLang="zh-TW" sz="1800" b="1" u="sng" dirty="0">
                    <a:effectLst/>
                    <a:ea typeface="Söhne"/>
                  </a:rPr>
                  <a:t>控制點</a:t>
                </a:r>
                <a14:m>
                  <m:oMath xmlns:m="http://schemas.openxmlformats.org/officeDocument/2006/math">
                    <m:sSub>
                      <m:sSubPr>
                        <m:ctrlPr>
                          <a:rPr lang="en-US" altLang="zh-TW" sz="1800" b="0" i="1" dirty="0" smtClean="0">
                            <a:effectLst/>
                            <a:latin typeface="Cambria Math" panose="02040503050406030204" pitchFamily="18" charset="0"/>
                            <a:ea typeface="Söhne"/>
                          </a:rPr>
                        </m:ctrlPr>
                      </m:sSubPr>
                      <m:e>
                        <m:r>
                          <a:rPr lang="zh-TW" altLang="zh-TW" sz="1800" i="1" dirty="0" smtClean="0">
                            <a:effectLst/>
                            <a:latin typeface="Cambria Math" panose="02040503050406030204" pitchFamily="18" charset="0"/>
                            <a:ea typeface="Söhne"/>
                          </a:rPr>
                          <m:t>𝑃</m:t>
                        </m:r>
                      </m:e>
                      <m:sub>
                        <m:r>
                          <a:rPr lang="zh-TW" altLang="zh-TW" sz="1800" i="1" dirty="0" smtClean="0">
                            <a:effectLst/>
                            <a:latin typeface="Cambria Math" panose="02040503050406030204" pitchFamily="18" charset="0"/>
                            <a:ea typeface="Söhne"/>
                          </a:rPr>
                          <m:t>0</m:t>
                        </m:r>
                      </m:sub>
                    </m:sSub>
                    <m:r>
                      <a:rPr lang="zh-TW" altLang="zh-TW" sz="1800" i="1" dirty="0" smtClean="0">
                        <a:effectLst/>
                        <a:latin typeface="Cambria Math" panose="02040503050406030204" pitchFamily="18" charset="0"/>
                        <a:ea typeface="Söhne"/>
                      </a:rPr>
                      <m:t>, </m:t>
                    </m:r>
                    <m:sSub>
                      <m:sSubPr>
                        <m:ctrlPr>
                          <a:rPr lang="en-US" altLang="zh-TW" sz="1800" b="0" i="1" dirty="0" smtClean="0">
                            <a:effectLst/>
                            <a:latin typeface="Cambria Math" panose="02040503050406030204" pitchFamily="18" charset="0"/>
                            <a:ea typeface="Söhne"/>
                          </a:rPr>
                        </m:ctrlPr>
                      </m:sSubPr>
                      <m:e>
                        <m:r>
                          <a:rPr lang="zh-TW" altLang="zh-TW" sz="1800" i="1" dirty="0" smtClean="0">
                            <a:effectLst/>
                            <a:latin typeface="Cambria Math" panose="02040503050406030204" pitchFamily="18" charset="0"/>
                            <a:ea typeface="Söhne"/>
                          </a:rPr>
                          <m:t>𝑃</m:t>
                        </m:r>
                      </m:e>
                      <m:sub>
                        <m:r>
                          <a:rPr lang="zh-TW" altLang="zh-TW" sz="1800" i="1" dirty="0" smtClean="0">
                            <a:effectLst/>
                            <a:latin typeface="Cambria Math" panose="02040503050406030204" pitchFamily="18" charset="0"/>
                            <a:ea typeface="Söhne"/>
                          </a:rPr>
                          <m:t>1</m:t>
                        </m:r>
                      </m:sub>
                    </m:sSub>
                    <m:r>
                      <a:rPr lang="zh-TW" altLang="zh-TW" sz="1800" i="1" dirty="0" smtClean="0">
                        <a:effectLst/>
                        <a:latin typeface="Cambria Math" panose="02040503050406030204" pitchFamily="18" charset="0"/>
                        <a:ea typeface="Söhne"/>
                      </a:rPr>
                      <m:t>, </m:t>
                    </m:r>
                    <m:sSub>
                      <m:sSubPr>
                        <m:ctrlPr>
                          <a:rPr lang="en-US" altLang="zh-TW" sz="1800" b="0" i="1" dirty="0" smtClean="0">
                            <a:effectLst/>
                            <a:latin typeface="Cambria Math" panose="02040503050406030204" pitchFamily="18" charset="0"/>
                            <a:ea typeface="Söhne"/>
                          </a:rPr>
                        </m:ctrlPr>
                      </m:sSubPr>
                      <m:e>
                        <m:r>
                          <a:rPr lang="zh-TW" altLang="zh-TW" sz="1800" i="1" dirty="0" smtClean="0">
                            <a:effectLst/>
                            <a:latin typeface="Cambria Math" panose="02040503050406030204" pitchFamily="18" charset="0"/>
                            <a:ea typeface="Söhne"/>
                          </a:rPr>
                          <m:t>𝑃</m:t>
                        </m:r>
                      </m:e>
                      <m:sub>
                        <m:r>
                          <a:rPr lang="zh-TW" altLang="zh-TW" sz="1800" i="1" dirty="0" smtClean="0">
                            <a:effectLst/>
                            <a:latin typeface="Cambria Math" panose="02040503050406030204" pitchFamily="18" charset="0"/>
                            <a:ea typeface="Söhne"/>
                          </a:rPr>
                          <m:t>2</m:t>
                        </m:r>
                      </m:sub>
                    </m:sSub>
                    <m:r>
                      <a:rPr lang="zh-TW" altLang="zh-TW" sz="1800" i="1" dirty="0" smtClean="0">
                        <a:effectLst/>
                        <a:latin typeface="Cambria Math" panose="02040503050406030204" pitchFamily="18" charset="0"/>
                        <a:ea typeface="Söhne"/>
                      </a:rPr>
                      <m:t>, </m:t>
                    </m:r>
                    <m:sSub>
                      <m:sSubPr>
                        <m:ctrlPr>
                          <a:rPr lang="en-US" altLang="zh-TW" sz="1800" b="0" i="1" dirty="0" smtClean="0">
                            <a:effectLst/>
                            <a:latin typeface="Cambria Math" panose="02040503050406030204" pitchFamily="18" charset="0"/>
                            <a:ea typeface="Söhne"/>
                          </a:rPr>
                        </m:ctrlPr>
                      </m:sSubPr>
                      <m:e>
                        <m:r>
                          <a:rPr lang="zh-TW" altLang="zh-TW" sz="1800" i="1" dirty="0" smtClean="0">
                            <a:effectLst/>
                            <a:latin typeface="Cambria Math" panose="02040503050406030204" pitchFamily="18" charset="0"/>
                            <a:ea typeface="Söhne"/>
                          </a:rPr>
                          <m:t>𝑃</m:t>
                        </m:r>
                      </m:e>
                      <m:sub>
                        <m:r>
                          <a:rPr lang="zh-TW" altLang="zh-TW" sz="1800" i="1" dirty="0" smtClean="0">
                            <a:effectLst/>
                            <a:latin typeface="Cambria Math" panose="02040503050406030204" pitchFamily="18" charset="0"/>
                            <a:ea typeface="Söhne"/>
                          </a:rPr>
                          <m:t>3</m:t>
                        </m:r>
                      </m:sub>
                    </m:sSub>
                  </m:oMath>
                </a14:m>
                <a:r>
                  <a:rPr lang="zh-TW" altLang="en-US" sz="1800" dirty="0">
                    <a:effectLst/>
                    <a:ea typeface="Söhne"/>
                  </a:rPr>
                  <a:t>，</a:t>
                </a:r>
                <a:br>
                  <a:rPr lang="en-US" altLang="zh-TW" sz="1800" dirty="0">
                    <a:effectLst/>
                    <a:ea typeface="Söhne"/>
                  </a:rPr>
                </a:br>
                <a:r>
                  <a:rPr lang="zh-TW" altLang="en-US" sz="1800" dirty="0">
                    <a:effectLst/>
                    <a:ea typeface="Söhne"/>
                  </a:rPr>
                  <a:t>他們</a:t>
                </a:r>
                <a:r>
                  <a:rPr lang="zh-TW" altLang="zh-TW" sz="1800" dirty="0">
                    <a:effectLst/>
                    <a:ea typeface="Söhne"/>
                  </a:rPr>
                  <a:t>定義</a:t>
                </a:r>
                <a:r>
                  <a:rPr lang="en-US" altLang="zh-TW" sz="1800" dirty="0">
                    <a:effectLst/>
                    <a:ea typeface="Söhne"/>
                  </a:rPr>
                  <a:t> </a:t>
                </a:r>
                <a:r>
                  <a:rPr lang="zh-TW" altLang="en-US" sz="1800" dirty="0">
                    <a:effectLst/>
                    <a:ea typeface="Söhne"/>
                  </a:rPr>
                  <a:t>這</a:t>
                </a:r>
                <a:r>
                  <a:rPr lang="zh-TW" altLang="zh-TW" sz="1800" b="1" u="sng" dirty="0">
                    <a:effectLst/>
                    <a:ea typeface="Söhne"/>
                  </a:rPr>
                  <a:t>兩個曲線段</a:t>
                </a:r>
                <a:r>
                  <a:rPr lang="zh-TW" altLang="zh-TW" sz="1800" dirty="0">
                    <a:effectLst/>
                    <a:ea typeface="Söhne"/>
                  </a:rPr>
                  <a:t>：</a:t>
                </a:r>
                <a:r>
                  <a:rPr lang="zh-TW" altLang="zh-TW" sz="1800" b="1" u="sng" dirty="0">
                    <a:effectLst/>
                    <a:ea typeface="Söhne"/>
                  </a:rPr>
                  <a:t>Seg-1st</a:t>
                </a:r>
                <a:r>
                  <a:rPr lang="en-US" altLang="zh-TW" sz="1800" b="0" u="none" dirty="0">
                    <a:effectLst/>
                    <a:ea typeface="Söhne"/>
                  </a:rPr>
                  <a:t> </a:t>
                </a:r>
                <a:r>
                  <a:rPr lang="zh-TW" altLang="zh-TW" sz="1800" b="0" u="none" dirty="0">
                    <a:effectLst/>
                    <a:ea typeface="Söhne"/>
                  </a:rPr>
                  <a:t>和</a:t>
                </a:r>
                <a:r>
                  <a:rPr lang="en-US" altLang="zh-TW" sz="1800" b="0" u="none" dirty="0">
                    <a:effectLst/>
                    <a:ea typeface="Söhne"/>
                  </a:rPr>
                  <a:t> </a:t>
                </a:r>
                <a:r>
                  <a:rPr lang="zh-TW" altLang="zh-TW" sz="1800" b="1" u="sng" dirty="0">
                    <a:effectLst/>
                    <a:ea typeface="Söhne"/>
                  </a:rPr>
                  <a:t>Seg-2nd</a:t>
                </a:r>
                <a:endParaRPr lang="en-US" altLang="zh-TW" sz="1800" dirty="0">
                  <a:effectLst/>
                  <a:ea typeface="Söhne"/>
                </a:endParaRPr>
              </a:p>
              <a:p>
                <a:pPr marL="8001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lang="en-US" altLang="zh-TW" sz="1800" b="1" i="1" u="sng" dirty="0" smtClean="0">
                            <a:effectLst/>
                            <a:latin typeface="Cambria Math" panose="02040503050406030204" pitchFamily="18" charset="0"/>
                            <a:ea typeface="Söhne"/>
                          </a:rPr>
                        </m:ctrlPr>
                      </m:sSubPr>
                      <m:e>
                        <m:r>
                          <a:rPr lang="zh-TW" altLang="zh-TW" sz="1800" b="1" i="1" u="sng" dirty="0" smtClean="0">
                            <a:effectLst/>
                            <a:latin typeface="Cambria Math" panose="02040503050406030204" pitchFamily="18" charset="0"/>
                            <a:ea typeface="Söhne"/>
                          </a:rPr>
                          <m:t>𝑷</m:t>
                        </m:r>
                      </m:e>
                      <m:sub>
                        <m:r>
                          <a:rPr lang="en-US" altLang="zh-TW" sz="1800" b="1" i="1" u="sng" dirty="0" smtClean="0">
                            <a:effectLst/>
                            <a:latin typeface="Cambria Math" panose="02040503050406030204" pitchFamily="18" charset="0"/>
                            <a:ea typeface="Söhne"/>
                          </a:rPr>
                          <m:t>𝟏</m:t>
                        </m:r>
                      </m:sub>
                    </m:sSub>
                  </m:oMath>
                </a14:m>
                <a:r>
                  <a:rPr lang="zh-TW" altLang="en-US" sz="1800" b="0" u="none" dirty="0">
                    <a:effectLst/>
                    <a:ea typeface="Söhne"/>
                  </a:rPr>
                  <a:t>：</a:t>
                </a:r>
                <a:r>
                  <a:rPr lang="zh-TW" altLang="zh-TW" sz="1800" dirty="0">
                    <a:effectLst/>
                    <a:ea typeface="Söhne"/>
                  </a:rPr>
                  <a:t>用來調整</a:t>
                </a:r>
                <a:r>
                  <a:rPr lang="zh-TW" altLang="en-US" sz="1800" dirty="0">
                    <a:effectLst/>
                    <a:ea typeface="Söhne"/>
                  </a:rPr>
                  <a:t> </a:t>
                </a:r>
                <a:r>
                  <a:rPr lang="zh-TW" altLang="zh-TW" sz="1800" b="1" u="sng" dirty="0">
                    <a:effectLst/>
                    <a:ea typeface="Söhne"/>
                  </a:rPr>
                  <a:t>Seg-1st</a:t>
                </a:r>
                <a:r>
                  <a:rPr lang="en-US" altLang="zh-TW" sz="1800" b="1" u="sng" dirty="0">
                    <a:effectLst/>
                    <a:ea typeface="Söhne"/>
                  </a:rPr>
                  <a:t> </a:t>
                </a:r>
                <a:r>
                  <a:rPr lang="zh-TW" altLang="zh-TW" sz="1800" b="1" u="sng" dirty="0">
                    <a:effectLst/>
                    <a:ea typeface="Söhne"/>
                  </a:rPr>
                  <a:t>形狀</a:t>
                </a:r>
                <a:r>
                  <a:rPr lang="zh-TW" altLang="zh-TW" sz="1800" dirty="0">
                    <a:effectLst/>
                    <a:ea typeface="Söhne"/>
                  </a:rPr>
                  <a:t>，</a:t>
                </a:r>
                <a14:m>
                  <m:oMath xmlns:m="http://schemas.openxmlformats.org/officeDocument/2006/math">
                    <m:sSub>
                      <m:sSubPr>
                        <m:ctrlPr>
                          <a:rPr lang="en-US" altLang="zh-TW" sz="1800" b="1" i="1" u="sng" dirty="0" smtClean="0">
                            <a:effectLst/>
                            <a:latin typeface="Cambria Math" panose="02040503050406030204" pitchFamily="18" charset="0"/>
                            <a:ea typeface="Söhne"/>
                          </a:rPr>
                        </m:ctrlPr>
                      </m:sSubPr>
                      <m:e>
                        <m:r>
                          <a:rPr lang="zh-TW" altLang="zh-TW" sz="1800" b="1" i="1" u="sng" dirty="0" smtClean="0">
                            <a:effectLst/>
                            <a:latin typeface="Cambria Math" panose="02040503050406030204" pitchFamily="18" charset="0"/>
                            <a:ea typeface="Söhne"/>
                          </a:rPr>
                          <m:t>𝑷</m:t>
                        </m:r>
                      </m:e>
                      <m:sub>
                        <m:r>
                          <a:rPr lang="en-US" altLang="zh-TW" sz="1800" b="1" i="1" u="sng" dirty="0" smtClean="0">
                            <a:effectLst/>
                            <a:latin typeface="Cambria Math" panose="02040503050406030204" pitchFamily="18" charset="0"/>
                            <a:ea typeface="Söhne"/>
                          </a:rPr>
                          <m:t>𝟐</m:t>
                        </m:r>
                      </m:sub>
                    </m:sSub>
                  </m:oMath>
                </a14:m>
                <a:r>
                  <a:rPr lang="zh-TW" altLang="en-US" sz="1800" dirty="0">
                    <a:effectLst/>
                    <a:ea typeface="Söhne"/>
                  </a:rPr>
                  <a:t>：負責 </a:t>
                </a:r>
                <a:r>
                  <a:rPr lang="zh-TW" altLang="zh-TW" sz="1800" b="1" u="sng" dirty="0">
                    <a:effectLst/>
                    <a:ea typeface="Söhne"/>
                  </a:rPr>
                  <a:t>Seg-2nd</a:t>
                </a:r>
                <a:br>
                  <a:rPr lang="en-US" altLang="zh-TW" sz="1800" dirty="0">
                    <a:effectLst/>
                    <a:ea typeface="Söhne"/>
                  </a:rPr>
                </a:br>
                <a:r>
                  <a:rPr lang="zh-TW" altLang="zh-TW" sz="1200" kern="1200" dirty="0">
                    <a:solidFill>
                      <a:schemeClr val="tx1"/>
                    </a:solidFill>
                    <a:effectLst/>
                    <a:latin typeface="+mn-lt"/>
                    <a:ea typeface="+mn-ea"/>
                    <a:cs typeface="+mn-cs"/>
                  </a:rPr>
                  <a:t>這些</a:t>
                </a:r>
                <a:r>
                  <a:rPr lang="en-US" altLang="zh-TW"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控制點</a:t>
                </a:r>
                <a:r>
                  <a:rPr lang="zh-TW" altLang="zh-TW" sz="1200" kern="1200" dirty="0">
                    <a:solidFill>
                      <a:schemeClr val="tx1"/>
                    </a:solidFill>
                    <a:effectLst/>
                    <a:latin typeface="+mn-lt"/>
                    <a:ea typeface="+mn-ea"/>
                    <a:cs typeface="+mn-cs"/>
                  </a:rPr>
                  <a:t>，就像 吸引曲線的</a:t>
                </a:r>
                <a:r>
                  <a:rPr lang="zh-TW" altLang="zh-TW" sz="1200" b="1" u="sng" kern="1200" dirty="0">
                    <a:solidFill>
                      <a:schemeClr val="tx1"/>
                    </a:solidFill>
                    <a:effectLst/>
                    <a:latin typeface="+mn-lt"/>
                    <a:ea typeface="+mn-ea"/>
                    <a:cs typeface="+mn-cs"/>
                  </a:rPr>
                  <a:t>磁鐵</a:t>
                </a:r>
                <a:r>
                  <a:rPr lang="zh-TW" altLang="zh-TW" sz="1200" kern="1200" dirty="0">
                    <a:solidFill>
                      <a:schemeClr val="tx1"/>
                    </a:solidFill>
                    <a:effectLst/>
                    <a:latin typeface="+mn-lt"/>
                    <a:ea typeface="+mn-ea"/>
                    <a:cs typeface="+mn-cs"/>
                  </a:rPr>
                  <a:t>，決定</a:t>
                </a:r>
                <a:r>
                  <a:rPr lang="zh-TW" altLang="zh-TW" sz="1200" b="1" u="sng" kern="1200" dirty="0">
                    <a:solidFill>
                      <a:schemeClr val="tx1"/>
                    </a:solidFill>
                    <a:effectLst/>
                    <a:latin typeface="+mn-lt"/>
                    <a:ea typeface="+mn-ea"/>
                    <a:cs typeface="+mn-cs"/>
                  </a:rPr>
                  <a:t>曲線的走向</a:t>
                </a:r>
                <a:endParaRPr lang="en-US" altLang="zh-TW" sz="1800" dirty="0">
                  <a:effectLst/>
                  <a:ea typeface="Söhne"/>
                </a:endParaRPr>
              </a:p>
              <a:p>
                <a:pPr marL="8001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800" b="1" u="sng" dirty="0">
                    <a:solidFill>
                      <a:srgbClr val="201F1E"/>
                    </a:solidFill>
                    <a:effectLst/>
                    <a:ea typeface="Microsoft JhengHei" panose="020B0604030504040204" pitchFamily="34" charset="-120"/>
                  </a:rPr>
                  <a:t>曲線</a:t>
                </a:r>
                <a:r>
                  <a:rPr lang="zh-TW" altLang="zh-TW" sz="1800" dirty="0">
                    <a:solidFill>
                      <a:srgbClr val="201F1E"/>
                    </a:solidFill>
                    <a:effectLst/>
                    <a:ea typeface="Microsoft JhengHei" panose="020B0604030504040204" pitchFamily="34" charset="-120"/>
                  </a:rPr>
                  <a:t> 在 這些</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控制點 間</a:t>
                </a:r>
                <a:r>
                  <a:rPr lang="en-US" altLang="zh-TW" sz="1800" b="1" u="sng"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插值</a:t>
                </a:r>
                <a:r>
                  <a:rPr lang="zh-TW" altLang="zh-TW" sz="1800" dirty="0">
                    <a:solidFill>
                      <a:srgbClr val="201F1E"/>
                    </a:solidFill>
                    <a:effectLst/>
                    <a:ea typeface="Microsoft JhengHei" panose="020B0604030504040204" pitchFamily="34" charset="-120"/>
                  </a:rPr>
                  <a:t>，形成一條</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平滑的連續曲線</a:t>
                </a:r>
                <a:endParaRPr lang="en-US" altLang="zh-TW" sz="1800" dirty="0">
                  <a:effectLst/>
                  <a:ea typeface="Söhne"/>
                </a:endParaRPr>
              </a:p>
              <a:p>
                <a:pPr marL="228600" indent="-228600">
                  <a:buFont typeface="+mj-lt"/>
                  <a:buAutoNum type="arabicPeriod"/>
                </a:pPr>
                <a:r>
                  <a:rPr lang="zh-TW" altLang="zh-TW" sz="1200" kern="1200" dirty="0">
                    <a:solidFill>
                      <a:schemeClr val="tx1"/>
                    </a:solidFill>
                    <a:effectLst/>
                    <a:latin typeface="+mn-lt"/>
                    <a:ea typeface="+mn-ea"/>
                    <a:cs typeface="+mn-cs"/>
                  </a:rPr>
                  <a:t>比如：</a:t>
                </a:r>
                <a:r>
                  <a:rPr lang="zh-TW" altLang="zh-TW" sz="1200" b="1" u="sng" kern="1200" dirty="0">
                    <a:solidFill>
                      <a:schemeClr val="tx1"/>
                    </a:solidFill>
                    <a:effectLst/>
                    <a:latin typeface="+mn-lt"/>
                    <a:ea typeface="+mn-ea"/>
                    <a:cs typeface="+mn-cs"/>
                  </a:rPr>
                  <a:t>調整</a:t>
                </a:r>
                <a14:m>
                  <m:oMath xmlns:m="http://schemas.openxmlformats.org/officeDocument/2006/math">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𝑷</m:t>
                        </m:r>
                      </m:e>
                      <m:sub>
                        <m:r>
                          <a:rPr lang="zh-TW" altLang="zh-TW" sz="1200" kern="1200">
                            <a:solidFill>
                              <a:schemeClr val="tx1"/>
                            </a:solidFill>
                            <a:effectLst/>
                            <a:latin typeface="Cambria Math" panose="02040503050406030204" pitchFamily="18" charset="0"/>
                            <a:ea typeface="+mn-ea"/>
                            <a:cs typeface="+mn-cs"/>
                          </a:rPr>
                          <m:t>𝟏</m:t>
                        </m:r>
                      </m:sub>
                    </m:sSub>
                  </m:oMath>
                </a14:m>
                <a:r>
                  <a:rPr lang="zh-TW" altLang="zh-TW" sz="1200" kern="1200" dirty="0">
                    <a:solidFill>
                      <a:schemeClr val="tx1"/>
                    </a:solidFill>
                    <a:effectLst/>
                    <a:latin typeface="+mn-lt"/>
                    <a:ea typeface="+mn-ea"/>
                    <a:cs typeface="+mn-cs"/>
                  </a:rPr>
                  <a:t> 位置，</a:t>
                </a:r>
                <a:r>
                  <a:rPr lang="zh-TW" altLang="zh-TW" sz="1200" b="1" u="sng" kern="1200" dirty="0">
                    <a:solidFill>
                      <a:schemeClr val="tx1"/>
                    </a:solidFill>
                    <a:effectLst/>
                    <a:latin typeface="+mn-lt"/>
                    <a:ea typeface="+mn-ea"/>
                    <a:cs typeface="+mn-cs"/>
                  </a:rPr>
                  <a:t>Seg-1st</a:t>
                </a:r>
                <a:r>
                  <a:rPr lang="en-US" altLang="zh-TW" sz="1200" b="1" u="sng"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形狀</a:t>
                </a:r>
                <a:r>
                  <a:rPr lang="en-US" altLang="zh-TW" sz="1200" kern="1200" dirty="0">
                    <a:solidFill>
                      <a:schemeClr val="tx1"/>
                    </a:solidFill>
                    <a:effectLst/>
                    <a:latin typeface="+mn-lt"/>
                    <a:ea typeface="+mn-ea"/>
                    <a:cs typeface="+mn-cs"/>
                  </a:rPr>
                  <a:t> </a:t>
                </a:r>
                <a:r>
                  <a:rPr lang="zh-TW" altLang="zh-TW" sz="1200" kern="1200" dirty="0">
                    <a:solidFill>
                      <a:schemeClr val="tx1"/>
                    </a:solidFill>
                    <a:effectLst/>
                    <a:latin typeface="+mn-lt"/>
                    <a:ea typeface="+mn-ea"/>
                    <a:cs typeface="+mn-cs"/>
                  </a:rPr>
                  <a:t>隨著變化，但</a:t>
                </a:r>
                <a:r>
                  <a:rPr lang="en-US" altLang="zh-TW"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Seg-2nd不受影響</a:t>
                </a:r>
                <a:endParaRPr lang="zh-TW" altLang="zh-TW" sz="1200" kern="1200" dirty="0">
                  <a:solidFill>
                    <a:schemeClr val="tx1"/>
                  </a:solidFill>
                  <a:effectLst/>
                  <a:latin typeface="+mn-lt"/>
                  <a:ea typeface="+mn-ea"/>
                  <a:cs typeface="+mn-cs"/>
                </a:endParaRPr>
              </a:p>
              <a:p>
                <a:pPr marL="8001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effectLst/>
                    <a:ea typeface="Söhne"/>
                  </a:rPr>
                  <a:t>表示能 </a:t>
                </a:r>
                <a:r>
                  <a:rPr lang="zh-TW" altLang="zh-TW" sz="1800" b="1" u="sng" dirty="0">
                    <a:effectLst/>
                    <a:ea typeface="Söhne"/>
                  </a:rPr>
                  <a:t>局部調整</a:t>
                </a:r>
                <a:r>
                  <a:rPr lang="zh-TW" altLang="zh-TW" sz="1800" dirty="0">
                    <a:effectLst/>
                    <a:ea typeface="Söhne"/>
                  </a:rPr>
                  <a:t>，</a:t>
                </a:r>
                <a:r>
                  <a:rPr lang="zh-TW" altLang="en-US" sz="1800" dirty="0">
                    <a:effectLst/>
                    <a:ea typeface="Söhne"/>
                  </a:rPr>
                  <a:t>有 </a:t>
                </a:r>
                <a:r>
                  <a:rPr lang="zh-TW" altLang="zh-TW" sz="1800" b="1" u="sng" dirty="0">
                    <a:effectLst/>
                    <a:ea typeface="Söhne"/>
                  </a:rPr>
                  <a:t>控制性</a:t>
                </a:r>
                <a:r>
                  <a:rPr lang="zh-TW" altLang="en-US" sz="1800" b="0" u="none" dirty="0">
                    <a:effectLst/>
                    <a:ea typeface="Söhne"/>
                  </a:rPr>
                  <a:t> </a:t>
                </a:r>
                <a:r>
                  <a:rPr lang="zh-TW" altLang="zh-TW" sz="1800" b="0" u="none" dirty="0">
                    <a:effectLst/>
                    <a:ea typeface="Söhne"/>
                  </a:rPr>
                  <a:t>和</a:t>
                </a:r>
                <a:r>
                  <a:rPr lang="zh-TW" altLang="en-US" sz="1800" b="0" u="none" dirty="0">
                    <a:effectLst/>
                    <a:ea typeface="Söhne"/>
                  </a:rPr>
                  <a:t> </a:t>
                </a:r>
                <a:r>
                  <a:rPr lang="zh-TW" altLang="zh-TW" sz="1800" b="1" u="sng" dirty="0">
                    <a:effectLst/>
                    <a:ea typeface="Söhne"/>
                  </a:rPr>
                  <a:t>靈活性</a:t>
                </a:r>
                <a:r>
                  <a:rPr lang="zh-TW" altLang="en-US" sz="1800" b="0" u="none" dirty="0">
                    <a:effectLst/>
                    <a:ea typeface="Söhne"/>
                  </a:rPr>
                  <a:t>：</a:t>
                </a:r>
                <a:br>
                  <a:rPr lang="en-US" altLang="zh-TW" sz="1800" dirty="0">
                    <a:effectLst/>
                    <a:ea typeface="Söhne"/>
                  </a:rPr>
                </a:br>
                <a:r>
                  <a:rPr lang="zh-TW" altLang="en-US" sz="1800" dirty="0">
                    <a:effectLst/>
                    <a:ea typeface="Söhne"/>
                  </a:rPr>
                  <a:t>只要 </a:t>
                </a:r>
                <a:r>
                  <a:rPr lang="zh-TW" altLang="zh-TW" sz="1800" b="1" u="sng" dirty="0">
                    <a:effectLst/>
                    <a:ea typeface="Söhne"/>
                  </a:rPr>
                  <a:t>移動控制點</a:t>
                </a:r>
                <a:r>
                  <a:rPr lang="zh-TW" altLang="en-US" sz="1800" b="1" u="sng" dirty="0">
                    <a:effectLst/>
                    <a:ea typeface="Söhne"/>
                  </a:rPr>
                  <a:t> </a:t>
                </a:r>
                <a:r>
                  <a:rPr lang="zh-TW" altLang="zh-TW" sz="1800" dirty="0">
                    <a:effectLst/>
                    <a:ea typeface="Söhne"/>
                  </a:rPr>
                  <a:t>來</a:t>
                </a:r>
                <a:r>
                  <a:rPr lang="zh-TW" altLang="en-US" sz="1800" dirty="0">
                    <a:effectLst/>
                    <a:ea typeface="Söhne"/>
                  </a:rPr>
                  <a:t> </a:t>
                </a:r>
                <a:r>
                  <a:rPr lang="zh-TW" altLang="zh-TW" sz="1800" b="1" u="sng" dirty="0">
                    <a:effectLst/>
                    <a:ea typeface="Söhne"/>
                  </a:rPr>
                  <a:t>調整曲線形狀</a:t>
                </a:r>
                <a:r>
                  <a:rPr lang="zh-TW" altLang="zh-TW" sz="1800" dirty="0">
                    <a:effectLst/>
                    <a:ea typeface="Söhne"/>
                  </a:rPr>
                  <a:t>，</a:t>
                </a:r>
                <a:r>
                  <a:rPr lang="zh-TW" altLang="en-US" sz="1800" b="1" u="sng" dirty="0">
                    <a:effectLst/>
                    <a:ea typeface="Söhne"/>
                  </a:rPr>
                  <a:t>不用動到</a:t>
                </a:r>
                <a:r>
                  <a:rPr lang="zh-TW" altLang="en-US" sz="1800" b="0" u="none" dirty="0">
                    <a:effectLst/>
                    <a:ea typeface="Söhne"/>
                  </a:rPr>
                  <a:t> </a:t>
                </a:r>
                <a:r>
                  <a:rPr lang="zh-TW" altLang="zh-TW" sz="1800" b="1" u="sng" dirty="0">
                    <a:effectLst/>
                    <a:ea typeface="Söhne"/>
                  </a:rPr>
                  <a:t>曲線</a:t>
                </a:r>
                <a:r>
                  <a:rPr lang="zh-TW" altLang="en-US" sz="1800" b="1" u="sng" dirty="0">
                    <a:effectLst/>
                    <a:ea typeface="Söhne"/>
                  </a:rPr>
                  <a:t>的</a:t>
                </a:r>
                <a:r>
                  <a:rPr lang="zh-TW" altLang="zh-TW" sz="1800" b="1" u="sng" dirty="0">
                    <a:effectLst/>
                    <a:ea typeface="Söhne"/>
                  </a:rPr>
                  <a:t>數學式</a:t>
                </a:r>
                <a:endParaRPr lang="en-US" altLang="zh-TW" sz="1800" dirty="0">
                  <a:effectLst/>
                  <a:ea typeface="Söhne"/>
                </a:endParaRP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投影片</a:t>
                </a:r>
                <a:r>
                  <a:rPr lang="zh-TW" altLang="en-US" sz="1200" b="1" u="sng" dirty="0"/>
                  <a:t>講稿</a:t>
                </a:r>
                <a:r>
                  <a:rPr lang="zh-TW" altLang="en-US" sz="1200" dirty="0"/>
                  <a:t>，有補充解釋，有興趣可以參考</a:t>
                </a:r>
                <a:endParaRPr lang="en-US" altLang="zh-TW" dirty="0"/>
              </a:p>
              <a:p>
                <a:r>
                  <a:rPr lang="en-US" altLang="zh-TW"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https://</a:t>
                </a:r>
                <a:r>
                  <a:rPr lang="en-US" altLang="zh-CN" b="0" i="0" dirty="0" err="1">
                    <a:solidFill>
                      <a:srgbClr val="374151"/>
                    </a:solidFill>
                    <a:effectLst/>
                    <a:latin typeface="Söhne"/>
                  </a:rPr>
                  <a:t>www.geeksforgeeks.org</a:t>
                </a:r>
                <a:r>
                  <a:rPr lang="en-US" altLang="zh-CN" b="0" i="0" dirty="0">
                    <a:solidFill>
                      <a:srgbClr val="374151"/>
                    </a:solidFill>
                    <a:effectLst/>
                    <a:latin typeface="Söhne"/>
                  </a:rPr>
                  <a:t>/b-spline-curve-in-computer-graphics/</a:t>
                </a:r>
                <a:endParaRPr lang="en-US" altLang="zh-TW" dirty="0"/>
              </a:p>
              <a:p>
                <a:pPr marL="0" indent="0" rtl="0" fontAlgn="ctr">
                  <a:spcBef>
                    <a:spcPts val="0"/>
                  </a:spcBef>
                  <a:spcAft>
                    <a:spcPts val="0"/>
                  </a:spcAft>
                  <a:buFont typeface="+mj-lt"/>
                  <a:buNone/>
                </a:pPr>
                <a:r>
                  <a:rPr lang="zh-TW" altLang="zh-TW" sz="1200" dirty="0">
                    <a:effectLst/>
                    <a:ea typeface="Söhne"/>
                  </a:rPr>
                  <a:t>數學式</a:t>
                </a:r>
                <a:endParaRPr lang="zh-TW" altLang="zh-TW" sz="1100" dirty="0">
                  <a:effectLst/>
                  <a:ea typeface="Microsoft JhengHei UI" panose="020B0604030504040204" pitchFamily="34" charset="-120"/>
                </a:endParaRPr>
              </a:p>
              <a:p>
                <a:pPr marL="628650" lvl="1" indent="-171450" algn="l" defTabSz="914400" rtl="0" eaLnBrk="1" fontAlgn="ctr" latinLnBrk="0" hangingPunct="1">
                  <a:spcBef>
                    <a:spcPts val="0"/>
                  </a:spcBef>
                  <a:spcAft>
                    <a:spcPts val="0"/>
                  </a:spcAft>
                  <a:buFont typeface="Arial" panose="020B0604020202020204" pitchFamily="34" charset="0"/>
                  <a:buChar char="•"/>
                </a:pPr>
                <a:r>
                  <a:rPr lang="en-US" altLang="zh-TW" b="0" i="0" dirty="0">
                    <a:solidFill>
                      <a:srgbClr val="D1D5DB"/>
                    </a:solidFill>
                    <a:effectLst/>
                    <a:latin typeface="Söhne"/>
                  </a:rPr>
                  <a:t>B</a:t>
                </a:r>
                <a:r>
                  <a:rPr lang="zh-TW" altLang="en-US" b="0" i="0" dirty="0">
                    <a:solidFill>
                      <a:srgbClr val="D1D5DB"/>
                    </a:solidFill>
                    <a:effectLst/>
                    <a:latin typeface="Söhne"/>
                  </a:rPr>
                  <a:t>樣條是“基函數樣條”</a:t>
                </a:r>
                <a:r>
                  <a:rPr lang="en-US" altLang="zh-TW" b="0" i="0" dirty="0">
                    <a:solidFill>
                      <a:srgbClr val="D1D5DB"/>
                    </a:solidFill>
                    <a:effectLst/>
                    <a:latin typeface="Söhne"/>
                  </a:rPr>
                  <a:t>(Basis Function Spline)</a:t>
                </a:r>
                <a:r>
                  <a:rPr lang="zh-TW" altLang="en-US" b="0" i="0" dirty="0">
                    <a:solidFill>
                      <a:srgbClr val="D1D5DB"/>
                    </a:solidFill>
                    <a:effectLst/>
                    <a:latin typeface="Söhne"/>
                  </a:rPr>
                  <a:t>的縮寫，</a:t>
                </a:r>
                <a:br>
                  <a:rPr lang="en-US" altLang="zh-TW" b="0" i="0" dirty="0">
                    <a:solidFill>
                      <a:srgbClr val="D1D5DB"/>
                    </a:solidFill>
                    <a:effectLst/>
                    <a:latin typeface="Söhne"/>
                  </a:rPr>
                </a:br>
                <a:r>
                  <a:rPr lang="zh-TW" altLang="en-US" b="0" i="0" dirty="0">
                    <a:solidFill>
                      <a:srgbClr val="D1D5DB"/>
                    </a:solidFill>
                    <a:effectLst/>
                    <a:latin typeface="Söhne"/>
                  </a:rPr>
                  <a:t>是一系列用 控制點 定義的 </a:t>
                </a:r>
                <a:r>
                  <a:rPr lang="en-US" altLang="zh-TW" b="0" i="0" dirty="0">
                    <a:solidFill>
                      <a:srgbClr val="D1D5DB"/>
                    </a:solidFill>
                    <a:effectLst/>
                    <a:latin typeface="Söhne"/>
                  </a:rPr>
                  <a:t>Basis Function (</a:t>
                </a:r>
                <a:r>
                  <a:rPr lang="zh-TW" altLang="en-US" b="0" i="0" dirty="0">
                    <a:solidFill>
                      <a:srgbClr val="D1D5DB"/>
                    </a:solidFill>
                    <a:effectLst/>
                    <a:latin typeface="Söhne"/>
                  </a:rPr>
                  <a:t>基函數</a:t>
                </a:r>
                <a:r>
                  <a:rPr lang="en-US" altLang="zh-TW" b="0" i="0" dirty="0">
                    <a:solidFill>
                      <a:srgbClr val="D1D5DB"/>
                    </a:solidFill>
                    <a:effectLst/>
                    <a:latin typeface="Söhne"/>
                  </a:rPr>
                  <a:t>)</a:t>
                </a:r>
                <a:r>
                  <a:rPr lang="zh-TW" altLang="en-US" b="0" i="0" dirty="0">
                    <a:solidFill>
                      <a:srgbClr val="D1D5DB"/>
                    </a:solidFill>
                    <a:effectLst/>
                    <a:latin typeface="Söhne"/>
                  </a:rPr>
                  <a:t> 的</a:t>
                </a:r>
                <a:r>
                  <a:rPr lang="en-US" altLang="zh-TW" b="0" i="0" dirty="0">
                    <a:solidFill>
                      <a:srgbClr val="D1D5DB"/>
                    </a:solidFill>
                    <a:effectLst/>
                    <a:latin typeface="Söhne"/>
                  </a:rPr>
                  <a:t> </a:t>
                </a:r>
                <a:r>
                  <a:rPr lang="zh-TW" altLang="en-US" b="0" i="0" dirty="0">
                    <a:solidFill>
                      <a:srgbClr val="D1D5DB"/>
                    </a:solidFill>
                    <a:effectLst/>
                    <a:latin typeface="Söhne"/>
                  </a:rPr>
                  <a:t>加權和。</a:t>
                </a:r>
                <a:endParaRPr lang="en-US" altLang="zh-TW" b="0" i="0" dirty="0">
                  <a:solidFill>
                    <a:srgbClr val="D1D5DB"/>
                  </a:solidFill>
                  <a:effectLst/>
                  <a:latin typeface="Söhne"/>
                </a:endParaRPr>
              </a:p>
              <a:p>
                <a:pPr marL="685800" marR="0" lvl="1" indent="-228600" algn="l" defTabSz="914400" rtl="0" eaLnBrk="1" fontAlgn="ctr" latinLnBrk="0" hangingPunct="1">
                  <a:lnSpc>
                    <a:spcPct val="100000"/>
                  </a:lnSpc>
                  <a:spcBef>
                    <a:spcPts val="0"/>
                  </a:spcBef>
                  <a:spcAft>
                    <a:spcPts val="0"/>
                  </a:spcAft>
                  <a:buClrTx/>
                  <a:buSzTx/>
                  <a:buFont typeface="+mj-lt"/>
                  <a:buAutoNum type="arabicPeriod"/>
                  <a:tabLst/>
                  <a:defRPr/>
                </a:pPr>
                <a14:m>
                  <m:oMath xmlns:m="http://schemas.openxmlformats.org/officeDocument/2006/math">
                    <m:r>
                      <a:rPr lang="zh-TW" altLang="zh-TW" sz="1200" kern="1200" smtClean="0">
                        <a:solidFill>
                          <a:schemeClr val="tx1"/>
                        </a:solidFill>
                        <a:effectLst/>
                        <a:latin typeface="Cambria Math" panose="02040503050406030204" pitchFamily="18" charset="0"/>
                        <a:ea typeface="Söhne"/>
                        <a:cs typeface="+mn-cs"/>
                      </a:rPr>
                      <m:t>𝐵</m:t>
                    </m:r>
                    <m:d>
                      <m:dPr>
                        <m:ctrlPr>
                          <a:rPr lang="zh-TW" altLang="zh-TW" sz="1200" i="1" kern="1200">
                            <a:solidFill>
                              <a:schemeClr val="tx1"/>
                            </a:solidFill>
                            <a:effectLst/>
                            <a:latin typeface="Cambria Math" panose="02040503050406030204" pitchFamily="18" charset="0"/>
                            <a:ea typeface="Söhne"/>
                            <a:cs typeface="+mn-cs"/>
                          </a:rPr>
                        </m:ctrlPr>
                      </m:dPr>
                      <m:e>
                        <m:r>
                          <a:rPr lang="zh-TW" altLang="zh-TW" sz="1200" kern="1200">
                            <a:solidFill>
                              <a:schemeClr val="tx1"/>
                            </a:solidFill>
                            <a:effectLst/>
                            <a:latin typeface="Cambria Math" panose="02040503050406030204" pitchFamily="18" charset="0"/>
                            <a:ea typeface="Söhne"/>
                            <a:cs typeface="+mn-cs"/>
                          </a:rPr>
                          <m:t>𝑡</m:t>
                        </m:r>
                      </m:e>
                    </m:d>
                  </m:oMath>
                </a14:m>
                <a:r>
                  <a:rPr lang="zh-TW" altLang="zh-TW" sz="1200" kern="1200" dirty="0">
                    <a:solidFill>
                      <a:schemeClr val="tx1"/>
                    </a:solidFill>
                    <a:effectLst/>
                    <a:latin typeface="+mn-lt"/>
                    <a:ea typeface="Söhne"/>
                    <a:cs typeface="+mn-cs"/>
                  </a:rPr>
                  <a:t>是</a:t>
                </a:r>
                <a:r>
                  <a:rPr lang="en-US" altLang="zh-TW" sz="1200" kern="1200" dirty="0">
                    <a:solidFill>
                      <a:schemeClr val="tx1"/>
                    </a:solidFill>
                    <a:effectLst/>
                    <a:latin typeface="+mn-lt"/>
                    <a:ea typeface="Söhne"/>
                    <a:cs typeface="+mn-cs"/>
                  </a:rPr>
                  <a:t> </a:t>
                </a:r>
                <a:r>
                  <a:rPr lang="en-US" altLang="zh-TW" dirty="0"/>
                  <a:t>B-spline curve (</a:t>
                </a:r>
                <a:r>
                  <a:rPr lang="zh-TW" altLang="zh-TW" sz="1200" kern="1200" dirty="0">
                    <a:solidFill>
                      <a:schemeClr val="tx1"/>
                    </a:solidFill>
                    <a:effectLst/>
                    <a:latin typeface="+mn-lt"/>
                    <a:ea typeface="Söhne"/>
                    <a:cs typeface="+mn-cs"/>
                  </a:rPr>
                  <a:t>B樣條曲線</a:t>
                </a:r>
                <a:r>
                  <a:rPr lang="en-US" altLang="zh-TW" sz="1200" kern="1200" dirty="0">
                    <a:solidFill>
                      <a:schemeClr val="tx1"/>
                    </a:solidFill>
                    <a:effectLst/>
                    <a:latin typeface="+mn-lt"/>
                    <a:ea typeface="Söhne"/>
                    <a:cs typeface="+mn-cs"/>
                  </a:rPr>
                  <a:t>)</a:t>
                </a:r>
                <a:r>
                  <a:rPr lang="zh-TW" altLang="zh-TW" sz="1200" kern="1200" dirty="0">
                    <a:solidFill>
                      <a:schemeClr val="tx1"/>
                    </a:solidFill>
                    <a:effectLst/>
                    <a:latin typeface="+mn-lt"/>
                    <a:ea typeface="Söhne"/>
                    <a:cs typeface="+mn-cs"/>
                  </a:rPr>
                  <a:t>，</a:t>
                </a:r>
                <a14:m>
                  <m:oMath xmlns:m="http://schemas.openxmlformats.org/officeDocument/2006/math">
                    <m:sSub>
                      <m:sSubPr>
                        <m:ctrlPr>
                          <a:rPr lang="zh-TW" altLang="zh-TW" sz="1200" i="1" kern="1200">
                            <a:solidFill>
                              <a:schemeClr val="tx1"/>
                            </a:solidFill>
                            <a:effectLst/>
                            <a:latin typeface="Cambria Math" panose="02040503050406030204" pitchFamily="18" charset="0"/>
                            <a:ea typeface="Söhne"/>
                            <a:cs typeface="+mn-cs"/>
                          </a:rPr>
                        </m:ctrlPr>
                      </m:sSubPr>
                      <m:e>
                        <m:r>
                          <a:rPr lang="zh-TW" altLang="zh-TW" sz="1200" kern="1200">
                            <a:solidFill>
                              <a:schemeClr val="tx1"/>
                            </a:solidFill>
                            <a:effectLst/>
                            <a:latin typeface="Cambria Math" panose="02040503050406030204" pitchFamily="18" charset="0"/>
                            <a:ea typeface="Söhne"/>
                            <a:cs typeface="+mn-cs"/>
                          </a:rPr>
                          <m:t>𝑃</m:t>
                        </m:r>
                      </m:e>
                      <m:sub>
                        <m:r>
                          <a:rPr lang="zh-TW" altLang="zh-TW" sz="1200" kern="1200">
                            <a:solidFill>
                              <a:schemeClr val="tx1"/>
                            </a:solidFill>
                            <a:effectLst/>
                            <a:latin typeface="Cambria Math" panose="02040503050406030204" pitchFamily="18" charset="0"/>
                            <a:ea typeface="Söhne"/>
                            <a:cs typeface="+mn-cs"/>
                          </a:rPr>
                          <m:t>𝑖</m:t>
                        </m:r>
                      </m:sub>
                    </m:sSub>
                  </m:oMath>
                </a14:m>
                <a:r>
                  <a:rPr lang="zh-TW" altLang="zh-TW" sz="1200" kern="1200" dirty="0">
                    <a:solidFill>
                      <a:schemeClr val="tx1"/>
                    </a:solidFill>
                    <a:effectLst/>
                    <a:latin typeface="+mn-lt"/>
                    <a:ea typeface="Söhne"/>
                    <a:cs typeface="+mn-cs"/>
                  </a:rPr>
                  <a:t>是控制點，</a:t>
                </a:r>
                <a:endParaRPr lang="en-US" altLang="zh-TW" sz="1200" kern="1200" dirty="0">
                  <a:solidFill>
                    <a:schemeClr val="tx1"/>
                  </a:solidFill>
                  <a:effectLst/>
                  <a:latin typeface="+mn-lt"/>
                  <a:ea typeface="Söhne"/>
                  <a:cs typeface="+mn-cs"/>
                </a:endParaRPr>
              </a:p>
              <a:p>
                <a:pPr marL="685800" marR="0" lvl="1" indent="-228600" algn="l" defTabSz="914400" rtl="0" eaLnBrk="1" fontAlgn="ctr" latinLnBrk="0" hangingPunct="1">
                  <a:lnSpc>
                    <a:spcPct val="100000"/>
                  </a:lnSpc>
                  <a:spcBef>
                    <a:spcPts val="0"/>
                  </a:spcBef>
                  <a:spcAft>
                    <a:spcPts val="0"/>
                  </a:spcAft>
                  <a:buClrTx/>
                  <a:buSzTx/>
                  <a:buFont typeface="+mj-lt"/>
                  <a:buAutoNum type="arabicPeriod"/>
                  <a:tabLst/>
                  <a:defRPr/>
                </a:pPr>
                <a14:m>
                  <m:oMath xmlns:m="http://schemas.openxmlformats.org/officeDocument/2006/math">
                    <m:sSub>
                      <m:sSubPr>
                        <m:ctrlPr>
                          <a:rPr lang="zh-TW" altLang="zh-TW" sz="1200" i="1" kern="1200">
                            <a:solidFill>
                              <a:schemeClr val="tx1"/>
                            </a:solidFill>
                            <a:effectLst/>
                            <a:latin typeface="Cambria Math" panose="02040503050406030204" pitchFamily="18" charset="0"/>
                            <a:ea typeface="Söhne"/>
                            <a:cs typeface="+mn-cs"/>
                          </a:rPr>
                        </m:ctrlPr>
                      </m:sSubPr>
                      <m:e>
                        <m:r>
                          <a:rPr lang="zh-TW" altLang="zh-TW" sz="1200" kern="1200">
                            <a:solidFill>
                              <a:schemeClr val="tx1"/>
                            </a:solidFill>
                            <a:effectLst/>
                            <a:latin typeface="Cambria Math" panose="02040503050406030204" pitchFamily="18" charset="0"/>
                            <a:ea typeface="Söhne"/>
                            <a:cs typeface="+mn-cs"/>
                          </a:rPr>
                          <m:t>𝑁</m:t>
                        </m:r>
                      </m:e>
                      <m:sub>
                        <m:r>
                          <a:rPr lang="zh-TW" altLang="zh-TW" sz="1200" kern="1200">
                            <a:solidFill>
                              <a:schemeClr val="tx1"/>
                            </a:solidFill>
                            <a:effectLst/>
                            <a:latin typeface="Cambria Math" panose="02040503050406030204" pitchFamily="18" charset="0"/>
                            <a:ea typeface="Söhne"/>
                            <a:cs typeface="+mn-cs"/>
                          </a:rPr>
                          <m:t>𝑖</m:t>
                        </m:r>
                        <m:r>
                          <a:rPr lang="zh-TW" altLang="zh-TW" sz="1200" kern="1200">
                            <a:solidFill>
                              <a:schemeClr val="tx1"/>
                            </a:solidFill>
                            <a:effectLst/>
                            <a:latin typeface="Cambria Math" panose="02040503050406030204" pitchFamily="18" charset="0"/>
                            <a:ea typeface="Söhne"/>
                            <a:cs typeface="+mn-cs"/>
                          </a:rPr>
                          <m:t>,</m:t>
                        </m:r>
                        <m:r>
                          <a:rPr lang="zh-TW" altLang="zh-TW" sz="1200" kern="1200">
                            <a:solidFill>
                              <a:schemeClr val="tx1"/>
                            </a:solidFill>
                            <a:effectLst/>
                            <a:latin typeface="Cambria Math" panose="02040503050406030204" pitchFamily="18" charset="0"/>
                            <a:ea typeface="Söhne"/>
                            <a:cs typeface="+mn-cs"/>
                          </a:rPr>
                          <m:t>𝑘</m:t>
                        </m:r>
                      </m:sub>
                    </m:sSub>
                    <m:r>
                      <a:rPr lang="zh-TW" altLang="zh-TW" sz="1200" kern="1200">
                        <a:solidFill>
                          <a:schemeClr val="tx1"/>
                        </a:solidFill>
                        <a:effectLst/>
                        <a:latin typeface="Cambria Math" panose="02040503050406030204" pitchFamily="18" charset="0"/>
                        <a:ea typeface="Söhne"/>
                        <a:cs typeface="+mn-cs"/>
                      </a:rPr>
                      <m:t>​</m:t>
                    </m:r>
                    <m:r>
                      <a:rPr lang="zh-TW" altLang="zh-TW" sz="1200" kern="1200">
                        <a:solidFill>
                          <a:schemeClr val="tx1"/>
                        </a:solidFill>
                        <a:effectLst/>
                        <a:latin typeface="Cambria Math" panose="02040503050406030204" pitchFamily="18" charset="0"/>
                        <a:ea typeface="Söhne"/>
                        <a:cs typeface="+mn-cs"/>
                      </a:rPr>
                      <m:t>(</m:t>
                    </m:r>
                    <m:r>
                      <a:rPr lang="zh-TW" altLang="zh-TW" sz="1200" kern="1200">
                        <a:solidFill>
                          <a:schemeClr val="tx1"/>
                        </a:solidFill>
                        <a:effectLst/>
                        <a:latin typeface="Cambria Math" panose="02040503050406030204" pitchFamily="18" charset="0"/>
                        <a:ea typeface="Söhne"/>
                        <a:cs typeface="+mn-cs"/>
                      </a:rPr>
                      <m:t>𝑡</m:t>
                    </m:r>
                    <m:r>
                      <a:rPr lang="zh-TW" altLang="zh-TW" sz="1200" kern="1200">
                        <a:solidFill>
                          <a:schemeClr val="tx1"/>
                        </a:solidFill>
                        <a:effectLst/>
                        <a:latin typeface="Cambria Math" panose="02040503050406030204" pitchFamily="18" charset="0"/>
                        <a:ea typeface="Söhne"/>
                        <a:cs typeface="+mn-cs"/>
                      </a:rPr>
                      <m:t>)</m:t>
                    </m:r>
                  </m:oMath>
                </a14:m>
                <a:r>
                  <a:rPr lang="zh-TW" altLang="zh-TW" sz="1200" kern="1200" dirty="0">
                    <a:solidFill>
                      <a:schemeClr val="tx1"/>
                    </a:solidFill>
                    <a:effectLst/>
                    <a:latin typeface="+mn-lt"/>
                    <a:ea typeface="Söhne"/>
                    <a:cs typeface="+mn-cs"/>
                  </a:rPr>
                  <a:t>是</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第</a:t>
                </a:r>
                <a14:m>
                  <m:oMath xmlns:m="http://schemas.openxmlformats.org/officeDocument/2006/math">
                    <m:r>
                      <a:rPr lang="zh-TW" altLang="zh-TW" sz="1200" i="1" kern="1200" dirty="0" smtClean="0">
                        <a:solidFill>
                          <a:schemeClr val="tx1"/>
                        </a:solidFill>
                        <a:effectLst/>
                        <a:latin typeface="Cambria Math" panose="02040503050406030204" pitchFamily="18" charset="0"/>
                        <a:ea typeface="Söhne"/>
                        <a:cs typeface="+mn-cs"/>
                      </a:rPr>
                      <m:t>𝑖</m:t>
                    </m:r>
                  </m:oMath>
                </a14:m>
                <a:r>
                  <a:rPr lang="zh-TW" altLang="zh-TW" sz="1200" kern="1200" dirty="0">
                    <a:solidFill>
                      <a:schemeClr val="tx1"/>
                    </a:solidFill>
                    <a:effectLst/>
                    <a:latin typeface="+mn-lt"/>
                    <a:ea typeface="Söhne"/>
                    <a:cs typeface="+mn-cs"/>
                  </a:rPr>
                  <a:t>個控制點的</a:t>
                </a:r>
                <a:r>
                  <a:rPr lang="en-US" altLang="zh-TW" sz="1200" kern="1200" dirty="0">
                    <a:solidFill>
                      <a:schemeClr val="tx1"/>
                    </a:solidFill>
                    <a:effectLst/>
                    <a:latin typeface="+mn-lt"/>
                    <a:ea typeface="Söhne"/>
                    <a:cs typeface="+mn-cs"/>
                  </a:rPr>
                  <a:t> </a:t>
                </a:r>
                <a:r>
                  <a:rPr lang="en-US" altLang="zh-TW" b="0" i="0" dirty="0">
                    <a:solidFill>
                      <a:srgbClr val="D1D5DB"/>
                    </a:solidFill>
                    <a:effectLst/>
                    <a:latin typeface="Söhne"/>
                  </a:rPr>
                  <a:t>Basis Function (</a:t>
                </a:r>
                <a:r>
                  <a:rPr lang="zh-TW" altLang="en-US" b="0" i="0" dirty="0">
                    <a:solidFill>
                      <a:srgbClr val="D1D5DB"/>
                    </a:solidFill>
                    <a:effectLst/>
                    <a:latin typeface="Söhne"/>
                  </a:rPr>
                  <a:t>基函數</a:t>
                </a:r>
                <a:r>
                  <a:rPr lang="en-US" altLang="zh-TW" b="0" i="0" dirty="0">
                    <a:solidFill>
                      <a:srgbClr val="D1D5DB"/>
                    </a:solidFill>
                    <a:effectLst/>
                    <a:latin typeface="Söhne"/>
                  </a:rPr>
                  <a:t>)</a:t>
                </a:r>
                <a:r>
                  <a:rPr lang="zh-TW" altLang="en-US" b="0" i="0" dirty="0">
                    <a:solidFill>
                      <a:srgbClr val="D1D5DB"/>
                    </a:solidFill>
                    <a:effectLst/>
                    <a:latin typeface="Söhne"/>
                  </a:rPr>
                  <a:t> </a:t>
                </a:r>
                <a:r>
                  <a:rPr lang="zh-TW" altLang="zh-TW" sz="1200" kern="1200" dirty="0">
                    <a:solidFill>
                      <a:schemeClr val="tx1"/>
                    </a:solidFill>
                    <a:effectLst/>
                    <a:latin typeface="+mn-lt"/>
                    <a:ea typeface="Söhne"/>
                    <a:cs typeface="+mn-cs"/>
                  </a:rPr>
                  <a:t>，</a:t>
                </a:r>
                <a:endParaRPr lang="en-US" altLang="zh-TW" sz="1200" kern="1200" dirty="0">
                  <a:solidFill>
                    <a:schemeClr val="tx1"/>
                  </a:solidFill>
                  <a:effectLst/>
                  <a:latin typeface="+mn-lt"/>
                  <a:ea typeface="Söhne"/>
                  <a:cs typeface="+mn-cs"/>
                </a:endParaRPr>
              </a:p>
              <a:p>
                <a:pPr marL="1143000" marR="0" lvl="2" indent="-2286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200" kern="1200" dirty="0">
                    <a:solidFill>
                      <a:schemeClr val="tx1"/>
                    </a:solidFill>
                    <a:effectLst/>
                    <a:latin typeface="+mn-lt"/>
                    <a:ea typeface="Söhne"/>
                    <a:cs typeface="+mn-cs"/>
                  </a:rPr>
                  <a:t>k是基函數的次數，而t是一個參數，通常在0到1之間變化。</a:t>
                </a:r>
                <a:endParaRPr lang="en-US" altLang="zh-TW" sz="1200" kern="1200" dirty="0">
                  <a:solidFill>
                    <a:schemeClr val="tx1"/>
                  </a:solidFill>
                  <a:effectLst/>
                  <a:latin typeface="+mn-lt"/>
                  <a:ea typeface="Söhne"/>
                  <a:cs typeface="+mn-cs"/>
                </a:endParaRPr>
              </a:p>
              <a:p>
                <a:pPr marL="685800" lvl="1" indent="-228600" algn="l" defTabSz="914400" rtl="0" eaLnBrk="1" fontAlgn="ctr" latinLnBrk="0" hangingPunct="1">
                  <a:spcBef>
                    <a:spcPts val="0"/>
                  </a:spcBef>
                  <a:spcAft>
                    <a:spcPts val="0"/>
                  </a:spcAft>
                  <a:buFont typeface="+mj-lt"/>
                  <a:buAutoNum type="arabicPeriod"/>
                </a:pPr>
                <a:r>
                  <a:rPr lang="en-US" altLang="zh-TW" b="0" i="0" dirty="0">
                    <a:solidFill>
                      <a:srgbClr val="D1D5DB"/>
                    </a:solidFill>
                    <a:effectLst/>
                    <a:latin typeface="Söhne"/>
                  </a:rPr>
                  <a:t>Basis Function (</a:t>
                </a:r>
                <a:r>
                  <a:rPr lang="zh-TW" altLang="en-US" b="0" i="0" dirty="0">
                    <a:solidFill>
                      <a:srgbClr val="D1D5DB"/>
                    </a:solidFill>
                    <a:effectLst/>
                    <a:latin typeface="Söhne"/>
                  </a:rPr>
                  <a:t>基函數</a:t>
                </a:r>
                <a:r>
                  <a:rPr lang="en-US" altLang="zh-TW" b="0" i="0" dirty="0">
                    <a:solidFill>
                      <a:srgbClr val="D1D5DB"/>
                    </a:solidFill>
                    <a:effectLst/>
                    <a:latin typeface="Söhne"/>
                  </a:rPr>
                  <a:t>) </a:t>
                </a:r>
                <a:r>
                  <a:rPr lang="zh-TW" altLang="zh-TW" sz="1200" kern="1200" dirty="0">
                    <a:solidFill>
                      <a:schemeClr val="tx1"/>
                    </a:solidFill>
                    <a:effectLst/>
                    <a:latin typeface="+mn-lt"/>
                    <a:ea typeface="Söhne"/>
                    <a:cs typeface="+mn-cs"/>
                  </a:rPr>
                  <a:t>的</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權重</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隨著</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參數的變化，決定</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每個控制點</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對</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曲線形狀</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的</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貢獻程度。</a:t>
                </a:r>
                <a:endParaRPr lang="en-US" altLang="zh-CN" dirty="0"/>
              </a:p>
              <a:p>
                <a:r>
                  <a:rPr lang="en-US" altLang="zh-TW" dirty="0"/>
                  <a:t>------------</a:t>
                </a:r>
              </a:p>
              <a:p>
                <a:pPr marL="228600" indent="-228600">
                  <a:buAutoNum type="alphaLcParenBoth"/>
                </a:pPr>
                <a:endParaRPr lang="en-US" altLang="zh-CN" dirty="0">
                  <a:effectLst/>
                </a:endParaRPr>
              </a:p>
              <a:p>
                <a:pPr marL="342900" lvl="0" indent="-342900" algn="l" defTabSz="914400" rtl="0" eaLnBrk="1" fontAlgn="ctr" latinLnBrk="0" hangingPunct="1">
                  <a:spcBef>
                    <a:spcPts val="0"/>
                  </a:spcBef>
                  <a:spcAft>
                    <a:spcPts val="0"/>
                  </a:spcAft>
                  <a:buFont typeface="+mj-lt"/>
                  <a:buAutoNum type="arabicPeriod"/>
                </a:pPr>
                <a:r>
                  <a:rPr lang="zh-TW" altLang="en-US" sz="1200" b="0" i="0" kern="1200" dirty="0">
                    <a:solidFill>
                      <a:srgbClr val="0070C0"/>
                    </a:solidFill>
                    <a:effectLst/>
                    <a:latin typeface="+mn-lt"/>
                    <a:ea typeface="Microsoft JhengHei" panose="020B0604030504040204" pitchFamily="34" charset="-120"/>
                    <a:cs typeface="+mn-cs"/>
                  </a:rPr>
                  <a:t>由</a:t>
                </a:r>
                <a:r>
                  <a:rPr lang="en-US" altLang="zh-TW" sz="1200" b="0" i="0" kern="1200" dirty="0">
                    <a:solidFill>
                      <a:srgbClr val="0070C0"/>
                    </a:solidFill>
                    <a:effectLst/>
                    <a:latin typeface="+mn-lt"/>
                    <a:ea typeface="Microsoft JhengHei" panose="020B0604030504040204" pitchFamily="34" charset="-120"/>
                    <a:cs typeface="+mn-cs"/>
                  </a:rPr>
                  <a:t>Basis Function</a:t>
                </a:r>
                <a:r>
                  <a:rPr lang="zh-TW" altLang="en-US" sz="1200" b="0" i="0" kern="1200" dirty="0">
                    <a:solidFill>
                      <a:srgbClr val="0070C0"/>
                    </a:solidFill>
                    <a:effectLst/>
                    <a:latin typeface="+mn-lt"/>
                    <a:ea typeface="Microsoft JhengHei" panose="020B0604030504040204" pitchFamily="34" charset="-120"/>
                    <a:cs typeface="+mn-cs"/>
                  </a:rPr>
                  <a:t> 和控制点（</a:t>
                </a:r>
                <a:r>
                  <a:rPr lang="en-US" altLang="zh-TW" sz="1200" b="0" i="0" kern="1200" dirty="0">
                    <a:solidFill>
                      <a:srgbClr val="0070C0"/>
                    </a:solidFill>
                    <a:effectLst/>
                    <a:latin typeface="+mn-lt"/>
                    <a:ea typeface="Microsoft JhengHei" panose="020B0604030504040204" pitchFamily="34" charset="-120"/>
                    <a:cs typeface="+mn-cs"/>
                  </a:rPr>
                  <a:t>Control Point</a:t>
                </a:r>
                <a:r>
                  <a:rPr lang="zh-TW" altLang="en-US" sz="1200" b="0" i="0" kern="1200" dirty="0">
                    <a:solidFill>
                      <a:srgbClr val="0070C0"/>
                    </a:solidFill>
                    <a:effectLst/>
                    <a:latin typeface="+mn-lt"/>
                    <a:ea typeface="Microsoft JhengHei" panose="020B0604030504040204" pitchFamily="34" charset="-120"/>
                    <a:cs typeface="+mn-cs"/>
                  </a:rPr>
                  <a:t>）组成，</a:t>
                </a:r>
                <a:br>
                  <a:rPr lang="en-US" altLang="zh-TW" sz="1200" b="0" i="0" kern="1200" dirty="0">
                    <a:solidFill>
                      <a:srgbClr val="0070C0"/>
                    </a:solidFill>
                    <a:effectLst/>
                    <a:latin typeface="+mn-lt"/>
                    <a:ea typeface="Microsoft JhengHei" panose="020B0604030504040204" pitchFamily="34" charset="-120"/>
                    <a:cs typeface="+mn-cs"/>
                  </a:rPr>
                </a:br>
                <a:r>
                  <a:rPr lang="zh-CN" altLang="en-US" sz="1200" b="0" i="0" kern="1200" dirty="0">
                    <a:solidFill>
                      <a:srgbClr val="0070C0"/>
                    </a:solidFill>
                    <a:effectLst/>
                    <a:latin typeface="+mn-lt"/>
                    <a:ea typeface="Microsoft JhengHei" panose="020B0604030504040204" pitchFamily="34" charset="-120"/>
                    <a:cs typeface="+mn-cs"/>
                  </a:rPr>
                  <a:t>可以</a:t>
                </a:r>
                <a:r>
                  <a:rPr lang="zh-TW" altLang="en-US" sz="1200" b="0" i="0" kern="1200" dirty="0">
                    <a:solidFill>
                      <a:srgbClr val="0070C0"/>
                    </a:solidFill>
                    <a:effectLst/>
                    <a:latin typeface="+mn-lt"/>
                    <a:ea typeface="Microsoft JhengHei" panose="020B0604030504040204" pitchFamily="34" charset="-120"/>
                    <a:cs typeface="+mn-cs"/>
                  </a:rPr>
                  <a:t>控制 </a:t>
                </a:r>
                <a:r>
                  <a:rPr lang="en-US" altLang="zh-TW" sz="1200" b="0" i="0" kern="1200" dirty="0">
                    <a:solidFill>
                      <a:srgbClr val="0070C0"/>
                    </a:solidFill>
                    <a:effectLst/>
                    <a:latin typeface="+mn-lt"/>
                    <a:ea typeface="Microsoft JhengHei" panose="020B0604030504040204" pitchFamily="34" charset="-120"/>
                    <a:cs typeface="+mn-cs"/>
                  </a:rPr>
                  <a:t>Basis Function</a:t>
                </a:r>
                <a:r>
                  <a:rPr lang="zh-TW" altLang="en-US" sz="1200" b="0" i="0" kern="1200" dirty="0">
                    <a:solidFill>
                      <a:srgbClr val="0070C0"/>
                    </a:solidFill>
                    <a:effectLst/>
                    <a:latin typeface="+mn-lt"/>
                    <a:ea typeface="Microsoft JhengHei" panose="020B0604030504040204" pitchFamily="34" charset="-120"/>
                    <a:cs typeface="+mn-cs"/>
                  </a:rPr>
                  <a:t> </a:t>
                </a:r>
                <a:r>
                  <a:rPr lang="zh-CN" altLang="en-US" sz="1200" b="0" i="0" kern="1200" dirty="0">
                    <a:solidFill>
                      <a:srgbClr val="0070C0"/>
                    </a:solidFill>
                    <a:effectLst/>
                    <a:latin typeface="+mn-lt"/>
                    <a:ea typeface="Microsoft JhengHei" panose="020B0604030504040204" pitchFamily="34" charset="-120"/>
                    <a:cs typeface="+mn-cs"/>
                  </a:rPr>
                  <a:t>的</a:t>
                </a:r>
                <a:r>
                  <a:rPr lang="en-US" altLang="zh-CN" sz="1200" b="0" i="0" kern="1200" dirty="0">
                    <a:solidFill>
                      <a:srgbClr val="0070C0"/>
                    </a:solidFill>
                    <a:effectLst/>
                    <a:latin typeface="+mn-lt"/>
                    <a:ea typeface="Microsoft JhengHei" panose="020B0604030504040204" pitchFamily="34" charset="-120"/>
                    <a:cs typeface="+mn-cs"/>
                  </a:rPr>
                  <a:t> </a:t>
                </a:r>
                <a:r>
                  <a:rPr lang="zh-CN" altLang="en-US" sz="1200" b="0" i="0" kern="1200" dirty="0">
                    <a:solidFill>
                      <a:srgbClr val="0070C0"/>
                    </a:solidFill>
                    <a:effectLst/>
                    <a:latin typeface="+mn-lt"/>
                    <a:ea typeface="Microsoft JhengHei" panose="020B0604030504040204" pitchFamily="34" charset="-120"/>
                    <a:cs typeface="+mn-cs"/>
                  </a:rPr>
                  <a:t>次方数</a:t>
                </a:r>
                <a:r>
                  <a:rPr lang="en-US" altLang="zh-CN" sz="1200" b="0" i="0" kern="1200" dirty="0">
                    <a:solidFill>
                      <a:srgbClr val="0070C0"/>
                    </a:solidFill>
                    <a:effectLst/>
                    <a:latin typeface="+mn-lt"/>
                    <a:ea typeface="Microsoft JhengHei" panose="020B0604030504040204" pitchFamily="34" charset="-120"/>
                    <a:cs typeface="+mn-cs"/>
                  </a:rPr>
                  <a:t> </a:t>
                </a:r>
                <a:r>
                  <a:rPr lang="zh-CN" altLang="en-US" sz="1200" b="0" i="0" kern="1200" dirty="0">
                    <a:solidFill>
                      <a:srgbClr val="0070C0"/>
                    </a:solidFill>
                    <a:effectLst/>
                    <a:latin typeface="+mn-lt"/>
                    <a:ea typeface="Microsoft JhengHei" panose="020B0604030504040204" pitchFamily="34" charset="-120"/>
                    <a:cs typeface="+mn-cs"/>
                  </a:rPr>
                  <a:t>和</a:t>
                </a:r>
                <a:r>
                  <a:rPr lang="zh-TW" altLang="en-US" sz="1200" b="0" i="0" kern="1200" dirty="0">
                    <a:solidFill>
                      <a:srgbClr val="0070C0"/>
                    </a:solidFill>
                    <a:effectLst/>
                    <a:latin typeface="+mn-lt"/>
                    <a:ea typeface="Microsoft JhengHei" panose="020B0604030504040204" pitchFamily="34" charset="-120"/>
                    <a:cs typeface="+mn-cs"/>
                  </a:rPr>
                  <a:t> </a:t>
                </a:r>
                <a:r>
                  <a:rPr lang="zh-TW" altLang="en-US" sz="1800" b="0" i="0" dirty="0">
                    <a:solidFill>
                      <a:srgbClr val="242424"/>
                    </a:solidFill>
                    <a:effectLst/>
                    <a:latin typeface="source-serif-pro"/>
                  </a:rPr>
                  <a:t>節點向量</a:t>
                </a:r>
                <a:r>
                  <a:rPr lang="en-US" altLang="zh-TW" sz="1800" b="0" i="0" dirty="0">
                    <a:solidFill>
                      <a:srgbClr val="242424"/>
                    </a:solidFill>
                    <a:effectLst/>
                    <a:latin typeface="source-serif-pro"/>
                  </a:rPr>
                  <a:t>(Knot Vector)</a:t>
                </a:r>
                <a:r>
                  <a:rPr lang="en-US" altLang="zh-CN" sz="1200" b="0" i="0" kern="1200" dirty="0">
                    <a:solidFill>
                      <a:srgbClr val="0070C0"/>
                    </a:solidFill>
                    <a:effectLst/>
                    <a:latin typeface="+mn-lt"/>
                    <a:ea typeface="Microsoft JhengHei" panose="020B0604030504040204" pitchFamily="34" charset="-120"/>
                    <a:cs typeface="+mn-cs"/>
                  </a:rPr>
                  <a:t> </a:t>
                </a:r>
                <a:r>
                  <a:rPr lang="zh-CN" altLang="en-US" sz="1200" b="0" i="0" strike="noStrike" kern="1200" dirty="0">
                    <a:solidFill>
                      <a:srgbClr val="0070C0"/>
                    </a:solidFill>
                    <a:effectLst/>
                    <a:latin typeface="+mn-lt"/>
                    <a:ea typeface="Microsoft JhengHei" panose="020B0604030504040204" pitchFamily="34" charset="-120"/>
                    <a:cs typeface="+mn-cs"/>
                  </a:rPr>
                  <a:t>及</a:t>
                </a:r>
                <a:r>
                  <a:rPr lang="zh-TW" altLang="en-US" sz="1200" b="0" i="0" strike="noStrike" kern="1200" dirty="0">
                    <a:solidFill>
                      <a:srgbClr val="0070C0"/>
                    </a:solidFill>
                    <a:effectLst/>
                    <a:latin typeface="+mn-lt"/>
                    <a:ea typeface="Microsoft JhengHei" panose="020B0604030504040204" pitchFamily="34" charset="-120"/>
                    <a:cs typeface="+mn-cs"/>
                  </a:rPr>
                  <a:t> </a:t>
                </a:r>
                <a:r>
                  <a:rPr lang="zh-TW" altLang="en-US" sz="1200" b="0" i="0" kern="1200" dirty="0">
                    <a:solidFill>
                      <a:srgbClr val="0070C0"/>
                    </a:solidFill>
                    <a:effectLst/>
                    <a:latin typeface="+mn-lt"/>
                    <a:ea typeface="Microsoft JhengHei" panose="020B0604030504040204" pitchFamily="34" charset="-120"/>
                    <a:cs typeface="+mn-cs"/>
                  </a:rPr>
                  <a:t>控制点位置，</a:t>
                </a:r>
                <a:r>
                  <a:rPr lang="zh-CN" altLang="en-US" sz="1200" b="0" i="0" kern="1200" dirty="0">
                    <a:solidFill>
                      <a:srgbClr val="0070C0"/>
                    </a:solidFill>
                    <a:effectLst/>
                    <a:latin typeface="+mn-lt"/>
                    <a:ea typeface="Microsoft JhengHei" panose="020B0604030504040204" pitchFamily="34" charset="-120"/>
                    <a:cs typeface="+mn-cs"/>
                  </a:rPr>
                  <a:t>来实现不同的形状和曲率。</a:t>
                </a:r>
                <a:endParaRPr lang="en-US" altLang="zh-CN" sz="1200" b="0" i="0" kern="1200" dirty="0">
                  <a:solidFill>
                    <a:srgbClr val="0070C0"/>
                  </a:solidFill>
                  <a:effectLst/>
                  <a:latin typeface="+mn-lt"/>
                  <a:ea typeface="Microsoft JhengHei" panose="020B0604030504040204" pitchFamily="34" charset="-120"/>
                  <a:cs typeface="+mn-cs"/>
                </a:endParaRPr>
              </a:p>
              <a:p>
                <a:pPr marL="342900" lvl="0" indent="-342900" algn="l" defTabSz="914400" rtl="0" eaLnBrk="1" fontAlgn="ctr" latinLnBrk="0" hangingPunct="1">
                  <a:spcBef>
                    <a:spcPts val="0"/>
                  </a:spcBef>
                  <a:spcAft>
                    <a:spcPts val="0"/>
                  </a:spcAft>
                  <a:buFont typeface="+mj-lt"/>
                  <a:buAutoNum type="arabicPeriod"/>
                </a:pPr>
                <a:r>
                  <a:rPr lang="zh-CN" altLang="en-US" sz="1200" b="0" i="0" kern="1200" dirty="0">
                    <a:solidFill>
                      <a:srgbClr val="0070C0"/>
                    </a:solidFill>
                    <a:effectLst/>
                    <a:latin typeface="+mn-lt"/>
                    <a:ea typeface="Microsoft JhengHei" panose="020B0604030504040204" pitchFamily="34" charset="-120"/>
                    <a:cs typeface="+mn-cs"/>
                  </a:rPr>
                  <a:t>比如這邊有四個控制點，移動</a:t>
                </a:r>
                <a14:m>
                  <m:oMath xmlns:m="http://schemas.openxmlformats.org/officeDocument/2006/math">
                    <m:sSub>
                      <m:sSubPr>
                        <m:ctrlPr>
                          <a:rPr lang="en-US" altLang="zh-CN" sz="1200" b="0" i="1" kern="1200" dirty="0" smtClean="0">
                            <a:solidFill>
                              <a:srgbClr val="0070C0"/>
                            </a:solidFill>
                            <a:effectLst/>
                            <a:latin typeface="Cambria Math" panose="02040503050406030204" pitchFamily="18" charset="0"/>
                            <a:ea typeface="Microsoft JhengHei" panose="020B0604030504040204" pitchFamily="34" charset="-120"/>
                            <a:cs typeface="+mn-cs"/>
                          </a:rPr>
                        </m:ctrlPr>
                      </m:sSubPr>
                      <m:e>
                        <m:r>
                          <a:rPr lang="en-US" altLang="zh-CN" sz="1200" b="0" i="1" kern="1200" dirty="0" smtClean="0">
                            <a:solidFill>
                              <a:srgbClr val="0070C0"/>
                            </a:solidFill>
                            <a:effectLst/>
                            <a:latin typeface="Cambria Math" panose="02040503050406030204" pitchFamily="18" charset="0"/>
                            <a:ea typeface="Microsoft JhengHei" panose="020B0604030504040204" pitchFamily="34" charset="-120"/>
                            <a:cs typeface="+mn-cs"/>
                          </a:rPr>
                          <m:t>𝑃</m:t>
                        </m:r>
                      </m:e>
                      <m:sub>
                        <m:r>
                          <a:rPr lang="en-US" altLang="zh-CN" sz="1200" b="0" i="1" kern="1200" dirty="0" smtClean="0">
                            <a:solidFill>
                              <a:srgbClr val="0070C0"/>
                            </a:solidFill>
                            <a:effectLst/>
                            <a:latin typeface="Cambria Math" panose="02040503050406030204" pitchFamily="18" charset="0"/>
                            <a:ea typeface="Microsoft JhengHei" panose="020B0604030504040204" pitchFamily="34" charset="-120"/>
                            <a:cs typeface="+mn-cs"/>
                          </a:rPr>
                          <m:t>1</m:t>
                        </m:r>
                      </m:sub>
                    </m:sSub>
                  </m:oMath>
                </a14:m>
                <a:r>
                  <a:rPr lang="zh-CN" altLang="en-US" sz="1200" b="0" i="0" kern="1200" dirty="0">
                    <a:solidFill>
                      <a:srgbClr val="0070C0"/>
                    </a:solidFill>
                    <a:effectLst/>
                    <a:latin typeface="+mn-lt"/>
                    <a:ea typeface="Microsoft JhengHei" panose="020B0604030504040204" pitchFamily="34" charset="-120"/>
                    <a:cs typeface="+mn-cs"/>
                  </a:rPr>
                  <a:t>來調整部分區段的形狀</a:t>
                </a:r>
                <a:endParaRPr lang="en-US" altLang="zh-CN" sz="1200" b="0" i="0" kern="1200" dirty="0">
                  <a:solidFill>
                    <a:srgbClr val="0070C0"/>
                  </a:solidFill>
                  <a:effectLst/>
                  <a:latin typeface="+mn-lt"/>
                  <a:ea typeface="Microsoft JhengHei" panose="020B0604030504040204" pitchFamily="34" charset="-120"/>
                  <a:cs typeface="+mn-cs"/>
                </a:endParaRPr>
              </a:p>
              <a:p>
                <a:pPr marL="228600" lvl="0" indent="-228600" algn="l" defTabSz="914400" rtl="0" eaLnBrk="1" fontAlgn="ctr" latinLnBrk="0" hangingPunct="1">
                  <a:spcBef>
                    <a:spcPts val="0"/>
                  </a:spcBef>
                  <a:spcAft>
                    <a:spcPts val="0"/>
                  </a:spcAft>
                  <a:buFont typeface="+mj-lt"/>
                  <a:buAutoNum type="arabicPeriod"/>
                </a:pPr>
                <a:r>
                  <a:rPr lang="en-US" altLang="zh-TW" sz="1200" kern="1200" dirty="0">
                    <a:solidFill>
                      <a:schemeClr val="tx1"/>
                    </a:solidFill>
                    <a:effectLst/>
                    <a:latin typeface="+mn-lt"/>
                    <a:ea typeface="Söhne"/>
                    <a:cs typeface="+mn-cs"/>
                  </a:rPr>
                  <a:t>B</a:t>
                </a:r>
                <a:r>
                  <a:rPr lang="zh-TW" altLang="zh-TW" sz="1200" kern="1200" dirty="0">
                    <a:solidFill>
                      <a:schemeClr val="tx1"/>
                    </a:solidFill>
                    <a:effectLst/>
                    <a:latin typeface="+mn-lt"/>
                    <a:ea typeface="Söhne"/>
                    <a:cs typeface="+mn-cs"/>
                  </a:rPr>
                  <a:t>樣條曲線的數學表達式通常涉及到基函數，它們是定義在控制點上的一組多項式函數。基函數的權重隨著參數的變化而變化，決定了每個控制點對曲線形狀的貢獻程度。數學式可以表示為：</a:t>
                </a:r>
                <a14:m>
                  <m:oMath xmlns:m="http://schemas.openxmlformats.org/officeDocument/2006/math">
                    <m:r>
                      <a:rPr lang="zh-TW" altLang="zh-TW" sz="1200" kern="1200">
                        <a:solidFill>
                          <a:schemeClr val="tx1"/>
                        </a:solidFill>
                        <a:effectLst/>
                        <a:latin typeface="Cambria Math" panose="02040503050406030204" pitchFamily="18" charset="0"/>
                        <a:ea typeface="Söhne"/>
                        <a:cs typeface="+mn-cs"/>
                      </a:rPr>
                      <m:t>𝐵</m:t>
                    </m:r>
                    <m:d>
                      <m:dPr>
                        <m:ctrlPr>
                          <a:rPr lang="zh-TW" altLang="zh-TW" sz="1200" i="1" kern="1200">
                            <a:solidFill>
                              <a:schemeClr val="tx1"/>
                            </a:solidFill>
                            <a:effectLst/>
                            <a:latin typeface="Cambria Math" panose="02040503050406030204" pitchFamily="18" charset="0"/>
                            <a:ea typeface="Söhne"/>
                            <a:cs typeface="+mn-cs"/>
                          </a:rPr>
                        </m:ctrlPr>
                      </m:dPr>
                      <m:e>
                        <m:r>
                          <a:rPr lang="zh-TW" altLang="zh-TW" sz="1200" kern="1200">
                            <a:solidFill>
                              <a:schemeClr val="tx1"/>
                            </a:solidFill>
                            <a:effectLst/>
                            <a:latin typeface="Cambria Math" panose="02040503050406030204" pitchFamily="18" charset="0"/>
                            <a:ea typeface="Söhne"/>
                            <a:cs typeface="+mn-cs"/>
                          </a:rPr>
                          <m:t>𝑡</m:t>
                        </m:r>
                      </m:e>
                    </m:d>
                    <m:r>
                      <a:rPr lang="zh-TW" altLang="zh-TW" sz="1200" kern="1200">
                        <a:solidFill>
                          <a:schemeClr val="tx1"/>
                        </a:solidFill>
                        <a:effectLst/>
                        <a:latin typeface="Cambria Math" panose="02040503050406030204" pitchFamily="18" charset="0"/>
                        <a:ea typeface="Söhne"/>
                        <a:cs typeface="+mn-cs"/>
                      </a:rPr>
                      <m:t>=</m:t>
                    </m:r>
                    <m:nary>
                      <m:naryPr>
                        <m:chr m:val="∑"/>
                        <m:ctrlPr>
                          <a:rPr lang="zh-TW" altLang="zh-TW" sz="1200" i="1" kern="1200">
                            <a:solidFill>
                              <a:schemeClr val="tx1"/>
                            </a:solidFill>
                            <a:effectLst/>
                            <a:latin typeface="Cambria Math" panose="02040503050406030204" pitchFamily="18" charset="0"/>
                            <a:ea typeface="Söhne"/>
                            <a:cs typeface="+mn-cs"/>
                          </a:rPr>
                        </m:ctrlPr>
                      </m:naryPr>
                      <m:sub>
                        <m:r>
                          <a:rPr lang="zh-TW" altLang="zh-TW" sz="1200" kern="1200">
                            <a:solidFill>
                              <a:schemeClr val="tx1"/>
                            </a:solidFill>
                            <a:effectLst/>
                            <a:latin typeface="Cambria Math" panose="02040503050406030204" pitchFamily="18" charset="0"/>
                            <a:ea typeface="Söhne"/>
                            <a:cs typeface="+mn-cs"/>
                          </a:rPr>
                          <m:t>𝑖</m:t>
                        </m:r>
                        <m:r>
                          <a:rPr lang="zh-TW" altLang="zh-TW" sz="1200" kern="1200">
                            <a:solidFill>
                              <a:schemeClr val="tx1"/>
                            </a:solidFill>
                            <a:effectLst/>
                            <a:latin typeface="Cambria Math" panose="02040503050406030204" pitchFamily="18" charset="0"/>
                            <a:ea typeface="Söhne"/>
                            <a:cs typeface="+mn-cs"/>
                          </a:rPr>
                          <m:t>=0</m:t>
                        </m:r>
                      </m:sub>
                      <m:sup>
                        <m:r>
                          <a:rPr lang="zh-TW" altLang="zh-TW" sz="1200" kern="1200">
                            <a:solidFill>
                              <a:schemeClr val="tx1"/>
                            </a:solidFill>
                            <a:effectLst/>
                            <a:latin typeface="Cambria Math" panose="02040503050406030204" pitchFamily="18" charset="0"/>
                            <a:ea typeface="Söhne"/>
                            <a:cs typeface="+mn-cs"/>
                          </a:rPr>
                          <m:t>𝑛</m:t>
                        </m:r>
                      </m:sup>
                      <m:e>
                        <m:sSub>
                          <m:sSubPr>
                            <m:ctrlPr>
                              <a:rPr lang="zh-TW" altLang="zh-TW" sz="1200" i="1" kern="1200">
                                <a:solidFill>
                                  <a:schemeClr val="tx1"/>
                                </a:solidFill>
                                <a:effectLst/>
                                <a:latin typeface="Cambria Math" panose="02040503050406030204" pitchFamily="18" charset="0"/>
                                <a:ea typeface="Söhne"/>
                                <a:cs typeface="+mn-cs"/>
                              </a:rPr>
                            </m:ctrlPr>
                          </m:sSubPr>
                          <m:e>
                            <m:r>
                              <a:rPr lang="zh-TW" altLang="zh-TW" sz="1200" kern="1200">
                                <a:solidFill>
                                  <a:schemeClr val="tx1"/>
                                </a:solidFill>
                                <a:effectLst/>
                                <a:latin typeface="Cambria Math" panose="02040503050406030204" pitchFamily="18" charset="0"/>
                                <a:ea typeface="Söhne"/>
                                <a:cs typeface="+mn-cs"/>
                              </a:rPr>
                              <m:t>𝑃</m:t>
                            </m:r>
                          </m:e>
                          <m:sub>
                            <m:r>
                              <a:rPr lang="zh-TW" altLang="zh-TW" sz="1200" kern="1200">
                                <a:solidFill>
                                  <a:schemeClr val="tx1"/>
                                </a:solidFill>
                                <a:effectLst/>
                                <a:latin typeface="Cambria Math" panose="02040503050406030204" pitchFamily="18" charset="0"/>
                                <a:ea typeface="Söhne"/>
                                <a:cs typeface="+mn-cs"/>
                              </a:rPr>
                              <m:t>𝑖</m:t>
                            </m:r>
                          </m:sub>
                        </m:sSub>
                        <m:r>
                          <a:rPr lang="zh-TW" altLang="zh-TW" sz="1200" kern="1200">
                            <a:solidFill>
                              <a:schemeClr val="tx1"/>
                            </a:solidFill>
                            <a:effectLst/>
                            <a:latin typeface="Cambria Math" panose="02040503050406030204" pitchFamily="18" charset="0"/>
                            <a:ea typeface="Söhne"/>
                            <a:cs typeface="+mn-cs"/>
                          </a:rPr>
                          <m:t>​</m:t>
                        </m:r>
                        <m:sSub>
                          <m:sSubPr>
                            <m:ctrlPr>
                              <a:rPr lang="zh-TW" altLang="zh-TW" sz="1200" i="1" kern="1200">
                                <a:solidFill>
                                  <a:schemeClr val="tx1"/>
                                </a:solidFill>
                                <a:effectLst/>
                                <a:latin typeface="Cambria Math" panose="02040503050406030204" pitchFamily="18" charset="0"/>
                                <a:ea typeface="Söhne"/>
                                <a:cs typeface="+mn-cs"/>
                              </a:rPr>
                            </m:ctrlPr>
                          </m:sSubPr>
                          <m:e>
                            <m:r>
                              <a:rPr lang="zh-TW" altLang="zh-TW" sz="1200" kern="1200">
                                <a:solidFill>
                                  <a:schemeClr val="tx1"/>
                                </a:solidFill>
                                <a:effectLst/>
                                <a:latin typeface="Cambria Math" panose="02040503050406030204" pitchFamily="18" charset="0"/>
                                <a:ea typeface="Söhne"/>
                                <a:cs typeface="+mn-cs"/>
                              </a:rPr>
                              <m:t>𝑁</m:t>
                            </m:r>
                          </m:e>
                          <m:sub>
                            <m:r>
                              <a:rPr lang="zh-TW" altLang="zh-TW" sz="1200" kern="1200">
                                <a:solidFill>
                                  <a:schemeClr val="tx1"/>
                                </a:solidFill>
                                <a:effectLst/>
                                <a:latin typeface="Cambria Math" panose="02040503050406030204" pitchFamily="18" charset="0"/>
                                <a:ea typeface="Söhne"/>
                                <a:cs typeface="+mn-cs"/>
                              </a:rPr>
                              <m:t>𝑖</m:t>
                            </m:r>
                            <m:r>
                              <a:rPr lang="zh-TW" altLang="zh-TW" sz="1200" kern="1200">
                                <a:solidFill>
                                  <a:schemeClr val="tx1"/>
                                </a:solidFill>
                                <a:effectLst/>
                                <a:latin typeface="Cambria Math" panose="02040503050406030204" pitchFamily="18" charset="0"/>
                                <a:ea typeface="Söhne"/>
                                <a:cs typeface="+mn-cs"/>
                              </a:rPr>
                              <m:t>,</m:t>
                            </m:r>
                            <m:r>
                              <a:rPr lang="zh-TW" altLang="zh-TW" sz="1200" kern="1200">
                                <a:solidFill>
                                  <a:schemeClr val="tx1"/>
                                </a:solidFill>
                                <a:effectLst/>
                                <a:latin typeface="Cambria Math" panose="02040503050406030204" pitchFamily="18" charset="0"/>
                                <a:ea typeface="Söhne"/>
                                <a:cs typeface="+mn-cs"/>
                              </a:rPr>
                              <m:t>𝑘</m:t>
                            </m:r>
                          </m:sub>
                        </m:sSub>
                        <m:r>
                          <a:rPr lang="zh-TW" altLang="zh-TW" sz="1200" kern="1200">
                            <a:solidFill>
                              <a:schemeClr val="tx1"/>
                            </a:solidFill>
                            <a:effectLst/>
                            <a:latin typeface="Cambria Math" panose="02040503050406030204" pitchFamily="18" charset="0"/>
                            <a:ea typeface="Söhne"/>
                            <a:cs typeface="+mn-cs"/>
                          </a:rPr>
                          <m:t>​</m:t>
                        </m:r>
                        <m:r>
                          <a:rPr lang="zh-TW" altLang="zh-TW" sz="1200" kern="1200">
                            <a:solidFill>
                              <a:schemeClr val="tx1"/>
                            </a:solidFill>
                            <a:effectLst/>
                            <a:latin typeface="Cambria Math" panose="02040503050406030204" pitchFamily="18" charset="0"/>
                            <a:ea typeface="Söhne"/>
                            <a:cs typeface="+mn-cs"/>
                          </a:rPr>
                          <m:t>(</m:t>
                        </m:r>
                        <m:r>
                          <a:rPr lang="zh-TW" altLang="zh-TW" sz="1200" kern="1200">
                            <a:solidFill>
                              <a:schemeClr val="tx1"/>
                            </a:solidFill>
                            <a:effectLst/>
                            <a:latin typeface="Cambria Math" panose="02040503050406030204" pitchFamily="18" charset="0"/>
                            <a:ea typeface="Söhne"/>
                            <a:cs typeface="+mn-cs"/>
                          </a:rPr>
                          <m:t>𝑡</m:t>
                        </m:r>
                        <m:r>
                          <a:rPr lang="zh-TW" altLang="zh-TW" sz="1200" kern="1200">
                            <a:solidFill>
                              <a:schemeClr val="tx1"/>
                            </a:solidFill>
                            <a:effectLst/>
                            <a:latin typeface="Cambria Math" panose="02040503050406030204" pitchFamily="18" charset="0"/>
                            <a:ea typeface="Söhne"/>
                            <a:cs typeface="+mn-cs"/>
                          </a:rPr>
                          <m:t>)</m:t>
                        </m:r>
                      </m:e>
                    </m:nary>
                    <m:r>
                      <a:rPr lang="zh-TW" altLang="zh-TW" sz="1200" kern="1200">
                        <a:solidFill>
                          <a:schemeClr val="tx1"/>
                        </a:solidFill>
                        <a:effectLst/>
                        <a:latin typeface="Cambria Math" panose="02040503050406030204" pitchFamily="18" charset="0"/>
                        <a:ea typeface="Söhne"/>
                        <a:cs typeface="+mn-cs"/>
                      </a:rPr>
                      <m:t>​</m:t>
                    </m:r>
                  </m:oMath>
                </a14:m>
                <a:endParaRPr lang="zh-TW" altLang="zh-TW" sz="1200" kern="1200" dirty="0">
                  <a:solidFill>
                    <a:schemeClr val="tx1"/>
                  </a:solidFill>
                  <a:effectLst/>
                  <a:latin typeface="+mn-lt"/>
                  <a:ea typeface="Söhne"/>
                  <a:cs typeface="+mn-cs"/>
                </a:endParaRP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800" dirty="0">
                    <a:effectLst/>
                    <a:ea typeface="Söhne"/>
                  </a:rPr>
                  <a:t>數學式中的</a:t>
                </a:r>
                <a14:m>
                  <m:oMath xmlns:m="http://schemas.openxmlformats.org/officeDocument/2006/math">
                    <m:sSub>
                      <m:sSubPr>
                        <m:ctrlPr>
                          <a:rPr lang="zh-TW" altLang="zh-TW" sz="1800" i="1">
                            <a:effectLst/>
                            <a:latin typeface="Cambria Math" panose="02040503050406030204" pitchFamily="18" charset="0"/>
                            <a:ea typeface="Microsoft JhengHei UI" panose="020B0604030504040204" pitchFamily="34" charset="-120"/>
                          </a:rPr>
                        </m:ctrlPr>
                      </m:sSubPr>
                      <m:e>
                        <m:r>
                          <a:rPr lang="zh-TW" altLang="zh-TW" sz="1800">
                            <a:effectLst/>
                            <a:latin typeface="Cambria Math" panose="02040503050406030204" pitchFamily="18" charset="0"/>
                            <a:ea typeface="Microsoft JhengHei UI" panose="020B0604030504040204" pitchFamily="34" charset="-120"/>
                          </a:rPr>
                          <m:t>𝑁</m:t>
                        </m:r>
                      </m:e>
                      <m:sub>
                        <m:r>
                          <a:rPr lang="zh-TW" altLang="zh-TW" sz="1800">
                            <a:effectLst/>
                            <a:latin typeface="Cambria Math" panose="02040503050406030204" pitchFamily="18" charset="0"/>
                            <a:ea typeface="Microsoft JhengHei UI" panose="020B0604030504040204" pitchFamily="34" charset="-120"/>
                          </a:rPr>
                          <m:t>𝑖</m:t>
                        </m:r>
                        <m:r>
                          <a:rPr lang="zh-TW" altLang="zh-TW" sz="1800">
                            <a:effectLst/>
                            <a:latin typeface="Cambria Math" panose="02040503050406030204" pitchFamily="18" charset="0"/>
                            <a:ea typeface="Microsoft JhengHei UI" panose="020B0604030504040204" pitchFamily="34" charset="-120"/>
                          </a:rPr>
                          <m:t>,</m:t>
                        </m:r>
                        <m:r>
                          <a:rPr lang="zh-TW" altLang="zh-TW" sz="1800">
                            <a:effectLst/>
                            <a:latin typeface="Cambria Math" panose="02040503050406030204" pitchFamily="18" charset="0"/>
                            <a:ea typeface="Microsoft JhengHei UI" panose="020B0604030504040204" pitchFamily="34" charset="-120"/>
                          </a:rPr>
                          <m:t>𝑘</m:t>
                        </m:r>
                      </m:sub>
                    </m:sSub>
                    <m:r>
                      <a:rPr lang="zh-TW" altLang="zh-TW" sz="1800">
                        <a:effectLst/>
                        <a:latin typeface="Cambria Math" panose="02040503050406030204" pitchFamily="18" charset="0"/>
                        <a:ea typeface="Microsoft JhengHei UI" panose="020B0604030504040204" pitchFamily="34" charset="-120"/>
                      </a:rPr>
                      <m:t>​</m:t>
                    </m:r>
                    <m:r>
                      <a:rPr lang="zh-TW" altLang="zh-TW" sz="1800">
                        <a:effectLst/>
                        <a:latin typeface="Cambria Math" panose="02040503050406030204" pitchFamily="18" charset="0"/>
                        <a:ea typeface="Microsoft JhengHei UI" panose="020B0604030504040204" pitchFamily="34" charset="-120"/>
                      </a:rPr>
                      <m:t>(</m:t>
                    </m:r>
                    <m:r>
                      <a:rPr lang="zh-TW" altLang="zh-TW" sz="1800">
                        <a:effectLst/>
                        <a:latin typeface="Cambria Math" panose="02040503050406030204" pitchFamily="18" charset="0"/>
                        <a:ea typeface="Microsoft JhengHei UI" panose="020B0604030504040204" pitchFamily="34" charset="-120"/>
                      </a:rPr>
                      <m:t>𝑡</m:t>
                    </m:r>
                    <m:r>
                      <a:rPr lang="zh-TW" altLang="zh-TW" sz="1800">
                        <a:effectLst/>
                        <a:latin typeface="Cambria Math" panose="02040503050406030204" pitchFamily="18" charset="0"/>
                        <a:ea typeface="Microsoft JhengHei UI" panose="020B0604030504040204" pitchFamily="34" charset="-120"/>
                      </a:rPr>
                      <m:t>)</m:t>
                    </m:r>
                  </m:oMath>
                </a14:m>
                <a:r>
                  <a:rPr lang="zh-TW" altLang="zh-TW" sz="1800" dirty="0">
                    <a:effectLst/>
                    <a:ea typeface="Söhne"/>
                  </a:rPr>
                  <a:t>代表的是在給定</a:t>
                </a:r>
                <a:r>
                  <a:rPr lang="zh-TW" altLang="en-US" sz="1800" b="0" i="0" dirty="0">
                    <a:solidFill>
                      <a:srgbClr val="242424"/>
                    </a:solidFill>
                    <a:effectLst/>
                    <a:latin typeface="source-serif-pro"/>
                  </a:rPr>
                  <a:t>節點向量</a:t>
                </a:r>
                <a:r>
                  <a:rPr lang="en-US" altLang="zh-TW" sz="1800" b="0" i="0" dirty="0">
                    <a:solidFill>
                      <a:srgbClr val="242424"/>
                    </a:solidFill>
                    <a:effectLst/>
                    <a:latin typeface="source-serif-pro"/>
                  </a:rPr>
                  <a:t>(Knot Vector)</a:t>
                </a:r>
                <a:r>
                  <a:rPr lang="zh-TW" altLang="zh-TW" sz="1800" dirty="0">
                    <a:effectLst/>
                    <a:ea typeface="Söhne"/>
                  </a:rPr>
                  <a:t>下，第</a:t>
                </a:r>
                <a:r>
                  <a:rPr lang="en-US" altLang="zh-TW" sz="1800" dirty="0" err="1">
                    <a:effectLst/>
                    <a:ea typeface="Söhne"/>
                  </a:rPr>
                  <a:t>i</a:t>
                </a:r>
                <a:r>
                  <a:rPr lang="zh-TW" altLang="zh-TW" sz="1800" dirty="0">
                    <a:effectLst/>
                    <a:ea typeface="Söhne"/>
                  </a:rPr>
                  <a:t>個控制點的基函數。</a:t>
                </a:r>
                <a:endParaRPr lang="zh-TW" altLang="zh-TW" sz="1800" dirty="0">
                  <a:effectLst/>
                  <a:ea typeface="Microsoft JhengHei UI" panose="020B0604030504040204" pitchFamily="34" charset="-120"/>
                </a:endParaRP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200" kern="1200" dirty="0">
                    <a:solidFill>
                      <a:schemeClr val="tx1"/>
                    </a:solidFill>
                    <a:effectLst/>
                    <a:latin typeface="+mn-lt"/>
                    <a:ea typeface="+mn-ea"/>
                    <a:cs typeface="+mn-cs"/>
                  </a:rPr>
                  <a:t>具體而言，若t是參數空間中的一點，則</a:t>
                </a:r>
                <a14:m>
                  <m:oMath xmlns:m="http://schemas.openxmlformats.org/officeDocument/2006/math">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𝑁</m:t>
                        </m:r>
                      </m:e>
                      <m:sub>
                        <m:r>
                          <a:rPr lang="zh-TW" altLang="zh-TW" sz="1200" kern="1200">
                            <a:solidFill>
                              <a:schemeClr val="tx1"/>
                            </a:solidFill>
                            <a:effectLst/>
                            <a:latin typeface="Cambria Math" panose="02040503050406030204" pitchFamily="18" charset="0"/>
                            <a:ea typeface="+mn-ea"/>
                            <a:cs typeface="+mn-cs"/>
                          </a:rPr>
                          <m:t>𝑖</m:t>
                        </m:r>
                        <m:r>
                          <a:rPr lang="zh-TW" altLang="zh-TW" sz="1200" kern="1200">
                            <a:solidFill>
                              <a:schemeClr val="tx1"/>
                            </a:solidFill>
                            <a:effectLst/>
                            <a:latin typeface="Cambria Math" panose="02040503050406030204" pitchFamily="18" charset="0"/>
                            <a:ea typeface="+mn-ea"/>
                            <a:cs typeface="+mn-cs"/>
                          </a:rPr>
                          <m:t>,</m:t>
                        </m:r>
                        <m:r>
                          <a:rPr lang="zh-TW" altLang="zh-TW" sz="1200" kern="1200">
                            <a:solidFill>
                              <a:schemeClr val="tx1"/>
                            </a:solidFill>
                            <a:effectLst/>
                            <a:latin typeface="Cambria Math" panose="02040503050406030204" pitchFamily="18" charset="0"/>
                            <a:ea typeface="+mn-ea"/>
                            <a:cs typeface="+mn-cs"/>
                          </a:rPr>
                          <m:t>𝑘</m:t>
                        </m:r>
                      </m:sub>
                    </m:sSub>
                    <m:r>
                      <a:rPr lang="zh-TW" altLang="zh-TW" sz="1200" kern="1200">
                        <a:solidFill>
                          <a:schemeClr val="tx1"/>
                        </a:solidFill>
                        <a:effectLst/>
                        <a:latin typeface="Cambria Math" panose="02040503050406030204" pitchFamily="18" charset="0"/>
                        <a:ea typeface="+mn-ea"/>
                        <a:cs typeface="+mn-cs"/>
                      </a:rPr>
                      <m:t>​</m:t>
                    </m:r>
                    <m:r>
                      <a:rPr lang="zh-TW" altLang="zh-TW" sz="1200" kern="1200">
                        <a:solidFill>
                          <a:schemeClr val="tx1"/>
                        </a:solidFill>
                        <a:effectLst/>
                        <a:latin typeface="Cambria Math" panose="02040503050406030204" pitchFamily="18" charset="0"/>
                        <a:ea typeface="+mn-ea"/>
                        <a:cs typeface="+mn-cs"/>
                      </a:rPr>
                      <m:t>(</m:t>
                    </m:r>
                    <m:r>
                      <a:rPr lang="zh-TW" altLang="zh-TW" sz="1200" kern="1200">
                        <a:solidFill>
                          <a:schemeClr val="tx1"/>
                        </a:solidFill>
                        <a:effectLst/>
                        <a:latin typeface="Cambria Math" panose="02040503050406030204" pitchFamily="18" charset="0"/>
                        <a:ea typeface="+mn-ea"/>
                        <a:cs typeface="+mn-cs"/>
                      </a:rPr>
                      <m:t>𝑡</m:t>
                    </m:r>
                    <m:r>
                      <a:rPr lang="zh-TW" altLang="zh-TW" sz="1200" kern="1200">
                        <a:solidFill>
                          <a:schemeClr val="tx1"/>
                        </a:solidFill>
                        <a:effectLst/>
                        <a:latin typeface="Cambria Math" panose="02040503050406030204" pitchFamily="18" charset="0"/>
                        <a:ea typeface="+mn-ea"/>
                        <a:cs typeface="+mn-cs"/>
                      </a:rPr>
                      <m:t>)</m:t>
                    </m:r>
                  </m:oMath>
                </a14:m>
                <a:r>
                  <a:rPr lang="zh-TW" altLang="zh-TW" sz="1200" kern="1200" dirty="0">
                    <a:solidFill>
                      <a:schemeClr val="tx1"/>
                    </a:solidFill>
                    <a:effectLst/>
                    <a:latin typeface="+mn-lt"/>
                    <a:ea typeface="+mn-ea"/>
                    <a:cs typeface="+mn-cs"/>
                  </a:rPr>
                  <a:t>計算了在該參數值下，控制點</a:t>
                </a:r>
                <a14:m>
                  <m:oMath xmlns:m="http://schemas.openxmlformats.org/officeDocument/2006/math">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𝑃</m:t>
                        </m:r>
                      </m:e>
                      <m:sub>
                        <m:r>
                          <a:rPr lang="zh-TW" altLang="zh-TW" sz="1200" kern="1200">
                            <a:solidFill>
                              <a:schemeClr val="tx1"/>
                            </a:solidFill>
                            <a:effectLst/>
                            <a:latin typeface="Cambria Math" panose="02040503050406030204" pitchFamily="18" charset="0"/>
                            <a:ea typeface="+mn-ea"/>
                            <a:cs typeface="+mn-cs"/>
                          </a:rPr>
                          <m:t>𝑖</m:t>
                        </m:r>
                      </m:sub>
                    </m:sSub>
                  </m:oMath>
                </a14:m>
                <a:r>
                  <a:rPr lang="zh-TW" altLang="zh-TW" sz="1200" kern="1200" dirty="0">
                    <a:solidFill>
                      <a:schemeClr val="tx1"/>
                    </a:solidFill>
                    <a:effectLst/>
                    <a:latin typeface="+mn-lt"/>
                    <a:ea typeface="+mn-ea"/>
                    <a:cs typeface="+mn-cs"/>
                  </a:rPr>
                  <a:t>對曲線形狀的影響。當我們改變節點向量中的值時，</a:t>
                </a:r>
                <a14:m>
                  <m:oMath xmlns:m="http://schemas.openxmlformats.org/officeDocument/2006/math">
                    <m:sSub>
                      <m:sSubPr>
                        <m:ctrlPr>
                          <a:rPr lang="zh-TW" altLang="zh-TW" sz="1200" i="1" kern="1200">
                            <a:solidFill>
                              <a:schemeClr val="tx1"/>
                            </a:solidFill>
                            <a:effectLst/>
                            <a:latin typeface="Cambria Math" panose="02040503050406030204" pitchFamily="18" charset="0"/>
                            <a:ea typeface="+mn-ea"/>
                            <a:cs typeface="+mn-cs"/>
                          </a:rPr>
                        </m:ctrlPr>
                      </m:sSubPr>
                      <m:e>
                        <m:r>
                          <a:rPr lang="zh-TW" altLang="zh-TW" sz="1200" kern="1200">
                            <a:solidFill>
                              <a:schemeClr val="tx1"/>
                            </a:solidFill>
                            <a:effectLst/>
                            <a:latin typeface="Cambria Math" panose="02040503050406030204" pitchFamily="18" charset="0"/>
                            <a:ea typeface="+mn-ea"/>
                            <a:cs typeface="+mn-cs"/>
                          </a:rPr>
                          <m:t>𝑁</m:t>
                        </m:r>
                      </m:e>
                      <m:sub>
                        <m:r>
                          <a:rPr lang="zh-TW" altLang="zh-TW" sz="1200" kern="1200">
                            <a:solidFill>
                              <a:schemeClr val="tx1"/>
                            </a:solidFill>
                            <a:effectLst/>
                            <a:latin typeface="Cambria Math" panose="02040503050406030204" pitchFamily="18" charset="0"/>
                            <a:ea typeface="+mn-ea"/>
                            <a:cs typeface="+mn-cs"/>
                          </a:rPr>
                          <m:t>𝑖</m:t>
                        </m:r>
                        <m:r>
                          <a:rPr lang="zh-TW" altLang="zh-TW" sz="1200" kern="1200">
                            <a:solidFill>
                              <a:schemeClr val="tx1"/>
                            </a:solidFill>
                            <a:effectLst/>
                            <a:latin typeface="Cambria Math" panose="02040503050406030204" pitchFamily="18" charset="0"/>
                            <a:ea typeface="+mn-ea"/>
                            <a:cs typeface="+mn-cs"/>
                          </a:rPr>
                          <m:t>,</m:t>
                        </m:r>
                        <m:r>
                          <a:rPr lang="zh-TW" altLang="zh-TW" sz="1200" kern="1200">
                            <a:solidFill>
                              <a:schemeClr val="tx1"/>
                            </a:solidFill>
                            <a:effectLst/>
                            <a:latin typeface="Cambria Math" panose="02040503050406030204" pitchFamily="18" charset="0"/>
                            <a:ea typeface="+mn-ea"/>
                            <a:cs typeface="+mn-cs"/>
                          </a:rPr>
                          <m:t>𝑘</m:t>
                        </m:r>
                      </m:sub>
                    </m:sSub>
                    <m:r>
                      <a:rPr lang="zh-TW" altLang="zh-TW" sz="1200" kern="1200">
                        <a:solidFill>
                          <a:schemeClr val="tx1"/>
                        </a:solidFill>
                        <a:effectLst/>
                        <a:latin typeface="Cambria Math" panose="02040503050406030204" pitchFamily="18" charset="0"/>
                        <a:ea typeface="+mn-ea"/>
                        <a:cs typeface="+mn-cs"/>
                      </a:rPr>
                      <m:t>​</m:t>
                    </m:r>
                    <m:r>
                      <a:rPr lang="zh-TW" altLang="zh-TW" sz="1200" kern="1200">
                        <a:solidFill>
                          <a:schemeClr val="tx1"/>
                        </a:solidFill>
                        <a:effectLst/>
                        <a:latin typeface="Cambria Math" panose="02040503050406030204" pitchFamily="18" charset="0"/>
                        <a:ea typeface="+mn-ea"/>
                        <a:cs typeface="+mn-cs"/>
                      </a:rPr>
                      <m:t>(</m:t>
                    </m:r>
                    <m:r>
                      <a:rPr lang="zh-TW" altLang="zh-TW" sz="1200" kern="1200">
                        <a:solidFill>
                          <a:schemeClr val="tx1"/>
                        </a:solidFill>
                        <a:effectLst/>
                        <a:latin typeface="Cambria Math" panose="02040503050406030204" pitchFamily="18" charset="0"/>
                        <a:ea typeface="+mn-ea"/>
                        <a:cs typeface="+mn-cs"/>
                      </a:rPr>
                      <m:t>𝑡</m:t>
                    </m:r>
                    <m:r>
                      <a:rPr lang="zh-TW" altLang="zh-TW" sz="1200" kern="1200">
                        <a:solidFill>
                          <a:schemeClr val="tx1"/>
                        </a:solidFill>
                        <a:effectLst/>
                        <a:latin typeface="Cambria Math" panose="02040503050406030204" pitchFamily="18" charset="0"/>
                        <a:ea typeface="+mn-ea"/>
                        <a:cs typeface="+mn-cs"/>
                      </a:rPr>
                      <m:t>)</m:t>
                    </m:r>
                  </m:oMath>
                </a14:m>
                <a:r>
                  <a:rPr lang="zh-TW" altLang="zh-TW" sz="1200" kern="1200" dirty="0">
                    <a:solidFill>
                      <a:schemeClr val="tx1"/>
                    </a:solidFill>
                    <a:effectLst/>
                    <a:latin typeface="+mn-lt"/>
                    <a:ea typeface="+mn-ea"/>
                    <a:cs typeface="+mn-cs"/>
                  </a:rPr>
                  <a:t>的形狀會變化，進而改變整條曲線的形狀。節點向量中的變化可以精細調控曲線通過控制點的方式，從而實現更加複雜的曲線形狀或是更加平滑的過渡效果。</a:t>
                </a:r>
                <a:endParaRPr lang="en-US" altLang="zh-CN" sz="1200" b="0" i="0" kern="1200" dirty="0">
                  <a:solidFill>
                    <a:srgbClr val="0070C0"/>
                  </a:solidFill>
                  <a:effectLst/>
                  <a:latin typeface="+mn-lt"/>
                  <a:ea typeface="Microsoft JhengHei" panose="020B0604030504040204" pitchFamily="34" charset="-120"/>
                  <a:cs typeface="+mn-cs"/>
                </a:endParaRPr>
              </a:p>
              <a:p>
                <a:pPr marL="228600" indent="-228600">
                  <a:buAutoNum type="alphaLcParenBoth"/>
                </a:pPr>
                <a:endParaRPr lang="en-US" altLang="zh-CN" dirty="0"/>
              </a:p>
            </p:txBody>
          </p:sp>
        </mc:Choice>
        <mc:Fallback xmlns="">
          <p:sp>
            <p:nvSpPr>
              <p:cNvPr id="3" name="備忘稿版面配置區 2">
                <a:extLst>
                  <a:ext uri="{FF2B5EF4-FFF2-40B4-BE49-F238E27FC236}">
                    <a16:creationId xmlns:a16="http://schemas.microsoft.com/office/drawing/2014/main" id="{1F2A6C0C-5065-CB92-EBA6-1742ADA477CE}"/>
                  </a:ext>
                </a:extLst>
              </p:cNvPr>
              <p:cNvSpPr>
                <a:spLocks noGrp="1"/>
              </p:cNvSpPr>
              <p:nvPr>
                <p:ph type="body" idx="1"/>
              </p:nvPr>
            </p:nvSpPr>
            <p:spPr/>
            <p:txBody>
              <a:bodyPr>
                <a:normAutofit fontScale="62500" lnSpcReduction="20000"/>
              </a:bodyPr>
              <a:lstStyle/>
              <a:p>
                <a:r>
                  <a:rPr lang="zh-TW" altLang="en-US" dirty="0"/>
                  <a:t>第二個方法：</a:t>
                </a:r>
                <a:r>
                  <a:rPr lang="zh-TW" altLang="zh-TW" dirty="0"/>
                  <a:t>B樣條曲線</a:t>
                </a:r>
                <a:r>
                  <a:rPr lang="en-US" altLang="zh-TW" dirty="0"/>
                  <a:t>:</a:t>
                </a:r>
                <a:r>
                  <a:rPr lang="zh-TW" altLang="en-US" dirty="0"/>
                  <a:t> </a:t>
                </a:r>
                <a:r>
                  <a:rPr lang="zh-TW" altLang="zh-TW" sz="1800" dirty="0">
                    <a:effectLst/>
                    <a:ea typeface="Söhne"/>
                  </a:rPr>
                  <a:t>建</a:t>
                </a:r>
                <a:r>
                  <a:rPr lang="zh-TW" altLang="en-US" sz="1800" dirty="0">
                    <a:effectLst/>
                    <a:ea typeface="Söhne"/>
                  </a:rPr>
                  <a:t>立</a:t>
                </a:r>
                <a:r>
                  <a:rPr lang="zh-TW" altLang="zh-TW" sz="1800" b="1" u="sng" dirty="0">
                    <a:effectLst/>
                    <a:ea typeface="Söhne"/>
                  </a:rPr>
                  <a:t>平滑的曲線</a:t>
                </a:r>
                <a:endParaRPr lang="en-US" altLang="zh-TW" sz="1800" b="1" u="sng" dirty="0">
                  <a:effectLst/>
                  <a:ea typeface="Söhne"/>
                </a:endParaRPr>
              </a:p>
              <a:p>
                <a:pPr marL="285750" indent="-285750">
                  <a:buFont typeface="Arial" panose="020B0604020202020204" pitchFamily="34" charset="0"/>
                  <a:buChar char="•"/>
                </a:pPr>
                <a:r>
                  <a:rPr lang="zh-TW" altLang="en-US" sz="1800" dirty="0"/>
                  <a:t>這部分課本沒講，是我補充的</a:t>
                </a:r>
                <a:r>
                  <a:rPr lang="zh-TW" altLang="en-US" sz="1800" b="1" u="sng" dirty="0"/>
                  <a:t>不會考</a:t>
                </a:r>
                <a:endParaRPr lang="en-US" altLang="zh-TW" sz="1800" b="1" u="sng" dirty="0"/>
              </a:p>
              <a:p>
                <a:endParaRPr lang="en-US" altLang="zh-TW" b="1" u="sng" dirty="0"/>
              </a:p>
              <a:p>
                <a:pPr marL="342900" marR="0" lvl="0" indent="-342900" algn="l" defTabSz="914400" rtl="0" eaLnBrk="1" fontAlgn="ctr" latinLnBrk="0" hangingPunct="1">
                  <a:lnSpc>
                    <a:spcPct val="100000"/>
                  </a:lnSpc>
                  <a:spcBef>
                    <a:spcPts val="0"/>
                  </a:spcBef>
                  <a:spcAft>
                    <a:spcPts val="0"/>
                  </a:spcAft>
                  <a:buClrTx/>
                  <a:buSzTx/>
                  <a:buFont typeface="+mj-lt"/>
                  <a:buAutoNum type="arabicPeriod"/>
                  <a:tabLst/>
                  <a:defRPr/>
                </a:pPr>
                <a:r>
                  <a:rPr lang="zh-TW" altLang="en-US" sz="1800" dirty="0">
                    <a:effectLst/>
                    <a:ea typeface="Söhne"/>
                  </a:rPr>
                  <a:t>比如：</a:t>
                </a:r>
                <a:r>
                  <a:rPr lang="zh-TW" altLang="zh-TW" sz="1800" dirty="0">
                    <a:effectLst/>
                    <a:ea typeface="Söhne"/>
                  </a:rPr>
                  <a:t>B樣條曲線</a:t>
                </a:r>
                <a:r>
                  <a:rPr lang="zh-TW" altLang="en-US" sz="1800" dirty="0">
                    <a:effectLst/>
                    <a:ea typeface="Söhne"/>
                  </a:rPr>
                  <a:t>的</a:t>
                </a:r>
                <a:r>
                  <a:rPr lang="zh-TW" altLang="zh-TW" sz="1800" dirty="0">
                    <a:effectLst/>
                    <a:ea typeface="Söhne"/>
                  </a:rPr>
                  <a:t>圖，</a:t>
                </a:r>
                <a:r>
                  <a:rPr lang="zh-TW" altLang="en-US" sz="1800" dirty="0">
                    <a:effectLst/>
                    <a:ea typeface="Söhne"/>
                  </a:rPr>
                  <a:t>裡面有 </a:t>
                </a:r>
                <a:r>
                  <a:rPr lang="zh-TW" altLang="zh-TW" sz="1800" b="1" u="sng" dirty="0">
                    <a:effectLst/>
                    <a:ea typeface="Söhne"/>
                  </a:rPr>
                  <a:t>控制點</a:t>
                </a:r>
                <a:r>
                  <a:rPr lang="zh-TW" altLang="zh-TW" sz="1800" i="0" dirty="0">
                    <a:effectLst/>
                    <a:latin typeface="Cambria Math" panose="02040503050406030204" pitchFamily="18" charset="0"/>
                    <a:ea typeface="Söhne"/>
                  </a:rPr>
                  <a:t>𝑃</a:t>
                </a:r>
                <a:r>
                  <a:rPr lang="en-US" altLang="zh-TW" sz="1800" b="0" i="0" dirty="0">
                    <a:effectLst/>
                    <a:latin typeface="Cambria Math" panose="02040503050406030204" pitchFamily="18" charset="0"/>
                    <a:ea typeface="Söhne"/>
                  </a:rPr>
                  <a:t>_</a:t>
                </a:r>
                <a:r>
                  <a:rPr lang="zh-TW" altLang="zh-TW" sz="1800" i="0" dirty="0">
                    <a:effectLst/>
                    <a:latin typeface="Cambria Math" panose="02040503050406030204" pitchFamily="18" charset="0"/>
                    <a:ea typeface="Söhne"/>
                  </a:rPr>
                  <a:t>0, 𝑃</a:t>
                </a:r>
                <a:r>
                  <a:rPr lang="en-US" altLang="zh-TW" sz="1800" b="0" i="0" dirty="0">
                    <a:effectLst/>
                    <a:latin typeface="Cambria Math" panose="02040503050406030204" pitchFamily="18" charset="0"/>
                    <a:ea typeface="Söhne"/>
                  </a:rPr>
                  <a:t>_</a:t>
                </a:r>
                <a:r>
                  <a:rPr lang="zh-TW" altLang="zh-TW" sz="1800" i="0" dirty="0">
                    <a:effectLst/>
                    <a:latin typeface="Cambria Math" panose="02040503050406030204" pitchFamily="18" charset="0"/>
                    <a:ea typeface="Söhne"/>
                  </a:rPr>
                  <a:t>1, 𝑃</a:t>
                </a:r>
                <a:r>
                  <a:rPr lang="en-US" altLang="zh-TW" sz="1800" b="0" i="0" dirty="0">
                    <a:effectLst/>
                    <a:latin typeface="Cambria Math" panose="02040503050406030204" pitchFamily="18" charset="0"/>
                    <a:ea typeface="Söhne"/>
                  </a:rPr>
                  <a:t>_</a:t>
                </a:r>
                <a:r>
                  <a:rPr lang="zh-TW" altLang="zh-TW" sz="1800" i="0" dirty="0">
                    <a:effectLst/>
                    <a:latin typeface="Cambria Math" panose="02040503050406030204" pitchFamily="18" charset="0"/>
                    <a:ea typeface="Söhne"/>
                  </a:rPr>
                  <a:t>2, 𝑃</a:t>
                </a:r>
                <a:r>
                  <a:rPr lang="en-US" altLang="zh-TW" sz="1800" b="0" i="0" dirty="0">
                    <a:effectLst/>
                    <a:latin typeface="Cambria Math" panose="02040503050406030204" pitchFamily="18" charset="0"/>
                    <a:ea typeface="Söhne"/>
                  </a:rPr>
                  <a:t>_</a:t>
                </a:r>
                <a:r>
                  <a:rPr lang="zh-TW" altLang="zh-TW" sz="1800" i="0" dirty="0">
                    <a:effectLst/>
                    <a:latin typeface="Cambria Math" panose="02040503050406030204" pitchFamily="18" charset="0"/>
                    <a:ea typeface="Söhne"/>
                  </a:rPr>
                  <a:t>3</a:t>
                </a:r>
                <a:r>
                  <a:rPr lang="zh-TW" altLang="en-US" sz="1800" dirty="0">
                    <a:effectLst/>
                    <a:ea typeface="Söhne"/>
                  </a:rPr>
                  <a:t>，</a:t>
                </a:r>
                <a:br>
                  <a:rPr lang="en-US" altLang="zh-TW" sz="1800" dirty="0">
                    <a:effectLst/>
                    <a:ea typeface="Söhne"/>
                  </a:rPr>
                </a:br>
                <a:r>
                  <a:rPr lang="zh-TW" altLang="en-US" sz="1800" dirty="0">
                    <a:effectLst/>
                    <a:ea typeface="Söhne"/>
                  </a:rPr>
                  <a:t>他們</a:t>
                </a:r>
                <a:r>
                  <a:rPr lang="zh-TW" altLang="zh-TW" sz="1800" dirty="0">
                    <a:effectLst/>
                    <a:ea typeface="Söhne"/>
                  </a:rPr>
                  <a:t>定義</a:t>
                </a:r>
                <a:r>
                  <a:rPr lang="en-US" altLang="zh-TW" sz="1800" dirty="0">
                    <a:effectLst/>
                    <a:ea typeface="Söhne"/>
                  </a:rPr>
                  <a:t> </a:t>
                </a:r>
                <a:r>
                  <a:rPr lang="zh-TW" altLang="en-US" sz="1800" dirty="0">
                    <a:effectLst/>
                    <a:ea typeface="Söhne"/>
                  </a:rPr>
                  <a:t>這</a:t>
                </a:r>
                <a:r>
                  <a:rPr lang="zh-TW" altLang="zh-TW" sz="1800" b="1" u="sng" dirty="0">
                    <a:effectLst/>
                    <a:ea typeface="Söhne"/>
                  </a:rPr>
                  <a:t>兩個曲線段</a:t>
                </a:r>
                <a:r>
                  <a:rPr lang="zh-TW" altLang="zh-TW" sz="1800" dirty="0">
                    <a:effectLst/>
                    <a:ea typeface="Söhne"/>
                  </a:rPr>
                  <a:t>：</a:t>
                </a:r>
                <a:r>
                  <a:rPr lang="zh-TW" altLang="zh-TW" sz="1800" b="1" u="sng" dirty="0">
                    <a:effectLst/>
                    <a:ea typeface="Söhne"/>
                  </a:rPr>
                  <a:t>Seg-1st</a:t>
                </a:r>
                <a:r>
                  <a:rPr lang="en-US" altLang="zh-TW" sz="1800" b="0" u="none" dirty="0">
                    <a:effectLst/>
                    <a:ea typeface="Söhne"/>
                  </a:rPr>
                  <a:t> </a:t>
                </a:r>
                <a:r>
                  <a:rPr lang="zh-TW" altLang="zh-TW" sz="1800" b="0" u="none" dirty="0">
                    <a:effectLst/>
                    <a:ea typeface="Söhne"/>
                  </a:rPr>
                  <a:t>和</a:t>
                </a:r>
                <a:r>
                  <a:rPr lang="en-US" altLang="zh-TW" sz="1800" b="0" u="none" dirty="0">
                    <a:effectLst/>
                    <a:ea typeface="Söhne"/>
                  </a:rPr>
                  <a:t> </a:t>
                </a:r>
                <a:r>
                  <a:rPr lang="zh-TW" altLang="zh-TW" sz="1800" b="1" u="sng" dirty="0">
                    <a:effectLst/>
                    <a:ea typeface="Söhne"/>
                  </a:rPr>
                  <a:t>Seg-2nd</a:t>
                </a:r>
                <a:endParaRPr lang="en-US" altLang="zh-TW" sz="1800" dirty="0">
                  <a:effectLst/>
                  <a:ea typeface="Söhne"/>
                </a:endParaRPr>
              </a:p>
              <a:p>
                <a:pPr marL="8001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800" b="1" i="0" u="sng" dirty="0">
                    <a:effectLst/>
                    <a:latin typeface="Cambria Math" panose="02040503050406030204" pitchFamily="18" charset="0"/>
                    <a:ea typeface="Söhne"/>
                  </a:rPr>
                  <a:t>𝑷</a:t>
                </a:r>
                <a:r>
                  <a:rPr lang="en-US" altLang="zh-TW" sz="1800" b="1" i="0" u="sng" dirty="0">
                    <a:effectLst/>
                    <a:latin typeface="Cambria Math" panose="02040503050406030204" pitchFamily="18" charset="0"/>
                    <a:ea typeface="Söhne"/>
                  </a:rPr>
                  <a:t>_𝟏</a:t>
                </a:r>
                <a:r>
                  <a:rPr lang="zh-TW" altLang="en-US" sz="1800" b="0" u="none" dirty="0">
                    <a:effectLst/>
                    <a:ea typeface="Söhne"/>
                  </a:rPr>
                  <a:t>：</a:t>
                </a:r>
                <a:r>
                  <a:rPr lang="zh-TW" altLang="zh-TW" sz="1800" dirty="0">
                    <a:effectLst/>
                    <a:ea typeface="Söhne"/>
                  </a:rPr>
                  <a:t>用來調整</a:t>
                </a:r>
                <a:r>
                  <a:rPr lang="zh-TW" altLang="en-US" sz="1800" dirty="0">
                    <a:effectLst/>
                    <a:ea typeface="Söhne"/>
                  </a:rPr>
                  <a:t> </a:t>
                </a:r>
                <a:r>
                  <a:rPr lang="zh-TW" altLang="zh-TW" sz="1800" b="1" u="sng" dirty="0">
                    <a:effectLst/>
                    <a:ea typeface="Söhne"/>
                  </a:rPr>
                  <a:t>Seg-1st</a:t>
                </a:r>
                <a:r>
                  <a:rPr lang="en-US" altLang="zh-TW" sz="1800" b="1" u="sng" dirty="0">
                    <a:effectLst/>
                    <a:ea typeface="Söhne"/>
                  </a:rPr>
                  <a:t> </a:t>
                </a:r>
                <a:r>
                  <a:rPr lang="zh-TW" altLang="zh-TW" sz="1800" b="1" u="sng" dirty="0">
                    <a:effectLst/>
                    <a:ea typeface="Söhne"/>
                  </a:rPr>
                  <a:t>形狀</a:t>
                </a:r>
                <a:r>
                  <a:rPr lang="zh-TW" altLang="zh-TW" sz="1800" dirty="0">
                    <a:effectLst/>
                    <a:ea typeface="Söhne"/>
                  </a:rPr>
                  <a:t>，</a:t>
                </a:r>
                <a:r>
                  <a:rPr lang="zh-TW" altLang="zh-TW" sz="1800" b="1" i="0" u="sng" dirty="0">
                    <a:effectLst/>
                    <a:latin typeface="Cambria Math" panose="02040503050406030204" pitchFamily="18" charset="0"/>
                    <a:ea typeface="Söhne"/>
                  </a:rPr>
                  <a:t>𝑷</a:t>
                </a:r>
                <a:r>
                  <a:rPr lang="en-US" altLang="zh-TW" sz="1800" b="1" i="0" u="sng" dirty="0">
                    <a:effectLst/>
                    <a:latin typeface="Cambria Math" panose="02040503050406030204" pitchFamily="18" charset="0"/>
                    <a:ea typeface="Söhne"/>
                  </a:rPr>
                  <a:t>_𝟐</a:t>
                </a:r>
                <a:r>
                  <a:rPr lang="zh-TW" altLang="en-US" sz="1800" dirty="0">
                    <a:effectLst/>
                    <a:ea typeface="Söhne"/>
                  </a:rPr>
                  <a:t>：負責 </a:t>
                </a:r>
                <a:r>
                  <a:rPr lang="zh-TW" altLang="zh-TW" sz="1800" b="1" u="sng" dirty="0">
                    <a:effectLst/>
                    <a:ea typeface="Söhne"/>
                  </a:rPr>
                  <a:t>Seg-2nd</a:t>
                </a:r>
                <a:br>
                  <a:rPr lang="en-US" altLang="zh-TW" sz="1800" dirty="0">
                    <a:effectLst/>
                    <a:ea typeface="Söhne"/>
                  </a:rPr>
                </a:br>
                <a:r>
                  <a:rPr lang="zh-TW" altLang="zh-TW" sz="1200" kern="1200" dirty="0">
                    <a:solidFill>
                      <a:schemeClr val="tx1"/>
                    </a:solidFill>
                    <a:effectLst/>
                    <a:latin typeface="+mn-lt"/>
                    <a:ea typeface="+mn-ea"/>
                    <a:cs typeface="+mn-cs"/>
                  </a:rPr>
                  <a:t>這些</a:t>
                </a:r>
                <a:r>
                  <a:rPr lang="en-US" altLang="zh-TW"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控制點</a:t>
                </a:r>
                <a:r>
                  <a:rPr lang="zh-TW" altLang="zh-TW" sz="1200" kern="1200" dirty="0">
                    <a:solidFill>
                      <a:schemeClr val="tx1"/>
                    </a:solidFill>
                    <a:effectLst/>
                    <a:latin typeface="+mn-lt"/>
                    <a:ea typeface="+mn-ea"/>
                    <a:cs typeface="+mn-cs"/>
                  </a:rPr>
                  <a:t>，就像 吸引曲線的</a:t>
                </a:r>
                <a:r>
                  <a:rPr lang="zh-TW" altLang="zh-TW" sz="1200" b="1" u="sng" kern="1200" dirty="0">
                    <a:solidFill>
                      <a:schemeClr val="tx1"/>
                    </a:solidFill>
                    <a:effectLst/>
                    <a:latin typeface="+mn-lt"/>
                    <a:ea typeface="+mn-ea"/>
                    <a:cs typeface="+mn-cs"/>
                  </a:rPr>
                  <a:t>磁鐵</a:t>
                </a:r>
                <a:r>
                  <a:rPr lang="zh-TW" altLang="zh-TW" sz="1200" kern="1200" dirty="0">
                    <a:solidFill>
                      <a:schemeClr val="tx1"/>
                    </a:solidFill>
                    <a:effectLst/>
                    <a:latin typeface="+mn-lt"/>
                    <a:ea typeface="+mn-ea"/>
                    <a:cs typeface="+mn-cs"/>
                  </a:rPr>
                  <a:t>，決定</a:t>
                </a:r>
                <a:r>
                  <a:rPr lang="zh-TW" altLang="zh-TW" sz="1200" b="1" u="sng" kern="1200" dirty="0">
                    <a:solidFill>
                      <a:schemeClr val="tx1"/>
                    </a:solidFill>
                    <a:effectLst/>
                    <a:latin typeface="+mn-lt"/>
                    <a:ea typeface="+mn-ea"/>
                    <a:cs typeface="+mn-cs"/>
                  </a:rPr>
                  <a:t>曲線的走向</a:t>
                </a:r>
                <a:endParaRPr lang="en-US" altLang="zh-TW" sz="1800" dirty="0">
                  <a:effectLst/>
                  <a:ea typeface="Söhne"/>
                </a:endParaRPr>
              </a:p>
              <a:p>
                <a:pPr marL="8001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800" b="1" u="sng" dirty="0">
                    <a:solidFill>
                      <a:srgbClr val="201F1E"/>
                    </a:solidFill>
                    <a:effectLst/>
                    <a:ea typeface="Microsoft JhengHei" panose="020B0604030504040204" pitchFamily="34" charset="-120"/>
                  </a:rPr>
                  <a:t>曲線</a:t>
                </a:r>
                <a:r>
                  <a:rPr lang="zh-TW" altLang="zh-TW" sz="1800" dirty="0">
                    <a:solidFill>
                      <a:srgbClr val="201F1E"/>
                    </a:solidFill>
                    <a:effectLst/>
                    <a:ea typeface="Microsoft JhengHei" panose="020B0604030504040204" pitchFamily="34" charset="-120"/>
                  </a:rPr>
                  <a:t> 在 這些</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控制點 間</a:t>
                </a:r>
                <a:r>
                  <a:rPr lang="en-US" altLang="zh-TW" sz="1800" b="1" u="sng"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插值</a:t>
                </a:r>
                <a:r>
                  <a:rPr lang="zh-TW" altLang="zh-TW" sz="1800" dirty="0">
                    <a:solidFill>
                      <a:srgbClr val="201F1E"/>
                    </a:solidFill>
                    <a:effectLst/>
                    <a:ea typeface="Microsoft JhengHei" panose="020B0604030504040204" pitchFamily="34" charset="-120"/>
                  </a:rPr>
                  <a:t>，形成一條</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平滑的連續曲線</a:t>
                </a:r>
                <a:endParaRPr lang="en-US" altLang="zh-TW" sz="1800" dirty="0">
                  <a:effectLst/>
                  <a:ea typeface="Söhne"/>
                </a:endParaRPr>
              </a:p>
              <a:p>
                <a:pPr marL="228600" indent="-228600">
                  <a:buFont typeface="+mj-lt"/>
                  <a:buAutoNum type="arabicPeriod"/>
                </a:pPr>
                <a:r>
                  <a:rPr lang="zh-TW" altLang="zh-TW" sz="1200" kern="1200" dirty="0">
                    <a:solidFill>
                      <a:schemeClr val="tx1"/>
                    </a:solidFill>
                    <a:effectLst/>
                    <a:latin typeface="+mn-lt"/>
                    <a:ea typeface="+mn-ea"/>
                    <a:cs typeface="+mn-cs"/>
                  </a:rPr>
                  <a:t>比如：</a:t>
                </a:r>
                <a:r>
                  <a:rPr lang="zh-TW" altLang="zh-TW" sz="1200" b="1" u="sng" kern="1200" dirty="0">
                    <a:solidFill>
                      <a:schemeClr val="tx1"/>
                    </a:solidFill>
                    <a:effectLst/>
                    <a:latin typeface="+mn-lt"/>
                    <a:ea typeface="+mn-ea"/>
                    <a:cs typeface="+mn-cs"/>
                  </a:rPr>
                  <a:t>調整</a:t>
                </a:r>
                <a:r>
                  <a:rPr lang="zh-TW" altLang="zh-TW" sz="1200" i="0" kern="1200">
                    <a:solidFill>
                      <a:schemeClr val="tx1"/>
                    </a:solidFill>
                    <a:effectLst/>
                    <a:latin typeface="+mn-lt"/>
                    <a:ea typeface="+mn-ea"/>
                    <a:cs typeface="+mn-cs"/>
                  </a:rPr>
                  <a:t>𝑷_𝟏</a:t>
                </a:r>
                <a:r>
                  <a:rPr lang="zh-TW" altLang="zh-TW" sz="1200" kern="1200" dirty="0">
                    <a:solidFill>
                      <a:schemeClr val="tx1"/>
                    </a:solidFill>
                    <a:effectLst/>
                    <a:latin typeface="+mn-lt"/>
                    <a:ea typeface="+mn-ea"/>
                    <a:cs typeface="+mn-cs"/>
                  </a:rPr>
                  <a:t> 位置，</a:t>
                </a:r>
                <a:r>
                  <a:rPr lang="zh-TW" altLang="zh-TW" sz="1200" b="1" u="sng" kern="1200" dirty="0">
                    <a:solidFill>
                      <a:schemeClr val="tx1"/>
                    </a:solidFill>
                    <a:effectLst/>
                    <a:latin typeface="+mn-lt"/>
                    <a:ea typeface="+mn-ea"/>
                    <a:cs typeface="+mn-cs"/>
                  </a:rPr>
                  <a:t>Seg-1st</a:t>
                </a:r>
                <a:r>
                  <a:rPr lang="en-US" altLang="zh-TW" sz="1200" b="1" u="sng"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形狀</a:t>
                </a:r>
                <a:r>
                  <a:rPr lang="en-US" altLang="zh-TW" sz="1200" kern="1200" dirty="0">
                    <a:solidFill>
                      <a:schemeClr val="tx1"/>
                    </a:solidFill>
                    <a:effectLst/>
                    <a:latin typeface="+mn-lt"/>
                    <a:ea typeface="+mn-ea"/>
                    <a:cs typeface="+mn-cs"/>
                  </a:rPr>
                  <a:t> </a:t>
                </a:r>
                <a:r>
                  <a:rPr lang="zh-TW" altLang="zh-TW" sz="1200" kern="1200" dirty="0">
                    <a:solidFill>
                      <a:schemeClr val="tx1"/>
                    </a:solidFill>
                    <a:effectLst/>
                    <a:latin typeface="+mn-lt"/>
                    <a:ea typeface="+mn-ea"/>
                    <a:cs typeface="+mn-cs"/>
                  </a:rPr>
                  <a:t>隨著變化，但</a:t>
                </a:r>
                <a:r>
                  <a:rPr lang="en-US" altLang="zh-TW"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Seg-2nd不受影響</a:t>
                </a:r>
                <a:endParaRPr lang="zh-TW" altLang="zh-TW" sz="1200" kern="1200" dirty="0">
                  <a:solidFill>
                    <a:schemeClr val="tx1"/>
                  </a:solidFill>
                  <a:effectLst/>
                  <a:latin typeface="+mn-lt"/>
                  <a:ea typeface="+mn-ea"/>
                  <a:cs typeface="+mn-cs"/>
                </a:endParaRPr>
              </a:p>
              <a:p>
                <a:pPr marL="8001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effectLst/>
                    <a:ea typeface="Söhne"/>
                  </a:rPr>
                  <a:t>表示能 </a:t>
                </a:r>
                <a:r>
                  <a:rPr lang="zh-TW" altLang="zh-TW" sz="1800" b="1" u="sng" dirty="0">
                    <a:effectLst/>
                    <a:ea typeface="Söhne"/>
                  </a:rPr>
                  <a:t>局部調整</a:t>
                </a:r>
                <a:r>
                  <a:rPr lang="zh-TW" altLang="zh-TW" sz="1800" dirty="0">
                    <a:effectLst/>
                    <a:ea typeface="Söhne"/>
                  </a:rPr>
                  <a:t>，</a:t>
                </a:r>
                <a:r>
                  <a:rPr lang="zh-TW" altLang="en-US" sz="1800" dirty="0">
                    <a:effectLst/>
                    <a:ea typeface="Söhne"/>
                  </a:rPr>
                  <a:t>有 </a:t>
                </a:r>
                <a:r>
                  <a:rPr lang="zh-TW" altLang="zh-TW" sz="1800" b="1" u="sng" dirty="0">
                    <a:effectLst/>
                    <a:ea typeface="Söhne"/>
                  </a:rPr>
                  <a:t>控制性</a:t>
                </a:r>
                <a:r>
                  <a:rPr lang="zh-TW" altLang="en-US" sz="1800" b="0" u="none" dirty="0">
                    <a:effectLst/>
                    <a:ea typeface="Söhne"/>
                  </a:rPr>
                  <a:t> </a:t>
                </a:r>
                <a:r>
                  <a:rPr lang="zh-TW" altLang="zh-TW" sz="1800" b="0" u="none" dirty="0">
                    <a:effectLst/>
                    <a:ea typeface="Söhne"/>
                  </a:rPr>
                  <a:t>和</a:t>
                </a:r>
                <a:r>
                  <a:rPr lang="zh-TW" altLang="en-US" sz="1800" b="0" u="none" dirty="0">
                    <a:effectLst/>
                    <a:ea typeface="Söhne"/>
                  </a:rPr>
                  <a:t> </a:t>
                </a:r>
                <a:r>
                  <a:rPr lang="zh-TW" altLang="zh-TW" sz="1800" b="1" u="sng" dirty="0">
                    <a:effectLst/>
                    <a:ea typeface="Söhne"/>
                  </a:rPr>
                  <a:t>靈活性</a:t>
                </a:r>
                <a:r>
                  <a:rPr lang="zh-TW" altLang="en-US" sz="1800" b="0" u="none" dirty="0">
                    <a:effectLst/>
                    <a:ea typeface="Söhne"/>
                  </a:rPr>
                  <a:t>：</a:t>
                </a:r>
                <a:br>
                  <a:rPr lang="en-US" altLang="zh-TW" sz="1800" dirty="0">
                    <a:effectLst/>
                    <a:ea typeface="Söhne"/>
                  </a:rPr>
                </a:br>
                <a:r>
                  <a:rPr lang="zh-TW" altLang="en-US" sz="1800" dirty="0">
                    <a:effectLst/>
                    <a:ea typeface="Söhne"/>
                  </a:rPr>
                  <a:t>只要 </a:t>
                </a:r>
                <a:r>
                  <a:rPr lang="zh-TW" altLang="zh-TW" sz="1800" b="1" u="sng" dirty="0">
                    <a:effectLst/>
                    <a:ea typeface="Söhne"/>
                  </a:rPr>
                  <a:t>移動控制點</a:t>
                </a:r>
                <a:r>
                  <a:rPr lang="zh-TW" altLang="en-US" sz="1800" b="1" u="sng" dirty="0">
                    <a:effectLst/>
                    <a:ea typeface="Söhne"/>
                  </a:rPr>
                  <a:t> </a:t>
                </a:r>
                <a:r>
                  <a:rPr lang="zh-TW" altLang="zh-TW" sz="1800" dirty="0">
                    <a:effectLst/>
                    <a:ea typeface="Söhne"/>
                  </a:rPr>
                  <a:t>來</a:t>
                </a:r>
                <a:r>
                  <a:rPr lang="zh-TW" altLang="en-US" sz="1800" dirty="0">
                    <a:effectLst/>
                    <a:ea typeface="Söhne"/>
                  </a:rPr>
                  <a:t> </a:t>
                </a:r>
                <a:r>
                  <a:rPr lang="zh-TW" altLang="zh-TW" sz="1800" b="1" u="sng" dirty="0">
                    <a:effectLst/>
                    <a:ea typeface="Söhne"/>
                  </a:rPr>
                  <a:t>調整曲線形狀</a:t>
                </a:r>
                <a:r>
                  <a:rPr lang="zh-TW" altLang="zh-TW" sz="1800" dirty="0">
                    <a:effectLst/>
                    <a:ea typeface="Söhne"/>
                  </a:rPr>
                  <a:t>，</a:t>
                </a:r>
                <a:r>
                  <a:rPr lang="zh-TW" altLang="en-US" sz="1800" b="1" u="sng" dirty="0">
                    <a:effectLst/>
                    <a:ea typeface="Söhne"/>
                  </a:rPr>
                  <a:t>不用動到</a:t>
                </a:r>
                <a:r>
                  <a:rPr lang="zh-TW" altLang="en-US" sz="1800" b="0" u="none" dirty="0">
                    <a:effectLst/>
                    <a:ea typeface="Söhne"/>
                  </a:rPr>
                  <a:t> </a:t>
                </a:r>
                <a:r>
                  <a:rPr lang="zh-TW" altLang="zh-TW" sz="1800" b="1" u="sng" dirty="0">
                    <a:effectLst/>
                    <a:ea typeface="Söhne"/>
                  </a:rPr>
                  <a:t>曲線</a:t>
                </a:r>
                <a:r>
                  <a:rPr lang="zh-TW" altLang="en-US" sz="1800" b="1" u="sng" dirty="0">
                    <a:effectLst/>
                    <a:ea typeface="Söhne"/>
                  </a:rPr>
                  <a:t>的</a:t>
                </a:r>
                <a:r>
                  <a:rPr lang="zh-TW" altLang="zh-TW" sz="1800" b="1" u="sng" dirty="0">
                    <a:effectLst/>
                    <a:ea typeface="Söhne"/>
                  </a:rPr>
                  <a:t>數學式</a:t>
                </a:r>
                <a:endParaRPr lang="en-US" altLang="zh-TW" sz="1800" dirty="0">
                  <a:effectLst/>
                  <a:ea typeface="Söhne"/>
                </a:endParaRP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投影片</a:t>
                </a:r>
                <a:r>
                  <a:rPr lang="zh-TW" altLang="en-US" sz="1200" b="1" u="sng" dirty="0"/>
                  <a:t>講稿</a:t>
                </a:r>
                <a:r>
                  <a:rPr lang="zh-TW" altLang="en-US" sz="1200" dirty="0"/>
                  <a:t>，有補充解釋，有興趣可以參考</a:t>
                </a:r>
                <a:endParaRPr lang="en-US" altLang="zh-TW" dirty="0"/>
              </a:p>
              <a:p>
                <a:r>
                  <a:rPr lang="en-US" altLang="zh-TW"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74151"/>
                    </a:solidFill>
                    <a:effectLst/>
                    <a:latin typeface="Söhne"/>
                  </a:rPr>
                  <a:t>https://</a:t>
                </a:r>
                <a:r>
                  <a:rPr lang="en-US" altLang="zh-CN" b="0" i="0" dirty="0" err="1">
                    <a:solidFill>
                      <a:srgbClr val="374151"/>
                    </a:solidFill>
                    <a:effectLst/>
                    <a:latin typeface="Söhne"/>
                  </a:rPr>
                  <a:t>www.geeksforgeeks.org</a:t>
                </a:r>
                <a:r>
                  <a:rPr lang="en-US" altLang="zh-CN" b="0" i="0" dirty="0">
                    <a:solidFill>
                      <a:srgbClr val="374151"/>
                    </a:solidFill>
                    <a:effectLst/>
                    <a:latin typeface="Söhne"/>
                  </a:rPr>
                  <a:t>/b-spline-curve-in-computer-graphics/</a:t>
                </a:r>
                <a:endParaRPr lang="en-US" altLang="zh-TW" dirty="0"/>
              </a:p>
              <a:p>
                <a:pPr marL="0" indent="0" rtl="0" fontAlgn="ctr">
                  <a:spcBef>
                    <a:spcPts val="0"/>
                  </a:spcBef>
                  <a:spcAft>
                    <a:spcPts val="0"/>
                  </a:spcAft>
                  <a:buFont typeface="+mj-lt"/>
                  <a:buNone/>
                </a:pPr>
                <a:r>
                  <a:rPr lang="zh-TW" altLang="zh-TW" sz="1200" dirty="0">
                    <a:effectLst/>
                    <a:ea typeface="Söhne"/>
                  </a:rPr>
                  <a:t>數學式</a:t>
                </a:r>
                <a:endParaRPr lang="zh-TW" altLang="zh-TW" sz="1100" dirty="0">
                  <a:effectLst/>
                  <a:ea typeface="Microsoft JhengHei UI" panose="020B0604030504040204" pitchFamily="34" charset="-120"/>
                </a:endParaRPr>
              </a:p>
              <a:p>
                <a:pPr marL="628650" lvl="1" indent="-171450" algn="l" defTabSz="914400" rtl="0" eaLnBrk="1" fontAlgn="ctr" latinLnBrk="0" hangingPunct="1">
                  <a:spcBef>
                    <a:spcPts val="0"/>
                  </a:spcBef>
                  <a:spcAft>
                    <a:spcPts val="0"/>
                  </a:spcAft>
                  <a:buFont typeface="Arial" panose="020B0604020202020204" pitchFamily="34" charset="0"/>
                  <a:buChar char="•"/>
                </a:pPr>
                <a:r>
                  <a:rPr lang="en-US" altLang="zh-TW" b="0" i="0" dirty="0">
                    <a:solidFill>
                      <a:srgbClr val="D1D5DB"/>
                    </a:solidFill>
                    <a:effectLst/>
                    <a:latin typeface="Söhne"/>
                  </a:rPr>
                  <a:t>B</a:t>
                </a:r>
                <a:r>
                  <a:rPr lang="zh-TW" altLang="en-US" b="0" i="0" dirty="0">
                    <a:solidFill>
                      <a:srgbClr val="D1D5DB"/>
                    </a:solidFill>
                    <a:effectLst/>
                    <a:latin typeface="Söhne"/>
                  </a:rPr>
                  <a:t>樣條是“基函數樣條”</a:t>
                </a:r>
                <a:r>
                  <a:rPr lang="en-US" altLang="zh-TW" b="0" i="0" dirty="0">
                    <a:solidFill>
                      <a:srgbClr val="D1D5DB"/>
                    </a:solidFill>
                    <a:effectLst/>
                    <a:latin typeface="Söhne"/>
                  </a:rPr>
                  <a:t>(Basis Function Spline)</a:t>
                </a:r>
                <a:r>
                  <a:rPr lang="zh-TW" altLang="en-US" b="0" i="0" dirty="0">
                    <a:solidFill>
                      <a:srgbClr val="D1D5DB"/>
                    </a:solidFill>
                    <a:effectLst/>
                    <a:latin typeface="Söhne"/>
                  </a:rPr>
                  <a:t>的縮寫，</a:t>
                </a:r>
                <a:br>
                  <a:rPr lang="en-US" altLang="zh-TW" b="0" i="0" dirty="0">
                    <a:solidFill>
                      <a:srgbClr val="D1D5DB"/>
                    </a:solidFill>
                    <a:effectLst/>
                    <a:latin typeface="Söhne"/>
                  </a:rPr>
                </a:br>
                <a:r>
                  <a:rPr lang="zh-TW" altLang="en-US" b="0" i="0" dirty="0">
                    <a:solidFill>
                      <a:srgbClr val="D1D5DB"/>
                    </a:solidFill>
                    <a:effectLst/>
                    <a:latin typeface="Söhne"/>
                  </a:rPr>
                  <a:t>是一系列用 控制點 定義的 </a:t>
                </a:r>
                <a:r>
                  <a:rPr lang="en-US" altLang="zh-TW" b="0" i="0" dirty="0">
                    <a:solidFill>
                      <a:srgbClr val="D1D5DB"/>
                    </a:solidFill>
                    <a:effectLst/>
                    <a:latin typeface="Söhne"/>
                  </a:rPr>
                  <a:t>Basis Function (</a:t>
                </a:r>
                <a:r>
                  <a:rPr lang="zh-TW" altLang="en-US" b="0" i="0" dirty="0">
                    <a:solidFill>
                      <a:srgbClr val="D1D5DB"/>
                    </a:solidFill>
                    <a:effectLst/>
                    <a:latin typeface="Söhne"/>
                  </a:rPr>
                  <a:t>基函數</a:t>
                </a:r>
                <a:r>
                  <a:rPr lang="en-US" altLang="zh-TW" b="0" i="0" dirty="0">
                    <a:solidFill>
                      <a:srgbClr val="D1D5DB"/>
                    </a:solidFill>
                    <a:effectLst/>
                    <a:latin typeface="Söhne"/>
                  </a:rPr>
                  <a:t>)</a:t>
                </a:r>
                <a:r>
                  <a:rPr lang="zh-TW" altLang="en-US" b="0" i="0" dirty="0">
                    <a:solidFill>
                      <a:srgbClr val="D1D5DB"/>
                    </a:solidFill>
                    <a:effectLst/>
                    <a:latin typeface="Söhne"/>
                  </a:rPr>
                  <a:t> 的</a:t>
                </a:r>
                <a:r>
                  <a:rPr lang="en-US" altLang="zh-TW" b="0" i="0" dirty="0">
                    <a:solidFill>
                      <a:srgbClr val="D1D5DB"/>
                    </a:solidFill>
                    <a:effectLst/>
                    <a:latin typeface="Söhne"/>
                  </a:rPr>
                  <a:t> </a:t>
                </a:r>
                <a:r>
                  <a:rPr lang="zh-TW" altLang="en-US" b="0" i="0" dirty="0">
                    <a:solidFill>
                      <a:srgbClr val="D1D5DB"/>
                    </a:solidFill>
                    <a:effectLst/>
                    <a:latin typeface="Söhne"/>
                  </a:rPr>
                  <a:t>加權和。</a:t>
                </a:r>
                <a:endParaRPr lang="en-US" altLang="zh-TW" b="0" i="0" dirty="0">
                  <a:solidFill>
                    <a:srgbClr val="D1D5DB"/>
                  </a:solidFill>
                  <a:effectLst/>
                  <a:latin typeface="Söhne"/>
                </a:endParaRPr>
              </a:p>
              <a:p>
                <a:pPr marL="685800" marR="0" lvl="1" indent="-228600" algn="l" defTabSz="914400" rtl="0" eaLnBrk="1" fontAlgn="ctr" latinLnBrk="0" hangingPunct="1">
                  <a:lnSpc>
                    <a:spcPct val="100000"/>
                  </a:lnSpc>
                  <a:spcBef>
                    <a:spcPts val="0"/>
                  </a:spcBef>
                  <a:spcAft>
                    <a:spcPts val="0"/>
                  </a:spcAft>
                  <a:buClrTx/>
                  <a:buSzTx/>
                  <a:buFont typeface="+mj-lt"/>
                  <a:buAutoNum type="arabicPeriod"/>
                  <a:tabLst/>
                  <a:defRPr/>
                </a:pPr>
                <a:r>
                  <a:rPr lang="zh-TW" altLang="zh-TW" sz="1200" i="0" kern="1200">
                    <a:solidFill>
                      <a:schemeClr val="tx1"/>
                    </a:solidFill>
                    <a:effectLst/>
                    <a:latin typeface="Cambria Math" panose="02040503050406030204" pitchFamily="18" charset="0"/>
                    <a:ea typeface="Söhne"/>
                    <a:cs typeface="+mn-cs"/>
                  </a:rPr>
                  <a:t>𝐵</a:t>
                </a:r>
                <a:r>
                  <a:rPr lang="zh-TW" altLang="zh-TW" sz="1200" i="0" kern="1200">
                    <a:solidFill>
                      <a:schemeClr val="tx1"/>
                    </a:solidFill>
                    <a:effectLst/>
                    <a:latin typeface="Cambria Math" panose="02040503050406030204" pitchFamily="18" charset="0"/>
                    <a:cs typeface="+mn-cs"/>
                  </a:rPr>
                  <a:t>(</a:t>
                </a:r>
                <a:r>
                  <a:rPr lang="zh-TW" altLang="zh-TW" sz="1200" i="0" kern="1200">
                    <a:solidFill>
                      <a:schemeClr val="tx1"/>
                    </a:solidFill>
                    <a:effectLst/>
                    <a:latin typeface="Cambria Math" panose="02040503050406030204" pitchFamily="18" charset="0"/>
                    <a:ea typeface="Söhne"/>
                    <a:cs typeface="+mn-cs"/>
                  </a:rPr>
                  <a:t>𝑡)</a:t>
                </a:r>
                <a:r>
                  <a:rPr lang="zh-TW" altLang="zh-TW" sz="1200" kern="1200" dirty="0">
                    <a:solidFill>
                      <a:schemeClr val="tx1"/>
                    </a:solidFill>
                    <a:effectLst/>
                    <a:latin typeface="+mn-lt"/>
                    <a:ea typeface="Söhne"/>
                    <a:cs typeface="+mn-cs"/>
                  </a:rPr>
                  <a:t>是</a:t>
                </a:r>
                <a:r>
                  <a:rPr lang="en-US" altLang="zh-TW" sz="1200" kern="1200" dirty="0">
                    <a:solidFill>
                      <a:schemeClr val="tx1"/>
                    </a:solidFill>
                    <a:effectLst/>
                    <a:latin typeface="+mn-lt"/>
                    <a:ea typeface="Söhne"/>
                    <a:cs typeface="+mn-cs"/>
                  </a:rPr>
                  <a:t> </a:t>
                </a:r>
                <a:r>
                  <a:rPr lang="en-US" altLang="zh-TW" dirty="0"/>
                  <a:t>B-spline curve (</a:t>
                </a:r>
                <a:r>
                  <a:rPr lang="zh-TW" altLang="zh-TW" sz="1200" kern="1200" dirty="0">
                    <a:solidFill>
                      <a:schemeClr val="tx1"/>
                    </a:solidFill>
                    <a:effectLst/>
                    <a:latin typeface="+mn-lt"/>
                    <a:ea typeface="Söhne"/>
                    <a:cs typeface="+mn-cs"/>
                  </a:rPr>
                  <a:t>B樣條曲線</a:t>
                </a:r>
                <a:r>
                  <a:rPr lang="en-US" altLang="zh-TW" sz="1200" kern="1200" dirty="0">
                    <a:solidFill>
                      <a:schemeClr val="tx1"/>
                    </a:solidFill>
                    <a:effectLst/>
                    <a:latin typeface="+mn-lt"/>
                    <a:ea typeface="Söhne"/>
                    <a:cs typeface="+mn-cs"/>
                  </a:rPr>
                  <a:t>)</a:t>
                </a:r>
                <a:r>
                  <a:rPr lang="zh-TW" altLang="zh-TW" sz="1200" kern="1200" dirty="0">
                    <a:solidFill>
                      <a:schemeClr val="tx1"/>
                    </a:solidFill>
                    <a:effectLst/>
                    <a:latin typeface="+mn-lt"/>
                    <a:ea typeface="Söhne"/>
                    <a:cs typeface="+mn-cs"/>
                  </a:rPr>
                  <a:t>，</a:t>
                </a:r>
                <a:r>
                  <a:rPr lang="zh-TW" altLang="zh-TW" sz="1200" i="0" kern="1200">
                    <a:solidFill>
                      <a:schemeClr val="tx1"/>
                    </a:solidFill>
                    <a:effectLst/>
                    <a:latin typeface="Cambria Math" panose="02040503050406030204" pitchFamily="18" charset="0"/>
                    <a:ea typeface="Söhne"/>
                    <a:cs typeface="+mn-cs"/>
                  </a:rPr>
                  <a:t>𝑃_𝑖</a:t>
                </a:r>
                <a:r>
                  <a:rPr lang="zh-TW" altLang="zh-TW" sz="1200" kern="1200" dirty="0">
                    <a:solidFill>
                      <a:schemeClr val="tx1"/>
                    </a:solidFill>
                    <a:effectLst/>
                    <a:latin typeface="+mn-lt"/>
                    <a:ea typeface="Söhne"/>
                    <a:cs typeface="+mn-cs"/>
                  </a:rPr>
                  <a:t>是控制點，</a:t>
                </a:r>
                <a:endParaRPr lang="en-US" altLang="zh-TW" sz="1200" kern="1200" dirty="0">
                  <a:solidFill>
                    <a:schemeClr val="tx1"/>
                  </a:solidFill>
                  <a:effectLst/>
                  <a:latin typeface="+mn-lt"/>
                  <a:ea typeface="Söhne"/>
                  <a:cs typeface="+mn-cs"/>
                </a:endParaRPr>
              </a:p>
              <a:p>
                <a:pPr marL="685800" marR="0" lvl="1" indent="-228600" algn="l" defTabSz="914400" rtl="0" eaLnBrk="1" fontAlgn="ctr" latinLnBrk="0" hangingPunct="1">
                  <a:lnSpc>
                    <a:spcPct val="100000"/>
                  </a:lnSpc>
                  <a:spcBef>
                    <a:spcPts val="0"/>
                  </a:spcBef>
                  <a:spcAft>
                    <a:spcPts val="0"/>
                  </a:spcAft>
                  <a:buClrTx/>
                  <a:buSzTx/>
                  <a:buFont typeface="+mj-lt"/>
                  <a:buAutoNum type="arabicPeriod"/>
                  <a:tabLst/>
                  <a:defRPr/>
                </a:pPr>
                <a:r>
                  <a:rPr lang="zh-TW" altLang="zh-TW" sz="1200" i="0" kern="1200">
                    <a:solidFill>
                      <a:schemeClr val="tx1"/>
                    </a:solidFill>
                    <a:effectLst/>
                    <a:latin typeface="Cambria Math" panose="02040503050406030204" pitchFamily="18" charset="0"/>
                    <a:ea typeface="Söhne"/>
                    <a:cs typeface="+mn-cs"/>
                  </a:rPr>
                  <a:t>𝑁_(𝑖,𝑘) ​(𝑡)</a:t>
                </a:r>
                <a:r>
                  <a:rPr lang="zh-TW" altLang="zh-TW" sz="1200" kern="1200" dirty="0">
                    <a:solidFill>
                      <a:schemeClr val="tx1"/>
                    </a:solidFill>
                    <a:effectLst/>
                    <a:latin typeface="+mn-lt"/>
                    <a:ea typeface="Söhne"/>
                    <a:cs typeface="+mn-cs"/>
                  </a:rPr>
                  <a:t>是</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第</a:t>
                </a:r>
                <a:r>
                  <a:rPr lang="zh-TW" altLang="zh-TW" sz="1200" i="0" kern="1200" dirty="0">
                    <a:solidFill>
                      <a:schemeClr val="tx1"/>
                    </a:solidFill>
                    <a:effectLst/>
                    <a:latin typeface="Cambria Math" panose="02040503050406030204" pitchFamily="18" charset="0"/>
                    <a:ea typeface="Söhne"/>
                    <a:cs typeface="+mn-cs"/>
                  </a:rPr>
                  <a:t>𝑖</a:t>
                </a:r>
                <a:r>
                  <a:rPr lang="zh-TW" altLang="zh-TW" sz="1200" kern="1200" dirty="0">
                    <a:solidFill>
                      <a:schemeClr val="tx1"/>
                    </a:solidFill>
                    <a:effectLst/>
                    <a:latin typeface="+mn-lt"/>
                    <a:ea typeface="Söhne"/>
                    <a:cs typeface="+mn-cs"/>
                  </a:rPr>
                  <a:t>個控制點的</a:t>
                </a:r>
                <a:r>
                  <a:rPr lang="en-US" altLang="zh-TW" sz="1200" kern="1200" dirty="0">
                    <a:solidFill>
                      <a:schemeClr val="tx1"/>
                    </a:solidFill>
                    <a:effectLst/>
                    <a:latin typeface="+mn-lt"/>
                    <a:ea typeface="Söhne"/>
                    <a:cs typeface="+mn-cs"/>
                  </a:rPr>
                  <a:t> </a:t>
                </a:r>
                <a:r>
                  <a:rPr lang="en-US" altLang="zh-TW" b="0" i="0" dirty="0">
                    <a:solidFill>
                      <a:srgbClr val="D1D5DB"/>
                    </a:solidFill>
                    <a:effectLst/>
                    <a:latin typeface="Söhne"/>
                  </a:rPr>
                  <a:t>Basis Function (</a:t>
                </a:r>
                <a:r>
                  <a:rPr lang="zh-TW" altLang="en-US" b="0" i="0" dirty="0">
                    <a:solidFill>
                      <a:srgbClr val="D1D5DB"/>
                    </a:solidFill>
                    <a:effectLst/>
                    <a:latin typeface="Söhne"/>
                  </a:rPr>
                  <a:t>基函數</a:t>
                </a:r>
                <a:r>
                  <a:rPr lang="en-US" altLang="zh-TW" b="0" i="0" dirty="0">
                    <a:solidFill>
                      <a:srgbClr val="D1D5DB"/>
                    </a:solidFill>
                    <a:effectLst/>
                    <a:latin typeface="Söhne"/>
                  </a:rPr>
                  <a:t>)</a:t>
                </a:r>
                <a:r>
                  <a:rPr lang="zh-TW" altLang="en-US" b="0" i="0" dirty="0">
                    <a:solidFill>
                      <a:srgbClr val="D1D5DB"/>
                    </a:solidFill>
                    <a:effectLst/>
                    <a:latin typeface="Söhne"/>
                  </a:rPr>
                  <a:t> </a:t>
                </a:r>
                <a:r>
                  <a:rPr lang="zh-TW" altLang="zh-TW" sz="1200" kern="1200" dirty="0">
                    <a:solidFill>
                      <a:schemeClr val="tx1"/>
                    </a:solidFill>
                    <a:effectLst/>
                    <a:latin typeface="+mn-lt"/>
                    <a:ea typeface="Söhne"/>
                    <a:cs typeface="+mn-cs"/>
                  </a:rPr>
                  <a:t>，</a:t>
                </a:r>
                <a:endParaRPr lang="en-US" altLang="zh-TW" sz="1200" kern="1200" dirty="0">
                  <a:solidFill>
                    <a:schemeClr val="tx1"/>
                  </a:solidFill>
                  <a:effectLst/>
                  <a:latin typeface="+mn-lt"/>
                  <a:ea typeface="Söhne"/>
                  <a:cs typeface="+mn-cs"/>
                </a:endParaRPr>
              </a:p>
              <a:p>
                <a:pPr marL="1143000" marR="0" lvl="2" indent="-2286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200" kern="1200" dirty="0">
                    <a:solidFill>
                      <a:schemeClr val="tx1"/>
                    </a:solidFill>
                    <a:effectLst/>
                    <a:latin typeface="+mn-lt"/>
                    <a:ea typeface="Söhne"/>
                    <a:cs typeface="+mn-cs"/>
                  </a:rPr>
                  <a:t>k是基函數的次數，而t是一個參數，通常在0到1之間變化。</a:t>
                </a:r>
                <a:endParaRPr lang="en-US" altLang="zh-TW" sz="1200" kern="1200" dirty="0">
                  <a:solidFill>
                    <a:schemeClr val="tx1"/>
                  </a:solidFill>
                  <a:effectLst/>
                  <a:latin typeface="+mn-lt"/>
                  <a:ea typeface="Söhne"/>
                  <a:cs typeface="+mn-cs"/>
                </a:endParaRPr>
              </a:p>
              <a:p>
                <a:pPr marL="685800" lvl="1" indent="-228600" algn="l" defTabSz="914400" rtl="0" eaLnBrk="1" fontAlgn="ctr" latinLnBrk="0" hangingPunct="1">
                  <a:spcBef>
                    <a:spcPts val="0"/>
                  </a:spcBef>
                  <a:spcAft>
                    <a:spcPts val="0"/>
                  </a:spcAft>
                  <a:buFont typeface="+mj-lt"/>
                  <a:buAutoNum type="arabicPeriod"/>
                </a:pPr>
                <a:r>
                  <a:rPr lang="en-US" altLang="zh-TW" b="0" i="0" dirty="0">
                    <a:solidFill>
                      <a:srgbClr val="D1D5DB"/>
                    </a:solidFill>
                    <a:effectLst/>
                    <a:latin typeface="Söhne"/>
                  </a:rPr>
                  <a:t>Basis Function (</a:t>
                </a:r>
                <a:r>
                  <a:rPr lang="zh-TW" altLang="en-US" b="0" i="0" dirty="0">
                    <a:solidFill>
                      <a:srgbClr val="D1D5DB"/>
                    </a:solidFill>
                    <a:effectLst/>
                    <a:latin typeface="Söhne"/>
                  </a:rPr>
                  <a:t>基函數</a:t>
                </a:r>
                <a:r>
                  <a:rPr lang="en-US" altLang="zh-TW" b="0" i="0" dirty="0">
                    <a:solidFill>
                      <a:srgbClr val="D1D5DB"/>
                    </a:solidFill>
                    <a:effectLst/>
                    <a:latin typeface="Söhne"/>
                  </a:rPr>
                  <a:t>) </a:t>
                </a:r>
                <a:r>
                  <a:rPr lang="zh-TW" altLang="zh-TW" sz="1200" kern="1200" dirty="0">
                    <a:solidFill>
                      <a:schemeClr val="tx1"/>
                    </a:solidFill>
                    <a:effectLst/>
                    <a:latin typeface="+mn-lt"/>
                    <a:ea typeface="Söhne"/>
                    <a:cs typeface="+mn-cs"/>
                  </a:rPr>
                  <a:t>的</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權重</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隨著</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參數的變化，決定</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每個控制點</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對</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曲線形狀</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的</a:t>
                </a:r>
                <a:r>
                  <a:rPr lang="en-US" altLang="zh-TW" sz="1200" kern="1200" dirty="0">
                    <a:solidFill>
                      <a:schemeClr val="tx1"/>
                    </a:solidFill>
                    <a:effectLst/>
                    <a:latin typeface="+mn-lt"/>
                    <a:ea typeface="Söhne"/>
                    <a:cs typeface="+mn-cs"/>
                  </a:rPr>
                  <a:t> </a:t>
                </a:r>
                <a:r>
                  <a:rPr lang="zh-TW" altLang="zh-TW" sz="1200" kern="1200" dirty="0">
                    <a:solidFill>
                      <a:schemeClr val="tx1"/>
                    </a:solidFill>
                    <a:effectLst/>
                    <a:latin typeface="+mn-lt"/>
                    <a:ea typeface="Söhne"/>
                    <a:cs typeface="+mn-cs"/>
                  </a:rPr>
                  <a:t>貢獻程度。</a:t>
                </a:r>
                <a:endParaRPr lang="en-US" altLang="zh-CN" dirty="0"/>
              </a:p>
              <a:p>
                <a:r>
                  <a:rPr lang="en-US" altLang="zh-TW" dirty="0"/>
                  <a:t>------------</a:t>
                </a:r>
              </a:p>
              <a:p>
                <a:pPr marL="228600" indent="-228600">
                  <a:buAutoNum type="alphaLcParenBoth"/>
                </a:pPr>
                <a:endParaRPr lang="en-US" altLang="zh-CN" dirty="0">
                  <a:effectLst/>
                </a:endParaRPr>
              </a:p>
              <a:p>
                <a:pPr marL="342900" lvl="0" indent="-342900" algn="l" defTabSz="914400" rtl="0" eaLnBrk="1" fontAlgn="ctr" latinLnBrk="0" hangingPunct="1">
                  <a:spcBef>
                    <a:spcPts val="0"/>
                  </a:spcBef>
                  <a:spcAft>
                    <a:spcPts val="0"/>
                  </a:spcAft>
                  <a:buFont typeface="+mj-lt"/>
                  <a:buAutoNum type="arabicPeriod"/>
                </a:pPr>
                <a:r>
                  <a:rPr lang="zh-TW" altLang="en-US" sz="1200" b="0" i="0" kern="1200" dirty="0">
                    <a:solidFill>
                      <a:srgbClr val="0070C0"/>
                    </a:solidFill>
                    <a:effectLst/>
                    <a:latin typeface="+mn-lt"/>
                    <a:ea typeface="Microsoft JhengHei" panose="020B0604030504040204" pitchFamily="34" charset="-120"/>
                    <a:cs typeface="+mn-cs"/>
                  </a:rPr>
                  <a:t>由</a:t>
                </a:r>
                <a:r>
                  <a:rPr lang="en-US" altLang="zh-TW" sz="1200" b="0" i="0" kern="1200" dirty="0">
                    <a:solidFill>
                      <a:srgbClr val="0070C0"/>
                    </a:solidFill>
                    <a:effectLst/>
                    <a:latin typeface="+mn-lt"/>
                    <a:ea typeface="Microsoft JhengHei" panose="020B0604030504040204" pitchFamily="34" charset="-120"/>
                    <a:cs typeface="+mn-cs"/>
                  </a:rPr>
                  <a:t>Basis Function</a:t>
                </a:r>
                <a:r>
                  <a:rPr lang="zh-TW" altLang="en-US" sz="1200" b="0" i="0" kern="1200" dirty="0">
                    <a:solidFill>
                      <a:srgbClr val="0070C0"/>
                    </a:solidFill>
                    <a:effectLst/>
                    <a:latin typeface="+mn-lt"/>
                    <a:ea typeface="Microsoft JhengHei" panose="020B0604030504040204" pitchFamily="34" charset="-120"/>
                    <a:cs typeface="+mn-cs"/>
                  </a:rPr>
                  <a:t> 和控制点（</a:t>
                </a:r>
                <a:r>
                  <a:rPr lang="en-US" altLang="zh-TW" sz="1200" b="0" i="0" kern="1200" dirty="0">
                    <a:solidFill>
                      <a:srgbClr val="0070C0"/>
                    </a:solidFill>
                    <a:effectLst/>
                    <a:latin typeface="+mn-lt"/>
                    <a:ea typeface="Microsoft JhengHei" panose="020B0604030504040204" pitchFamily="34" charset="-120"/>
                    <a:cs typeface="+mn-cs"/>
                  </a:rPr>
                  <a:t>Control Point</a:t>
                </a:r>
                <a:r>
                  <a:rPr lang="zh-TW" altLang="en-US" sz="1200" b="0" i="0" kern="1200" dirty="0">
                    <a:solidFill>
                      <a:srgbClr val="0070C0"/>
                    </a:solidFill>
                    <a:effectLst/>
                    <a:latin typeface="+mn-lt"/>
                    <a:ea typeface="Microsoft JhengHei" panose="020B0604030504040204" pitchFamily="34" charset="-120"/>
                    <a:cs typeface="+mn-cs"/>
                  </a:rPr>
                  <a:t>）组成，</a:t>
                </a:r>
                <a:br>
                  <a:rPr lang="en-US" altLang="zh-TW" sz="1200" b="0" i="0" kern="1200" dirty="0">
                    <a:solidFill>
                      <a:srgbClr val="0070C0"/>
                    </a:solidFill>
                    <a:effectLst/>
                    <a:latin typeface="+mn-lt"/>
                    <a:ea typeface="Microsoft JhengHei" panose="020B0604030504040204" pitchFamily="34" charset="-120"/>
                    <a:cs typeface="+mn-cs"/>
                  </a:rPr>
                </a:br>
                <a:r>
                  <a:rPr lang="zh-CN" altLang="en-US" sz="1200" b="0" i="0" kern="1200" dirty="0">
                    <a:solidFill>
                      <a:srgbClr val="0070C0"/>
                    </a:solidFill>
                    <a:effectLst/>
                    <a:latin typeface="+mn-lt"/>
                    <a:ea typeface="Microsoft JhengHei" panose="020B0604030504040204" pitchFamily="34" charset="-120"/>
                    <a:cs typeface="+mn-cs"/>
                  </a:rPr>
                  <a:t>可以</a:t>
                </a:r>
                <a:r>
                  <a:rPr lang="zh-TW" altLang="en-US" sz="1200" b="0" i="0" kern="1200" dirty="0">
                    <a:solidFill>
                      <a:srgbClr val="0070C0"/>
                    </a:solidFill>
                    <a:effectLst/>
                    <a:latin typeface="+mn-lt"/>
                    <a:ea typeface="Microsoft JhengHei" panose="020B0604030504040204" pitchFamily="34" charset="-120"/>
                    <a:cs typeface="+mn-cs"/>
                  </a:rPr>
                  <a:t>控制 </a:t>
                </a:r>
                <a:r>
                  <a:rPr lang="en-US" altLang="zh-TW" sz="1200" b="0" i="0" kern="1200" dirty="0">
                    <a:solidFill>
                      <a:srgbClr val="0070C0"/>
                    </a:solidFill>
                    <a:effectLst/>
                    <a:latin typeface="+mn-lt"/>
                    <a:ea typeface="Microsoft JhengHei" panose="020B0604030504040204" pitchFamily="34" charset="-120"/>
                    <a:cs typeface="+mn-cs"/>
                  </a:rPr>
                  <a:t>Basis Function</a:t>
                </a:r>
                <a:r>
                  <a:rPr lang="zh-TW" altLang="en-US" sz="1200" b="0" i="0" kern="1200" dirty="0">
                    <a:solidFill>
                      <a:srgbClr val="0070C0"/>
                    </a:solidFill>
                    <a:effectLst/>
                    <a:latin typeface="+mn-lt"/>
                    <a:ea typeface="Microsoft JhengHei" panose="020B0604030504040204" pitchFamily="34" charset="-120"/>
                    <a:cs typeface="+mn-cs"/>
                  </a:rPr>
                  <a:t> </a:t>
                </a:r>
                <a:r>
                  <a:rPr lang="zh-CN" altLang="en-US" sz="1200" b="0" i="0" kern="1200" dirty="0">
                    <a:solidFill>
                      <a:srgbClr val="0070C0"/>
                    </a:solidFill>
                    <a:effectLst/>
                    <a:latin typeface="+mn-lt"/>
                    <a:ea typeface="Microsoft JhengHei" panose="020B0604030504040204" pitchFamily="34" charset="-120"/>
                    <a:cs typeface="+mn-cs"/>
                  </a:rPr>
                  <a:t>的</a:t>
                </a:r>
                <a:r>
                  <a:rPr lang="en-US" altLang="zh-CN" sz="1200" b="0" i="0" kern="1200" dirty="0">
                    <a:solidFill>
                      <a:srgbClr val="0070C0"/>
                    </a:solidFill>
                    <a:effectLst/>
                    <a:latin typeface="+mn-lt"/>
                    <a:ea typeface="Microsoft JhengHei" panose="020B0604030504040204" pitchFamily="34" charset="-120"/>
                    <a:cs typeface="+mn-cs"/>
                  </a:rPr>
                  <a:t> </a:t>
                </a:r>
                <a:r>
                  <a:rPr lang="zh-CN" altLang="en-US" sz="1200" b="0" i="0" kern="1200" dirty="0">
                    <a:solidFill>
                      <a:srgbClr val="0070C0"/>
                    </a:solidFill>
                    <a:effectLst/>
                    <a:latin typeface="+mn-lt"/>
                    <a:ea typeface="Microsoft JhengHei" panose="020B0604030504040204" pitchFamily="34" charset="-120"/>
                    <a:cs typeface="+mn-cs"/>
                  </a:rPr>
                  <a:t>次方数</a:t>
                </a:r>
                <a:r>
                  <a:rPr lang="en-US" altLang="zh-CN" sz="1200" b="0" i="0" kern="1200" dirty="0">
                    <a:solidFill>
                      <a:srgbClr val="0070C0"/>
                    </a:solidFill>
                    <a:effectLst/>
                    <a:latin typeface="+mn-lt"/>
                    <a:ea typeface="Microsoft JhengHei" panose="020B0604030504040204" pitchFamily="34" charset="-120"/>
                    <a:cs typeface="+mn-cs"/>
                  </a:rPr>
                  <a:t> </a:t>
                </a:r>
                <a:r>
                  <a:rPr lang="zh-CN" altLang="en-US" sz="1200" b="0" i="0" kern="1200" dirty="0">
                    <a:solidFill>
                      <a:srgbClr val="0070C0"/>
                    </a:solidFill>
                    <a:effectLst/>
                    <a:latin typeface="+mn-lt"/>
                    <a:ea typeface="Microsoft JhengHei" panose="020B0604030504040204" pitchFamily="34" charset="-120"/>
                    <a:cs typeface="+mn-cs"/>
                  </a:rPr>
                  <a:t>和</a:t>
                </a:r>
                <a:r>
                  <a:rPr lang="zh-TW" altLang="en-US" sz="1200" b="0" i="0" kern="1200" dirty="0">
                    <a:solidFill>
                      <a:srgbClr val="0070C0"/>
                    </a:solidFill>
                    <a:effectLst/>
                    <a:latin typeface="+mn-lt"/>
                    <a:ea typeface="Microsoft JhengHei" panose="020B0604030504040204" pitchFamily="34" charset="-120"/>
                    <a:cs typeface="+mn-cs"/>
                  </a:rPr>
                  <a:t> </a:t>
                </a:r>
                <a:r>
                  <a:rPr lang="zh-TW" altLang="en-US" sz="1800" b="0" i="0" dirty="0">
                    <a:solidFill>
                      <a:srgbClr val="242424"/>
                    </a:solidFill>
                    <a:effectLst/>
                    <a:latin typeface="source-serif-pro"/>
                  </a:rPr>
                  <a:t>節點向量</a:t>
                </a:r>
                <a:r>
                  <a:rPr lang="en-US" altLang="zh-TW" sz="1800" b="0" i="0" dirty="0">
                    <a:solidFill>
                      <a:srgbClr val="242424"/>
                    </a:solidFill>
                    <a:effectLst/>
                    <a:latin typeface="source-serif-pro"/>
                  </a:rPr>
                  <a:t>(Knot Vector)</a:t>
                </a:r>
                <a:r>
                  <a:rPr lang="en-US" altLang="zh-CN" sz="1200" b="0" i="0" kern="1200" dirty="0">
                    <a:solidFill>
                      <a:srgbClr val="0070C0"/>
                    </a:solidFill>
                    <a:effectLst/>
                    <a:latin typeface="+mn-lt"/>
                    <a:ea typeface="Microsoft JhengHei" panose="020B0604030504040204" pitchFamily="34" charset="-120"/>
                    <a:cs typeface="+mn-cs"/>
                  </a:rPr>
                  <a:t> </a:t>
                </a:r>
                <a:r>
                  <a:rPr lang="zh-CN" altLang="en-US" sz="1200" b="0" i="0" strike="noStrike" kern="1200" dirty="0">
                    <a:solidFill>
                      <a:srgbClr val="0070C0"/>
                    </a:solidFill>
                    <a:effectLst/>
                    <a:latin typeface="+mn-lt"/>
                    <a:ea typeface="Microsoft JhengHei" panose="020B0604030504040204" pitchFamily="34" charset="-120"/>
                    <a:cs typeface="+mn-cs"/>
                  </a:rPr>
                  <a:t>及</a:t>
                </a:r>
                <a:r>
                  <a:rPr lang="zh-TW" altLang="en-US" sz="1200" b="0" i="0" strike="noStrike" kern="1200" dirty="0">
                    <a:solidFill>
                      <a:srgbClr val="0070C0"/>
                    </a:solidFill>
                    <a:effectLst/>
                    <a:latin typeface="+mn-lt"/>
                    <a:ea typeface="Microsoft JhengHei" panose="020B0604030504040204" pitchFamily="34" charset="-120"/>
                    <a:cs typeface="+mn-cs"/>
                  </a:rPr>
                  <a:t> </a:t>
                </a:r>
                <a:r>
                  <a:rPr lang="zh-TW" altLang="en-US" sz="1200" b="0" i="0" kern="1200" dirty="0">
                    <a:solidFill>
                      <a:srgbClr val="0070C0"/>
                    </a:solidFill>
                    <a:effectLst/>
                    <a:latin typeface="+mn-lt"/>
                    <a:ea typeface="Microsoft JhengHei" panose="020B0604030504040204" pitchFamily="34" charset="-120"/>
                    <a:cs typeface="+mn-cs"/>
                  </a:rPr>
                  <a:t>控制点位置，</a:t>
                </a:r>
                <a:r>
                  <a:rPr lang="zh-CN" altLang="en-US" sz="1200" b="0" i="0" kern="1200" dirty="0">
                    <a:solidFill>
                      <a:srgbClr val="0070C0"/>
                    </a:solidFill>
                    <a:effectLst/>
                    <a:latin typeface="+mn-lt"/>
                    <a:ea typeface="Microsoft JhengHei" panose="020B0604030504040204" pitchFamily="34" charset="-120"/>
                    <a:cs typeface="+mn-cs"/>
                  </a:rPr>
                  <a:t>来实现不同的形状和曲率。</a:t>
                </a:r>
                <a:endParaRPr lang="en-US" altLang="zh-CN" sz="1200" b="0" i="0" kern="1200" dirty="0">
                  <a:solidFill>
                    <a:srgbClr val="0070C0"/>
                  </a:solidFill>
                  <a:effectLst/>
                  <a:latin typeface="+mn-lt"/>
                  <a:ea typeface="Microsoft JhengHei" panose="020B0604030504040204" pitchFamily="34" charset="-120"/>
                  <a:cs typeface="+mn-cs"/>
                </a:endParaRPr>
              </a:p>
              <a:p>
                <a:pPr marL="342900" lvl="0" indent="-342900" algn="l" defTabSz="914400" rtl="0" eaLnBrk="1" fontAlgn="ctr" latinLnBrk="0" hangingPunct="1">
                  <a:spcBef>
                    <a:spcPts val="0"/>
                  </a:spcBef>
                  <a:spcAft>
                    <a:spcPts val="0"/>
                  </a:spcAft>
                  <a:buFont typeface="+mj-lt"/>
                  <a:buAutoNum type="arabicPeriod"/>
                </a:pPr>
                <a:r>
                  <a:rPr lang="zh-CN" altLang="en-US" sz="1200" b="0" i="0" kern="1200" dirty="0">
                    <a:solidFill>
                      <a:srgbClr val="0070C0"/>
                    </a:solidFill>
                    <a:effectLst/>
                    <a:latin typeface="+mn-lt"/>
                    <a:ea typeface="Microsoft JhengHei" panose="020B0604030504040204" pitchFamily="34" charset="-120"/>
                    <a:cs typeface="+mn-cs"/>
                  </a:rPr>
                  <a:t>比如這邊有四個控制點，移動</a:t>
                </a:r>
                <a:r>
                  <a:rPr lang="en-US" altLang="zh-CN" sz="1200" b="0" i="0" kern="1200" dirty="0">
                    <a:solidFill>
                      <a:srgbClr val="0070C0"/>
                    </a:solidFill>
                    <a:effectLst/>
                    <a:latin typeface="Cambria Math" panose="02040503050406030204" pitchFamily="18" charset="0"/>
                    <a:ea typeface="Microsoft JhengHei" panose="020B0604030504040204" pitchFamily="34" charset="-120"/>
                    <a:cs typeface="+mn-cs"/>
                  </a:rPr>
                  <a:t>𝑃_1</a:t>
                </a:r>
                <a:r>
                  <a:rPr lang="zh-CN" altLang="en-US" sz="1200" b="0" i="0" kern="1200" dirty="0">
                    <a:solidFill>
                      <a:srgbClr val="0070C0"/>
                    </a:solidFill>
                    <a:effectLst/>
                    <a:latin typeface="+mn-lt"/>
                    <a:ea typeface="Microsoft JhengHei" panose="020B0604030504040204" pitchFamily="34" charset="-120"/>
                    <a:cs typeface="+mn-cs"/>
                  </a:rPr>
                  <a:t>來調整部分區段的形狀</a:t>
                </a:r>
                <a:endParaRPr lang="en-US" altLang="zh-CN" sz="1200" b="0" i="0" kern="1200" dirty="0">
                  <a:solidFill>
                    <a:srgbClr val="0070C0"/>
                  </a:solidFill>
                  <a:effectLst/>
                  <a:latin typeface="+mn-lt"/>
                  <a:ea typeface="Microsoft JhengHei" panose="020B0604030504040204" pitchFamily="34" charset="-120"/>
                  <a:cs typeface="+mn-cs"/>
                </a:endParaRPr>
              </a:p>
              <a:p>
                <a:pPr marL="228600" lvl="0" indent="-228600" algn="l" defTabSz="914400" rtl="0" eaLnBrk="1" fontAlgn="ctr" latinLnBrk="0" hangingPunct="1">
                  <a:spcBef>
                    <a:spcPts val="0"/>
                  </a:spcBef>
                  <a:spcAft>
                    <a:spcPts val="0"/>
                  </a:spcAft>
                  <a:buFont typeface="+mj-lt"/>
                  <a:buAutoNum type="arabicPeriod"/>
                </a:pPr>
                <a:r>
                  <a:rPr lang="en-US" altLang="zh-TW" sz="1200" kern="1200" dirty="0">
                    <a:solidFill>
                      <a:schemeClr val="tx1"/>
                    </a:solidFill>
                    <a:effectLst/>
                    <a:latin typeface="+mn-lt"/>
                    <a:ea typeface="Söhne"/>
                    <a:cs typeface="+mn-cs"/>
                  </a:rPr>
                  <a:t>B</a:t>
                </a:r>
                <a:r>
                  <a:rPr lang="zh-TW" altLang="zh-TW" sz="1200" kern="1200" dirty="0">
                    <a:solidFill>
                      <a:schemeClr val="tx1"/>
                    </a:solidFill>
                    <a:effectLst/>
                    <a:latin typeface="+mn-lt"/>
                    <a:ea typeface="Söhne"/>
                    <a:cs typeface="+mn-cs"/>
                  </a:rPr>
                  <a:t>樣條曲線的數學表達式通常涉及到基函數，它們是定義在控制點上的一組多項式函數。基函數的權重隨著參數的變化而變化，決定了每個控制點對曲線形狀的貢獻程度。數學式可以表示為：</a:t>
                </a:r>
                <a:r>
                  <a:rPr lang="zh-TW" altLang="zh-TW" sz="1200" i="0" kern="1200">
                    <a:solidFill>
                      <a:schemeClr val="tx1"/>
                    </a:solidFill>
                    <a:effectLst/>
                    <a:latin typeface="Cambria Math" panose="02040503050406030204" pitchFamily="18" charset="0"/>
                    <a:ea typeface="Söhne"/>
                    <a:cs typeface="+mn-cs"/>
                  </a:rPr>
                  <a:t>𝐵</a:t>
                </a:r>
                <a:r>
                  <a:rPr lang="zh-TW" altLang="zh-TW" sz="1200" i="0" kern="1200">
                    <a:solidFill>
                      <a:schemeClr val="tx1"/>
                    </a:solidFill>
                    <a:effectLst/>
                    <a:latin typeface="Cambria Math" panose="02040503050406030204" pitchFamily="18" charset="0"/>
                    <a:cs typeface="+mn-cs"/>
                  </a:rPr>
                  <a:t>(</a:t>
                </a:r>
                <a:r>
                  <a:rPr lang="zh-TW" altLang="zh-TW" sz="1200" i="0" kern="1200">
                    <a:solidFill>
                      <a:schemeClr val="tx1"/>
                    </a:solidFill>
                    <a:effectLst/>
                    <a:latin typeface="Cambria Math" panose="02040503050406030204" pitchFamily="18" charset="0"/>
                    <a:ea typeface="Söhne"/>
                    <a:cs typeface="+mn-cs"/>
                  </a:rPr>
                  <a:t>𝑡)=</a:t>
                </a:r>
                <a:r>
                  <a:rPr lang="zh-TW" altLang="zh-TW" sz="1200" i="0" kern="1200">
                    <a:solidFill>
                      <a:schemeClr val="tx1"/>
                    </a:solidFill>
                    <a:effectLst/>
                    <a:latin typeface="Cambria Math" panose="02040503050406030204" pitchFamily="18" charset="0"/>
                    <a:cs typeface="+mn-cs"/>
                  </a:rPr>
                  <a:t>∑_(</a:t>
                </a:r>
                <a:r>
                  <a:rPr lang="zh-TW" altLang="zh-TW" sz="1200" i="0" kern="1200">
                    <a:solidFill>
                      <a:schemeClr val="tx1"/>
                    </a:solidFill>
                    <a:effectLst/>
                    <a:latin typeface="Cambria Math" panose="02040503050406030204" pitchFamily="18" charset="0"/>
                    <a:ea typeface="Söhne"/>
                    <a:cs typeface="+mn-cs"/>
                  </a:rPr>
                  <a:t>𝑖=0)^𝑛▒〖𝑃_𝑖 ​𝑁_(𝑖,𝑘) ​(𝑡)〗 ​</a:t>
                </a:r>
                <a:endParaRPr lang="zh-TW" altLang="zh-TW" sz="1200" kern="1200" dirty="0">
                  <a:solidFill>
                    <a:schemeClr val="tx1"/>
                  </a:solidFill>
                  <a:effectLst/>
                  <a:latin typeface="+mn-lt"/>
                  <a:ea typeface="Söhne"/>
                  <a:cs typeface="+mn-cs"/>
                </a:endParaRP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800" dirty="0">
                    <a:effectLst/>
                    <a:ea typeface="Söhne"/>
                  </a:rPr>
                  <a:t>數學式中的</a:t>
                </a:r>
                <a:r>
                  <a:rPr lang="zh-TW" altLang="zh-TW" sz="1800" i="0">
                    <a:effectLst/>
                    <a:latin typeface="Cambria Math" panose="02040503050406030204" pitchFamily="18" charset="0"/>
                    <a:ea typeface="Microsoft JhengHei UI" panose="020B0604030504040204" pitchFamily="34" charset="-120"/>
                  </a:rPr>
                  <a:t>𝑁_(𝑖,𝑘) ​(𝑡)</a:t>
                </a:r>
                <a:r>
                  <a:rPr lang="zh-TW" altLang="zh-TW" sz="1800" dirty="0">
                    <a:effectLst/>
                    <a:ea typeface="Söhne"/>
                  </a:rPr>
                  <a:t>代表的是在給定</a:t>
                </a:r>
                <a:r>
                  <a:rPr lang="zh-TW" altLang="en-US" sz="1800" b="0" i="0" dirty="0">
                    <a:solidFill>
                      <a:srgbClr val="242424"/>
                    </a:solidFill>
                    <a:effectLst/>
                    <a:latin typeface="source-serif-pro"/>
                  </a:rPr>
                  <a:t>節點向量</a:t>
                </a:r>
                <a:r>
                  <a:rPr lang="en-US" altLang="zh-TW" sz="1800" b="0" i="0" dirty="0">
                    <a:solidFill>
                      <a:srgbClr val="242424"/>
                    </a:solidFill>
                    <a:effectLst/>
                    <a:latin typeface="source-serif-pro"/>
                  </a:rPr>
                  <a:t>(Knot Vector)</a:t>
                </a:r>
                <a:r>
                  <a:rPr lang="zh-TW" altLang="zh-TW" sz="1800" dirty="0">
                    <a:effectLst/>
                    <a:ea typeface="Söhne"/>
                  </a:rPr>
                  <a:t>下，第</a:t>
                </a:r>
                <a:r>
                  <a:rPr lang="en-US" altLang="zh-TW" sz="1800" dirty="0" err="1">
                    <a:effectLst/>
                    <a:ea typeface="Söhne"/>
                  </a:rPr>
                  <a:t>i</a:t>
                </a:r>
                <a:r>
                  <a:rPr lang="zh-TW" altLang="zh-TW" sz="1800" dirty="0">
                    <a:effectLst/>
                    <a:ea typeface="Söhne"/>
                  </a:rPr>
                  <a:t>個控制點的基函數。</a:t>
                </a:r>
                <a:endParaRPr lang="zh-TW" altLang="zh-TW" sz="1800" dirty="0">
                  <a:effectLst/>
                  <a:ea typeface="Microsoft JhengHei UI" panose="020B0604030504040204" pitchFamily="34" charset="-120"/>
                </a:endParaRP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zh-TW" sz="1200" kern="1200" dirty="0">
                    <a:solidFill>
                      <a:schemeClr val="tx1"/>
                    </a:solidFill>
                    <a:effectLst/>
                    <a:latin typeface="+mn-lt"/>
                    <a:ea typeface="+mn-ea"/>
                    <a:cs typeface="+mn-cs"/>
                  </a:rPr>
                  <a:t>具體而言，若t是參數空間中的一點，則</a:t>
                </a:r>
                <a:r>
                  <a:rPr lang="zh-TW" altLang="zh-TW" sz="1200" i="0" kern="1200">
                    <a:solidFill>
                      <a:schemeClr val="tx1"/>
                    </a:solidFill>
                    <a:effectLst/>
                    <a:latin typeface="Cambria Math" panose="02040503050406030204" pitchFamily="18" charset="0"/>
                    <a:ea typeface="+mn-ea"/>
                    <a:cs typeface="+mn-cs"/>
                  </a:rPr>
                  <a:t>𝑁_(𝑖,𝑘) ​(𝑡)</a:t>
                </a:r>
                <a:r>
                  <a:rPr lang="zh-TW" altLang="zh-TW" sz="1200" kern="1200" dirty="0">
                    <a:solidFill>
                      <a:schemeClr val="tx1"/>
                    </a:solidFill>
                    <a:effectLst/>
                    <a:latin typeface="+mn-lt"/>
                    <a:ea typeface="+mn-ea"/>
                    <a:cs typeface="+mn-cs"/>
                  </a:rPr>
                  <a:t>計算了在該參數值下，控制點</a:t>
                </a:r>
                <a:r>
                  <a:rPr lang="zh-TW" altLang="zh-TW" sz="1200" i="0" kern="1200">
                    <a:solidFill>
                      <a:schemeClr val="tx1"/>
                    </a:solidFill>
                    <a:effectLst/>
                    <a:latin typeface="Cambria Math" panose="02040503050406030204" pitchFamily="18" charset="0"/>
                    <a:ea typeface="+mn-ea"/>
                    <a:cs typeface="+mn-cs"/>
                  </a:rPr>
                  <a:t>𝑃_𝑖</a:t>
                </a:r>
                <a:r>
                  <a:rPr lang="zh-TW" altLang="zh-TW" sz="1200" kern="1200" dirty="0">
                    <a:solidFill>
                      <a:schemeClr val="tx1"/>
                    </a:solidFill>
                    <a:effectLst/>
                    <a:latin typeface="+mn-lt"/>
                    <a:ea typeface="+mn-ea"/>
                    <a:cs typeface="+mn-cs"/>
                  </a:rPr>
                  <a:t>對曲線形狀的影響。當我們改變節點向量中的值時，</a:t>
                </a:r>
                <a:r>
                  <a:rPr lang="zh-TW" altLang="zh-TW" sz="1200" i="0" kern="1200">
                    <a:solidFill>
                      <a:schemeClr val="tx1"/>
                    </a:solidFill>
                    <a:effectLst/>
                    <a:latin typeface="Cambria Math" panose="02040503050406030204" pitchFamily="18" charset="0"/>
                    <a:ea typeface="+mn-ea"/>
                    <a:cs typeface="+mn-cs"/>
                  </a:rPr>
                  <a:t>𝑁_(𝑖,𝑘) ​(𝑡)</a:t>
                </a:r>
                <a:r>
                  <a:rPr lang="zh-TW" altLang="zh-TW" sz="1200" kern="1200" dirty="0">
                    <a:solidFill>
                      <a:schemeClr val="tx1"/>
                    </a:solidFill>
                    <a:effectLst/>
                    <a:latin typeface="+mn-lt"/>
                    <a:ea typeface="+mn-ea"/>
                    <a:cs typeface="+mn-cs"/>
                  </a:rPr>
                  <a:t>的形狀會變化，進而改變整條曲線的形狀。節點向量中的變化可以精細調控曲線通過控制點的方式，從而實現更加複雜的曲線形狀或是更加平滑的過渡效果。</a:t>
                </a:r>
                <a:endParaRPr lang="en-US" altLang="zh-CN" sz="1200" b="0" i="0" kern="1200" dirty="0">
                  <a:solidFill>
                    <a:srgbClr val="0070C0"/>
                  </a:solidFill>
                  <a:effectLst/>
                  <a:latin typeface="+mn-lt"/>
                  <a:ea typeface="Microsoft JhengHei" panose="020B0604030504040204" pitchFamily="34" charset="-120"/>
                  <a:cs typeface="+mn-cs"/>
                </a:endParaRPr>
              </a:p>
              <a:p>
                <a:pPr marL="228600" indent="-228600">
                  <a:buAutoNum type="alphaLcParenBoth"/>
                </a:pPr>
                <a:endParaRPr lang="en-US" altLang="zh-CN" dirty="0"/>
              </a:p>
            </p:txBody>
          </p:sp>
        </mc:Fallback>
      </mc:AlternateContent>
      <p:sp>
        <p:nvSpPr>
          <p:cNvPr id="4" name="投影片編號版面配置區 3">
            <a:extLst>
              <a:ext uri="{FF2B5EF4-FFF2-40B4-BE49-F238E27FC236}">
                <a16:creationId xmlns:a16="http://schemas.microsoft.com/office/drawing/2014/main" id="{11306AB4-0DC8-1E93-E7BA-B8D5EB3A55BF}"/>
              </a:ext>
            </a:extLst>
          </p:cNvPr>
          <p:cNvSpPr>
            <a:spLocks noGrp="1"/>
          </p:cNvSpPr>
          <p:nvPr>
            <p:ph type="sldNum" sz="quarter" idx="10"/>
          </p:nvPr>
        </p:nvSpPr>
        <p:spPr/>
        <p:txBody>
          <a:bodyPr/>
          <a:lstStyle/>
          <a:p>
            <a:fld id="{818481D3-6815-42F4-851B-2E76A655E3B1}" type="slidenum">
              <a:rPr lang="zh-TW" altLang="en-US" smtClean="0"/>
              <a:pPr/>
              <a:t>80</a:t>
            </a:fld>
            <a:endParaRPr lang="zh-TW" altLang="en-US"/>
          </a:p>
        </p:txBody>
      </p:sp>
    </p:spTree>
    <p:extLst>
      <p:ext uri="{BB962C8B-B14F-4D97-AF65-F5344CB8AC3E}">
        <p14:creationId xmlns:p14="http://schemas.microsoft.com/office/powerpoint/2010/main" val="10111929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lnSpcReduction="10000"/>
              </a:bodyPr>
              <a:lstStyle/>
              <a:p>
                <a:r>
                  <a:rPr lang="zh-TW" altLang="en-US" dirty="0"/>
                  <a:t>接著要介紹 上學期教過的 </a:t>
                </a:r>
                <a:r>
                  <a:rPr lang="zh-TW" altLang="en-US" b="1" u="sng" dirty="0"/>
                  <a:t>霍夫變換</a:t>
                </a:r>
                <a:r>
                  <a:rPr lang="zh-TW" altLang="en-US" b="0" u="none" dirty="0"/>
                  <a:t> 做 </a:t>
                </a:r>
                <a:r>
                  <a:rPr lang="zh-TW" altLang="en-US" b="1" u="sng" dirty="0"/>
                  <a:t>直線偵測</a:t>
                </a:r>
                <a:endParaRPr lang="en-US" altLang="zh-TW" b="1" u="sng" dirty="0"/>
              </a:p>
              <a:p>
                <a:pPr marL="171450" indent="-171450">
                  <a:buFont typeface="Arial" panose="020B0604020202020204" pitchFamily="34" charset="0"/>
                  <a:buChar char="•"/>
                </a:pPr>
                <a:r>
                  <a:rPr lang="zh-TW" altLang="en-US" dirty="0"/>
                  <a:t>適用</a:t>
                </a:r>
                <a:r>
                  <a:rPr lang="zh-TW" altLang="en-US" b="1" u="sng" dirty="0"/>
                  <a:t>灰階影像</a:t>
                </a:r>
                <a:r>
                  <a:rPr lang="zh-TW" altLang="en-US" dirty="0"/>
                  <a:t>，用既有的</a:t>
                </a:r>
                <a:r>
                  <a:rPr lang="en-US" altLang="zh-TW" b="1" u="sng" dirty="0"/>
                  <a:t>template</a:t>
                </a:r>
                <a:r>
                  <a:rPr lang="zh-TW" altLang="en-US" dirty="0"/>
                  <a:t>，來 </a:t>
                </a:r>
                <a:r>
                  <a:rPr lang="en-US" altLang="zh-TW" b="1" u="sng" dirty="0"/>
                  <a:t>match</a:t>
                </a:r>
                <a:r>
                  <a:rPr lang="zh-TW" altLang="en-US" dirty="0"/>
                  <a:t> 影像上</a:t>
                </a:r>
                <a:r>
                  <a:rPr lang="zh-TW" altLang="en-US" b="1" u="sng" dirty="0"/>
                  <a:t>特徵</a:t>
                </a:r>
                <a:endParaRPr lang="en-US" altLang="zh-TW" b="1" u="sng" dirty="0"/>
              </a:p>
              <a:p>
                <a:pPr marL="228600" indent="-228600">
                  <a:buFont typeface="+mj-lt"/>
                  <a:buAutoNum type="arabicPeriod"/>
                </a:pPr>
                <a:endParaRPr lang="en-US" altLang="zh-TW" dirty="0"/>
              </a:p>
              <a:p>
                <a:pPr marL="228600" indent="-228600">
                  <a:buFont typeface="+mj-lt"/>
                  <a:buAutoNum type="arabicPeriod"/>
                </a:pPr>
                <a:r>
                  <a:rPr lang="zh-TW" altLang="en-US" dirty="0"/>
                  <a:t>使用 </a:t>
                </a:r>
                <a:r>
                  <a:rPr kumimoji="1" lang="zh-TW" altLang="en-US" b="1" u="sng" dirty="0"/>
                  <a:t>累加器</a:t>
                </a:r>
                <a:r>
                  <a:rPr kumimoji="1" lang="zh-TW" altLang="en-US" b="0" u="none" dirty="0"/>
                  <a:t>（</a:t>
                </a:r>
                <a:r>
                  <a:rPr lang="en-US" altLang="zh-TW" b="0" u="none" dirty="0"/>
                  <a:t>accumulator array</a:t>
                </a:r>
                <a:r>
                  <a:rPr kumimoji="1" lang="zh-TW" altLang="en-US" b="0" u="none" dirty="0"/>
                  <a:t>）</a:t>
                </a:r>
                <a:r>
                  <a:rPr lang="en-US" altLang="zh-TW" dirty="0"/>
                  <a:t>: </a:t>
                </a:r>
                <a:r>
                  <a:rPr lang="zh-TW" altLang="en-US" b="1" u="sng" dirty="0"/>
                  <a:t>投票</a:t>
                </a:r>
                <a:r>
                  <a:rPr lang="zh-TW" altLang="en-US" dirty="0"/>
                  <a:t>決定 </a:t>
                </a:r>
                <a:r>
                  <a:rPr lang="zh-TW" altLang="en-US" b="1" u="sng" dirty="0"/>
                  <a:t>選哪條線</a:t>
                </a:r>
                <a:endParaRPr lang="en-US" altLang="zh-TW" b="1" u="sng" dirty="0"/>
              </a:p>
              <a:p>
                <a:endParaRPr lang="en-US" altLang="zh-TW" b="0" i="0" dirty="0">
                  <a:solidFill>
                    <a:srgbClr val="292929"/>
                  </a:solidFill>
                  <a:effectLst/>
                  <a:latin typeface="source-serif-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292929"/>
                    </a:solidFill>
                    <a:effectLst/>
                    <a:latin typeface="source-serif-pro"/>
                  </a:rPr>
                  <a:t>先把 </a:t>
                </a:r>
                <a:r>
                  <a:rPr lang="en-US" altLang="zh-TW" b="0" i="0" dirty="0">
                    <a:solidFill>
                      <a:srgbClr val="292929"/>
                    </a:solidFill>
                    <a:effectLst/>
                    <a:latin typeface="source-serif-pro"/>
                  </a:rPr>
                  <a:t>(a) </a:t>
                </a:r>
                <a:r>
                  <a:rPr lang="zh-TW" altLang="en-US" b="0" i="0" dirty="0">
                    <a:solidFill>
                      <a:srgbClr val="292929"/>
                    </a:solidFill>
                    <a:effectLst/>
                    <a:latin typeface="source-serif-pro"/>
                  </a:rPr>
                  <a:t>經每個</a:t>
                </a:r>
                <a:r>
                  <a:rPr lang="zh-TW" altLang="en-US" b="1" i="0" u="sng" dirty="0">
                    <a:solidFill>
                      <a:srgbClr val="292929"/>
                    </a:solidFill>
                    <a:effectLst/>
                    <a:latin typeface="source-serif-pro"/>
                  </a:rPr>
                  <a:t>點</a:t>
                </a:r>
                <a:r>
                  <a:rPr lang="zh-TW" altLang="en-US" b="0" i="0" dirty="0">
                    <a:solidFill>
                      <a:srgbClr val="292929"/>
                    </a:solidFill>
                    <a:effectLst/>
                    <a:latin typeface="source-serif-pro"/>
                  </a:rPr>
                  <a:t>的</a:t>
                </a:r>
                <a:r>
                  <a:rPr lang="zh-TW" altLang="en-US" b="1" i="0" u="sng" dirty="0">
                    <a:solidFill>
                      <a:srgbClr val="292929"/>
                    </a:solidFill>
                    <a:effectLst/>
                    <a:latin typeface="source-serif-pro"/>
                  </a:rPr>
                  <a:t>直線</a:t>
                </a:r>
                <a:r>
                  <a:rPr lang="en-US" altLang="zh-TW" b="1" i="0" u="sng" dirty="0">
                    <a:solidFill>
                      <a:srgbClr val="292929"/>
                    </a:solidFill>
                    <a:effectLst/>
                    <a:latin typeface="source-serif-pro"/>
                  </a:rPr>
                  <a:t> (</a:t>
                </a:r>
                <a:r>
                  <a:rPr lang="zh-TW" altLang="en-US" b="1" i="0" u="sng" dirty="0">
                    <a:solidFill>
                      <a:srgbClr val="292929"/>
                    </a:solidFill>
                    <a:effectLst/>
                    <a:latin typeface="source-serif-pro"/>
                  </a:rPr>
                  <a:t>紅綠藍</a:t>
                </a:r>
                <a:r>
                  <a:rPr lang="en-US" altLang="zh-TW" b="1" i="0" u="sng" dirty="0">
                    <a:solidFill>
                      <a:srgbClr val="292929"/>
                    </a:solidFill>
                    <a:effectLst/>
                    <a:latin typeface="source-serif-pro"/>
                  </a:rPr>
                  <a:t>)</a:t>
                </a:r>
                <a:r>
                  <a:rPr lang="zh-TW" altLang="en-US" b="0" i="0" dirty="0">
                    <a:solidFill>
                      <a:srgbClr val="292929"/>
                    </a:solidFill>
                    <a:effectLst/>
                    <a:latin typeface="source-serif-pro"/>
                  </a:rPr>
                  <a:t>，</a:t>
                </a:r>
                <a:r>
                  <a:rPr lang="zh-TW" altLang="en-US" b="1" i="0" u="sng" dirty="0">
                    <a:solidFill>
                      <a:srgbClr val="292929"/>
                    </a:solidFill>
                    <a:effectLst/>
                    <a:latin typeface="source-serif-pro"/>
                  </a:rPr>
                  <a:t>轉換</a:t>
                </a:r>
                <a:r>
                  <a:rPr lang="zh-TW" altLang="en-US" b="0" i="0" dirty="0">
                    <a:solidFill>
                      <a:srgbClr val="292929"/>
                    </a:solidFill>
                    <a:effectLst/>
                    <a:latin typeface="source-serif-pro"/>
                  </a:rPr>
                  <a:t>到</a:t>
                </a:r>
                <a:r>
                  <a:rPr lang="en-US" altLang="zh-TW" b="0" i="0" dirty="0">
                    <a:solidFill>
                      <a:srgbClr val="292929"/>
                    </a:solidFill>
                    <a:effectLst/>
                    <a:latin typeface="source-serif-pro"/>
                  </a:rPr>
                  <a:t> (b) </a:t>
                </a:r>
                <a14:m>
                  <m:oMath xmlns:m="http://schemas.openxmlformats.org/officeDocument/2006/math">
                    <m:r>
                      <a:rPr kumimoji="1" lang="en-US" altLang="zh-TW" b="1" i="1" u="sng" dirty="0" smtClean="0">
                        <a:latin typeface="Cambria Math" panose="02040503050406030204" pitchFamily="18" charset="0"/>
                      </a:rPr>
                      <m:t>𝜽</m:t>
                    </m:r>
                  </m:oMath>
                </a14:m>
                <a:r>
                  <a:rPr lang="zh-TW" altLang="en-US" b="1" i="0" u="sng" dirty="0">
                    <a:solidFill>
                      <a:srgbClr val="292929"/>
                    </a:solidFill>
                    <a:effectLst/>
                    <a:latin typeface="source-serif-pro"/>
                  </a:rPr>
                  <a:t> 坐標系</a:t>
                </a:r>
                <a:r>
                  <a:rPr lang="zh-TW" altLang="en-US" b="0" i="0" dirty="0">
                    <a:solidFill>
                      <a:srgbClr val="292929"/>
                    </a:solidFill>
                    <a:effectLst/>
                    <a:latin typeface="source-serif-pro"/>
                  </a:rPr>
                  <a:t>。</a:t>
                </a:r>
                <a:endParaRPr lang="en-US" altLang="zh-TW" b="0" i="0" dirty="0">
                  <a:solidFill>
                    <a:srgbClr val="292929"/>
                  </a:solidFill>
                  <a:effectLst/>
                  <a:latin typeface="source-serif-pro"/>
                </a:endParaRPr>
              </a:p>
              <a:p>
                <a:r>
                  <a:rPr lang="zh-TW" altLang="en-US" b="0" i="0" dirty="0">
                    <a:solidFill>
                      <a:srgbClr val="292929"/>
                    </a:solidFill>
                    <a:effectLst/>
                    <a:latin typeface="source-serif-pro"/>
                  </a:rPr>
                  <a:t>有</a:t>
                </a:r>
                <a:r>
                  <a:rPr lang="zh-TW" altLang="en-US" b="1" i="0" u="sng" dirty="0">
                    <a:solidFill>
                      <a:srgbClr val="292929"/>
                    </a:solidFill>
                    <a:effectLst/>
                    <a:latin typeface="source-serif-pro"/>
                  </a:rPr>
                  <a:t>交點</a:t>
                </a:r>
                <a:r>
                  <a:rPr lang="zh-TW" altLang="en-US" b="0" i="0" dirty="0">
                    <a:solidFill>
                      <a:srgbClr val="292929"/>
                    </a:solidFill>
                    <a:effectLst/>
                    <a:latin typeface="source-serif-pro"/>
                  </a:rPr>
                  <a:t>就</a:t>
                </a:r>
                <a:r>
                  <a:rPr lang="zh-TW" altLang="en-US" b="1" i="0" u="sng" dirty="0">
                    <a:solidFill>
                      <a:srgbClr val="292929"/>
                    </a:solidFill>
                    <a:effectLst/>
                    <a:latin typeface="source-serif-pro"/>
                  </a:rPr>
                  <a:t>投一票</a:t>
                </a:r>
                <a:r>
                  <a:rPr lang="zh-TW" altLang="en-US" b="0" i="0" dirty="0">
                    <a:solidFill>
                      <a:srgbClr val="292929"/>
                    </a:solidFill>
                    <a:effectLst/>
                    <a:latin typeface="source-serif-pro"/>
                  </a:rPr>
                  <a:t>，看哪個</a:t>
                </a:r>
                <a:r>
                  <a:rPr lang="zh-TW" altLang="en-US" b="1" i="0" u="sng" dirty="0">
                    <a:solidFill>
                      <a:srgbClr val="292929"/>
                    </a:solidFill>
                    <a:effectLst/>
                    <a:latin typeface="source-serif-pro"/>
                  </a:rPr>
                  <a:t>票數最多</a:t>
                </a:r>
                <a:endParaRPr lang="en-US" altLang="zh-TW" b="1" i="0" u="sng" dirty="0">
                  <a:solidFill>
                    <a:srgbClr val="292929"/>
                  </a:solidFill>
                  <a:effectLst/>
                  <a:latin typeface="source-serif-pro"/>
                </a:endParaRPr>
              </a:p>
              <a:p>
                <a:endParaRPr lang="en-US" altLang="zh-TW" b="0" i="0" dirty="0">
                  <a:solidFill>
                    <a:srgbClr val="292929"/>
                  </a:solidFill>
                  <a:effectLst/>
                  <a:latin typeface="source-serif-pro"/>
                </a:endParaRPr>
              </a:p>
              <a:p>
                <a:r>
                  <a:rPr lang="zh-TW" altLang="en-US" b="0" i="0" dirty="0">
                    <a:solidFill>
                      <a:srgbClr val="292929"/>
                    </a:solidFill>
                    <a:effectLst/>
                    <a:latin typeface="source-serif-pro"/>
                  </a:rPr>
                  <a:t>接下來看怎麼</a:t>
                </a:r>
                <a:r>
                  <a:rPr lang="zh-TW" altLang="en-US" b="1" i="0" u="sng" dirty="0">
                    <a:solidFill>
                      <a:srgbClr val="292929"/>
                    </a:solidFill>
                    <a:effectLst/>
                    <a:latin typeface="source-serif-pro"/>
                  </a:rPr>
                  <a:t>轉換</a:t>
                </a:r>
                <a:endParaRPr lang="en-US" altLang="zh-TW" b="1" i="0" u="sng" dirty="0">
                  <a:solidFill>
                    <a:srgbClr val="292929"/>
                  </a:solidFill>
                  <a:effectLst/>
                  <a:latin typeface="source-serif-pro"/>
                </a:endParaRPr>
              </a:p>
              <a:p>
                <a:r>
                  <a:rPr lang="en-US" altLang="zh-TW" b="0" i="0" dirty="0">
                    <a:solidFill>
                      <a:srgbClr val="292929"/>
                    </a:solidFill>
                    <a:effectLst/>
                    <a:latin typeface="source-serif-pro"/>
                  </a:rPr>
                  <a:t>-----</a:t>
                </a:r>
              </a:p>
              <a:p>
                <a:endParaRPr lang="en-US" altLang="zh-TW" b="0" i="0" dirty="0">
                  <a:solidFill>
                    <a:srgbClr val="292929"/>
                  </a:solidFill>
                  <a:effectLst/>
                  <a:latin typeface="source-serif-pro"/>
                </a:endParaRPr>
              </a:p>
              <a:p>
                <a:endParaRPr lang="en-US" altLang="zh-TW" b="0" i="0" dirty="0">
                  <a:solidFill>
                    <a:srgbClr val="292929"/>
                  </a:solidFill>
                  <a:effectLst/>
                  <a:latin typeface="source-serif-pro"/>
                </a:endParaRPr>
              </a:p>
              <a:p>
                <a14:m>
                  <m:oMath xmlns:m="http://schemas.openxmlformats.org/officeDocument/2006/math">
                    <m:r>
                      <a:rPr kumimoji="1" lang="en-US" altLang="zh-TW" b="0" i="1" dirty="0" smtClean="0">
                        <a:latin typeface="Cambria Math" panose="02040503050406030204" pitchFamily="18" charset="0"/>
                      </a:rPr>
                      <m:t>𝑟</m:t>
                    </m:r>
                    <m:r>
                      <a:rPr kumimoji="1" lang="en-US" altLang="zh-TW" b="0" i="0" strike="sngStrike" dirty="0" smtClean="0">
                        <a:latin typeface="Cambria Math" panose="02040503050406030204" pitchFamily="18" charset="0"/>
                      </a:rPr>
                      <m:t> (</m:t>
                    </m:r>
                    <m:r>
                      <a:rPr kumimoji="1" lang="en-US" altLang="zh-TW" i="1" strike="sngStrike" dirty="0" smtClean="0">
                        <a:latin typeface="Cambria Math" panose="02040503050406030204" pitchFamily="18" charset="0"/>
                      </a:rPr>
                      <m:t>𝜌</m:t>
                    </m:r>
                    <m:r>
                      <a:rPr kumimoji="1" lang="en-US" altLang="zh-TW" b="0" i="0" strike="sngStrike" dirty="0" smtClean="0">
                        <a:latin typeface="Cambria Math" panose="02040503050406030204" pitchFamily="18" charset="0"/>
                      </a:rPr>
                      <m:t>)</m:t>
                    </m:r>
                  </m:oMath>
                </a14:m>
                <a:r>
                  <a:rPr lang="en-US" altLang="zh-TW" b="0" i="0" dirty="0">
                    <a:solidFill>
                      <a:srgbClr val="292929"/>
                    </a:solidFill>
                    <a:effectLst/>
                    <a:latin typeface="source-serif-pro"/>
                  </a:rPr>
                  <a:t>, </a:t>
                </a:r>
              </a:p>
              <a:p>
                <a:r>
                  <a:rPr lang="zh-CN" altLang="en-US" sz="1200" dirty="0"/>
                  <a:t>图</a:t>
                </a:r>
                <a:r>
                  <a:rPr lang="en-US" altLang="zh-CN" sz="1200" dirty="0"/>
                  <a:t>7.46 </a:t>
                </a:r>
                <a:r>
                  <a:rPr lang="zh-CN" altLang="en-US" sz="1200" dirty="0"/>
                  <a:t>原始霍夫变换</a:t>
                </a:r>
                <a:r>
                  <a:rPr lang="en-US" altLang="zh-CN" sz="1200" dirty="0"/>
                  <a:t>:</a:t>
                </a:r>
              </a:p>
              <a:p>
                <a:r>
                  <a:rPr lang="en-US" altLang="zh-CN" sz="1200" dirty="0"/>
                  <a:t>(a) </a:t>
                </a:r>
                <a:r>
                  <a:rPr lang="zh-CN" altLang="en-US" sz="1200" dirty="0"/>
                  <a:t>每个点</a:t>
                </a:r>
                <a:r>
                  <a:rPr lang="en-US" altLang="zh-CN" sz="1200" dirty="0"/>
                  <a:t> </a:t>
                </a:r>
                <a:r>
                  <a:rPr lang="zh-CN" altLang="en-US" sz="1200" dirty="0"/>
                  <a:t>投票给一个完整的</a:t>
                </a:r>
                <a:r>
                  <a:rPr lang="en-US" altLang="zh-CN" sz="1200" dirty="0"/>
                  <a:t> </a:t>
                </a:r>
                <a:r>
                  <a:rPr lang="zh-CN" altLang="en-US" sz="1200" dirty="0"/>
                  <a:t>潛在线族</a:t>
                </a:r>
                <a:r>
                  <a:rPr lang="en-US" altLang="zh-CN" sz="1200" dirty="0"/>
                  <a:t> </a:t>
                </a:r>
                <a14:m>
                  <m:oMath xmlns:m="http://schemas.openxmlformats.org/officeDocument/2006/math">
                    <m:sSub>
                      <m:sSubPr>
                        <m:ctrlPr>
                          <a:rPr lang="en-US" altLang="zh-CN" sz="1200" b="0" i="1" dirty="0" smtClean="0">
                            <a:latin typeface="Cambria Math" panose="02040503050406030204" pitchFamily="18" charset="0"/>
                          </a:rPr>
                        </m:ctrlPr>
                      </m:sSubPr>
                      <m:e>
                        <m:r>
                          <a:rPr lang="en-US" altLang="zh-CN" sz="1200" i="1" dirty="0" smtClean="0">
                            <a:latin typeface="Cambria Math" panose="02040503050406030204" pitchFamily="18" charset="0"/>
                          </a:rPr>
                          <m:t>𝑟</m:t>
                        </m:r>
                      </m:e>
                      <m:sub>
                        <m:r>
                          <a:rPr lang="en-US" altLang="zh-CN" sz="1200" i="1" dirty="0" smtClean="0">
                            <a:latin typeface="Cambria Math" panose="02040503050406030204" pitchFamily="18" charset="0"/>
                          </a:rPr>
                          <m:t>𝑖</m:t>
                        </m:r>
                      </m:sub>
                    </m:sSub>
                    <m:r>
                      <a:rPr lang="en-US" altLang="zh-CN" sz="1200" i="1" dirty="0" smtClean="0">
                        <a:latin typeface="Cambria Math" panose="02040503050406030204" pitchFamily="18" charset="0"/>
                      </a:rPr>
                      <m:t>(</m:t>
                    </m:r>
                    <m:r>
                      <a:rPr lang="en-US" altLang="zh-CN" sz="1200" b="0" i="1" dirty="0" smtClean="0">
                        <a:latin typeface="Cambria Math" panose="02040503050406030204" pitchFamily="18" charset="0"/>
                      </a:rPr>
                      <m:t>𝜃</m:t>
                    </m:r>
                    <m:r>
                      <a:rPr lang="en-US" altLang="zh-CN" sz="1200" i="1" dirty="0" smtClean="0">
                        <a:latin typeface="Cambria Math" panose="02040503050406030204" pitchFamily="18" charset="0"/>
                      </a:rPr>
                      <m:t>) = </m:t>
                    </m:r>
                    <m:sSub>
                      <m:sSubPr>
                        <m:ctrlPr>
                          <a:rPr lang="en-US" altLang="zh-CN" sz="1200" b="0" i="1" dirty="0" smtClean="0">
                            <a:latin typeface="Cambria Math" panose="02040503050406030204" pitchFamily="18" charset="0"/>
                          </a:rPr>
                        </m:ctrlPr>
                      </m:sSubPr>
                      <m:e>
                        <m:r>
                          <a:rPr lang="en-US" altLang="zh-CN" sz="1200" i="1" dirty="0" smtClean="0">
                            <a:latin typeface="Cambria Math" panose="02040503050406030204" pitchFamily="18" charset="0"/>
                          </a:rPr>
                          <m:t>𝑥</m:t>
                        </m:r>
                      </m:e>
                      <m:sub>
                        <m:r>
                          <a:rPr lang="en-US" altLang="zh-CN" sz="1200" i="1" dirty="0" smtClean="0">
                            <a:latin typeface="Cambria Math" panose="02040503050406030204" pitchFamily="18" charset="0"/>
                          </a:rPr>
                          <m:t>𝑖</m:t>
                        </m:r>
                      </m:sub>
                    </m:sSub>
                    <m:r>
                      <a:rPr lang="en-US" altLang="zh-CN" sz="1200" i="1" dirty="0" smtClean="0">
                        <a:latin typeface="Cambria Math" panose="02040503050406030204" pitchFamily="18" charset="0"/>
                      </a:rPr>
                      <m:t> </m:t>
                    </m:r>
                    <m:r>
                      <m:rPr>
                        <m:sty m:val="p"/>
                      </m:rPr>
                      <a:rPr lang="en-US" altLang="zh-CN" sz="1200" i="1" dirty="0" smtClean="0">
                        <a:latin typeface="Cambria Math" panose="02040503050406030204" pitchFamily="18" charset="0"/>
                      </a:rPr>
                      <m:t>cos</m:t>
                    </m:r>
                    <m:r>
                      <a:rPr lang="en-US" altLang="zh-CN" sz="1200" b="0" i="1" dirty="0" smtClean="0">
                        <a:latin typeface="Cambria Math" panose="02040503050406030204" pitchFamily="18" charset="0"/>
                      </a:rPr>
                      <m:t>𝜃</m:t>
                    </m:r>
                    <m:r>
                      <a:rPr lang="en-US" altLang="zh-CN" sz="1200" i="1" dirty="0" smtClean="0">
                        <a:latin typeface="Cambria Math" panose="02040503050406030204" pitchFamily="18" charset="0"/>
                      </a:rPr>
                      <m:t>+ </m:t>
                    </m:r>
                    <m:sSub>
                      <m:sSubPr>
                        <m:ctrlPr>
                          <a:rPr lang="en-US" altLang="zh-CN" sz="1200" b="0" i="1" dirty="0" smtClean="0">
                            <a:latin typeface="Cambria Math" panose="02040503050406030204" pitchFamily="18" charset="0"/>
                          </a:rPr>
                        </m:ctrlPr>
                      </m:sSubPr>
                      <m:e>
                        <m:r>
                          <a:rPr lang="en-US" altLang="zh-CN" sz="1200" i="1" dirty="0" err="1" smtClean="0">
                            <a:latin typeface="Cambria Math" panose="02040503050406030204" pitchFamily="18" charset="0"/>
                          </a:rPr>
                          <m:t>𝑦</m:t>
                        </m:r>
                      </m:e>
                      <m:sub>
                        <m:r>
                          <a:rPr lang="en-US" altLang="zh-CN" sz="1200" i="1" dirty="0" err="1" smtClean="0">
                            <a:latin typeface="Cambria Math" panose="02040503050406030204" pitchFamily="18" charset="0"/>
                          </a:rPr>
                          <m:t>𝑖</m:t>
                        </m:r>
                      </m:sub>
                    </m:sSub>
                    <m:r>
                      <a:rPr lang="en-US" altLang="zh-CN" sz="1200" i="1" dirty="0" smtClean="0">
                        <a:latin typeface="Cambria Math" panose="02040503050406030204" pitchFamily="18" charset="0"/>
                      </a:rPr>
                      <m:t> </m:t>
                    </m:r>
                    <m:r>
                      <m:rPr>
                        <m:sty m:val="p"/>
                      </m:rPr>
                      <a:rPr lang="en-US" altLang="zh-CN" sz="1200" i="1" dirty="0" smtClean="0">
                        <a:latin typeface="Cambria Math" panose="02040503050406030204" pitchFamily="18" charset="0"/>
                      </a:rPr>
                      <m:t>sin</m:t>
                    </m:r>
                    <m:r>
                      <a:rPr lang="en-US" altLang="zh-CN" sz="1200" b="0" i="1" dirty="0" smtClean="0">
                        <a:latin typeface="Cambria Math" panose="02040503050406030204" pitchFamily="18" charset="0"/>
                      </a:rPr>
                      <m:t>𝜃</m:t>
                    </m:r>
                  </m:oMath>
                </a14:m>
                <a:r>
                  <a:rPr lang="en-US" altLang="zh-CN" sz="1200" dirty="0"/>
                  <a:t>;</a:t>
                </a:r>
              </a:p>
              <a:p>
                <a:r>
                  <a:rPr lang="en-US" altLang="zh-CN" sz="1200" dirty="0"/>
                  <a:t>(b) </a:t>
                </a:r>
                <a:r>
                  <a:rPr lang="zh-CN" altLang="en-US" sz="1200" dirty="0"/>
                  <a:t>每一笔线扫出</a:t>
                </a:r>
                <a14:m>
                  <m:oMath xmlns:m="http://schemas.openxmlformats.org/officeDocument/2006/math">
                    <m:r>
                      <a:rPr lang="en-US" altLang="zh-CN" sz="1200" i="1" dirty="0" smtClean="0">
                        <a:latin typeface="Cambria Math" panose="02040503050406030204" pitchFamily="18" charset="0"/>
                      </a:rPr>
                      <m:t>(</m:t>
                    </m:r>
                    <m:r>
                      <a:rPr lang="en-US" altLang="zh-CN" sz="1200" i="1" dirty="0" smtClean="0">
                        <a:latin typeface="Cambria Math" panose="02040503050406030204" pitchFamily="18" charset="0"/>
                      </a:rPr>
                      <m:t>𝑟</m:t>
                    </m:r>
                    <m:r>
                      <a:rPr lang="en-US" altLang="zh-CN" sz="1200" i="1" dirty="0" smtClean="0">
                        <a:latin typeface="Cambria Math" panose="02040503050406030204" pitchFamily="18" charset="0"/>
                      </a:rPr>
                      <m:t>, </m:t>
                    </m:r>
                    <m:r>
                      <a:rPr lang="en-US" altLang="zh-CN" sz="1200" b="0" i="1" dirty="0" smtClean="0">
                        <a:latin typeface="Cambria Math" panose="02040503050406030204" pitchFamily="18" charset="0"/>
                      </a:rPr>
                      <m:t>𝜃</m:t>
                    </m:r>
                    <m:r>
                      <a:rPr lang="en-US" altLang="zh-CN" sz="1200" i="1" dirty="0" smtClean="0">
                        <a:latin typeface="Cambria Math" panose="02040503050406030204" pitchFamily="18" charset="0"/>
                      </a:rPr>
                      <m:t>)</m:t>
                    </m:r>
                  </m:oMath>
                </a14:m>
                <a:r>
                  <a:rPr lang="zh-CN" altLang="en-US" sz="1200" dirty="0"/>
                  <a:t>中的正弦波</a:t>
                </a:r>
                <a:r>
                  <a:rPr lang="en-US" altLang="zh-CN" sz="1200" dirty="0"/>
                  <a:t>;</a:t>
                </a:r>
                <a:br>
                  <a:rPr lang="en-US" altLang="zh-CN" sz="1200" dirty="0"/>
                </a:br>
                <a:r>
                  <a:rPr lang="zh-TW" altLang="en-US" sz="1200" dirty="0"/>
                  <a:t>     </a:t>
                </a:r>
                <a:r>
                  <a:rPr lang="zh-CN" altLang="en-US" sz="1200" dirty="0"/>
                  <a:t>它们的交点</a:t>
                </a:r>
                <a:r>
                  <a:rPr lang="zh-TW" altLang="en-US" sz="1200" dirty="0"/>
                  <a:t> 就是</a:t>
                </a:r>
                <a:r>
                  <a:rPr lang="zh-CN" altLang="en-US" sz="1200" dirty="0"/>
                  <a:t>要求的</a:t>
                </a:r>
                <a:r>
                  <a:rPr lang="zh-TW" altLang="en-US" sz="1200" dirty="0"/>
                  <a:t> </a:t>
                </a:r>
                <a:r>
                  <a:rPr lang="zh-CN" altLang="en-US" sz="1200" dirty="0"/>
                  <a:t>直线方程。</a:t>
                </a:r>
                <a:endParaRPr lang="en-US" altLang="zh-CN" sz="1200" dirty="0"/>
              </a:p>
              <a:p>
                <a:endParaRPr lang="en-US" altLang="zh-TW" sz="1200" dirty="0"/>
              </a:p>
              <a:p>
                <a:r>
                  <a:rPr lang="en-US" altLang="zh-TW"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https://www.youtube.com/watch?v=4zHbI-fFIlI&amp;t=69s</a:t>
                </a:r>
                <a:endParaRPr lang="en-US" altLang="zh-TW" sz="1200" dirty="0"/>
              </a:p>
              <a:p>
                <a:r>
                  <a:rPr lang="en-US" altLang="zh-TW" b="0" i="0" dirty="0">
                    <a:solidFill>
                      <a:srgbClr val="292929"/>
                    </a:solidFill>
                    <a:effectLst/>
                    <a:latin typeface="source-serif-pro"/>
                  </a:rPr>
                  <a:t>Step 2: </a:t>
                </a:r>
                <a:r>
                  <a:rPr lang="zh-TW" altLang="en-US" b="0" i="0" dirty="0">
                    <a:solidFill>
                      <a:srgbClr val="292929"/>
                    </a:solidFill>
                    <a:effectLst/>
                    <a:latin typeface="source-serif-pro"/>
                  </a:rPr>
                  <a:t>掃描完後，挑選</a:t>
                </a:r>
                <a:r>
                  <a:rPr lang="en-US" altLang="zh-TW" b="0" i="0" dirty="0" err="1">
                    <a:solidFill>
                      <a:srgbClr val="292929"/>
                    </a:solidFill>
                    <a:effectLst/>
                    <a:latin typeface="source-serif-pro"/>
                  </a:rPr>
                  <a:t>rho,theta</a:t>
                </a:r>
                <a:r>
                  <a:rPr lang="zh-TW" altLang="en-US" b="0" i="0" dirty="0">
                    <a:solidFill>
                      <a:srgbClr val="292929"/>
                    </a:solidFill>
                    <a:effectLst/>
                    <a:latin typeface="source-serif-pro"/>
                  </a:rPr>
                  <a:t>中被掃過最多次的點，再將其轉換到</a:t>
                </a:r>
                <a:r>
                  <a:rPr lang="en-US" altLang="zh-TW" b="0" i="0" dirty="0" err="1">
                    <a:solidFill>
                      <a:srgbClr val="292929"/>
                    </a:solidFill>
                    <a:effectLst/>
                    <a:latin typeface="source-serif-pro"/>
                  </a:rPr>
                  <a:t>x,y</a:t>
                </a:r>
                <a:r>
                  <a:rPr lang="zh-TW" altLang="en-US" b="0" i="0" dirty="0">
                    <a:solidFill>
                      <a:srgbClr val="292929"/>
                    </a:solidFill>
                    <a:effectLst/>
                    <a:latin typeface="source-serif-pro"/>
                  </a:rPr>
                  <a:t>坐標系，繪製出來，就找到一條直線了</a:t>
                </a:r>
                <a:endParaRPr lang="en-US" altLang="zh-TW" b="0" i="0" dirty="0">
                  <a:solidFill>
                    <a:srgbClr val="292929"/>
                  </a:solidFill>
                  <a:effectLst/>
                  <a:latin typeface="source-serif-pro"/>
                </a:endParaRPr>
              </a:p>
              <a:p>
                <a:r>
                  <a:rPr lang="zh-TW" altLang="en-US" b="0" i="0" dirty="0">
                    <a:solidFill>
                      <a:srgbClr val="292929"/>
                    </a:solidFill>
                    <a:effectLst/>
                    <a:latin typeface="source-serif-pro"/>
                  </a:rPr>
                  <a:t>孫譽講解</a:t>
                </a:r>
                <a:r>
                  <a:rPr lang="en-US" altLang="zh-TW" b="0" i="0" dirty="0">
                    <a:solidFill>
                      <a:srgbClr val="292929"/>
                    </a:solidFill>
                    <a:effectLst/>
                    <a:latin typeface="source-serif-pro"/>
                  </a:rPr>
                  <a:t>:</a:t>
                </a:r>
              </a:p>
              <a:p>
                <a:r>
                  <a:rPr lang="en-US" altLang="zh-TW" sz="1200" dirty="0">
                    <a:hlinkClick r:id="rId4"/>
                  </a:rPr>
                  <a:t>https://www.youtube.com/watch?v=UgZS0UiFqmk&amp;list=LL&amp;index=3</a:t>
                </a:r>
                <a:endParaRPr lang="en-US" altLang="zh-TW" sz="1200" dirty="0"/>
              </a:p>
            </p:txBody>
          </p:sp>
        </mc:Choice>
        <mc:Fallback xmlns="">
          <p:sp>
            <p:nvSpPr>
              <p:cNvPr id="3" name="備忘稿版面配置區 2"/>
              <p:cNvSpPr>
                <a:spLocks noGrp="1"/>
              </p:cNvSpPr>
              <p:nvPr>
                <p:ph type="body" idx="1"/>
              </p:nvPr>
            </p:nvSpPr>
            <p:spPr/>
            <p:txBody>
              <a:bodyPr>
                <a:normAutofit lnSpcReduction="10000"/>
              </a:bodyPr>
              <a:lstStyle/>
              <a:p>
                <a:r>
                  <a:rPr lang="zh-TW" altLang="en-US" dirty="0"/>
                  <a:t>接著要介紹 直線偵測 很有名的 </a:t>
                </a:r>
                <a:r>
                  <a:rPr lang="zh-CN" altLang="en-US" sz="1200" dirty="0"/>
                  <a:t>霍夫变换</a:t>
                </a:r>
                <a:endParaRPr lang="en-US" altLang="zh-TW" dirty="0"/>
              </a:p>
              <a:p>
                <a:r>
                  <a:rPr lang="zh-TW" altLang="en-US" dirty="0"/>
                  <a:t>適用灰階影像，用既有的</a:t>
                </a:r>
                <a:r>
                  <a:rPr lang="en-US" altLang="zh-TW" dirty="0"/>
                  <a:t>template</a:t>
                </a:r>
                <a:r>
                  <a:rPr lang="zh-TW" altLang="en-US" dirty="0"/>
                  <a:t>，來</a:t>
                </a:r>
                <a:r>
                  <a:rPr lang="en-US" altLang="zh-TW" dirty="0"/>
                  <a:t>match</a:t>
                </a:r>
                <a:r>
                  <a:rPr lang="zh-TW" altLang="en-US" dirty="0"/>
                  <a:t>影像上的特徵</a:t>
                </a:r>
                <a:endParaRPr lang="en-US" altLang="zh-TW" dirty="0"/>
              </a:p>
              <a:p>
                <a:r>
                  <a:rPr lang="zh-TW" altLang="en-US" dirty="0"/>
                  <a:t>使用 </a:t>
                </a:r>
                <a:r>
                  <a:rPr lang="en-US" altLang="zh-TW" dirty="0"/>
                  <a:t>accumulator array: </a:t>
                </a:r>
                <a:r>
                  <a:rPr lang="zh-TW" altLang="en-US" dirty="0"/>
                  <a:t>就是用投票來決定選擇哪條線</a:t>
                </a:r>
                <a:endParaRPr lang="en-US" altLang="zh-TW" dirty="0"/>
              </a:p>
              <a:p>
                <a:endParaRPr lang="en-US" altLang="zh-TW" b="0" i="0" dirty="0">
                  <a:solidFill>
                    <a:srgbClr val="292929"/>
                  </a:solidFill>
                  <a:effectLst/>
                  <a:latin typeface="source-serif-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292929"/>
                    </a:solidFill>
                    <a:effectLst/>
                    <a:latin typeface="source-serif-pro"/>
                  </a:rPr>
                  <a:t>先把 經過每個點的直線，轉換到</a:t>
                </a:r>
                <a:r>
                  <a:rPr kumimoji="1" lang="en-US" altLang="zh-TW" b="0" i="0" dirty="0">
                    <a:latin typeface="Cambria Math" panose="02040503050406030204" pitchFamily="18" charset="0"/>
                  </a:rPr>
                  <a:t>𝑟</a:t>
                </a:r>
                <a:r>
                  <a:rPr kumimoji="1" lang="en-US" altLang="zh-TW" b="0" i="0" strike="sngStrike" dirty="0">
                    <a:latin typeface="Cambria Math" panose="02040503050406030204" pitchFamily="18" charset="0"/>
                  </a:rPr>
                  <a:t> (</a:t>
                </a:r>
                <a:r>
                  <a:rPr kumimoji="1" lang="en-US" altLang="zh-TW" i="0" strike="sngStrike" dirty="0">
                    <a:latin typeface="Cambria Math" panose="02040503050406030204" pitchFamily="18" charset="0"/>
                  </a:rPr>
                  <a:t>𝜌</a:t>
                </a:r>
                <a:r>
                  <a:rPr kumimoji="1" lang="en-US" altLang="zh-TW" b="0" i="0" strike="sngStrike" dirty="0">
                    <a:latin typeface="Cambria Math" panose="02040503050406030204" pitchFamily="18" charset="0"/>
                  </a:rPr>
                  <a:t>)</a:t>
                </a:r>
                <a:r>
                  <a:rPr lang="en-US" altLang="zh-TW" b="0" i="0" dirty="0">
                    <a:solidFill>
                      <a:srgbClr val="292929"/>
                    </a:solidFill>
                    <a:effectLst/>
                    <a:latin typeface="source-serif-pro"/>
                  </a:rPr>
                  <a:t>, </a:t>
                </a:r>
                <a:r>
                  <a:rPr kumimoji="1" lang="en-US" altLang="zh-TW" i="0" dirty="0">
                    <a:latin typeface="Cambria Math" panose="02040503050406030204" pitchFamily="18" charset="0"/>
                  </a:rPr>
                  <a:t>𝜃</a:t>
                </a:r>
                <a:r>
                  <a:rPr lang="zh-TW" altLang="en-US" b="0" i="0" dirty="0">
                    <a:solidFill>
                      <a:srgbClr val="292929"/>
                    </a:solidFill>
                    <a:effectLst/>
                    <a:latin typeface="source-serif-pro"/>
                  </a:rPr>
                  <a:t>坐標系</a:t>
                </a:r>
                <a:r>
                  <a:rPr lang="en-US" altLang="zh-TW" b="0" i="0" dirty="0">
                    <a:solidFill>
                      <a:srgbClr val="292929"/>
                    </a:solidFill>
                    <a:effectLst/>
                    <a:latin typeface="source-serif-pro"/>
                  </a:rPr>
                  <a:t>(b)</a:t>
                </a:r>
                <a:r>
                  <a:rPr lang="zh-TW" altLang="en-US" b="0" i="0" dirty="0">
                    <a:solidFill>
                      <a:srgbClr val="292929"/>
                    </a:solidFill>
                    <a:effectLst/>
                    <a:latin typeface="source-serif-pro"/>
                  </a:rPr>
                  <a:t>。</a:t>
                </a:r>
                <a:endParaRPr lang="en-US" altLang="zh-TW" b="0" i="0" dirty="0">
                  <a:solidFill>
                    <a:srgbClr val="292929"/>
                  </a:solidFill>
                  <a:effectLst/>
                  <a:latin typeface="source-serif-pro"/>
                </a:endParaRPr>
              </a:p>
              <a:p>
                <a:r>
                  <a:rPr lang="zh-TW" altLang="en-US" b="0" i="0" dirty="0">
                    <a:solidFill>
                      <a:srgbClr val="292929"/>
                    </a:solidFill>
                    <a:effectLst/>
                    <a:latin typeface="source-serif-pro"/>
                  </a:rPr>
                  <a:t>有交點就投一票，看哪個票數最多</a:t>
                </a:r>
                <a:endParaRPr lang="en-US" altLang="zh-TW" b="0" i="0" dirty="0">
                  <a:solidFill>
                    <a:srgbClr val="292929"/>
                  </a:solidFill>
                  <a:effectLst/>
                  <a:latin typeface="source-serif-pro"/>
                </a:endParaRPr>
              </a:p>
              <a:p>
                <a:endParaRPr lang="en-US" altLang="zh-TW" b="0" i="0" dirty="0">
                  <a:solidFill>
                    <a:srgbClr val="292929"/>
                  </a:solidFill>
                  <a:effectLst/>
                  <a:latin typeface="source-serif-pro"/>
                </a:endParaRPr>
              </a:p>
              <a:p>
                <a:r>
                  <a:rPr lang="zh-TW" altLang="en-US" b="0" i="0" dirty="0">
                    <a:solidFill>
                      <a:srgbClr val="292929"/>
                    </a:solidFill>
                    <a:effectLst/>
                    <a:latin typeface="source-serif-pro"/>
                  </a:rPr>
                  <a:t>接下來看怎麼轉換</a:t>
                </a:r>
                <a:endParaRPr lang="en-US" altLang="zh-TW" b="0" i="0" dirty="0">
                  <a:solidFill>
                    <a:srgbClr val="292929"/>
                  </a:solidFill>
                  <a:effectLst/>
                  <a:latin typeface="source-serif-pro"/>
                </a:endParaRPr>
              </a:p>
              <a:p>
                <a:r>
                  <a:rPr lang="en-US" altLang="zh-TW" b="0" i="0" dirty="0">
                    <a:solidFill>
                      <a:srgbClr val="292929"/>
                    </a:solidFill>
                    <a:effectLst/>
                    <a:latin typeface="source-serif-pro"/>
                  </a:rPr>
                  <a:t>-----</a:t>
                </a:r>
              </a:p>
              <a:p>
                <a:endParaRPr lang="en-US" altLang="zh-TW" b="0" i="0" dirty="0">
                  <a:solidFill>
                    <a:srgbClr val="292929"/>
                  </a:solidFill>
                  <a:effectLst/>
                  <a:latin typeface="source-serif-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u="sng" dirty="0"/>
                  <a:t>念這個 </a:t>
                </a:r>
                <a:r>
                  <a:rPr lang="en-US" altLang="zh-TW" b="1" u="sng" dirty="0"/>
                  <a:t>-&gt; </a:t>
                </a:r>
                <a:endParaRPr lang="en-US" altLang="zh-TW" dirty="0"/>
              </a:p>
              <a:p>
                <a:endParaRPr lang="en-US" altLang="zh-TW" b="0" i="0" dirty="0">
                  <a:solidFill>
                    <a:srgbClr val="292929"/>
                  </a:solidFill>
                  <a:effectLst/>
                  <a:latin typeface="source-serif-pro"/>
                </a:endParaRPr>
              </a:p>
              <a:p>
                <a:r>
                  <a:rPr lang="zh-CN" altLang="en-US" sz="1200" dirty="0"/>
                  <a:t>图</a:t>
                </a:r>
                <a:r>
                  <a:rPr lang="en-US" altLang="zh-CN" sz="1200" dirty="0"/>
                  <a:t>7.46 </a:t>
                </a:r>
                <a:r>
                  <a:rPr lang="zh-CN" altLang="en-US" sz="1200" dirty="0"/>
                  <a:t>原始霍夫变换</a:t>
                </a:r>
                <a:r>
                  <a:rPr lang="en-US" altLang="zh-CN" sz="1200" dirty="0"/>
                  <a:t>:</a:t>
                </a:r>
              </a:p>
              <a:p>
                <a:r>
                  <a:rPr lang="en-US" altLang="zh-CN" sz="1200" dirty="0"/>
                  <a:t>(a) </a:t>
                </a:r>
                <a:r>
                  <a:rPr lang="zh-CN" altLang="en-US" sz="1200" dirty="0"/>
                  <a:t>每个点</a:t>
                </a:r>
                <a:r>
                  <a:rPr lang="en-US" altLang="zh-CN" sz="1200" dirty="0"/>
                  <a:t> </a:t>
                </a:r>
                <a:r>
                  <a:rPr lang="zh-CN" altLang="en-US" sz="1200" dirty="0"/>
                  <a:t>投票给一个完整的</a:t>
                </a:r>
                <a:r>
                  <a:rPr lang="en-US" altLang="zh-CN" sz="1200" dirty="0"/>
                  <a:t> </a:t>
                </a:r>
                <a:r>
                  <a:rPr lang="zh-CN" altLang="en-US" sz="1200" dirty="0"/>
                  <a:t>潛在线族</a:t>
                </a:r>
                <a:r>
                  <a:rPr lang="en-US" altLang="zh-CN" sz="1200" dirty="0"/>
                  <a:t> </a:t>
                </a:r>
                <a:r>
                  <a:rPr lang="en-US" altLang="zh-CN" sz="1200" i="0" dirty="0">
                    <a:latin typeface="Cambria Math" panose="02040503050406030204" pitchFamily="18" charset="0"/>
                  </a:rPr>
                  <a:t>𝑟</a:t>
                </a:r>
                <a:r>
                  <a:rPr lang="en-US" altLang="zh-CN" sz="1200" b="0" i="0" dirty="0">
                    <a:latin typeface="Cambria Math" panose="02040503050406030204" pitchFamily="18" charset="0"/>
                  </a:rPr>
                  <a:t>_</a:t>
                </a:r>
                <a:r>
                  <a:rPr lang="en-US" altLang="zh-CN" sz="1200" i="0" dirty="0">
                    <a:latin typeface="Cambria Math" panose="02040503050406030204" pitchFamily="18" charset="0"/>
                  </a:rPr>
                  <a:t>𝑖 (</a:t>
                </a:r>
                <a:r>
                  <a:rPr lang="en-US" altLang="zh-CN" sz="1200" b="0" i="0" dirty="0">
                    <a:latin typeface="Cambria Math" panose="02040503050406030204" pitchFamily="18" charset="0"/>
                  </a:rPr>
                  <a:t>𝜃</a:t>
                </a:r>
                <a:r>
                  <a:rPr lang="en-US" altLang="zh-CN" sz="1200" i="0" dirty="0">
                    <a:latin typeface="Cambria Math" panose="02040503050406030204" pitchFamily="18" charset="0"/>
                  </a:rPr>
                  <a:t>) = 𝑥</a:t>
                </a:r>
                <a:r>
                  <a:rPr lang="en-US" altLang="zh-CN" sz="1200" b="0" i="0" dirty="0">
                    <a:latin typeface="Cambria Math" panose="02040503050406030204" pitchFamily="18" charset="0"/>
                  </a:rPr>
                  <a:t>_</a:t>
                </a:r>
                <a:r>
                  <a:rPr lang="en-US" altLang="zh-CN" sz="1200" i="0" dirty="0">
                    <a:latin typeface="Cambria Math" panose="02040503050406030204" pitchFamily="18" charset="0"/>
                  </a:rPr>
                  <a:t>𝑖  cos</a:t>
                </a:r>
                <a:r>
                  <a:rPr lang="en-US" altLang="zh-CN" sz="1200" b="0" i="0" dirty="0">
                    <a:latin typeface="Cambria Math" panose="02040503050406030204" pitchFamily="18" charset="0"/>
                  </a:rPr>
                  <a:t>𝜃</a:t>
                </a:r>
                <a:r>
                  <a:rPr lang="en-US" altLang="zh-CN" sz="1200" i="0" dirty="0">
                    <a:latin typeface="Cambria Math" panose="02040503050406030204" pitchFamily="18" charset="0"/>
                  </a:rPr>
                  <a:t>+ </a:t>
                </a:r>
                <a:r>
                  <a:rPr lang="en-US" altLang="zh-CN" sz="1200" i="0" dirty="0" err="1">
                    <a:latin typeface="Cambria Math" panose="02040503050406030204" pitchFamily="18" charset="0"/>
                  </a:rPr>
                  <a:t>𝑦</a:t>
                </a:r>
                <a:r>
                  <a:rPr lang="en-US" altLang="zh-CN" sz="1200" b="0" i="0" dirty="0">
                    <a:latin typeface="Cambria Math" panose="02040503050406030204" pitchFamily="18" charset="0"/>
                  </a:rPr>
                  <a:t>_</a:t>
                </a:r>
                <a:r>
                  <a:rPr lang="en-US" altLang="zh-CN" sz="1200" i="0" dirty="0" err="1">
                    <a:latin typeface="Cambria Math" panose="02040503050406030204" pitchFamily="18" charset="0"/>
                  </a:rPr>
                  <a:t>𝑖</a:t>
                </a:r>
                <a:r>
                  <a:rPr lang="en-US" altLang="zh-CN" sz="1200" i="0" dirty="0">
                    <a:latin typeface="Cambria Math" panose="02040503050406030204" pitchFamily="18" charset="0"/>
                  </a:rPr>
                  <a:t>  sin</a:t>
                </a:r>
                <a:r>
                  <a:rPr lang="en-US" altLang="zh-CN" sz="1200" b="0" i="0" dirty="0">
                    <a:latin typeface="Cambria Math" panose="02040503050406030204" pitchFamily="18" charset="0"/>
                  </a:rPr>
                  <a:t>𝜃</a:t>
                </a:r>
                <a:r>
                  <a:rPr lang="en-US" altLang="zh-CN" sz="1200" dirty="0"/>
                  <a:t>;</a:t>
                </a:r>
              </a:p>
              <a:p>
                <a:r>
                  <a:rPr lang="en-US" altLang="zh-CN" sz="1200" dirty="0"/>
                  <a:t>(b) </a:t>
                </a:r>
                <a:r>
                  <a:rPr lang="zh-CN" altLang="en-US" sz="1200" dirty="0"/>
                  <a:t>每一笔线扫出</a:t>
                </a:r>
                <a:r>
                  <a:rPr lang="en-US" altLang="zh-CN" sz="1200" i="0" dirty="0">
                    <a:latin typeface="Cambria Math" panose="02040503050406030204" pitchFamily="18" charset="0"/>
                  </a:rPr>
                  <a:t>(𝑟, </a:t>
                </a:r>
                <a:r>
                  <a:rPr lang="en-US" altLang="zh-CN" sz="1200" b="0" i="0" dirty="0">
                    <a:latin typeface="Cambria Math" panose="02040503050406030204" pitchFamily="18" charset="0"/>
                  </a:rPr>
                  <a:t>𝜃</a:t>
                </a:r>
                <a:r>
                  <a:rPr lang="en-US" altLang="zh-CN" sz="1200" i="0" dirty="0">
                    <a:latin typeface="Cambria Math" panose="02040503050406030204" pitchFamily="18" charset="0"/>
                  </a:rPr>
                  <a:t>)</a:t>
                </a:r>
                <a:r>
                  <a:rPr lang="zh-CN" altLang="en-US" sz="1200" dirty="0"/>
                  <a:t>中的正弦波</a:t>
                </a:r>
                <a:r>
                  <a:rPr lang="en-US" altLang="zh-CN" sz="1200" dirty="0"/>
                  <a:t>;</a:t>
                </a:r>
                <a:br>
                  <a:rPr lang="en-US" altLang="zh-CN" sz="1200" dirty="0"/>
                </a:br>
                <a:r>
                  <a:rPr lang="zh-TW" altLang="en-US" sz="1200" dirty="0"/>
                  <a:t>     </a:t>
                </a:r>
                <a:r>
                  <a:rPr lang="zh-CN" altLang="en-US" sz="1200" dirty="0"/>
                  <a:t>它们的交点</a:t>
                </a:r>
                <a:r>
                  <a:rPr lang="zh-TW" altLang="en-US" sz="1200" dirty="0"/>
                  <a:t> 就是</a:t>
                </a:r>
                <a:r>
                  <a:rPr lang="zh-CN" altLang="en-US" sz="1200" dirty="0"/>
                  <a:t>要求的</a:t>
                </a:r>
                <a:r>
                  <a:rPr lang="zh-TW" altLang="en-US" sz="1200" dirty="0"/>
                  <a:t> </a:t>
                </a:r>
                <a:r>
                  <a:rPr lang="zh-CN" altLang="en-US" sz="1200" dirty="0"/>
                  <a:t>直线方程。</a:t>
                </a:r>
                <a:endParaRPr lang="en-US" altLang="zh-CN" sz="1200" dirty="0"/>
              </a:p>
              <a:p>
                <a:endParaRPr lang="en-US" altLang="zh-TW" sz="1200" dirty="0"/>
              </a:p>
              <a:p>
                <a:r>
                  <a:rPr lang="en-US" altLang="zh-TW"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5"/>
                  </a:rPr>
                  <a:t>https://www.youtube.com/watch?v=4zHbI-fFIlI&amp;t=69s</a:t>
                </a:r>
                <a:endParaRPr lang="en-US" altLang="zh-TW" sz="1200" dirty="0"/>
              </a:p>
              <a:p>
                <a:r>
                  <a:rPr lang="en-US" altLang="zh-TW" b="0" i="0" dirty="0">
                    <a:solidFill>
                      <a:srgbClr val="292929"/>
                    </a:solidFill>
                    <a:effectLst/>
                    <a:latin typeface="source-serif-pro"/>
                  </a:rPr>
                  <a:t>Step 2: </a:t>
                </a:r>
                <a:r>
                  <a:rPr lang="zh-TW" altLang="en-US" b="0" i="0" dirty="0">
                    <a:solidFill>
                      <a:srgbClr val="292929"/>
                    </a:solidFill>
                    <a:effectLst/>
                    <a:latin typeface="source-serif-pro"/>
                  </a:rPr>
                  <a:t>掃描完後，挑選</a:t>
                </a:r>
                <a:r>
                  <a:rPr lang="en-US" altLang="zh-TW" b="0" i="0" dirty="0" err="1">
                    <a:solidFill>
                      <a:srgbClr val="292929"/>
                    </a:solidFill>
                    <a:effectLst/>
                    <a:latin typeface="source-serif-pro"/>
                  </a:rPr>
                  <a:t>rho,theta</a:t>
                </a:r>
                <a:r>
                  <a:rPr lang="zh-TW" altLang="en-US" b="0" i="0" dirty="0">
                    <a:solidFill>
                      <a:srgbClr val="292929"/>
                    </a:solidFill>
                    <a:effectLst/>
                    <a:latin typeface="source-serif-pro"/>
                  </a:rPr>
                  <a:t>中被掃過最多次的點，再將其轉換到</a:t>
                </a:r>
                <a:r>
                  <a:rPr lang="en-US" altLang="zh-TW" b="0" i="0" dirty="0" err="1">
                    <a:solidFill>
                      <a:srgbClr val="292929"/>
                    </a:solidFill>
                    <a:effectLst/>
                    <a:latin typeface="source-serif-pro"/>
                  </a:rPr>
                  <a:t>x,y</a:t>
                </a:r>
                <a:r>
                  <a:rPr lang="zh-TW" altLang="en-US" b="0" i="0" dirty="0">
                    <a:solidFill>
                      <a:srgbClr val="292929"/>
                    </a:solidFill>
                    <a:effectLst/>
                    <a:latin typeface="source-serif-pro"/>
                  </a:rPr>
                  <a:t>坐標系，繪製出來，就找到一條直線了</a:t>
                </a:r>
                <a:endParaRPr lang="en-US" altLang="zh-TW" b="0" i="0" dirty="0">
                  <a:solidFill>
                    <a:srgbClr val="292929"/>
                  </a:solidFill>
                  <a:effectLst/>
                  <a:latin typeface="source-serif-pro"/>
                </a:endParaRPr>
              </a:p>
              <a:p>
                <a:r>
                  <a:rPr lang="zh-TW" altLang="en-US" b="0" i="0" dirty="0">
                    <a:solidFill>
                      <a:srgbClr val="292929"/>
                    </a:solidFill>
                    <a:effectLst/>
                    <a:latin typeface="source-serif-pro"/>
                  </a:rPr>
                  <a:t>孫譽講解</a:t>
                </a:r>
                <a:r>
                  <a:rPr lang="en-US" altLang="zh-TW" b="0" i="0" dirty="0">
                    <a:solidFill>
                      <a:srgbClr val="292929"/>
                    </a:solidFill>
                    <a:effectLst/>
                    <a:latin typeface="source-serif-pro"/>
                  </a:rPr>
                  <a:t>:</a:t>
                </a:r>
              </a:p>
              <a:p>
                <a:r>
                  <a:rPr lang="en-US" altLang="zh-TW" sz="1200" dirty="0">
                    <a:hlinkClick r:id="rId6"/>
                  </a:rPr>
                  <a:t>https://www.youtube.com/watch?v=UgZS0UiFqmk&amp;list=LL&amp;index=3</a:t>
                </a:r>
                <a:endParaRPr lang="en-US" altLang="zh-TW" sz="1200" dirty="0"/>
              </a:p>
            </p:txBody>
          </p:sp>
        </mc:Fallback>
      </mc:AlternateContent>
      <p:sp>
        <p:nvSpPr>
          <p:cNvPr id="4" name="投影片編號版面配置區 3"/>
          <p:cNvSpPr>
            <a:spLocks noGrp="1"/>
          </p:cNvSpPr>
          <p:nvPr>
            <p:ph type="sldNum" sz="quarter" idx="5"/>
          </p:nvPr>
        </p:nvSpPr>
        <p:spPr/>
        <p:txBody>
          <a:bodyPr/>
          <a:lstStyle/>
          <a:p>
            <a:fld id="{818481D3-6815-42F4-851B-2E76A655E3B1}" type="slidenum">
              <a:rPr lang="zh-TW" altLang="en-US" smtClean="0"/>
              <a:pPr/>
              <a:t>81</a:t>
            </a:fld>
            <a:endParaRPr lang="zh-TW" altLang="en-US"/>
          </a:p>
        </p:txBody>
      </p:sp>
    </p:spTree>
    <p:extLst>
      <p:ext uri="{BB962C8B-B14F-4D97-AF65-F5344CB8AC3E}">
        <p14:creationId xmlns:p14="http://schemas.microsoft.com/office/powerpoint/2010/main" val="22887683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indent="0">
                  <a:buFont typeface="Arial" panose="020B0604020202020204" pitchFamily="34" charset="0"/>
                  <a:buNone/>
                </a:pPr>
                <a:r>
                  <a:rPr lang="zh-TW" altLang="en-US" dirty="0">
                    <a:solidFill>
                      <a:srgbClr val="000000"/>
                    </a:solidFill>
                    <a:effectLst/>
                    <a:latin typeface="Helvetica Neue" panose="02000503000000020004" pitchFamily="2" charset="0"/>
                  </a:rPr>
                  <a:t>這裏用 </a:t>
                </a:r>
                <a:r>
                  <a:rPr lang="zh-TW" altLang="en-US" b="1" u="sng" dirty="0">
                    <a:solidFill>
                      <a:srgbClr val="000000"/>
                    </a:solidFill>
                    <a:effectLst/>
                    <a:latin typeface="Helvetica Neue" panose="02000503000000020004" pitchFamily="2" charset="0"/>
                  </a:rPr>
                  <a:t>李明穗 老師</a:t>
                </a:r>
                <a:r>
                  <a:rPr lang="zh-TW" altLang="en-US" b="0" u="none" dirty="0">
                    <a:solidFill>
                      <a:srgbClr val="000000"/>
                    </a:solidFill>
                    <a:effectLst/>
                    <a:latin typeface="Helvetica Neue" panose="02000503000000020004" pitchFamily="2" charset="0"/>
                  </a:rPr>
                  <a:t>，</a:t>
                </a:r>
                <a:r>
                  <a:rPr lang="zh-TW" altLang="en-US" b="1" u="sng" dirty="0">
                    <a:solidFill>
                      <a:srgbClr val="000000"/>
                    </a:solidFill>
                    <a:effectLst/>
                    <a:latin typeface="Helvetica Neue" panose="02000503000000020004" pitchFamily="2" charset="0"/>
                  </a:rPr>
                  <a:t>影像處理課本的圖</a:t>
                </a:r>
                <a:r>
                  <a:rPr lang="zh-TW" altLang="en-US" dirty="0">
                    <a:solidFill>
                      <a:srgbClr val="000000"/>
                    </a:solidFill>
                    <a:effectLst/>
                    <a:latin typeface="Helvetica Neue" panose="02000503000000020004" pitchFamily="2" charset="0"/>
                  </a:rPr>
                  <a:t>來補充</a:t>
                </a:r>
                <a:endParaRPr lang="en-US" altLang="zh-TW" dirty="0">
                  <a:solidFill>
                    <a:srgbClr val="000000"/>
                  </a:solidFill>
                  <a:effectLst/>
                  <a:latin typeface="Helvetica Neue" panose="02000503000000020004" pitchFamily="2" charset="0"/>
                </a:endParaRPr>
              </a:p>
              <a:p>
                <a:pPr marL="0" indent="0">
                  <a:buFont typeface="Arial" panose="020B0604020202020204" pitchFamily="34" charset="0"/>
                  <a:buNone/>
                </a:pPr>
                <a:endParaRPr lang="en-US" altLang="zh-TW" dirty="0">
                  <a:solidFill>
                    <a:srgbClr val="000000"/>
                  </a:solidFill>
                  <a:effectLst/>
                  <a:latin typeface="Helvetica Neue" panose="02000503000000020004" pitchFamily="2" charset="0"/>
                </a:endParaRPr>
              </a:p>
              <a:p>
                <a:pPr marL="171450" indent="-171450">
                  <a:buFont typeface="Arial" panose="020B0604020202020204" pitchFamily="34" charset="0"/>
                  <a:buChar char="•"/>
                </a:pPr>
                <a:r>
                  <a:rPr lang="zh-TW" altLang="en-US" dirty="0">
                    <a:solidFill>
                      <a:srgbClr val="000000"/>
                    </a:solidFill>
                    <a:effectLst/>
                    <a:latin typeface="Helvetica Neue" panose="02000503000000020004" pitchFamily="2" charset="0"/>
                  </a:rPr>
                  <a:t>最</a:t>
                </a:r>
                <a:r>
                  <a:rPr lang="zh-TW" altLang="en-US" b="1" u="sng" dirty="0">
                    <a:solidFill>
                      <a:srgbClr val="000000"/>
                    </a:solidFill>
                    <a:effectLst/>
                    <a:latin typeface="Helvetica Neue" panose="02000503000000020004" pitchFamily="2" charset="0"/>
                  </a:rPr>
                  <a:t>直覺</a:t>
                </a:r>
                <a:r>
                  <a:rPr lang="zh-TW" altLang="en-US" dirty="0">
                    <a:solidFill>
                      <a:srgbClr val="000000"/>
                    </a:solidFill>
                    <a:effectLst/>
                    <a:latin typeface="Helvetica Neue" panose="02000503000000020004" pitchFamily="2" charset="0"/>
                  </a:rPr>
                  <a:t>的轉換：</a:t>
                </a:r>
                <a:r>
                  <a:rPr lang="zh-TW" altLang="en-US" b="1" u="sng" dirty="0">
                    <a:solidFill>
                      <a:srgbClr val="000000"/>
                    </a:solidFill>
                    <a:effectLst/>
                    <a:latin typeface="Helvetica Neue" panose="02000503000000020004" pitchFamily="2" charset="0"/>
                  </a:rPr>
                  <a:t>斜率</a:t>
                </a:r>
                <a14:m>
                  <m:oMath xmlns:m="http://schemas.openxmlformats.org/officeDocument/2006/math">
                    <m:r>
                      <a:rPr kumimoji="1" lang="en-US" altLang="zh-TW" b="1" i="1" u="sng" dirty="0" smtClean="0">
                        <a:latin typeface="Cambria Math" panose="02040503050406030204" pitchFamily="18" charset="0"/>
                      </a:rPr>
                      <m:t>𝒎</m:t>
                    </m:r>
                  </m:oMath>
                </a14:m>
                <a:r>
                  <a:rPr lang="zh-TW" altLang="en-US" b="1" u="sng" dirty="0">
                    <a:solidFill>
                      <a:srgbClr val="000000"/>
                    </a:solidFill>
                    <a:effectLst/>
                    <a:latin typeface="Helvetica Neue" panose="02000503000000020004" pitchFamily="2" charset="0"/>
                  </a:rPr>
                  <a:t>跟截距</a:t>
                </a:r>
                <a14:m>
                  <m:oMath xmlns:m="http://schemas.openxmlformats.org/officeDocument/2006/math">
                    <m:r>
                      <a:rPr kumimoji="1" lang="en-US" altLang="zh-TW" b="1" i="1" u="sng" dirty="0" smtClean="0">
                        <a:latin typeface="Cambria Math" panose="02040503050406030204" pitchFamily="18" charset="0"/>
                      </a:rPr>
                      <m:t>𝒃</m:t>
                    </m:r>
                  </m:oMath>
                </a14:m>
                <a:r>
                  <a:rPr lang="zh-TW" altLang="en-US" dirty="0">
                    <a:solidFill>
                      <a:srgbClr val="000000"/>
                    </a:solidFill>
                    <a:effectLst/>
                    <a:latin typeface="Helvetica Neue" panose="02000503000000020004" pitchFamily="2" charset="0"/>
                  </a:rPr>
                  <a:t>，用 </a:t>
                </a:r>
                <a:r>
                  <a:rPr lang="en-US" altLang="zh-TW" b="1" u="sng" dirty="0" err="1">
                    <a:solidFill>
                      <a:srgbClr val="000000"/>
                    </a:solidFill>
                    <a:effectLst/>
                    <a:latin typeface="Helvetica Neue" panose="02000503000000020004" pitchFamily="2" charset="0"/>
                  </a:rPr>
                  <a:t>m,b</a:t>
                </a:r>
                <a:r>
                  <a:rPr lang="en-US" altLang="zh-TW" dirty="0">
                    <a:solidFill>
                      <a:srgbClr val="000000"/>
                    </a:solidFill>
                    <a:effectLst/>
                    <a:latin typeface="Helvetica Neue" panose="02000503000000020004" pitchFamily="2" charset="0"/>
                  </a:rPr>
                  <a:t> </a:t>
                </a:r>
                <a:r>
                  <a:rPr lang="zh-TW" altLang="en-US" dirty="0">
                    <a:solidFill>
                      <a:srgbClr val="000000"/>
                    </a:solidFill>
                    <a:effectLst/>
                    <a:latin typeface="Helvetica Neue" panose="02000503000000020004" pitchFamily="2" charset="0"/>
                  </a:rPr>
                  <a:t>當</a:t>
                </a:r>
                <a:r>
                  <a:rPr lang="zh-TW" altLang="en-US" b="1" u="sng" dirty="0">
                    <a:solidFill>
                      <a:srgbClr val="000000"/>
                    </a:solidFill>
                    <a:effectLst/>
                    <a:latin typeface="Helvetica Neue" panose="02000503000000020004" pitchFamily="2" charset="0"/>
                  </a:rPr>
                  <a:t>座標軸</a:t>
                </a:r>
                <a:endParaRPr lang="en-US" altLang="zh-TW" b="1" u="sng" dirty="0">
                  <a:solidFill>
                    <a:srgbClr val="000000"/>
                  </a:solidFill>
                  <a:effectLst/>
                  <a:latin typeface="Helvetica Neue" panose="02000503000000020004" pitchFamily="2" charset="0"/>
                </a:endParaRPr>
              </a:p>
              <a:p>
                <a:pPr marL="628650" lvl="1" indent="-171450">
                  <a:buFont typeface="Arial" panose="020B0604020202020204" pitchFamily="34" charset="0"/>
                  <a:buChar char="•"/>
                </a:pPr>
                <a:r>
                  <a:rPr lang="zh-TW" altLang="en-US" dirty="0">
                    <a:solidFill>
                      <a:srgbClr val="000000"/>
                    </a:solidFill>
                    <a:effectLst/>
                    <a:latin typeface="Helvetica Neue" panose="02000503000000020004" pitchFamily="2" charset="0"/>
                  </a:rPr>
                  <a:t>但是</a:t>
                </a:r>
                <a:r>
                  <a:rPr lang="zh-TW" altLang="en-US" b="1" u="sng" dirty="0"/>
                  <a:t>垂直線 斜率無限大</a:t>
                </a:r>
                <a:r>
                  <a:rPr lang="zh-TW" altLang="en-US" b="0" u="none" dirty="0"/>
                  <a:t>：</a:t>
                </a:r>
                <a:r>
                  <a:rPr lang="zh-TW" altLang="en-US" b="1" u="sng" dirty="0"/>
                  <a:t>不能用</a:t>
                </a:r>
                <a:endParaRPr lang="en-US" altLang="zh-TW" b="1" u="sng" dirty="0"/>
              </a:p>
              <a:p>
                <a:pPr marL="171450" indent="-171450">
                  <a:buFont typeface="Arial" panose="020B0604020202020204" pitchFamily="34" charset="0"/>
                  <a:buChar char="•"/>
                </a:pPr>
                <a:endParaRPr lang="en-US" altLang="zh-TW" dirty="0">
                  <a:solidFill>
                    <a:srgbClr val="000000"/>
                  </a:solidFill>
                  <a:effectLst/>
                  <a:latin typeface="Helvetica Neue" panose="02000503000000020004" pitchFamily="2" charset="0"/>
                </a:endParaRPr>
              </a:p>
              <a:p>
                <a:pPr marL="171450" indent="-171450">
                  <a:buFont typeface="Arial" panose="020B0604020202020204" pitchFamily="34" charset="0"/>
                  <a:buChar char="•"/>
                </a:pPr>
                <a:r>
                  <a:rPr lang="zh-TW" altLang="en-US" dirty="0">
                    <a:solidFill>
                      <a:srgbClr val="000000"/>
                    </a:solidFill>
                    <a:effectLst/>
                    <a:latin typeface="Helvetica Neue" panose="02000503000000020004" pitchFamily="2" charset="0"/>
                  </a:rPr>
                  <a:t>改用 剛剛講的</a:t>
                </a:r>
                <a:r>
                  <a:rPr lang="zh-TW" altLang="en-US" b="1" u="sng" dirty="0">
                    <a:solidFill>
                      <a:srgbClr val="000000"/>
                    </a:solidFill>
                    <a:effectLst/>
                    <a:latin typeface="Helvetica Neue" panose="02000503000000020004" pitchFamily="2" charset="0"/>
                  </a:rPr>
                  <a:t>座標系</a:t>
                </a:r>
                <a:r>
                  <a:rPr lang="zh-TW" altLang="en-US" dirty="0">
                    <a:solidFill>
                      <a:srgbClr val="000000"/>
                    </a:solidFill>
                    <a:effectLst/>
                    <a:latin typeface="Helvetica Neue" panose="02000503000000020004" pitchFamily="2" charset="0"/>
                  </a:rPr>
                  <a:t>（另一課本表示法 稍稍不同，但概念一樣）</a:t>
                </a:r>
                <a:endParaRPr lang="en-US" altLang="zh-TW" dirty="0">
                  <a:solidFill>
                    <a:srgbClr val="000000"/>
                  </a:solidFill>
                  <a:effectLst/>
                  <a:latin typeface="Helvetica Neue" panose="02000503000000020004" pitchFamily="2" charset="0"/>
                </a:endParaRPr>
              </a:p>
              <a:p>
                <a:pPr marL="742950" lvl="1" indent="-285750" rtl="0" fontAlgn="ctr">
                  <a:spcBef>
                    <a:spcPts val="0"/>
                  </a:spcBef>
                  <a:spcAft>
                    <a:spcPts val="0"/>
                  </a:spcAft>
                  <a:buFont typeface="Arial" panose="020B0604020202020204" pitchFamily="34" charset="0"/>
                  <a:buChar char="•"/>
                </a:pPr>
                <a:r>
                  <a:rPr lang="zh-TW" altLang="zh-TW" sz="1800" b="1" u="sng" dirty="0">
                    <a:solidFill>
                      <a:srgbClr val="000000"/>
                    </a:solidFill>
                    <a:effectLst/>
                    <a:ea typeface="Microsoft JhengHei" panose="020B0604030504040204" pitchFamily="34" charset="-120"/>
                  </a:rPr>
                  <a:t>原點</a:t>
                </a:r>
                <a:r>
                  <a:rPr lang="zh-TW" altLang="zh-TW" sz="1800" dirty="0">
                    <a:solidFill>
                      <a:srgbClr val="000000"/>
                    </a:solidFill>
                    <a:effectLst/>
                    <a:ea typeface="Microsoft JhengHei" panose="020B0604030504040204" pitchFamily="34" charset="-120"/>
                  </a:rPr>
                  <a:t> 到</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線</a:t>
                </a:r>
                <a:r>
                  <a:rPr lang="zh-TW" altLang="zh-TW" sz="1800" b="0" u="none"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的 </a:t>
                </a:r>
                <a:r>
                  <a:rPr lang="zh-TW" altLang="zh-TW" sz="1800" b="1" u="sng" dirty="0">
                    <a:solidFill>
                      <a:srgbClr val="000000"/>
                    </a:solidFill>
                    <a:effectLst/>
                    <a:ea typeface="Microsoft JhengHei" panose="020B0604030504040204" pitchFamily="34" charset="-120"/>
                  </a:rPr>
                  <a:t>垂直距離</a:t>
                </a:r>
                <a:r>
                  <a:rPr lang="zh-TW" altLang="zh-TW" sz="1800" dirty="0">
                    <a:solidFill>
                      <a:srgbClr val="000000"/>
                    </a:solidFill>
                    <a:effectLst/>
                    <a:ea typeface="Microsoft JhengHei" panose="020B0604030504040204" pitchFamily="34" charset="-120"/>
                  </a:rPr>
                  <a:t>：</a:t>
                </a:r>
                <a:r>
                  <a:rPr lang="zh-TW" altLang="zh-TW" sz="1800" dirty="0">
                    <a:solidFill>
                      <a:srgbClr val="000000"/>
                    </a:solidFill>
                    <a:effectLst/>
                    <a:ea typeface="Cambria Math" panose="02040503050406030204" pitchFamily="18" charset="0"/>
                  </a:rPr>
                  <a:t>𝜌</a:t>
                </a:r>
                <a:endParaRPr lang="zh-TW" altLang="zh-TW" sz="1800" dirty="0">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r>
                  <a:rPr lang="zh-TW" altLang="zh-TW" sz="1800" b="1" u="sng" dirty="0">
                    <a:solidFill>
                      <a:srgbClr val="000000"/>
                    </a:solidFill>
                    <a:effectLst/>
                    <a:ea typeface="Microsoft JhengHei" panose="020B0604030504040204" pitchFamily="34" charset="-120"/>
                  </a:rPr>
                  <a:t>垂直線 </a:t>
                </a:r>
                <a:r>
                  <a:rPr lang="zh-TW" altLang="zh-TW" sz="1800" dirty="0">
                    <a:solidFill>
                      <a:srgbClr val="000000"/>
                    </a:solidFill>
                    <a:effectLst/>
                    <a:ea typeface="Microsoft JhengHei" panose="020B0604030504040204" pitchFamily="34" charset="-120"/>
                  </a:rPr>
                  <a:t>與 </a:t>
                </a:r>
                <a:r>
                  <a:rPr lang="zh-TW" altLang="zh-TW" sz="1800" b="1" u="sng" dirty="0">
                    <a:solidFill>
                      <a:srgbClr val="000000"/>
                    </a:solidFill>
                    <a:effectLst/>
                    <a:ea typeface="Microsoft JhengHei" panose="020B0604030504040204" pitchFamily="34" charset="-120"/>
                  </a:rPr>
                  <a:t>水平夾角</a:t>
                </a:r>
                <a:r>
                  <a:rPr lang="zh-TW" altLang="zh-TW" sz="1800" dirty="0">
                    <a:solidFill>
                      <a:srgbClr val="000000"/>
                    </a:solidFill>
                    <a:effectLst/>
                    <a:ea typeface="Microsoft JhengHei" panose="020B0604030504040204" pitchFamily="34" charset="-120"/>
                  </a:rPr>
                  <a:t>：</a:t>
                </a:r>
                <a:r>
                  <a:rPr lang="zh-TW" altLang="zh-TW" sz="1800" dirty="0">
                    <a:solidFill>
                      <a:srgbClr val="000000"/>
                    </a:solidFill>
                    <a:effectLst/>
                    <a:ea typeface="Cambria Math" panose="02040503050406030204" pitchFamily="18" charset="0"/>
                  </a:rPr>
                  <a:t>𝜃</a:t>
                </a:r>
                <a:endParaRPr lang="zh-TW" altLang="zh-TW" sz="1800" dirty="0">
                  <a:effectLst/>
                  <a:ea typeface="Microsoft JhengHei" panose="020B0604030504040204" pitchFamily="34" charset="-120"/>
                </a:endParaRPr>
              </a:p>
              <a:p>
                <a:pPr marL="628650" lvl="1" indent="-171450">
                  <a:buFont typeface="Arial" panose="020B0604020202020204" pitchFamily="34" charset="0"/>
                  <a:buChar char="•"/>
                </a:pPr>
                <a:r>
                  <a:rPr lang="zh-TW" altLang="en-US" dirty="0">
                    <a:solidFill>
                      <a:srgbClr val="000000"/>
                    </a:solidFill>
                    <a:effectLst/>
                    <a:latin typeface="Helvetica Neue" panose="02000503000000020004" pitchFamily="2" charset="0"/>
                  </a:rPr>
                  <a:t>寫成</a:t>
                </a:r>
                <a:r>
                  <a:rPr lang="zh-TW" altLang="en-US" b="1" u="sng" dirty="0">
                    <a:solidFill>
                      <a:srgbClr val="000000"/>
                    </a:solidFill>
                    <a:effectLst/>
                    <a:latin typeface="Helvetica Neue" panose="02000503000000020004" pitchFamily="2" charset="0"/>
                  </a:rPr>
                  <a:t>關係式</a:t>
                </a:r>
                <a:r>
                  <a:rPr lang="zh-TW" altLang="en-US" dirty="0">
                    <a:solidFill>
                      <a:srgbClr val="000000"/>
                    </a:solidFill>
                    <a:effectLst/>
                    <a:latin typeface="Helvetica Neue" panose="02000503000000020004" pitchFamily="2" charset="0"/>
                  </a:rPr>
                  <a:t>：</a:t>
                </a:r>
                <a14:m>
                  <m:oMath xmlns:m="http://schemas.openxmlformats.org/officeDocument/2006/math">
                    <m:r>
                      <a:rPr kumimoji="1" lang="en-US" altLang="zh-TW" i="1" dirty="0" smtClean="0">
                        <a:latin typeface="Cambria Math" panose="02040503050406030204" pitchFamily="18" charset="0"/>
                      </a:rPr>
                      <m:t>𝜌</m:t>
                    </m:r>
                    <m:r>
                      <a:rPr kumimoji="1" lang="en-US" altLang="zh-TW" i="1" dirty="0" smtClean="0">
                        <a:latin typeface="Cambria Math" panose="02040503050406030204" pitchFamily="18" charset="0"/>
                      </a:rPr>
                      <m:t>=</m:t>
                    </m:r>
                    <m:r>
                      <a:rPr kumimoji="1" lang="en-US" altLang="zh-TW" i="1" dirty="0" smtClean="0">
                        <a:latin typeface="Cambria Math" panose="02040503050406030204" pitchFamily="18" charset="0"/>
                      </a:rPr>
                      <m:t>𝑥</m:t>
                    </m:r>
                    <m:func>
                      <m:funcPr>
                        <m:ctrlPr>
                          <a:rPr kumimoji="1" lang="en-US" altLang="zh-TW" b="0" i="1" dirty="0" smtClean="0">
                            <a:latin typeface="Cambria Math" panose="02040503050406030204" pitchFamily="18" charset="0"/>
                          </a:rPr>
                        </m:ctrlPr>
                      </m:funcPr>
                      <m:fName>
                        <m:r>
                          <m:rPr>
                            <m:sty m:val="p"/>
                          </m:rPr>
                          <a:rPr kumimoji="1" lang="en-US" altLang="zh-TW" i="0" dirty="0" smtClean="0">
                            <a:latin typeface="Cambria Math" panose="02040503050406030204" pitchFamily="18" charset="0"/>
                          </a:rPr>
                          <m:t>cos</m:t>
                        </m:r>
                      </m:fName>
                      <m:e>
                        <m:r>
                          <a:rPr kumimoji="1" lang="en-US" altLang="zh-TW" i="1" dirty="0">
                            <a:latin typeface="Cambria Math" panose="02040503050406030204" pitchFamily="18" charset="0"/>
                          </a:rPr>
                          <m:t>𝜃</m:t>
                        </m:r>
                      </m:e>
                    </m:func>
                    <m:r>
                      <a:rPr kumimoji="1" lang="en-US" altLang="zh-TW" i="1" dirty="0" smtClean="0">
                        <a:latin typeface="Cambria Math" panose="02040503050406030204" pitchFamily="18" charset="0"/>
                      </a:rPr>
                      <m:t>+</m:t>
                    </m:r>
                    <m:r>
                      <a:rPr kumimoji="1" lang="en-US" altLang="zh-TW" i="1" dirty="0" smtClean="0">
                        <a:latin typeface="Cambria Math" panose="02040503050406030204" pitchFamily="18" charset="0"/>
                      </a:rPr>
                      <m:t>𝑦</m:t>
                    </m:r>
                    <m:func>
                      <m:funcPr>
                        <m:ctrlPr>
                          <a:rPr kumimoji="1" lang="en-US" altLang="zh-TW" b="0" i="1" dirty="0" smtClean="0">
                            <a:latin typeface="Cambria Math" panose="02040503050406030204" pitchFamily="18" charset="0"/>
                          </a:rPr>
                        </m:ctrlPr>
                      </m:funcPr>
                      <m:fName>
                        <m:r>
                          <m:rPr>
                            <m:sty m:val="p"/>
                          </m:rPr>
                          <a:rPr kumimoji="1" lang="en-US" altLang="zh-TW" i="0" dirty="0" smtClean="0">
                            <a:latin typeface="Cambria Math" panose="02040503050406030204" pitchFamily="18" charset="0"/>
                          </a:rPr>
                          <m:t>sin</m:t>
                        </m:r>
                      </m:fName>
                      <m:e>
                        <m:r>
                          <a:rPr kumimoji="1" lang="en-US" altLang="zh-TW" i="1" dirty="0">
                            <a:latin typeface="Cambria Math" panose="02040503050406030204" pitchFamily="18" charset="0"/>
                          </a:rPr>
                          <m:t>𝜃</m:t>
                        </m:r>
                      </m:e>
                    </m:func>
                  </m:oMath>
                </a14:m>
                <a:endParaRPr lang="en-US" altLang="zh-TW" dirty="0">
                  <a:solidFill>
                    <a:srgbClr val="000000"/>
                  </a:solidFill>
                  <a:effectLst/>
                  <a:latin typeface="Helvetica Neue" panose="02000503000000020004" pitchFamily="2"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solidFill>
                      <a:srgbClr val="000000"/>
                    </a:solidFill>
                    <a:effectLst/>
                    <a:latin typeface="Helvetica Neue" panose="02000503000000020004" pitchFamily="2" charset="0"/>
                  </a:rPr>
                  <a:t>右邊這個</a:t>
                </a:r>
                <a:r>
                  <a:rPr lang="zh-TW" altLang="en-US" b="1" u="sng" dirty="0">
                    <a:solidFill>
                      <a:srgbClr val="000000"/>
                    </a:solidFill>
                    <a:effectLst/>
                    <a:latin typeface="Helvetica Neue" panose="02000503000000020004" pitchFamily="2" charset="0"/>
                  </a:rPr>
                  <a:t>點</a:t>
                </a:r>
                <a:r>
                  <a:rPr lang="zh-TW" altLang="en-US" dirty="0">
                    <a:solidFill>
                      <a:srgbClr val="000000"/>
                    </a:solidFill>
                    <a:effectLst/>
                    <a:latin typeface="Helvetica Neue" panose="02000503000000020004" pitchFamily="2" charset="0"/>
                  </a:rPr>
                  <a:t>，就表示左邊</a:t>
                </a:r>
                <a:r>
                  <a:rPr lang="zh-TW" altLang="en-US" b="1" u="sng" dirty="0">
                    <a:solidFill>
                      <a:srgbClr val="000000"/>
                    </a:solidFill>
                    <a:effectLst/>
                    <a:latin typeface="Helvetica Neue" panose="02000503000000020004" pitchFamily="2" charset="0"/>
                  </a:rPr>
                  <a:t>那條線</a:t>
                </a:r>
              </a:p>
              <a:p>
                <a:r>
                  <a:rPr kumimoji="1" lang="en-US" altLang="zh-TW" dirty="0"/>
                  <a:t>----------</a:t>
                </a:r>
              </a:p>
              <a:p>
                <a:endParaRPr kumimoji="1" lang="en-US" altLang="zh-TW" dirty="0"/>
              </a:p>
              <a:p>
                <a:endParaRPr kumimoji="1" lang="en-US" altLang="zh-TW" dirty="0"/>
              </a:p>
              <a:p>
                <a:r>
                  <a:rPr kumimoji="1" lang="en-US" altLang="zh-TW" dirty="0"/>
                  <a:t>(a) Parametric line</a:t>
                </a:r>
                <a:r>
                  <a:rPr kumimoji="1" lang="zh-TW" altLang="en-US" dirty="0"/>
                  <a:t> 参数线</a:t>
                </a:r>
                <a:endParaRPr kumimoji="1" lang="en-US" altLang="zh-TW" dirty="0"/>
              </a:p>
              <a:p>
                <a:r>
                  <a:rPr kumimoji="1" lang="en-US" altLang="zh-TW" dirty="0"/>
                  <a:t>(b) Hough transform</a:t>
                </a:r>
              </a:p>
            </p:txBody>
          </p:sp>
        </mc:Choice>
        <mc:Fallback xmlns="">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zh-TW" altLang="en-US" dirty="0">
                    <a:solidFill>
                      <a:srgbClr val="000000"/>
                    </a:solidFill>
                    <a:effectLst/>
                    <a:latin typeface="Helvetica Neue" panose="02000503000000020004" pitchFamily="2" charset="0"/>
                  </a:rPr>
                  <a:t>最直覺的就是直接用斜率</a:t>
                </a:r>
                <a:r>
                  <a:rPr kumimoji="1" lang="en-US" altLang="zh-TW" i="0" dirty="0">
                    <a:latin typeface="Cambria Math" panose="02040503050406030204" pitchFamily="18" charset="0"/>
                  </a:rPr>
                  <a:t>𝑚</a:t>
                </a:r>
                <a:r>
                  <a:rPr lang="zh-TW" altLang="en-US" dirty="0">
                    <a:solidFill>
                      <a:srgbClr val="000000"/>
                    </a:solidFill>
                    <a:effectLst/>
                    <a:latin typeface="Helvetica Neue" panose="02000503000000020004" pitchFamily="2" charset="0"/>
                  </a:rPr>
                  <a:t>跟截距</a:t>
                </a:r>
                <a:r>
                  <a:rPr kumimoji="1" lang="en-US" altLang="zh-TW" i="0" dirty="0">
                    <a:latin typeface="Cambria Math" panose="02040503050406030204" pitchFamily="18" charset="0"/>
                  </a:rPr>
                  <a:t>𝑏</a:t>
                </a:r>
                <a:r>
                  <a:rPr lang="zh-TW" altLang="en-US" dirty="0">
                    <a:solidFill>
                      <a:srgbClr val="000000"/>
                    </a:solidFill>
                    <a:effectLst/>
                    <a:latin typeface="Helvetica Neue" panose="02000503000000020004" pitchFamily="2" charset="0"/>
                  </a:rPr>
                  <a:t>來表示，用 </a:t>
                </a:r>
                <a:r>
                  <a:rPr lang="en-US" altLang="zh-TW" dirty="0" err="1">
                    <a:solidFill>
                      <a:srgbClr val="000000"/>
                    </a:solidFill>
                    <a:effectLst/>
                    <a:latin typeface="Helvetica Neue" panose="02000503000000020004" pitchFamily="2" charset="0"/>
                  </a:rPr>
                  <a:t>m,b</a:t>
                </a:r>
                <a:r>
                  <a:rPr lang="en-US" altLang="zh-TW" dirty="0">
                    <a:solidFill>
                      <a:srgbClr val="000000"/>
                    </a:solidFill>
                    <a:effectLst/>
                    <a:latin typeface="Helvetica Neue" panose="02000503000000020004" pitchFamily="2" charset="0"/>
                  </a:rPr>
                  <a:t> </a:t>
                </a:r>
                <a:r>
                  <a:rPr lang="zh-TW" altLang="en-US" dirty="0">
                    <a:solidFill>
                      <a:srgbClr val="000000"/>
                    </a:solidFill>
                    <a:effectLst/>
                    <a:latin typeface="Helvetica Neue" panose="02000503000000020004" pitchFamily="2" charset="0"/>
                  </a:rPr>
                  <a:t>來當座標軸</a:t>
                </a:r>
                <a:endParaRPr lang="en-US" altLang="zh-TW" dirty="0">
                  <a:solidFill>
                    <a:srgbClr val="000000"/>
                  </a:solidFill>
                  <a:effectLst/>
                  <a:latin typeface="Helvetica Neue" panose="02000503000000020004" pitchFamily="2" charset="0"/>
                </a:endParaRPr>
              </a:p>
              <a:p>
                <a:pPr marL="628650" lvl="1" indent="-171450">
                  <a:buFont typeface="Arial" panose="020B0604020202020204" pitchFamily="34" charset="0"/>
                  <a:buChar char="•"/>
                </a:pPr>
                <a:r>
                  <a:rPr lang="zh-TW" altLang="en-US" dirty="0">
                    <a:solidFill>
                      <a:srgbClr val="000000"/>
                    </a:solidFill>
                    <a:effectLst/>
                    <a:latin typeface="Helvetica Neue" panose="02000503000000020004" pitchFamily="2" charset="0"/>
                  </a:rPr>
                  <a:t>但是這樣做，</a:t>
                </a:r>
                <a:r>
                  <a:rPr lang="zh-TW" altLang="en-US" dirty="0"/>
                  <a:t>垂直線 斜率無限大 就不能用</a:t>
                </a:r>
                <a:endParaRPr lang="en-US" altLang="zh-TW" dirty="0"/>
              </a:p>
              <a:p>
                <a:pPr marL="171450" indent="-171450">
                  <a:buFont typeface="Arial" panose="020B0604020202020204" pitchFamily="34" charset="0"/>
                  <a:buChar char="•"/>
                </a:pPr>
                <a:r>
                  <a:rPr lang="zh-TW" altLang="en-US" dirty="0">
                    <a:solidFill>
                      <a:srgbClr val="000000"/>
                    </a:solidFill>
                    <a:effectLst/>
                    <a:latin typeface="Helvetica Neue" panose="02000503000000020004" pitchFamily="2" charset="0"/>
                  </a:rPr>
                  <a:t>改用 剛剛講的座標系（這是從另一本課本截的圖，表示法跟前面稍稍不同，但概念一樣）</a:t>
                </a:r>
                <a:endParaRPr lang="en-US" altLang="zh-TW" dirty="0">
                  <a:solidFill>
                    <a:srgbClr val="000000"/>
                  </a:solidFill>
                  <a:effectLst/>
                  <a:latin typeface="Helvetica Neue" panose="02000503000000020004" pitchFamily="2" charset="0"/>
                </a:endParaRPr>
              </a:p>
              <a:p>
                <a:pPr marL="628650" lvl="1" indent="-171450">
                  <a:buFont typeface="Arial" panose="020B0604020202020204" pitchFamily="34" charset="0"/>
                  <a:buChar char="•"/>
                </a:pPr>
                <a:r>
                  <a:rPr lang="zh-TW" altLang="en-US" dirty="0">
                    <a:solidFill>
                      <a:srgbClr val="000000"/>
                    </a:solidFill>
                    <a:effectLst/>
                    <a:latin typeface="Helvetica Neue" panose="02000503000000020004" pitchFamily="2" charset="0"/>
                  </a:rPr>
                  <a:t>原點 到線 的 垂直距離：𝜌 </a:t>
                </a:r>
                <a:r>
                  <a:rPr lang="en-US" altLang="zh-TW" dirty="0">
                    <a:solidFill>
                      <a:srgbClr val="000000"/>
                    </a:solidFill>
                    <a:effectLst/>
                    <a:latin typeface="Helvetica Neue" panose="02000503000000020004" pitchFamily="2" charset="0"/>
                  </a:rPr>
                  <a:t>(rho)</a:t>
                </a:r>
              </a:p>
              <a:p>
                <a:pPr marL="628650" lvl="1" indent="-171450">
                  <a:buFont typeface="Arial" panose="020B0604020202020204" pitchFamily="34" charset="0"/>
                  <a:buChar char="•"/>
                </a:pPr>
                <a:r>
                  <a:rPr lang="zh-TW" altLang="en-US" dirty="0">
                    <a:solidFill>
                      <a:srgbClr val="000000"/>
                    </a:solidFill>
                    <a:effectLst/>
                    <a:latin typeface="Helvetica Neue" panose="02000503000000020004" pitchFamily="2" charset="0"/>
                  </a:rPr>
                  <a:t>垂直線 與 水平夾角：𝜃 </a:t>
                </a:r>
                <a:r>
                  <a:rPr lang="en-US" altLang="zh-TW" dirty="0">
                    <a:solidFill>
                      <a:srgbClr val="000000"/>
                    </a:solidFill>
                    <a:effectLst/>
                    <a:latin typeface="Helvetica Neue" panose="02000503000000020004" pitchFamily="2" charset="0"/>
                  </a:rPr>
                  <a:t>(theta)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solidFill>
                      <a:srgbClr val="000000"/>
                    </a:solidFill>
                    <a:effectLst/>
                    <a:latin typeface="Helvetica Neue" panose="02000503000000020004" pitchFamily="2" charset="0"/>
                  </a:rPr>
                  <a:t>右邊這個點，就表示左邊那條線</a:t>
                </a:r>
              </a:p>
              <a:p>
                <a:r>
                  <a:rPr kumimoji="1" lang="en-US" altLang="zh-TW" dirty="0"/>
                  <a:t>----------</a:t>
                </a:r>
              </a:p>
              <a:p>
                <a:endParaRPr kumimoji="1" lang="en-US" altLang="zh-TW" dirty="0"/>
              </a:p>
              <a:p>
                <a:r>
                  <a:rPr kumimoji="1" lang="en-US" altLang="zh-TW" dirty="0"/>
                  <a:t>(a) Parametric line</a:t>
                </a:r>
                <a:r>
                  <a:rPr kumimoji="1" lang="zh-TW" altLang="en-US" dirty="0"/>
                  <a:t> 参数线</a:t>
                </a:r>
                <a:endParaRPr kumimoji="1" lang="en-US" altLang="zh-TW" dirty="0"/>
              </a:p>
              <a:p>
                <a:r>
                  <a:rPr kumimoji="1" lang="en-US" altLang="zh-TW" dirty="0"/>
                  <a:t>(b) Hough transform</a:t>
                </a:r>
              </a:p>
            </p:txBody>
          </p:sp>
        </mc:Fallback>
      </mc:AlternateContent>
      <p:sp>
        <p:nvSpPr>
          <p:cNvPr id="4" name="投影片編號版面配置區 3"/>
          <p:cNvSpPr>
            <a:spLocks noGrp="1"/>
          </p:cNvSpPr>
          <p:nvPr>
            <p:ph type="sldNum" sz="quarter" idx="5"/>
          </p:nvPr>
        </p:nvSpPr>
        <p:spPr/>
        <p:txBody>
          <a:bodyPr/>
          <a:lstStyle/>
          <a:p>
            <a:fld id="{818481D3-6815-42F4-851B-2E76A655E3B1}" type="slidenum">
              <a:rPr lang="zh-TW" altLang="en-US" smtClean="0"/>
              <a:pPr/>
              <a:t>82</a:t>
            </a:fld>
            <a:endParaRPr lang="zh-TW" altLang="en-US"/>
          </a:p>
        </p:txBody>
      </p:sp>
    </p:spTree>
    <p:extLst>
      <p:ext uri="{BB962C8B-B14F-4D97-AF65-F5344CB8AC3E}">
        <p14:creationId xmlns:p14="http://schemas.microsoft.com/office/powerpoint/2010/main" val="22447990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000000"/>
                </a:solidFill>
                <a:effectLst/>
                <a:latin typeface="PingFang TC" panose="020B0400000000000000" pitchFamily="34" charset="-120"/>
                <a:ea typeface="PingFang TC" panose="020B0400000000000000" pitchFamily="34" charset="-120"/>
              </a:rPr>
              <a:t>過左邊那</a:t>
            </a:r>
            <a:r>
              <a:rPr lang="zh-TW" altLang="en-US" b="1" u="sng" dirty="0">
                <a:solidFill>
                  <a:srgbClr val="000000"/>
                </a:solidFill>
                <a:effectLst/>
                <a:latin typeface="PingFang TC" panose="020B0400000000000000" pitchFamily="34" charset="-120"/>
                <a:ea typeface="PingFang TC" panose="020B0400000000000000" pitchFamily="34" charset="-120"/>
              </a:rPr>
              <a:t>點</a:t>
            </a:r>
            <a:r>
              <a:rPr lang="zh-TW" altLang="en-US" dirty="0">
                <a:solidFill>
                  <a:srgbClr val="000000"/>
                </a:solidFill>
                <a:effectLst/>
                <a:latin typeface="PingFang TC" panose="020B0400000000000000" pitchFamily="34" charset="-120"/>
                <a:ea typeface="PingFang TC" panose="020B0400000000000000" pitchFamily="34" charset="-120"/>
              </a:rPr>
              <a:t>，</a:t>
            </a:r>
            <a:r>
              <a:rPr lang="zh-TW" altLang="en-US" b="1" u="sng" dirty="0">
                <a:solidFill>
                  <a:srgbClr val="000000"/>
                </a:solidFill>
                <a:effectLst/>
                <a:latin typeface="PingFang TC" panose="020B0400000000000000" pitchFamily="34" charset="-120"/>
                <a:ea typeface="PingFang TC" panose="020B0400000000000000" pitchFamily="34" charset="-120"/>
              </a:rPr>
              <a:t>旋轉</a:t>
            </a:r>
            <a:r>
              <a:rPr lang="zh-TW" altLang="en-US" dirty="0">
                <a:solidFill>
                  <a:srgbClr val="000000"/>
                </a:solidFill>
                <a:effectLst/>
                <a:latin typeface="PingFang TC" panose="020B0400000000000000" pitchFamily="34" charset="-120"/>
                <a:ea typeface="PingFang TC" panose="020B0400000000000000" pitchFamily="34" charset="-120"/>
              </a:rPr>
              <a:t>不同角度，會呈現如 右邊：都在 </a:t>
            </a:r>
            <a:r>
              <a:rPr lang="zh-TW" altLang="en-US" b="1" u="sng" dirty="0">
                <a:solidFill>
                  <a:srgbClr val="000000"/>
                </a:solidFill>
                <a:effectLst/>
                <a:latin typeface="PingFang TC" panose="020B0400000000000000" pitchFamily="34" charset="-120"/>
                <a:ea typeface="PingFang TC" panose="020B0400000000000000" pitchFamily="34" charset="-120"/>
              </a:rPr>
              <a:t>同一個曲線</a:t>
            </a:r>
            <a:r>
              <a:rPr lang="zh-TW" altLang="en-US" dirty="0">
                <a:solidFill>
                  <a:srgbClr val="000000"/>
                </a:solidFill>
                <a:effectLst/>
                <a:latin typeface="PingFang TC" panose="020B0400000000000000" pitchFamily="34" charset="-120"/>
                <a:ea typeface="PingFang TC" panose="020B0400000000000000" pitchFamily="34" charset="-120"/>
              </a:rPr>
              <a:t>上</a:t>
            </a:r>
            <a:endParaRPr lang="en-US" altLang="zh-TW" dirty="0">
              <a:solidFill>
                <a:srgbClr val="000000"/>
              </a:solidFill>
              <a:effectLst/>
              <a:latin typeface="PingFang TC" panose="020B0400000000000000" pitchFamily="34" charset="-120"/>
              <a:ea typeface="PingFang TC" panose="020B0400000000000000" pitchFamily="34" charset="-12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solidFill>
                  <a:srgbClr val="000000"/>
                </a:solidFill>
                <a:effectLst/>
                <a:latin typeface="PingFang TC" panose="020B0400000000000000" pitchFamily="34" charset="-120"/>
                <a:ea typeface="PingFang TC" panose="020B0400000000000000" pitchFamily="34" charset="-120"/>
              </a:rPr>
              <a:t>比如 </a:t>
            </a:r>
            <a:r>
              <a:rPr lang="zh-TW" altLang="en-US" b="1" u="sng" dirty="0">
                <a:solidFill>
                  <a:srgbClr val="000000"/>
                </a:solidFill>
                <a:effectLst/>
                <a:latin typeface="PingFang TC" panose="020B0400000000000000" pitchFamily="34" charset="-120"/>
                <a:ea typeface="PingFang TC" panose="020B0400000000000000" pitchFamily="34" charset="-120"/>
              </a:rPr>
              <a:t>編號 </a:t>
            </a:r>
            <a:r>
              <a:rPr lang="en-US" altLang="zh-TW" b="1" u="sng" dirty="0">
                <a:solidFill>
                  <a:srgbClr val="000000"/>
                </a:solidFill>
                <a:effectLst/>
                <a:latin typeface="PingFang TC" panose="020B0400000000000000" pitchFamily="34" charset="-120"/>
                <a:ea typeface="PingFang TC" panose="020B0400000000000000" pitchFamily="34" charset="-120"/>
              </a:rPr>
              <a:t>1</a:t>
            </a:r>
            <a:r>
              <a:rPr lang="zh-TW" altLang="en-US" b="1" u="sng" dirty="0">
                <a:solidFill>
                  <a:srgbClr val="000000"/>
                </a:solidFill>
                <a:effectLst/>
                <a:latin typeface="PingFang TC" panose="020B0400000000000000" pitchFamily="34" charset="-120"/>
                <a:ea typeface="PingFang TC" panose="020B0400000000000000" pitchFamily="34" charset="-120"/>
              </a:rPr>
              <a:t> 直線</a:t>
            </a:r>
            <a:r>
              <a:rPr lang="zh-TW" altLang="en-US" dirty="0">
                <a:solidFill>
                  <a:srgbClr val="000000"/>
                </a:solidFill>
                <a:effectLst/>
                <a:latin typeface="PingFang TC" panose="020B0400000000000000" pitchFamily="34" charset="-120"/>
                <a:ea typeface="PingFang TC" panose="020B0400000000000000" pitchFamily="34" charset="-120"/>
              </a:rPr>
              <a:t> 對應 </a:t>
            </a:r>
            <a:r>
              <a:rPr lang="zh-TW" altLang="en-US" b="1" u="sng" dirty="0">
                <a:solidFill>
                  <a:srgbClr val="000000"/>
                </a:solidFill>
                <a:effectLst/>
                <a:latin typeface="PingFang TC" panose="020B0400000000000000" pitchFamily="34" charset="-120"/>
                <a:ea typeface="PingFang TC" panose="020B0400000000000000" pitchFamily="34" charset="-120"/>
              </a:rPr>
              <a:t>這點</a:t>
            </a:r>
            <a:endParaRPr lang="en-US" altLang="zh-TW" b="1" u="sng" dirty="0">
              <a:solidFill>
                <a:srgbClr val="000000"/>
              </a:solidFill>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solidFill>
                <a:srgbClr val="000000"/>
              </a:solidFill>
              <a:effectLst/>
              <a:latin typeface="PingFang TC" panose="020B0400000000000000" pitchFamily="34" charset="-120"/>
              <a:ea typeface="PingFang TC" panose="020B04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000000"/>
                </a:solidFill>
                <a:effectLst/>
                <a:latin typeface="PingFang TC" panose="020B0400000000000000" pitchFamily="34" charset="-120"/>
                <a:ea typeface="PingFang TC" panose="020B0400000000000000" pitchFamily="34" charset="-120"/>
              </a:rPr>
              <a:t>同理，下面</a:t>
            </a:r>
            <a:r>
              <a:rPr lang="zh-TW" altLang="en-US" b="1" u="sng" dirty="0">
                <a:solidFill>
                  <a:srgbClr val="000000"/>
                </a:solidFill>
                <a:effectLst/>
                <a:latin typeface="PingFang TC" panose="020B0400000000000000" pitchFamily="34" charset="-120"/>
                <a:ea typeface="PingFang TC" panose="020B0400000000000000" pitchFamily="34" charset="-120"/>
              </a:rPr>
              <a:t>三個點</a:t>
            </a:r>
            <a:r>
              <a:rPr lang="zh-TW" altLang="en-US" dirty="0">
                <a:solidFill>
                  <a:srgbClr val="000000"/>
                </a:solidFill>
                <a:effectLst/>
                <a:latin typeface="PingFang TC" panose="020B0400000000000000" pitchFamily="34" charset="-120"/>
                <a:ea typeface="PingFang TC" panose="020B0400000000000000" pitchFamily="34" charset="-120"/>
              </a:rPr>
              <a:t>，可以變成右邊 </a:t>
            </a:r>
            <a:r>
              <a:rPr lang="zh-TW" altLang="en-US" b="1" u="sng" dirty="0">
                <a:solidFill>
                  <a:srgbClr val="000000"/>
                </a:solidFill>
                <a:effectLst/>
                <a:latin typeface="PingFang TC" panose="020B0400000000000000" pitchFamily="34" charset="-120"/>
                <a:ea typeface="PingFang TC" panose="020B0400000000000000" pitchFamily="34" charset="-120"/>
              </a:rPr>
              <a:t>三條曲線</a:t>
            </a:r>
            <a:endParaRPr lang="en-US" altLang="zh-TW" b="1" u="sng" dirty="0">
              <a:solidFill>
                <a:srgbClr val="000000"/>
              </a:solidFill>
              <a:effectLst/>
              <a:latin typeface="PingFang TC" panose="020B0400000000000000" pitchFamily="34" charset="-120"/>
              <a:ea typeface="PingFang TC" panose="020B0400000000000000" pitchFamily="34" charset="-12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solidFill>
                  <a:srgbClr val="000000"/>
                </a:solidFill>
                <a:effectLst/>
                <a:latin typeface="PingFang TC" panose="020B0400000000000000" pitchFamily="34" charset="-120"/>
                <a:ea typeface="PingFang TC" panose="020B0400000000000000" pitchFamily="34" charset="-120"/>
              </a:rPr>
              <a:t>三條</a:t>
            </a:r>
            <a:r>
              <a:rPr lang="zh-TW" altLang="en-US" b="1" u="sng" dirty="0">
                <a:solidFill>
                  <a:srgbClr val="000000"/>
                </a:solidFill>
                <a:effectLst/>
                <a:latin typeface="PingFang TC" panose="020B0400000000000000" pitchFamily="34" charset="-120"/>
                <a:ea typeface="PingFang TC" panose="020B0400000000000000" pitchFamily="34" charset="-120"/>
              </a:rPr>
              <a:t>曲線的交點</a:t>
            </a:r>
            <a:r>
              <a:rPr lang="zh-TW" altLang="en-US" dirty="0">
                <a:solidFill>
                  <a:srgbClr val="000000"/>
                </a:solidFill>
                <a:effectLst/>
                <a:latin typeface="PingFang TC" panose="020B0400000000000000" pitchFamily="34" charset="-120"/>
                <a:ea typeface="PingFang TC" panose="020B0400000000000000" pitchFamily="34" charset="-120"/>
              </a:rPr>
              <a:t>，就是左邊 </a:t>
            </a:r>
            <a:r>
              <a:rPr lang="zh-TW" altLang="en-US" b="1" u="sng" dirty="0">
                <a:solidFill>
                  <a:srgbClr val="000000"/>
                </a:solidFill>
                <a:effectLst/>
                <a:latin typeface="PingFang TC" panose="020B0400000000000000" pitchFamily="34" charset="-120"/>
                <a:ea typeface="PingFang TC" panose="020B0400000000000000" pitchFamily="34" charset="-120"/>
              </a:rPr>
              <a:t>這條直線</a:t>
            </a:r>
            <a:endParaRPr kumimoji="1" lang="en-US" altLang="zh-TW" dirty="0"/>
          </a:p>
          <a:p>
            <a:r>
              <a:rPr kumimoji="1" lang="zh-TW" altLang="en-US" dirty="0"/>
              <a:t>（這邊停一下，想看看）</a:t>
            </a:r>
            <a:endParaRPr kumimoji="1" lang="en-US" altLang="zh-TW" dirty="0"/>
          </a:p>
          <a:p>
            <a:endParaRPr kumimoji="1" lang="en-US" altLang="zh-TW" dirty="0"/>
          </a:p>
          <a:p>
            <a:r>
              <a:rPr kumimoji="1" lang="zh-TW" altLang="en-US" dirty="0"/>
              <a:t>所以 一張影像 有 </a:t>
            </a:r>
            <a:r>
              <a:rPr kumimoji="1" lang="zh-TW" altLang="en-US" b="1" u="sng" dirty="0"/>
              <a:t>好幾條直線</a:t>
            </a:r>
            <a:r>
              <a:rPr kumimoji="1" lang="zh-TW" altLang="en-US" dirty="0"/>
              <a:t>，</a:t>
            </a:r>
            <a:r>
              <a:rPr kumimoji="1" lang="zh-TW" altLang="en-US" b="1" u="sng" dirty="0"/>
              <a:t>越多點 </a:t>
            </a:r>
            <a:r>
              <a:rPr kumimoji="1" lang="zh-TW" altLang="en-US" b="0" u="sng" dirty="0"/>
              <a:t>經過</a:t>
            </a:r>
            <a:r>
              <a:rPr kumimoji="1" lang="zh-TW" altLang="en-US" b="0" dirty="0"/>
              <a:t> 的 </a:t>
            </a:r>
            <a:r>
              <a:rPr kumimoji="1" lang="zh-TW" altLang="en-US" b="1" u="sng" dirty="0"/>
              <a:t>直線</a:t>
            </a:r>
            <a:r>
              <a:rPr kumimoji="1" lang="zh-TW" altLang="en-US" b="0" u="none" dirty="0"/>
              <a:t> ，</a:t>
            </a:r>
            <a:r>
              <a:rPr kumimoji="1" lang="zh-TW" altLang="en-US" b="1" u="sng" dirty="0"/>
              <a:t>越好</a:t>
            </a:r>
            <a:endParaRPr kumimoji="1" lang="en-US" altLang="zh-TW" dirty="0"/>
          </a:p>
          <a:p>
            <a:pPr marL="171450" indent="-171450">
              <a:buFont typeface="Arial" panose="020B0604020202020204" pitchFamily="34" charset="0"/>
              <a:buChar char="•"/>
            </a:pPr>
            <a:r>
              <a:rPr kumimoji="1" lang="zh-TW" altLang="en-US" b="1" u="sng" dirty="0"/>
              <a:t>用投票</a:t>
            </a:r>
            <a:r>
              <a:rPr kumimoji="1" lang="zh-TW" altLang="en-US" dirty="0"/>
              <a:t>來表決</a:t>
            </a:r>
            <a:endParaRPr kumimoji="1" lang="en-US" altLang="zh-TW" dirty="0"/>
          </a:p>
          <a:p>
            <a:endParaRPr kumimoji="1" lang="en-US" altLang="zh-TW" dirty="0"/>
          </a:p>
          <a:p>
            <a:r>
              <a:rPr kumimoji="1" lang="zh-TW" altLang="en-US" dirty="0"/>
              <a:t>下面給一個</a:t>
            </a:r>
            <a:r>
              <a:rPr kumimoji="1" lang="zh-TW" altLang="en-US" b="1" u="sng" dirty="0"/>
              <a:t>簡單範例</a:t>
            </a:r>
            <a:endParaRPr kumimoji="1" lang="en-US" altLang="zh-TW" b="1" u="sng" dirty="0"/>
          </a:p>
          <a:p>
            <a:r>
              <a:rPr kumimoji="1" lang="en-US" altLang="zh-TW" dirty="0"/>
              <a:t>--------------------</a:t>
            </a:r>
          </a:p>
          <a:p>
            <a:endParaRPr kumimoji="1" lang="en-US" altLang="zh-TW" dirty="0"/>
          </a:p>
          <a:p>
            <a:endParaRPr kumimoji="1" lang="en-US" altLang="zh-TW" dirty="0"/>
          </a:p>
          <a:p>
            <a:r>
              <a:rPr kumimoji="1" lang="en-US" altLang="zh-TW" dirty="0"/>
              <a:t>(c) Family of lines, common point</a:t>
            </a:r>
          </a:p>
          <a:p>
            <a:r>
              <a:rPr kumimoji="1" lang="en-US" altLang="zh-TW" dirty="0"/>
              <a:t>(d) Hough transform of (c)</a:t>
            </a:r>
          </a:p>
          <a:p>
            <a:r>
              <a:rPr kumimoji="1" lang="en-US" altLang="zh-TW" dirty="0"/>
              <a:t>(e) Colinear points </a:t>
            </a:r>
            <a:r>
              <a:rPr kumimoji="1" lang="zh-TW" altLang="en-US" dirty="0"/>
              <a:t>共線點</a:t>
            </a:r>
            <a:endParaRPr kumimoji="1" lang="en-US" altLang="zh-TW" dirty="0"/>
          </a:p>
          <a:p>
            <a:r>
              <a:rPr kumimoji="1" lang="en-US" altLang="zh-TW" dirty="0"/>
              <a:t>(f) Hough transform of (e)</a:t>
            </a:r>
            <a:endParaRPr kumimoji="1"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83</a:t>
            </a:fld>
            <a:endParaRPr lang="zh-TW" altLang="en-US"/>
          </a:p>
        </p:txBody>
      </p:sp>
    </p:spTree>
    <p:extLst>
      <p:ext uri="{BB962C8B-B14F-4D97-AF65-F5344CB8AC3E}">
        <p14:creationId xmlns:p14="http://schemas.microsoft.com/office/powerpoint/2010/main" val="36755800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先將</a:t>
            </a:r>
            <a:r>
              <a:rPr lang="en-US" altLang="zh-TW" dirty="0"/>
              <a:t> </a:t>
            </a:r>
            <a:r>
              <a:rPr lang="en-US" altLang="zh-TW" b="0" u="none" dirty="0"/>
              <a:t>(x, y) </a:t>
            </a:r>
            <a:r>
              <a:rPr lang="zh-TW" altLang="en-US" b="0" u="none" dirty="0"/>
              <a:t>座標 </a:t>
            </a:r>
            <a:r>
              <a:rPr lang="zh-TW" altLang="en-US" b="1" u="sng" dirty="0"/>
              <a:t>轉</a:t>
            </a:r>
            <a:r>
              <a:rPr lang="zh-TW" altLang="en-US" b="0" u="none" dirty="0"/>
              <a:t> </a:t>
            </a:r>
            <a:r>
              <a:rPr lang="en-US" altLang="zh-TW" b="0" u="none" dirty="0"/>
              <a:t>(r, c) </a:t>
            </a:r>
            <a:r>
              <a:rPr lang="zh-TW" altLang="en-US" b="0" u="none" dirty="0"/>
              <a:t>座標</a:t>
            </a:r>
            <a:endParaRPr lang="en-US" altLang="zh-TW" b="0" u="none" dirty="0"/>
          </a:p>
          <a:p>
            <a:pPr marL="171450" indent="-171450">
              <a:buFont typeface="Arial" panose="020B0604020202020204" pitchFamily="34" charset="0"/>
              <a:buChar char="•"/>
            </a:pPr>
            <a:r>
              <a:rPr lang="zh-TW" altLang="en-US" b="1" u="sng" dirty="0"/>
              <a:t>軸</a:t>
            </a:r>
            <a:r>
              <a:rPr lang="zh-TW" altLang="en-US" dirty="0"/>
              <a:t>剛好</a:t>
            </a:r>
            <a:r>
              <a:rPr lang="zh-TW" altLang="en-US" b="1" u="sng" dirty="0"/>
              <a:t>互換</a:t>
            </a:r>
            <a:endParaRPr lang="en-US" altLang="zh-TW" b="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1200" dirty="0">
                <a:solidFill>
                  <a:srgbClr val="00B050"/>
                </a:solidFill>
              </a:rPr>
              <a:t>數學式：</a:t>
            </a:r>
            <a:endParaRPr kumimoji="1" lang="en-US" altLang="zh-TW" sz="1200" b="1" u="sng" dirty="0">
              <a:solidFill>
                <a:srgbClr val="00B050"/>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200" b="0" u="none" dirty="0">
                <a:solidFill>
                  <a:srgbClr val="00B050"/>
                </a:solidFill>
              </a:rPr>
              <a:t>d</a:t>
            </a:r>
            <a:r>
              <a:rPr lang="zh-TW" altLang="en-US" sz="1200" b="0" u="none" dirty="0">
                <a:solidFill>
                  <a:srgbClr val="00B050"/>
                </a:solidFill>
              </a:rPr>
              <a:t>：</a:t>
            </a:r>
            <a:r>
              <a:rPr lang="zh-TW" altLang="en-US" sz="1200" b="1" u="sng" dirty="0">
                <a:solidFill>
                  <a:srgbClr val="00B050"/>
                </a:solidFill>
              </a:rPr>
              <a:t>垂直線</a:t>
            </a:r>
            <a:r>
              <a:rPr lang="zh-TW" altLang="en-US" sz="1200" dirty="0">
                <a:solidFill>
                  <a:srgbClr val="00B050"/>
                </a:solidFill>
              </a:rPr>
              <a:t> 到 原點 的 </a:t>
            </a:r>
            <a:r>
              <a:rPr lang="zh-TW" altLang="en-US" sz="1200" b="1" u="sng" dirty="0">
                <a:solidFill>
                  <a:srgbClr val="00B050"/>
                </a:solidFill>
              </a:rPr>
              <a:t>距離</a:t>
            </a:r>
            <a:r>
              <a:rPr lang="zh-TW" altLang="en-US" sz="1200" b="0" u="none" dirty="0">
                <a:solidFill>
                  <a:srgbClr val="00B050"/>
                </a:solidFill>
              </a:rPr>
              <a:t>，</a:t>
            </a:r>
            <a:r>
              <a:rPr kumimoji="1" lang="zh-TW" altLang="en-US" dirty="0"/>
              <a:t>以</a:t>
            </a:r>
            <a:r>
              <a:rPr kumimoji="1" lang="en-US" altLang="zh-TW" dirty="0" err="1"/>
              <a:t>r,c</a:t>
            </a:r>
            <a:r>
              <a:rPr kumimoji="1" lang="en-US" altLang="zh-TW" dirty="0"/>
              <a:t> </a:t>
            </a:r>
            <a:r>
              <a:rPr kumimoji="1" lang="zh-TW" altLang="en-US" b="1" u="sng" dirty="0"/>
              <a:t>座標點</a:t>
            </a:r>
            <a:r>
              <a:rPr kumimoji="1" lang="zh-TW" altLang="en-US" b="0" u="none" dirty="0"/>
              <a:t> 代入換算</a:t>
            </a:r>
            <a:endParaRPr kumimoji="1" lang="en-US" altLang="zh-TW" b="0" u="none" dirty="0"/>
          </a:p>
          <a:p>
            <a:pPr marL="171450" indent="-171450">
              <a:buFont typeface="Arial" panose="020B0604020202020204" pitchFamily="34" charset="0"/>
              <a:buChar char="•"/>
            </a:pPr>
            <a:endParaRPr lang="zh-TW" altLang="en-US" b="1" u="sng" dirty="0"/>
          </a:p>
        </p:txBody>
      </p:sp>
      <p:sp>
        <p:nvSpPr>
          <p:cNvPr id="4" name="日期版面配置區 3"/>
          <p:cNvSpPr>
            <a:spLocks noGrp="1"/>
          </p:cNvSpPr>
          <p:nvPr>
            <p:ph type="dt" idx="1"/>
          </p:nvPr>
        </p:nvSpPr>
        <p:spPr/>
        <p:txBody>
          <a:bodyPr/>
          <a:lstStyle/>
          <a:p>
            <a:pPr>
              <a:defRPr/>
            </a:pPr>
            <a:endParaRPr lang="en-US" altLang="zh-TW"/>
          </a:p>
        </p:txBody>
      </p:sp>
      <p:sp>
        <p:nvSpPr>
          <p:cNvPr id="5" name="投影片編號版面配置區 4"/>
          <p:cNvSpPr>
            <a:spLocks noGrp="1"/>
          </p:cNvSpPr>
          <p:nvPr>
            <p:ph type="sldNum" sz="quarter" idx="5"/>
          </p:nvPr>
        </p:nvSpPr>
        <p:spPr/>
        <p:txBody>
          <a:bodyPr/>
          <a:lstStyle/>
          <a:p>
            <a:pPr>
              <a:defRPr/>
            </a:pPr>
            <a:fld id="{AD4F4B88-EBBF-4EE4-875E-CAFEB645236C}" type="slidenum">
              <a:rPr lang="en-US" altLang="zh-TW" smtClean="0"/>
              <a:pPr>
                <a:defRPr/>
              </a:pPr>
              <a:t>84</a:t>
            </a:fld>
            <a:endParaRPr lang="en-US" altLang="zh-TW"/>
          </a:p>
        </p:txBody>
      </p:sp>
    </p:spTree>
    <p:extLst>
      <p:ext uri="{BB962C8B-B14F-4D97-AF65-F5344CB8AC3E}">
        <p14:creationId xmlns:p14="http://schemas.microsoft.com/office/powerpoint/2010/main" val="34314912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b="1" u="sng" dirty="0"/>
                  <a:t>表格裡紅字</a:t>
                </a:r>
                <a:r>
                  <a:rPr kumimoji="1" lang="zh-TW" altLang="en-US" dirty="0"/>
                  <a:t>表示：</a:t>
                </a:r>
                <a:r>
                  <a:rPr lang="zh-TW" altLang="en-US" sz="1200" b="1" u="sng" dirty="0">
                    <a:solidFill>
                      <a:srgbClr val="00B050"/>
                    </a:solidFill>
                  </a:rPr>
                  <a:t>距離</a:t>
                </a:r>
                <a:r>
                  <a:rPr lang="en-US" altLang="zh-TW" sz="1200" b="1" u="sng" dirty="0">
                    <a:solidFill>
                      <a:srgbClr val="00B050"/>
                    </a:solidFill>
                  </a:rPr>
                  <a:t>d</a:t>
                </a:r>
                <a:endParaRPr kumimoji="1"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dirty="0"/>
                  <a:t>(</a:t>
                </a:r>
                <a:r>
                  <a:rPr kumimoji="1" lang="en-US" altLang="zh-TW" dirty="0" err="1"/>
                  <a:t>r,c</a:t>
                </a:r>
                <a:r>
                  <a:rPr kumimoji="1" lang="en-US" altLang="zh-TW" dirty="0"/>
                  <a:t>)</a:t>
                </a:r>
                <a:r>
                  <a:rPr kumimoji="1" lang="zh-TW" altLang="en-US" dirty="0"/>
                  <a:t>：對應</a:t>
                </a:r>
                <a:r>
                  <a:rPr kumimoji="1" lang="zh-TW" altLang="en-US" b="1" u="sng" dirty="0"/>
                  <a:t>座標點</a:t>
                </a:r>
                <a:endParaRPr kumimoji="1"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dirty="0"/>
                  <a:t>過 </a:t>
                </a:r>
                <a:r>
                  <a:rPr kumimoji="1" lang="zh-TW" altLang="en-US" b="1" u="sng" dirty="0"/>
                  <a:t>點</a:t>
                </a:r>
                <a:r>
                  <a:rPr kumimoji="1" lang="zh-TW" altLang="en-US" b="0" u="none" dirty="0"/>
                  <a:t>，</a:t>
                </a:r>
                <a:r>
                  <a:rPr kumimoji="1" lang="zh-TW" altLang="en-US" dirty="0"/>
                  <a:t>直線</a:t>
                </a:r>
                <a:r>
                  <a:rPr kumimoji="1" lang="zh-TW" altLang="en-US" b="1" u="sng" dirty="0"/>
                  <a:t>旋轉 四個角度</a:t>
                </a:r>
                <a:r>
                  <a:rPr kumimoji="1" lang="zh-TW" altLang="en-US" dirty="0"/>
                  <a:t>，</a:t>
                </a:r>
                <a:r>
                  <a:rPr lang="en-US" altLang="zh-TW" sz="1200" dirty="0">
                    <a:solidFill>
                      <a:srgbClr val="FF0000"/>
                    </a:solidFill>
                  </a:rPr>
                  <a:t>-45°</a:t>
                </a:r>
                <a:r>
                  <a:rPr kumimoji="1" lang="zh-TW" altLang="en-US" dirty="0"/>
                  <a:t>～</a:t>
                </a:r>
                <a:r>
                  <a:rPr lang="en-US" altLang="zh-TW" sz="1200" dirty="0">
                    <a:solidFill>
                      <a:srgbClr val="00B050"/>
                    </a:solidFill>
                  </a:rPr>
                  <a:t>90°</a:t>
                </a:r>
                <a:r>
                  <a:rPr lang="zh-TW" altLang="en-US" sz="1200" dirty="0">
                    <a:solidFill>
                      <a:srgbClr val="00B050"/>
                    </a:solidFill>
                  </a:rPr>
                  <a:t> </a:t>
                </a:r>
                <a:br>
                  <a:rPr lang="en-US" altLang="zh-TW" sz="1200" dirty="0">
                    <a:solidFill>
                      <a:srgbClr val="00B050"/>
                    </a:solidFill>
                  </a:rPr>
                </a:br>
                <a:endParaRPr kumimoji="1"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zh-TW" altLang="en-US" dirty="0"/>
                  <a:t>比如以 </a:t>
                </a:r>
                <a:r>
                  <a:rPr lang="en-US" altLang="zh-TW" sz="1050" dirty="0"/>
                  <a:t>(</a:t>
                </a:r>
                <a:r>
                  <a:rPr lang="en-US" altLang="zh-TW" sz="1200" dirty="0"/>
                  <a:t>1,1)</a:t>
                </a:r>
                <a:r>
                  <a:rPr lang="zh-TW" altLang="en-US" sz="1200" dirty="0"/>
                  <a:t> 這點來看：</a:t>
                </a:r>
                <a:endParaRPr lang="en-US" altLang="zh-TW"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sz="1200" dirty="0">
                    <a:solidFill>
                      <a:srgbClr val="FF0000"/>
                    </a:solidFill>
                  </a:rPr>
                  <a:t>-45°</a:t>
                </a:r>
                <a:r>
                  <a:rPr lang="zh-TW" altLang="en-US" sz="1200" dirty="0">
                    <a:solidFill>
                      <a:srgbClr val="FF0000"/>
                    </a:solidFill>
                  </a:rPr>
                  <a:t> 時，線 直接 </a:t>
                </a:r>
                <a:r>
                  <a:rPr lang="zh-TW" altLang="en-US" sz="1200" b="1" u="sng" dirty="0">
                    <a:solidFill>
                      <a:srgbClr val="FF0000"/>
                    </a:solidFill>
                  </a:rPr>
                  <a:t>過 原點</a:t>
                </a:r>
                <a:r>
                  <a:rPr lang="zh-TW" altLang="en-US" sz="1200" dirty="0">
                    <a:solidFill>
                      <a:srgbClr val="FF0000"/>
                    </a:solidFill>
                  </a:rPr>
                  <a:t>，距離 </a:t>
                </a:r>
                <a:r>
                  <a:rPr lang="en-US" altLang="zh-TW" sz="1200" dirty="0">
                    <a:solidFill>
                      <a:srgbClr val="FF0000"/>
                    </a:solidFill>
                  </a:rPr>
                  <a:t>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200" dirty="0">
                    <a:solidFill>
                      <a:srgbClr val="FF0000"/>
                    </a:solidFill>
                  </a:rPr>
                  <a:t>   </a:t>
                </a:r>
                <a:r>
                  <a:rPr lang="en-US" altLang="zh-TW" sz="1200" dirty="0">
                    <a:solidFill>
                      <a:srgbClr val="FF0000"/>
                    </a:solidFill>
                  </a:rPr>
                  <a:t>0°</a:t>
                </a:r>
                <a:r>
                  <a:rPr lang="zh-TW" altLang="en-US" sz="1200" dirty="0">
                    <a:solidFill>
                      <a:srgbClr val="FF0000"/>
                    </a:solidFill>
                  </a:rPr>
                  <a:t> 時，線與原點，距離 </a:t>
                </a:r>
                <a:r>
                  <a:rPr lang="en-US" altLang="zh-TW" sz="1200" dirty="0">
                    <a:solidFill>
                      <a:srgbClr val="FF0000"/>
                    </a:solidFill>
                  </a:rPr>
                  <a:t>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200" dirty="0">
                    <a:solidFill>
                      <a:srgbClr val="FF0000"/>
                    </a:solidFill>
                  </a:rPr>
                  <a:t> </a:t>
                </a:r>
                <a:r>
                  <a:rPr lang="en-US" altLang="zh-TW" sz="1200" dirty="0">
                    <a:solidFill>
                      <a:srgbClr val="FF0000"/>
                    </a:solidFill>
                  </a:rPr>
                  <a:t>45°</a:t>
                </a:r>
                <a:r>
                  <a:rPr lang="zh-TW" altLang="en-US" sz="1200" dirty="0">
                    <a:solidFill>
                      <a:srgbClr val="FF0000"/>
                    </a:solidFill>
                  </a:rPr>
                  <a:t> 時，線與原點，距離 </a:t>
                </a:r>
                <a14:m>
                  <m:oMath xmlns:m="http://schemas.openxmlformats.org/officeDocument/2006/math">
                    <m:rad>
                      <m:radPr>
                        <m:degHide m:val="on"/>
                        <m:ctrlPr>
                          <a:rPr lang="zh-TW" altLang="en-US" sz="1200" i="1" smtClean="0">
                            <a:solidFill>
                              <a:srgbClr val="FF0000"/>
                            </a:solidFill>
                            <a:latin typeface="Cambria Math" panose="02040503050406030204" pitchFamily="18" charset="0"/>
                          </a:rPr>
                        </m:ctrlPr>
                      </m:radPr>
                      <m:deg/>
                      <m:e>
                        <m:r>
                          <a:rPr lang="en-US" altLang="zh-TW" sz="1200" b="0" i="1" smtClean="0">
                            <a:solidFill>
                              <a:srgbClr val="FF0000"/>
                            </a:solidFill>
                            <a:latin typeface="Cambria Math" panose="02040503050406030204" pitchFamily="18" charset="0"/>
                          </a:rPr>
                          <m:t>2</m:t>
                        </m:r>
                      </m:e>
                    </m:rad>
                    <m:r>
                      <a:rPr lang="en-US" altLang="zh-TW" sz="1200" b="0" i="1" smtClean="0">
                        <a:solidFill>
                          <a:srgbClr val="FF0000"/>
                        </a:solidFill>
                        <a:latin typeface="Cambria Math" panose="02040503050406030204" pitchFamily="18" charset="0"/>
                      </a:rPr>
                      <m:t>=1.414</m:t>
                    </m:r>
                  </m:oMath>
                </a14:m>
                <a:endParaRPr lang="en-US" altLang="zh-TW" sz="1200" dirty="0">
                  <a:solidFill>
                    <a:srgbClr val="FF0000"/>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200" dirty="0">
                    <a:solidFill>
                      <a:srgbClr val="FF0000"/>
                    </a:solidFill>
                  </a:rPr>
                  <a:t> </a:t>
                </a:r>
                <a:r>
                  <a:rPr lang="en-US" altLang="zh-TW" sz="1200" dirty="0">
                    <a:solidFill>
                      <a:srgbClr val="FF0000"/>
                    </a:solidFill>
                  </a:rPr>
                  <a:t>90°</a:t>
                </a:r>
                <a:r>
                  <a:rPr lang="zh-TW" altLang="en-US" sz="1200" dirty="0">
                    <a:solidFill>
                      <a:srgbClr val="FF0000"/>
                    </a:solidFill>
                  </a:rPr>
                  <a:t> 時，線與原點，距離 </a:t>
                </a:r>
                <a:r>
                  <a:rPr lang="en-US" altLang="zh-TW" sz="1200" dirty="0">
                    <a:solidFill>
                      <a:srgbClr val="FF0000"/>
                    </a:solidFill>
                  </a:rPr>
                  <a:t>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050" dirty="0"/>
                  <a:t>過點</a:t>
                </a:r>
                <a:r>
                  <a:rPr lang="en-US" altLang="zh-TW" sz="1050" dirty="0"/>
                  <a:t>(</a:t>
                </a:r>
                <a:r>
                  <a:rPr lang="en-US" altLang="zh-TW" sz="1200" dirty="0"/>
                  <a:t>1,0)</a:t>
                </a:r>
                <a:r>
                  <a:rPr lang="zh-TW" altLang="en-US" sz="1200" dirty="0"/>
                  <a:t>，</a:t>
                </a:r>
                <a:r>
                  <a:rPr lang="en-US" altLang="zh-TW" sz="1200" dirty="0">
                    <a:solidFill>
                      <a:srgbClr val="FF0000"/>
                    </a:solidFill>
                  </a:rPr>
                  <a:t>-45°</a:t>
                </a:r>
                <a:r>
                  <a:rPr lang="zh-TW" altLang="en-US" sz="1200" dirty="0">
                    <a:solidFill>
                      <a:srgbClr val="FF0000"/>
                    </a:solidFill>
                  </a:rPr>
                  <a:t>時，座標代入公式：</a:t>
                </a:r>
                <a14:m>
                  <m:oMath xmlns:m="http://schemas.openxmlformats.org/officeDocument/2006/math">
                    <m:r>
                      <m:rPr>
                        <m:sty m:val="p"/>
                      </m:rPr>
                      <a:rPr lang="en-US" altLang="zh-TW" sz="1200" b="0" i="0" dirty="0" smtClean="0">
                        <a:solidFill>
                          <a:srgbClr val="FF0000"/>
                        </a:solidFill>
                        <a:latin typeface="Cambria Math" panose="02040503050406030204" pitchFamily="18" charset="0"/>
                      </a:rPr>
                      <m:t>sin</m:t>
                    </m:r>
                    <m:d>
                      <m:dPr>
                        <m:ctrlPr>
                          <a:rPr lang="en-US" altLang="zh-TW" sz="1200" b="0" i="1" dirty="0" smtClean="0">
                            <a:solidFill>
                              <a:srgbClr val="FF0000"/>
                            </a:solidFill>
                            <a:latin typeface="Cambria Math" panose="02040503050406030204" pitchFamily="18" charset="0"/>
                          </a:rPr>
                        </m:ctrlPr>
                      </m:dPr>
                      <m:e>
                        <m:r>
                          <a:rPr lang="en-US" altLang="zh-TW" sz="1200" i="1" dirty="0" smtClean="0">
                            <a:solidFill>
                              <a:srgbClr val="FF0000"/>
                            </a:solidFill>
                            <a:latin typeface="Cambria Math" panose="02040503050406030204" pitchFamily="18" charset="0"/>
                          </a:rPr>
                          <m:t>−45°</m:t>
                        </m:r>
                      </m:e>
                    </m:d>
                    <m:r>
                      <a:rPr kumimoji="1" lang="en-US" altLang="zh-TW" b="0" i="1" dirty="0" smtClean="0">
                        <a:latin typeface="Cambria Math" panose="02040503050406030204" pitchFamily="18" charset="0"/>
                      </a:rPr>
                      <m:t>=</m:t>
                    </m:r>
                    <m:r>
                      <a:rPr lang="en-US" altLang="zh-TW" sz="1200" i="1" dirty="0" smtClean="0">
                        <a:solidFill>
                          <a:srgbClr val="FF0000"/>
                        </a:solidFill>
                        <a:latin typeface="Cambria Math" panose="02040503050406030204" pitchFamily="18" charset="0"/>
                      </a:rPr>
                      <m:t>−</m:t>
                    </m:r>
                    <m:f>
                      <m:fPr>
                        <m:ctrlPr>
                          <a:rPr kumimoji="1" lang="en-US" altLang="zh-TW" sz="1200" b="0" i="1" smtClean="0">
                            <a:solidFill>
                              <a:srgbClr val="FF0000"/>
                            </a:solidFill>
                            <a:latin typeface="Cambria Math" panose="02040503050406030204" pitchFamily="18" charset="0"/>
                          </a:rPr>
                        </m:ctrlPr>
                      </m:fPr>
                      <m:num>
                        <m:rad>
                          <m:radPr>
                            <m:degHide m:val="on"/>
                            <m:ctrlPr>
                              <a:rPr lang="zh-TW" altLang="en-US" sz="1200" i="1" smtClean="0">
                                <a:solidFill>
                                  <a:srgbClr val="FF0000"/>
                                </a:solidFill>
                                <a:latin typeface="Cambria Math" panose="02040503050406030204" pitchFamily="18" charset="0"/>
                              </a:rPr>
                            </m:ctrlPr>
                          </m:radPr>
                          <m:deg/>
                          <m:e>
                            <m:r>
                              <a:rPr lang="en-US" altLang="zh-TW" sz="1200" b="0" i="1" smtClean="0">
                                <a:solidFill>
                                  <a:srgbClr val="FF0000"/>
                                </a:solidFill>
                                <a:latin typeface="Cambria Math" panose="02040503050406030204" pitchFamily="18" charset="0"/>
                              </a:rPr>
                              <m:t>2</m:t>
                            </m:r>
                          </m:e>
                        </m:rad>
                      </m:num>
                      <m:den>
                        <m:r>
                          <a:rPr lang="en-US" altLang="zh-TW" sz="1200" b="0" i="1" smtClean="0">
                            <a:solidFill>
                              <a:srgbClr val="FF0000"/>
                            </a:solidFill>
                            <a:latin typeface="Cambria Math" panose="02040503050406030204" pitchFamily="18" charset="0"/>
                          </a:rPr>
                          <m:t>2</m:t>
                        </m:r>
                      </m:den>
                    </m:f>
                    <m:r>
                      <a:rPr lang="en-US" altLang="zh-TW" sz="1200" b="0" i="1" smtClean="0">
                        <a:solidFill>
                          <a:srgbClr val="FF0000"/>
                        </a:solidFill>
                        <a:latin typeface="Cambria Math" panose="02040503050406030204" pitchFamily="18" charset="0"/>
                      </a:rPr>
                      <m:t>=−0.707</m:t>
                    </m:r>
                  </m:oMath>
                </a14:m>
                <a:endParaRPr lang="zh-TW" altLang="en-US" sz="1200" dirty="0">
                  <a:solidFill>
                    <a:srgbClr val="FF0000"/>
                  </a:solidFill>
                </a:endParaRPr>
              </a:p>
              <a:p>
                <a:pPr marL="228600" indent="-228600">
                  <a:buFont typeface="+mj-lt"/>
                  <a:buAutoNum type="arabicPeriod"/>
                </a:pPr>
                <a:endParaRPr kumimoji="1" lang="en-US" altLang="zh-TW" sz="1200" dirty="0">
                  <a:solidFill>
                    <a:srgbClr val="FF0000"/>
                  </a:solidFill>
                </a:endParaRPr>
              </a:p>
              <a:p>
                <a:pPr marL="0" indent="0">
                  <a:buFont typeface="+mj-lt"/>
                  <a:buNone/>
                </a:pPr>
                <a:r>
                  <a:rPr kumimoji="1" lang="zh-TW" altLang="en-US" dirty="0"/>
                  <a:t>這個</a:t>
                </a:r>
                <a:r>
                  <a:rPr kumimoji="1" lang="zh-TW" altLang="en-US" b="1" u="sng" dirty="0"/>
                  <a:t>表格數值</a:t>
                </a:r>
                <a:r>
                  <a:rPr kumimoji="1" lang="zh-TW" altLang="en-US" dirty="0"/>
                  <a:t>，再代入到</a:t>
                </a:r>
                <a:r>
                  <a:rPr kumimoji="1" lang="zh-TW" altLang="en-US" b="1" u="sng" dirty="0"/>
                  <a:t>累加器</a:t>
                </a:r>
                <a:endParaRPr kumimoji="1" lang="en-US" altLang="zh-TW" b="1" u="sng" dirty="0"/>
              </a:p>
              <a:p>
                <a:pPr marL="0" indent="0">
                  <a:buFont typeface="+mj-lt"/>
                  <a:buNone/>
                </a:pPr>
                <a:r>
                  <a:rPr kumimoji="1" lang="en-US" altLang="zh-TW" b="0" u="none" dirty="0"/>
                  <a:t>----------</a:t>
                </a:r>
              </a:p>
              <a:p>
                <a:pPr marL="0" indent="0">
                  <a:buFont typeface="+mj-lt"/>
                  <a:buNone/>
                </a:pPr>
                <a:endParaRPr kumimoji="1" lang="en-US" altLang="zh-TW" b="0" u="none" dirty="0"/>
              </a:p>
              <a:p>
                <a:pPr marL="0" indent="0">
                  <a:buFont typeface="+mj-lt"/>
                  <a:buNone/>
                </a:pPr>
                <a:endParaRPr kumimoji="1" lang="en-US" altLang="zh-TW" b="0" u="none" dirty="0"/>
              </a:p>
              <a:p>
                <a:pPr marL="0" indent="0">
                  <a:buFont typeface="+mj-lt"/>
                  <a:buNone/>
                </a:pPr>
                <a:endParaRPr kumimoji="1" lang="en-US" altLang="zh-TW" b="0" u="none" dirty="0"/>
              </a:p>
              <a:p>
                <a:pPr marL="0" indent="0">
                  <a:buFont typeface="+mj-lt"/>
                  <a:buNone/>
                </a:pPr>
                <a:endParaRPr kumimoji="1" lang="en-US" altLang="zh-TW" b="0" u="none"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zh-TW" altLang="en-US" dirty="0"/>
                  <a:t>（</a:t>
                </a:r>
                <a:r>
                  <a:rPr lang="zh-TW" altLang="en-US" dirty="0"/>
                  <a:t>當</a:t>
                </a:r>
                <a14:m>
                  <m:oMath xmlns:m="http://schemas.openxmlformats.org/officeDocument/2006/math">
                    <m:r>
                      <a:rPr kumimoji="1" lang="en-US" altLang="zh-TW" i="1" dirty="0" smtClean="0">
                        <a:latin typeface="Cambria Math" panose="02040503050406030204" pitchFamily="18" charset="0"/>
                      </a:rPr>
                      <m:t>𝜃</m:t>
                    </m:r>
                    <m:r>
                      <a:rPr lang="en-US" altLang="zh-TW" i="1" dirty="0" smtClean="0">
                        <a:latin typeface="Cambria Math" panose="02040503050406030204" pitchFamily="18" charset="0"/>
                        <a:cs typeface="Times New Roman" panose="02020603050405020304" pitchFamily="18" charset="0"/>
                      </a:rPr>
                      <m:t>=0</m:t>
                    </m:r>
                  </m:oMath>
                </a14:m>
                <a:r>
                  <a:rPr lang="zh-TW" altLang="en-US" dirty="0">
                    <a:latin typeface="Times New Roman" panose="02020603050405020304" pitchFamily="18" charset="0"/>
                    <a:cs typeface="Times New Roman" panose="02020603050405020304" pitchFamily="18" charset="0"/>
                  </a:rPr>
                  <a:t> 通過此點垂直線，非水平線，因為</a:t>
                </a:r>
                <a14:m>
                  <m:oMath xmlns:m="http://schemas.openxmlformats.org/officeDocument/2006/math">
                    <m:r>
                      <a:rPr kumimoji="1" lang="en-US" altLang="zh-TW" i="1" dirty="0" smtClean="0">
                        <a:latin typeface="Cambria Math" panose="02040503050406030204" pitchFamily="18" charset="0"/>
                      </a:rPr>
                      <m:t>𝜃</m:t>
                    </m:r>
                  </m:oMath>
                </a14:m>
                <a:r>
                  <a:rPr lang="zh-TW" altLang="en-US" dirty="0">
                    <a:latin typeface="Times New Roman" panose="02020603050405020304" pitchFamily="18" charset="0"/>
                    <a:cs typeface="Times New Roman" panose="02020603050405020304" pitchFamily="18" charset="0"/>
                  </a:rPr>
                  <a:t>指與</a:t>
                </a:r>
                <a:r>
                  <a:rPr lang="en-US" altLang="zh-TW" dirty="0">
                    <a:latin typeface="Times New Roman" panose="02020603050405020304" pitchFamily="18" charset="0"/>
                    <a:cs typeface="Times New Roman" panose="02020603050405020304" pitchFamily="18" charset="0"/>
                  </a:rPr>
                  <a:t>c</a:t>
                </a:r>
                <a:r>
                  <a:rPr lang="zh-TW" altLang="en-US" dirty="0">
                    <a:latin typeface="Times New Roman" panose="02020603050405020304" pitchFamily="18" charset="0"/>
                    <a:cs typeface="Times New Roman" panose="02020603050405020304" pitchFamily="18" charset="0"/>
                  </a:rPr>
                  <a:t>軸的夾角</a:t>
                </a:r>
                <a:r>
                  <a:rPr kumimoji="1" lang="zh-TW" altLang="en-US" dirty="0"/>
                  <a:t>）</a:t>
                </a:r>
                <a:endParaRPr kumimoji="1" lang="en-US" altLang="zh-TW" dirty="0"/>
              </a:p>
              <a:p>
                <a:pPr marL="0" indent="0">
                  <a:buFont typeface="+mj-lt"/>
                  <a:buNone/>
                </a:pPr>
                <a:endParaRPr kumimoji="1" lang="en-US" altLang="zh-TW" b="0" u="none" dirty="0"/>
              </a:p>
            </p:txBody>
          </p:sp>
        </mc:Choice>
        <mc:Fallback xmlns="">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表格裡紅字表示：以</a:t>
                </a:r>
                <a:r>
                  <a:rPr kumimoji="1" lang="en-US" altLang="zh-TW" dirty="0" err="1"/>
                  <a:t>r,c</a:t>
                </a:r>
                <a:r>
                  <a:rPr kumimoji="1" lang="zh-TW" altLang="en-US" dirty="0"/>
                  <a:t>對應座標點，過點直線旋轉 四個角度，</a:t>
                </a:r>
                <a:r>
                  <a:rPr lang="en-US" altLang="zh-TW" sz="1200" dirty="0">
                    <a:solidFill>
                      <a:srgbClr val="FF0000"/>
                    </a:solidFill>
                  </a:rPr>
                  <a:t>-45°</a:t>
                </a:r>
                <a:r>
                  <a:rPr kumimoji="1" lang="zh-TW" altLang="en-US" dirty="0"/>
                  <a:t>～</a:t>
                </a:r>
                <a:r>
                  <a:rPr lang="en-US" altLang="zh-TW" sz="1200" dirty="0">
                    <a:solidFill>
                      <a:srgbClr val="00B050"/>
                    </a:solidFill>
                  </a:rPr>
                  <a:t>90°</a:t>
                </a:r>
                <a:r>
                  <a:rPr lang="zh-TW" altLang="en-US" sz="1200" dirty="0">
                    <a:solidFill>
                      <a:srgbClr val="00B050"/>
                    </a:solidFill>
                  </a:rPr>
                  <a:t> </a:t>
                </a:r>
                <a:br>
                  <a:rPr lang="en-US" altLang="zh-TW" sz="1200" dirty="0">
                    <a:solidFill>
                      <a:srgbClr val="00B050"/>
                    </a:solidFill>
                  </a:rPr>
                </a:br>
                <a:r>
                  <a:rPr lang="zh-TW" altLang="en-US" sz="1200" dirty="0">
                    <a:solidFill>
                      <a:srgbClr val="00B050"/>
                    </a:solidFill>
                  </a:rPr>
                  <a:t>垂直線到原點的距離 </a:t>
                </a:r>
                <a:r>
                  <a:rPr lang="en-US" altLang="zh-TW" sz="1200" dirty="0">
                    <a:solidFill>
                      <a:srgbClr val="00B050"/>
                    </a:solidFill>
                  </a:rPr>
                  <a:t>d</a:t>
                </a:r>
                <a:r>
                  <a:rPr lang="zh-TW" altLang="en-US" sz="1200" dirty="0">
                    <a:solidFill>
                      <a:srgbClr val="00B050"/>
                    </a:solidFill>
                  </a:rPr>
                  <a:t>，也可以表示為 這個式子</a:t>
                </a:r>
                <a:endParaRPr kumimoji="1" lang="en-US" altLang="zh-TW" dirty="0"/>
              </a:p>
              <a:p>
                <a:r>
                  <a:rPr kumimoji="1" lang="zh-TW" altLang="en-US" dirty="0"/>
                  <a:t>（</a:t>
                </a:r>
                <a:r>
                  <a:rPr lang="zh-TW" altLang="en-US" dirty="0"/>
                  <a:t>當</a:t>
                </a:r>
                <a:r>
                  <a:rPr kumimoji="1" lang="en-US" altLang="zh-TW" i="0" dirty="0">
                    <a:latin typeface="Cambria Math" panose="02040503050406030204" pitchFamily="18" charset="0"/>
                  </a:rPr>
                  <a:t>𝜃</a:t>
                </a:r>
                <a:r>
                  <a:rPr lang="en-US" altLang="zh-TW" i="0" dirty="0">
                    <a:latin typeface="Cambria Math" panose="02040503050406030204" pitchFamily="18" charset="0"/>
                    <a:cs typeface="Times New Roman" panose="02020603050405020304" pitchFamily="18" charset="0"/>
                  </a:rPr>
                  <a:t>=0</a:t>
                </a:r>
                <a:r>
                  <a:rPr lang="zh-TW" altLang="en-US" dirty="0">
                    <a:latin typeface="Times New Roman" panose="02020603050405020304" pitchFamily="18" charset="0"/>
                    <a:cs typeface="Times New Roman" panose="02020603050405020304" pitchFamily="18" charset="0"/>
                  </a:rPr>
                  <a:t> 通過此點垂直線，非水平線，因為</a:t>
                </a:r>
                <a:r>
                  <a:rPr kumimoji="1" lang="en-US" altLang="zh-TW" i="0" dirty="0">
                    <a:latin typeface="Cambria Math" panose="02040503050406030204" pitchFamily="18" charset="0"/>
                  </a:rPr>
                  <a:t>𝜃</a:t>
                </a:r>
                <a:r>
                  <a:rPr lang="zh-TW" altLang="en-US" dirty="0">
                    <a:latin typeface="Times New Roman" panose="02020603050405020304" pitchFamily="18" charset="0"/>
                    <a:cs typeface="Times New Roman" panose="02020603050405020304" pitchFamily="18" charset="0"/>
                  </a:rPr>
                  <a:t>指與</a:t>
                </a:r>
                <a:r>
                  <a:rPr lang="en-US" altLang="zh-TW" dirty="0">
                    <a:latin typeface="Times New Roman" panose="02020603050405020304" pitchFamily="18" charset="0"/>
                    <a:cs typeface="Times New Roman" panose="02020603050405020304" pitchFamily="18" charset="0"/>
                  </a:rPr>
                  <a:t>c</a:t>
                </a:r>
                <a:r>
                  <a:rPr lang="zh-TW" altLang="en-US" dirty="0">
                    <a:latin typeface="Times New Roman" panose="02020603050405020304" pitchFamily="18" charset="0"/>
                    <a:cs typeface="Times New Roman" panose="02020603050405020304" pitchFamily="18" charset="0"/>
                  </a:rPr>
                  <a:t>軸的夾角</a:t>
                </a:r>
                <a:r>
                  <a:rPr kumimoji="1" lang="zh-TW" altLang="en-US" dirty="0"/>
                  <a:t>）</a:t>
                </a:r>
                <a:endParaRPr kumimoji="1"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zh-TW" altLang="en-US" dirty="0"/>
                  <a:t>比如以 </a:t>
                </a:r>
                <a:r>
                  <a:rPr lang="en-US" altLang="zh-TW" sz="1050" dirty="0"/>
                  <a:t>(</a:t>
                </a:r>
                <a:r>
                  <a:rPr lang="en-US" altLang="zh-TW" sz="1200" dirty="0"/>
                  <a:t>1,1)</a:t>
                </a:r>
                <a:r>
                  <a:rPr lang="zh-TW" altLang="en-US" sz="1200" dirty="0"/>
                  <a:t> 這點來看：</a:t>
                </a:r>
                <a:endParaRPr lang="en-US" altLang="zh-TW"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sz="1200" dirty="0">
                    <a:solidFill>
                      <a:srgbClr val="FF0000"/>
                    </a:solidFill>
                  </a:rPr>
                  <a:t>-45°</a:t>
                </a:r>
                <a:r>
                  <a:rPr lang="zh-TW" altLang="en-US" sz="1200" dirty="0">
                    <a:solidFill>
                      <a:srgbClr val="FF0000"/>
                    </a:solidFill>
                  </a:rPr>
                  <a:t> 時，線直接過 原點，距離</a:t>
                </a:r>
                <a:r>
                  <a:rPr lang="en-US" altLang="zh-TW" sz="1200" dirty="0">
                    <a:solidFill>
                      <a:srgbClr val="FF0000"/>
                    </a:solidFill>
                  </a:rPr>
                  <a:t>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sz="1200" dirty="0">
                    <a:solidFill>
                      <a:srgbClr val="FF0000"/>
                    </a:solidFill>
                  </a:rPr>
                  <a:t>0°</a:t>
                </a:r>
                <a:r>
                  <a:rPr lang="zh-TW" altLang="en-US" sz="1200" dirty="0">
                    <a:solidFill>
                      <a:srgbClr val="FF0000"/>
                    </a:solidFill>
                  </a:rPr>
                  <a:t> 時，線與原點，距離</a:t>
                </a:r>
                <a:r>
                  <a:rPr lang="en-US" altLang="zh-TW" sz="1200" dirty="0">
                    <a:solidFill>
                      <a:srgbClr val="FF0000"/>
                    </a:solidFill>
                  </a:rPr>
                  <a:t>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sz="1200" dirty="0">
                    <a:solidFill>
                      <a:srgbClr val="FF0000"/>
                    </a:solidFill>
                  </a:rPr>
                  <a:t>45°</a:t>
                </a:r>
                <a:r>
                  <a:rPr lang="zh-TW" altLang="en-US" sz="1200" dirty="0">
                    <a:solidFill>
                      <a:srgbClr val="FF0000"/>
                    </a:solidFill>
                  </a:rPr>
                  <a:t> 時，線與原點，距離</a:t>
                </a:r>
                <a:r>
                  <a:rPr lang="zh-TW" altLang="en-US" sz="1200" i="0">
                    <a:solidFill>
                      <a:srgbClr val="FF0000"/>
                    </a:solidFill>
                    <a:latin typeface="Cambria Math" panose="02040503050406030204" pitchFamily="18" charset="0"/>
                  </a:rPr>
                  <a:t>√</a:t>
                </a:r>
                <a:r>
                  <a:rPr lang="en-US" altLang="zh-TW" sz="1200" b="0" i="0">
                    <a:solidFill>
                      <a:srgbClr val="FF0000"/>
                    </a:solidFill>
                    <a:latin typeface="Cambria Math" panose="02040503050406030204" pitchFamily="18" charset="0"/>
                  </a:rPr>
                  <a:t>2</a:t>
                </a:r>
                <a:endParaRPr lang="en-US" altLang="zh-TW" sz="1200" dirty="0">
                  <a:solidFill>
                    <a:srgbClr val="FF0000"/>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sz="1200" dirty="0">
                    <a:solidFill>
                      <a:srgbClr val="FF0000"/>
                    </a:solidFill>
                  </a:rPr>
                  <a:t>90°</a:t>
                </a:r>
                <a:r>
                  <a:rPr lang="zh-TW" altLang="en-US" sz="1200" dirty="0">
                    <a:solidFill>
                      <a:srgbClr val="FF0000"/>
                    </a:solidFill>
                  </a:rPr>
                  <a:t> 時，線與原點，距離</a:t>
                </a:r>
                <a:r>
                  <a:rPr lang="en-US" altLang="zh-TW" sz="1200" dirty="0">
                    <a:solidFill>
                      <a:srgbClr val="FF0000"/>
                    </a:solidFill>
                  </a:rPr>
                  <a:t>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sz="1050" dirty="0"/>
                  <a:t>(</a:t>
                </a:r>
                <a:r>
                  <a:rPr lang="en-US" altLang="zh-TW" sz="1200" dirty="0"/>
                  <a:t>1,0) </a:t>
                </a:r>
                <a:r>
                  <a:rPr lang="en-US" altLang="zh-TW" sz="1200" dirty="0">
                    <a:solidFill>
                      <a:srgbClr val="FF0000"/>
                    </a:solidFill>
                  </a:rPr>
                  <a:t>-45°</a:t>
                </a:r>
                <a:r>
                  <a:rPr lang="zh-TW" altLang="en-US" sz="1200" dirty="0">
                    <a:solidFill>
                      <a:srgbClr val="FF0000"/>
                    </a:solidFill>
                  </a:rPr>
                  <a:t>時，</a:t>
                </a:r>
                <a:r>
                  <a:rPr lang="en-US" altLang="zh-TW" sz="1200" b="0" i="0" dirty="0">
                    <a:solidFill>
                      <a:srgbClr val="FF0000"/>
                    </a:solidFill>
                    <a:latin typeface="Cambria Math" panose="02040503050406030204" pitchFamily="18" charset="0"/>
                  </a:rPr>
                  <a:t>sin(</a:t>
                </a:r>
                <a:r>
                  <a:rPr lang="en-US" altLang="zh-TW" sz="1200" i="0" dirty="0">
                    <a:solidFill>
                      <a:srgbClr val="FF0000"/>
                    </a:solidFill>
                    <a:latin typeface="Cambria Math" panose="02040503050406030204" pitchFamily="18" charset="0"/>
                  </a:rPr>
                  <a:t>−45°</a:t>
                </a:r>
                <a:r>
                  <a:rPr lang="en-US" altLang="zh-TW" sz="1200" b="0" i="0" dirty="0">
                    <a:solidFill>
                      <a:srgbClr val="FF0000"/>
                    </a:solidFill>
                    <a:latin typeface="Cambria Math" panose="02040503050406030204" pitchFamily="18" charset="0"/>
                  </a:rPr>
                  <a:t>)</a:t>
                </a:r>
                <a:r>
                  <a:rPr lang="en-US" altLang="zh-TW" sz="1200" i="0" dirty="0">
                    <a:solidFill>
                      <a:srgbClr val="FF0000"/>
                    </a:solidFill>
                    <a:latin typeface="Cambria Math" panose="02040503050406030204" pitchFamily="18" charset="0"/>
                  </a:rPr>
                  <a:t> </a:t>
                </a:r>
                <a:r>
                  <a:rPr kumimoji="1" lang="en-US" altLang="zh-TW" b="0" i="0" dirty="0">
                    <a:latin typeface="Cambria Math" panose="02040503050406030204" pitchFamily="18" charset="0"/>
                  </a:rPr>
                  <a:t>=</a:t>
                </a:r>
                <a:r>
                  <a:rPr lang="en-US" altLang="zh-TW" sz="1200" i="0" dirty="0">
                    <a:solidFill>
                      <a:srgbClr val="FF0000"/>
                    </a:solidFill>
                    <a:latin typeface="Cambria Math" panose="02040503050406030204" pitchFamily="18" charset="0"/>
                  </a:rPr>
                  <a:t>−</a:t>
                </a:r>
                <a:r>
                  <a:rPr lang="zh-TW" altLang="en-US" sz="1200" i="0">
                    <a:solidFill>
                      <a:srgbClr val="FF0000"/>
                    </a:solidFill>
                    <a:latin typeface="Cambria Math" panose="02040503050406030204" pitchFamily="18" charset="0"/>
                  </a:rPr>
                  <a:t>√</a:t>
                </a:r>
                <a:r>
                  <a:rPr lang="en-US" altLang="zh-TW" sz="1200" b="0" i="0">
                    <a:solidFill>
                      <a:srgbClr val="FF0000"/>
                    </a:solidFill>
                    <a:latin typeface="Cambria Math" panose="02040503050406030204" pitchFamily="18" charset="0"/>
                  </a:rPr>
                  <a:t>2</a:t>
                </a:r>
                <a:r>
                  <a:rPr kumimoji="1" lang="en-US" altLang="zh-TW" sz="1200" b="0" i="0">
                    <a:solidFill>
                      <a:srgbClr val="FF0000"/>
                    </a:solidFill>
                    <a:latin typeface="Cambria Math" panose="02040503050406030204" pitchFamily="18" charset="0"/>
                  </a:rPr>
                  <a:t>/</a:t>
                </a:r>
                <a:r>
                  <a:rPr lang="en-US" altLang="zh-TW" sz="1200" b="0" i="0">
                    <a:solidFill>
                      <a:srgbClr val="FF0000"/>
                    </a:solidFill>
                    <a:latin typeface="Cambria Math" panose="02040503050406030204" pitchFamily="18" charset="0"/>
                  </a:rPr>
                  <a:t>2</a:t>
                </a:r>
                <a:endParaRPr lang="zh-TW" altLang="en-US" sz="1200" dirty="0">
                  <a:solidFill>
                    <a:srgbClr val="FF0000"/>
                  </a:solidFill>
                </a:endParaRPr>
              </a:p>
              <a:p>
                <a:pPr marL="228600" indent="-228600">
                  <a:buFont typeface="+mj-lt"/>
                  <a:buAutoNum type="arabicPeriod"/>
                </a:pPr>
                <a:endParaRPr kumimoji="1" lang="en-US" altLang="zh-TW" sz="1200" dirty="0">
                  <a:solidFill>
                    <a:srgbClr val="FF0000"/>
                  </a:solidFill>
                </a:endParaRPr>
              </a:p>
              <a:p>
                <a:pPr marL="0" indent="0">
                  <a:buFont typeface="+mj-lt"/>
                  <a:buNone/>
                </a:pPr>
                <a:r>
                  <a:rPr kumimoji="1" lang="zh-TW" altLang="en-US" dirty="0"/>
                  <a:t>這個表格數值，再帶入到累加器</a:t>
                </a:r>
                <a:endParaRPr kumimoji="1" lang="en-US" altLang="zh-TW" dirty="0"/>
              </a:p>
            </p:txBody>
          </p:sp>
        </mc:Fallback>
      </mc:AlternateContent>
      <p:sp>
        <p:nvSpPr>
          <p:cNvPr id="4" name="日期版面配置區 3"/>
          <p:cNvSpPr>
            <a:spLocks noGrp="1"/>
          </p:cNvSpPr>
          <p:nvPr>
            <p:ph type="dt" idx="1"/>
          </p:nvPr>
        </p:nvSpPr>
        <p:spPr/>
        <p:txBody>
          <a:bodyPr/>
          <a:lstStyle/>
          <a:p>
            <a:pPr>
              <a:defRPr/>
            </a:pPr>
            <a:endParaRPr lang="en-US" altLang="zh-TW"/>
          </a:p>
        </p:txBody>
      </p:sp>
      <p:sp>
        <p:nvSpPr>
          <p:cNvPr id="5" name="投影片編號版面配置區 4"/>
          <p:cNvSpPr>
            <a:spLocks noGrp="1"/>
          </p:cNvSpPr>
          <p:nvPr>
            <p:ph type="sldNum" sz="quarter" idx="5"/>
          </p:nvPr>
        </p:nvSpPr>
        <p:spPr/>
        <p:txBody>
          <a:bodyPr/>
          <a:lstStyle/>
          <a:p>
            <a:pPr>
              <a:defRPr/>
            </a:pPr>
            <a:fld id="{AD4F4B88-EBBF-4EE4-875E-CAFEB645236C}" type="slidenum">
              <a:rPr lang="en-US" altLang="zh-TW" smtClean="0"/>
              <a:pPr>
                <a:defRPr/>
              </a:pPr>
              <a:t>85</a:t>
            </a:fld>
            <a:endParaRPr lang="en-US" altLang="zh-TW"/>
          </a:p>
        </p:txBody>
      </p:sp>
    </p:spTree>
    <p:extLst>
      <p:ext uri="{BB962C8B-B14F-4D97-AF65-F5344CB8AC3E}">
        <p14:creationId xmlns:p14="http://schemas.microsoft.com/office/powerpoint/2010/main" val="24718259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t>累加器（</a:t>
            </a:r>
            <a:r>
              <a:rPr lang="en-US" altLang="zh-TW" b="1" dirty="0">
                <a:solidFill>
                  <a:srgbClr val="FF0000"/>
                </a:solidFill>
              </a:rPr>
              <a:t>accumulator array</a:t>
            </a:r>
            <a:r>
              <a:rPr kumimoji="1" lang="zh-TW" altLang="en-US" dirty="0"/>
              <a:t>）</a:t>
            </a:r>
            <a:r>
              <a:rPr kumimoji="1" lang="en-US" altLang="zh-TW" dirty="0"/>
              <a:t> </a:t>
            </a:r>
            <a:r>
              <a:rPr kumimoji="1" lang="zh-TW" altLang="en-US" dirty="0"/>
              <a:t>表格如下</a:t>
            </a:r>
            <a:endParaRPr lang="zh-TW" altLang="en-US" b="1" dirty="0">
              <a:solidFill>
                <a:srgbClr val="FF0000"/>
              </a:solidFill>
            </a:endParaRPr>
          </a:p>
          <a:p>
            <a:pPr marL="171450" indent="-171450">
              <a:buFont typeface="Arial" panose="020B0604020202020204" pitchFamily="34" charset="0"/>
              <a:buChar char="•"/>
            </a:pPr>
            <a:r>
              <a:rPr lang="zh-TW" altLang="en-US" dirty="0"/>
              <a:t>就是 </a:t>
            </a:r>
            <a:r>
              <a:rPr lang="zh-TW" altLang="en-US" b="1" u="sng" dirty="0"/>
              <a:t>投票機制</a:t>
            </a:r>
            <a:r>
              <a:rPr lang="zh-TW" altLang="en-US" dirty="0"/>
              <a:t>，統計：對應 </a:t>
            </a:r>
            <a:r>
              <a:rPr lang="zh-TW" altLang="en-US" b="1" u="sng" dirty="0"/>
              <a:t>距離</a:t>
            </a:r>
            <a:r>
              <a:rPr lang="en-US" altLang="zh-TW" b="1" u="sng" dirty="0"/>
              <a:t>d</a:t>
            </a:r>
            <a:r>
              <a:rPr lang="zh-TW" altLang="en-US" b="0" u="none" dirty="0"/>
              <a:t>（紅色數值 ）</a:t>
            </a:r>
            <a:r>
              <a:rPr lang="zh-TW" altLang="en-US" dirty="0"/>
              <a:t>的 </a:t>
            </a:r>
            <a:r>
              <a:rPr lang="zh-TW" altLang="en-US" b="1" u="sng" dirty="0"/>
              <a:t>角度</a:t>
            </a:r>
            <a:r>
              <a:rPr lang="zh-TW" altLang="en-US" b="0" u="none" dirty="0"/>
              <a:t>（藍色數值 ）</a:t>
            </a:r>
            <a:r>
              <a:rPr lang="zh-TW" altLang="en-US" dirty="0"/>
              <a:t>，總共幾個</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比如：距離：</a:t>
            </a:r>
            <a:r>
              <a:rPr lang="en-US" altLang="zh-TW" sz="1200" dirty="0">
                <a:solidFill>
                  <a:srgbClr val="FF0000"/>
                </a:solidFill>
              </a:rPr>
              <a:t>-0.707</a:t>
            </a:r>
            <a:r>
              <a:rPr lang="zh-TW" altLang="en-US" sz="1200" dirty="0">
                <a:solidFill>
                  <a:srgbClr val="FF0000"/>
                </a:solidFill>
              </a:rPr>
              <a:t>、角度：</a:t>
            </a:r>
            <a:r>
              <a:rPr lang="en-US" altLang="zh-TW" sz="1200" dirty="0">
                <a:solidFill>
                  <a:srgbClr val="0000FF"/>
                </a:solidFill>
              </a:rPr>
              <a:t>-45°</a:t>
            </a:r>
            <a:r>
              <a:rPr lang="zh-TW" altLang="en-US" sz="1200" dirty="0">
                <a:solidFill>
                  <a:srgbClr val="0000FF"/>
                </a:solidFill>
              </a:rPr>
              <a:t>，</a:t>
            </a:r>
            <a:r>
              <a:rPr lang="zh-TW" altLang="en-US" sz="1200" dirty="0">
                <a:solidFill>
                  <a:srgbClr val="FF0000"/>
                </a:solidFill>
              </a:rPr>
              <a:t>只有</a:t>
            </a:r>
            <a:r>
              <a:rPr lang="zh-TW" altLang="en-US" sz="1200" dirty="0">
                <a:solidFill>
                  <a:srgbClr val="0000FF"/>
                </a:solidFill>
              </a:rPr>
              <a:t>一張票</a:t>
            </a:r>
            <a:endParaRPr lang="en-US" altLang="zh-TW" sz="1200" dirty="0">
              <a:solidFill>
                <a:srgbClr val="0000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srgbClr val="0000FF"/>
              </a:solidFill>
            </a:endParaRPr>
          </a:p>
          <a:p>
            <a:pPr marL="0" marR="0">
              <a:spcBef>
                <a:spcPts val="0"/>
              </a:spcBef>
              <a:spcAft>
                <a:spcPts val="0"/>
              </a:spcAft>
            </a:pPr>
            <a:r>
              <a:rPr lang="zh-TW" altLang="en-US" sz="1200" dirty="0">
                <a:solidFill>
                  <a:srgbClr val="0000FF"/>
                </a:solidFill>
              </a:rPr>
              <a:t>找</a:t>
            </a:r>
            <a:r>
              <a:rPr lang="en-US" altLang="zh-TW" sz="1200" dirty="0">
                <a:solidFill>
                  <a:srgbClr val="0000FF"/>
                </a:solidFill>
              </a:rPr>
              <a:t> </a:t>
            </a:r>
            <a:r>
              <a:rPr lang="zh-TW" altLang="zh-TW" sz="1800" dirty="0">
                <a:solidFill>
                  <a:srgbClr val="201F1E"/>
                </a:solidFill>
                <a:effectLst/>
                <a:ea typeface="Microsoft JhengHei" panose="020B0604030504040204" pitchFamily="34" charset="-120"/>
              </a:rPr>
              <a:t>哪組 </a:t>
            </a:r>
            <a:r>
              <a:rPr lang="zh-TW" altLang="zh-TW" sz="1800" b="1" u="sng" dirty="0">
                <a:solidFill>
                  <a:srgbClr val="201F1E"/>
                </a:solidFill>
                <a:effectLst/>
                <a:ea typeface="Microsoft JhengHei" panose="020B0604030504040204" pitchFamily="34" charset="-120"/>
              </a:rPr>
              <a:t>角度 跟 距離</a:t>
            </a:r>
            <a:r>
              <a:rPr lang="zh-TW" altLang="zh-TW" sz="1800" dirty="0">
                <a:solidFill>
                  <a:srgbClr val="201F1E"/>
                </a:solidFill>
                <a:effectLst/>
                <a:ea typeface="Microsoft JhengHei" panose="020B0604030504040204" pitchFamily="34" charset="-120"/>
              </a:rPr>
              <a:t> 的</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配對</a:t>
            </a:r>
            <a:r>
              <a:rPr lang="zh-TW" altLang="zh-TW" sz="1800" dirty="0">
                <a:solidFill>
                  <a:srgbClr val="201F1E"/>
                </a:solidFill>
                <a:effectLst/>
                <a:ea typeface="Microsoft JhengHei" panose="020B0604030504040204" pitchFamily="34" charset="-120"/>
              </a:rPr>
              <a:t>，</a:t>
            </a:r>
            <a:r>
              <a:rPr lang="zh-TW" altLang="zh-TW" sz="1800" b="1" u="sng" dirty="0">
                <a:solidFill>
                  <a:srgbClr val="201F1E"/>
                </a:solidFill>
                <a:effectLst/>
                <a:ea typeface="Microsoft JhengHei" panose="020B0604030504040204" pitchFamily="34" charset="-120"/>
              </a:rPr>
              <a:t>最多選票</a:t>
            </a:r>
            <a:r>
              <a:rPr lang="zh-TW" altLang="zh-TW" sz="1800" dirty="0">
                <a:solidFill>
                  <a:srgbClr val="201F1E"/>
                </a:solidFill>
                <a:effectLst/>
                <a:ea typeface="Microsoft JhengHei" panose="020B0604030504040204" pitchFamily="34" charset="-120"/>
              </a:rPr>
              <a:t>：</a:t>
            </a:r>
            <a:r>
              <a:rPr lang="zh-TW" altLang="en-US" sz="1800" b="1" u="sng" dirty="0">
                <a:solidFill>
                  <a:srgbClr val="201F1E"/>
                </a:solidFill>
                <a:effectLst/>
                <a:ea typeface="Microsoft JhengHei" panose="020B0604030504040204" pitchFamily="34" charset="-120"/>
              </a:rPr>
              <a:t>這</a:t>
            </a:r>
            <a:r>
              <a:rPr lang="zh-TW" altLang="zh-TW" sz="1800" b="1" u="sng" dirty="0">
                <a:solidFill>
                  <a:srgbClr val="201F1E"/>
                </a:solidFill>
                <a:effectLst/>
                <a:ea typeface="Microsoft JhengHei" panose="020B0604030504040204" pitchFamily="34" charset="-120"/>
              </a:rPr>
              <a:t>條線</a:t>
            </a:r>
            <a:r>
              <a:rPr lang="zh-TW" altLang="zh-TW" sz="1800" dirty="0">
                <a:solidFill>
                  <a:srgbClr val="201F1E"/>
                </a:solidFill>
                <a:effectLst/>
                <a:ea typeface="Microsoft JhengHei" panose="020B0604030504040204" pitchFamily="34" charset="-120"/>
              </a:rPr>
              <a:t>，可同時 </a:t>
            </a:r>
            <a:r>
              <a:rPr lang="zh-TW" altLang="zh-TW" sz="1800" b="1" u="sng" dirty="0">
                <a:solidFill>
                  <a:srgbClr val="201F1E"/>
                </a:solidFill>
                <a:effectLst/>
                <a:ea typeface="Microsoft JhengHei" panose="020B0604030504040204" pitchFamily="34" charset="-120"/>
              </a:rPr>
              <a:t>通過最多點</a:t>
            </a:r>
            <a:endParaRPr lang="zh-TW" altLang="zh-TW" sz="1800" dirty="0">
              <a:solidFill>
                <a:srgbClr val="201F1E"/>
              </a:solidFill>
              <a:effectLst/>
              <a:ea typeface="Microsoft JhengHei" panose="020B0604030504040204" pitchFamily="34" charset="-120"/>
            </a:endParaRPr>
          </a:p>
          <a:p>
            <a:endParaRPr lang="zh-TW" altLang="en-US" dirty="0"/>
          </a:p>
        </p:txBody>
      </p:sp>
      <p:sp>
        <p:nvSpPr>
          <p:cNvPr id="4" name="日期版面配置區 3"/>
          <p:cNvSpPr>
            <a:spLocks noGrp="1"/>
          </p:cNvSpPr>
          <p:nvPr>
            <p:ph type="dt" idx="1"/>
          </p:nvPr>
        </p:nvSpPr>
        <p:spPr/>
        <p:txBody>
          <a:bodyPr/>
          <a:lstStyle/>
          <a:p>
            <a:pPr>
              <a:defRPr/>
            </a:pPr>
            <a:endParaRPr lang="en-US" altLang="zh-TW"/>
          </a:p>
        </p:txBody>
      </p:sp>
      <p:sp>
        <p:nvSpPr>
          <p:cNvPr id="5" name="投影片編號版面配置區 4"/>
          <p:cNvSpPr>
            <a:spLocks noGrp="1"/>
          </p:cNvSpPr>
          <p:nvPr>
            <p:ph type="sldNum" sz="quarter" idx="5"/>
          </p:nvPr>
        </p:nvSpPr>
        <p:spPr/>
        <p:txBody>
          <a:bodyPr/>
          <a:lstStyle/>
          <a:p>
            <a:pPr>
              <a:defRPr/>
            </a:pPr>
            <a:fld id="{AD4F4B88-EBBF-4EE4-875E-CAFEB645236C}" type="slidenum">
              <a:rPr lang="en-US" altLang="zh-TW" smtClean="0"/>
              <a:pPr>
                <a:defRPr/>
              </a:pPr>
              <a:t>86</a:t>
            </a:fld>
            <a:endParaRPr lang="en-US" altLang="zh-TW"/>
          </a:p>
        </p:txBody>
      </p:sp>
    </p:spTree>
    <p:extLst>
      <p:ext uri="{BB962C8B-B14F-4D97-AF65-F5344CB8AC3E}">
        <p14:creationId xmlns:p14="http://schemas.microsoft.com/office/powerpoint/2010/main" val="24884076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r>
              <a:rPr lang="zh-TW" altLang="en-US" b="1" u="sng" dirty="0">
                <a:latin typeface="Times New Roman" panose="02020603050405020304" pitchFamily="18" charset="0"/>
                <a:cs typeface="Times New Roman" panose="02020603050405020304" pitchFamily="18" charset="0"/>
              </a:rPr>
              <a:t>角度</a:t>
            </a:r>
            <a:r>
              <a:rPr lang="en-US" altLang="zh-TW" b="1" u="sng" dirty="0">
                <a:latin typeface="Times New Roman" panose="02020603050405020304" pitchFamily="18" charset="0"/>
                <a:cs typeface="Times New Roman" panose="02020603050405020304" pitchFamily="18" charset="0"/>
              </a:rPr>
              <a:t>-45</a:t>
            </a:r>
            <a:r>
              <a:rPr lang="zh-TW" altLang="en-US" b="1" u="sng" dirty="0">
                <a:latin typeface="Times New Roman" panose="02020603050405020304" pitchFamily="18" charset="0"/>
                <a:cs typeface="Times New Roman" panose="02020603050405020304" pitchFamily="18" charset="0"/>
              </a:rPr>
              <a:t>度</a:t>
            </a:r>
            <a:r>
              <a:rPr lang="zh-TW" altLang="en-US" b="0" u="none" dirty="0">
                <a:latin typeface="Times New Roman" panose="02020603050405020304" pitchFamily="18" charset="0"/>
                <a:cs typeface="Times New Roman" panose="02020603050405020304" pitchFamily="18" charset="0"/>
              </a:rPr>
              <a:t>＆</a:t>
            </a:r>
            <a:r>
              <a:rPr lang="zh-TW" altLang="en-US" b="1" u="sng" dirty="0">
                <a:latin typeface="Times New Roman" panose="02020603050405020304" pitchFamily="18" charset="0"/>
                <a:cs typeface="Times New Roman" panose="02020603050405020304" pitchFamily="18" charset="0"/>
              </a:rPr>
              <a:t>距離</a:t>
            </a:r>
            <a:r>
              <a:rPr lang="en-US" altLang="zh-TW" b="1" u="sng" dirty="0">
                <a:latin typeface="Times New Roman" panose="02020603050405020304" pitchFamily="18" charset="0"/>
                <a:cs typeface="Times New Roman" panose="02020603050405020304" pitchFamily="18" charset="0"/>
              </a:rPr>
              <a:t>0.707</a:t>
            </a:r>
            <a:r>
              <a:rPr lang="zh-TW" altLang="en-US" b="0" u="none" dirty="0">
                <a:latin typeface="Times New Roman" panose="02020603050405020304" pitchFamily="18" charset="0"/>
                <a:cs typeface="Times New Roman" panose="02020603050405020304" pitchFamily="18" charset="0"/>
              </a:rPr>
              <a:t>、</a:t>
            </a:r>
            <a:r>
              <a:rPr lang="en-US" altLang="zh-TW" b="1" u="sng" dirty="0">
                <a:latin typeface="Times New Roman" panose="02020603050405020304" pitchFamily="18" charset="0"/>
                <a:cs typeface="Times New Roman" panose="02020603050405020304" pitchFamily="18" charset="0"/>
              </a:rPr>
              <a:t>90</a:t>
            </a:r>
            <a:r>
              <a:rPr lang="zh-TW" altLang="en-US" b="1" u="sng" dirty="0">
                <a:latin typeface="Times New Roman" panose="02020603050405020304" pitchFamily="18" charset="0"/>
                <a:cs typeface="Times New Roman" panose="02020603050405020304" pitchFamily="18" charset="0"/>
              </a:rPr>
              <a:t>度</a:t>
            </a:r>
            <a:r>
              <a:rPr lang="zh-TW" altLang="en-US" b="0" u="none" dirty="0">
                <a:latin typeface="Times New Roman" panose="02020603050405020304" pitchFamily="18" charset="0"/>
                <a:cs typeface="Times New Roman" panose="02020603050405020304" pitchFamily="18" charset="0"/>
              </a:rPr>
              <a:t>＆</a:t>
            </a:r>
            <a:r>
              <a:rPr lang="zh-TW" altLang="en-US" b="1" u="sng" dirty="0">
                <a:latin typeface="Times New Roman" panose="02020603050405020304" pitchFamily="18" charset="0"/>
                <a:cs typeface="Times New Roman" panose="02020603050405020304" pitchFamily="18" charset="0"/>
              </a:rPr>
              <a:t>距離</a:t>
            </a:r>
            <a:r>
              <a:rPr lang="en-US" altLang="zh-TW" b="1" u="sng" dirty="0">
                <a:latin typeface="Times New Roman" panose="02020603050405020304" pitchFamily="18" charset="0"/>
                <a:cs typeface="Times New Roman" panose="02020603050405020304" pitchFamily="18" charset="0"/>
              </a:rPr>
              <a:t>1</a:t>
            </a:r>
            <a:r>
              <a:rPr lang="zh-TW" altLang="en-US" dirty="0">
                <a:latin typeface="Times New Roman" panose="02020603050405020304" pitchFamily="18" charset="0"/>
                <a:cs typeface="Times New Roman" panose="02020603050405020304" pitchFamily="18" charset="0"/>
              </a:rPr>
              <a:t>，各有</a:t>
            </a:r>
            <a:r>
              <a:rPr lang="en-US" altLang="zh-TW" b="1" u="sng" dirty="0">
                <a:latin typeface="Times New Roman" panose="02020603050405020304" pitchFamily="18" charset="0"/>
                <a:cs typeface="Times New Roman" panose="02020603050405020304" pitchFamily="18" charset="0"/>
              </a:rPr>
              <a:t>3</a:t>
            </a:r>
            <a:r>
              <a:rPr lang="zh-TW" altLang="en-US" b="1" u="sng" dirty="0">
                <a:latin typeface="Times New Roman" panose="02020603050405020304" pitchFamily="18" charset="0"/>
                <a:cs typeface="Times New Roman" panose="02020603050405020304" pitchFamily="18" charset="0"/>
              </a:rPr>
              <a:t>個點</a:t>
            </a:r>
            <a:r>
              <a:rPr lang="zh-TW" altLang="en-US" dirty="0">
                <a:latin typeface="Times New Roman" panose="02020603050405020304" pitchFamily="18" charset="0"/>
                <a:cs typeface="Times New Roman" panose="02020603050405020304" pitchFamily="18" charset="0"/>
              </a:rPr>
              <a:t> </a:t>
            </a:r>
            <a:r>
              <a:rPr lang="zh-TW" altLang="en-US" b="1" u="sng" dirty="0">
                <a:latin typeface="Times New Roman" panose="02020603050405020304" pitchFamily="18" charset="0"/>
                <a:cs typeface="Times New Roman" panose="02020603050405020304" pitchFamily="18" charset="0"/>
              </a:rPr>
              <a:t>通過</a:t>
            </a:r>
            <a:endParaRPr lang="zh-TW" altLang="en-US" b="1" u="sng" dirty="0"/>
          </a:p>
        </p:txBody>
      </p:sp>
      <p:sp>
        <p:nvSpPr>
          <p:cNvPr id="4" name="日期版面配置區 3"/>
          <p:cNvSpPr>
            <a:spLocks noGrp="1"/>
          </p:cNvSpPr>
          <p:nvPr>
            <p:ph type="dt" idx="1"/>
          </p:nvPr>
        </p:nvSpPr>
        <p:spPr/>
        <p:txBody>
          <a:bodyPr/>
          <a:lstStyle/>
          <a:p>
            <a:pPr>
              <a:defRPr/>
            </a:pPr>
            <a:endParaRPr lang="en-US" altLang="zh-TW"/>
          </a:p>
        </p:txBody>
      </p:sp>
      <p:sp>
        <p:nvSpPr>
          <p:cNvPr id="5" name="投影片編號版面配置區 4"/>
          <p:cNvSpPr>
            <a:spLocks noGrp="1"/>
          </p:cNvSpPr>
          <p:nvPr>
            <p:ph type="sldNum" sz="quarter" idx="5"/>
          </p:nvPr>
        </p:nvSpPr>
        <p:spPr/>
        <p:txBody>
          <a:bodyPr/>
          <a:lstStyle/>
          <a:p>
            <a:pPr>
              <a:defRPr/>
            </a:pPr>
            <a:fld id="{AD4F4B88-EBBF-4EE4-875E-CAFEB645236C}" type="slidenum">
              <a:rPr lang="en-US" altLang="zh-TW" smtClean="0"/>
              <a:pPr>
                <a:defRPr/>
              </a:pPr>
              <a:t>87</a:t>
            </a:fld>
            <a:endParaRPr lang="en-US" altLang="zh-TW"/>
          </a:p>
        </p:txBody>
      </p:sp>
    </p:spTree>
    <p:extLst>
      <p:ext uri="{BB962C8B-B14F-4D97-AF65-F5344CB8AC3E}">
        <p14:creationId xmlns:p14="http://schemas.microsoft.com/office/powerpoint/2010/main" val="300543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現在進入第一小節：</a:t>
            </a:r>
            <a:r>
              <a:rPr lang="en-US" altLang="zh-TW" dirty="0"/>
              <a:t>Points and Patches </a:t>
            </a:r>
            <a:r>
              <a:rPr lang="zh-TW" altLang="en-US" b="1" u="sng" dirty="0"/>
              <a:t>點和小塊</a:t>
            </a:r>
            <a:endParaRPr lang="en-US" altLang="zh-TW" dirty="0"/>
          </a:p>
          <a:p>
            <a:r>
              <a:rPr lang="zh-TW" altLang="en-US" sz="1200" kern="1200" dirty="0">
                <a:solidFill>
                  <a:schemeClr val="tx1"/>
                </a:solidFill>
                <a:latin typeface="+mn-lt"/>
                <a:ea typeface="+mn-ea"/>
                <a:cs typeface="+mn-cs"/>
              </a:rPr>
              <a:t>這部分是</a:t>
            </a:r>
            <a:r>
              <a:rPr lang="zh-TW" altLang="en-US" sz="1200" b="1" u="sng" kern="1200" dirty="0">
                <a:solidFill>
                  <a:schemeClr val="tx1"/>
                </a:solidFill>
                <a:latin typeface="+mn-lt"/>
                <a:ea typeface="+mn-ea"/>
                <a:cs typeface="+mn-cs"/>
              </a:rPr>
              <a:t>重點</a:t>
            </a:r>
            <a:r>
              <a:rPr lang="zh-TW" altLang="en-US" sz="1200" kern="1200" dirty="0">
                <a:solidFill>
                  <a:schemeClr val="tx1"/>
                </a:solidFill>
                <a:latin typeface="+mn-lt"/>
                <a:ea typeface="+mn-ea"/>
                <a:cs typeface="+mn-cs"/>
              </a:rPr>
              <a:t>，會花比較多 時間 來介紹</a:t>
            </a:r>
            <a:endParaRPr lang="en-US" altLang="zh-TW" sz="1200" kern="1200" dirty="0">
              <a:solidFill>
                <a:schemeClr val="tx1"/>
              </a:solidFill>
              <a:latin typeface="+mn-lt"/>
              <a:ea typeface="+mn-ea"/>
              <a:cs typeface="+mn-cs"/>
            </a:endParaRPr>
          </a:p>
          <a:p>
            <a:r>
              <a:rPr lang="en-US" altLang="zh-TW" sz="1200" kern="1200" dirty="0">
                <a:solidFill>
                  <a:schemeClr val="tx1"/>
                </a:solidFill>
                <a:latin typeface="+mn-lt"/>
                <a:ea typeface="+mn-ea"/>
                <a:cs typeface="+mn-cs"/>
              </a:rPr>
              <a:t>-------------------</a:t>
            </a:r>
          </a:p>
          <a:p>
            <a:endParaRPr lang="en-US" altLang="zh-TW" b="1" u="sng" dirty="0"/>
          </a:p>
          <a:p>
            <a:r>
              <a:rPr lang="en-US" altLang="zh-TW" b="1" u="sng" dirty="0"/>
              <a:t>7.1</a:t>
            </a:r>
            <a:r>
              <a:rPr lang="zh-TW" altLang="en-US" b="1" u="sng" dirty="0"/>
              <a:t> 點和小塊</a:t>
            </a:r>
            <a:endParaRPr lang="en-US" altLang="zh-TW" b="1" u="sng" dirty="0"/>
          </a:p>
          <a:p>
            <a:r>
              <a:rPr lang="en-US" altLang="zh-TW" dirty="0"/>
              <a:t>7.2</a:t>
            </a:r>
            <a:r>
              <a:rPr lang="zh-TW" altLang="en-US" dirty="0"/>
              <a:t> 邊緣和輪廓 </a:t>
            </a:r>
            <a:endParaRPr lang="en-US" altLang="zh-TW" dirty="0"/>
          </a:p>
          <a:p>
            <a:r>
              <a:rPr lang="en-US" altLang="zh-TW" dirty="0"/>
              <a:t>7.3</a:t>
            </a:r>
            <a:r>
              <a:rPr lang="zh-TW" altLang="en-US" dirty="0"/>
              <a:t> 線段和消失點 </a:t>
            </a:r>
            <a:endParaRPr lang="en-US" altLang="zh-TW" dirty="0"/>
          </a:p>
          <a:p>
            <a:r>
              <a:rPr lang="en-US" altLang="zh-TW" dirty="0"/>
              <a:t>7.4</a:t>
            </a:r>
            <a:r>
              <a:rPr lang="zh-TW" altLang="en-US" dirty="0"/>
              <a:t> 分割</a:t>
            </a:r>
            <a:endParaRPr lang="en-US" altLang="zh-TW"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8</a:t>
            </a:fld>
            <a:endParaRPr lang="zh-TW" altLang="en-US"/>
          </a:p>
        </p:txBody>
      </p:sp>
    </p:spTree>
    <p:extLst>
      <p:ext uri="{BB962C8B-B14F-4D97-AF65-F5344CB8AC3E}">
        <p14:creationId xmlns:p14="http://schemas.microsoft.com/office/powerpoint/2010/main" val="9730043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這裏是 通過兩點</a:t>
            </a: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88</a:t>
            </a:fld>
            <a:endParaRPr lang="zh-TW" altLang="en-US"/>
          </a:p>
        </p:txBody>
      </p:sp>
    </p:spTree>
    <p:extLst>
      <p:ext uri="{BB962C8B-B14F-4D97-AF65-F5344CB8AC3E}">
        <p14:creationId xmlns:p14="http://schemas.microsoft.com/office/powerpoint/2010/main" val="24481235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將一張</a:t>
            </a:r>
            <a:r>
              <a:rPr lang="en-US" altLang="zh-TW" dirty="0"/>
              <a:t>256* 256 pixel </a:t>
            </a:r>
            <a:r>
              <a:rPr lang="zh-TW" altLang="en-US" dirty="0"/>
              <a:t>的圖 做</a:t>
            </a:r>
            <a:r>
              <a:rPr lang="en-US" altLang="zh-TW" dirty="0" err="1"/>
              <a:t>hough</a:t>
            </a:r>
            <a:r>
              <a:rPr lang="en-US" altLang="zh-TW" dirty="0"/>
              <a:t> transform</a:t>
            </a:r>
          </a:p>
          <a:p>
            <a:r>
              <a:rPr lang="zh-TW" altLang="en-US" dirty="0"/>
              <a:t>那這張圖片最遠的點就是</a:t>
            </a:r>
            <a:r>
              <a:rPr lang="en-US" altLang="zh-TW" dirty="0"/>
              <a:t>(r c) = (255 255) </a:t>
            </a:r>
            <a:r>
              <a:rPr lang="zh-TW" altLang="en-US" dirty="0"/>
              <a:t>所以</a:t>
            </a:r>
            <a:r>
              <a:rPr lang="en-US" altLang="zh-TW" dirty="0"/>
              <a:t>d</a:t>
            </a:r>
            <a:r>
              <a:rPr lang="zh-TW" altLang="en-US" dirty="0"/>
              <a:t>的最大值是在 </a:t>
            </a:r>
            <a:r>
              <a:rPr lang="el-GR" altLang="zh-TW" dirty="0">
                <a:latin typeface="Times New Roman" panose="02020603050405020304" pitchFamily="18" charset="0"/>
                <a:cs typeface="Times New Roman" panose="02020603050405020304" pitchFamily="18" charset="0"/>
              </a:rPr>
              <a:t>ϴ</a:t>
            </a:r>
            <a:r>
              <a:rPr lang="en-US" altLang="zh-TW" dirty="0">
                <a:latin typeface="Times New Roman" panose="02020603050405020304" pitchFamily="18" charset="0"/>
                <a:cs typeface="Times New Roman" panose="02020603050405020304" pitchFamily="18" charset="0"/>
              </a:rPr>
              <a:t>=45</a:t>
            </a:r>
            <a:r>
              <a:rPr lang="zh-TW" altLang="en-US" dirty="0">
                <a:latin typeface="Times New Roman" panose="02020603050405020304" pitchFamily="18" charset="0"/>
                <a:cs typeface="Times New Roman" panose="02020603050405020304" pitchFamily="18" charset="0"/>
              </a:rPr>
              <a:t>度的時候 </a:t>
            </a:r>
            <a:r>
              <a:rPr lang="en-US" altLang="zh-TW" dirty="0">
                <a:latin typeface="Times New Roman" panose="02020603050405020304" pitchFamily="18" charset="0"/>
                <a:cs typeface="Times New Roman" panose="02020603050405020304" pitchFamily="18" charset="0"/>
              </a:rPr>
              <a:t>255*1.414</a:t>
            </a:r>
            <a:r>
              <a:rPr lang="zh-TW" altLang="en-US" dirty="0">
                <a:latin typeface="Times New Roman" panose="02020603050405020304" pitchFamily="18" charset="0"/>
                <a:cs typeface="Times New Roman" panose="02020603050405020304" pitchFamily="18" charset="0"/>
              </a:rPr>
              <a:t>約 </a:t>
            </a:r>
            <a:r>
              <a:rPr lang="en-US" altLang="zh-TW" dirty="0">
                <a:latin typeface="Times New Roman" panose="02020603050405020304" pitchFamily="18" charset="0"/>
                <a:cs typeface="Times New Roman" panose="02020603050405020304" pitchFamily="18" charset="0"/>
              </a:rPr>
              <a:t>360</a:t>
            </a:r>
          </a:p>
          <a:p>
            <a:r>
              <a:rPr lang="zh-TW" altLang="en-US" dirty="0">
                <a:latin typeface="Times New Roman" panose="02020603050405020304" pitchFamily="18" charset="0"/>
                <a:cs typeface="Times New Roman" panose="02020603050405020304" pitchFamily="18" charset="0"/>
              </a:rPr>
              <a:t>此張圖的橫軸是</a:t>
            </a:r>
            <a:r>
              <a:rPr lang="el-GR" altLang="zh-TW" dirty="0">
                <a:latin typeface="Times New Roman" panose="02020603050405020304" pitchFamily="18" charset="0"/>
                <a:cs typeface="Times New Roman" panose="02020603050405020304" pitchFamily="18" charset="0"/>
              </a:rPr>
              <a:t>ϴ</a:t>
            </a:r>
            <a:r>
              <a:rPr lang="en-US" altLang="zh-TW" dirty="0">
                <a:latin typeface="Times New Roman" panose="02020603050405020304" pitchFamily="18" charset="0"/>
                <a:cs typeface="Times New Roman" panose="02020603050405020304" pitchFamily="18" charset="0"/>
              </a:rPr>
              <a:t> (</a:t>
            </a:r>
            <a:r>
              <a:rPr lang="zh-TW" altLang="en-US" dirty="0">
                <a:latin typeface="Times New Roman" panose="02020603050405020304" pitchFamily="18" charset="0"/>
                <a:cs typeface="Times New Roman" panose="02020603050405020304" pitchFamily="18" charset="0"/>
              </a:rPr>
              <a:t>每</a:t>
            </a:r>
            <a:r>
              <a:rPr lang="en-US" altLang="zh-TW" dirty="0">
                <a:latin typeface="Times New Roman" panose="02020603050405020304" pitchFamily="18" charset="0"/>
                <a:cs typeface="Times New Roman" panose="02020603050405020304" pitchFamily="18" charset="0"/>
              </a:rPr>
              <a:t>10</a:t>
            </a:r>
            <a:r>
              <a:rPr lang="zh-TW" altLang="en-US" dirty="0">
                <a:latin typeface="Times New Roman" panose="02020603050405020304" pitchFamily="18" charset="0"/>
                <a:cs typeface="Times New Roman" panose="02020603050405020304" pitchFamily="18" charset="0"/>
              </a:rPr>
              <a:t>度一切</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 縱軸是 </a:t>
            </a:r>
            <a:r>
              <a:rPr lang="en-US" altLang="zh-TW" dirty="0">
                <a:latin typeface="Times New Roman" panose="02020603050405020304" pitchFamily="18" charset="0"/>
                <a:cs typeface="Times New Roman" panose="02020603050405020304" pitchFamily="18" charset="0"/>
              </a:rPr>
              <a:t>distance</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每</a:t>
            </a:r>
            <a:r>
              <a:rPr lang="en-US" altLang="zh-TW" dirty="0">
                <a:latin typeface="Times New Roman" panose="02020603050405020304" pitchFamily="18" charset="0"/>
                <a:cs typeface="Times New Roman" panose="02020603050405020304" pitchFamily="18" charset="0"/>
              </a:rPr>
              <a:t>3</a:t>
            </a:r>
            <a:r>
              <a:rPr lang="zh-TW" altLang="en-US" dirty="0">
                <a:latin typeface="Times New Roman" panose="02020603050405020304" pitchFamily="18" charset="0"/>
                <a:cs typeface="Times New Roman" panose="02020603050405020304" pitchFamily="18" charset="0"/>
              </a:rPr>
              <a:t>為一個單位</a:t>
            </a:r>
            <a:r>
              <a:rPr lang="en-US" altLang="zh-TW" dirty="0">
                <a:latin typeface="Times New Roman" panose="02020603050405020304" pitchFamily="18" charset="0"/>
                <a:cs typeface="Times New Roman" panose="02020603050405020304" pitchFamily="18" charset="0"/>
              </a:rPr>
              <a:t>) </a:t>
            </a:r>
          </a:p>
          <a:p>
            <a:r>
              <a:rPr lang="zh-TW" altLang="en-US" dirty="0">
                <a:latin typeface="Times New Roman" panose="02020603050405020304" pitchFamily="18" charset="0"/>
                <a:cs typeface="Times New Roman" panose="02020603050405020304" pitchFamily="18" charset="0"/>
              </a:rPr>
              <a:t>透過</a:t>
            </a:r>
            <a:r>
              <a:rPr lang="en-US" altLang="zh-TW" dirty="0" err="1">
                <a:latin typeface="Times New Roman" panose="02020603050405020304" pitchFamily="18" charset="0"/>
                <a:cs typeface="Times New Roman" panose="02020603050405020304" pitchFamily="18" charset="0"/>
              </a:rPr>
              <a:t>hough</a:t>
            </a:r>
            <a:r>
              <a:rPr lang="en-US" altLang="zh-TW" dirty="0">
                <a:latin typeface="Times New Roman" panose="02020603050405020304" pitchFamily="18" charset="0"/>
                <a:cs typeface="Times New Roman" panose="02020603050405020304" pitchFamily="18" charset="0"/>
              </a:rPr>
              <a:t> transform</a:t>
            </a:r>
            <a:r>
              <a:rPr lang="zh-TW" altLang="en-US" dirty="0">
                <a:latin typeface="Times New Roman" panose="02020603050405020304" pitchFamily="18" charset="0"/>
                <a:cs typeface="Times New Roman" panose="02020603050405020304" pitchFamily="18" charset="0"/>
              </a:rPr>
              <a:t>可以找出最適合的對應切線來</a:t>
            </a:r>
            <a:r>
              <a:rPr lang="en-US" altLang="zh-TW" dirty="0">
                <a:latin typeface="Times New Roman" panose="02020603050405020304" pitchFamily="18" charset="0"/>
                <a:cs typeface="Times New Roman" panose="02020603050405020304" pitchFamily="18" charset="0"/>
              </a:rPr>
              <a:t>fit</a:t>
            </a:r>
            <a:r>
              <a:rPr lang="zh-TW" altLang="en-US" dirty="0">
                <a:latin typeface="Times New Roman" panose="02020603050405020304" pitchFamily="18" charset="0"/>
                <a:cs typeface="Times New Roman" panose="02020603050405020304" pitchFamily="18" charset="0"/>
              </a:rPr>
              <a:t>他</a:t>
            </a:r>
            <a:endParaRPr lang="en-US" altLang="zh-TW" dirty="0">
              <a:latin typeface="Times New Roman" panose="02020603050405020304" pitchFamily="18" charset="0"/>
              <a:cs typeface="Times New Roman" panose="02020603050405020304" pitchFamily="18" charset="0"/>
            </a:endParaRPr>
          </a:p>
        </p:txBody>
      </p:sp>
      <p:sp>
        <p:nvSpPr>
          <p:cNvPr id="4" name="日期版面配置區 3"/>
          <p:cNvSpPr>
            <a:spLocks noGrp="1"/>
          </p:cNvSpPr>
          <p:nvPr>
            <p:ph type="dt" idx="1"/>
          </p:nvPr>
        </p:nvSpPr>
        <p:spPr/>
        <p:txBody>
          <a:bodyPr/>
          <a:lstStyle/>
          <a:p>
            <a:pPr>
              <a:defRPr/>
            </a:pPr>
            <a:endParaRPr lang="en-US" altLang="zh-TW"/>
          </a:p>
        </p:txBody>
      </p:sp>
      <p:sp>
        <p:nvSpPr>
          <p:cNvPr id="5" name="投影片編號版面配置區 4"/>
          <p:cNvSpPr>
            <a:spLocks noGrp="1"/>
          </p:cNvSpPr>
          <p:nvPr>
            <p:ph type="sldNum" sz="quarter" idx="5"/>
          </p:nvPr>
        </p:nvSpPr>
        <p:spPr/>
        <p:txBody>
          <a:bodyPr/>
          <a:lstStyle/>
          <a:p>
            <a:pPr>
              <a:defRPr/>
            </a:pPr>
            <a:fld id="{AD4F4B88-EBBF-4EE4-875E-CAFEB645236C}" type="slidenum">
              <a:rPr lang="en-US" altLang="zh-TW" smtClean="0"/>
              <a:pPr>
                <a:defRPr/>
              </a:pPr>
              <a:t>89</a:t>
            </a:fld>
            <a:endParaRPr lang="en-US" altLang="zh-TW"/>
          </a:p>
        </p:txBody>
      </p:sp>
    </p:spTree>
    <p:extLst>
      <p:ext uri="{BB962C8B-B14F-4D97-AF65-F5344CB8AC3E}">
        <p14:creationId xmlns:p14="http://schemas.microsoft.com/office/powerpoint/2010/main" val="1407338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fontScale="55000" lnSpcReduction="20000"/>
              </a:bodyPr>
              <a:lstStyle/>
              <a:p>
                <a:pPr algn="l"/>
                <a:r>
                  <a:rPr lang="zh-TW" altLang="en-US" sz="1800" b="0" i="0" u="none" strike="noStrike" baseline="0" dirty="0">
                    <a:latin typeface="NimbusRomNo9L-ReguItal"/>
                  </a:rPr>
                  <a:t>剛剛的方法：</a:t>
                </a:r>
                <a:endParaRPr lang="en-US" altLang="zh-TW" sz="1800" b="0" i="0" u="none" strike="noStrike" baseline="0" dirty="0">
                  <a:latin typeface="NimbusRomNo9L-ReguItal"/>
                </a:endParaRPr>
              </a:p>
              <a:p>
                <a:pPr marL="285750" indent="-285750" algn="l">
                  <a:buFont typeface="Arial" panose="020B0604020202020204" pitchFamily="34" charset="0"/>
                  <a:buChar char="•"/>
                </a:pPr>
                <a:r>
                  <a:rPr lang="zh-TW" altLang="en-US" sz="1800" b="0" i="0" u="none" strike="noStrike" baseline="0" dirty="0">
                    <a:latin typeface="NimbusRomNo9L-ReguItal"/>
                  </a:rPr>
                  <a:t>找 </a:t>
                </a:r>
                <a:r>
                  <a:rPr lang="zh-TW" altLang="en-US" sz="1800" b="1" i="0" u="sng" strike="noStrike" baseline="0" dirty="0">
                    <a:latin typeface="NimbusRomNo9L-ReguItal"/>
                  </a:rPr>
                  <a:t>經過</a:t>
                </a:r>
                <a:r>
                  <a:rPr lang="zh-TW" altLang="en-US" sz="1800" b="0" i="0" u="none" strike="noStrike" baseline="0" dirty="0">
                    <a:latin typeface="NimbusRomNo9L-ReguItal"/>
                  </a:rPr>
                  <a:t> </a:t>
                </a:r>
                <a:r>
                  <a:rPr lang="zh-TW" altLang="en-US" sz="1800" b="1" i="0" u="sng" strike="noStrike" baseline="0" dirty="0">
                    <a:latin typeface="NimbusRomNo9L-ReguItal"/>
                  </a:rPr>
                  <a:t>每個點</a:t>
                </a:r>
                <a:r>
                  <a:rPr lang="zh-TW" altLang="en-US" sz="1800" b="0" i="0" u="none" strike="noStrike" baseline="0" dirty="0">
                    <a:latin typeface="NimbusRomNo9L-ReguItal"/>
                  </a:rPr>
                  <a:t> 的 </a:t>
                </a:r>
                <a:r>
                  <a:rPr lang="zh-TW" altLang="en-US" sz="1800" b="1" i="0" u="sng" strike="noStrike" baseline="0" dirty="0">
                    <a:latin typeface="NimbusRomNo9L-ReguItal"/>
                  </a:rPr>
                  <a:t>所有可能直線</a:t>
                </a:r>
                <a:r>
                  <a:rPr lang="zh-TW" altLang="en-US" sz="1800" b="0" i="0" u="none" strike="noStrike" baseline="0" dirty="0">
                    <a:latin typeface="NimbusRomNo9L-ReguItal"/>
                  </a:rPr>
                  <a:t>，</a:t>
                </a:r>
                <a:br>
                  <a:rPr lang="en-US" altLang="zh-TW" sz="1800" b="0" i="0" u="none" strike="noStrike" baseline="0" dirty="0">
                    <a:latin typeface="NimbusRomNo9L-ReguItal"/>
                  </a:rPr>
                </a:br>
                <a:r>
                  <a:rPr lang="zh-TW" altLang="en-US" sz="1800" b="0" i="0" u="none" strike="noStrike" baseline="0" dirty="0">
                    <a:latin typeface="NimbusRomNo9L-ReguItal"/>
                  </a:rPr>
                  <a:t>再找 </a:t>
                </a:r>
                <a:r>
                  <a:rPr lang="zh-TW" altLang="en-US" sz="1800" b="1" i="0" u="sng" strike="noStrike" baseline="0" dirty="0">
                    <a:latin typeface="NimbusRomNo9L-ReguItal"/>
                  </a:rPr>
                  <a:t>座標轉換</a:t>
                </a:r>
                <a:r>
                  <a:rPr lang="zh-TW" altLang="en-US" sz="1800" b="0" i="0" u="none" strike="noStrike" baseline="0" dirty="0">
                    <a:latin typeface="NimbusRomNo9L-ReguItal"/>
                  </a:rPr>
                  <a:t> 後的 </a:t>
                </a:r>
                <a:r>
                  <a:rPr lang="zh-TW" altLang="en-US" sz="1800" b="1" i="0" u="sng" strike="noStrike" baseline="0" dirty="0">
                    <a:latin typeface="NimbusRomNo9L-ReguItal"/>
                  </a:rPr>
                  <a:t>交點</a:t>
                </a:r>
                <a:endParaRPr lang="en-US" altLang="zh-TW" sz="1800" b="0" i="0" u="none" strike="noStrike" baseline="0" dirty="0">
                  <a:latin typeface="NimbusRomNo9L-ReguItal"/>
                </a:endParaRPr>
              </a:p>
              <a:p>
                <a:pPr marL="285750" indent="-285750" algn="l">
                  <a:buFont typeface="Arial" panose="020B0604020202020204" pitchFamily="34" charset="0"/>
                  <a:buChar char="•"/>
                </a:pPr>
                <a:r>
                  <a:rPr lang="zh-TW" altLang="en-US" sz="1800" b="1" i="0" u="sng" strike="noStrike" baseline="0" dirty="0">
                    <a:latin typeface="NimbusRomNo9L-ReguItal"/>
                  </a:rPr>
                  <a:t>效率不好</a:t>
                </a:r>
                <a:r>
                  <a:rPr lang="zh-TW" altLang="en-US" sz="1800" b="0" i="0" u="none" strike="noStrike" baseline="0" dirty="0">
                    <a:latin typeface="NimbusRomNo9L-ReguItal"/>
                  </a:rPr>
                  <a:t>，除非 </a:t>
                </a:r>
                <a:r>
                  <a:rPr lang="zh-TW" altLang="en-US" sz="1800" b="1" i="0" u="sng" strike="noStrike" baseline="0" dirty="0">
                    <a:latin typeface="NimbusRomNo9L-ReguItal"/>
                  </a:rPr>
                  <a:t>線上的點</a:t>
                </a:r>
                <a:r>
                  <a:rPr lang="zh-TW" altLang="en-US" sz="1800" b="0" i="0" u="none" strike="noStrike" baseline="0" dirty="0">
                    <a:latin typeface="NimbusRomNo9L-ReguItal"/>
                  </a:rPr>
                  <a:t> 剛好是 </a:t>
                </a:r>
                <a:r>
                  <a:rPr lang="zh-TW" altLang="en-US" sz="1800" b="1" i="0" u="sng" strike="noStrike" baseline="0" dirty="0">
                    <a:latin typeface="NimbusRomNo9L-ReguItal"/>
                  </a:rPr>
                  <a:t>獨立點 形狀</a:t>
                </a:r>
                <a:endParaRPr lang="en-US" altLang="zh-TW" sz="1800" b="0" i="0" u="none" strike="noStrike" baseline="0" dirty="0">
                  <a:latin typeface="NimbusRomNo9L-ReguItal"/>
                </a:endParaRPr>
              </a:p>
              <a:p>
                <a:pPr algn="l"/>
                <a:endParaRPr lang="en-US" altLang="zh-TW" sz="1800" b="0" i="0" u="none" strike="noStrike" baseline="0" dirty="0">
                  <a:latin typeface="NimbusRomNo9L-ReguItal"/>
                </a:endParaRPr>
              </a:p>
              <a:p>
                <a:pPr algn="l"/>
                <a:r>
                  <a:rPr lang="zh-TW" altLang="en-US" sz="1800" b="0" i="0" u="none" strike="noStrike" baseline="0" dirty="0">
                    <a:latin typeface="NimbusRomNo9L-ReguItal"/>
                  </a:rPr>
                  <a:t>這裏用</a:t>
                </a:r>
                <a:r>
                  <a:rPr lang="zh-TW" altLang="en-US" sz="1800" b="1" i="0" u="sng" strike="noStrike" baseline="0" dirty="0">
                    <a:latin typeface="NimbusRomNo9L-ReguItal"/>
                  </a:rPr>
                  <a:t>更好的方法</a:t>
                </a:r>
                <a:r>
                  <a:rPr lang="zh-TW" altLang="en-US" sz="1800" b="0" i="0" u="none" strike="noStrike" baseline="0" dirty="0">
                    <a:latin typeface="NimbusRomNo9L-ReguItal"/>
                  </a:rPr>
                  <a:t>：</a:t>
                </a:r>
                <a:endParaRPr lang="en-US" altLang="zh-TW" sz="1800" b="0" i="0" u="none" strike="noStrike" baseline="0" dirty="0">
                  <a:latin typeface="NimbusRomNo9L-ReguItal"/>
                </a:endParaRPr>
              </a:p>
              <a:p>
                <a:pPr marL="285750" indent="-285750" algn="l">
                  <a:buFont typeface="Arial" panose="020B0604020202020204" pitchFamily="34" charset="0"/>
                  <a:buChar char="•"/>
                </a:pPr>
                <a:r>
                  <a:rPr lang="zh-TW" altLang="en-US" sz="1800" b="0" i="0" u="none" strike="noStrike" baseline="0" dirty="0">
                    <a:latin typeface="NimbusRomNo9L-ReguItal"/>
                  </a:rPr>
                  <a:t>使用 每個</a:t>
                </a:r>
                <a:r>
                  <a:rPr lang="zh-TW" altLang="en-US" sz="1800" b="1" i="0" u="sng" strike="noStrike" baseline="0" dirty="0">
                    <a:latin typeface="NimbusRomNo9L-ReguItal"/>
                  </a:rPr>
                  <a:t>邊緣</a:t>
                </a:r>
                <a:r>
                  <a:rPr lang="zh-TW" altLang="en-US" sz="1800" b="0" i="0" u="none" strike="noStrike" baseline="0" dirty="0">
                    <a:latin typeface="NimbusRomNo9L-ReguItal"/>
                  </a:rPr>
                  <a:t> 的 </a:t>
                </a:r>
                <a:r>
                  <a:rPr lang="zh-TW" altLang="en-US" sz="1800" b="1" i="0" u="sng" strike="noStrike" baseline="0" dirty="0">
                    <a:latin typeface="NimbusRomNo9L-ReguItal"/>
                  </a:rPr>
                  <a:t>局部方向資訊</a:t>
                </a:r>
                <a:r>
                  <a:rPr lang="zh-TW" altLang="en-US" sz="1800" b="0" i="0" u="none" strike="noStrike" baseline="0" dirty="0">
                    <a:latin typeface="NimbusRomNo9L-ReguItal"/>
                  </a:rPr>
                  <a:t> 來 </a:t>
                </a:r>
                <a:r>
                  <a:rPr lang="zh-TW" altLang="en-US" sz="1800" b="1" i="0" u="sng" strike="noStrike" baseline="0" dirty="0">
                    <a:latin typeface="NimbusRomNo9L-ReguItal"/>
                  </a:rPr>
                  <a:t>投票</a:t>
                </a:r>
                <a:endParaRPr lang="en-US" altLang="zh-TW" sz="1800" b="1" i="0" u="sng" strike="noStrike" baseline="0" dirty="0">
                  <a:latin typeface="NimbusRomNo9L-ReguItal"/>
                </a:endParaRPr>
              </a:p>
              <a:p>
                <a:pPr marL="285750" indent="-285750" algn="l">
                  <a:buFont typeface="Arial" panose="020B0604020202020204" pitchFamily="34" charset="0"/>
                  <a:buChar char="•"/>
                </a:pPr>
                <a:r>
                  <a:rPr lang="zh-TW" altLang="en-US" sz="1800" b="1" i="0" u="sng" strike="noStrike" baseline="0" dirty="0">
                    <a:latin typeface="NimbusRomNo9L-ReguItal"/>
                  </a:rPr>
                  <a:t>效率好蠻多</a:t>
                </a:r>
                <a:endParaRPr lang="en-US" altLang="zh-TW" sz="1800" b="0" i="0" u="none" strike="noStrike" baseline="0" dirty="0">
                  <a:latin typeface="NimbusRomNo9L-ReguItal"/>
                </a:endParaRPr>
              </a:p>
              <a:p>
                <a:pPr algn="l"/>
                <a:endParaRPr lang="en-US" altLang="zh-TW" sz="1800" b="0" i="0" u="none" strike="noStrike" baseline="0" dirty="0">
                  <a:latin typeface="NimbusRomNo9L-ReguItal"/>
                </a:endParaRPr>
              </a:p>
              <a:p>
                <a:pPr algn="l"/>
                <a:r>
                  <a:rPr lang="zh-TW" altLang="en-US" sz="1800" b="0" i="0" u="none" strike="noStrike" baseline="0" dirty="0">
                    <a:latin typeface="NimbusRomNo9L-ReguItal"/>
                  </a:rPr>
                  <a:t>這裏就依需求 </a:t>
                </a:r>
                <a:r>
                  <a:rPr lang="zh-TW" altLang="en-US" sz="1800" b="1" i="0" u="sng" strike="noStrike" baseline="0" dirty="0">
                    <a:latin typeface="NimbusRomNo9L-ReguItal"/>
                  </a:rPr>
                  <a:t>混著用</a:t>
                </a:r>
                <a:endParaRPr lang="en-US" altLang="zh-TW" sz="1800" b="0" i="0" u="none" strike="noStrike" baseline="0" dirty="0">
                  <a:latin typeface="NimbusRomNo9L-ReguItal"/>
                </a:endParaRPr>
              </a:p>
              <a:p>
                <a:pPr algn="l"/>
                <a:r>
                  <a:rPr lang="en-US" altLang="zh-TW" sz="1800" b="0" i="0" u="none" strike="noStrike" baseline="0" dirty="0">
                    <a:latin typeface="NimbusRomNo9L-ReguItal"/>
                  </a:rPr>
                  <a:t>------</a:t>
                </a:r>
              </a:p>
              <a:p>
                <a:pPr algn="l"/>
                <a:endParaRPr lang="en-US" altLang="zh-TW" sz="1800" b="0" i="0" u="none" strike="noStrike" baseline="0" dirty="0">
                  <a:latin typeface="NimbusRomNo9L-ReguItal"/>
                </a:endParaRPr>
              </a:p>
              <a:p>
                <a:pPr algn="l"/>
                <a:endParaRPr lang="en-US" altLang="zh-TW" sz="1800" b="0" i="0" u="none" strike="noStrike" baseline="0" dirty="0">
                  <a:latin typeface="NimbusRomNo9L-ReguItal"/>
                </a:endParaRPr>
              </a:p>
              <a:p>
                <a:pPr algn="l"/>
                <a:endParaRPr lang="en-US" altLang="zh-TW" sz="1800" b="0" i="0" u="none" strike="noStrike" baseline="0" dirty="0">
                  <a:latin typeface="NimbusRomNo9L-ReguItal"/>
                </a:endParaRPr>
              </a:p>
              <a:p>
                <a:pPr algn="l"/>
                <a:r>
                  <a:rPr lang="zh-TW" altLang="en-US" sz="1800" b="0" i="0" u="none" strike="noStrike" baseline="0" dirty="0">
                    <a:latin typeface="NimbusRomNo9L-ReguItal"/>
                  </a:rPr>
                  <a:t>图</a:t>
                </a:r>
                <a:r>
                  <a:rPr lang="en-US" altLang="zh-TW" sz="1800" b="0" i="0" u="none" strike="noStrike" baseline="0" dirty="0">
                    <a:latin typeface="NimbusRomNo9L-ReguItal"/>
                  </a:rPr>
                  <a:t>7.47</a:t>
                </a:r>
                <a:r>
                  <a:rPr lang="zh-TW" altLang="en-US" sz="1800" b="0" i="0" u="none" strike="noStrike" baseline="0" dirty="0">
                    <a:latin typeface="NimbusRomNo9L-ReguItal"/>
                  </a:rPr>
                  <a:t> 定向霍夫变换</a:t>
                </a:r>
                <a:r>
                  <a:rPr lang="en-US" altLang="zh-TW" sz="1800" b="0" i="0" u="none" strike="noStrike" baseline="0" dirty="0">
                    <a:latin typeface="NimbusRomNo9L-ReguItal"/>
                  </a:rPr>
                  <a:t>:</a:t>
                </a:r>
              </a:p>
              <a:p>
                <a:pPr marL="342900" indent="-342900" algn="l">
                  <a:buAutoNum type="alphaLcParenBoth"/>
                </a:pPr>
                <a:r>
                  <a:rPr lang="zh-TW" altLang="en-US" sz="1800" b="0" i="0" u="none" strike="noStrike" baseline="0" dirty="0">
                    <a:latin typeface="NimbusRomNo9L-ReguItal"/>
                  </a:rPr>
                  <a:t>在极坐标</a:t>
                </a:r>
                <a14:m>
                  <m:oMath xmlns:m="http://schemas.openxmlformats.org/officeDocument/2006/math">
                    <m:r>
                      <a:rPr lang="en-US" altLang="zh-CN" sz="1800" i="1" dirty="0" smtClean="0">
                        <a:latin typeface="Cambria Math" panose="02040503050406030204" pitchFamily="18" charset="0"/>
                      </a:rPr>
                      <m:t>(</m:t>
                    </m:r>
                    <m:r>
                      <a:rPr lang="en-US" altLang="zh-CN" sz="1800" i="1" dirty="0" smtClean="0">
                        <a:latin typeface="Cambria Math" panose="02040503050406030204" pitchFamily="18" charset="0"/>
                      </a:rPr>
                      <m:t>𝑟</m:t>
                    </m:r>
                    <m:r>
                      <a:rPr lang="en-US" altLang="zh-CN" sz="1800" i="1" dirty="0" smtClean="0">
                        <a:latin typeface="Cambria Math" panose="02040503050406030204" pitchFamily="18" charset="0"/>
                      </a:rPr>
                      <m:t>, </m:t>
                    </m:r>
                    <m:r>
                      <a:rPr lang="en-US" altLang="zh-CN" sz="1800" b="0" i="1" dirty="0" smtClean="0">
                        <a:latin typeface="Cambria Math" panose="02040503050406030204" pitchFamily="18" charset="0"/>
                      </a:rPr>
                      <m:t>𝜃</m:t>
                    </m:r>
                    <m:r>
                      <a:rPr lang="en-US" altLang="zh-CN" sz="1800" i="1" dirty="0" smtClean="0">
                        <a:latin typeface="Cambria Math" panose="02040503050406030204" pitchFamily="18" charset="0"/>
                      </a:rPr>
                      <m:t>)</m:t>
                    </m:r>
                  </m:oMath>
                </a14:m>
                <a:r>
                  <a:rPr lang="zh-TW" altLang="en-US" sz="1800" b="0" i="0" u="none" strike="noStrike" baseline="0" dirty="0">
                    <a:latin typeface="NimbusRomNo9L-ReguItal"/>
                  </a:rPr>
                  <a:t> 中 重新参数化的边</a:t>
                </a:r>
                <a:r>
                  <a:rPr lang="en-US" altLang="zh-TW" sz="1800" b="0" i="0" u="none" strike="noStrike" baseline="0" dirty="0">
                    <a:latin typeface="NimbusRomNo9L-ReguItal"/>
                  </a:rPr>
                  <a:t>;</a:t>
                </a:r>
                <a:br>
                  <a:rPr lang="en-US" altLang="zh-TW" sz="1800" b="0" i="0" u="none" strike="noStrike" baseline="0" dirty="0">
                    <a:latin typeface="NimbusRomNo9L-ReguItal"/>
                  </a:rPr>
                </a:br>
                <a:r>
                  <a:rPr lang="zh-TW" altLang="en-US" sz="1800" b="0" i="0" u="none" strike="noStrike" baseline="0" dirty="0">
                    <a:latin typeface="NimbusRomNo9L-ReguItal"/>
                  </a:rPr>
                  <a:t>式中</a:t>
                </a:r>
                <a:r>
                  <a:rPr lang="en-US" altLang="zh-TW" sz="1800" b="0" i="0" u="none" strike="noStrike" baseline="0" dirty="0">
                    <a:latin typeface="NimbusRomNo9L-ReguItal"/>
                  </a:rPr>
                  <a:t>: </a:t>
                </a:r>
                <a14:m>
                  <m:oMath xmlns:m="http://schemas.openxmlformats.org/officeDocument/2006/math">
                    <m:sSub>
                      <m:sSubPr>
                        <m:ctrlPr>
                          <a:rPr lang="en-US" altLang="zh-TW" sz="1800" b="1" i="1" u="none" strike="noStrike" baseline="0" dirty="0" smtClean="0">
                            <a:latin typeface="Cambria Math" panose="02040503050406030204" pitchFamily="18" charset="0"/>
                          </a:rPr>
                        </m:ctrlPr>
                      </m:sSubPr>
                      <m:e>
                        <m:acc>
                          <m:accPr>
                            <m:chr m:val="̂"/>
                            <m:ctrlPr>
                              <a:rPr lang="en-US" altLang="zh-TW" sz="1800" b="1" i="1" u="none" strike="noStrike" baseline="0" dirty="0" smtClean="0">
                                <a:latin typeface="Cambria Math" panose="02040503050406030204" pitchFamily="18" charset="0"/>
                              </a:rPr>
                            </m:ctrlPr>
                          </m:accPr>
                          <m:e>
                            <m:r>
                              <a:rPr lang="en-US" altLang="zh-TW" sz="1800" b="1" i="1" u="none" strike="noStrike" baseline="0" dirty="0" err="1" smtClean="0">
                                <a:latin typeface="Cambria Math" panose="02040503050406030204" pitchFamily="18" charset="0"/>
                              </a:rPr>
                              <m:t>𝒏</m:t>
                            </m:r>
                          </m:e>
                        </m:acc>
                      </m:e>
                      <m:sub>
                        <m:r>
                          <a:rPr lang="en-US" altLang="zh-TW" sz="1800" b="1" i="1" u="none" strike="noStrike" baseline="0" dirty="0" err="1" smtClean="0">
                            <a:latin typeface="Cambria Math" panose="02040503050406030204" pitchFamily="18" charset="0"/>
                          </a:rPr>
                          <m:t>𝒊</m:t>
                        </m:r>
                      </m:sub>
                    </m:sSub>
                    <m:r>
                      <a:rPr lang="en-US" altLang="zh-TW" sz="1800" b="0" i="1" u="none" strike="noStrike" baseline="0" dirty="0" smtClean="0">
                        <a:latin typeface="Cambria Math" panose="02040503050406030204" pitchFamily="18" charset="0"/>
                      </a:rPr>
                      <m:t>=(</m:t>
                    </m:r>
                    <m:func>
                      <m:funcPr>
                        <m:ctrlPr>
                          <a:rPr lang="en-US" altLang="zh-TW" sz="1800" b="0" i="1" u="none" strike="noStrike" baseline="0" dirty="0" smtClean="0">
                            <a:latin typeface="Cambria Math" panose="02040503050406030204" pitchFamily="18" charset="0"/>
                          </a:rPr>
                        </m:ctrlPr>
                      </m:funcPr>
                      <m:fName>
                        <m:r>
                          <m:rPr>
                            <m:sty m:val="p"/>
                          </m:rPr>
                          <a:rPr lang="en-US" altLang="zh-TW" sz="1800" b="0" i="0" u="none" strike="noStrike" baseline="0" dirty="0" smtClean="0">
                            <a:latin typeface="Cambria Math" panose="02040503050406030204" pitchFamily="18" charset="0"/>
                          </a:rPr>
                          <m:t>cos</m:t>
                        </m:r>
                      </m:fName>
                      <m:e>
                        <m:sSub>
                          <m:sSubPr>
                            <m:ctrlPr>
                              <a:rPr lang="en-US" altLang="zh-CN" sz="1800" b="0" i="1" dirty="0" smtClean="0">
                                <a:latin typeface="Cambria Math" panose="02040503050406030204" pitchFamily="18" charset="0"/>
                              </a:rPr>
                            </m:ctrlPr>
                          </m:sSubPr>
                          <m:e>
                            <m:r>
                              <a:rPr lang="en-US" altLang="zh-CN" sz="1800" b="0" i="1" dirty="0" smtClean="0">
                                <a:latin typeface="Cambria Math" panose="02040503050406030204" pitchFamily="18" charset="0"/>
                              </a:rPr>
                              <m:t>𝜃</m:t>
                            </m:r>
                          </m:e>
                          <m:sub>
                            <m:r>
                              <a:rPr lang="en-US" altLang="zh-CN" sz="1800" b="0" i="1" dirty="0" smtClean="0">
                                <a:latin typeface="Cambria Math" panose="02040503050406030204" pitchFamily="18" charset="0"/>
                              </a:rPr>
                              <m:t>𝑖</m:t>
                            </m:r>
                          </m:sub>
                        </m:sSub>
                      </m:e>
                    </m:func>
                    <m:r>
                      <a:rPr lang="en-US" altLang="zh-TW" sz="1800" b="0" i="1" u="none" strike="noStrike" baseline="0" dirty="0" smtClean="0">
                        <a:latin typeface="Cambria Math" panose="02040503050406030204" pitchFamily="18" charset="0"/>
                      </a:rPr>
                      <m:t>; </m:t>
                    </m:r>
                    <m:r>
                      <m:rPr>
                        <m:sty m:val="p"/>
                      </m:rPr>
                      <a:rPr lang="en-US" altLang="zh-TW" sz="1800" b="0" i="1" u="none" strike="noStrike" baseline="0" dirty="0" smtClean="0">
                        <a:latin typeface="Cambria Math" panose="02040503050406030204" pitchFamily="18" charset="0"/>
                      </a:rPr>
                      <m:t>sin</m:t>
                    </m:r>
                    <m:r>
                      <a:rPr lang="en-US" altLang="zh-TW" sz="1800" b="0" i="1" u="none" strike="noStrike" baseline="0" dirty="0" smtClean="0">
                        <a:latin typeface="Cambria Math" panose="02040503050406030204" pitchFamily="18" charset="0"/>
                      </a:rPr>
                      <m:t> </m:t>
                    </m:r>
                    <m:sSub>
                      <m:sSubPr>
                        <m:ctrlPr>
                          <a:rPr lang="en-US" altLang="zh-CN" sz="1800" b="0" i="1" dirty="0" smtClean="0">
                            <a:latin typeface="Cambria Math" panose="02040503050406030204" pitchFamily="18" charset="0"/>
                          </a:rPr>
                        </m:ctrlPr>
                      </m:sSubPr>
                      <m:e>
                        <m:r>
                          <a:rPr lang="en-US" altLang="zh-CN" sz="1800" b="0" i="1" dirty="0" smtClean="0">
                            <a:latin typeface="Cambria Math" panose="02040503050406030204" pitchFamily="18" charset="0"/>
                          </a:rPr>
                          <m:t>𝜃</m:t>
                        </m:r>
                      </m:e>
                      <m:sub>
                        <m:r>
                          <a:rPr lang="en-US" altLang="zh-CN" sz="1800" b="0" i="1" dirty="0" smtClean="0">
                            <a:latin typeface="Cambria Math" panose="02040503050406030204" pitchFamily="18" charset="0"/>
                          </a:rPr>
                          <m:t>𝑖</m:t>
                        </m:r>
                      </m:sub>
                    </m:sSub>
                    <m:r>
                      <a:rPr lang="en-US" altLang="zh-TW" sz="1800" b="0" i="1" u="none" strike="noStrike" baseline="0" dirty="0" smtClean="0">
                        <a:latin typeface="Cambria Math" panose="02040503050406030204" pitchFamily="18" charset="0"/>
                      </a:rPr>
                      <m:t>)</m:t>
                    </m:r>
                  </m:oMath>
                </a14:m>
                <a:r>
                  <a:rPr lang="zh-TW" altLang="en-US" sz="1800" b="0" i="0" u="none" strike="noStrike" baseline="0" dirty="0">
                    <a:latin typeface="NimbusRomNo9L-ReguItal"/>
                  </a:rPr>
                  <a:t> 和 </a:t>
                </a:r>
                <a14:m>
                  <m:oMath xmlns:m="http://schemas.openxmlformats.org/officeDocument/2006/math">
                    <m:sSub>
                      <m:sSubPr>
                        <m:ctrlPr>
                          <a:rPr lang="en-US" altLang="zh-TW" sz="1800" b="0" i="1" u="none" strike="noStrike" baseline="0" dirty="0" smtClean="0">
                            <a:latin typeface="Cambria Math" panose="02040503050406030204" pitchFamily="18" charset="0"/>
                          </a:rPr>
                        </m:ctrlPr>
                      </m:sSubPr>
                      <m:e>
                        <m:r>
                          <a:rPr lang="en-US" altLang="zh-TW" sz="1800" b="0" i="1" u="none" strike="noStrike" baseline="0" dirty="0" smtClean="0">
                            <a:latin typeface="Cambria Math" panose="02040503050406030204" pitchFamily="18" charset="0"/>
                          </a:rPr>
                          <m:t>𝑟</m:t>
                        </m:r>
                      </m:e>
                      <m:sub>
                        <m:r>
                          <a:rPr lang="en-US" altLang="zh-TW" sz="1800" b="0" i="1" u="none" strike="noStrike" baseline="0" dirty="0" smtClean="0">
                            <a:latin typeface="Cambria Math" panose="02040503050406030204" pitchFamily="18" charset="0"/>
                          </a:rPr>
                          <m:t>𝑖</m:t>
                        </m:r>
                      </m:sub>
                    </m:sSub>
                    <m:r>
                      <a:rPr lang="en-US" altLang="zh-TW" sz="1800" b="0" i="1" u="none" strike="noStrike" baseline="0" dirty="0" smtClean="0">
                        <a:latin typeface="Cambria Math" panose="02040503050406030204" pitchFamily="18" charset="0"/>
                      </a:rPr>
                      <m:t>=</m:t>
                    </m:r>
                    <m:sSub>
                      <m:sSubPr>
                        <m:ctrlPr>
                          <a:rPr lang="en-US" altLang="zh-TW" sz="1800" b="1" i="1" u="none" strike="noStrike" baseline="0" dirty="0" smtClean="0">
                            <a:latin typeface="Cambria Math" panose="02040503050406030204" pitchFamily="18" charset="0"/>
                          </a:rPr>
                        </m:ctrlPr>
                      </m:sSubPr>
                      <m:e>
                        <m:acc>
                          <m:accPr>
                            <m:chr m:val="̂"/>
                            <m:ctrlPr>
                              <a:rPr lang="en-US" altLang="zh-TW" sz="1800" b="1" i="1" u="none" strike="noStrike" baseline="0" dirty="0" smtClean="0">
                                <a:latin typeface="Cambria Math" panose="02040503050406030204" pitchFamily="18" charset="0"/>
                              </a:rPr>
                            </m:ctrlPr>
                          </m:accPr>
                          <m:e>
                            <m:r>
                              <a:rPr lang="en-US" altLang="zh-TW" sz="1800" b="1" i="1" u="none" strike="noStrike" baseline="0" dirty="0" err="1" smtClean="0">
                                <a:latin typeface="Cambria Math" panose="02040503050406030204" pitchFamily="18" charset="0"/>
                              </a:rPr>
                              <m:t>𝒏</m:t>
                            </m:r>
                          </m:e>
                        </m:acc>
                      </m:e>
                      <m:sub>
                        <m:r>
                          <a:rPr lang="en-US" altLang="zh-TW" sz="1800" b="1" i="1" u="none" strike="noStrike" baseline="0" dirty="0" err="1" smtClean="0">
                            <a:latin typeface="Cambria Math" panose="02040503050406030204" pitchFamily="18" charset="0"/>
                          </a:rPr>
                          <m:t>𝒊</m:t>
                        </m:r>
                      </m:sub>
                    </m:sSub>
                    <m:r>
                      <a:rPr lang="en-US" altLang="zh-TW" sz="1800" b="0" i="1" u="none" strike="noStrike" baseline="0" dirty="0" smtClean="0">
                        <a:latin typeface="Cambria Math" panose="02040503050406030204" pitchFamily="18" charset="0"/>
                      </a:rPr>
                      <m:t>⋅</m:t>
                    </m:r>
                    <m:sSub>
                      <m:sSubPr>
                        <m:ctrlPr>
                          <a:rPr lang="en-US" altLang="zh-TW" sz="1800" b="0" i="1" u="none" strike="noStrike" baseline="0" dirty="0" smtClean="0">
                            <a:latin typeface="Cambria Math" panose="02040503050406030204" pitchFamily="18" charset="0"/>
                          </a:rPr>
                        </m:ctrlPr>
                      </m:sSubPr>
                      <m:e>
                        <m:r>
                          <a:rPr lang="en-US" altLang="zh-TW" sz="1800" b="0" i="1" u="none" strike="noStrike" baseline="0" dirty="0" smtClean="0">
                            <a:latin typeface="Cambria Math" panose="02040503050406030204" pitchFamily="18" charset="0"/>
                          </a:rPr>
                          <m:t>𝑥</m:t>
                        </m:r>
                      </m:e>
                      <m:sub>
                        <m:r>
                          <a:rPr lang="en-US" altLang="zh-TW" sz="1800" b="0" i="1" u="none" strike="noStrike" baseline="0" dirty="0" smtClean="0">
                            <a:latin typeface="Cambria Math" panose="02040503050406030204" pitchFamily="18" charset="0"/>
                          </a:rPr>
                          <m:t>𝑖</m:t>
                        </m:r>
                      </m:sub>
                    </m:sSub>
                  </m:oMath>
                </a14:m>
                <a:r>
                  <a:rPr lang="en-US" altLang="zh-TW" sz="1800" b="0" i="0" u="none" strike="noStrike" baseline="0" dirty="0">
                    <a:latin typeface="NimbusRomNo9L-ReguItal"/>
                  </a:rPr>
                  <a:t>;</a:t>
                </a:r>
              </a:p>
              <a:p>
                <a:pPr marL="342900" indent="-342900" algn="l">
                  <a:buAutoNum type="alphaLcParenBoth"/>
                </a:pPr>
                <a14:m>
                  <m:oMath xmlns:m="http://schemas.openxmlformats.org/officeDocument/2006/math">
                    <m:r>
                      <a:rPr lang="en-US" altLang="zh-CN" sz="1800" i="1" dirty="0" smtClean="0">
                        <a:latin typeface="Cambria Math" panose="02040503050406030204" pitchFamily="18" charset="0"/>
                      </a:rPr>
                      <m:t>(</m:t>
                    </m:r>
                    <m:r>
                      <a:rPr lang="en-US" altLang="zh-CN" sz="1800" i="1" dirty="0" smtClean="0">
                        <a:latin typeface="Cambria Math" panose="02040503050406030204" pitchFamily="18" charset="0"/>
                      </a:rPr>
                      <m:t>𝑟</m:t>
                    </m:r>
                    <m:r>
                      <a:rPr lang="en-US" altLang="zh-CN" sz="1800" i="1" dirty="0" smtClean="0">
                        <a:latin typeface="Cambria Math" panose="02040503050406030204" pitchFamily="18" charset="0"/>
                      </a:rPr>
                      <m:t>, </m:t>
                    </m:r>
                    <m:r>
                      <a:rPr lang="en-US" altLang="zh-CN" sz="1800" b="0" i="1" dirty="0" smtClean="0">
                        <a:latin typeface="Cambria Math" panose="02040503050406030204" pitchFamily="18" charset="0"/>
                      </a:rPr>
                      <m:t>𝜃</m:t>
                    </m:r>
                    <m:r>
                      <a:rPr lang="en-US" altLang="zh-CN" sz="1800" i="1" dirty="0" smtClean="0">
                        <a:latin typeface="Cambria Math" panose="02040503050406030204" pitchFamily="18" charset="0"/>
                      </a:rPr>
                      <m:t>)</m:t>
                    </m:r>
                  </m:oMath>
                </a14:m>
                <a:r>
                  <a:rPr lang="zh-TW" altLang="en-US" sz="1800" b="0" i="0" u="none" strike="noStrike" baseline="0" dirty="0">
                    <a:latin typeface="NimbusRomNo9L-ReguItal"/>
                  </a:rPr>
                  <a:t> 累加器阵列，显示红、绿、蓝标记的三条边的投票。</a:t>
                </a:r>
                <a:endParaRPr lang="en-US" altLang="zh-TW" sz="1800" b="0" i="0" u="none" strike="noStrike" baseline="0" dirty="0">
                  <a:latin typeface="NimbusRomNo9L-ReguItal"/>
                </a:endParaRPr>
              </a:p>
              <a:p>
                <a:pPr algn="l"/>
                <a:endParaRPr lang="en-US" altLang="zh-TW" sz="1800" b="0" i="0" u="none" strike="noStrike" baseline="0" dirty="0">
                  <a:latin typeface="NimbusRomNo9L-Medi"/>
                </a:endParaRPr>
              </a:p>
              <a:p>
                <a:pPr algn="l"/>
                <a:r>
                  <a:rPr lang="en-US" altLang="zh-TW" sz="1800" b="0" i="0" u="none" strike="noStrike" baseline="0" dirty="0">
                    <a:latin typeface="NimbusRomNo9L-Medi"/>
                  </a:rPr>
                  <a:t>Figure 7.47 </a:t>
                </a:r>
                <a:r>
                  <a:rPr lang="en-US" altLang="zh-TW" sz="1800" b="0" i="0" u="none" strike="noStrike" baseline="0" dirty="0">
                    <a:latin typeface="NimbusRomNo9L-ReguItal"/>
                  </a:rPr>
                  <a:t>Oriented Hough transform: </a:t>
                </a:r>
              </a:p>
              <a:p>
                <a:pPr algn="l"/>
                <a:r>
                  <a:rPr lang="en-US" altLang="zh-TW" sz="1800" b="0" i="0" u="none" strike="noStrike" baseline="0" dirty="0">
                    <a:latin typeface="NimbusRomNo9L-ReguItal"/>
                  </a:rPr>
                  <a:t>(a) an </a:t>
                </a:r>
                <a:r>
                  <a:rPr lang="en-US" altLang="zh-TW" sz="1800" b="0" i="0" u="none" strike="noStrike" baseline="0" dirty="0" err="1">
                    <a:latin typeface="NimbusRomNo9L-ReguItal"/>
                  </a:rPr>
                  <a:t>edgel</a:t>
                </a:r>
                <a:r>
                  <a:rPr lang="en-US" altLang="zh-TW" sz="1800" b="0" i="0" u="none" strike="noStrike" baseline="0" dirty="0">
                    <a:latin typeface="NimbusRomNo9L-ReguItal"/>
                  </a:rPr>
                  <a:t> re-parameterized in polar </a:t>
                </a:r>
                <a14:m>
                  <m:oMath xmlns:m="http://schemas.openxmlformats.org/officeDocument/2006/math">
                    <m:r>
                      <a:rPr lang="en-US" altLang="zh-CN" sz="1800" i="1" dirty="0" smtClean="0">
                        <a:latin typeface="Cambria Math" panose="02040503050406030204" pitchFamily="18" charset="0"/>
                      </a:rPr>
                      <m:t>(</m:t>
                    </m:r>
                    <m:r>
                      <a:rPr lang="en-US" altLang="zh-CN" sz="1800" i="1" dirty="0" smtClean="0">
                        <a:latin typeface="Cambria Math" panose="02040503050406030204" pitchFamily="18" charset="0"/>
                      </a:rPr>
                      <m:t>𝑟</m:t>
                    </m:r>
                    <m:r>
                      <a:rPr lang="en-US" altLang="zh-CN" sz="1800" i="1" dirty="0" smtClean="0">
                        <a:latin typeface="Cambria Math" panose="02040503050406030204" pitchFamily="18" charset="0"/>
                      </a:rPr>
                      <m:t>, </m:t>
                    </m:r>
                    <m:r>
                      <a:rPr lang="en-US" altLang="zh-CN" sz="1800" b="0" i="1" dirty="0" smtClean="0">
                        <a:latin typeface="Cambria Math" panose="02040503050406030204" pitchFamily="18" charset="0"/>
                      </a:rPr>
                      <m:t>𝜃</m:t>
                    </m:r>
                    <m:r>
                      <a:rPr lang="en-US" altLang="zh-CN" sz="1800" i="1" dirty="0" smtClean="0">
                        <a:latin typeface="Cambria Math" panose="02040503050406030204" pitchFamily="18" charset="0"/>
                      </a:rPr>
                      <m:t>)</m:t>
                    </m:r>
                  </m:oMath>
                </a14:m>
                <a:r>
                  <a:rPr lang="en-US" altLang="zh-TW" sz="1800" b="0" i="0" u="none" strike="noStrike" baseline="0" dirty="0">
                    <a:latin typeface="NimbusRomNo9L-ReguItal"/>
                  </a:rPr>
                  <a:t> coordinates, </a:t>
                </a:r>
              </a:p>
              <a:p>
                <a:pPr algn="l"/>
                <a:r>
                  <a:rPr lang="en-US" altLang="zh-TW" sz="1800" b="0" i="0" u="none" strike="noStrike" baseline="0" dirty="0">
                    <a:latin typeface="NimbusRomNo9L-ReguItal"/>
                  </a:rPr>
                  <a:t>with </a:t>
                </a:r>
                <a14:m>
                  <m:oMath xmlns:m="http://schemas.openxmlformats.org/officeDocument/2006/math">
                    <m:sSub>
                      <m:sSubPr>
                        <m:ctrlPr>
                          <a:rPr lang="en-US" altLang="zh-TW" sz="1800" b="1" i="1" u="none" strike="noStrike" baseline="0" dirty="0" smtClean="0">
                            <a:latin typeface="Cambria Math" panose="02040503050406030204" pitchFamily="18" charset="0"/>
                          </a:rPr>
                        </m:ctrlPr>
                      </m:sSubPr>
                      <m:e>
                        <m:acc>
                          <m:accPr>
                            <m:chr m:val="̂"/>
                            <m:ctrlPr>
                              <a:rPr lang="en-US" altLang="zh-TW" sz="1800" b="1" i="1" u="none" strike="noStrike" baseline="0" dirty="0" smtClean="0">
                                <a:latin typeface="Cambria Math" panose="02040503050406030204" pitchFamily="18" charset="0"/>
                              </a:rPr>
                            </m:ctrlPr>
                          </m:accPr>
                          <m:e>
                            <m:r>
                              <a:rPr lang="en-US" altLang="zh-TW" sz="1800" b="1" i="1" u="none" strike="noStrike" baseline="0" dirty="0" err="1" smtClean="0">
                                <a:latin typeface="Cambria Math" panose="02040503050406030204" pitchFamily="18" charset="0"/>
                              </a:rPr>
                              <m:t>𝒏</m:t>
                            </m:r>
                          </m:e>
                        </m:acc>
                      </m:e>
                      <m:sub>
                        <m:r>
                          <a:rPr lang="en-US" altLang="zh-TW" sz="1800" b="1" i="1" u="none" strike="noStrike" baseline="0" dirty="0" err="1" smtClean="0">
                            <a:latin typeface="Cambria Math" panose="02040503050406030204" pitchFamily="18" charset="0"/>
                          </a:rPr>
                          <m:t>𝒊</m:t>
                        </m:r>
                      </m:sub>
                    </m:sSub>
                    <m:r>
                      <a:rPr lang="en-US" altLang="zh-TW" sz="1800" b="0" i="1" u="none" strike="noStrike" baseline="0" dirty="0" smtClean="0">
                        <a:latin typeface="Cambria Math" panose="02040503050406030204" pitchFamily="18" charset="0"/>
                      </a:rPr>
                      <m:t>=(</m:t>
                    </m:r>
                    <m:func>
                      <m:funcPr>
                        <m:ctrlPr>
                          <a:rPr lang="en-US" altLang="zh-TW" sz="1800" b="0" i="1" u="none" strike="noStrike" baseline="0" dirty="0" smtClean="0">
                            <a:latin typeface="Cambria Math" panose="02040503050406030204" pitchFamily="18" charset="0"/>
                          </a:rPr>
                        </m:ctrlPr>
                      </m:funcPr>
                      <m:fName>
                        <m:r>
                          <m:rPr>
                            <m:sty m:val="p"/>
                          </m:rPr>
                          <a:rPr lang="en-US" altLang="zh-TW" sz="1800" b="0" i="0" u="none" strike="noStrike" baseline="0" dirty="0" smtClean="0">
                            <a:latin typeface="Cambria Math" panose="02040503050406030204" pitchFamily="18" charset="0"/>
                          </a:rPr>
                          <m:t>cos</m:t>
                        </m:r>
                      </m:fName>
                      <m:e>
                        <m:sSub>
                          <m:sSubPr>
                            <m:ctrlPr>
                              <a:rPr lang="en-US" altLang="zh-CN" sz="1800" b="0" i="1" dirty="0" smtClean="0">
                                <a:latin typeface="Cambria Math" panose="02040503050406030204" pitchFamily="18" charset="0"/>
                              </a:rPr>
                            </m:ctrlPr>
                          </m:sSubPr>
                          <m:e>
                            <m:r>
                              <a:rPr lang="en-US" altLang="zh-CN" sz="1800" b="0" i="1" dirty="0" smtClean="0">
                                <a:latin typeface="Cambria Math" panose="02040503050406030204" pitchFamily="18" charset="0"/>
                              </a:rPr>
                              <m:t>𝜃</m:t>
                            </m:r>
                          </m:e>
                          <m:sub>
                            <m:r>
                              <a:rPr lang="en-US" altLang="zh-CN" sz="1800" b="0" i="1" dirty="0" smtClean="0">
                                <a:latin typeface="Cambria Math" panose="02040503050406030204" pitchFamily="18" charset="0"/>
                              </a:rPr>
                              <m:t>𝑖</m:t>
                            </m:r>
                          </m:sub>
                        </m:sSub>
                      </m:e>
                    </m:func>
                    <m:r>
                      <a:rPr lang="en-US" altLang="zh-TW" sz="1800" b="0" i="1" u="none" strike="noStrike" baseline="0" dirty="0" smtClean="0">
                        <a:latin typeface="Cambria Math" panose="02040503050406030204" pitchFamily="18" charset="0"/>
                      </a:rPr>
                      <m:t>; </m:t>
                    </m:r>
                    <m:r>
                      <m:rPr>
                        <m:sty m:val="p"/>
                      </m:rPr>
                      <a:rPr lang="en-US" altLang="zh-TW" sz="1800" b="0" i="1" u="none" strike="noStrike" baseline="0" dirty="0" smtClean="0">
                        <a:latin typeface="Cambria Math" panose="02040503050406030204" pitchFamily="18" charset="0"/>
                      </a:rPr>
                      <m:t>sin</m:t>
                    </m:r>
                    <m:r>
                      <a:rPr lang="en-US" altLang="zh-TW" sz="1800" b="0" i="1" u="none" strike="noStrike" baseline="0" dirty="0" smtClean="0">
                        <a:latin typeface="Cambria Math" panose="02040503050406030204" pitchFamily="18" charset="0"/>
                      </a:rPr>
                      <m:t> </m:t>
                    </m:r>
                    <m:sSub>
                      <m:sSubPr>
                        <m:ctrlPr>
                          <a:rPr lang="en-US" altLang="zh-CN" sz="1800" b="0" i="1" dirty="0" smtClean="0">
                            <a:latin typeface="Cambria Math" panose="02040503050406030204" pitchFamily="18" charset="0"/>
                          </a:rPr>
                        </m:ctrlPr>
                      </m:sSubPr>
                      <m:e>
                        <m:r>
                          <a:rPr lang="en-US" altLang="zh-CN" sz="1800" b="0" i="1" dirty="0" smtClean="0">
                            <a:latin typeface="Cambria Math" panose="02040503050406030204" pitchFamily="18" charset="0"/>
                          </a:rPr>
                          <m:t>𝜃</m:t>
                        </m:r>
                      </m:e>
                      <m:sub>
                        <m:r>
                          <a:rPr lang="en-US" altLang="zh-CN" sz="1800" b="0" i="1" dirty="0" smtClean="0">
                            <a:latin typeface="Cambria Math" panose="02040503050406030204" pitchFamily="18" charset="0"/>
                          </a:rPr>
                          <m:t>𝑖</m:t>
                        </m:r>
                      </m:sub>
                    </m:sSub>
                    <m:r>
                      <a:rPr lang="en-US" altLang="zh-TW" sz="1800" b="0" i="1" u="none" strike="noStrike" baseline="0" dirty="0" smtClean="0">
                        <a:latin typeface="Cambria Math" panose="02040503050406030204" pitchFamily="18" charset="0"/>
                      </a:rPr>
                      <m:t>) </m:t>
                    </m:r>
                  </m:oMath>
                </a14:m>
                <a:r>
                  <a:rPr lang="en-US" altLang="zh-TW" sz="1800" b="0" i="0" u="none" strike="noStrike" baseline="0" dirty="0">
                    <a:latin typeface="NimbusRomNo9L-ReguItal"/>
                  </a:rPr>
                  <a:t>and </a:t>
                </a:r>
                <a14:m>
                  <m:oMath xmlns:m="http://schemas.openxmlformats.org/officeDocument/2006/math">
                    <m:sSub>
                      <m:sSubPr>
                        <m:ctrlPr>
                          <a:rPr lang="en-US" altLang="zh-TW" sz="1800" b="0" i="1" u="none" strike="noStrike" baseline="0" dirty="0" smtClean="0">
                            <a:latin typeface="Cambria Math" panose="02040503050406030204" pitchFamily="18" charset="0"/>
                          </a:rPr>
                        </m:ctrlPr>
                      </m:sSubPr>
                      <m:e>
                        <m:r>
                          <a:rPr lang="en-US" altLang="zh-TW" sz="1800" b="0" i="1" u="none" strike="noStrike" baseline="0" dirty="0" smtClean="0">
                            <a:latin typeface="Cambria Math" panose="02040503050406030204" pitchFamily="18" charset="0"/>
                          </a:rPr>
                          <m:t>𝑟</m:t>
                        </m:r>
                      </m:e>
                      <m:sub>
                        <m:r>
                          <a:rPr lang="en-US" altLang="zh-TW" sz="1800" b="0" i="1" u="none" strike="noStrike" baseline="0" dirty="0" smtClean="0">
                            <a:latin typeface="Cambria Math" panose="02040503050406030204" pitchFamily="18" charset="0"/>
                          </a:rPr>
                          <m:t>𝑖</m:t>
                        </m:r>
                      </m:sub>
                    </m:sSub>
                    <m:r>
                      <a:rPr lang="en-US" altLang="zh-TW" sz="1800" b="0" i="1" u="none" strike="noStrike" baseline="0" dirty="0" smtClean="0">
                        <a:latin typeface="Cambria Math" panose="02040503050406030204" pitchFamily="18" charset="0"/>
                      </a:rPr>
                      <m:t>=</m:t>
                    </m:r>
                    <m:sSub>
                      <m:sSubPr>
                        <m:ctrlPr>
                          <a:rPr lang="en-US" altLang="zh-TW" sz="1800" b="1" i="1" u="none" strike="noStrike" baseline="0" dirty="0" smtClean="0">
                            <a:latin typeface="Cambria Math" panose="02040503050406030204" pitchFamily="18" charset="0"/>
                          </a:rPr>
                        </m:ctrlPr>
                      </m:sSubPr>
                      <m:e>
                        <m:acc>
                          <m:accPr>
                            <m:chr m:val="̂"/>
                            <m:ctrlPr>
                              <a:rPr lang="en-US" altLang="zh-TW" sz="1800" b="1" i="1" u="none" strike="noStrike" baseline="0" dirty="0" smtClean="0">
                                <a:latin typeface="Cambria Math" panose="02040503050406030204" pitchFamily="18" charset="0"/>
                              </a:rPr>
                            </m:ctrlPr>
                          </m:accPr>
                          <m:e>
                            <m:r>
                              <a:rPr lang="en-US" altLang="zh-TW" sz="1800" b="1" i="1" u="none" strike="noStrike" baseline="0" dirty="0" err="1" smtClean="0">
                                <a:latin typeface="Cambria Math" panose="02040503050406030204" pitchFamily="18" charset="0"/>
                              </a:rPr>
                              <m:t>𝒏</m:t>
                            </m:r>
                          </m:e>
                        </m:acc>
                      </m:e>
                      <m:sub>
                        <m:r>
                          <a:rPr lang="en-US" altLang="zh-TW" sz="1800" b="1" i="1" u="none" strike="noStrike" baseline="0" dirty="0" err="1" smtClean="0">
                            <a:latin typeface="Cambria Math" panose="02040503050406030204" pitchFamily="18" charset="0"/>
                          </a:rPr>
                          <m:t>𝒊</m:t>
                        </m:r>
                      </m:sub>
                    </m:sSub>
                    <m:r>
                      <a:rPr lang="en-US" altLang="zh-TW" sz="1800" b="0" i="1" u="none" strike="noStrike" baseline="0" dirty="0" smtClean="0">
                        <a:latin typeface="Cambria Math" panose="02040503050406030204" pitchFamily="18" charset="0"/>
                      </a:rPr>
                      <m:t>⋅</m:t>
                    </m:r>
                    <m:sSub>
                      <m:sSubPr>
                        <m:ctrlPr>
                          <a:rPr lang="en-US" altLang="zh-TW" sz="1800" b="0" i="1" u="none" strike="noStrike" baseline="0" dirty="0" smtClean="0">
                            <a:latin typeface="Cambria Math" panose="02040503050406030204" pitchFamily="18" charset="0"/>
                          </a:rPr>
                        </m:ctrlPr>
                      </m:sSubPr>
                      <m:e>
                        <m:r>
                          <a:rPr lang="en-US" altLang="zh-TW" sz="1800" b="0" i="1" u="none" strike="noStrike" baseline="0" dirty="0" smtClean="0">
                            <a:latin typeface="Cambria Math" panose="02040503050406030204" pitchFamily="18" charset="0"/>
                          </a:rPr>
                          <m:t>𝑥</m:t>
                        </m:r>
                      </m:e>
                      <m:sub>
                        <m:r>
                          <a:rPr lang="en-US" altLang="zh-TW" sz="1800" b="0" i="1" u="none" strike="noStrike" baseline="0" dirty="0" smtClean="0">
                            <a:latin typeface="Cambria Math" panose="02040503050406030204" pitchFamily="18" charset="0"/>
                          </a:rPr>
                          <m:t>𝑖</m:t>
                        </m:r>
                      </m:sub>
                    </m:sSub>
                  </m:oMath>
                </a14:m>
                <a:r>
                  <a:rPr lang="en-US" altLang="zh-TW" sz="1800" b="0" i="0" u="none" strike="noStrike" baseline="0" dirty="0">
                    <a:latin typeface="NimbusRomNo9L-ReguItal"/>
                  </a:rPr>
                  <a:t>; </a:t>
                </a:r>
              </a:p>
              <a:p>
                <a:pPr algn="l"/>
                <a:r>
                  <a:rPr lang="en-US" altLang="zh-TW" sz="1800" b="0" i="0" u="none" strike="noStrike" baseline="0" dirty="0">
                    <a:latin typeface="NimbusRomNo9L-ReguItal"/>
                  </a:rPr>
                  <a:t>(b) </a:t>
                </a:r>
                <a14:m>
                  <m:oMath xmlns:m="http://schemas.openxmlformats.org/officeDocument/2006/math">
                    <m:r>
                      <a:rPr lang="en-US" altLang="zh-CN" sz="1800" i="1" dirty="0" smtClean="0">
                        <a:latin typeface="Cambria Math" panose="02040503050406030204" pitchFamily="18" charset="0"/>
                      </a:rPr>
                      <m:t>(</m:t>
                    </m:r>
                    <m:r>
                      <a:rPr lang="en-US" altLang="zh-CN" sz="1800" i="1" dirty="0" smtClean="0">
                        <a:latin typeface="Cambria Math" panose="02040503050406030204" pitchFamily="18" charset="0"/>
                      </a:rPr>
                      <m:t>𝑟</m:t>
                    </m:r>
                    <m:r>
                      <a:rPr lang="en-US" altLang="zh-CN" sz="1800" i="1" dirty="0" smtClean="0">
                        <a:latin typeface="Cambria Math" panose="02040503050406030204" pitchFamily="18" charset="0"/>
                      </a:rPr>
                      <m:t>, </m:t>
                    </m:r>
                    <m:r>
                      <a:rPr lang="en-US" altLang="zh-CN" sz="1800" b="0" i="1" dirty="0" smtClean="0">
                        <a:latin typeface="Cambria Math" panose="02040503050406030204" pitchFamily="18" charset="0"/>
                      </a:rPr>
                      <m:t>𝜃</m:t>
                    </m:r>
                    <m:r>
                      <a:rPr lang="en-US" altLang="zh-CN" sz="1800" i="1" dirty="0" smtClean="0">
                        <a:latin typeface="Cambria Math" panose="02040503050406030204" pitchFamily="18" charset="0"/>
                      </a:rPr>
                      <m:t>)</m:t>
                    </m:r>
                  </m:oMath>
                </a14:m>
                <a:r>
                  <a:rPr lang="en-US" altLang="zh-TW" sz="1800" b="0" i="0" u="none" strike="noStrike" baseline="0" dirty="0">
                    <a:latin typeface="NimbusRomNo9L-ReguItal"/>
                  </a:rPr>
                  <a:t> </a:t>
                </a:r>
                <a:r>
                  <a:rPr lang="en-US" altLang="zh-TW" sz="1800" b="0" i="0" u="none" strike="noStrike" baseline="0" dirty="0">
                    <a:latin typeface="CMR10"/>
                  </a:rPr>
                  <a:t> </a:t>
                </a:r>
                <a:r>
                  <a:rPr lang="en-US" altLang="zh-TW" sz="1800" b="0" i="0" u="none" strike="noStrike" baseline="0" dirty="0">
                    <a:latin typeface="NimbusRomNo9L-ReguItal"/>
                  </a:rPr>
                  <a:t>accumulator array, showing the votes for the three </a:t>
                </a:r>
                <a:r>
                  <a:rPr lang="en-US" altLang="zh-TW" sz="1800" b="0" i="0" u="none" strike="noStrike" baseline="0" dirty="0" err="1">
                    <a:latin typeface="NimbusRomNo9L-ReguItal"/>
                  </a:rPr>
                  <a:t>edgels</a:t>
                </a:r>
                <a:r>
                  <a:rPr lang="en-US" altLang="zh-TW" sz="1800" b="0" i="0" u="none" strike="noStrike" baseline="0" dirty="0">
                    <a:latin typeface="NimbusRomNo9L-ReguItal"/>
                  </a:rPr>
                  <a:t> marked in red, green, and blue.</a:t>
                </a:r>
              </a:p>
              <a:p>
                <a:pPr algn="l"/>
                <a:endParaRPr lang="en-US" altLang="zh-TW" sz="1800" b="0" i="0" u="none" strike="noStrike" baseline="0" dirty="0">
                  <a:latin typeface="NimbusRomNo9L-ReguItal"/>
                </a:endParaRPr>
              </a:p>
              <a:p>
                <a:pPr algn="l"/>
                <a:endParaRPr lang="en-US" altLang="zh-TW" sz="1800" b="0" i="0" u="none" strike="noStrike" baseline="0" dirty="0">
                  <a:latin typeface="NimbusRomNo9L-ReguItal"/>
                </a:endParaRPr>
              </a:p>
              <a:p>
                <a:pPr algn="l"/>
                <a:r>
                  <a:rPr lang="en-US" altLang="zh-TW" sz="1800" b="0" i="0" u="none" strike="noStrike" baseline="0" dirty="0">
                    <a:latin typeface="NimbusRomNo9L-ReguItal"/>
                  </a:rPr>
                  <a:t>In its original formulation (Figure 7.46), each edge point votes for all possible lines passing through it, and lines corresponding to high accumulator or bin values are examined for potential line fits. Unless the points on a line are truly punctate, a better approach is to use the local orientation information at each </a:t>
                </a:r>
                <a:r>
                  <a:rPr lang="en-US" altLang="zh-TW" sz="1800" b="0" i="0" u="none" strike="noStrike" baseline="0" dirty="0" err="1">
                    <a:latin typeface="NimbusRomNo9L-ReguItal"/>
                  </a:rPr>
                  <a:t>edgel</a:t>
                </a:r>
                <a:r>
                  <a:rPr lang="en-US" altLang="zh-TW" sz="1800" b="0" i="0" u="none" strike="noStrike" baseline="0" dirty="0">
                    <a:latin typeface="NimbusRomNo9L-ReguItal"/>
                  </a:rPr>
                  <a:t> to vote for a single accumulator cell (Figure 7.47), as described below. A hybrid strategy, where each </a:t>
                </a:r>
                <a:r>
                  <a:rPr lang="en-US" altLang="zh-TW" sz="1800" b="0" i="0" u="none" strike="noStrike" baseline="0" dirty="0" err="1">
                    <a:latin typeface="NimbusRomNo9L-ReguItal"/>
                  </a:rPr>
                  <a:t>edgel</a:t>
                </a:r>
                <a:r>
                  <a:rPr lang="en-US" altLang="zh-TW" sz="1800" b="0" i="0" u="none" strike="noStrike" baseline="0" dirty="0">
                    <a:latin typeface="NimbusRomNo9L-ReguItal"/>
                  </a:rPr>
                  <a:t> votes for a number of possible orientation or location pairs centered around the estimate orientation, may be desirable in some cases.</a:t>
                </a:r>
              </a:p>
            </p:txBody>
          </p:sp>
        </mc:Choice>
        <mc:Fallback xmlns="">
          <p:sp>
            <p:nvSpPr>
              <p:cNvPr id="3" name="備忘稿版面配置區 2"/>
              <p:cNvSpPr>
                <a:spLocks noGrp="1"/>
              </p:cNvSpPr>
              <p:nvPr>
                <p:ph type="body" idx="1"/>
              </p:nvPr>
            </p:nvSpPr>
            <p:spPr/>
            <p:txBody>
              <a:bodyPr>
                <a:normAutofit fontScale="55000" lnSpcReduction="20000"/>
              </a:bodyPr>
              <a:lstStyle/>
              <a:p>
                <a:pPr algn="l"/>
                <a:r>
                  <a:rPr lang="zh-TW" altLang="en-US" sz="1800" b="0" i="0" u="none" strike="noStrike" baseline="0" dirty="0">
                    <a:latin typeface="NimbusRomNo9L-ReguItal"/>
                  </a:rPr>
                  <a:t>這是另一個方法，</a:t>
                </a:r>
                <a:endParaRPr lang="en-US" altLang="zh-TW" sz="1800" b="0" i="0" u="none" strike="noStrike" baseline="0" dirty="0">
                  <a:latin typeface="NimbusRomNo9L-ReguItal"/>
                </a:endParaRPr>
              </a:p>
              <a:p>
                <a:pPr algn="l"/>
                <a:r>
                  <a:rPr lang="zh-TW" altLang="en-US" sz="1800" b="0" i="0" u="none" strike="noStrike" baseline="0" dirty="0">
                    <a:latin typeface="NimbusRomNo9L-ReguItal"/>
                  </a:rPr>
                  <a:t>剛剛是找 點的每個可能直線，轉換座標後的 交點。</a:t>
                </a:r>
                <a:endParaRPr lang="en-US" altLang="zh-TW" sz="1800" b="0" i="0" u="none" strike="noStrike" baseline="0" dirty="0">
                  <a:latin typeface="NimbusRomNo9L-ReguItal"/>
                </a:endParaRPr>
              </a:p>
              <a:p>
                <a:pPr algn="l"/>
                <a:r>
                  <a:rPr lang="zh-TW" altLang="en-US" sz="1800" b="0" i="0" u="none" strike="noStrike" baseline="0" dirty="0">
                    <a:latin typeface="NimbusRomNo9L-ReguItal"/>
                  </a:rPr>
                  <a:t>這效率其實沒這麼好，除非線上的點 剛好就是點狀，</a:t>
                </a:r>
                <a:endParaRPr lang="en-US" altLang="zh-TW" sz="1800" b="0" i="0" u="none" strike="noStrike" baseline="0" dirty="0">
                  <a:latin typeface="NimbusRomNo9L-ReguItal"/>
                </a:endParaRPr>
              </a:p>
              <a:p>
                <a:pPr algn="l"/>
                <a:r>
                  <a:rPr lang="zh-TW" altLang="en-US" sz="1800" b="0" i="0" u="none" strike="noStrike" baseline="0" dirty="0">
                    <a:latin typeface="NimbusRomNo9L-ReguItal"/>
                  </a:rPr>
                  <a:t>更好的方法是</a:t>
                </a:r>
                <a:r>
                  <a:rPr lang="en-US" altLang="zh-TW" sz="1800" b="0" i="0" u="none" strike="noStrike" baseline="0" dirty="0">
                    <a:latin typeface="NimbusRomNo9L-ReguItal"/>
                  </a:rPr>
                  <a:t>:</a:t>
                </a:r>
                <a:r>
                  <a:rPr lang="zh-TW" altLang="en-US" sz="1800" b="0" i="0" u="none" strike="noStrike" baseline="0" dirty="0">
                    <a:latin typeface="NimbusRomNo9L-ReguItal"/>
                  </a:rPr>
                  <a:t> 使用 每個邊緣 的 局部方向資訊 來投票</a:t>
                </a:r>
                <a:endParaRPr lang="en-US" altLang="zh-TW" sz="1800" b="0" i="0" u="none" strike="noStrike" baseline="0" dirty="0">
                  <a:latin typeface="NimbusRomNo9L-ReguItal"/>
                </a:endParaRPr>
              </a:p>
              <a:p>
                <a:pPr algn="l"/>
                <a:r>
                  <a:rPr lang="zh-TW" altLang="en-US" sz="1800" b="0" i="0" u="none" strike="noStrike" baseline="0" dirty="0">
                    <a:latin typeface="NimbusRomNo9L-ReguItal"/>
                  </a:rPr>
                  <a:t>這樣會有效率蠻多。</a:t>
                </a:r>
                <a:endParaRPr lang="en-US" altLang="zh-TW" sz="1800" b="0" i="0" u="none" strike="noStrike" baseline="0" dirty="0">
                  <a:latin typeface="NimbusRomNo9L-ReguItal"/>
                </a:endParaRPr>
              </a:p>
              <a:p>
                <a:pPr algn="l"/>
                <a:endParaRPr lang="en-US" altLang="zh-TW" sz="1800" b="0" i="0" u="none" strike="noStrike" baseline="0" dirty="0">
                  <a:latin typeface="NimbusRomNo9L-ReguItal"/>
                </a:endParaRPr>
              </a:p>
              <a:p>
                <a:pPr algn="l"/>
                <a:r>
                  <a:rPr lang="zh-TW" altLang="en-US" sz="1800" b="0" i="0" u="none" strike="noStrike" baseline="0" dirty="0">
                    <a:latin typeface="NimbusRomNo9L-ReguItal"/>
                  </a:rPr>
                  <a:t>一般會需要 混著用，或是看有什麼特別的需求來做。</a:t>
                </a:r>
                <a:endParaRPr lang="en-US" altLang="zh-TW" sz="1800" b="0" i="0" u="none" strike="noStrike" baseline="0" dirty="0">
                  <a:latin typeface="NimbusRomNo9L-ReguItal"/>
                </a:endParaRPr>
              </a:p>
              <a:p>
                <a:pPr algn="l"/>
                <a:r>
                  <a:rPr lang="en-US" altLang="zh-TW" sz="1800" b="0" i="0" u="none" strike="noStrike" baseline="0" dirty="0">
                    <a:latin typeface="NimbusRomNo9L-ReguItal"/>
                  </a:rPr>
                  <a:t>------</a:t>
                </a:r>
              </a:p>
              <a:p>
                <a:pPr algn="l"/>
                <a:endParaRPr lang="en-US" altLang="zh-TW" sz="1800" b="0" i="0" u="none" strike="noStrike" baseline="0" dirty="0">
                  <a:latin typeface="NimbusRomNo9L-ReguIt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u="sng" dirty="0"/>
                  <a:t>念這個 </a:t>
                </a:r>
                <a:r>
                  <a:rPr lang="en-US" altLang="zh-TW" sz="1800" b="1" u="sng" dirty="0"/>
                  <a:t>-&gt; </a:t>
                </a:r>
                <a:endParaRPr lang="en-US" altLang="zh-TW" sz="1800" dirty="0"/>
              </a:p>
              <a:p>
                <a:pPr algn="l"/>
                <a:endParaRPr lang="en-US" altLang="zh-TW" sz="1800" b="0" i="0" u="none" strike="noStrike" baseline="0" dirty="0">
                  <a:latin typeface="NimbusRomNo9L-ReguItal"/>
                </a:endParaRPr>
              </a:p>
              <a:p>
                <a:pPr algn="l"/>
                <a:r>
                  <a:rPr lang="zh-TW" altLang="en-US" sz="1800" b="0" i="0" u="none" strike="noStrike" baseline="0" dirty="0">
                    <a:latin typeface="NimbusRomNo9L-ReguItal"/>
                  </a:rPr>
                  <a:t>图</a:t>
                </a:r>
                <a:r>
                  <a:rPr lang="en-US" altLang="zh-TW" sz="1800" b="0" i="0" u="none" strike="noStrike" baseline="0" dirty="0">
                    <a:latin typeface="NimbusRomNo9L-ReguItal"/>
                  </a:rPr>
                  <a:t>7.47</a:t>
                </a:r>
                <a:r>
                  <a:rPr lang="zh-TW" altLang="en-US" sz="1800" b="0" i="0" u="none" strike="noStrike" baseline="0" dirty="0">
                    <a:latin typeface="NimbusRomNo9L-ReguItal"/>
                  </a:rPr>
                  <a:t> 定向霍夫变换</a:t>
                </a:r>
                <a:r>
                  <a:rPr lang="en-US" altLang="zh-TW" sz="1800" b="0" i="0" u="none" strike="noStrike" baseline="0" dirty="0">
                    <a:latin typeface="NimbusRomNo9L-ReguItal"/>
                  </a:rPr>
                  <a:t>:</a:t>
                </a:r>
              </a:p>
              <a:p>
                <a:pPr marL="342900" indent="-342900" algn="l">
                  <a:buAutoNum type="alphaLcParenBoth"/>
                </a:pPr>
                <a:r>
                  <a:rPr lang="zh-TW" altLang="en-US" sz="1800" b="0" i="0" u="none" strike="noStrike" baseline="0" dirty="0">
                    <a:latin typeface="NimbusRomNo9L-ReguItal"/>
                  </a:rPr>
                  <a:t>在极坐标</a:t>
                </a:r>
                <a:r>
                  <a:rPr lang="en-US" altLang="zh-CN" sz="1800" i="0" dirty="0">
                    <a:latin typeface="Cambria Math" panose="02040503050406030204" pitchFamily="18" charset="0"/>
                  </a:rPr>
                  <a:t>(𝑟, </a:t>
                </a:r>
                <a:r>
                  <a:rPr lang="en-US" altLang="zh-CN" sz="1800" b="0" i="0" dirty="0">
                    <a:latin typeface="Cambria Math" panose="02040503050406030204" pitchFamily="18" charset="0"/>
                  </a:rPr>
                  <a:t>𝜃</a:t>
                </a:r>
                <a:r>
                  <a:rPr lang="en-US" altLang="zh-CN" sz="1800" i="0" dirty="0">
                    <a:latin typeface="Cambria Math" panose="02040503050406030204" pitchFamily="18" charset="0"/>
                  </a:rPr>
                  <a:t>)</a:t>
                </a:r>
                <a:r>
                  <a:rPr lang="zh-TW" altLang="en-US" sz="1800" b="0" i="0" u="none" strike="noStrike" baseline="0" dirty="0">
                    <a:latin typeface="NimbusRomNo9L-ReguItal"/>
                  </a:rPr>
                  <a:t> 中 重新参数化的边</a:t>
                </a:r>
                <a:r>
                  <a:rPr lang="en-US" altLang="zh-TW" sz="1800" b="0" i="0" u="none" strike="noStrike" baseline="0" dirty="0">
                    <a:latin typeface="NimbusRomNo9L-ReguItal"/>
                  </a:rPr>
                  <a:t>;</a:t>
                </a:r>
                <a:br>
                  <a:rPr lang="en-US" altLang="zh-TW" sz="1800" b="0" i="0" u="none" strike="noStrike" baseline="0" dirty="0">
                    <a:latin typeface="NimbusRomNo9L-ReguItal"/>
                  </a:rPr>
                </a:br>
                <a:r>
                  <a:rPr lang="zh-TW" altLang="en-US" sz="1800" b="0" i="0" u="none" strike="noStrike" baseline="0" dirty="0">
                    <a:latin typeface="NimbusRomNo9L-ReguItal"/>
                  </a:rPr>
                  <a:t>式中</a:t>
                </a:r>
                <a:r>
                  <a:rPr lang="en-US" altLang="zh-TW" sz="1800" b="0" i="0" u="none" strike="noStrike" baseline="0" dirty="0">
                    <a:latin typeface="NimbusRomNo9L-ReguItal"/>
                  </a:rPr>
                  <a:t>: </a:t>
                </a:r>
                <a:r>
                  <a:rPr lang="en-US" altLang="zh-TW" sz="1800" b="1" i="0" u="none" strike="noStrike" baseline="0" dirty="0" err="1">
                    <a:latin typeface="Cambria Math" panose="02040503050406030204" pitchFamily="18" charset="0"/>
                  </a:rPr>
                  <a:t>𝒏</a:t>
                </a:r>
                <a:r>
                  <a:rPr lang="en-US" altLang="zh-TW" sz="1800" b="1" i="0" u="none" strike="noStrike" baseline="0" dirty="0">
                    <a:latin typeface="Cambria Math" panose="02040503050406030204" pitchFamily="18" charset="0"/>
                  </a:rPr>
                  <a:t> ̂_</a:t>
                </a:r>
                <a:r>
                  <a:rPr lang="en-US" altLang="zh-TW" sz="1800" b="1" i="0" u="none" strike="noStrike" baseline="0" dirty="0" err="1">
                    <a:latin typeface="Cambria Math" panose="02040503050406030204" pitchFamily="18" charset="0"/>
                  </a:rPr>
                  <a:t>𝒊</a:t>
                </a:r>
                <a:r>
                  <a:rPr lang="en-US" altLang="zh-TW" sz="1800" b="0" i="0" u="none" strike="noStrike" baseline="0" dirty="0">
                    <a:latin typeface="Cambria Math" panose="02040503050406030204" pitchFamily="18" charset="0"/>
                  </a:rPr>
                  <a:t>=(cos⁡〖</a:t>
                </a:r>
                <a:r>
                  <a:rPr lang="en-US" altLang="zh-CN" sz="1800" b="0" i="0" dirty="0">
                    <a:latin typeface="Cambria Math" panose="02040503050406030204" pitchFamily="18" charset="0"/>
                  </a:rPr>
                  <a:t>𝜃_𝑖 </a:t>
                </a:r>
                <a:r>
                  <a:rPr lang="en-US" altLang="zh-TW" sz="1800" b="0" i="0" u="none" strike="noStrike" baseline="0" dirty="0">
                    <a:latin typeface="Cambria Math" panose="02040503050406030204" pitchFamily="18" charset="0"/>
                  </a:rPr>
                  <a:t>〗; sin </a:t>
                </a:r>
                <a:r>
                  <a:rPr lang="en-US" altLang="zh-CN" sz="1800" b="0" i="0" dirty="0">
                    <a:latin typeface="Cambria Math" panose="02040503050406030204" pitchFamily="18" charset="0"/>
                  </a:rPr>
                  <a:t>𝜃_𝑖</a:t>
                </a:r>
                <a:r>
                  <a:rPr lang="en-US" altLang="zh-TW" sz="1800" b="0" i="0" u="none" strike="noStrike" baseline="0" dirty="0">
                    <a:latin typeface="Cambria Math" panose="02040503050406030204" pitchFamily="18" charset="0"/>
                  </a:rPr>
                  <a:t>)</a:t>
                </a:r>
                <a:r>
                  <a:rPr lang="zh-TW" altLang="en-US" sz="1800" b="0" i="0" u="none" strike="noStrike" baseline="0" dirty="0">
                    <a:latin typeface="NimbusRomNo9L-ReguItal"/>
                  </a:rPr>
                  <a:t> 和 </a:t>
                </a:r>
                <a:r>
                  <a:rPr lang="en-US" altLang="zh-TW" sz="1800" b="0" i="0" u="none" strike="noStrike" baseline="0" dirty="0">
                    <a:latin typeface="Cambria Math" panose="02040503050406030204" pitchFamily="18" charset="0"/>
                  </a:rPr>
                  <a:t>𝑟_𝑖=</a:t>
                </a:r>
                <a:r>
                  <a:rPr lang="en-US" altLang="zh-TW" sz="1800" b="1" i="0" u="none" strike="noStrike" baseline="0" dirty="0" err="1">
                    <a:latin typeface="Cambria Math" panose="02040503050406030204" pitchFamily="18" charset="0"/>
                  </a:rPr>
                  <a:t>𝒏</a:t>
                </a:r>
                <a:r>
                  <a:rPr lang="en-US" altLang="zh-TW" sz="1800" b="1" i="0" u="none" strike="noStrike" baseline="0" dirty="0">
                    <a:latin typeface="Cambria Math" panose="02040503050406030204" pitchFamily="18" charset="0"/>
                  </a:rPr>
                  <a:t> ̂_</a:t>
                </a:r>
                <a:r>
                  <a:rPr lang="en-US" altLang="zh-TW" sz="1800" b="1" i="0" u="none" strike="noStrike" baseline="0" dirty="0" err="1">
                    <a:latin typeface="Cambria Math" panose="02040503050406030204" pitchFamily="18" charset="0"/>
                  </a:rPr>
                  <a:t>𝒊</a:t>
                </a:r>
                <a:r>
                  <a:rPr lang="en-US" altLang="zh-TW" sz="1800" b="0" i="0" u="none" strike="noStrike" baseline="0" dirty="0">
                    <a:latin typeface="Cambria Math" panose="02040503050406030204" pitchFamily="18" charset="0"/>
                  </a:rPr>
                  <a:t>⋅𝑥_𝑖</a:t>
                </a:r>
                <a:r>
                  <a:rPr lang="en-US" altLang="zh-TW" sz="1800" b="0" i="0" u="none" strike="noStrike" baseline="0" dirty="0">
                    <a:latin typeface="NimbusRomNo9L-ReguItal"/>
                  </a:rPr>
                  <a:t>;</a:t>
                </a:r>
              </a:p>
              <a:p>
                <a:pPr marL="342900" indent="-342900" algn="l">
                  <a:buAutoNum type="alphaLcParenBoth"/>
                </a:pPr>
                <a:r>
                  <a:rPr lang="en-US" altLang="zh-CN" sz="1800" i="0" dirty="0">
                    <a:latin typeface="Cambria Math" panose="02040503050406030204" pitchFamily="18" charset="0"/>
                  </a:rPr>
                  <a:t>(𝑟, </a:t>
                </a:r>
                <a:r>
                  <a:rPr lang="en-US" altLang="zh-CN" sz="1800" b="0" i="0" dirty="0">
                    <a:latin typeface="Cambria Math" panose="02040503050406030204" pitchFamily="18" charset="0"/>
                  </a:rPr>
                  <a:t>𝜃</a:t>
                </a:r>
                <a:r>
                  <a:rPr lang="en-US" altLang="zh-CN" sz="1800" i="0" dirty="0">
                    <a:latin typeface="Cambria Math" panose="02040503050406030204" pitchFamily="18" charset="0"/>
                  </a:rPr>
                  <a:t>)</a:t>
                </a:r>
                <a:r>
                  <a:rPr lang="zh-TW" altLang="en-US" sz="1800" b="0" i="0" u="none" strike="noStrike" baseline="0" dirty="0">
                    <a:latin typeface="NimbusRomNo9L-ReguItal"/>
                  </a:rPr>
                  <a:t> 累加器阵列，显示红、绿、蓝标记的三条边的投票。</a:t>
                </a:r>
                <a:endParaRPr lang="en-US" altLang="zh-TW" sz="1800" b="0" i="0" u="none" strike="noStrike" baseline="0" dirty="0">
                  <a:latin typeface="NimbusRomNo9L-ReguItal"/>
                </a:endParaRPr>
              </a:p>
              <a:p>
                <a:pPr algn="l"/>
                <a:endParaRPr lang="en-US" altLang="zh-TW" sz="1800" b="0" i="0" u="none" strike="noStrike" baseline="0" dirty="0">
                  <a:latin typeface="NimbusRomNo9L-Medi"/>
                </a:endParaRPr>
              </a:p>
              <a:p>
                <a:pPr algn="l"/>
                <a:r>
                  <a:rPr lang="en-US" altLang="zh-TW" sz="1800" b="0" i="0" u="none" strike="noStrike" baseline="0" dirty="0">
                    <a:latin typeface="NimbusRomNo9L-Medi"/>
                  </a:rPr>
                  <a:t>Figure 7.47 </a:t>
                </a:r>
                <a:r>
                  <a:rPr lang="en-US" altLang="zh-TW" sz="1800" b="0" i="0" u="none" strike="noStrike" baseline="0" dirty="0">
                    <a:latin typeface="NimbusRomNo9L-ReguItal"/>
                  </a:rPr>
                  <a:t>Oriented Hough transform: </a:t>
                </a:r>
              </a:p>
              <a:p>
                <a:pPr algn="l"/>
                <a:r>
                  <a:rPr lang="en-US" altLang="zh-TW" sz="1800" b="0" i="0" u="none" strike="noStrike" baseline="0" dirty="0">
                    <a:latin typeface="NimbusRomNo9L-ReguItal"/>
                  </a:rPr>
                  <a:t>(a) an </a:t>
                </a:r>
                <a:r>
                  <a:rPr lang="en-US" altLang="zh-TW" sz="1800" b="0" i="0" u="none" strike="noStrike" baseline="0" dirty="0" err="1">
                    <a:latin typeface="NimbusRomNo9L-ReguItal"/>
                  </a:rPr>
                  <a:t>edgel</a:t>
                </a:r>
                <a:r>
                  <a:rPr lang="en-US" altLang="zh-TW" sz="1800" b="0" i="0" u="none" strike="noStrike" baseline="0" dirty="0">
                    <a:latin typeface="NimbusRomNo9L-ReguItal"/>
                  </a:rPr>
                  <a:t> re-parameterized in polar </a:t>
                </a:r>
                <a:r>
                  <a:rPr lang="en-US" altLang="zh-CN" sz="1800" i="0" dirty="0">
                    <a:latin typeface="Cambria Math" panose="02040503050406030204" pitchFamily="18" charset="0"/>
                  </a:rPr>
                  <a:t>(𝑟, </a:t>
                </a:r>
                <a:r>
                  <a:rPr lang="en-US" altLang="zh-CN" sz="1800" b="0" i="0" dirty="0">
                    <a:latin typeface="Cambria Math" panose="02040503050406030204" pitchFamily="18" charset="0"/>
                  </a:rPr>
                  <a:t>𝜃</a:t>
                </a:r>
                <a:r>
                  <a:rPr lang="en-US" altLang="zh-CN" sz="1800" i="0" dirty="0">
                    <a:latin typeface="Cambria Math" panose="02040503050406030204" pitchFamily="18" charset="0"/>
                  </a:rPr>
                  <a:t>)</a:t>
                </a:r>
                <a:r>
                  <a:rPr lang="en-US" altLang="zh-TW" sz="1800" b="0" i="0" u="none" strike="noStrike" baseline="0" dirty="0">
                    <a:latin typeface="NimbusRomNo9L-ReguItal"/>
                  </a:rPr>
                  <a:t> coordinates, </a:t>
                </a:r>
              </a:p>
              <a:p>
                <a:pPr algn="l"/>
                <a:r>
                  <a:rPr lang="en-US" altLang="zh-TW" sz="1800" b="0" i="0" u="none" strike="noStrike" baseline="0" dirty="0">
                    <a:latin typeface="NimbusRomNo9L-ReguItal"/>
                  </a:rPr>
                  <a:t>with </a:t>
                </a:r>
                <a:r>
                  <a:rPr lang="en-US" altLang="zh-TW" sz="1800" b="1" i="0" u="none" strike="noStrike" baseline="0" dirty="0" err="1">
                    <a:latin typeface="Cambria Math" panose="02040503050406030204" pitchFamily="18" charset="0"/>
                  </a:rPr>
                  <a:t>𝒏</a:t>
                </a:r>
                <a:r>
                  <a:rPr lang="en-US" altLang="zh-TW" sz="1800" b="1" i="0" u="none" strike="noStrike" baseline="0" dirty="0">
                    <a:latin typeface="Cambria Math" panose="02040503050406030204" pitchFamily="18" charset="0"/>
                  </a:rPr>
                  <a:t> ̂_</a:t>
                </a:r>
                <a:r>
                  <a:rPr lang="en-US" altLang="zh-TW" sz="1800" b="1" i="0" u="none" strike="noStrike" baseline="0" dirty="0" err="1">
                    <a:latin typeface="Cambria Math" panose="02040503050406030204" pitchFamily="18" charset="0"/>
                  </a:rPr>
                  <a:t>𝒊</a:t>
                </a:r>
                <a:r>
                  <a:rPr lang="en-US" altLang="zh-TW" sz="1800" b="0" i="0" u="none" strike="noStrike" baseline="0" dirty="0">
                    <a:latin typeface="Cambria Math" panose="02040503050406030204" pitchFamily="18" charset="0"/>
                  </a:rPr>
                  <a:t>=(cos⁡〖</a:t>
                </a:r>
                <a:r>
                  <a:rPr lang="en-US" altLang="zh-CN" sz="1800" b="0" i="0" dirty="0">
                    <a:latin typeface="Cambria Math" panose="02040503050406030204" pitchFamily="18" charset="0"/>
                  </a:rPr>
                  <a:t>𝜃_𝑖 </a:t>
                </a:r>
                <a:r>
                  <a:rPr lang="en-US" altLang="zh-TW" sz="1800" b="0" i="0" u="none" strike="noStrike" baseline="0" dirty="0">
                    <a:latin typeface="Cambria Math" panose="02040503050406030204" pitchFamily="18" charset="0"/>
                  </a:rPr>
                  <a:t>〗; sin </a:t>
                </a:r>
                <a:r>
                  <a:rPr lang="en-US" altLang="zh-CN" sz="1800" b="0" i="0" dirty="0">
                    <a:latin typeface="Cambria Math" panose="02040503050406030204" pitchFamily="18" charset="0"/>
                  </a:rPr>
                  <a:t>𝜃_𝑖</a:t>
                </a:r>
                <a:r>
                  <a:rPr lang="en-US" altLang="zh-TW" sz="1800" b="0" i="0" u="none" strike="noStrike" baseline="0" dirty="0">
                    <a:latin typeface="Cambria Math" panose="02040503050406030204" pitchFamily="18" charset="0"/>
                  </a:rPr>
                  <a:t>) </a:t>
                </a:r>
                <a:r>
                  <a:rPr lang="en-US" altLang="zh-TW" sz="1800" b="0" i="0" u="none" strike="noStrike" baseline="0" dirty="0">
                    <a:latin typeface="NimbusRomNo9L-ReguItal"/>
                  </a:rPr>
                  <a:t>and </a:t>
                </a:r>
                <a:r>
                  <a:rPr lang="en-US" altLang="zh-TW" sz="1800" b="0" i="0" u="none" strike="noStrike" baseline="0" dirty="0">
                    <a:latin typeface="Cambria Math" panose="02040503050406030204" pitchFamily="18" charset="0"/>
                  </a:rPr>
                  <a:t>𝑟_𝑖=</a:t>
                </a:r>
                <a:r>
                  <a:rPr lang="en-US" altLang="zh-TW" sz="1800" b="1" i="0" u="none" strike="noStrike" baseline="0" dirty="0" err="1">
                    <a:latin typeface="Cambria Math" panose="02040503050406030204" pitchFamily="18" charset="0"/>
                  </a:rPr>
                  <a:t>𝒏</a:t>
                </a:r>
                <a:r>
                  <a:rPr lang="en-US" altLang="zh-TW" sz="1800" b="1" i="0" u="none" strike="noStrike" baseline="0" dirty="0">
                    <a:latin typeface="Cambria Math" panose="02040503050406030204" pitchFamily="18" charset="0"/>
                  </a:rPr>
                  <a:t> ̂_</a:t>
                </a:r>
                <a:r>
                  <a:rPr lang="en-US" altLang="zh-TW" sz="1800" b="1" i="0" u="none" strike="noStrike" baseline="0" dirty="0" err="1">
                    <a:latin typeface="Cambria Math" panose="02040503050406030204" pitchFamily="18" charset="0"/>
                  </a:rPr>
                  <a:t>𝒊</a:t>
                </a:r>
                <a:r>
                  <a:rPr lang="en-US" altLang="zh-TW" sz="1800" b="0" i="0" u="none" strike="noStrike" baseline="0" dirty="0">
                    <a:latin typeface="Cambria Math" panose="02040503050406030204" pitchFamily="18" charset="0"/>
                  </a:rPr>
                  <a:t>⋅𝑥_𝑖</a:t>
                </a:r>
                <a:r>
                  <a:rPr lang="en-US" altLang="zh-TW" sz="1800" b="0" i="0" u="none" strike="noStrike" baseline="0" dirty="0">
                    <a:latin typeface="NimbusRomNo9L-ReguItal"/>
                  </a:rPr>
                  <a:t>; </a:t>
                </a:r>
              </a:p>
              <a:p>
                <a:pPr algn="l"/>
                <a:r>
                  <a:rPr lang="en-US" altLang="zh-TW" sz="1800" b="0" i="0" u="none" strike="noStrike" baseline="0" dirty="0">
                    <a:latin typeface="NimbusRomNo9L-ReguItal"/>
                  </a:rPr>
                  <a:t>(b) </a:t>
                </a:r>
                <a:r>
                  <a:rPr lang="en-US" altLang="zh-CN" sz="1800" i="0" dirty="0">
                    <a:latin typeface="Cambria Math" panose="02040503050406030204" pitchFamily="18" charset="0"/>
                  </a:rPr>
                  <a:t>(𝑟, </a:t>
                </a:r>
                <a:r>
                  <a:rPr lang="en-US" altLang="zh-CN" sz="1800" b="0" i="0" dirty="0">
                    <a:latin typeface="Cambria Math" panose="02040503050406030204" pitchFamily="18" charset="0"/>
                  </a:rPr>
                  <a:t>𝜃</a:t>
                </a:r>
                <a:r>
                  <a:rPr lang="en-US" altLang="zh-CN" sz="1800" i="0" dirty="0">
                    <a:latin typeface="Cambria Math" panose="02040503050406030204" pitchFamily="18" charset="0"/>
                  </a:rPr>
                  <a:t>)</a:t>
                </a:r>
                <a:r>
                  <a:rPr lang="en-US" altLang="zh-TW" sz="1800" b="0" i="0" u="none" strike="noStrike" baseline="0" dirty="0">
                    <a:latin typeface="NimbusRomNo9L-ReguItal"/>
                  </a:rPr>
                  <a:t> </a:t>
                </a:r>
                <a:r>
                  <a:rPr lang="en-US" altLang="zh-TW" sz="1800" b="0" i="0" u="none" strike="noStrike" baseline="0" dirty="0">
                    <a:latin typeface="CMR10"/>
                  </a:rPr>
                  <a:t> </a:t>
                </a:r>
                <a:r>
                  <a:rPr lang="en-US" altLang="zh-TW" sz="1800" b="0" i="0" u="none" strike="noStrike" baseline="0" dirty="0">
                    <a:latin typeface="NimbusRomNo9L-ReguItal"/>
                  </a:rPr>
                  <a:t>accumulator array, showing the votes for the three </a:t>
                </a:r>
                <a:r>
                  <a:rPr lang="en-US" altLang="zh-TW" sz="1800" b="0" i="0" u="none" strike="noStrike" baseline="0" dirty="0" err="1">
                    <a:latin typeface="NimbusRomNo9L-ReguItal"/>
                  </a:rPr>
                  <a:t>edgels</a:t>
                </a:r>
                <a:r>
                  <a:rPr lang="en-US" altLang="zh-TW" sz="1800" b="0" i="0" u="none" strike="noStrike" baseline="0" dirty="0">
                    <a:latin typeface="NimbusRomNo9L-ReguItal"/>
                  </a:rPr>
                  <a:t> marked in red, green, and blue.</a:t>
                </a:r>
              </a:p>
              <a:p>
                <a:pPr algn="l"/>
                <a:endParaRPr lang="en-US" altLang="zh-TW" sz="1800" b="0" i="0" u="none" strike="noStrike" baseline="0" dirty="0">
                  <a:latin typeface="NimbusRomNo9L-ReguIt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a:latin typeface="NimbusRomNo9L-ReguItal"/>
                  </a:rPr>
                  <a:t>1:28:39~1:29:35</a:t>
                </a:r>
              </a:p>
              <a:p>
                <a:pPr algn="l"/>
                <a:endParaRPr lang="en-US" altLang="zh-TW" sz="1800" b="0" i="0" u="none" strike="noStrike" baseline="0" dirty="0">
                  <a:latin typeface="NimbusRomNo9L-ReguItal"/>
                </a:endParaRPr>
              </a:p>
              <a:p>
                <a:pPr algn="l"/>
                <a:r>
                  <a:rPr lang="en-US" altLang="zh-TW" sz="1800" b="0" i="0" u="none" strike="noStrike" baseline="0" dirty="0">
                    <a:latin typeface="NimbusRomNo9L-ReguItal"/>
                  </a:rPr>
                  <a:t>In its original formulation (Figure 7.46), each edge point votes for all possible lines passing through it, and lines corresponding to high accumulator or bin values are examined for potential line fits. Unless the points on a line are truly punctate, a better approach is to use the local orientation information at each </a:t>
                </a:r>
                <a:r>
                  <a:rPr lang="en-US" altLang="zh-TW" sz="1800" b="0" i="0" u="none" strike="noStrike" baseline="0" dirty="0" err="1">
                    <a:latin typeface="NimbusRomNo9L-ReguItal"/>
                  </a:rPr>
                  <a:t>edgel</a:t>
                </a:r>
                <a:r>
                  <a:rPr lang="en-US" altLang="zh-TW" sz="1800" b="0" i="0" u="none" strike="noStrike" baseline="0" dirty="0">
                    <a:latin typeface="NimbusRomNo9L-ReguItal"/>
                  </a:rPr>
                  <a:t> to vote for a single accumulator cell (Figure 7.47), as described below. A hybrid strategy, where each </a:t>
                </a:r>
                <a:r>
                  <a:rPr lang="en-US" altLang="zh-TW" sz="1800" b="0" i="0" u="none" strike="noStrike" baseline="0" dirty="0" err="1">
                    <a:latin typeface="NimbusRomNo9L-ReguItal"/>
                  </a:rPr>
                  <a:t>edgel</a:t>
                </a:r>
                <a:r>
                  <a:rPr lang="en-US" altLang="zh-TW" sz="1800" b="0" i="0" u="none" strike="noStrike" baseline="0" dirty="0">
                    <a:latin typeface="NimbusRomNo9L-ReguItal"/>
                  </a:rPr>
                  <a:t> votes for a number of possible orientation or location pairs centered around the estimate orientation, may be desirable in some cases.</a:t>
                </a:r>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90</a:t>
            </a:fld>
            <a:endParaRPr lang="zh-TW" altLang="en-US"/>
          </a:p>
        </p:txBody>
      </p:sp>
    </p:spTree>
    <p:extLst>
      <p:ext uri="{BB962C8B-B14F-4D97-AF65-F5344CB8AC3E}">
        <p14:creationId xmlns:p14="http://schemas.microsoft.com/office/powerpoint/2010/main" val="14011412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a:bodyPr>
              <a:lstStyle/>
              <a:p>
                <a:r>
                  <a:rPr lang="zh-TW" altLang="en-US" dirty="0"/>
                  <a:t>這是整理剛剛的</a:t>
                </a:r>
                <a:r>
                  <a:rPr lang="zh-TW" altLang="en-US" b="1" u="sng" dirty="0"/>
                  <a:t>步驟</a:t>
                </a:r>
                <a:r>
                  <a:rPr lang="zh-TW" altLang="en-US" dirty="0"/>
                  <a:t>，搭配 </a:t>
                </a:r>
                <a:r>
                  <a:rPr lang="zh-TW" altLang="en-US" b="1" u="sng" dirty="0"/>
                  <a:t>邊緣偵測器</a:t>
                </a:r>
                <a:r>
                  <a:rPr lang="zh-TW" altLang="en-US" dirty="0"/>
                  <a:t> 來做</a:t>
                </a:r>
                <a:endParaRPr lang="en-US" altLang="zh-CN" dirty="0"/>
              </a:p>
              <a:p>
                <a:pPr marL="228600" indent="-228600">
                  <a:buFont typeface="+mj-lt"/>
                  <a:buAutoNum type="arabicPeriod"/>
                </a:pPr>
                <a:r>
                  <a:rPr lang="zh-CN" altLang="zh-TW" sz="1200" b="1" u="sng" kern="1200" dirty="0">
                    <a:solidFill>
                      <a:schemeClr val="tx1"/>
                    </a:solidFill>
                    <a:effectLst/>
                    <a:latin typeface="+mn-lt"/>
                    <a:ea typeface="+mn-ea"/>
                    <a:cs typeface="+mn-cs"/>
                  </a:rPr>
                  <a:t>邊緣偵測器</a:t>
                </a:r>
                <a:r>
                  <a:rPr lang="zh-CN" altLang="zh-TW" sz="1200" kern="1200" dirty="0">
                    <a:solidFill>
                      <a:schemeClr val="tx1"/>
                    </a:solidFill>
                    <a:effectLst/>
                    <a:latin typeface="+mn-lt"/>
                    <a:ea typeface="+mn-ea"/>
                    <a:cs typeface="+mn-cs"/>
                  </a:rPr>
                  <a:t>：得到</a:t>
                </a:r>
                <a:r>
                  <a:rPr lang="zh-TW" altLang="zh-TW" sz="1200" kern="1200" dirty="0">
                    <a:solidFill>
                      <a:schemeClr val="tx1"/>
                    </a:solidFill>
                    <a:effectLst/>
                    <a:latin typeface="+mn-lt"/>
                    <a:ea typeface="+mn-ea"/>
                    <a:cs typeface="+mn-cs"/>
                  </a:rPr>
                  <a:t> </a:t>
                </a:r>
                <a:r>
                  <a:rPr lang="zh-TW" altLang="zh-TW" sz="1200" b="1" u="sng" kern="1200" dirty="0">
                    <a:solidFill>
                      <a:schemeClr val="tx1"/>
                    </a:solidFill>
                    <a:effectLst/>
                    <a:latin typeface="+mn-lt"/>
                    <a:ea typeface="+mn-ea"/>
                    <a:cs typeface="+mn-cs"/>
                  </a:rPr>
                  <a:t>邊線</a:t>
                </a:r>
                <a:r>
                  <a:rPr lang="zh-TW" altLang="zh-TW" sz="1200" kern="1200" dirty="0">
                    <a:solidFill>
                      <a:schemeClr val="tx1"/>
                    </a:solidFill>
                    <a:effectLst/>
                    <a:latin typeface="+mn-lt"/>
                    <a:ea typeface="+mn-ea"/>
                    <a:cs typeface="+mn-cs"/>
                  </a:rPr>
                  <a:t>（</a:t>
                </a:r>
                <a:r>
                  <a:rPr lang="en-US" altLang="zh-TW" sz="1200" kern="1200" dirty="0" err="1">
                    <a:solidFill>
                      <a:schemeClr val="tx1"/>
                    </a:solidFill>
                    <a:effectLst/>
                    <a:latin typeface="+mn-lt"/>
                    <a:ea typeface="+mn-ea"/>
                    <a:cs typeface="+mn-cs"/>
                  </a:rPr>
                  <a:t>edgel</a:t>
                </a:r>
                <a:r>
                  <a:rPr lang="zh-TW" altLang="zh-TW" sz="1200" kern="1200" dirty="0">
                    <a:solidFill>
                      <a:schemeClr val="tx1"/>
                    </a:solidFill>
                    <a:effectLst/>
                    <a:latin typeface="+mn-lt"/>
                    <a:ea typeface="+mn-ea"/>
                    <a:cs typeface="+mn-cs"/>
                  </a:rPr>
                  <a:t>）</a:t>
                </a:r>
                <a:r>
                  <a:rPr lang="zh-TW" altLang="zh-TW" sz="1200" b="1" u="sng" kern="1200" dirty="0">
                    <a:solidFill>
                      <a:schemeClr val="tx1"/>
                    </a:solidFill>
                    <a:effectLst/>
                    <a:latin typeface="+mn-lt"/>
                    <a:ea typeface="+mn-ea"/>
                    <a:cs typeface="+mn-cs"/>
                  </a:rPr>
                  <a:t>位置</a:t>
                </a:r>
                <a:r>
                  <a:rPr lang="zh-TW" altLang="zh-TW" sz="1200" kern="1200" dirty="0">
                    <a:solidFill>
                      <a:schemeClr val="tx1"/>
                    </a:solidFill>
                    <a:effectLst/>
                    <a:latin typeface="+mn-lt"/>
                    <a:ea typeface="+mn-ea"/>
                    <a:cs typeface="+mn-cs"/>
                  </a:rPr>
                  <a:t> 跟 </a:t>
                </a:r>
                <a:r>
                  <a:rPr lang="zh-TW" altLang="zh-TW" sz="1200" b="1" u="sng" kern="1200" dirty="0">
                    <a:solidFill>
                      <a:schemeClr val="tx1"/>
                    </a:solidFill>
                    <a:effectLst/>
                    <a:latin typeface="+mn-lt"/>
                    <a:ea typeface="+mn-ea"/>
                    <a:cs typeface="+mn-cs"/>
                  </a:rPr>
                  <a:t>法向量</a:t>
                </a:r>
                <a14:m>
                  <m:oMath xmlns:m="http://schemas.openxmlformats.org/officeDocument/2006/math">
                    <m:acc>
                      <m:accPr>
                        <m:chr m:val="̂"/>
                        <m:ctrlPr>
                          <a:rPr lang="zh-TW" altLang="zh-TW" sz="1200" i="1" kern="1200">
                            <a:solidFill>
                              <a:schemeClr val="tx1"/>
                            </a:solidFill>
                            <a:effectLst/>
                            <a:latin typeface="Cambria Math" panose="02040503050406030204" pitchFamily="18" charset="0"/>
                            <a:ea typeface="+mn-ea"/>
                            <a:cs typeface="+mn-cs"/>
                          </a:rPr>
                        </m:ctrlPr>
                      </m:accPr>
                      <m:e>
                        <m:r>
                          <a:rPr lang="zh-TW" altLang="zh-TW" sz="1200" kern="1200">
                            <a:solidFill>
                              <a:schemeClr val="tx1"/>
                            </a:solidFill>
                            <a:effectLst/>
                            <a:latin typeface="Cambria Math" panose="02040503050406030204" pitchFamily="18" charset="0"/>
                            <a:ea typeface="+mn-ea"/>
                            <a:cs typeface="+mn-cs"/>
                          </a:rPr>
                          <m:t>𝒏</m:t>
                        </m:r>
                      </m:e>
                    </m:acc>
                  </m:oMath>
                </a14:m>
                <a:r>
                  <a:rPr lang="zh-CN" altLang="zh-TW" sz="1200" kern="1200" dirty="0">
                    <a:solidFill>
                      <a:schemeClr val="tx1"/>
                    </a:solidFill>
                    <a:effectLst/>
                    <a:latin typeface="+mn-lt"/>
                    <a:ea typeface="+mn-ea"/>
                    <a:cs typeface="+mn-cs"/>
                  </a:rPr>
                  <a:t>（</a:t>
                </a:r>
                <a:r>
                  <a:rPr lang="en-US" altLang="zh-TW" sz="1200" kern="1200" dirty="0">
                    <a:solidFill>
                      <a:schemeClr val="tx1"/>
                    </a:solidFill>
                    <a:effectLst/>
                    <a:latin typeface="+mn-lt"/>
                    <a:ea typeface="+mn-ea"/>
                    <a:cs typeface="+mn-cs"/>
                  </a:rPr>
                  <a:t>hat</a:t>
                </a:r>
                <a:r>
                  <a:rPr lang="zh-CN" altLang="zh-TW" sz="1200" kern="1200" dirty="0">
                    <a:solidFill>
                      <a:schemeClr val="tx1"/>
                    </a:solidFill>
                    <a:effectLst/>
                    <a:latin typeface="+mn-lt"/>
                    <a:ea typeface="+mn-ea"/>
                    <a:cs typeface="+mn-cs"/>
                  </a:rPr>
                  <a:t>）</a:t>
                </a:r>
                <a:endParaRPr lang="zh-TW" altLang="zh-TW" sz="1200" kern="1200" dirty="0">
                  <a:solidFill>
                    <a:schemeClr val="tx1"/>
                  </a:solidFill>
                  <a:effectLst/>
                  <a:latin typeface="+mn-lt"/>
                  <a:ea typeface="+mn-ea"/>
                  <a:cs typeface="+mn-cs"/>
                </a:endParaRPr>
              </a:p>
              <a:p>
                <a:pPr marL="228600" indent="-228600">
                  <a:buFont typeface="+mj-lt"/>
                  <a:buAutoNum type="arabicPeriod"/>
                </a:pPr>
                <a:endParaRPr lang="en-US" altLang="zh-CN" dirty="0"/>
              </a:p>
              <a:p>
                <a:r>
                  <a:rPr lang="zh-CN" altLang="en-US" b="1" u="sng" dirty="0"/>
                  <a:t>步驟</a:t>
                </a:r>
                <a:r>
                  <a:rPr lang="zh-CN" altLang="en-US" dirty="0"/>
                  <a:t>依序：</a:t>
                </a:r>
                <a:endParaRPr lang="en-US" altLang="zh-CN" dirty="0"/>
              </a:p>
              <a:p>
                <a:pPr marL="171450" indent="-171450">
                  <a:buFont typeface="Arial" panose="020B0604020202020204" pitchFamily="34" charset="0"/>
                  <a:buChar char="•"/>
                </a:pPr>
                <a:r>
                  <a:rPr lang="en-US" altLang="zh-TW" b="0" u="none" dirty="0"/>
                  <a:t>1. </a:t>
                </a:r>
                <a:r>
                  <a:rPr lang="zh-TW" altLang="en-US" b="1" u="sng" dirty="0"/>
                  <a:t>先清除</a:t>
                </a:r>
                <a:r>
                  <a:rPr lang="en-US" altLang="zh-TW" dirty="0"/>
                  <a:t> </a:t>
                </a:r>
                <a:r>
                  <a:rPr lang="zh-TW" altLang="en-US" b="1" u="sng" dirty="0"/>
                  <a:t>累加器</a:t>
                </a:r>
                <a:r>
                  <a:rPr lang="en-US" altLang="zh-TW" dirty="0"/>
                  <a:t> </a:t>
                </a:r>
                <a:r>
                  <a:rPr lang="zh-TW" altLang="en-US" dirty="0"/>
                  <a:t>陣列</a:t>
                </a:r>
                <a:endParaRPr lang="en-US" altLang="zh-TW" dirty="0"/>
              </a:p>
              <a:p>
                <a:pPr marL="171450" indent="-171450">
                  <a:buFont typeface="Arial" panose="020B0604020202020204" pitchFamily="34" charset="0"/>
                  <a:buChar char="•"/>
                </a:pPr>
                <a:r>
                  <a:rPr lang="en-US" altLang="zh-TW" dirty="0"/>
                  <a:t>2. </a:t>
                </a:r>
                <a:r>
                  <a:rPr lang="zh-TW" altLang="en-US" dirty="0"/>
                  <a:t>把每個 </a:t>
                </a:r>
                <a:r>
                  <a:rPr lang="zh-TW" altLang="en-US" b="1" u="sng" dirty="0"/>
                  <a:t>偵測到邊線</a:t>
                </a:r>
                <a:r>
                  <a:rPr lang="zh-TW" altLang="en-US" b="0" u="none" dirty="0"/>
                  <a:t>（</a:t>
                </a:r>
                <a:r>
                  <a:rPr lang="en-US" altLang="zh-TW" b="0" u="none" dirty="0" err="1"/>
                  <a:t>edgel</a:t>
                </a:r>
                <a:r>
                  <a:rPr lang="zh-TW" altLang="en-US" b="0" u="none" dirty="0"/>
                  <a:t>）</a:t>
                </a:r>
                <a:r>
                  <a:rPr lang="zh-TW" altLang="en-US" dirty="0"/>
                  <a:t>的 </a:t>
                </a:r>
                <a:r>
                  <a:rPr lang="zh-TW" altLang="en-US" b="1" u="sng" dirty="0"/>
                  <a:t>位置 </a:t>
                </a:r>
                <a14:m>
                  <m:oMath xmlns:m="http://schemas.openxmlformats.org/officeDocument/2006/math">
                    <m:d>
                      <m:dPr>
                        <m:ctrlPr>
                          <a:rPr lang="en-US" altLang="zh-TW" b="1" i="1" u="sng" dirty="0" smtClean="0">
                            <a:latin typeface="Cambria Math" panose="02040503050406030204" pitchFamily="18" charset="0"/>
                          </a:rPr>
                        </m:ctrlPr>
                      </m:dPr>
                      <m:e>
                        <m:r>
                          <a:rPr lang="en-US" altLang="zh-TW" b="1" i="1" u="sng" dirty="0" smtClean="0">
                            <a:latin typeface="Cambria Math" panose="02040503050406030204" pitchFamily="18" charset="0"/>
                          </a:rPr>
                          <m:t>𝒙</m:t>
                        </m:r>
                        <m:r>
                          <a:rPr lang="en-US" altLang="zh-TW" b="1" i="1" u="sng" dirty="0" smtClean="0">
                            <a:latin typeface="Cambria Math" panose="02040503050406030204" pitchFamily="18" charset="0"/>
                          </a:rPr>
                          <m:t>, </m:t>
                        </m:r>
                        <m:r>
                          <a:rPr lang="en-US" altLang="zh-TW" b="1" i="1" u="sng" dirty="0" smtClean="0">
                            <a:latin typeface="Cambria Math" panose="02040503050406030204" pitchFamily="18" charset="0"/>
                          </a:rPr>
                          <m:t>𝒚</m:t>
                        </m:r>
                      </m:e>
                    </m:d>
                  </m:oMath>
                </a14:m>
                <a:r>
                  <a:rPr lang="zh-TW" altLang="en-US" dirty="0"/>
                  <a:t> 和</a:t>
                </a:r>
                <a:r>
                  <a:rPr lang="en-US" altLang="zh-TW" dirty="0"/>
                  <a:t> </a:t>
                </a:r>
                <a:r>
                  <a:rPr lang="zh-TW" altLang="en-US" b="1" u="sng" dirty="0"/>
                  <a:t>法向量</a:t>
                </a:r>
                <a14:m>
                  <m:oMath xmlns:m="http://schemas.openxmlformats.org/officeDocument/2006/math">
                    <m:acc>
                      <m:accPr>
                        <m:chr m:val="̂"/>
                        <m:ctrlPr>
                          <a:rPr lang="en-US" altLang="zh-CN" b="1" i="1" u="sng" dirty="0" smtClean="0">
                            <a:latin typeface="Cambria Math" panose="02040503050406030204" pitchFamily="18" charset="0"/>
                          </a:rPr>
                        </m:ctrlPr>
                      </m:accPr>
                      <m:e>
                        <m:r>
                          <a:rPr lang="en-US" altLang="zh-CN" b="1" i="1" u="sng" dirty="0" smtClean="0">
                            <a:latin typeface="Cambria Math" panose="02040503050406030204" pitchFamily="18" charset="0"/>
                          </a:rPr>
                          <m:t>𝒏</m:t>
                        </m:r>
                      </m:e>
                    </m:acc>
                  </m:oMath>
                </a14:m>
                <a:r>
                  <a:rPr lang="zh-TW" altLang="en-US" b="0" u="none" dirty="0"/>
                  <a:t> </a:t>
                </a:r>
                <a:br>
                  <a:rPr lang="en-US" altLang="zh-TW" b="0" u="none" dirty="0"/>
                </a:br>
                <a:r>
                  <a:rPr lang="en-US" altLang="zh-TW" b="0" u="none" dirty="0"/>
                  <a:t>   </a:t>
                </a:r>
                <a:r>
                  <a:rPr lang="zh-TW" altLang="en-US" b="0" u="none" dirty="0"/>
                  <a:t>代入得到 </a:t>
                </a:r>
                <a:r>
                  <a:rPr lang="zh-TW" altLang="en-US" b="1" u="sng" dirty="0"/>
                  <a:t>方向</a:t>
                </a:r>
                <a:r>
                  <a:rPr lang="zh-TW" altLang="en-US" b="0" u="none" dirty="0"/>
                  <a:t>： </a:t>
                </a:r>
                <a14:m>
                  <m:oMath xmlns:m="http://schemas.openxmlformats.org/officeDocument/2006/math">
                    <m:r>
                      <a:rPr lang="en-US" altLang="zh-TW" b="1" i="1" u="none" dirty="0" smtClean="0">
                        <a:latin typeface="Cambria Math" panose="02040503050406030204" pitchFamily="18" charset="0"/>
                      </a:rPr>
                      <m:t>𝜽</m:t>
                    </m:r>
                    <m:r>
                      <a:rPr lang="en-US" altLang="zh-TW" b="1" i="1" u="none" dirty="0" smtClean="0">
                        <a:latin typeface="Cambria Math" panose="02040503050406030204" pitchFamily="18" charset="0"/>
                      </a:rPr>
                      <m:t>=</m:t>
                    </m:r>
                    <m:sSup>
                      <m:sSupPr>
                        <m:ctrlPr>
                          <a:rPr lang="en-US" altLang="zh-TW" b="1" i="1" u="none" dirty="0" smtClean="0">
                            <a:latin typeface="Cambria Math" panose="02040503050406030204" pitchFamily="18" charset="0"/>
                          </a:rPr>
                        </m:ctrlPr>
                      </m:sSupPr>
                      <m:e>
                        <m:r>
                          <a:rPr lang="en-US" altLang="zh-TW" b="1" i="0" u="none" dirty="0" smtClean="0">
                            <a:latin typeface="Cambria Math" panose="02040503050406030204" pitchFamily="18" charset="0"/>
                          </a:rPr>
                          <m:t>𝐭𝐚𝐧</m:t>
                        </m:r>
                      </m:e>
                      <m:sup>
                        <m:r>
                          <a:rPr lang="en-US" altLang="zh-TW" b="1" i="1" u="none" dirty="0" smtClean="0">
                            <a:latin typeface="Cambria Math" panose="02040503050406030204" pitchFamily="18" charset="0"/>
                          </a:rPr>
                          <m:t>−</m:t>
                        </m:r>
                        <m:r>
                          <a:rPr lang="en-US" altLang="zh-TW" b="1" i="1" u="none" dirty="0" smtClean="0">
                            <a:latin typeface="Cambria Math" panose="02040503050406030204" pitchFamily="18" charset="0"/>
                          </a:rPr>
                          <m:t>𝟏</m:t>
                        </m:r>
                      </m:sup>
                    </m:sSup>
                    <m:d>
                      <m:dPr>
                        <m:ctrlPr>
                          <a:rPr lang="en-US" altLang="zh-TW" b="1" i="1" u="none" dirty="0" smtClean="0">
                            <a:latin typeface="Cambria Math" panose="02040503050406030204" pitchFamily="18" charset="0"/>
                          </a:rPr>
                        </m:ctrlPr>
                      </m:dPr>
                      <m:e>
                        <m:f>
                          <m:fPr>
                            <m:ctrlPr>
                              <a:rPr lang="en-US" altLang="zh-TW" b="1" i="1" u="none" dirty="0" smtClean="0">
                                <a:latin typeface="Cambria Math" panose="02040503050406030204" pitchFamily="18" charset="0"/>
                              </a:rPr>
                            </m:ctrlPr>
                          </m:fPr>
                          <m:num>
                            <m:sSub>
                              <m:sSubPr>
                                <m:ctrlPr>
                                  <a:rPr lang="en-US" altLang="zh-TW" b="1" i="1" u="none" dirty="0" smtClean="0">
                                    <a:latin typeface="Cambria Math" panose="02040503050406030204" pitchFamily="18" charset="0"/>
                                  </a:rPr>
                                </m:ctrlPr>
                              </m:sSubPr>
                              <m:e>
                                <m:r>
                                  <a:rPr lang="en-US" altLang="zh-TW" b="1" i="1" u="none" dirty="0" err="1" smtClean="0">
                                    <a:latin typeface="Cambria Math" panose="02040503050406030204" pitchFamily="18" charset="0"/>
                                  </a:rPr>
                                  <m:t>𝒏</m:t>
                                </m:r>
                              </m:e>
                              <m:sub>
                                <m:r>
                                  <a:rPr lang="en-US" altLang="zh-TW" b="1" i="1" u="none" dirty="0" err="1" smtClean="0">
                                    <a:latin typeface="Cambria Math" panose="02040503050406030204" pitchFamily="18" charset="0"/>
                                  </a:rPr>
                                  <m:t>𝒚</m:t>
                                </m:r>
                              </m:sub>
                            </m:sSub>
                          </m:num>
                          <m:den>
                            <m:sSub>
                              <m:sSubPr>
                                <m:ctrlPr>
                                  <a:rPr lang="en-US" altLang="zh-TW" b="1" i="1" u="none" dirty="0" smtClean="0">
                                    <a:latin typeface="Cambria Math" panose="02040503050406030204" pitchFamily="18" charset="0"/>
                                  </a:rPr>
                                </m:ctrlPr>
                              </m:sSubPr>
                              <m:e>
                                <m:r>
                                  <a:rPr lang="en-US" altLang="zh-TW" b="1" i="1" u="none" dirty="0" err="1" smtClean="0">
                                    <a:latin typeface="Cambria Math" panose="02040503050406030204" pitchFamily="18" charset="0"/>
                                  </a:rPr>
                                  <m:t>𝒏</m:t>
                                </m:r>
                              </m:e>
                              <m:sub>
                                <m:r>
                                  <a:rPr lang="en-US" altLang="zh-TW" b="1" i="1" u="none" dirty="0" err="1" smtClean="0">
                                    <a:latin typeface="Cambria Math" panose="02040503050406030204" pitchFamily="18" charset="0"/>
                                  </a:rPr>
                                  <m:t>𝒙</m:t>
                                </m:r>
                              </m:sub>
                            </m:sSub>
                          </m:den>
                        </m:f>
                      </m:e>
                    </m:d>
                  </m:oMath>
                </a14:m>
                <a:r>
                  <a:rPr lang="zh-TW" altLang="en-US" dirty="0"/>
                  <a:t>，</a:t>
                </a:r>
                <a:r>
                  <a:rPr lang="en-US" altLang="zh-TW" dirty="0"/>
                  <a:t>(inverse)</a:t>
                </a:r>
                <a:br>
                  <a:rPr lang="en-US" altLang="zh-TW" dirty="0"/>
                </a:br>
                <a:r>
                  <a:rPr lang="en-US" altLang="zh-TW" dirty="0"/>
                  <a:t>   </a:t>
                </a:r>
                <a:r>
                  <a:rPr lang="zh-TW" altLang="en-US" dirty="0"/>
                  <a:t>算出 </a:t>
                </a:r>
                <a:r>
                  <a:rPr lang="zh-TW" altLang="en-US" b="1" u="sng" dirty="0"/>
                  <a:t>距離 </a:t>
                </a:r>
                <a14:m>
                  <m:oMath xmlns:m="http://schemas.openxmlformats.org/officeDocument/2006/math">
                    <m:r>
                      <a:rPr lang="en-US" altLang="zh-TW" b="1" i="1" u="sng" dirty="0" smtClean="0">
                        <a:latin typeface="Cambria Math" panose="02040503050406030204" pitchFamily="18" charset="0"/>
                      </a:rPr>
                      <m:t>𝒅</m:t>
                    </m:r>
                    <m:r>
                      <a:rPr lang="en-US" altLang="zh-TW" i="1" u="sng" dirty="0" smtClean="0">
                        <a:latin typeface="Cambria Math" panose="02040503050406030204" pitchFamily="18" charset="0"/>
                      </a:rPr>
                      <m:t>=</m:t>
                    </m:r>
                    <m:r>
                      <a:rPr lang="en-US" altLang="zh-TW" i="1" u="sng" dirty="0" smtClean="0">
                        <a:latin typeface="Cambria Math" panose="02040503050406030204" pitchFamily="18" charset="0"/>
                      </a:rPr>
                      <m:t>𝑥</m:t>
                    </m:r>
                    <m:r>
                      <a:rPr lang="en-US" altLang="zh-TW" i="1" u="sng" dirty="0" smtClean="0">
                        <a:latin typeface="Cambria Math" panose="02040503050406030204" pitchFamily="18" charset="0"/>
                      </a:rPr>
                      <m:t>∗</m:t>
                    </m:r>
                    <m:sSub>
                      <m:sSubPr>
                        <m:ctrlPr>
                          <a:rPr lang="en-US" altLang="zh-TW" i="1" u="sng" dirty="0">
                            <a:latin typeface="Cambria Math" panose="02040503050406030204" pitchFamily="18" charset="0"/>
                          </a:rPr>
                        </m:ctrlPr>
                      </m:sSubPr>
                      <m:e>
                        <m:r>
                          <a:rPr lang="en-US" altLang="zh-TW" i="1" u="sng" dirty="0" err="1">
                            <a:latin typeface="Cambria Math" panose="02040503050406030204" pitchFamily="18" charset="0"/>
                          </a:rPr>
                          <m:t>𝑛</m:t>
                        </m:r>
                      </m:e>
                      <m:sub>
                        <m:r>
                          <a:rPr lang="en-US" altLang="zh-TW" i="1" u="sng" dirty="0">
                            <a:latin typeface="Cambria Math" panose="02040503050406030204" pitchFamily="18" charset="0"/>
                          </a:rPr>
                          <m:t>𝑥</m:t>
                        </m:r>
                      </m:sub>
                    </m:sSub>
                    <m:r>
                      <a:rPr lang="en-US" altLang="zh-TW" i="1" u="sng" dirty="0">
                        <a:latin typeface="Cambria Math" panose="02040503050406030204" pitchFamily="18" charset="0"/>
                      </a:rPr>
                      <m:t>+ </m:t>
                    </m:r>
                    <m:r>
                      <a:rPr lang="en-US" altLang="zh-TW" i="1" u="sng" dirty="0">
                        <a:latin typeface="Cambria Math" panose="02040503050406030204" pitchFamily="18" charset="0"/>
                      </a:rPr>
                      <m:t>𝑦</m:t>
                    </m:r>
                    <m:r>
                      <a:rPr lang="en-US" altLang="zh-TW" i="1" u="sng" dirty="0">
                        <a:latin typeface="Cambria Math" panose="02040503050406030204" pitchFamily="18" charset="0"/>
                      </a:rPr>
                      <m:t>∗</m:t>
                    </m:r>
                    <m:sSub>
                      <m:sSubPr>
                        <m:ctrlPr>
                          <a:rPr lang="en-US" altLang="zh-TW" i="1" u="sng" dirty="0">
                            <a:latin typeface="Cambria Math" panose="02040503050406030204" pitchFamily="18" charset="0"/>
                          </a:rPr>
                        </m:ctrlPr>
                      </m:sSubPr>
                      <m:e>
                        <m:r>
                          <a:rPr lang="en-US" altLang="zh-TW" i="1" u="sng" dirty="0" err="1">
                            <a:latin typeface="Cambria Math" panose="02040503050406030204" pitchFamily="18" charset="0"/>
                          </a:rPr>
                          <m:t>𝑛</m:t>
                        </m:r>
                      </m:e>
                      <m:sub>
                        <m:r>
                          <a:rPr lang="en-US" altLang="zh-TW" i="1" u="sng" dirty="0">
                            <a:latin typeface="Cambria Math" panose="02040503050406030204" pitchFamily="18" charset="0"/>
                          </a:rPr>
                          <m:t>𝑦</m:t>
                        </m:r>
                      </m:sub>
                    </m:sSub>
                  </m:oMath>
                </a14:m>
                <a:r>
                  <a:rPr lang="zh-TW" altLang="en-US" dirty="0"/>
                  <a:t>，再用 </a:t>
                </a:r>
                <a:r>
                  <a:rPr lang="zh-TW" altLang="en-US" b="1" u="sng" dirty="0"/>
                  <a:t>累加器</a:t>
                </a:r>
                <a:r>
                  <a:rPr lang="zh-TW" altLang="en-US" dirty="0"/>
                  <a:t> 累加</a:t>
                </a:r>
                <a:endParaRPr lang="en-US" altLang="zh-TW" dirty="0"/>
              </a:p>
              <a:p>
                <a:endParaRPr lang="en-US" altLang="zh-CN" dirty="0"/>
              </a:p>
              <a:p>
                <a:endParaRPr lang="en-US" altLang="zh-CN" dirty="0"/>
              </a:p>
              <a:p>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图</a:t>
                </a:r>
                <a:r>
                  <a:rPr lang="en-US" altLang="zh-CN" dirty="0"/>
                  <a:t>7.48</a:t>
                </a:r>
                <a:r>
                  <a:rPr lang="zh-TW" altLang="en-US" dirty="0"/>
                  <a:t> </a:t>
                </a:r>
                <a:r>
                  <a:rPr lang="zh-CN" altLang="en-US" dirty="0"/>
                  <a:t>用</a:t>
                </a:r>
                <a:r>
                  <a:rPr lang="zh-TW" altLang="en-US" dirty="0"/>
                  <a:t> </a:t>
                </a:r>
                <a:r>
                  <a:rPr lang="zh-CN" altLang="en-US" dirty="0"/>
                  <a:t>法线 </a:t>
                </a:r>
                <a14:m>
                  <m:oMath xmlns:m="http://schemas.openxmlformats.org/officeDocument/2006/math">
                    <m:acc>
                      <m:accPr>
                        <m:chr m:val="̂"/>
                        <m:ctrlPr>
                          <a:rPr lang="en-US" altLang="zh-CN" b="0" i="1" dirty="0" smtClean="0">
                            <a:latin typeface="Cambria Math" panose="02040503050406030204" pitchFamily="18" charset="0"/>
                          </a:rPr>
                        </m:ctrlPr>
                      </m:accPr>
                      <m:e>
                        <m:r>
                          <a:rPr lang="en-US" altLang="zh-CN" i="1" dirty="0" smtClean="0">
                            <a:latin typeface="Cambria Math" panose="02040503050406030204" pitchFamily="18" charset="0"/>
                          </a:rPr>
                          <m:t>𝑛</m:t>
                        </m:r>
                      </m:e>
                    </m:acc>
                  </m:oMath>
                </a14:m>
                <a:r>
                  <a:rPr lang="zh-CN" altLang="en-US" dirty="0"/>
                  <a:t> 和</a:t>
                </a:r>
                <a:r>
                  <a:rPr lang="zh-TW" altLang="en-US" dirty="0"/>
                  <a:t> </a:t>
                </a:r>
                <a:r>
                  <a:rPr lang="zh-CN" altLang="en-US" dirty="0"/>
                  <a:t>到原点的距离</a:t>
                </a:r>
                <a:r>
                  <a:rPr lang="en-US" altLang="zh-CN" dirty="0"/>
                  <a:t>d </a:t>
                </a:r>
                <a:r>
                  <a:rPr lang="zh-CN" altLang="en-US" dirty="0"/>
                  <a:t>表示的二维直线方程。</a:t>
                </a:r>
                <a:endParaRPr lang="en-US" altLang="zh-CN" dirty="0"/>
              </a:p>
            </p:txBody>
          </p:sp>
        </mc:Choice>
        <mc:Fallback xmlns="">
          <p:sp>
            <p:nvSpPr>
              <p:cNvPr id="3" name="備忘稿版面配置區 2"/>
              <p:cNvSpPr>
                <a:spLocks noGrp="1"/>
              </p:cNvSpPr>
              <p:nvPr>
                <p:ph type="body" idx="1"/>
              </p:nvPr>
            </p:nvSpPr>
            <p:spPr/>
            <p:txBody>
              <a:bodyPr>
                <a:normAutofit/>
              </a:bodyPr>
              <a:lstStyle/>
              <a:p>
                <a:r>
                  <a:rPr lang="zh-CN" altLang="en-US" dirty="0"/>
                  <a:t>图</a:t>
                </a:r>
                <a:r>
                  <a:rPr lang="en-US" altLang="zh-CN" dirty="0"/>
                  <a:t>7.48</a:t>
                </a:r>
                <a:r>
                  <a:rPr lang="zh-CN" altLang="en-US" dirty="0"/>
                  <a:t>用法线 </a:t>
                </a:r>
                <a:r>
                  <a:rPr lang="en-US" altLang="zh-CN" i="0" dirty="0">
                    <a:latin typeface="Cambria Math" panose="02040503050406030204" pitchFamily="18" charset="0"/>
                  </a:rPr>
                  <a:t>𝑛</a:t>
                </a:r>
                <a:r>
                  <a:rPr lang="en-US" altLang="zh-CN" b="0" i="0" dirty="0">
                    <a:latin typeface="Cambria Math" panose="02040503050406030204" pitchFamily="18" charset="0"/>
                  </a:rPr>
                  <a:t> ̂</a:t>
                </a:r>
                <a:r>
                  <a:rPr lang="zh-CN" altLang="en-US" dirty="0"/>
                  <a:t> 和到原点的距离</a:t>
                </a:r>
                <a:r>
                  <a:rPr lang="en-US" altLang="zh-CN" dirty="0"/>
                  <a:t>d </a:t>
                </a:r>
                <a:r>
                  <a:rPr lang="zh-CN" altLang="en-US" dirty="0"/>
                  <a:t>表示的二维直线方程。</a:t>
                </a:r>
                <a:endParaRPr lang="zh-TW" altLang="en-US" dirty="0"/>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91</a:t>
            </a:fld>
            <a:endParaRPr lang="zh-TW" altLang="en-US"/>
          </a:p>
        </p:txBody>
      </p:sp>
    </p:spTree>
    <p:extLst>
      <p:ext uri="{BB962C8B-B14F-4D97-AF65-F5344CB8AC3E}">
        <p14:creationId xmlns:p14="http://schemas.microsoft.com/office/powerpoint/2010/main" val="18959266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171450" indent="-171450">
              <a:buFont typeface="Arial" panose="020B0604020202020204" pitchFamily="34" charset="0"/>
              <a:buChar char="•"/>
            </a:pPr>
            <a:r>
              <a:rPr lang="zh-TW" altLang="en-US" dirty="0"/>
              <a:t>步驟</a:t>
            </a:r>
            <a:r>
              <a:rPr lang="en-US" altLang="zh-TW" dirty="0"/>
              <a:t> 3</a:t>
            </a:r>
            <a:r>
              <a:rPr lang="zh-TW" altLang="en-US" dirty="0"/>
              <a:t>：找 </a:t>
            </a:r>
            <a:r>
              <a:rPr lang="zh-TW" altLang="en-US" b="1" u="sng" dirty="0"/>
              <a:t>累加器</a:t>
            </a:r>
            <a:r>
              <a:rPr lang="zh-TW" altLang="en-US" dirty="0"/>
              <a:t> 中 </a:t>
            </a:r>
            <a:r>
              <a:rPr lang="zh-TW" altLang="en-US" b="1" u="sng" dirty="0"/>
              <a:t>最多邊線</a:t>
            </a:r>
            <a:r>
              <a:rPr lang="zh-TW" altLang="en-US" b="0" u="none" dirty="0"/>
              <a:t> 的 </a:t>
            </a:r>
            <a:r>
              <a:rPr lang="zh-TW" altLang="en-US" b="1" u="sng" dirty="0"/>
              <a:t>直線</a:t>
            </a:r>
            <a:endParaRPr lang="en-US" altLang="zh-TW" b="1" u="sng" dirty="0"/>
          </a:p>
          <a:p>
            <a:pPr marL="171450" indent="-171450">
              <a:buFont typeface="Arial" panose="020B0604020202020204" pitchFamily="34" charset="0"/>
              <a:buChar char="•"/>
            </a:pPr>
            <a:r>
              <a:rPr lang="zh-TW" altLang="en-US" dirty="0"/>
              <a:t>步驟 </a:t>
            </a:r>
            <a:r>
              <a:rPr lang="en-US" altLang="zh-TW" dirty="0"/>
              <a:t>4</a:t>
            </a:r>
            <a:r>
              <a:rPr lang="zh-TW" altLang="en-US" dirty="0"/>
              <a:t>：選擇性 將 </a:t>
            </a:r>
            <a:r>
              <a:rPr lang="zh-TW" altLang="en-US" b="1" u="sng" dirty="0"/>
              <a:t>直線</a:t>
            </a:r>
            <a:r>
              <a:rPr lang="zh-TW" altLang="en-US" b="0" u="none" dirty="0"/>
              <a:t> </a:t>
            </a:r>
            <a:r>
              <a:rPr lang="zh-TW" altLang="en-US" b="1" u="sng" dirty="0"/>
              <a:t>重新擬合</a:t>
            </a:r>
            <a:r>
              <a:rPr lang="zh-TW" altLang="en-US" dirty="0"/>
              <a:t> 到 </a:t>
            </a:r>
            <a:r>
              <a:rPr lang="zh-TW" altLang="en-US" b="1" u="sng" dirty="0"/>
              <a:t>組成直線</a:t>
            </a:r>
            <a:r>
              <a:rPr lang="zh-TW" altLang="en-US" b="0" u="none" dirty="0"/>
              <a:t> </a:t>
            </a:r>
            <a:r>
              <a:rPr lang="zh-TW" altLang="en-US" dirty="0"/>
              <a:t>的 這些</a:t>
            </a:r>
            <a:r>
              <a:rPr lang="zh-TW" altLang="en-US" b="1" u="sng" dirty="0"/>
              <a:t>邊線</a:t>
            </a:r>
            <a:r>
              <a:rPr lang="zh-TW" altLang="en-US" b="0" u="none" dirty="0"/>
              <a:t>（</a:t>
            </a:r>
            <a:r>
              <a:rPr lang="en-US" altLang="zh-TW" b="0" u="none" dirty="0" err="1"/>
              <a:t>edgels</a:t>
            </a:r>
            <a:r>
              <a:rPr lang="zh-TW" altLang="en-US" b="0" u="none" dirty="0"/>
              <a:t>）</a:t>
            </a:r>
            <a:endParaRPr lang="en-US" altLang="zh-TW" b="0" u="none" dirty="0"/>
          </a:p>
          <a:p>
            <a:r>
              <a:rPr lang="en-US" altLang="zh-TW" dirty="0"/>
              <a:t>-------------</a:t>
            </a:r>
          </a:p>
          <a:p>
            <a:endParaRPr lang="en-US" altLang="zh-TW" dirty="0"/>
          </a:p>
          <a:p>
            <a:endParaRPr lang="en-US" altLang="zh-TW" dirty="0"/>
          </a:p>
          <a:p>
            <a:r>
              <a:rPr lang="en-US" altLang="zh-TW" dirty="0"/>
              <a:t>https://www.youtube.com/watch?v=4zHbI-fFIlI</a:t>
            </a:r>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92</a:t>
            </a:fld>
            <a:endParaRPr lang="zh-TW" altLang="en-US"/>
          </a:p>
        </p:txBody>
      </p:sp>
    </p:spTree>
    <p:extLst>
      <p:ext uri="{BB962C8B-B14F-4D97-AF65-F5344CB8AC3E}">
        <p14:creationId xmlns:p14="http://schemas.microsoft.com/office/powerpoint/2010/main" val="19767975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a:bodyPr>
          <a:lstStyle/>
          <a:p>
            <a:r>
              <a:rPr lang="zh-TW" altLang="en-US" sz="1200" b="0" i="0" kern="1200" dirty="0">
                <a:solidFill>
                  <a:schemeClr val="tx1"/>
                </a:solidFill>
                <a:effectLst/>
                <a:latin typeface="+mn-lt"/>
                <a:ea typeface="+mn-ea"/>
                <a:cs typeface="+mn-cs"/>
              </a:rPr>
              <a:t>接下來介紹，</a:t>
            </a:r>
            <a:r>
              <a:rPr lang="zh-TW" altLang="en-US" sz="1200" kern="1200" baseline="0" dirty="0">
                <a:solidFill>
                  <a:schemeClr val="tx1"/>
                </a:solidFill>
                <a:latin typeface="+mn-lt"/>
                <a:ea typeface="+mn-ea"/>
                <a:cs typeface="+mn-cs"/>
              </a:rPr>
              <a:t>另一個 找線方法：</a:t>
            </a:r>
            <a:r>
              <a:rPr lang="en-US" altLang="zh-TW" sz="1200" b="1" u="sng" kern="1200" baseline="0" dirty="0">
                <a:solidFill>
                  <a:schemeClr val="tx1"/>
                </a:solidFill>
                <a:latin typeface="+mn-lt"/>
                <a:ea typeface="+mn-ea"/>
                <a:cs typeface="+mn-cs"/>
              </a:rPr>
              <a:t>RANSAC</a:t>
            </a:r>
            <a:r>
              <a:rPr lang="zh-TW" altLang="en-US" sz="1200" b="1" u="sng" kern="1200" baseline="0" dirty="0">
                <a:solidFill>
                  <a:schemeClr val="tx1"/>
                </a:solidFill>
                <a:latin typeface="+mn-lt"/>
                <a:ea typeface="+mn-ea"/>
                <a:cs typeface="+mn-cs"/>
              </a:rPr>
              <a:t> 隨機抽樣一致性</a:t>
            </a:r>
            <a:r>
              <a:rPr lang="zh-TW" altLang="en-US" sz="1200" kern="1200" baseline="0" dirty="0">
                <a:solidFill>
                  <a:schemeClr val="tx1"/>
                </a:solidFill>
                <a:latin typeface="+mn-lt"/>
                <a:ea typeface="+mn-ea"/>
                <a:cs typeface="+mn-cs"/>
              </a:rPr>
              <a:t> </a:t>
            </a:r>
            <a:r>
              <a:rPr lang="en-US" altLang="zh-TW" sz="1200" kern="1200" baseline="0" dirty="0">
                <a:solidFill>
                  <a:schemeClr val="tx1"/>
                </a:solidFill>
                <a:latin typeface="+mn-lt"/>
                <a:ea typeface="+mn-ea"/>
                <a:cs typeface="+mn-cs"/>
              </a:rPr>
              <a:t>(</a:t>
            </a:r>
            <a:r>
              <a:rPr lang="en-US" altLang="zh-TW" sz="1200" kern="1200" baseline="0" dirty="0" err="1">
                <a:solidFill>
                  <a:schemeClr val="tx1"/>
                </a:solidFill>
                <a:latin typeface="+mn-lt"/>
                <a:ea typeface="+mn-ea"/>
                <a:cs typeface="+mn-cs"/>
              </a:rPr>
              <a:t>RANdom</a:t>
            </a:r>
            <a:r>
              <a:rPr lang="en-US" altLang="zh-TW" sz="1200" kern="1200" baseline="0" dirty="0">
                <a:solidFill>
                  <a:schemeClr val="tx1"/>
                </a:solidFill>
                <a:latin typeface="+mn-lt"/>
                <a:ea typeface="+mn-ea"/>
                <a:cs typeface="+mn-cs"/>
              </a:rPr>
              <a:t> </a:t>
            </a:r>
            <a:r>
              <a:rPr lang="en-US" altLang="zh-TW" sz="1200" kern="1200" baseline="0" dirty="0" err="1">
                <a:solidFill>
                  <a:schemeClr val="tx1"/>
                </a:solidFill>
                <a:latin typeface="+mn-lt"/>
                <a:ea typeface="+mn-ea"/>
                <a:cs typeface="+mn-cs"/>
              </a:rPr>
              <a:t>SAmple</a:t>
            </a:r>
            <a:r>
              <a:rPr lang="en-US" altLang="zh-TW" sz="1200" kern="1200" baseline="0" dirty="0">
                <a:solidFill>
                  <a:schemeClr val="tx1"/>
                </a:solidFill>
                <a:latin typeface="+mn-lt"/>
                <a:ea typeface="+mn-ea"/>
                <a:cs typeface="+mn-cs"/>
              </a:rPr>
              <a:t> Consensus)</a:t>
            </a:r>
          </a:p>
          <a:p>
            <a:endParaRPr lang="en-US" altLang="zh-TW" sz="1200" kern="1200" baseline="0" dirty="0">
              <a:solidFill>
                <a:schemeClr val="tx1"/>
              </a:solidFill>
              <a:latin typeface="+mn-lt"/>
              <a:ea typeface="+mn-ea"/>
              <a:cs typeface="+mn-cs"/>
            </a:endParaRPr>
          </a:p>
          <a:p>
            <a:r>
              <a:rPr lang="zh-TW" altLang="en-US" sz="1200" kern="1200" baseline="0" dirty="0">
                <a:solidFill>
                  <a:schemeClr val="tx1"/>
                </a:solidFill>
                <a:latin typeface="+mn-lt"/>
                <a:ea typeface="+mn-ea"/>
                <a:cs typeface="+mn-cs"/>
              </a:rPr>
              <a:t>這個很</a:t>
            </a:r>
            <a:r>
              <a:rPr lang="zh-TW" altLang="en-US" sz="1200" b="1" u="sng" kern="1200" baseline="0" dirty="0">
                <a:solidFill>
                  <a:schemeClr val="tx1"/>
                </a:solidFill>
                <a:latin typeface="+mn-lt"/>
                <a:ea typeface="+mn-ea"/>
                <a:cs typeface="+mn-cs"/>
              </a:rPr>
              <a:t>重要</a:t>
            </a:r>
            <a:r>
              <a:rPr lang="zh-TW" altLang="en-US" sz="1200" kern="1200" baseline="0" dirty="0">
                <a:solidFill>
                  <a:schemeClr val="tx1"/>
                </a:solidFill>
                <a:latin typeface="+mn-lt"/>
                <a:ea typeface="+mn-ea"/>
                <a:cs typeface="+mn-cs"/>
              </a:rPr>
              <a:t>，</a:t>
            </a:r>
            <a:r>
              <a:rPr lang="zh-TW" altLang="en-US" sz="1200" b="1" u="sng" kern="1200" baseline="0" dirty="0">
                <a:solidFill>
                  <a:schemeClr val="tx1"/>
                </a:solidFill>
                <a:latin typeface="+mn-lt"/>
                <a:ea typeface="+mn-ea"/>
                <a:cs typeface="+mn-cs"/>
              </a:rPr>
              <a:t>會考！！</a:t>
            </a:r>
            <a:endParaRPr lang="en-US" altLang="zh-TW" sz="1200" b="1" u="sng" kern="1200" baseline="0" dirty="0">
              <a:solidFill>
                <a:schemeClr val="tx1"/>
              </a:solidFill>
              <a:latin typeface="+mn-lt"/>
              <a:ea typeface="+mn-ea"/>
              <a:cs typeface="+mn-cs"/>
            </a:endParaRPr>
          </a:p>
          <a:p>
            <a:pPr marL="0" indent="0">
              <a:buFont typeface="Arial" panose="020B0604020202020204" pitchFamily="34" charset="0"/>
              <a:buNone/>
            </a:pPr>
            <a:endParaRPr lang="en-US" altLang="zh-TW" sz="1200" kern="1200" baseline="0" dirty="0">
              <a:solidFill>
                <a:schemeClr val="tx1"/>
              </a:solidFill>
              <a:latin typeface="+mn-lt"/>
              <a:ea typeface="+mn-ea"/>
              <a:cs typeface="+mn-cs"/>
            </a:endParaRPr>
          </a:p>
          <a:p>
            <a:pPr marL="0" indent="0">
              <a:buFont typeface="Arial" panose="020B0604020202020204" pitchFamily="34" charset="0"/>
              <a:buNone/>
            </a:pPr>
            <a:r>
              <a:rPr lang="zh-TW" altLang="en-US" sz="1200" b="1" u="sng" kern="1200" baseline="0" dirty="0">
                <a:solidFill>
                  <a:schemeClr val="tx1"/>
                </a:solidFill>
                <a:latin typeface="+mn-lt"/>
                <a:ea typeface="+mn-ea"/>
                <a:cs typeface="+mn-cs"/>
              </a:rPr>
              <a:t>不是窮舉法</a:t>
            </a:r>
            <a:r>
              <a:rPr lang="zh-TW" altLang="en-US" sz="1200" kern="1200" baseline="0" dirty="0">
                <a:solidFill>
                  <a:schemeClr val="tx1"/>
                </a:solidFill>
                <a:latin typeface="+mn-lt"/>
                <a:ea typeface="+mn-ea"/>
                <a:cs typeface="+mn-cs"/>
              </a:rPr>
              <a:t>，是一種 </a:t>
            </a:r>
            <a:r>
              <a:rPr lang="zh-TW" altLang="en-US" sz="1200" b="1" u="sng" kern="1200" baseline="0" dirty="0">
                <a:solidFill>
                  <a:schemeClr val="tx1"/>
                </a:solidFill>
                <a:latin typeface="+mn-lt"/>
                <a:ea typeface="+mn-ea"/>
                <a:cs typeface="+mn-cs"/>
              </a:rPr>
              <a:t>抽樣迭代</a:t>
            </a:r>
            <a:r>
              <a:rPr lang="zh-TW" altLang="en-US" sz="1200" b="0" u="none" kern="1200" baseline="0" dirty="0">
                <a:solidFill>
                  <a:schemeClr val="tx1"/>
                </a:solidFill>
                <a:latin typeface="+mn-lt"/>
                <a:ea typeface="+mn-ea"/>
                <a:cs typeface="+mn-cs"/>
              </a:rPr>
              <a:t> </a:t>
            </a:r>
            <a:r>
              <a:rPr lang="zh-TW" altLang="en-US" sz="1200" b="1" u="sng" kern="1200" baseline="0" dirty="0">
                <a:solidFill>
                  <a:schemeClr val="tx1"/>
                </a:solidFill>
                <a:latin typeface="+mn-lt"/>
                <a:ea typeface="+mn-ea"/>
                <a:cs typeface="+mn-cs"/>
              </a:rPr>
              <a:t>方法</a:t>
            </a:r>
            <a:endParaRPr lang="en-US" altLang="zh-TW" sz="1200" kern="1200" baseline="0" dirty="0">
              <a:solidFill>
                <a:schemeClr val="tx1"/>
              </a:solidFill>
              <a:latin typeface="+mn-lt"/>
              <a:ea typeface="+mn-ea"/>
              <a:cs typeface="+mn-cs"/>
            </a:endParaRPr>
          </a:p>
          <a:p>
            <a:pPr marL="285750" indent="-285750" rtl="0" fontAlgn="ctr">
              <a:spcBef>
                <a:spcPts val="0"/>
              </a:spcBef>
              <a:spcAft>
                <a:spcPts val="0"/>
              </a:spcAft>
              <a:buFont typeface="Arial" panose="020B0604020202020204" pitchFamily="34" charset="0"/>
              <a:buChar char="•"/>
            </a:pPr>
            <a:r>
              <a:rPr lang="zh-TW" altLang="zh-TW" sz="1800" b="1" i="0" u="sng" dirty="0">
                <a:solidFill>
                  <a:srgbClr val="000000"/>
                </a:solidFill>
                <a:effectLst/>
                <a:ea typeface="Microsoft JhengHei" panose="020B0604030504040204" pitchFamily="34" charset="-120"/>
              </a:rPr>
              <a:t>隨機</a:t>
            </a:r>
            <a:r>
              <a:rPr lang="zh-TW" altLang="zh-TW" sz="1800" b="0" i="0" dirty="0">
                <a:solidFill>
                  <a:srgbClr val="000000"/>
                </a:solidFill>
                <a:effectLst/>
                <a:ea typeface="Microsoft JhengHei" panose="020B0604030504040204" pitchFamily="34" charset="-120"/>
              </a:rPr>
              <a:t>選擇 </a:t>
            </a:r>
            <a:r>
              <a:rPr lang="zh-TW" altLang="zh-TW" sz="1800" b="1" i="0" u="sng" dirty="0">
                <a:solidFill>
                  <a:srgbClr val="000000"/>
                </a:solidFill>
                <a:effectLst/>
                <a:ea typeface="Microsoft JhengHei" panose="020B0604030504040204" pitchFamily="34" charset="-120"/>
              </a:rPr>
              <a:t>成對 的 邊線</a:t>
            </a:r>
            <a:r>
              <a:rPr lang="zh-TW" altLang="zh-TW" sz="1800" b="0" i="0" dirty="0">
                <a:solidFill>
                  <a:srgbClr val="000000"/>
                </a:solidFill>
                <a:effectLst/>
                <a:ea typeface="Microsoft JhengHei" panose="020B0604030504040204" pitchFamily="34" charset="-120"/>
              </a:rPr>
              <a:t>（</a:t>
            </a:r>
            <a:r>
              <a:rPr lang="en-US" altLang="zh-TW" sz="1800" b="0" i="0" dirty="0" err="1">
                <a:solidFill>
                  <a:srgbClr val="000000"/>
                </a:solidFill>
                <a:effectLst/>
                <a:ea typeface="Microsoft JhengHei" panose="020B0604030504040204" pitchFamily="34" charset="-120"/>
              </a:rPr>
              <a:t>edgels</a:t>
            </a:r>
            <a:r>
              <a:rPr lang="zh-TW" altLang="zh-TW" sz="1800" b="0" i="0" dirty="0">
                <a:solidFill>
                  <a:srgbClr val="000000"/>
                </a:solidFill>
                <a:effectLst/>
                <a:ea typeface="Microsoft JhengHei" panose="020B0604030504040204" pitchFamily="34" charset="-120"/>
              </a:rPr>
              <a:t>）</a:t>
            </a:r>
            <a:r>
              <a:rPr lang="en-US" altLang="zh-TW" sz="1800" b="0" i="0" dirty="0">
                <a:solidFill>
                  <a:srgbClr val="000000"/>
                </a:solidFill>
                <a:effectLst/>
                <a:ea typeface="Microsoft JhengHei" panose="020B0604030504040204" pitchFamily="34" charset="-120"/>
              </a:rPr>
              <a:t>  </a:t>
            </a:r>
            <a:r>
              <a:rPr lang="zh-TW" altLang="zh-TW" sz="1800" b="0" i="0" dirty="0">
                <a:solidFill>
                  <a:srgbClr val="000000"/>
                </a:solidFill>
                <a:effectLst/>
                <a:ea typeface="Microsoft JhengHei" panose="020B0604030504040204" pitchFamily="34" charset="-120"/>
              </a:rPr>
              <a:t>構成一條</a:t>
            </a:r>
            <a:r>
              <a:rPr lang="en-US" altLang="zh-TW" sz="1800" b="0" i="0"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直線假設</a:t>
            </a:r>
            <a:endParaRPr lang="zh-TW" altLang="zh-TW" sz="1800" b="1" i="0" dirty="0">
              <a:solidFill>
                <a:srgbClr val="000000"/>
              </a:solidFill>
              <a:effectLst/>
              <a:ea typeface="Microsoft JhengHei" panose="020B0604030504040204" pitchFamily="34" charset="-120"/>
            </a:endParaRPr>
          </a:p>
          <a:p>
            <a:pPr marL="285750" indent="-285750" rtl="0" fontAlgn="ctr">
              <a:spcBef>
                <a:spcPts val="0"/>
              </a:spcBef>
              <a:spcAft>
                <a:spcPts val="0"/>
              </a:spcAft>
              <a:buFont typeface="Arial" panose="020B0604020202020204" pitchFamily="34" charset="0"/>
              <a:buChar char="•"/>
            </a:pPr>
            <a:r>
              <a:rPr lang="zh-TW" altLang="zh-TW" sz="1800" b="0" i="0" dirty="0">
                <a:solidFill>
                  <a:srgbClr val="000000"/>
                </a:solidFill>
                <a:effectLst/>
                <a:ea typeface="Microsoft JhengHei" panose="020B0604030504040204" pitchFamily="34" charset="-120"/>
              </a:rPr>
              <a:t>測試</a:t>
            </a:r>
            <a:r>
              <a:rPr lang="en-US" altLang="zh-TW" sz="1800" b="0" i="0" dirty="0">
                <a:solidFill>
                  <a:srgbClr val="000000"/>
                </a:solidFill>
                <a:effectLst/>
                <a:ea typeface="Microsoft JhengHei" panose="020B0604030504040204" pitchFamily="34" charset="-120"/>
              </a:rPr>
              <a:t>：</a:t>
            </a:r>
            <a:r>
              <a:rPr lang="zh-TW" altLang="zh-TW" sz="1800" b="0" i="0" dirty="0">
                <a:solidFill>
                  <a:srgbClr val="000000"/>
                </a:solidFill>
                <a:effectLst/>
                <a:ea typeface="Microsoft JhengHei" panose="020B0604030504040204" pitchFamily="34" charset="-120"/>
              </a:rPr>
              <a:t>有 多少</a:t>
            </a:r>
            <a:r>
              <a:rPr lang="en-US" altLang="zh-TW" sz="1800" b="0" i="0"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其他 邊線</a:t>
            </a:r>
            <a:r>
              <a:rPr lang="zh-TW" altLang="zh-TW" sz="1800" b="0" i="0" dirty="0">
                <a:solidFill>
                  <a:srgbClr val="000000"/>
                </a:solidFill>
                <a:effectLst/>
                <a:ea typeface="Microsoft JhengHei" panose="020B0604030504040204" pitchFamily="34" charset="-120"/>
              </a:rPr>
              <a:t>（</a:t>
            </a:r>
            <a:r>
              <a:rPr lang="en-US" altLang="zh-TW" sz="1800" b="0" i="0" dirty="0" err="1">
                <a:solidFill>
                  <a:srgbClr val="000000"/>
                </a:solidFill>
                <a:effectLst/>
                <a:ea typeface="Microsoft JhengHei" panose="020B0604030504040204" pitchFamily="34" charset="-120"/>
              </a:rPr>
              <a:t>edgels</a:t>
            </a:r>
            <a:r>
              <a:rPr lang="zh-TW" altLang="zh-TW" sz="1800" b="0" i="0" dirty="0">
                <a:solidFill>
                  <a:srgbClr val="000000"/>
                </a:solidFill>
                <a:effectLst/>
                <a:ea typeface="Microsoft JhengHei" panose="020B0604030504040204" pitchFamily="34" charset="-120"/>
              </a:rPr>
              <a:t>）</a:t>
            </a:r>
            <a:r>
              <a:rPr lang="en-US" altLang="zh-TW" sz="1800" b="0" i="0" dirty="0">
                <a:solidFill>
                  <a:srgbClr val="000000"/>
                </a:solidFill>
                <a:effectLst/>
                <a:ea typeface="Microsoft JhengHei" panose="020B0604030504040204" pitchFamily="34" charset="-120"/>
              </a:rPr>
              <a:t>  </a:t>
            </a:r>
            <a:r>
              <a:rPr lang="en-US" altLang="zh-TW" sz="1800" b="1" i="0" u="sng" dirty="0" err="1">
                <a:solidFill>
                  <a:srgbClr val="000000"/>
                </a:solidFill>
                <a:effectLst/>
                <a:ea typeface="Microsoft JhengHei" panose="020B0604030504040204" pitchFamily="34" charset="-120"/>
              </a:rPr>
              <a:t>落</a:t>
            </a:r>
            <a:r>
              <a:rPr lang="zh-TW" altLang="zh-TW" sz="1800" b="1" i="0" u="sng" dirty="0">
                <a:solidFill>
                  <a:srgbClr val="000000"/>
                </a:solidFill>
                <a:effectLst/>
                <a:ea typeface="Microsoft JhengHei" panose="020B0604030504040204" pitchFamily="34" charset="-120"/>
              </a:rPr>
              <a:t>在</a:t>
            </a:r>
            <a:r>
              <a:rPr lang="en-US" altLang="zh-TW" sz="1800" b="0" i="0"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這條直線</a:t>
            </a:r>
            <a:r>
              <a:rPr lang="en-US" altLang="zh-TW" sz="1800" b="0" i="0" dirty="0">
                <a:solidFill>
                  <a:srgbClr val="000000"/>
                </a:solidFill>
                <a:effectLst/>
                <a:ea typeface="Microsoft JhengHei" panose="020B0604030504040204" pitchFamily="34" charset="-120"/>
              </a:rPr>
              <a:t> </a:t>
            </a:r>
            <a:r>
              <a:rPr lang="zh-TW" altLang="zh-TW" sz="1800" b="0" i="0" dirty="0">
                <a:solidFill>
                  <a:srgbClr val="000000"/>
                </a:solidFill>
                <a:effectLst/>
                <a:ea typeface="Microsoft JhengHei" panose="020B0604030504040204" pitchFamily="34" charset="-120"/>
              </a:rPr>
              <a:t>上</a:t>
            </a:r>
          </a:p>
          <a:p>
            <a:pPr marL="285750" indent="-285750" rtl="0" fontAlgn="ctr">
              <a:spcBef>
                <a:spcPts val="0"/>
              </a:spcBef>
              <a:spcAft>
                <a:spcPts val="0"/>
              </a:spcAft>
              <a:buFont typeface="Arial" panose="020B0604020202020204" pitchFamily="34" charset="0"/>
              <a:buChar char="•"/>
            </a:pPr>
            <a:r>
              <a:rPr lang="zh-TW" altLang="zh-TW" sz="1800" b="0" i="0" dirty="0">
                <a:solidFill>
                  <a:srgbClr val="000000"/>
                </a:solidFill>
                <a:effectLst/>
                <a:ea typeface="Microsoft JhengHei" panose="020B0604030504040204" pitchFamily="34" charset="-120"/>
              </a:rPr>
              <a:t>配對</a:t>
            </a:r>
            <a:r>
              <a:rPr lang="en-US" altLang="zh-TW" sz="1800" b="0" i="0"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足夠多 邊線</a:t>
            </a:r>
            <a:r>
              <a:rPr lang="zh-TW" altLang="zh-TW" sz="1800" b="0" i="0" dirty="0">
                <a:solidFill>
                  <a:srgbClr val="000000"/>
                </a:solidFill>
                <a:effectLst/>
                <a:ea typeface="Microsoft JhengHei" panose="020B0604030504040204" pitchFamily="34" charset="-120"/>
              </a:rPr>
              <a:t>（</a:t>
            </a:r>
            <a:r>
              <a:rPr lang="en-US" altLang="zh-TW" sz="1800" b="0" i="0" dirty="0" err="1">
                <a:solidFill>
                  <a:srgbClr val="000000"/>
                </a:solidFill>
                <a:effectLst/>
                <a:ea typeface="Microsoft JhengHei" panose="020B0604030504040204" pitchFamily="34" charset="-120"/>
              </a:rPr>
              <a:t>edgels</a:t>
            </a:r>
            <a:r>
              <a:rPr lang="zh-TW" altLang="zh-TW" sz="1800" b="0" i="0" dirty="0">
                <a:solidFill>
                  <a:srgbClr val="000000"/>
                </a:solidFill>
                <a:effectLst/>
                <a:ea typeface="Microsoft JhengHei" panose="020B0604030504040204" pitchFamily="34" charset="-120"/>
              </a:rPr>
              <a:t>）</a:t>
            </a:r>
            <a:r>
              <a:rPr lang="en-US" altLang="zh-TW" sz="1800" b="0" i="0" dirty="0">
                <a:solidFill>
                  <a:srgbClr val="000000"/>
                </a:solidFill>
                <a:effectLst/>
                <a:ea typeface="Microsoft JhengHei" panose="020B0604030504040204" pitchFamily="34" charset="-120"/>
              </a:rPr>
              <a:t> </a:t>
            </a:r>
            <a:r>
              <a:rPr lang="zh-TW" altLang="zh-TW" sz="1800" b="0" i="0" dirty="0">
                <a:solidFill>
                  <a:srgbClr val="000000"/>
                </a:solidFill>
                <a:effectLst/>
                <a:ea typeface="Microsoft JhengHei" panose="020B0604030504040204" pitchFamily="34" charset="-120"/>
              </a:rPr>
              <a:t>的 </a:t>
            </a:r>
            <a:r>
              <a:rPr lang="zh-TW" altLang="zh-TW" sz="1800" b="1" i="0" u="sng" dirty="0">
                <a:solidFill>
                  <a:srgbClr val="000000"/>
                </a:solidFill>
                <a:effectLst/>
                <a:ea typeface="Microsoft JhengHei" panose="020B0604030504040204" pitchFamily="34" charset="-120"/>
              </a:rPr>
              <a:t>直線</a:t>
            </a:r>
            <a:r>
              <a:rPr lang="zh-TW" altLang="zh-TW" sz="1800" b="0" i="0" dirty="0">
                <a:solidFill>
                  <a:srgbClr val="000000"/>
                </a:solidFill>
                <a:effectLst/>
                <a:ea typeface="Microsoft JhengHei" panose="020B0604030504040204" pitchFamily="34" charset="-120"/>
              </a:rPr>
              <a:t>，就是我們要的</a:t>
            </a:r>
            <a:r>
              <a:rPr lang="zh-TW" altLang="zh-TW" sz="1800" b="1" i="0" u="sng" dirty="0">
                <a:solidFill>
                  <a:srgbClr val="000000"/>
                </a:solidFill>
                <a:effectLst/>
                <a:ea typeface="Microsoft JhengHei" panose="020B0604030504040204" pitchFamily="34" charset="-120"/>
              </a:rPr>
              <a:t>線段</a:t>
            </a:r>
            <a:endParaRPr lang="zh-TW" altLang="zh-TW" sz="1800" b="0" i="0" dirty="0">
              <a:solidFill>
                <a:srgbClr val="000000"/>
              </a:solidFill>
              <a:effectLst/>
              <a:ea typeface="Microsoft JhengHei" panose="020B0604030504040204" pitchFamily="34" charset="-120"/>
            </a:endParaRPr>
          </a:p>
          <a:p>
            <a:endParaRPr lang="en-US" altLang="zh-TW" dirty="0"/>
          </a:p>
          <a:p>
            <a:r>
              <a:rPr lang="zh-TW" altLang="en-US" dirty="0"/>
              <a:t>來看</a:t>
            </a:r>
            <a:r>
              <a:rPr lang="zh-TW" altLang="en-US" b="1" u="sng" dirty="0"/>
              <a:t>範例影片</a:t>
            </a:r>
            <a:endParaRPr lang="en-US" altLang="zh-TW" b="1" u="sng" dirty="0"/>
          </a:p>
          <a:p>
            <a:r>
              <a:rPr lang="en-US" altLang="zh-TW" dirty="0"/>
              <a:t>----</a:t>
            </a:r>
          </a:p>
          <a:p>
            <a:endParaRPr lang="en-US" altLang="zh-TW" dirty="0"/>
          </a:p>
          <a:p>
            <a:endParaRPr lang="zh-TW" altLang="en-US" dirty="0"/>
          </a:p>
          <a:p>
            <a:r>
              <a:rPr lang="zh-TW" altLang="en-US" sz="1200" kern="1200" baseline="0" dirty="0">
                <a:solidFill>
                  <a:schemeClr val="tx1"/>
                </a:solidFill>
                <a:latin typeface="+mn-lt"/>
                <a:ea typeface="+mn-ea"/>
                <a:cs typeface="+mn-cs"/>
              </a:rPr>
              <a:t>另一种替代霍夫变换的方法是</a:t>
            </a:r>
            <a:r>
              <a:rPr lang="en-US" altLang="zh-TW" sz="1200" kern="1200" baseline="0" dirty="0">
                <a:solidFill>
                  <a:schemeClr val="tx1"/>
                </a:solidFill>
                <a:latin typeface="+mn-lt"/>
                <a:ea typeface="+mn-ea"/>
                <a:cs typeface="+mn-cs"/>
              </a:rPr>
              <a:t>RANSAC (</a:t>
            </a:r>
            <a:r>
              <a:rPr lang="en-US" altLang="zh-TW" sz="1200" kern="1200" baseline="0" dirty="0" err="1">
                <a:solidFill>
                  <a:schemeClr val="tx1"/>
                </a:solidFill>
                <a:latin typeface="+mn-lt"/>
                <a:ea typeface="+mn-ea"/>
                <a:cs typeface="+mn-cs"/>
              </a:rPr>
              <a:t>RANdom</a:t>
            </a:r>
            <a:r>
              <a:rPr lang="en-US" altLang="zh-TW" sz="1200" kern="1200" baseline="0" dirty="0">
                <a:solidFill>
                  <a:schemeClr val="tx1"/>
                </a:solidFill>
                <a:latin typeface="+mn-lt"/>
                <a:ea typeface="+mn-ea"/>
                <a:cs typeface="+mn-cs"/>
              </a:rPr>
              <a:t> </a:t>
            </a:r>
            <a:r>
              <a:rPr lang="en-US" altLang="zh-TW" sz="1200" kern="1200" baseline="0" dirty="0" err="1">
                <a:solidFill>
                  <a:schemeClr val="tx1"/>
                </a:solidFill>
                <a:latin typeface="+mn-lt"/>
                <a:ea typeface="+mn-ea"/>
                <a:cs typeface="+mn-cs"/>
              </a:rPr>
              <a:t>SAmple</a:t>
            </a:r>
            <a:r>
              <a:rPr lang="en-US" altLang="zh-TW" sz="1200" kern="1200" baseline="0" dirty="0">
                <a:solidFill>
                  <a:schemeClr val="tx1"/>
                </a:solidFill>
                <a:latin typeface="+mn-lt"/>
                <a:ea typeface="+mn-ea"/>
                <a:cs typeface="+mn-cs"/>
              </a:rPr>
              <a:t> Consensus</a:t>
            </a:r>
            <a:r>
              <a:rPr lang="zh-TW" altLang="en-US" sz="1200" kern="1200" baseline="0" dirty="0">
                <a:solidFill>
                  <a:schemeClr val="tx1"/>
                </a:solidFill>
                <a:latin typeface="+mn-lt"/>
                <a:ea typeface="+mn-ea"/>
                <a:cs typeface="+mn-cs"/>
              </a:rPr>
              <a:t>，随机抽样一致性</a:t>
            </a:r>
            <a:r>
              <a:rPr lang="en-US" altLang="zh-TW" sz="1200" kern="1200" baseline="0" dirty="0">
                <a:solidFill>
                  <a:schemeClr val="tx1"/>
                </a:solidFill>
                <a:latin typeface="+mn-lt"/>
                <a:ea typeface="+mn-ea"/>
                <a:cs typeface="+mn-cs"/>
              </a:rPr>
              <a:t>)</a:t>
            </a:r>
            <a:r>
              <a:rPr lang="zh-TW" altLang="en-US" sz="1200" kern="1200" baseline="0" dirty="0">
                <a:solidFill>
                  <a:schemeClr val="tx1"/>
                </a:solidFill>
                <a:latin typeface="+mn-lt"/>
                <a:ea typeface="+mn-ea"/>
                <a:cs typeface="+mn-cs"/>
              </a:rPr>
              <a:t>算法。</a:t>
            </a:r>
          </a:p>
          <a:p>
            <a:pPr marL="228600" indent="-228600">
              <a:buFont typeface="+mj-lt"/>
              <a:buAutoNum type="arabicPeriod"/>
            </a:pPr>
            <a:r>
              <a:rPr lang="en-US" altLang="zh-TW" sz="1200" kern="1200" baseline="0" dirty="0">
                <a:solidFill>
                  <a:schemeClr val="tx1"/>
                </a:solidFill>
                <a:latin typeface="+mn-lt"/>
                <a:ea typeface="+mn-ea"/>
                <a:cs typeface="+mn-cs"/>
              </a:rPr>
              <a:t>RANSAC</a:t>
            </a:r>
            <a:r>
              <a:rPr lang="zh-TW" altLang="en-US" sz="1200" kern="1200" baseline="0" dirty="0">
                <a:solidFill>
                  <a:schemeClr val="tx1"/>
                </a:solidFill>
                <a:latin typeface="+mn-lt"/>
                <a:ea typeface="+mn-ea"/>
                <a:cs typeface="+mn-cs"/>
              </a:rPr>
              <a:t>随机选择</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边线对</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构成一条直线假设，</a:t>
            </a:r>
            <a:endParaRPr lang="en-US" altLang="zh-TW" sz="1200" kern="1200" baseline="0" dirty="0">
              <a:solidFill>
                <a:schemeClr val="tx1"/>
              </a:solidFill>
              <a:latin typeface="+mn-lt"/>
              <a:ea typeface="+mn-ea"/>
              <a:cs typeface="+mn-cs"/>
            </a:endParaRPr>
          </a:p>
          <a:p>
            <a:pPr marL="228600" indent="-228600">
              <a:buFont typeface="+mj-lt"/>
              <a:buAutoNum type="arabicPeriod"/>
            </a:pPr>
            <a:r>
              <a:rPr lang="zh-TW" altLang="en-US" sz="1200" kern="1200" baseline="0" dirty="0">
                <a:solidFill>
                  <a:schemeClr val="tx1"/>
                </a:solidFill>
                <a:latin typeface="+mn-lt"/>
                <a:ea typeface="+mn-ea"/>
                <a:cs typeface="+mn-cs"/>
              </a:rPr>
              <a:t>然后测试有</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多少其他边线</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落在</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这条直线上。</a:t>
            </a:r>
            <a:endParaRPr lang="en-US" altLang="zh-TW" sz="1200" kern="1200" baseline="0" dirty="0">
              <a:solidFill>
                <a:schemeClr val="tx1"/>
              </a:solidFill>
              <a:latin typeface="+mn-lt"/>
              <a:ea typeface="+mn-ea"/>
              <a:cs typeface="+mn-cs"/>
            </a:endParaRPr>
          </a:p>
          <a:p>
            <a:pPr marL="228600" indent="-228600">
              <a:buFont typeface="+mj-lt"/>
              <a:buAutoNum type="arabicPeriod"/>
            </a:pPr>
            <a:r>
              <a:rPr lang="zh-TW" altLang="en-US" sz="1200" kern="1200" baseline="0" dirty="0">
                <a:solidFill>
                  <a:schemeClr val="tx1"/>
                </a:solidFill>
                <a:latin typeface="+mn-lt"/>
                <a:ea typeface="+mn-ea"/>
                <a:cs typeface="+mn-cs"/>
              </a:rPr>
              <a:t>具有</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足够数量</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的</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匹配边</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的</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直线</a:t>
            </a:r>
            <a:r>
              <a:rPr lang="en-US" altLang="zh-TW" sz="1200" kern="1200" baseline="0" dirty="0">
                <a:solidFill>
                  <a:schemeClr val="tx1"/>
                </a:solidFill>
                <a:latin typeface="+mn-lt"/>
                <a:ea typeface="+mn-ea"/>
                <a:cs typeface="+mn-cs"/>
              </a:rPr>
              <a:t> </a:t>
            </a:r>
            <a:r>
              <a:rPr lang="zh-TW" altLang="en-US" sz="1200" kern="1200" baseline="0" dirty="0">
                <a:solidFill>
                  <a:schemeClr val="tx1"/>
                </a:solidFill>
                <a:latin typeface="+mn-lt"/>
                <a:ea typeface="+mn-ea"/>
                <a:cs typeface="+mn-cs"/>
              </a:rPr>
              <a:t>被选择为所需的线段。</a:t>
            </a:r>
            <a:endParaRPr lang="en-US" altLang="zh-TW" sz="1200" kern="1200" baseline="0" dirty="0">
              <a:solidFill>
                <a:schemeClr val="tx1"/>
              </a:solidFill>
              <a:latin typeface="+mn-lt"/>
              <a:ea typeface="+mn-ea"/>
              <a:cs typeface="+mn-cs"/>
            </a:endParaRPr>
          </a:p>
          <a:p>
            <a:pPr marL="228600" indent="-228600">
              <a:buFont typeface="+mj-lt"/>
              <a:buAutoNum type="arabicPeriod"/>
            </a:pPr>
            <a:endParaRPr lang="en-US" altLang="zh-TW"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zh-TW" dirty="0"/>
              <a:t>1:30:56</a:t>
            </a:r>
          </a:p>
          <a:p>
            <a:pPr marL="228600" indent="-228600">
              <a:buFont typeface="+mj-lt"/>
              <a:buAutoNum type="arabicPeriod"/>
            </a:pPr>
            <a:endParaRPr lang="en-US" altLang="zh-TW" sz="1200" kern="1200" baseline="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93</a:t>
            </a:fld>
            <a:endParaRPr lang="zh-TW" altLang="en-US"/>
          </a:p>
        </p:txBody>
      </p:sp>
    </p:spTree>
    <p:extLst>
      <p:ext uri="{BB962C8B-B14F-4D97-AF65-F5344CB8AC3E}">
        <p14:creationId xmlns:p14="http://schemas.microsoft.com/office/powerpoint/2010/main" val="27907654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70000" lnSpcReduction="20000"/>
          </a:bodyPr>
          <a:lstStyle/>
          <a:p>
            <a:pPr marL="342900" indent="-342900" rtl="0" fontAlgn="ctr">
              <a:spcBef>
                <a:spcPts val="0"/>
              </a:spcBef>
              <a:spcAft>
                <a:spcPts val="0"/>
              </a:spcAft>
              <a:buFont typeface="+mj-lt"/>
              <a:buAutoNum type="arabicPeriod"/>
            </a:pPr>
            <a:r>
              <a:rPr lang="zh-TW" altLang="en-US" sz="1800" b="1" i="0" u="sng" dirty="0">
                <a:solidFill>
                  <a:srgbClr val="000000"/>
                </a:solidFill>
                <a:effectLst/>
                <a:ea typeface="Microsoft JhengHei" panose="020B0604030504040204" pitchFamily="34" charset="-120"/>
              </a:rPr>
              <a:t>迭代</a:t>
            </a:r>
            <a:r>
              <a:rPr lang="zh-TW" altLang="en-US" sz="1800" b="0" i="0" dirty="0">
                <a:solidFill>
                  <a:srgbClr val="000000"/>
                </a:solidFill>
                <a:effectLst/>
                <a:ea typeface="Microsoft JhengHei" panose="020B0604030504040204" pitchFamily="34" charset="-120"/>
              </a:rPr>
              <a:t>地 </a:t>
            </a:r>
            <a:r>
              <a:rPr lang="zh-TW" altLang="en-US" sz="1800" b="1" i="0" u="sng" dirty="0">
                <a:solidFill>
                  <a:srgbClr val="000000"/>
                </a:solidFill>
                <a:effectLst/>
                <a:ea typeface="Microsoft JhengHei" panose="020B0604030504040204" pitchFamily="34" charset="-120"/>
              </a:rPr>
              <a:t>隨機抽取</a:t>
            </a:r>
            <a:r>
              <a:rPr lang="zh-TW" altLang="en-US" sz="1800" b="0" i="0" dirty="0">
                <a:solidFill>
                  <a:srgbClr val="000000"/>
                </a:solidFill>
                <a:effectLst/>
                <a:ea typeface="Microsoft JhengHei" panose="020B0604030504040204" pitchFamily="34" charset="-120"/>
              </a:rPr>
              <a:t> </a:t>
            </a:r>
            <a:r>
              <a:rPr lang="zh-TW" altLang="zh-TW" sz="1800" b="1" i="0" u="sng" dirty="0">
                <a:solidFill>
                  <a:srgbClr val="000000"/>
                </a:solidFill>
                <a:effectLst/>
                <a:ea typeface="Microsoft JhengHei" panose="020B0604030504040204" pitchFamily="34" charset="-120"/>
              </a:rPr>
              <a:t>兩個點</a:t>
            </a:r>
            <a:r>
              <a:rPr lang="zh-TW" altLang="en-US" sz="1800" b="0" i="0" u="none" dirty="0">
                <a:solidFill>
                  <a:srgbClr val="000000"/>
                </a:solidFill>
                <a:effectLst/>
                <a:ea typeface="Microsoft JhengHei" panose="020B0604030504040204" pitchFamily="34" charset="-120"/>
              </a:rPr>
              <a:t>，</a:t>
            </a:r>
            <a:r>
              <a:rPr lang="zh-TW" altLang="zh-TW" sz="1800" b="1" i="0" u="sng" dirty="0">
                <a:solidFill>
                  <a:srgbClr val="000000"/>
                </a:solidFill>
                <a:effectLst/>
                <a:ea typeface="Microsoft JhengHei" panose="020B0604030504040204" pitchFamily="34" charset="-120"/>
              </a:rPr>
              <a:t>連線</a:t>
            </a:r>
            <a:endParaRPr lang="zh-TW" altLang="zh-TW" sz="1800" b="1" i="0" dirty="0">
              <a:solidFill>
                <a:srgbClr val="000000"/>
              </a:solidFill>
              <a:effectLst/>
              <a:ea typeface="Microsoft JhengHei" panose="020B0604030504040204" pitchFamily="34" charset="-120"/>
            </a:endParaRPr>
          </a:p>
          <a:p>
            <a:pPr marL="342900" indent="-342900" rtl="0" fontAlgn="ctr">
              <a:spcBef>
                <a:spcPts val="0"/>
              </a:spcBef>
              <a:spcAft>
                <a:spcPts val="0"/>
              </a:spcAft>
              <a:buFont typeface="+mj-lt"/>
              <a:buAutoNum type="arabicPeriod"/>
            </a:pPr>
            <a:r>
              <a:rPr lang="zh-TW" altLang="zh-TW" sz="1800" b="0" i="0" dirty="0">
                <a:solidFill>
                  <a:srgbClr val="000000"/>
                </a:solidFill>
                <a:effectLst/>
                <a:ea typeface="Microsoft JhengHei" panose="020B0604030504040204" pitchFamily="34" charset="-120"/>
              </a:rPr>
              <a:t>看</a:t>
            </a:r>
            <a:r>
              <a:rPr lang="zh-TW" altLang="zh-TW" sz="1800" b="1" i="0" u="sng" dirty="0">
                <a:solidFill>
                  <a:srgbClr val="000000"/>
                </a:solidFill>
                <a:effectLst/>
                <a:ea typeface="Microsoft JhengHei" panose="020B0604030504040204" pitchFamily="34" charset="-120"/>
              </a:rPr>
              <a:t> 這條線</a:t>
            </a:r>
            <a:r>
              <a:rPr lang="zh-TW" altLang="zh-TW" sz="1800" b="0" i="0" dirty="0">
                <a:solidFill>
                  <a:srgbClr val="000000"/>
                </a:solidFill>
                <a:effectLst/>
                <a:ea typeface="Microsoft JhengHei" panose="020B0604030504040204" pitchFamily="34" charset="-120"/>
              </a:rPr>
              <a:t>，</a:t>
            </a:r>
            <a:r>
              <a:rPr lang="zh-TW" altLang="zh-TW" sz="1800" b="1" i="0" u="sng" dirty="0">
                <a:solidFill>
                  <a:srgbClr val="000000"/>
                </a:solidFill>
                <a:effectLst/>
                <a:ea typeface="Microsoft JhengHei" panose="020B0604030504040204" pitchFamily="34" charset="-120"/>
              </a:rPr>
              <a:t>周圍 有幾個點</a:t>
            </a:r>
            <a:endParaRPr lang="zh-TW" altLang="zh-TW" sz="1800" b="1" i="0" dirty="0">
              <a:solidFill>
                <a:srgbClr val="000000"/>
              </a:solidFill>
              <a:effectLst/>
              <a:ea typeface="Microsoft JhengHei" panose="020B0604030504040204" pitchFamily="34" charset="-120"/>
            </a:endParaRPr>
          </a:p>
          <a:p>
            <a:pPr marL="342900" indent="-342900" rtl="0" fontAlgn="ctr">
              <a:spcBef>
                <a:spcPts val="0"/>
              </a:spcBef>
              <a:spcAft>
                <a:spcPts val="0"/>
              </a:spcAft>
              <a:buFont typeface="+mj-lt"/>
              <a:buAutoNum type="arabicPeriod"/>
            </a:pPr>
            <a:r>
              <a:rPr lang="zh-TW" altLang="zh-TW" sz="1800" b="0" i="0" dirty="0">
                <a:solidFill>
                  <a:srgbClr val="000000"/>
                </a:solidFill>
                <a:effectLst/>
                <a:ea typeface="Microsoft JhengHei" panose="020B0604030504040204" pitchFamily="34" charset="-120"/>
              </a:rPr>
              <a:t>最後：找 周圍</a:t>
            </a:r>
            <a:r>
              <a:rPr lang="zh-TW" altLang="en-US" sz="1800" b="0" i="0" dirty="0">
                <a:solidFill>
                  <a:srgbClr val="000000"/>
                </a:solidFill>
                <a:effectLst/>
                <a:ea typeface="Microsoft JhengHei" panose="020B0604030504040204" pitchFamily="34" charset="-120"/>
              </a:rPr>
              <a:t> </a:t>
            </a:r>
            <a:r>
              <a:rPr lang="zh-TW" altLang="zh-TW" sz="1800" b="0" i="0" dirty="0">
                <a:solidFill>
                  <a:srgbClr val="000000"/>
                </a:solidFill>
                <a:effectLst/>
                <a:ea typeface="Microsoft JhengHei" panose="020B0604030504040204" pitchFamily="34" charset="-120"/>
              </a:rPr>
              <a:t>有</a:t>
            </a:r>
            <a:r>
              <a:rPr lang="zh-TW" altLang="zh-TW" sz="1800" b="1" i="0" u="sng" dirty="0">
                <a:solidFill>
                  <a:srgbClr val="000000"/>
                </a:solidFill>
                <a:effectLst/>
                <a:ea typeface="Microsoft JhengHei" panose="020B0604030504040204" pitchFamily="34" charset="-120"/>
              </a:rPr>
              <a:t>足夠多點</a:t>
            </a:r>
            <a:r>
              <a:rPr lang="zh-TW" altLang="zh-TW" sz="1800" b="0" i="0" dirty="0">
                <a:solidFill>
                  <a:srgbClr val="000000"/>
                </a:solidFill>
                <a:effectLst/>
                <a:ea typeface="Microsoft JhengHei" panose="020B0604030504040204" pitchFamily="34" charset="-120"/>
              </a:rPr>
              <a:t> 的 </a:t>
            </a:r>
            <a:r>
              <a:rPr lang="zh-TW" altLang="zh-TW" sz="1800" b="1" i="0" u="sng" dirty="0">
                <a:solidFill>
                  <a:srgbClr val="000000"/>
                </a:solidFill>
                <a:effectLst/>
                <a:ea typeface="Microsoft JhengHei" panose="020B0604030504040204" pitchFamily="34" charset="-120"/>
              </a:rPr>
              <a:t>線</a:t>
            </a:r>
            <a:r>
              <a:rPr lang="zh-TW" altLang="zh-TW" sz="1800" b="0" i="0" dirty="0">
                <a:solidFill>
                  <a:srgbClr val="000000"/>
                </a:solidFill>
                <a:effectLst/>
                <a:ea typeface="Microsoft JhengHei" panose="020B0604030504040204" pitchFamily="34" charset="-120"/>
              </a:rPr>
              <a:t>，就是結果</a:t>
            </a:r>
          </a:p>
          <a:p>
            <a:endParaRPr lang="en-US" altLang="zh-TW" dirty="0"/>
          </a:p>
          <a:p>
            <a:endParaRPr lang="en-US" altLang="zh-TW" dirty="0"/>
          </a:p>
          <a:p>
            <a:endParaRPr lang="en-US" altLang="zh-TW" dirty="0"/>
          </a:p>
          <a:p>
            <a:endParaRPr lang="en-US" altLang="zh-TW" dirty="0"/>
          </a:p>
          <a:p>
            <a:r>
              <a:rPr lang="en-US" altLang="zh-TW" dirty="0"/>
              <a:t>-------</a:t>
            </a:r>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a:t>
            </a:r>
            <a:r>
              <a:rPr lang="en-US" altLang="zh-TW" dirty="0" err="1"/>
              <a:t>www.youtube.com</a:t>
            </a:r>
            <a:r>
              <a:rPr lang="en-US" altLang="zh-TW" dirty="0"/>
              <a:t>/</a:t>
            </a:r>
            <a:r>
              <a:rPr lang="en-US" altLang="zh-TW" dirty="0" err="1"/>
              <a:t>watch?v</a:t>
            </a:r>
            <a:r>
              <a:rPr lang="en-US" altLang="zh-TW" dirty="0"/>
              <a:t>=1YNjMxxXO-E</a:t>
            </a:r>
          </a:p>
          <a:p>
            <a:r>
              <a:rPr lang="zh-TW" altLang="zh-TW" dirty="0"/>
              <a:t>總的來說，對於哪種線估計技術表現最好還沒有明確的共識。 </a:t>
            </a:r>
            <a:endParaRPr lang="en-US" altLang="zh-TW" dirty="0"/>
          </a:p>
          <a:p>
            <a:r>
              <a:rPr lang="zh-TW" altLang="zh-TW" dirty="0"/>
              <a:t>因此，仔細考慮手頭的問題並實施是個好主意 幾種方法（逐次逼近法、Hough 法和 RANSAC 法）來確定一個 最適合您的應用程序。</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solidFill>
                  <a:schemeClr val="accent1"/>
                </a:solidFill>
              </a:rPr>
              <a:t>Experiment | </a:t>
            </a:r>
            <a:r>
              <a:rPr lang="en-US" altLang="zh-TW" dirty="0"/>
              <a:t>Eye Center Detection</a:t>
            </a:r>
          </a:p>
          <a:p>
            <a:pPr algn="l">
              <a:defRPr sz="4000">
                <a:solidFill>
                  <a:srgbClr val="000000"/>
                </a:solidFill>
                <a:latin typeface="+mj-lt"/>
                <a:ea typeface="+mj-ea"/>
                <a:cs typeface="+mj-cs"/>
                <a:sym typeface="Helvetica Neue Light"/>
              </a:defRPr>
            </a:pPr>
            <a:r>
              <a:rPr lang="en-US" altLang="zh-TW" dirty="0"/>
              <a:t>RANSAC circle fit: </a:t>
            </a:r>
          </a:p>
          <a:p>
            <a:pPr algn="l">
              <a:defRPr sz="4000">
                <a:solidFill>
                  <a:srgbClr val="000000"/>
                </a:solidFill>
                <a:latin typeface="+mj-lt"/>
                <a:ea typeface="+mj-ea"/>
                <a:cs typeface="+mj-cs"/>
                <a:sym typeface="Helvetica Neue Light"/>
              </a:defRPr>
            </a:pPr>
            <a:r>
              <a:rPr lang="en-US" altLang="zh-TW" dirty="0"/>
              <a:t>1. Randomly choose 3 points from contour to form a circle, then count the points within threshold area.</a:t>
            </a:r>
          </a:p>
          <a:p>
            <a:pPr algn="l">
              <a:defRPr sz="4000">
                <a:solidFill>
                  <a:srgbClr val="000000"/>
                </a:solidFill>
                <a:latin typeface="+mj-lt"/>
                <a:ea typeface="+mj-ea"/>
                <a:cs typeface="+mj-cs"/>
                <a:sym typeface="Helvetica Neue Light"/>
              </a:defRPr>
            </a:pPr>
            <a:r>
              <a:rPr lang="en-US" altLang="zh-TW" dirty="0"/>
              <a:t>2. Iterate several times and return the best circle.</a:t>
            </a:r>
          </a:p>
          <a:p>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94</a:t>
            </a:fld>
            <a:endParaRPr lang="zh-TW" altLang="en-US"/>
          </a:p>
        </p:txBody>
      </p:sp>
    </p:spTree>
    <p:extLst>
      <p:ext uri="{BB962C8B-B14F-4D97-AF65-F5344CB8AC3E}">
        <p14:creationId xmlns:p14="http://schemas.microsoft.com/office/powerpoint/2010/main" val="5908854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62500" lnSpcReduction="20000"/>
          </a:bodyPr>
          <a:lstStyle/>
          <a:p>
            <a:r>
              <a:rPr lang="zh-TW" altLang="en-US" sz="2800" dirty="0">
                <a:solidFill>
                  <a:srgbClr val="000000"/>
                </a:solidFill>
                <a:effectLst/>
                <a:latin typeface="Helvetica Neue" panose="02000503000000020004" pitchFamily="2" charset="0"/>
              </a:rPr>
              <a:t>這裡 </a:t>
            </a:r>
            <a:r>
              <a:rPr lang="zh-TW" altLang="en-US" sz="2800" b="1" u="sng" dirty="0">
                <a:solidFill>
                  <a:srgbClr val="000000"/>
                </a:solidFill>
                <a:effectLst/>
                <a:latin typeface="Helvetica Neue" panose="02000503000000020004" pitchFamily="2" charset="0"/>
              </a:rPr>
              <a:t>補充</a:t>
            </a:r>
            <a:r>
              <a:rPr lang="zh-TW" altLang="en-US" sz="2800" dirty="0">
                <a:solidFill>
                  <a:srgbClr val="000000"/>
                </a:solidFill>
                <a:effectLst/>
                <a:latin typeface="Helvetica Neue" panose="02000503000000020004" pitchFamily="2" charset="0"/>
              </a:rPr>
              <a:t> </a:t>
            </a:r>
            <a:r>
              <a:rPr lang="zh-TW" altLang="en-US" sz="2800" b="1" u="sng" dirty="0">
                <a:solidFill>
                  <a:srgbClr val="000000"/>
                </a:solidFill>
                <a:effectLst/>
                <a:latin typeface="Helvetica Neue" panose="02000503000000020004" pitchFamily="2" charset="0"/>
              </a:rPr>
              <a:t>不會考</a:t>
            </a:r>
            <a:r>
              <a:rPr lang="zh-TW" altLang="en-US" sz="2800" dirty="0">
                <a:solidFill>
                  <a:srgbClr val="000000"/>
                </a:solidFill>
                <a:effectLst/>
                <a:latin typeface="Helvetica Neue" panose="02000503000000020004" pitchFamily="2" charset="0"/>
              </a:rPr>
              <a:t>：</a:t>
            </a:r>
            <a:endParaRPr lang="en-US" altLang="zh-TW" sz="2800" dirty="0">
              <a:solidFill>
                <a:srgbClr val="000000"/>
              </a:solidFill>
              <a:effectLst/>
              <a:latin typeface="Helvetica Neue" panose="02000503000000020004" pitchFamily="2" charset="0"/>
            </a:endParaRPr>
          </a:p>
          <a:p>
            <a:pPr marL="457200" indent="-457200">
              <a:buFont typeface="Arial" panose="020B0604020202020204" pitchFamily="34" charset="0"/>
              <a:buChar char="•"/>
            </a:pPr>
            <a:r>
              <a:rPr lang="zh-TW" altLang="en-US" sz="2800" dirty="0">
                <a:solidFill>
                  <a:srgbClr val="000000"/>
                </a:solidFill>
                <a:effectLst/>
                <a:latin typeface="Helvetica Neue" panose="02000503000000020004" pitchFamily="2" charset="0"/>
              </a:rPr>
              <a:t>來自：鄭文皇 老師 這學期 </a:t>
            </a:r>
            <a:r>
              <a:rPr lang="zh-TW" altLang="en-US" sz="2800" b="1" u="sng" dirty="0">
                <a:solidFill>
                  <a:srgbClr val="000000"/>
                </a:solidFill>
                <a:effectLst/>
                <a:latin typeface="Helvetica Neue" panose="02000503000000020004" pitchFamily="2" charset="0"/>
              </a:rPr>
              <a:t>人工智慧</a:t>
            </a:r>
            <a:r>
              <a:rPr lang="zh-TW" altLang="en-US" sz="2800" dirty="0">
                <a:solidFill>
                  <a:srgbClr val="000000"/>
                </a:solidFill>
                <a:effectLst/>
                <a:latin typeface="Helvetica Neue" panose="02000503000000020004" pitchFamily="2" charset="0"/>
              </a:rPr>
              <a:t> 課程講義</a:t>
            </a:r>
            <a:endParaRPr lang="en-US" altLang="zh-TW" sz="2800" dirty="0">
              <a:solidFill>
                <a:srgbClr val="000000"/>
              </a:solidFill>
              <a:effectLst/>
              <a:latin typeface="Helvetica Neue" panose="02000503000000020004" pitchFamily="2" charset="0"/>
            </a:endParaRPr>
          </a:p>
          <a:p>
            <a:endParaRPr lang="en-US" altLang="zh-TW" sz="2800"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800" dirty="0">
                <a:solidFill>
                  <a:srgbClr val="000000"/>
                </a:solidFill>
                <a:effectLst/>
                <a:latin typeface="Helvetica Neue" panose="02000503000000020004" pitchFamily="2" charset="0"/>
              </a:rPr>
              <a:t>RANSAC </a:t>
            </a:r>
            <a:r>
              <a:rPr lang="zh-TW" altLang="en-US" sz="2800" dirty="0">
                <a:solidFill>
                  <a:srgbClr val="000000"/>
                </a:solidFill>
                <a:effectLst/>
                <a:latin typeface="Helvetica Neue" panose="02000503000000020004" pitchFamily="2" charset="0"/>
              </a:rPr>
              <a:t>其實也可以用在 </a:t>
            </a:r>
            <a:r>
              <a:rPr lang="en-US" altLang="zh-TW" sz="2800" b="1" u="sng" dirty="0">
                <a:solidFill>
                  <a:srgbClr val="000000"/>
                </a:solidFill>
                <a:effectLst/>
                <a:latin typeface="Helvetica Neue" panose="02000503000000020004" pitchFamily="2" charset="0"/>
              </a:rPr>
              <a:t>Image Matching</a:t>
            </a:r>
            <a:r>
              <a:rPr lang="en-US" altLang="zh-TW" sz="2800" dirty="0">
                <a:solidFill>
                  <a:srgbClr val="000000"/>
                </a:solidFill>
                <a:effectLst/>
                <a:latin typeface="Helvetica Neue" panose="02000503000000020004" pitchFamily="2" charset="0"/>
              </a:rPr>
              <a:t> </a:t>
            </a:r>
          </a:p>
          <a:p>
            <a:pPr marL="457200" indent="-457200">
              <a:buFont typeface="Arial" panose="020B0604020202020204" pitchFamily="34" charset="0"/>
              <a:buChar char="•"/>
            </a:pPr>
            <a:r>
              <a:rPr lang="zh-TW" altLang="en-US" sz="2800" dirty="0">
                <a:solidFill>
                  <a:srgbClr val="000000"/>
                </a:solidFill>
                <a:effectLst/>
                <a:latin typeface="Helvetica Neue" panose="02000503000000020004" pitchFamily="2" charset="0"/>
              </a:rPr>
              <a:t>要找左右兩張影像：</a:t>
            </a:r>
            <a:r>
              <a:rPr lang="en-US" altLang="zh-TW" sz="2800" dirty="0">
                <a:solidFill>
                  <a:srgbClr val="000000"/>
                </a:solidFill>
                <a:effectLst/>
                <a:latin typeface="Helvetica Neue" panose="02000503000000020004" pitchFamily="2" charset="0"/>
              </a:rPr>
              <a:t>matching </a:t>
            </a:r>
            <a:r>
              <a:rPr lang="zh-TW" altLang="en-US" sz="2800" dirty="0">
                <a:solidFill>
                  <a:srgbClr val="000000"/>
                </a:solidFill>
                <a:effectLst/>
                <a:latin typeface="Helvetica Neue" panose="02000503000000020004" pitchFamily="2" charset="0"/>
              </a:rPr>
              <a:t>的 特徵點</a:t>
            </a:r>
            <a:endParaRPr lang="en-US" altLang="zh-TW" sz="2800" dirty="0">
              <a:solidFill>
                <a:srgbClr val="000000"/>
              </a:solidFill>
              <a:effectLst/>
              <a:latin typeface="Helvetica Neue" panose="02000503000000020004" pitchFamily="2" charset="0"/>
            </a:endParaRPr>
          </a:p>
          <a:p>
            <a:endParaRPr lang="en-US" altLang="zh-TW" sz="2800" dirty="0">
              <a:solidFill>
                <a:srgbClr val="000000"/>
              </a:solidFill>
              <a:effectLst/>
              <a:latin typeface="Helvetica Neue" panose="02000503000000020004" pitchFamily="2" charset="0"/>
            </a:endParaRPr>
          </a:p>
          <a:p>
            <a:pPr marL="514350" indent="-514350">
              <a:buFont typeface="+mj-lt"/>
              <a:buAutoNum type="arabicPeriod"/>
            </a:pPr>
            <a:r>
              <a:rPr lang="zh-TW" altLang="en-US" sz="2800" dirty="0">
                <a:solidFill>
                  <a:srgbClr val="000000"/>
                </a:solidFill>
                <a:effectLst/>
                <a:latin typeface="Helvetica Neue" panose="02000503000000020004" pitchFamily="2" charset="0"/>
              </a:rPr>
              <a:t>先找到一條 正確的線：比如 </a:t>
            </a:r>
            <a:r>
              <a:rPr lang="zh-TW" altLang="en-US" sz="2800" b="1" u="sng" dirty="0">
                <a:solidFill>
                  <a:srgbClr val="000000"/>
                </a:solidFill>
                <a:effectLst/>
                <a:latin typeface="Helvetica Neue" panose="02000503000000020004" pitchFamily="2" charset="0"/>
              </a:rPr>
              <a:t>綠色</a:t>
            </a:r>
            <a:r>
              <a:rPr lang="zh-TW" altLang="en-US" sz="2800" dirty="0">
                <a:solidFill>
                  <a:srgbClr val="000000"/>
                </a:solidFill>
                <a:effectLst/>
                <a:latin typeface="Helvetica Neue" panose="02000503000000020004" pitchFamily="2" charset="0"/>
              </a:rPr>
              <a:t>這條 </a:t>
            </a:r>
            <a:r>
              <a:rPr lang="en-US" altLang="zh-TW" sz="2800" dirty="0">
                <a:solidFill>
                  <a:srgbClr val="000000"/>
                </a:solidFill>
                <a:effectLst/>
                <a:latin typeface="Helvetica Neue" panose="02000503000000020004" pitchFamily="2" charset="0"/>
              </a:rPr>
              <a:t>correspondence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2800" dirty="0">
                <a:solidFill>
                  <a:srgbClr val="000000"/>
                </a:solidFill>
                <a:effectLst/>
                <a:latin typeface="Helvetica Neue" panose="02000503000000020004" pitchFamily="2" charset="0"/>
              </a:rPr>
              <a:t>跟他同方向 </a:t>
            </a:r>
            <a:r>
              <a:rPr lang="zh-TW" altLang="en-US" sz="2800" b="1" u="sng" dirty="0">
                <a:solidFill>
                  <a:srgbClr val="000000"/>
                </a:solidFill>
                <a:effectLst/>
                <a:latin typeface="Helvetica Neue" panose="02000503000000020004" pitchFamily="2" charset="0"/>
              </a:rPr>
              <a:t>粗黃色</a:t>
            </a:r>
            <a:r>
              <a:rPr lang="zh-TW" altLang="en-US" sz="2800" dirty="0">
                <a:solidFill>
                  <a:srgbClr val="000000"/>
                </a:solidFill>
                <a:effectLst/>
                <a:latin typeface="Helvetica Neue" panose="02000503000000020004" pitchFamily="2" charset="0"/>
              </a:rPr>
              <a:t> </a:t>
            </a:r>
            <a:r>
              <a:rPr lang="en-US" altLang="zh-TW" sz="2800" b="1" dirty="0">
                <a:solidFill>
                  <a:srgbClr val="002060"/>
                </a:solidFill>
                <a:effectLst/>
                <a:latin typeface="Helvetica" pitchFamily="2" charset="0"/>
              </a:rPr>
              <a:t>good correspondence</a:t>
            </a:r>
            <a:r>
              <a:rPr lang="zh-TW" altLang="en-US" sz="2800" dirty="0">
                <a:solidFill>
                  <a:srgbClr val="000000"/>
                </a:solidFill>
                <a:effectLst/>
                <a:latin typeface="Helvetica Neue" panose="02000503000000020004" pitchFamily="2" charset="0"/>
              </a:rPr>
              <a:t>：</a:t>
            </a:r>
            <a:r>
              <a:rPr lang="en-US" altLang="zh-TW" sz="2800" dirty="0">
                <a:solidFill>
                  <a:srgbClr val="000000"/>
                </a:solidFill>
                <a:effectLst/>
                <a:latin typeface="Helvetica Neue" panose="02000503000000020004" pitchFamily="2" charset="0"/>
              </a:rPr>
              <a:t>5 inliers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2800" dirty="0">
                <a:solidFill>
                  <a:srgbClr val="000000"/>
                </a:solidFill>
                <a:effectLst/>
                <a:latin typeface="Helvetica Neue" panose="02000503000000020004" pitchFamily="2" charset="0"/>
              </a:rPr>
              <a:t>不同方向 </a:t>
            </a:r>
            <a:r>
              <a:rPr lang="zh-TW" altLang="en-US" sz="2800" b="1" u="sng" dirty="0">
                <a:solidFill>
                  <a:srgbClr val="000000"/>
                </a:solidFill>
                <a:effectLst/>
                <a:latin typeface="Helvetica Neue" panose="02000503000000020004" pitchFamily="2" charset="0"/>
              </a:rPr>
              <a:t>細黃色</a:t>
            </a:r>
            <a:r>
              <a:rPr lang="zh-TW" altLang="en-US" sz="2800" dirty="0">
                <a:solidFill>
                  <a:srgbClr val="000000"/>
                </a:solidFill>
                <a:effectLst/>
                <a:latin typeface="Helvetica Neue" panose="02000503000000020004" pitchFamily="2" charset="0"/>
              </a:rPr>
              <a:t> </a:t>
            </a:r>
            <a:r>
              <a:rPr lang="en-US" altLang="zh-TW" sz="2800" b="1" dirty="0">
                <a:solidFill>
                  <a:srgbClr val="FF0000"/>
                </a:solidFill>
                <a:effectLst/>
                <a:latin typeface="Helvetica" pitchFamily="2" charset="0"/>
              </a:rPr>
              <a:t>bad correspondence</a:t>
            </a:r>
            <a:r>
              <a:rPr lang="zh-TW" altLang="en-US" sz="2800" dirty="0">
                <a:solidFill>
                  <a:srgbClr val="000000"/>
                </a:solidFill>
                <a:effectLst/>
                <a:latin typeface="Helvetica Neue" panose="02000503000000020004" pitchFamily="2" charset="0"/>
              </a:rPr>
              <a:t>：</a:t>
            </a:r>
            <a:r>
              <a:rPr lang="en-US" altLang="zh-TW" sz="2800" dirty="0">
                <a:solidFill>
                  <a:srgbClr val="000000"/>
                </a:solidFill>
                <a:effectLst/>
                <a:latin typeface="Helvetica Neue" panose="02000503000000020004" pitchFamily="2" charset="0"/>
              </a:rPr>
              <a:t>2 outliers</a:t>
            </a:r>
          </a:p>
          <a:p>
            <a:endParaRPr lang="en-US" altLang="zh-TW" sz="2800"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000" b="1" u="sng" dirty="0">
                <a:solidFill>
                  <a:srgbClr val="000000"/>
                </a:solidFill>
                <a:effectLst/>
                <a:latin typeface="Helvetica Neue" panose="02000503000000020004" pitchFamily="2" charset="0"/>
              </a:rPr>
              <a:t>最大共識</a:t>
            </a:r>
            <a:r>
              <a:rPr lang="zh-TW" altLang="en-US" sz="4000" dirty="0">
                <a:solidFill>
                  <a:srgbClr val="000000"/>
                </a:solidFill>
                <a:effectLst/>
                <a:latin typeface="Helvetica Neue" panose="02000503000000020004" pitchFamily="2" charset="0"/>
              </a:rPr>
              <a:t>條件：找最多 </a:t>
            </a:r>
            <a:r>
              <a:rPr lang="en-US" altLang="zh-TW" sz="4000" b="1" u="sng" dirty="0">
                <a:effectLst/>
                <a:latin typeface="ArialMT"/>
              </a:rPr>
              <a:t>inliers</a:t>
            </a:r>
            <a:r>
              <a:rPr lang="zh-TW" altLang="en-US" sz="4000" b="0" u="none" dirty="0">
                <a:effectLst/>
                <a:latin typeface="ArialMT"/>
              </a:rPr>
              <a:t> 同</a:t>
            </a:r>
            <a:r>
              <a:rPr lang="zh-TW" altLang="en-US" sz="4000" dirty="0">
                <a:solidFill>
                  <a:srgbClr val="000000"/>
                </a:solidFill>
                <a:effectLst/>
                <a:latin typeface="Helvetica Neue" panose="02000503000000020004" pitchFamily="2" charset="0"/>
              </a:rPr>
              <a:t>方向的線，就是最好的</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4000" dirty="0">
              <a:solidFill>
                <a:srgbClr val="000000"/>
              </a:solidFill>
              <a:effectLst/>
              <a:latin typeface="Helvetica Neue" panose="02000503000000020004" pitchFamily="2" charset="0"/>
            </a:endParaRP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95</a:t>
            </a:fld>
            <a:endParaRPr lang="zh-TW" altLang="en-US"/>
          </a:p>
        </p:txBody>
      </p:sp>
    </p:spTree>
    <p:extLst>
      <p:ext uri="{BB962C8B-B14F-4D97-AF65-F5344CB8AC3E}">
        <p14:creationId xmlns:p14="http://schemas.microsoft.com/office/powerpoint/2010/main" val="10037880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E7B77-3664-DD76-ACEB-EE71C3464C7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79EC3E2-1D82-94A3-3EB1-746294527F8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A4DC823-F963-E2C3-EDF9-7B4EF0EF71D5}"/>
              </a:ext>
            </a:extLst>
          </p:cNvPr>
          <p:cNvSpPr>
            <a:spLocks noGrp="1"/>
          </p:cNvSpPr>
          <p:nvPr>
            <p:ph type="body" idx="1"/>
          </p:nvPr>
        </p:nvSpPr>
        <p:spPr/>
        <p:txBody>
          <a:bodyPr>
            <a:normAutofit fontScale="85000" lnSpcReduction="20000"/>
          </a:bodyPr>
          <a:lstStyle/>
          <a:p>
            <a:r>
              <a:rPr lang="zh-TW" altLang="en-US" sz="1800" dirty="0">
                <a:solidFill>
                  <a:srgbClr val="000000"/>
                </a:solidFill>
                <a:effectLst/>
                <a:latin typeface="Helvetica Neue" panose="02000503000000020004" pitchFamily="2" charset="0"/>
              </a:rPr>
              <a:t>要找 </a:t>
            </a:r>
            <a:r>
              <a:rPr lang="zh-TW" altLang="en-US" sz="1800" b="1" u="sng" dirty="0">
                <a:solidFill>
                  <a:srgbClr val="000000"/>
                </a:solidFill>
                <a:effectLst/>
                <a:latin typeface="Helvetica Neue" panose="02000503000000020004" pitchFamily="2" charset="0"/>
              </a:rPr>
              <a:t>最大共識</a:t>
            </a:r>
            <a:r>
              <a:rPr lang="zh-TW" altLang="en-US" sz="1800" dirty="0">
                <a:solidFill>
                  <a:srgbClr val="000000"/>
                </a:solidFill>
                <a:effectLst/>
                <a:latin typeface="Helvetica Neue" panose="02000503000000020004" pitchFamily="2" charset="0"/>
              </a:rPr>
              <a:t>，可以用 </a:t>
            </a:r>
            <a:r>
              <a:rPr lang="en-US" altLang="zh-TW" sz="1800" dirty="0">
                <a:solidFill>
                  <a:srgbClr val="000000"/>
                </a:solidFill>
                <a:effectLst/>
                <a:latin typeface="Helvetica Neue" panose="02000503000000020004" pitchFamily="2" charset="0"/>
              </a:rPr>
              <a:t>RANSAC</a:t>
            </a:r>
            <a:r>
              <a:rPr lang="zh-TW" altLang="en-US" sz="1800" dirty="0">
                <a:solidFill>
                  <a:srgbClr val="000000"/>
                </a:solidFill>
                <a:effectLst/>
                <a:latin typeface="Helvetica Neue" panose="02000503000000020004" pitchFamily="2" charset="0"/>
              </a:rPr>
              <a:t>：目前還是 </a:t>
            </a:r>
            <a:r>
              <a:rPr lang="zh-TW" altLang="en-US" sz="1800" b="1" u="sng" dirty="0">
                <a:solidFill>
                  <a:srgbClr val="000000"/>
                </a:solidFill>
                <a:effectLst/>
                <a:latin typeface="Helvetica Neue" panose="02000503000000020004" pitchFamily="2" charset="0"/>
              </a:rPr>
              <a:t>很主流</a:t>
            </a:r>
            <a:r>
              <a:rPr lang="zh-TW" altLang="en-US" sz="1800" dirty="0">
                <a:solidFill>
                  <a:srgbClr val="000000"/>
                </a:solidFill>
                <a:effectLst/>
                <a:latin typeface="Helvetica Neue" panose="02000503000000020004" pitchFamily="2" charset="0"/>
              </a:rPr>
              <a:t> 方法</a:t>
            </a:r>
            <a:endParaRPr lang="en-US" altLang="zh-TW" sz="1800" dirty="0">
              <a:solidFill>
                <a:srgbClr val="000000"/>
              </a:solidFill>
              <a:effectLst/>
              <a:latin typeface="Helvetica Neue" panose="02000503000000020004" pitchFamily="2" charset="0"/>
            </a:endParaRPr>
          </a:p>
          <a:p>
            <a:pPr marL="457200" indent="-457200">
              <a:buFont typeface="Arial" panose="020B0604020202020204" pitchFamily="34" charset="0"/>
              <a:buChar char="•"/>
            </a:pPr>
            <a:r>
              <a:rPr lang="en-US" altLang="zh-TW" sz="1800" dirty="0">
                <a:solidFill>
                  <a:srgbClr val="000000"/>
                </a:solidFill>
                <a:effectLst/>
                <a:latin typeface="Helvetica Neue" panose="02000503000000020004" pitchFamily="2" charset="0"/>
              </a:rPr>
              <a:t>1. </a:t>
            </a:r>
            <a:r>
              <a:rPr lang="zh-TW" altLang="en-US" sz="1800" dirty="0">
                <a:solidFill>
                  <a:srgbClr val="000000"/>
                </a:solidFill>
                <a:effectLst/>
                <a:latin typeface="Helvetica Neue" panose="02000503000000020004" pitchFamily="2" charset="0"/>
              </a:rPr>
              <a:t>包含一些 </a:t>
            </a:r>
            <a:r>
              <a:rPr lang="zh-TW" altLang="en-US" sz="1800" b="1" u="sng" dirty="0">
                <a:solidFill>
                  <a:srgbClr val="000000"/>
                </a:solidFill>
                <a:effectLst/>
                <a:latin typeface="Helvetica Neue" panose="02000503000000020004" pitchFamily="2" charset="0"/>
              </a:rPr>
              <a:t>隨機性</a:t>
            </a:r>
            <a:r>
              <a:rPr lang="zh-TW" altLang="en-US" sz="1800" b="0" u="none" dirty="0">
                <a:solidFill>
                  <a:srgbClr val="000000"/>
                </a:solidFill>
                <a:effectLst/>
                <a:latin typeface="Helvetica Neue" panose="02000503000000020004" pitchFamily="2" charset="0"/>
              </a:rPr>
              <a:t>，</a:t>
            </a:r>
            <a:r>
              <a:rPr lang="zh-TW" altLang="en-US" sz="1800" dirty="0">
                <a:solidFill>
                  <a:srgbClr val="000000"/>
                </a:solidFill>
                <a:effectLst/>
                <a:latin typeface="Helvetica Neue" panose="02000503000000020004" pitchFamily="2" charset="0"/>
              </a:rPr>
              <a:t>但 </a:t>
            </a:r>
            <a:r>
              <a:rPr lang="zh-TW" altLang="en-US" sz="1800" b="1" u="sng" dirty="0">
                <a:solidFill>
                  <a:srgbClr val="000000"/>
                </a:solidFill>
                <a:effectLst/>
                <a:latin typeface="Helvetica Neue" panose="02000503000000020004" pitchFamily="2" charset="0"/>
              </a:rPr>
              <a:t>隨機性太強</a:t>
            </a:r>
            <a:r>
              <a:rPr lang="zh-TW" altLang="en-US" sz="1800" dirty="0">
                <a:solidFill>
                  <a:srgbClr val="000000"/>
                </a:solidFill>
                <a:effectLst/>
                <a:latin typeface="Helvetica Neue" panose="02000503000000020004" pitchFamily="2" charset="0"/>
              </a:rPr>
              <a:t>，</a:t>
            </a:r>
            <a:endParaRPr lang="en-US" altLang="zh-TW" sz="1800" dirty="0">
              <a:solidFill>
                <a:srgbClr val="000000"/>
              </a:solidFill>
              <a:effectLst/>
              <a:latin typeface="Helvetica Neue" panose="02000503000000020004"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200" b="0" u="none" dirty="0">
                <a:solidFill>
                  <a:srgbClr val="000000"/>
                </a:solidFill>
                <a:effectLst/>
                <a:latin typeface="Helvetica Neue" panose="02000503000000020004" pitchFamily="2" charset="0"/>
              </a:rPr>
              <a:t>2. </a:t>
            </a:r>
            <a:r>
              <a:rPr lang="zh-TW" altLang="en-US" sz="1200" b="0" u="none" dirty="0">
                <a:solidFill>
                  <a:srgbClr val="000000"/>
                </a:solidFill>
                <a:effectLst/>
                <a:latin typeface="Helvetica Neue" panose="02000503000000020004" pitchFamily="2" charset="0"/>
              </a:rPr>
              <a:t>另外 只能</a:t>
            </a:r>
            <a:r>
              <a:rPr lang="zh-TW" altLang="en-US" sz="1800" b="0" i="0" dirty="0">
                <a:solidFill>
                  <a:srgbClr val="ECECEC"/>
                </a:solidFill>
                <a:effectLst/>
                <a:latin typeface="Söhne"/>
              </a:rPr>
              <a:t>找到 </a:t>
            </a:r>
            <a:r>
              <a:rPr lang="zh-TW" altLang="en-US" sz="1800" b="1" i="0" u="sng" dirty="0">
                <a:solidFill>
                  <a:srgbClr val="ECECEC"/>
                </a:solidFill>
                <a:effectLst/>
                <a:latin typeface="Söhne"/>
              </a:rPr>
              <a:t>足夠好</a:t>
            </a:r>
            <a:r>
              <a:rPr lang="zh-TW" altLang="en-US" sz="1800" b="0" i="0" dirty="0">
                <a:solidFill>
                  <a:srgbClr val="ECECEC"/>
                </a:solidFill>
                <a:effectLst/>
                <a:latin typeface="Söhne"/>
              </a:rPr>
              <a:t> </a:t>
            </a:r>
            <a:r>
              <a:rPr lang="zh-TW" altLang="en-US" sz="1800" b="1" i="0" u="sng" dirty="0">
                <a:solidFill>
                  <a:srgbClr val="ECECEC"/>
                </a:solidFill>
                <a:effectLst/>
                <a:latin typeface="Söhne"/>
              </a:rPr>
              <a:t>解</a:t>
            </a:r>
            <a:r>
              <a:rPr lang="zh-TW" altLang="en-US" sz="1800" b="0" i="0" dirty="0">
                <a:solidFill>
                  <a:srgbClr val="ECECEC"/>
                </a:solidFill>
                <a:effectLst/>
                <a:latin typeface="Söhne"/>
              </a:rPr>
              <a:t>，</a:t>
            </a:r>
            <a:r>
              <a:rPr lang="zh-TW" altLang="en-US" sz="1800" b="1" i="0" u="sng" dirty="0">
                <a:solidFill>
                  <a:srgbClr val="ECECEC"/>
                </a:solidFill>
                <a:effectLst/>
                <a:latin typeface="Söhne"/>
              </a:rPr>
              <a:t>不保證</a:t>
            </a:r>
            <a:r>
              <a:rPr lang="zh-TW" altLang="en-US" sz="1800" b="0" i="0" dirty="0">
                <a:solidFill>
                  <a:srgbClr val="ECECEC"/>
                </a:solidFill>
                <a:effectLst/>
                <a:latin typeface="Söhne"/>
              </a:rPr>
              <a:t> 找到 </a:t>
            </a:r>
            <a:r>
              <a:rPr lang="zh-TW" altLang="en-US" sz="1800" b="1" i="0" u="sng" dirty="0">
                <a:solidFill>
                  <a:srgbClr val="ECECEC"/>
                </a:solidFill>
                <a:effectLst/>
                <a:latin typeface="Söhne"/>
              </a:rPr>
              <a:t>最優解</a:t>
            </a:r>
            <a:endParaRPr lang="zh-TW" altLang="en-US" sz="1200" b="1" u="sng" dirty="0">
              <a:solidFill>
                <a:srgbClr val="000000"/>
              </a:solidFill>
              <a:effectLst/>
              <a:latin typeface="Helvetica Neue" panose="02000503000000020004" pitchFamily="2" charset="0"/>
            </a:endParaRPr>
          </a:p>
          <a:p>
            <a:pPr marL="457200" indent="-457200">
              <a:buFont typeface="Arial" panose="020B0604020202020204" pitchFamily="34" charset="0"/>
              <a:buChar char="•"/>
            </a:pPr>
            <a:r>
              <a:rPr lang="zh-TW" altLang="en-US" sz="1800" dirty="0">
                <a:solidFill>
                  <a:srgbClr val="000000"/>
                </a:solidFill>
                <a:effectLst/>
                <a:latin typeface="Helvetica Neue" panose="02000503000000020004" pitchFamily="2" charset="0"/>
              </a:rPr>
              <a:t>需要更多 </a:t>
            </a:r>
            <a:r>
              <a:rPr lang="zh-TW" altLang="en-US" sz="1800" b="1" u="sng" dirty="0">
                <a:solidFill>
                  <a:srgbClr val="000000"/>
                </a:solidFill>
                <a:effectLst/>
                <a:latin typeface="Helvetica Neue" panose="02000503000000020004" pitchFamily="2" charset="0"/>
              </a:rPr>
              <a:t>數學方法</a:t>
            </a:r>
            <a:r>
              <a:rPr lang="zh-TW" altLang="en-US" sz="1800" dirty="0">
                <a:solidFill>
                  <a:srgbClr val="000000"/>
                </a:solidFill>
                <a:effectLst/>
                <a:latin typeface="Helvetica Neue" panose="02000503000000020004" pitchFamily="2" charset="0"/>
              </a:rPr>
              <a:t> </a:t>
            </a:r>
            <a:r>
              <a:rPr lang="zh-TW" altLang="en-US" sz="1800" b="1" u="sng" dirty="0">
                <a:solidFill>
                  <a:srgbClr val="000000"/>
                </a:solidFill>
                <a:effectLst/>
                <a:latin typeface="Helvetica Neue" panose="02000503000000020004" pitchFamily="2" charset="0"/>
              </a:rPr>
              <a:t>優化</a:t>
            </a:r>
            <a:endParaRPr lang="en-US" altLang="zh-TW" sz="1800" b="1" u="sng" dirty="0">
              <a:solidFill>
                <a:srgbClr val="000000"/>
              </a:solidFill>
              <a:effectLst/>
              <a:latin typeface="Helvetica Neue" panose="02000503000000020004"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TW" sz="1800"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dirty="0">
                <a:solidFill>
                  <a:srgbClr val="000000"/>
                </a:solidFill>
                <a:effectLst/>
                <a:latin typeface="Helvetica Neue" panose="02000503000000020004" pitchFamily="2" charset="0"/>
              </a:rPr>
              <a:t>這邊可以結合 前面提過</a:t>
            </a:r>
            <a:endParaRPr lang="en-US" altLang="zh-TW" sz="1800" dirty="0">
              <a:solidFill>
                <a:srgbClr val="000000"/>
              </a:solidFill>
              <a:effectLst/>
              <a:latin typeface="Helvetica Neue" panose="02000503000000020004"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baseline="0" dirty="0"/>
              <a:t>設計 </a:t>
            </a:r>
            <a:r>
              <a:rPr lang="zh-TW" altLang="en-US" sz="1800" b="1" u="sng" baseline="0" dirty="0"/>
              <a:t>有效率的的演算法</a:t>
            </a:r>
            <a:r>
              <a:rPr lang="zh-TW" altLang="en-US" sz="1800" baseline="0" dirty="0"/>
              <a:t>，</a:t>
            </a:r>
            <a:r>
              <a:rPr lang="zh-TW" altLang="en-US" sz="1800" b="1" u="sng" baseline="0" dirty="0"/>
              <a:t>搜尋附近</a:t>
            </a:r>
            <a:r>
              <a:rPr lang="zh-TW" altLang="en-US" sz="1800" b="0" u="none" baseline="0" dirty="0"/>
              <a:t> </a:t>
            </a:r>
            <a:r>
              <a:rPr lang="zh-TW" altLang="en-US" sz="1800" baseline="0" dirty="0"/>
              <a:t>的點：</a:t>
            </a:r>
            <a:endParaRPr lang="en-US" altLang="zh-TW" sz="1800" baseline="0" dirty="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800" baseline="0" dirty="0"/>
              <a:t>使用 </a:t>
            </a:r>
            <a:r>
              <a:rPr lang="en-US" altLang="zh-TW" sz="1800" baseline="0" dirty="0"/>
              <a:t>tree search </a:t>
            </a:r>
            <a:r>
              <a:rPr lang="zh-TW" altLang="en-US" sz="1800" baseline="0" dirty="0"/>
              <a:t>比如：</a:t>
            </a:r>
            <a:r>
              <a:rPr lang="en-US" altLang="zh-TW" sz="1800" baseline="0" dirty="0"/>
              <a:t>BFS, A star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TW" sz="1800"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1800" dirty="0">
                <a:solidFill>
                  <a:srgbClr val="000000"/>
                </a:solidFill>
                <a:effectLst/>
                <a:latin typeface="Helvetica Neue" panose="02000503000000020004" pitchFamily="2" charset="0"/>
              </a:rPr>
              <a:t>下面有兩篇 </a:t>
            </a:r>
            <a:r>
              <a:rPr lang="en-US" altLang="zh-TW" sz="1800" b="1" u="sng" dirty="0"/>
              <a:t>CVPR 2015, ICCV 2019</a:t>
            </a:r>
            <a:r>
              <a:rPr lang="zh-TW" altLang="en-US" sz="1800" b="1" u="sng" dirty="0"/>
              <a:t> 論文</a:t>
            </a:r>
            <a:r>
              <a:rPr lang="zh-TW" altLang="en-US" sz="1800" dirty="0"/>
              <a:t> </a:t>
            </a:r>
            <a:r>
              <a:rPr lang="en-US" altLang="zh-TW" sz="1800" dirty="0"/>
              <a:t>reference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t>有興趣的同學可以看看</a:t>
            </a:r>
            <a:endParaRPr lang="en-US" altLang="zh-TW" sz="1800" dirty="0">
              <a:solidFill>
                <a:srgbClr val="000000"/>
              </a:solidFill>
              <a:effectLst/>
              <a:latin typeface="Helvetica Neue" panose="02000503000000020004"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TW" sz="1800" dirty="0">
              <a:solidFill>
                <a:srgbClr val="000000"/>
              </a:solidFill>
              <a:effectLst/>
              <a:latin typeface="Helvetica Neue" panose="02000503000000020004"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TW" sz="1800"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800" dirty="0">
                <a:solidFill>
                  <a:srgbClr val="000000"/>
                </a:solidFill>
                <a:effectLst/>
                <a:latin typeface="Helvetica Neue" panose="02000503000000020004"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800" b="0" i="0" dirty="0">
                <a:solidFill>
                  <a:srgbClr val="ECECEC"/>
                </a:solidFill>
                <a:effectLst/>
                <a:latin typeface="Söhne"/>
              </a:rPr>
              <a:t>BFS </a:t>
            </a:r>
            <a:r>
              <a:rPr lang="zh-TW" altLang="en-US" sz="2800" b="0" i="0" dirty="0">
                <a:solidFill>
                  <a:srgbClr val="ECECEC"/>
                </a:solidFill>
                <a:effectLst/>
                <a:latin typeface="Söhne"/>
              </a:rPr>
              <a:t>適合尋找最短路徑問題，</a:t>
            </a:r>
            <a:endParaRPr lang="en-US" altLang="zh-TW" sz="2800" b="0" i="0" dirty="0">
              <a:solidFill>
                <a:srgbClr val="ECECEC"/>
              </a:solidFill>
              <a:effectLst/>
              <a:latin typeface="Söhn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800" b="0" i="0" dirty="0">
                <a:solidFill>
                  <a:srgbClr val="ECECEC"/>
                </a:solidFill>
                <a:effectLst/>
                <a:latin typeface="Söhne"/>
              </a:rPr>
              <a:t>A* </a:t>
            </a:r>
            <a:r>
              <a:rPr lang="zh-TW" altLang="en-US" sz="2800" b="0" i="0" dirty="0">
                <a:solidFill>
                  <a:srgbClr val="ECECEC"/>
                </a:solidFill>
                <a:effectLst/>
                <a:latin typeface="Söhne"/>
              </a:rPr>
              <a:t>搜索在知道部分目標信息時效率較高，</a:t>
            </a:r>
            <a:endParaRPr lang="en-US" altLang="zh-TW" sz="2800" b="0" i="0" dirty="0">
              <a:solidFill>
                <a:srgbClr val="ECECEC"/>
              </a:solidFill>
              <a:effectLst/>
              <a:latin typeface="Söhn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800" b="0" i="0" dirty="0">
                <a:solidFill>
                  <a:srgbClr val="ECECEC"/>
                </a:solidFill>
                <a:effectLst/>
                <a:latin typeface="Söhne"/>
              </a:rPr>
              <a:t>BBF </a:t>
            </a:r>
            <a:r>
              <a:rPr lang="zh-TW" altLang="en-US" sz="2800" b="0" i="0" dirty="0">
                <a:solidFill>
                  <a:srgbClr val="ECECEC"/>
                </a:solidFill>
                <a:effectLst/>
                <a:latin typeface="Söhne"/>
              </a:rPr>
              <a:t>搜索適用於處理高維數據的近似搜索問題。</a:t>
            </a:r>
            <a:endParaRPr lang="en-US" altLang="zh-TW" sz="1800" dirty="0">
              <a:solidFill>
                <a:srgbClr val="000000"/>
              </a:solidFill>
              <a:effectLst/>
              <a:latin typeface="Helvetica Neue" panose="02000503000000020004" pitchFamily="2" charset="0"/>
            </a:endParaRPr>
          </a:p>
        </p:txBody>
      </p:sp>
      <p:sp>
        <p:nvSpPr>
          <p:cNvPr id="4" name="投影片編號版面配置區 3">
            <a:extLst>
              <a:ext uri="{FF2B5EF4-FFF2-40B4-BE49-F238E27FC236}">
                <a16:creationId xmlns:a16="http://schemas.microsoft.com/office/drawing/2014/main" id="{EDC9FD7D-44A4-A8AE-71E5-DDAB341ED53F}"/>
              </a:ext>
            </a:extLst>
          </p:cNvPr>
          <p:cNvSpPr>
            <a:spLocks noGrp="1"/>
          </p:cNvSpPr>
          <p:nvPr>
            <p:ph type="sldNum" sz="quarter" idx="5"/>
          </p:nvPr>
        </p:nvSpPr>
        <p:spPr/>
        <p:txBody>
          <a:bodyPr/>
          <a:lstStyle/>
          <a:p>
            <a:fld id="{818481D3-6815-42F4-851B-2E76A655E3B1}" type="slidenum">
              <a:rPr lang="zh-TW" altLang="en-US" smtClean="0"/>
              <a:pPr/>
              <a:t>96</a:t>
            </a:fld>
            <a:endParaRPr lang="zh-TW" altLang="en-US"/>
          </a:p>
        </p:txBody>
      </p:sp>
    </p:spTree>
    <p:extLst>
      <p:ext uri="{BB962C8B-B14F-4D97-AF65-F5344CB8AC3E}">
        <p14:creationId xmlns:p14="http://schemas.microsoft.com/office/powerpoint/2010/main" val="35018454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當我們</a:t>
            </a:r>
            <a:r>
              <a:rPr lang="zh-TW" altLang="zh-TW" sz="1100" b="1" u="sng" dirty="0">
                <a:solidFill>
                  <a:srgbClr val="000000"/>
                </a:solidFill>
                <a:effectLst/>
                <a:ea typeface="Microsoft JhengHei" panose="020B0604030504040204" pitchFamily="34" charset="-120"/>
              </a:rPr>
              <a:t>找到線段</a:t>
            </a:r>
            <a:r>
              <a:rPr lang="zh-TW" altLang="zh-TW" sz="1100" dirty="0">
                <a:solidFill>
                  <a:srgbClr val="000000"/>
                </a:solidFill>
                <a:effectLst/>
                <a:ea typeface="Microsoft JhengHei" panose="020B0604030504040204" pitchFamily="34" charset="-120"/>
              </a:rPr>
              <a:t>後，就可以</a:t>
            </a:r>
            <a:r>
              <a:rPr lang="zh-TW" altLang="zh-TW" sz="1100" b="1" u="sng" dirty="0">
                <a:solidFill>
                  <a:srgbClr val="000000"/>
                </a:solidFill>
                <a:effectLst/>
                <a:ea typeface="Microsoft JhengHei" panose="020B0604030504040204" pitchFamily="34" charset="-120"/>
              </a:rPr>
              <a:t>找消失點</a:t>
            </a:r>
            <a:endParaRPr lang="zh-TW" altLang="zh-TW" sz="110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r>
              <a:rPr lang="zh-TW" altLang="zh-TW" sz="1100" dirty="0">
                <a:solidFill>
                  <a:srgbClr val="000000"/>
                </a:solidFill>
                <a:effectLst/>
                <a:ea typeface="Microsoft JhengHei" panose="020B0604030504040204" pitchFamily="34" charset="-120"/>
              </a:rPr>
              <a:t>定義：</a:t>
            </a:r>
            <a:r>
              <a:rPr lang="zh-TW" altLang="zh-TW" sz="1100" b="1" u="sng" dirty="0">
                <a:solidFill>
                  <a:srgbClr val="000000"/>
                </a:solidFill>
                <a:effectLst/>
                <a:ea typeface="Microsoft JhengHei" panose="020B0604030504040204" pitchFamily="34" charset="-120"/>
              </a:rPr>
              <a:t>三維空間</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的</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平行線</a:t>
            </a:r>
            <a:r>
              <a:rPr lang="zh-TW" altLang="zh-TW" sz="1100" dirty="0">
                <a:solidFill>
                  <a:srgbClr val="000000"/>
                </a:solidFill>
                <a:effectLst/>
                <a:ea typeface="Microsoft JhengHei" panose="020B0604030504040204" pitchFamily="34" charset="-120"/>
              </a:rPr>
              <a:t>，在</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二維的視角</a:t>
            </a:r>
            <a:r>
              <a:rPr lang="zh-TW" altLang="zh-TW" sz="1100" dirty="0">
                <a:solidFill>
                  <a:srgbClr val="000000"/>
                </a:solidFill>
                <a:effectLst/>
                <a:ea typeface="Microsoft JhengHei" panose="020B0604030504040204" pitchFamily="34" charset="-120"/>
              </a:rPr>
              <a:t>下，會</a:t>
            </a:r>
            <a:r>
              <a:rPr lang="zh-TW" altLang="zh-TW" sz="1100" b="1" u="sng" dirty="0">
                <a:solidFill>
                  <a:srgbClr val="000000"/>
                </a:solidFill>
                <a:effectLst/>
                <a:ea typeface="Microsoft JhengHei" panose="020B0604030504040204" pitchFamily="34" charset="-120"/>
              </a:rPr>
              <a:t>交於相同的點</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消失</a:t>
            </a:r>
            <a:r>
              <a:rPr lang="zh-TW" altLang="zh-TW" sz="1100" dirty="0">
                <a:solidFill>
                  <a:srgbClr val="000000"/>
                </a:solidFill>
                <a:effectLst/>
                <a:ea typeface="Microsoft JhengHei" panose="020B0604030504040204" pitchFamily="34" charset="-120"/>
              </a:rPr>
              <a:t>，稱為</a:t>
            </a:r>
            <a:r>
              <a:rPr lang="zh-TW" altLang="zh-TW" sz="1100" b="1" u="sng" dirty="0">
                <a:solidFill>
                  <a:srgbClr val="000000"/>
                </a:solidFill>
                <a:effectLst/>
                <a:ea typeface="Microsoft JhengHei" panose="020B0604030504040204" pitchFamily="34" charset="-120"/>
              </a:rPr>
              <a:t>消失點</a:t>
            </a:r>
            <a:r>
              <a:rPr lang="zh-TW" altLang="zh-TW" sz="1100" dirty="0">
                <a:solidFill>
                  <a:srgbClr val="000000"/>
                </a:solidFill>
                <a:effectLst/>
                <a:ea typeface="Microsoft JhengHei" panose="020B0604030504040204" pitchFamily="34" charset="-120"/>
              </a:rPr>
              <a:t>。</a:t>
            </a:r>
            <a:endParaRPr lang="en-US" altLang="zh-TW" sz="1100" dirty="0">
              <a:solidFill>
                <a:srgbClr val="000000"/>
              </a:solidFill>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endParaRPr lang="zh-TW" altLang="zh-TW" sz="1100"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dirty="0">
                <a:solidFill>
                  <a:srgbClr val="000000"/>
                </a:solidFill>
                <a:effectLst/>
                <a:ea typeface="Microsoft JhengHei" panose="020B0604030504040204" pitchFamily="34" charset="-120"/>
              </a:rPr>
              <a:t>比如左圖：</a:t>
            </a:r>
            <a:r>
              <a:rPr lang="zh-TW" altLang="zh-TW" sz="1100" b="1" u="sng" dirty="0">
                <a:solidFill>
                  <a:srgbClr val="000000"/>
                </a:solidFill>
                <a:effectLst/>
                <a:ea typeface="Microsoft JhengHei" panose="020B0604030504040204" pitchFamily="34" charset="-120"/>
              </a:rPr>
              <a:t>綠屋頂</a:t>
            </a:r>
            <a:r>
              <a:rPr lang="zh-TW" altLang="zh-TW" sz="1100" dirty="0">
                <a:solidFill>
                  <a:srgbClr val="000000"/>
                </a:solidFill>
                <a:effectLst/>
                <a:ea typeface="Microsoft JhengHei" panose="020B0604030504040204" pitchFamily="34" charset="-120"/>
              </a:rPr>
              <a:t>：</a:t>
            </a:r>
            <a:r>
              <a:rPr lang="zh-TW" altLang="zh-TW" sz="1100" b="1" u="sng" dirty="0">
                <a:solidFill>
                  <a:srgbClr val="000000"/>
                </a:solidFill>
                <a:effectLst/>
                <a:ea typeface="Microsoft JhengHei" panose="020B0604030504040204" pitchFamily="34" charset="-120"/>
              </a:rPr>
              <a:t>上下</a:t>
            </a:r>
            <a:r>
              <a:rPr lang="en-US" altLang="zh-TW" sz="1100" b="1" u="sng" dirty="0">
                <a:solidFill>
                  <a:srgbClr val="000000"/>
                </a:solidFill>
                <a:effectLst/>
                <a:ea typeface="Microsoft JhengHei" panose="020B0604030504040204" pitchFamily="34" charset="-120"/>
              </a:rPr>
              <a:t> </a:t>
            </a:r>
            <a:r>
              <a:rPr lang="en-US" altLang="zh-TW" sz="1100" b="1" u="sng" dirty="0" err="1">
                <a:solidFill>
                  <a:srgbClr val="000000"/>
                </a:solidFill>
                <a:effectLst/>
                <a:ea typeface="Microsoft JhengHei" panose="020B0604030504040204" pitchFamily="34" charset="-120"/>
              </a:rPr>
              <a:t>跟</a:t>
            </a:r>
            <a:r>
              <a:rPr lang="en-US" altLang="zh-TW" sz="1100" b="1" u="sng"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左右 線</a:t>
            </a:r>
            <a:r>
              <a:rPr lang="en-US" altLang="zh-TW"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應該是</a:t>
            </a:r>
            <a:r>
              <a:rPr lang="zh-TW" altLang="zh-TW" sz="1100" b="1" u="sng" dirty="0">
                <a:solidFill>
                  <a:srgbClr val="000000"/>
                </a:solidFill>
                <a:effectLst/>
                <a:ea typeface="Microsoft JhengHei" panose="020B0604030504040204" pitchFamily="34" charset="-120"/>
              </a:rPr>
              <a:t>平行</a:t>
            </a:r>
            <a:endParaRPr lang="en-US" altLang="zh-TW" sz="1100" b="1" u="sng"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200" dirty="0">
                <a:solidFill>
                  <a:srgbClr val="000000"/>
                </a:solidFill>
                <a:effectLst/>
                <a:ea typeface="新細明體" panose="02020500000000000000" pitchFamily="18" charset="-120"/>
              </a:rPr>
              <a:t>但 </a:t>
            </a:r>
            <a:r>
              <a:rPr lang="zh-TW" altLang="zh-TW" sz="1200" b="1" u="sng" dirty="0">
                <a:solidFill>
                  <a:srgbClr val="000000"/>
                </a:solidFill>
                <a:effectLst/>
                <a:ea typeface="新細明體" panose="02020500000000000000" pitchFamily="18" charset="-120"/>
              </a:rPr>
              <a:t>照片</a:t>
            </a:r>
            <a:r>
              <a:rPr lang="zh-TW" altLang="zh-TW" sz="1200" dirty="0">
                <a:solidFill>
                  <a:srgbClr val="000000"/>
                </a:solidFill>
                <a:effectLst/>
                <a:ea typeface="新細明體" panose="02020500000000000000" pitchFamily="18" charset="-120"/>
              </a:rPr>
              <a:t> 從</a:t>
            </a:r>
            <a:r>
              <a:rPr lang="en-US" altLang="zh-TW" sz="1200" dirty="0">
                <a:solidFill>
                  <a:srgbClr val="000000"/>
                </a:solidFill>
                <a:effectLst/>
                <a:ea typeface="新細明體" panose="02020500000000000000" pitchFamily="18" charset="-120"/>
              </a:rPr>
              <a:t> </a:t>
            </a:r>
            <a:r>
              <a:rPr lang="zh-TW" altLang="zh-TW" sz="1200" b="1" u="sng" dirty="0">
                <a:solidFill>
                  <a:srgbClr val="000000"/>
                </a:solidFill>
                <a:effectLst/>
                <a:ea typeface="新細明體" panose="02020500000000000000" pitchFamily="18" charset="-120"/>
              </a:rPr>
              <a:t>二維的視角</a:t>
            </a:r>
            <a:r>
              <a:rPr lang="zh-TW" altLang="zh-TW" sz="1200" dirty="0">
                <a:solidFill>
                  <a:srgbClr val="000000"/>
                </a:solidFill>
                <a:effectLst/>
                <a:ea typeface="新細明體" panose="02020500000000000000" pitchFamily="18" charset="-120"/>
              </a:rPr>
              <a:t> 看起來：</a:t>
            </a:r>
            <a:r>
              <a:rPr lang="zh-TW" altLang="zh-TW" sz="1200" b="1" u="sng" dirty="0">
                <a:solidFill>
                  <a:srgbClr val="000000"/>
                </a:solidFill>
                <a:effectLst/>
                <a:ea typeface="新細明體" panose="02020500000000000000" pitchFamily="18" charset="-120"/>
              </a:rPr>
              <a:t>傾斜</a:t>
            </a:r>
            <a:endParaRPr lang="zh-TW" altLang="zh-TW" sz="1100" dirty="0">
              <a:solidFill>
                <a:srgbClr val="000000"/>
              </a:solidFill>
              <a:effectLst/>
              <a:ea typeface="Microsoft JhengHei" panose="020B0604030504040204" pitchFamily="34" charset="-120"/>
            </a:endParaRPr>
          </a:p>
          <a:p>
            <a:pPr marL="628650" lvl="1" indent="-171450" rtl="0" fontAlgn="ctr">
              <a:spcBef>
                <a:spcPts val="0"/>
              </a:spcBef>
              <a:spcAft>
                <a:spcPts val="0"/>
              </a:spcAft>
              <a:buFont typeface="Arial" panose="020B0604020202020204" pitchFamily="34" charset="0"/>
              <a:buChar char="•"/>
            </a:pPr>
            <a:r>
              <a:rPr lang="zh-TW" altLang="zh-TW" sz="1100" b="1" u="sng" dirty="0">
                <a:solidFill>
                  <a:srgbClr val="000000"/>
                </a:solidFill>
                <a:effectLst/>
                <a:ea typeface="Microsoft JhengHei" panose="020B0604030504040204" pitchFamily="34" charset="-120"/>
              </a:rPr>
              <a:t>傾斜線</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連線</a:t>
            </a:r>
            <a:r>
              <a:rPr lang="zh-TW" altLang="zh-TW" sz="1100" dirty="0">
                <a:solidFill>
                  <a:srgbClr val="000000"/>
                </a:solidFill>
                <a:effectLst/>
                <a:ea typeface="Microsoft JhengHei" panose="020B0604030504040204" pitchFamily="34" charset="-120"/>
              </a:rPr>
              <a:t>，會</a:t>
            </a:r>
            <a:r>
              <a:rPr lang="en-US" altLang="zh-TW" sz="1100" dirty="0">
                <a:solidFill>
                  <a:srgbClr val="000000"/>
                </a:solidFill>
                <a:effectLst/>
                <a:ea typeface="Microsoft JhengHei" panose="020B0604030504040204" pitchFamily="34" charset="-120"/>
              </a:rPr>
              <a:t> </a:t>
            </a:r>
            <a:r>
              <a:rPr lang="zh-TW" altLang="zh-TW" sz="1100" b="1" u="sng" dirty="0">
                <a:solidFill>
                  <a:srgbClr val="000000"/>
                </a:solidFill>
                <a:effectLst/>
                <a:ea typeface="Microsoft JhengHei" panose="020B0604030504040204" pitchFamily="34" charset="-120"/>
              </a:rPr>
              <a:t>交於一點</a:t>
            </a:r>
            <a:r>
              <a:rPr lang="zh-TW" altLang="zh-TW" sz="1100" dirty="0">
                <a:solidFill>
                  <a:srgbClr val="000000"/>
                </a:solidFill>
                <a:effectLst/>
                <a:ea typeface="Microsoft JhengHei" panose="020B0604030504040204" pitchFamily="34" charset="-120"/>
              </a:rPr>
              <a:t>，</a:t>
            </a:r>
            <a:r>
              <a:rPr lang="zh-TW" altLang="en-US" sz="1100" dirty="0">
                <a:solidFill>
                  <a:srgbClr val="000000"/>
                </a:solidFill>
                <a:effectLst/>
                <a:ea typeface="Microsoft JhengHei" panose="020B0604030504040204" pitchFamily="34" charset="-120"/>
              </a:rPr>
              <a:t>這裡是 </a:t>
            </a:r>
            <a:r>
              <a:rPr lang="zh-TW" altLang="zh-TW" sz="1100" b="1" u="sng" dirty="0">
                <a:solidFill>
                  <a:srgbClr val="000000"/>
                </a:solidFill>
                <a:effectLst/>
                <a:ea typeface="Microsoft JhengHei" panose="020B0604030504040204" pitchFamily="34" charset="-120"/>
              </a:rPr>
              <a:t>延伸</a:t>
            </a:r>
            <a:r>
              <a:rPr lang="zh-TW" altLang="en-US" sz="1100" dirty="0">
                <a:solidFill>
                  <a:srgbClr val="000000"/>
                </a:solidFill>
                <a:effectLst/>
                <a:ea typeface="Microsoft JhengHei" panose="020B0604030504040204" pitchFamily="34" charset="-120"/>
              </a:rPr>
              <a:t> </a:t>
            </a:r>
            <a:r>
              <a:rPr lang="zh-TW" altLang="zh-TW" sz="1100" dirty="0">
                <a:solidFill>
                  <a:srgbClr val="000000"/>
                </a:solidFill>
                <a:effectLst/>
                <a:ea typeface="Microsoft JhengHei" panose="020B0604030504040204" pitchFamily="34" charset="-120"/>
              </a:rPr>
              <a:t>在</a:t>
            </a:r>
            <a:r>
              <a:rPr lang="en-US" altLang="zh-TW" sz="1100" dirty="0">
                <a:solidFill>
                  <a:srgbClr val="000000"/>
                </a:solidFill>
                <a:effectLst/>
                <a:ea typeface="Microsoft JhengHei" panose="020B0604030504040204" pitchFamily="34" charset="-120"/>
              </a:rPr>
              <a:t> </a:t>
            </a:r>
            <a:r>
              <a:rPr lang="en-US" altLang="zh-TW" sz="1100" b="1" u="sng" dirty="0" err="1">
                <a:solidFill>
                  <a:srgbClr val="000000"/>
                </a:solidFill>
                <a:effectLst/>
                <a:ea typeface="Microsoft JhengHei" panose="020B0604030504040204" pitchFamily="34" charset="-120"/>
              </a:rPr>
              <a:t>圖外面</a:t>
            </a:r>
            <a:r>
              <a:rPr lang="en-US" altLang="zh-TW" sz="1100" dirty="0">
                <a:solidFill>
                  <a:srgbClr val="000000"/>
                </a:solidFill>
                <a:effectLst/>
                <a:ea typeface="Microsoft JhengHei" panose="020B0604030504040204" pitchFamily="34" charset="-120"/>
              </a:rPr>
              <a:t>：</a:t>
            </a:r>
            <a:r>
              <a:rPr lang="zh-TW" altLang="zh-TW" sz="1100" dirty="0">
                <a:solidFill>
                  <a:srgbClr val="000000"/>
                </a:solidFill>
                <a:effectLst/>
                <a:ea typeface="Microsoft JhengHei" panose="020B0604030504040204" pitchFamily="34" charset="-120"/>
              </a:rPr>
              <a:t>左、上</a:t>
            </a:r>
            <a:r>
              <a:rPr lang="en-US" altLang="zh-TW" sz="1100" dirty="0">
                <a:solidFill>
                  <a:srgbClr val="000000"/>
                </a:solidFill>
                <a:effectLst/>
                <a:ea typeface="Microsoft JhengHei" panose="020B0604030504040204" pitchFamily="34" charset="-120"/>
              </a:rPr>
              <a:t> </a:t>
            </a:r>
            <a:endParaRPr lang="zh-TW" altLang="zh-TW" sz="110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endParaRPr lang="en-US" altLang="zh-TW" sz="1100" dirty="0">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dirty="0">
                <a:effectLst/>
                <a:ea typeface="Microsoft JhengHei" panose="020B0604030504040204" pitchFamily="34" charset="-120"/>
              </a:rPr>
              <a:t>消失點不一定</a:t>
            </a:r>
            <a:r>
              <a:rPr lang="en-US" altLang="zh-TW" sz="1100" dirty="0">
                <a:effectLst/>
                <a:ea typeface="Microsoft JhengHei" panose="020B0604030504040204" pitchFamily="34" charset="-120"/>
              </a:rPr>
              <a:t> </a:t>
            </a:r>
            <a:r>
              <a:rPr lang="zh-TW" altLang="zh-TW" sz="1100" b="1" u="sng" dirty="0">
                <a:effectLst/>
                <a:ea typeface="Microsoft JhengHei" panose="020B0604030504040204" pitchFamily="34" charset="-120"/>
              </a:rPr>
              <a:t>匯聚</a:t>
            </a:r>
            <a:r>
              <a:rPr lang="en-US" altLang="zh-TW" sz="1100" b="1" u="sng" dirty="0">
                <a:effectLst/>
                <a:ea typeface="Microsoft JhengHei" panose="020B0604030504040204" pitchFamily="34" charset="-120"/>
              </a:rPr>
              <a:t> </a:t>
            </a:r>
            <a:r>
              <a:rPr lang="zh-TW" altLang="zh-TW" sz="1100" b="1" u="sng" dirty="0">
                <a:effectLst/>
                <a:ea typeface="Microsoft JhengHei" panose="020B0604030504040204" pitchFamily="34" charset="-120"/>
              </a:rPr>
              <a:t>在</a:t>
            </a:r>
            <a:r>
              <a:rPr lang="en-US" altLang="zh-TW" sz="1100" b="1" u="sng" dirty="0">
                <a:effectLst/>
                <a:ea typeface="Microsoft JhengHei" panose="020B0604030504040204" pitchFamily="34" charset="-120"/>
              </a:rPr>
              <a:t> </a:t>
            </a:r>
            <a:r>
              <a:rPr lang="en-US" altLang="zh-TW" sz="1100" b="1" u="sng" dirty="0" err="1">
                <a:effectLst/>
                <a:ea typeface="Microsoft JhengHei" panose="020B0604030504040204" pitchFamily="34" charset="-120"/>
              </a:rPr>
              <a:t>圖</a:t>
            </a:r>
            <a:r>
              <a:rPr lang="zh-TW" altLang="zh-TW" sz="1100" b="1" u="sng" dirty="0">
                <a:effectLst/>
                <a:ea typeface="Microsoft JhengHei" panose="020B0604030504040204" pitchFamily="34" charset="-120"/>
              </a:rPr>
              <a:t>外面</a:t>
            </a:r>
            <a:r>
              <a:rPr lang="zh-TW" altLang="zh-TW" sz="1100" dirty="0">
                <a:effectLst/>
                <a:ea typeface="Microsoft JhengHei" panose="020B0604030504040204" pitchFamily="34" charset="-120"/>
              </a:rPr>
              <a:t>，也可以在</a:t>
            </a:r>
            <a:r>
              <a:rPr lang="en-US" altLang="zh-TW" sz="1100" dirty="0">
                <a:effectLst/>
                <a:ea typeface="Microsoft JhengHei" panose="020B0604030504040204" pitchFamily="34" charset="-120"/>
              </a:rPr>
              <a:t> </a:t>
            </a:r>
            <a:r>
              <a:rPr lang="zh-TW" altLang="zh-TW" sz="1100" b="1" u="sng" dirty="0">
                <a:effectLst/>
                <a:ea typeface="Microsoft JhengHei" panose="020B0604030504040204" pitchFamily="34" charset="-120"/>
              </a:rPr>
              <a:t>圖裡面</a:t>
            </a:r>
            <a:endParaRPr lang="zh-TW" altLang="zh-TW" sz="1100" dirty="0">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dirty="0">
                <a:effectLst/>
                <a:ea typeface="Microsoft JhengHei" panose="020B0604030504040204" pitchFamily="34" charset="-120"/>
              </a:rPr>
              <a:t>比如：下一頁</a:t>
            </a:r>
            <a:r>
              <a:rPr lang="en-US" altLang="zh-TW" sz="1100" dirty="0">
                <a:effectLst/>
                <a:ea typeface="Microsoft JhengHei" panose="020B0604030504040204" pitchFamily="34" charset="-120"/>
              </a:rPr>
              <a:t> </a:t>
            </a:r>
            <a:r>
              <a:rPr lang="zh-TW" altLang="zh-TW" sz="1100" dirty="0">
                <a:effectLst/>
                <a:ea typeface="Microsoft JhengHei" panose="020B0604030504040204" pitchFamily="34" charset="-120"/>
              </a:rPr>
              <a:t>圖</a:t>
            </a:r>
          </a:p>
          <a:p>
            <a:r>
              <a:rPr lang="en-US" altLang="zh-TW" dirty="0"/>
              <a:t>-----</a:t>
            </a:r>
          </a:p>
          <a:p>
            <a:endParaRPr lang="en-US" altLang="zh-TW" dirty="0"/>
          </a:p>
          <a:p>
            <a:r>
              <a:rPr lang="zh-TW" altLang="en-US" dirty="0"/>
              <a:t>图</a:t>
            </a:r>
            <a:r>
              <a:rPr lang="en-US" altLang="zh-TW" dirty="0"/>
              <a:t>7.50</a:t>
            </a:r>
            <a:r>
              <a:rPr lang="zh-TW" altLang="en-US" dirty="0"/>
              <a:t>真实世界的消失点</a:t>
            </a:r>
            <a:r>
              <a:rPr lang="en-US" altLang="zh-TW" dirty="0"/>
              <a:t>:</a:t>
            </a:r>
          </a:p>
          <a:p>
            <a:r>
              <a:rPr lang="en-US" altLang="zh-TW" dirty="0"/>
              <a:t>(</a:t>
            </a:r>
            <a:r>
              <a:rPr lang="fr-FR" altLang="zh-TW" dirty="0"/>
              <a:t>a) </a:t>
            </a:r>
            <a:r>
              <a:rPr lang="zh-TW" altLang="en-US" dirty="0"/>
              <a:t>建筑 </a:t>
            </a:r>
            <a:r>
              <a:rPr lang="en-US" altLang="zh-TW" dirty="0"/>
              <a:t>(</a:t>
            </a:r>
            <a:r>
              <a:rPr lang="fr-FR" altLang="zh-TW" dirty="0"/>
              <a:t>Sinha, steded</a:t>
            </a:r>
            <a:r>
              <a:rPr lang="zh-TW" altLang="en-US" dirty="0"/>
              <a:t>等人，</a:t>
            </a:r>
            <a:r>
              <a:rPr lang="en-US" altLang="zh-TW" dirty="0"/>
              <a:t>2008)</a:t>
            </a:r>
            <a:r>
              <a:rPr lang="zh-TW" altLang="en-US" dirty="0"/>
              <a:t>，</a:t>
            </a:r>
            <a:endParaRPr lang="en-US" altLang="zh-TW" dirty="0"/>
          </a:p>
          <a:p>
            <a:r>
              <a:rPr lang="en-US" altLang="zh-TW" dirty="0"/>
              <a:t>(</a:t>
            </a:r>
            <a:r>
              <a:rPr lang="fr-FR" altLang="zh-TW" dirty="0"/>
              <a:t>b) </a:t>
            </a:r>
            <a:r>
              <a:rPr lang="zh-TW" altLang="en-US" dirty="0"/>
              <a:t>家具 </a:t>
            </a:r>
            <a:r>
              <a:rPr lang="en-US" altLang="zh-TW" dirty="0"/>
              <a:t>(</a:t>
            </a:r>
            <a:r>
              <a:rPr lang="fr-FR" altLang="zh-TW" dirty="0"/>
              <a:t>Mi ' c ' cu ' s ' ık,Wildenauer</a:t>
            </a:r>
            <a:r>
              <a:rPr lang="zh-TW" altLang="en-US" dirty="0"/>
              <a:t>和</a:t>
            </a:r>
            <a:r>
              <a:rPr lang="fr-FR" altLang="zh-TW" dirty="0"/>
              <a:t>Ko ' c ' seck ' a 2008)©2008 IEEE</a:t>
            </a:r>
            <a:r>
              <a:rPr lang="zh-TW" altLang="fr-FR" dirty="0"/>
              <a:t>，</a:t>
            </a:r>
            <a:endParaRPr lang="en-US" altLang="zh-TW" dirty="0"/>
          </a:p>
          <a:p>
            <a:r>
              <a:rPr lang="fr-FR" altLang="zh-TW" dirty="0"/>
              <a:t>(c) </a:t>
            </a:r>
            <a:r>
              <a:rPr lang="zh-TW" altLang="en-US" dirty="0"/>
              <a:t>校准模式</a:t>
            </a:r>
            <a:r>
              <a:rPr lang="en-US" altLang="zh-TW" dirty="0"/>
              <a:t>(</a:t>
            </a:r>
            <a:r>
              <a:rPr lang="fr-FR" altLang="zh-TW" dirty="0"/>
              <a:t>Zhang 2000)</a:t>
            </a:r>
            <a:r>
              <a:rPr lang="zh-TW" altLang="fr-FR" dirty="0"/>
              <a:t>。</a:t>
            </a:r>
            <a:endParaRPr lang="en-US" altLang="zh-TW"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98</a:t>
            </a:fld>
            <a:endParaRPr lang="zh-TW" altLang="en-US"/>
          </a:p>
        </p:txBody>
      </p:sp>
    </p:spTree>
    <p:extLst>
      <p:ext uri="{BB962C8B-B14F-4D97-AF65-F5344CB8AC3E}">
        <p14:creationId xmlns:p14="http://schemas.microsoft.com/office/powerpoint/2010/main" val="2597413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92500" lnSpcReduction="20000"/>
          </a:bodyPr>
          <a:lstStyle/>
          <a:p>
            <a:r>
              <a:rPr lang="zh-TW" altLang="en-US" dirty="0"/>
              <a:t>在 </a:t>
            </a:r>
            <a:r>
              <a:rPr lang="zh-TW" altLang="en-US" b="1" u="sng" dirty="0"/>
              <a:t>兩組影像</a:t>
            </a:r>
            <a:r>
              <a:rPr lang="zh-TW" altLang="en-US" dirty="0"/>
              <a:t>裡 找 </a:t>
            </a:r>
            <a:r>
              <a:rPr lang="zh-TW" altLang="en-US" b="1" u="sng" dirty="0"/>
              <a:t>特徵點</a:t>
            </a:r>
            <a:r>
              <a:rPr lang="zh-TW" altLang="en-US" dirty="0"/>
              <a:t>（</a:t>
            </a:r>
            <a:r>
              <a:rPr lang="en-US" altLang="zh-TW" dirty="0"/>
              <a:t>feature</a:t>
            </a:r>
            <a:r>
              <a:rPr lang="zh-TW" altLang="en-US" dirty="0"/>
              <a:t> </a:t>
            </a:r>
            <a:r>
              <a:rPr lang="en-US" altLang="zh-TW" dirty="0"/>
              <a:t>points</a:t>
            </a:r>
            <a:r>
              <a:rPr lang="zh-TW" altLang="en-US" dirty="0"/>
              <a:t>），它們是一個 </a:t>
            </a:r>
            <a:r>
              <a:rPr lang="en-US" altLang="zh-TW" b="1" u="sng" dirty="0"/>
              <a:t>sparse</a:t>
            </a:r>
            <a:r>
              <a:rPr lang="en-US" altLang="zh-TW" dirty="0"/>
              <a:t> </a:t>
            </a:r>
            <a:r>
              <a:rPr lang="zh-TW" altLang="en-US" dirty="0"/>
              <a:t>（鬆散）的</a:t>
            </a:r>
            <a:r>
              <a:rPr lang="en-US" altLang="zh-TW" dirty="0"/>
              <a:t> </a:t>
            </a:r>
            <a:r>
              <a:rPr lang="zh-TW" altLang="en-US" b="1" u="sng" dirty="0"/>
              <a:t>點集合</a:t>
            </a:r>
            <a:r>
              <a:rPr lang="zh-TW" altLang="en-US" dirty="0"/>
              <a:t>，</a:t>
            </a:r>
            <a:br>
              <a:rPr lang="en-US" altLang="zh-TW" dirty="0"/>
            </a:br>
            <a:r>
              <a:rPr lang="zh-TW" altLang="en-US" dirty="0"/>
              <a:t>用它們來</a:t>
            </a:r>
            <a:r>
              <a:rPr lang="zh-TW" altLang="en-US" b="1" u="sng" dirty="0"/>
              <a:t>配對</a:t>
            </a:r>
            <a:r>
              <a:rPr lang="zh-TW" altLang="en-US" dirty="0"/>
              <a:t>。</a:t>
            </a:r>
            <a:endParaRPr lang="en-US" altLang="zh-TW" dirty="0"/>
          </a:p>
          <a:p>
            <a:endParaRPr lang="en-US" altLang="zh-TW" dirty="0"/>
          </a:p>
          <a:p>
            <a:pPr marL="0" marR="0">
              <a:spcBef>
                <a:spcPts val="0"/>
              </a:spcBef>
              <a:spcAft>
                <a:spcPts val="0"/>
              </a:spcAft>
            </a:pPr>
            <a:r>
              <a:rPr lang="zh-TW" altLang="zh-TW" sz="1800" dirty="0">
                <a:effectLst/>
                <a:ea typeface="Microsoft JhengHei" panose="020B0604030504040204" pitchFamily="34" charset="-120"/>
              </a:rPr>
              <a:t>兩種主要方法 </a:t>
            </a:r>
            <a:r>
              <a:rPr lang="zh-TW" altLang="en-US" sz="1800" dirty="0">
                <a:effectLst/>
                <a:ea typeface="Microsoft JhengHei" panose="020B0604030504040204" pitchFamily="34" charset="-120"/>
              </a:rPr>
              <a:t>需要 </a:t>
            </a:r>
            <a:r>
              <a:rPr lang="zh-TW" altLang="zh-TW" sz="1800" b="1" u="sng" dirty="0">
                <a:effectLst/>
                <a:ea typeface="Microsoft JhengHei" panose="020B0604030504040204" pitchFamily="34" charset="-120"/>
              </a:rPr>
              <a:t>找特徵點</a:t>
            </a:r>
            <a:r>
              <a:rPr lang="zh-TW" altLang="zh-TW" sz="1800" dirty="0">
                <a:effectLst/>
                <a:ea typeface="Microsoft JhengHei" panose="020B0604030504040204" pitchFamily="34" charset="-120"/>
              </a:rPr>
              <a:t>（</a:t>
            </a:r>
            <a:r>
              <a:rPr lang="en-US" altLang="zh-TW" sz="1800" dirty="0">
                <a:effectLst/>
                <a:ea typeface="Microsoft JhengHei" panose="020B0604030504040204" pitchFamily="34" charset="-120"/>
              </a:rPr>
              <a:t>feature</a:t>
            </a:r>
            <a:r>
              <a:rPr lang="zh-TW" altLang="zh-TW" sz="1800" dirty="0">
                <a:effectLst/>
                <a:ea typeface="Microsoft JhengHei" panose="020B0604030504040204" pitchFamily="34" charset="-120"/>
              </a:rPr>
              <a:t> </a:t>
            </a:r>
            <a:r>
              <a:rPr lang="en-US" altLang="zh-TW" sz="1800" dirty="0">
                <a:effectLst/>
                <a:ea typeface="Microsoft JhengHei" panose="020B0604030504040204" pitchFamily="34" charset="-120"/>
              </a:rPr>
              <a:t>points</a:t>
            </a:r>
            <a:r>
              <a:rPr lang="zh-TW" altLang="zh-TW" sz="1800" dirty="0">
                <a:effectLst/>
                <a:ea typeface="Microsoft JhengHei" panose="020B0604030504040204" pitchFamily="34" charset="-120"/>
              </a:rPr>
              <a:t>）</a:t>
            </a:r>
            <a:r>
              <a:rPr lang="zh-TW" altLang="en-US" sz="1800" dirty="0">
                <a:effectLst/>
                <a:ea typeface="Microsoft JhengHei" panose="020B0604030504040204" pitchFamily="34" charset="-120"/>
              </a:rPr>
              <a:t>：</a:t>
            </a:r>
            <a:endParaRPr lang="zh-TW" altLang="zh-TW" sz="1800" dirty="0">
              <a:effectLst/>
              <a:ea typeface="Microsoft JhengHei" panose="020B0604030504040204" pitchFamily="34"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t>第一種，</a:t>
            </a:r>
            <a:r>
              <a:rPr lang="zh-TW" altLang="zh-TW" sz="1800" dirty="0">
                <a:solidFill>
                  <a:srgbClr val="000000"/>
                </a:solidFill>
                <a:effectLst/>
                <a:ea typeface="Microsoft JhengHei" panose="020B0604030504040204" pitchFamily="34" charset="-120"/>
              </a:rPr>
              <a:t>只對 </a:t>
            </a:r>
            <a:r>
              <a:rPr lang="zh-TW" altLang="zh-TW" sz="1800" b="1" u="sng" dirty="0">
                <a:solidFill>
                  <a:srgbClr val="000000"/>
                </a:solidFill>
                <a:effectLst/>
                <a:ea typeface="Microsoft JhengHei" panose="020B0604030504040204" pitchFamily="34" charset="-120"/>
              </a:rPr>
              <a:t>特定區域</a:t>
            </a:r>
            <a:r>
              <a:rPr lang="zh-TW" altLang="zh-TW" sz="1800" b="1" u="none"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使用 </a:t>
            </a:r>
            <a:r>
              <a:rPr lang="en-US" altLang="zh-TW" sz="1800" b="1" u="sng" dirty="0">
                <a:solidFill>
                  <a:srgbClr val="000000"/>
                </a:solidFill>
                <a:effectLst/>
                <a:ea typeface="Microsoft JhengHei" panose="020B0604030504040204" pitchFamily="34" charset="-120"/>
              </a:rPr>
              <a:t>local search</a:t>
            </a:r>
            <a:r>
              <a:rPr lang="en-US" altLang="zh-TW" sz="1800" b="1" u="none"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技術，</a:t>
            </a:r>
            <a:br>
              <a:rPr lang="zh-TW" altLang="zh-TW" sz="1800" dirty="0">
                <a:solidFill>
                  <a:srgbClr val="000000"/>
                </a:solidFill>
                <a:effectLst/>
                <a:ea typeface="Microsoft JhengHei" panose="020B0604030504040204" pitchFamily="34" charset="-120"/>
              </a:rPr>
            </a:br>
            <a:r>
              <a:rPr lang="zh-TW" altLang="zh-TW" sz="1800" dirty="0">
                <a:solidFill>
                  <a:srgbClr val="000000"/>
                </a:solidFill>
                <a:effectLst/>
                <a:ea typeface="Microsoft JhengHei" panose="020B0604030504040204" pitchFamily="34" charset="-120"/>
              </a:rPr>
              <a:t>在</a:t>
            </a:r>
            <a:r>
              <a:rPr lang="zh-TW" altLang="zh-TW" sz="1800" b="1" u="sng" dirty="0">
                <a:solidFill>
                  <a:srgbClr val="000000"/>
                </a:solidFill>
                <a:effectLst/>
                <a:ea typeface="Microsoft JhengHei" panose="020B0604030504040204" pitchFamily="34" charset="-120"/>
              </a:rPr>
              <a:t>一張影像</a:t>
            </a:r>
            <a:r>
              <a:rPr lang="zh-TW" altLang="zh-TW" sz="1800" dirty="0">
                <a:solidFill>
                  <a:srgbClr val="000000"/>
                </a:solidFill>
                <a:effectLst/>
                <a:ea typeface="Microsoft JhengHei" panose="020B0604030504040204" pitchFamily="34" charset="-120"/>
              </a:rPr>
              <a:t>中，找</a:t>
            </a:r>
            <a:r>
              <a:rPr lang="zh-TW" altLang="zh-TW" sz="1800" b="1" u="sng" dirty="0">
                <a:solidFill>
                  <a:srgbClr val="000000"/>
                </a:solidFill>
                <a:effectLst/>
                <a:ea typeface="Microsoft JhengHei" panose="020B0604030504040204" pitchFamily="34" charset="-120"/>
              </a:rPr>
              <a:t>一些</a:t>
            </a:r>
            <a:r>
              <a:rPr lang="zh-TW" altLang="zh-TW" sz="1800" dirty="0">
                <a:solidFill>
                  <a:srgbClr val="000000"/>
                </a:solidFill>
                <a:effectLst/>
                <a:ea typeface="Microsoft JhengHei" panose="020B0604030504040204" pitchFamily="34" charset="-120"/>
              </a:rPr>
              <a:t>可</a:t>
            </a:r>
            <a:r>
              <a:rPr lang="zh-TW" altLang="zh-TW" sz="1800" b="1" u="sng" dirty="0">
                <a:solidFill>
                  <a:srgbClr val="000000"/>
                </a:solidFill>
                <a:effectLst/>
                <a:ea typeface="Microsoft JhengHei" panose="020B0604030504040204" pitchFamily="34" charset="-120"/>
              </a:rPr>
              <a:t>追蹤</a:t>
            </a:r>
            <a:r>
              <a:rPr lang="zh-TW" altLang="zh-TW" sz="1800" dirty="0">
                <a:solidFill>
                  <a:srgbClr val="000000"/>
                </a:solidFill>
                <a:effectLst/>
                <a:ea typeface="Microsoft JhengHei" panose="020B0604030504040204" pitchFamily="34" charset="-120"/>
              </a:rPr>
              <a:t>的特徵點。</a:t>
            </a:r>
            <a:br>
              <a:rPr lang="en-US" altLang="zh-TW" dirty="0"/>
            </a:br>
            <a:r>
              <a:rPr lang="zh-TW" altLang="en-US" dirty="0"/>
              <a:t>下一頁 </a:t>
            </a:r>
            <a:r>
              <a:rPr lang="en-US" altLang="zh-TW" sz="1200" b="1" u="sng" dirty="0" err="1">
                <a:solidFill>
                  <a:srgbClr val="000000"/>
                </a:solidFill>
                <a:effectLst/>
                <a:ea typeface="Microsoft JhengHei" panose="020B0604030504040204" pitchFamily="34" charset="-120"/>
              </a:rPr>
              <a:t>影片序列</a:t>
            </a:r>
            <a:r>
              <a:rPr lang="zh-TW" altLang="en-US" b="0" u="none" dirty="0">
                <a:highlight>
                  <a:srgbClr val="FFFF00"/>
                </a:highlight>
              </a:rPr>
              <a:t> </a:t>
            </a:r>
            <a:r>
              <a:rPr lang="zh-TW" altLang="en-US" b="1" u="sng" dirty="0">
                <a:highlight>
                  <a:srgbClr val="FFFF00"/>
                </a:highlight>
              </a:rPr>
              <a:t>應用範例</a:t>
            </a:r>
            <a:r>
              <a:rPr lang="zh-TW" altLang="en-US" b="0" u="none" dirty="0">
                <a:highlight>
                  <a:srgbClr val="FFFF00"/>
                </a:highlight>
              </a:rPr>
              <a:t> </a:t>
            </a:r>
            <a:r>
              <a:rPr lang="zh-TW" altLang="en-US" dirty="0">
                <a:highlight>
                  <a:srgbClr val="FFFF00"/>
                </a:highlight>
              </a:rPr>
              <a:t>介紹會比較清楚</a:t>
            </a:r>
            <a:endParaRPr lang="en-US" altLang="zh-TW" dirty="0">
              <a:highlight>
                <a:srgbClr val="FFFF00"/>
              </a:high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第二種，</a:t>
            </a:r>
            <a:r>
              <a:rPr lang="zh-TW" altLang="zh-TW" sz="1800" dirty="0">
                <a:solidFill>
                  <a:srgbClr val="000000"/>
                </a:solidFill>
                <a:effectLst/>
                <a:ea typeface="Microsoft JhengHei" panose="020B0604030504040204" pitchFamily="34" charset="-120"/>
              </a:rPr>
              <a:t>對</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整張影像</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找</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不同位置</a:t>
            </a:r>
            <a:r>
              <a:rPr lang="zh-TW" altLang="en-US" sz="1800" b="1" u="none"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的特徵（第一種只關注</a:t>
            </a:r>
            <a:r>
              <a:rPr lang="zh-TW" altLang="zh-TW" sz="1800" b="1" u="sng" dirty="0">
                <a:solidFill>
                  <a:srgbClr val="000000"/>
                </a:solidFill>
                <a:effectLst/>
                <a:ea typeface="Microsoft JhengHei" panose="020B0604030504040204" pitchFamily="34" charset="-120"/>
              </a:rPr>
              <a:t>重點區域</a:t>
            </a:r>
            <a:r>
              <a:rPr lang="zh-TW" altLang="zh-TW" sz="1800" dirty="0">
                <a:solidFill>
                  <a:srgbClr val="000000"/>
                </a:solidFill>
                <a:effectLst/>
                <a:ea typeface="Microsoft JhengHei" panose="020B0604030504040204" pitchFamily="34" charset="-120"/>
              </a:rPr>
              <a:t>）</a:t>
            </a:r>
            <a:br>
              <a:rPr lang="en-US" altLang="zh-TW" sz="1800" dirty="0">
                <a:solidFill>
                  <a:srgbClr val="000000"/>
                </a:solidFill>
                <a:effectLst/>
                <a:ea typeface="Microsoft JhengHei" panose="020B0604030504040204" pitchFamily="34" charset="-120"/>
              </a:rPr>
            </a:br>
            <a:r>
              <a:rPr lang="zh-TW" altLang="zh-TW" sz="1800" b="1" u="sng" dirty="0">
                <a:solidFill>
                  <a:srgbClr val="000000"/>
                </a:solidFill>
                <a:effectLst/>
                <a:ea typeface="Microsoft JhengHei" panose="020B0604030504040204" pitchFamily="34" charset="-120"/>
              </a:rPr>
              <a:t>獨立</a:t>
            </a:r>
            <a:r>
              <a:rPr lang="en-US" altLang="zh-TW" sz="1800" dirty="0">
                <a:solidFill>
                  <a:srgbClr val="000000"/>
                </a:solidFill>
                <a:effectLst/>
                <a:ea typeface="Microsoft JhengHei" panose="020B0604030504040204" pitchFamily="34" charset="-120"/>
              </a:rPr>
              <a:t> </a:t>
            </a:r>
            <a:r>
              <a:rPr lang="zh-TW" altLang="zh-TW" sz="1800" dirty="0">
                <a:solidFill>
                  <a:srgbClr val="000000"/>
                </a:solidFill>
                <a:effectLst/>
                <a:ea typeface="Microsoft JhengHei" panose="020B0604030504040204" pitchFamily="34" charset="-120"/>
              </a:rPr>
              <a:t>偵測 </a:t>
            </a:r>
            <a:r>
              <a:rPr lang="zh-TW" altLang="zh-TW" sz="1800" b="1" u="sng" dirty="0">
                <a:solidFill>
                  <a:srgbClr val="000000"/>
                </a:solidFill>
                <a:effectLst/>
                <a:ea typeface="Microsoft JhengHei" panose="020B0604030504040204" pitchFamily="34" charset="-120"/>
              </a:rPr>
              <a:t>所有影像 </a:t>
            </a:r>
            <a:r>
              <a:rPr lang="zh-TW" altLang="zh-TW" sz="1800" dirty="0">
                <a:solidFill>
                  <a:srgbClr val="000000"/>
                </a:solidFill>
                <a:effectLst/>
                <a:ea typeface="Microsoft JhengHei" panose="020B0604030504040204" pitchFamily="34" charset="-120"/>
              </a:rPr>
              <a:t>中的</a:t>
            </a:r>
            <a:r>
              <a:rPr lang="zh-TW" altLang="en-US"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特徵點</a:t>
            </a:r>
            <a:r>
              <a:rPr lang="zh-TW" altLang="zh-TW" sz="1800" dirty="0">
                <a:solidFill>
                  <a:srgbClr val="000000"/>
                </a:solidFill>
                <a:effectLst/>
                <a:ea typeface="Microsoft JhengHei" panose="020B0604030504040204" pitchFamily="34" charset="-120"/>
              </a:rPr>
              <a:t>，</a:t>
            </a:r>
            <a:r>
              <a:rPr lang="en-US" altLang="zh-TW" sz="1800" dirty="0" err="1">
                <a:solidFill>
                  <a:srgbClr val="000000"/>
                </a:solidFill>
                <a:effectLst/>
                <a:ea typeface="Microsoft JhengHei" panose="020B0604030504040204" pitchFamily="34" charset="-120"/>
              </a:rPr>
              <a:t>再</a:t>
            </a:r>
            <a:r>
              <a:rPr lang="zh-TW" altLang="zh-TW" sz="1800" dirty="0">
                <a:solidFill>
                  <a:srgbClr val="000000"/>
                </a:solidFill>
                <a:effectLst/>
                <a:ea typeface="Microsoft JhengHei" panose="020B0604030504040204" pitchFamily="34" charset="-120"/>
              </a:rPr>
              <a:t>根據 </a:t>
            </a:r>
            <a:r>
              <a:rPr lang="zh-TW" altLang="zh-TW" sz="1800" b="1" u="sng" dirty="0">
                <a:solidFill>
                  <a:srgbClr val="000000"/>
                </a:solidFill>
                <a:effectLst/>
                <a:ea typeface="Microsoft JhengHei" panose="020B0604030504040204" pitchFamily="34" charset="-120"/>
              </a:rPr>
              <a:t>局部外觀</a:t>
            </a:r>
            <a:r>
              <a:rPr lang="zh-TW" altLang="en-US" sz="1800" b="0" u="none" dirty="0">
                <a:solidFill>
                  <a:srgbClr val="000000"/>
                </a:solidFill>
                <a:effectLst/>
                <a:ea typeface="Microsoft JhengHei" panose="020B0604030504040204" pitchFamily="34" charset="-120"/>
              </a:rPr>
              <a:t> </a:t>
            </a:r>
            <a:r>
              <a:rPr lang="en-US" altLang="zh-TW" sz="1800" dirty="0">
                <a:solidFill>
                  <a:srgbClr val="000000"/>
                </a:solidFill>
                <a:effectLst/>
                <a:ea typeface="Microsoft JhengHei" panose="020B0604030504040204" pitchFamily="34" charset="-120"/>
              </a:rPr>
              <a:t>(local appearance)</a:t>
            </a:r>
            <a:r>
              <a:rPr lang="zh-TW"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特徵點配對</a:t>
            </a:r>
            <a:r>
              <a:rPr lang="zh-TW" altLang="en-US" b="0" u="none" dirty="0"/>
              <a:t>。</a:t>
            </a:r>
            <a:br>
              <a:rPr lang="en-US" altLang="zh-TW" b="0" u="none" dirty="0"/>
            </a:br>
            <a:r>
              <a:rPr lang="zh-TW" altLang="en-US" b="0" u="none" dirty="0"/>
              <a:t>後面也有 </a:t>
            </a:r>
            <a:r>
              <a:rPr lang="zh-TW" altLang="en-US" b="1" u="sng" dirty="0"/>
              <a:t>拼接全景圖</a:t>
            </a:r>
            <a:r>
              <a:rPr lang="zh-TW" altLang="en-US" b="0" u="none" dirty="0"/>
              <a:t> （建立對應點）</a:t>
            </a:r>
            <a:r>
              <a:rPr lang="zh-TW" altLang="en-US" b="1" u="sng" dirty="0">
                <a:highlight>
                  <a:srgbClr val="FFFF00"/>
                </a:highlight>
              </a:rPr>
              <a:t>應用範例</a:t>
            </a:r>
            <a:r>
              <a:rPr lang="zh-TW" altLang="en-US" dirty="0">
                <a:highlight>
                  <a:srgbClr val="FFFF00"/>
                </a:highlight>
              </a:rPr>
              <a:t> 會介紹</a:t>
            </a:r>
            <a:br>
              <a:rPr lang="zh-TW" altLang="en-US" b="0" u="none" dirty="0"/>
            </a:br>
            <a:endParaRPr lang="en-US" altLang="zh-TW" dirty="0"/>
          </a:p>
          <a:p>
            <a:endParaRPr lang="en-US" altLang="zh-TW" dirty="0"/>
          </a:p>
          <a:p>
            <a:r>
              <a:rPr lang="zh-TW" altLang="en-US" dirty="0"/>
              <a:t>接下來 進入範例</a:t>
            </a:r>
            <a:endParaRPr lang="en-US" altLang="zh-TW" dirty="0"/>
          </a:p>
          <a:p>
            <a:endParaRPr lang="en-US" altLang="zh-TW" dirty="0"/>
          </a:p>
          <a:p>
            <a:r>
              <a:rPr lang="en-US" altLang="zh-TW" dirty="0"/>
              <a:t>------------------------------------------</a:t>
            </a:r>
          </a:p>
          <a:p>
            <a:r>
              <a:rPr lang="zh-TW" altLang="en-US" dirty="0"/>
              <a:t>這有很多</a:t>
            </a:r>
            <a:r>
              <a:rPr lang="zh-TW" altLang="en-US" b="1" u="sng" dirty="0"/>
              <a:t>應用</a:t>
            </a:r>
            <a:r>
              <a:rPr lang="zh-TW" altLang="en-US" dirty="0"/>
              <a:t>：</a:t>
            </a:r>
            <a:endParaRPr lang="en-US" altLang="zh-TW" dirty="0"/>
          </a:p>
          <a:p>
            <a:r>
              <a:rPr lang="zh-TW" altLang="en-US" dirty="0"/>
              <a:t>比如 經典 </a:t>
            </a:r>
            <a:r>
              <a:rPr lang="en-US" altLang="zh-TW" b="1" u="sng" dirty="0"/>
              <a:t>stereo matching</a:t>
            </a:r>
            <a:r>
              <a:rPr lang="zh-TW" altLang="en-US" dirty="0"/>
              <a:t>，用</a:t>
            </a:r>
            <a:r>
              <a:rPr lang="zh-TW" altLang="en-US" b="1" u="sng" dirty="0"/>
              <a:t>不同角度</a:t>
            </a:r>
            <a:r>
              <a:rPr lang="zh-TW" altLang="en-US" dirty="0"/>
              <a:t>的兩張照片，來</a:t>
            </a:r>
            <a:r>
              <a:rPr lang="zh-TW" altLang="en-US" b="1" u="sng" dirty="0"/>
              <a:t>重建</a:t>
            </a:r>
            <a:r>
              <a:rPr lang="zh-TW" altLang="en-US" b="1" dirty="0"/>
              <a:t>環境的</a:t>
            </a:r>
            <a:r>
              <a:rPr lang="en-US" altLang="zh-TW" b="0" u="sng" dirty="0"/>
              <a:t>3D</a:t>
            </a:r>
            <a:r>
              <a:rPr lang="zh-TW" altLang="en-US" b="0" u="sng" dirty="0"/>
              <a:t>資訊</a:t>
            </a:r>
            <a:r>
              <a:rPr lang="zh-TW" altLang="en-US" dirty="0"/>
              <a:t>。</a:t>
            </a:r>
            <a:endParaRPr lang="en-US" altLang="zh-TW" dirty="0"/>
          </a:p>
          <a:p>
            <a:r>
              <a:rPr lang="en-US" altLang="zh-TW" dirty="0"/>
              <a:t>(</a:t>
            </a:r>
            <a:r>
              <a:rPr lang="zh-TW" altLang="en-US" dirty="0"/>
              <a:t>在第八章節會有更詳細的探討，敬請期待</a:t>
            </a:r>
            <a:r>
              <a:rPr lang="en-US" altLang="zh-TW" dirty="0"/>
              <a:t>)</a:t>
            </a:r>
            <a:r>
              <a:rPr lang="zh-TW" altLang="en-US" dirty="0"/>
              <a:t> </a:t>
            </a:r>
            <a:endParaRPr lang="en-US" altLang="zh-TW" dirty="0"/>
          </a:p>
          <a:p>
            <a:endParaRPr lang="en-US" altLang="zh-TW" dirty="0"/>
          </a:p>
          <a:p>
            <a:r>
              <a:rPr lang="en-US" altLang="zh-TW" dirty="0"/>
              <a:t>Approaches </a:t>
            </a:r>
            <a:r>
              <a:rPr lang="zh-TW" altLang="en-US" dirty="0"/>
              <a:t>方法 （</a:t>
            </a:r>
            <a:r>
              <a:rPr lang="en-US" altLang="zh-TW" strike="sngStrike" dirty="0"/>
              <a:t>steps </a:t>
            </a:r>
            <a:r>
              <a:rPr lang="zh-TW" altLang="en-US" strike="sngStrike" dirty="0"/>
              <a:t>步驟</a:t>
            </a:r>
            <a:r>
              <a:rPr lang="zh-TW" altLang="en-US" dirty="0"/>
              <a:t>）</a:t>
            </a:r>
            <a:endParaRPr lang="en-US" altLang="zh-TW" dirty="0"/>
          </a:p>
          <a:p>
            <a:r>
              <a:rPr lang="en-US" altLang="zh-TW" dirty="0"/>
              <a:t>video sequences</a:t>
            </a:r>
            <a:r>
              <a:rPr lang="zh-TW" altLang="en-US" dirty="0"/>
              <a:t> 視訊序列</a:t>
            </a:r>
            <a:endParaRPr lang="en-US" altLang="zh-TW" dirty="0"/>
          </a:p>
          <a:p>
            <a:r>
              <a:rPr lang="en-US" altLang="zh-TW" dirty="0"/>
              <a:t>Appearance</a:t>
            </a:r>
            <a:r>
              <a:rPr lang="zh-TW" altLang="en-US" dirty="0"/>
              <a:t>外貌</a:t>
            </a:r>
            <a:endParaRPr lang="en-US" altLang="zh-TW" dirty="0"/>
          </a:p>
          <a:p>
            <a:r>
              <a:rPr lang="en-US" altLang="zh-TW" dirty="0"/>
              <a:t>stitching panoramas</a:t>
            </a:r>
            <a:r>
              <a:rPr lang="zh-TW" altLang="en-US" dirty="0"/>
              <a:t> </a:t>
            </a:r>
            <a:r>
              <a:rPr lang="en-US" altLang="zh-TW" dirty="0"/>
              <a:t>/ˌ</a:t>
            </a:r>
            <a:r>
              <a:rPr lang="en-US" altLang="zh-TW" dirty="0" err="1"/>
              <a:t>pænəˈrɑːmə</a:t>
            </a:r>
            <a:r>
              <a:rPr lang="en-US" altLang="zh-TW" dirty="0"/>
              <a:t>/</a:t>
            </a:r>
            <a:r>
              <a:rPr lang="zh-TW" altLang="en-US" dirty="0"/>
              <a:t> 拼接全景圖</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establishing correspondences </a:t>
            </a:r>
            <a:r>
              <a:rPr lang="zh-TW" altLang="en-US" dirty="0"/>
              <a:t>建立對應點</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9</a:t>
            </a:fld>
            <a:endParaRPr lang="zh-TW" altLang="en-US"/>
          </a:p>
        </p:txBody>
      </p:sp>
    </p:spTree>
    <p:extLst>
      <p:ext uri="{BB962C8B-B14F-4D97-AF65-F5344CB8AC3E}">
        <p14:creationId xmlns:p14="http://schemas.microsoft.com/office/powerpoint/2010/main" val="10276701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這個鐵軌，在 </a:t>
            </a:r>
            <a:r>
              <a:rPr lang="zh-TW" altLang="en-US" b="1" u="sng" dirty="0"/>
              <a:t>二維的視角</a:t>
            </a:r>
            <a:endParaRPr lang="en-US" altLang="zh-TW" b="1" u="sng" dirty="0"/>
          </a:p>
          <a:p>
            <a:pPr marL="228600" indent="-228600">
              <a:buFont typeface="+mj-lt"/>
              <a:buAutoNum type="arabicPeriod"/>
            </a:pPr>
            <a:r>
              <a:rPr lang="zh-TW" altLang="en-US" dirty="0"/>
              <a:t>交於</a:t>
            </a:r>
            <a:r>
              <a:rPr lang="zh-TW" altLang="en-US" b="1" u="sng" dirty="0"/>
              <a:t>中間一點</a:t>
            </a:r>
            <a:endParaRPr lang="en-US" altLang="zh-TW" b="1" u="sng" dirty="0"/>
          </a:p>
          <a:p>
            <a:r>
              <a:rPr lang="en-US" altLang="zh-TW" dirty="0"/>
              <a:t>---------</a:t>
            </a:r>
          </a:p>
          <a:p>
            <a:endParaRPr lang="en-US" altLang="zh-TW" dirty="0"/>
          </a:p>
          <a:p>
            <a:r>
              <a:rPr lang="en-US" altLang="zh-TW" dirty="0"/>
              <a:t>Source: https://</a:t>
            </a:r>
            <a:r>
              <a:rPr lang="en-US" altLang="zh-TW" dirty="0" err="1"/>
              <a:t>www.google.com</a:t>
            </a:r>
            <a:r>
              <a:rPr lang="en-US" altLang="zh-TW" dirty="0"/>
              <a:t>/</a:t>
            </a:r>
            <a:r>
              <a:rPr lang="en-US" altLang="zh-TW" dirty="0" err="1"/>
              <a:t>url?sa</a:t>
            </a:r>
            <a:r>
              <a:rPr lang="en-US" altLang="zh-TW" dirty="0"/>
              <a:t>=</a:t>
            </a:r>
            <a:r>
              <a:rPr lang="en-US" altLang="zh-TW" dirty="0" err="1"/>
              <a:t>i&amp;url</a:t>
            </a:r>
            <a:r>
              <a:rPr lang="en-US" altLang="zh-TW" dirty="0"/>
              <a:t>=http%3A%2F%2Fopass.logdown.com%2Fposts%2F1153364&amp;psig=AOvVaw1_a7l-zyQT2oSbeidzugya&amp;ust=1646620256167000&amp;source=</a:t>
            </a:r>
            <a:r>
              <a:rPr lang="en-US" altLang="zh-TW" dirty="0" err="1"/>
              <a:t>images&amp;cd</a:t>
            </a:r>
            <a:r>
              <a:rPr lang="en-US" altLang="zh-TW" dirty="0"/>
              <a:t>=</a:t>
            </a:r>
            <a:r>
              <a:rPr lang="en-US" altLang="zh-TW" dirty="0" err="1"/>
              <a:t>vfe&amp;ved</a:t>
            </a:r>
            <a:r>
              <a:rPr lang="en-US" altLang="zh-TW" dirty="0"/>
              <a:t>=0CAwQjhxqFwoTCIDM4NG4sPYCFQAAAAAdAAAAABAD</a:t>
            </a:r>
            <a:endParaRPr lang="zh-TW" altLang="en-US" dirty="0"/>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99</a:t>
            </a:fld>
            <a:endParaRPr lang="zh-TW" altLang="en-US"/>
          </a:p>
        </p:txBody>
      </p:sp>
    </p:spTree>
    <p:extLst>
      <p:ext uri="{BB962C8B-B14F-4D97-AF65-F5344CB8AC3E}">
        <p14:creationId xmlns:p14="http://schemas.microsoft.com/office/powerpoint/2010/main" val="25439940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a:t>怎麼求 </a:t>
                </a:r>
                <a:r>
                  <a:rPr lang="zh-TW" altLang="en-US" b="1" u="sng" dirty="0"/>
                  <a:t>消失點</a:t>
                </a:r>
                <a:endParaRPr lang="en-US" altLang="zh-TW" b="1" u="sng" dirty="0"/>
              </a:p>
              <a:p>
                <a:pPr marL="171450"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先做 消失点 的 </a:t>
                </a:r>
                <a:r>
                  <a:rPr lang="zh-TW" altLang="zh-TW" sz="1100" b="1" i="0" u="sng" dirty="0">
                    <a:solidFill>
                      <a:srgbClr val="000000"/>
                    </a:solidFill>
                    <a:effectLst/>
                    <a:ea typeface="Microsoft JhengHei" panose="020B0604030504040204" pitchFamily="34" charset="-120"/>
                  </a:rPr>
                  <a:t>位置假設</a:t>
                </a:r>
                <a:r>
                  <a:rPr lang="zh-TW" altLang="zh-TW" sz="1100" b="0" i="0" dirty="0">
                    <a:solidFill>
                      <a:srgbClr val="000000"/>
                    </a:solidFill>
                    <a:effectLst/>
                    <a:ea typeface="Microsoft JhengHei" panose="020B0604030504040204" pitchFamily="34" charset="-120"/>
                  </a:rPr>
                  <a:t>：</a:t>
                </a:r>
                <a14:m>
                  <m:oMath xmlns:m="http://schemas.openxmlformats.org/officeDocument/2006/math">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𝑣</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𝑖𝑗</m:t>
                        </m:r>
                      </m:sub>
                    </m:sSub>
                    <m:r>
                      <a:rPr lang="zh-TW" altLang="zh-TW" sz="1100" b="0" i="0">
                        <a:solidFill>
                          <a:srgbClr val="000000"/>
                        </a:solidFill>
                        <a:effectLst/>
                        <a:latin typeface="Cambria Math" panose="02040503050406030204" pitchFamily="18" charset="0"/>
                        <a:ea typeface="Microsoft JhengHei" panose="020B0604030504040204" pitchFamily="34" charset="-120"/>
                      </a:rPr>
                      <m:t>=</m:t>
                    </m:r>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acc>
                          <m:accPr>
                            <m:chr m:val="̂"/>
                            <m:ctrlPr>
                              <a:rPr lang="zh-TW" altLang="zh-TW" sz="1100" b="0" i="1">
                                <a:solidFill>
                                  <a:srgbClr val="000000"/>
                                </a:solidFill>
                                <a:effectLst/>
                                <a:latin typeface="Cambria Math" panose="02040503050406030204" pitchFamily="18" charset="0"/>
                                <a:ea typeface="Microsoft JhengHei" panose="020B0604030504040204" pitchFamily="34" charset="-120"/>
                              </a:rPr>
                            </m:ctrlPr>
                          </m:accPr>
                          <m:e>
                            <m:r>
                              <a:rPr lang="zh-TW" altLang="zh-TW" sz="1100" b="0" i="0">
                                <a:solidFill>
                                  <a:srgbClr val="000000"/>
                                </a:solidFill>
                                <a:effectLst/>
                                <a:latin typeface="Cambria Math" panose="02040503050406030204" pitchFamily="18" charset="0"/>
                                <a:ea typeface="Microsoft JhengHei" panose="020B0604030504040204" pitchFamily="34" charset="-120"/>
                              </a:rPr>
                              <m:t>𝑚</m:t>
                            </m:r>
                          </m:e>
                        </m:acc>
                      </m:e>
                      <m:sub>
                        <m:r>
                          <a:rPr lang="zh-TW" altLang="zh-TW" sz="1100" b="0" i="0">
                            <a:solidFill>
                              <a:srgbClr val="000000"/>
                            </a:solidFill>
                            <a:effectLst/>
                            <a:latin typeface="Cambria Math" panose="02040503050406030204" pitchFamily="18" charset="0"/>
                            <a:ea typeface="Microsoft JhengHei" panose="020B0604030504040204" pitchFamily="34" charset="-120"/>
                          </a:rPr>
                          <m:t>𝑖</m:t>
                        </m:r>
                      </m:sub>
                    </m:sSub>
                    <m:r>
                      <a:rPr lang="zh-TW" altLang="zh-TW" sz="1100" b="0" i="0">
                        <a:solidFill>
                          <a:srgbClr val="000000"/>
                        </a:solidFill>
                        <a:effectLst/>
                        <a:latin typeface="Cambria Math" panose="02040503050406030204" pitchFamily="18" charset="0"/>
                        <a:ea typeface="Microsoft JhengHei" panose="020B0604030504040204" pitchFamily="34" charset="-120"/>
                      </a:rPr>
                      <m:t>×</m:t>
                    </m:r>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acc>
                          <m:accPr>
                            <m:chr m:val="̂"/>
                            <m:ctrlPr>
                              <a:rPr lang="zh-TW" altLang="zh-TW" sz="1100" b="0" i="1">
                                <a:solidFill>
                                  <a:srgbClr val="000000"/>
                                </a:solidFill>
                                <a:effectLst/>
                                <a:latin typeface="Cambria Math" panose="02040503050406030204" pitchFamily="18" charset="0"/>
                                <a:ea typeface="Microsoft JhengHei" panose="020B0604030504040204" pitchFamily="34" charset="-120"/>
                              </a:rPr>
                            </m:ctrlPr>
                          </m:accPr>
                          <m:e>
                            <m:r>
                              <a:rPr lang="zh-TW" altLang="zh-TW" sz="1100" b="0" i="0">
                                <a:solidFill>
                                  <a:srgbClr val="000000"/>
                                </a:solidFill>
                                <a:effectLst/>
                                <a:latin typeface="Cambria Math" panose="02040503050406030204" pitchFamily="18" charset="0"/>
                                <a:ea typeface="Microsoft JhengHei" panose="020B0604030504040204" pitchFamily="34" charset="-120"/>
                              </a:rPr>
                              <m:t>𝑚</m:t>
                            </m:r>
                          </m:e>
                        </m:acc>
                      </m:e>
                      <m:sub>
                        <m:r>
                          <a:rPr lang="zh-TW" altLang="zh-TW" sz="1100" b="0" i="0">
                            <a:solidFill>
                              <a:srgbClr val="000000"/>
                            </a:solidFill>
                            <a:effectLst/>
                            <a:latin typeface="Cambria Math" panose="02040503050406030204" pitchFamily="18" charset="0"/>
                            <a:ea typeface="Microsoft JhengHei" panose="020B0604030504040204" pitchFamily="34" charset="-120"/>
                          </a:rPr>
                          <m:t>𝑗</m:t>
                        </m:r>
                      </m:sub>
                    </m:sSub>
                  </m:oMath>
                </a14:m>
                <a:endParaRPr lang="zh-TW" altLang="zh-TW" sz="1100" b="0" i="0" dirty="0">
                  <a:solidFill>
                    <a:srgbClr val="000000"/>
                  </a:solidFill>
                  <a:effectLst/>
                  <a:ea typeface="Microsoft JhengHei" panose="020B0604030504040204" pitchFamily="34" charset="-120"/>
                </a:endParaRPr>
              </a:p>
              <a:p>
                <a:pPr marL="742950" lvl="1" indent="-285750" rtl="0" fontAlgn="ctr">
                  <a:spcBef>
                    <a:spcPts val="0"/>
                  </a:spcBef>
                  <a:spcAft>
                    <a:spcPts val="0"/>
                  </a:spcAft>
                  <a:buFont typeface="Arial" panose="020B0604020202020204" pitchFamily="34" charset="0"/>
                  <a:buChar char="•"/>
                </a:pPr>
                <a14:m>
                  <m:oMath xmlns:m="http://schemas.openxmlformats.org/officeDocument/2006/math">
                    <m:r>
                      <a:rPr lang="zh-TW" altLang="zh-TW" sz="1100" b="0" i="0">
                        <a:effectLst/>
                        <a:latin typeface="Cambria Math" panose="02040503050406030204" pitchFamily="18" charset="0"/>
                        <a:ea typeface="Microsoft JhengHei" panose="020B0604030504040204" pitchFamily="34" charset="-120"/>
                      </a:rPr>
                      <m:t>𝑚</m:t>
                    </m:r>
                  </m:oMath>
                </a14:m>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三維</a:t>
                </a:r>
                <a:r>
                  <a:rPr lang="zh-TW" altLang="zh-TW" sz="1100" b="0" i="0" dirty="0">
                    <a:solidFill>
                      <a:srgbClr val="000000"/>
                    </a:solidFill>
                    <a:effectLst/>
                    <a:ea typeface="Microsoft JhengHei" panose="020B0604030504040204" pitchFamily="34" charset="-120"/>
                  </a:rPr>
                  <a:t>下 的 </a:t>
                </a:r>
                <a:r>
                  <a:rPr lang="zh-TW" altLang="zh-TW" sz="1100" b="1" i="0" u="sng" dirty="0">
                    <a:solidFill>
                      <a:srgbClr val="000000"/>
                    </a:solidFill>
                    <a:effectLst/>
                    <a:ea typeface="Microsoft JhengHei" panose="020B0604030504040204" pitchFamily="34" charset="-120"/>
                  </a:rPr>
                  <a:t>直線方程</a:t>
                </a:r>
                <a:r>
                  <a:rPr lang="zh-TW" altLang="zh-TW" sz="1100" b="1" i="0" dirty="0">
                    <a:solidFill>
                      <a:srgbClr val="000000"/>
                    </a:solidFill>
                    <a:effectLst/>
                    <a:ea typeface="Microsoft JhengHei" panose="020B0604030504040204" pitchFamily="34" charset="-120"/>
                  </a:rPr>
                  <a:t>，</a:t>
                </a:r>
                <a:endParaRPr lang="en-US" altLang="zh-TW" sz="1100" b="1" i="0" dirty="0">
                  <a:solidFill>
                    <a:srgbClr val="000000"/>
                  </a:solidFill>
                  <a:effectLst/>
                  <a:ea typeface="Microsoft JhengHei" panose="020B0604030504040204" pitchFamily="34" charset="-120"/>
                </a:endParaRPr>
              </a:p>
              <a:p>
                <a:pPr marL="1200150" lvl="2" indent="-285750" rtl="0" fontAlgn="ctr">
                  <a:spcBef>
                    <a:spcPts val="0"/>
                  </a:spcBef>
                  <a:spcAft>
                    <a:spcPts val="0"/>
                  </a:spcAft>
                  <a:buFont typeface="Arial" panose="020B0604020202020204" pitchFamily="34" charset="0"/>
                  <a:buChar char="•"/>
                </a:pPr>
                <a14:m>
                  <m:oMath xmlns:m="http://schemas.openxmlformats.org/officeDocument/2006/math">
                    <m:sSub>
                      <m:sSubPr>
                        <m:ctrlPr>
                          <a:rPr lang="zh-TW" altLang="zh-TW" sz="1100" b="0" i="1">
                            <a:effectLst/>
                            <a:latin typeface="Cambria Math" panose="02040503050406030204" pitchFamily="18" charset="0"/>
                            <a:ea typeface="Microsoft JhengHei" panose="020B0604030504040204" pitchFamily="34" charset="-120"/>
                          </a:rPr>
                        </m:ctrlPr>
                      </m:sSubPr>
                      <m:e>
                        <m:acc>
                          <m:accPr>
                            <m:chr m:val="̂"/>
                            <m:ctrlPr>
                              <a:rPr lang="zh-TW" altLang="zh-TW" sz="1100" b="0" i="1">
                                <a:effectLst/>
                                <a:latin typeface="Cambria Math" panose="02040503050406030204" pitchFamily="18" charset="0"/>
                                <a:ea typeface="Microsoft JhengHei" panose="020B0604030504040204" pitchFamily="34" charset="-120"/>
                              </a:rPr>
                            </m:ctrlPr>
                          </m:accPr>
                          <m:e>
                            <m:r>
                              <a:rPr lang="zh-TW" altLang="zh-TW" sz="1100" b="0" i="0">
                                <a:effectLst/>
                                <a:latin typeface="Cambria Math" panose="02040503050406030204" pitchFamily="18" charset="0"/>
                                <a:ea typeface="Microsoft JhengHei" panose="020B0604030504040204" pitchFamily="34" charset="-120"/>
                              </a:rPr>
                              <m:t>𝑚</m:t>
                            </m:r>
                          </m:e>
                        </m:acc>
                      </m:e>
                      <m:sub>
                        <m:r>
                          <a:rPr lang="zh-TW" altLang="zh-TW" sz="1100" b="0" i="0">
                            <a:effectLst/>
                            <a:latin typeface="Cambria Math" panose="02040503050406030204" pitchFamily="18" charset="0"/>
                            <a:ea typeface="Microsoft JhengHei" panose="020B0604030504040204" pitchFamily="34" charset="-120"/>
                          </a:rPr>
                          <m:t>𝑖</m:t>
                        </m:r>
                      </m:sub>
                    </m:sSub>
                    <m:r>
                      <a:rPr lang="zh-TW" altLang="zh-TW" sz="1100" b="0" i="0">
                        <a:effectLst/>
                        <a:latin typeface="Cambria Math" panose="02040503050406030204" pitchFamily="18" charset="0"/>
                        <a:ea typeface="Microsoft JhengHei" panose="020B0604030504040204" pitchFamily="34" charset="-120"/>
                      </a:rPr>
                      <m:t>、</m:t>
                    </m:r>
                    <m:sSub>
                      <m:sSubPr>
                        <m:ctrlPr>
                          <a:rPr lang="zh-TW" altLang="zh-TW" sz="1100" b="0" i="1">
                            <a:effectLst/>
                            <a:latin typeface="Cambria Math" panose="02040503050406030204" pitchFamily="18" charset="0"/>
                            <a:ea typeface="Microsoft JhengHei" panose="020B0604030504040204" pitchFamily="34" charset="-120"/>
                          </a:rPr>
                        </m:ctrlPr>
                      </m:sSubPr>
                      <m:e>
                        <m:acc>
                          <m:accPr>
                            <m:chr m:val="̂"/>
                            <m:ctrlPr>
                              <a:rPr lang="zh-TW" altLang="zh-TW" sz="1100" b="0" i="1">
                                <a:effectLst/>
                                <a:latin typeface="Cambria Math" panose="02040503050406030204" pitchFamily="18" charset="0"/>
                                <a:ea typeface="Microsoft JhengHei" panose="020B0604030504040204" pitchFamily="34" charset="-120"/>
                              </a:rPr>
                            </m:ctrlPr>
                          </m:accPr>
                          <m:e>
                            <m:r>
                              <a:rPr lang="zh-TW" altLang="zh-TW" sz="1100" b="0" i="0">
                                <a:effectLst/>
                                <a:latin typeface="Cambria Math" panose="02040503050406030204" pitchFamily="18" charset="0"/>
                                <a:ea typeface="Microsoft JhengHei" panose="020B0604030504040204" pitchFamily="34" charset="-120"/>
                              </a:rPr>
                              <m:t>𝑚</m:t>
                            </m:r>
                          </m:e>
                        </m:acc>
                      </m:e>
                      <m:sub>
                        <m:r>
                          <a:rPr lang="zh-TW" altLang="zh-TW" sz="1100" b="0" i="0">
                            <a:effectLst/>
                            <a:latin typeface="Cambria Math" panose="02040503050406030204" pitchFamily="18" charset="0"/>
                            <a:ea typeface="Microsoft JhengHei" panose="020B0604030504040204" pitchFamily="34" charset="-120"/>
                          </a:rPr>
                          <m:t>𝑗</m:t>
                        </m:r>
                      </m:sub>
                    </m:sSub>
                  </m:oMath>
                </a14:m>
                <a:r>
                  <a:rPr lang="zh-TW" altLang="zh-TW" sz="1100" b="1" i="0" dirty="0">
                    <a:solidFill>
                      <a:srgbClr val="000000"/>
                    </a:solidFill>
                    <a:effectLst/>
                    <a:ea typeface="Microsoft JhengHei" panose="020B0604030504040204" pitchFamily="34" charset="-120"/>
                  </a:rPr>
                  <a:t> 代表 </a:t>
                </a:r>
                <a:r>
                  <a:rPr lang="zh-TW" altLang="zh-TW" sz="1100" b="1" i="0" u="sng" dirty="0">
                    <a:solidFill>
                      <a:srgbClr val="000000"/>
                    </a:solidFill>
                    <a:effectLst/>
                    <a:ea typeface="Microsoft JhengHei" panose="020B0604030504040204" pitchFamily="34" charset="-120"/>
                  </a:rPr>
                  <a:t>任意兩條直線</a:t>
                </a:r>
                <a:r>
                  <a:rPr lang="zh-TW" altLang="en-US" sz="1100" b="1" i="0" u="sng"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做 </a:t>
                </a:r>
                <a:r>
                  <a:rPr lang="zh-TW" altLang="zh-TW" sz="1100" b="1" i="0" u="sng" dirty="0">
                    <a:solidFill>
                      <a:srgbClr val="000000"/>
                    </a:solidFill>
                    <a:effectLst/>
                    <a:ea typeface="Microsoft JhengHei" panose="020B0604030504040204" pitchFamily="34" charset="-120"/>
                  </a:rPr>
                  <a:t>外積</a:t>
                </a:r>
                <a:r>
                  <a:rPr lang="zh-TW" altLang="zh-TW" sz="1100" b="0" i="0" dirty="0">
                    <a:solidFill>
                      <a:srgbClr val="000000"/>
                    </a:solidFill>
                    <a:effectLst/>
                    <a:ea typeface="Microsoft JhengHei" panose="020B0604030504040204" pitchFamily="34" charset="-120"/>
                  </a:rPr>
                  <a:t>，</a:t>
                </a:r>
                <a:br>
                  <a:rPr lang="en-US" altLang="zh-TW" sz="1100" b="0" i="0" dirty="0">
                    <a:solidFill>
                      <a:srgbClr val="000000"/>
                    </a:solidFill>
                    <a:effectLst/>
                    <a:ea typeface="Microsoft JhengHei" panose="020B0604030504040204" pitchFamily="34" charset="-120"/>
                  </a:rPr>
                </a:br>
                <a:r>
                  <a:rPr lang="zh-TW" altLang="zh-TW" sz="1100" b="0" i="0" dirty="0">
                    <a:solidFill>
                      <a:srgbClr val="000000"/>
                    </a:solidFill>
                    <a:effectLst/>
                    <a:ea typeface="Microsoft JhengHei" panose="020B0604030504040204" pitchFamily="34" charset="-120"/>
                  </a:rPr>
                  <a:t>得到 </a:t>
                </a:r>
                <a:r>
                  <a:rPr lang="zh-TW" altLang="zh-TW" sz="1100" b="1" i="0" u="sng" dirty="0">
                    <a:solidFill>
                      <a:srgbClr val="000000"/>
                    </a:solidFill>
                    <a:effectLst/>
                    <a:ea typeface="Microsoft JhengHei" panose="020B0604030504040204" pitchFamily="34" charset="-120"/>
                  </a:rPr>
                  <a:t>消失點</a:t>
                </a:r>
                <a:r>
                  <a:rPr lang="zh-TW" altLang="zh-TW" sz="1100" b="0" i="0" dirty="0">
                    <a:solidFill>
                      <a:srgbClr val="000000"/>
                    </a:solidFill>
                    <a:effectLst/>
                    <a:ea typeface="Microsoft JhengHei" panose="020B0604030504040204" pitchFamily="34" charset="-120"/>
                  </a:rPr>
                  <a:t> 的 </a:t>
                </a:r>
                <a:r>
                  <a:rPr lang="zh-TW" altLang="zh-TW" sz="1100" b="1" i="0" u="sng" dirty="0">
                    <a:solidFill>
                      <a:srgbClr val="000000"/>
                    </a:solidFill>
                    <a:effectLst/>
                    <a:ea typeface="Microsoft JhengHei" panose="020B0604030504040204" pitchFamily="34" charset="-120"/>
                  </a:rPr>
                  <a:t>位置假設 </a:t>
                </a:r>
                <a14:m>
                  <m:oMath xmlns:m="http://schemas.openxmlformats.org/officeDocument/2006/math">
                    <m:sSub>
                      <m:sSubPr>
                        <m:ctrlPr>
                          <a:rPr lang="zh-TW" altLang="zh-TW" sz="1100" b="0" i="1">
                            <a:effectLst/>
                            <a:latin typeface="Cambria Math" panose="02040503050406030204" pitchFamily="18" charset="0"/>
                            <a:ea typeface="Microsoft JhengHei" panose="020B0604030504040204" pitchFamily="34" charset="-120"/>
                          </a:rPr>
                        </m:ctrlPr>
                      </m:sSubPr>
                      <m:e>
                        <m:r>
                          <a:rPr lang="zh-TW" altLang="zh-TW" sz="1100" b="0" i="0">
                            <a:effectLst/>
                            <a:latin typeface="Cambria Math" panose="02040503050406030204" pitchFamily="18" charset="0"/>
                            <a:ea typeface="Microsoft JhengHei" panose="020B0604030504040204" pitchFamily="34" charset="-120"/>
                          </a:rPr>
                          <m:t>𝒗</m:t>
                        </m:r>
                      </m:e>
                      <m:sub>
                        <m:r>
                          <a:rPr lang="zh-TW" altLang="zh-TW" sz="1100" b="0" i="0">
                            <a:effectLst/>
                            <a:latin typeface="Cambria Math" panose="02040503050406030204" pitchFamily="18" charset="0"/>
                            <a:ea typeface="Microsoft JhengHei" panose="020B0604030504040204" pitchFamily="34" charset="-120"/>
                          </a:rPr>
                          <m:t>𝒊𝒋</m:t>
                        </m:r>
                      </m:sub>
                    </m:sSub>
                  </m:oMath>
                </a14:m>
                <a:endParaRPr lang="zh-TW" altLang="zh-TW" sz="1100" b="0" i="0" dirty="0">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endParaRPr lang="en-US" altLang="zh-TW" sz="1100" b="0" i="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所以 </a:t>
                </a:r>
                <a:r>
                  <a:rPr lang="zh-TW" altLang="zh-TW" sz="1100" b="1" i="0" u="sng" dirty="0">
                    <a:solidFill>
                      <a:srgbClr val="000000"/>
                    </a:solidFill>
                    <a:effectLst/>
                    <a:ea typeface="Microsoft JhengHei" panose="020B0604030504040204" pitchFamily="34" charset="-120"/>
                  </a:rPr>
                  <a:t>任兩條直線配對</a:t>
                </a:r>
                <a:r>
                  <a:rPr lang="zh-TW" altLang="zh-TW" sz="1100" b="0" i="0" dirty="0">
                    <a:solidFill>
                      <a:srgbClr val="000000"/>
                    </a:solidFill>
                    <a:effectLst/>
                    <a:ea typeface="Microsoft JhengHei" panose="020B0604030504040204" pitchFamily="34" charset="-120"/>
                  </a:rPr>
                  <a:t>，會有 </a:t>
                </a:r>
                <a:r>
                  <a:rPr lang="zh-TW" altLang="zh-TW" sz="1100" b="1" i="0" u="sng" dirty="0">
                    <a:solidFill>
                      <a:srgbClr val="000000"/>
                    </a:solidFill>
                    <a:effectLst/>
                    <a:ea typeface="Microsoft JhengHei" panose="020B0604030504040204" pitchFamily="34" charset="-120"/>
                  </a:rPr>
                  <a:t>很多 位置假設</a:t>
                </a:r>
                <a:endParaRPr lang="zh-TW" altLang="zh-TW" sz="1100" b="0" i="0" dirty="0">
                  <a:solidFill>
                    <a:srgbClr val="000000"/>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要 評估 </a:t>
                </a:r>
                <a:r>
                  <a:rPr lang="zh-TW" altLang="zh-TW" sz="1100" b="1" i="0" u="sng" dirty="0">
                    <a:solidFill>
                      <a:srgbClr val="000000"/>
                    </a:solidFill>
                    <a:effectLst/>
                    <a:ea typeface="Microsoft JhengHei" panose="020B0604030504040204" pitchFamily="34" charset="-120"/>
                  </a:rPr>
                  <a:t>哪個假設 最好</a:t>
                </a:r>
                <a:endParaRPr lang="zh-TW" altLang="zh-TW" sz="1100" b="0" i="0" dirty="0">
                  <a:effectLst/>
                  <a:ea typeface="Microsoft JhengHei" panose="020B0604030504040204" pitchFamily="34" charset="-120"/>
                </a:endParaRPr>
              </a:p>
              <a:p>
                <a:pPr marL="171450" indent="-171450" rtl="0" fontAlgn="ctr">
                  <a:spcBef>
                    <a:spcPts val="0"/>
                  </a:spcBef>
                  <a:spcAft>
                    <a:spcPts val="0"/>
                  </a:spcAft>
                  <a:buFont typeface="Arial" panose="020B0604020202020204" pitchFamily="34" charset="0"/>
                  <a:buChar char="•"/>
                </a:pPr>
                <a:endParaRPr lang="en-US" altLang="zh-TW" sz="1100" b="0" i="0" dirty="0">
                  <a:solidFill>
                    <a:srgbClr val="000000"/>
                  </a:solidFill>
                  <a:effectLst/>
                  <a:ea typeface="Microsoft JhengHei" panose="020B0604030504040204" pitchFamily="34" charset="-120"/>
                </a:endParaRPr>
              </a:p>
              <a:p>
                <a:pPr mar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用</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兩個指標</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評估</a:t>
                </a:r>
              </a:p>
              <a:p>
                <a:r>
                  <a:rPr lang="zh-TW" altLang="en-US" b="0" u="none" dirty="0"/>
                  <a:t>（下一頁）</a:t>
                </a:r>
                <a:endParaRPr lang="en-US" altLang="zh-TW" dirty="0"/>
              </a:p>
              <a:p>
                <a:pPr marL="171450" lvl="0" indent="-171450">
                  <a:buFont typeface="Arial" panose="020B0604020202020204" pitchFamily="34" charset="0"/>
                  <a:buChar char="•"/>
                </a:pPr>
                <a:endParaRPr lang="en-US" altLang="zh-TW" b="0" u="none" dirty="0"/>
              </a:p>
              <a:p>
                <a:pPr marL="171450" lvl="0" indent="-171450">
                  <a:buFont typeface="Arial" panose="020B0604020202020204" pitchFamily="34" charset="0"/>
                  <a:buChar char="•"/>
                </a:pPr>
                <a:endParaRPr lang="en-US" altLang="zh-TW" b="0" u="none" dirty="0"/>
              </a:p>
            </p:txBody>
          </p:sp>
        </mc:Choice>
        <mc:Fallback xmlns="">
          <p:sp>
            <p:nvSpPr>
              <p:cNvPr id="3" name="備忘稿版面配置區 2"/>
              <p:cNvSpPr>
                <a:spLocks noGrp="1"/>
              </p:cNvSpPr>
              <p:nvPr>
                <p:ph type="body" idx="1"/>
              </p:nvPr>
            </p:nvSpPr>
            <p:spPr/>
            <p:txBody>
              <a:bodyPr/>
              <a:lstStyle/>
              <a:p>
                <a:r>
                  <a:rPr lang="zh-TW" altLang="en-US" dirty="0"/>
                  <a:t>怎麼求消失點，</a:t>
                </a:r>
                <a:endParaRPr lang="en-US" altLang="zh-TW" dirty="0"/>
              </a:p>
              <a:p>
                <a:r>
                  <a:rPr lang="zh-TW" altLang="en-US" dirty="0"/>
                  <a:t>先做 消失点 的 </a:t>
                </a:r>
                <a:r>
                  <a:rPr lang="zh-TW" altLang="en-US" b="1" u="sng" dirty="0"/>
                  <a:t>位置假設</a:t>
                </a:r>
                <a:r>
                  <a:rPr lang="zh-TW" altLang="en-US" dirty="0"/>
                  <a:t>：</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a:t>m: </a:t>
                </a:r>
                <a:r>
                  <a:rPr lang="zh-TW" altLang="en-US" b="1" u="sng" dirty="0"/>
                  <a:t>三維</a:t>
                </a:r>
                <a:r>
                  <a:rPr lang="zh-TW" altLang="en-US" dirty="0"/>
                  <a:t>下 的 </a:t>
                </a:r>
                <a:r>
                  <a:rPr lang="zh-TW" altLang="en-US" b="1" u="sng" dirty="0"/>
                  <a:t>直線方程</a:t>
                </a:r>
                <a:r>
                  <a:rPr lang="zh-TW" altLang="en-US" b="1" u="none" dirty="0"/>
                  <a:t>，</a:t>
                </a:r>
                <a:r>
                  <a:rPr lang="en-US" altLang="zh-TW" sz="1200" b="0" i="0" u="none" dirty="0">
                    <a:latin typeface="Cambria Math" panose="02040503050406030204" pitchFamily="18" charset="0"/>
                  </a:rPr>
                  <a:t>𝑚 ̂_𝑖</a:t>
                </a:r>
                <a:r>
                  <a:rPr lang="zh-TW" altLang="en-US" sz="1200" b="0" i="0" u="none" baseline="0" dirty="0">
                    <a:latin typeface="Cambria Math" panose="02040503050406030204" pitchFamily="18" charset="0"/>
                  </a:rPr>
                  <a:t> 、</a:t>
                </a:r>
                <a:r>
                  <a:rPr lang="en-US" altLang="zh-TW" sz="1200" b="0" i="0" u="none" dirty="0">
                    <a:latin typeface="Cambria Math" panose="02040503050406030204" pitchFamily="18" charset="0"/>
                  </a:rPr>
                  <a:t>𝑚 ̂_𝑗</a:t>
                </a:r>
                <a:r>
                  <a:rPr lang="zh-TW" altLang="en-US" b="1" u="none" dirty="0"/>
                  <a:t> 代表 </a:t>
                </a:r>
                <a:r>
                  <a:rPr lang="zh-TW" altLang="en-US" b="1" u="sng" dirty="0"/>
                  <a:t>任意兩條直線</a:t>
                </a:r>
                <a:r>
                  <a:rPr lang="zh-TW" altLang="en-US" b="0" u="none" dirty="0"/>
                  <a:t> </a:t>
                </a:r>
                <a:br>
                  <a:rPr lang="en-US" altLang="zh-TW" b="0" u="none" dirty="0"/>
                </a:br>
                <a:r>
                  <a:rPr lang="zh-TW" altLang="en-US" dirty="0"/>
                  <a:t>做 </a:t>
                </a:r>
                <a:r>
                  <a:rPr lang="zh-TW" altLang="en-US" b="1" u="sng" dirty="0"/>
                  <a:t>外積</a:t>
                </a:r>
                <a:r>
                  <a:rPr lang="zh-TW" altLang="en-US" dirty="0"/>
                  <a:t>，得到 消失點 的 </a:t>
                </a:r>
                <a:r>
                  <a:rPr lang="zh-TW" altLang="en-US" b="1" u="sng" dirty="0"/>
                  <a:t>位置假設 </a:t>
                </a:r>
                <a:r>
                  <a:rPr lang="en-US" altLang="zh-TW" sz="1200" b="1" i="0" u="none" dirty="0">
                    <a:latin typeface="Cambria Math" panose="02040503050406030204" pitchFamily="18" charset="0"/>
                  </a:rPr>
                  <a:t>𝒗_𝒊𝒋</a:t>
                </a:r>
                <a:endParaRPr lang="en-US" altLang="zh-TW" b="1" i="1" u="none" dirty="0"/>
              </a:p>
              <a:p>
                <a:pPr marL="171450" lvl="0" indent="-171450">
                  <a:buFont typeface="Arial" panose="020B0604020202020204" pitchFamily="34" charset="0"/>
                  <a:buChar char="•"/>
                </a:pPr>
                <a:endParaRPr lang="en-US" altLang="zh-TW" dirty="0"/>
              </a:p>
              <a:p>
                <a:pPr marL="0" lvl="0" indent="0">
                  <a:buFont typeface="Arial" panose="020B0604020202020204" pitchFamily="34" charset="0"/>
                  <a:buNone/>
                </a:pPr>
                <a:r>
                  <a:rPr lang="zh-TW" altLang="en-US" dirty="0"/>
                  <a:t>所以 </a:t>
                </a:r>
                <a:r>
                  <a:rPr lang="zh-TW" altLang="en-US" b="1" u="sng" dirty="0"/>
                  <a:t>任兩條直線配對</a:t>
                </a:r>
                <a:r>
                  <a:rPr lang="zh-TW" altLang="en-US" dirty="0"/>
                  <a:t>，會有 </a:t>
                </a:r>
                <a:r>
                  <a:rPr lang="zh-TW" altLang="en-US" b="1" u="sng" dirty="0"/>
                  <a:t>很多</a:t>
                </a:r>
                <a:r>
                  <a:rPr lang="zh-TW" altLang="en-US" b="0" u="none" dirty="0"/>
                  <a:t> </a:t>
                </a:r>
                <a:r>
                  <a:rPr lang="zh-TW" altLang="en-US" b="1" u="sng" dirty="0"/>
                  <a:t>位置假設</a:t>
                </a:r>
                <a:endParaRPr lang="en-US" altLang="zh-TW" b="1" u="sng" dirty="0"/>
              </a:p>
              <a:p>
                <a:pPr marL="171450" lvl="0" indent="-171450">
                  <a:buFont typeface="Arial" panose="020B0604020202020204" pitchFamily="34" charset="0"/>
                  <a:buChar char="•"/>
                </a:pPr>
                <a:r>
                  <a:rPr lang="zh-TW" altLang="en-US" dirty="0"/>
                  <a:t>要 評估 </a:t>
                </a:r>
                <a:r>
                  <a:rPr lang="zh-TW" altLang="en-US" b="1" u="sng" dirty="0"/>
                  <a:t>哪個假設 最好</a:t>
                </a:r>
                <a:endParaRPr lang="en-US" altLang="zh-TW" b="1" u="sng" dirty="0"/>
              </a:p>
              <a:p>
                <a:pPr marL="171450" lvl="0" indent="-171450">
                  <a:buFont typeface="Arial" panose="020B0604020202020204" pitchFamily="34" charset="0"/>
                  <a:buChar char="•"/>
                </a:pPr>
                <a:endParaRPr lang="en-US" altLang="zh-TW" b="1" u="sng" dirty="0"/>
              </a:p>
              <a:p>
                <a:pPr marL="0" lvl="0" indent="0">
                  <a:buFont typeface="Arial" panose="020B0604020202020204" pitchFamily="34" charset="0"/>
                  <a:buNone/>
                </a:pPr>
                <a:r>
                  <a:rPr lang="zh-TW" altLang="en-US" b="0" u="none" dirty="0"/>
                  <a:t>怎麼評估？</a:t>
                </a:r>
                <a:endParaRPr lang="en-US" altLang="zh-TW" b="0" u="none" dirty="0"/>
              </a:p>
              <a:p>
                <a:pPr marL="171450" lvl="0" indent="-171450">
                  <a:buFont typeface="Arial" panose="020B0604020202020204" pitchFamily="34" charset="0"/>
                  <a:buChar char="•"/>
                </a:pPr>
                <a:r>
                  <a:rPr lang="zh-TW" altLang="en-US" b="0" u="none" dirty="0"/>
                  <a:t>為</a:t>
                </a:r>
                <a:r>
                  <a:rPr lang="zh-TW" altLang="en-US" b="1" u="sng" dirty="0"/>
                  <a:t>每個假設</a:t>
                </a:r>
                <a:r>
                  <a:rPr lang="zh-TW" altLang="en-US" b="0" u="none" dirty="0"/>
                  <a:t>，找對應</a:t>
                </a:r>
                <a:r>
                  <a:rPr lang="zh-TW" altLang="en-US" b="1" u="sng" dirty="0"/>
                  <a:t>權重</a:t>
                </a:r>
                <a:r>
                  <a:rPr lang="zh-TW" altLang="en-US" b="0" u="none" dirty="0"/>
                  <a:t>（下一頁）</a:t>
                </a:r>
                <a:endParaRPr lang="en-US" altLang="zh-TW" b="0" u="none" dirty="0"/>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100</a:t>
            </a:fld>
            <a:endParaRPr lang="zh-TW" altLang="en-US"/>
          </a:p>
        </p:txBody>
      </p:sp>
    </p:spTree>
    <p:extLst>
      <p:ext uri="{BB962C8B-B14F-4D97-AF65-F5344CB8AC3E}">
        <p14:creationId xmlns:p14="http://schemas.microsoft.com/office/powerpoint/2010/main" val="1346661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第一個 評估</a:t>
                </a:r>
                <a:r>
                  <a:rPr lang="zh-TW" altLang="zh-TW" sz="1100" b="1" i="0" u="sng" dirty="0">
                    <a:solidFill>
                      <a:srgbClr val="000000"/>
                    </a:solidFill>
                    <a:effectLst/>
                    <a:ea typeface="Microsoft JhengHei" panose="020B0604030504040204" pitchFamily="34" charset="-120"/>
                  </a:rPr>
                  <a:t>消失點假設</a:t>
                </a:r>
                <a:r>
                  <a:rPr lang="zh-TW" altLang="zh-TW" sz="1100" b="0" i="0" dirty="0">
                    <a:solidFill>
                      <a:srgbClr val="000000"/>
                    </a:solidFill>
                    <a:effectLst/>
                    <a:ea typeface="Microsoft JhengHei" panose="020B0604030504040204" pitchFamily="34" charset="-120"/>
                  </a:rPr>
                  <a:t> 的指標：</a:t>
                </a:r>
                <a:r>
                  <a:rPr lang="zh-TW" altLang="zh-TW" sz="1100" b="1" i="0" u="sng" dirty="0">
                    <a:solidFill>
                      <a:srgbClr val="000000"/>
                    </a:solidFill>
                    <a:effectLst/>
                    <a:ea typeface="Microsoft JhengHei" panose="020B0604030504040204" pitchFamily="34" charset="-120"/>
                  </a:rPr>
                  <a:t>權重</a:t>
                </a:r>
                <a:endParaRPr lang="en-US" altLang="zh-TW" sz="1100" b="1" i="0" u="sng" dirty="0">
                  <a:solidFill>
                    <a:srgbClr val="000000"/>
                  </a:solidFill>
                  <a:effectLst/>
                  <a:ea typeface="Microsoft JhengHei" panose="020B0604030504040204" pitchFamily="34" charset="-120"/>
                </a:endParaRPr>
              </a:p>
              <a:p>
                <a:pPr marL="0" indent="0" rtl="0" fontAlgn="ctr">
                  <a:spcBef>
                    <a:spcPts val="0"/>
                  </a:spcBef>
                  <a:spcAft>
                    <a:spcPts val="0"/>
                  </a:spcAft>
                  <a:buFont typeface="Arial" panose="020B0604020202020204" pitchFamily="34" charset="0"/>
                  <a:buNone/>
                </a:pPr>
                <a:endParaRPr lang="zh-TW" altLang="zh-TW" sz="1100" b="0" i="0"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用剛得到的</a:t>
                </a:r>
                <a14:m>
                  <m:oMath xmlns:m="http://schemas.openxmlformats.org/officeDocument/2006/math">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𝑣</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𝑖𝑗</m:t>
                        </m:r>
                      </m:sub>
                    </m:sSub>
                  </m:oMath>
                </a14:m>
                <a:r>
                  <a:rPr lang="zh-TW" altLang="zh-TW" sz="1100" b="0" i="0" dirty="0">
                    <a:solidFill>
                      <a:srgbClr val="000000"/>
                    </a:solidFill>
                    <a:effectLst/>
                    <a:ea typeface="Microsoft JhengHei" panose="020B0604030504040204" pitchFamily="34" charset="-120"/>
                  </a:rPr>
                  <a:t>，算 對應</a:t>
                </a:r>
                <a:r>
                  <a:rPr lang="zh-TW" altLang="zh-TW" sz="1100" b="1" i="0" u="sng" dirty="0">
                    <a:solidFill>
                      <a:srgbClr val="000000"/>
                    </a:solidFill>
                    <a:effectLst/>
                    <a:ea typeface="Microsoft JhengHei" panose="020B0604030504040204" pitchFamily="34" charset="-120"/>
                  </a:rPr>
                  <a:t>權重</a:t>
                </a:r>
                <a:r>
                  <a:rPr lang="zh-TW" altLang="zh-TW" sz="1100" b="0" i="0" dirty="0">
                    <a:solidFill>
                      <a:srgbClr val="000000"/>
                    </a:solidFill>
                    <a:effectLst/>
                    <a:ea typeface="Microsoft JhengHei" panose="020B0604030504040204" pitchFamily="34" charset="-120"/>
                  </a:rPr>
                  <a:t>：</a:t>
                </a:r>
                <a14:m>
                  <m:oMath xmlns:m="http://schemas.openxmlformats.org/officeDocument/2006/math">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𝑤</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𝑖𝑗</m:t>
                        </m:r>
                      </m:sub>
                    </m:sSub>
                    <m:r>
                      <a:rPr lang="zh-TW" altLang="zh-TW" sz="1100" b="0" i="0">
                        <a:solidFill>
                          <a:srgbClr val="000000"/>
                        </a:solidFill>
                        <a:effectLst/>
                        <a:latin typeface="Cambria Math" panose="02040503050406030204" pitchFamily="18" charset="0"/>
                        <a:ea typeface="Microsoft JhengHei" panose="020B0604030504040204" pitchFamily="34" charset="-120"/>
                      </a:rPr>
                      <m:t>=</m:t>
                    </m:r>
                    <m:d>
                      <m:dPr>
                        <m:begChr m:val="‖"/>
                        <m:endChr m:val="‖"/>
                        <m:ctrlPr>
                          <a:rPr lang="zh-TW" altLang="zh-TW" sz="1100" b="0" i="1">
                            <a:solidFill>
                              <a:srgbClr val="000000"/>
                            </a:solidFill>
                            <a:effectLst/>
                            <a:latin typeface="Cambria Math" panose="02040503050406030204" pitchFamily="18" charset="0"/>
                            <a:ea typeface="Microsoft JhengHei" panose="020B0604030504040204" pitchFamily="34" charset="-120"/>
                          </a:rPr>
                        </m:ctrlPr>
                      </m:dPr>
                      <m:e>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𝑣</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𝑖𝑗</m:t>
                            </m:r>
                          </m:sub>
                        </m:sSub>
                      </m:e>
                    </m:d>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𝑙</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m:t>
                        </m:r>
                      </m:sub>
                    </m:sSub>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𝑙</m:t>
                        </m:r>
                      </m:e>
                      <m:sub>
                        <m:r>
                          <a:rPr lang="zh-TW" altLang="zh-TW" sz="1100" b="0" i="0">
                            <a:solidFill>
                              <a:srgbClr val="000000"/>
                            </a:solidFill>
                            <a:effectLst/>
                            <a:latin typeface="Cambria Math" panose="02040503050406030204" pitchFamily="18" charset="0"/>
                            <a:ea typeface="Microsoft JhengHei" panose="020B0604030504040204" pitchFamily="34" charset="-120"/>
                          </a:rPr>
                          <m:t>𝑗</m:t>
                        </m:r>
                      </m:sub>
                    </m:sSub>
                  </m:oMath>
                </a14:m>
                <a:endParaRPr lang="zh-TW" altLang="zh-TW" sz="1100" b="0" i="0" dirty="0">
                  <a:solidFill>
                    <a:srgbClr val="000000"/>
                  </a:solidFill>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跟 </a:t>
                </a:r>
                <a:r>
                  <a:rPr lang="zh-TW" altLang="zh-TW" sz="1100" b="1" i="0" u="sng" dirty="0">
                    <a:solidFill>
                      <a:srgbClr val="000000"/>
                    </a:solidFill>
                    <a:effectLst/>
                    <a:ea typeface="Microsoft JhengHei" panose="020B0604030504040204" pitchFamily="34" charset="-120"/>
                  </a:rPr>
                  <a:t>線段長度</a:t>
                </a:r>
                <a:r>
                  <a:rPr lang="zh-TW" altLang="zh-TW" sz="1100" b="0" i="0" dirty="0">
                    <a:solidFill>
                      <a:srgbClr val="000000"/>
                    </a:solidFill>
                    <a:effectLst/>
                    <a:ea typeface="Microsoft JhengHei" panose="020B0604030504040204" pitchFamily="34" charset="-120"/>
                  </a:rPr>
                  <a:t>（</a:t>
                </a:r>
                <a14:m>
                  <m:oMath xmlns:m="http://schemas.openxmlformats.org/officeDocument/2006/math">
                    <m:sSub>
                      <m:sSubPr>
                        <m:ctrlPr>
                          <a:rPr lang="zh-TW" altLang="zh-TW" sz="1100" b="0" i="1">
                            <a:effectLst/>
                            <a:latin typeface="Cambria Math" panose="02040503050406030204" pitchFamily="18" charset="0"/>
                            <a:ea typeface="Microsoft JhengHei" panose="020B0604030504040204" pitchFamily="34" charset="-120"/>
                          </a:rPr>
                        </m:ctrlPr>
                      </m:sSubPr>
                      <m:e>
                        <m:r>
                          <a:rPr lang="zh-TW" altLang="zh-TW" sz="1100" b="0" i="0">
                            <a:effectLst/>
                            <a:latin typeface="Cambria Math" panose="02040503050406030204" pitchFamily="18" charset="0"/>
                            <a:ea typeface="Microsoft JhengHei" panose="020B0604030504040204" pitchFamily="34" charset="-120"/>
                          </a:rPr>
                          <m:t>𝑙</m:t>
                        </m:r>
                      </m:e>
                      <m:sub>
                        <m:r>
                          <a:rPr lang="zh-TW" altLang="zh-TW" sz="1100" b="0" i="0">
                            <a:effectLst/>
                            <a:latin typeface="Cambria Math" panose="02040503050406030204" pitchFamily="18" charset="0"/>
                            <a:ea typeface="Microsoft JhengHei" panose="020B0604030504040204" pitchFamily="34" charset="-120"/>
                          </a:rPr>
                          <m:t>𝑖</m:t>
                        </m:r>
                      </m:sub>
                    </m:sSub>
                    <m:r>
                      <a:rPr lang="zh-TW" altLang="zh-TW" sz="1100" b="0" i="0">
                        <a:effectLst/>
                        <a:latin typeface="Cambria Math" panose="02040503050406030204" pitchFamily="18" charset="0"/>
                        <a:ea typeface="Microsoft JhengHei" panose="020B0604030504040204" pitchFamily="34" charset="-120"/>
                      </a:rPr>
                      <m:t>,</m:t>
                    </m:r>
                    <m:r>
                      <a:rPr lang="zh-TW" altLang="en-US" sz="1100" b="0" i="0">
                        <a:effectLst/>
                        <a:latin typeface="Cambria Math" panose="02040503050406030204" pitchFamily="18" charset="0"/>
                        <a:ea typeface="Microsoft JhengHei" panose="020B0604030504040204" pitchFamily="34" charset="-120"/>
                      </a:rPr>
                      <m:t> </m:t>
                    </m:r>
                    <m:sSub>
                      <m:sSubPr>
                        <m:ctrlPr>
                          <a:rPr lang="zh-TW" altLang="zh-TW" sz="1100" b="0" i="1">
                            <a:effectLst/>
                            <a:latin typeface="Cambria Math" panose="02040503050406030204" pitchFamily="18" charset="0"/>
                            <a:ea typeface="Microsoft JhengHei" panose="020B0604030504040204" pitchFamily="34" charset="-120"/>
                          </a:rPr>
                        </m:ctrlPr>
                      </m:sSubPr>
                      <m:e>
                        <m:r>
                          <a:rPr lang="zh-TW" altLang="zh-TW" sz="1100" b="0" i="0">
                            <a:effectLst/>
                            <a:latin typeface="Cambria Math" panose="02040503050406030204" pitchFamily="18" charset="0"/>
                            <a:ea typeface="Microsoft JhengHei" panose="020B0604030504040204" pitchFamily="34" charset="-120"/>
                          </a:rPr>
                          <m:t>𝑙</m:t>
                        </m:r>
                      </m:e>
                      <m:sub>
                        <m:r>
                          <a:rPr lang="zh-TW" altLang="zh-TW" sz="1100" b="0" i="0">
                            <a:effectLst/>
                            <a:latin typeface="Cambria Math" panose="02040503050406030204" pitchFamily="18" charset="0"/>
                            <a:ea typeface="Microsoft JhengHei" panose="020B0604030504040204" pitchFamily="34" charset="-120"/>
                          </a:rPr>
                          <m:t>𝑗</m:t>
                        </m:r>
                      </m:sub>
                    </m:sSub>
                  </m:oMath>
                </a14:m>
                <a:r>
                  <a:rPr lang="zh-TW" altLang="zh-TW" sz="1100" b="0" i="0" dirty="0">
                    <a:solidFill>
                      <a:srgbClr val="000000"/>
                    </a:solidFill>
                    <a:effectLst/>
                    <a:ea typeface="Microsoft JhengHei" panose="020B0604030504040204" pitchFamily="34" charset="-120"/>
                  </a:rPr>
                  <a:t>）有關</a:t>
                </a:r>
                <a:endParaRPr lang="zh-TW" altLang="zh-TW" sz="1100" b="0" i="0" dirty="0">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乘上  </a:t>
                </a:r>
                <a14:m>
                  <m:oMath xmlns:m="http://schemas.openxmlformats.org/officeDocument/2006/math">
                    <m:d>
                      <m:dPr>
                        <m:begChr m:val="‖"/>
                        <m:endChr m:val="‖"/>
                        <m:ctrlPr>
                          <a:rPr lang="zh-TW" altLang="zh-TW" sz="1100" b="0" i="1">
                            <a:effectLst/>
                            <a:latin typeface="Cambria Math" panose="02040503050406030204" pitchFamily="18" charset="0"/>
                            <a:ea typeface="Microsoft JhengHei" panose="020B0604030504040204" pitchFamily="34" charset="-120"/>
                          </a:rPr>
                        </m:ctrlPr>
                      </m:dPr>
                      <m:e>
                        <m:sSub>
                          <m:sSubPr>
                            <m:ctrlPr>
                              <a:rPr lang="zh-TW" altLang="zh-TW" sz="1100" b="0" i="1">
                                <a:effectLst/>
                                <a:latin typeface="Cambria Math" panose="02040503050406030204" pitchFamily="18" charset="0"/>
                                <a:ea typeface="Microsoft JhengHei" panose="020B0604030504040204" pitchFamily="34" charset="-120"/>
                              </a:rPr>
                            </m:ctrlPr>
                          </m:sSubPr>
                          <m:e>
                            <m:r>
                              <a:rPr lang="zh-TW" altLang="zh-TW" sz="1100" b="0" i="0">
                                <a:effectLst/>
                                <a:latin typeface="Cambria Math" panose="02040503050406030204" pitchFamily="18" charset="0"/>
                                <a:ea typeface="Microsoft JhengHei" panose="020B0604030504040204" pitchFamily="34" charset="-120"/>
                              </a:rPr>
                              <m:t>𝑣</m:t>
                            </m:r>
                          </m:e>
                          <m:sub>
                            <m:r>
                              <a:rPr lang="zh-TW" altLang="zh-TW" sz="1100" b="0" i="0">
                                <a:effectLst/>
                                <a:latin typeface="Cambria Math" panose="02040503050406030204" pitchFamily="18" charset="0"/>
                                <a:ea typeface="Microsoft JhengHei" panose="020B0604030504040204" pitchFamily="34" charset="-120"/>
                              </a:rPr>
                              <m:t>𝑖𝑗</m:t>
                            </m:r>
                          </m:sub>
                        </m:sSub>
                      </m:e>
                    </m:d>
                  </m:oMath>
                </a14:m>
                <a:r>
                  <a:rPr lang="zh-TW" altLang="zh-TW" sz="1100" b="0" i="0" dirty="0">
                    <a:solidFill>
                      <a:srgbClr val="000000"/>
                    </a:solidFill>
                    <a:effectLst/>
                    <a:ea typeface="Microsoft JhengHei" panose="020B0604030504040204" pitchFamily="34" charset="-120"/>
                  </a:rPr>
                  <a:t> </a:t>
                </a:r>
                <a:r>
                  <a:rPr lang="en-US" altLang="zh-TW" sz="1100" b="0" i="0" dirty="0">
                    <a:solidFill>
                      <a:srgbClr val="000000"/>
                    </a:solidFill>
                    <a:effectLst/>
                    <a:ea typeface="Microsoft JhengHei" panose="020B0604030504040204" pitchFamily="34" charset="-120"/>
                  </a:rPr>
                  <a:t>(norm) </a:t>
                </a:r>
                <a:r>
                  <a:rPr lang="zh-TW" altLang="zh-TW" sz="1100" b="0" i="0" dirty="0">
                    <a:solidFill>
                      <a:srgbClr val="000000"/>
                    </a:solidFill>
                    <a:effectLst/>
                    <a:ea typeface="Microsoft JhengHei" panose="020B0604030504040204" pitchFamily="34" charset="-120"/>
                  </a:rPr>
                  <a:t>，得到</a:t>
                </a:r>
                <a:r>
                  <a:rPr lang="zh-TW" altLang="zh-TW" sz="1100" b="1" i="0" u="sng" dirty="0">
                    <a:solidFill>
                      <a:srgbClr val="000000"/>
                    </a:solidFill>
                    <a:effectLst/>
                    <a:ea typeface="Microsoft JhengHei" panose="020B0604030504040204" pitchFamily="34" charset="-120"/>
                  </a:rPr>
                  <a:t>權重</a:t>
                </a:r>
                <a:endParaRPr lang="zh-TW" altLang="zh-TW" sz="1100" b="0" i="0" dirty="0">
                  <a:effectLst/>
                  <a:ea typeface="Microsoft JhengHei" panose="020B0604030504040204" pitchFamily="34" charset="-120"/>
                </a:endParaRPr>
              </a:p>
              <a:p>
                <a:pPr marL="171450" lvl="0" indent="-171450" rtl="0" fontAlgn="ctr">
                  <a:spcBef>
                    <a:spcPts val="0"/>
                  </a:spcBef>
                  <a:spcAft>
                    <a:spcPts val="0"/>
                  </a:spcAft>
                  <a:buFont typeface="Arial" panose="020B0604020202020204" pitchFamily="34" charset="0"/>
                  <a:buChar char="•"/>
                </a:pPr>
                <a:endParaRPr lang="en-US" altLang="zh-TW" sz="1100" b="0" i="0"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這樣設計，可以 </a:t>
                </a:r>
                <a:r>
                  <a:rPr lang="zh-TW" altLang="zh-TW" sz="1100" b="1" i="0" u="sng" dirty="0">
                    <a:solidFill>
                      <a:srgbClr val="000000"/>
                    </a:solidFill>
                    <a:effectLst/>
                    <a:ea typeface="Microsoft JhengHei" panose="020B0604030504040204" pitchFamily="34" charset="-120"/>
                  </a:rPr>
                  <a:t>降低</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兩種狀況</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的</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影響</a:t>
                </a:r>
                <a:r>
                  <a:rPr lang="zh-TW" altLang="zh-TW" sz="1100" b="0" i="0" dirty="0">
                    <a:solidFill>
                      <a:srgbClr val="000000"/>
                    </a:solidFill>
                    <a:effectLst/>
                    <a:ea typeface="Microsoft JhengHei" panose="020B0604030504040204" pitchFamily="34" charset="-120"/>
                  </a:rPr>
                  <a:t>：</a:t>
                </a:r>
              </a:p>
              <a:p>
                <a:pPr marL="171450" lvl="0" indent="-171450" rtl="0" fontAlgn="ctr">
                  <a:spcBef>
                    <a:spcPts val="0"/>
                  </a:spcBef>
                  <a:spcAft>
                    <a:spcPts val="0"/>
                  </a:spcAft>
                  <a:buFont typeface="Arial" panose="020B0604020202020204" pitchFamily="34" charset="0"/>
                  <a:buChar char="•"/>
                </a:pPr>
                <a:r>
                  <a:rPr lang="en-US" altLang="zh-TW" sz="1100" b="0" i="0" u="none" dirty="0">
                    <a:solidFill>
                      <a:srgbClr val="000000"/>
                    </a:solidFill>
                    <a:effectLst/>
                    <a:ea typeface="Microsoft JhengHei" panose="020B0604030504040204" pitchFamily="34" charset="-120"/>
                  </a:rPr>
                  <a:t>1. </a:t>
                </a:r>
                <a:r>
                  <a:rPr lang="zh-TW" altLang="zh-TW" sz="1100" b="1" i="0" u="sng" dirty="0">
                    <a:solidFill>
                      <a:srgbClr val="000000"/>
                    </a:solidFill>
                    <a:effectLst/>
                    <a:ea typeface="Microsoft JhengHei" panose="020B0604030504040204" pitchFamily="34" charset="-120"/>
                  </a:rPr>
                  <a:t>共線段</a:t>
                </a:r>
                <a:r>
                  <a:rPr lang="en-US" altLang="zh-TW" sz="1100" b="0" i="0" dirty="0">
                    <a:solidFill>
                      <a:srgbClr val="000000"/>
                    </a:solidFill>
                    <a:effectLst/>
                    <a:ea typeface="Microsoft JhengHei" panose="020B0604030504040204" pitchFamily="34" charset="-120"/>
                  </a:rPr>
                  <a:t> ((near-)collinear)</a:t>
                </a:r>
                <a:r>
                  <a:rPr lang="zh-TW" altLang="zh-TW" sz="1100" b="0" i="0" dirty="0">
                    <a:solidFill>
                      <a:srgbClr val="000000"/>
                    </a:solidFill>
                    <a:effectLst/>
                    <a:ea typeface="Microsoft JhengHei" panose="020B0604030504040204" pitchFamily="34" charset="-120"/>
                  </a:rPr>
                  <a:t>（</a:t>
                </a:r>
                <a:r>
                  <a:rPr lang="zh-TW" altLang="zh-TW" sz="1100" b="1" i="0" u="sng" dirty="0">
                    <a:solidFill>
                      <a:srgbClr val="000000"/>
                    </a:solidFill>
                    <a:effectLst/>
                    <a:ea typeface="Microsoft JhengHei" panose="020B0604030504040204" pitchFamily="34" charset="-120"/>
                  </a:rPr>
                  <a:t>幾乎重疊</a:t>
                </a:r>
                <a:r>
                  <a:rPr lang="zh-TW" altLang="zh-TW" sz="1100" b="0" i="0" dirty="0">
                    <a:solidFill>
                      <a:srgbClr val="000000"/>
                    </a:solidFill>
                    <a:effectLst/>
                    <a:ea typeface="Microsoft JhengHei" panose="020B0604030504040204" pitchFamily="34" charset="-120"/>
                  </a:rPr>
                  <a:t>，</a:t>
                </a:r>
                <a:r>
                  <a:rPr lang="en-US" altLang="zh-TW" sz="1100" b="0" i="0" dirty="0" err="1">
                    <a:solidFill>
                      <a:srgbClr val="000000"/>
                    </a:solidFill>
                    <a:effectLst/>
                    <a:ea typeface="Microsoft JhengHei" panose="020B0604030504040204" pitchFamily="34" charset="-120"/>
                  </a:rPr>
                  <a:t>可能</a:t>
                </a:r>
                <a:r>
                  <a:rPr lang="en-US" altLang="zh-TW" sz="1100" b="0" i="0"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旁邊歪一點） </a:t>
                </a:r>
              </a:p>
              <a:p>
                <a:pPr marL="171450" lvl="0" indent="-171450" rtl="0" fontAlgn="ctr">
                  <a:spcBef>
                    <a:spcPts val="0"/>
                  </a:spcBef>
                  <a:spcAft>
                    <a:spcPts val="0"/>
                  </a:spcAft>
                  <a:buFont typeface="Arial" panose="020B0604020202020204" pitchFamily="34" charset="0"/>
                  <a:buChar char="•"/>
                </a:pPr>
                <a:r>
                  <a:rPr lang="en-US" altLang="zh-TW" sz="1100" b="0" i="0" u="none" dirty="0">
                    <a:solidFill>
                      <a:srgbClr val="000000"/>
                    </a:solidFill>
                    <a:effectLst/>
                    <a:ea typeface="Microsoft JhengHei" panose="020B0604030504040204" pitchFamily="34" charset="-120"/>
                  </a:rPr>
                  <a:t>2. </a:t>
                </a:r>
                <a:r>
                  <a:rPr lang="zh-TW" altLang="zh-TW" sz="1100" b="1" i="0" u="sng" dirty="0">
                    <a:solidFill>
                      <a:srgbClr val="000000"/>
                    </a:solidFill>
                    <a:effectLst/>
                    <a:ea typeface="Microsoft JhengHei" panose="020B0604030504040204" pitchFamily="34" charset="-120"/>
                  </a:rPr>
                  <a:t>短線段</a:t>
                </a:r>
                <a:endParaRPr lang="zh-TW" altLang="zh-TW" sz="1100" b="1" i="0" dirty="0">
                  <a:solidFill>
                    <a:srgbClr val="000000"/>
                  </a:solidFill>
                  <a:effectLst/>
                  <a:ea typeface="Microsoft JhengHei" panose="020B0604030504040204"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TW" dirty="0"/>
              </a:p>
              <a:p>
                <a:endParaRPr lang="en-US" altLang="zh-TW" dirty="0"/>
              </a:p>
            </p:txBody>
          </p:sp>
        </mc:Choice>
        <mc:Fallback xmlns="">
          <p:sp>
            <p:nvSpPr>
              <p:cNvPr id="3" name="備忘稿版面配置區 2"/>
              <p:cNvSpPr>
                <a:spLocks noGrp="1"/>
              </p:cNvSpPr>
              <p:nvPr>
                <p:ph type="body" idx="1"/>
              </p:nvPr>
            </p:nvSpPr>
            <p:spPr/>
            <p:txBody>
              <a:bodyPr/>
              <a:lstStyle/>
              <a:p>
                <a:r>
                  <a:rPr lang="zh-TW" altLang="en-US" dirty="0"/>
                  <a:t>用求出剛剛的</a:t>
                </a:r>
                <a:r>
                  <a:rPr lang="en-US" altLang="zh-TW" i="0" dirty="0">
                    <a:latin typeface="Cambria Math" panose="02040503050406030204" pitchFamily="18" charset="0"/>
                  </a:rPr>
                  <a:t>𝑣</a:t>
                </a:r>
                <a:r>
                  <a:rPr lang="en-US" altLang="zh-TW" b="0" i="0" dirty="0">
                    <a:latin typeface="Cambria Math" panose="02040503050406030204" pitchFamily="18" charset="0"/>
                  </a:rPr>
                  <a:t>_</a:t>
                </a:r>
                <a:r>
                  <a:rPr lang="en-US" altLang="zh-TW" i="0" dirty="0">
                    <a:latin typeface="Cambria Math" panose="02040503050406030204" pitchFamily="18" charset="0"/>
                  </a:rPr>
                  <a:t>𝑖𝑗</a:t>
                </a:r>
                <a:r>
                  <a:rPr lang="zh-TW" altLang="en-US" dirty="0"/>
                  <a:t>，來算 他 对应的權重：</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i="0" dirty="0">
                    <a:latin typeface="Cambria Math" panose="02040503050406030204" pitchFamily="18" charset="0"/>
                  </a:rPr>
                  <a:t>𝑙</a:t>
                </a:r>
                <a:r>
                  <a:rPr lang="en-US" altLang="zh-TW" i="0" baseline="-25000" dirty="0">
                    <a:latin typeface="Cambria Math" panose="02040503050406030204" pitchFamily="18" charset="0"/>
                  </a:rPr>
                  <a:t>𝑖</a:t>
                </a:r>
                <a:r>
                  <a:rPr lang="en-US" altLang="zh-TW" i="0" dirty="0">
                    <a:latin typeface="Cambria Math" panose="02040503050406030204" pitchFamily="18" charset="0"/>
                  </a:rPr>
                  <a:t>, </a:t>
                </a:r>
                <a:r>
                  <a:rPr lang="en-US" altLang="zh-TW" i="0" dirty="0" err="1">
                    <a:latin typeface="Cambria Math" panose="02040503050406030204" pitchFamily="18" charset="0"/>
                  </a:rPr>
                  <a:t>𝑙</a:t>
                </a:r>
                <a:r>
                  <a:rPr lang="en-US" altLang="zh-TW" i="0" baseline="-25000" dirty="0" err="1">
                    <a:latin typeface="Cambria Math" panose="02040503050406030204" pitchFamily="18" charset="0"/>
                  </a:rPr>
                  <a:t>𝑗</a:t>
                </a:r>
                <a:r>
                  <a:rPr lang="en-US" altLang="zh-TW" dirty="0"/>
                  <a:t>:</a:t>
                </a:r>
                <a:r>
                  <a:rPr lang="zh-TW" altLang="en-US" dirty="0"/>
                  <a:t> 对应 线段长度</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乘上這個 </a:t>
                </a:r>
                <a:r>
                  <a:rPr lang="en-US" altLang="zh-TW" i="0" dirty="0">
                    <a:latin typeface="Cambria Math" panose="02040503050406030204" pitchFamily="18" charset="0"/>
                  </a:rPr>
                  <a:t>𝑣</a:t>
                </a:r>
                <a:r>
                  <a:rPr lang="en-US" altLang="zh-TW" b="0" i="0" dirty="0">
                    <a:latin typeface="Cambria Math" panose="02040503050406030204" pitchFamily="18" charset="0"/>
                  </a:rPr>
                  <a:t>_</a:t>
                </a:r>
                <a:r>
                  <a:rPr lang="en-US" altLang="zh-TW" i="0" dirty="0">
                    <a:latin typeface="Cambria Math" panose="02040503050406030204" pitchFamily="18" charset="0"/>
                  </a:rPr>
                  <a:t>𝑖𝑗</a:t>
                </a:r>
                <a:r>
                  <a:rPr lang="zh-TW" altLang="en-US" dirty="0"/>
                  <a:t> </a:t>
                </a:r>
                <a:r>
                  <a:rPr lang="en-US" altLang="zh-TW" dirty="0"/>
                  <a:t>norm</a:t>
                </a:r>
                <a:r>
                  <a:rPr lang="zh-TW" altLang="en-US" dirty="0"/>
                  <a:t>，得到權重</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為什麼要算這個？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这对于 降低 </a:t>
                </a:r>
                <a:r>
                  <a:rPr lang="en-US" altLang="zh-TW" dirty="0"/>
                  <a:t>(</a:t>
                </a:r>
                <a:r>
                  <a:rPr lang="zh-TW" altLang="en-US" dirty="0"/>
                  <a:t>距離相近</a:t>
                </a:r>
                <a:r>
                  <a:rPr lang="en-US" altLang="zh-TW" dirty="0"/>
                  <a:t>)</a:t>
                </a:r>
                <a:r>
                  <a:rPr lang="zh-TW" altLang="en-US" dirty="0"/>
                  <a:t> 共线段 和 短线段 </a:t>
                </a:r>
                <a:endParaRPr lang="en-US" altLang="zh-TW"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的 权重有很好的效果。</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這個也是 選擇 消失點 其中一個參考指標</a:t>
                </a:r>
                <a:endParaRPr lang="en-US" altLang="zh-TW" dirty="0"/>
              </a:p>
              <a:p>
                <a:endParaRPr lang="en-US" altLang="zh-TW" dirty="0"/>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101</a:t>
            </a:fld>
            <a:endParaRPr lang="zh-TW" altLang="en-US"/>
          </a:p>
        </p:txBody>
      </p:sp>
    </p:spTree>
    <p:extLst>
      <p:ext uri="{BB962C8B-B14F-4D97-AF65-F5344CB8AC3E}">
        <p14:creationId xmlns:p14="http://schemas.microsoft.com/office/powerpoint/2010/main" val="28880336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備忘稿版面配置區 2"/>
              <p:cNvSpPr>
                <a:spLocks noGrp="1"/>
              </p:cNvSpPr>
              <p:nvPr>
                <p:ph type="body" idx="1"/>
              </p:nvPr>
            </p:nvSpPr>
            <p:spPr/>
            <p:txBody>
              <a:bodyPr>
                <a:normAutofit fontScale="85000" lnSpcReduction="20000"/>
              </a:bodyPr>
              <a:lstStyle/>
              <a:p>
                <a:pPr rtl="0" fontAlgn="ctr">
                  <a:spcBef>
                    <a:spcPts val="0"/>
                  </a:spcBef>
                  <a:spcAft>
                    <a:spcPts val="0"/>
                  </a:spcAft>
                  <a:buFont typeface="+mj-lt"/>
                  <a:buNone/>
                </a:pPr>
                <a:r>
                  <a:rPr lang="zh-TW" altLang="zh-TW" sz="1100" b="0" i="0" dirty="0">
                    <a:solidFill>
                      <a:srgbClr val="000000"/>
                    </a:solidFill>
                    <a:effectLst/>
                    <a:ea typeface="Microsoft JhengHei" panose="020B0604030504040204" pitchFamily="34" charset="-120"/>
                  </a:rPr>
                  <a:t>第二個 評估</a:t>
                </a:r>
                <a:r>
                  <a:rPr lang="zh-TW" altLang="zh-TW" sz="1100" b="1" i="0" u="sng" dirty="0">
                    <a:solidFill>
                      <a:srgbClr val="000000"/>
                    </a:solidFill>
                    <a:effectLst/>
                    <a:ea typeface="Microsoft JhengHei" panose="020B0604030504040204" pitchFamily="34" charset="-120"/>
                  </a:rPr>
                  <a:t>消失點假設</a:t>
                </a:r>
                <a:r>
                  <a:rPr lang="zh-TW" altLang="zh-TW" sz="1100" b="0" i="0" u="none"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的指標：</a:t>
                </a:r>
                <a:r>
                  <a:rPr lang="zh-CN" altLang="zh-TW" sz="1100" b="1" i="0" u="sng" dirty="0">
                    <a:solidFill>
                      <a:srgbClr val="000000"/>
                    </a:solidFill>
                    <a:effectLst/>
                    <a:ea typeface="Microsoft JhengHei" panose="020B0604030504040204" pitchFamily="34" charset="-120"/>
                  </a:rPr>
                  <a:t>面積</a:t>
                </a:r>
                <a:r>
                  <a:rPr lang="zh-CN" altLang="en-US" sz="1100" b="1" i="0" u="sng" dirty="0">
                    <a:solidFill>
                      <a:srgbClr val="000000"/>
                    </a:solidFill>
                    <a:effectLst/>
                    <a:ea typeface="Microsoft JhengHei" panose="020B0604030504040204" pitchFamily="34" charset="-120"/>
                  </a:rPr>
                  <a:t>誤差</a:t>
                </a:r>
                <a:endParaRPr lang="en-US" altLang="zh-CN" sz="1100" b="1" i="0" u="sng" dirty="0">
                  <a:solidFill>
                    <a:srgbClr val="000000"/>
                  </a:solidFill>
                  <a:effectLst/>
                  <a:ea typeface="Microsoft JhengHei" panose="020B0604030504040204" pitchFamily="34" charset="-120"/>
                </a:endParaRPr>
              </a:p>
              <a:p>
                <a:pPr rtl="0" fontAlgn="ctr">
                  <a:spcBef>
                    <a:spcPts val="0"/>
                  </a:spcBef>
                  <a:spcAft>
                    <a:spcPts val="0"/>
                  </a:spcAft>
                  <a:buFont typeface="+mj-lt"/>
                  <a:buNone/>
                </a:pPr>
                <a:endParaRPr lang="zh-TW" altLang="zh-TW" sz="1100" b="0" i="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用 </a:t>
                </a:r>
                <a:r>
                  <a:rPr lang="zh-TW" altLang="zh-TW" sz="1100" b="1" i="0" u="sng" dirty="0">
                    <a:solidFill>
                      <a:srgbClr val="000000"/>
                    </a:solidFill>
                    <a:effectLst/>
                    <a:ea typeface="Microsoft JhengHei" panose="020B0604030504040204" pitchFamily="34" charset="-120"/>
                  </a:rPr>
                  <a:t>線段</a:t>
                </a:r>
                <a14:m>
                  <m:oMath xmlns:m="http://schemas.openxmlformats.org/officeDocument/2006/math">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acc>
                          <m:accPr>
                            <m:chr m:val="̂"/>
                            <m:ctrlPr>
                              <a:rPr lang="zh-TW" altLang="zh-TW" sz="1100" b="0" i="1">
                                <a:solidFill>
                                  <a:srgbClr val="000000"/>
                                </a:solidFill>
                                <a:effectLst/>
                                <a:latin typeface="Cambria Math" panose="02040503050406030204" pitchFamily="18" charset="0"/>
                                <a:ea typeface="Microsoft JhengHei" panose="020B0604030504040204" pitchFamily="34" charset="-120"/>
                              </a:rPr>
                            </m:ctrlPr>
                          </m:accPr>
                          <m:e>
                            <m:r>
                              <a:rPr lang="zh-TW" altLang="zh-TW" sz="1100" b="0" i="0">
                                <a:solidFill>
                                  <a:srgbClr val="000000"/>
                                </a:solidFill>
                                <a:effectLst/>
                                <a:latin typeface="Cambria Math" panose="02040503050406030204" pitchFamily="18" charset="0"/>
                                <a:ea typeface="Microsoft JhengHei" panose="020B0604030504040204" pitchFamily="34" charset="-120"/>
                              </a:rPr>
                              <m:t>𝑚</m:t>
                            </m:r>
                          </m:e>
                        </m:acc>
                      </m:e>
                      <m:sub>
                        <m:r>
                          <a:rPr lang="zh-TW" altLang="zh-TW" sz="1100" b="0" i="0">
                            <a:solidFill>
                              <a:srgbClr val="000000"/>
                            </a:solidFill>
                            <a:effectLst/>
                            <a:latin typeface="Cambria Math" panose="02040503050406030204" pitchFamily="18" charset="0"/>
                            <a:ea typeface="Microsoft JhengHei" panose="020B0604030504040204" pitchFamily="34" charset="-120"/>
                          </a:rPr>
                          <m:t>𝑖</m:t>
                        </m:r>
                      </m:sub>
                    </m:sSub>
                  </m:oMath>
                </a14:m>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兩端點</a:t>
                </a:r>
                <a:r>
                  <a:rPr lang="zh-TW" altLang="zh-TW" sz="1100" b="0" i="0" dirty="0">
                    <a:solidFill>
                      <a:srgbClr val="000000"/>
                    </a:solidFill>
                    <a:effectLst/>
                    <a:ea typeface="Microsoft JhengHei" panose="020B0604030504040204" pitchFamily="34" charset="-120"/>
                  </a:rPr>
                  <a:t>：</a:t>
                </a:r>
                <a14:m>
                  <m:oMath xmlns:m="http://schemas.openxmlformats.org/officeDocument/2006/math">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𝑝</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m:t>
                        </m:r>
                        <m:r>
                          <a:rPr lang="zh-TW" altLang="zh-TW" sz="1100" b="0" i="0">
                            <a:solidFill>
                              <a:srgbClr val="000000"/>
                            </a:solidFill>
                            <a:effectLst/>
                            <a:latin typeface="Cambria Math" panose="02040503050406030204" pitchFamily="18" charset="0"/>
                            <a:ea typeface="Microsoft JhengHei" panose="020B0604030504040204" pitchFamily="34" charset="-120"/>
                          </a:rPr>
                          <m:t>0</m:t>
                        </m:r>
                      </m:sub>
                    </m:sSub>
                  </m:oMath>
                </a14:m>
                <a:r>
                  <a:rPr lang="zh-CN" altLang="zh-TW" sz="1100" b="0" i="0" dirty="0">
                    <a:solidFill>
                      <a:srgbClr val="000000"/>
                    </a:solidFill>
                    <a:effectLst/>
                    <a:ea typeface="Microsoft JhengHei" panose="020B0604030504040204" pitchFamily="34" charset="-120"/>
                  </a:rPr>
                  <a:t>和</a:t>
                </a:r>
                <a14:m>
                  <m:oMath xmlns:m="http://schemas.openxmlformats.org/officeDocument/2006/math">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𝑝</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m:t>
                        </m:r>
                        <m:r>
                          <a:rPr lang="zh-TW" altLang="zh-TW" sz="1100" b="0" i="0">
                            <a:solidFill>
                              <a:srgbClr val="000000"/>
                            </a:solidFill>
                            <a:effectLst/>
                            <a:latin typeface="Cambria Math" panose="02040503050406030204" pitchFamily="18" charset="0"/>
                            <a:ea typeface="Microsoft JhengHei" panose="020B0604030504040204" pitchFamily="34" charset="-120"/>
                          </a:rPr>
                          <m:t>1</m:t>
                        </m:r>
                      </m:sub>
                    </m:sSub>
                  </m:oMath>
                </a14:m>
                <a:endParaRPr lang="zh-TW" altLang="zh-TW" sz="1100" b="0" i="0" dirty="0">
                  <a:solidFill>
                    <a:srgbClr val="000000"/>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CN" altLang="zh-TW" sz="1100" b="0" i="0" dirty="0">
                    <a:solidFill>
                      <a:srgbClr val="000000"/>
                    </a:solidFill>
                    <a:effectLst/>
                    <a:ea typeface="Microsoft JhengHei" panose="020B0604030504040204" pitchFamily="34" charset="-120"/>
                  </a:rPr>
                  <a:t>與</a:t>
                </a:r>
                <a:r>
                  <a:rPr lang="zh-TW"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消失點</a:t>
                </a:r>
                <a14:m>
                  <m:oMath xmlns:m="http://schemas.openxmlformats.org/officeDocument/2006/math">
                    <m:r>
                      <a:rPr lang="zh-TW" altLang="zh-TW" sz="1100" b="0" i="0">
                        <a:solidFill>
                          <a:srgbClr val="000000"/>
                        </a:solidFill>
                        <a:effectLst/>
                        <a:latin typeface="Cambria Math" panose="02040503050406030204" pitchFamily="18" charset="0"/>
                        <a:ea typeface="Microsoft JhengHei" panose="020B0604030504040204" pitchFamily="34" charset="-120"/>
                      </a:rPr>
                      <m:t>𝒗</m:t>
                    </m:r>
                  </m:oMath>
                </a14:m>
                <a:r>
                  <a:rPr lang="en-US" altLang="zh-TW" sz="1100" b="0" i="0"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形成的</a:t>
                </a:r>
                <a:r>
                  <a:rPr lang="zh-TW" altLang="zh-TW" sz="1100" b="0"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面積</a:t>
                </a:r>
                <a:r>
                  <a:rPr lang="zh-TW" altLang="zh-TW" sz="1100" b="1" i="0" u="sng" dirty="0">
                    <a:solidFill>
                      <a:srgbClr val="000000"/>
                    </a:solidFill>
                    <a:effectLst/>
                    <a:ea typeface="Microsoft JhengHei" panose="020B0604030504040204" pitchFamily="34" charset="-120"/>
                  </a:rPr>
                  <a:t> </a:t>
                </a:r>
                <a:r>
                  <a:rPr lang="en-US" altLang="zh-TW" sz="1100" b="1" i="0" u="sng" dirty="0">
                    <a:solidFill>
                      <a:srgbClr val="000000"/>
                    </a:solidFill>
                    <a:effectLst/>
                    <a:ea typeface="Microsoft JhengHei" panose="020B0604030504040204" pitchFamily="34" charset="-120"/>
                  </a:rPr>
                  <a:t>A</a:t>
                </a:r>
                <a:endParaRPr lang="en-US" altLang="zh-TW" dirty="0"/>
              </a:p>
              <a:p>
                <a:pPr marL="285750" marR="0" lvl="0" indent="-285750" algn="l" defTabSz="914400" rtl="0" eaLnBrk="1" fontAlgn="ctr" latinLnBrk="0" hangingPunct="1">
                  <a:lnSpc>
                    <a:spcPct val="100000"/>
                  </a:lnSpc>
                  <a:spcBef>
                    <a:spcPts val="0"/>
                  </a:spcBef>
                  <a:spcAft>
                    <a:spcPts val="0"/>
                  </a:spcAft>
                  <a:buClrTx/>
                  <a:buSzTx/>
                  <a:buFont typeface="+mj-lt"/>
                  <a:buAutoNum type="arabicPeriod"/>
                  <a:tabLst/>
                  <a:defRPr/>
                </a:pPr>
                <a:r>
                  <a:rPr lang="zh-CN" altLang="zh-TW" sz="1100" b="1" i="0" u="sng" dirty="0">
                    <a:solidFill>
                      <a:srgbClr val="000000"/>
                    </a:solidFill>
                    <a:effectLst/>
                    <a:ea typeface="Microsoft JhengHei" panose="020B0604030504040204" pitchFamily="34" charset="-120"/>
                  </a:rPr>
                  <a:t>面積</a:t>
                </a:r>
                <a:r>
                  <a:rPr lang="en-US" altLang="zh-TW" sz="1100" b="1" i="0" u="sng" dirty="0">
                    <a:solidFill>
                      <a:srgbClr val="000000"/>
                    </a:solidFill>
                    <a:effectLst/>
                    <a:ea typeface="Microsoft JhengHei" panose="020B0604030504040204" pitchFamily="34" charset="-120"/>
                  </a:rPr>
                  <a:t>A</a:t>
                </a:r>
                <a:r>
                  <a:rPr lang="zh-TW" altLang="en-US" sz="1100" b="0" i="0" u="none" dirty="0">
                    <a:solidFill>
                      <a:srgbClr val="000000"/>
                    </a:solidFill>
                    <a:effectLst/>
                    <a:ea typeface="Microsoft JhengHei" panose="020B0604030504040204" pitchFamily="34" charset="-120"/>
                  </a:rPr>
                  <a:t> 是一 個</a:t>
                </a:r>
                <a:r>
                  <a:rPr lang="zh-TW" altLang="en-US" sz="1100" b="1" i="0" u="sng" dirty="0">
                    <a:solidFill>
                      <a:srgbClr val="000000"/>
                    </a:solidFill>
                    <a:effectLst/>
                    <a:ea typeface="Microsoft JhengHei" panose="020B0604030504040204" pitchFamily="34" charset="-120"/>
                  </a:rPr>
                  <a:t>誤差值</a:t>
                </a:r>
                <a:r>
                  <a:rPr lang="zh-TW" altLang="en-US" sz="1100" b="0" i="0" u="none" dirty="0">
                    <a:solidFill>
                      <a:srgbClr val="000000"/>
                    </a:solidFill>
                    <a:effectLst/>
                    <a:ea typeface="Microsoft JhengHei" panose="020B0604030504040204" pitchFamily="34" charset="-120"/>
                  </a:rPr>
                  <a:t>，</a:t>
                </a:r>
                <a:r>
                  <a:rPr lang="zh-TW" altLang="en-US" sz="1100" b="0" i="0" dirty="0">
                    <a:solidFill>
                      <a:srgbClr val="ECECEC"/>
                    </a:solidFill>
                    <a:effectLst/>
                    <a:latin typeface="Söhne"/>
                  </a:rPr>
                  <a:t>越</a:t>
                </a:r>
                <a:r>
                  <a:rPr lang="zh-TW" altLang="en-US" sz="1100" b="1" i="0" u="sng" dirty="0">
                    <a:solidFill>
                      <a:srgbClr val="ECECEC"/>
                    </a:solidFill>
                    <a:effectLst/>
                    <a:latin typeface="Söhne"/>
                  </a:rPr>
                  <a:t>小</a:t>
                </a:r>
                <a:r>
                  <a:rPr lang="zh-TW" altLang="en-US" sz="1100" b="0" i="0" dirty="0">
                    <a:solidFill>
                      <a:srgbClr val="ECECEC"/>
                    </a:solidFill>
                    <a:effectLst/>
                    <a:latin typeface="Söhne"/>
                  </a:rPr>
                  <a:t>越好：</a:t>
                </a:r>
                <a:endParaRPr lang="en-US" altLang="zh-TW" sz="1100" b="0" i="0" dirty="0">
                  <a:solidFill>
                    <a:srgbClr val="ECECEC"/>
                  </a:solidFill>
                  <a:effectLst/>
                  <a:latin typeface="Söhne"/>
                </a:endParaRP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u="none" dirty="0">
                    <a:solidFill>
                      <a:srgbClr val="ECECEC"/>
                    </a:solidFill>
                    <a:effectLst/>
                    <a:latin typeface="Söhne"/>
                  </a:rPr>
                  <a:t>如果</a:t>
                </a:r>
                <a:r>
                  <a:rPr lang="zh-TW" altLang="en-US" sz="1100" b="1" i="0" u="none" dirty="0">
                    <a:solidFill>
                      <a:srgbClr val="ECECEC"/>
                    </a:solidFill>
                    <a:effectLst/>
                    <a:latin typeface="Söhne"/>
                  </a:rPr>
                  <a:t> </a:t>
                </a:r>
                <a:r>
                  <a:rPr lang="zh-TW" altLang="en-US" sz="1100" b="1" i="0" u="sng" dirty="0">
                    <a:solidFill>
                      <a:srgbClr val="ECECEC"/>
                    </a:solidFill>
                    <a:effectLst/>
                    <a:latin typeface="Söhne"/>
                  </a:rPr>
                  <a:t>線段</a:t>
                </a:r>
                <a:r>
                  <a:rPr lang="zh-TW" altLang="en-US" sz="1100" b="0" i="0" dirty="0">
                    <a:solidFill>
                      <a:srgbClr val="ECECEC"/>
                    </a:solidFill>
                    <a:effectLst/>
                    <a:latin typeface="Söhne"/>
                  </a:rPr>
                  <a:t> </a:t>
                </a:r>
                <a:r>
                  <a:rPr lang="zh-TW" altLang="en-US" sz="1100" b="1" i="0" u="sng" dirty="0">
                    <a:solidFill>
                      <a:srgbClr val="ECECEC"/>
                    </a:solidFill>
                    <a:effectLst/>
                    <a:latin typeface="Söhne"/>
                  </a:rPr>
                  <a:t>直接指向</a:t>
                </a:r>
                <a:r>
                  <a:rPr lang="zh-TW" altLang="en-US" sz="1100" b="0" i="0" dirty="0">
                    <a:solidFill>
                      <a:srgbClr val="ECECEC"/>
                    </a:solidFill>
                    <a:effectLst/>
                    <a:latin typeface="Söhne"/>
                  </a:rPr>
                  <a:t> </a:t>
                </a:r>
                <a:r>
                  <a:rPr lang="zh-TW" altLang="en-US" sz="1100" b="1" i="0" u="sng" dirty="0">
                    <a:solidFill>
                      <a:srgbClr val="ECECEC"/>
                    </a:solidFill>
                    <a:effectLst/>
                    <a:latin typeface="Söhne"/>
                  </a:rPr>
                  <a:t>消失點</a:t>
                </a:r>
                <a:r>
                  <a:rPr lang="zh-TW" altLang="en-US" sz="1100" b="0" i="0" u="none" dirty="0">
                    <a:solidFill>
                      <a:srgbClr val="ECECEC"/>
                    </a:solidFill>
                    <a:effectLst/>
                    <a:latin typeface="Söhne"/>
                  </a:rPr>
                  <a:t>，</a:t>
                </a:r>
                <a:r>
                  <a:rPr lang="zh-TW" altLang="en-US" sz="1100" b="1" i="0" u="sng" dirty="0">
                    <a:solidFill>
                      <a:srgbClr val="ECECEC"/>
                    </a:solidFill>
                    <a:effectLst/>
                    <a:latin typeface="Söhne"/>
                  </a:rPr>
                  <a:t>面積</a:t>
                </a:r>
                <a:r>
                  <a:rPr lang="en-US" altLang="zh-TW" sz="1100" b="1" i="0" u="sng" dirty="0">
                    <a:solidFill>
                      <a:srgbClr val="ECECEC"/>
                    </a:solidFill>
                    <a:effectLst/>
                    <a:latin typeface="Söhne"/>
                  </a:rPr>
                  <a:t> = 0</a:t>
                </a:r>
                <a:endParaRPr lang="en-US" altLang="zh-TW" sz="1100" b="1" i="0" u="sng"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endParaRPr lang="en-US" altLang="zh-TW" sz="1100" b="0" i="0"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式子</a:t>
                </a:r>
                <a:r>
                  <a:rPr lang="en-US" altLang="zh-TW" sz="1100" b="0" i="0" dirty="0">
                    <a:solidFill>
                      <a:srgbClr val="000000"/>
                    </a:solidFill>
                    <a:effectLst/>
                    <a:ea typeface="Microsoft JhengHei" panose="020B0604030504040204" pitchFamily="34" charset="-120"/>
                  </a:rPr>
                  <a:t> </a:t>
                </a:r>
                <a14:m>
                  <m:oMath xmlns:m="http://schemas.openxmlformats.org/officeDocument/2006/math">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m:rPr>
                            <m:sty m:val="p"/>
                          </m:rPr>
                          <a:rPr lang="zh-TW" altLang="zh-TW" sz="1100" b="0" i="0">
                            <a:solidFill>
                              <a:srgbClr val="000000"/>
                            </a:solidFill>
                            <a:effectLst/>
                            <a:latin typeface="Cambria Math" panose="02040503050406030204" pitchFamily="18" charset="0"/>
                            <a:ea typeface="Microsoft JhengHei" panose="020B0604030504040204" pitchFamily="34" charset="-120"/>
                          </a:rPr>
                          <m:t>A</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m:t>
                        </m:r>
                      </m:sub>
                    </m:sSub>
                    <m:r>
                      <a:rPr lang="zh-TW" altLang="zh-TW" sz="1100" b="0" i="0">
                        <a:solidFill>
                          <a:srgbClr val="000000"/>
                        </a:solidFill>
                        <a:effectLst/>
                        <a:latin typeface="Cambria Math" panose="02040503050406030204" pitchFamily="18" charset="0"/>
                        <a:ea typeface="Microsoft JhengHei" panose="020B0604030504040204" pitchFamily="34" charset="-120"/>
                      </a:rPr>
                      <m:t>=</m:t>
                    </m:r>
                    <m:d>
                      <m:dPr>
                        <m:begChr m:val="|"/>
                        <m:endChr m:val="|"/>
                        <m:ctrlPr>
                          <a:rPr lang="zh-TW" altLang="zh-TW" sz="1100" b="0" i="1">
                            <a:solidFill>
                              <a:srgbClr val="000000"/>
                            </a:solidFill>
                            <a:effectLst/>
                            <a:latin typeface="Cambria Math" panose="02040503050406030204" pitchFamily="18" charset="0"/>
                            <a:ea typeface="Microsoft JhengHei" panose="020B0604030504040204" pitchFamily="34" charset="-120"/>
                          </a:rPr>
                        </m:ctrlPr>
                      </m:dPr>
                      <m:e>
                        <m:d>
                          <m:dPr>
                            <m:ctrlPr>
                              <a:rPr lang="zh-TW" altLang="zh-TW" sz="1100" b="0" i="1">
                                <a:solidFill>
                                  <a:srgbClr val="000000"/>
                                </a:solidFill>
                                <a:effectLst/>
                                <a:latin typeface="Cambria Math" panose="02040503050406030204" pitchFamily="18" charset="0"/>
                                <a:ea typeface="Microsoft JhengHei" panose="020B0604030504040204" pitchFamily="34" charset="-120"/>
                              </a:rPr>
                            </m:ctrlPr>
                          </m:dPr>
                          <m:e>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𝑃</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m:t>
                                </m:r>
                                <m:r>
                                  <a:rPr lang="zh-TW" altLang="zh-TW" sz="1100" b="0" i="0">
                                    <a:solidFill>
                                      <a:srgbClr val="000000"/>
                                    </a:solidFill>
                                    <a:effectLst/>
                                    <a:latin typeface="Cambria Math" panose="02040503050406030204" pitchFamily="18" charset="0"/>
                                    <a:ea typeface="Microsoft JhengHei" panose="020B0604030504040204" pitchFamily="34" charset="-120"/>
                                  </a:rPr>
                                  <m:t>0</m:t>
                                </m:r>
                              </m:sub>
                            </m:sSub>
                            <m:r>
                              <a:rPr lang="zh-TW" altLang="zh-TW" sz="1100" b="0" i="0">
                                <a:solidFill>
                                  <a:srgbClr val="000000"/>
                                </a:solidFill>
                                <a:effectLst/>
                                <a:latin typeface="Cambria Math" panose="02040503050406030204" pitchFamily="18" charset="0"/>
                                <a:ea typeface="Microsoft JhengHei" panose="020B0604030504040204" pitchFamily="34" charset="-120"/>
                              </a:rPr>
                              <m:t>×</m:t>
                            </m:r>
                            <m:sSub>
                              <m:sSubPr>
                                <m:ctrlPr>
                                  <a:rPr lang="zh-TW" altLang="zh-TW" sz="1100" b="0" i="1">
                                    <a:solidFill>
                                      <a:srgbClr val="000000"/>
                                    </a:solidFill>
                                    <a:effectLst/>
                                    <a:latin typeface="Cambria Math" panose="02040503050406030204" pitchFamily="18" charset="0"/>
                                    <a:ea typeface="Microsoft JhengHei" panose="020B0604030504040204" pitchFamily="34" charset="-120"/>
                                  </a:rPr>
                                </m:ctrlPr>
                              </m:sSubPr>
                              <m:e>
                                <m:r>
                                  <a:rPr lang="zh-TW" altLang="zh-TW" sz="1100" b="0" i="0">
                                    <a:solidFill>
                                      <a:srgbClr val="000000"/>
                                    </a:solidFill>
                                    <a:effectLst/>
                                    <a:latin typeface="Cambria Math" panose="02040503050406030204" pitchFamily="18" charset="0"/>
                                    <a:ea typeface="Microsoft JhengHei" panose="020B0604030504040204" pitchFamily="34" charset="-120"/>
                                  </a:rPr>
                                  <m:t>𝑃</m:t>
                                </m:r>
                              </m:e>
                              <m:sub>
                                <m:r>
                                  <a:rPr lang="zh-TW" altLang="zh-TW" sz="1100" b="0" i="0">
                                    <a:solidFill>
                                      <a:srgbClr val="000000"/>
                                    </a:solidFill>
                                    <a:effectLst/>
                                    <a:latin typeface="Cambria Math" panose="02040503050406030204" pitchFamily="18" charset="0"/>
                                    <a:ea typeface="Microsoft JhengHei" panose="020B0604030504040204" pitchFamily="34" charset="-120"/>
                                  </a:rPr>
                                  <m:t>𝑖</m:t>
                                </m:r>
                                <m:r>
                                  <a:rPr lang="zh-TW" altLang="zh-TW" sz="1100" b="0" i="0">
                                    <a:solidFill>
                                      <a:srgbClr val="000000"/>
                                    </a:solidFill>
                                    <a:effectLst/>
                                    <a:latin typeface="Cambria Math" panose="02040503050406030204" pitchFamily="18" charset="0"/>
                                    <a:ea typeface="Microsoft JhengHei" panose="020B0604030504040204" pitchFamily="34" charset="-120"/>
                                  </a:rPr>
                                  <m:t>1</m:t>
                                </m:r>
                              </m:sub>
                            </m:sSub>
                          </m:e>
                        </m:d>
                        <m:r>
                          <a:rPr lang="zh-TW" altLang="zh-TW" sz="1100" b="0" i="0">
                            <a:solidFill>
                              <a:srgbClr val="000000"/>
                            </a:solidFill>
                            <a:effectLst/>
                            <a:latin typeface="Cambria Math" panose="02040503050406030204" pitchFamily="18" charset="0"/>
                            <a:ea typeface="Microsoft JhengHei" panose="020B0604030504040204" pitchFamily="34" charset="-120"/>
                          </a:rPr>
                          <m:t>∙</m:t>
                        </m:r>
                        <m:r>
                          <a:rPr lang="zh-TW" altLang="zh-TW" sz="1100" b="0" i="0">
                            <a:solidFill>
                              <a:srgbClr val="000000"/>
                            </a:solidFill>
                            <a:effectLst/>
                            <a:latin typeface="Cambria Math" panose="02040503050406030204" pitchFamily="18" charset="0"/>
                            <a:ea typeface="Microsoft JhengHei" panose="020B0604030504040204" pitchFamily="34" charset="-120"/>
                          </a:rPr>
                          <m:t>𝑣</m:t>
                        </m:r>
                      </m:e>
                    </m:d>
                  </m:oMath>
                </a14:m>
                <a:r>
                  <a:rPr lang="zh-TW" altLang="zh-TW" sz="1100" b="0" i="0" dirty="0">
                    <a:solidFill>
                      <a:srgbClr val="000000"/>
                    </a:solidFill>
                    <a:effectLst/>
                    <a:ea typeface="Microsoft JhengHei" panose="020B0604030504040204" pitchFamily="34" charset="-120"/>
                  </a:rPr>
                  <a:t>：</a:t>
                </a:r>
              </a:p>
              <a:p>
                <a:pPr marL="228600" lvl="0" indent="-22860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計算 </a:t>
                </a:r>
                <a:r>
                  <a:rPr lang="zh-TW" altLang="zh-TW" sz="1100" b="1" i="0" u="sng" dirty="0">
                    <a:solidFill>
                      <a:srgbClr val="000000"/>
                    </a:solidFill>
                    <a:effectLst/>
                    <a:ea typeface="Microsoft JhengHei" panose="020B0604030504040204" pitchFamily="34" charset="-120"/>
                  </a:rPr>
                  <a:t>兩端點 外積</a:t>
                </a:r>
                <a:r>
                  <a:rPr lang="zh-TW" altLang="zh-TW" sz="1100" b="0" i="0" dirty="0">
                    <a:solidFill>
                      <a:srgbClr val="000000"/>
                    </a:solidFill>
                    <a:effectLst/>
                    <a:ea typeface="Microsoft JhengHei" panose="020B0604030504040204" pitchFamily="34" charset="-120"/>
                  </a:rPr>
                  <a:t>，再跟 </a:t>
                </a:r>
                <a:r>
                  <a:rPr lang="zh-TW" altLang="zh-TW" sz="1100" b="1" i="0" u="sng" dirty="0">
                    <a:solidFill>
                      <a:srgbClr val="000000"/>
                    </a:solidFill>
                    <a:effectLst/>
                    <a:ea typeface="Microsoft JhengHei" panose="020B0604030504040204" pitchFamily="34" charset="-120"/>
                  </a:rPr>
                  <a:t>消失點 內積</a:t>
                </a:r>
                <a:r>
                  <a:rPr lang="zh-TW" altLang="zh-TW" sz="1100" b="0" i="0" dirty="0">
                    <a:solidFill>
                      <a:srgbClr val="000000"/>
                    </a:solidFill>
                    <a:effectLst/>
                    <a:ea typeface="Microsoft JhengHei" panose="020B0604030504040204" pitchFamily="34" charset="-120"/>
                  </a:rPr>
                  <a:t>，</a:t>
                </a:r>
                <a:br>
                  <a:rPr lang="zh-TW" altLang="zh-TW" sz="1100" b="0" i="0" dirty="0">
                    <a:solidFill>
                      <a:srgbClr val="000000"/>
                    </a:solidFill>
                    <a:effectLst/>
                    <a:ea typeface="Microsoft JhengHei" panose="020B0604030504040204" pitchFamily="34" charset="-120"/>
                  </a:rPr>
                </a:br>
                <a:r>
                  <a:rPr lang="zh-TW" altLang="zh-TW" sz="1100" b="1" i="0" u="sng" dirty="0">
                    <a:solidFill>
                      <a:srgbClr val="000000"/>
                    </a:solidFill>
                    <a:effectLst/>
                    <a:ea typeface="Microsoft JhengHei" panose="020B0604030504040204" pitchFamily="34" charset="-120"/>
                  </a:rPr>
                  <a:t>可能負</a:t>
                </a:r>
                <a:r>
                  <a:rPr lang="zh-TW" altLang="zh-TW" sz="1100" b="0" i="0" dirty="0">
                    <a:solidFill>
                      <a:srgbClr val="000000"/>
                    </a:solidFill>
                    <a:effectLst/>
                    <a:ea typeface="Microsoft JhengHei" panose="020B0604030504040204" pitchFamily="34" charset="-120"/>
                  </a:rPr>
                  <a:t>的</a:t>
                </a:r>
                <a:r>
                  <a:rPr lang="en-US" altLang="zh-TW" sz="1100" b="0" i="0" dirty="0">
                    <a:solidFill>
                      <a:srgbClr val="000000"/>
                    </a:solidFill>
                    <a:effectLst/>
                    <a:ea typeface="Microsoft JhengHei" panose="020B0604030504040204" pitchFamily="34" charset="-120"/>
                  </a:rPr>
                  <a:t> (</a:t>
                </a:r>
                <a:r>
                  <a:rPr lang="en-US" altLang="zh-TW" sz="1100" b="0" i="0" dirty="0" err="1">
                    <a:solidFill>
                      <a:srgbClr val="000000"/>
                    </a:solidFill>
                    <a:effectLst/>
                    <a:ea typeface="Microsoft JhengHei" panose="020B0604030504040204" pitchFamily="34" charset="-120"/>
                  </a:rPr>
                  <a:t>跟</a:t>
                </a:r>
                <a:r>
                  <a:rPr lang="zh-TW" altLang="zh-TW" sz="1100" b="0" i="0" dirty="0">
                    <a:solidFill>
                      <a:srgbClr val="000000"/>
                    </a:solidFill>
                    <a:effectLst/>
                    <a:ea typeface="Microsoft JhengHei" panose="020B0604030504040204" pitchFamily="34" charset="-120"/>
                  </a:rPr>
                  <a:t>方向有關</a:t>
                </a:r>
                <a:r>
                  <a:rPr lang="en-US"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，所以加上</a:t>
                </a:r>
                <a:r>
                  <a:rPr lang="zh-TW" altLang="zh-TW" sz="1100" b="1" i="0" u="sng" dirty="0">
                    <a:solidFill>
                      <a:srgbClr val="000000"/>
                    </a:solidFill>
                    <a:effectLst/>
                    <a:ea typeface="Microsoft JhengHei" panose="020B0604030504040204" pitchFamily="34" charset="-120"/>
                  </a:rPr>
                  <a:t>絕對值</a:t>
                </a:r>
                <a:endParaRPr lang="en-US" altLang="zh-TW" sz="1100" b="0" i="0" u="none"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Arial" panose="020B0604020202020204" pitchFamily="34" charset="0"/>
                  <a:buChar char="•"/>
                </a:pPr>
                <a:endParaRPr lang="en-US" altLang="zh-CN" sz="1100" b="0" i="0" u="none"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CN" altLang="zh-TW" sz="1100" b="1" i="0" u="sng" dirty="0">
                    <a:solidFill>
                      <a:srgbClr val="000000"/>
                    </a:solidFill>
                    <a:effectLst/>
                    <a:ea typeface="Microsoft JhengHei" panose="020B0604030504040204" pitchFamily="34" charset="-120"/>
                  </a:rPr>
                  <a:t>面積</a:t>
                </a:r>
                <a:r>
                  <a:rPr lang="en-US" altLang="zh-TW" sz="1100" b="1" i="0" u="sng" dirty="0">
                    <a:solidFill>
                      <a:srgbClr val="000000"/>
                    </a:solidFill>
                    <a:effectLst/>
                    <a:ea typeface="Microsoft JhengHei" panose="020B0604030504040204" pitchFamily="34" charset="-120"/>
                  </a:rPr>
                  <a:t>A </a:t>
                </a:r>
                <a:r>
                  <a:rPr lang="zh-CN" altLang="zh-TW" sz="1100" b="0" i="0" dirty="0">
                    <a:solidFill>
                      <a:srgbClr val="000000"/>
                    </a:solidFill>
                    <a:effectLst/>
                    <a:ea typeface="Microsoft JhengHei" panose="020B0604030504040204" pitchFamily="34" charset="-120"/>
                  </a:rPr>
                  <a:t>與 </a:t>
                </a:r>
                <a:r>
                  <a:rPr lang="zh-CN" altLang="zh-TW" sz="1100" b="1" i="0" u="sng" dirty="0">
                    <a:solidFill>
                      <a:srgbClr val="000000"/>
                    </a:solidFill>
                    <a:effectLst/>
                    <a:ea typeface="Microsoft JhengHei" panose="020B0604030504040204" pitchFamily="34" charset="-120"/>
                  </a:rPr>
                  <a:t>兩個長度 成正比</a:t>
                </a:r>
                <a:r>
                  <a:rPr lang="zh-CN" altLang="zh-TW" sz="1100" b="0" i="0" dirty="0">
                    <a:solidFill>
                      <a:srgbClr val="000000"/>
                    </a:solidFill>
                    <a:effectLst/>
                    <a:ea typeface="Microsoft JhengHei" panose="020B0604030504040204" pitchFamily="34" charset="-120"/>
                  </a:rPr>
                  <a:t>：</a:t>
                </a:r>
                <a:endParaRPr lang="zh-TW" altLang="zh-TW" sz="1100" b="0" i="0"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Arial" panose="020B0604020202020204" pitchFamily="34" charset="0"/>
                  <a:buChar char="•"/>
                </a:pPr>
                <a:r>
                  <a:rPr lang="zh-CN" altLang="zh-TW" sz="1100" b="1" i="0" u="sng" dirty="0">
                    <a:solidFill>
                      <a:srgbClr val="000000"/>
                    </a:solidFill>
                    <a:effectLst/>
                    <a:ea typeface="Microsoft JhengHei" panose="020B0604030504040204" pitchFamily="34" charset="-120"/>
                  </a:rPr>
                  <a:t>垂直距離</a:t>
                </a:r>
                <a14:m>
                  <m:oMath xmlns:m="http://schemas.openxmlformats.org/officeDocument/2006/math">
                    <m:sSub>
                      <m:sSubPr>
                        <m:ctrlPr>
                          <a:rPr lang="zh-TW" altLang="zh-TW" sz="1100" b="0" i="1">
                            <a:effectLst/>
                            <a:latin typeface="Cambria Math" panose="02040503050406030204" pitchFamily="18" charset="0"/>
                            <a:ea typeface="Microsoft JhengHei" panose="020B0604030504040204" pitchFamily="34" charset="-120"/>
                          </a:rPr>
                        </m:ctrlPr>
                      </m:sSubPr>
                      <m:e>
                        <m:r>
                          <a:rPr lang="zh-TW" altLang="zh-TW" sz="1100" b="0" i="0">
                            <a:effectLst/>
                            <a:latin typeface="Cambria Math" panose="02040503050406030204" pitchFamily="18" charset="0"/>
                            <a:ea typeface="Microsoft JhengHei" panose="020B0604030504040204" pitchFamily="34" charset="-120"/>
                          </a:rPr>
                          <m:t>𝑑</m:t>
                        </m:r>
                      </m:e>
                      <m:sub>
                        <m:r>
                          <a:rPr lang="zh-TW" altLang="zh-TW" sz="1100" b="0" i="0">
                            <a:effectLst/>
                            <a:latin typeface="Cambria Math" panose="02040503050406030204" pitchFamily="18" charset="0"/>
                            <a:ea typeface="Microsoft JhengHei" panose="020B0604030504040204" pitchFamily="34" charset="-120"/>
                          </a:rPr>
                          <m:t>1</m:t>
                        </m:r>
                      </m:sub>
                    </m:sSub>
                  </m:oMath>
                </a14:m>
                <a:endParaRPr lang="zh-TW" altLang="zh-TW" sz="1100" b="0" i="0" dirty="0">
                  <a:effectLst/>
                  <a:ea typeface="Microsoft JhengHei" panose="020B0604030504040204" pitchFamily="34" charset="-120"/>
                </a:endParaRPr>
              </a:p>
              <a:p>
                <a:pPr marL="228600" lvl="0" indent="-228600" rtl="0" fontAlgn="ctr">
                  <a:spcBef>
                    <a:spcPts val="0"/>
                  </a:spcBef>
                  <a:spcAft>
                    <a:spcPts val="0"/>
                  </a:spcAft>
                  <a:buFont typeface="Arial" panose="020B0604020202020204" pitchFamily="34" charset="0"/>
                  <a:buChar char="•"/>
                </a:pPr>
                <a:r>
                  <a:rPr lang="zh-CN" altLang="zh-TW" sz="1100" b="0" i="0" dirty="0">
                    <a:solidFill>
                      <a:srgbClr val="000000"/>
                    </a:solidFill>
                    <a:effectLst/>
                    <a:ea typeface="Microsoft JhengHei" panose="020B0604030504040204" pitchFamily="34" charset="-120"/>
                  </a:rPr>
                  <a:t>其中</a:t>
                </a:r>
                <a:r>
                  <a:rPr lang="en-US" altLang="zh-TW" sz="1100" b="0" i="0" dirty="0" err="1">
                    <a:solidFill>
                      <a:srgbClr val="000000"/>
                    </a:solidFill>
                    <a:effectLst/>
                    <a:ea typeface="Microsoft JhengHei" panose="020B0604030504040204" pitchFamily="34" charset="-120"/>
                  </a:rPr>
                  <a:t>一</a:t>
                </a:r>
                <a:r>
                  <a:rPr lang="zh-TW" altLang="zh-TW" sz="1100" b="0"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端點</a:t>
                </a:r>
                <a14:m>
                  <m:oMath xmlns:m="http://schemas.openxmlformats.org/officeDocument/2006/math">
                    <m:sSub>
                      <m:sSubPr>
                        <m:ctrlPr>
                          <a:rPr lang="zh-TW" altLang="zh-TW" sz="1100" b="0" i="1">
                            <a:effectLst/>
                            <a:latin typeface="Cambria Math" panose="02040503050406030204" pitchFamily="18" charset="0"/>
                            <a:ea typeface="Microsoft JhengHei" panose="020B0604030504040204" pitchFamily="34" charset="-120"/>
                          </a:rPr>
                        </m:ctrlPr>
                      </m:sSubPr>
                      <m:e>
                        <m:r>
                          <a:rPr lang="zh-TW" altLang="zh-TW" sz="1100" b="0" i="0">
                            <a:effectLst/>
                            <a:latin typeface="Cambria Math" panose="02040503050406030204" pitchFamily="18" charset="0"/>
                            <a:ea typeface="Microsoft JhengHei" panose="020B0604030504040204" pitchFamily="34" charset="-120"/>
                          </a:rPr>
                          <m:t>𝒑</m:t>
                        </m:r>
                      </m:e>
                      <m:sub>
                        <m:r>
                          <a:rPr lang="zh-TW" altLang="zh-TW" sz="1100" b="0" i="0">
                            <a:effectLst/>
                            <a:latin typeface="Cambria Math" panose="02040503050406030204" pitchFamily="18" charset="0"/>
                            <a:ea typeface="Microsoft JhengHei" panose="020B0604030504040204" pitchFamily="34" charset="-120"/>
                          </a:rPr>
                          <m:t>𝒊</m:t>
                        </m:r>
                        <m:r>
                          <a:rPr lang="zh-TW" altLang="zh-TW" sz="1100" b="0" i="0">
                            <a:effectLst/>
                            <a:latin typeface="Cambria Math" panose="02040503050406030204" pitchFamily="18" charset="0"/>
                            <a:ea typeface="Microsoft JhengHei" panose="020B0604030504040204" pitchFamily="34" charset="-120"/>
                          </a:rPr>
                          <m:t>𝟎</m:t>
                        </m:r>
                      </m:sub>
                    </m:sSub>
                  </m:oMath>
                </a14:m>
                <a:r>
                  <a:rPr lang="zh-TW" altLang="zh-TW" sz="1100" b="0" i="0" dirty="0">
                    <a:solidFill>
                      <a:srgbClr val="000000"/>
                    </a:solidFill>
                    <a:effectLst/>
                    <a:ea typeface="Microsoft JhengHei" panose="020B0604030504040204" pitchFamily="34" charset="-120"/>
                  </a:rPr>
                  <a:t> 與</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消失點 距離</a:t>
                </a:r>
                <a:endParaRPr lang="en-US" altLang="zh-TW" sz="1100" b="1" i="0" u="sng"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Arial" panose="020B0604020202020204" pitchFamily="34" charset="0"/>
                  <a:buChar char="•"/>
                </a:pPr>
                <a:endParaRPr lang="zh-TW" altLang="zh-TW" sz="1100" b="0" i="0" dirty="0">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面積也可以用</a:t>
                </a:r>
                <a:r>
                  <a:rPr lang="zh-TW" altLang="zh-TW" sz="1100" b="1" i="0" u="sng" dirty="0">
                    <a:solidFill>
                      <a:srgbClr val="000000"/>
                    </a:solidFill>
                    <a:effectLst/>
                    <a:ea typeface="Microsoft JhengHei" panose="020B0604030504040204" pitchFamily="34" charset="-120"/>
                  </a:rPr>
                  <a:t>海龍公式</a:t>
                </a:r>
                <a:r>
                  <a:rPr lang="zh-TW" altLang="zh-TW" sz="1100" b="0" i="0" dirty="0">
                    <a:solidFill>
                      <a:srgbClr val="000000"/>
                    </a:solidFill>
                    <a:effectLst/>
                    <a:ea typeface="Microsoft JhengHei" panose="020B0604030504040204" pitchFamily="34" charset="-120"/>
                  </a:rPr>
                  <a:t>算</a:t>
                </a:r>
                <a:endParaRPr lang="en-US" altLang="zh-TW" dirty="0"/>
              </a:p>
              <a:p>
                <a:r>
                  <a:rPr lang="en-US" altLang="zh-TW" dirty="0"/>
                  <a:t>--------</a:t>
                </a:r>
              </a:p>
              <a:p>
                <a:endParaRPr lang="en-US" altLang="zh-TW" dirty="0"/>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图</a:t>
                </a:r>
                <a:r>
                  <a:rPr lang="en-US" altLang="zh-CN" dirty="0"/>
                  <a:t>4.46 </a:t>
                </a:r>
                <a:r>
                  <a:rPr lang="zh-CN" altLang="en-US" dirty="0"/>
                  <a:t>线段端点</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𝑝</m:t>
                        </m:r>
                      </m:e>
                      <m:sub>
                        <m:r>
                          <a:rPr lang="en-US" altLang="zh-CN" i="1" dirty="0" smtClean="0">
                            <a:latin typeface="Cambria Math" panose="02040503050406030204" pitchFamily="18" charset="0"/>
                          </a:rPr>
                          <m:t>𝑖</m:t>
                        </m:r>
                        <m:r>
                          <a:rPr lang="en-US" altLang="zh-CN" b="0" i="1" dirty="0" smtClean="0">
                            <a:latin typeface="Cambria Math" panose="02040503050406030204" pitchFamily="18" charset="0"/>
                          </a:rPr>
                          <m:t>0</m:t>
                        </m:r>
                      </m:sub>
                    </m:sSub>
                  </m:oMath>
                </a14:m>
                <a:r>
                  <a:rPr lang="zh-CN" altLang="en-US" dirty="0"/>
                  <a:t>和</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𝑝</m:t>
                        </m:r>
                      </m:e>
                      <m:sub>
                        <m:r>
                          <a:rPr lang="en-US" altLang="zh-CN" i="1" dirty="0" smtClean="0">
                            <a:latin typeface="Cambria Math" panose="02040503050406030204" pitchFamily="18" charset="0"/>
                          </a:rPr>
                          <m:t>𝑖</m:t>
                        </m:r>
                        <m:r>
                          <a:rPr lang="en-US" altLang="zh-CN" i="1" dirty="0" smtClean="0">
                            <a:latin typeface="Cambria Math" panose="02040503050406030204" pitchFamily="18" charset="0"/>
                          </a:rPr>
                          <m:t>1</m:t>
                        </m:r>
                      </m:sub>
                    </m:sSub>
                  </m:oMath>
                </a14:m>
                <a:r>
                  <a:rPr lang="en-US" altLang="zh-CN" dirty="0"/>
                  <a:t> </a:t>
                </a:r>
                <a:r>
                  <a:rPr lang="zh-CN" altLang="en-US" dirty="0"/>
                  <a:t>与</a:t>
                </a:r>
                <a:r>
                  <a:rPr lang="en-US" altLang="zh-CN" dirty="0"/>
                  <a:t> </a:t>
                </a:r>
                <a:r>
                  <a:rPr lang="zh-CN" altLang="en-US" dirty="0"/>
                  <a:t>消失点</a:t>
                </a:r>
                <a14:m>
                  <m:oMath xmlns:m="http://schemas.openxmlformats.org/officeDocument/2006/math">
                    <m:r>
                      <a:rPr lang="en-US" altLang="zh-CN" i="1" dirty="0" smtClean="0">
                        <a:latin typeface="Cambria Math" panose="02040503050406030204" pitchFamily="18" charset="0"/>
                      </a:rPr>
                      <m:t>𝑣</m:t>
                    </m:r>
                  </m:oMath>
                </a14:m>
                <a:r>
                  <a:rPr lang="en-US" altLang="zh-CN" dirty="0"/>
                  <a:t> </a:t>
                </a:r>
                <a:r>
                  <a:rPr lang="zh-CN" altLang="en-US" dirty="0"/>
                  <a:t>的三积：</a:t>
                </a:r>
                <a:endParaRPr lang="en-US" altLang="zh-CN"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公式：</a:t>
                </a:r>
                <a:r>
                  <a:rPr lang="zh-TW" altLang="en-US" dirty="0"/>
                  <a:t>兩端點 外積，再跟 消失點 內積 得到 </a:t>
                </a:r>
                <a:r>
                  <a:rPr lang="zh-CN" altLang="en-US" dirty="0"/>
                  <a:t>面积</a:t>
                </a:r>
                <a:r>
                  <a:rPr lang="en-US" altLang="zh-CN" dirty="0"/>
                  <a:t>A</a:t>
                </a:r>
              </a:p>
              <a:p>
                <a:r>
                  <a:rPr lang="zh-CN" altLang="en-US" dirty="0"/>
                  <a:t>面积</a:t>
                </a:r>
                <a:r>
                  <a:rPr lang="en-US" altLang="zh-CN" dirty="0"/>
                  <a:t>A </a:t>
                </a:r>
                <a:r>
                  <a:rPr lang="zh-CN" altLang="en-US" dirty="0"/>
                  <a:t>与</a:t>
                </a:r>
                <a:r>
                  <a:rPr lang="zh-TW" altLang="en-US" dirty="0"/>
                  <a:t> </a:t>
                </a:r>
                <a:r>
                  <a:rPr lang="zh-CN" altLang="en-US" dirty="0"/>
                  <a:t>兩個長度</a:t>
                </a:r>
                <a:r>
                  <a:rPr lang="zh-TW" altLang="en-US" dirty="0"/>
                  <a:t> </a:t>
                </a:r>
                <a:r>
                  <a:rPr lang="zh-CN" altLang="en-US" dirty="0"/>
                  <a:t>成正比：</a:t>
                </a:r>
                <a:endParaRPr lang="en-US" altLang="zh-CN" dirty="0"/>
              </a:p>
              <a:p>
                <a:pPr marL="228600" indent="-228600">
                  <a:buFont typeface="+mj-lt"/>
                  <a:buAutoNum type="arabicPeriod"/>
                </a:pPr>
                <a:r>
                  <a:rPr lang="zh-CN" altLang="en-US" dirty="0"/>
                  <a:t>垂直距离</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𝑑</m:t>
                        </m:r>
                      </m:e>
                      <m:sub>
                        <m:r>
                          <a:rPr lang="en-US" altLang="zh-CN" i="1" dirty="0" smtClean="0">
                            <a:latin typeface="Cambria Math" panose="02040503050406030204" pitchFamily="18" charset="0"/>
                          </a:rPr>
                          <m:t>1</m:t>
                        </m:r>
                      </m:sub>
                    </m:sSub>
                  </m:oMath>
                </a14:m>
                <a:endParaRPr lang="en-US" altLang="zh-CN" dirty="0"/>
              </a:p>
              <a:p>
                <a:pPr marL="228600" indent="-228600">
                  <a:buFont typeface="+mj-lt"/>
                  <a:buAutoNum type="arabicPeriod"/>
                </a:pPr>
                <a:r>
                  <a:rPr lang="zh-CN" altLang="en-US" dirty="0"/>
                  <a:t>另一个端点</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𝑝</m:t>
                        </m:r>
                      </m:e>
                      <m:sub>
                        <m:r>
                          <a:rPr lang="en-US" altLang="zh-CN" i="1" dirty="0" smtClean="0">
                            <a:latin typeface="Cambria Math" panose="02040503050406030204" pitchFamily="18" charset="0"/>
                          </a:rPr>
                          <m:t>𝑖</m:t>
                        </m:r>
                        <m:r>
                          <a:rPr lang="en-US" altLang="zh-CN" b="0" i="1" dirty="0" smtClean="0">
                            <a:latin typeface="Cambria Math" panose="02040503050406030204" pitchFamily="18" charset="0"/>
                          </a:rPr>
                          <m:t>0</m:t>
                        </m:r>
                      </m:sub>
                    </m:sSub>
                  </m:oMath>
                </a14:m>
                <a:r>
                  <a:rPr lang="en-US" altLang="zh-CN" dirty="0"/>
                  <a:t> </a:t>
                </a:r>
                <a:r>
                  <a:rPr lang="zh-CN" altLang="en-US" dirty="0"/>
                  <a:t>与</a:t>
                </a:r>
                <a:r>
                  <a:rPr lang="en-US" altLang="zh-CN" dirty="0"/>
                  <a:t> </a:t>
                </a:r>
                <a:r>
                  <a:rPr lang="zh-CN" altLang="en-US" dirty="0"/>
                  <a:t>消失点</a:t>
                </a:r>
                <a:r>
                  <a:rPr lang="en-US" altLang="zh-CN" dirty="0"/>
                  <a:t> </a:t>
                </a:r>
                <a:r>
                  <a:rPr lang="zh-CN" altLang="en-US" dirty="0"/>
                  <a:t>之间的距离</a:t>
                </a:r>
                <a:endParaRPr lang="en-US" altLang="zh-CN" dirty="0"/>
              </a:p>
              <a:p>
                <a:endParaRPr lang="en-US" altLang="zh-TW" dirty="0"/>
              </a:p>
              <a:p>
                <a:r>
                  <a:rPr lang="en-US" altLang="zh-TW" dirty="0"/>
                  <a:t>Note:</a:t>
                </a:r>
              </a:p>
              <a:p>
                <a:r>
                  <a:rPr lang="zh-TW" altLang="en-US" strike="sngStrike" dirty="0"/>
                  <a:t>這邊要 面積 越小越好，</a:t>
                </a:r>
                <a:endParaRPr lang="en-US" altLang="zh-TW" strike="sngStrike" dirty="0"/>
              </a:p>
              <a:p>
                <a:endParaRPr lang="en-US" altLang="zh-TW" dirty="0"/>
              </a:p>
              <a:p>
                <a:endParaRPr lang="en-US" altLang="zh-TW" dirty="0"/>
              </a:p>
              <a:p>
                <a:r>
                  <a:rPr lang="en-US" altLang="zh-TW" dirty="0">
                    <a:effectLst/>
                  </a:rPr>
                  <a:t>Figure 4.46 Triple product of the line segments endpoints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𝑝</m:t>
                        </m:r>
                      </m:e>
                      <m:sub>
                        <m:r>
                          <a:rPr lang="en-US" altLang="zh-CN" i="1" dirty="0" smtClean="0">
                            <a:latin typeface="Cambria Math" panose="02040503050406030204" pitchFamily="18" charset="0"/>
                          </a:rPr>
                          <m:t>𝑖</m:t>
                        </m:r>
                        <m:r>
                          <a:rPr lang="en-US" altLang="zh-CN" b="0" i="1" dirty="0" smtClean="0">
                            <a:latin typeface="Cambria Math" panose="02040503050406030204" pitchFamily="18" charset="0"/>
                          </a:rPr>
                          <m:t>0</m:t>
                        </m:r>
                      </m:sub>
                    </m:sSub>
                  </m:oMath>
                </a14:m>
                <a:r>
                  <a:rPr lang="en-US" altLang="zh-TW" dirty="0">
                    <a:effectLst/>
                  </a:rPr>
                  <a:t> and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𝑝</m:t>
                        </m:r>
                      </m:e>
                      <m:sub>
                        <m:r>
                          <a:rPr lang="en-US" altLang="zh-CN" i="1" dirty="0" smtClean="0">
                            <a:latin typeface="Cambria Math" panose="02040503050406030204" pitchFamily="18" charset="0"/>
                          </a:rPr>
                          <m:t>𝑖</m:t>
                        </m:r>
                        <m:r>
                          <a:rPr lang="en-US" altLang="zh-CN" i="1" dirty="0" smtClean="0">
                            <a:latin typeface="Cambria Math" panose="02040503050406030204" pitchFamily="18" charset="0"/>
                          </a:rPr>
                          <m:t>1</m:t>
                        </m:r>
                      </m:sub>
                    </m:sSub>
                  </m:oMath>
                </a14:m>
                <a:r>
                  <a:rPr lang="en-US" altLang="zh-TW" dirty="0">
                    <a:effectLst/>
                  </a:rPr>
                  <a:t> and the vanishing point </a:t>
                </a:r>
                <a14:m>
                  <m:oMath xmlns:m="http://schemas.openxmlformats.org/officeDocument/2006/math">
                    <m:r>
                      <a:rPr lang="en-US" altLang="zh-TW" i="1" dirty="0" smtClean="0">
                        <a:effectLst/>
                        <a:latin typeface="Cambria Math" panose="02040503050406030204" pitchFamily="18" charset="0"/>
                      </a:rPr>
                      <m:t>𝑣</m:t>
                    </m:r>
                  </m:oMath>
                </a14:m>
                <a:r>
                  <a:rPr lang="en-US" altLang="zh-TW" dirty="0">
                    <a:effectLst/>
                  </a:rPr>
                  <a:t>. </a:t>
                </a:r>
              </a:p>
              <a:p>
                <a:r>
                  <a:rPr lang="en-US" altLang="zh-TW" dirty="0">
                    <a:effectLst/>
                  </a:rPr>
                  <a:t>The area A is proportional to </a:t>
                </a:r>
              </a:p>
              <a:p>
                <a:pPr marL="228600" indent="-228600">
                  <a:buFont typeface="+mj-lt"/>
                  <a:buAutoNum type="arabicPeriod"/>
                </a:pPr>
                <a:r>
                  <a:rPr lang="en-US" altLang="zh-TW" dirty="0">
                    <a:effectLst/>
                  </a:rPr>
                  <a:t>the perpendicular distance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𝑑</m:t>
                        </m:r>
                      </m:e>
                      <m:sub>
                        <m:r>
                          <a:rPr lang="en-US" altLang="zh-CN" i="1" dirty="0" smtClean="0">
                            <a:latin typeface="Cambria Math" panose="02040503050406030204" pitchFamily="18" charset="0"/>
                          </a:rPr>
                          <m:t>1</m:t>
                        </m:r>
                      </m:sub>
                    </m:sSub>
                  </m:oMath>
                </a14:m>
                <a:r>
                  <a:rPr lang="en-US" altLang="zh-TW" dirty="0">
                    <a:effectLst/>
                  </a:rPr>
                  <a:t> </a:t>
                </a:r>
              </a:p>
              <a:p>
                <a:pPr marL="228600" indent="-228600">
                  <a:buFont typeface="+mj-lt"/>
                  <a:buAutoNum type="arabicPeriod"/>
                </a:pPr>
                <a:r>
                  <a:rPr lang="en-US" altLang="zh-TW" dirty="0">
                    <a:effectLst/>
                  </a:rPr>
                  <a:t>and the distance between the other endpoint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𝑝</m:t>
                        </m:r>
                      </m:e>
                      <m:sub>
                        <m:r>
                          <a:rPr lang="en-US" altLang="zh-CN" i="1" dirty="0" smtClean="0">
                            <a:latin typeface="Cambria Math" panose="02040503050406030204" pitchFamily="18" charset="0"/>
                          </a:rPr>
                          <m:t>𝑖</m:t>
                        </m:r>
                        <m:r>
                          <a:rPr lang="en-US" altLang="zh-CN" b="0" i="1" dirty="0" smtClean="0">
                            <a:latin typeface="Cambria Math" panose="02040503050406030204" pitchFamily="18" charset="0"/>
                          </a:rPr>
                          <m:t>0</m:t>
                        </m:r>
                      </m:sub>
                    </m:sSub>
                  </m:oMath>
                </a14:m>
                <a:r>
                  <a:rPr lang="en-US" altLang="zh-TW" dirty="0">
                    <a:effectLst/>
                  </a:rPr>
                  <a:t> and the vanishing point.</a:t>
                </a:r>
              </a:p>
            </p:txBody>
          </p:sp>
        </mc:Choice>
        <mc:Fallback>
          <p:sp>
            <p:nvSpPr>
              <p:cNvPr id="3" name="備忘稿版面配置區 2"/>
              <p:cNvSpPr>
                <a:spLocks noGrp="1"/>
              </p:cNvSpPr>
              <p:nvPr>
                <p:ph type="body" idx="1"/>
              </p:nvPr>
            </p:nvSpPr>
            <p:spPr/>
            <p:txBody>
              <a:bodyPr>
                <a:normAutofit fontScale="85000" lnSpcReduction="20000"/>
              </a:bodyPr>
              <a:lstStyle/>
              <a:p>
                <a:pPr rtl="0" fontAlgn="ctr">
                  <a:spcBef>
                    <a:spcPts val="0"/>
                  </a:spcBef>
                  <a:spcAft>
                    <a:spcPts val="0"/>
                  </a:spcAft>
                  <a:buFont typeface="+mj-lt"/>
                  <a:buNone/>
                </a:pPr>
                <a:r>
                  <a:rPr lang="zh-TW" altLang="zh-TW" sz="1100" b="0" i="0" dirty="0">
                    <a:solidFill>
                      <a:srgbClr val="000000"/>
                    </a:solidFill>
                    <a:effectLst/>
                    <a:ea typeface="Microsoft JhengHei" panose="020B0604030504040204" pitchFamily="34" charset="-120"/>
                  </a:rPr>
                  <a:t>第二個 評估</a:t>
                </a:r>
                <a:r>
                  <a:rPr lang="zh-TW" altLang="zh-TW" sz="1100" b="1" i="0" u="sng" dirty="0">
                    <a:solidFill>
                      <a:srgbClr val="000000"/>
                    </a:solidFill>
                    <a:effectLst/>
                    <a:ea typeface="Microsoft JhengHei" panose="020B0604030504040204" pitchFamily="34" charset="-120"/>
                  </a:rPr>
                  <a:t>消失點假設</a:t>
                </a:r>
                <a:r>
                  <a:rPr lang="zh-TW" altLang="zh-TW" sz="1100" b="0" i="0" u="none"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的指標：</a:t>
                </a:r>
                <a:r>
                  <a:rPr lang="zh-CN" altLang="zh-TW" sz="1100" b="1" i="0" u="sng" dirty="0">
                    <a:solidFill>
                      <a:srgbClr val="000000"/>
                    </a:solidFill>
                    <a:effectLst/>
                    <a:ea typeface="Microsoft JhengHei" panose="020B0604030504040204" pitchFamily="34" charset="-120"/>
                  </a:rPr>
                  <a:t>面積</a:t>
                </a:r>
                <a:r>
                  <a:rPr lang="zh-CN" altLang="en-US" sz="1100" b="1" i="0" u="sng" dirty="0">
                    <a:solidFill>
                      <a:srgbClr val="000000"/>
                    </a:solidFill>
                    <a:effectLst/>
                    <a:ea typeface="Microsoft JhengHei" panose="020B0604030504040204" pitchFamily="34" charset="-120"/>
                  </a:rPr>
                  <a:t>誤差</a:t>
                </a:r>
                <a:endParaRPr lang="en-US" altLang="zh-CN" sz="1100" b="1" i="0" u="sng" dirty="0">
                  <a:solidFill>
                    <a:srgbClr val="000000"/>
                  </a:solidFill>
                  <a:effectLst/>
                  <a:ea typeface="Microsoft JhengHei" panose="020B0604030504040204" pitchFamily="34" charset="-120"/>
                </a:endParaRPr>
              </a:p>
              <a:p>
                <a:pPr rtl="0" fontAlgn="ctr">
                  <a:spcBef>
                    <a:spcPts val="0"/>
                  </a:spcBef>
                  <a:spcAft>
                    <a:spcPts val="0"/>
                  </a:spcAft>
                  <a:buFont typeface="+mj-lt"/>
                  <a:buNone/>
                </a:pPr>
                <a:endParaRPr lang="zh-TW" altLang="zh-TW" sz="1100" b="0" i="0"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mj-lt"/>
                  <a:buAutoNum type="arabicPeriod"/>
                </a:pPr>
                <a:r>
                  <a:rPr lang="zh-TW" altLang="zh-TW" sz="1100" b="0" i="0" dirty="0">
                    <a:solidFill>
                      <a:srgbClr val="000000"/>
                    </a:solidFill>
                    <a:effectLst/>
                    <a:ea typeface="Microsoft JhengHei" panose="020B0604030504040204" pitchFamily="34" charset="-120"/>
                  </a:rPr>
                  <a:t>用 </a:t>
                </a:r>
                <a:r>
                  <a:rPr lang="zh-TW" altLang="zh-TW" sz="1100" b="1" i="0" u="sng" dirty="0">
                    <a:solidFill>
                      <a:srgbClr val="000000"/>
                    </a:solidFill>
                    <a:effectLst/>
                    <a:ea typeface="Microsoft JhengHei" panose="020B0604030504040204" pitchFamily="34" charset="-120"/>
                  </a:rPr>
                  <a:t>線段</a:t>
                </a:r>
                <a:r>
                  <a:rPr lang="zh-TW" altLang="zh-TW" sz="1100" b="0" i="0">
                    <a:solidFill>
                      <a:srgbClr val="000000"/>
                    </a:solidFill>
                    <a:effectLst/>
                    <a:latin typeface="Cambria Math" panose="02040503050406030204" pitchFamily="18" charset="0"/>
                    <a:ea typeface="Microsoft JhengHei" panose="020B0604030504040204" pitchFamily="34" charset="-120"/>
                  </a:rPr>
                  <a:t>𝑚 ̂_𝑖</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兩端點</a:t>
                </a:r>
                <a:r>
                  <a:rPr lang="zh-TW" altLang="zh-TW" sz="1100" b="0" i="0" dirty="0">
                    <a:solidFill>
                      <a:srgbClr val="000000"/>
                    </a:solidFill>
                    <a:effectLst/>
                    <a:ea typeface="Microsoft JhengHei" panose="020B0604030504040204" pitchFamily="34" charset="-120"/>
                  </a:rPr>
                  <a:t>：</a:t>
                </a:r>
                <a:r>
                  <a:rPr lang="zh-TW" altLang="zh-TW" sz="1100" b="0" i="0">
                    <a:solidFill>
                      <a:srgbClr val="000000"/>
                    </a:solidFill>
                    <a:effectLst/>
                    <a:latin typeface="Cambria Math" panose="02040503050406030204" pitchFamily="18" charset="0"/>
                    <a:ea typeface="Microsoft JhengHei" panose="020B0604030504040204" pitchFamily="34" charset="-120"/>
                  </a:rPr>
                  <a:t>𝑝_𝑖0</a:t>
                </a:r>
                <a:r>
                  <a:rPr lang="zh-CN" altLang="zh-TW" sz="1100" b="0" i="0" dirty="0">
                    <a:solidFill>
                      <a:srgbClr val="000000"/>
                    </a:solidFill>
                    <a:effectLst/>
                    <a:ea typeface="Microsoft JhengHei" panose="020B0604030504040204" pitchFamily="34" charset="-120"/>
                  </a:rPr>
                  <a:t>和</a:t>
                </a:r>
                <a:r>
                  <a:rPr lang="zh-TW" altLang="zh-TW" sz="1100" b="0" i="0">
                    <a:solidFill>
                      <a:srgbClr val="000000"/>
                    </a:solidFill>
                    <a:effectLst/>
                    <a:latin typeface="Cambria Math" panose="02040503050406030204" pitchFamily="18" charset="0"/>
                    <a:ea typeface="Microsoft JhengHei" panose="020B0604030504040204" pitchFamily="34" charset="-120"/>
                  </a:rPr>
                  <a:t>𝑝_𝑖1</a:t>
                </a:r>
                <a:endParaRPr lang="zh-TW" altLang="zh-TW" sz="1100" b="0" i="0" dirty="0">
                  <a:solidFill>
                    <a:srgbClr val="000000"/>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zh-CN" altLang="zh-TW" sz="1100" b="0" i="0" dirty="0">
                    <a:solidFill>
                      <a:srgbClr val="000000"/>
                    </a:solidFill>
                    <a:effectLst/>
                    <a:ea typeface="Microsoft JhengHei" panose="020B0604030504040204" pitchFamily="34" charset="-120"/>
                  </a:rPr>
                  <a:t>與</a:t>
                </a:r>
                <a:r>
                  <a:rPr lang="zh-TW"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消失點</a:t>
                </a:r>
                <a:r>
                  <a:rPr lang="zh-TW" altLang="zh-TW" sz="1100" b="0" i="0">
                    <a:solidFill>
                      <a:srgbClr val="000000"/>
                    </a:solidFill>
                    <a:effectLst/>
                    <a:latin typeface="Cambria Math" panose="02040503050406030204" pitchFamily="18" charset="0"/>
                    <a:ea typeface="Microsoft JhengHei" panose="020B0604030504040204" pitchFamily="34" charset="-120"/>
                  </a:rPr>
                  <a:t>𝒗</a:t>
                </a:r>
                <a:r>
                  <a:rPr lang="en-US" altLang="zh-TW" sz="1100" b="0" i="0" dirty="0">
                    <a:solidFill>
                      <a:srgbClr val="000000"/>
                    </a:solidFill>
                    <a:effectLst/>
                    <a:ea typeface="Microsoft JhengHei" panose="020B0604030504040204" pitchFamily="34" charset="-120"/>
                  </a:rPr>
                  <a:t> </a:t>
                </a:r>
                <a:r>
                  <a:rPr lang="zh-CN" altLang="zh-TW" sz="1100" b="0" i="0" dirty="0">
                    <a:solidFill>
                      <a:srgbClr val="000000"/>
                    </a:solidFill>
                    <a:effectLst/>
                    <a:ea typeface="Microsoft JhengHei" panose="020B0604030504040204" pitchFamily="34" charset="-120"/>
                  </a:rPr>
                  <a:t>形成的</a:t>
                </a:r>
                <a:r>
                  <a:rPr lang="zh-TW" altLang="zh-TW" sz="1100" b="0"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面積</a:t>
                </a:r>
                <a:r>
                  <a:rPr lang="zh-TW" altLang="zh-TW" sz="1100" b="1" i="0" u="sng" dirty="0">
                    <a:solidFill>
                      <a:srgbClr val="000000"/>
                    </a:solidFill>
                    <a:effectLst/>
                    <a:ea typeface="Microsoft JhengHei" panose="020B0604030504040204" pitchFamily="34" charset="-120"/>
                  </a:rPr>
                  <a:t> </a:t>
                </a:r>
                <a:r>
                  <a:rPr lang="en-US" altLang="zh-TW" sz="1100" b="1" i="0" u="sng" dirty="0">
                    <a:solidFill>
                      <a:srgbClr val="000000"/>
                    </a:solidFill>
                    <a:effectLst/>
                    <a:ea typeface="Microsoft JhengHei" panose="020B0604030504040204" pitchFamily="34" charset="-120"/>
                  </a:rPr>
                  <a:t>A</a:t>
                </a:r>
                <a:endParaRPr lang="en-US" altLang="zh-TW" dirty="0"/>
              </a:p>
              <a:p>
                <a:pPr marL="285750" marR="0" lvl="0" indent="-285750" algn="l" defTabSz="914400" rtl="0" eaLnBrk="1" fontAlgn="ctr" latinLnBrk="0" hangingPunct="1">
                  <a:lnSpc>
                    <a:spcPct val="100000"/>
                  </a:lnSpc>
                  <a:spcBef>
                    <a:spcPts val="0"/>
                  </a:spcBef>
                  <a:spcAft>
                    <a:spcPts val="0"/>
                  </a:spcAft>
                  <a:buClrTx/>
                  <a:buSzTx/>
                  <a:buFont typeface="+mj-lt"/>
                  <a:buAutoNum type="arabicPeriod"/>
                  <a:tabLst/>
                  <a:defRPr/>
                </a:pPr>
                <a:r>
                  <a:rPr lang="zh-CN" altLang="zh-TW" sz="1100" b="1" i="0" u="sng" dirty="0">
                    <a:solidFill>
                      <a:srgbClr val="000000"/>
                    </a:solidFill>
                    <a:effectLst/>
                    <a:ea typeface="Microsoft JhengHei" panose="020B0604030504040204" pitchFamily="34" charset="-120"/>
                  </a:rPr>
                  <a:t>面積</a:t>
                </a:r>
                <a:r>
                  <a:rPr lang="en-US" altLang="zh-TW" sz="1100" b="1" i="0" u="sng" dirty="0">
                    <a:solidFill>
                      <a:srgbClr val="000000"/>
                    </a:solidFill>
                    <a:effectLst/>
                    <a:ea typeface="Microsoft JhengHei" panose="020B0604030504040204" pitchFamily="34" charset="-120"/>
                  </a:rPr>
                  <a:t>A</a:t>
                </a:r>
                <a:r>
                  <a:rPr lang="zh-TW" altLang="en-US" sz="1100" b="0" i="0" u="none" dirty="0">
                    <a:solidFill>
                      <a:srgbClr val="000000"/>
                    </a:solidFill>
                    <a:effectLst/>
                    <a:ea typeface="Microsoft JhengHei" panose="020B0604030504040204" pitchFamily="34" charset="-120"/>
                  </a:rPr>
                  <a:t> 是一 個</a:t>
                </a:r>
                <a:r>
                  <a:rPr lang="zh-TW" altLang="en-US" sz="1100" b="1" i="0" u="sng" dirty="0">
                    <a:solidFill>
                      <a:srgbClr val="000000"/>
                    </a:solidFill>
                    <a:effectLst/>
                    <a:ea typeface="Microsoft JhengHei" panose="020B0604030504040204" pitchFamily="34" charset="-120"/>
                  </a:rPr>
                  <a:t>誤差值</a:t>
                </a:r>
                <a:r>
                  <a:rPr lang="zh-TW" altLang="en-US" sz="1100" b="0" i="0" u="none" dirty="0">
                    <a:solidFill>
                      <a:srgbClr val="000000"/>
                    </a:solidFill>
                    <a:effectLst/>
                    <a:ea typeface="Microsoft JhengHei" panose="020B0604030504040204" pitchFamily="34" charset="-120"/>
                  </a:rPr>
                  <a:t>，</a:t>
                </a:r>
                <a:r>
                  <a:rPr lang="zh-TW" altLang="en-US" sz="1100" b="0" i="0" dirty="0">
                    <a:solidFill>
                      <a:srgbClr val="ECECEC"/>
                    </a:solidFill>
                    <a:effectLst/>
                    <a:latin typeface="Söhne"/>
                  </a:rPr>
                  <a:t>越</a:t>
                </a:r>
                <a:r>
                  <a:rPr lang="zh-TW" altLang="en-US" sz="1100" b="1" i="0" u="sng" dirty="0">
                    <a:solidFill>
                      <a:srgbClr val="ECECEC"/>
                    </a:solidFill>
                    <a:effectLst/>
                    <a:latin typeface="Söhne"/>
                  </a:rPr>
                  <a:t>小</a:t>
                </a:r>
                <a:r>
                  <a:rPr lang="zh-TW" altLang="en-US" sz="1100" b="0" i="0" dirty="0">
                    <a:solidFill>
                      <a:srgbClr val="ECECEC"/>
                    </a:solidFill>
                    <a:effectLst/>
                    <a:latin typeface="Söhne"/>
                  </a:rPr>
                  <a:t>越好：</a:t>
                </a:r>
                <a:endParaRPr lang="en-US" altLang="zh-TW" sz="1100" b="0" i="0" dirty="0">
                  <a:solidFill>
                    <a:srgbClr val="ECECEC"/>
                  </a:solidFill>
                  <a:effectLst/>
                  <a:latin typeface="Söhne"/>
                </a:endParaRP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zh-TW" altLang="en-US" sz="1100" b="0" i="0" u="none" dirty="0">
                    <a:solidFill>
                      <a:srgbClr val="ECECEC"/>
                    </a:solidFill>
                    <a:effectLst/>
                    <a:latin typeface="Söhne"/>
                  </a:rPr>
                  <a:t>如果</a:t>
                </a:r>
                <a:r>
                  <a:rPr lang="zh-TW" altLang="en-US" sz="1100" b="1" i="0" u="none" dirty="0">
                    <a:solidFill>
                      <a:srgbClr val="ECECEC"/>
                    </a:solidFill>
                    <a:effectLst/>
                    <a:latin typeface="Söhne"/>
                  </a:rPr>
                  <a:t> </a:t>
                </a:r>
                <a:r>
                  <a:rPr lang="zh-TW" altLang="en-US" sz="1100" b="1" i="0" u="sng" dirty="0">
                    <a:solidFill>
                      <a:srgbClr val="ECECEC"/>
                    </a:solidFill>
                    <a:effectLst/>
                    <a:latin typeface="Söhne"/>
                  </a:rPr>
                  <a:t>線段</a:t>
                </a:r>
                <a:r>
                  <a:rPr lang="zh-TW" altLang="en-US" sz="1100" b="0" i="0" dirty="0">
                    <a:solidFill>
                      <a:srgbClr val="ECECEC"/>
                    </a:solidFill>
                    <a:effectLst/>
                    <a:latin typeface="Söhne"/>
                  </a:rPr>
                  <a:t> </a:t>
                </a:r>
                <a:r>
                  <a:rPr lang="zh-TW" altLang="en-US" sz="1100" b="1" i="0" u="sng" dirty="0">
                    <a:solidFill>
                      <a:srgbClr val="ECECEC"/>
                    </a:solidFill>
                    <a:effectLst/>
                    <a:latin typeface="Söhne"/>
                  </a:rPr>
                  <a:t>直接指向</a:t>
                </a:r>
                <a:r>
                  <a:rPr lang="zh-TW" altLang="en-US" sz="1100" b="0" i="0" dirty="0">
                    <a:solidFill>
                      <a:srgbClr val="ECECEC"/>
                    </a:solidFill>
                    <a:effectLst/>
                    <a:latin typeface="Söhne"/>
                  </a:rPr>
                  <a:t> </a:t>
                </a:r>
                <a:r>
                  <a:rPr lang="zh-TW" altLang="en-US" sz="1100" b="1" i="0" u="sng" dirty="0">
                    <a:solidFill>
                      <a:srgbClr val="ECECEC"/>
                    </a:solidFill>
                    <a:effectLst/>
                    <a:latin typeface="Söhne"/>
                  </a:rPr>
                  <a:t>消失點</a:t>
                </a:r>
                <a:r>
                  <a:rPr lang="zh-TW" altLang="en-US" sz="1100" b="0" i="0" u="none" dirty="0">
                    <a:solidFill>
                      <a:srgbClr val="ECECEC"/>
                    </a:solidFill>
                    <a:effectLst/>
                    <a:latin typeface="Söhne"/>
                  </a:rPr>
                  <a:t>，</a:t>
                </a:r>
                <a:r>
                  <a:rPr lang="zh-TW" altLang="en-US" sz="1100" b="1" i="0" u="sng" dirty="0">
                    <a:solidFill>
                      <a:srgbClr val="ECECEC"/>
                    </a:solidFill>
                    <a:effectLst/>
                    <a:latin typeface="Söhne"/>
                  </a:rPr>
                  <a:t>面積</a:t>
                </a:r>
                <a:r>
                  <a:rPr lang="en-US" altLang="zh-TW" sz="1100" b="1" i="0" u="sng" dirty="0">
                    <a:solidFill>
                      <a:srgbClr val="ECECEC"/>
                    </a:solidFill>
                    <a:effectLst/>
                    <a:latin typeface="Söhne"/>
                  </a:rPr>
                  <a:t> = 0</a:t>
                </a:r>
                <a:endParaRPr lang="en-US" altLang="zh-TW" sz="1100" b="1" i="0" u="sng" dirty="0">
                  <a:solidFill>
                    <a:srgbClr val="000000"/>
                  </a:solidFill>
                  <a:effectLst/>
                  <a:ea typeface="Microsoft JhengHei" panose="020B0604030504040204" pitchFamily="34" charset="-120"/>
                </a:endParaRPr>
              </a:p>
              <a:p>
                <a:pPr marL="285750" lvl="0" indent="-285750" rtl="0" fontAlgn="ctr">
                  <a:spcBef>
                    <a:spcPts val="0"/>
                  </a:spcBef>
                  <a:spcAft>
                    <a:spcPts val="0"/>
                  </a:spcAft>
                  <a:buFont typeface="Arial" panose="020B0604020202020204" pitchFamily="34" charset="0"/>
                  <a:buChar char="•"/>
                </a:pPr>
                <a:endParaRPr lang="en-US" altLang="zh-TW" sz="1100" b="0" i="0"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式子</a:t>
                </a:r>
                <a:r>
                  <a:rPr lang="en-US" altLang="zh-TW" sz="1100" b="0" i="0" dirty="0">
                    <a:solidFill>
                      <a:srgbClr val="000000"/>
                    </a:solidFill>
                    <a:effectLst/>
                    <a:ea typeface="Microsoft JhengHei" panose="020B0604030504040204" pitchFamily="34" charset="-120"/>
                  </a:rPr>
                  <a:t> </a:t>
                </a:r>
                <a:r>
                  <a:rPr lang="zh-TW" altLang="zh-TW" sz="1100" b="0" i="0">
                    <a:solidFill>
                      <a:srgbClr val="000000"/>
                    </a:solidFill>
                    <a:effectLst/>
                    <a:latin typeface="Cambria Math" panose="02040503050406030204" pitchFamily="18" charset="0"/>
                    <a:ea typeface="Microsoft JhengHei" panose="020B0604030504040204" pitchFamily="34" charset="-120"/>
                  </a:rPr>
                  <a:t>A_𝑖=|(𝑃_𝑖0×𝑃_𝑖1 )∙𝑣|</a:t>
                </a:r>
                <a:r>
                  <a:rPr lang="zh-TW" altLang="zh-TW" sz="1100" b="0" i="0" dirty="0">
                    <a:solidFill>
                      <a:srgbClr val="000000"/>
                    </a:solidFill>
                    <a:effectLst/>
                    <a:ea typeface="Microsoft JhengHei" panose="020B0604030504040204" pitchFamily="34" charset="-120"/>
                  </a:rPr>
                  <a:t>：</a:t>
                </a:r>
              </a:p>
              <a:p>
                <a:pPr marL="228600" lvl="0" indent="-22860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計算 </a:t>
                </a:r>
                <a:r>
                  <a:rPr lang="zh-TW" altLang="zh-TW" sz="1100" b="1" i="0" u="sng" dirty="0">
                    <a:solidFill>
                      <a:srgbClr val="000000"/>
                    </a:solidFill>
                    <a:effectLst/>
                    <a:ea typeface="Microsoft JhengHei" panose="020B0604030504040204" pitchFamily="34" charset="-120"/>
                  </a:rPr>
                  <a:t>兩端點 外積</a:t>
                </a:r>
                <a:r>
                  <a:rPr lang="zh-TW" altLang="zh-TW" sz="1100" b="0" i="0" dirty="0">
                    <a:solidFill>
                      <a:srgbClr val="000000"/>
                    </a:solidFill>
                    <a:effectLst/>
                    <a:ea typeface="Microsoft JhengHei" panose="020B0604030504040204" pitchFamily="34" charset="-120"/>
                  </a:rPr>
                  <a:t>，再跟 </a:t>
                </a:r>
                <a:r>
                  <a:rPr lang="zh-TW" altLang="zh-TW" sz="1100" b="1" i="0" u="sng" dirty="0">
                    <a:solidFill>
                      <a:srgbClr val="000000"/>
                    </a:solidFill>
                    <a:effectLst/>
                    <a:ea typeface="Microsoft JhengHei" panose="020B0604030504040204" pitchFamily="34" charset="-120"/>
                  </a:rPr>
                  <a:t>消失點 內積</a:t>
                </a:r>
                <a:r>
                  <a:rPr lang="zh-TW" altLang="zh-TW" sz="1100" b="0" i="0" dirty="0">
                    <a:solidFill>
                      <a:srgbClr val="000000"/>
                    </a:solidFill>
                    <a:effectLst/>
                    <a:ea typeface="Microsoft JhengHei" panose="020B0604030504040204" pitchFamily="34" charset="-120"/>
                  </a:rPr>
                  <a:t>，</a:t>
                </a:r>
                <a:br>
                  <a:rPr lang="zh-TW" altLang="zh-TW" sz="1100" b="0" i="0" dirty="0">
                    <a:solidFill>
                      <a:srgbClr val="000000"/>
                    </a:solidFill>
                    <a:effectLst/>
                    <a:ea typeface="Microsoft JhengHei" panose="020B0604030504040204" pitchFamily="34" charset="-120"/>
                  </a:rPr>
                </a:br>
                <a:r>
                  <a:rPr lang="zh-TW" altLang="zh-TW" sz="1100" b="1" i="0" u="sng" dirty="0">
                    <a:solidFill>
                      <a:srgbClr val="000000"/>
                    </a:solidFill>
                    <a:effectLst/>
                    <a:ea typeface="Microsoft JhengHei" panose="020B0604030504040204" pitchFamily="34" charset="-120"/>
                  </a:rPr>
                  <a:t>可能負</a:t>
                </a:r>
                <a:r>
                  <a:rPr lang="zh-TW" altLang="zh-TW" sz="1100" b="0" i="0" dirty="0">
                    <a:solidFill>
                      <a:srgbClr val="000000"/>
                    </a:solidFill>
                    <a:effectLst/>
                    <a:ea typeface="Microsoft JhengHei" panose="020B0604030504040204" pitchFamily="34" charset="-120"/>
                  </a:rPr>
                  <a:t>的</a:t>
                </a:r>
                <a:r>
                  <a:rPr lang="en-US" altLang="zh-TW" sz="1100" b="0" i="0" dirty="0">
                    <a:solidFill>
                      <a:srgbClr val="000000"/>
                    </a:solidFill>
                    <a:effectLst/>
                    <a:ea typeface="Microsoft JhengHei" panose="020B0604030504040204" pitchFamily="34" charset="-120"/>
                  </a:rPr>
                  <a:t> (</a:t>
                </a:r>
                <a:r>
                  <a:rPr lang="en-US" altLang="zh-TW" sz="1100" b="0" i="0" dirty="0" err="1">
                    <a:solidFill>
                      <a:srgbClr val="000000"/>
                    </a:solidFill>
                    <a:effectLst/>
                    <a:ea typeface="Microsoft JhengHei" panose="020B0604030504040204" pitchFamily="34" charset="-120"/>
                  </a:rPr>
                  <a:t>跟</a:t>
                </a:r>
                <a:r>
                  <a:rPr lang="zh-TW" altLang="zh-TW" sz="1100" b="0" i="0" dirty="0">
                    <a:solidFill>
                      <a:srgbClr val="000000"/>
                    </a:solidFill>
                    <a:effectLst/>
                    <a:ea typeface="Microsoft JhengHei" panose="020B0604030504040204" pitchFamily="34" charset="-120"/>
                  </a:rPr>
                  <a:t>方向有關</a:t>
                </a:r>
                <a:r>
                  <a:rPr lang="en-US" altLang="zh-TW" sz="1100" b="0" i="0" dirty="0">
                    <a:solidFill>
                      <a:srgbClr val="000000"/>
                    </a:solidFill>
                    <a:effectLst/>
                    <a:ea typeface="Microsoft JhengHei" panose="020B0604030504040204" pitchFamily="34" charset="-120"/>
                  </a:rPr>
                  <a:t>)</a:t>
                </a:r>
                <a:r>
                  <a:rPr lang="zh-TW" altLang="zh-TW" sz="1100" b="0" i="0" dirty="0">
                    <a:solidFill>
                      <a:srgbClr val="000000"/>
                    </a:solidFill>
                    <a:effectLst/>
                    <a:ea typeface="Microsoft JhengHei" panose="020B0604030504040204" pitchFamily="34" charset="-120"/>
                  </a:rPr>
                  <a:t>，所以加上</a:t>
                </a:r>
                <a:r>
                  <a:rPr lang="zh-TW" altLang="zh-TW" sz="1100" b="1" i="0" u="sng" dirty="0">
                    <a:solidFill>
                      <a:srgbClr val="000000"/>
                    </a:solidFill>
                    <a:effectLst/>
                    <a:ea typeface="Microsoft JhengHei" panose="020B0604030504040204" pitchFamily="34" charset="-120"/>
                  </a:rPr>
                  <a:t>絕對值</a:t>
                </a:r>
                <a:endParaRPr lang="en-US" altLang="zh-TW" sz="1100" b="0" i="0" u="none"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Arial" panose="020B0604020202020204" pitchFamily="34" charset="0"/>
                  <a:buChar char="•"/>
                </a:pPr>
                <a:endParaRPr lang="en-US" altLang="zh-CN" sz="1100" b="0" i="0" u="none" dirty="0">
                  <a:solidFill>
                    <a:srgbClr val="000000"/>
                  </a:solidFill>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CN" altLang="zh-TW" sz="1100" b="1" i="0" u="sng" dirty="0">
                    <a:solidFill>
                      <a:srgbClr val="000000"/>
                    </a:solidFill>
                    <a:effectLst/>
                    <a:ea typeface="Microsoft JhengHei" panose="020B0604030504040204" pitchFamily="34" charset="-120"/>
                  </a:rPr>
                  <a:t>面積</a:t>
                </a:r>
                <a:r>
                  <a:rPr lang="en-US" altLang="zh-TW" sz="1100" b="1" i="0" u="sng" dirty="0">
                    <a:solidFill>
                      <a:srgbClr val="000000"/>
                    </a:solidFill>
                    <a:effectLst/>
                    <a:ea typeface="Microsoft JhengHei" panose="020B0604030504040204" pitchFamily="34" charset="-120"/>
                  </a:rPr>
                  <a:t>A </a:t>
                </a:r>
                <a:r>
                  <a:rPr lang="zh-CN" altLang="zh-TW" sz="1100" b="0" i="0" dirty="0">
                    <a:solidFill>
                      <a:srgbClr val="000000"/>
                    </a:solidFill>
                    <a:effectLst/>
                    <a:ea typeface="Microsoft JhengHei" panose="020B0604030504040204" pitchFamily="34" charset="-120"/>
                  </a:rPr>
                  <a:t>與 </a:t>
                </a:r>
                <a:r>
                  <a:rPr lang="zh-CN" altLang="zh-TW" sz="1100" b="1" i="0" u="sng" dirty="0">
                    <a:solidFill>
                      <a:srgbClr val="000000"/>
                    </a:solidFill>
                    <a:effectLst/>
                    <a:ea typeface="Microsoft JhengHei" panose="020B0604030504040204" pitchFamily="34" charset="-120"/>
                  </a:rPr>
                  <a:t>兩個長度 成正比</a:t>
                </a:r>
                <a:r>
                  <a:rPr lang="zh-CN" altLang="zh-TW" sz="1100" b="0" i="0" dirty="0">
                    <a:solidFill>
                      <a:srgbClr val="000000"/>
                    </a:solidFill>
                    <a:effectLst/>
                    <a:ea typeface="Microsoft JhengHei" panose="020B0604030504040204" pitchFamily="34" charset="-120"/>
                  </a:rPr>
                  <a:t>：</a:t>
                </a:r>
                <a:endParaRPr lang="zh-TW" altLang="zh-TW" sz="1100" b="0" i="0"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Arial" panose="020B0604020202020204" pitchFamily="34" charset="0"/>
                  <a:buChar char="•"/>
                </a:pPr>
                <a:r>
                  <a:rPr lang="zh-CN" altLang="zh-TW" sz="1100" b="1" i="0" u="sng" dirty="0">
                    <a:solidFill>
                      <a:srgbClr val="000000"/>
                    </a:solidFill>
                    <a:effectLst/>
                    <a:ea typeface="Microsoft JhengHei" panose="020B0604030504040204" pitchFamily="34" charset="-120"/>
                  </a:rPr>
                  <a:t>垂直距離</a:t>
                </a:r>
                <a:r>
                  <a:rPr lang="zh-TW" altLang="zh-TW" sz="1100" b="0" i="0">
                    <a:effectLst/>
                    <a:latin typeface="Cambria Math" panose="02040503050406030204" pitchFamily="18" charset="0"/>
                    <a:ea typeface="Microsoft JhengHei" panose="020B0604030504040204" pitchFamily="34" charset="-120"/>
                  </a:rPr>
                  <a:t>𝑑_1</a:t>
                </a:r>
                <a:endParaRPr lang="zh-TW" altLang="zh-TW" sz="1100" b="0" i="0" dirty="0">
                  <a:effectLst/>
                  <a:ea typeface="Microsoft JhengHei" panose="020B0604030504040204" pitchFamily="34" charset="-120"/>
                </a:endParaRPr>
              </a:p>
              <a:p>
                <a:pPr marL="228600" lvl="0" indent="-228600" rtl="0" fontAlgn="ctr">
                  <a:spcBef>
                    <a:spcPts val="0"/>
                  </a:spcBef>
                  <a:spcAft>
                    <a:spcPts val="0"/>
                  </a:spcAft>
                  <a:buFont typeface="Arial" panose="020B0604020202020204" pitchFamily="34" charset="0"/>
                  <a:buChar char="•"/>
                </a:pPr>
                <a:r>
                  <a:rPr lang="zh-CN" altLang="zh-TW" sz="1100" b="0" i="0" dirty="0">
                    <a:solidFill>
                      <a:srgbClr val="000000"/>
                    </a:solidFill>
                    <a:effectLst/>
                    <a:ea typeface="Microsoft JhengHei" panose="020B0604030504040204" pitchFamily="34" charset="-120"/>
                  </a:rPr>
                  <a:t>其中</a:t>
                </a:r>
                <a:r>
                  <a:rPr lang="en-US" altLang="zh-TW" sz="1100" b="0" i="0" dirty="0" err="1">
                    <a:solidFill>
                      <a:srgbClr val="000000"/>
                    </a:solidFill>
                    <a:effectLst/>
                    <a:ea typeface="Microsoft JhengHei" panose="020B0604030504040204" pitchFamily="34" charset="-120"/>
                  </a:rPr>
                  <a:t>一</a:t>
                </a:r>
                <a:r>
                  <a:rPr lang="zh-TW" altLang="zh-TW" sz="1100" b="0" i="0" dirty="0">
                    <a:solidFill>
                      <a:srgbClr val="000000"/>
                    </a:solidFill>
                    <a:effectLst/>
                    <a:ea typeface="Microsoft JhengHei" panose="020B0604030504040204" pitchFamily="34" charset="-120"/>
                  </a:rPr>
                  <a:t> </a:t>
                </a:r>
                <a:r>
                  <a:rPr lang="zh-CN" altLang="zh-TW" sz="1100" b="1" i="0" u="sng" dirty="0">
                    <a:solidFill>
                      <a:srgbClr val="000000"/>
                    </a:solidFill>
                    <a:effectLst/>
                    <a:ea typeface="Microsoft JhengHei" panose="020B0604030504040204" pitchFamily="34" charset="-120"/>
                  </a:rPr>
                  <a:t>端點</a:t>
                </a:r>
                <a:r>
                  <a:rPr lang="zh-TW" altLang="zh-TW" sz="1100" b="0" i="0">
                    <a:effectLst/>
                    <a:latin typeface="Cambria Math" panose="02040503050406030204" pitchFamily="18" charset="0"/>
                    <a:ea typeface="Microsoft JhengHei" panose="020B0604030504040204" pitchFamily="34" charset="-120"/>
                  </a:rPr>
                  <a:t>𝒑_𝒊𝟎</a:t>
                </a:r>
                <a:r>
                  <a:rPr lang="zh-TW" altLang="zh-TW" sz="1100" b="0" i="0" dirty="0">
                    <a:solidFill>
                      <a:srgbClr val="000000"/>
                    </a:solidFill>
                    <a:effectLst/>
                    <a:ea typeface="Microsoft JhengHei" panose="020B0604030504040204" pitchFamily="34" charset="-120"/>
                  </a:rPr>
                  <a:t> 與</a:t>
                </a:r>
                <a:r>
                  <a:rPr lang="en-US" altLang="zh-TW" sz="1100" b="0" i="0" dirty="0">
                    <a:solidFill>
                      <a:srgbClr val="000000"/>
                    </a:solidFill>
                    <a:effectLst/>
                    <a:ea typeface="Microsoft JhengHei" panose="020B0604030504040204" pitchFamily="34" charset="-120"/>
                  </a:rPr>
                  <a:t> </a:t>
                </a:r>
                <a:r>
                  <a:rPr lang="zh-TW" altLang="zh-TW" sz="1100" b="1" i="0" u="sng" dirty="0">
                    <a:solidFill>
                      <a:srgbClr val="000000"/>
                    </a:solidFill>
                    <a:effectLst/>
                    <a:ea typeface="Microsoft JhengHei" panose="020B0604030504040204" pitchFamily="34" charset="-120"/>
                  </a:rPr>
                  <a:t>消失點 距離</a:t>
                </a:r>
                <a:endParaRPr lang="en-US" altLang="zh-TW" sz="1100" b="1" i="0" u="sng"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Arial" panose="020B0604020202020204" pitchFamily="34" charset="0"/>
                  <a:buChar char="•"/>
                </a:pPr>
                <a:endParaRPr lang="zh-TW" altLang="zh-TW" sz="1100" b="0" i="0" dirty="0">
                  <a:effectLst/>
                  <a:ea typeface="Microsoft JhengHei" panose="020B0604030504040204" pitchFamily="34" charset="-120"/>
                </a:endParaRPr>
              </a:p>
              <a:p>
                <a:pPr marL="0" lv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面積也可以用</a:t>
                </a:r>
                <a:r>
                  <a:rPr lang="zh-TW" altLang="zh-TW" sz="1100" b="1" i="0" u="sng" dirty="0">
                    <a:solidFill>
                      <a:srgbClr val="000000"/>
                    </a:solidFill>
                    <a:effectLst/>
                    <a:ea typeface="Microsoft JhengHei" panose="020B0604030504040204" pitchFamily="34" charset="-120"/>
                  </a:rPr>
                  <a:t>海龍公式</a:t>
                </a:r>
                <a:r>
                  <a:rPr lang="zh-TW" altLang="zh-TW" sz="1100" b="0" i="0" dirty="0">
                    <a:solidFill>
                      <a:srgbClr val="000000"/>
                    </a:solidFill>
                    <a:effectLst/>
                    <a:ea typeface="Microsoft JhengHei" panose="020B0604030504040204" pitchFamily="34" charset="-120"/>
                  </a:rPr>
                  <a:t>算</a:t>
                </a:r>
                <a:endParaRPr lang="en-US" altLang="zh-TW" dirty="0"/>
              </a:p>
              <a:p>
                <a:r>
                  <a:rPr lang="en-US" altLang="zh-TW" dirty="0"/>
                  <a:t>--------</a:t>
                </a:r>
              </a:p>
              <a:p>
                <a:endParaRPr lang="en-US" altLang="zh-TW" dirty="0"/>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图</a:t>
                </a:r>
                <a:r>
                  <a:rPr lang="en-US" altLang="zh-CN" dirty="0"/>
                  <a:t>4.46 </a:t>
                </a:r>
                <a:r>
                  <a:rPr lang="zh-CN" altLang="en-US" dirty="0"/>
                  <a:t>线段端点</a:t>
                </a:r>
                <a:r>
                  <a:rPr lang="en-US" altLang="zh-CN" i="0" dirty="0">
                    <a:latin typeface="Cambria Math" panose="02040503050406030204" pitchFamily="18" charset="0"/>
                  </a:rPr>
                  <a:t>𝑝</a:t>
                </a:r>
                <a:r>
                  <a:rPr lang="en-US" altLang="zh-CN" b="0" i="0" dirty="0">
                    <a:latin typeface="Cambria Math" panose="02040503050406030204" pitchFamily="18" charset="0"/>
                  </a:rPr>
                  <a:t>_</a:t>
                </a:r>
                <a:r>
                  <a:rPr lang="en-US" altLang="zh-CN" i="0" dirty="0">
                    <a:latin typeface="Cambria Math" panose="02040503050406030204" pitchFamily="18" charset="0"/>
                  </a:rPr>
                  <a:t>𝑖</a:t>
                </a:r>
                <a:r>
                  <a:rPr lang="en-US" altLang="zh-CN" b="0" i="0" dirty="0">
                    <a:latin typeface="Cambria Math" panose="02040503050406030204" pitchFamily="18" charset="0"/>
                  </a:rPr>
                  <a:t>0</a:t>
                </a:r>
                <a:r>
                  <a:rPr lang="zh-CN" altLang="en-US" dirty="0"/>
                  <a:t>和</a:t>
                </a:r>
                <a:r>
                  <a:rPr lang="en-US" altLang="zh-CN" i="0" dirty="0">
                    <a:latin typeface="Cambria Math" panose="02040503050406030204" pitchFamily="18" charset="0"/>
                  </a:rPr>
                  <a:t>𝑝</a:t>
                </a:r>
                <a:r>
                  <a:rPr lang="en-US" altLang="zh-CN" b="0" i="0" dirty="0">
                    <a:latin typeface="Cambria Math" panose="02040503050406030204" pitchFamily="18" charset="0"/>
                  </a:rPr>
                  <a:t>_</a:t>
                </a:r>
                <a:r>
                  <a:rPr lang="en-US" altLang="zh-CN" i="0" dirty="0">
                    <a:latin typeface="Cambria Math" panose="02040503050406030204" pitchFamily="18" charset="0"/>
                  </a:rPr>
                  <a:t>𝑖1</a:t>
                </a:r>
                <a:r>
                  <a:rPr lang="en-US" altLang="zh-CN" dirty="0"/>
                  <a:t> </a:t>
                </a:r>
                <a:r>
                  <a:rPr lang="zh-CN" altLang="en-US" dirty="0"/>
                  <a:t>与</a:t>
                </a:r>
                <a:r>
                  <a:rPr lang="en-US" altLang="zh-CN" dirty="0"/>
                  <a:t> </a:t>
                </a:r>
                <a:r>
                  <a:rPr lang="zh-CN" altLang="en-US" dirty="0"/>
                  <a:t>消失点</a:t>
                </a:r>
                <a:r>
                  <a:rPr lang="en-US" altLang="zh-CN" i="0" dirty="0">
                    <a:latin typeface="Cambria Math" panose="02040503050406030204" pitchFamily="18" charset="0"/>
                  </a:rPr>
                  <a:t>𝑣</a:t>
                </a:r>
                <a:r>
                  <a:rPr lang="en-US" altLang="zh-CN" dirty="0"/>
                  <a:t> </a:t>
                </a:r>
                <a:r>
                  <a:rPr lang="zh-CN" altLang="en-US" dirty="0"/>
                  <a:t>的三积：</a:t>
                </a:r>
                <a:endParaRPr lang="en-US" altLang="zh-CN"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公式：</a:t>
                </a:r>
                <a:r>
                  <a:rPr lang="zh-TW" altLang="en-US" dirty="0"/>
                  <a:t>兩端點 外積，再跟 消失點 內積 得到 </a:t>
                </a:r>
                <a:r>
                  <a:rPr lang="zh-CN" altLang="en-US" dirty="0"/>
                  <a:t>面积</a:t>
                </a:r>
                <a:r>
                  <a:rPr lang="en-US" altLang="zh-CN" dirty="0"/>
                  <a:t>A</a:t>
                </a:r>
              </a:p>
              <a:p>
                <a:r>
                  <a:rPr lang="zh-CN" altLang="en-US" dirty="0"/>
                  <a:t>面积</a:t>
                </a:r>
                <a:r>
                  <a:rPr lang="en-US" altLang="zh-CN" dirty="0"/>
                  <a:t>A </a:t>
                </a:r>
                <a:r>
                  <a:rPr lang="zh-CN" altLang="en-US" dirty="0"/>
                  <a:t>与</a:t>
                </a:r>
                <a:r>
                  <a:rPr lang="zh-TW" altLang="en-US" dirty="0"/>
                  <a:t> </a:t>
                </a:r>
                <a:r>
                  <a:rPr lang="zh-CN" altLang="en-US" dirty="0"/>
                  <a:t>兩個長度</a:t>
                </a:r>
                <a:r>
                  <a:rPr lang="zh-TW" altLang="en-US" dirty="0"/>
                  <a:t> </a:t>
                </a:r>
                <a:r>
                  <a:rPr lang="zh-CN" altLang="en-US" dirty="0"/>
                  <a:t>成正比：</a:t>
                </a:r>
                <a:endParaRPr lang="en-US" altLang="zh-CN" dirty="0"/>
              </a:p>
              <a:p>
                <a:pPr marL="228600" indent="-228600">
                  <a:buFont typeface="+mj-lt"/>
                  <a:buAutoNum type="arabicPeriod"/>
                </a:pPr>
                <a:r>
                  <a:rPr lang="zh-CN" altLang="en-US" dirty="0"/>
                  <a:t>垂直距离</a:t>
                </a:r>
                <a:r>
                  <a:rPr lang="en-US" altLang="zh-CN" i="0" dirty="0">
                    <a:latin typeface="Cambria Math" panose="02040503050406030204" pitchFamily="18" charset="0"/>
                  </a:rPr>
                  <a:t>𝑑</a:t>
                </a:r>
                <a:r>
                  <a:rPr lang="en-US" altLang="zh-CN" b="0" i="0" dirty="0">
                    <a:latin typeface="Cambria Math" panose="02040503050406030204" pitchFamily="18" charset="0"/>
                  </a:rPr>
                  <a:t>_</a:t>
                </a:r>
                <a:r>
                  <a:rPr lang="en-US" altLang="zh-CN" i="0" dirty="0">
                    <a:latin typeface="Cambria Math" panose="02040503050406030204" pitchFamily="18" charset="0"/>
                  </a:rPr>
                  <a:t>1</a:t>
                </a:r>
                <a:endParaRPr lang="en-US" altLang="zh-CN" dirty="0"/>
              </a:p>
              <a:p>
                <a:pPr marL="228600" indent="-228600">
                  <a:buFont typeface="+mj-lt"/>
                  <a:buAutoNum type="arabicPeriod"/>
                </a:pPr>
                <a:r>
                  <a:rPr lang="zh-CN" altLang="en-US" dirty="0"/>
                  <a:t>另一个端点</a:t>
                </a:r>
                <a:r>
                  <a:rPr lang="en-US" altLang="zh-CN" i="0" dirty="0">
                    <a:latin typeface="Cambria Math" panose="02040503050406030204" pitchFamily="18" charset="0"/>
                  </a:rPr>
                  <a:t>𝑝</a:t>
                </a:r>
                <a:r>
                  <a:rPr lang="en-US" altLang="zh-CN" b="0" i="0" dirty="0">
                    <a:latin typeface="Cambria Math" panose="02040503050406030204" pitchFamily="18" charset="0"/>
                  </a:rPr>
                  <a:t>_</a:t>
                </a:r>
                <a:r>
                  <a:rPr lang="en-US" altLang="zh-CN" i="0" dirty="0">
                    <a:latin typeface="Cambria Math" panose="02040503050406030204" pitchFamily="18" charset="0"/>
                  </a:rPr>
                  <a:t>𝑖</a:t>
                </a:r>
                <a:r>
                  <a:rPr lang="en-US" altLang="zh-CN" b="0" i="0" dirty="0">
                    <a:latin typeface="Cambria Math" panose="02040503050406030204" pitchFamily="18" charset="0"/>
                  </a:rPr>
                  <a:t>0</a:t>
                </a:r>
                <a:r>
                  <a:rPr lang="en-US" altLang="zh-CN" dirty="0"/>
                  <a:t> </a:t>
                </a:r>
                <a:r>
                  <a:rPr lang="zh-CN" altLang="en-US" dirty="0"/>
                  <a:t>与</a:t>
                </a:r>
                <a:r>
                  <a:rPr lang="en-US" altLang="zh-CN" dirty="0"/>
                  <a:t> </a:t>
                </a:r>
                <a:r>
                  <a:rPr lang="zh-CN" altLang="en-US" dirty="0"/>
                  <a:t>消失点</a:t>
                </a:r>
                <a:r>
                  <a:rPr lang="en-US" altLang="zh-CN" dirty="0"/>
                  <a:t> </a:t>
                </a:r>
                <a:r>
                  <a:rPr lang="zh-CN" altLang="en-US" dirty="0"/>
                  <a:t>之间的距离</a:t>
                </a:r>
                <a:endParaRPr lang="en-US" altLang="zh-CN" dirty="0"/>
              </a:p>
              <a:p>
                <a:endParaRPr lang="en-US" altLang="zh-TW" dirty="0"/>
              </a:p>
              <a:p>
                <a:r>
                  <a:rPr lang="en-US" altLang="zh-TW" dirty="0"/>
                  <a:t>Note:</a:t>
                </a:r>
              </a:p>
              <a:p>
                <a:r>
                  <a:rPr lang="zh-TW" altLang="en-US" strike="sngStrike" dirty="0"/>
                  <a:t>這邊要 面積 越小越好，</a:t>
                </a:r>
                <a:endParaRPr lang="en-US" altLang="zh-TW" strike="sngStrike" dirty="0"/>
              </a:p>
              <a:p>
                <a:endParaRPr lang="en-US" altLang="zh-TW" dirty="0"/>
              </a:p>
              <a:p>
                <a:endParaRPr lang="en-US" altLang="zh-TW" dirty="0"/>
              </a:p>
              <a:p>
                <a:r>
                  <a:rPr lang="en-US" altLang="zh-TW" dirty="0">
                    <a:effectLst/>
                  </a:rPr>
                  <a:t>Figure 4.46 Triple product of the line segments endpoints </a:t>
                </a:r>
                <a:r>
                  <a:rPr lang="en-US" altLang="zh-CN" i="0" dirty="0">
                    <a:latin typeface="Cambria Math" panose="02040503050406030204" pitchFamily="18" charset="0"/>
                  </a:rPr>
                  <a:t>𝑝</a:t>
                </a:r>
                <a:r>
                  <a:rPr lang="en-US" altLang="zh-CN" b="0" i="0" dirty="0">
                    <a:latin typeface="Cambria Math" panose="02040503050406030204" pitchFamily="18" charset="0"/>
                  </a:rPr>
                  <a:t>_</a:t>
                </a:r>
                <a:r>
                  <a:rPr lang="en-US" altLang="zh-CN" i="0" dirty="0">
                    <a:latin typeface="Cambria Math" panose="02040503050406030204" pitchFamily="18" charset="0"/>
                  </a:rPr>
                  <a:t>𝑖</a:t>
                </a:r>
                <a:r>
                  <a:rPr lang="en-US" altLang="zh-CN" b="0" i="0" dirty="0">
                    <a:latin typeface="Cambria Math" panose="02040503050406030204" pitchFamily="18" charset="0"/>
                  </a:rPr>
                  <a:t>0</a:t>
                </a:r>
                <a:r>
                  <a:rPr lang="en-US" altLang="zh-TW" dirty="0">
                    <a:effectLst/>
                  </a:rPr>
                  <a:t> and </a:t>
                </a:r>
                <a:r>
                  <a:rPr lang="en-US" altLang="zh-CN" i="0" dirty="0">
                    <a:latin typeface="Cambria Math" panose="02040503050406030204" pitchFamily="18" charset="0"/>
                  </a:rPr>
                  <a:t>𝑝</a:t>
                </a:r>
                <a:r>
                  <a:rPr lang="en-US" altLang="zh-CN" b="0" i="0" dirty="0">
                    <a:latin typeface="Cambria Math" panose="02040503050406030204" pitchFamily="18" charset="0"/>
                  </a:rPr>
                  <a:t>_</a:t>
                </a:r>
                <a:r>
                  <a:rPr lang="en-US" altLang="zh-CN" i="0" dirty="0">
                    <a:latin typeface="Cambria Math" panose="02040503050406030204" pitchFamily="18" charset="0"/>
                  </a:rPr>
                  <a:t>𝑖1</a:t>
                </a:r>
                <a:r>
                  <a:rPr lang="en-US" altLang="zh-TW" dirty="0">
                    <a:effectLst/>
                  </a:rPr>
                  <a:t> and the vanishing point </a:t>
                </a:r>
                <a:r>
                  <a:rPr lang="en-US" altLang="zh-TW" i="0" dirty="0">
                    <a:effectLst/>
                    <a:latin typeface="Cambria Math" panose="02040503050406030204" pitchFamily="18" charset="0"/>
                  </a:rPr>
                  <a:t>𝑣</a:t>
                </a:r>
                <a:r>
                  <a:rPr lang="en-US" altLang="zh-TW" dirty="0">
                    <a:effectLst/>
                  </a:rPr>
                  <a:t>. </a:t>
                </a:r>
              </a:p>
              <a:p>
                <a:r>
                  <a:rPr lang="en-US" altLang="zh-TW" dirty="0">
                    <a:effectLst/>
                  </a:rPr>
                  <a:t>The area A is proportional to </a:t>
                </a:r>
              </a:p>
              <a:p>
                <a:pPr marL="228600" indent="-228600">
                  <a:buFont typeface="+mj-lt"/>
                  <a:buAutoNum type="arabicPeriod"/>
                </a:pPr>
                <a:r>
                  <a:rPr lang="en-US" altLang="zh-TW" dirty="0">
                    <a:effectLst/>
                  </a:rPr>
                  <a:t>the perpendicular distance </a:t>
                </a:r>
                <a:r>
                  <a:rPr lang="en-US" altLang="zh-CN" i="0" dirty="0">
                    <a:latin typeface="Cambria Math" panose="02040503050406030204" pitchFamily="18" charset="0"/>
                  </a:rPr>
                  <a:t>𝑑</a:t>
                </a:r>
                <a:r>
                  <a:rPr lang="en-US" altLang="zh-CN" b="0" i="0" dirty="0">
                    <a:latin typeface="Cambria Math" panose="02040503050406030204" pitchFamily="18" charset="0"/>
                  </a:rPr>
                  <a:t>_</a:t>
                </a:r>
                <a:r>
                  <a:rPr lang="en-US" altLang="zh-CN" i="0" dirty="0">
                    <a:latin typeface="Cambria Math" panose="02040503050406030204" pitchFamily="18" charset="0"/>
                  </a:rPr>
                  <a:t>1</a:t>
                </a:r>
                <a:r>
                  <a:rPr lang="en-US" altLang="zh-TW" dirty="0">
                    <a:effectLst/>
                  </a:rPr>
                  <a:t> </a:t>
                </a:r>
              </a:p>
              <a:p>
                <a:pPr marL="228600" indent="-228600">
                  <a:buFont typeface="+mj-lt"/>
                  <a:buAutoNum type="arabicPeriod"/>
                </a:pPr>
                <a:r>
                  <a:rPr lang="en-US" altLang="zh-TW" dirty="0">
                    <a:effectLst/>
                  </a:rPr>
                  <a:t>and the distance between the other endpoint </a:t>
                </a:r>
                <a:r>
                  <a:rPr lang="en-US" altLang="zh-CN" i="0" dirty="0">
                    <a:latin typeface="Cambria Math" panose="02040503050406030204" pitchFamily="18" charset="0"/>
                  </a:rPr>
                  <a:t>𝑝</a:t>
                </a:r>
                <a:r>
                  <a:rPr lang="en-US" altLang="zh-CN" b="0" i="0" dirty="0">
                    <a:latin typeface="Cambria Math" panose="02040503050406030204" pitchFamily="18" charset="0"/>
                  </a:rPr>
                  <a:t>_</a:t>
                </a:r>
                <a:r>
                  <a:rPr lang="en-US" altLang="zh-CN" i="0" dirty="0">
                    <a:latin typeface="Cambria Math" panose="02040503050406030204" pitchFamily="18" charset="0"/>
                  </a:rPr>
                  <a:t>𝑖</a:t>
                </a:r>
                <a:r>
                  <a:rPr lang="en-US" altLang="zh-CN" b="0" i="0" dirty="0">
                    <a:latin typeface="Cambria Math" panose="02040503050406030204" pitchFamily="18" charset="0"/>
                  </a:rPr>
                  <a:t>0</a:t>
                </a:r>
                <a:r>
                  <a:rPr lang="en-US" altLang="zh-TW" dirty="0">
                    <a:effectLst/>
                  </a:rPr>
                  <a:t> and the vanishing point.</a:t>
                </a:r>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102</a:t>
            </a:fld>
            <a:endParaRPr lang="zh-TW" altLang="en-US"/>
          </a:p>
        </p:txBody>
      </p:sp>
    </p:spTree>
    <p:extLst>
      <p:ext uri="{BB962C8B-B14F-4D97-AF65-F5344CB8AC3E}">
        <p14:creationId xmlns:p14="http://schemas.microsoft.com/office/powerpoint/2010/main" val="28665627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備忘稿版面配置區 2"/>
              <p:cNvSpPr>
                <a:spLocks noGrp="1"/>
              </p:cNvSpPr>
              <p:nvPr>
                <p:ph type="body" idx="1"/>
              </p:nvPr>
            </p:nvSpPr>
            <p:spPr/>
            <p:txBody>
              <a:bodyPr>
                <a:normAutofit fontScale="40000" lnSpcReduction="20000"/>
              </a:bodyPr>
              <a:lstStyle/>
              <a:p>
                <a:r>
                  <a:rPr lang="zh-TW" altLang="en-US" dirty="0"/>
                  <a:t>用剛剛</a:t>
                </a:r>
                <a:r>
                  <a:rPr lang="zh-TW" altLang="en-US" b="1" u="sng" dirty="0"/>
                  <a:t>兩個指標</a:t>
                </a:r>
                <a:r>
                  <a:rPr lang="zh-TW" altLang="en-US" dirty="0"/>
                  <a:t>，代入公式</a:t>
                </a: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它其實是 </a:t>
                </a:r>
                <a:r>
                  <a:rPr lang="zh-TW" altLang="zh-TW" sz="1800" b="1" u="sng" dirty="0">
                    <a:solidFill>
                      <a:srgbClr val="201F1E"/>
                    </a:solidFill>
                    <a:effectLst/>
                    <a:ea typeface="Microsoft JhengHei" panose="020B0604030504040204" pitchFamily="34" charset="-120"/>
                  </a:rPr>
                  <a:t>加權面積和</a:t>
                </a:r>
                <a:r>
                  <a:rPr lang="zh-TW" altLang="en-US" sz="1800" b="0" u="none" dirty="0">
                    <a:solidFill>
                      <a:srgbClr val="201F1E"/>
                    </a:solidFill>
                    <a:effectLst/>
                    <a:ea typeface="Microsoft JhengHei" panose="020B0604030504040204" pitchFamily="34" charset="-120"/>
                  </a:rPr>
                  <a:t>，越</a:t>
                </a:r>
                <a:r>
                  <a:rPr lang="zh-TW" altLang="en-US" sz="1800" b="1" u="sng" dirty="0">
                    <a:solidFill>
                      <a:srgbClr val="201F1E"/>
                    </a:solidFill>
                    <a:effectLst/>
                    <a:ea typeface="Microsoft JhengHei" panose="020B0604030504040204" pitchFamily="34" charset="-120"/>
                  </a:rPr>
                  <a:t>小</a:t>
                </a:r>
                <a:r>
                  <a:rPr lang="zh-TW" altLang="en-US" sz="1800" b="0" u="none" dirty="0">
                    <a:solidFill>
                      <a:srgbClr val="201F1E"/>
                    </a:solidFill>
                    <a:effectLst/>
                    <a:ea typeface="Microsoft JhengHei" panose="020B0604030504040204" pitchFamily="34" charset="-120"/>
                  </a:rPr>
                  <a:t>越好</a:t>
                </a:r>
                <a:endParaRPr lang="zh-TW" altLang="zh-TW" sz="1800" b="0" u="none" dirty="0">
                  <a:solidFill>
                    <a:srgbClr val="201F1E"/>
                  </a:solidFill>
                  <a:effectLst/>
                  <a:ea typeface="Microsoft JhengHei" panose="020B0604030504040204" pitchFamily="34" charset="-120"/>
                </a:endParaRPr>
              </a:p>
              <a:p>
                <a:pPr marL="228600" indent="-228600">
                  <a:buFont typeface="+mj-lt"/>
                  <a:buAutoNum type="arabicPeriod"/>
                </a:pPr>
                <a:endParaRPr lang="en-US" altLang="zh-TW" dirty="0"/>
              </a:p>
              <a:p>
                <a:pPr marL="171450" indent="-171450">
                  <a:buFont typeface="Arial" panose="020B0604020202020204" pitchFamily="34" charset="0"/>
                  <a:buChar char="•"/>
                </a:pPr>
                <a:r>
                  <a:rPr lang="zh-TW" altLang="en-US" dirty="0"/>
                  <a:t>得</a:t>
                </a:r>
                <a:r>
                  <a:rPr lang="en-US" altLang="zh-TW" dirty="0"/>
                  <a:t> </a:t>
                </a:r>
                <a14:m>
                  <m:oMath xmlns:m="http://schemas.openxmlformats.org/officeDocument/2006/math">
                    <m:r>
                      <a:rPr lang="en-US" altLang="zh-TW" b="0" i="1" dirty="0" smtClean="0">
                        <a:latin typeface="Cambria Math" panose="02040503050406030204" pitchFamily="18" charset="0"/>
                        <a:ea typeface="Cambria Math" panose="02040503050406030204" pitchFamily="18" charset="0"/>
                      </a:rPr>
                      <m:t>𝜀</m:t>
                    </m:r>
                  </m:oMath>
                </a14:m>
                <a:r>
                  <a:rPr lang="en-US" altLang="zh-TW" dirty="0"/>
                  <a:t> (epsilon) </a:t>
                </a:r>
                <a:r>
                  <a:rPr lang="zh-TW" altLang="en-US" dirty="0"/>
                  <a:t>消失點 的 </a:t>
                </a:r>
                <a:r>
                  <a:rPr lang="zh-TW" altLang="en-US" b="1" u="sng" dirty="0"/>
                  <a:t>穩健</a:t>
                </a:r>
                <a:r>
                  <a:rPr lang="zh-TW" altLang="en-US" dirty="0"/>
                  <a:t> </a:t>
                </a:r>
                <a:r>
                  <a:rPr lang="zh-TW" altLang="en-US" b="1" u="sng" dirty="0"/>
                  <a:t>最小方差</a:t>
                </a:r>
                <a:r>
                  <a:rPr lang="zh-TW" altLang="en-US" dirty="0"/>
                  <a:t> 估計</a:t>
                </a:r>
                <a:endParaRPr lang="en-US" altLang="zh-TW" b="0" i="0" dirty="0">
                  <a:solidFill>
                    <a:srgbClr val="ECECEC"/>
                  </a:solidFill>
                  <a:effectLst/>
                  <a:latin typeface="Söhne"/>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solidFill>
                      <a:srgbClr val="000000"/>
                    </a:solidFill>
                    <a:effectLst/>
                    <a:ea typeface="Microsoft JhengHei" panose="020B0604030504040204" pitchFamily="34" charset="-120"/>
                  </a:rPr>
                  <a:t>它</a:t>
                </a:r>
                <a:r>
                  <a:rPr lang="zh-TW" altLang="zh-TW" sz="1800" dirty="0">
                    <a:solidFill>
                      <a:srgbClr val="000000"/>
                    </a:solidFill>
                    <a:effectLst/>
                    <a:ea typeface="Microsoft JhengHei" panose="020B0604030504040204" pitchFamily="34" charset="-120"/>
                  </a:rPr>
                  <a:t>是</a:t>
                </a:r>
                <a:r>
                  <a:rPr lang="en-US" altLang="zh-TW" sz="1800" dirty="0">
                    <a:solidFill>
                      <a:srgbClr val="000000"/>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誤差</a:t>
                </a:r>
                <a:r>
                  <a:rPr lang="zh-TW" altLang="en-US" sz="1800" b="1" u="sng" dirty="0">
                    <a:solidFill>
                      <a:srgbClr val="201F1E"/>
                    </a:solidFill>
                    <a:effectLst/>
                    <a:ea typeface="Microsoft JhengHei" panose="020B0604030504040204" pitchFamily="34" charset="-120"/>
                  </a:rPr>
                  <a:t>的</a:t>
                </a:r>
                <a:r>
                  <a:rPr lang="zh-TW" altLang="zh-TW" sz="1800" b="1" u="sng" dirty="0">
                    <a:solidFill>
                      <a:srgbClr val="201F1E"/>
                    </a:solidFill>
                    <a:effectLst/>
                    <a:ea typeface="Microsoft JhengHei" panose="020B0604030504040204" pitchFamily="34" charset="-120"/>
                  </a:rPr>
                  <a:t>總合</a:t>
                </a:r>
                <a:r>
                  <a:rPr lang="zh-TW" altLang="en-US" sz="1800" dirty="0">
                    <a:solidFill>
                      <a:srgbClr val="201F1E"/>
                    </a:solidFill>
                    <a:effectLst/>
                    <a:ea typeface="Microsoft JhengHei" panose="020B0604030504040204" pitchFamily="34" charset="-120"/>
                  </a:rPr>
                  <a:t>：</a:t>
                </a:r>
                <a:r>
                  <a:rPr lang="en-US" altLang="zh-TW" sz="1800" b="1" u="sng" dirty="0" err="1">
                    <a:solidFill>
                      <a:srgbClr val="201F1E"/>
                    </a:solidFill>
                    <a:effectLst/>
                    <a:ea typeface="Microsoft JhengHei" panose="020B0604030504040204" pitchFamily="34" charset="-120"/>
                  </a:rPr>
                  <a:t>加總</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所有</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估計</a:t>
                </a:r>
                <a:r>
                  <a:rPr lang="zh-TW" altLang="zh-TW" sz="1800" dirty="0">
                    <a:solidFill>
                      <a:srgbClr val="201F1E"/>
                    </a:solidFill>
                    <a:effectLst/>
                    <a:ea typeface="Microsoft JhengHei" panose="020B0604030504040204" pitchFamily="34" charset="-120"/>
                  </a:rPr>
                  <a:t>消失點</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跟</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真實</a:t>
                </a:r>
                <a:r>
                  <a:rPr lang="zh-TW" altLang="zh-TW" sz="1800" dirty="0">
                    <a:solidFill>
                      <a:srgbClr val="201F1E"/>
                    </a:solidFill>
                    <a:effectLst/>
                    <a:ea typeface="Microsoft JhengHei" panose="020B0604030504040204" pitchFamily="34" charset="-120"/>
                  </a:rPr>
                  <a:t>消失點</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的</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差異</a:t>
                </a:r>
                <a:endParaRPr lang="en-US" altLang="zh-TW" sz="1800" b="1" u="sng" dirty="0">
                  <a:solidFill>
                    <a:srgbClr val="201F1E"/>
                  </a:solidFill>
                  <a:effectLst/>
                  <a:ea typeface="Microsoft JhengHei" panose="020B0604030504040204" pitchFamily="34" charset="-12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800" dirty="0">
                    <a:solidFill>
                      <a:srgbClr val="201F1E"/>
                    </a:solidFill>
                    <a:effectLst/>
                    <a:ea typeface="Microsoft JhengHei" panose="020B0604030504040204" pitchFamily="34" charset="-120"/>
                  </a:rPr>
                  <a:t>目標</a:t>
                </a:r>
                <a:r>
                  <a:rPr lang="zh-TW" altLang="en-US" sz="1800" dirty="0">
                    <a:solidFill>
                      <a:srgbClr val="201F1E"/>
                    </a:solidFill>
                    <a:effectLst/>
                    <a:ea typeface="Microsoft JhengHei" panose="020B0604030504040204" pitchFamily="34" charset="-120"/>
                  </a:rPr>
                  <a:t>：</a:t>
                </a:r>
                <a:r>
                  <a:rPr lang="zh-TW" altLang="zh-TW" sz="1800" b="1" u="sng" dirty="0">
                    <a:solidFill>
                      <a:srgbClr val="201F1E"/>
                    </a:solidFill>
                    <a:effectLst/>
                    <a:ea typeface="Microsoft JhengHei" panose="020B0604030504040204" pitchFamily="34" charset="-120"/>
                  </a:rPr>
                  <a:t>調整</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預測</a:t>
                </a:r>
                <a:r>
                  <a:rPr lang="zh-TW" altLang="zh-TW" sz="1800" dirty="0">
                    <a:solidFill>
                      <a:srgbClr val="201F1E"/>
                    </a:solidFill>
                    <a:effectLst/>
                    <a:ea typeface="Microsoft JhengHei" panose="020B0604030504040204" pitchFamily="34" charset="-120"/>
                  </a:rPr>
                  <a:t>消失點</a:t>
                </a:r>
                <a:r>
                  <a:rPr lang="zh-TW" altLang="zh-TW" sz="1800" b="1" u="sng" dirty="0">
                    <a:solidFill>
                      <a:srgbClr val="201F1E"/>
                    </a:solidFill>
                    <a:effectLst/>
                    <a:ea typeface="Microsoft JhengHei" panose="020B0604030504040204" pitchFamily="34" charset="-120"/>
                  </a:rPr>
                  <a:t>位置</a:t>
                </a:r>
                <a:r>
                  <a:rPr lang="zh-TW" altLang="zh-TW" sz="1800" dirty="0">
                    <a:solidFill>
                      <a:srgbClr val="201F1E"/>
                    </a:solidFill>
                    <a:effectLst/>
                    <a:ea typeface="Microsoft JhengHei" panose="020B0604030504040204" pitchFamily="34" charset="-120"/>
                  </a:rPr>
                  <a:t>，</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以</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最小化</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加權面積和</a:t>
                </a:r>
                <a:endParaRPr lang="zh-TW" altLang="zh-TW" sz="1800" b="1" u="sng" dirty="0">
                  <a:solidFill>
                    <a:srgbClr val="000000"/>
                  </a:solidFill>
                  <a:effectLst/>
                  <a:ea typeface="Microsoft JhengHei" panose="020B0604030504040204" pitchFamily="34" charset="-120"/>
                </a:endParaRPr>
              </a:p>
              <a:p>
                <a:endParaRPr lang="en-US" altLang="zh-TW" b="1" u="sng" dirty="0"/>
              </a:p>
              <a:p>
                <a:pPr marL="228600" indent="-228600">
                  <a:buFont typeface="+mj-lt"/>
                  <a:buAutoNum type="arabicPeriod"/>
                </a:pPr>
                <a:r>
                  <a:rPr lang="zh-TW" altLang="en-US" b="0" u="none" dirty="0"/>
                  <a:t>這裡</a:t>
                </a:r>
                <a:r>
                  <a:rPr lang="zh-TW" altLang="en-US" b="1" u="sng" dirty="0"/>
                  <a:t>最主流</a:t>
                </a:r>
                <a:r>
                  <a:rPr lang="zh-TW" altLang="en-US" b="0" u="none" dirty="0"/>
                  <a:t>的方法：還是</a:t>
                </a:r>
                <a:r>
                  <a:rPr lang="en-US" altLang="zh-TW" b="0" u="none" dirty="0"/>
                  <a:t>RANSAC </a:t>
                </a:r>
              </a:p>
              <a:p>
                <a:pPr marL="171450" indent="-171450">
                  <a:buFont typeface="Arial" panose="020B0604020202020204" pitchFamily="34" charset="0"/>
                  <a:buChar char="•"/>
                </a:pPr>
                <a:r>
                  <a:rPr lang="zh-TW" altLang="en-US" b="0" u="none" dirty="0"/>
                  <a:t>先找 </a:t>
                </a:r>
                <a:r>
                  <a:rPr lang="zh-TW" altLang="en-US" b="1" u="sng" dirty="0"/>
                  <a:t>多條線段</a:t>
                </a:r>
                <a:r>
                  <a:rPr lang="zh-TW" altLang="en-US" b="0" u="none" dirty="0"/>
                  <a:t> 構成的 </a:t>
                </a:r>
                <a:r>
                  <a:rPr lang="en-US" altLang="zh-TW" b="1" u="sng" dirty="0"/>
                  <a:t>MSS</a:t>
                </a:r>
                <a:r>
                  <a:rPr lang="zh-TW" altLang="en-US" b="1" u="sng" dirty="0"/>
                  <a:t> </a:t>
                </a:r>
                <a:r>
                  <a:rPr lang="en-US" altLang="zh-TW" b="1" u="sng" dirty="0"/>
                  <a:t>(</a:t>
                </a:r>
                <a:r>
                  <a:rPr lang="zh-TW" altLang="zh-TW" b="1" u="sng" kern="1200" dirty="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rPr>
                  <a:t>minimal solution set</a:t>
                </a:r>
                <a:r>
                  <a:rPr lang="en-US" altLang="zh-TW" b="1" u="sng" dirty="0"/>
                  <a:t>)</a:t>
                </a:r>
                <a:r>
                  <a:rPr lang="zh-TW" altLang="en-US" b="0" u="none" dirty="0"/>
                  <a:t>，</a:t>
                </a:r>
                <a:endParaRPr lang="en-US" altLang="zh-TW" b="0" u="none" dirty="0"/>
              </a:p>
              <a:p>
                <a:pPr marL="171450" indent="-171450">
                  <a:buFont typeface="Arial" panose="020B0604020202020204" pitchFamily="34" charset="0"/>
                  <a:buChar char="•"/>
                </a:pPr>
                <a:r>
                  <a:rPr lang="zh-TW" altLang="en-US" b="0" u="none" dirty="0"/>
                  <a:t>再用 </a:t>
                </a:r>
                <a:r>
                  <a:rPr lang="zh-TW" altLang="zh-TW" sz="1200" b="1" u="sng" dirty="0">
                    <a:effectLst/>
                    <a:ea typeface="Microsoft JhengHei UI" panose="020B0604030504040204" pitchFamily="34" charset="-120"/>
                  </a:rPr>
                  <a:t>RANSAC</a:t>
                </a:r>
                <a:r>
                  <a:rPr lang="zh-TW" altLang="en-US" sz="1200" b="1" u="sng" dirty="0">
                    <a:effectLst/>
                    <a:ea typeface="Microsoft JhengHei UI" panose="020B0604030504040204" pitchFamily="34" charset="-120"/>
                  </a:rPr>
                  <a:t> 迭代</a:t>
                </a:r>
                <a:endParaRPr lang="en-US" altLang="zh-TW" b="1" u="sng" dirty="0"/>
              </a:p>
              <a:p>
                <a:r>
                  <a:rPr lang="en-US" altLang="zh-TW" b="0" u="non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dirty="0">
                  <a:solidFill>
                    <a:srgbClr val="000000"/>
                  </a:solidFill>
                  <a:effectLst/>
                  <a:latin typeface="Cambria Math" panose="02040503050406030204" pitchFamily="18" charset="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zh-TW" altLang="zh-TW" sz="1800" smtClean="0">
                        <a:solidFill>
                          <a:srgbClr val="000000"/>
                        </a:solidFill>
                        <a:effectLst/>
                        <a:latin typeface="Cambria Math" panose="02040503050406030204" pitchFamily="18" charset="0"/>
                        <a:ea typeface="Microsoft JhengHei" panose="020B0604030504040204" pitchFamily="34" charset="-120"/>
                      </a:rPr>
                      <m:t>𝜌</m:t>
                    </m:r>
                  </m:oMath>
                </a14:m>
                <a:r>
                  <a:rPr lang="en-US" altLang="zh-TW" sz="1800" i="1" dirty="0">
                    <a:solidFill>
                      <a:srgbClr val="000000"/>
                    </a:solidFill>
                    <a:effectLst/>
                    <a:ea typeface="Microsoft JhengHei" panose="020B0604030504040204" pitchFamily="34" charset="-120"/>
                  </a:rPr>
                  <a:t> </a:t>
                </a:r>
                <a:r>
                  <a:rPr lang="en-US" altLang="zh-TW" sz="1800" dirty="0">
                    <a:solidFill>
                      <a:srgbClr val="000000"/>
                    </a:solidFill>
                    <a:effectLst/>
                    <a:ea typeface="Microsoft JhengHei" panose="020B0604030504040204" pitchFamily="34" charset="-120"/>
                  </a:rPr>
                  <a:t>(rho)</a:t>
                </a:r>
                <a:endParaRPr lang="zh-TW" altLang="zh-TW" sz="1800" dirty="0">
                  <a:solidFill>
                    <a:srgbClr val="000000"/>
                  </a:solidFill>
                  <a:effectLst/>
                  <a:ea typeface="Microsoft JhengHei" panose="020B0604030504040204" pitchFamily="34" charset="-120"/>
                </a:endParaRPr>
              </a:p>
              <a:p>
                <a:endParaRPr lang="en-US" altLang="zh-TW" b="0" u="none" dirty="0"/>
              </a:p>
              <a:p>
                <a:endParaRPr lang="en-US" altLang="zh-TW" b="0" u="none" dirty="0"/>
              </a:p>
              <a:p>
                <a:endParaRPr lang="en-US" altLang="zh-TW" b="0" u="none" dirty="0"/>
              </a:p>
              <a:p>
                <a:endParaRPr lang="en-US" altLang="zh-TW" b="0" u="none" dirty="0"/>
              </a:p>
              <a:p>
                <a:endParaRPr lang="en-US" altLang="zh-TW" b="0" u="none"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nary>
                      <m:naryPr>
                        <m:chr m:val="∑"/>
                        <m:supHide m:val="on"/>
                        <m:ctrlPr>
                          <a:rPr lang="zh-TW" altLang="zh-TW" sz="1800" i="1" smtClean="0">
                            <a:solidFill>
                              <a:srgbClr val="201F1E"/>
                            </a:solidFill>
                            <a:effectLst/>
                            <a:latin typeface="Cambria Math" panose="02040503050406030204" pitchFamily="18" charset="0"/>
                            <a:ea typeface="Microsoft JhengHei" panose="020B0604030504040204" pitchFamily="34" charset="-120"/>
                          </a:rPr>
                        </m:ctrlPr>
                      </m:naryPr>
                      <m:sub>
                        <m:r>
                          <a:rPr lang="zh-TW" altLang="zh-TW" sz="1800">
                            <a:solidFill>
                              <a:srgbClr val="201F1E"/>
                            </a:solidFill>
                            <a:effectLst/>
                            <a:latin typeface="Cambria Math" panose="02040503050406030204" pitchFamily="18" charset="0"/>
                            <a:ea typeface="Microsoft JhengHei" panose="020B0604030504040204" pitchFamily="34" charset="-120"/>
                          </a:rPr>
                          <m:t>𝑖</m:t>
                        </m:r>
                      </m:sub>
                      <m:sup/>
                      <m:e>
                        <m:sSub>
                          <m:sSubPr>
                            <m:ctrlPr>
                              <a:rPr lang="zh-TW" altLang="zh-TW" sz="1800" i="1">
                                <a:solidFill>
                                  <a:srgbClr val="201F1E"/>
                                </a:solidFill>
                                <a:effectLst/>
                                <a:latin typeface="Cambria Math" panose="02040503050406030204" pitchFamily="18" charset="0"/>
                                <a:ea typeface="Microsoft JhengHei" panose="020B0604030504040204" pitchFamily="34" charset="-120"/>
                              </a:rPr>
                            </m:ctrlPr>
                          </m:sSubPr>
                          <m:e>
                            <m:r>
                              <a:rPr lang="zh-TW" altLang="zh-TW" sz="1800">
                                <a:solidFill>
                                  <a:srgbClr val="201F1E"/>
                                </a:solidFill>
                                <a:effectLst/>
                                <a:latin typeface="Cambria Math" panose="02040503050406030204" pitchFamily="18" charset="0"/>
                                <a:ea typeface="Microsoft JhengHei" panose="020B0604030504040204" pitchFamily="34" charset="-120"/>
                              </a:rPr>
                              <m:t>𝑤</m:t>
                            </m:r>
                          </m:e>
                          <m:sub>
                            <m:r>
                              <a:rPr lang="zh-TW" altLang="zh-TW" sz="1800">
                                <a:solidFill>
                                  <a:srgbClr val="201F1E"/>
                                </a:solidFill>
                                <a:effectLst/>
                                <a:latin typeface="Cambria Math" panose="02040503050406030204" pitchFamily="18" charset="0"/>
                                <a:ea typeface="Microsoft JhengHei" panose="020B0604030504040204" pitchFamily="34" charset="-120"/>
                              </a:rPr>
                              <m:t>𝑖</m:t>
                            </m:r>
                          </m:sub>
                        </m:sSub>
                        <m:d>
                          <m:dPr>
                            <m:ctrlPr>
                              <a:rPr lang="zh-TW" altLang="zh-TW" sz="1800" i="1">
                                <a:solidFill>
                                  <a:srgbClr val="201F1E"/>
                                </a:solidFill>
                                <a:effectLst/>
                                <a:latin typeface="Cambria Math" panose="02040503050406030204" pitchFamily="18" charset="0"/>
                                <a:ea typeface="Microsoft JhengHei" panose="020B0604030504040204" pitchFamily="34" charset="-120"/>
                              </a:rPr>
                            </m:ctrlPr>
                          </m:dPr>
                          <m:e>
                            <m:sSub>
                              <m:sSubPr>
                                <m:ctrlPr>
                                  <a:rPr lang="zh-TW" altLang="zh-TW" sz="1800" i="1">
                                    <a:solidFill>
                                      <a:srgbClr val="201F1E"/>
                                    </a:solidFill>
                                    <a:effectLst/>
                                    <a:latin typeface="Cambria Math" panose="02040503050406030204" pitchFamily="18" charset="0"/>
                                    <a:ea typeface="Microsoft JhengHei" panose="020B0604030504040204" pitchFamily="34" charset="-120"/>
                                  </a:rPr>
                                </m:ctrlPr>
                              </m:sSubPr>
                              <m:e>
                                <m:r>
                                  <a:rPr lang="zh-TW" altLang="zh-TW" sz="1800">
                                    <a:solidFill>
                                      <a:srgbClr val="201F1E"/>
                                    </a:solidFill>
                                    <a:effectLst/>
                                    <a:latin typeface="Cambria Math" panose="02040503050406030204" pitchFamily="18" charset="0"/>
                                    <a:ea typeface="Microsoft JhengHei" panose="020B0604030504040204" pitchFamily="34" charset="-120"/>
                                  </a:rPr>
                                  <m:t>𝐴</m:t>
                                </m:r>
                              </m:e>
                              <m:sub>
                                <m:r>
                                  <a:rPr lang="zh-TW" altLang="zh-TW" sz="1800">
                                    <a:solidFill>
                                      <a:srgbClr val="201F1E"/>
                                    </a:solidFill>
                                    <a:effectLst/>
                                    <a:latin typeface="Cambria Math" panose="02040503050406030204" pitchFamily="18" charset="0"/>
                                    <a:ea typeface="Microsoft JhengHei" panose="020B0604030504040204" pitchFamily="34" charset="-120"/>
                                  </a:rPr>
                                  <m:t>𝑖</m:t>
                                </m:r>
                              </m:sub>
                            </m:sSub>
                          </m:e>
                        </m:d>
                        <m:sSub>
                          <m:sSubPr>
                            <m:ctrlPr>
                              <a:rPr lang="zh-TW" altLang="zh-TW" sz="1800" i="1">
                                <a:solidFill>
                                  <a:srgbClr val="201F1E"/>
                                </a:solidFill>
                                <a:effectLst/>
                                <a:latin typeface="Cambria Math" panose="02040503050406030204" pitchFamily="18" charset="0"/>
                                <a:ea typeface="Microsoft JhengHei" panose="020B0604030504040204" pitchFamily="34" charset="-120"/>
                              </a:rPr>
                            </m:ctrlPr>
                          </m:sSubPr>
                          <m:e>
                            <m:r>
                              <a:rPr lang="zh-TW" altLang="zh-TW" sz="1800">
                                <a:solidFill>
                                  <a:srgbClr val="201F1E"/>
                                </a:solidFill>
                                <a:effectLst/>
                                <a:latin typeface="Cambria Math" panose="02040503050406030204" pitchFamily="18" charset="0"/>
                                <a:ea typeface="Microsoft JhengHei" panose="020B0604030504040204" pitchFamily="34" charset="-120"/>
                              </a:rPr>
                              <m:t>𝑚</m:t>
                            </m:r>
                          </m:e>
                          <m:sub>
                            <m:r>
                              <a:rPr lang="zh-TW" altLang="zh-TW" sz="1800">
                                <a:solidFill>
                                  <a:srgbClr val="201F1E"/>
                                </a:solidFill>
                                <a:effectLst/>
                                <a:latin typeface="Cambria Math" panose="02040503050406030204" pitchFamily="18" charset="0"/>
                                <a:ea typeface="Microsoft JhengHei" panose="020B0604030504040204" pitchFamily="34" charset="-120"/>
                              </a:rPr>
                              <m:t>𝑖</m:t>
                            </m:r>
                          </m:sub>
                        </m:sSub>
                        <m:sSubSup>
                          <m:sSubSupPr>
                            <m:ctrlPr>
                              <a:rPr lang="zh-TW" altLang="zh-TW" sz="1800" i="1">
                                <a:solidFill>
                                  <a:srgbClr val="201F1E"/>
                                </a:solidFill>
                                <a:effectLst/>
                                <a:latin typeface="Cambria Math" panose="02040503050406030204" pitchFamily="18" charset="0"/>
                                <a:ea typeface="Microsoft JhengHei" panose="020B0604030504040204" pitchFamily="34" charset="-120"/>
                              </a:rPr>
                            </m:ctrlPr>
                          </m:sSubSupPr>
                          <m:e>
                            <m:r>
                              <a:rPr lang="zh-TW" altLang="zh-TW" sz="1800">
                                <a:solidFill>
                                  <a:srgbClr val="201F1E"/>
                                </a:solidFill>
                                <a:effectLst/>
                                <a:latin typeface="Cambria Math" panose="02040503050406030204" pitchFamily="18" charset="0"/>
                                <a:ea typeface="Microsoft JhengHei" panose="020B0604030504040204" pitchFamily="34" charset="-120"/>
                              </a:rPr>
                              <m:t>𝑚</m:t>
                            </m:r>
                          </m:e>
                          <m:sub>
                            <m:r>
                              <a:rPr lang="zh-TW" altLang="zh-TW" sz="1800">
                                <a:solidFill>
                                  <a:srgbClr val="201F1E"/>
                                </a:solidFill>
                                <a:effectLst/>
                                <a:latin typeface="Cambria Math" panose="02040503050406030204" pitchFamily="18" charset="0"/>
                                <a:ea typeface="Microsoft JhengHei" panose="020B0604030504040204" pitchFamily="34" charset="-120"/>
                              </a:rPr>
                              <m:t>𝑖</m:t>
                            </m:r>
                          </m:sub>
                          <m:sup>
                            <m:r>
                              <a:rPr lang="zh-TW" altLang="zh-TW" sz="1800">
                                <a:solidFill>
                                  <a:srgbClr val="201F1E"/>
                                </a:solidFill>
                                <a:effectLst/>
                                <a:latin typeface="Cambria Math" panose="02040503050406030204" pitchFamily="18" charset="0"/>
                                <a:ea typeface="Microsoft JhengHei" panose="020B0604030504040204" pitchFamily="34" charset="-120"/>
                              </a:rPr>
                              <m:t>𝑇</m:t>
                            </m:r>
                          </m:sup>
                        </m:sSubSup>
                      </m:e>
                    </m:nary>
                  </m:oMath>
                </a14:m>
                <a:r>
                  <a:rPr lang="zh-TW" altLang="zh-TW" sz="1800" dirty="0">
                    <a:solidFill>
                      <a:srgbClr val="201F1E"/>
                    </a:solidFill>
                    <a:effectLst/>
                    <a:ea typeface="Microsoft JhengHei" panose="020B0604030504040204" pitchFamily="34" charset="-120"/>
                  </a:rPr>
                  <a:t>是一個</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加權的矩陣</a:t>
                </a:r>
                <a:r>
                  <a:rPr lang="zh-TW" altLang="zh-TW" sz="1800" dirty="0">
                    <a:solidFill>
                      <a:srgbClr val="201F1E"/>
                    </a:solidFill>
                    <a:effectLst/>
                    <a:ea typeface="Microsoft JhengHei" panose="020B0604030504040204" pitchFamily="34" charset="-120"/>
                  </a:rPr>
                  <a:t>，其中</a:t>
                </a:r>
                <a14:m>
                  <m:oMath xmlns:m="http://schemas.openxmlformats.org/officeDocument/2006/math">
                    <m:sSub>
                      <m:sSubPr>
                        <m:ctrlPr>
                          <a:rPr lang="zh-TW" altLang="zh-TW" sz="1800" i="1">
                            <a:solidFill>
                              <a:srgbClr val="201F1E"/>
                            </a:solidFill>
                            <a:effectLst/>
                            <a:latin typeface="Cambria Math" panose="02040503050406030204" pitchFamily="18" charset="0"/>
                            <a:ea typeface="Microsoft JhengHei" panose="020B0604030504040204" pitchFamily="34" charset="-120"/>
                          </a:rPr>
                        </m:ctrlPr>
                      </m:sSubPr>
                      <m:e>
                        <m:r>
                          <a:rPr lang="zh-TW" altLang="zh-TW" sz="1800">
                            <a:solidFill>
                              <a:srgbClr val="201F1E"/>
                            </a:solidFill>
                            <a:effectLst/>
                            <a:latin typeface="Cambria Math" panose="02040503050406030204" pitchFamily="18" charset="0"/>
                            <a:ea typeface="Microsoft JhengHei" panose="020B0604030504040204" pitchFamily="34" charset="-120"/>
                          </a:rPr>
                          <m:t>𝑚</m:t>
                        </m:r>
                      </m:e>
                      <m:sub>
                        <m:r>
                          <a:rPr lang="zh-TW" altLang="zh-TW" sz="1800">
                            <a:solidFill>
                              <a:srgbClr val="201F1E"/>
                            </a:solidFill>
                            <a:effectLst/>
                            <a:latin typeface="Cambria Math" panose="02040503050406030204" pitchFamily="18" charset="0"/>
                            <a:ea typeface="Microsoft JhengHei" panose="020B0604030504040204" pitchFamily="34" charset="-120"/>
                          </a:rPr>
                          <m:t>𝑖</m:t>
                        </m:r>
                      </m:sub>
                    </m:sSub>
                    <m:sSubSup>
                      <m:sSubSupPr>
                        <m:ctrlPr>
                          <a:rPr lang="zh-TW" altLang="zh-TW" sz="1800" i="1">
                            <a:solidFill>
                              <a:srgbClr val="201F1E"/>
                            </a:solidFill>
                            <a:effectLst/>
                            <a:latin typeface="Cambria Math" panose="02040503050406030204" pitchFamily="18" charset="0"/>
                            <a:ea typeface="Microsoft JhengHei" panose="020B0604030504040204" pitchFamily="34" charset="-120"/>
                          </a:rPr>
                        </m:ctrlPr>
                      </m:sSubSupPr>
                      <m:e>
                        <m:r>
                          <a:rPr lang="zh-TW" altLang="zh-TW" sz="1800">
                            <a:solidFill>
                              <a:srgbClr val="201F1E"/>
                            </a:solidFill>
                            <a:effectLst/>
                            <a:latin typeface="Cambria Math" panose="02040503050406030204" pitchFamily="18" charset="0"/>
                            <a:ea typeface="Microsoft JhengHei" panose="020B0604030504040204" pitchFamily="34" charset="-120"/>
                          </a:rPr>
                          <m:t>𝑚</m:t>
                        </m:r>
                      </m:e>
                      <m:sub>
                        <m:r>
                          <a:rPr lang="zh-TW" altLang="zh-TW" sz="1800">
                            <a:solidFill>
                              <a:srgbClr val="201F1E"/>
                            </a:solidFill>
                            <a:effectLst/>
                            <a:latin typeface="Cambria Math" panose="02040503050406030204" pitchFamily="18" charset="0"/>
                            <a:ea typeface="Microsoft JhengHei" panose="020B0604030504040204" pitchFamily="34" charset="-120"/>
                          </a:rPr>
                          <m:t>𝑖</m:t>
                        </m:r>
                      </m:sub>
                      <m:sup>
                        <m:r>
                          <a:rPr lang="zh-TW" altLang="zh-TW" sz="1800">
                            <a:solidFill>
                              <a:srgbClr val="201F1E"/>
                            </a:solidFill>
                            <a:effectLst/>
                            <a:latin typeface="Cambria Math" panose="02040503050406030204" pitchFamily="18" charset="0"/>
                            <a:ea typeface="Microsoft JhengHei" panose="020B0604030504040204" pitchFamily="34" charset="-120"/>
                          </a:rPr>
                          <m:t>𝑇</m:t>
                        </m:r>
                      </m:sup>
                    </m:sSubSup>
                  </m:oMath>
                </a14:m>
                <a:r>
                  <a:rPr lang="zh-TW" altLang="zh-TW" sz="1800" dirty="0">
                    <a:solidFill>
                      <a:srgbClr val="201F1E"/>
                    </a:solidFill>
                    <a:effectLst/>
                    <a:ea typeface="Microsoft JhengHei" panose="020B0604030504040204" pitchFamily="34" charset="-120"/>
                  </a:rPr>
                  <a:t>表示</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直線</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的 </a:t>
                </a:r>
                <a:r>
                  <a:rPr lang="zh-TW" altLang="zh-TW" sz="1800" b="1" u="sng" dirty="0">
                    <a:solidFill>
                      <a:srgbClr val="201F1E"/>
                    </a:solidFill>
                    <a:effectLst/>
                    <a:ea typeface="Microsoft JhengHei" panose="020B0604030504040204" pitchFamily="34" charset="-120"/>
                  </a:rPr>
                  <a:t>外積形式的矩陣</a:t>
                </a:r>
                <a:r>
                  <a:rPr lang="zh-TW" altLang="zh-TW" sz="1800" dirty="0">
                    <a:solidFill>
                      <a:srgbClr val="201F1E"/>
                    </a:solidFill>
                    <a:effectLst/>
                    <a:ea typeface="Microsoft JhengHei" panose="020B0604030504040204" pitchFamily="34" charset="-120"/>
                  </a:rPr>
                  <a:t>，</a:t>
                </a:r>
                <a:br>
                  <a:rPr lang="zh-TW" altLang="zh-TW" sz="1800" dirty="0">
                    <a:solidFill>
                      <a:srgbClr val="201F1E"/>
                    </a:solidFill>
                    <a:effectLst/>
                    <a:ea typeface="Microsoft JhengHei" panose="020B0604030504040204" pitchFamily="34" charset="-120"/>
                  </a:rPr>
                </a:br>
                <a:r>
                  <a:rPr lang="zh-TW" altLang="zh-TW" sz="1800" dirty="0">
                    <a:solidFill>
                      <a:srgbClr val="201F1E"/>
                    </a:solidFill>
                    <a:effectLst/>
                    <a:ea typeface="Microsoft JhengHei" panose="020B0604030504040204" pitchFamily="34" charset="-120"/>
                  </a:rPr>
                  <a:t>乘以它們的</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面積誤差 </a:t>
                </a:r>
                <a14:m>
                  <m:oMath xmlns:m="http://schemas.openxmlformats.org/officeDocument/2006/math">
                    <m:sSub>
                      <m:sSubPr>
                        <m:ctrlPr>
                          <a:rPr lang="zh-TW" altLang="zh-TW" sz="1800" i="1">
                            <a:solidFill>
                              <a:srgbClr val="201F1E"/>
                            </a:solidFill>
                            <a:effectLst/>
                            <a:latin typeface="Cambria Math" panose="02040503050406030204" pitchFamily="18" charset="0"/>
                            <a:ea typeface="Microsoft JhengHei" panose="020B0604030504040204" pitchFamily="34" charset="-120"/>
                          </a:rPr>
                        </m:ctrlPr>
                      </m:sSubPr>
                      <m:e>
                        <m:r>
                          <a:rPr lang="zh-TW" altLang="zh-TW" sz="1800">
                            <a:solidFill>
                              <a:srgbClr val="201F1E"/>
                            </a:solidFill>
                            <a:effectLst/>
                            <a:latin typeface="Cambria Math" panose="02040503050406030204" pitchFamily="18" charset="0"/>
                            <a:ea typeface="Microsoft JhengHei" panose="020B0604030504040204" pitchFamily="34" charset="-120"/>
                          </a:rPr>
                          <m:t>𝑨</m:t>
                        </m:r>
                      </m:e>
                      <m:sub>
                        <m:r>
                          <a:rPr lang="zh-TW" altLang="zh-TW" sz="1800">
                            <a:solidFill>
                              <a:srgbClr val="201F1E"/>
                            </a:solidFill>
                            <a:effectLst/>
                            <a:latin typeface="Cambria Math" panose="02040503050406030204" pitchFamily="18" charset="0"/>
                            <a:ea typeface="Microsoft JhengHei" panose="020B0604030504040204" pitchFamily="34" charset="-120"/>
                          </a:rPr>
                          <m:t>𝒊</m:t>
                        </m:r>
                      </m:sub>
                    </m:sSub>
                  </m:oMath>
                </a14:m>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和</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權重 </a:t>
                </a:r>
                <a14:m>
                  <m:oMath xmlns:m="http://schemas.openxmlformats.org/officeDocument/2006/math">
                    <m:sSub>
                      <m:sSubPr>
                        <m:ctrlPr>
                          <a:rPr lang="zh-TW" altLang="zh-TW" sz="1800" i="1">
                            <a:solidFill>
                              <a:srgbClr val="201F1E"/>
                            </a:solidFill>
                            <a:effectLst/>
                            <a:latin typeface="Cambria Math" panose="02040503050406030204" pitchFamily="18" charset="0"/>
                            <a:ea typeface="Microsoft JhengHei" panose="020B0604030504040204" pitchFamily="34" charset="-120"/>
                          </a:rPr>
                        </m:ctrlPr>
                      </m:sSubPr>
                      <m:e>
                        <m:r>
                          <a:rPr lang="zh-TW" altLang="zh-TW" sz="1800">
                            <a:solidFill>
                              <a:srgbClr val="201F1E"/>
                            </a:solidFill>
                            <a:effectLst/>
                            <a:latin typeface="Cambria Math" panose="02040503050406030204" pitchFamily="18" charset="0"/>
                            <a:ea typeface="Microsoft JhengHei" panose="020B0604030504040204" pitchFamily="34" charset="-120"/>
                          </a:rPr>
                          <m:t>𝑤</m:t>
                        </m:r>
                      </m:e>
                      <m:sub>
                        <m:r>
                          <a:rPr lang="zh-TW" altLang="zh-TW" sz="1800">
                            <a:solidFill>
                              <a:srgbClr val="201F1E"/>
                            </a:solidFill>
                            <a:effectLst/>
                            <a:latin typeface="Cambria Math" panose="02040503050406030204" pitchFamily="18" charset="0"/>
                            <a:ea typeface="Microsoft JhengHei" panose="020B0604030504040204" pitchFamily="34" charset="-120"/>
                          </a:rPr>
                          <m:t>𝑖</m:t>
                        </m:r>
                      </m:sub>
                    </m:sSub>
                  </m:oMath>
                </a14:m>
                <a:r>
                  <a:rPr lang="zh-TW" altLang="zh-TW" sz="1800" dirty="0">
                    <a:solidFill>
                      <a:srgbClr val="201F1E"/>
                    </a:solidFill>
                    <a:effectLst/>
                    <a:ea typeface="Microsoft JhengHei" panose="020B0604030504040204" pitchFamily="34" charset="-120"/>
                  </a:rPr>
                  <a:t>。</a:t>
                </a:r>
              </a:p>
              <a:p>
                <a:endParaRPr lang="en-US" altLang="zh-TW" b="0" u="none"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x-none" altLang="zh-TW" sz="1800" smtClean="0">
                          <a:effectLst/>
                          <a:latin typeface="Cambria Math" panose="02040503050406030204" pitchFamily="18" charset="0"/>
                          <a:ea typeface="Cambria Math" panose="02040503050406030204" pitchFamily="18" charset="0"/>
                        </a:rPr>
                        <m:t>𝜀</m:t>
                      </m:r>
                      <m:r>
                        <a:rPr lang="x-none" altLang="zh-TW" sz="1800" smtClean="0">
                          <a:effectLst/>
                          <a:latin typeface="Cambria Math" panose="02040503050406030204" pitchFamily="18" charset="0"/>
                          <a:ea typeface="Cambria Math" panose="02040503050406030204" pitchFamily="18" charset="0"/>
                        </a:rPr>
                        <m:t>=</m:t>
                      </m:r>
                      <m:nary>
                        <m:naryPr>
                          <m:chr m:val="∑"/>
                          <m:supHide m:val="on"/>
                          <m:ctrlPr>
                            <a:rPr lang="x-none" altLang="zh-TW" sz="1800" i="1">
                              <a:effectLst/>
                              <a:latin typeface="Cambria Math" panose="02040503050406030204" pitchFamily="18" charset="0"/>
                              <a:ea typeface="Cambria Math" panose="02040503050406030204" pitchFamily="18" charset="0"/>
                            </a:rPr>
                          </m:ctrlPr>
                        </m:naryPr>
                        <m:sub>
                          <m:r>
                            <a:rPr lang="x-none" altLang="zh-TW" sz="1800">
                              <a:effectLst/>
                              <a:latin typeface="Cambria Math" panose="02040503050406030204" pitchFamily="18" charset="0"/>
                              <a:ea typeface="Cambria Math" panose="02040503050406030204" pitchFamily="18" charset="0"/>
                            </a:rPr>
                            <m:t>𝑖</m:t>
                          </m:r>
                        </m:sub>
                        <m:sup/>
                        <m:e>
                          <m:r>
                            <a:rPr lang="x-none" altLang="zh-TW" sz="1800">
                              <a:effectLst/>
                              <a:latin typeface="Cambria Math" panose="02040503050406030204" pitchFamily="18" charset="0"/>
                              <a:ea typeface="Cambria Math" panose="02040503050406030204" pitchFamily="18" charset="0"/>
                            </a:rPr>
                            <m:t>𝜌</m:t>
                          </m:r>
                          <m:r>
                            <a:rPr lang="x-none" altLang="zh-TW" sz="1800">
                              <a:effectLst/>
                              <a:latin typeface="Cambria Math" panose="02040503050406030204" pitchFamily="18" charset="0"/>
                              <a:ea typeface="Cambria Math" panose="02040503050406030204" pitchFamily="18" charset="0"/>
                            </a:rPr>
                            <m:t>(</m:t>
                          </m:r>
                          <m:sSub>
                            <m:sSubPr>
                              <m:ctrlPr>
                                <a:rPr lang="x-none" altLang="zh-TW" sz="1800" i="1">
                                  <a:effectLst/>
                                  <a:latin typeface="Cambria Math" panose="02040503050406030204" pitchFamily="18" charset="0"/>
                                  <a:ea typeface="Cambria Math" panose="02040503050406030204" pitchFamily="18" charset="0"/>
                                </a:rPr>
                              </m:ctrlPr>
                            </m:sSubPr>
                            <m:e>
                              <m:r>
                                <a:rPr lang="x-none" altLang="zh-TW" sz="1800">
                                  <a:effectLst/>
                                  <a:latin typeface="Cambria Math" panose="02040503050406030204" pitchFamily="18" charset="0"/>
                                  <a:ea typeface="Cambria Math" panose="02040503050406030204" pitchFamily="18" charset="0"/>
                                </a:rPr>
                                <m:t>𝐴</m:t>
                              </m:r>
                            </m:e>
                            <m:sub>
                              <m:r>
                                <a:rPr lang="x-none" altLang="zh-TW" sz="1800">
                                  <a:effectLst/>
                                  <a:latin typeface="Cambria Math" panose="02040503050406030204" pitchFamily="18" charset="0"/>
                                  <a:ea typeface="Cambria Math" panose="02040503050406030204" pitchFamily="18" charset="0"/>
                                </a:rPr>
                                <m:t>𝑖</m:t>
                              </m:r>
                            </m:sub>
                          </m:sSub>
                          <m:r>
                            <a:rPr lang="x-none" altLang="zh-TW" sz="1800">
                              <a:effectLst/>
                              <a:latin typeface="Cambria Math" panose="02040503050406030204" pitchFamily="18" charset="0"/>
                              <a:ea typeface="Cambria Math" panose="02040503050406030204" pitchFamily="18" charset="0"/>
                            </a:rPr>
                            <m:t>)</m:t>
                          </m:r>
                        </m:e>
                      </m:nary>
                      <m:r>
                        <a:rPr lang="x-none" altLang="zh-TW" sz="1800">
                          <a:effectLst/>
                          <a:latin typeface="Cambria Math" panose="02040503050406030204" pitchFamily="18" charset="0"/>
                          <a:ea typeface="Cambria Math" panose="02040503050406030204" pitchFamily="18" charset="0"/>
                        </a:rPr>
                        <m:t>=</m:t>
                      </m:r>
                      <m:sSup>
                        <m:sSupPr>
                          <m:ctrlPr>
                            <a:rPr lang="x-none" altLang="zh-TW" sz="1800" i="1">
                              <a:effectLst/>
                              <a:latin typeface="Cambria Math" panose="02040503050406030204" pitchFamily="18" charset="0"/>
                              <a:ea typeface="Cambria Math" panose="02040503050406030204" pitchFamily="18" charset="0"/>
                            </a:rPr>
                          </m:ctrlPr>
                        </m:sSupPr>
                        <m:e>
                          <m:r>
                            <a:rPr lang="x-none" altLang="zh-TW" sz="1800">
                              <a:effectLst/>
                              <a:latin typeface="Cambria Math" panose="02040503050406030204" pitchFamily="18" charset="0"/>
                              <a:ea typeface="Cambria Math" panose="02040503050406030204" pitchFamily="18" charset="0"/>
                            </a:rPr>
                            <m:t>𝑣</m:t>
                          </m:r>
                        </m:e>
                        <m:sup>
                          <m:r>
                            <a:rPr lang="x-none" altLang="zh-TW" sz="1800">
                              <a:effectLst/>
                              <a:latin typeface="Cambria Math" panose="02040503050406030204" pitchFamily="18" charset="0"/>
                              <a:ea typeface="Cambria Math" panose="02040503050406030204" pitchFamily="18" charset="0"/>
                            </a:rPr>
                            <m:t>𝑇</m:t>
                          </m:r>
                        </m:sup>
                      </m:sSup>
                      <m:d>
                        <m:dPr>
                          <m:ctrlPr>
                            <a:rPr lang="x-none" altLang="zh-TW" sz="1800" i="1">
                              <a:effectLst/>
                              <a:latin typeface="Cambria Math" panose="02040503050406030204" pitchFamily="18" charset="0"/>
                              <a:ea typeface="Cambria Math" panose="02040503050406030204" pitchFamily="18" charset="0"/>
                            </a:rPr>
                          </m:ctrlPr>
                        </m:dPr>
                        <m:e>
                          <m:nary>
                            <m:naryPr>
                              <m:chr m:val="∑"/>
                              <m:supHide m:val="on"/>
                              <m:ctrlPr>
                                <a:rPr lang="x-none" altLang="zh-TW" sz="1800" i="1">
                                  <a:effectLst/>
                                  <a:latin typeface="Cambria Math" panose="02040503050406030204" pitchFamily="18" charset="0"/>
                                  <a:ea typeface="Cambria Math" panose="02040503050406030204" pitchFamily="18" charset="0"/>
                                </a:rPr>
                              </m:ctrlPr>
                            </m:naryPr>
                            <m:sub>
                              <m:r>
                                <a:rPr lang="x-none" altLang="zh-TW" sz="1800">
                                  <a:effectLst/>
                                  <a:latin typeface="Cambria Math" panose="02040503050406030204" pitchFamily="18" charset="0"/>
                                  <a:ea typeface="Cambria Math" panose="02040503050406030204" pitchFamily="18" charset="0"/>
                                </a:rPr>
                                <m:t>𝑖</m:t>
                              </m:r>
                            </m:sub>
                            <m:sup/>
                            <m:e>
                              <m:sSub>
                                <m:sSubPr>
                                  <m:ctrlPr>
                                    <a:rPr lang="x-none" altLang="zh-TW" sz="1800" i="1">
                                      <a:effectLst/>
                                      <a:latin typeface="Cambria Math" panose="02040503050406030204" pitchFamily="18" charset="0"/>
                                      <a:ea typeface="Cambria Math" panose="02040503050406030204" pitchFamily="18" charset="0"/>
                                    </a:rPr>
                                  </m:ctrlPr>
                                </m:sSubPr>
                                <m:e>
                                  <m:r>
                                    <a:rPr lang="x-none" altLang="zh-TW" sz="1800">
                                      <a:effectLst/>
                                      <a:latin typeface="Cambria Math" panose="02040503050406030204" pitchFamily="18" charset="0"/>
                                      <a:ea typeface="Cambria Math" panose="02040503050406030204" pitchFamily="18" charset="0"/>
                                    </a:rPr>
                                    <m:t>𝑤</m:t>
                                  </m:r>
                                </m:e>
                                <m:sub>
                                  <m:r>
                                    <a:rPr lang="x-none" altLang="zh-TW" sz="1800">
                                      <a:effectLst/>
                                      <a:latin typeface="Cambria Math" panose="02040503050406030204" pitchFamily="18" charset="0"/>
                                      <a:ea typeface="Cambria Math" panose="02040503050406030204" pitchFamily="18" charset="0"/>
                                    </a:rPr>
                                    <m:t>𝑖</m:t>
                                  </m:r>
                                </m:sub>
                              </m:sSub>
                              <m:d>
                                <m:dPr>
                                  <m:ctrlPr>
                                    <a:rPr lang="x-none" altLang="zh-TW" sz="1800" i="1">
                                      <a:effectLst/>
                                      <a:latin typeface="Cambria Math" panose="02040503050406030204" pitchFamily="18" charset="0"/>
                                      <a:ea typeface="Cambria Math" panose="02040503050406030204" pitchFamily="18" charset="0"/>
                                    </a:rPr>
                                  </m:ctrlPr>
                                </m:dPr>
                                <m:e>
                                  <m:sSub>
                                    <m:sSubPr>
                                      <m:ctrlPr>
                                        <a:rPr lang="x-none" altLang="zh-TW" sz="1800" i="1">
                                          <a:effectLst/>
                                          <a:latin typeface="Cambria Math" panose="02040503050406030204" pitchFamily="18" charset="0"/>
                                          <a:ea typeface="Cambria Math" panose="02040503050406030204" pitchFamily="18" charset="0"/>
                                        </a:rPr>
                                      </m:ctrlPr>
                                    </m:sSubPr>
                                    <m:e>
                                      <m:r>
                                        <a:rPr lang="x-none" altLang="zh-TW" sz="1800">
                                          <a:effectLst/>
                                          <a:latin typeface="Cambria Math" panose="02040503050406030204" pitchFamily="18" charset="0"/>
                                          <a:ea typeface="Cambria Math" panose="02040503050406030204" pitchFamily="18" charset="0"/>
                                        </a:rPr>
                                        <m:t>𝐴</m:t>
                                      </m:r>
                                    </m:e>
                                    <m:sub>
                                      <m:r>
                                        <a:rPr lang="x-none" altLang="zh-TW" sz="1800">
                                          <a:effectLst/>
                                          <a:latin typeface="Cambria Math" panose="02040503050406030204" pitchFamily="18" charset="0"/>
                                          <a:ea typeface="Cambria Math" panose="02040503050406030204" pitchFamily="18" charset="0"/>
                                        </a:rPr>
                                        <m:t>𝑖</m:t>
                                      </m:r>
                                    </m:sub>
                                  </m:sSub>
                                </m:e>
                              </m:d>
                              <m:sSub>
                                <m:sSubPr>
                                  <m:ctrlPr>
                                    <a:rPr lang="x-none" altLang="zh-TW" sz="1800" i="1">
                                      <a:effectLst/>
                                      <a:latin typeface="Cambria Math" panose="02040503050406030204" pitchFamily="18" charset="0"/>
                                      <a:ea typeface="Cambria Math" panose="02040503050406030204" pitchFamily="18" charset="0"/>
                                    </a:rPr>
                                  </m:ctrlPr>
                                </m:sSubPr>
                                <m:e>
                                  <m:r>
                                    <a:rPr lang="x-none" altLang="zh-TW" sz="1800">
                                      <a:effectLst/>
                                      <a:latin typeface="Cambria Math" panose="02040503050406030204" pitchFamily="18" charset="0"/>
                                      <a:ea typeface="Cambria Math" panose="02040503050406030204" pitchFamily="18" charset="0"/>
                                    </a:rPr>
                                    <m:t>𝑚</m:t>
                                  </m:r>
                                </m:e>
                                <m:sub>
                                  <m:r>
                                    <a:rPr lang="x-none" altLang="zh-TW" sz="1800">
                                      <a:effectLst/>
                                      <a:latin typeface="Cambria Math" panose="02040503050406030204" pitchFamily="18" charset="0"/>
                                      <a:ea typeface="Cambria Math" panose="02040503050406030204" pitchFamily="18" charset="0"/>
                                    </a:rPr>
                                    <m:t>𝑖</m:t>
                                  </m:r>
                                </m:sub>
                              </m:sSub>
                              <m:sSubSup>
                                <m:sSubSupPr>
                                  <m:ctrlPr>
                                    <a:rPr lang="x-none" altLang="zh-TW" sz="1800" i="1">
                                      <a:effectLst/>
                                      <a:latin typeface="Cambria Math" panose="02040503050406030204" pitchFamily="18" charset="0"/>
                                      <a:ea typeface="Cambria Math" panose="02040503050406030204" pitchFamily="18" charset="0"/>
                                    </a:rPr>
                                  </m:ctrlPr>
                                </m:sSubSupPr>
                                <m:e>
                                  <m:r>
                                    <a:rPr lang="x-none" altLang="zh-TW" sz="1800">
                                      <a:effectLst/>
                                      <a:latin typeface="Cambria Math" panose="02040503050406030204" pitchFamily="18" charset="0"/>
                                      <a:ea typeface="Cambria Math" panose="02040503050406030204" pitchFamily="18" charset="0"/>
                                    </a:rPr>
                                    <m:t>𝑚</m:t>
                                  </m:r>
                                </m:e>
                                <m:sub>
                                  <m:r>
                                    <a:rPr lang="x-none" altLang="zh-TW" sz="1800">
                                      <a:effectLst/>
                                      <a:latin typeface="Cambria Math" panose="02040503050406030204" pitchFamily="18" charset="0"/>
                                      <a:ea typeface="Cambria Math" panose="02040503050406030204" pitchFamily="18" charset="0"/>
                                    </a:rPr>
                                    <m:t>𝑖</m:t>
                                  </m:r>
                                </m:sub>
                                <m:sup>
                                  <m:r>
                                    <a:rPr lang="x-none" altLang="zh-TW" sz="1800">
                                      <a:effectLst/>
                                      <a:latin typeface="Cambria Math" panose="02040503050406030204" pitchFamily="18" charset="0"/>
                                      <a:ea typeface="Cambria Math" panose="02040503050406030204" pitchFamily="18" charset="0"/>
                                    </a:rPr>
                                    <m:t>𝑇</m:t>
                                  </m:r>
                                </m:sup>
                              </m:sSubSup>
                            </m:e>
                          </m:nary>
                        </m:e>
                      </m:d>
                      <m:r>
                        <a:rPr lang="x-none" altLang="zh-TW" sz="1800">
                          <a:effectLst/>
                          <a:latin typeface="Cambria Math" panose="02040503050406030204" pitchFamily="18" charset="0"/>
                          <a:ea typeface="Cambria Math" panose="02040503050406030204" pitchFamily="18" charset="0"/>
                        </a:rPr>
                        <m:t>𝑣</m:t>
                      </m:r>
                      <m:r>
                        <a:rPr lang="x-none" altLang="zh-TW" sz="1800">
                          <a:effectLst/>
                          <a:latin typeface="Cambria Math" panose="02040503050406030204" pitchFamily="18" charset="0"/>
                          <a:ea typeface="Cambria Math" panose="02040503050406030204" pitchFamily="18" charset="0"/>
                        </a:rPr>
                        <m:t>=</m:t>
                      </m:r>
                      <m:sSup>
                        <m:sSupPr>
                          <m:ctrlPr>
                            <a:rPr lang="x-none" altLang="zh-TW" sz="1800" i="1">
                              <a:effectLst/>
                              <a:latin typeface="Cambria Math" panose="02040503050406030204" pitchFamily="18" charset="0"/>
                              <a:ea typeface="Cambria Math" panose="02040503050406030204" pitchFamily="18" charset="0"/>
                            </a:rPr>
                          </m:ctrlPr>
                        </m:sSupPr>
                        <m:e>
                          <m:r>
                            <a:rPr lang="x-none" altLang="zh-TW" sz="1800">
                              <a:effectLst/>
                              <a:latin typeface="Cambria Math" panose="02040503050406030204" pitchFamily="18" charset="0"/>
                              <a:ea typeface="Cambria Math" panose="02040503050406030204" pitchFamily="18" charset="0"/>
                            </a:rPr>
                            <m:t>𝑣</m:t>
                          </m:r>
                        </m:e>
                        <m:sup>
                          <m:r>
                            <a:rPr lang="x-none" altLang="zh-TW" sz="1800">
                              <a:effectLst/>
                              <a:latin typeface="Cambria Math" panose="02040503050406030204" pitchFamily="18" charset="0"/>
                              <a:ea typeface="Cambria Math" panose="02040503050406030204" pitchFamily="18" charset="0"/>
                            </a:rPr>
                            <m:t>𝑇</m:t>
                          </m:r>
                        </m:sup>
                      </m:sSup>
                      <m:r>
                        <a:rPr lang="x-none" altLang="zh-TW" sz="1800">
                          <a:effectLst/>
                          <a:latin typeface="Cambria Math" panose="02040503050406030204" pitchFamily="18" charset="0"/>
                          <a:ea typeface="Cambria Math" panose="02040503050406030204" pitchFamily="18" charset="0"/>
                        </a:rPr>
                        <m:t>𝑀𝑣</m:t>
                      </m:r>
                    </m:oMath>
                  </m:oMathPara>
                </a14:m>
                <a:endParaRPr lang="x-none" altLang="zh-TW" sz="1800">
                  <a:effectLst/>
                  <a:ea typeface="Cambria Math" panose="02040503050406030204" pitchFamily="18" charset="0"/>
                </a:endParaRPr>
              </a:p>
              <a:p>
                <a:endParaRPr lang="en-US" altLang="zh-TW" b="0" u="none" dirty="0"/>
              </a:p>
              <a:p>
                <a:pPr algn="l"/>
                <a:r>
                  <a:rPr lang="zh-TW" altLang="en-US" b="0" i="0" dirty="0">
                    <a:solidFill>
                      <a:srgbClr val="ECECEC"/>
                    </a:solidFill>
                    <a:effectLst/>
                    <a:latin typeface="Söhne"/>
                  </a:rPr>
                  <a:t>這個公式是用來評估和優化消失點估計的誤差或差異。
</a:t>
                </a:r>
                <a:endParaRPr lang="en-US" altLang="zh-TW" b="0" i="0" dirty="0">
                  <a:solidFill>
                    <a:srgbClr val="ECECEC"/>
                  </a:solidFill>
                  <a:effectLst/>
                  <a:latin typeface="Söhne"/>
                </a:endParaRPr>
              </a:p>
              <a:p>
                <a:pPr marL="171450" indent="-171450" algn="l">
                  <a:buFont typeface="Arial" panose="020B0604020202020204" pitchFamily="34" charset="0"/>
                  <a:buChar char="•"/>
                </a:pPr>
                <a:r>
                  <a:rPr lang="el-GR" altLang="zh-TW" b="0" i="0" dirty="0">
                    <a:solidFill>
                      <a:srgbClr val="ECECEC"/>
                    </a:solidFill>
                    <a:effectLst/>
                    <a:latin typeface="Söhne"/>
                  </a:rPr>
                  <a:t>ε </a:t>
                </a:r>
                <a:r>
                  <a:rPr lang="zh-TW" altLang="en-US" b="0" i="0" dirty="0">
                    <a:solidFill>
                      <a:srgbClr val="ECECEC"/>
                    </a:solidFill>
                    <a:effectLst/>
                    <a:latin typeface="Söhne"/>
                  </a:rPr>
                  <a:t>表示總的誤差，它是由每個特定情況下計算出的</a:t>
                </a:r>
                <a:r>
                  <a:rPr lang="en-US" altLang="zh-TW" b="0" i="0" dirty="0">
                    <a:solidFill>
                      <a:srgbClr val="ECECEC"/>
                    </a:solidFill>
                    <a:effectLst/>
                    <a:latin typeface="Söhne"/>
                  </a:rPr>
                  <a:t> </a:t>
                </a:r>
                <a:r>
                  <a:rPr lang="zh-TW" altLang="en-US" b="1" i="0" u="sng" dirty="0">
                    <a:solidFill>
                      <a:srgbClr val="ECECEC"/>
                    </a:solidFill>
                    <a:effectLst/>
                    <a:latin typeface="Söhne"/>
                  </a:rPr>
                  <a:t>面積誤差 </a:t>
                </a:r>
                <a14:m>
                  <m:oMath xmlns:m="http://schemas.openxmlformats.org/officeDocument/2006/math">
                    <m:sSub>
                      <m:sSubPr>
                        <m:ctrlPr>
                          <a:rPr lang="x-none" altLang="zh-TW" sz="1200" b="1" i="1" u="sng" smtClean="0">
                            <a:effectLst/>
                            <a:latin typeface="Cambria Math" panose="02040503050406030204" pitchFamily="18" charset="0"/>
                            <a:ea typeface="Cambria Math" panose="02040503050406030204" pitchFamily="18" charset="0"/>
                          </a:rPr>
                        </m:ctrlPr>
                      </m:sSubPr>
                      <m:e>
                        <m:r>
                          <a:rPr lang="x-none" altLang="zh-TW" sz="1200" b="1" i="1" u="sng">
                            <a:effectLst/>
                            <a:latin typeface="Cambria Math" panose="02040503050406030204" pitchFamily="18" charset="0"/>
                            <a:ea typeface="Cambria Math" panose="02040503050406030204" pitchFamily="18" charset="0"/>
                          </a:rPr>
                          <m:t>𝑨</m:t>
                        </m:r>
                      </m:e>
                      <m:sub>
                        <m:r>
                          <a:rPr lang="x-none" altLang="zh-TW" sz="1200" b="1" i="1" u="sng">
                            <a:effectLst/>
                            <a:latin typeface="Cambria Math" panose="02040503050406030204" pitchFamily="18" charset="0"/>
                            <a:ea typeface="Cambria Math" panose="02040503050406030204" pitchFamily="18" charset="0"/>
                          </a:rPr>
                          <m:t>𝒊</m:t>
                        </m:r>
                      </m:sub>
                    </m:sSub>
                  </m:oMath>
                </a14:m>
                <a:r>
                  <a:rPr lang="en-US" altLang="zh-TW" b="0" i="0" dirty="0">
                    <a:solidFill>
                      <a:srgbClr val="ECECEC"/>
                    </a:solidFill>
                    <a:effectLst/>
                    <a:latin typeface="Söhne"/>
                  </a:rPr>
                  <a:t> </a:t>
                </a:r>
                <a:br>
                  <a:rPr lang="en-US" altLang="zh-TW" b="0" i="0" dirty="0">
                    <a:solidFill>
                      <a:srgbClr val="ECECEC"/>
                    </a:solidFill>
                    <a:effectLst/>
                    <a:latin typeface="Söhne"/>
                  </a:rPr>
                </a:br>
                <a:r>
                  <a:rPr lang="zh-TW" altLang="en-US" b="0" i="0" dirty="0">
                    <a:solidFill>
                      <a:srgbClr val="ECECEC"/>
                    </a:solidFill>
                    <a:effectLst/>
                    <a:latin typeface="Söhne"/>
                  </a:rPr>
                  <a:t>通過</a:t>
                </a:r>
                <a:r>
                  <a:rPr lang="zh-TW" altLang="en-US" b="1" i="0" u="sng" dirty="0">
                    <a:solidFill>
                      <a:srgbClr val="ECECEC"/>
                    </a:solidFill>
                    <a:effectLst/>
                    <a:latin typeface="Söhne"/>
                  </a:rPr>
                  <a:t>某種函數 </a:t>
                </a:r>
                <a14:m>
                  <m:oMath xmlns:m="http://schemas.openxmlformats.org/officeDocument/2006/math">
                    <m:r>
                      <a:rPr lang="x-none" altLang="zh-TW" sz="1200" b="1" i="1" u="sng" smtClean="0">
                        <a:effectLst/>
                        <a:latin typeface="Cambria Math" panose="02040503050406030204" pitchFamily="18" charset="0"/>
                        <a:ea typeface="Cambria Math" panose="02040503050406030204" pitchFamily="18" charset="0"/>
                      </a:rPr>
                      <m:t>𝛒</m:t>
                    </m:r>
                    <m:r>
                      <a:rPr lang="x-none" altLang="zh-TW" sz="1200" b="1" u="sng" smtClean="0">
                        <a:effectLst/>
                        <a:latin typeface="Cambria Math" panose="02040503050406030204" pitchFamily="18" charset="0"/>
                        <a:ea typeface="Cambria Math" panose="02040503050406030204" pitchFamily="18" charset="0"/>
                      </a:rPr>
                      <m:t>(</m:t>
                    </m:r>
                    <m:sSub>
                      <m:sSubPr>
                        <m:ctrlPr>
                          <a:rPr lang="x-none" altLang="zh-TW" sz="1200" b="1" i="1" u="sng">
                            <a:effectLst/>
                            <a:latin typeface="Cambria Math" panose="02040503050406030204" pitchFamily="18" charset="0"/>
                            <a:ea typeface="Cambria Math" panose="02040503050406030204" pitchFamily="18" charset="0"/>
                          </a:rPr>
                        </m:ctrlPr>
                      </m:sSubPr>
                      <m:e>
                        <m:r>
                          <a:rPr lang="x-none" altLang="zh-TW" sz="1200" b="1" i="1" u="sng">
                            <a:effectLst/>
                            <a:latin typeface="Cambria Math" panose="02040503050406030204" pitchFamily="18" charset="0"/>
                            <a:ea typeface="Cambria Math" panose="02040503050406030204" pitchFamily="18" charset="0"/>
                          </a:rPr>
                          <m:t>𝑨</m:t>
                        </m:r>
                      </m:e>
                      <m:sub>
                        <m:r>
                          <a:rPr lang="x-none" altLang="zh-TW" sz="1200" b="1" i="1" u="sng">
                            <a:effectLst/>
                            <a:latin typeface="Cambria Math" panose="02040503050406030204" pitchFamily="18" charset="0"/>
                            <a:ea typeface="Cambria Math" panose="02040503050406030204" pitchFamily="18" charset="0"/>
                          </a:rPr>
                          <m:t>𝒊</m:t>
                        </m:r>
                      </m:sub>
                    </m:sSub>
                    <m:r>
                      <a:rPr lang="x-none" altLang="zh-TW" sz="1200" b="1" u="sng">
                        <a:effectLst/>
                        <a:latin typeface="Cambria Math" panose="02040503050406030204" pitchFamily="18" charset="0"/>
                        <a:ea typeface="Cambria Math" panose="02040503050406030204" pitchFamily="18" charset="0"/>
                      </a:rPr>
                      <m:t>)</m:t>
                    </m:r>
                  </m:oMath>
                </a14:m>
                <a:r>
                  <a:rPr lang="zh-TW" altLang="en-US" b="0" i="0" dirty="0">
                    <a:solidFill>
                      <a:srgbClr val="ECECEC"/>
                    </a:solidFill>
                    <a:effectLst/>
                    <a:latin typeface="Söhne"/>
                  </a:rPr>
                  <a:t>（通常是一個</a:t>
                </a:r>
                <a:r>
                  <a:rPr lang="en-US" altLang="zh-TW" b="0" i="0" dirty="0">
                    <a:solidFill>
                      <a:srgbClr val="ECECEC"/>
                    </a:solidFill>
                    <a:effectLst/>
                    <a:latin typeface="Söhne"/>
                  </a:rPr>
                  <a:t> </a:t>
                </a:r>
                <a:r>
                  <a:rPr lang="zh-TW" altLang="en-US" b="1" i="0" u="sng" dirty="0">
                    <a:solidFill>
                      <a:srgbClr val="ECECEC"/>
                    </a:solidFill>
                    <a:effectLst/>
                    <a:latin typeface="Söhne"/>
                  </a:rPr>
                  <a:t>懲罰函數</a:t>
                </a:r>
                <a:r>
                  <a:rPr lang="en-US" altLang="zh-TW" b="1" i="0" u="sng" dirty="0">
                    <a:solidFill>
                      <a:srgbClr val="ECECEC"/>
                    </a:solidFill>
                    <a:effectLst/>
                    <a:latin typeface="Söhne"/>
                  </a:rPr>
                  <a:t> </a:t>
                </a:r>
                <a:r>
                  <a:rPr lang="zh-TW" altLang="en-US" b="1" i="0" u="sng" dirty="0">
                    <a:solidFill>
                      <a:srgbClr val="ECECEC"/>
                    </a:solidFill>
                    <a:effectLst/>
                    <a:latin typeface="Söhne"/>
                  </a:rPr>
                  <a:t>或</a:t>
                </a:r>
                <a:r>
                  <a:rPr lang="en-US" altLang="zh-TW" b="1" i="0" u="sng" dirty="0">
                    <a:solidFill>
                      <a:srgbClr val="ECECEC"/>
                    </a:solidFill>
                    <a:effectLst/>
                    <a:latin typeface="Söhne"/>
                  </a:rPr>
                  <a:t> </a:t>
                </a:r>
                <a:r>
                  <a:rPr lang="zh-TW" altLang="en-US" b="1" i="0" u="sng" dirty="0">
                    <a:solidFill>
                      <a:srgbClr val="ECECEC"/>
                    </a:solidFill>
                    <a:effectLst/>
                    <a:latin typeface="Söhne"/>
                  </a:rPr>
                  <a:t>成本函數</a:t>
                </a:r>
                <a:r>
                  <a:rPr lang="zh-TW" altLang="en-US" b="0" i="0" dirty="0">
                    <a:solidFill>
                      <a:srgbClr val="ECECEC"/>
                    </a:solidFill>
                    <a:effectLst/>
                    <a:latin typeface="Söhne"/>
                  </a:rPr>
                  <a:t>）</a:t>
                </a:r>
                <a:r>
                  <a:rPr lang="zh-TW" altLang="en-US" b="1" i="0" u="sng" dirty="0">
                    <a:solidFill>
                      <a:srgbClr val="ECECEC"/>
                    </a:solidFill>
                    <a:effectLst/>
                    <a:latin typeface="Söhne"/>
                  </a:rPr>
                  <a:t>累加</a:t>
                </a:r>
                <a:r>
                  <a:rPr lang="en-US" altLang="zh-TW" b="0" i="0" dirty="0">
                    <a:solidFill>
                      <a:srgbClr val="ECECEC"/>
                    </a:solidFill>
                    <a:effectLst/>
                    <a:latin typeface="Söhne"/>
                  </a:rPr>
                  <a:t> </a:t>
                </a:r>
                <a:r>
                  <a:rPr lang="zh-TW" altLang="en-US" b="0" i="0" dirty="0">
                    <a:solidFill>
                      <a:srgbClr val="ECECEC"/>
                    </a:solidFill>
                    <a:effectLst/>
                    <a:latin typeface="Söhne"/>
                  </a:rPr>
                  <a:t>起來的。</a:t>
                </a:r>
                <a:endParaRPr lang="en-US" altLang="zh-TW" b="0" i="0" dirty="0">
                  <a:solidFill>
                    <a:srgbClr val="ECECEC"/>
                  </a:solidFill>
                  <a:effectLst/>
                  <a:latin typeface="Söhne"/>
                </a:endParaRPr>
              </a:p>
              <a:p>
                <a:pPr marL="628650" lvl="1" indent="-171450" algn="l">
                  <a:buFont typeface="Arial" panose="020B0604020202020204" pitchFamily="34" charset="0"/>
                  <a:buChar char="•"/>
                </a:pPr>
                <a14:m>
                  <m:oMath xmlns:m="http://schemas.openxmlformats.org/officeDocument/2006/math">
                    <m:r>
                      <a:rPr lang="x-none" altLang="zh-TW" sz="1200" smtClean="0">
                        <a:effectLst/>
                        <a:latin typeface="Cambria Math" panose="02040503050406030204" pitchFamily="18" charset="0"/>
                        <a:ea typeface="Cambria Math" panose="02040503050406030204" pitchFamily="18" charset="0"/>
                      </a:rPr>
                      <m:t>𝜌</m:t>
                    </m:r>
                    <m:r>
                      <a:rPr lang="x-none" altLang="zh-TW" sz="1200" smtClean="0">
                        <a:effectLst/>
                        <a:latin typeface="Cambria Math" panose="02040503050406030204" pitchFamily="18" charset="0"/>
                        <a:ea typeface="Cambria Math" panose="02040503050406030204" pitchFamily="18" charset="0"/>
                      </a:rPr>
                      <m:t>(</m:t>
                    </m:r>
                    <m:sSub>
                      <m:sSubPr>
                        <m:ctrlPr>
                          <a:rPr lang="x-none" altLang="zh-TW" sz="1200" i="1">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𝐴</m:t>
                        </m:r>
                      </m:e>
                      <m:sub>
                        <m:r>
                          <a:rPr lang="x-none" altLang="zh-TW" sz="1200">
                            <a:effectLst/>
                            <a:latin typeface="Cambria Math" panose="02040503050406030204" pitchFamily="18" charset="0"/>
                            <a:ea typeface="Cambria Math" panose="02040503050406030204" pitchFamily="18" charset="0"/>
                          </a:rPr>
                          <m:t>𝑖</m:t>
                        </m:r>
                      </m:sub>
                    </m:sSub>
                    <m:r>
                      <a:rPr lang="x-none" altLang="zh-TW" sz="1200">
                        <a:effectLst/>
                        <a:latin typeface="Cambria Math" panose="02040503050406030204" pitchFamily="18" charset="0"/>
                        <a:ea typeface="Cambria Math" panose="02040503050406030204" pitchFamily="18" charset="0"/>
                      </a:rPr>
                      <m:t>)</m:t>
                    </m:r>
                  </m:oMath>
                </a14:m>
                <a:r>
                  <a:rPr lang="en-US" altLang="zh-TW" b="0" i="0" dirty="0">
                    <a:solidFill>
                      <a:srgbClr val="ECECEC"/>
                    </a:solidFill>
                    <a:effectLst/>
                    <a:latin typeface="Söhne"/>
                  </a:rPr>
                  <a:t> </a:t>
                </a:r>
                <a:r>
                  <a:rPr lang="zh-TW" altLang="en-US" b="0" i="0" dirty="0">
                    <a:solidFill>
                      <a:srgbClr val="ECECEC"/>
                    </a:solidFill>
                    <a:effectLst/>
                    <a:latin typeface="Söhne"/>
                  </a:rPr>
                  <a:t>函數的選擇</a:t>
                </a:r>
                <a:r>
                  <a:rPr lang="en-US" altLang="zh-TW" b="0" i="0" dirty="0">
                    <a:solidFill>
                      <a:srgbClr val="ECECEC"/>
                    </a:solidFill>
                    <a:effectLst/>
                    <a:latin typeface="Söhne"/>
                  </a:rPr>
                  <a:t> </a:t>
                </a:r>
                <a:r>
                  <a:rPr lang="zh-TW" altLang="en-US" b="0" i="0" dirty="0">
                    <a:solidFill>
                      <a:srgbClr val="ECECEC"/>
                    </a:solidFill>
                    <a:effectLst/>
                    <a:latin typeface="Söhne"/>
                  </a:rPr>
                  <a:t>取決於</a:t>
                </a:r>
                <a:r>
                  <a:rPr lang="en-US" altLang="zh-TW" b="0" i="0" dirty="0">
                    <a:solidFill>
                      <a:srgbClr val="ECECEC"/>
                    </a:solidFill>
                    <a:effectLst/>
                    <a:latin typeface="Söhne"/>
                  </a:rPr>
                  <a:t> </a:t>
                </a:r>
                <a:r>
                  <a:rPr lang="zh-TW" altLang="en-US" b="0" i="0" dirty="0">
                    <a:solidFill>
                      <a:srgbClr val="ECECEC"/>
                    </a:solidFill>
                    <a:effectLst/>
                    <a:latin typeface="Söhne"/>
                  </a:rPr>
                  <a:t>如何</a:t>
                </a:r>
                <a:r>
                  <a:rPr lang="en-US" altLang="zh-TW" b="0" i="0" dirty="0">
                    <a:solidFill>
                      <a:srgbClr val="ECECEC"/>
                    </a:solidFill>
                    <a:effectLst/>
                    <a:latin typeface="Söhne"/>
                  </a:rPr>
                  <a:t> </a:t>
                </a:r>
                <a:r>
                  <a:rPr lang="zh-TW" altLang="en-US" b="1" i="0" u="sng" dirty="0">
                    <a:solidFill>
                      <a:srgbClr val="ECECEC"/>
                    </a:solidFill>
                    <a:effectLst/>
                    <a:latin typeface="Söhne"/>
                  </a:rPr>
                  <a:t>懲罰或權衡</a:t>
                </a:r>
                <a:r>
                  <a:rPr lang="en-US" altLang="zh-TW" b="0" i="0" dirty="0">
                    <a:solidFill>
                      <a:srgbClr val="ECECEC"/>
                    </a:solidFill>
                    <a:effectLst/>
                    <a:latin typeface="Söhne"/>
                  </a:rPr>
                  <a:t> </a:t>
                </a:r>
                <a:r>
                  <a:rPr lang="zh-TW" altLang="en-US" b="0" i="0" dirty="0">
                    <a:solidFill>
                      <a:srgbClr val="ECECEC"/>
                    </a:solidFill>
                    <a:effectLst/>
                    <a:latin typeface="Söhne"/>
                  </a:rPr>
                  <a:t>這些</a:t>
                </a:r>
                <a:r>
                  <a:rPr lang="zh-TW" altLang="en-US" b="1" i="0" u="sng" dirty="0">
                    <a:solidFill>
                      <a:srgbClr val="ECECEC"/>
                    </a:solidFill>
                    <a:effectLst/>
                    <a:latin typeface="Söhne"/>
                  </a:rPr>
                  <a:t>面積誤差</a:t>
                </a:r>
                <a:r>
                  <a:rPr lang="zh-TW" altLang="en-US" b="0" i="0" dirty="0">
                    <a:solidFill>
                      <a:srgbClr val="ECECEC"/>
                    </a:solidFill>
                    <a:effectLst/>
                    <a:latin typeface="Söhne"/>
                  </a:rPr>
                  <a:t>。 </a:t>
                </a:r>
                <a:endParaRPr lang="en-US" altLang="zh-TW" b="0" i="0" dirty="0">
                  <a:solidFill>
                    <a:srgbClr val="ECECEC"/>
                  </a:solidFill>
                  <a:effectLst/>
                  <a:latin typeface="Söhne"/>
                </a:endParaRPr>
              </a:p>
              <a:p>
                <a:pPr marL="1085850" lvl="2" indent="-171450" algn="l">
                  <a:buFont typeface="Arial" panose="020B0604020202020204" pitchFamily="34" charset="0"/>
                  <a:buChar char="•"/>
                </a:pPr>
                <a:r>
                  <a:rPr lang="zh-TW" altLang="en-US" b="0" i="0" dirty="0">
                    <a:solidFill>
                      <a:srgbClr val="ECECEC"/>
                    </a:solidFill>
                    <a:effectLst/>
                    <a:latin typeface="Söhne"/>
                  </a:rPr>
                  <a:t>這個函數的目的是要</a:t>
                </a:r>
                <a:r>
                  <a:rPr lang="en-US" altLang="zh-TW" b="0" i="0" dirty="0">
                    <a:solidFill>
                      <a:srgbClr val="ECECEC"/>
                    </a:solidFill>
                    <a:effectLst/>
                    <a:latin typeface="Söhne"/>
                  </a:rPr>
                  <a:t> </a:t>
                </a:r>
                <a:r>
                  <a:rPr lang="zh-TW" altLang="en-US" b="0" i="0" dirty="0">
                    <a:solidFill>
                      <a:srgbClr val="ECECEC"/>
                    </a:solidFill>
                    <a:effectLst/>
                    <a:latin typeface="Söhne"/>
                  </a:rPr>
                  <a:t>對</a:t>
                </a:r>
                <a:r>
                  <a:rPr lang="zh-TW" altLang="en-US" b="1" i="0" u="sng" dirty="0">
                    <a:solidFill>
                      <a:srgbClr val="ECECEC"/>
                    </a:solidFill>
                    <a:effectLst/>
                    <a:latin typeface="Söhne"/>
                  </a:rPr>
                  <a:t>大的誤差</a:t>
                </a:r>
                <a:r>
                  <a:rPr lang="en-US" altLang="zh-TW" b="0" i="0" dirty="0">
                    <a:solidFill>
                      <a:srgbClr val="ECECEC"/>
                    </a:solidFill>
                    <a:effectLst/>
                    <a:latin typeface="Söhne"/>
                  </a:rPr>
                  <a:t> </a:t>
                </a:r>
                <a:r>
                  <a:rPr lang="zh-TW" altLang="en-US" b="0" i="0" dirty="0">
                    <a:solidFill>
                      <a:srgbClr val="ECECEC"/>
                    </a:solidFill>
                    <a:effectLst/>
                    <a:latin typeface="Söhne"/>
                  </a:rPr>
                  <a:t>賦予</a:t>
                </a:r>
                <a:r>
                  <a:rPr lang="zh-TW" altLang="en-US" b="1" i="0" u="sng" dirty="0">
                    <a:solidFill>
                      <a:srgbClr val="ECECEC"/>
                    </a:solidFill>
                    <a:effectLst/>
                    <a:latin typeface="Söhne"/>
                  </a:rPr>
                  <a:t>更大的權重</a:t>
                </a:r>
                <a:r>
                  <a:rPr lang="zh-TW" altLang="en-US" b="0" i="0" dirty="0">
                    <a:solidFill>
                      <a:srgbClr val="ECECEC"/>
                    </a:solidFill>
                    <a:effectLst/>
                    <a:latin typeface="Söhne"/>
                  </a:rPr>
                  <a:t>，從而在優化過程中，更加</a:t>
                </a:r>
                <a:r>
                  <a:rPr lang="en-US" altLang="zh-TW" b="0" i="0" dirty="0">
                    <a:solidFill>
                      <a:srgbClr val="ECECEC"/>
                    </a:solidFill>
                    <a:effectLst/>
                    <a:latin typeface="Söhne"/>
                  </a:rPr>
                  <a:t> </a:t>
                </a:r>
                <a:r>
                  <a:rPr lang="zh-TW" altLang="en-US" b="0" i="0" dirty="0">
                    <a:solidFill>
                      <a:srgbClr val="ECECEC"/>
                    </a:solidFill>
                    <a:effectLst/>
                    <a:latin typeface="Söhne"/>
                  </a:rPr>
                  <a:t>強調</a:t>
                </a:r>
                <a:r>
                  <a:rPr lang="en-US" altLang="zh-TW" b="0" i="0" dirty="0">
                    <a:solidFill>
                      <a:srgbClr val="ECECEC"/>
                    </a:solidFill>
                    <a:effectLst/>
                    <a:latin typeface="Söhne"/>
                  </a:rPr>
                  <a:t> </a:t>
                </a:r>
                <a:r>
                  <a:rPr lang="zh-TW" altLang="en-US" b="0" i="0" dirty="0">
                    <a:solidFill>
                      <a:srgbClr val="ECECEC"/>
                    </a:solidFill>
                    <a:effectLst/>
                    <a:latin typeface="Söhne"/>
                  </a:rPr>
                  <a:t>那些</a:t>
                </a:r>
                <a:r>
                  <a:rPr lang="zh-TW" altLang="en-US" b="1" i="0" u="sng" dirty="0">
                    <a:solidFill>
                      <a:srgbClr val="ECECEC"/>
                    </a:solidFill>
                    <a:effectLst/>
                    <a:latin typeface="Söhne"/>
                  </a:rPr>
                  <a:t>偏差較大</a:t>
                </a:r>
                <a:r>
                  <a:rPr lang="en-US" altLang="zh-TW" b="0" i="0" u="none" dirty="0">
                    <a:solidFill>
                      <a:srgbClr val="ECECEC"/>
                    </a:solidFill>
                    <a:effectLst/>
                    <a:latin typeface="Söhne"/>
                  </a:rPr>
                  <a:t> </a:t>
                </a:r>
                <a:r>
                  <a:rPr lang="zh-TW" altLang="en-US" b="0" i="0" dirty="0">
                    <a:solidFill>
                      <a:srgbClr val="ECECEC"/>
                    </a:solidFill>
                    <a:effectLst/>
                    <a:latin typeface="Söhne"/>
                  </a:rPr>
                  <a:t>的情況。</a:t>
                </a:r>
                <a:endParaRPr lang="en-US" altLang="zh-TW" b="0" i="0" dirty="0">
                  <a:solidFill>
                    <a:srgbClr val="ECECEC"/>
                  </a:solidFill>
                  <a:effectLst/>
                  <a:latin typeface="Söhne"/>
                </a:endParaRPr>
              </a:p>
              <a:p>
                <a:pPr marL="171450" indent="-171450" algn="l">
                  <a:buFont typeface="Arial" panose="020B0604020202020204" pitchFamily="34" charset="0"/>
                  <a:buChar char="•"/>
                </a:pPr>
                <a14:m>
                  <m:oMath xmlns:m="http://schemas.openxmlformats.org/officeDocument/2006/math">
                    <m:sSup>
                      <m:sSupPr>
                        <m:ctrlPr>
                          <a:rPr lang="x-none" altLang="zh-TW" sz="1200" i="1" smtClean="0">
                            <a:effectLst/>
                            <a:latin typeface="Cambria Math" panose="02040503050406030204" pitchFamily="18" charset="0"/>
                            <a:ea typeface="Cambria Math" panose="02040503050406030204" pitchFamily="18" charset="0"/>
                          </a:rPr>
                        </m:ctrlPr>
                      </m:sSupPr>
                      <m:e>
                        <m:r>
                          <a:rPr lang="x-none" altLang="zh-TW" sz="1200">
                            <a:effectLst/>
                            <a:latin typeface="Cambria Math" panose="02040503050406030204" pitchFamily="18" charset="0"/>
                            <a:ea typeface="Cambria Math" panose="02040503050406030204" pitchFamily="18" charset="0"/>
                          </a:rPr>
                          <m:t>𝑣</m:t>
                        </m:r>
                      </m:e>
                      <m:sup>
                        <m:r>
                          <a:rPr lang="x-none" altLang="zh-TW" sz="1200">
                            <a:effectLst/>
                            <a:latin typeface="Cambria Math" panose="02040503050406030204" pitchFamily="18" charset="0"/>
                            <a:ea typeface="Cambria Math" panose="02040503050406030204" pitchFamily="18" charset="0"/>
                          </a:rPr>
                          <m:t>𝑇</m:t>
                        </m:r>
                      </m:sup>
                    </m:sSup>
                  </m:oMath>
                </a14:m>
                <a:r>
                  <a:rPr lang="en-US" altLang="zh-TW" b="0" i="0" dirty="0">
                    <a:solidFill>
                      <a:srgbClr val="ECECEC"/>
                    </a:solidFill>
                    <a:effectLst/>
                    <a:latin typeface="Söhne"/>
                  </a:rPr>
                  <a:t> </a:t>
                </a:r>
                <a:r>
                  <a:rPr lang="zh-TW" altLang="en-US" b="0" i="0" dirty="0">
                    <a:solidFill>
                      <a:srgbClr val="ECECEC"/>
                    </a:solidFill>
                    <a:effectLst/>
                    <a:latin typeface="Söhne"/>
                  </a:rPr>
                  <a:t>是預估</a:t>
                </a:r>
                <a:r>
                  <a:rPr lang="zh-TW" altLang="en-US" b="1" i="0" u="sng" dirty="0">
                    <a:solidFill>
                      <a:srgbClr val="ECECEC"/>
                    </a:solidFill>
                    <a:effectLst/>
                    <a:latin typeface="Söhne"/>
                  </a:rPr>
                  <a:t>消失點</a:t>
                </a:r>
                <a:r>
                  <a:rPr lang="zh-TW" altLang="en-US" b="0" i="0" dirty="0">
                    <a:solidFill>
                      <a:srgbClr val="ECECEC"/>
                    </a:solidFill>
                    <a:effectLst/>
                    <a:latin typeface="Söhne"/>
                  </a:rPr>
                  <a:t>的</a:t>
                </a:r>
                <a:r>
                  <a:rPr lang="zh-TW" altLang="en-US" b="1" i="0" u="sng" dirty="0">
                    <a:solidFill>
                      <a:srgbClr val="ECECEC"/>
                    </a:solidFill>
                    <a:effectLst/>
                    <a:latin typeface="Söhne"/>
                  </a:rPr>
                  <a:t>齊次座標向量</a:t>
                </a:r>
                <a:r>
                  <a:rPr lang="zh-TW" altLang="en-US" b="0" i="0" dirty="0">
                    <a:solidFill>
                      <a:srgbClr val="ECECEC"/>
                    </a:solidFill>
                    <a:effectLst/>
                    <a:latin typeface="Söhne"/>
                  </a:rPr>
                  <a:t>的轉置形式。 </a:t>
                </a:r>
                <a:endParaRPr lang="en-US" altLang="zh-TW" b="0" i="0" dirty="0">
                  <a:solidFill>
                    <a:srgbClr val="ECECEC"/>
                  </a:solidFill>
                  <a:effectLst/>
                  <a:latin typeface="Söhne"/>
                </a:endParaRPr>
              </a:p>
              <a:p>
                <a:pPr marL="171450" indent="-171450" algn="l">
                  <a:buFont typeface="Arial" panose="020B0604020202020204" pitchFamily="34" charset="0"/>
                  <a:buChar char="•"/>
                </a:pPr>
                <a14:m>
                  <m:oMath xmlns:m="http://schemas.openxmlformats.org/officeDocument/2006/math">
                    <m:sSub>
                      <m:sSubPr>
                        <m:ctrlPr>
                          <a:rPr lang="x-none" altLang="zh-TW" sz="1200" i="1" smtClean="0">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𝑚</m:t>
                        </m:r>
                      </m:e>
                      <m:sub>
                        <m:r>
                          <a:rPr lang="x-none" altLang="zh-TW" sz="1200">
                            <a:effectLst/>
                            <a:latin typeface="Cambria Math" panose="02040503050406030204" pitchFamily="18" charset="0"/>
                            <a:ea typeface="Cambria Math" panose="02040503050406030204" pitchFamily="18" charset="0"/>
                          </a:rPr>
                          <m:t>𝑖</m:t>
                        </m:r>
                      </m:sub>
                    </m:sSub>
                  </m:oMath>
                </a14:m>
                <a:r>
                  <a:rPr lang="en-US" altLang="zh-TW" b="0" i="0" dirty="0">
                    <a:solidFill>
                      <a:srgbClr val="ECECEC"/>
                    </a:solidFill>
                    <a:effectLst/>
                    <a:latin typeface="Söhne"/>
                  </a:rPr>
                  <a:t> </a:t>
                </a:r>
                <a:r>
                  <a:rPr lang="zh-TW" altLang="en-US" b="0" i="0" dirty="0">
                    <a:solidFill>
                      <a:srgbClr val="ECECEC"/>
                    </a:solidFill>
                    <a:effectLst/>
                    <a:latin typeface="Söhne"/>
                  </a:rPr>
                  <a:t>是關聯於</a:t>
                </a:r>
                <a:r>
                  <a:rPr lang="en-US" altLang="zh-TW" b="0" i="0" dirty="0">
                    <a:solidFill>
                      <a:srgbClr val="ECECEC"/>
                    </a:solidFill>
                    <a:effectLst/>
                    <a:latin typeface="Söhne"/>
                  </a:rPr>
                  <a:t> </a:t>
                </a:r>
                <a:r>
                  <a:rPr lang="zh-TW" altLang="en-US" b="0" i="0" dirty="0">
                    <a:solidFill>
                      <a:srgbClr val="ECECEC"/>
                    </a:solidFill>
                    <a:effectLst/>
                    <a:latin typeface="Söhne"/>
                  </a:rPr>
                  <a:t>特定</a:t>
                </a:r>
                <a:r>
                  <a:rPr lang="zh-TW" altLang="en-US" b="1" i="0" u="sng" dirty="0">
                    <a:solidFill>
                      <a:srgbClr val="ECECEC"/>
                    </a:solidFill>
                    <a:effectLst/>
                    <a:latin typeface="Söhne"/>
                  </a:rPr>
                  <a:t>直線</a:t>
                </a:r>
                <a:r>
                  <a:rPr lang="en-US" altLang="zh-TW" b="0" i="0" dirty="0">
                    <a:solidFill>
                      <a:srgbClr val="ECECEC"/>
                    </a:solidFill>
                    <a:effectLst/>
                    <a:latin typeface="Söhne"/>
                  </a:rPr>
                  <a:t> </a:t>
                </a:r>
                <a:r>
                  <a:rPr lang="zh-TW" altLang="en-US" b="0" i="0" dirty="0">
                    <a:solidFill>
                      <a:srgbClr val="ECECEC"/>
                    </a:solidFill>
                    <a:effectLst/>
                    <a:latin typeface="Söhne"/>
                  </a:rPr>
                  <a:t>的</a:t>
                </a:r>
                <a:r>
                  <a:rPr lang="en-US" altLang="zh-TW" b="0" i="0" dirty="0">
                    <a:solidFill>
                      <a:srgbClr val="ECECEC"/>
                    </a:solidFill>
                    <a:effectLst/>
                    <a:latin typeface="Söhne"/>
                  </a:rPr>
                  <a:t> </a:t>
                </a:r>
                <a:r>
                  <a:rPr lang="zh-TW" altLang="en-US" b="1" i="0" u="sng" dirty="0">
                    <a:solidFill>
                      <a:srgbClr val="ECECEC"/>
                    </a:solidFill>
                    <a:effectLst/>
                    <a:latin typeface="Söhne"/>
                  </a:rPr>
                  <a:t>齊次座標向量</a:t>
                </a:r>
                <a:r>
                  <a:rPr lang="zh-TW" altLang="en-US" b="0" i="0" dirty="0">
                    <a:solidFill>
                      <a:srgbClr val="ECECEC"/>
                    </a:solidFill>
                    <a:effectLst/>
                    <a:latin typeface="Söhne"/>
                  </a:rPr>
                  <a:t>，</a:t>
                </a:r>
                <a:endParaRPr lang="en-US" altLang="zh-TW" b="0" i="0" dirty="0">
                  <a:solidFill>
                    <a:srgbClr val="ECECEC"/>
                  </a:solidFill>
                  <a:effectLst/>
                  <a:latin typeface="Söhne"/>
                </a:endParaRPr>
              </a:p>
              <a:p>
                <a:pPr marL="628650" lvl="1" indent="-171450" algn="l">
                  <a:buFont typeface="Arial" panose="020B0604020202020204" pitchFamily="34" charset="0"/>
                  <a:buChar char="•"/>
                </a:pPr>
                <a14:m>
                  <m:oMath xmlns:m="http://schemas.openxmlformats.org/officeDocument/2006/math">
                    <m:sSub>
                      <m:sSubPr>
                        <m:ctrlPr>
                          <a:rPr lang="x-none" altLang="zh-TW" sz="1200" i="1" smtClean="0">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𝑤</m:t>
                        </m:r>
                      </m:e>
                      <m:sub>
                        <m:r>
                          <a:rPr lang="x-none" altLang="zh-TW" sz="1200">
                            <a:effectLst/>
                            <a:latin typeface="Cambria Math" panose="02040503050406030204" pitchFamily="18" charset="0"/>
                            <a:ea typeface="Cambria Math" panose="02040503050406030204" pitchFamily="18" charset="0"/>
                          </a:rPr>
                          <m:t>𝑖</m:t>
                        </m:r>
                      </m:sub>
                    </m:sSub>
                  </m:oMath>
                </a14:m>
                <a:r>
                  <a:rPr lang="en-US" altLang="zh-TW" b="0" i="0" dirty="0">
                    <a:solidFill>
                      <a:srgbClr val="ECECEC"/>
                    </a:solidFill>
                    <a:effectLst/>
                    <a:latin typeface="Söhne"/>
                  </a:rPr>
                  <a:t> </a:t>
                </a:r>
                <a:r>
                  <a:rPr lang="zh-TW" altLang="en-US" b="0" i="0" dirty="0">
                    <a:solidFill>
                      <a:srgbClr val="ECECEC"/>
                    </a:solidFill>
                    <a:effectLst/>
                    <a:latin typeface="Söhne"/>
                  </a:rPr>
                  <a:t>是與 </a:t>
                </a:r>
                <a14:m>
                  <m:oMath xmlns:m="http://schemas.openxmlformats.org/officeDocument/2006/math">
                    <m:sSub>
                      <m:sSubPr>
                        <m:ctrlPr>
                          <a:rPr lang="x-none" altLang="zh-TW" sz="1200" i="1" smtClean="0">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𝑚</m:t>
                        </m:r>
                      </m:e>
                      <m:sub>
                        <m:r>
                          <a:rPr lang="x-none" altLang="zh-TW" sz="1200">
                            <a:effectLst/>
                            <a:latin typeface="Cambria Math" panose="02040503050406030204" pitchFamily="18" charset="0"/>
                            <a:ea typeface="Cambria Math" panose="02040503050406030204" pitchFamily="18" charset="0"/>
                          </a:rPr>
                          <m:t>𝑖</m:t>
                        </m:r>
                      </m:sub>
                    </m:sSub>
                  </m:oMath>
                </a14:m>
                <a:r>
                  <a:rPr lang="en-US" altLang="zh-TW" b="0" i="0" dirty="0">
                    <a:solidFill>
                      <a:srgbClr val="ECECEC"/>
                    </a:solidFill>
                    <a:effectLst/>
                    <a:latin typeface="Söhne"/>
                  </a:rPr>
                  <a:t> </a:t>
                </a:r>
                <a:r>
                  <a:rPr lang="zh-TW" altLang="en-US" b="0" i="0" dirty="0">
                    <a:solidFill>
                      <a:srgbClr val="ECECEC"/>
                    </a:solidFill>
                    <a:effectLst/>
                    <a:latin typeface="Söhne"/>
                  </a:rPr>
                  <a:t>相關的</a:t>
                </a:r>
                <a:r>
                  <a:rPr lang="en-US" altLang="zh-TW" b="0" i="0" dirty="0">
                    <a:solidFill>
                      <a:srgbClr val="ECECEC"/>
                    </a:solidFill>
                    <a:effectLst/>
                    <a:latin typeface="Söhne"/>
                  </a:rPr>
                  <a:t> </a:t>
                </a:r>
                <a:r>
                  <a:rPr lang="zh-TW" altLang="en-US" b="1" i="0" u="sng" dirty="0">
                    <a:solidFill>
                      <a:srgbClr val="ECECEC"/>
                    </a:solidFill>
                    <a:effectLst/>
                    <a:latin typeface="Söhne"/>
                  </a:rPr>
                  <a:t>權重</a:t>
                </a:r>
                <a:r>
                  <a:rPr lang="zh-TW" altLang="en-US" b="0" i="0" dirty="0">
                    <a:solidFill>
                      <a:srgbClr val="ECECEC"/>
                    </a:solidFill>
                    <a:effectLst/>
                    <a:latin typeface="Söhne"/>
                  </a:rPr>
                  <a:t>，它可以視為對這個</a:t>
                </a:r>
                <a:r>
                  <a:rPr lang="en-US" altLang="zh-TW" b="0" i="0" dirty="0">
                    <a:solidFill>
                      <a:srgbClr val="ECECEC"/>
                    </a:solidFill>
                    <a:effectLst/>
                    <a:latin typeface="Söhne"/>
                  </a:rPr>
                  <a:t> </a:t>
                </a:r>
                <a:r>
                  <a:rPr lang="zh-TW" altLang="en-US" b="1" i="0" u="sng" dirty="0">
                    <a:solidFill>
                      <a:srgbClr val="ECECEC"/>
                    </a:solidFill>
                    <a:effectLst/>
                    <a:latin typeface="Söhne"/>
                  </a:rPr>
                  <a:t>特定直線</a:t>
                </a:r>
                <a:r>
                  <a:rPr lang="zh-TW" altLang="en-US" b="0" i="0" dirty="0">
                    <a:solidFill>
                      <a:srgbClr val="ECECEC"/>
                    </a:solidFill>
                    <a:effectLst/>
                    <a:latin typeface="Söhne"/>
                  </a:rPr>
                  <a:t>（通過其</a:t>
                </a:r>
                <a:r>
                  <a:rPr lang="zh-TW" altLang="en-US" b="1" i="0" u="sng" dirty="0">
                    <a:solidFill>
                      <a:srgbClr val="ECECEC"/>
                    </a:solidFill>
                    <a:effectLst/>
                    <a:latin typeface="Söhne"/>
                  </a:rPr>
                  <a:t>端點</a:t>
                </a:r>
                <a:r>
                  <a:rPr lang="zh-TW" altLang="en-US" b="0" i="0" dirty="0">
                    <a:solidFill>
                      <a:srgbClr val="ECECEC"/>
                    </a:solidFill>
                    <a:effectLst/>
                    <a:latin typeface="Söhne"/>
                  </a:rPr>
                  <a:t>定義）</a:t>
                </a:r>
                <a:br>
                  <a:rPr lang="en-US" altLang="zh-TW" b="0" i="0" dirty="0">
                    <a:solidFill>
                      <a:srgbClr val="ECECEC"/>
                    </a:solidFill>
                    <a:effectLst/>
                    <a:latin typeface="Söhne"/>
                  </a:rPr>
                </a:br>
                <a:r>
                  <a:rPr lang="zh-TW" altLang="en-US" b="0" i="0" dirty="0">
                    <a:solidFill>
                      <a:srgbClr val="ECECEC"/>
                    </a:solidFill>
                    <a:effectLst/>
                    <a:latin typeface="Söhne"/>
                  </a:rPr>
                  <a:t>與</a:t>
                </a:r>
                <a:r>
                  <a:rPr lang="en-US" altLang="zh-TW" b="0" i="0" dirty="0">
                    <a:solidFill>
                      <a:srgbClr val="ECECEC"/>
                    </a:solidFill>
                    <a:effectLst/>
                    <a:latin typeface="Söhne"/>
                  </a:rPr>
                  <a:t> </a:t>
                </a:r>
                <a:r>
                  <a:rPr lang="zh-TW" altLang="en-US" b="1" i="0" u="sng" dirty="0">
                    <a:solidFill>
                      <a:srgbClr val="ECECEC"/>
                    </a:solidFill>
                    <a:effectLst/>
                    <a:latin typeface="Söhne"/>
                  </a:rPr>
                  <a:t>消失點</a:t>
                </a:r>
                <a:r>
                  <a:rPr lang="en-US" altLang="zh-TW" b="0" i="0" dirty="0">
                    <a:solidFill>
                      <a:srgbClr val="ECECEC"/>
                    </a:solidFill>
                    <a:effectLst/>
                    <a:latin typeface="Söhne"/>
                  </a:rPr>
                  <a:t> </a:t>
                </a:r>
                <a:r>
                  <a:rPr lang="zh-TW" altLang="en-US" b="0" i="0" dirty="0">
                    <a:solidFill>
                      <a:srgbClr val="ECECEC"/>
                    </a:solidFill>
                    <a:effectLst/>
                    <a:latin typeface="Söhne"/>
                  </a:rPr>
                  <a:t>之間關係的</a:t>
                </a:r>
                <a:r>
                  <a:rPr lang="en-US" altLang="zh-TW" b="0" i="0" dirty="0">
                    <a:solidFill>
                      <a:srgbClr val="ECECEC"/>
                    </a:solidFill>
                    <a:effectLst/>
                    <a:latin typeface="Söhne"/>
                  </a:rPr>
                  <a:t> </a:t>
                </a:r>
                <a:r>
                  <a:rPr lang="zh-TW" altLang="en-US" b="1" i="0" u="sng" dirty="0">
                    <a:solidFill>
                      <a:srgbClr val="ECECEC"/>
                    </a:solidFill>
                    <a:effectLst/>
                    <a:latin typeface="Söhne"/>
                  </a:rPr>
                  <a:t>信任度量</a:t>
                </a:r>
                <a:r>
                  <a:rPr lang="zh-TW" altLang="en-US" b="0" i="0" dirty="0">
                    <a:solidFill>
                      <a:srgbClr val="ECECEC"/>
                    </a:solidFill>
                    <a:effectLst/>
                    <a:latin typeface="Söhne"/>
                  </a:rPr>
                  <a:t>。</a:t>
                </a:r>
                <a:endParaRPr lang="en-US" altLang="zh-TW" b="0" i="0" dirty="0">
                  <a:solidFill>
                    <a:srgbClr val="ECECEC"/>
                  </a:solidFill>
                  <a:effectLst/>
                  <a:latin typeface="Söhne"/>
                </a:endParaRPr>
              </a:p>
              <a:p>
                <a:pPr marL="171450" indent="-171450" algn="l">
                  <a:buFont typeface="Arial" panose="020B0604020202020204" pitchFamily="34" charset="0"/>
                  <a:buChar char="•"/>
                </a:pPr>
                <a14:m>
                  <m:oMath xmlns:m="http://schemas.openxmlformats.org/officeDocument/2006/math">
                    <m:nary>
                      <m:naryPr>
                        <m:chr m:val="∑"/>
                        <m:supHide m:val="on"/>
                        <m:ctrlPr>
                          <a:rPr lang="x-none" altLang="zh-TW" sz="1200" i="1" smtClean="0">
                            <a:effectLst/>
                            <a:latin typeface="Cambria Math" panose="02040503050406030204" pitchFamily="18" charset="0"/>
                            <a:ea typeface="Cambria Math" panose="02040503050406030204" pitchFamily="18" charset="0"/>
                          </a:rPr>
                        </m:ctrlPr>
                      </m:naryPr>
                      <m:sub>
                        <m:r>
                          <a:rPr lang="x-none" altLang="zh-TW" sz="1200">
                            <a:effectLst/>
                            <a:latin typeface="Cambria Math" panose="02040503050406030204" pitchFamily="18" charset="0"/>
                            <a:ea typeface="Cambria Math" panose="02040503050406030204" pitchFamily="18" charset="0"/>
                          </a:rPr>
                          <m:t>𝑖</m:t>
                        </m:r>
                      </m:sub>
                      <m:sup/>
                      <m:e>
                        <m:sSub>
                          <m:sSubPr>
                            <m:ctrlPr>
                              <a:rPr lang="x-none" altLang="zh-TW" sz="1200" i="1">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𝑤</m:t>
                            </m:r>
                          </m:e>
                          <m:sub>
                            <m:r>
                              <a:rPr lang="x-none" altLang="zh-TW" sz="1200">
                                <a:effectLst/>
                                <a:latin typeface="Cambria Math" panose="02040503050406030204" pitchFamily="18" charset="0"/>
                                <a:ea typeface="Cambria Math" panose="02040503050406030204" pitchFamily="18" charset="0"/>
                              </a:rPr>
                              <m:t>𝑖</m:t>
                            </m:r>
                          </m:sub>
                        </m:sSub>
                        <m:d>
                          <m:dPr>
                            <m:ctrlPr>
                              <a:rPr lang="x-none" altLang="zh-TW" sz="1200" i="1">
                                <a:effectLst/>
                                <a:latin typeface="Cambria Math" panose="02040503050406030204" pitchFamily="18" charset="0"/>
                                <a:ea typeface="Cambria Math" panose="02040503050406030204" pitchFamily="18" charset="0"/>
                              </a:rPr>
                            </m:ctrlPr>
                          </m:dPr>
                          <m:e>
                            <m:sSub>
                              <m:sSubPr>
                                <m:ctrlPr>
                                  <a:rPr lang="x-none" altLang="zh-TW" sz="1200" i="1">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𝐴</m:t>
                                </m:r>
                              </m:e>
                              <m:sub>
                                <m:r>
                                  <a:rPr lang="x-none" altLang="zh-TW" sz="1200">
                                    <a:effectLst/>
                                    <a:latin typeface="Cambria Math" panose="02040503050406030204" pitchFamily="18" charset="0"/>
                                    <a:ea typeface="Cambria Math" panose="02040503050406030204" pitchFamily="18" charset="0"/>
                                  </a:rPr>
                                  <m:t>𝑖</m:t>
                                </m:r>
                              </m:sub>
                            </m:sSub>
                          </m:e>
                        </m:d>
                        <m:sSub>
                          <m:sSubPr>
                            <m:ctrlPr>
                              <a:rPr lang="x-none" altLang="zh-TW" sz="1200" i="1">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𝑚</m:t>
                            </m:r>
                          </m:e>
                          <m:sub>
                            <m:r>
                              <a:rPr lang="x-none" altLang="zh-TW" sz="1200">
                                <a:effectLst/>
                                <a:latin typeface="Cambria Math" panose="02040503050406030204" pitchFamily="18" charset="0"/>
                                <a:ea typeface="Cambria Math" panose="02040503050406030204" pitchFamily="18" charset="0"/>
                              </a:rPr>
                              <m:t>𝑖</m:t>
                            </m:r>
                          </m:sub>
                        </m:sSub>
                        <m:sSubSup>
                          <m:sSubSupPr>
                            <m:ctrlPr>
                              <a:rPr lang="x-none" altLang="zh-TW" sz="1200" i="1">
                                <a:effectLst/>
                                <a:latin typeface="Cambria Math" panose="02040503050406030204" pitchFamily="18" charset="0"/>
                                <a:ea typeface="Cambria Math" panose="02040503050406030204" pitchFamily="18" charset="0"/>
                              </a:rPr>
                            </m:ctrlPr>
                          </m:sSubSupPr>
                          <m:e>
                            <m:r>
                              <a:rPr lang="x-none" altLang="zh-TW" sz="1200">
                                <a:effectLst/>
                                <a:latin typeface="Cambria Math" panose="02040503050406030204" pitchFamily="18" charset="0"/>
                                <a:ea typeface="Cambria Math" panose="02040503050406030204" pitchFamily="18" charset="0"/>
                              </a:rPr>
                              <m:t>𝑚</m:t>
                            </m:r>
                          </m:e>
                          <m:sub>
                            <m:r>
                              <a:rPr lang="x-none" altLang="zh-TW" sz="1200">
                                <a:effectLst/>
                                <a:latin typeface="Cambria Math" panose="02040503050406030204" pitchFamily="18" charset="0"/>
                                <a:ea typeface="Cambria Math" panose="02040503050406030204" pitchFamily="18" charset="0"/>
                              </a:rPr>
                              <m:t>𝑖</m:t>
                            </m:r>
                          </m:sub>
                          <m:sup>
                            <m:r>
                              <a:rPr lang="x-none" altLang="zh-TW" sz="1200">
                                <a:effectLst/>
                                <a:latin typeface="Cambria Math" panose="02040503050406030204" pitchFamily="18" charset="0"/>
                                <a:ea typeface="Cambria Math" panose="02040503050406030204" pitchFamily="18" charset="0"/>
                              </a:rPr>
                              <m:t>𝑇</m:t>
                            </m:r>
                          </m:sup>
                        </m:sSubSup>
                      </m:e>
                    </m:nary>
                  </m:oMath>
                </a14:m>
                <a:r>
                  <a:rPr lang="zh-TW" altLang="en-US" b="0" i="0" dirty="0">
                    <a:solidFill>
                      <a:srgbClr val="ECECEC"/>
                    </a:solidFill>
                    <a:effectLst/>
                    <a:latin typeface="Söhne"/>
                  </a:rPr>
                  <a:t>是一個</a:t>
                </a:r>
                <a:r>
                  <a:rPr lang="en-US" altLang="zh-TW" b="0" i="0" dirty="0">
                    <a:solidFill>
                      <a:srgbClr val="ECECEC"/>
                    </a:solidFill>
                    <a:effectLst/>
                    <a:latin typeface="Söhne"/>
                  </a:rPr>
                  <a:t> </a:t>
                </a:r>
                <a:r>
                  <a:rPr lang="zh-TW" altLang="en-US" b="1" i="0" u="sng" dirty="0">
                    <a:solidFill>
                      <a:srgbClr val="ECECEC"/>
                    </a:solidFill>
                    <a:effectLst/>
                    <a:latin typeface="Söhne"/>
                  </a:rPr>
                  <a:t>加權的矩陣</a:t>
                </a:r>
                <a:r>
                  <a:rPr lang="zh-TW" altLang="en-US" b="0" i="0" dirty="0">
                    <a:solidFill>
                      <a:srgbClr val="ECECEC"/>
                    </a:solidFill>
                    <a:effectLst/>
                    <a:latin typeface="Söhne"/>
                  </a:rPr>
                  <a:t>，其中</a:t>
                </a:r>
                <a14:m>
                  <m:oMath xmlns:m="http://schemas.openxmlformats.org/officeDocument/2006/math">
                    <m:sSub>
                      <m:sSubPr>
                        <m:ctrlPr>
                          <a:rPr lang="x-none" altLang="zh-TW" sz="1200" i="1" smtClean="0">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𝑚</m:t>
                        </m:r>
                      </m:e>
                      <m:sub>
                        <m:r>
                          <a:rPr lang="x-none" altLang="zh-TW" sz="1200">
                            <a:effectLst/>
                            <a:latin typeface="Cambria Math" panose="02040503050406030204" pitchFamily="18" charset="0"/>
                            <a:ea typeface="Cambria Math" panose="02040503050406030204" pitchFamily="18" charset="0"/>
                          </a:rPr>
                          <m:t>𝑖</m:t>
                        </m:r>
                      </m:sub>
                    </m:sSub>
                    <m:sSubSup>
                      <m:sSubSupPr>
                        <m:ctrlPr>
                          <a:rPr lang="x-none" altLang="zh-TW" sz="1200" i="1">
                            <a:effectLst/>
                            <a:latin typeface="Cambria Math" panose="02040503050406030204" pitchFamily="18" charset="0"/>
                            <a:ea typeface="Cambria Math" panose="02040503050406030204" pitchFamily="18" charset="0"/>
                          </a:rPr>
                        </m:ctrlPr>
                      </m:sSubSupPr>
                      <m:e>
                        <m:r>
                          <a:rPr lang="x-none" altLang="zh-TW" sz="1200">
                            <a:effectLst/>
                            <a:latin typeface="Cambria Math" panose="02040503050406030204" pitchFamily="18" charset="0"/>
                            <a:ea typeface="Cambria Math" panose="02040503050406030204" pitchFamily="18" charset="0"/>
                          </a:rPr>
                          <m:t>𝑚</m:t>
                        </m:r>
                      </m:e>
                      <m:sub>
                        <m:r>
                          <a:rPr lang="x-none" altLang="zh-TW" sz="1200">
                            <a:effectLst/>
                            <a:latin typeface="Cambria Math" panose="02040503050406030204" pitchFamily="18" charset="0"/>
                            <a:ea typeface="Cambria Math" panose="02040503050406030204" pitchFamily="18" charset="0"/>
                          </a:rPr>
                          <m:t>𝑖</m:t>
                        </m:r>
                      </m:sub>
                      <m:sup>
                        <m:r>
                          <a:rPr lang="x-none" altLang="zh-TW" sz="1200">
                            <a:effectLst/>
                            <a:latin typeface="Cambria Math" panose="02040503050406030204" pitchFamily="18" charset="0"/>
                            <a:ea typeface="Cambria Math" panose="02040503050406030204" pitchFamily="18" charset="0"/>
                          </a:rPr>
                          <m:t>𝑇</m:t>
                        </m:r>
                      </m:sup>
                    </m:sSubSup>
                  </m:oMath>
                </a14:m>
                <a:r>
                  <a:rPr lang="zh-TW" altLang="en-US" b="0" i="0" dirty="0">
                    <a:solidFill>
                      <a:srgbClr val="ECECEC"/>
                    </a:solidFill>
                    <a:effectLst/>
                    <a:latin typeface="Söhne"/>
                  </a:rPr>
                  <a:t>表示</a:t>
                </a:r>
                <a:r>
                  <a:rPr lang="en-US" altLang="zh-TW" b="0" i="0" dirty="0">
                    <a:solidFill>
                      <a:srgbClr val="ECECEC"/>
                    </a:solidFill>
                    <a:effectLst/>
                    <a:latin typeface="Söhne"/>
                  </a:rPr>
                  <a:t> </a:t>
                </a:r>
                <a:r>
                  <a:rPr lang="zh-TW" altLang="en-US" b="1" i="0" u="sng" dirty="0">
                    <a:solidFill>
                      <a:srgbClr val="ECECEC"/>
                    </a:solidFill>
                    <a:effectLst/>
                    <a:latin typeface="Söhne"/>
                  </a:rPr>
                  <a:t>直線</a:t>
                </a:r>
                <a:r>
                  <a:rPr lang="en-US" altLang="zh-TW" b="0" i="0" dirty="0">
                    <a:solidFill>
                      <a:srgbClr val="ECECEC"/>
                    </a:solidFill>
                    <a:effectLst/>
                    <a:latin typeface="Söhne"/>
                  </a:rPr>
                  <a:t> </a:t>
                </a:r>
                <a:r>
                  <a:rPr lang="zh-TW" altLang="en-US" b="0" i="0" dirty="0">
                    <a:solidFill>
                      <a:srgbClr val="ECECEC"/>
                    </a:solidFill>
                    <a:effectLst/>
                    <a:latin typeface="Söhne"/>
                  </a:rPr>
                  <a:t>的 </a:t>
                </a:r>
                <a:r>
                  <a:rPr lang="zh-TW" altLang="en-US" b="1" i="0" u="sng" dirty="0">
                    <a:solidFill>
                      <a:srgbClr val="ECECEC"/>
                    </a:solidFill>
                    <a:effectLst/>
                    <a:latin typeface="Söhne"/>
                  </a:rPr>
                  <a:t>外積形式的矩陣</a:t>
                </a:r>
                <a:r>
                  <a:rPr lang="zh-TW" altLang="en-US" b="0" i="0" dirty="0">
                    <a:solidFill>
                      <a:srgbClr val="ECECEC"/>
                    </a:solidFill>
                    <a:effectLst/>
                    <a:latin typeface="Söhne"/>
                  </a:rPr>
                  <a:t>，</a:t>
                </a:r>
                <a:br>
                  <a:rPr lang="en-US" altLang="zh-TW" b="0" i="0" dirty="0">
                    <a:solidFill>
                      <a:srgbClr val="ECECEC"/>
                    </a:solidFill>
                    <a:effectLst/>
                    <a:latin typeface="Söhne"/>
                  </a:rPr>
                </a:br>
                <a:r>
                  <a:rPr lang="zh-TW" altLang="en-US" b="0" i="0" dirty="0">
                    <a:solidFill>
                      <a:srgbClr val="ECECEC"/>
                    </a:solidFill>
                    <a:effectLst/>
                    <a:latin typeface="Söhne"/>
                  </a:rPr>
                  <a:t>乘以它們的</a:t>
                </a:r>
                <a:r>
                  <a:rPr lang="en-US" altLang="zh-TW" b="0" i="0" dirty="0">
                    <a:solidFill>
                      <a:srgbClr val="ECECEC"/>
                    </a:solidFill>
                    <a:effectLst/>
                    <a:latin typeface="Söhne"/>
                  </a:rPr>
                  <a:t> </a:t>
                </a:r>
                <a:r>
                  <a:rPr lang="zh-TW" altLang="en-US" b="1" i="0" u="sng" dirty="0">
                    <a:solidFill>
                      <a:srgbClr val="ECECEC"/>
                    </a:solidFill>
                    <a:effectLst/>
                    <a:latin typeface="Söhne"/>
                  </a:rPr>
                  <a:t>面積誤差 </a:t>
                </a:r>
                <a14:m>
                  <m:oMath xmlns:m="http://schemas.openxmlformats.org/officeDocument/2006/math">
                    <m:sSub>
                      <m:sSubPr>
                        <m:ctrlPr>
                          <a:rPr lang="x-none" altLang="zh-TW" sz="1200" b="1" i="1" u="sng" smtClean="0">
                            <a:effectLst/>
                            <a:latin typeface="Cambria Math" panose="02040503050406030204" pitchFamily="18" charset="0"/>
                            <a:ea typeface="Cambria Math" panose="02040503050406030204" pitchFamily="18" charset="0"/>
                          </a:rPr>
                        </m:ctrlPr>
                      </m:sSubPr>
                      <m:e>
                        <m:r>
                          <a:rPr lang="x-none" altLang="zh-TW" sz="1200" b="1" i="1" u="sng">
                            <a:effectLst/>
                            <a:latin typeface="Cambria Math" panose="02040503050406030204" pitchFamily="18" charset="0"/>
                            <a:ea typeface="Cambria Math" panose="02040503050406030204" pitchFamily="18" charset="0"/>
                          </a:rPr>
                          <m:t>𝑨</m:t>
                        </m:r>
                      </m:e>
                      <m:sub>
                        <m:r>
                          <a:rPr lang="x-none" altLang="zh-TW" sz="1200" b="1" i="1" u="sng">
                            <a:effectLst/>
                            <a:latin typeface="Cambria Math" panose="02040503050406030204" pitchFamily="18" charset="0"/>
                            <a:ea typeface="Cambria Math" panose="02040503050406030204" pitchFamily="18" charset="0"/>
                          </a:rPr>
                          <m:t>𝒊</m:t>
                        </m:r>
                      </m:sub>
                    </m:sSub>
                  </m:oMath>
                </a14:m>
                <a:r>
                  <a:rPr lang="en-US" altLang="zh-TW" b="0" i="0" dirty="0">
                    <a:solidFill>
                      <a:srgbClr val="ECECEC"/>
                    </a:solidFill>
                    <a:effectLst/>
                    <a:latin typeface="Söhne"/>
                  </a:rPr>
                  <a:t> </a:t>
                </a:r>
                <a:r>
                  <a:rPr lang="zh-TW" altLang="en-US" b="0" i="0" dirty="0">
                    <a:solidFill>
                      <a:srgbClr val="ECECEC"/>
                    </a:solidFill>
                    <a:effectLst/>
                    <a:latin typeface="Söhne"/>
                  </a:rPr>
                  <a:t>和</a:t>
                </a:r>
                <a:r>
                  <a:rPr lang="en-US" altLang="zh-TW" b="0" i="0" dirty="0">
                    <a:solidFill>
                      <a:srgbClr val="ECECEC"/>
                    </a:solidFill>
                    <a:effectLst/>
                    <a:latin typeface="Söhne"/>
                  </a:rPr>
                  <a:t> </a:t>
                </a:r>
                <a:r>
                  <a:rPr lang="zh-TW" altLang="en-US" b="1" i="0" u="sng" dirty="0">
                    <a:solidFill>
                      <a:srgbClr val="ECECEC"/>
                    </a:solidFill>
                    <a:effectLst/>
                    <a:latin typeface="Söhne"/>
                  </a:rPr>
                  <a:t>權重</a:t>
                </a:r>
                <a:r>
                  <a:rPr lang="zh-TW" altLang="en-US" b="0" i="0" dirty="0">
                    <a:solidFill>
                      <a:srgbClr val="ECECEC"/>
                    </a:solidFill>
                    <a:effectLst/>
                    <a:latin typeface="Söhne"/>
                  </a:rPr>
                  <a:t> </a:t>
                </a:r>
                <a14:m>
                  <m:oMath xmlns:m="http://schemas.openxmlformats.org/officeDocument/2006/math">
                    <m:sSub>
                      <m:sSubPr>
                        <m:ctrlPr>
                          <a:rPr lang="x-none" altLang="zh-TW" sz="1200" i="1" smtClean="0">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𝑤</m:t>
                        </m:r>
                      </m:e>
                      <m:sub>
                        <m:r>
                          <a:rPr lang="x-none" altLang="zh-TW" sz="1200">
                            <a:effectLst/>
                            <a:latin typeface="Cambria Math" panose="02040503050406030204" pitchFamily="18" charset="0"/>
                            <a:ea typeface="Cambria Math" panose="02040503050406030204" pitchFamily="18" charset="0"/>
                          </a:rPr>
                          <m:t>𝑖</m:t>
                        </m:r>
                      </m:sub>
                    </m:sSub>
                  </m:oMath>
                </a14:m>
                <a:r>
                  <a:rPr lang="zh-TW" altLang="en-US" b="0" i="0" dirty="0">
                    <a:solidFill>
                      <a:srgbClr val="ECECEC"/>
                    </a:solidFill>
                    <a:effectLst/>
                    <a:latin typeface="Söhne"/>
                  </a:rPr>
                  <a:t>。</a:t>
                </a:r>
                <a:endParaRPr lang="en-US" altLang="zh-TW" b="0" i="0" dirty="0">
                  <a:solidFill>
                    <a:srgbClr val="ECECEC"/>
                  </a:solidFill>
                  <a:effectLst/>
                  <a:latin typeface="Söhne"/>
                </a:endParaRPr>
              </a:p>
              <a:p>
                <a:pPr marL="171450" indent="-171450" algn="l">
                  <a:buFont typeface="Arial" panose="020B0604020202020204" pitchFamily="34" charset="0"/>
                  <a:buChar char="•"/>
                </a:pPr>
                <a:endParaRPr lang="en-US" altLang="zh-TW" b="0" i="0" dirty="0">
                  <a:solidFill>
                    <a:srgbClr val="ECECEC"/>
                  </a:solidFill>
                  <a:effectLst/>
                  <a:latin typeface="Söhne"/>
                </a:endParaRPr>
              </a:p>
              <a:p>
                <a:pPr marL="171450" indent="-171450" algn="l">
                  <a:buFont typeface="Arial" panose="020B0604020202020204" pitchFamily="34" charset="0"/>
                  <a:buChar char="•"/>
                </a:pPr>
                <a14:m>
                  <m:oMath xmlns:m="http://schemas.openxmlformats.org/officeDocument/2006/math">
                    <m:sSup>
                      <m:sSupPr>
                        <m:ctrlPr>
                          <a:rPr lang="x-none" altLang="zh-TW" sz="1200" i="1" smtClean="0">
                            <a:effectLst/>
                            <a:latin typeface="Cambria Math" panose="02040503050406030204" pitchFamily="18" charset="0"/>
                            <a:ea typeface="Cambria Math" panose="02040503050406030204" pitchFamily="18" charset="0"/>
                          </a:rPr>
                        </m:ctrlPr>
                      </m:sSupPr>
                      <m:e>
                        <m:r>
                          <a:rPr lang="x-none" altLang="zh-TW" sz="1200">
                            <a:effectLst/>
                            <a:latin typeface="Cambria Math" panose="02040503050406030204" pitchFamily="18" charset="0"/>
                            <a:ea typeface="Cambria Math" panose="02040503050406030204" pitchFamily="18" charset="0"/>
                          </a:rPr>
                          <m:t>𝑣</m:t>
                        </m:r>
                      </m:e>
                      <m:sup>
                        <m:r>
                          <a:rPr lang="x-none" altLang="zh-TW" sz="1200">
                            <a:effectLst/>
                            <a:latin typeface="Cambria Math" panose="02040503050406030204" pitchFamily="18" charset="0"/>
                            <a:ea typeface="Cambria Math" panose="02040503050406030204" pitchFamily="18" charset="0"/>
                          </a:rPr>
                          <m:t>𝑇</m:t>
                        </m:r>
                      </m:sup>
                    </m:sSup>
                    <m:r>
                      <a:rPr lang="x-none" altLang="zh-TW" sz="1200">
                        <a:effectLst/>
                        <a:latin typeface="Cambria Math" panose="02040503050406030204" pitchFamily="18" charset="0"/>
                        <a:ea typeface="Cambria Math" panose="02040503050406030204" pitchFamily="18" charset="0"/>
                      </a:rPr>
                      <m:t>𝑀𝑣</m:t>
                    </m:r>
                  </m:oMath>
                </a14:m>
                <a:r>
                  <a:rPr lang="en-US" altLang="zh-TW" b="0" i="0" dirty="0">
                    <a:solidFill>
                      <a:srgbClr val="ECECEC"/>
                    </a:solidFill>
                    <a:effectLst/>
                    <a:latin typeface="Söhne"/>
                  </a:rPr>
                  <a:t> </a:t>
                </a:r>
                <a:r>
                  <a:rPr lang="zh-TW" altLang="en-US" b="0" i="0" dirty="0">
                    <a:solidFill>
                      <a:srgbClr val="ECECEC"/>
                    </a:solidFill>
                    <a:effectLst/>
                    <a:latin typeface="Söhne"/>
                  </a:rPr>
                  <a:t>是一個</a:t>
                </a:r>
                <a:r>
                  <a:rPr lang="en-US" altLang="zh-TW" b="0" i="0" dirty="0">
                    <a:solidFill>
                      <a:srgbClr val="ECECEC"/>
                    </a:solidFill>
                    <a:effectLst/>
                    <a:latin typeface="Söhne"/>
                  </a:rPr>
                  <a:t> </a:t>
                </a:r>
                <a:r>
                  <a:rPr lang="zh-TW" altLang="en-US" b="1" i="0" u="sng" dirty="0">
                    <a:solidFill>
                      <a:srgbClr val="ECECEC"/>
                    </a:solidFill>
                    <a:effectLst/>
                    <a:latin typeface="Söhne"/>
                  </a:rPr>
                  <a:t>二次型</a:t>
                </a:r>
                <a:r>
                  <a:rPr lang="zh-TW" altLang="en-US" b="0" i="0" dirty="0">
                    <a:solidFill>
                      <a:srgbClr val="ECECEC"/>
                    </a:solidFill>
                    <a:effectLst/>
                    <a:latin typeface="Söhne"/>
                  </a:rPr>
                  <a:t>，它給出了</a:t>
                </a:r>
                <a:r>
                  <a:rPr lang="en-US" altLang="zh-TW" b="0" i="0" dirty="0">
                    <a:solidFill>
                      <a:srgbClr val="ECECEC"/>
                    </a:solidFill>
                    <a:effectLst/>
                    <a:latin typeface="Söhne"/>
                  </a:rPr>
                  <a:t> </a:t>
                </a:r>
                <a:r>
                  <a:rPr lang="zh-TW" altLang="en-US" b="1" i="0" u="sng" dirty="0">
                    <a:solidFill>
                      <a:srgbClr val="ECECEC"/>
                    </a:solidFill>
                    <a:effectLst/>
                    <a:latin typeface="Söhne"/>
                  </a:rPr>
                  <a:t>加權後的誤差的總和</a:t>
                </a:r>
                <a:r>
                  <a:rPr lang="zh-TW" altLang="en-US" b="0" i="0" dirty="0">
                    <a:solidFill>
                      <a:srgbClr val="ECECEC"/>
                    </a:solidFill>
                    <a:effectLst/>
                    <a:latin typeface="Söhne"/>
                  </a:rPr>
                  <a:t>，其中 </a:t>
                </a:r>
                <a:r>
                  <a:rPr lang="en-US" altLang="zh-TW" b="0" i="0" dirty="0">
                    <a:solidFill>
                      <a:srgbClr val="ECECEC"/>
                    </a:solidFill>
                    <a:effectLst/>
                    <a:latin typeface="Söhne"/>
                  </a:rPr>
                  <a:t>M </a:t>
                </a:r>
                <a:r>
                  <a:rPr lang="zh-TW" altLang="en-US" b="0" i="0" dirty="0">
                    <a:solidFill>
                      <a:srgbClr val="ECECEC"/>
                    </a:solidFill>
                    <a:effectLst/>
                    <a:latin typeface="Söhne"/>
                  </a:rPr>
                  <a:t>是由 </a:t>
                </a:r>
                <a:br>
                  <a:rPr lang="en-US" altLang="zh-TW" b="0" i="0" dirty="0">
                    <a:solidFill>
                      <a:srgbClr val="ECECEC"/>
                    </a:solidFill>
                    <a:effectLst/>
                    <a:latin typeface="Söhne"/>
                  </a:rPr>
                </a:br>
                <a:r>
                  <a:rPr lang="zh-TW" altLang="en-US" b="0" i="0" dirty="0">
                    <a:solidFill>
                      <a:srgbClr val="ECECEC"/>
                    </a:solidFill>
                    <a:effectLst/>
                    <a:latin typeface="Söhne"/>
                  </a:rPr>
                  <a:t>所有 </a:t>
                </a:r>
                <a:r>
                  <a:rPr lang="zh-TW" altLang="en-US" b="1" i="0" u="sng" dirty="0">
                    <a:solidFill>
                      <a:srgbClr val="ECECEC"/>
                    </a:solidFill>
                    <a:effectLst/>
                    <a:latin typeface="Söhne"/>
                  </a:rPr>
                  <a:t>直線的加權矩陣</a:t>
                </a:r>
                <a:r>
                  <a:rPr lang="zh-TW" altLang="en-US" b="0" i="0" dirty="0">
                    <a:solidFill>
                      <a:srgbClr val="ECECEC"/>
                    </a:solidFill>
                    <a:effectLst/>
                    <a:latin typeface="Söhne"/>
                  </a:rPr>
                  <a:t> </a:t>
                </a:r>
                <a14:m>
                  <m:oMath xmlns:m="http://schemas.openxmlformats.org/officeDocument/2006/math">
                    <m:sSub>
                      <m:sSubPr>
                        <m:ctrlPr>
                          <a:rPr lang="x-none" altLang="zh-TW" sz="1200" i="1" smtClean="0">
                            <a:effectLst/>
                            <a:latin typeface="Cambria Math" panose="02040503050406030204" pitchFamily="18" charset="0"/>
                            <a:ea typeface="Cambria Math" panose="02040503050406030204" pitchFamily="18" charset="0"/>
                          </a:rPr>
                        </m:ctrlPr>
                      </m:sSubPr>
                      <m:e>
                        <m:r>
                          <a:rPr lang="x-none" altLang="zh-TW" sz="1200">
                            <a:effectLst/>
                            <a:latin typeface="Cambria Math" panose="02040503050406030204" pitchFamily="18" charset="0"/>
                            <a:ea typeface="Cambria Math" panose="02040503050406030204" pitchFamily="18" charset="0"/>
                          </a:rPr>
                          <m:t>𝑚</m:t>
                        </m:r>
                      </m:e>
                      <m:sub>
                        <m:r>
                          <a:rPr lang="x-none" altLang="zh-TW" sz="1200">
                            <a:effectLst/>
                            <a:latin typeface="Cambria Math" panose="02040503050406030204" pitchFamily="18" charset="0"/>
                            <a:ea typeface="Cambria Math" panose="02040503050406030204" pitchFamily="18" charset="0"/>
                          </a:rPr>
                          <m:t>𝑖</m:t>
                        </m:r>
                      </m:sub>
                    </m:sSub>
                    <m:sSubSup>
                      <m:sSubSupPr>
                        <m:ctrlPr>
                          <a:rPr lang="x-none" altLang="zh-TW" sz="1200" i="1">
                            <a:effectLst/>
                            <a:latin typeface="Cambria Math" panose="02040503050406030204" pitchFamily="18" charset="0"/>
                            <a:ea typeface="Cambria Math" panose="02040503050406030204" pitchFamily="18" charset="0"/>
                          </a:rPr>
                        </m:ctrlPr>
                      </m:sSubSupPr>
                      <m:e>
                        <m:r>
                          <a:rPr lang="x-none" altLang="zh-TW" sz="1200">
                            <a:effectLst/>
                            <a:latin typeface="Cambria Math" panose="02040503050406030204" pitchFamily="18" charset="0"/>
                            <a:ea typeface="Cambria Math" panose="02040503050406030204" pitchFamily="18" charset="0"/>
                          </a:rPr>
                          <m:t>𝑚</m:t>
                        </m:r>
                      </m:e>
                      <m:sub>
                        <m:r>
                          <a:rPr lang="x-none" altLang="zh-TW" sz="1200">
                            <a:effectLst/>
                            <a:latin typeface="Cambria Math" panose="02040503050406030204" pitchFamily="18" charset="0"/>
                            <a:ea typeface="Cambria Math" panose="02040503050406030204" pitchFamily="18" charset="0"/>
                          </a:rPr>
                          <m:t>𝑖</m:t>
                        </m:r>
                      </m:sub>
                      <m:sup>
                        <m:r>
                          <a:rPr lang="x-none" altLang="zh-TW" sz="1200">
                            <a:effectLst/>
                            <a:latin typeface="Cambria Math" panose="02040503050406030204" pitchFamily="18" charset="0"/>
                            <a:ea typeface="Cambria Math" panose="02040503050406030204" pitchFamily="18" charset="0"/>
                          </a:rPr>
                          <m:t>𝑇</m:t>
                        </m:r>
                      </m:sup>
                    </m:sSubSup>
                  </m:oMath>
                </a14:m>
                <a:r>
                  <a:rPr lang="en-US" altLang="zh-TW" b="0" i="0" dirty="0">
                    <a:solidFill>
                      <a:srgbClr val="ECECEC"/>
                    </a:solidFill>
                    <a:effectLst/>
                    <a:latin typeface="Söhne"/>
                  </a:rPr>
                  <a:t> </a:t>
                </a:r>
                <a:r>
                  <a:rPr lang="zh-TW" altLang="en-US" b="0" i="0" dirty="0">
                    <a:solidFill>
                      <a:srgbClr val="ECECEC"/>
                    </a:solidFill>
                    <a:effectLst/>
                    <a:latin typeface="Söhne"/>
                  </a:rPr>
                  <a:t>和它們的 </a:t>
                </a:r>
                <a:r>
                  <a:rPr lang="zh-TW" altLang="en-US" b="1" i="0" u="sng" dirty="0">
                    <a:solidFill>
                      <a:srgbClr val="ECECEC"/>
                    </a:solidFill>
                    <a:effectLst/>
                    <a:latin typeface="Söhne"/>
                  </a:rPr>
                  <a:t>面積誤差 </a:t>
                </a:r>
                <a14:m>
                  <m:oMath xmlns:m="http://schemas.openxmlformats.org/officeDocument/2006/math">
                    <m:sSub>
                      <m:sSubPr>
                        <m:ctrlPr>
                          <a:rPr lang="x-none" altLang="zh-TW" sz="1200" b="1" i="1" u="sng" smtClean="0">
                            <a:effectLst/>
                            <a:latin typeface="Cambria Math" panose="02040503050406030204" pitchFamily="18" charset="0"/>
                            <a:ea typeface="Cambria Math" panose="02040503050406030204" pitchFamily="18" charset="0"/>
                          </a:rPr>
                        </m:ctrlPr>
                      </m:sSubPr>
                      <m:e>
                        <m:r>
                          <a:rPr lang="x-none" altLang="zh-TW" sz="1200" b="1" i="1" u="sng">
                            <a:effectLst/>
                            <a:latin typeface="Cambria Math" panose="02040503050406030204" pitchFamily="18" charset="0"/>
                            <a:ea typeface="Cambria Math" panose="02040503050406030204" pitchFamily="18" charset="0"/>
                          </a:rPr>
                          <m:t>𝑨</m:t>
                        </m:r>
                      </m:e>
                      <m:sub>
                        <m:r>
                          <a:rPr lang="x-none" altLang="zh-TW" sz="1200" b="1" i="1" u="sng">
                            <a:effectLst/>
                            <a:latin typeface="Cambria Math" panose="02040503050406030204" pitchFamily="18" charset="0"/>
                            <a:ea typeface="Cambria Math" panose="02040503050406030204" pitchFamily="18" charset="0"/>
                          </a:rPr>
                          <m:t>𝒊</m:t>
                        </m:r>
                      </m:sub>
                    </m:sSub>
                  </m:oMath>
                </a14:m>
                <a:r>
                  <a:rPr lang="en-US" altLang="zh-TW" b="0" i="0" dirty="0">
                    <a:solidFill>
                      <a:srgbClr val="ECECEC"/>
                    </a:solidFill>
                    <a:effectLst/>
                    <a:latin typeface="Söhne"/>
                  </a:rPr>
                  <a:t> </a:t>
                </a:r>
                <a:r>
                  <a:rPr lang="zh-TW" altLang="en-US" b="0" i="0" dirty="0">
                    <a:solidFill>
                      <a:srgbClr val="ECECEC"/>
                    </a:solidFill>
                    <a:effectLst/>
                    <a:latin typeface="Söhne"/>
                  </a:rPr>
                  <a:t>組成的。 </a:t>
                </a:r>
                <a:br>
                  <a:rPr lang="en-US" altLang="zh-TW" b="0" i="0" dirty="0">
                    <a:solidFill>
                      <a:srgbClr val="ECECEC"/>
                    </a:solidFill>
                    <a:effectLst/>
                    <a:latin typeface="Söhne"/>
                  </a:rPr>
                </a:br>
                <a:r>
                  <a:rPr lang="zh-TW" altLang="en-US" b="0" i="0" dirty="0">
                    <a:solidFill>
                      <a:srgbClr val="ECECEC"/>
                    </a:solidFill>
                    <a:effectLst/>
                    <a:latin typeface="Söhne"/>
                  </a:rPr>
                  <a:t>最終，優化這個 </a:t>
                </a:r>
                <a:r>
                  <a:rPr lang="zh-TW" altLang="en-US" b="1" i="0" u="sng" dirty="0">
                    <a:solidFill>
                      <a:srgbClr val="ECECEC"/>
                    </a:solidFill>
                    <a:effectLst/>
                    <a:latin typeface="Söhne"/>
                  </a:rPr>
                  <a:t>總的誤差 </a:t>
                </a:r>
                <a:r>
                  <a:rPr lang="el-GR" altLang="zh-TW" b="1" i="0" u="sng" dirty="0">
                    <a:solidFill>
                      <a:srgbClr val="ECECEC"/>
                    </a:solidFill>
                    <a:effectLst/>
                    <a:latin typeface="Söhne"/>
                  </a:rPr>
                  <a:t>ε</a:t>
                </a:r>
                <a:r>
                  <a:rPr lang="el-GR" altLang="zh-TW" b="0" i="0" dirty="0">
                    <a:solidFill>
                      <a:srgbClr val="ECECEC"/>
                    </a:solidFill>
                    <a:effectLst/>
                    <a:latin typeface="Söhne"/>
                  </a:rPr>
                  <a:t> </a:t>
                </a:r>
                <a:r>
                  <a:rPr lang="zh-TW" altLang="en-US" b="0" i="0" dirty="0">
                    <a:solidFill>
                      <a:srgbClr val="ECECEC"/>
                    </a:solidFill>
                    <a:effectLst/>
                    <a:latin typeface="Söhne"/>
                  </a:rPr>
                  <a:t>就等同於找到一個 </a:t>
                </a:r>
                <a:r>
                  <a:rPr lang="zh-TW" altLang="en-US" b="1" i="0" u="sng" dirty="0">
                    <a:solidFill>
                      <a:srgbClr val="ECECEC"/>
                    </a:solidFill>
                    <a:effectLst/>
                    <a:latin typeface="Söhne"/>
                  </a:rPr>
                  <a:t>消失點的估計</a:t>
                </a:r>
                <a:r>
                  <a:rPr lang="zh-TW" altLang="en-US" b="0" i="0" dirty="0">
                    <a:solidFill>
                      <a:srgbClr val="ECECEC"/>
                    </a:solidFill>
                    <a:effectLst/>
                    <a:latin typeface="Söhne"/>
                  </a:rPr>
                  <a:t>，</a:t>
                </a:r>
                <a:endParaRPr lang="en-US" altLang="zh-TW" b="0" i="0" dirty="0">
                  <a:solidFill>
                    <a:srgbClr val="ECECEC"/>
                  </a:solidFill>
                  <a:effectLst/>
                  <a:latin typeface="Söhne"/>
                </a:endParaRPr>
              </a:p>
              <a:p>
                <a:pPr marL="628650" lvl="1" indent="-171450" algn="l">
                  <a:buFont typeface="Arial" panose="020B0604020202020204" pitchFamily="34" charset="0"/>
                  <a:buChar char="•"/>
                </a:pPr>
                <a:r>
                  <a:rPr lang="zh-TW" altLang="en-US" b="0" i="0" dirty="0">
                    <a:solidFill>
                      <a:srgbClr val="ECECEC"/>
                    </a:solidFill>
                    <a:effectLst/>
                    <a:latin typeface="Söhne"/>
                  </a:rPr>
                  <a:t>使得 所有 </a:t>
                </a:r>
                <a:r>
                  <a:rPr lang="zh-TW" altLang="en-US" b="1" i="0" u="sng" dirty="0">
                    <a:solidFill>
                      <a:srgbClr val="ECECEC"/>
                    </a:solidFill>
                    <a:effectLst/>
                    <a:latin typeface="Söhne"/>
                  </a:rPr>
                  <a:t>直線的加權誤差總和</a:t>
                </a:r>
                <a:r>
                  <a:rPr lang="zh-TW" altLang="en-US" b="0" i="0" dirty="0">
                    <a:solidFill>
                      <a:srgbClr val="ECECEC"/>
                    </a:solidFill>
                    <a:effectLst/>
                    <a:latin typeface="Söhne"/>
                  </a:rPr>
                  <a:t> </a:t>
                </a:r>
                <a:r>
                  <a:rPr lang="zh-TW" altLang="en-US" b="1" i="0" u="sng" dirty="0">
                    <a:solidFill>
                      <a:srgbClr val="ECECEC"/>
                    </a:solidFill>
                    <a:effectLst/>
                    <a:latin typeface="Söhne"/>
                  </a:rPr>
                  <a:t>最小</a:t>
                </a:r>
                <a:r>
                  <a:rPr lang="zh-TW" altLang="en-US" b="0" i="0" dirty="0">
                    <a:solidFill>
                      <a:srgbClr val="ECECEC"/>
                    </a:solidFill>
                    <a:effectLst/>
                    <a:latin typeface="Söhne"/>
                  </a:rPr>
                  <a:t>。</a:t>
                </a:r>
                <a:endParaRPr lang="en-US" altLang="zh-TW" b="0" i="0" dirty="0">
                  <a:solidFill>
                    <a:srgbClr val="ECECEC"/>
                  </a:solidFill>
                  <a:effectLst/>
                  <a:latin typeface="Söhne"/>
                </a:endParaRPr>
              </a:p>
              <a:p>
                <a:pPr marL="171450" indent="-171450" algn="l">
                  <a:buFont typeface="Arial" panose="020B0604020202020204" pitchFamily="34" charset="0"/>
                  <a:buChar char="•"/>
                </a:pPr>
                <a:endParaRPr lang="en-US" altLang="zh-TW" b="0" i="0" dirty="0">
                  <a:solidFill>
                    <a:srgbClr val="ECECEC"/>
                  </a:solidFill>
                  <a:effectLst/>
                  <a:latin typeface="Söhne"/>
                </a:endParaRPr>
              </a:p>
              <a:p>
                <a:pPr marL="171450" indent="-171450" algn="l">
                  <a:buFont typeface="Arial" panose="020B0604020202020204" pitchFamily="34" charset="0"/>
                  <a:buChar char="•"/>
                </a:pPr>
                <a:r>
                  <a:rPr lang="zh-TW" altLang="en-US" b="0" i="0" dirty="0">
                    <a:solidFill>
                      <a:srgbClr val="ECECEC"/>
                    </a:solidFill>
                    <a:effectLst/>
                    <a:latin typeface="Söhne"/>
                  </a:rPr>
                  <a:t>總的來說，這個公式在 計算</a:t>
                </a:r>
                <a:r>
                  <a:rPr lang="zh-TW" altLang="en-US" b="1" i="0" u="sng" dirty="0">
                    <a:solidFill>
                      <a:srgbClr val="ECECEC"/>
                    </a:solidFill>
                    <a:effectLst/>
                    <a:latin typeface="Söhne"/>
                  </a:rPr>
                  <a:t>消失點</a:t>
                </a:r>
                <a:r>
                  <a:rPr lang="zh-TW" altLang="en-US" b="0" i="0" dirty="0">
                    <a:solidFill>
                      <a:srgbClr val="ECECEC"/>
                    </a:solidFill>
                    <a:effectLst/>
                    <a:latin typeface="Söhne"/>
                  </a:rPr>
                  <a:t> 時用來 </a:t>
                </a:r>
                <a:r>
                  <a:rPr lang="zh-TW" altLang="en-US" b="1" i="0" u="sng" dirty="0">
                    <a:solidFill>
                      <a:srgbClr val="ECECEC"/>
                    </a:solidFill>
                    <a:effectLst/>
                    <a:latin typeface="Söhne"/>
                  </a:rPr>
                  <a:t>度量和最小化</a:t>
                </a:r>
                <a:r>
                  <a:rPr lang="zh-TW" altLang="en-US" b="0" i="0" dirty="0">
                    <a:solidFill>
                      <a:srgbClr val="ECECEC"/>
                    </a:solidFill>
                    <a:effectLst/>
                    <a:latin typeface="Söhne"/>
                  </a:rPr>
                  <a:t> </a:t>
                </a:r>
                <a:br>
                  <a:rPr lang="en-US" altLang="zh-TW" b="0" i="0" dirty="0">
                    <a:solidFill>
                      <a:srgbClr val="ECECEC"/>
                    </a:solidFill>
                    <a:effectLst/>
                    <a:latin typeface="Söhne"/>
                  </a:rPr>
                </a:br>
                <a:r>
                  <a:rPr lang="zh-TW" altLang="en-US" b="1" i="0" u="sng" dirty="0">
                    <a:solidFill>
                      <a:srgbClr val="ECECEC"/>
                    </a:solidFill>
                    <a:effectLst/>
                    <a:latin typeface="Söhne"/>
                  </a:rPr>
                  <a:t>估計值 與 真實值</a:t>
                </a:r>
                <a:r>
                  <a:rPr lang="zh-TW" altLang="en-US" b="0" i="0" dirty="0">
                    <a:solidFill>
                      <a:srgbClr val="ECECEC"/>
                    </a:solidFill>
                    <a:effectLst/>
                    <a:latin typeface="Söhne"/>
                  </a:rPr>
                  <a:t> 之間的 </a:t>
                </a:r>
                <a:r>
                  <a:rPr lang="zh-TW" altLang="en-US" b="1" i="0" u="sng" dirty="0">
                    <a:solidFill>
                      <a:srgbClr val="ECECEC"/>
                    </a:solidFill>
                    <a:effectLst/>
                    <a:latin typeface="Söhne"/>
                  </a:rPr>
                  <a:t>偏差</a:t>
                </a:r>
                <a:r>
                  <a:rPr lang="zh-TW" altLang="en-US" b="0" i="0" dirty="0">
                    <a:solidFill>
                      <a:srgbClr val="ECECEC"/>
                    </a:solidFill>
                    <a:effectLst/>
                    <a:latin typeface="Söhne"/>
                  </a:rPr>
                  <a:t>，目標是找到使 </a:t>
                </a:r>
                <a:r>
                  <a:rPr lang="zh-TW" altLang="en-US" b="1" i="0" u="sng" dirty="0">
                    <a:solidFill>
                      <a:srgbClr val="ECECEC"/>
                    </a:solidFill>
                    <a:effectLst/>
                    <a:latin typeface="Söhne"/>
                  </a:rPr>
                  <a:t>誤差 </a:t>
                </a:r>
                <a:r>
                  <a:rPr lang="el-GR" altLang="zh-TW" b="1" i="0" u="sng" dirty="0">
                    <a:solidFill>
                      <a:srgbClr val="ECECEC"/>
                    </a:solidFill>
                    <a:effectLst/>
                    <a:latin typeface="Söhne"/>
                  </a:rPr>
                  <a:t>ε </a:t>
                </a:r>
                <a:r>
                  <a:rPr lang="zh-TW" altLang="en-US" b="1" i="0" u="sng" dirty="0">
                    <a:solidFill>
                      <a:srgbClr val="ECECEC"/>
                    </a:solidFill>
                    <a:effectLst/>
                    <a:latin typeface="Söhne"/>
                  </a:rPr>
                  <a:t>最小</a:t>
                </a:r>
                <a:r>
                  <a:rPr lang="zh-TW" altLang="en-US" b="0" i="0" dirty="0">
                    <a:solidFill>
                      <a:srgbClr val="ECECEC"/>
                    </a:solidFill>
                    <a:effectLst/>
                    <a:latin typeface="Söhne"/>
                  </a:rPr>
                  <a:t> 的 </a:t>
                </a:r>
                <a:r>
                  <a:rPr lang="zh-TW" altLang="en-US" b="1" i="0" u="sng" dirty="0">
                    <a:solidFill>
                      <a:srgbClr val="ECECEC"/>
                    </a:solidFill>
                    <a:effectLst/>
                    <a:latin typeface="Söhne"/>
                  </a:rPr>
                  <a:t>消失點估計</a:t>
                </a:r>
                <a:r>
                  <a:rPr lang="zh-TW" altLang="en-US" b="0" i="0" dirty="0">
                    <a:solidFill>
                      <a:srgbClr val="ECECEC"/>
                    </a:solidFill>
                    <a:effectLst/>
                    <a:latin typeface="Söhne"/>
                  </a:rPr>
                  <a:t>。 </a:t>
                </a:r>
                <a:br>
                  <a:rPr lang="en-US" altLang="zh-TW" b="0" i="0" dirty="0">
                    <a:solidFill>
                      <a:srgbClr val="ECECEC"/>
                    </a:solidFill>
                    <a:effectLst/>
                    <a:latin typeface="Söhne"/>
                  </a:rPr>
                </a:br>
                <a:r>
                  <a:rPr lang="zh-TW" altLang="en-US" b="0" i="0" dirty="0">
                    <a:solidFill>
                      <a:srgbClr val="ECECEC"/>
                    </a:solidFill>
                    <a:effectLst/>
                    <a:latin typeface="Söhne"/>
                  </a:rPr>
                  <a:t>在實踐中，這通常涉及到 </a:t>
                </a:r>
                <a:r>
                  <a:rPr lang="zh-TW" altLang="en-US" b="1" i="0" u="sng" dirty="0">
                    <a:solidFill>
                      <a:srgbClr val="ECECEC"/>
                    </a:solidFill>
                    <a:effectLst/>
                    <a:latin typeface="Söhne"/>
                  </a:rPr>
                  <a:t>數值優化 </a:t>
                </a:r>
                <a:r>
                  <a:rPr lang="zh-TW" altLang="en-US" b="0" i="0" dirty="0">
                    <a:solidFill>
                      <a:srgbClr val="ECECEC"/>
                    </a:solidFill>
                    <a:effectLst/>
                    <a:latin typeface="Söhne"/>
                  </a:rPr>
                  <a:t>方法來調整 </a:t>
                </a:r>
                <a14:m>
                  <m:oMath xmlns:m="http://schemas.openxmlformats.org/officeDocument/2006/math">
                    <m:r>
                      <a:rPr lang="x-none" altLang="zh-TW" sz="1200" smtClean="0">
                        <a:effectLst/>
                        <a:latin typeface="Cambria Math" panose="02040503050406030204" pitchFamily="18" charset="0"/>
                        <a:ea typeface="Cambria Math" panose="02040503050406030204" pitchFamily="18" charset="0"/>
                      </a:rPr>
                      <m:t>𝑣</m:t>
                    </m:r>
                  </m:oMath>
                </a14:m>
                <a:r>
                  <a:rPr lang="zh-TW" altLang="en-US" b="0" i="0" dirty="0">
                    <a:solidFill>
                      <a:srgbClr val="ECECEC"/>
                    </a:solidFill>
                    <a:effectLst/>
                    <a:latin typeface="Söhne"/>
                  </a:rPr>
                  <a:t>，</a:t>
                </a:r>
                <a:br>
                  <a:rPr lang="en-US" altLang="zh-TW" b="0" i="0" dirty="0">
                    <a:solidFill>
                      <a:srgbClr val="ECECEC"/>
                    </a:solidFill>
                    <a:effectLst/>
                    <a:latin typeface="Söhne"/>
                  </a:rPr>
                </a:br>
                <a:r>
                  <a:rPr lang="zh-TW" altLang="en-US" b="0" i="0" dirty="0">
                    <a:solidFill>
                      <a:srgbClr val="ECECEC"/>
                    </a:solidFill>
                    <a:effectLst/>
                    <a:latin typeface="Söhne"/>
                  </a:rPr>
                  <a:t>直到 </a:t>
                </a:r>
                <a14:m>
                  <m:oMath xmlns:m="http://schemas.openxmlformats.org/officeDocument/2006/math">
                    <m:sSup>
                      <m:sSupPr>
                        <m:ctrlPr>
                          <a:rPr lang="x-none" altLang="zh-TW" sz="1200" i="1" smtClean="0">
                            <a:effectLst/>
                            <a:latin typeface="Cambria Math" panose="02040503050406030204" pitchFamily="18" charset="0"/>
                            <a:ea typeface="Cambria Math" panose="02040503050406030204" pitchFamily="18" charset="0"/>
                          </a:rPr>
                        </m:ctrlPr>
                      </m:sSupPr>
                      <m:e>
                        <m:r>
                          <a:rPr lang="x-none" altLang="zh-TW" sz="1200">
                            <a:effectLst/>
                            <a:latin typeface="Cambria Math" panose="02040503050406030204" pitchFamily="18" charset="0"/>
                            <a:ea typeface="Cambria Math" panose="02040503050406030204" pitchFamily="18" charset="0"/>
                          </a:rPr>
                          <m:t>𝑣</m:t>
                        </m:r>
                      </m:e>
                      <m:sup>
                        <m:r>
                          <a:rPr lang="x-none" altLang="zh-TW" sz="1200">
                            <a:effectLst/>
                            <a:latin typeface="Cambria Math" panose="02040503050406030204" pitchFamily="18" charset="0"/>
                            <a:ea typeface="Cambria Math" panose="02040503050406030204" pitchFamily="18" charset="0"/>
                          </a:rPr>
                          <m:t>𝑇</m:t>
                        </m:r>
                      </m:sup>
                    </m:sSup>
                    <m:r>
                      <a:rPr lang="x-none" altLang="zh-TW" sz="1200">
                        <a:effectLst/>
                        <a:latin typeface="Cambria Math" panose="02040503050406030204" pitchFamily="18" charset="0"/>
                        <a:ea typeface="Cambria Math" panose="02040503050406030204" pitchFamily="18" charset="0"/>
                      </a:rPr>
                      <m:t>𝑀𝑣</m:t>
                    </m:r>
                  </m:oMath>
                </a14:m>
                <a:r>
                  <a:rPr lang="en-US" altLang="zh-TW" b="0" i="0" dirty="0">
                    <a:solidFill>
                      <a:srgbClr val="ECECEC"/>
                    </a:solidFill>
                    <a:effectLst/>
                    <a:latin typeface="Söhne"/>
                  </a:rPr>
                  <a:t> </a:t>
                </a:r>
                <a:r>
                  <a:rPr lang="zh-TW" altLang="en-US" b="0" i="0" dirty="0">
                    <a:solidFill>
                      <a:srgbClr val="ECECEC"/>
                    </a:solidFill>
                    <a:effectLst/>
                    <a:latin typeface="Söhne"/>
                  </a:rPr>
                  <a:t>不能再被進一步減小為止。</a:t>
                </a:r>
                <a:endParaRPr lang="en-US" altLang="zh-TW" b="0" u="none" dirty="0"/>
              </a:p>
              <a:p>
                <a:endParaRPr lang="en-US" altLang="zh-TW" b="0" u="none" dirty="0"/>
              </a:p>
              <a:p>
                <a:endParaRPr lang="en-US" altLang="zh-TW"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TW" b="0" i="0" dirty="0">
                    <a:solidFill>
                      <a:srgbClr val="ECECEC"/>
                    </a:solidFill>
                    <a:effectLst/>
                    <a:latin typeface="Söhne"/>
                  </a:rPr>
                  <a:t>ε </a:t>
                </a:r>
                <a:r>
                  <a:rPr lang="zh-TW" altLang="en-US" b="0" i="0" dirty="0">
                    <a:solidFill>
                      <a:srgbClr val="ECECEC"/>
                    </a:solidFill>
                    <a:effectLst/>
                    <a:latin typeface="Söhne"/>
                  </a:rPr>
                  <a:t>表示總的誤差或損失函數，其代表了所有估計的消失點與真實消失點之間的差異。 我們希望這個值越小越好，因為較小的 </a:t>
                </a:r>
                <a:r>
                  <a:rPr lang="el-GR" altLang="zh-TW" b="0" i="0" dirty="0">
                    <a:solidFill>
                      <a:srgbClr val="ECECEC"/>
                    </a:solidFill>
                    <a:effectLst/>
                    <a:latin typeface="Söhne"/>
                  </a:rPr>
                  <a:t>ε </a:t>
                </a:r>
                <a:r>
                  <a:rPr lang="zh-TW" altLang="en-US" b="0" i="0" dirty="0">
                    <a:solidFill>
                      <a:srgbClr val="ECECEC"/>
                    </a:solidFill>
                    <a:effectLst/>
                    <a:latin typeface="Söhne"/>
                  </a:rPr>
                  <a:t>值意味著預測的消失點與實際情況更接近。
最終，我們的目標是最小化總誤差 </a:t>
                </a:r>
                <a:r>
                  <a:rPr lang="el-GR" altLang="zh-TW" b="0" i="0" dirty="0">
                    <a:solidFill>
                      <a:srgbClr val="ECECEC"/>
                    </a:solidFill>
                    <a:effectLst/>
                    <a:latin typeface="Söhne"/>
                  </a:rPr>
                  <a:t>ε</a:t>
                </a:r>
                <a:r>
                  <a:rPr lang="zh-TW" altLang="el-GR" b="0" i="0" dirty="0">
                    <a:solidFill>
                      <a:srgbClr val="ECECEC"/>
                    </a:solidFill>
                    <a:effectLst/>
                    <a:latin typeface="Söhne"/>
                  </a:rPr>
                  <a:t>，</a:t>
                </a:r>
                <a:r>
                  <a:rPr lang="zh-TW" altLang="en-US" b="0" i="0" dirty="0">
                    <a:solidFill>
                      <a:srgbClr val="ECECEC"/>
                    </a:solidFill>
                    <a:effectLst/>
                    <a:latin typeface="Söhne"/>
                  </a:rPr>
                  <a:t>以找到最準確的消失點預測。 這通過調整預測的消失點位置以最小化加權面積和的方式實現。 通過這種方法，我們可以衡量並選擇最佳的消失點假設，提供一個穩健的消失點估計。</a:t>
                </a:r>
                <a:endParaRPr lang="en-US" altLang="zh-TW" b="0" i="0" dirty="0">
                  <a:solidFill>
                    <a:srgbClr val="ECECEC"/>
                  </a:solidFill>
                  <a:effectLst/>
                  <a:latin typeface="Söhne"/>
                </a:endParaRPr>
              </a:p>
              <a:p>
                <a:endParaRPr lang="en-US" altLang="zh-TW" b="1" u="sng" dirty="0"/>
              </a:p>
            </p:txBody>
          </p:sp>
        </mc:Choice>
        <mc:Fallback>
          <p:sp>
            <p:nvSpPr>
              <p:cNvPr id="3" name="備忘稿版面配置區 2"/>
              <p:cNvSpPr>
                <a:spLocks noGrp="1"/>
              </p:cNvSpPr>
              <p:nvPr>
                <p:ph type="body" idx="1"/>
              </p:nvPr>
            </p:nvSpPr>
            <p:spPr/>
            <p:txBody>
              <a:bodyPr>
                <a:normAutofit fontScale="40000" lnSpcReduction="20000"/>
              </a:bodyPr>
              <a:lstStyle/>
              <a:p>
                <a:r>
                  <a:rPr lang="zh-TW" altLang="en-US" dirty="0"/>
                  <a:t>用剛剛</a:t>
                </a:r>
                <a:r>
                  <a:rPr lang="zh-TW" altLang="en-US" b="1" u="sng" dirty="0"/>
                  <a:t>兩個指標</a:t>
                </a:r>
                <a:r>
                  <a:rPr lang="zh-TW" altLang="en-US" dirty="0"/>
                  <a:t>，代入公式</a:t>
                </a: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它其實是 </a:t>
                </a:r>
                <a:r>
                  <a:rPr lang="zh-TW" altLang="zh-TW" sz="1800" b="1" u="sng" dirty="0">
                    <a:solidFill>
                      <a:srgbClr val="201F1E"/>
                    </a:solidFill>
                    <a:effectLst/>
                    <a:ea typeface="Microsoft JhengHei" panose="020B0604030504040204" pitchFamily="34" charset="-120"/>
                  </a:rPr>
                  <a:t>加權面積和</a:t>
                </a:r>
                <a:r>
                  <a:rPr lang="zh-TW" altLang="en-US" sz="1800" b="0" u="none" dirty="0">
                    <a:solidFill>
                      <a:srgbClr val="201F1E"/>
                    </a:solidFill>
                    <a:effectLst/>
                    <a:ea typeface="Microsoft JhengHei" panose="020B0604030504040204" pitchFamily="34" charset="-120"/>
                  </a:rPr>
                  <a:t>，越</a:t>
                </a:r>
                <a:r>
                  <a:rPr lang="zh-TW" altLang="en-US" sz="1800" b="1" u="sng" dirty="0">
                    <a:solidFill>
                      <a:srgbClr val="201F1E"/>
                    </a:solidFill>
                    <a:effectLst/>
                    <a:ea typeface="Microsoft JhengHei" panose="020B0604030504040204" pitchFamily="34" charset="-120"/>
                  </a:rPr>
                  <a:t>小</a:t>
                </a:r>
                <a:r>
                  <a:rPr lang="zh-TW" altLang="en-US" sz="1800" b="0" u="none" dirty="0">
                    <a:solidFill>
                      <a:srgbClr val="201F1E"/>
                    </a:solidFill>
                    <a:effectLst/>
                    <a:ea typeface="Microsoft JhengHei" panose="020B0604030504040204" pitchFamily="34" charset="-120"/>
                  </a:rPr>
                  <a:t>越好</a:t>
                </a:r>
                <a:endParaRPr lang="zh-TW" altLang="zh-TW" sz="1800" b="0" u="none" dirty="0">
                  <a:solidFill>
                    <a:srgbClr val="201F1E"/>
                  </a:solidFill>
                  <a:effectLst/>
                  <a:ea typeface="Microsoft JhengHei" panose="020B0604030504040204" pitchFamily="34" charset="-120"/>
                </a:endParaRPr>
              </a:p>
              <a:p>
                <a:pPr marL="228600" indent="-228600">
                  <a:buFont typeface="+mj-lt"/>
                  <a:buAutoNum type="arabicPeriod"/>
                </a:pPr>
                <a:endParaRPr lang="en-US" altLang="zh-TW" dirty="0"/>
              </a:p>
              <a:p>
                <a:pPr marL="171450" indent="-171450">
                  <a:buFont typeface="Arial" panose="020B0604020202020204" pitchFamily="34" charset="0"/>
                  <a:buChar char="•"/>
                </a:pPr>
                <a:r>
                  <a:rPr lang="zh-TW" altLang="en-US" dirty="0"/>
                  <a:t>得</a:t>
                </a:r>
                <a:r>
                  <a:rPr lang="en-US" altLang="zh-TW" dirty="0"/>
                  <a:t> </a:t>
                </a:r>
                <a:r>
                  <a:rPr lang="en-US" altLang="zh-TW" b="0" i="0" dirty="0">
                    <a:latin typeface="Cambria Math" panose="02040503050406030204" pitchFamily="18" charset="0"/>
                    <a:ea typeface="Cambria Math" panose="02040503050406030204" pitchFamily="18" charset="0"/>
                  </a:rPr>
                  <a:t>𝜀</a:t>
                </a:r>
                <a:r>
                  <a:rPr lang="en-US" altLang="zh-TW" dirty="0"/>
                  <a:t> (epsilon) </a:t>
                </a:r>
                <a:r>
                  <a:rPr lang="zh-TW" altLang="en-US" dirty="0"/>
                  <a:t>消失點 的 </a:t>
                </a:r>
                <a:r>
                  <a:rPr lang="zh-TW" altLang="en-US" b="1" u="sng" dirty="0"/>
                  <a:t>穩健</a:t>
                </a:r>
                <a:r>
                  <a:rPr lang="zh-TW" altLang="en-US" dirty="0"/>
                  <a:t> </a:t>
                </a:r>
                <a:r>
                  <a:rPr lang="zh-TW" altLang="en-US" b="1" u="sng" dirty="0"/>
                  <a:t>最小方差</a:t>
                </a:r>
                <a:r>
                  <a:rPr lang="zh-TW" altLang="en-US" dirty="0"/>
                  <a:t> 估計</a:t>
                </a:r>
                <a:endParaRPr lang="en-US" altLang="zh-TW" b="0" i="0" dirty="0">
                  <a:solidFill>
                    <a:srgbClr val="ECECEC"/>
                  </a:solidFill>
                  <a:effectLst/>
                  <a:latin typeface="Söhne"/>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solidFill>
                      <a:srgbClr val="000000"/>
                    </a:solidFill>
                    <a:effectLst/>
                    <a:ea typeface="Microsoft JhengHei" panose="020B0604030504040204" pitchFamily="34" charset="-120"/>
                  </a:rPr>
                  <a:t>它</a:t>
                </a:r>
                <a:r>
                  <a:rPr lang="zh-TW" altLang="zh-TW" sz="1800" dirty="0">
                    <a:solidFill>
                      <a:srgbClr val="000000"/>
                    </a:solidFill>
                    <a:effectLst/>
                    <a:ea typeface="Microsoft JhengHei" panose="020B0604030504040204" pitchFamily="34" charset="-120"/>
                  </a:rPr>
                  <a:t>是</a:t>
                </a:r>
                <a:r>
                  <a:rPr lang="en-US" altLang="zh-TW" sz="1800" dirty="0">
                    <a:solidFill>
                      <a:srgbClr val="000000"/>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誤差</a:t>
                </a:r>
                <a:r>
                  <a:rPr lang="zh-TW" altLang="en-US" sz="1800" b="1" u="sng" dirty="0">
                    <a:solidFill>
                      <a:srgbClr val="201F1E"/>
                    </a:solidFill>
                    <a:effectLst/>
                    <a:ea typeface="Microsoft JhengHei" panose="020B0604030504040204" pitchFamily="34" charset="-120"/>
                  </a:rPr>
                  <a:t>的</a:t>
                </a:r>
                <a:r>
                  <a:rPr lang="zh-TW" altLang="zh-TW" sz="1800" b="1" u="sng" dirty="0">
                    <a:solidFill>
                      <a:srgbClr val="201F1E"/>
                    </a:solidFill>
                    <a:effectLst/>
                    <a:ea typeface="Microsoft JhengHei" panose="020B0604030504040204" pitchFamily="34" charset="-120"/>
                  </a:rPr>
                  <a:t>總合</a:t>
                </a:r>
                <a:r>
                  <a:rPr lang="zh-TW" altLang="en-US" sz="1800" dirty="0">
                    <a:solidFill>
                      <a:srgbClr val="201F1E"/>
                    </a:solidFill>
                    <a:effectLst/>
                    <a:ea typeface="Microsoft JhengHei" panose="020B0604030504040204" pitchFamily="34" charset="-120"/>
                  </a:rPr>
                  <a:t>：</a:t>
                </a:r>
                <a:r>
                  <a:rPr lang="en-US" altLang="zh-TW" sz="1800" b="1" u="sng" dirty="0" err="1">
                    <a:solidFill>
                      <a:srgbClr val="201F1E"/>
                    </a:solidFill>
                    <a:effectLst/>
                    <a:ea typeface="Microsoft JhengHei" panose="020B0604030504040204" pitchFamily="34" charset="-120"/>
                  </a:rPr>
                  <a:t>加總</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所有</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估計</a:t>
                </a:r>
                <a:r>
                  <a:rPr lang="zh-TW" altLang="zh-TW" sz="1800" dirty="0">
                    <a:solidFill>
                      <a:srgbClr val="201F1E"/>
                    </a:solidFill>
                    <a:effectLst/>
                    <a:ea typeface="Microsoft JhengHei" panose="020B0604030504040204" pitchFamily="34" charset="-120"/>
                  </a:rPr>
                  <a:t>消失點</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跟</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真實</a:t>
                </a:r>
                <a:r>
                  <a:rPr lang="zh-TW" altLang="zh-TW" sz="1800" dirty="0">
                    <a:solidFill>
                      <a:srgbClr val="201F1E"/>
                    </a:solidFill>
                    <a:effectLst/>
                    <a:ea typeface="Microsoft JhengHei" panose="020B0604030504040204" pitchFamily="34" charset="-120"/>
                  </a:rPr>
                  <a:t>消失點</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的</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差異</a:t>
                </a:r>
                <a:endParaRPr lang="en-US" altLang="zh-TW" sz="1800" b="1" u="sng" dirty="0">
                  <a:solidFill>
                    <a:srgbClr val="201F1E"/>
                  </a:solidFill>
                  <a:effectLst/>
                  <a:ea typeface="Microsoft JhengHei" panose="020B0604030504040204" pitchFamily="34" charset="-12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800" dirty="0">
                    <a:solidFill>
                      <a:srgbClr val="201F1E"/>
                    </a:solidFill>
                    <a:effectLst/>
                    <a:ea typeface="Microsoft JhengHei" panose="020B0604030504040204" pitchFamily="34" charset="-120"/>
                  </a:rPr>
                  <a:t>目標</a:t>
                </a:r>
                <a:r>
                  <a:rPr lang="zh-TW" altLang="en-US" sz="1800" dirty="0">
                    <a:solidFill>
                      <a:srgbClr val="201F1E"/>
                    </a:solidFill>
                    <a:effectLst/>
                    <a:ea typeface="Microsoft JhengHei" panose="020B0604030504040204" pitchFamily="34" charset="-120"/>
                  </a:rPr>
                  <a:t>：</a:t>
                </a:r>
                <a:r>
                  <a:rPr lang="zh-TW" altLang="zh-TW" sz="1800" b="1" u="sng" dirty="0">
                    <a:solidFill>
                      <a:srgbClr val="201F1E"/>
                    </a:solidFill>
                    <a:effectLst/>
                    <a:ea typeface="Microsoft JhengHei" panose="020B0604030504040204" pitchFamily="34" charset="-120"/>
                  </a:rPr>
                  <a:t>調整</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預測</a:t>
                </a:r>
                <a:r>
                  <a:rPr lang="zh-TW" altLang="zh-TW" sz="1800" dirty="0">
                    <a:solidFill>
                      <a:srgbClr val="201F1E"/>
                    </a:solidFill>
                    <a:effectLst/>
                    <a:ea typeface="Microsoft JhengHei" panose="020B0604030504040204" pitchFamily="34" charset="-120"/>
                  </a:rPr>
                  <a:t>消失點</a:t>
                </a:r>
                <a:r>
                  <a:rPr lang="zh-TW" altLang="zh-TW" sz="1800" b="1" u="sng" dirty="0">
                    <a:solidFill>
                      <a:srgbClr val="201F1E"/>
                    </a:solidFill>
                    <a:effectLst/>
                    <a:ea typeface="Microsoft JhengHei" panose="020B0604030504040204" pitchFamily="34" charset="-120"/>
                  </a:rPr>
                  <a:t>位置</a:t>
                </a:r>
                <a:r>
                  <a:rPr lang="zh-TW" altLang="zh-TW" sz="1800" dirty="0">
                    <a:solidFill>
                      <a:srgbClr val="201F1E"/>
                    </a:solidFill>
                    <a:effectLst/>
                    <a:ea typeface="Microsoft JhengHei" panose="020B0604030504040204" pitchFamily="34" charset="-120"/>
                  </a:rPr>
                  <a:t>，</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以</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最小化</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加權面積和</a:t>
                </a:r>
                <a:endParaRPr lang="zh-TW" altLang="zh-TW" sz="1800" b="1" u="sng" dirty="0">
                  <a:solidFill>
                    <a:srgbClr val="000000"/>
                  </a:solidFill>
                  <a:effectLst/>
                  <a:ea typeface="Microsoft JhengHei" panose="020B0604030504040204" pitchFamily="34" charset="-120"/>
                </a:endParaRPr>
              </a:p>
              <a:p>
                <a:endParaRPr lang="en-US" altLang="zh-TW" b="1" u="sng" dirty="0"/>
              </a:p>
              <a:p>
                <a:pPr marL="228600" indent="-228600">
                  <a:buFont typeface="+mj-lt"/>
                  <a:buAutoNum type="arabicPeriod"/>
                </a:pPr>
                <a:r>
                  <a:rPr lang="zh-TW" altLang="en-US" b="0" u="none" dirty="0"/>
                  <a:t>這裡</a:t>
                </a:r>
                <a:r>
                  <a:rPr lang="zh-TW" altLang="en-US" b="1" u="sng" dirty="0"/>
                  <a:t>最主流</a:t>
                </a:r>
                <a:r>
                  <a:rPr lang="zh-TW" altLang="en-US" b="0" u="none" dirty="0"/>
                  <a:t>的方法：還是</a:t>
                </a:r>
                <a:r>
                  <a:rPr lang="en-US" altLang="zh-TW" b="0" u="none" dirty="0"/>
                  <a:t>RANSAC </a:t>
                </a:r>
              </a:p>
              <a:p>
                <a:pPr marL="171450" indent="-171450">
                  <a:buFont typeface="Arial" panose="020B0604020202020204" pitchFamily="34" charset="0"/>
                  <a:buChar char="•"/>
                </a:pPr>
                <a:r>
                  <a:rPr lang="zh-TW" altLang="en-US" b="0" u="none" dirty="0"/>
                  <a:t>先找 </a:t>
                </a:r>
                <a:r>
                  <a:rPr lang="zh-TW" altLang="en-US" b="1" u="sng" dirty="0"/>
                  <a:t>多條線段</a:t>
                </a:r>
                <a:r>
                  <a:rPr lang="zh-TW" altLang="en-US" b="0" u="none" dirty="0"/>
                  <a:t> 構成的 </a:t>
                </a:r>
                <a:r>
                  <a:rPr lang="en-US" altLang="zh-TW" b="1" u="sng" dirty="0"/>
                  <a:t>MSS</a:t>
                </a:r>
                <a:r>
                  <a:rPr lang="zh-TW" altLang="en-US" b="1" u="sng" dirty="0"/>
                  <a:t> </a:t>
                </a:r>
                <a:r>
                  <a:rPr lang="en-US" altLang="zh-TW" b="1" u="sng" dirty="0"/>
                  <a:t>(</a:t>
                </a:r>
                <a:r>
                  <a:rPr lang="zh-TW" altLang="zh-TW" b="1" u="sng" kern="1200" dirty="0">
                    <a:solidFill>
                      <a:schemeClr val="tx1">
                        <a:lumMod val="65000"/>
                        <a:lumOff val="35000"/>
                      </a:schemeClr>
                    </a:solidFill>
                    <a:latin typeface="Microsoft JhengHei UI" panose="020B0604030504040204" pitchFamily="34" charset="-120"/>
                    <a:ea typeface="Microsoft JhengHei UI" panose="020B0604030504040204" pitchFamily="34" charset="-120"/>
                    <a:cs typeface="+mn-cs"/>
                  </a:rPr>
                  <a:t>minimal solution set</a:t>
                </a:r>
                <a:r>
                  <a:rPr lang="en-US" altLang="zh-TW" b="1" u="sng" dirty="0"/>
                  <a:t>)</a:t>
                </a:r>
                <a:r>
                  <a:rPr lang="zh-TW" altLang="en-US" b="0" u="none" dirty="0"/>
                  <a:t>，</a:t>
                </a:r>
                <a:endParaRPr lang="en-US" altLang="zh-TW" b="0" u="none" dirty="0"/>
              </a:p>
              <a:p>
                <a:pPr marL="171450" indent="-171450">
                  <a:buFont typeface="Arial" panose="020B0604020202020204" pitchFamily="34" charset="0"/>
                  <a:buChar char="•"/>
                </a:pPr>
                <a:r>
                  <a:rPr lang="zh-TW" altLang="en-US" b="0" u="none" dirty="0"/>
                  <a:t>再用 </a:t>
                </a:r>
                <a:r>
                  <a:rPr lang="zh-TW" altLang="zh-TW" sz="1200" b="1" u="sng" dirty="0">
                    <a:effectLst/>
                    <a:ea typeface="Microsoft JhengHei UI" panose="020B0604030504040204" pitchFamily="34" charset="-120"/>
                  </a:rPr>
                  <a:t>RANSAC</a:t>
                </a:r>
                <a:r>
                  <a:rPr lang="zh-TW" altLang="en-US" sz="1200" b="1" u="sng" dirty="0">
                    <a:effectLst/>
                    <a:ea typeface="Microsoft JhengHei UI" panose="020B0604030504040204" pitchFamily="34" charset="-120"/>
                  </a:rPr>
                  <a:t> 迭代</a:t>
                </a:r>
                <a:endParaRPr lang="en-US" altLang="zh-TW" b="1" u="sng" dirty="0"/>
              </a:p>
              <a:p>
                <a:r>
                  <a:rPr lang="en-US" altLang="zh-TW" b="0" u="non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dirty="0">
                  <a:solidFill>
                    <a:srgbClr val="000000"/>
                  </a:solidFill>
                  <a:effectLst/>
                  <a:latin typeface="Cambria Math" panose="02040503050406030204" pitchFamily="18" charset="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i="0">
                    <a:solidFill>
                      <a:srgbClr val="000000"/>
                    </a:solidFill>
                    <a:effectLst/>
                    <a:latin typeface="Cambria Math" panose="02040503050406030204" pitchFamily="18" charset="0"/>
                    <a:ea typeface="Microsoft JhengHei" panose="020B0604030504040204" pitchFamily="34" charset="-120"/>
                  </a:rPr>
                  <a:t>𝜌</a:t>
                </a:r>
                <a:r>
                  <a:rPr lang="en-US" altLang="zh-TW" sz="1800" i="1" dirty="0">
                    <a:solidFill>
                      <a:srgbClr val="000000"/>
                    </a:solidFill>
                    <a:effectLst/>
                    <a:ea typeface="Microsoft JhengHei" panose="020B0604030504040204" pitchFamily="34" charset="-120"/>
                  </a:rPr>
                  <a:t> </a:t>
                </a:r>
                <a:r>
                  <a:rPr lang="en-US" altLang="zh-TW" sz="1800" dirty="0">
                    <a:solidFill>
                      <a:srgbClr val="000000"/>
                    </a:solidFill>
                    <a:effectLst/>
                    <a:ea typeface="Microsoft JhengHei" panose="020B0604030504040204" pitchFamily="34" charset="-120"/>
                  </a:rPr>
                  <a:t>(rho)</a:t>
                </a:r>
                <a:endParaRPr lang="zh-TW" altLang="zh-TW" sz="1800" dirty="0">
                  <a:solidFill>
                    <a:srgbClr val="000000"/>
                  </a:solidFill>
                  <a:effectLst/>
                  <a:ea typeface="Microsoft JhengHei" panose="020B0604030504040204" pitchFamily="34" charset="-120"/>
                </a:endParaRPr>
              </a:p>
              <a:p>
                <a:endParaRPr lang="en-US" altLang="zh-TW" b="0" u="none" dirty="0"/>
              </a:p>
              <a:p>
                <a:endParaRPr lang="en-US" altLang="zh-TW" b="0" u="none" dirty="0"/>
              </a:p>
              <a:p>
                <a:endParaRPr lang="en-US" altLang="zh-TW" b="0" u="none" dirty="0"/>
              </a:p>
              <a:p>
                <a:endParaRPr lang="en-US" altLang="zh-TW" b="0" u="none" dirty="0"/>
              </a:p>
              <a:p>
                <a:endParaRPr lang="en-US" altLang="zh-TW"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i="0">
                    <a:solidFill>
                      <a:srgbClr val="201F1E"/>
                    </a:solidFill>
                    <a:effectLst/>
                    <a:latin typeface="Cambria Math" panose="02040503050406030204" pitchFamily="18" charset="0"/>
                    <a:ea typeface="Microsoft JhengHei" panose="020B0604030504040204" pitchFamily="34" charset="-120"/>
                  </a:rPr>
                  <a:t>∑_𝑖▒〖𝑤_𝑖 (𝐴_𝑖 ) 𝑚_𝑖 𝑚_𝑖^𝑇 〗</a:t>
                </a:r>
                <a:r>
                  <a:rPr lang="zh-TW" altLang="zh-TW" sz="1800" dirty="0">
                    <a:solidFill>
                      <a:srgbClr val="201F1E"/>
                    </a:solidFill>
                    <a:effectLst/>
                    <a:ea typeface="Microsoft JhengHei" panose="020B0604030504040204" pitchFamily="34" charset="-120"/>
                  </a:rPr>
                  <a:t>是一個</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加權的矩陣</a:t>
                </a:r>
                <a:r>
                  <a:rPr lang="zh-TW" altLang="zh-TW" sz="1800" dirty="0">
                    <a:solidFill>
                      <a:srgbClr val="201F1E"/>
                    </a:solidFill>
                    <a:effectLst/>
                    <a:ea typeface="Microsoft JhengHei" panose="020B0604030504040204" pitchFamily="34" charset="-120"/>
                  </a:rPr>
                  <a:t>，其中</a:t>
                </a:r>
                <a:r>
                  <a:rPr lang="zh-TW" altLang="zh-TW" sz="1800" i="0">
                    <a:solidFill>
                      <a:srgbClr val="201F1E"/>
                    </a:solidFill>
                    <a:effectLst/>
                    <a:latin typeface="Cambria Math" panose="02040503050406030204" pitchFamily="18" charset="0"/>
                    <a:ea typeface="Microsoft JhengHei" panose="020B0604030504040204" pitchFamily="34" charset="-120"/>
                  </a:rPr>
                  <a:t>𝑚_𝑖 𝑚_𝑖^𝑇</a:t>
                </a:r>
                <a:r>
                  <a:rPr lang="zh-TW" altLang="zh-TW" sz="1800" dirty="0">
                    <a:solidFill>
                      <a:srgbClr val="201F1E"/>
                    </a:solidFill>
                    <a:effectLst/>
                    <a:ea typeface="Microsoft JhengHei" panose="020B0604030504040204" pitchFamily="34" charset="-120"/>
                  </a:rPr>
                  <a:t>表示</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直線</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的 </a:t>
                </a:r>
                <a:r>
                  <a:rPr lang="zh-TW" altLang="zh-TW" sz="1800" b="1" u="sng" dirty="0">
                    <a:solidFill>
                      <a:srgbClr val="201F1E"/>
                    </a:solidFill>
                    <a:effectLst/>
                    <a:ea typeface="Microsoft JhengHei" panose="020B0604030504040204" pitchFamily="34" charset="-120"/>
                  </a:rPr>
                  <a:t>外積形式的矩陣</a:t>
                </a:r>
                <a:r>
                  <a:rPr lang="zh-TW" altLang="zh-TW" sz="1800" dirty="0">
                    <a:solidFill>
                      <a:srgbClr val="201F1E"/>
                    </a:solidFill>
                    <a:effectLst/>
                    <a:ea typeface="Microsoft JhengHei" panose="020B0604030504040204" pitchFamily="34" charset="-120"/>
                  </a:rPr>
                  <a:t>，</a:t>
                </a:r>
                <a:br>
                  <a:rPr lang="zh-TW" altLang="zh-TW" sz="1800" dirty="0">
                    <a:solidFill>
                      <a:srgbClr val="201F1E"/>
                    </a:solidFill>
                    <a:effectLst/>
                    <a:ea typeface="Microsoft JhengHei" panose="020B0604030504040204" pitchFamily="34" charset="-120"/>
                  </a:rPr>
                </a:br>
                <a:r>
                  <a:rPr lang="zh-TW" altLang="zh-TW" sz="1800" dirty="0">
                    <a:solidFill>
                      <a:srgbClr val="201F1E"/>
                    </a:solidFill>
                    <a:effectLst/>
                    <a:ea typeface="Microsoft JhengHei" panose="020B0604030504040204" pitchFamily="34" charset="-120"/>
                  </a:rPr>
                  <a:t>乘以它們的</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面積誤差 </a:t>
                </a:r>
                <a:r>
                  <a:rPr lang="zh-TW" altLang="zh-TW" sz="1800" i="0">
                    <a:solidFill>
                      <a:srgbClr val="201F1E"/>
                    </a:solidFill>
                    <a:effectLst/>
                    <a:latin typeface="Cambria Math" panose="02040503050406030204" pitchFamily="18" charset="0"/>
                    <a:ea typeface="Microsoft JhengHei" panose="020B0604030504040204" pitchFamily="34" charset="-120"/>
                  </a:rPr>
                  <a:t>𝑨_𝒊</a:t>
                </a:r>
                <a:r>
                  <a:rPr lang="en-US" altLang="zh-TW" sz="1800" dirty="0">
                    <a:solidFill>
                      <a:srgbClr val="201F1E"/>
                    </a:solidFill>
                    <a:effectLst/>
                    <a:ea typeface="Microsoft JhengHei" panose="020B0604030504040204" pitchFamily="34" charset="-120"/>
                  </a:rPr>
                  <a:t> </a:t>
                </a:r>
                <a:r>
                  <a:rPr lang="zh-TW" altLang="zh-TW" sz="1800" dirty="0">
                    <a:solidFill>
                      <a:srgbClr val="201F1E"/>
                    </a:solidFill>
                    <a:effectLst/>
                    <a:ea typeface="Microsoft JhengHei" panose="020B0604030504040204" pitchFamily="34" charset="-120"/>
                  </a:rPr>
                  <a:t>和</a:t>
                </a:r>
                <a:r>
                  <a:rPr lang="en-US" altLang="zh-TW" sz="1800" dirty="0">
                    <a:solidFill>
                      <a:srgbClr val="201F1E"/>
                    </a:solidFill>
                    <a:effectLst/>
                    <a:ea typeface="Microsoft JhengHei" panose="020B0604030504040204" pitchFamily="34" charset="-120"/>
                  </a:rPr>
                  <a:t> </a:t>
                </a:r>
                <a:r>
                  <a:rPr lang="zh-TW" altLang="zh-TW" sz="1800" b="1" u="sng" dirty="0">
                    <a:solidFill>
                      <a:srgbClr val="201F1E"/>
                    </a:solidFill>
                    <a:effectLst/>
                    <a:ea typeface="Microsoft JhengHei" panose="020B0604030504040204" pitchFamily="34" charset="-120"/>
                  </a:rPr>
                  <a:t>權重 </a:t>
                </a:r>
                <a:r>
                  <a:rPr lang="zh-TW" altLang="zh-TW" sz="1800" i="0">
                    <a:solidFill>
                      <a:srgbClr val="201F1E"/>
                    </a:solidFill>
                    <a:effectLst/>
                    <a:latin typeface="Cambria Math" panose="02040503050406030204" pitchFamily="18" charset="0"/>
                    <a:ea typeface="Microsoft JhengHei" panose="020B0604030504040204" pitchFamily="34" charset="-120"/>
                  </a:rPr>
                  <a:t>𝑤_𝑖</a:t>
                </a:r>
                <a:r>
                  <a:rPr lang="zh-TW" altLang="zh-TW" sz="1800" dirty="0">
                    <a:solidFill>
                      <a:srgbClr val="201F1E"/>
                    </a:solidFill>
                    <a:effectLst/>
                    <a:ea typeface="Microsoft JhengHei" panose="020B0604030504040204" pitchFamily="34" charset="-120"/>
                  </a:rPr>
                  <a:t>。</a:t>
                </a:r>
              </a:p>
              <a:p>
                <a:endParaRPr lang="en-US" altLang="zh-TW"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altLang="zh-TW" sz="1800" i="0">
                    <a:effectLst/>
                    <a:latin typeface="Cambria Math" panose="02040503050406030204" pitchFamily="18" charset="0"/>
                    <a:ea typeface="Cambria Math" panose="02040503050406030204" pitchFamily="18" charset="0"/>
                  </a:rPr>
                  <a:t>𝜀=</a:t>
                </a:r>
                <a:r>
                  <a:rPr lang="x-none" altLang="zh-TW" sz="1800" i="0">
                    <a:effectLst/>
                    <a:ea typeface="Cambria Math" panose="02040503050406030204" pitchFamily="18" charset="0"/>
                  </a:rPr>
                  <a:t>∑_</a:t>
                </a:r>
                <a:r>
                  <a:rPr lang="x-none" altLang="zh-TW" sz="1800" i="0">
                    <a:effectLst/>
                    <a:latin typeface="Cambria Math" panose="02040503050406030204" pitchFamily="18" charset="0"/>
                    <a:ea typeface="Cambria Math" panose="02040503050406030204" pitchFamily="18" charset="0"/>
                  </a:rPr>
                  <a:t>𝑖▒〖𝜌(𝐴_𝑖)〗=𝑣^𝑇 </a:t>
                </a:r>
                <a:r>
                  <a:rPr lang="x-none" altLang="zh-TW" sz="1800" i="0">
                    <a:effectLst/>
                    <a:ea typeface="Cambria Math" panose="02040503050406030204" pitchFamily="18" charset="0"/>
                  </a:rPr>
                  <a:t>(∑_</a:t>
                </a:r>
                <a:r>
                  <a:rPr lang="x-none" altLang="zh-TW" sz="1800" i="0">
                    <a:effectLst/>
                    <a:latin typeface="Cambria Math" panose="02040503050406030204" pitchFamily="18" charset="0"/>
                    <a:ea typeface="Cambria Math" panose="02040503050406030204" pitchFamily="18" charset="0"/>
                  </a:rPr>
                  <a:t>𝑖▒〖𝑤_𝑖 (𝐴_𝑖 ) 𝑚_𝑖 𝑚_𝑖^𝑇 〗)𝑣=𝑣^𝑇 𝑀𝑣</a:t>
                </a:r>
                <a:endParaRPr lang="x-none" altLang="zh-TW" sz="1800">
                  <a:effectLst/>
                  <a:ea typeface="Cambria Math" panose="02040503050406030204" pitchFamily="18" charset="0"/>
                </a:endParaRPr>
              </a:p>
              <a:p>
                <a:endParaRPr lang="en-US" altLang="zh-TW" b="0" u="none" dirty="0"/>
              </a:p>
              <a:p>
                <a:pPr algn="l"/>
                <a:r>
                  <a:rPr lang="zh-TW" altLang="en-US" b="0" i="0" dirty="0">
                    <a:solidFill>
                      <a:srgbClr val="ECECEC"/>
                    </a:solidFill>
                    <a:effectLst/>
                    <a:latin typeface="Söhne"/>
                  </a:rPr>
                  <a:t>這個公式是用來評估和優化消失點估計的誤差或差異。
</a:t>
                </a:r>
                <a:endParaRPr lang="en-US" altLang="zh-TW" b="0" i="0" dirty="0">
                  <a:solidFill>
                    <a:srgbClr val="ECECEC"/>
                  </a:solidFill>
                  <a:effectLst/>
                  <a:latin typeface="Söhne"/>
                </a:endParaRPr>
              </a:p>
              <a:p>
                <a:pPr marL="171450" indent="-171450" algn="l">
                  <a:buFont typeface="Arial" panose="020B0604020202020204" pitchFamily="34" charset="0"/>
                  <a:buChar char="•"/>
                </a:pPr>
                <a:r>
                  <a:rPr lang="el-GR" altLang="zh-TW" b="0" i="0" dirty="0">
                    <a:solidFill>
                      <a:srgbClr val="ECECEC"/>
                    </a:solidFill>
                    <a:effectLst/>
                    <a:latin typeface="Söhne"/>
                  </a:rPr>
                  <a:t>ε </a:t>
                </a:r>
                <a:r>
                  <a:rPr lang="zh-TW" altLang="en-US" b="0" i="0" dirty="0">
                    <a:solidFill>
                      <a:srgbClr val="ECECEC"/>
                    </a:solidFill>
                    <a:effectLst/>
                    <a:latin typeface="Söhne"/>
                  </a:rPr>
                  <a:t>表示總的誤差，它是由每個特定情況下計算出的</a:t>
                </a:r>
                <a:r>
                  <a:rPr lang="en-US" altLang="zh-TW" b="0" i="0" dirty="0">
                    <a:solidFill>
                      <a:srgbClr val="ECECEC"/>
                    </a:solidFill>
                    <a:effectLst/>
                    <a:latin typeface="Söhne"/>
                  </a:rPr>
                  <a:t> </a:t>
                </a:r>
                <a:r>
                  <a:rPr lang="zh-TW" altLang="en-US" b="1" i="0" u="sng" dirty="0">
                    <a:solidFill>
                      <a:srgbClr val="ECECEC"/>
                    </a:solidFill>
                    <a:effectLst/>
                    <a:latin typeface="Söhne"/>
                  </a:rPr>
                  <a:t>面積誤差 </a:t>
                </a:r>
                <a:r>
                  <a:rPr lang="x-none" altLang="zh-TW" sz="1200" b="1" i="0" u="sng">
                    <a:effectLst/>
                    <a:latin typeface="Cambria Math" panose="02040503050406030204" pitchFamily="18" charset="0"/>
                    <a:ea typeface="Cambria Math" panose="02040503050406030204" pitchFamily="18" charset="0"/>
                  </a:rPr>
                  <a:t>𝑨_𝒊</a:t>
                </a:r>
                <a:r>
                  <a:rPr lang="en-US" altLang="zh-TW" b="0" i="0" dirty="0">
                    <a:solidFill>
                      <a:srgbClr val="ECECEC"/>
                    </a:solidFill>
                    <a:effectLst/>
                    <a:latin typeface="Söhne"/>
                  </a:rPr>
                  <a:t> </a:t>
                </a:r>
                <a:br>
                  <a:rPr lang="en-US" altLang="zh-TW" b="0" i="0" dirty="0">
                    <a:solidFill>
                      <a:srgbClr val="ECECEC"/>
                    </a:solidFill>
                    <a:effectLst/>
                    <a:latin typeface="Söhne"/>
                  </a:rPr>
                </a:br>
                <a:r>
                  <a:rPr lang="zh-TW" altLang="en-US" b="0" i="0" dirty="0">
                    <a:solidFill>
                      <a:srgbClr val="ECECEC"/>
                    </a:solidFill>
                    <a:effectLst/>
                    <a:latin typeface="Söhne"/>
                  </a:rPr>
                  <a:t>通過</a:t>
                </a:r>
                <a:r>
                  <a:rPr lang="zh-TW" altLang="en-US" b="1" i="0" u="sng" dirty="0">
                    <a:solidFill>
                      <a:srgbClr val="ECECEC"/>
                    </a:solidFill>
                    <a:effectLst/>
                    <a:latin typeface="Söhne"/>
                  </a:rPr>
                  <a:t>某種函數 </a:t>
                </a:r>
                <a:r>
                  <a:rPr lang="x-none" altLang="zh-TW" sz="1200" b="1" i="0" u="sng">
                    <a:effectLst/>
                    <a:latin typeface="Cambria Math" panose="02040503050406030204" pitchFamily="18" charset="0"/>
                    <a:ea typeface="Cambria Math" panose="02040503050406030204" pitchFamily="18" charset="0"/>
                  </a:rPr>
                  <a:t>𝛒(𝑨_𝒊)</a:t>
                </a:r>
                <a:r>
                  <a:rPr lang="zh-TW" altLang="en-US" b="0" i="0" dirty="0">
                    <a:solidFill>
                      <a:srgbClr val="ECECEC"/>
                    </a:solidFill>
                    <a:effectLst/>
                    <a:latin typeface="Söhne"/>
                  </a:rPr>
                  <a:t>（通常是一個</a:t>
                </a:r>
                <a:r>
                  <a:rPr lang="en-US" altLang="zh-TW" b="0" i="0" dirty="0">
                    <a:solidFill>
                      <a:srgbClr val="ECECEC"/>
                    </a:solidFill>
                    <a:effectLst/>
                    <a:latin typeface="Söhne"/>
                  </a:rPr>
                  <a:t> </a:t>
                </a:r>
                <a:r>
                  <a:rPr lang="zh-TW" altLang="en-US" b="1" i="0" u="sng" dirty="0">
                    <a:solidFill>
                      <a:srgbClr val="ECECEC"/>
                    </a:solidFill>
                    <a:effectLst/>
                    <a:latin typeface="Söhne"/>
                  </a:rPr>
                  <a:t>懲罰函數</a:t>
                </a:r>
                <a:r>
                  <a:rPr lang="en-US" altLang="zh-TW" b="1" i="0" u="sng" dirty="0">
                    <a:solidFill>
                      <a:srgbClr val="ECECEC"/>
                    </a:solidFill>
                    <a:effectLst/>
                    <a:latin typeface="Söhne"/>
                  </a:rPr>
                  <a:t> </a:t>
                </a:r>
                <a:r>
                  <a:rPr lang="zh-TW" altLang="en-US" b="1" i="0" u="sng" dirty="0">
                    <a:solidFill>
                      <a:srgbClr val="ECECEC"/>
                    </a:solidFill>
                    <a:effectLst/>
                    <a:latin typeface="Söhne"/>
                  </a:rPr>
                  <a:t>或</a:t>
                </a:r>
                <a:r>
                  <a:rPr lang="en-US" altLang="zh-TW" b="1" i="0" u="sng" dirty="0">
                    <a:solidFill>
                      <a:srgbClr val="ECECEC"/>
                    </a:solidFill>
                    <a:effectLst/>
                    <a:latin typeface="Söhne"/>
                  </a:rPr>
                  <a:t> </a:t>
                </a:r>
                <a:r>
                  <a:rPr lang="zh-TW" altLang="en-US" b="1" i="0" u="sng" dirty="0">
                    <a:solidFill>
                      <a:srgbClr val="ECECEC"/>
                    </a:solidFill>
                    <a:effectLst/>
                    <a:latin typeface="Söhne"/>
                  </a:rPr>
                  <a:t>成本函數</a:t>
                </a:r>
                <a:r>
                  <a:rPr lang="zh-TW" altLang="en-US" b="0" i="0" dirty="0">
                    <a:solidFill>
                      <a:srgbClr val="ECECEC"/>
                    </a:solidFill>
                    <a:effectLst/>
                    <a:latin typeface="Söhne"/>
                  </a:rPr>
                  <a:t>）</a:t>
                </a:r>
                <a:r>
                  <a:rPr lang="zh-TW" altLang="en-US" b="1" i="0" u="sng" dirty="0">
                    <a:solidFill>
                      <a:srgbClr val="ECECEC"/>
                    </a:solidFill>
                    <a:effectLst/>
                    <a:latin typeface="Söhne"/>
                  </a:rPr>
                  <a:t>累加</a:t>
                </a:r>
                <a:r>
                  <a:rPr lang="en-US" altLang="zh-TW" b="0" i="0" dirty="0">
                    <a:solidFill>
                      <a:srgbClr val="ECECEC"/>
                    </a:solidFill>
                    <a:effectLst/>
                    <a:latin typeface="Söhne"/>
                  </a:rPr>
                  <a:t> </a:t>
                </a:r>
                <a:r>
                  <a:rPr lang="zh-TW" altLang="en-US" b="0" i="0" dirty="0">
                    <a:solidFill>
                      <a:srgbClr val="ECECEC"/>
                    </a:solidFill>
                    <a:effectLst/>
                    <a:latin typeface="Söhne"/>
                  </a:rPr>
                  <a:t>起來的。</a:t>
                </a:r>
                <a:endParaRPr lang="en-US" altLang="zh-TW" b="0" i="0" dirty="0">
                  <a:solidFill>
                    <a:srgbClr val="ECECEC"/>
                  </a:solidFill>
                  <a:effectLst/>
                  <a:latin typeface="Söhne"/>
                </a:endParaRPr>
              </a:p>
              <a:p>
                <a:pPr marL="628650" lvl="1" indent="-171450" algn="l">
                  <a:buFont typeface="Arial" panose="020B0604020202020204" pitchFamily="34" charset="0"/>
                  <a:buChar char="•"/>
                </a:pPr>
                <a:r>
                  <a:rPr lang="x-none" altLang="zh-TW" sz="1200" i="0">
                    <a:effectLst/>
                    <a:latin typeface="Cambria Math" panose="02040503050406030204" pitchFamily="18" charset="0"/>
                    <a:ea typeface="Cambria Math" panose="02040503050406030204" pitchFamily="18" charset="0"/>
                  </a:rPr>
                  <a:t>𝜌(𝐴_𝑖)</a:t>
                </a:r>
                <a:r>
                  <a:rPr lang="en-US" altLang="zh-TW" b="0" i="0" dirty="0">
                    <a:solidFill>
                      <a:srgbClr val="ECECEC"/>
                    </a:solidFill>
                    <a:effectLst/>
                    <a:latin typeface="Söhne"/>
                  </a:rPr>
                  <a:t> </a:t>
                </a:r>
                <a:r>
                  <a:rPr lang="zh-TW" altLang="en-US" b="0" i="0" dirty="0">
                    <a:solidFill>
                      <a:srgbClr val="ECECEC"/>
                    </a:solidFill>
                    <a:effectLst/>
                    <a:latin typeface="Söhne"/>
                  </a:rPr>
                  <a:t>函數的選擇</a:t>
                </a:r>
                <a:r>
                  <a:rPr lang="en-US" altLang="zh-TW" b="0" i="0" dirty="0">
                    <a:solidFill>
                      <a:srgbClr val="ECECEC"/>
                    </a:solidFill>
                    <a:effectLst/>
                    <a:latin typeface="Söhne"/>
                  </a:rPr>
                  <a:t> </a:t>
                </a:r>
                <a:r>
                  <a:rPr lang="zh-TW" altLang="en-US" b="0" i="0" dirty="0">
                    <a:solidFill>
                      <a:srgbClr val="ECECEC"/>
                    </a:solidFill>
                    <a:effectLst/>
                    <a:latin typeface="Söhne"/>
                  </a:rPr>
                  <a:t>取決於</a:t>
                </a:r>
                <a:r>
                  <a:rPr lang="en-US" altLang="zh-TW" b="0" i="0" dirty="0">
                    <a:solidFill>
                      <a:srgbClr val="ECECEC"/>
                    </a:solidFill>
                    <a:effectLst/>
                    <a:latin typeface="Söhne"/>
                  </a:rPr>
                  <a:t> </a:t>
                </a:r>
                <a:r>
                  <a:rPr lang="zh-TW" altLang="en-US" b="0" i="0" dirty="0">
                    <a:solidFill>
                      <a:srgbClr val="ECECEC"/>
                    </a:solidFill>
                    <a:effectLst/>
                    <a:latin typeface="Söhne"/>
                  </a:rPr>
                  <a:t>如何</a:t>
                </a:r>
                <a:r>
                  <a:rPr lang="en-US" altLang="zh-TW" b="0" i="0" dirty="0">
                    <a:solidFill>
                      <a:srgbClr val="ECECEC"/>
                    </a:solidFill>
                    <a:effectLst/>
                    <a:latin typeface="Söhne"/>
                  </a:rPr>
                  <a:t> </a:t>
                </a:r>
                <a:r>
                  <a:rPr lang="zh-TW" altLang="en-US" b="1" i="0" u="sng" dirty="0">
                    <a:solidFill>
                      <a:srgbClr val="ECECEC"/>
                    </a:solidFill>
                    <a:effectLst/>
                    <a:latin typeface="Söhne"/>
                  </a:rPr>
                  <a:t>懲罰或權衡</a:t>
                </a:r>
                <a:r>
                  <a:rPr lang="en-US" altLang="zh-TW" b="0" i="0" dirty="0">
                    <a:solidFill>
                      <a:srgbClr val="ECECEC"/>
                    </a:solidFill>
                    <a:effectLst/>
                    <a:latin typeface="Söhne"/>
                  </a:rPr>
                  <a:t> </a:t>
                </a:r>
                <a:r>
                  <a:rPr lang="zh-TW" altLang="en-US" b="0" i="0" dirty="0">
                    <a:solidFill>
                      <a:srgbClr val="ECECEC"/>
                    </a:solidFill>
                    <a:effectLst/>
                    <a:latin typeface="Söhne"/>
                  </a:rPr>
                  <a:t>這些</a:t>
                </a:r>
                <a:r>
                  <a:rPr lang="zh-TW" altLang="en-US" b="1" i="0" u="sng" dirty="0">
                    <a:solidFill>
                      <a:srgbClr val="ECECEC"/>
                    </a:solidFill>
                    <a:effectLst/>
                    <a:latin typeface="Söhne"/>
                  </a:rPr>
                  <a:t>面積誤差</a:t>
                </a:r>
                <a:r>
                  <a:rPr lang="zh-TW" altLang="en-US" b="0" i="0" dirty="0">
                    <a:solidFill>
                      <a:srgbClr val="ECECEC"/>
                    </a:solidFill>
                    <a:effectLst/>
                    <a:latin typeface="Söhne"/>
                  </a:rPr>
                  <a:t>。 </a:t>
                </a:r>
                <a:endParaRPr lang="en-US" altLang="zh-TW" b="0" i="0" dirty="0">
                  <a:solidFill>
                    <a:srgbClr val="ECECEC"/>
                  </a:solidFill>
                  <a:effectLst/>
                  <a:latin typeface="Söhne"/>
                </a:endParaRPr>
              </a:p>
              <a:p>
                <a:pPr marL="1085850" lvl="2" indent="-171450" algn="l">
                  <a:buFont typeface="Arial" panose="020B0604020202020204" pitchFamily="34" charset="0"/>
                  <a:buChar char="•"/>
                </a:pPr>
                <a:r>
                  <a:rPr lang="zh-TW" altLang="en-US" b="0" i="0" dirty="0">
                    <a:solidFill>
                      <a:srgbClr val="ECECEC"/>
                    </a:solidFill>
                    <a:effectLst/>
                    <a:latin typeface="Söhne"/>
                  </a:rPr>
                  <a:t>這個函數的目的是要</a:t>
                </a:r>
                <a:r>
                  <a:rPr lang="en-US" altLang="zh-TW" b="0" i="0" dirty="0">
                    <a:solidFill>
                      <a:srgbClr val="ECECEC"/>
                    </a:solidFill>
                    <a:effectLst/>
                    <a:latin typeface="Söhne"/>
                  </a:rPr>
                  <a:t> </a:t>
                </a:r>
                <a:r>
                  <a:rPr lang="zh-TW" altLang="en-US" b="0" i="0" dirty="0">
                    <a:solidFill>
                      <a:srgbClr val="ECECEC"/>
                    </a:solidFill>
                    <a:effectLst/>
                    <a:latin typeface="Söhne"/>
                  </a:rPr>
                  <a:t>對</a:t>
                </a:r>
                <a:r>
                  <a:rPr lang="zh-TW" altLang="en-US" b="1" i="0" u="sng" dirty="0">
                    <a:solidFill>
                      <a:srgbClr val="ECECEC"/>
                    </a:solidFill>
                    <a:effectLst/>
                    <a:latin typeface="Söhne"/>
                  </a:rPr>
                  <a:t>大的誤差</a:t>
                </a:r>
                <a:r>
                  <a:rPr lang="en-US" altLang="zh-TW" b="0" i="0" dirty="0">
                    <a:solidFill>
                      <a:srgbClr val="ECECEC"/>
                    </a:solidFill>
                    <a:effectLst/>
                    <a:latin typeface="Söhne"/>
                  </a:rPr>
                  <a:t> </a:t>
                </a:r>
                <a:r>
                  <a:rPr lang="zh-TW" altLang="en-US" b="0" i="0" dirty="0">
                    <a:solidFill>
                      <a:srgbClr val="ECECEC"/>
                    </a:solidFill>
                    <a:effectLst/>
                    <a:latin typeface="Söhne"/>
                  </a:rPr>
                  <a:t>賦予</a:t>
                </a:r>
                <a:r>
                  <a:rPr lang="zh-TW" altLang="en-US" b="1" i="0" u="sng" dirty="0">
                    <a:solidFill>
                      <a:srgbClr val="ECECEC"/>
                    </a:solidFill>
                    <a:effectLst/>
                    <a:latin typeface="Söhne"/>
                  </a:rPr>
                  <a:t>更大的權重</a:t>
                </a:r>
                <a:r>
                  <a:rPr lang="zh-TW" altLang="en-US" b="0" i="0" dirty="0">
                    <a:solidFill>
                      <a:srgbClr val="ECECEC"/>
                    </a:solidFill>
                    <a:effectLst/>
                    <a:latin typeface="Söhne"/>
                  </a:rPr>
                  <a:t>，從而在優化過程中，更加</a:t>
                </a:r>
                <a:r>
                  <a:rPr lang="en-US" altLang="zh-TW" b="0" i="0" dirty="0">
                    <a:solidFill>
                      <a:srgbClr val="ECECEC"/>
                    </a:solidFill>
                    <a:effectLst/>
                    <a:latin typeface="Söhne"/>
                  </a:rPr>
                  <a:t> </a:t>
                </a:r>
                <a:r>
                  <a:rPr lang="zh-TW" altLang="en-US" b="0" i="0" dirty="0">
                    <a:solidFill>
                      <a:srgbClr val="ECECEC"/>
                    </a:solidFill>
                    <a:effectLst/>
                    <a:latin typeface="Söhne"/>
                  </a:rPr>
                  <a:t>強調</a:t>
                </a:r>
                <a:r>
                  <a:rPr lang="en-US" altLang="zh-TW" b="0" i="0" dirty="0">
                    <a:solidFill>
                      <a:srgbClr val="ECECEC"/>
                    </a:solidFill>
                    <a:effectLst/>
                    <a:latin typeface="Söhne"/>
                  </a:rPr>
                  <a:t> </a:t>
                </a:r>
                <a:r>
                  <a:rPr lang="zh-TW" altLang="en-US" b="0" i="0" dirty="0">
                    <a:solidFill>
                      <a:srgbClr val="ECECEC"/>
                    </a:solidFill>
                    <a:effectLst/>
                    <a:latin typeface="Söhne"/>
                  </a:rPr>
                  <a:t>那些</a:t>
                </a:r>
                <a:r>
                  <a:rPr lang="zh-TW" altLang="en-US" b="1" i="0" u="sng" dirty="0">
                    <a:solidFill>
                      <a:srgbClr val="ECECEC"/>
                    </a:solidFill>
                    <a:effectLst/>
                    <a:latin typeface="Söhne"/>
                  </a:rPr>
                  <a:t>偏差較大</a:t>
                </a:r>
                <a:r>
                  <a:rPr lang="en-US" altLang="zh-TW" b="0" i="0" u="none" dirty="0">
                    <a:solidFill>
                      <a:srgbClr val="ECECEC"/>
                    </a:solidFill>
                    <a:effectLst/>
                    <a:latin typeface="Söhne"/>
                  </a:rPr>
                  <a:t> </a:t>
                </a:r>
                <a:r>
                  <a:rPr lang="zh-TW" altLang="en-US" b="0" i="0" dirty="0">
                    <a:solidFill>
                      <a:srgbClr val="ECECEC"/>
                    </a:solidFill>
                    <a:effectLst/>
                    <a:latin typeface="Söhne"/>
                  </a:rPr>
                  <a:t>的情況。</a:t>
                </a:r>
                <a:endParaRPr lang="en-US" altLang="zh-TW" b="0" i="0" dirty="0">
                  <a:solidFill>
                    <a:srgbClr val="ECECEC"/>
                  </a:solidFill>
                  <a:effectLst/>
                  <a:latin typeface="Söhne"/>
                </a:endParaRPr>
              </a:p>
              <a:p>
                <a:pPr marL="171450" indent="-171450" algn="l">
                  <a:buFont typeface="Arial" panose="020B0604020202020204" pitchFamily="34" charset="0"/>
                  <a:buChar char="•"/>
                </a:pPr>
                <a:r>
                  <a:rPr lang="x-none" altLang="zh-TW" sz="1200" i="0">
                    <a:effectLst/>
                    <a:latin typeface="Cambria Math" panose="02040503050406030204" pitchFamily="18" charset="0"/>
                    <a:ea typeface="Cambria Math" panose="02040503050406030204" pitchFamily="18" charset="0"/>
                  </a:rPr>
                  <a:t>𝑣^𝑇</a:t>
                </a:r>
                <a:r>
                  <a:rPr lang="en-US" altLang="zh-TW" b="0" i="0" dirty="0">
                    <a:solidFill>
                      <a:srgbClr val="ECECEC"/>
                    </a:solidFill>
                    <a:effectLst/>
                    <a:latin typeface="Söhne"/>
                  </a:rPr>
                  <a:t> </a:t>
                </a:r>
                <a:r>
                  <a:rPr lang="zh-TW" altLang="en-US" b="0" i="0" dirty="0">
                    <a:solidFill>
                      <a:srgbClr val="ECECEC"/>
                    </a:solidFill>
                    <a:effectLst/>
                    <a:latin typeface="Söhne"/>
                  </a:rPr>
                  <a:t>是預估</a:t>
                </a:r>
                <a:r>
                  <a:rPr lang="zh-TW" altLang="en-US" b="1" i="0" u="sng" dirty="0">
                    <a:solidFill>
                      <a:srgbClr val="ECECEC"/>
                    </a:solidFill>
                    <a:effectLst/>
                    <a:latin typeface="Söhne"/>
                  </a:rPr>
                  <a:t>消失點</a:t>
                </a:r>
                <a:r>
                  <a:rPr lang="zh-TW" altLang="en-US" b="0" i="0" dirty="0">
                    <a:solidFill>
                      <a:srgbClr val="ECECEC"/>
                    </a:solidFill>
                    <a:effectLst/>
                    <a:latin typeface="Söhne"/>
                  </a:rPr>
                  <a:t>的</a:t>
                </a:r>
                <a:r>
                  <a:rPr lang="zh-TW" altLang="en-US" b="1" i="0" u="sng" dirty="0">
                    <a:solidFill>
                      <a:srgbClr val="ECECEC"/>
                    </a:solidFill>
                    <a:effectLst/>
                    <a:latin typeface="Söhne"/>
                  </a:rPr>
                  <a:t>齊次座標向量</a:t>
                </a:r>
                <a:r>
                  <a:rPr lang="zh-TW" altLang="en-US" b="0" i="0" dirty="0">
                    <a:solidFill>
                      <a:srgbClr val="ECECEC"/>
                    </a:solidFill>
                    <a:effectLst/>
                    <a:latin typeface="Söhne"/>
                  </a:rPr>
                  <a:t>的轉置形式。 </a:t>
                </a:r>
                <a:endParaRPr lang="en-US" altLang="zh-TW" b="0" i="0" dirty="0">
                  <a:solidFill>
                    <a:srgbClr val="ECECEC"/>
                  </a:solidFill>
                  <a:effectLst/>
                  <a:latin typeface="Söhne"/>
                </a:endParaRPr>
              </a:p>
              <a:p>
                <a:pPr marL="171450" indent="-171450" algn="l">
                  <a:buFont typeface="Arial" panose="020B0604020202020204" pitchFamily="34" charset="0"/>
                  <a:buChar char="•"/>
                </a:pPr>
                <a:r>
                  <a:rPr lang="x-none" altLang="zh-TW" sz="1200" i="0">
                    <a:effectLst/>
                    <a:latin typeface="Cambria Math" panose="02040503050406030204" pitchFamily="18" charset="0"/>
                    <a:ea typeface="Cambria Math" panose="02040503050406030204" pitchFamily="18" charset="0"/>
                  </a:rPr>
                  <a:t>𝑚_𝑖</a:t>
                </a:r>
                <a:r>
                  <a:rPr lang="en-US" altLang="zh-TW" b="0" i="0" dirty="0">
                    <a:solidFill>
                      <a:srgbClr val="ECECEC"/>
                    </a:solidFill>
                    <a:effectLst/>
                    <a:latin typeface="Söhne"/>
                  </a:rPr>
                  <a:t> </a:t>
                </a:r>
                <a:r>
                  <a:rPr lang="zh-TW" altLang="en-US" b="0" i="0" dirty="0">
                    <a:solidFill>
                      <a:srgbClr val="ECECEC"/>
                    </a:solidFill>
                    <a:effectLst/>
                    <a:latin typeface="Söhne"/>
                  </a:rPr>
                  <a:t>是關聯於</a:t>
                </a:r>
                <a:r>
                  <a:rPr lang="en-US" altLang="zh-TW" b="0" i="0" dirty="0">
                    <a:solidFill>
                      <a:srgbClr val="ECECEC"/>
                    </a:solidFill>
                    <a:effectLst/>
                    <a:latin typeface="Söhne"/>
                  </a:rPr>
                  <a:t> </a:t>
                </a:r>
                <a:r>
                  <a:rPr lang="zh-TW" altLang="en-US" b="0" i="0" dirty="0">
                    <a:solidFill>
                      <a:srgbClr val="ECECEC"/>
                    </a:solidFill>
                    <a:effectLst/>
                    <a:latin typeface="Söhne"/>
                  </a:rPr>
                  <a:t>特定</a:t>
                </a:r>
                <a:r>
                  <a:rPr lang="zh-TW" altLang="en-US" b="1" i="0" u="sng" dirty="0">
                    <a:solidFill>
                      <a:srgbClr val="ECECEC"/>
                    </a:solidFill>
                    <a:effectLst/>
                    <a:latin typeface="Söhne"/>
                  </a:rPr>
                  <a:t>直線</a:t>
                </a:r>
                <a:r>
                  <a:rPr lang="en-US" altLang="zh-TW" b="0" i="0" dirty="0">
                    <a:solidFill>
                      <a:srgbClr val="ECECEC"/>
                    </a:solidFill>
                    <a:effectLst/>
                    <a:latin typeface="Söhne"/>
                  </a:rPr>
                  <a:t> </a:t>
                </a:r>
                <a:r>
                  <a:rPr lang="zh-TW" altLang="en-US" b="0" i="0" dirty="0">
                    <a:solidFill>
                      <a:srgbClr val="ECECEC"/>
                    </a:solidFill>
                    <a:effectLst/>
                    <a:latin typeface="Söhne"/>
                  </a:rPr>
                  <a:t>的</a:t>
                </a:r>
                <a:r>
                  <a:rPr lang="en-US" altLang="zh-TW" b="0" i="0" dirty="0">
                    <a:solidFill>
                      <a:srgbClr val="ECECEC"/>
                    </a:solidFill>
                    <a:effectLst/>
                    <a:latin typeface="Söhne"/>
                  </a:rPr>
                  <a:t> </a:t>
                </a:r>
                <a:r>
                  <a:rPr lang="zh-TW" altLang="en-US" b="1" i="0" u="sng" dirty="0">
                    <a:solidFill>
                      <a:srgbClr val="ECECEC"/>
                    </a:solidFill>
                    <a:effectLst/>
                    <a:latin typeface="Söhne"/>
                  </a:rPr>
                  <a:t>齊次座標向量</a:t>
                </a:r>
                <a:r>
                  <a:rPr lang="zh-TW" altLang="en-US" b="0" i="0" dirty="0">
                    <a:solidFill>
                      <a:srgbClr val="ECECEC"/>
                    </a:solidFill>
                    <a:effectLst/>
                    <a:latin typeface="Söhne"/>
                  </a:rPr>
                  <a:t>，</a:t>
                </a:r>
                <a:endParaRPr lang="en-US" altLang="zh-TW" b="0" i="0" dirty="0">
                  <a:solidFill>
                    <a:srgbClr val="ECECEC"/>
                  </a:solidFill>
                  <a:effectLst/>
                  <a:latin typeface="Söhne"/>
                </a:endParaRPr>
              </a:p>
              <a:p>
                <a:pPr marL="628650" lvl="1" indent="-171450" algn="l">
                  <a:buFont typeface="Arial" panose="020B0604020202020204" pitchFamily="34" charset="0"/>
                  <a:buChar char="•"/>
                </a:pPr>
                <a:r>
                  <a:rPr lang="x-none" altLang="zh-TW" sz="1200" i="0">
                    <a:effectLst/>
                    <a:latin typeface="Cambria Math" panose="02040503050406030204" pitchFamily="18" charset="0"/>
                    <a:ea typeface="Cambria Math" panose="02040503050406030204" pitchFamily="18" charset="0"/>
                  </a:rPr>
                  <a:t>𝑤_𝑖</a:t>
                </a:r>
                <a:r>
                  <a:rPr lang="en-US" altLang="zh-TW" b="0" i="0" dirty="0">
                    <a:solidFill>
                      <a:srgbClr val="ECECEC"/>
                    </a:solidFill>
                    <a:effectLst/>
                    <a:latin typeface="Söhne"/>
                  </a:rPr>
                  <a:t> </a:t>
                </a:r>
                <a:r>
                  <a:rPr lang="zh-TW" altLang="en-US" b="0" i="0" dirty="0">
                    <a:solidFill>
                      <a:srgbClr val="ECECEC"/>
                    </a:solidFill>
                    <a:effectLst/>
                    <a:latin typeface="Söhne"/>
                  </a:rPr>
                  <a:t>是與 </a:t>
                </a:r>
                <a:r>
                  <a:rPr lang="x-none" altLang="zh-TW" sz="1200" i="0">
                    <a:effectLst/>
                    <a:latin typeface="Cambria Math" panose="02040503050406030204" pitchFamily="18" charset="0"/>
                    <a:ea typeface="Cambria Math" panose="02040503050406030204" pitchFamily="18" charset="0"/>
                  </a:rPr>
                  <a:t>𝑚_𝑖</a:t>
                </a:r>
                <a:r>
                  <a:rPr lang="en-US" altLang="zh-TW" b="0" i="0" dirty="0">
                    <a:solidFill>
                      <a:srgbClr val="ECECEC"/>
                    </a:solidFill>
                    <a:effectLst/>
                    <a:latin typeface="Söhne"/>
                  </a:rPr>
                  <a:t> </a:t>
                </a:r>
                <a:r>
                  <a:rPr lang="zh-TW" altLang="en-US" b="0" i="0" dirty="0">
                    <a:solidFill>
                      <a:srgbClr val="ECECEC"/>
                    </a:solidFill>
                    <a:effectLst/>
                    <a:latin typeface="Söhne"/>
                  </a:rPr>
                  <a:t>相關的</a:t>
                </a:r>
                <a:r>
                  <a:rPr lang="en-US" altLang="zh-TW" b="0" i="0" dirty="0">
                    <a:solidFill>
                      <a:srgbClr val="ECECEC"/>
                    </a:solidFill>
                    <a:effectLst/>
                    <a:latin typeface="Söhne"/>
                  </a:rPr>
                  <a:t> </a:t>
                </a:r>
                <a:r>
                  <a:rPr lang="zh-TW" altLang="en-US" b="1" i="0" u="sng" dirty="0">
                    <a:solidFill>
                      <a:srgbClr val="ECECEC"/>
                    </a:solidFill>
                    <a:effectLst/>
                    <a:latin typeface="Söhne"/>
                  </a:rPr>
                  <a:t>權重</a:t>
                </a:r>
                <a:r>
                  <a:rPr lang="zh-TW" altLang="en-US" b="0" i="0" dirty="0">
                    <a:solidFill>
                      <a:srgbClr val="ECECEC"/>
                    </a:solidFill>
                    <a:effectLst/>
                    <a:latin typeface="Söhne"/>
                  </a:rPr>
                  <a:t>，它可以視為對這個</a:t>
                </a:r>
                <a:r>
                  <a:rPr lang="en-US" altLang="zh-TW" b="0" i="0" dirty="0">
                    <a:solidFill>
                      <a:srgbClr val="ECECEC"/>
                    </a:solidFill>
                    <a:effectLst/>
                    <a:latin typeface="Söhne"/>
                  </a:rPr>
                  <a:t> </a:t>
                </a:r>
                <a:r>
                  <a:rPr lang="zh-TW" altLang="en-US" b="1" i="0" u="sng" dirty="0">
                    <a:solidFill>
                      <a:srgbClr val="ECECEC"/>
                    </a:solidFill>
                    <a:effectLst/>
                    <a:latin typeface="Söhne"/>
                  </a:rPr>
                  <a:t>特定直線</a:t>
                </a:r>
                <a:r>
                  <a:rPr lang="zh-TW" altLang="en-US" b="0" i="0" dirty="0">
                    <a:solidFill>
                      <a:srgbClr val="ECECEC"/>
                    </a:solidFill>
                    <a:effectLst/>
                    <a:latin typeface="Söhne"/>
                  </a:rPr>
                  <a:t>（通過其</a:t>
                </a:r>
                <a:r>
                  <a:rPr lang="zh-TW" altLang="en-US" b="1" i="0" u="sng" dirty="0">
                    <a:solidFill>
                      <a:srgbClr val="ECECEC"/>
                    </a:solidFill>
                    <a:effectLst/>
                    <a:latin typeface="Söhne"/>
                  </a:rPr>
                  <a:t>端點</a:t>
                </a:r>
                <a:r>
                  <a:rPr lang="zh-TW" altLang="en-US" b="0" i="0" dirty="0">
                    <a:solidFill>
                      <a:srgbClr val="ECECEC"/>
                    </a:solidFill>
                    <a:effectLst/>
                    <a:latin typeface="Söhne"/>
                  </a:rPr>
                  <a:t>定義）</a:t>
                </a:r>
                <a:br>
                  <a:rPr lang="en-US" altLang="zh-TW" b="0" i="0" dirty="0">
                    <a:solidFill>
                      <a:srgbClr val="ECECEC"/>
                    </a:solidFill>
                    <a:effectLst/>
                    <a:latin typeface="Söhne"/>
                  </a:rPr>
                </a:br>
                <a:r>
                  <a:rPr lang="zh-TW" altLang="en-US" b="0" i="0" dirty="0">
                    <a:solidFill>
                      <a:srgbClr val="ECECEC"/>
                    </a:solidFill>
                    <a:effectLst/>
                    <a:latin typeface="Söhne"/>
                  </a:rPr>
                  <a:t>與</a:t>
                </a:r>
                <a:r>
                  <a:rPr lang="en-US" altLang="zh-TW" b="0" i="0" dirty="0">
                    <a:solidFill>
                      <a:srgbClr val="ECECEC"/>
                    </a:solidFill>
                    <a:effectLst/>
                    <a:latin typeface="Söhne"/>
                  </a:rPr>
                  <a:t> </a:t>
                </a:r>
                <a:r>
                  <a:rPr lang="zh-TW" altLang="en-US" b="1" i="0" u="sng" dirty="0">
                    <a:solidFill>
                      <a:srgbClr val="ECECEC"/>
                    </a:solidFill>
                    <a:effectLst/>
                    <a:latin typeface="Söhne"/>
                  </a:rPr>
                  <a:t>消失點</a:t>
                </a:r>
                <a:r>
                  <a:rPr lang="en-US" altLang="zh-TW" b="0" i="0" dirty="0">
                    <a:solidFill>
                      <a:srgbClr val="ECECEC"/>
                    </a:solidFill>
                    <a:effectLst/>
                    <a:latin typeface="Söhne"/>
                  </a:rPr>
                  <a:t> </a:t>
                </a:r>
                <a:r>
                  <a:rPr lang="zh-TW" altLang="en-US" b="0" i="0" dirty="0">
                    <a:solidFill>
                      <a:srgbClr val="ECECEC"/>
                    </a:solidFill>
                    <a:effectLst/>
                    <a:latin typeface="Söhne"/>
                  </a:rPr>
                  <a:t>之間關係的</a:t>
                </a:r>
                <a:r>
                  <a:rPr lang="en-US" altLang="zh-TW" b="0" i="0" dirty="0">
                    <a:solidFill>
                      <a:srgbClr val="ECECEC"/>
                    </a:solidFill>
                    <a:effectLst/>
                    <a:latin typeface="Söhne"/>
                  </a:rPr>
                  <a:t> </a:t>
                </a:r>
                <a:r>
                  <a:rPr lang="zh-TW" altLang="en-US" b="1" i="0" u="sng" dirty="0">
                    <a:solidFill>
                      <a:srgbClr val="ECECEC"/>
                    </a:solidFill>
                    <a:effectLst/>
                    <a:latin typeface="Söhne"/>
                  </a:rPr>
                  <a:t>信任度量</a:t>
                </a:r>
                <a:r>
                  <a:rPr lang="zh-TW" altLang="en-US" b="0" i="0" dirty="0">
                    <a:solidFill>
                      <a:srgbClr val="ECECEC"/>
                    </a:solidFill>
                    <a:effectLst/>
                    <a:latin typeface="Söhne"/>
                  </a:rPr>
                  <a:t>。</a:t>
                </a:r>
                <a:endParaRPr lang="en-US" altLang="zh-TW" b="0" i="0" dirty="0">
                  <a:solidFill>
                    <a:srgbClr val="ECECEC"/>
                  </a:solidFill>
                  <a:effectLst/>
                  <a:latin typeface="Söhne"/>
                </a:endParaRPr>
              </a:p>
              <a:p>
                <a:pPr marL="171450" indent="-171450" algn="l">
                  <a:buFont typeface="Arial" panose="020B0604020202020204" pitchFamily="34" charset="0"/>
                  <a:buChar char="•"/>
                </a:pPr>
                <a:r>
                  <a:rPr lang="x-none" altLang="zh-TW" sz="1200" i="0">
                    <a:effectLst/>
                    <a:ea typeface="Cambria Math" panose="02040503050406030204" pitchFamily="18" charset="0"/>
                  </a:rPr>
                  <a:t>∑_</a:t>
                </a:r>
                <a:r>
                  <a:rPr lang="x-none" altLang="zh-TW" sz="1200" i="0">
                    <a:effectLst/>
                    <a:latin typeface="Cambria Math" panose="02040503050406030204" pitchFamily="18" charset="0"/>
                    <a:ea typeface="Cambria Math" panose="02040503050406030204" pitchFamily="18" charset="0"/>
                  </a:rPr>
                  <a:t>𝑖▒〖𝑤_𝑖 (𝐴_𝑖 ) 𝑚_𝑖 𝑚_𝑖^𝑇 〗</a:t>
                </a:r>
                <a:r>
                  <a:rPr lang="zh-TW" altLang="en-US" b="0" i="0" dirty="0">
                    <a:solidFill>
                      <a:srgbClr val="ECECEC"/>
                    </a:solidFill>
                    <a:effectLst/>
                    <a:latin typeface="Söhne"/>
                  </a:rPr>
                  <a:t>是一個</a:t>
                </a:r>
                <a:r>
                  <a:rPr lang="en-US" altLang="zh-TW" b="0" i="0" dirty="0">
                    <a:solidFill>
                      <a:srgbClr val="ECECEC"/>
                    </a:solidFill>
                    <a:effectLst/>
                    <a:latin typeface="Söhne"/>
                  </a:rPr>
                  <a:t> </a:t>
                </a:r>
                <a:r>
                  <a:rPr lang="zh-TW" altLang="en-US" b="1" i="0" u="sng" dirty="0">
                    <a:solidFill>
                      <a:srgbClr val="ECECEC"/>
                    </a:solidFill>
                    <a:effectLst/>
                    <a:latin typeface="Söhne"/>
                  </a:rPr>
                  <a:t>加權的矩陣</a:t>
                </a:r>
                <a:r>
                  <a:rPr lang="zh-TW" altLang="en-US" b="0" i="0" dirty="0">
                    <a:solidFill>
                      <a:srgbClr val="ECECEC"/>
                    </a:solidFill>
                    <a:effectLst/>
                    <a:latin typeface="Söhne"/>
                  </a:rPr>
                  <a:t>，其中</a:t>
                </a:r>
                <a:r>
                  <a:rPr lang="x-none" altLang="zh-TW" sz="1200" i="0">
                    <a:effectLst/>
                    <a:latin typeface="Cambria Math" panose="02040503050406030204" pitchFamily="18" charset="0"/>
                    <a:ea typeface="Cambria Math" panose="02040503050406030204" pitchFamily="18" charset="0"/>
                  </a:rPr>
                  <a:t>𝑚_𝑖 𝑚_𝑖^𝑇</a:t>
                </a:r>
                <a:r>
                  <a:rPr lang="zh-TW" altLang="en-US" b="0" i="0" dirty="0">
                    <a:solidFill>
                      <a:srgbClr val="ECECEC"/>
                    </a:solidFill>
                    <a:effectLst/>
                    <a:latin typeface="Söhne"/>
                  </a:rPr>
                  <a:t>表示</a:t>
                </a:r>
                <a:r>
                  <a:rPr lang="en-US" altLang="zh-TW" b="0" i="0" dirty="0">
                    <a:solidFill>
                      <a:srgbClr val="ECECEC"/>
                    </a:solidFill>
                    <a:effectLst/>
                    <a:latin typeface="Söhne"/>
                  </a:rPr>
                  <a:t> </a:t>
                </a:r>
                <a:r>
                  <a:rPr lang="zh-TW" altLang="en-US" b="1" i="0" u="sng" dirty="0">
                    <a:solidFill>
                      <a:srgbClr val="ECECEC"/>
                    </a:solidFill>
                    <a:effectLst/>
                    <a:latin typeface="Söhne"/>
                  </a:rPr>
                  <a:t>直線</a:t>
                </a:r>
                <a:r>
                  <a:rPr lang="en-US" altLang="zh-TW" b="0" i="0" dirty="0">
                    <a:solidFill>
                      <a:srgbClr val="ECECEC"/>
                    </a:solidFill>
                    <a:effectLst/>
                    <a:latin typeface="Söhne"/>
                  </a:rPr>
                  <a:t> </a:t>
                </a:r>
                <a:r>
                  <a:rPr lang="zh-TW" altLang="en-US" b="0" i="0" dirty="0">
                    <a:solidFill>
                      <a:srgbClr val="ECECEC"/>
                    </a:solidFill>
                    <a:effectLst/>
                    <a:latin typeface="Söhne"/>
                  </a:rPr>
                  <a:t>的 </a:t>
                </a:r>
                <a:r>
                  <a:rPr lang="zh-TW" altLang="en-US" b="1" i="0" u="sng" dirty="0">
                    <a:solidFill>
                      <a:srgbClr val="ECECEC"/>
                    </a:solidFill>
                    <a:effectLst/>
                    <a:latin typeface="Söhne"/>
                  </a:rPr>
                  <a:t>外積形式的矩陣</a:t>
                </a:r>
                <a:r>
                  <a:rPr lang="zh-TW" altLang="en-US" b="0" i="0" dirty="0">
                    <a:solidFill>
                      <a:srgbClr val="ECECEC"/>
                    </a:solidFill>
                    <a:effectLst/>
                    <a:latin typeface="Söhne"/>
                  </a:rPr>
                  <a:t>，</a:t>
                </a:r>
                <a:br>
                  <a:rPr lang="en-US" altLang="zh-TW" b="0" i="0" dirty="0">
                    <a:solidFill>
                      <a:srgbClr val="ECECEC"/>
                    </a:solidFill>
                    <a:effectLst/>
                    <a:latin typeface="Söhne"/>
                  </a:rPr>
                </a:br>
                <a:r>
                  <a:rPr lang="zh-TW" altLang="en-US" b="0" i="0" dirty="0">
                    <a:solidFill>
                      <a:srgbClr val="ECECEC"/>
                    </a:solidFill>
                    <a:effectLst/>
                    <a:latin typeface="Söhne"/>
                  </a:rPr>
                  <a:t>乘以它們的</a:t>
                </a:r>
                <a:r>
                  <a:rPr lang="en-US" altLang="zh-TW" b="0" i="0" dirty="0">
                    <a:solidFill>
                      <a:srgbClr val="ECECEC"/>
                    </a:solidFill>
                    <a:effectLst/>
                    <a:latin typeface="Söhne"/>
                  </a:rPr>
                  <a:t> </a:t>
                </a:r>
                <a:r>
                  <a:rPr lang="zh-TW" altLang="en-US" b="1" i="0" u="sng" dirty="0">
                    <a:solidFill>
                      <a:srgbClr val="ECECEC"/>
                    </a:solidFill>
                    <a:effectLst/>
                    <a:latin typeface="Söhne"/>
                  </a:rPr>
                  <a:t>面積誤差 </a:t>
                </a:r>
                <a:r>
                  <a:rPr lang="x-none" altLang="zh-TW" sz="1200" b="1" i="0" u="sng">
                    <a:effectLst/>
                    <a:latin typeface="Cambria Math" panose="02040503050406030204" pitchFamily="18" charset="0"/>
                    <a:ea typeface="Cambria Math" panose="02040503050406030204" pitchFamily="18" charset="0"/>
                  </a:rPr>
                  <a:t>𝑨_𝒊</a:t>
                </a:r>
                <a:r>
                  <a:rPr lang="en-US" altLang="zh-TW" b="0" i="0" dirty="0">
                    <a:solidFill>
                      <a:srgbClr val="ECECEC"/>
                    </a:solidFill>
                    <a:effectLst/>
                    <a:latin typeface="Söhne"/>
                  </a:rPr>
                  <a:t> </a:t>
                </a:r>
                <a:r>
                  <a:rPr lang="zh-TW" altLang="en-US" b="0" i="0" dirty="0">
                    <a:solidFill>
                      <a:srgbClr val="ECECEC"/>
                    </a:solidFill>
                    <a:effectLst/>
                    <a:latin typeface="Söhne"/>
                  </a:rPr>
                  <a:t>和</a:t>
                </a:r>
                <a:r>
                  <a:rPr lang="en-US" altLang="zh-TW" b="0" i="0" dirty="0">
                    <a:solidFill>
                      <a:srgbClr val="ECECEC"/>
                    </a:solidFill>
                    <a:effectLst/>
                    <a:latin typeface="Söhne"/>
                  </a:rPr>
                  <a:t> </a:t>
                </a:r>
                <a:r>
                  <a:rPr lang="zh-TW" altLang="en-US" b="1" i="0" u="sng" dirty="0">
                    <a:solidFill>
                      <a:srgbClr val="ECECEC"/>
                    </a:solidFill>
                    <a:effectLst/>
                    <a:latin typeface="Söhne"/>
                  </a:rPr>
                  <a:t>權重</a:t>
                </a:r>
                <a:r>
                  <a:rPr lang="zh-TW" altLang="en-US" b="0" i="0" dirty="0">
                    <a:solidFill>
                      <a:srgbClr val="ECECEC"/>
                    </a:solidFill>
                    <a:effectLst/>
                    <a:latin typeface="Söhne"/>
                  </a:rPr>
                  <a:t> </a:t>
                </a:r>
                <a:r>
                  <a:rPr lang="x-none" altLang="zh-TW" sz="1200" i="0">
                    <a:effectLst/>
                    <a:latin typeface="Cambria Math" panose="02040503050406030204" pitchFamily="18" charset="0"/>
                    <a:ea typeface="Cambria Math" panose="02040503050406030204" pitchFamily="18" charset="0"/>
                  </a:rPr>
                  <a:t>𝑤_𝑖</a:t>
                </a:r>
                <a:r>
                  <a:rPr lang="zh-TW" altLang="en-US" b="0" i="0" dirty="0">
                    <a:solidFill>
                      <a:srgbClr val="ECECEC"/>
                    </a:solidFill>
                    <a:effectLst/>
                    <a:latin typeface="Söhne"/>
                  </a:rPr>
                  <a:t>。</a:t>
                </a:r>
                <a:endParaRPr lang="en-US" altLang="zh-TW" b="0" i="0" dirty="0">
                  <a:solidFill>
                    <a:srgbClr val="ECECEC"/>
                  </a:solidFill>
                  <a:effectLst/>
                  <a:latin typeface="Söhne"/>
                </a:endParaRPr>
              </a:p>
              <a:p>
                <a:pPr marL="171450" indent="-171450" algn="l">
                  <a:buFont typeface="Arial" panose="020B0604020202020204" pitchFamily="34" charset="0"/>
                  <a:buChar char="•"/>
                </a:pPr>
                <a:endParaRPr lang="en-US" altLang="zh-TW" b="0" i="0" dirty="0">
                  <a:solidFill>
                    <a:srgbClr val="ECECEC"/>
                  </a:solidFill>
                  <a:effectLst/>
                  <a:latin typeface="Söhne"/>
                </a:endParaRPr>
              </a:p>
              <a:p>
                <a:pPr marL="171450" indent="-171450" algn="l">
                  <a:buFont typeface="Arial" panose="020B0604020202020204" pitchFamily="34" charset="0"/>
                  <a:buChar char="•"/>
                </a:pPr>
                <a:r>
                  <a:rPr lang="x-none" altLang="zh-TW" sz="1200" i="0">
                    <a:effectLst/>
                    <a:latin typeface="Cambria Math" panose="02040503050406030204" pitchFamily="18" charset="0"/>
                    <a:ea typeface="Cambria Math" panose="02040503050406030204" pitchFamily="18" charset="0"/>
                  </a:rPr>
                  <a:t>𝑣^𝑇 𝑀𝑣</a:t>
                </a:r>
                <a:r>
                  <a:rPr lang="en-US" altLang="zh-TW" b="0" i="0" dirty="0">
                    <a:solidFill>
                      <a:srgbClr val="ECECEC"/>
                    </a:solidFill>
                    <a:effectLst/>
                    <a:latin typeface="Söhne"/>
                  </a:rPr>
                  <a:t> </a:t>
                </a:r>
                <a:r>
                  <a:rPr lang="zh-TW" altLang="en-US" b="0" i="0" dirty="0">
                    <a:solidFill>
                      <a:srgbClr val="ECECEC"/>
                    </a:solidFill>
                    <a:effectLst/>
                    <a:latin typeface="Söhne"/>
                  </a:rPr>
                  <a:t>是一個</a:t>
                </a:r>
                <a:r>
                  <a:rPr lang="en-US" altLang="zh-TW" b="0" i="0" dirty="0">
                    <a:solidFill>
                      <a:srgbClr val="ECECEC"/>
                    </a:solidFill>
                    <a:effectLst/>
                    <a:latin typeface="Söhne"/>
                  </a:rPr>
                  <a:t> </a:t>
                </a:r>
                <a:r>
                  <a:rPr lang="zh-TW" altLang="en-US" b="1" i="0" u="sng" dirty="0">
                    <a:solidFill>
                      <a:srgbClr val="ECECEC"/>
                    </a:solidFill>
                    <a:effectLst/>
                    <a:latin typeface="Söhne"/>
                  </a:rPr>
                  <a:t>二次型</a:t>
                </a:r>
                <a:r>
                  <a:rPr lang="zh-TW" altLang="en-US" b="0" i="0" dirty="0">
                    <a:solidFill>
                      <a:srgbClr val="ECECEC"/>
                    </a:solidFill>
                    <a:effectLst/>
                    <a:latin typeface="Söhne"/>
                  </a:rPr>
                  <a:t>，它給出了</a:t>
                </a:r>
                <a:r>
                  <a:rPr lang="en-US" altLang="zh-TW" b="0" i="0" dirty="0">
                    <a:solidFill>
                      <a:srgbClr val="ECECEC"/>
                    </a:solidFill>
                    <a:effectLst/>
                    <a:latin typeface="Söhne"/>
                  </a:rPr>
                  <a:t> </a:t>
                </a:r>
                <a:r>
                  <a:rPr lang="zh-TW" altLang="en-US" b="1" i="0" u="sng" dirty="0">
                    <a:solidFill>
                      <a:srgbClr val="ECECEC"/>
                    </a:solidFill>
                    <a:effectLst/>
                    <a:latin typeface="Söhne"/>
                  </a:rPr>
                  <a:t>加權後的誤差的總和</a:t>
                </a:r>
                <a:r>
                  <a:rPr lang="zh-TW" altLang="en-US" b="0" i="0" dirty="0">
                    <a:solidFill>
                      <a:srgbClr val="ECECEC"/>
                    </a:solidFill>
                    <a:effectLst/>
                    <a:latin typeface="Söhne"/>
                  </a:rPr>
                  <a:t>，其中 </a:t>
                </a:r>
                <a:r>
                  <a:rPr lang="en-US" altLang="zh-TW" b="0" i="0" dirty="0">
                    <a:solidFill>
                      <a:srgbClr val="ECECEC"/>
                    </a:solidFill>
                    <a:effectLst/>
                    <a:latin typeface="Söhne"/>
                  </a:rPr>
                  <a:t>M </a:t>
                </a:r>
                <a:r>
                  <a:rPr lang="zh-TW" altLang="en-US" b="0" i="0" dirty="0">
                    <a:solidFill>
                      <a:srgbClr val="ECECEC"/>
                    </a:solidFill>
                    <a:effectLst/>
                    <a:latin typeface="Söhne"/>
                  </a:rPr>
                  <a:t>是由 </a:t>
                </a:r>
                <a:br>
                  <a:rPr lang="en-US" altLang="zh-TW" b="0" i="0" dirty="0">
                    <a:solidFill>
                      <a:srgbClr val="ECECEC"/>
                    </a:solidFill>
                    <a:effectLst/>
                    <a:latin typeface="Söhne"/>
                  </a:rPr>
                </a:br>
                <a:r>
                  <a:rPr lang="zh-TW" altLang="en-US" b="0" i="0" dirty="0">
                    <a:solidFill>
                      <a:srgbClr val="ECECEC"/>
                    </a:solidFill>
                    <a:effectLst/>
                    <a:latin typeface="Söhne"/>
                  </a:rPr>
                  <a:t>所有 </a:t>
                </a:r>
                <a:r>
                  <a:rPr lang="zh-TW" altLang="en-US" b="1" i="0" u="sng" dirty="0">
                    <a:solidFill>
                      <a:srgbClr val="ECECEC"/>
                    </a:solidFill>
                    <a:effectLst/>
                    <a:latin typeface="Söhne"/>
                  </a:rPr>
                  <a:t>直線的加權矩陣</a:t>
                </a:r>
                <a:r>
                  <a:rPr lang="zh-TW" altLang="en-US" b="0" i="0" dirty="0">
                    <a:solidFill>
                      <a:srgbClr val="ECECEC"/>
                    </a:solidFill>
                    <a:effectLst/>
                    <a:latin typeface="Söhne"/>
                  </a:rPr>
                  <a:t> </a:t>
                </a:r>
                <a:r>
                  <a:rPr lang="x-none" altLang="zh-TW" sz="1200" i="0">
                    <a:effectLst/>
                    <a:latin typeface="Cambria Math" panose="02040503050406030204" pitchFamily="18" charset="0"/>
                    <a:ea typeface="Cambria Math" panose="02040503050406030204" pitchFamily="18" charset="0"/>
                  </a:rPr>
                  <a:t>𝑚_𝑖 𝑚_𝑖^𝑇</a:t>
                </a:r>
                <a:r>
                  <a:rPr lang="en-US" altLang="zh-TW" b="0" i="0" dirty="0">
                    <a:solidFill>
                      <a:srgbClr val="ECECEC"/>
                    </a:solidFill>
                    <a:effectLst/>
                    <a:latin typeface="Söhne"/>
                  </a:rPr>
                  <a:t> </a:t>
                </a:r>
                <a:r>
                  <a:rPr lang="zh-TW" altLang="en-US" b="0" i="0" dirty="0">
                    <a:solidFill>
                      <a:srgbClr val="ECECEC"/>
                    </a:solidFill>
                    <a:effectLst/>
                    <a:latin typeface="Söhne"/>
                  </a:rPr>
                  <a:t>和它們的 </a:t>
                </a:r>
                <a:r>
                  <a:rPr lang="zh-TW" altLang="en-US" b="1" i="0" u="sng" dirty="0">
                    <a:solidFill>
                      <a:srgbClr val="ECECEC"/>
                    </a:solidFill>
                    <a:effectLst/>
                    <a:latin typeface="Söhne"/>
                  </a:rPr>
                  <a:t>面積誤差 </a:t>
                </a:r>
                <a:r>
                  <a:rPr lang="x-none" altLang="zh-TW" sz="1200" b="1" i="0" u="sng">
                    <a:effectLst/>
                    <a:latin typeface="Cambria Math" panose="02040503050406030204" pitchFamily="18" charset="0"/>
                    <a:ea typeface="Cambria Math" panose="02040503050406030204" pitchFamily="18" charset="0"/>
                  </a:rPr>
                  <a:t>𝑨_𝒊</a:t>
                </a:r>
                <a:r>
                  <a:rPr lang="en-US" altLang="zh-TW" b="0" i="0" dirty="0">
                    <a:solidFill>
                      <a:srgbClr val="ECECEC"/>
                    </a:solidFill>
                    <a:effectLst/>
                    <a:latin typeface="Söhne"/>
                  </a:rPr>
                  <a:t> </a:t>
                </a:r>
                <a:r>
                  <a:rPr lang="zh-TW" altLang="en-US" b="0" i="0" dirty="0">
                    <a:solidFill>
                      <a:srgbClr val="ECECEC"/>
                    </a:solidFill>
                    <a:effectLst/>
                    <a:latin typeface="Söhne"/>
                  </a:rPr>
                  <a:t>組成的。 </a:t>
                </a:r>
                <a:br>
                  <a:rPr lang="en-US" altLang="zh-TW" b="0" i="0" dirty="0">
                    <a:solidFill>
                      <a:srgbClr val="ECECEC"/>
                    </a:solidFill>
                    <a:effectLst/>
                    <a:latin typeface="Söhne"/>
                  </a:rPr>
                </a:br>
                <a:r>
                  <a:rPr lang="zh-TW" altLang="en-US" b="0" i="0" dirty="0">
                    <a:solidFill>
                      <a:srgbClr val="ECECEC"/>
                    </a:solidFill>
                    <a:effectLst/>
                    <a:latin typeface="Söhne"/>
                  </a:rPr>
                  <a:t>最終，優化這個 </a:t>
                </a:r>
                <a:r>
                  <a:rPr lang="zh-TW" altLang="en-US" b="1" i="0" u="sng" dirty="0">
                    <a:solidFill>
                      <a:srgbClr val="ECECEC"/>
                    </a:solidFill>
                    <a:effectLst/>
                    <a:latin typeface="Söhne"/>
                  </a:rPr>
                  <a:t>總的誤差 </a:t>
                </a:r>
                <a:r>
                  <a:rPr lang="el-GR" altLang="zh-TW" b="1" i="0" u="sng" dirty="0">
                    <a:solidFill>
                      <a:srgbClr val="ECECEC"/>
                    </a:solidFill>
                    <a:effectLst/>
                    <a:latin typeface="Söhne"/>
                  </a:rPr>
                  <a:t>ε</a:t>
                </a:r>
                <a:r>
                  <a:rPr lang="el-GR" altLang="zh-TW" b="0" i="0" dirty="0">
                    <a:solidFill>
                      <a:srgbClr val="ECECEC"/>
                    </a:solidFill>
                    <a:effectLst/>
                    <a:latin typeface="Söhne"/>
                  </a:rPr>
                  <a:t> </a:t>
                </a:r>
                <a:r>
                  <a:rPr lang="zh-TW" altLang="en-US" b="0" i="0" dirty="0">
                    <a:solidFill>
                      <a:srgbClr val="ECECEC"/>
                    </a:solidFill>
                    <a:effectLst/>
                    <a:latin typeface="Söhne"/>
                  </a:rPr>
                  <a:t>就等同於找到一個 </a:t>
                </a:r>
                <a:r>
                  <a:rPr lang="zh-TW" altLang="en-US" b="1" i="0" u="sng" dirty="0">
                    <a:solidFill>
                      <a:srgbClr val="ECECEC"/>
                    </a:solidFill>
                    <a:effectLst/>
                    <a:latin typeface="Söhne"/>
                  </a:rPr>
                  <a:t>消失點的估計</a:t>
                </a:r>
                <a:r>
                  <a:rPr lang="zh-TW" altLang="en-US" b="0" i="0" dirty="0">
                    <a:solidFill>
                      <a:srgbClr val="ECECEC"/>
                    </a:solidFill>
                    <a:effectLst/>
                    <a:latin typeface="Söhne"/>
                  </a:rPr>
                  <a:t>，</a:t>
                </a:r>
                <a:endParaRPr lang="en-US" altLang="zh-TW" b="0" i="0" dirty="0">
                  <a:solidFill>
                    <a:srgbClr val="ECECEC"/>
                  </a:solidFill>
                  <a:effectLst/>
                  <a:latin typeface="Söhne"/>
                </a:endParaRPr>
              </a:p>
              <a:p>
                <a:pPr marL="628650" lvl="1" indent="-171450" algn="l">
                  <a:buFont typeface="Arial" panose="020B0604020202020204" pitchFamily="34" charset="0"/>
                  <a:buChar char="•"/>
                </a:pPr>
                <a:r>
                  <a:rPr lang="zh-TW" altLang="en-US" b="0" i="0" dirty="0">
                    <a:solidFill>
                      <a:srgbClr val="ECECEC"/>
                    </a:solidFill>
                    <a:effectLst/>
                    <a:latin typeface="Söhne"/>
                  </a:rPr>
                  <a:t>使得 所有 </a:t>
                </a:r>
                <a:r>
                  <a:rPr lang="zh-TW" altLang="en-US" b="1" i="0" u="sng" dirty="0">
                    <a:solidFill>
                      <a:srgbClr val="ECECEC"/>
                    </a:solidFill>
                    <a:effectLst/>
                    <a:latin typeface="Söhne"/>
                  </a:rPr>
                  <a:t>直線的加權誤差總和</a:t>
                </a:r>
                <a:r>
                  <a:rPr lang="zh-TW" altLang="en-US" b="0" i="0" dirty="0">
                    <a:solidFill>
                      <a:srgbClr val="ECECEC"/>
                    </a:solidFill>
                    <a:effectLst/>
                    <a:latin typeface="Söhne"/>
                  </a:rPr>
                  <a:t> </a:t>
                </a:r>
                <a:r>
                  <a:rPr lang="zh-TW" altLang="en-US" b="1" i="0" u="sng" dirty="0">
                    <a:solidFill>
                      <a:srgbClr val="ECECEC"/>
                    </a:solidFill>
                    <a:effectLst/>
                    <a:latin typeface="Söhne"/>
                  </a:rPr>
                  <a:t>最小</a:t>
                </a:r>
                <a:r>
                  <a:rPr lang="zh-TW" altLang="en-US" b="0" i="0" dirty="0">
                    <a:solidFill>
                      <a:srgbClr val="ECECEC"/>
                    </a:solidFill>
                    <a:effectLst/>
                    <a:latin typeface="Söhne"/>
                  </a:rPr>
                  <a:t>。</a:t>
                </a:r>
                <a:endParaRPr lang="en-US" altLang="zh-TW" b="0" i="0" dirty="0">
                  <a:solidFill>
                    <a:srgbClr val="ECECEC"/>
                  </a:solidFill>
                  <a:effectLst/>
                  <a:latin typeface="Söhne"/>
                </a:endParaRPr>
              </a:p>
              <a:p>
                <a:pPr marL="171450" indent="-171450" algn="l">
                  <a:buFont typeface="Arial" panose="020B0604020202020204" pitchFamily="34" charset="0"/>
                  <a:buChar char="•"/>
                </a:pPr>
                <a:endParaRPr lang="en-US" altLang="zh-TW" b="0" i="0" dirty="0">
                  <a:solidFill>
                    <a:srgbClr val="ECECEC"/>
                  </a:solidFill>
                  <a:effectLst/>
                  <a:latin typeface="Söhne"/>
                </a:endParaRPr>
              </a:p>
              <a:p>
                <a:pPr marL="171450" indent="-171450" algn="l">
                  <a:buFont typeface="Arial" panose="020B0604020202020204" pitchFamily="34" charset="0"/>
                  <a:buChar char="•"/>
                </a:pPr>
                <a:r>
                  <a:rPr lang="zh-TW" altLang="en-US" b="0" i="0" dirty="0">
                    <a:solidFill>
                      <a:srgbClr val="ECECEC"/>
                    </a:solidFill>
                    <a:effectLst/>
                    <a:latin typeface="Söhne"/>
                  </a:rPr>
                  <a:t>總的來說，這個公式在 計算</a:t>
                </a:r>
                <a:r>
                  <a:rPr lang="zh-TW" altLang="en-US" b="1" i="0" u="sng" dirty="0">
                    <a:solidFill>
                      <a:srgbClr val="ECECEC"/>
                    </a:solidFill>
                    <a:effectLst/>
                    <a:latin typeface="Söhne"/>
                  </a:rPr>
                  <a:t>消失點</a:t>
                </a:r>
                <a:r>
                  <a:rPr lang="zh-TW" altLang="en-US" b="0" i="0" dirty="0">
                    <a:solidFill>
                      <a:srgbClr val="ECECEC"/>
                    </a:solidFill>
                    <a:effectLst/>
                    <a:latin typeface="Söhne"/>
                  </a:rPr>
                  <a:t> 時用來 </a:t>
                </a:r>
                <a:r>
                  <a:rPr lang="zh-TW" altLang="en-US" b="1" i="0" u="sng" dirty="0">
                    <a:solidFill>
                      <a:srgbClr val="ECECEC"/>
                    </a:solidFill>
                    <a:effectLst/>
                    <a:latin typeface="Söhne"/>
                  </a:rPr>
                  <a:t>度量和最小化</a:t>
                </a:r>
                <a:r>
                  <a:rPr lang="zh-TW" altLang="en-US" b="0" i="0" dirty="0">
                    <a:solidFill>
                      <a:srgbClr val="ECECEC"/>
                    </a:solidFill>
                    <a:effectLst/>
                    <a:latin typeface="Söhne"/>
                  </a:rPr>
                  <a:t> </a:t>
                </a:r>
                <a:br>
                  <a:rPr lang="en-US" altLang="zh-TW" b="0" i="0" dirty="0">
                    <a:solidFill>
                      <a:srgbClr val="ECECEC"/>
                    </a:solidFill>
                    <a:effectLst/>
                    <a:latin typeface="Söhne"/>
                  </a:rPr>
                </a:br>
                <a:r>
                  <a:rPr lang="zh-TW" altLang="en-US" b="1" i="0" u="sng" dirty="0">
                    <a:solidFill>
                      <a:srgbClr val="ECECEC"/>
                    </a:solidFill>
                    <a:effectLst/>
                    <a:latin typeface="Söhne"/>
                  </a:rPr>
                  <a:t>估計值 與 真實值</a:t>
                </a:r>
                <a:r>
                  <a:rPr lang="zh-TW" altLang="en-US" b="0" i="0" dirty="0">
                    <a:solidFill>
                      <a:srgbClr val="ECECEC"/>
                    </a:solidFill>
                    <a:effectLst/>
                    <a:latin typeface="Söhne"/>
                  </a:rPr>
                  <a:t> 之間的 </a:t>
                </a:r>
                <a:r>
                  <a:rPr lang="zh-TW" altLang="en-US" b="1" i="0" u="sng" dirty="0">
                    <a:solidFill>
                      <a:srgbClr val="ECECEC"/>
                    </a:solidFill>
                    <a:effectLst/>
                    <a:latin typeface="Söhne"/>
                  </a:rPr>
                  <a:t>偏差</a:t>
                </a:r>
                <a:r>
                  <a:rPr lang="zh-TW" altLang="en-US" b="0" i="0" dirty="0">
                    <a:solidFill>
                      <a:srgbClr val="ECECEC"/>
                    </a:solidFill>
                    <a:effectLst/>
                    <a:latin typeface="Söhne"/>
                  </a:rPr>
                  <a:t>，目標是找到使 </a:t>
                </a:r>
                <a:r>
                  <a:rPr lang="zh-TW" altLang="en-US" b="1" i="0" u="sng" dirty="0">
                    <a:solidFill>
                      <a:srgbClr val="ECECEC"/>
                    </a:solidFill>
                    <a:effectLst/>
                    <a:latin typeface="Söhne"/>
                  </a:rPr>
                  <a:t>誤差 </a:t>
                </a:r>
                <a:r>
                  <a:rPr lang="el-GR" altLang="zh-TW" b="1" i="0" u="sng" dirty="0">
                    <a:solidFill>
                      <a:srgbClr val="ECECEC"/>
                    </a:solidFill>
                    <a:effectLst/>
                    <a:latin typeface="Söhne"/>
                  </a:rPr>
                  <a:t>ε </a:t>
                </a:r>
                <a:r>
                  <a:rPr lang="zh-TW" altLang="en-US" b="1" i="0" u="sng" dirty="0">
                    <a:solidFill>
                      <a:srgbClr val="ECECEC"/>
                    </a:solidFill>
                    <a:effectLst/>
                    <a:latin typeface="Söhne"/>
                  </a:rPr>
                  <a:t>最小</a:t>
                </a:r>
                <a:r>
                  <a:rPr lang="zh-TW" altLang="en-US" b="0" i="0" dirty="0">
                    <a:solidFill>
                      <a:srgbClr val="ECECEC"/>
                    </a:solidFill>
                    <a:effectLst/>
                    <a:latin typeface="Söhne"/>
                  </a:rPr>
                  <a:t> 的 </a:t>
                </a:r>
                <a:r>
                  <a:rPr lang="zh-TW" altLang="en-US" b="1" i="0" u="sng" dirty="0">
                    <a:solidFill>
                      <a:srgbClr val="ECECEC"/>
                    </a:solidFill>
                    <a:effectLst/>
                    <a:latin typeface="Söhne"/>
                  </a:rPr>
                  <a:t>消失點估計</a:t>
                </a:r>
                <a:r>
                  <a:rPr lang="zh-TW" altLang="en-US" b="0" i="0" dirty="0">
                    <a:solidFill>
                      <a:srgbClr val="ECECEC"/>
                    </a:solidFill>
                    <a:effectLst/>
                    <a:latin typeface="Söhne"/>
                  </a:rPr>
                  <a:t>。 </a:t>
                </a:r>
                <a:br>
                  <a:rPr lang="en-US" altLang="zh-TW" b="0" i="0" dirty="0">
                    <a:solidFill>
                      <a:srgbClr val="ECECEC"/>
                    </a:solidFill>
                    <a:effectLst/>
                    <a:latin typeface="Söhne"/>
                  </a:rPr>
                </a:br>
                <a:r>
                  <a:rPr lang="zh-TW" altLang="en-US" b="0" i="0" dirty="0">
                    <a:solidFill>
                      <a:srgbClr val="ECECEC"/>
                    </a:solidFill>
                    <a:effectLst/>
                    <a:latin typeface="Söhne"/>
                  </a:rPr>
                  <a:t>在實踐中，這通常涉及到 </a:t>
                </a:r>
                <a:r>
                  <a:rPr lang="zh-TW" altLang="en-US" b="1" i="0" u="sng" dirty="0">
                    <a:solidFill>
                      <a:srgbClr val="ECECEC"/>
                    </a:solidFill>
                    <a:effectLst/>
                    <a:latin typeface="Söhne"/>
                  </a:rPr>
                  <a:t>數值優化 </a:t>
                </a:r>
                <a:r>
                  <a:rPr lang="zh-TW" altLang="en-US" b="0" i="0" dirty="0">
                    <a:solidFill>
                      <a:srgbClr val="ECECEC"/>
                    </a:solidFill>
                    <a:effectLst/>
                    <a:latin typeface="Söhne"/>
                  </a:rPr>
                  <a:t>方法來調整 </a:t>
                </a:r>
                <a:r>
                  <a:rPr lang="x-none" altLang="zh-TW" sz="1200" i="0">
                    <a:effectLst/>
                    <a:latin typeface="Cambria Math" panose="02040503050406030204" pitchFamily="18" charset="0"/>
                    <a:ea typeface="Cambria Math" panose="02040503050406030204" pitchFamily="18" charset="0"/>
                  </a:rPr>
                  <a:t>𝑣</a:t>
                </a:r>
                <a:r>
                  <a:rPr lang="zh-TW" altLang="en-US" b="0" i="0" dirty="0">
                    <a:solidFill>
                      <a:srgbClr val="ECECEC"/>
                    </a:solidFill>
                    <a:effectLst/>
                    <a:latin typeface="Söhne"/>
                  </a:rPr>
                  <a:t>，</a:t>
                </a:r>
                <a:br>
                  <a:rPr lang="en-US" altLang="zh-TW" b="0" i="0" dirty="0">
                    <a:solidFill>
                      <a:srgbClr val="ECECEC"/>
                    </a:solidFill>
                    <a:effectLst/>
                    <a:latin typeface="Söhne"/>
                  </a:rPr>
                </a:br>
                <a:r>
                  <a:rPr lang="zh-TW" altLang="en-US" b="0" i="0" dirty="0">
                    <a:solidFill>
                      <a:srgbClr val="ECECEC"/>
                    </a:solidFill>
                    <a:effectLst/>
                    <a:latin typeface="Söhne"/>
                  </a:rPr>
                  <a:t>直到 </a:t>
                </a:r>
                <a:r>
                  <a:rPr lang="x-none" altLang="zh-TW" sz="1200" i="0">
                    <a:effectLst/>
                    <a:latin typeface="Cambria Math" panose="02040503050406030204" pitchFamily="18" charset="0"/>
                    <a:ea typeface="Cambria Math" panose="02040503050406030204" pitchFamily="18" charset="0"/>
                  </a:rPr>
                  <a:t>𝑣^𝑇 𝑀𝑣</a:t>
                </a:r>
                <a:r>
                  <a:rPr lang="en-US" altLang="zh-TW" b="0" i="0" dirty="0">
                    <a:solidFill>
                      <a:srgbClr val="ECECEC"/>
                    </a:solidFill>
                    <a:effectLst/>
                    <a:latin typeface="Söhne"/>
                  </a:rPr>
                  <a:t> </a:t>
                </a:r>
                <a:r>
                  <a:rPr lang="zh-TW" altLang="en-US" b="0" i="0" dirty="0">
                    <a:solidFill>
                      <a:srgbClr val="ECECEC"/>
                    </a:solidFill>
                    <a:effectLst/>
                    <a:latin typeface="Söhne"/>
                  </a:rPr>
                  <a:t>不能再被進一步減小為止。</a:t>
                </a:r>
                <a:endParaRPr lang="en-US" altLang="zh-TW" b="0" u="none" dirty="0"/>
              </a:p>
              <a:p>
                <a:endParaRPr lang="en-US" altLang="zh-TW" b="0" u="none" dirty="0"/>
              </a:p>
              <a:p>
                <a:endParaRPr lang="en-US" altLang="zh-TW"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altLang="zh-TW" b="0" i="0" dirty="0">
                    <a:solidFill>
                      <a:srgbClr val="ECECEC"/>
                    </a:solidFill>
                    <a:effectLst/>
                    <a:latin typeface="Söhne"/>
                  </a:rPr>
                  <a:t>ε </a:t>
                </a:r>
                <a:r>
                  <a:rPr lang="zh-TW" altLang="en-US" b="0" i="0" dirty="0">
                    <a:solidFill>
                      <a:srgbClr val="ECECEC"/>
                    </a:solidFill>
                    <a:effectLst/>
                    <a:latin typeface="Söhne"/>
                  </a:rPr>
                  <a:t>表示總的誤差或損失函數，其代表了所有估計的消失點與真實消失點之間的差異。 我們希望這個值越小越好，因為較小的 </a:t>
                </a:r>
                <a:r>
                  <a:rPr lang="el-GR" altLang="zh-TW" b="0" i="0" dirty="0">
                    <a:solidFill>
                      <a:srgbClr val="ECECEC"/>
                    </a:solidFill>
                    <a:effectLst/>
                    <a:latin typeface="Söhne"/>
                  </a:rPr>
                  <a:t>ε </a:t>
                </a:r>
                <a:r>
                  <a:rPr lang="zh-TW" altLang="en-US" b="0" i="0" dirty="0">
                    <a:solidFill>
                      <a:srgbClr val="ECECEC"/>
                    </a:solidFill>
                    <a:effectLst/>
                    <a:latin typeface="Söhne"/>
                  </a:rPr>
                  <a:t>值意味著預測的消失點與實際情況更接近。
最終，我們的目標是最小化總誤差 </a:t>
                </a:r>
                <a:r>
                  <a:rPr lang="el-GR" altLang="zh-TW" b="0" i="0" dirty="0">
                    <a:solidFill>
                      <a:srgbClr val="ECECEC"/>
                    </a:solidFill>
                    <a:effectLst/>
                    <a:latin typeface="Söhne"/>
                  </a:rPr>
                  <a:t>ε</a:t>
                </a:r>
                <a:r>
                  <a:rPr lang="zh-TW" altLang="el-GR" b="0" i="0" dirty="0">
                    <a:solidFill>
                      <a:srgbClr val="ECECEC"/>
                    </a:solidFill>
                    <a:effectLst/>
                    <a:latin typeface="Söhne"/>
                  </a:rPr>
                  <a:t>，</a:t>
                </a:r>
                <a:r>
                  <a:rPr lang="zh-TW" altLang="en-US" b="0" i="0" dirty="0">
                    <a:solidFill>
                      <a:srgbClr val="ECECEC"/>
                    </a:solidFill>
                    <a:effectLst/>
                    <a:latin typeface="Söhne"/>
                  </a:rPr>
                  <a:t>以找到最準確的消失點預測。 這通過調整預測的消失點位置以最小化加權面積和的方式實現。 通過這種方法，我們可以衡量並選擇最佳的消失點假設，提供一個穩健的消失點估計。</a:t>
                </a:r>
                <a:endParaRPr lang="en-US" altLang="zh-TW" b="0" i="0" dirty="0">
                  <a:solidFill>
                    <a:srgbClr val="ECECEC"/>
                  </a:solidFill>
                  <a:effectLst/>
                  <a:latin typeface="Söhne"/>
                </a:endParaRPr>
              </a:p>
              <a:p>
                <a:endParaRPr lang="en-US" altLang="zh-TW" b="1" u="sng" dirty="0"/>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103</a:t>
            </a:fld>
            <a:endParaRPr lang="zh-TW" altLang="en-US"/>
          </a:p>
        </p:txBody>
      </p:sp>
    </p:spTree>
    <p:extLst>
      <p:ext uri="{BB962C8B-B14F-4D97-AF65-F5344CB8AC3E}">
        <p14:creationId xmlns:p14="http://schemas.microsoft.com/office/powerpoint/2010/main" val="19404871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進入最後小節 </a:t>
            </a:r>
            <a:r>
              <a:rPr lang="zh-TW" altLang="en-US" sz="1200" b="1" u="sng" kern="1200" dirty="0">
                <a:solidFill>
                  <a:schemeClr val="tx1"/>
                </a:solidFill>
                <a:latin typeface="+mn-lt"/>
                <a:ea typeface="+mn-ea"/>
                <a:cs typeface="+mn-cs"/>
              </a:rPr>
              <a:t>分割</a:t>
            </a:r>
            <a:endParaRPr lang="en-US" altLang="zh-TW" sz="1200" b="1" u="sng" kern="1200" dirty="0">
              <a:solidFill>
                <a:schemeClr val="tx1"/>
              </a:solidFill>
              <a:latin typeface="+mn-lt"/>
              <a:ea typeface="+mn-ea"/>
              <a:cs typeface="+mn-cs"/>
            </a:endParaRPr>
          </a:p>
          <a:p>
            <a:r>
              <a:rPr lang="en-US" altLang="zh-TW" dirty="0"/>
              <a:t>-------------------</a:t>
            </a:r>
          </a:p>
          <a:p>
            <a:endParaRPr lang="en-US" altLang="zh-TW" dirty="0"/>
          </a:p>
          <a:p>
            <a:pPr marL="0" algn="l" defTabSz="914400" rtl="0" eaLnBrk="1" latinLnBrk="0" hangingPunct="1"/>
            <a:r>
              <a:rPr lang="en-US" altLang="zh-TW" sz="1200" kern="1200" dirty="0">
                <a:solidFill>
                  <a:schemeClr val="tx1"/>
                </a:solidFill>
                <a:latin typeface="+mn-lt"/>
                <a:ea typeface="+mn-ea"/>
                <a:cs typeface="+mn-cs"/>
              </a:rPr>
              <a:t>7.1</a:t>
            </a:r>
            <a:r>
              <a:rPr lang="zh-TW" altLang="en-US" sz="1200" kern="1200" dirty="0">
                <a:solidFill>
                  <a:schemeClr val="tx1"/>
                </a:solidFill>
                <a:latin typeface="+mn-lt"/>
                <a:ea typeface="+mn-ea"/>
                <a:cs typeface="+mn-cs"/>
              </a:rPr>
              <a:t> 點和小塊</a:t>
            </a:r>
            <a:endParaRPr lang="en-US" altLang="zh-TW" sz="1200" kern="1200" dirty="0">
              <a:solidFill>
                <a:schemeClr val="tx1"/>
              </a:solidFill>
              <a:latin typeface="+mn-lt"/>
              <a:ea typeface="+mn-ea"/>
              <a:cs typeface="+mn-cs"/>
            </a:endParaRPr>
          </a:p>
          <a:p>
            <a:pPr marL="0" algn="l" defTabSz="914400" rtl="0" eaLnBrk="1" latinLnBrk="0" hangingPunct="1"/>
            <a:r>
              <a:rPr lang="en-US" altLang="zh-TW" sz="1200" kern="1200" dirty="0">
                <a:solidFill>
                  <a:schemeClr val="tx1"/>
                </a:solidFill>
                <a:latin typeface="+mn-lt"/>
                <a:ea typeface="+mn-ea"/>
                <a:cs typeface="+mn-cs"/>
              </a:rPr>
              <a:t>7.2</a:t>
            </a:r>
            <a:r>
              <a:rPr lang="zh-TW" altLang="en-US" sz="1200" kern="1200" dirty="0">
                <a:solidFill>
                  <a:schemeClr val="tx1"/>
                </a:solidFill>
                <a:latin typeface="+mn-lt"/>
                <a:ea typeface="+mn-ea"/>
                <a:cs typeface="+mn-cs"/>
              </a:rPr>
              <a:t> 邊緣和輪廓 </a:t>
            </a:r>
            <a:endParaRPr lang="en-US" altLang="zh-TW" sz="1200" kern="1200" dirty="0">
              <a:solidFill>
                <a:schemeClr val="tx1"/>
              </a:solidFill>
              <a:latin typeface="+mn-lt"/>
              <a:ea typeface="+mn-ea"/>
              <a:cs typeface="+mn-cs"/>
            </a:endParaRPr>
          </a:p>
          <a:p>
            <a:r>
              <a:rPr lang="en-US" altLang="zh-TW" strike="sngStrike" dirty="0"/>
              <a:t>7.3</a:t>
            </a:r>
            <a:r>
              <a:rPr lang="zh-TW" altLang="en-US" strike="sngStrike" dirty="0"/>
              <a:t> 輪廓追蹤 </a:t>
            </a:r>
            <a:endParaRPr lang="en-US" altLang="zh-TW" strike="sngStrike" dirty="0"/>
          </a:p>
          <a:p>
            <a:pPr marL="0" algn="l" defTabSz="914400" rtl="0" eaLnBrk="1" latinLnBrk="0" hangingPunct="1"/>
            <a:r>
              <a:rPr lang="en-US" altLang="zh-TW" sz="1200" kern="1200" dirty="0">
                <a:solidFill>
                  <a:schemeClr val="tx1"/>
                </a:solidFill>
                <a:latin typeface="+mn-lt"/>
                <a:ea typeface="+mn-ea"/>
                <a:cs typeface="+mn-cs"/>
              </a:rPr>
              <a:t>7.3</a:t>
            </a:r>
            <a:r>
              <a:rPr lang="zh-TW" altLang="en-US" sz="1200" kern="1200" dirty="0">
                <a:solidFill>
                  <a:schemeClr val="tx1"/>
                </a:solidFill>
                <a:latin typeface="+mn-lt"/>
                <a:ea typeface="+mn-ea"/>
                <a:cs typeface="+mn-cs"/>
              </a:rPr>
              <a:t> 線段和消失點 </a:t>
            </a:r>
            <a:endParaRPr lang="en-US" altLang="zh-TW" sz="1200" kern="1200" dirty="0">
              <a:solidFill>
                <a:schemeClr val="tx1"/>
              </a:solidFill>
              <a:latin typeface="+mn-lt"/>
              <a:ea typeface="+mn-ea"/>
              <a:cs typeface="+mn-cs"/>
            </a:endParaRPr>
          </a:p>
          <a:p>
            <a:pPr marL="0" algn="l" defTabSz="914400" rtl="0" eaLnBrk="1" latinLnBrk="0" hangingPunct="1"/>
            <a:r>
              <a:rPr lang="en-US" altLang="zh-TW" sz="1200" b="1" u="sng" kern="1200" dirty="0">
                <a:solidFill>
                  <a:schemeClr val="tx1"/>
                </a:solidFill>
                <a:latin typeface="+mn-lt"/>
                <a:ea typeface="+mn-ea"/>
                <a:cs typeface="+mn-cs"/>
              </a:rPr>
              <a:t>7.4</a:t>
            </a:r>
            <a:r>
              <a:rPr lang="zh-TW" altLang="en-US" sz="1200" b="1" u="sng" kern="1200" dirty="0">
                <a:solidFill>
                  <a:schemeClr val="tx1"/>
                </a:solidFill>
                <a:latin typeface="+mn-lt"/>
                <a:ea typeface="+mn-ea"/>
                <a:cs typeface="+mn-cs"/>
              </a:rPr>
              <a:t> 分割</a:t>
            </a:r>
            <a:endParaRPr lang="en-US" altLang="zh-TW" sz="1200" b="1" u="sng" kern="1200" dirty="0">
              <a:solidFill>
                <a:schemeClr val="tx1"/>
              </a:solidFill>
              <a:latin typeface="+mn-lt"/>
              <a:ea typeface="+mn-ea"/>
              <a:cs typeface="+mn-cs"/>
            </a:endParaRPr>
          </a:p>
        </p:txBody>
      </p:sp>
      <p:sp>
        <p:nvSpPr>
          <p:cNvPr id="4" name="投影片編號版面配置區 3"/>
          <p:cNvSpPr>
            <a:spLocks noGrp="1"/>
          </p:cNvSpPr>
          <p:nvPr>
            <p:ph type="sldNum" sz="quarter" idx="5"/>
          </p:nvPr>
        </p:nvSpPr>
        <p:spPr/>
        <p:txBody>
          <a:bodyPr/>
          <a:lstStyle/>
          <a:p>
            <a:fld id="{818481D3-6815-42F4-851B-2E76A655E3B1}" type="slidenum">
              <a:rPr lang="zh-TW" altLang="en-US" smtClean="0"/>
              <a:pPr/>
              <a:t>104</a:t>
            </a:fld>
            <a:endParaRPr lang="zh-TW" altLang="en-US"/>
          </a:p>
        </p:txBody>
      </p:sp>
    </p:spTree>
    <p:extLst>
      <p:ext uri="{BB962C8B-B14F-4D97-AF65-F5344CB8AC3E}">
        <p14:creationId xmlns:p14="http://schemas.microsoft.com/office/powerpoint/2010/main" val="10510517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normAutofit/>
              </a:bodyPr>
              <a:lstStyle/>
              <a:p>
                <a:r>
                  <a:rPr lang="zh-TW" altLang="en-US" dirty="0"/>
                  <a:t>最前面提過：</a:t>
                </a:r>
                <a:r>
                  <a:rPr lang="en-US" altLang="zh-TW" b="1" u="sng" dirty="0"/>
                  <a:t>FH </a:t>
                </a:r>
                <a:r>
                  <a:rPr lang="zh-TW" altLang="en-US" b="1" u="sng" dirty="0"/>
                  <a:t>方法</a:t>
                </a:r>
                <a:r>
                  <a:rPr lang="zh-TW" altLang="en-US" dirty="0"/>
                  <a:t>，</a:t>
                </a:r>
                <a:r>
                  <a:rPr lang="zh-TW" altLang="en-US" b="1" u="sng" dirty="0"/>
                  <a:t>基於圖 影像合併分割 </a:t>
                </a:r>
                <a:r>
                  <a:rPr lang="zh-TW" altLang="en-US" dirty="0"/>
                  <a:t>（</a:t>
                </a:r>
                <a:r>
                  <a:rPr lang="en-US" altLang="zh-TW" dirty="0"/>
                  <a:t>graph-based merging</a:t>
                </a:r>
                <a:r>
                  <a:rPr lang="zh-TW" altLang="en-US" dirty="0"/>
                  <a:t> ）</a:t>
                </a:r>
                <a:endParaRPr lang="en-US" altLang="zh-TW" dirty="0"/>
              </a:p>
              <a:p>
                <a:r>
                  <a:rPr lang="en-US" altLang="zh-TW" b="1" u="sng" dirty="0"/>
                  <a:t>Greedy</a:t>
                </a:r>
                <a:r>
                  <a:rPr lang="zh-TW" altLang="en-US" b="0" u="none" dirty="0"/>
                  <a:t> 的 </a:t>
                </a:r>
                <a:r>
                  <a:rPr lang="zh-TW" altLang="en-US" b="1" u="sng" dirty="0"/>
                  <a:t>分割</a:t>
                </a:r>
                <a:r>
                  <a:rPr lang="zh-TW" altLang="en-US" b="0" u="none" dirty="0"/>
                  <a:t> </a:t>
                </a:r>
                <a:r>
                  <a:rPr lang="zh-TW" altLang="en-US" dirty="0"/>
                  <a:t>演算法</a:t>
                </a:r>
                <a:endParaRPr lang="en-US" altLang="zh-TW" dirty="0"/>
              </a:p>
              <a:p>
                <a:endParaRPr lang="en-US" altLang="zh-TW" dirty="0"/>
              </a:p>
              <a:p>
                <a:r>
                  <a:rPr lang="zh-TW" altLang="en-US" dirty="0"/>
                  <a:t>（下一頁詳細講）</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endParaRPr lang="en-US" altLang="zh-TW" dirty="0"/>
              </a:p>
              <a:p>
                <a:endParaRPr lang="en-US" altLang="zh-TW" dirty="0"/>
              </a:p>
              <a:p>
                <a:r>
                  <a:rPr lang="zh-CN" altLang="en-US" dirty="0"/>
                  <a:t>基于图的合并分割</a:t>
                </a:r>
                <a:r>
                  <a:rPr lang="zh-TW" altLang="en-US" dirty="0"/>
                  <a:t> </a:t>
                </a:r>
                <a:r>
                  <a:rPr lang="en-US" altLang="zh-TW" dirty="0"/>
                  <a:t>Graph-based merging segmentation FH </a:t>
                </a:r>
                <a:r>
                  <a:rPr lang="zh-TW" altLang="en-US" dirty="0"/>
                  <a:t>方法</a:t>
                </a:r>
                <a:endParaRPr lang="en-US" altLang="zh-TW" dirty="0"/>
              </a:p>
              <a:p>
                <a:r>
                  <a:rPr lang="zh-CN" altLang="en-US" dirty="0"/>
                  <a:t>图</a:t>
                </a:r>
                <a:r>
                  <a:rPr lang="en-US" altLang="zh-CN" dirty="0"/>
                  <a:t>7.52</a:t>
                </a:r>
                <a:r>
                  <a:rPr lang="zh-TW" altLang="en-US" dirty="0"/>
                  <a:t> </a:t>
                </a:r>
                <a:r>
                  <a:rPr lang="zh-CN" altLang="en-US" dirty="0"/>
                  <a:t>基于图的合并分割</a:t>
                </a:r>
                <a:r>
                  <a:rPr lang="zh-TW" altLang="en-US" dirty="0"/>
                  <a:t> </a:t>
                </a:r>
                <a:r>
                  <a:rPr lang="en-US" altLang="zh-CN" dirty="0"/>
                  <a:t>(</a:t>
                </a:r>
                <a:r>
                  <a:rPr lang="en-US" altLang="zh-CN" b="1" u="sng" dirty="0" err="1"/>
                  <a:t>Felzenszwalb</a:t>
                </a:r>
                <a:r>
                  <a:rPr lang="en-US" altLang="zh-CN" b="1" u="sng" dirty="0"/>
                  <a:t> and </a:t>
                </a:r>
                <a:r>
                  <a:rPr lang="en-US" altLang="zh-CN" b="1" u="sng" dirty="0" err="1"/>
                  <a:t>Huttenlocher</a:t>
                </a:r>
                <a:r>
                  <a:rPr lang="en-US" altLang="zh-CN" b="1" u="sng" dirty="0"/>
                  <a:t> </a:t>
                </a:r>
                <a:r>
                  <a:rPr lang="en-US" altLang="zh-CN" dirty="0"/>
                  <a:t>2004)©2004 Springer:</a:t>
                </a:r>
              </a:p>
              <a:p>
                <a:r>
                  <a:rPr lang="en-US" altLang="zh-CN" dirty="0"/>
                  <a:t>(a)</a:t>
                </a:r>
                <a:r>
                  <a:rPr lang="zh-TW" altLang="en-US" dirty="0"/>
                  <a:t> </a:t>
                </a:r>
                <a:r>
                  <a:rPr lang="zh-CN" altLang="en-US" dirty="0"/>
                  <a:t>输入灰階影像，</a:t>
                </a:r>
                <a:endParaRPr lang="en-US" altLang="zh-CN" dirty="0"/>
              </a:p>
              <a:p>
                <a:pPr marL="628650" lvl="1" indent="-171450">
                  <a:buFont typeface="Arial" panose="020B0604020202020204" pitchFamily="34" charset="0"/>
                  <a:buChar char="•"/>
                </a:pPr>
                <a:r>
                  <a:rPr lang="zh-CN" altLang="en-US" dirty="0"/>
                  <a:t>即使</a:t>
                </a:r>
                <a:r>
                  <a:rPr lang="zh-TW" altLang="en-US" dirty="0"/>
                  <a:t> </a:t>
                </a:r>
                <a:r>
                  <a:rPr lang="zh-CN" altLang="en-US" dirty="0"/>
                  <a:t>较小矩形内</a:t>
                </a:r>
                <a:r>
                  <a:rPr lang="zh-TW" altLang="en-US" dirty="0"/>
                  <a:t> </a:t>
                </a:r>
                <a:r>
                  <a:rPr lang="zh-CN" altLang="en-US" dirty="0"/>
                  <a:t>的</a:t>
                </a:r>
                <a:r>
                  <a:rPr lang="zh-TW" altLang="en-US" dirty="0"/>
                  <a:t> </a:t>
                </a:r>
                <a:r>
                  <a:rPr lang="zh-CN" altLang="en-US" dirty="0"/>
                  <a:t>变化</a:t>
                </a:r>
                <a:r>
                  <a:rPr lang="zh-TW" altLang="en-US" dirty="0"/>
                  <a:t> </a:t>
                </a:r>
                <a:r>
                  <a:rPr lang="zh-CN" altLang="en-US" dirty="0"/>
                  <a:t>大于</a:t>
                </a:r>
                <a:r>
                  <a:rPr lang="zh-TW" altLang="en-US" dirty="0"/>
                  <a:t> </a:t>
                </a:r>
                <a:r>
                  <a:rPr lang="zh-CN" altLang="en-US" dirty="0"/>
                  <a:t>中间边缘的变化，</a:t>
                </a:r>
                <a:br>
                  <a:rPr lang="en-US" altLang="zh-CN" dirty="0"/>
                </a:br>
                <a:r>
                  <a:rPr lang="zh-CN" altLang="en-US" dirty="0"/>
                  <a:t>也能成功分割为三个区域</a:t>
                </a:r>
                <a:r>
                  <a:rPr lang="en-US" altLang="zh-CN" dirty="0"/>
                  <a:t>;</a:t>
                </a:r>
              </a:p>
              <a:p>
                <a:r>
                  <a:rPr lang="en-US" altLang="zh-CN" dirty="0"/>
                  <a:t>(b)</a:t>
                </a:r>
                <a:r>
                  <a:rPr lang="zh-TW" altLang="en-US" dirty="0"/>
                  <a:t> </a:t>
                </a:r>
                <a:r>
                  <a:rPr lang="zh-CN" altLang="en-US" dirty="0"/>
                  <a:t>输入：灰階影像</a:t>
                </a:r>
                <a:r>
                  <a:rPr lang="en-US" altLang="zh-CN" dirty="0"/>
                  <a:t>;</a:t>
                </a:r>
              </a:p>
              <a:p>
                <a:r>
                  <a:rPr lang="en-US" altLang="zh-CN" dirty="0"/>
                  <a:t>(c)</a:t>
                </a:r>
                <a:r>
                  <a:rPr lang="zh-TW" altLang="en-US" dirty="0"/>
                  <a:t> </a:t>
                </a:r>
                <a:r>
                  <a:rPr lang="zh-CN" altLang="en-US" dirty="0"/>
                  <a:t>分割结果：使用</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𝑁</m:t>
                        </m:r>
                      </m:e>
                      <m:sub>
                        <m:r>
                          <a:rPr lang="en-US" altLang="zh-CN" b="0" i="1" dirty="0" smtClean="0">
                            <a:latin typeface="Cambria Math" panose="02040503050406030204" pitchFamily="18" charset="0"/>
                          </a:rPr>
                          <m:t>8</m:t>
                        </m:r>
                      </m:sub>
                    </m:sSub>
                  </m:oMath>
                </a14:m>
                <a:r>
                  <a:rPr lang="en-US" altLang="zh-CN" dirty="0"/>
                  <a:t> </a:t>
                </a:r>
                <a:r>
                  <a:rPr lang="zh-CN" altLang="en-US" dirty="0"/>
                  <a:t>八個像素</a:t>
                </a:r>
                <a:r>
                  <a:rPr lang="zh-TW" altLang="en-US" dirty="0"/>
                  <a:t> </a:t>
                </a:r>
                <a:r>
                  <a:rPr lang="zh-CN" altLang="en-US" dirty="0"/>
                  <a:t>的</a:t>
                </a:r>
                <a:r>
                  <a:rPr lang="zh-TW" altLang="en-US" dirty="0"/>
                  <a:t> </a:t>
                </a:r>
                <a:r>
                  <a:rPr lang="zh-CN" altLang="en-US" dirty="0"/>
                  <a:t>邻域。</a:t>
                </a:r>
                <a:endParaRPr lang="en-US" altLang="zh-TW" dirty="0"/>
              </a:p>
              <a:p>
                <a:endParaRPr lang="zh-TW" altLang="en-US" dirty="0"/>
              </a:p>
            </p:txBody>
          </p:sp>
        </mc:Choice>
        <mc:Fallback xmlns="">
          <p:sp>
            <p:nvSpPr>
              <p:cNvPr id="3" name="備忘稿版面配置區 2"/>
              <p:cNvSpPr>
                <a:spLocks noGrp="1"/>
              </p:cNvSpPr>
              <p:nvPr>
                <p:ph type="body" idx="1"/>
              </p:nvPr>
            </p:nvSpPr>
            <p:spPr/>
            <p:txBody>
              <a:bodyPr>
                <a:normAutofit/>
              </a:bodyPr>
              <a:lstStyle/>
              <a:p>
                <a:r>
                  <a:rPr lang="zh-TW" altLang="en-US" dirty="0"/>
                  <a:t>這最前面有提過：</a:t>
                </a:r>
                <a:endParaRPr lang="en-US" altLang="zh-TW" dirty="0"/>
              </a:p>
              <a:p>
                <a:r>
                  <a:rPr lang="en-US" altLang="zh-TW" dirty="0"/>
                  <a:t>-----</a:t>
                </a:r>
              </a:p>
              <a:p>
                <a:r>
                  <a:rPr lang="en-US" altLang="zh-TW" dirty="0"/>
                  <a:t>graph-based merging</a:t>
                </a:r>
                <a:r>
                  <a:rPr lang="zh-TW" altLang="en-US" dirty="0"/>
                  <a:t> 基於圖的方法，來做影像合併</a:t>
                </a:r>
                <a:r>
                  <a:rPr lang="en-US" altLang="zh-TW" dirty="0"/>
                  <a:t>:</a:t>
                </a:r>
                <a:r>
                  <a:rPr lang="zh-TW" altLang="en-US" dirty="0"/>
                  <a:t> 比如要找到這張圖的分割，</a:t>
                </a:r>
                <a:endParaRPr lang="en-US" altLang="zh-TW" dirty="0"/>
              </a:p>
              <a:p>
                <a:pPr marL="685800" lvl="1" indent="-228600">
                  <a:buFont typeface="+mj-lt"/>
                  <a:buAutoNum type="arabicPeriod"/>
                </a:pPr>
                <a:r>
                  <a:rPr lang="zh-TW" altLang="en-US" dirty="0"/>
                  <a:t>先把影像轉成灰階。</a:t>
                </a:r>
                <a:endParaRPr lang="en-US" altLang="zh-TW" dirty="0"/>
              </a:p>
              <a:p>
                <a:pPr marL="685800" lvl="1" indent="-228600">
                  <a:buFont typeface="+mj-lt"/>
                  <a:buAutoNum type="arabicPeriod"/>
                </a:pPr>
                <a:r>
                  <a:rPr lang="zh-TW" altLang="en-US" dirty="0"/>
                  <a:t>然後從某一個</a:t>
                </a:r>
                <a:r>
                  <a:rPr lang="en-US" altLang="zh-TW" dirty="0"/>
                  <a:t>pixel</a:t>
                </a:r>
                <a:r>
                  <a:rPr lang="zh-TW" altLang="en-US" dirty="0"/>
                  <a:t>開始，如果他跟鄰近的</a:t>
                </a:r>
                <a:r>
                  <a:rPr lang="en-US" altLang="zh-TW" dirty="0"/>
                  <a:t>pixel</a:t>
                </a:r>
                <a:r>
                  <a:rPr lang="zh-TW" altLang="en-US" dirty="0"/>
                  <a:t>灰階值沒有差太多，就把他們合併成同一個區域，</a:t>
                </a:r>
                <a:endParaRPr lang="en-US" altLang="zh-TW" dirty="0"/>
              </a:p>
              <a:p>
                <a:pPr marL="685800" lvl="1" indent="-228600">
                  <a:buFont typeface="+mj-lt"/>
                  <a:buAutoNum type="arabicPeriod"/>
                </a:pPr>
                <a:r>
                  <a:rPr lang="zh-TW" altLang="en-US" dirty="0"/>
                  <a:t>依序來做整張圖，就可以得到這張圖片。</a:t>
                </a:r>
                <a:endParaRPr lang="en-US" altLang="zh-TW" dirty="0"/>
              </a:p>
              <a:p>
                <a:pPr marL="685800" lvl="1" indent="-228600">
                  <a:buFont typeface="Arial" panose="020B0604020202020204" pitchFamily="34" charset="0"/>
                  <a:buChar char="•"/>
                </a:pPr>
                <a:r>
                  <a:rPr lang="zh-TW" altLang="en-US" dirty="0"/>
                  <a:t>但是值得注意的是，這兩邊其實都是背景，但因為被隔開，所以被區分成不同區域。</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u="sng" dirty="0"/>
                  <a:t>念這個 </a:t>
                </a:r>
                <a:r>
                  <a:rPr lang="en-US" altLang="zh-TW" sz="1200" b="1" u="sng" dirty="0"/>
                  <a:t>-&gt; </a:t>
                </a:r>
                <a:endParaRPr lang="en-US" altLang="zh-TW" sz="1200" dirty="0"/>
              </a:p>
              <a:p>
                <a:endParaRPr lang="en-US" altLang="zh-TW" dirty="0"/>
              </a:p>
              <a:p>
                <a:r>
                  <a:rPr lang="zh-CN" altLang="en-US" dirty="0"/>
                  <a:t>基于图的合并分割</a:t>
                </a:r>
                <a:r>
                  <a:rPr lang="zh-TW" altLang="en-US" dirty="0"/>
                  <a:t> </a:t>
                </a:r>
                <a:r>
                  <a:rPr lang="en-US" altLang="zh-TW" dirty="0"/>
                  <a:t>Graph-based merging segmentation FH </a:t>
                </a:r>
                <a:r>
                  <a:rPr lang="zh-TW" altLang="en-US" dirty="0"/>
                  <a:t>方法</a:t>
                </a:r>
                <a:endParaRPr lang="en-US" altLang="zh-TW" dirty="0"/>
              </a:p>
              <a:p>
                <a:r>
                  <a:rPr lang="zh-CN" altLang="en-US" dirty="0"/>
                  <a:t>图</a:t>
                </a:r>
                <a:r>
                  <a:rPr lang="en-US" altLang="zh-CN" dirty="0"/>
                  <a:t>7.52</a:t>
                </a:r>
                <a:r>
                  <a:rPr lang="zh-TW" altLang="en-US" dirty="0"/>
                  <a:t> </a:t>
                </a:r>
                <a:r>
                  <a:rPr lang="zh-CN" altLang="en-US" dirty="0"/>
                  <a:t>基于图的合并分割</a:t>
                </a:r>
                <a:r>
                  <a:rPr lang="zh-TW" altLang="en-US" dirty="0"/>
                  <a:t> </a:t>
                </a:r>
                <a:r>
                  <a:rPr lang="en-US" altLang="zh-CN" dirty="0"/>
                  <a:t>(</a:t>
                </a:r>
                <a:r>
                  <a:rPr lang="en-US" altLang="zh-CN" b="1" u="sng" dirty="0" err="1"/>
                  <a:t>Felzenszwalb</a:t>
                </a:r>
                <a:r>
                  <a:rPr lang="en-US" altLang="zh-CN" b="1" u="sng" dirty="0"/>
                  <a:t> and </a:t>
                </a:r>
                <a:r>
                  <a:rPr lang="en-US" altLang="zh-CN" b="1" u="sng" dirty="0" err="1"/>
                  <a:t>Huttenlocher</a:t>
                </a:r>
                <a:r>
                  <a:rPr lang="en-US" altLang="zh-CN" b="1" u="sng" dirty="0"/>
                  <a:t> </a:t>
                </a:r>
                <a:r>
                  <a:rPr lang="en-US" altLang="zh-CN" dirty="0"/>
                  <a:t>2004)©2004 Springer:</a:t>
                </a:r>
              </a:p>
              <a:p>
                <a:r>
                  <a:rPr lang="en-US" altLang="zh-CN" dirty="0"/>
                  <a:t>(a)</a:t>
                </a:r>
                <a:r>
                  <a:rPr lang="zh-TW" altLang="en-US" dirty="0"/>
                  <a:t> </a:t>
                </a:r>
                <a:r>
                  <a:rPr lang="zh-CN" altLang="en-US" dirty="0"/>
                  <a:t>输入灰階影像，</a:t>
                </a:r>
                <a:endParaRPr lang="en-US" altLang="zh-CN" dirty="0"/>
              </a:p>
              <a:p>
                <a:pPr marL="628650" lvl="1" indent="-171450">
                  <a:buFont typeface="Arial" panose="020B0604020202020204" pitchFamily="34" charset="0"/>
                  <a:buChar char="•"/>
                </a:pPr>
                <a:r>
                  <a:rPr lang="zh-CN" altLang="en-US" dirty="0"/>
                  <a:t>即使</a:t>
                </a:r>
                <a:r>
                  <a:rPr lang="zh-TW" altLang="en-US" dirty="0"/>
                  <a:t> </a:t>
                </a:r>
                <a:r>
                  <a:rPr lang="zh-CN" altLang="en-US" dirty="0"/>
                  <a:t>较小矩形内</a:t>
                </a:r>
                <a:r>
                  <a:rPr lang="zh-TW" altLang="en-US" dirty="0"/>
                  <a:t> </a:t>
                </a:r>
                <a:r>
                  <a:rPr lang="zh-CN" altLang="en-US" dirty="0"/>
                  <a:t>的</a:t>
                </a:r>
                <a:r>
                  <a:rPr lang="zh-TW" altLang="en-US" dirty="0"/>
                  <a:t> </a:t>
                </a:r>
                <a:r>
                  <a:rPr lang="zh-CN" altLang="en-US" dirty="0"/>
                  <a:t>变化</a:t>
                </a:r>
                <a:r>
                  <a:rPr lang="zh-TW" altLang="en-US" dirty="0"/>
                  <a:t> </a:t>
                </a:r>
                <a:r>
                  <a:rPr lang="zh-CN" altLang="en-US" dirty="0"/>
                  <a:t>大于</a:t>
                </a:r>
                <a:r>
                  <a:rPr lang="zh-TW" altLang="en-US" dirty="0"/>
                  <a:t> </a:t>
                </a:r>
                <a:r>
                  <a:rPr lang="zh-CN" altLang="en-US" dirty="0"/>
                  <a:t>中间边缘的变化，</a:t>
                </a:r>
                <a:br>
                  <a:rPr lang="en-US" altLang="zh-CN" dirty="0"/>
                </a:br>
                <a:r>
                  <a:rPr lang="zh-CN" altLang="en-US" dirty="0"/>
                  <a:t>也能成功分割为三个区域</a:t>
                </a:r>
                <a:r>
                  <a:rPr lang="en-US" altLang="zh-CN" dirty="0"/>
                  <a:t>;</a:t>
                </a:r>
              </a:p>
              <a:p>
                <a:r>
                  <a:rPr lang="en-US" altLang="zh-CN" dirty="0"/>
                  <a:t>(b)</a:t>
                </a:r>
                <a:r>
                  <a:rPr lang="zh-TW" altLang="en-US" dirty="0"/>
                  <a:t> </a:t>
                </a:r>
                <a:r>
                  <a:rPr lang="zh-CN" altLang="en-US" dirty="0"/>
                  <a:t>输入：灰階影像</a:t>
                </a:r>
                <a:r>
                  <a:rPr lang="en-US" altLang="zh-CN" dirty="0"/>
                  <a:t>;</a:t>
                </a:r>
              </a:p>
              <a:p>
                <a:r>
                  <a:rPr lang="en-US" altLang="zh-CN" dirty="0"/>
                  <a:t>(c)</a:t>
                </a:r>
                <a:r>
                  <a:rPr lang="zh-TW" altLang="en-US" dirty="0"/>
                  <a:t> </a:t>
                </a:r>
                <a:r>
                  <a:rPr lang="zh-CN" altLang="en-US" dirty="0"/>
                  <a:t>分割结果：使用</a:t>
                </a:r>
                <a:r>
                  <a:rPr lang="en-US" altLang="zh-CN" i="0" dirty="0">
                    <a:latin typeface="Cambria Math" panose="02040503050406030204" pitchFamily="18" charset="0"/>
                  </a:rPr>
                  <a:t>𝑁</a:t>
                </a:r>
                <a:r>
                  <a:rPr lang="en-US" altLang="zh-CN" b="0" i="0" dirty="0">
                    <a:latin typeface="Cambria Math" panose="02040503050406030204" pitchFamily="18" charset="0"/>
                  </a:rPr>
                  <a:t>_8</a:t>
                </a:r>
                <a:r>
                  <a:rPr lang="en-US" altLang="zh-CN" dirty="0"/>
                  <a:t> </a:t>
                </a:r>
                <a:r>
                  <a:rPr lang="zh-CN" altLang="en-US" dirty="0"/>
                  <a:t>八個像素</a:t>
                </a:r>
                <a:r>
                  <a:rPr lang="zh-TW" altLang="en-US" dirty="0"/>
                  <a:t> </a:t>
                </a:r>
                <a:r>
                  <a:rPr lang="zh-CN" altLang="en-US" dirty="0"/>
                  <a:t>的</a:t>
                </a:r>
                <a:r>
                  <a:rPr lang="zh-TW" altLang="en-US" dirty="0"/>
                  <a:t> </a:t>
                </a:r>
                <a:r>
                  <a:rPr lang="zh-CN" altLang="en-US" dirty="0"/>
                  <a:t>邻域。</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1:36:42</a:t>
                </a:r>
              </a:p>
              <a:p>
                <a:endParaRPr lang="zh-TW" altLang="en-US" dirty="0"/>
              </a:p>
            </p:txBody>
          </p:sp>
        </mc:Fallback>
      </mc:AlternateContent>
      <p:sp>
        <p:nvSpPr>
          <p:cNvPr id="4" name="投影片編號版面配置區 3"/>
          <p:cNvSpPr>
            <a:spLocks noGrp="1"/>
          </p:cNvSpPr>
          <p:nvPr>
            <p:ph type="sldNum" sz="quarter" idx="10"/>
          </p:nvPr>
        </p:nvSpPr>
        <p:spPr/>
        <p:txBody>
          <a:bodyPr/>
          <a:lstStyle/>
          <a:p>
            <a:fld id="{818481D3-6815-42F4-851B-2E76A655E3B1}" type="slidenum">
              <a:rPr lang="zh-TW" altLang="en-US" smtClean="0"/>
              <a:pPr/>
              <a:t>105</a:t>
            </a:fld>
            <a:endParaRPr lang="zh-TW" altLang="en-US"/>
          </a:p>
        </p:txBody>
      </p:sp>
    </p:spTree>
    <p:extLst>
      <p:ext uri="{BB962C8B-B14F-4D97-AF65-F5344CB8AC3E}">
        <p14:creationId xmlns:p14="http://schemas.microsoft.com/office/powerpoint/2010/main" val="40076517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先決定 </a:t>
            </a:r>
            <a:r>
              <a:rPr lang="zh-TW" altLang="en-US" b="1" u="sng" dirty="0"/>
              <a:t>閾值</a:t>
            </a:r>
            <a:r>
              <a:rPr lang="zh-TW" altLang="en-US" b="0" u="none" dirty="0"/>
              <a:t>（</a:t>
            </a:r>
            <a:r>
              <a:rPr lang="en-US" altLang="zh-TW" b="0" u="none" dirty="0"/>
              <a:t>threshold</a:t>
            </a:r>
            <a:r>
              <a:rPr lang="zh-TW" altLang="en-US" b="0" u="none" dirty="0"/>
              <a:t>）</a:t>
            </a:r>
            <a:r>
              <a:rPr lang="zh-TW" altLang="en-US" dirty="0"/>
              <a:t>，再持續 </a:t>
            </a:r>
            <a:r>
              <a:rPr lang="zh-TW" altLang="en-US" b="1" u="sng" dirty="0"/>
              <a:t>合併</a:t>
            </a:r>
            <a:r>
              <a:rPr lang="zh-TW" altLang="en-US" dirty="0"/>
              <a:t> </a:t>
            </a:r>
            <a:r>
              <a:rPr lang="zh-TW" altLang="en-US" b="1" u="sng" dirty="0"/>
              <a:t>滿足閾值</a:t>
            </a:r>
            <a:r>
              <a:rPr lang="zh-TW" altLang="en-US" b="0" u="none" dirty="0"/>
              <a:t> 的 </a:t>
            </a:r>
            <a:r>
              <a:rPr lang="zh-TW" altLang="en-US" b="1" u="sng" dirty="0"/>
              <a:t>鄰域</a:t>
            </a:r>
            <a:endParaRPr lang="en-US" altLang="zh-TW"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這個</a:t>
            </a:r>
            <a:r>
              <a:rPr lang="zh-CN" altLang="en-US" b="1" u="sng" dirty="0"/>
              <a:t>範例</a:t>
            </a:r>
            <a:r>
              <a:rPr lang="zh-CN" altLang="en-US" dirty="0"/>
              <a:t>：</a:t>
            </a:r>
            <a:endParaRPr lang="en-US" altLang="zh-CN"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最左邊</a:t>
            </a:r>
            <a:r>
              <a:rPr lang="zh-TW" altLang="en-US" dirty="0"/>
              <a:t> </a:t>
            </a:r>
            <a:r>
              <a:rPr lang="zh-CN" altLang="en-US" b="1" u="sng" dirty="0"/>
              <a:t>矩形</a:t>
            </a:r>
            <a:r>
              <a:rPr lang="zh-TW" altLang="en-US" b="1" u="sng"/>
              <a:t> </a:t>
            </a:r>
            <a:r>
              <a:rPr lang="en-US" altLang="zh-CN" b="1" u="sng"/>
              <a:t>1</a:t>
            </a:r>
            <a:r>
              <a:rPr lang="zh-CN" altLang="en-US" b="0" u="none" dirty="0"/>
              <a:t>：</a:t>
            </a:r>
            <a:r>
              <a:rPr lang="zh-CN" altLang="en-US" b="1" u="sng" dirty="0"/>
              <a:t>漸層</a:t>
            </a:r>
            <a:r>
              <a:rPr lang="zh-CN" altLang="en-US" dirty="0"/>
              <a:t>變化</a:t>
            </a:r>
            <a:br>
              <a:rPr lang="en-US" altLang="zh-CN" dirty="0"/>
            </a:br>
            <a:r>
              <a:rPr lang="zh-CN" altLang="en-US" b="1" u="sng" dirty="0"/>
              <a:t>相鄰變化</a:t>
            </a:r>
            <a:r>
              <a:rPr lang="zh-TW" altLang="en-US" b="0" u="none" dirty="0"/>
              <a:t> </a:t>
            </a:r>
            <a:r>
              <a:rPr lang="zh-CN" altLang="en-US" dirty="0"/>
              <a:t>都很</a:t>
            </a:r>
            <a:r>
              <a:rPr lang="zh-CN" altLang="en-US" b="1" u="sng" dirty="0"/>
              <a:t>小</a:t>
            </a:r>
            <a:r>
              <a:rPr lang="zh-CN" altLang="en-US" dirty="0"/>
              <a:t>，所以會視為</a:t>
            </a:r>
            <a:r>
              <a:rPr lang="zh-CN" altLang="en-US" b="1" u="sng" dirty="0"/>
              <a:t>同一塊</a:t>
            </a:r>
            <a:endParaRPr lang="en-US" altLang="zh-CN" b="1" u="sng"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右邊 </a:t>
            </a:r>
            <a:r>
              <a:rPr lang="zh-CN" altLang="en-US" b="1" u="sng" dirty="0"/>
              <a:t>矩形 </a:t>
            </a:r>
            <a:r>
              <a:rPr lang="en-US" altLang="zh-CN" b="1" u="sng" dirty="0"/>
              <a:t>3 </a:t>
            </a:r>
            <a:r>
              <a:rPr lang="zh-CN" altLang="en-US" b="1" u="sng" dirty="0"/>
              <a:t>內</a:t>
            </a:r>
            <a:r>
              <a:rPr lang="en-US" altLang="zh-CN" b="0" u="none" dirty="0"/>
              <a:t> </a:t>
            </a:r>
            <a:r>
              <a:rPr lang="zh-CN" altLang="en-US" b="1" u="sng" dirty="0"/>
              <a:t>變化</a:t>
            </a:r>
            <a:r>
              <a:rPr lang="zh-CN" altLang="en-US" dirty="0"/>
              <a:t> </a:t>
            </a:r>
            <a:r>
              <a:rPr lang="en-US" altLang="zh-CN" dirty="0"/>
              <a:t>&gt;</a:t>
            </a:r>
            <a:r>
              <a:rPr lang="zh-CN" altLang="en-US" dirty="0"/>
              <a:t> </a:t>
            </a:r>
            <a:r>
              <a:rPr lang="zh-CN" altLang="en-US" b="1" u="sng" dirty="0"/>
              <a:t>周圍的變化</a:t>
            </a:r>
            <a:r>
              <a:rPr lang="zh-CN" altLang="en-US" dirty="0"/>
              <a:t>，就能成功</a:t>
            </a:r>
            <a:r>
              <a:rPr lang="zh-CN" altLang="en-US" b="1" u="sng" dirty="0"/>
              <a:t>分割</a:t>
            </a:r>
            <a:r>
              <a:rPr lang="zh-CN" altLang="en-US" dirty="0"/>
              <a:t>出來</a:t>
            </a:r>
            <a:endParaRPr lang="en-US" altLang="zh-CN"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CN" altLang="en-US" dirty="0"/>
              <a:t>最終就是這樣分割</a:t>
            </a:r>
            <a:endParaRPr lang="en-US" altLang="zh-CN" dirty="0"/>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106</a:t>
            </a:fld>
            <a:endParaRPr lang="zh-TW" altLang="en-US"/>
          </a:p>
        </p:txBody>
      </p:sp>
    </p:spTree>
    <p:extLst>
      <p:ext uri="{BB962C8B-B14F-4D97-AF65-F5344CB8AC3E}">
        <p14:creationId xmlns:p14="http://schemas.microsoft.com/office/powerpoint/2010/main" val="31571661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zh-TW" altLang="en-US" dirty="0"/>
              <a:t>比如 這張圖的分割：</a:t>
            </a:r>
            <a:endParaRPr lang="en-US" altLang="zh-TW" dirty="0"/>
          </a:p>
          <a:p>
            <a:pPr marL="171450" indent="-171450">
              <a:buFont typeface="Arial" panose="020B0604020202020204" pitchFamily="34" charset="0"/>
              <a:buChar char="•"/>
            </a:pPr>
            <a:r>
              <a:rPr lang="zh-TW" altLang="en-US" dirty="0"/>
              <a:t>影像先</a:t>
            </a:r>
            <a:r>
              <a:rPr lang="zh-TW" altLang="en-US" b="1" u="sng" dirty="0"/>
              <a:t>轉成灰階</a:t>
            </a:r>
            <a:r>
              <a:rPr lang="zh-TW" altLang="en-US" b="0" u="none" dirty="0"/>
              <a:t>，用剛剛的</a:t>
            </a:r>
            <a:r>
              <a:rPr lang="zh-TW" altLang="en-US" b="1" u="sng" dirty="0"/>
              <a:t>合併</a:t>
            </a:r>
            <a:r>
              <a:rPr lang="zh-TW" altLang="en-US" b="0" u="none" dirty="0"/>
              <a:t>方法，做完</a:t>
            </a:r>
            <a:r>
              <a:rPr lang="zh-TW" altLang="en-US" b="1" u="sng" dirty="0"/>
              <a:t>整張圖</a:t>
            </a:r>
            <a:endParaRPr lang="en-US" altLang="zh-TW" b="0" u="none" dirty="0"/>
          </a:p>
          <a:p>
            <a:endParaRPr lang="en-US" altLang="zh-TW" dirty="0"/>
          </a:p>
          <a:p>
            <a:r>
              <a:rPr lang="zh-TW" altLang="en-US" dirty="0"/>
              <a:t>分割，其實</a:t>
            </a:r>
            <a:r>
              <a:rPr lang="zh-TW" altLang="en-US" b="1" u="sng" dirty="0"/>
              <a:t>沒有很好</a:t>
            </a:r>
            <a:endParaRPr lang="en-US" altLang="zh-TW" b="1" u="sng"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b="1" u="sng" dirty="0"/>
              <a:t>兩邊背景</a:t>
            </a:r>
            <a:r>
              <a:rPr lang="zh-TW" altLang="en-US" dirty="0"/>
              <a:t>，因為</a:t>
            </a:r>
            <a:r>
              <a:rPr lang="zh-TW" altLang="en-US" b="1" u="sng" dirty="0"/>
              <a:t>被隔開</a:t>
            </a:r>
            <a:r>
              <a:rPr lang="zh-TW" altLang="en-US" dirty="0"/>
              <a:t>，被分成</a:t>
            </a:r>
            <a:r>
              <a:rPr lang="zh-TW" altLang="en-US" b="1" u="sng" dirty="0"/>
              <a:t>不同區域</a:t>
            </a:r>
            <a:r>
              <a:rPr lang="zh-TW" altLang="en-US" dirty="0"/>
              <a:t>。</a:t>
            </a:r>
            <a:endParaRPr lang="en-US" altLang="zh-TW"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只看 </a:t>
            </a:r>
            <a:r>
              <a:rPr lang="zh-TW" altLang="en-US" b="1" u="sng" dirty="0"/>
              <a:t>灰階值 差異</a:t>
            </a:r>
            <a:r>
              <a:rPr lang="zh-TW" altLang="en-US" dirty="0"/>
              <a:t>，只要</a:t>
            </a:r>
            <a:r>
              <a:rPr lang="zh-TW" altLang="en-US" b="1" u="sng" dirty="0"/>
              <a:t>強度變化大</a:t>
            </a:r>
            <a:r>
              <a:rPr lang="zh-TW" altLang="en-US" dirty="0"/>
              <a:t>，就被分</a:t>
            </a:r>
            <a:r>
              <a:rPr lang="zh-TW" altLang="en-US" b="1" u="sng" dirty="0"/>
              <a:t>不同類</a:t>
            </a:r>
            <a:r>
              <a:rPr lang="zh-TW" altLang="en-US" dirty="0"/>
              <a:t>，比如：</a:t>
            </a:r>
            <a:endParaRPr lang="en-US" altLang="zh-TW"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b="1" u="sng" dirty="0"/>
              <a:t>左下球員</a:t>
            </a:r>
            <a:r>
              <a:rPr lang="zh-TW" altLang="en-US" dirty="0"/>
              <a:t> 的 </a:t>
            </a:r>
            <a:r>
              <a:rPr lang="zh-TW" altLang="en-US" b="1" u="sng" dirty="0"/>
              <a:t>屁股泥沙</a:t>
            </a:r>
            <a:endParaRPr lang="en-US" altLang="zh-TW" b="1" u="sng"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dirty="0"/>
              <a:t>這些棒球員的 </a:t>
            </a:r>
            <a:r>
              <a:rPr lang="zh-TW" altLang="en-US" b="1" u="sng" dirty="0"/>
              <a:t>球衣花紋 </a:t>
            </a:r>
            <a:endParaRPr lang="en-US" altLang="zh-TW" b="1" u="sng"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zh-TW" altLang="en-US" dirty="0"/>
              <a:t>     都被歸到</a:t>
            </a:r>
            <a:r>
              <a:rPr lang="zh-TW" altLang="en-US" b="1" u="sng" dirty="0"/>
              <a:t>不同類</a:t>
            </a:r>
            <a:endParaRPr lang="en-US" altLang="zh-TW" b="1" u="sng"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ltLang="zh-TW" dirty="0"/>
          </a:p>
          <a:p>
            <a:r>
              <a:rPr lang="en-US" altLang="zh-TW" dirty="0"/>
              <a:t>---------</a:t>
            </a:r>
          </a:p>
          <a:p>
            <a:endParaRPr lang="en-US" altLang="zh-TW" dirty="0"/>
          </a:p>
          <a:p>
            <a:endParaRPr lang="en-US" altLang="zh-TW" dirty="0"/>
          </a:p>
          <a:p>
            <a:pPr marL="228600" lvl="0" indent="-228600">
              <a:buFont typeface="+mj-lt"/>
              <a:buAutoNum type="arabicPeriod"/>
            </a:pPr>
            <a:r>
              <a:rPr lang="zh-TW" altLang="en-US" dirty="0"/>
              <a:t>先把影像</a:t>
            </a:r>
            <a:r>
              <a:rPr lang="zh-TW" altLang="en-US" b="1" u="sng" dirty="0"/>
              <a:t>轉成灰階</a:t>
            </a:r>
            <a:r>
              <a:rPr lang="zh-TW" altLang="en-US" dirty="0"/>
              <a:t>。</a:t>
            </a:r>
            <a:endParaRPr lang="en-US" altLang="zh-TW" dirty="0"/>
          </a:p>
          <a:p>
            <a:pPr marL="228600" lvl="0" indent="-228600">
              <a:buFont typeface="+mj-lt"/>
              <a:buAutoNum type="arabicPeriod"/>
            </a:pPr>
            <a:r>
              <a:rPr lang="zh-TW" altLang="en-US" dirty="0"/>
              <a:t>從</a:t>
            </a:r>
            <a:r>
              <a:rPr lang="zh-TW" altLang="en-US" b="1" u="sng" dirty="0"/>
              <a:t>某個</a:t>
            </a:r>
            <a:r>
              <a:rPr lang="en-US" altLang="zh-TW" b="1" u="sng" dirty="0"/>
              <a:t>pixel</a:t>
            </a:r>
            <a:r>
              <a:rPr lang="zh-TW" altLang="en-US" dirty="0"/>
              <a:t>開始，如果他跟</a:t>
            </a:r>
            <a:r>
              <a:rPr lang="zh-TW" altLang="en-US" b="1" u="sng" dirty="0"/>
              <a:t>鄰近的</a:t>
            </a:r>
            <a:r>
              <a:rPr lang="en-US" altLang="zh-TW" b="1" u="sng" dirty="0"/>
              <a:t>pixel</a:t>
            </a:r>
            <a:r>
              <a:rPr lang="zh-TW" altLang="en-US" b="1" u="sng" dirty="0"/>
              <a:t>灰階值</a:t>
            </a:r>
            <a:r>
              <a:rPr lang="zh-TW" altLang="en-US" dirty="0"/>
              <a:t>沒有差太多，就把他們</a:t>
            </a:r>
            <a:r>
              <a:rPr lang="zh-TW" altLang="en-US" b="1" u="sng" dirty="0"/>
              <a:t>合併</a:t>
            </a:r>
            <a:r>
              <a:rPr lang="zh-TW" altLang="en-US" dirty="0"/>
              <a:t>成同一個區域，</a:t>
            </a:r>
            <a:endParaRPr lang="en-US" altLang="zh-TW" dirty="0"/>
          </a:p>
          <a:p>
            <a:pPr marL="228600" lvl="0" indent="-228600">
              <a:buFont typeface="+mj-lt"/>
              <a:buAutoNum type="arabicPeriod"/>
            </a:pPr>
            <a:r>
              <a:rPr lang="zh-TW" altLang="en-US" dirty="0"/>
              <a:t>依序來做</a:t>
            </a:r>
            <a:r>
              <a:rPr lang="zh-TW" altLang="en-US" b="1" u="sng" dirty="0"/>
              <a:t>整張圖</a:t>
            </a:r>
            <a:r>
              <a:rPr lang="zh-TW" altLang="en-US" dirty="0"/>
              <a:t>，就可以得到這張圖片。</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107</a:t>
            </a:fld>
            <a:endParaRPr lang="zh-TW" altLang="en-US"/>
          </a:p>
        </p:txBody>
      </p:sp>
    </p:spTree>
    <p:extLst>
      <p:ext uri="{BB962C8B-B14F-4D97-AF65-F5344CB8AC3E}">
        <p14:creationId xmlns:p14="http://schemas.microsoft.com/office/powerpoint/2010/main" val="28970780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另一個方法：</a:t>
            </a:r>
            <a:r>
              <a:rPr lang="zh-TW" altLang="en-US" b="1" u="sng" dirty="0"/>
              <a:t>均值漂移</a:t>
            </a:r>
            <a:r>
              <a:rPr lang="zh-TW" altLang="en-US" dirty="0"/>
              <a:t>（</a:t>
            </a:r>
            <a:r>
              <a:rPr lang="en-US" altLang="zh-TW" dirty="0"/>
              <a:t>Mean shift </a:t>
            </a:r>
            <a:r>
              <a:rPr lang="zh-TW" altLang="en-US" dirty="0"/>
              <a:t>）</a:t>
            </a:r>
            <a:endParaRPr lang="en-US" altLang="zh-TW" dirty="0"/>
          </a:p>
          <a:p>
            <a:pPr marL="0" marR="0" indent="0">
              <a:spcBef>
                <a:spcPts val="0"/>
              </a:spcBef>
              <a:spcAft>
                <a:spcPts val="0"/>
              </a:spcAft>
              <a:buFont typeface="Arial" panose="020B0604020202020204" pitchFamily="34" charset="0"/>
              <a:buNone/>
            </a:pPr>
            <a:r>
              <a:rPr lang="zh-TW" altLang="en-US" sz="1800" dirty="0">
                <a:solidFill>
                  <a:srgbClr val="000000"/>
                </a:solidFill>
                <a:effectLst/>
                <a:ea typeface="Microsoft JhengHei" panose="020B0604030504040204" pitchFamily="34" charset="-120"/>
              </a:rPr>
              <a:t>定義：</a:t>
            </a:r>
            <a:endParaRPr lang="en-US" altLang="zh-TW" sz="1800" dirty="0">
              <a:solidFill>
                <a:srgbClr val="000000"/>
              </a:solidFill>
              <a:effectLst/>
              <a:ea typeface="Microsoft JhengHei" panose="020B0604030504040204" pitchFamily="34" charset="-120"/>
            </a:endParaRPr>
          </a:p>
          <a:p>
            <a:pPr marL="285750" marR="0" indent="-285750">
              <a:spcBef>
                <a:spcPts val="0"/>
              </a:spcBef>
              <a:spcAft>
                <a:spcPts val="0"/>
              </a:spcAft>
              <a:buFont typeface="Arial" panose="020B0604020202020204" pitchFamily="34" charset="0"/>
              <a:buChar char="•"/>
            </a:pPr>
            <a:r>
              <a:rPr lang="zh-TW" altLang="zh-TW" sz="1800" dirty="0">
                <a:solidFill>
                  <a:srgbClr val="000000"/>
                </a:solidFill>
                <a:effectLst/>
                <a:ea typeface="Microsoft JhengHei" panose="020B0604030504040204" pitchFamily="34" charset="-120"/>
              </a:rPr>
              <a:t>觀察 每個</a:t>
            </a:r>
            <a:r>
              <a:rPr lang="zh-TW" altLang="zh-TW" sz="1800" b="1" u="sng" dirty="0">
                <a:solidFill>
                  <a:srgbClr val="000000"/>
                </a:solidFill>
                <a:effectLst/>
                <a:ea typeface="Microsoft JhengHei" panose="020B0604030504040204" pitchFamily="34" charset="-120"/>
              </a:rPr>
              <a:t>像素</a:t>
            </a:r>
            <a:r>
              <a:rPr lang="zh-TW" altLang="zh-TW" sz="1800" b="0" u="none" dirty="0">
                <a:solidFill>
                  <a:srgbClr val="000000"/>
                </a:solidFill>
                <a:effectLst/>
                <a:ea typeface="Microsoft JhengHei" panose="020B0604030504040204" pitchFamily="34" charset="-120"/>
              </a:rPr>
              <a:t> </a:t>
            </a:r>
            <a:r>
              <a:rPr lang="zh-TW" altLang="en-US" sz="1800" b="0" u="none"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關聯 特徵向量</a:t>
            </a:r>
            <a:r>
              <a:rPr lang="zh-TW" altLang="zh-TW" sz="1800" dirty="0">
                <a:solidFill>
                  <a:srgbClr val="000000"/>
                </a:solidFill>
                <a:effectLst/>
                <a:ea typeface="Microsoft JhengHei" panose="020B0604030504040204" pitchFamily="34" charset="-120"/>
              </a:rPr>
              <a:t>（比如：</a:t>
            </a:r>
            <a:r>
              <a:rPr lang="zh-TW" altLang="zh-TW" sz="1800" b="1" u="sng" dirty="0">
                <a:solidFill>
                  <a:srgbClr val="000000"/>
                </a:solidFill>
                <a:effectLst/>
                <a:ea typeface="Microsoft JhengHei" panose="020B0604030504040204" pitchFamily="34" charset="-120"/>
              </a:rPr>
              <a:t>顏色和位置</a:t>
            </a:r>
            <a:r>
              <a:rPr lang="zh-TW" altLang="zh-TW" sz="1800" dirty="0">
                <a:solidFill>
                  <a:srgbClr val="000000"/>
                </a:solidFill>
                <a:effectLst/>
                <a:ea typeface="Microsoft JhengHei" panose="020B0604030504040204" pitchFamily="34" charset="-120"/>
              </a:rPr>
              <a:t>）的</a:t>
            </a:r>
            <a:r>
              <a:rPr lang="en-US" altLang="zh-TW" sz="1800" dirty="0">
                <a:solidFill>
                  <a:srgbClr val="000000"/>
                </a:solidFill>
                <a:effectLst/>
                <a:ea typeface="Microsoft JhengHei" panose="020B0604030504040204" pitchFamily="34" charset="-120"/>
              </a:rPr>
              <a:t> </a:t>
            </a:r>
            <a:r>
              <a:rPr lang="zh-TW" altLang="zh-TW" sz="1800" b="1" u="sng" dirty="0">
                <a:solidFill>
                  <a:srgbClr val="000000"/>
                </a:solidFill>
                <a:effectLst/>
                <a:ea typeface="Microsoft JhengHei" panose="020B0604030504040204" pitchFamily="34" charset="-120"/>
              </a:rPr>
              <a:t>分布</a:t>
            </a:r>
            <a:r>
              <a:rPr lang="zh-TW" altLang="zh-TW" sz="1800" dirty="0">
                <a:solidFill>
                  <a:srgbClr val="000000"/>
                </a:solidFill>
                <a:effectLst/>
                <a:ea typeface="Microsoft JhengHei" panose="020B0604030504040204" pitchFamily="34" charset="-120"/>
              </a:rPr>
              <a:t>狀況，</a:t>
            </a:r>
            <a:br>
              <a:rPr lang="zh-TW" altLang="zh-TW" sz="1800" dirty="0">
                <a:solidFill>
                  <a:srgbClr val="000000"/>
                </a:solidFill>
                <a:effectLst/>
                <a:ea typeface="Microsoft JhengHei" panose="020B0604030504040204" pitchFamily="34" charset="-120"/>
              </a:rPr>
            </a:br>
            <a:r>
              <a:rPr lang="zh-TW" altLang="zh-TW" sz="1800" dirty="0">
                <a:solidFill>
                  <a:srgbClr val="000000"/>
                </a:solidFill>
                <a:effectLst/>
                <a:ea typeface="Microsoft JhengHei" panose="020B0604030504040204" pitchFamily="34" charset="-120"/>
              </a:rPr>
              <a:t>在 </a:t>
            </a:r>
            <a:r>
              <a:rPr lang="zh-TW" altLang="zh-TW" sz="1800" b="1" u="sng" dirty="0">
                <a:solidFill>
                  <a:srgbClr val="000000"/>
                </a:solidFill>
                <a:effectLst/>
                <a:ea typeface="Microsoft JhengHei" panose="020B0604030504040204" pitchFamily="34" charset="-120"/>
              </a:rPr>
              <a:t>分佈</a:t>
            </a:r>
            <a:r>
              <a:rPr lang="zh-TW" altLang="zh-TW" sz="1800" dirty="0">
                <a:solidFill>
                  <a:srgbClr val="000000"/>
                </a:solidFill>
                <a:effectLst/>
                <a:ea typeface="Microsoft JhengHei" panose="020B0604030504040204" pitchFamily="34" charset="-120"/>
              </a:rPr>
              <a:t> 中找 </a:t>
            </a:r>
            <a:r>
              <a:rPr lang="en-US" altLang="zh-TW" sz="1800" b="1" u="sng" dirty="0">
                <a:solidFill>
                  <a:srgbClr val="000000"/>
                </a:solidFill>
                <a:effectLst/>
                <a:ea typeface="Microsoft JhengHei" panose="020B0604030504040204" pitchFamily="34" charset="-120"/>
              </a:rPr>
              <a:t>cluster</a:t>
            </a:r>
            <a:r>
              <a:rPr lang="zh-TW" altLang="zh-TW" sz="1800" dirty="0">
                <a:solidFill>
                  <a:srgbClr val="000000"/>
                </a:solidFill>
                <a:effectLst/>
                <a:ea typeface="Microsoft JhengHei" panose="020B0604030504040204" pitchFamily="34" charset="-120"/>
              </a:rPr>
              <a:t>（群聚）</a:t>
            </a:r>
          </a:p>
          <a:p>
            <a:pPr marL="171450" indent="-171450">
              <a:buFont typeface="Arial" panose="020B0604020202020204" pitchFamily="34" charset="0"/>
              <a:buChar char="•"/>
            </a:pPr>
            <a:endParaRPr lang="en-US" altLang="zh-TW"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zh-TW" altLang="en-US" sz="1200" b="0" i="0" kern="1200" dirty="0">
                <a:solidFill>
                  <a:schemeClr val="tx1"/>
                </a:solidFill>
                <a:effectLst/>
                <a:latin typeface="+mn-lt"/>
                <a:ea typeface="+mn-ea"/>
                <a:cs typeface="+mn-cs"/>
              </a:rPr>
              <a:t>用 </a:t>
            </a:r>
            <a:r>
              <a:rPr lang="zh-TW" altLang="en-US" sz="1200" b="1" i="0" u="sng" kern="1200" dirty="0">
                <a:solidFill>
                  <a:schemeClr val="tx1"/>
                </a:solidFill>
                <a:effectLst/>
                <a:latin typeface="+mn-lt"/>
                <a:ea typeface="+mn-ea"/>
                <a:cs typeface="+mn-cs"/>
              </a:rPr>
              <a:t>範例圖</a:t>
            </a:r>
            <a:r>
              <a:rPr lang="zh-TW" altLang="en-US" sz="1200" b="0" i="0" kern="1200" dirty="0">
                <a:solidFill>
                  <a:schemeClr val="tx1"/>
                </a:solidFill>
                <a:effectLst/>
                <a:latin typeface="+mn-lt"/>
                <a:ea typeface="+mn-ea"/>
                <a:cs typeface="+mn-cs"/>
              </a:rPr>
              <a:t>：講解 詳細步驟</a:t>
            </a:r>
            <a:endParaRPr lang="en-US" altLang="zh-TW" sz="1200" b="0" i="0" kern="1200" dirty="0">
              <a:solidFill>
                <a:schemeClr val="tx1"/>
              </a:solidFill>
              <a:effectLst/>
              <a:latin typeface="+mn-lt"/>
              <a:ea typeface="+mn-ea"/>
              <a:cs typeface="+mn-cs"/>
            </a:endParaRPr>
          </a:p>
          <a:p>
            <a:pPr marL="0" indent="0">
              <a:buFont typeface="Arial" panose="020B0604020202020204" pitchFamily="34" charset="0"/>
              <a:buNone/>
            </a:pPr>
            <a:endParaRPr lang="en-US" altLang="zh-TW" sz="1200" b="0" i="0" kern="1200" dirty="0">
              <a:solidFill>
                <a:schemeClr val="tx1"/>
              </a:solidFill>
              <a:effectLst/>
              <a:latin typeface="+mn-lt"/>
              <a:ea typeface="+mn-ea"/>
              <a:cs typeface="+mn-cs"/>
            </a:endParaRPr>
          </a:p>
          <a:p>
            <a:pPr marL="0" indent="0" rtl="0" fontAlgn="ctr">
              <a:spcBef>
                <a:spcPts val="0"/>
              </a:spcBef>
              <a:spcAft>
                <a:spcPts val="0"/>
              </a:spcAft>
              <a:buFont typeface="Arial" panose="020B0604020202020204" pitchFamily="34" charset="0"/>
              <a:buNone/>
            </a:pPr>
            <a:r>
              <a:rPr lang="zh-TW" altLang="zh-TW" sz="1100" b="0" i="0" dirty="0">
                <a:solidFill>
                  <a:srgbClr val="000000"/>
                </a:solidFill>
                <a:effectLst/>
                <a:ea typeface="Microsoft JhengHei" panose="020B0604030504040204" pitchFamily="34" charset="-120"/>
              </a:rPr>
              <a:t>先將 </a:t>
            </a:r>
            <a:r>
              <a:rPr lang="zh-TW" altLang="zh-TW" sz="1100" b="1" i="0" u="sng" dirty="0">
                <a:solidFill>
                  <a:srgbClr val="000000"/>
                </a:solidFill>
                <a:effectLst/>
                <a:ea typeface="Microsoft JhengHei" panose="020B0604030504040204" pitchFamily="34" charset="-120"/>
              </a:rPr>
              <a:t>影像 轉換</a:t>
            </a:r>
            <a:r>
              <a:rPr lang="en-US" altLang="zh-TW" sz="1100" b="0" i="0" u="none"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為 </a:t>
            </a:r>
            <a:r>
              <a:rPr lang="zh-TW" altLang="zh-TW" sz="1100" b="1" i="0" u="sng" dirty="0">
                <a:solidFill>
                  <a:srgbClr val="000000"/>
                </a:solidFill>
                <a:effectLst/>
                <a:ea typeface="Microsoft JhengHei" panose="020B0604030504040204" pitchFamily="34" charset="-120"/>
              </a:rPr>
              <a:t>空間中的點</a:t>
            </a:r>
            <a:endParaRPr lang="zh-TW" altLang="zh-TW" sz="1100" b="0" i="0" dirty="0">
              <a:solidFill>
                <a:srgbClr val="000000"/>
              </a:solidFill>
              <a:effectLst/>
              <a:ea typeface="Microsoft JhengHei" panose="020B0604030504040204" pitchFamily="34" charset="-120"/>
            </a:endParaRPr>
          </a:p>
          <a:p>
            <a:pPr marL="228600" lvl="0" indent="-228600" rtl="0" fontAlgn="ctr">
              <a:spcBef>
                <a:spcPts val="0"/>
              </a:spcBef>
              <a:spcAft>
                <a:spcPts val="0"/>
              </a:spcAft>
              <a:buFont typeface="Arial" panose="020B0604020202020204" pitchFamily="34" charset="0"/>
              <a:buChar char="•"/>
            </a:pPr>
            <a:r>
              <a:rPr lang="zh-TW" altLang="zh-TW" sz="1100" b="0" i="0" dirty="0">
                <a:solidFill>
                  <a:srgbClr val="000000"/>
                </a:solidFill>
                <a:effectLst/>
                <a:ea typeface="Microsoft JhengHei" panose="020B0604030504040204" pitchFamily="34" charset="-120"/>
              </a:rPr>
              <a:t>最簡單方法：使用 </a:t>
            </a:r>
            <a:r>
              <a:rPr lang="en-US" altLang="zh-TW" sz="1100" b="1" i="0" u="sng" dirty="0">
                <a:solidFill>
                  <a:srgbClr val="000000"/>
                </a:solidFill>
                <a:effectLst/>
                <a:ea typeface="Microsoft JhengHei" panose="020B0604030504040204" pitchFamily="34" charset="-120"/>
              </a:rPr>
              <a:t>RGB (</a:t>
            </a:r>
            <a:r>
              <a:rPr lang="zh-TW" altLang="zh-TW" sz="1100" b="1" i="0" u="sng" dirty="0">
                <a:solidFill>
                  <a:srgbClr val="000000"/>
                </a:solidFill>
                <a:effectLst/>
                <a:ea typeface="Microsoft JhengHei" panose="020B0604030504040204" pitchFamily="34" charset="-120"/>
              </a:rPr>
              <a:t>紅綠藍</a:t>
            </a:r>
            <a:r>
              <a:rPr lang="en-US" altLang="zh-TW" sz="1100" b="1" i="0" u="sng" dirty="0">
                <a:solidFill>
                  <a:srgbClr val="000000"/>
                </a:solidFill>
                <a:effectLst/>
                <a:ea typeface="Microsoft JhengHei" panose="020B0604030504040204" pitchFamily="34" charset="-120"/>
              </a:rPr>
              <a:t>) </a:t>
            </a:r>
            <a:r>
              <a:rPr lang="zh-TW" altLang="zh-TW" sz="1100" b="0" i="0" dirty="0">
                <a:solidFill>
                  <a:srgbClr val="000000"/>
                </a:solidFill>
                <a:effectLst/>
                <a:ea typeface="Microsoft JhengHei" panose="020B0604030504040204" pitchFamily="34" charset="-120"/>
              </a:rPr>
              <a:t>，將 每個</a:t>
            </a:r>
            <a:r>
              <a:rPr lang="zh-TW" altLang="zh-TW" sz="1100" b="1" i="0" u="sng" dirty="0">
                <a:solidFill>
                  <a:srgbClr val="000000"/>
                </a:solidFill>
                <a:effectLst/>
                <a:ea typeface="Microsoft JhengHei" panose="020B0604030504040204" pitchFamily="34" charset="-120"/>
              </a:rPr>
              <a:t>像素 映射</a:t>
            </a:r>
            <a:r>
              <a:rPr lang="zh-TW" altLang="zh-TW" sz="1100" b="0" i="0" dirty="0">
                <a:solidFill>
                  <a:srgbClr val="000000"/>
                </a:solidFill>
                <a:effectLst/>
                <a:ea typeface="Microsoft JhengHei" panose="020B0604030504040204" pitchFamily="34" charset="-120"/>
              </a:rPr>
              <a:t>到 </a:t>
            </a:r>
            <a:r>
              <a:rPr lang="zh-TW" altLang="zh-TW" sz="1100" b="1" i="0" u="sng" dirty="0">
                <a:solidFill>
                  <a:srgbClr val="000000"/>
                </a:solidFill>
                <a:effectLst/>
                <a:ea typeface="Microsoft JhengHei" panose="020B0604030504040204" pitchFamily="34" charset="-120"/>
              </a:rPr>
              <a:t>三維</a:t>
            </a:r>
            <a:r>
              <a:rPr lang="en-US" altLang="zh-TW" sz="1100" b="1" i="0" u="sng" dirty="0">
                <a:solidFill>
                  <a:srgbClr val="000000"/>
                </a:solidFill>
                <a:effectLst/>
                <a:ea typeface="Microsoft JhengHei" panose="020B0604030504040204" pitchFamily="34" charset="-120"/>
              </a:rPr>
              <a:t>RGB</a:t>
            </a:r>
            <a:r>
              <a:rPr lang="zh-TW" altLang="zh-TW" sz="1100" b="1" i="0" u="sng" dirty="0">
                <a:solidFill>
                  <a:srgbClr val="000000"/>
                </a:solidFill>
                <a:effectLst/>
                <a:ea typeface="Microsoft JhengHei" panose="020B0604030504040204" pitchFamily="34" charset="-120"/>
              </a:rPr>
              <a:t>空間</a:t>
            </a:r>
            <a:r>
              <a:rPr lang="zh-TW" altLang="zh-TW" sz="1100" b="0" i="0" dirty="0">
                <a:solidFill>
                  <a:srgbClr val="000000"/>
                </a:solidFill>
                <a:effectLst/>
                <a:ea typeface="Microsoft JhengHei" panose="020B0604030504040204" pitchFamily="34" charset="-120"/>
              </a:rPr>
              <a:t>中一</a:t>
            </a:r>
            <a:r>
              <a:rPr lang="zh-TW" altLang="zh-TW" sz="1100" b="1" i="0" u="sng" dirty="0">
                <a:solidFill>
                  <a:srgbClr val="000000"/>
                </a:solidFill>
                <a:effectLst/>
                <a:ea typeface="Microsoft JhengHei" panose="020B0604030504040204" pitchFamily="34" charset="-120"/>
              </a:rPr>
              <a:t>點</a:t>
            </a:r>
            <a:endParaRPr lang="zh-TW" altLang="zh-TW" sz="1100" b="0" i="0" dirty="0">
              <a:effectLst/>
              <a:ea typeface="Microsoft JhengHei" panose="020B0604030504040204" pitchFamily="34" charset="-120"/>
            </a:endParaRPr>
          </a:p>
          <a:p>
            <a:pPr marL="228600" lvl="0" indent="-228600" rtl="0" fontAlgn="ctr">
              <a:spcBef>
                <a:spcPts val="0"/>
              </a:spcBef>
              <a:spcAft>
                <a:spcPts val="0"/>
              </a:spcAft>
              <a:buFont typeface="+mj-lt"/>
              <a:buAutoNum type="arabicPeriod"/>
            </a:pPr>
            <a:endParaRPr lang="en-US" altLang="zh-TW" sz="1100" b="0" i="0" dirty="0">
              <a:solidFill>
                <a:srgbClr val="201F1E"/>
              </a:solidFill>
              <a:effectLst/>
              <a:ea typeface="Microsoft JhengHei" panose="020B0604030504040204" pitchFamily="34" charset="-120"/>
            </a:endParaRPr>
          </a:p>
          <a:p>
            <a:pPr marL="228600" lvl="0" indent="-228600" rtl="0" fontAlgn="ctr">
              <a:spcBef>
                <a:spcPts val="0"/>
              </a:spcBef>
              <a:spcAft>
                <a:spcPts val="0"/>
              </a:spcAft>
              <a:buFont typeface="+mj-lt"/>
              <a:buAutoNum type="arabicPeriod"/>
            </a:pPr>
            <a:r>
              <a:rPr lang="zh-TW" altLang="zh-TW" sz="1100" b="0" i="0" dirty="0">
                <a:solidFill>
                  <a:srgbClr val="201F1E"/>
                </a:solidFill>
                <a:effectLst/>
                <a:ea typeface="Microsoft JhengHei" panose="020B0604030504040204" pitchFamily="34" charset="-120"/>
              </a:rPr>
              <a:t>這裏</a:t>
            </a:r>
            <a:r>
              <a:rPr lang="zh-TW" altLang="zh-TW" sz="1100" b="1" i="0" u="sng" dirty="0">
                <a:solidFill>
                  <a:srgbClr val="201F1E"/>
                </a:solidFill>
                <a:effectLst/>
                <a:ea typeface="Microsoft JhengHei" panose="020B0604030504040204" pitchFamily="34" charset="-120"/>
              </a:rPr>
              <a:t>範例</a:t>
            </a:r>
            <a:r>
              <a:rPr lang="zh-TW" altLang="zh-TW" sz="1100" b="0" i="0" dirty="0">
                <a:solidFill>
                  <a:srgbClr val="201F1E"/>
                </a:solidFill>
                <a:effectLst/>
                <a:ea typeface="Microsoft JhengHei" panose="020B0604030504040204" pitchFamily="34" charset="-120"/>
              </a:rPr>
              <a:t>圖</a:t>
            </a:r>
            <a:r>
              <a:rPr lang="en-US" altLang="zh-TW" sz="1100" b="0" i="0" dirty="0">
                <a:solidFill>
                  <a:srgbClr val="201F1E"/>
                </a:solidFill>
                <a:effectLst/>
                <a:ea typeface="Microsoft JhengHei" panose="020B0604030504040204" pitchFamily="34" charset="-120"/>
              </a:rPr>
              <a:t>(b)</a:t>
            </a:r>
            <a:r>
              <a:rPr lang="zh-TW" altLang="zh-TW" sz="1100" b="0" i="0" dirty="0">
                <a:solidFill>
                  <a:srgbClr val="201F1E"/>
                </a:solidFill>
                <a:effectLst/>
                <a:ea typeface="Microsoft JhengHei" panose="020B0604030504040204" pitchFamily="34" charset="-120"/>
              </a:rPr>
              <a:t>：使用 </a:t>
            </a:r>
            <a:r>
              <a:rPr lang="en-US" altLang="zh-TW" sz="1100" b="1" i="0" u="sng" dirty="0">
                <a:solidFill>
                  <a:srgbClr val="201F1E"/>
                </a:solidFill>
                <a:effectLst/>
                <a:ea typeface="Microsoft JhengHei" panose="020B0604030504040204" pitchFamily="34" charset="-120"/>
              </a:rPr>
              <a:t>LUV</a:t>
            </a:r>
            <a:r>
              <a:rPr lang="zh-TW" altLang="zh-TW" sz="1100" b="0" i="0" dirty="0">
                <a:solidFill>
                  <a:srgbClr val="201F1E"/>
                </a:solidFill>
                <a:effectLst/>
                <a:ea typeface="Microsoft JhengHei" panose="020B0604030504040204" pitchFamily="34" charset="-120"/>
              </a:rPr>
              <a:t> </a:t>
            </a:r>
            <a:r>
              <a:rPr lang="zh-TW" altLang="zh-TW" sz="1100" b="1" i="0" u="sng" dirty="0">
                <a:solidFill>
                  <a:srgbClr val="201F1E"/>
                </a:solidFill>
                <a:effectLst/>
                <a:ea typeface="Microsoft JhengHei" panose="020B0604030504040204" pitchFamily="34" charset="-120"/>
              </a:rPr>
              <a:t>三維色彩空間</a:t>
            </a:r>
            <a:endParaRPr lang="zh-TW" altLang="zh-TW" sz="1100" b="0" i="0" dirty="0">
              <a:solidFill>
                <a:srgbClr val="201F1E"/>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en-US" altLang="zh-TW" sz="1100" b="0" i="0" dirty="0">
                <a:solidFill>
                  <a:srgbClr val="201F1E"/>
                </a:solidFill>
                <a:effectLst/>
                <a:ea typeface="Microsoft JhengHei" panose="020B0604030504040204" pitchFamily="34" charset="-120"/>
              </a:rPr>
              <a:t>L</a:t>
            </a:r>
            <a:r>
              <a:rPr lang="zh-TW" altLang="zh-TW" sz="1100" b="0" i="0" dirty="0">
                <a:solidFill>
                  <a:srgbClr val="201F1E"/>
                </a:solidFill>
                <a:effectLst/>
                <a:ea typeface="Microsoft JhengHei" panose="020B0604030504040204" pitchFamily="34" charset="-120"/>
              </a:rPr>
              <a:t> 代表 </a:t>
            </a:r>
            <a:r>
              <a:rPr lang="zh-TW" altLang="zh-TW" sz="1100" b="1" i="0" u="sng" dirty="0">
                <a:solidFill>
                  <a:srgbClr val="201F1E"/>
                </a:solidFill>
                <a:effectLst/>
                <a:ea typeface="Microsoft JhengHei" panose="020B0604030504040204" pitchFamily="34" charset="-120"/>
              </a:rPr>
              <a:t>亮度</a:t>
            </a:r>
            <a:r>
              <a:rPr lang="zh-TW" altLang="zh-TW" sz="1100" b="0" i="0" dirty="0">
                <a:solidFill>
                  <a:srgbClr val="201F1E"/>
                </a:solidFill>
                <a:effectLst/>
                <a:ea typeface="Microsoft JhengHei" panose="020B0604030504040204" pitchFamily="34" charset="-120"/>
              </a:rPr>
              <a:t>（</a:t>
            </a:r>
            <a:r>
              <a:rPr lang="en-US" altLang="zh-TW" sz="1100" b="0" i="0" dirty="0">
                <a:solidFill>
                  <a:srgbClr val="201F1E"/>
                </a:solidFill>
                <a:effectLst/>
                <a:ea typeface="Microsoft JhengHei" panose="020B0604030504040204" pitchFamily="34" charset="-120"/>
              </a:rPr>
              <a:t>Luminance</a:t>
            </a:r>
            <a:r>
              <a:rPr lang="zh-TW" altLang="zh-TW" sz="1100" b="0" i="0" dirty="0">
                <a:solidFill>
                  <a:srgbClr val="201F1E"/>
                </a:solidFill>
                <a:effectLst/>
                <a:ea typeface="Microsoft JhengHei" panose="020B0604030504040204" pitchFamily="34" charset="-120"/>
              </a:rPr>
              <a:t>）：色彩</a:t>
            </a:r>
            <a:r>
              <a:rPr lang="zh-TW" altLang="zh-TW" sz="1100" b="1" i="0" u="sng" dirty="0">
                <a:solidFill>
                  <a:srgbClr val="201F1E"/>
                </a:solidFill>
                <a:effectLst/>
                <a:ea typeface="Microsoft JhengHei" panose="020B0604030504040204" pitchFamily="34" charset="-120"/>
              </a:rPr>
              <a:t>明暗程度</a:t>
            </a:r>
            <a:endParaRPr lang="zh-TW" altLang="zh-TW" sz="1100" b="0" i="0" dirty="0">
              <a:solidFill>
                <a:srgbClr val="201F1E"/>
              </a:solidFill>
              <a:effectLst/>
              <a:ea typeface="Microsoft JhengHei" panose="020B0604030504040204" pitchFamily="34" charset="-120"/>
            </a:endParaRPr>
          </a:p>
          <a:p>
            <a:pPr marL="685800" lvl="1" indent="-228600" rtl="0" fontAlgn="ctr">
              <a:spcBef>
                <a:spcPts val="0"/>
              </a:spcBef>
              <a:spcAft>
                <a:spcPts val="0"/>
              </a:spcAft>
              <a:buFont typeface="Arial" panose="020B0604020202020204" pitchFamily="34" charset="0"/>
              <a:buChar char="•"/>
            </a:pPr>
            <a:r>
              <a:rPr lang="en-US" altLang="zh-TW" sz="1100" b="0" i="0" dirty="0">
                <a:solidFill>
                  <a:srgbClr val="201F1E"/>
                </a:solidFill>
                <a:effectLst/>
                <a:ea typeface="Microsoft JhengHei" panose="020B0604030504040204" pitchFamily="34" charset="-120"/>
              </a:rPr>
              <a:t>UV</a:t>
            </a:r>
            <a:r>
              <a:rPr lang="zh-TW" altLang="zh-TW" sz="1100" b="0" i="0" dirty="0">
                <a:solidFill>
                  <a:srgbClr val="201F1E"/>
                </a:solidFill>
                <a:effectLst/>
                <a:ea typeface="Microsoft JhengHei" panose="020B0604030504040204" pitchFamily="34" charset="-120"/>
              </a:rPr>
              <a:t> 代表 </a:t>
            </a:r>
            <a:r>
              <a:rPr lang="zh-TW" altLang="zh-TW" sz="1100" b="1" i="0" u="sng" dirty="0">
                <a:solidFill>
                  <a:srgbClr val="201F1E"/>
                </a:solidFill>
                <a:effectLst/>
                <a:ea typeface="Microsoft JhengHei" panose="020B0604030504040204" pitchFamily="34" charset="-120"/>
              </a:rPr>
              <a:t>色度</a:t>
            </a:r>
            <a:r>
              <a:rPr lang="zh-TW" altLang="zh-TW" sz="1100" b="0" i="0" dirty="0">
                <a:solidFill>
                  <a:srgbClr val="201F1E"/>
                </a:solidFill>
                <a:effectLst/>
                <a:ea typeface="Microsoft JhengHei" panose="020B0604030504040204" pitchFamily="34" charset="-120"/>
              </a:rPr>
              <a:t>（</a:t>
            </a:r>
            <a:r>
              <a:rPr lang="en-US" altLang="zh-TW" sz="1100" b="0" i="0" dirty="0">
                <a:solidFill>
                  <a:srgbClr val="201F1E"/>
                </a:solidFill>
                <a:effectLst/>
                <a:ea typeface="Microsoft JhengHei" panose="020B0604030504040204" pitchFamily="34" charset="-120"/>
              </a:rPr>
              <a:t>Chromaticity</a:t>
            </a:r>
            <a:r>
              <a:rPr lang="zh-TW" altLang="zh-TW" sz="1100" b="0" i="0" dirty="0">
                <a:solidFill>
                  <a:srgbClr val="201F1E"/>
                </a:solidFill>
                <a:effectLst/>
                <a:ea typeface="Microsoft JhengHei" panose="020B0604030504040204" pitchFamily="34" charset="-120"/>
              </a:rPr>
              <a:t>）座標：與 </a:t>
            </a:r>
            <a:r>
              <a:rPr lang="zh-TW" altLang="zh-TW" sz="1100" b="1" i="0" u="sng" dirty="0">
                <a:solidFill>
                  <a:srgbClr val="201F1E"/>
                </a:solidFill>
                <a:effectLst/>
                <a:ea typeface="Microsoft JhengHei" panose="020B0604030504040204" pitchFamily="34" charset="-120"/>
              </a:rPr>
              <a:t>色調</a:t>
            </a:r>
            <a:r>
              <a:rPr lang="zh-TW" altLang="zh-TW" sz="1100" b="0" i="0" dirty="0">
                <a:solidFill>
                  <a:srgbClr val="201F1E"/>
                </a:solidFill>
                <a:effectLst/>
                <a:ea typeface="Microsoft JhengHei" panose="020B0604030504040204" pitchFamily="34" charset="-120"/>
              </a:rPr>
              <a:t>（</a:t>
            </a:r>
            <a:r>
              <a:rPr lang="en-US" altLang="zh-TW" sz="1100" b="0" i="0" dirty="0">
                <a:solidFill>
                  <a:srgbClr val="201F1E"/>
                </a:solidFill>
                <a:effectLst/>
                <a:ea typeface="Microsoft JhengHei" panose="020B0604030504040204" pitchFamily="34" charset="-120"/>
              </a:rPr>
              <a:t>hue</a:t>
            </a:r>
            <a:r>
              <a:rPr lang="zh-TW" altLang="zh-TW" sz="1100" b="0" i="0" dirty="0">
                <a:solidFill>
                  <a:srgbClr val="201F1E"/>
                </a:solidFill>
                <a:effectLst/>
                <a:ea typeface="Microsoft JhengHei" panose="020B0604030504040204" pitchFamily="34" charset="-120"/>
              </a:rPr>
              <a:t>）和</a:t>
            </a:r>
            <a:r>
              <a:rPr lang="en-US" altLang="zh-TW" sz="1100" b="0" i="0" dirty="0">
                <a:solidFill>
                  <a:srgbClr val="201F1E"/>
                </a:solidFill>
                <a:effectLst/>
                <a:ea typeface="Microsoft JhengHei" panose="020B0604030504040204" pitchFamily="34" charset="-120"/>
              </a:rPr>
              <a:t> </a:t>
            </a:r>
            <a:r>
              <a:rPr lang="zh-TW" altLang="zh-TW" sz="1100" b="1" i="0" u="sng" dirty="0">
                <a:solidFill>
                  <a:srgbClr val="201F1E"/>
                </a:solidFill>
                <a:effectLst/>
                <a:ea typeface="Microsoft JhengHei" panose="020B0604030504040204" pitchFamily="34" charset="-120"/>
              </a:rPr>
              <a:t>飽和度</a:t>
            </a:r>
            <a:r>
              <a:rPr lang="zh-TW" altLang="zh-TW" sz="1100" b="0" i="0" dirty="0">
                <a:solidFill>
                  <a:srgbClr val="201F1E"/>
                </a:solidFill>
                <a:effectLst/>
                <a:ea typeface="Microsoft JhengHei" panose="020B0604030504040204" pitchFamily="34" charset="-120"/>
              </a:rPr>
              <a:t>（</a:t>
            </a:r>
            <a:r>
              <a:rPr lang="en-US" altLang="zh-TW" sz="1100" b="0" i="0" dirty="0">
                <a:solidFill>
                  <a:srgbClr val="201F1E"/>
                </a:solidFill>
                <a:effectLst/>
                <a:ea typeface="Microsoft JhengHei" panose="020B0604030504040204" pitchFamily="34" charset="-120"/>
              </a:rPr>
              <a:t>saturation</a:t>
            </a:r>
            <a:r>
              <a:rPr lang="zh-TW" altLang="zh-TW" sz="1100" b="0" i="0" dirty="0">
                <a:solidFill>
                  <a:srgbClr val="201F1E"/>
                </a:solidFill>
                <a:effectLst/>
                <a:ea typeface="Microsoft JhengHei" panose="020B0604030504040204" pitchFamily="34" charset="-120"/>
              </a:rPr>
              <a:t>）有關。</a:t>
            </a:r>
          </a:p>
          <a:p>
            <a:pPr marL="685800" lvl="1" indent="-228600" rtl="0" fontAlgn="ctr">
              <a:spcBef>
                <a:spcPts val="0"/>
              </a:spcBef>
              <a:spcAft>
                <a:spcPts val="0"/>
              </a:spcAft>
              <a:buFont typeface="Arial" panose="020B0604020202020204" pitchFamily="34" charset="0"/>
              <a:buChar char="•"/>
            </a:pPr>
            <a:r>
              <a:rPr lang="zh-TW" altLang="zh-TW" sz="1100" b="0" i="0" dirty="0">
                <a:solidFill>
                  <a:srgbClr val="201F1E"/>
                </a:solidFill>
                <a:effectLst/>
                <a:ea typeface="Microsoft JhengHei" panose="020B0604030504040204" pitchFamily="34" charset="-120"/>
              </a:rPr>
              <a:t>三個 彼此</a:t>
            </a:r>
            <a:r>
              <a:rPr lang="zh-TW" altLang="zh-TW" sz="1100" b="1" i="0" u="sng" dirty="0">
                <a:solidFill>
                  <a:srgbClr val="201F1E"/>
                </a:solidFill>
                <a:effectLst/>
                <a:ea typeface="Microsoft JhengHei" panose="020B0604030504040204" pitchFamily="34" charset="-120"/>
              </a:rPr>
              <a:t>正交</a:t>
            </a:r>
            <a:endParaRPr lang="zh-TW" altLang="zh-TW" sz="1100" b="0" i="0" dirty="0">
              <a:solidFill>
                <a:srgbClr val="201F1E"/>
              </a:solidFill>
              <a:effectLst/>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這邊要把 </a:t>
            </a:r>
            <a:r>
              <a:rPr lang="en-US" altLang="zh-TW" b="1" u="sng" dirty="0"/>
              <a:t>RGB </a:t>
            </a:r>
            <a:r>
              <a:rPr lang="zh-TW" altLang="en-US" b="1" u="sng" dirty="0"/>
              <a:t>轉 </a:t>
            </a:r>
            <a:r>
              <a:rPr lang="en-US" altLang="zh-TW" b="1" u="sng" dirty="0"/>
              <a:t>LUV</a:t>
            </a:r>
            <a:r>
              <a:rPr lang="zh-TW" altLang="en-US" dirty="0"/>
              <a:t>（下一頁）</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LUV</a:t>
            </a:r>
            <a:r>
              <a:rPr lang="zh-TW" altLang="en-US" dirty="0"/>
              <a:t>背景知識：</a:t>
            </a:r>
            <a:r>
              <a:rPr lang="zh-TW" altLang="en-US" b="0" i="0" dirty="0">
                <a:solidFill>
                  <a:srgbClr val="D1D5DB"/>
                </a:solidFill>
                <a:effectLst/>
                <a:latin typeface="Söhne"/>
              </a:rPr>
              <a:t>它 比較接近 人類視覺 對 顏色的感知，是 與 物理亮度 相對獨立 的 顏色描述</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b="0" i="0" dirty="0">
                <a:solidFill>
                  <a:srgbClr val="D1D5DB"/>
                </a:solidFill>
                <a:effectLst/>
                <a:latin typeface="Söhne"/>
              </a:rPr>
              <a:t>L</a:t>
            </a:r>
            <a:r>
              <a:rPr lang="zh-TW" altLang="en-US" b="0" i="0" dirty="0">
                <a:solidFill>
                  <a:srgbClr val="D1D5DB"/>
                </a:solidFill>
                <a:effectLst/>
                <a:latin typeface="Söhne"/>
              </a:rPr>
              <a:t> 代表 亮度（</a:t>
            </a:r>
            <a:r>
              <a:rPr lang="en-US" altLang="zh-TW" b="0" i="0" dirty="0">
                <a:solidFill>
                  <a:srgbClr val="D1D5DB"/>
                </a:solidFill>
                <a:effectLst/>
                <a:latin typeface="Söhne"/>
              </a:rPr>
              <a:t>Luminance</a:t>
            </a:r>
            <a:r>
              <a:rPr lang="zh-TW" altLang="en-US" b="0" i="0" dirty="0">
                <a:solidFill>
                  <a:srgbClr val="D1D5DB"/>
                </a:solidFill>
                <a:effectLst/>
                <a:latin typeface="Söhne"/>
              </a:rPr>
              <a:t>）：表示色彩的明暗程度，越大表示越亮。</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b="0" i="0" dirty="0">
                <a:solidFill>
                  <a:srgbClr val="D1D5DB"/>
                </a:solidFill>
                <a:effectLst/>
                <a:latin typeface="Söhne"/>
              </a:rPr>
              <a:t>UV</a:t>
            </a:r>
            <a:r>
              <a:rPr lang="zh-TW" altLang="en-US" b="0" i="0" dirty="0">
                <a:solidFill>
                  <a:srgbClr val="D1D5DB"/>
                </a:solidFill>
                <a:effectLst/>
                <a:latin typeface="Söhne"/>
              </a:rPr>
              <a:t>代表色度（</a:t>
            </a:r>
            <a:r>
              <a:rPr lang="en-US" altLang="zh-TW" b="0" i="0" dirty="0">
                <a:solidFill>
                  <a:srgbClr val="D1D5DB"/>
                </a:solidFill>
                <a:effectLst/>
                <a:latin typeface="Söhne"/>
              </a:rPr>
              <a:t>Chromaticity</a:t>
            </a:r>
            <a:r>
              <a:rPr lang="zh-TW" altLang="en-US" b="0" i="0" dirty="0">
                <a:solidFill>
                  <a:srgbClr val="D1D5DB"/>
                </a:solidFill>
                <a:effectLst/>
                <a:latin typeface="Söhne"/>
              </a:rPr>
              <a:t>），</a:t>
            </a:r>
            <a:r>
              <a:rPr lang="en-US" altLang="zh-TW" b="0" i="0" dirty="0">
                <a:solidFill>
                  <a:srgbClr val="D1D5DB"/>
                </a:solidFill>
                <a:effectLst/>
                <a:latin typeface="Söhne"/>
              </a:rPr>
              <a:t>U</a:t>
            </a:r>
            <a:r>
              <a:rPr lang="zh-TW" altLang="en-US" b="0" i="0" dirty="0">
                <a:solidFill>
                  <a:srgbClr val="D1D5DB"/>
                </a:solidFill>
                <a:effectLst/>
                <a:latin typeface="Söhne"/>
              </a:rPr>
              <a:t>和</a:t>
            </a:r>
            <a:r>
              <a:rPr lang="en-US" altLang="zh-TW" b="0" i="0" dirty="0">
                <a:solidFill>
                  <a:srgbClr val="D1D5DB"/>
                </a:solidFill>
                <a:effectLst/>
                <a:latin typeface="Söhne"/>
              </a:rPr>
              <a:t>V</a:t>
            </a:r>
            <a:r>
              <a:rPr lang="zh-TW" altLang="en-US" b="0" i="0" dirty="0">
                <a:solidFill>
                  <a:srgbClr val="D1D5DB"/>
                </a:solidFill>
                <a:effectLst/>
                <a:latin typeface="Söhne"/>
              </a:rPr>
              <a:t>是色度座標，與色調（</a:t>
            </a:r>
            <a:r>
              <a:rPr lang="en-US" altLang="zh-TW" b="0" i="0" dirty="0">
                <a:solidFill>
                  <a:srgbClr val="D1D5DB"/>
                </a:solidFill>
                <a:effectLst/>
                <a:latin typeface="Söhne"/>
              </a:rPr>
              <a:t>hue</a:t>
            </a:r>
            <a:r>
              <a:rPr lang="zh-TW" altLang="en-US" b="0" i="0" dirty="0">
                <a:solidFill>
                  <a:srgbClr val="D1D5DB"/>
                </a:solidFill>
                <a:effectLst/>
                <a:latin typeface="Söhne"/>
              </a:rPr>
              <a:t>）和飽和度（</a:t>
            </a:r>
            <a:r>
              <a:rPr lang="en-US" altLang="zh-TW" b="0" i="0" dirty="0">
                <a:solidFill>
                  <a:srgbClr val="D1D5DB"/>
                </a:solidFill>
                <a:effectLst/>
                <a:latin typeface="Söhne"/>
              </a:rPr>
              <a:t>saturation</a:t>
            </a:r>
            <a:r>
              <a:rPr lang="zh-TW" altLang="en-US" b="0" i="0" dirty="0">
                <a:solidFill>
                  <a:srgbClr val="D1D5DB"/>
                </a:solidFill>
                <a:effectLst/>
                <a:latin typeface="Söhne"/>
              </a:rPr>
              <a:t>）有關。</a:t>
            </a:r>
            <a:br>
              <a:rPr lang="en-US" altLang="zh-TW" b="0" i="0" dirty="0">
                <a:solidFill>
                  <a:srgbClr val="D1D5DB"/>
                </a:solidFill>
                <a:effectLst/>
                <a:latin typeface="Söhne"/>
              </a:rPr>
            </a:br>
            <a:r>
              <a:rPr lang="en-US" altLang="zh-TW" b="0" i="0" dirty="0">
                <a:solidFill>
                  <a:srgbClr val="D1D5DB"/>
                </a:solidFill>
                <a:effectLst/>
                <a:latin typeface="Söhne"/>
              </a:rPr>
              <a:t>U</a:t>
            </a:r>
            <a:r>
              <a:rPr lang="zh-TW" altLang="en-US" b="0" i="0" dirty="0">
                <a:solidFill>
                  <a:srgbClr val="D1D5DB"/>
                </a:solidFill>
                <a:effectLst/>
                <a:latin typeface="Söhne"/>
              </a:rPr>
              <a:t>和</a:t>
            </a:r>
            <a:r>
              <a:rPr lang="en-US" altLang="zh-TW" b="0" i="0" dirty="0">
                <a:solidFill>
                  <a:srgbClr val="D1D5DB"/>
                </a:solidFill>
                <a:effectLst/>
                <a:latin typeface="Söhne"/>
              </a:rPr>
              <a:t>V</a:t>
            </a:r>
            <a:r>
              <a:rPr lang="zh-TW" altLang="en-US" b="0" i="0" dirty="0">
                <a:solidFill>
                  <a:srgbClr val="D1D5DB"/>
                </a:solidFill>
                <a:effectLst/>
                <a:latin typeface="Söhne"/>
              </a:rPr>
              <a:t>的色度座標 彼此正交，用來 描述 顏色 相對於白色點 的變化。</a:t>
            </a:r>
            <a:endParaRPr lang="en-US" altLang="zh-TW" b="0" i="0"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下面來看 </a:t>
            </a:r>
            <a:r>
              <a:rPr lang="en-US" altLang="zh-TW" dirty="0"/>
              <a:t>LUV </a:t>
            </a:r>
            <a:r>
              <a:rPr lang="zh-TW" altLang="en-US" dirty="0"/>
              <a:t>色彩空間 的 圖</a:t>
            </a:r>
            <a:br>
              <a:rPr lang="zh-TW" altLang="en-US" dirty="0"/>
            </a:b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algn="l"/>
            <a:r>
              <a:rPr lang="en-US" altLang="zh-TW" dirty="0"/>
              <a:t>(f) Mean shift</a:t>
            </a:r>
            <a:r>
              <a:rPr lang="zh-TW" altLang="en-US" dirty="0"/>
              <a:t> 均值飄移</a:t>
            </a:r>
            <a:r>
              <a:rPr lang="en-US" altLang="zh-TW" dirty="0"/>
              <a:t>:</a:t>
            </a:r>
            <a:r>
              <a:rPr lang="zh-TW" altLang="en-US" dirty="0"/>
              <a:t> </a:t>
            </a:r>
            <a:r>
              <a:rPr lang="zh-TW" altLang="en-US" b="0" i="0" dirty="0">
                <a:solidFill>
                  <a:srgbClr val="374151"/>
                </a:solidFill>
                <a:effectLst/>
                <a:latin typeface="Söhne"/>
              </a:rPr>
              <a:t>對於每個</a:t>
            </a:r>
            <a:r>
              <a:rPr lang="en-US" altLang="zh-TW" b="0" i="0" dirty="0">
                <a:solidFill>
                  <a:srgbClr val="374151"/>
                </a:solidFill>
                <a:effectLst/>
                <a:latin typeface="Söhne"/>
              </a:rPr>
              <a:t>pixel</a:t>
            </a:r>
            <a:r>
              <a:rPr lang="zh-TW" altLang="en-US" b="0" i="0" dirty="0">
                <a:solidFill>
                  <a:srgbClr val="374151"/>
                </a:solidFill>
                <a:effectLst/>
                <a:latin typeface="Söhne"/>
              </a:rPr>
              <a:t>，</a:t>
            </a:r>
            <a:r>
              <a:rPr lang="en-US" altLang="zh-TW" b="0" i="0" dirty="0">
                <a:solidFill>
                  <a:srgbClr val="374151"/>
                </a:solidFill>
                <a:effectLst/>
                <a:latin typeface="Söhne"/>
              </a:rPr>
              <a:t>mean-shift</a:t>
            </a:r>
            <a:r>
              <a:rPr lang="zh-TW" altLang="en-US" b="0" i="0" dirty="0">
                <a:solidFill>
                  <a:srgbClr val="374151"/>
                </a:solidFill>
                <a:effectLst/>
                <a:latin typeface="Söhne"/>
              </a:rPr>
              <a:t> 會使用</a:t>
            </a:r>
            <a:r>
              <a:rPr lang="en-US" altLang="zh-TW" b="0" i="0" dirty="0">
                <a:solidFill>
                  <a:srgbClr val="374151"/>
                </a:solidFill>
                <a:effectLst/>
                <a:latin typeface="Söhne"/>
              </a:rPr>
              <a:t>kernel</a:t>
            </a:r>
            <a:r>
              <a:rPr lang="zh-TW" altLang="en-US" b="0" i="0" dirty="0">
                <a:solidFill>
                  <a:srgbClr val="374151"/>
                </a:solidFill>
                <a:effectLst/>
                <a:latin typeface="Söhne"/>
              </a:rPr>
              <a:t>，</a:t>
            </a:r>
            <a:br>
              <a:rPr lang="en-US" altLang="zh-TW" b="0" i="0" dirty="0">
                <a:solidFill>
                  <a:srgbClr val="374151"/>
                </a:solidFill>
                <a:effectLst/>
                <a:latin typeface="Söhne"/>
              </a:rPr>
            </a:br>
            <a:r>
              <a:rPr lang="zh-TW" altLang="en-US" b="0" i="0" dirty="0">
                <a:solidFill>
                  <a:srgbClr val="374151"/>
                </a:solidFill>
                <a:effectLst/>
                <a:latin typeface="Söhne"/>
              </a:rPr>
              <a:t>計算該</a:t>
            </a:r>
            <a:r>
              <a:rPr lang="en-US" altLang="zh-TW" b="0" i="0" dirty="0">
                <a:solidFill>
                  <a:srgbClr val="374151"/>
                </a:solidFill>
                <a:effectLst/>
                <a:latin typeface="Söhne"/>
              </a:rPr>
              <a:t>kernel</a:t>
            </a:r>
            <a:r>
              <a:rPr lang="zh-TW" altLang="en-US" b="0" i="0" dirty="0">
                <a:solidFill>
                  <a:srgbClr val="374151"/>
                </a:solidFill>
                <a:effectLst/>
                <a:latin typeface="Söhne"/>
              </a:rPr>
              <a:t>內中心點</a:t>
            </a:r>
            <a:r>
              <a:rPr lang="en-US" altLang="zh-TW" b="0" i="0" dirty="0">
                <a:solidFill>
                  <a:srgbClr val="374151"/>
                </a:solidFill>
                <a:effectLst/>
                <a:latin typeface="Söhne"/>
              </a:rPr>
              <a:t>pixel</a:t>
            </a:r>
            <a:r>
              <a:rPr lang="zh-TW" altLang="en-US" b="0" i="0" dirty="0">
                <a:solidFill>
                  <a:srgbClr val="374151"/>
                </a:solidFill>
                <a:effectLst/>
                <a:latin typeface="Söhne"/>
              </a:rPr>
              <a:t>，周圍所有鄰域的加權平均值，來計算該</a:t>
            </a:r>
            <a:r>
              <a:rPr lang="en-US" altLang="zh-TW" b="0" i="0" dirty="0">
                <a:solidFill>
                  <a:srgbClr val="374151"/>
                </a:solidFill>
                <a:effectLst/>
                <a:latin typeface="Söhne"/>
              </a:rPr>
              <a:t>pixel</a:t>
            </a:r>
            <a:r>
              <a:rPr lang="zh-TW" altLang="en-US" b="0" i="0" dirty="0">
                <a:solidFill>
                  <a:srgbClr val="374151"/>
                </a:solidFill>
                <a:effectLst/>
                <a:latin typeface="Söhne"/>
              </a:rPr>
              <a:t>點的</a:t>
            </a:r>
            <a:r>
              <a:rPr lang="zh-TW" altLang="en-US" b="1" i="0" u="sng" dirty="0">
                <a:solidFill>
                  <a:srgbClr val="374151"/>
                </a:solidFill>
                <a:effectLst/>
                <a:latin typeface="Söhne"/>
              </a:rPr>
              <a:t>位移向量</a:t>
            </a:r>
            <a:r>
              <a:rPr lang="zh-TW" altLang="en-US" b="0" i="0" dirty="0">
                <a:solidFill>
                  <a:srgbClr val="374151"/>
                </a:solidFill>
                <a:effectLst/>
                <a:latin typeface="Söhne"/>
              </a:rPr>
              <a:t>。</a:t>
            </a:r>
            <a:br>
              <a:rPr lang="en-US" altLang="zh-TW" b="0" i="0" dirty="0">
                <a:solidFill>
                  <a:srgbClr val="374151"/>
                </a:solidFill>
                <a:effectLst/>
                <a:latin typeface="Söhne"/>
              </a:rPr>
            </a:br>
            <a:r>
              <a:rPr lang="zh-TW" altLang="en-US" b="0" i="0" dirty="0">
                <a:solidFill>
                  <a:srgbClr val="374151"/>
                </a:solidFill>
                <a:effectLst/>
                <a:latin typeface="Söhne"/>
              </a:rPr>
              <a:t>也就是 </a:t>
            </a:r>
            <a:r>
              <a:rPr lang="en-US" altLang="zh-TW" b="0" i="0" dirty="0">
                <a:solidFill>
                  <a:srgbClr val="374151"/>
                </a:solidFill>
                <a:effectLst/>
                <a:latin typeface="Söhne"/>
              </a:rPr>
              <a:t>kernel </a:t>
            </a:r>
            <a:r>
              <a:rPr lang="zh-TW" altLang="en-US" b="0" i="0" dirty="0">
                <a:solidFill>
                  <a:srgbClr val="374151"/>
                </a:solidFill>
                <a:effectLst/>
                <a:latin typeface="Söhne"/>
              </a:rPr>
              <a:t>要移動的 方向和大小</a:t>
            </a:r>
            <a:endParaRPr lang="en-US" altLang="zh-TW" b="0" i="0" dirty="0">
              <a:solidFill>
                <a:srgbClr val="374151"/>
              </a:solidFill>
              <a:effectLst/>
              <a:latin typeface="Söhne"/>
            </a:endParaRPr>
          </a:p>
          <a:p>
            <a:pPr marL="628650" lvl="1" indent="-171450" algn="l">
              <a:buFont typeface="Arial" panose="020B0604020202020204" pitchFamily="34" charset="0"/>
              <a:buChar char="•"/>
            </a:pPr>
            <a:r>
              <a:rPr lang="zh-TW" altLang="en-US" b="0" i="0" dirty="0">
                <a:solidFill>
                  <a:srgbClr val="374151"/>
                </a:solidFill>
                <a:effectLst/>
                <a:latin typeface="Söhne"/>
              </a:rPr>
              <a:t>漂移向量的</a:t>
            </a:r>
            <a:r>
              <a:rPr lang="zh-TW" altLang="en-US" b="1" i="0" u="sng" dirty="0">
                <a:solidFill>
                  <a:srgbClr val="374151"/>
                </a:solidFill>
                <a:effectLst/>
                <a:latin typeface="Söhne"/>
              </a:rPr>
              <a:t>大小和方向</a:t>
            </a:r>
            <a:r>
              <a:rPr lang="zh-TW" altLang="en-US" b="0" i="0" dirty="0">
                <a:solidFill>
                  <a:srgbClr val="374151"/>
                </a:solidFill>
                <a:effectLst/>
                <a:latin typeface="Söhne"/>
              </a:rPr>
              <a:t>是根據</a:t>
            </a:r>
            <a:r>
              <a:rPr lang="en-US" altLang="zh-TW" b="0" i="0" dirty="0">
                <a:solidFill>
                  <a:srgbClr val="374151"/>
                </a:solidFill>
                <a:effectLst/>
                <a:latin typeface="Söhne"/>
              </a:rPr>
              <a:t>pixel</a:t>
            </a:r>
            <a:r>
              <a:rPr lang="zh-TW" altLang="en-US" b="0" i="0" dirty="0">
                <a:solidFill>
                  <a:srgbClr val="374151"/>
                </a:solidFill>
                <a:effectLst/>
                <a:latin typeface="Söhne"/>
              </a:rPr>
              <a:t>點的</a:t>
            </a:r>
            <a:r>
              <a:rPr lang="zh-TW" altLang="en-US" b="1" i="0" u="sng" dirty="0">
                <a:solidFill>
                  <a:srgbClr val="374151"/>
                </a:solidFill>
                <a:effectLst/>
                <a:latin typeface="Söhne"/>
              </a:rPr>
              <a:t>密度估計</a:t>
            </a:r>
            <a:r>
              <a:rPr lang="zh-TW" altLang="en-US" b="0" i="0" dirty="0">
                <a:solidFill>
                  <a:srgbClr val="374151"/>
                </a:solidFill>
                <a:effectLst/>
                <a:latin typeface="Söhne"/>
              </a:rPr>
              <a:t>來計算</a:t>
            </a:r>
            <a:endParaRPr lang="en-US" altLang="zh-TW"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图</a:t>
            </a:r>
            <a:r>
              <a:rPr lang="en-US" altLang="zh-TW" dirty="0"/>
              <a:t>7.53 </a:t>
            </a:r>
            <a:r>
              <a:rPr lang="fr-FR" altLang="zh-TW" dirty="0" err="1"/>
              <a:t>Mean</a:t>
            </a:r>
            <a:r>
              <a:rPr lang="fr-FR" altLang="zh-TW" dirty="0"/>
              <a:t>-shift </a:t>
            </a:r>
            <a:r>
              <a:rPr lang="zh-TW" altLang="en-US" dirty="0"/>
              <a:t>图像分割</a:t>
            </a:r>
            <a:r>
              <a:rPr lang="en-US" altLang="zh-TW" dirty="0"/>
              <a:t>(</a:t>
            </a:r>
            <a:r>
              <a:rPr lang="fr-FR" altLang="zh-TW" dirty="0" err="1"/>
              <a:t>Comaniciu</a:t>
            </a:r>
            <a:r>
              <a:rPr lang="fr-FR" altLang="zh-TW" dirty="0"/>
              <a:t> and </a:t>
            </a:r>
            <a:r>
              <a:rPr lang="fr-FR" altLang="zh-TW" dirty="0" err="1"/>
              <a:t>Meer</a:t>
            </a:r>
            <a:r>
              <a:rPr lang="fr-FR" altLang="zh-TW" dirty="0"/>
              <a:t> 2002)©2002 IEEE:</a:t>
            </a:r>
          </a:p>
          <a:p>
            <a:r>
              <a:rPr lang="fr-FR" altLang="zh-TW" dirty="0"/>
              <a:t>(a) </a:t>
            </a:r>
            <a:r>
              <a:rPr lang="zh-TW" altLang="en-US" dirty="0"/>
              <a:t>输入彩色图像</a:t>
            </a:r>
            <a:r>
              <a:rPr lang="en-US" altLang="zh-TW" dirty="0"/>
              <a:t>;</a:t>
            </a:r>
          </a:p>
          <a:p>
            <a:r>
              <a:rPr lang="en-US" altLang="zh-TW" dirty="0"/>
              <a:t>(</a:t>
            </a:r>
            <a:r>
              <a:rPr lang="fr-FR" altLang="zh-TW" dirty="0"/>
              <a:t>b) </a:t>
            </a:r>
            <a:r>
              <a:rPr lang="zh-TW" altLang="en-US" dirty="0"/>
              <a:t>在</a:t>
            </a:r>
            <a:r>
              <a:rPr lang="fr-FR" altLang="zh-TW" dirty="0"/>
              <a:t>L*u*v*</a:t>
            </a:r>
            <a:r>
              <a:rPr lang="zh-TW" altLang="en-US" dirty="0"/>
              <a:t>空间中绘制的像素</a:t>
            </a:r>
            <a:r>
              <a:rPr lang="en-US" altLang="zh-TW" dirty="0"/>
              <a:t>;</a:t>
            </a:r>
          </a:p>
          <a:p>
            <a:r>
              <a:rPr lang="en-US" altLang="zh-TW" dirty="0"/>
              <a:t>---</a:t>
            </a:r>
          </a:p>
          <a:p>
            <a:r>
              <a:rPr lang="fr-FR" altLang="zh-TW" strike="noStrike" dirty="0"/>
              <a:t>(c) L*u*</a:t>
            </a:r>
            <a:r>
              <a:rPr lang="zh-TW" altLang="en-US" strike="noStrike" dirty="0"/>
              <a:t>空间分布</a:t>
            </a:r>
            <a:r>
              <a:rPr lang="en-US" altLang="zh-TW" strike="noStrike" dirty="0"/>
              <a:t>;</a:t>
            </a:r>
          </a:p>
          <a:p>
            <a:r>
              <a:rPr lang="en-US" altLang="zh-TW" strike="noStrike" dirty="0"/>
              <a:t>(</a:t>
            </a:r>
            <a:r>
              <a:rPr lang="fr-FR" altLang="zh-TW" strike="noStrike" dirty="0"/>
              <a:t>d) 159</a:t>
            </a:r>
            <a:r>
              <a:rPr lang="zh-TW" altLang="en-US" strike="noStrike" dirty="0"/>
              <a:t>次均值移位后的聚类结果</a:t>
            </a:r>
            <a:r>
              <a:rPr lang="en-US" altLang="zh-TW" strike="noStrike" dirty="0"/>
              <a:t>;</a:t>
            </a:r>
          </a:p>
          <a:p>
            <a:r>
              <a:rPr lang="en-US" altLang="zh-TW" strike="noStrike" dirty="0"/>
              <a:t>(</a:t>
            </a:r>
            <a:r>
              <a:rPr lang="fr-FR" altLang="zh-TW" strike="noStrike" dirty="0"/>
              <a:t>e) </a:t>
            </a:r>
            <a:r>
              <a:rPr lang="zh-TW" altLang="en-US" strike="noStrike" dirty="0"/>
              <a:t>相应的轨迹，峰值用红点标记。</a:t>
            </a:r>
            <a:endParaRPr lang="en-US" altLang="zh-TW"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algn="l"/>
            <a:r>
              <a:rPr lang="en-US" altLang="zh-TW" b="0" i="0" dirty="0">
                <a:solidFill>
                  <a:srgbClr val="D1D5DB"/>
                </a:solidFill>
                <a:effectLst/>
                <a:latin typeface="Söhne"/>
              </a:rPr>
              <a:t>U</a:t>
            </a:r>
            <a:r>
              <a:rPr lang="zh-TW" altLang="en-US" b="0" i="0" dirty="0">
                <a:solidFill>
                  <a:srgbClr val="D1D5DB"/>
                </a:solidFill>
                <a:effectLst/>
                <a:latin typeface="Söhne"/>
              </a:rPr>
              <a:t>和</a:t>
            </a:r>
            <a:r>
              <a:rPr lang="en-US" altLang="zh-TW" b="0" i="0" dirty="0">
                <a:solidFill>
                  <a:srgbClr val="D1D5DB"/>
                </a:solidFill>
                <a:effectLst/>
                <a:latin typeface="Söhne"/>
              </a:rPr>
              <a:t>V</a:t>
            </a:r>
            <a:r>
              <a:rPr lang="zh-TW" altLang="en-US" b="0" i="0" dirty="0">
                <a:solidFill>
                  <a:srgbClr val="D1D5DB"/>
                </a:solidFill>
                <a:effectLst/>
                <a:latin typeface="Söhne"/>
              </a:rPr>
              <a:t>在</a:t>
            </a:r>
            <a:r>
              <a:rPr lang="en-US" altLang="zh-TW" b="0" i="0" dirty="0">
                <a:solidFill>
                  <a:srgbClr val="D1D5DB"/>
                </a:solidFill>
                <a:effectLst/>
                <a:latin typeface="Söhne"/>
              </a:rPr>
              <a:t>LUV</a:t>
            </a:r>
            <a:r>
              <a:rPr lang="zh-TW" altLang="en-US" b="0" i="0" dirty="0">
                <a:solidFill>
                  <a:srgbClr val="D1D5DB"/>
                </a:solidFill>
                <a:effectLst/>
                <a:latin typeface="Söhne"/>
              </a:rPr>
              <a:t>颜色空间中并不直接代表色调和饱和度。</a:t>
            </a:r>
            <a:endParaRPr lang="en-US" altLang="zh-TW" b="0" i="0" dirty="0">
              <a:solidFill>
                <a:srgbClr val="D1D5DB"/>
              </a:solidFill>
              <a:effectLst/>
              <a:latin typeface="Söhne"/>
            </a:endParaRPr>
          </a:p>
          <a:p>
            <a:pPr algn="l"/>
            <a:r>
              <a:rPr lang="zh-TW" altLang="en-US" b="0" i="0" dirty="0">
                <a:solidFill>
                  <a:srgbClr val="D1D5DB"/>
                </a:solidFill>
                <a:effectLst/>
                <a:latin typeface="Söhne"/>
              </a:rPr>
              <a:t>在</a:t>
            </a:r>
            <a:r>
              <a:rPr lang="en-US" altLang="zh-TW" b="0" i="0" dirty="0">
                <a:solidFill>
                  <a:srgbClr val="D1D5DB"/>
                </a:solidFill>
                <a:effectLst/>
                <a:latin typeface="Söhne"/>
              </a:rPr>
              <a:t>CIE LUV</a:t>
            </a:r>
            <a:r>
              <a:rPr lang="zh-TW" altLang="en-US" b="0" i="0" dirty="0">
                <a:solidFill>
                  <a:srgbClr val="D1D5DB"/>
                </a:solidFill>
                <a:effectLst/>
                <a:latin typeface="Söhne"/>
              </a:rPr>
              <a:t>颜色空间中，</a:t>
            </a:r>
            <a:r>
              <a:rPr lang="en-US" altLang="zh-TW" b="0" i="0" dirty="0">
                <a:solidFill>
                  <a:srgbClr val="D1D5DB"/>
                </a:solidFill>
                <a:effectLst/>
                <a:latin typeface="Söhne"/>
              </a:rPr>
              <a:t>L</a:t>
            </a:r>
            <a:r>
              <a:rPr lang="zh-TW" altLang="en-US" b="0" i="0" dirty="0">
                <a:solidFill>
                  <a:srgbClr val="D1D5DB"/>
                </a:solidFill>
                <a:effectLst/>
                <a:latin typeface="Söhne"/>
              </a:rPr>
              <a:t>代表亮度，而</a:t>
            </a:r>
            <a:r>
              <a:rPr lang="en-US" altLang="zh-TW" b="0" i="0" dirty="0">
                <a:solidFill>
                  <a:srgbClr val="D1D5DB"/>
                </a:solidFill>
                <a:effectLst/>
                <a:latin typeface="Söhne"/>
              </a:rPr>
              <a:t>U</a:t>
            </a:r>
            <a:r>
              <a:rPr lang="zh-TW" altLang="en-US" b="0" i="0" dirty="0">
                <a:solidFill>
                  <a:srgbClr val="D1D5DB"/>
                </a:solidFill>
                <a:effectLst/>
                <a:latin typeface="Söhne"/>
              </a:rPr>
              <a:t>和</a:t>
            </a:r>
            <a:r>
              <a:rPr lang="en-US" altLang="zh-TW" b="0" i="0" dirty="0">
                <a:solidFill>
                  <a:srgbClr val="D1D5DB"/>
                </a:solidFill>
                <a:effectLst/>
                <a:latin typeface="Söhne"/>
              </a:rPr>
              <a:t>V</a:t>
            </a:r>
            <a:r>
              <a:rPr lang="zh-TW" altLang="en-US" b="0" i="0" dirty="0">
                <a:solidFill>
                  <a:srgbClr val="D1D5DB"/>
                </a:solidFill>
                <a:effectLst/>
                <a:latin typeface="Söhne"/>
              </a:rPr>
              <a:t>则是色度坐标，它们与色调和饱和度有关，但不是直接等同的。</a:t>
            </a:r>
            <a:endParaRPr lang="en-US" altLang="zh-TW" b="0" i="0" dirty="0">
              <a:solidFill>
                <a:srgbClr val="D1D5DB"/>
              </a:solidFill>
              <a:effectLst/>
              <a:latin typeface="Söhne"/>
            </a:endParaRPr>
          </a:p>
          <a:p>
            <a:pPr algn="l"/>
            <a:r>
              <a:rPr lang="zh-TW" altLang="en-US" b="0" i="0" dirty="0">
                <a:solidFill>
                  <a:srgbClr val="D1D5DB"/>
                </a:solidFill>
                <a:effectLst/>
                <a:latin typeface="Söhne"/>
              </a:rPr>
              <a:t>色调和饱和度通常与</a:t>
            </a:r>
            <a:r>
              <a:rPr lang="en-US" altLang="zh-TW" b="0" i="0" dirty="0">
                <a:solidFill>
                  <a:srgbClr val="D1D5DB"/>
                </a:solidFill>
                <a:effectLst/>
                <a:latin typeface="Söhne"/>
              </a:rPr>
              <a:t>HSL</a:t>
            </a:r>
            <a:r>
              <a:rPr lang="zh-TW" altLang="en-US" b="0" i="0" dirty="0">
                <a:solidFill>
                  <a:srgbClr val="D1D5DB"/>
                </a:solidFill>
                <a:effectLst/>
                <a:latin typeface="Söhne"/>
              </a:rPr>
              <a:t>或</a:t>
            </a:r>
            <a:r>
              <a:rPr lang="en-US" altLang="zh-TW" b="0" i="0" dirty="0">
                <a:solidFill>
                  <a:srgbClr val="D1D5DB"/>
                </a:solidFill>
                <a:effectLst/>
                <a:latin typeface="Söhne"/>
              </a:rPr>
              <a:t>HSV</a:t>
            </a:r>
            <a:r>
              <a:rPr lang="zh-TW" altLang="en-US" b="0" i="0" dirty="0">
                <a:solidFill>
                  <a:srgbClr val="D1D5DB"/>
                </a:solidFill>
                <a:effectLst/>
                <a:latin typeface="Söhne"/>
              </a:rPr>
              <a:t>颜色空间相关联，其中</a:t>
            </a:r>
            <a:r>
              <a:rPr lang="en-US" altLang="zh-TW" b="0" i="0" dirty="0">
                <a:solidFill>
                  <a:srgbClr val="D1D5DB"/>
                </a:solidFill>
                <a:effectLst/>
                <a:latin typeface="Söhne"/>
              </a:rPr>
              <a:t>H</a:t>
            </a:r>
            <a:r>
              <a:rPr lang="zh-TW" altLang="en-US" b="0" i="0" dirty="0">
                <a:solidFill>
                  <a:srgbClr val="D1D5DB"/>
                </a:solidFill>
                <a:effectLst/>
                <a:latin typeface="Söhne"/>
              </a:rPr>
              <a:t>代表色调，</a:t>
            </a:r>
            <a:r>
              <a:rPr lang="en-US" altLang="zh-TW" b="0" i="0" dirty="0">
                <a:solidFill>
                  <a:srgbClr val="D1D5DB"/>
                </a:solidFill>
                <a:effectLst/>
                <a:latin typeface="Söhne"/>
              </a:rPr>
              <a:t>S</a:t>
            </a:r>
            <a:r>
              <a:rPr lang="zh-TW" altLang="en-US" b="0" i="0" dirty="0">
                <a:solidFill>
                  <a:srgbClr val="D1D5DB"/>
                </a:solidFill>
                <a:effectLst/>
                <a:latin typeface="Söhne"/>
              </a:rPr>
              <a:t>代表饱和度。</a:t>
            </a:r>
            <a:endParaRPr lang="en-US" altLang="zh-TW" b="0" i="0" dirty="0">
              <a:solidFill>
                <a:srgbClr val="D1D5DB"/>
              </a:solidFill>
              <a:effectLst/>
              <a:latin typeface="Söhne"/>
            </a:endParaRPr>
          </a:p>
          <a:p>
            <a:pPr algn="l"/>
            <a:endParaRPr lang="zh-TW" altLang="en-US" b="0" i="0" dirty="0">
              <a:solidFill>
                <a:srgbClr val="D1D5DB"/>
              </a:solidFill>
              <a:effectLst/>
              <a:latin typeface="Söhne"/>
            </a:endParaRPr>
          </a:p>
          <a:p>
            <a:pPr algn="l"/>
            <a:r>
              <a:rPr lang="en-US" altLang="zh-TW" b="0" i="0" dirty="0">
                <a:solidFill>
                  <a:srgbClr val="D1D5DB"/>
                </a:solidFill>
                <a:effectLst/>
                <a:latin typeface="Söhne"/>
              </a:rPr>
              <a:t>LUV</a:t>
            </a:r>
            <a:r>
              <a:rPr lang="zh-TW" altLang="en-US" b="0" i="0" dirty="0">
                <a:solidFill>
                  <a:srgbClr val="D1D5DB"/>
                </a:solidFill>
                <a:effectLst/>
                <a:latin typeface="Söhne"/>
              </a:rPr>
              <a:t>颜色空间确实旨在更接近人类视觉对颜色的感知，并且是一种与物理亮度相对独立的颜色描述方式。</a:t>
            </a:r>
            <a:r>
              <a:rPr lang="en-US" altLang="zh-TW" b="0" i="0" dirty="0">
                <a:solidFill>
                  <a:srgbClr val="D1D5DB"/>
                </a:solidFill>
                <a:effectLst/>
                <a:latin typeface="Söhne"/>
              </a:rPr>
              <a:t>L</a:t>
            </a:r>
            <a:r>
              <a:rPr lang="zh-TW" altLang="en-US" b="0" i="0" dirty="0">
                <a:solidFill>
                  <a:srgbClr val="D1D5DB"/>
                </a:solidFill>
                <a:effectLst/>
                <a:latin typeface="Söhne"/>
              </a:rPr>
              <a:t>确实代表亮度，而</a:t>
            </a:r>
            <a:r>
              <a:rPr lang="en-US" altLang="zh-TW" b="0" i="0" dirty="0">
                <a:solidFill>
                  <a:srgbClr val="D1D5DB"/>
                </a:solidFill>
                <a:effectLst/>
                <a:latin typeface="Söhne"/>
              </a:rPr>
              <a:t>U</a:t>
            </a:r>
            <a:r>
              <a:rPr lang="zh-TW" altLang="en-US" b="0" i="0" dirty="0">
                <a:solidFill>
                  <a:srgbClr val="D1D5DB"/>
                </a:solidFill>
                <a:effectLst/>
                <a:latin typeface="Söhne"/>
              </a:rPr>
              <a:t>和</a:t>
            </a:r>
            <a:r>
              <a:rPr lang="en-US" altLang="zh-TW" b="0" i="0" dirty="0">
                <a:solidFill>
                  <a:srgbClr val="D1D5DB"/>
                </a:solidFill>
                <a:effectLst/>
                <a:latin typeface="Söhne"/>
              </a:rPr>
              <a:t>V</a:t>
            </a:r>
            <a:r>
              <a:rPr lang="zh-TW" altLang="en-US" b="0" i="0" dirty="0">
                <a:solidFill>
                  <a:srgbClr val="D1D5DB"/>
                </a:solidFill>
                <a:effectLst/>
                <a:latin typeface="Söhne"/>
              </a:rPr>
              <a:t>的色度坐标描述了颜色相对于白色点的变化。</a:t>
            </a:r>
            <a:endParaRPr lang="en-US" altLang="zh-TW" b="0" i="0" dirty="0">
              <a:solidFill>
                <a:srgbClr val="D1D5DB"/>
              </a:solidFill>
              <a:effectLst/>
              <a:latin typeface="Söhne"/>
            </a:endParaRPr>
          </a:p>
          <a:p>
            <a:pPr algn="l"/>
            <a:endParaRPr lang="zh-TW" altLang="en-US" b="0" i="0" dirty="0">
              <a:solidFill>
                <a:srgbClr val="D1D5DB"/>
              </a:solidFill>
              <a:effectLst/>
              <a:latin typeface="Söhne"/>
            </a:endParaRPr>
          </a:p>
          <a:p>
            <a:pPr algn="l"/>
            <a:r>
              <a:rPr lang="zh-TW" altLang="en-US" b="0" i="0" dirty="0">
                <a:solidFill>
                  <a:srgbClr val="D1D5DB"/>
                </a:solidFill>
                <a:effectLst/>
                <a:latin typeface="Söhne"/>
              </a:rPr>
              <a:t>二维</a:t>
            </a:r>
            <a:r>
              <a:rPr lang="en-US" altLang="zh-TW" b="0" i="0" dirty="0">
                <a:solidFill>
                  <a:srgbClr val="D1D5DB"/>
                </a:solidFill>
                <a:effectLst/>
                <a:latin typeface="Söhne"/>
              </a:rPr>
              <a:t>UV</a:t>
            </a:r>
            <a:r>
              <a:rPr lang="zh-TW" altLang="en-US" b="0" i="0" dirty="0">
                <a:solidFill>
                  <a:srgbClr val="D1D5DB"/>
                </a:solidFill>
                <a:effectLst/>
                <a:latin typeface="Söhne"/>
              </a:rPr>
              <a:t>色度图和三维</a:t>
            </a:r>
            <a:r>
              <a:rPr lang="en-US" altLang="zh-TW" b="0" i="0" dirty="0">
                <a:solidFill>
                  <a:srgbClr val="D1D5DB"/>
                </a:solidFill>
                <a:effectLst/>
                <a:latin typeface="Söhne"/>
              </a:rPr>
              <a:t>LUV</a:t>
            </a:r>
            <a:r>
              <a:rPr lang="zh-TW" altLang="en-US" b="0" i="0" dirty="0">
                <a:solidFill>
                  <a:srgbClr val="D1D5DB"/>
                </a:solidFill>
                <a:effectLst/>
                <a:latin typeface="Söhne"/>
              </a:rPr>
              <a:t>颜色空间的描述是正确的。二维</a:t>
            </a:r>
            <a:r>
              <a:rPr lang="en-US" altLang="zh-TW" b="0" i="0" dirty="0">
                <a:solidFill>
                  <a:srgbClr val="D1D5DB"/>
                </a:solidFill>
                <a:effectLst/>
                <a:latin typeface="Söhne"/>
              </a:rPr>
              <a:t>UV</a:t>
            </a:r>
            <a:r>
              <a:rPr lang="zh-TW" altLang="en-US" b="0" i="0" dirty="0">
                <a:solidFill>
                  <a:srgbClr val="D1D5DB"/>
                </a:solidFill>
                <a:effectLst/>
                <a:latin typeface="Söhne"/>
              </a:rPr>
              <a:t>色度图展示了色度的变化，不包含亮度信息，而三维</a:t>
            </a:r>
            <a:r>
              <a:rPr lang="en-US" altLang="zh-TW" b="0" i="0" dirty="0">
                <a:solidFill>
                  <a:srgbClr val="D1D5DB"/>
                </a:solidFill>
                <a:effectLst/>
                <a:latin typeface="Söhne"/>
              </a:rPr>
              <a:t>LUV</a:t>
            </a:r>
            <a:r>
              <a:rPr lang="zh-TW" altLang="en-US" b="0" i="0" dirty="0">
                <a:solidFill>
                  <a:srgbClr val="D1D5DB"/>
                </a:solidFill>
                <a:effectLst/>
                <a:latin typeface="Söhne"/>
              </a:rPr>
              <a:t>空间则加入了亮度维度，允许表示颜色的完整信息。</a:t>
            </a:r>
          </a:p>
          <a:p>
            <a:endParaRPr lang="en-US" altLang="zh-TW" strike="sngStrike" dirty="0"/>
          </a:p>
          <a:p>
            <a:pPr marL="171450" indent="-171450" algn="l">
              <a:buFont typeface="Arial" panose="020B0604020202020204" pitchFamily="34" charset="0"/>
              <a:buChar char="•"/>
            </a:pPr>
            <a:r>
              <a:rPr lang="zh-TW" altLang="en-US" b="0" i="0" dirty="0">
                <a:solidFill>
                  <a:srgbClr val="D1D5DB"/>
                </a:solidFill>
                <a:effectLst/>
                <a:latin typeface="Söhne"/>
              </a:rPr>
              <a:t>可以表示 颜色 在 這两个正交 構成平面上 的成分，描述了颜色相对于灰度的偏离程度</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108</a:t>
            </a:fld>
            <a:endParaRPr lang="zh-TW" altLang="en-US"/>
          </a:p>
        </p:txBody>
      </p:sp>
    </p:spTree>
    <p:extLst>
      <p:ext uri="{BB962C8B-B14F-4D97-AF65-F5344CB8AC3E}">
        <p14:creationId xmlns:p14="http://schemas.microsoft.com/office/powerpoint/2010/main" val="3907478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6079501D-8E40-0B4A-BCF5-09C129C5061A}" type="datetime1">
              <a:rPr lang="zh-TW" altLang="en-US" smtClean="0"/>
              <a:t>2024/3/25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9598815-12B3-A940-A663-F7D14163A556}" type="datetime1">
              <a:rPr lang="zh-TW" altLang="en-US" smtClean="0"/>
              <a:t>2024/3/25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D2A8AC8-FB82-6644-9BD1-42396C5BEB18}" type="datetime1">
              <a:rPr lang="zh-TW" altLang="en-US" smtClean="0"/>
              <a:t>2024/3/25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3D0113E-4F3B-D143-8FFE-26BC5BE2ADC3}" type="datetime1">
              <a:rPr lang="zh-TW" altLang="en-US" smtClean="0"/>
              <a:t>2024/3/25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B20B4A18-AD57-E74A-B60E-55A151F4D571}" type="datetime1">
              <a:rPr lang="zh-TW" altLang="en-US" smtClean="0"/>
              <a:t>2024/3/25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E1A25CA-8947-2F41-B132-30E2E51A9192}" type="datetime1">
              <a:rPr lang="zh-TW" altLang="en-US" smtClean="0"/>
              <a:t>2024/3/25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6A589FA8-B555-C848-AE60-6C117A6BE491}" type="datetime1">
              <a:rPr lang="zh-TW" altLang="en-US" smtClean="0"/>
              <a:t>2024/3/25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DB5B814E-DD89-9A42-8286-2C0BB8AA48B2}" type="datetime1">
              <a:rPr lang="zh-TW" altLang="en-US" smtClean="0"/>
              <a:t>2024/3/25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A6069DA-DB8D-F74E-BB9B-247113CB1ECB}" type="datetime1">
              <a:rPr lang="zh-TW" altLang="en-US" smtClean="0"/>
              <a:t>2024/3/25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5796F78-B009-6B46-91E9-A910B1DBF0CD}" type="datetime1">
              <a:rPr lang="zh-TW" altLang="en-US" smtClean="0"/>
              <a:t>2024/3/25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E66DAE-9BD0-9349-8ECE-BE891018400A}" type="datetime1">
              <a:rPr lang="zh-TW" altLang="en-US" smtClean="0"/>
              <a:t>2024/3/25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FABBB-B1B4-554E-8F54-387CE2717A42}" type="datetime1">
              <a:rPr lang="zh-TW" altLang="en-US" smtClean="0"/>
              <a:t>2024/3/25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BF6D-2D3A-41BA-8F36-2BF2F35F56ED}"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image" Target="../media/image880.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670.png"/></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102.png"/></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3.png"/></Relationships>
</file>

<file path=ppt/slides/_rels/slide113.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5.gif"/></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XHedu3KcPP0" TargetMode="External"/><Relationship Id="rId7" Type="http://schemas.openxmlformats.org/officeDocument/2006/relationships/hyperlink" Target="https://www.youtube.com/watch?v=C9vZ35T1TmU&amp;list=PLnPLskqK8ToCg_XzrlD2nGZBv_CscqU08&amp;index=2" TargetMode="External"/><Relationship Id="rId2" Type="http://schemas.openxmlformats.org/officeDocument/2006/relationships/hyperlink" Target="https://www.youtube.com/watch?v=yGXoep8dX6Q" TargetMode="External"/><Relationship Id="rId1" Type="http://schemas.openxmlformats.org/officeDocument/2006/relationships/slideLayout" Target="../slideLayouts/slideLayout2.xml"/><Relationship Id="rId6" Type="http://schemas.openxmlformats.org/officeDocument/2006/relationships/hyperlink" Target="https://www.youtube.com/watch?v=-YGgiOiG-LI" TargetMode="External"/><Relationship Id="rId5" Type="http://schemas.openxmlformats.org/officeDocument/2006/relationships/hyperlink" Target="https://www.youtube.com/watch?v=YlaWGd1cUms" TargetMode="External"/><Relationship Id="rId4" Type="http://schemas.openxmlformats.org/officeDocument/2006/relationships/hyperlink" Target="https://www.youtube.com/watch?v=piboGnmohYI"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hyperlink" Target="https://pic1.xuehuaimg.com/proxy/csdn/https:/img-blog.csdn.net/20140411113244171" TargetMode="External"/><Relationship Id="rId4" Type="http://schemas.openxmlformats.org/officeDocument/2006/relationships/image" Target="../media/image11.gif"/></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nprich.com/2021/04/27/%E6%A9%AB%E7%9C%8B%E6%88%90%E5%B6%BA%E5%81%B4%E6%88%90%E5%B3%AF%E2%80%A7%E9%81%A0%E8%BF%91%E9%AB%98%E4%BD%8E%E5%90%84%E4%B8%8D%E5%90%8C/"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uplay.it/en/gioco-da-tavolo-witchcraft-.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yJ7HSDvTdmg" TargetMode="External"/><Relationship Id="rId3" Type="http://schemas.openxmlformats.org/officeDocument/2006/relationships/slideLayout" Target="../slideLayouts/slideLayout2.xml"/><Relationship Id="rId7" Type="http://schemas.openxmlformats.org/officeDocument/2006/relationships/hyperlink" Target="https://www.youtube.com/watch?v=tWdJ-NFE6vY" TargetMode="External"/><Relationship Id="rId2" Type="http://schemas.openxmlformats.org/officeDocument/2006/relationships/video" Target="https://www.youtube.com/embed/tWdJ-NFE6vY?feature=oembed" TargetMode="External"/><Relationship Id="rId1" Type="http://schemas.openxmlformats.org/officeDocument/2006/relationships/video" Target="https://www.youtube.com/embed/yJ7HSDvTdmg?feature=oembed" TargetMode="Externa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2.wdp"/><Relationship Id="rId9" Type="http://schemas.openxmlformats.org/officeDocument/2006/relationships/image" Target="../media/image5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5.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00.pn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2.xml"/><Relationship Id="rId10" Type="http://schemas.openxmlformats.org/officeDocument/2006/relationships/image" Target="../media/image75.png"/><Relationship Id="rId4" Type="http://schemas.openxmlformats.org/officeDocument/2006/relationships/hyperlink" Target="https://www.geeksforgeeks.org/b-spline-curve-in-computer-graphics/" TargetMode="External"/><Relationship Id="rId9"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8.w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79.w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6.png"/><Relationship Id="rId4" Type="http://schemas.openxmlformats.org/officeDocument/2006/relationships/notesSlide" Target="../notesSlides/notesSlide86.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s://www.google.com/url?sa=i&amp;url=http%3A%2F%2Fopass.logdown.com%2Fposts%2F1153364&amp;psig=AOvVaw1_a7l-zyQT2oSbeidzugya&amp;ust=1646620256167000&amp;source=images&amp;cd=vfe&amp;ved=0CAwQjhxqFwoTCIDM4NG4sPYCFQAAAAAdAAAAABA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04801"/>
            <a:ext cx="7772400" cy="1470025"/>
          </a:xfrm>
        </p:spPr>
        <p:txBody>
          <a:bodyPr/>
          <a:lstStyle/>
          <a:p>
            <a:r>
              <a:rPr lang="zh-TW" altLang="zh-TW" b="1"/>
              <a:t>Advanced Computer Vision </a:t>
            </a:r>
            <a:endParaRPr lang="zh-TW" altLang="en-US"/>
          </a:p>
        </p:txBody>
      </p:sp>
      <p:sp>
        <p:nvSpPr>
          <p:cNvPr id="3" name="副標題 2"/>
          <p:cNvSpPr>
            <a:spLocks noGrp="1"/>
          </p:cNvSpPr>
          <p:nvPr>
            <p:ph type="subTitle" idx="1"/>
          </p:nvPr>
        </p:nvSpPr>
        <p:spPr>
          <a:xfrm>
            <a:off x="1371600" y="3260576"/>
            <a:ext cx="6400800" cy="1752600"/>
          </a:xfrm>
        </p:spPr>
        <p:txBody>
          <a:bodyPr/>
          <a:lstStyle/>
          <a:p>
            <a:r>
              <a:rPr lang="en-US" altLang="zh-TW"/>
              <a:t>Chapter 7</a:t>
            </a:r>
          </a:p>
          <a:p>
            <a:r>
              <a:rPr lang="en-US" altLang="zh-TW"/>
              <a:t>Feature Detection and Matching</a:t>
            </a:r>
            <a:endParaRPr lang="zh-TW" altLang="en-US"/>
          </a:p>
        </p:txBody>
      </p:sp>
      <p:sp>
        <p:nvSpPr>
          <p:cNvPr id="4" name="Text Box 4"/>
          <p:cNvSpPr txBox="1">
            <a:spLocks noChangeArrowheads="1"/>
          </p:cNvSpPr>
          <p:nvPr/>
        </p:nvSpPr>
        <p:spPr bwMode="auto">
          <a:xfrm>
            <a:off x="1371600" y="5042118"/>
            <a:ext cx="7772400" cy="1815882"/>
          </a:xfrm>
          <a:prstGeom prst="rect">
            <a:avLst/>
          </a:prstGeom>
          <a:noFill/>
          <a:ln w="9525">
            <a:noFill/>
            <a:miter lim="800000"/>
            <a:headEnd/>
            <a:tailEnd/>
          </a:ln>
          <a:effectLst/>
        </p:spPr>
        <p:txBody>
          <a:bodyPr wrap="square">
            <a:spAutoFit/>
          </a:bodyPr>
          <a:lstStyle/>
          <a:p>
            <a:pPr algn="r"/>
            <a:r>
              <a:rPr lang="en-US" altLang="zh-TW" sz="2800"/>
              <a:t>Presented by: </a:t>
            </a:r>
            <a:r>
              <a:rPr kumimoji="0" lang="en-US" altLang="zh-TW" sz="2800" err="1"/>
              <a:t>Kuan</a:t>
            </a:r>
            <a:r>
              <a:rPr kumimoji="0" lang="en-US" altLang="zh-TW" sz="2800"/>
              <a:t>-Hua Chao </a:t>
            </a:r>
            <a:r>
              <a:rPr kumimoji="0" lang="zh-TW" altLang="en-US" sz="2800"/>
              <a:t>趙冠華</a:t>
            </a:r>
            <a:br>
              <a:rPr kumimoji="0" lang="en-US" altLang="zh-TW" sz="2800"/>
            </a:br>
            <a:r>
              <a:rPr kumimoji="0" lang="en-US" altLang="zh-TW" sz="2800"/>
              <a:t>&amp; </a:t>
            </a:r>
            <a:r>
              <a:rPr lang="en-US" altLang="zh-TW" sz="2800" err="1"/>
              <a:t>Chiou</a:t>
            </a:r>
            <a:r>
              <a:rPr lang="en-US" altLang="zh-TW" sz="2800"/>
              <a:t>-Shann </a:t>
            </a:r>
            <a:r>
              <a:rPr lang="en-US" altLang="zh-TW" sz="2800" err="1"/>
              <a:t>Fuh</a:t>
            </a:r>
            <a:r>
              <a:rPr lang="en-US" altLang="zh-TW" sz="2800"/>
              <a:t> </a:t>
            </a:r>
            <a:r>
              <a:rPr kumimoji="0" lang="zh-TW" altLang="en-US" sz="2800"/>
              <a:t>傅楸善</a:t>
            </a:r>
            <a:br>
              <a:rPr kumimoji="0" lang="en-US" altLang="zh-TW" sz="2800"/>
            </a:br>
            <a:r>
              <a:rPr lang="en-US" altLang="zh-TW" sz="2800"/>
              <a:t>d11922030@ntu.edu.tw</a:t>
            </a:r>
          </a:p>
          <a:p>
            <a:pPr algn="r"/>
            <a:r>
              <a:rPr kumimoji="0" lang="en-US" altLang="zh-TW" sz="2800"/>
              <a:t>09</a:t>
            </a:r>
            <a:r>
              <a:rPr lang="en-US" altLang="zh-TW" sz="2800"/>
              <a:t>39625556</a:t>
            </a:r>
            <a:endParaRPr kumimoji="0" lang="en-US" altLang="zh-TW" sz="2800"/>
          </a:p>
        </p:txBody>
      </p:sp>
      <p:sp>
        <p:nvSpPr>
          <p:cNvPr id="5" name="投影片編號版面配置區 4">
            <a:extLst>
              <a:ext uri="{FF2B5EF4-FFF2-40B4-BE49-F238E27FC236}">
                <a16:creationId xmlns:a16="http://schemas.microsoft.com/office/drawing/2014/main" id="{EE2EA539-A0F3-448E-BB81-06ECA89465B6}"/>
              </a:ext>
            </a:extLst>
          </p:cNvPr>
          <p:cNvSpPr>
            <a:spLocks noGrp="1"/>
          </p:cNvSpPr>
          <p:nvPr>
            <p:ph type="sldNum" sz="quarter" idx="12"/>
          </p:nvPr>
        </p:nvSpPr>
        <p:spPr/>
        <p:txBody>
          <a:bodyPr/>
          <a:lstStyle/>
          <a:p>
            <a:fld id="{1336BF6D-2D3A-41BA-8F36-2BF2F35F56ED}" type="slidenum">
              <a:rPr lang="zh-TW" altLang="en-US" smtClean="0"/>
              <a:pPr/>
              <a:t>1</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plementing Animations | XP Framework">
            <a:extLst>
              <a:ext uri="{FF2B5EF4-FFF2-40B4-BE49-F238E27FC236}">
                <a16:creationId xmlns:a16="http://schemas.microsoft.com/office/drawing/2014/main" id="{BA955327-FAA5-4F7F-839A-BC28E42DD6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4293096"/>
            <a:ext cx="4572000" cy="209788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7AF2A80D-3AAF-41F5-809C-33B1729731D6}"/>
              </a:ext>
            </a:extLst>
          </p:cNvPr>
          <p:cNvSpPr>
            <a:spLocks noGrp="1"/>
          </p:cNvSpPr>
          <p:nvPr>
            <p:ph type="title"/>
          </p:nvPr>
        </p:nvSpPr>
        <p:spPr/>
        <p:txBody>
          <a:bodyPr/>
          <a:lstStyle/>
          <a:p>
            <a:r>
              <a:rPr lang="en-US" altLang="zh-TW"/>
              <a:t>7.1 Points and Patches (2/4)</a:t>
            </a:r>
            <a:endParaRPr lang="zh-TW" altLang="en-US"/>
          </a:p>
        </p:txBody>
      </p:sp>
      <p:pic>
        <p:nvPicPr>
          <p:cNvPr id="1026" name="Picture 2" descr="Unity3d Animation Frames Per Second Controller by Bcubedlabs">
            <a:extLst>
              <a:ext uri="{FF2B5EF4-FFF2-40B4-BE49-F238E27FC236}">
                <a16:creationId xmlns:a16="http://schemas.microsoft.com/office/drawing/2014/main" id="{570C9017-BEEA-40C1-97EF-BBFBD3E1E96C}"/>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33500" y="1958181"/>
            <a:ext cx="3886572" cy="2286219"/>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B0D89ED7-63B0-4A1F-A23B-9A8A958594E2}"/>
              </a:ext>
            </a:extLst>
          </p:cNvPr>
          <p:cNvSpPr txBox="1"/>
          <p:nvPr/>
        </p:nvSpPr>
        <p:spPr>
          <a:xfrm>
            <a:off x="1333500" y="1263154"/>
            <a:ext cx="4852055" cy="646331"/>
          </a:xfrm>
          <a:prstGeom prst="rect">
            <a:avLst/>
          </a:prstGeom>
          <a:noFill/>
        </p:spPr>
        <p:txBody>
          <a:bodyPr wrap="square" rtlCol="0">
            <a:spAutoFit/>
          </a:bodyPr>
          <a:lstStyle/>
          <a:p>
            <a:pPr marL="571500" indent="-571500">
              <a:buFont typeface="Arial" panose="020B0604020202020204" pitchFamily="34" charset="0"/>
              <a:buChar char="•"/>
            </a:pPr>
            <a:r>
              <a:rPr lang="en-US" altLang="zh-TW" sz="3600"/>
              <a:t>Video sequences</a:t>
            </a:r>
            <a:endParaRPr lang="zh-TW" altLang="en-US" sz="3600"/>
          </a:p>
        </p:txBody>
      </p:sp>
      <p:sp>
        <p:nvSpPr>
          <p:cNvPr id="3" name="投影片編號版面配置區 2">
            <a:extLst>
              <a:ext uri="{FF2B5EF4-FFF2-40B4-BE49-F238E27FC236}">
                <a16:creationId xmlns:a16="http://schemas.microsoft.com/office/drawing/2014/main" id="{6030E19C-A2C7-4E82-F54B-107D6A9B3CF0}"/>
              </a:ext>
            </a:extLst>
          </p:cNvPr>
          <p:cNvSpPr>
            <a:spLocks noGrp="1"/>
          </p:cNvSpPr>
          <p:nvPr>
            <p:ph type="sldNum" sz="quarter" idx="12"/>
          </p:nvPr>
        </p:nvSpPr>
        <p:spPr/>
        <p:txBody>
          <a:bodyPr/>
          <a:lstStyle/>
          <a:p>
            <a:fld id="{1336BF6D-2D3A-41BA-8F36-2BF2F35F56ED}" type="slidenum">
              <a:rPr lang="zh-TW" altLang="en-US" smtClean="0"/>
              <a:pPr/>
              <a:t>10</a:t>
            </a:fld>
            <a:endParaRPr lang="zh-TW" altLang="en-US"/>
          </a:p>
        </p:txBody>
      </p:sp>
    </p:spTree>
    <p:extLst>
      <p:ext uri="{BB962C8B-B14F-4D97-AF65-F5344CB8AC3E}">
        <p14:creationId xmlns:p14="http://schemas.microsoft.com/office/powerpoint/2010/main" val="399095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Vanishing Points (2/5)</a:t>
            </a:r>
            <a:endParaRPr lang="zh-TW" altLang="en-US"/>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altLang="zh-TW" dirty="0"/>
                  <a:t>The </a:t>
                </a:r>
                <a:r>
                  <a:rPr lang="en-US" altLang="zh-TW" b="1" u="sng" dirty="0"/>
                  <a:t>location</a:t>
                </a:r>
                <a:r>
                  <a:rPr lang="en-US" altLang="zh-TW" dirty="0"/>
                  <a:t> of vanishing point </a:t>
                </a:r>
                <a:r>
                  <a:rPr lang="en-US" altLang="zh-TW" b="1" u="sng" dirty="0"/>
                  <a:t>hypothesis</a:t>
                </a:r>
                <a:r>
                  <a:rPr lang="en-US" altLang="zh-TW" dirty="0"/>
                  <a:t>:</a:t>
                </a:r>
                <a:br>
                  <a:rPr lang="en-US" altLang="zh-TW" dirty="0"/>
                </a:br>
                <a:endParaRPr lang="en-US" altLang="zh-TW" dirty="0"/>
              </a:p>
              <a:p>
                <a:pPr marL="0" indent="0">
                  <a:buNone/>
                </a:pPr>
                <a14:m>
                  <m:oMathPara xmlns:m="http://schemas.openxmlformats.org/officeDocument/2006/math">
                    <m:oMathParaPr>
                      <m:jc m:val="centerGroup"/>
                    </m:oMathParaPr>
                    <m:oMath xmlns:m="http://schemas.openxmlformats.org/officeDocument/2006/math">
                      <m:sSub>
                        <m:sSubPr>
                          <m:ctrlPr>
                            <a:rPr lang="en-US" altLang="zh-TW" sz="4000" i="1" dirty="0">
                              <a:latin typeface="Cambria Math" panose="02040503050406030204" pitchFamily="18" charset="0"/>
                            </a:rPr>
                          </m:ctrlPr>
                        </m:sSubPr>
                        <m:e>
                          <m:r>
                            <a:rPr lang="en-US" altLang="zh-TW" sz="4000" i="1" dirty="0">
                              <a:latin typeface="Cambria Math" panose="02040503050406030204" pitchFamily="18" charset="0"/>
                            </a:rPr>
                            <m:t>𝑣</m:t>
                          </m:r>
                        </m:e>
                        <m:sub>
                          <m:r>
                            <a:rPr lang="en-US" altLang="zh-TW" sz="4000" i="1" dirty="0">
                              <a:latin typeface="Cambria Math" panose="02040503050406030204" pitchFamily="18" charset="0"/>
                            </a:rPr>
                            <m:t>𝑖𝑗</m:t>
                          </m:r>
                        </m:sub>
                      </m:sSub>
                      <m:r>
                        <a:rPr lang="en-US" altLang="zh-TW" sz="4000" b="0" i="1" dirty="0" smtClean="0">
                          <a:latin typeface="Cambria Math" panose="02040503050406030204" pitchFamily="18" charset="0"/>
                        </a:rPr>
                        <m:t>=</m:t>
                      </m:r>
                      <m:sSub>
                        <m:sSubPr>
                          <m:ctrlPr>
                            <a:rPr lang="en-US" altLang="zh-TW" sz="4000" i="1" u="none" dirty="0" smtClean="0">
                              <a:latin typeface="Cambria Math" panose="02040503050406030204" pitchFamily="18" charset="0"/>
                            </a:rPr>
                          </m:ctrlPr>
                        </m:sSubPr>
                        <m:e>
                          <m:acc>
                            <m:accPr>
                              <m:chr m:val="̂"/>
                              <m:ctrlPr>
                                <a:rPr lang="en-US" altLang="zh-TW" sz="4000" i="1" u="none" dirty="0" smtClean="0">
                                  <a:latin typeface="Cambria Math" panose="02040503050406030204" pitchFamily="18" charset="0"/>
                                </a:rPr>
                              </m:ctrlPr>
                            </m:accPr>
                            <m:e>
                              <m:r>
                                <a:rPr lang="en-US" altLang="zh-TW" sz="4000" b="0" i="1" u="none" dirty="0" smtClean="0">
                                  <a:latin typeface="Cambria Math" panose="02040503050406030204" pitchFamily="18" charset="0"/>
                                </a:rPr>
                                <m:t>𝑚</m:t>
                              </m:r>
                            </m:e>
                          </m:acc>
                        </m:e>
                        <m:sub>
                          <m:r>
                            <a:rPr lang="en-US" altLang="zh-TW" sz="4000" b="0" i="1" u="none" dirty="0" smtClean="0">
                              <a:latin typeface="Cambria Math" panose="02040503050406030204" pitchFamily="18" charset="0"/>
                            </a:rPr>
                            <m:t>𝑖</m:t>
                          </m:r>
                        </m:sub>
                      </m:sSub>
                      <m:r>
                        <a:rPr lang="en-US" altLang="zh-TW" sz="4000" b="0" i="1" u="none" dirty="0" smtClean="0">
                          <a:latin typeface="Cambria Math" panose="02040503050406030204" pitchFamily="18" charset="0"/>
                          <a:ea typeface="Cambria Math" panose="02040503050406030204" pitchFamily="18" charset="0"/>
                        </a:rPr>
                        <m:t>×</m:t>
                      </m:r>
                      <m:sSub>
                        <m:sSubPr>
                          <m:ctrlPr>
                            <a:rPr lang="en-US" altLang="zh-TW" sz="4000" i="1" u="none" dirty="0" smtClean="0">
                              <a:latin typeface="Cambria Math" panose="02040503050406030204" pitchFamily="18" charset="0"/>
                            </a:rPr>
                          </m:ctrlPr>
                        </m:sSubPr>
                        <m:e>
                          <m:acc>
                            <m:accPr>
                              <m:chr m:val="̂"/>
                              <m:ctrlPr>
                                <a:rPr lang="en-US" altLang="zh-TW" sz="4000" i="1" u="none" dirty="0" smtClean="0">
                                  <a:latin typeface="Cambria Math" panose="02040503050406030204" pitchFamily="18" charset="0"/>
                                </a:rPr>
                              </m:ctrlPr>
                            </m:accPr>
                            <m:e>
                              <m:r>
                                <a:rPr lang="en-US" altLang="zh-TW" sz="4000" b="0" i="1" u="none" dirty="0" smtClean="0">
                                  <a:latin typeface="Cambria Math" panose="02040503050406030204" pitchFamily="18" charset="0"/>
                                </a:rPr>
                                <m:t>𝑚</m:t>
                              </m:r>
                            </m:e>
                          </m:acc>
                        </m:e>
                        <m:sub>
                          <m:r>
                            <a:rPr lang="en-US" altLang="zh-TW" sz="4000" b="0" i="1" u="none" dirty="0" smtClean="0">
                              <a:latin typeface="Cambria Math" panose="02040503050406030204" pitchFamily="18" charset="0"/>
                            </a:rPr>
                            <m:t>𝑗</m:t>
                          </m:r>
                        </m:sub>
                      </m:sSub>
                    </m:oMath>
                  </m:oMathPara>
                </a14:m>
                <a:endParaRPr lang="en-US" altLang="zh-TW" dirty="0"/>
              </a:p>
              <a:p>
                <a:pPr marL="0" indent="0">
                  <a:buNone/>
                </a:pPr>
                <a:endParaRPr lang="en-US" altLang="zh-TW" dirty="0"/>
              </a:p>
              <a:p>
                <a:pPr lvl="1"/>
                <a14:m>
                  <m:oMath xmlns:m="http://schemas.openxmlformats.org/officeDocument/2006/math">
                    <m:r>
                      <a:rPr lang="en-US" altLang="zh-TW" b="1" i="1" u="sng" dirty="0" smtClean="0">
                        <a:latin typeface="Cambria Math" panose="02040503050406030204" pitchFamily="18" charset="0"/>
                      </a:rPr>
                      <m:t>𝒎</m:t>
                    </m:r>
                  </m:oMath>
                </a14:m>
                <a:r>
                  <a:rPr lang="en-US" altLang="zh-TW" b="1" u="sng" dirty="0"/>
                  <a:t>: line equations</a:t>
                </a:r>
                <a:r>
                  <a:rPr lang="en-US" altLang="zh-TW" dirty="0"/>
                  <a:t> in 3D representation</a:t>
                </a:r>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852" t="-1681"/>
                </a:stretch>
              </a:blipFill>
            </p:spPr>
            <p:txBody>
              <a:bodyPr/>
              <a:lstStyle/>
              <a:p>
                <a:r>
                  <a:rPr lang="zh-TW" altLang="en-US">
                    <a:noFill/>
                  </a:rPr>
                  <a:t> </a:t>
                </a:r>
              </a:p>
            </p:txBody>
          </p:sp>
        </mc:Fallback>
      </mc:AlternateContent>
      <p:sp>
        <p:nvSpPr>
          <p:cNvPr id="5" name="投影片編號版面配置區 4">
            <a:extLst>
              <a:ext uri="{FF2B5EF4-FFF2-40B4-BE49-F238E27FC236}">
                <a16:creationId xmlns:a16="http://schemas.microsoft.com/office/drawing/2014/main" id="{B3E233BD-7130-2B01-8E3A-6A35203F97CC}"/>
              </a:ext>
            </a:extLst>
          </p:cNvPr>
          <p:cNvSpPr>
            <a:spLocks noGrp="1"/>
          </p:cNvSpPr>
          <p:nvPr>
            <p:ph type="sldNum" sz="quarter" idx="12"/>
          </p:nvPr>
        </p:nvSpPr>
        <p:spPr/>
        <p:txBody>
          <a:bodyPr/>
          <a:lstStyle/>
          <a:p>
            <a:fld id="{1336BF6D-2D3A-41BA-8F36-2BF2F35F56ED}" type="slidenum">
              <a:rPr lang="zh-TW" altLang="en-US" smtClean="0"/>
              <a:pPr/>
              <a:t>100</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Vanishing Points (3/5)</a:t>
            </a:r>
            <a:endParaRPr lang="zh-TW" altLang="en-US"/>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57199" y="1600200"/>
                <a:ext cx="8404167" cy="4525963"/>
              </a:xfrm>
            </p:spPr>
            <p:txBody>
              <a:bodyPr>
                <a:normAutofit lnSpcReduction="10000"/>
              </a:bodyPr>
              <a:lstStyle/>
              <a:p>
                <a:r>
                  <a:rPr lang="en-US" altLang="zh-TW" dirty="0"/>
                  <a:t>Corresponding </a:t>
                </a:r>
                <a:r>
                  <a:rPr lang="en-US" altLang="zh-TW" b="1" u="sng" dirty="0"/>
                  <a:t>weight</a:t>
                </a:r>
                <a:r>
                  <a:rPr lang="en-US" altLang="zh-TW" dirty="0"/>
                  <a:t>: </a:t>
                </a:r>
                <a:br>
                  <a:rPr lang="en-US" altLang="zh-TW" dirty="0"/>
                </a:br>
                <a:endParaRPr lang="en-US" altLang="zh-TW" dirty="0"/>
              </a:p>
              <a:p>
                <a:pPr marL="0" indent="0">
                  <a:buNone/>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rPr>
                          </m:ctrlPr>
                        </m:sSubPr>
                        <m:e>
                          <m:r>
                            <a:rPr lang="en-US" altLang="zh-TW" b="0" i="1" dirty="0" smtClean="0">
                              <a:latin typeface="Cambria Math" panose="02040503050406030204" pitchFamily="18" charset="0"/>
                            </a:rPr>
                            <m:t>𝑤</m:t>
                          </m:r>
                        </m:e>
                        <m:sub>
                          <m:r>
                            <a:rPr lang="en-US" altLang="zh-TW" i="1" dirty="0">
                              <a:latin typeface="Cambria Math" panose="02040503050406030204" pitchFamily="18" charset="0"/>
                            </a:rPr>
                            <m:t>𝑖𝑗</m:t>
                          </m:r>
                        </m:sub>
                      </m:sSub>
                      <m:r>
                        <a:rPr lang="en-US" altLang="zh-TW" b="0" i="1" dirty="0" smtClean="0">
                          <a:latin typeface="Cambria Math" panose="02040503050406030204" pitchFamily="18" charset="0"/>
                        </a:rPr>
                        <m:t>=</m:t>
                      </m:r>
                      <m:d>
                        <m:dPr>
                          <m:begChr m:val="‖"/>
                          <m:endChr m:val="‖"/>
                          <m:ctrlPr>
                            <a:rPr lang="en-US" altLang="zh-TW" i="1" dirty="0">
                              <a:latin typeface="Cambria Math" panose="02040503050406030204" pitchFamily="18" charset="0"/>
                            </a:rPr>
                          </m:ctrlPr>
                        </m:dPr>
                        <m:e>
                          <m:sSub>
                            <m:sSubPr>
                              <m:ctrlPr>
                                <a:rPr lang="en-US" altLang="zh-TW" i="1" dirty="0">
                                  <a:latin typeface="Cambria Math" panose="02040503050406030204" pitchFamily="18" charset="0"/>
                                </a:rPr>
                              </m:ctrlPr>
                            </m:sSubPr>
                            <m:e>
                              <m:r>
                                <a:rPr lang="en-US" altLang="zh-TW" i="1" dirty="0">
                                  <a:latin typeface="Cambria Math" panose="02040503050406030204" pitchFamily="18" charset="0"/>
                                </a:rPr>
                                <m:t>𝑣</m:t>
                              </m:r>
                            </m:e>
                            <m:sub>
                              <m:r>
                                <a:rPr lang="en-US" altLang="zh-TW" i="1" dirty="0">
                                  <a:latin typeface="Cambria Math" panose="02040503050406030204" pitchFamily="18" charset="0"/>
                                </a:rPr>
                                <m:t>𝑖𝑗</m:t>
                              </m:r>
                            </m:sub>
                          </m:sSub>
                        </m:e>
                      </m:d>
                      <m:sSub>
                        <m:sSubPr>
                          <m:ctrlPr>
                            <a:rPr lang="x-none" altLang="zh-TW" i="1">
                              <a:latin typeface="Cambria Math" panose="02040503050406030204" pitchFamily="18" charset="0"/>
                            </a:rPr>
                          </m:ctrlPr>
                        </m:sSubPr>
                        <m:e>
                          <m:r>
                            <a:rPr lang="x-none" altLang="zh-TW">
                              <a:latin typeface="Cambria Math" panose="02040503050406030204" pitchFamily="18" charset="0"/>
                            </a:rPr>
                            <m:t>𝑙</m:t>
                          </m:r>
                        </m:e>
                        <m:sub>
                          <m:r>
                            <a:rPr lang="x-none" altLang="zh-TW">
                              <a:latin typeface="Cambria Math" panose="02040503050406030204" pitchFamily="18" charset="0"/>
                            </a:rPr>
                            <m:t>𝑖</m:t>
                          </m:r>
                        </m:sub>
                      </m:sSub>
                      <m:sSub>
                        <m:sSubPr>
                          <m:ctrlPr>
                            <a:rPr lang="x-none" altLang="zh-TW" i="1">
                              <a:latin typeface="Cambria Math" panose="02040503050406030204" pitchFamily="18" charset="0"/>
                            </a:rPr>
                          </m:ctrlPr>
                        </m:sSubPr>
                        <m:e>
                          <m:r>
                            <a:rPr lang="x-none" altLang="zh-TW">
                              <a:latin typeface="Cambria Math" panose="02040503050406030204" pitchFamily="18" charset="0"/>
                            </a:rPr>
                            <m:t>𝑙</m:t>
                          </m:r>
                        </m:e>
                        <m:sub>
                          <m:r>
                            <a:rPr lang="x-none" altLang="zh-TW">
                              <a:latin typeface="Cambria Math" panose="02040503050406030204" pitchFamily="18" charset="0"/>
                            </a:rPr>
                            <m:t>𝑗</m:t>
                          </m:r>
                        </m:sub>
                      </m:sSub>
                    </m:oMath>
                  </m:oMathPara>
                </a14:m>
                <a:endParaRPr lang="en-US" altLang="zh-TW" dirty="0"/>
              </a:p>
              <a:p>
                <a:pPr lvl="1"/>
                <a:endParaRPr lang="en-US" altLang="zh-TW" dirty="0"/>
              </a:p>
              <a:p>
                <a:pPr lvl="1"/>
                <a14:m>
                  <m:oMath xmlns:m="http://schemas.openxmlformats.org/officeDocument/2006/math">
                    <m:sSub>
                      <m:sSubPr>
                        <m:ctrlPr>
                          <a:rPr lang="x-none" altLang="zh-TW" i="1">
                            <a:latin typeface="Cambria Math" panose="02040503050406030204" pitchFamily="18" charset="0"/>
                          </a:rPr>
                        </m:ctrlPr>
                      </m:sSubPr>
                      <m:e>
                        <m:r>
                          <a:rPr lang="x-none" altLang="zh-TW">
                            <a:latin typeface="Cambria Math" panose="02040503050406030204" pitchFamily="18" charset="0"/>
                          </a:rPr>
                          <m:t>𝑙</m:t>
                        </m:r>
                      </m:e>
                      <m:sub>
                        <m:r>
                          <a:rPr lang="x-none" altLang="zh-TW">
                            <a:latin typeface="Cambria Math" panose="02040503050406030204" pitchFamily="18" charset="0"/>
                          </a:rPr>
                          <m:t>𝑖</m:t>
                        </m:r>
                      </m:sub>
                    </m:sSub>
                    <m:r>
                      <a:rPr lang="x-none" altLang="zh-TW">
                        <a:latin typeface="Cambria Math" panose="02040503050406030204" pitchFamily="18" charset="0"/>
                      </a:rPr>
                      <m:t>,</m:t>
                    </m:r>
                    <m:r>
                      <a:rPr lang="x-none" altLang="zh-TW" i="1">
                        <a:latin typeface="Cambria Math" panose="02040503050406030204" pitchFamily="18" charset="0"/>
                      </a:rPr>
                      <m:t> </m:t>
                    </m:r>
                    <m:sSub>
                      <m:sSubPr>
                        <m:ctrlPr>
                          <a:rPr lang="x-none" altLang="zh-TW" i="1">
                            <a:latin typeface="Cambria Math" panose="02040503050406030204" pitchFamily="18" charset="0"/>
                          </a:rPr>
                        </m:ctrlPr>
                      </m:sSubPr>
                      <m:e>
                        <m:r>
                          <a:rPr lang="x-none" altLang="zh-TW">
                            <a:latin typeface="Cambria Math" panose="02040503050406030204" pitchFamily="18" charset="0"/>
                          </a:rPr>
                          <m:t>𝑙</m:t>
                        </m:r>
                      </m:e>
                      <m:sub>
                        <m:r>
                          <a:rPr lang="x-none" altLang="zh-TW">
                            <a:latin typeface="Cambria Math" panose="02040503050406030204" pitchFamily="18" charset="0"/>
                          </a:rPr>
                          <m:t>𝑗</m:t>
                        </m:r>
                      </m:sub>
                    </m:sSub>
                  </m:oMath>
                </a14:m>
                <a:r>
                  <a:rPr lang="en-US" altLang="zh-TW" dirty="0"/>
                  <a:t>: corresponding </a:t>
                </a:r>
                <a:r>
                  <a:rPr lang="en-US" altLang="zh-TW" b="1" u="sng" dirty="0"/>
                  <a:t>line segment lengths</a:t>
                </a:r>
              </a:p>
              <a:p>
                <a:endParaRPr lang="en-US" altLang="zh-TW" dirty="0"/>
              </a:p>
              <a:p>
                <a:r>
                  <a:rPr lang="en-US" altLang="zh-TW" dirty="0"/>
                  <a:t>This has the desirable effect of </a:t>
                </a:r>
                <a:r>
                  <a:rPr lang="en-US" altLang="zh-TW" b="1" u="sng" dirty="0" err="1"/>
                  <a:t>downweighting</a:t>
                </a:r>
                <a:r>
                  <a:rPr lang="en-US" altLang="zh-TW" dirty="0"/>
                  <a:t> </a:t>
                </a:r>
                <a:r>
                  <a:rPr lang="en-US" altLang="zh-TW" b="1" u="sng" dirty="0"/>
                  <a:t>(near-)collinear </a:t>
                </a:r>
                <a:r>
                  <a:rPr lang="en-US" altLang="zh-TW" dirty="0"/>
                  <a:t>line segments and </a:t>
                </a:r>
                <a:br>
                  <a:rPr lang="en-US" altLang="zh-TW" dirty="0"/>
                </a:br>
                <a:r>
                  <a:rPr lang="en-US" altLang="zh-TW" b="1" u="sng" dirty="0"/>
                  <a:t>short</a:t>
                </a:r>
                <a:r>
                  <a:rPr lang="en-US" altLang="zh-TW" dirty="0"/>
                  <a:t> line segments.</a:t>
                </a:r>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199" y="1600200"/>
                <a:ext cx="8404167" cy="4525963"/>
              </a:xfrm>
              <a:blipFill>
                <a:blip r:embed="rId3"/>
                <a:stretch>
                  <a:fillRect l="-1813" t="-3081" r="-151" b="-2801"/>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49DBE1DE-C314-9B89-217B-7C2BFE92B98C}"/>
              </a:ext>
            </a:extLst>
          </p:cNvPr>
          <p:cNvSpPr>
            <a:spLocks noGrp="1"/>
          </p:cNvSpPr>
          <p:nvPr>
            <p:ph type="sldNum" sz="quarter" idx="12"/>
          </p:nvPr>
        </p:nvSpPr>
        <p:spPr/>
        <p:txBody>
          <a:bodyPr/>
          <a:lstStyle/>
          <a:p>
            <a:fld id="{1336BF6D-2D3A-41BA-8F36-2BF2F35F56ED}" type="slidenum">
              <a:rPr lang="zh-TW" altLang="en-US" smtClean="0"/>
              <a:pPr/>
              <a:t>101</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Vanishing Points (4/5)</a:t>
            </a:r>
            <a:endParaRPr lang="zh-TW" altLang="en-US"/>
          </a:p>
        </p:txBody>
      </p:sp>
      <p:pic>
        <p:nvPicPr>
          <p:cNvPr id="2050" name="Picture 2"/>
          <p:cNvPicPr>
            <a:picLocks noChangeAspect="1" noChangeArrowheads="1"/>
          </p:cNvPicPr>
          <p:nvPr/>
        </p:nvPicPr>
        <p:blipFill>
          <a:blip r:embed="rId3" cstate="print"/>
          <a:srcRect/>
          <a:stretch>
            <a:fillRect/>
          </a:stretch>
        </p:blipFill>
        <p:spPr bwMode="auto">
          <a:xfrm>
            <a:off x="0" y="1714488"/>
            <a:ext cx="9144000" cy="3160369"/>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8311ACE4-5F8E-4120-B154-4AF7CB72FF95}"/>
                  </a:ext>
                </a:extLst>
              </p:cNvPr>
              <p:cNvSpPr txBox="1"/>
              <p:nvPr/>
            </p:nvSpPr>
            <p:spPr>
              <a:xfrm>
                <a:off x="2519772" y="5013176"/>
                <a:ext cx="4104456"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3600" i="1" smtClean="0">
                              <a:latin typeface="Cambria Math" panose="02040503050406030204" pitchFamily="18" charset="0"/>
                            </a:rPr>
                          </m:ctrlPr>
                        </m:sSubPr>
                        <m:e>
                          <m:r>
                            <m:rPr>
                              <m:sty m:val="p"/>
                            </m:rPr>
                            <a:rPr lang="en-US" altLang="zh-TW" sz="3600" i="1">
                              <a:latin typeface="Cambria Math" panose="02040503050406030204" pitchFamily="18" charset="0"/>
                            </a:rPr>
                            <m:t>A</m:t>
                          </m:r>
                        </m:e>
                        <m:sub>
                          <m:r>
                            <a:rPr lang="en-US" altLang="zh-TW" sz="3600" b="0" i="1" smtClean="0">
                              <a:latin typeface="Cambria Math" panose="02040503050406030204" pitchFamily="18" charset="0"/>
                            </a:rPr>
                            <m:t>𝑖</m:t>
                          </m:r>
                        </m:sub>
                      </m:sSub>
                      <m:r>
                        <a:rPr lang="en-US" altLang="zh-TW" sz="3600" b="0" i="1" smtClean="0">
                          <a:latin typeface="Cambria Math" panose="02040503050406030204" pitchFamily="18" charset="0"/>
                        </a:rPr>
                        <m:t>=</m:t>
                      </m:r>
                      <m:d>
                        <m:dPr>
                          <m:begChr m:val="|"/>
                          <m:endChr m:val="|"/>
                          <m:ctrlPr>
                            <a:rPr lang="en-US" altLang="zh-TW" sz="3600" b="0" i="1" smtClean="0">
                              <a:latin typeface="Cambria Math" panose="02040503050406030204" pitchFamily="18" charset="0"/>
                            </a:rPr>
                          </m:ctrlPr>
                        </m:dPr>
                        <m:e>
                          <m:d>
                            <m:dPr>
                              <m:ctrlPr>
                                <a:rPr lang="en-US" altLang="zh-TW" sz="3600" b="0" i="1" smtClean="0">
                                  <a:latin typeface="Cambria Math" panose="02040503050406030204" pitchFamily="18" charset="0"/>
                                </a:rPr>
                              </m:ctrlPr>
                            </m:dPr>
                            <m:e>
                              <m:sSub>
                                <m:sSubPr>
                                  <m:ctrlPr>
                                    <a:rPr lang="en-US" altLang="zh-TW" sz="3600" b="0" i="1" smtClean="0">
                                      <a:latin typeface="Cambria Math" panose="02040503050406030204" pitchFamily="18" charset="0"/>
                                    </a:rPr>
                                  </m:ctrlPr>
                                </m:sSubPr>
                                <m:e>
                                  <m:r>
                                    <a:rPr lang="en-US" altLang="zh-TW" sz="3600" b="0" i="1" smtClean="0">
                                      <a:latin typeface="Cambria Math" panose="02040503050406030204" pitchFamily="18" charset="0"/>
                                    </a:rPr>
                                    <m:t>𝑃</m:t>
                                  </m:r>
                                </m:e>
                                <m:sub>
                                  <m:r>
                                    <a:rPr lang="en-US" altLang="zh-TW" sz="3600" b="0" i="1" smtClean="0">
                                      <a:latin typeface="Cambria Math" panose="02040503050406030204" pitchFamily="18" charset="0"/>
                                    </a:rPr>
                                    <m:t>𝑖</m:t>
                                  </m:r>
                                  <m:r>
                                    <a:rPr lang="en-US" altLang="zh-TW" sz="3600" b="0" i="1" smtClean="0">
                                      <a:latin typeface="Cambria Math" panose="02040503050406030204" pitchFamily="18" charset="0"/>
                                    </a:rPr>
                                    <m:t>0</m:t>
                                  </m:r>
                                </m:sub>
                              </m:sSub>
                              <m:r>
                                <a:rPr lang="en-US" altLang="zh-TW" sz="3600" b="0" i="1" smtClean="0">
                                  <a:latin typeface="Cambria Math" panose="02040503050406030204" pitchFamily="18" charset="0"/>
                                  <a:ea typeface="Cambria Math" panose="02040503050406030204" pitchFamily="18" charset="0"/>
                                </a:rPr>
                                <m:t>×</m:t>
                              </m:r>
                              <m:sSub>
                                <m:sSubPr>
                                  <m:ctrlPr>
                                    <a:rPr lang="en-US" altLang="zh-TW" sz="3600" b="0" i="1" smtClean="0">
                                      <a:latin typeface="Cambria Math" panose="02040503050406030204" pitchFamily="18" charset="0"/>
                                      <a:ea typeface="Cambria Math" panose="02040503050406030204" pitchFamily="18" charset="0"/>
                                    </a:rPr>
                                  </m:ctrlPr>
                                </m:sSubPr>
                                <m:e>
                                  <m:r>
                                    <a:rPr lang="en-US" altLang="zh-TW" sz="3600" b="0" i="1" smtClean="0">
                                      <a:latin typeface="Cambria Math" panose="02040503050406030204" pitchFamily="18" charset="0"/>
                                      <a:ea typeface="Cambria Math" panose="02040503050406030204" pitchFamily="18" charset="0"/>
                                    </a:rPr>
                                    <m:t>𝑃</m:t>
                                  </m:r>
                                </m:e>
                                <m:sub>
                                  <m:r>
                                    <a:rPr lang="en-US" altLang="zh-TW" sz="3600" b="0" i="1" smtClean="0">
                                      <a:latin typeface="Cambria Math" panose="02040503050406030204" pitchFamily="18" charset="0"/>
                                      <a:ea typeface="Cambria Math" panose="02040503050406030204" pitchFamily="18" charset="0"/>
                                    </a:rPr>
                                    <m:t>𝑖</m:t>
                                  </m:r>
                                  <m:r>
                                    <a:rPr lang="en-US" altLang="zh-TW" sz="3600" b="0" i="1" smtClean="0">
                                      <a:latin typeface="Cambria Math" panose="02040503050406030204" pitchFamily="18" charset="0"/>
                                      <a:ea typeface="Cambria Math" panose="02040503050406030204" pitchFamily="18" charset="0"/>
                                    </a:rPr>
                                    <m:t>1</m:t>
                                  </m:r>
                                </m:sub>
                              </m:sSub>
                            </m:e>
                          </m:d>
                          <m:r>
                            <a:rPr lang="en-US" altLang="zh-TW" sz="3600" b="0" i="1" smtClean="0">
                              <a:latin typeface="Cambria Math" panose="02040503050406030204" pitchFamily="18" charset="0"/>
                              <a:ea typeface="Cambria Math" panose="02040503050406030204" pitchFamily="18" charset="0"/>
                            </a:rPr>
                            <m:t>∙</m:t>
                          </m:r>
                          <m:r>
                            <a:rPr lang="en-US" altLang="zh-TW" sz="3600" b="0" i="1" smtClean="0">
                              <a:latin typeface="Cambria Math" panose="02040503050406030204" pitchFamily="18" charset="0"/>
                              <a:ea typeface="Cambria Math" panose="02040503050406030204" pitchFamily="18" charset="0"/>
                            </a:rPr>
                            <m:t>𝑣</m:t>
                          </m:r>
                        </m:e>
                      </m:d>
                    </m:oMath>
                  </m:oMathPara>
                </a14:m>
                <a:endParaRPr lang="zh-TW" altLang="en-US" sz="3600" dirty="0"/>
              </a:p>
            </p:txBody>
          </p:sp>
        </mc:Choice>
        <mc:Fallback xmlns="">
          <p:sp>
            <p:nvSpPr>
              <p:cNvPr id="3" name="文字方塊 2">
                <a:extLst>
                  <a:ext uri="{FF2B5EF4-FFF2-40B4-BE49-F238E27FC236}">
                    <a16:creationId xmlns:a16="http://schemas.microsoft.com/office/drawing/2014/main" id="{8311ACE4-5F8E-4120-B154-4AF7CB72FF95}"/>
                  </a:ext>
                </a:extLst>
              </p:cNvPr>
              <p:cNvSpPr txBox="1">
                <a:spLocks noRot="1" noChangeAspect="1" noMove="1" noResize="1" noEditPoints="1" noAdjustHandles="1" noChangeArrowheads="1" noChangeShapeType="1" noTextEdit="1"/>
              </p:cNvSpPr>
              <p:nvPr/>
            </p:nvSpPr>
            <p:spPr>
              <a:xfrm>
                <a:off x="2519772" y="5013176"/>
                <a:ext cx="4104456" cy="553998"/>
              </a:xfrm>
              <a:prstGeom prst="rect">
                <a:avLst/>
              </a:prstGeom>
              <a:blipFill>
                <a:blip r:embed="rId5"/>
                <a:stretch>
                  <a:fillRect/>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81A762E6-2C29-19FE-BC70-4FC00878B618}"/>
              </a:ext>
            </a:extLst>
          </p:cNvPr>
          <p:cNvSpPr>
            <a:spLocks noGrp="1"/>
          </p:cNvSpPr>
          <p:nvPr>
            <p:ph type="sldNum" sz="quarter" idx="12"/>
          </p:nvPr>
        </p:nvSpPr>
        <p:spPr/>
        <p:txBody>
          <a:bodyPr/>
          <a:lstStyle/>
          <a:p>
            <a:fld id="{1336BF6D-2D3A-41BA-8F36-2BF2F35F56ED}" type="slidenum">
              <a:rPr lang="zh-TW" altLang="en-US" smtClean="0"/>
              <a:pPr/>
              <a:t>102</a:t>
            </a:fld>
            <a:endParaRPr lang="zh-TW" altLang="en-US"/>
          </a:p>
        </p:txBody>
      </p:sp>
      <p:grpSp>
        <p:nvGrpSpPr>
          <p:cNvPr id="6" name="群組 5">
            <a:extLst>
              <a:ext uri="{FF2B5EF4-FFF2-40B4-BE49-F238E27FC236}">
                <a16:creationId xmlns:a16="http://schemas.microsoft.com/office/drawing/2014/main" id="{1F80FFE1-439C-8918-8604-F9AF116A0244}"/>
              </a:ext>
            </a:extLst>
          </p:cNvPr>
          <p:cNvGrpSpPr/>
          <p:nvPr/>
        </p:nvGrpSpPr>
        <p:grpSpPr>
          <a:xfrm>
            <a:off x="169198" y="5877272"/>
            <a:ext cx="8121435" cy="706090"/>
            <a:chOff x="129441" y="5833824"/>
            <a:chExt cx="8121435" cy="706090"/>
          </a:xfrm>
        </p:grpSpPr>
        <p:pic>
          <p:nvPicPr>
            <p:cNvPr id="8" name="圖片 7">
              <a:extLst>
                <a:ext uri="{FF2B5EF4-FFF2-40B4-BE49-F238E27FC236}">
                  <a16:creationId xmlns:a16="http://schemas.microsoft.com/office/drawing/2014/main" id="{A4768822-539B-4F2B-B767-ACAEA48AB690}"/>
                </a:ext>
              </a:extLst>
            </p:cNvPr>
            <p:cNvPicPr>
              <a:picLocks noChangeAspect="1"/>
            </p:cNvPicPr>
            <p:nvPr/>
          </p:nvPicPr>
          <p:blipFill>
            <a:blip r:embed="rId6"/>
            <a:stretch>
              <a:fillRect/>
            </a:stretch>
          </p:blipFill>
          <p:spPr>
            <a:xfrm>
              <a:off x="2347496" y="5833824"/>
              <a:ext cx="5903380" cy="706090"/>
            </a:xfrm>
            <a:prstGeom prst="rect">
              <a:avLst/>
            </a:prstGeom>
          </p:spPr>
        </p:pic>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E00A2D72-69D9-3292-5A53-9B12736964F6}"/>
                    </a:ext>
                  </a:extLst>
                </p:cNvPr>
                <p:cNvSpPr txBox="1"/>
                <p:nvPr/>
              </p:nvSpPr>
              <p:spPr>
                <a:xfrm>
                  <a:off x="129441" y="6002203"/>
                  <a:ext cx="221805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另</m:t>
                        </m:r>
                        <m:r>
                          <a:rPr lang="zh-TW" altLang="en-US" sz="2400" i="1" smtClean="0">
                            <a:latin typeface="Cambria Math" panose="02040503050406030204" pitchFamily="18" charset="0"/>
                          </a:rPr>
                          <m:t>解</m:t>
                        </m:r>
                        <m:r>
                          <a:rPr lang="zh-TW" altLang="en-US" sz="2400" i="1">
                            <a:latin typeface="Cambria Math" panose="02040503050406030204" pitchFamily="18" charset="0"/>
                          </a:rPr>
                          <m:t>：</m:t>
                        </m:r>
                        <m:r>
                          <a:rPr lang="zh-TW" altLang="en-US" sz="2400" i="1" smtClean="0">
                            <a:latin typeface="Cambria Math" panose="02040503050406030204" pitchFamily="18" charset="0"/>
                          </a:rPr>
                          <m:t>海龍</m:t>
                        </m:r>
                        <m:r>
                          <a:rPr lang="zh-TW" altLang="en-US" sz="2400" i="1">
                            <a:latin typeface="Cambria Math" panose="02040503050406030204" pitchFamily="18" charset="0"/>
                          </a:rPr>
                          <m:t>公式</m:t>
                        </m:r>
                      </m:oMath>
                    </m:oMathPara>
                  </a14:m>
                  <a:endParaRPr lang="zh-TW" altLang="en-US" sz="2400" dirty="0"/>
                </a:p>
              </p:txBody>
            </p:sp>
          </mc:Choice>
          <mc:Fallback xmlns="">
            <p:sp>
              <p:nvSpPr>
                <p:cNvPr id="5" name="文字方塊 4">
                  <a:extLst>
                    <a:ext uri="{FF2B5EF4-FFF2-40B4-BE49-F238E27FC236}">
                      <a16:creationId xmlns:a16="http://schemas.microsoft.com/office/drawing/2014/main" id="{E00A2D72-69D9-3292-5A53-9B12736964F6}"/>
                    </a:ext>
                  </a:extLst>
                </p:cNvPr>
                <p:cNvSpPr txBox="1">
                  <a:spLocks noRot="1" noChangeAspect="1" noMove="1" noResize="1" noEditPoints="1" noAdjustHandles="1" noChangeArrowheads="1" noChangeShapeType="1" noTextEdit="1"/>
                </p:cNvSpPr>
                <p:nvPr/>
              </p:nvSpPr>
              <p:spPr>
                <a:xfrm>
                  <a:off x="129441" y="6002203"/>
                  <a:ext cx="2218055" cy="369332"/>
                </a:xfrm>
                <a:prstGeom prst="rect">
                  <a:avLst/>
                </a:prstGeom>
                <a:blipFill>
                  <a:blip r:embed="rId7"/>
                  <a:stretch>
                    <a:fillRect l="-4545" t="-3448" r="-3977" b="-34483"/>
                  </a:stretch>
                </a:blipFill>
              </p:spPr>
              <p:txBody>
                <a:bodyPr/>
                <a:lstStyle/>
                <a:p>
                  <a:r>
                    <a:rPr lang="zh-TW" altLang="en-US">
                      <a:noFill/>
                    </a:rPr>
                    <a:t> </a:t>
                  </a:r>
                </a:p>
              </p:txBody>
            </p:sp>
          </mc:Fallback>
        </mc:AlternateContent>
      </p:grpSp>
      <p:sp>
        <p:nvSpPr>
          <p:cNvPr id="7" name="矩形 6">
            <a:extLst>
              <a:ext uri="{FF2B5EF4-FFF2-40B4-BE49-F238E27FC236}">
                <a16:creationId xmlns:a16="http://schemas.microsoft.com/office/drawing/2014/main" id="{9614A21E-1B8D-A1E1-3B68-45538E667B98}"/>
              </a:ext>
            </a:extLst>
          </p:cNvPr>
          <p:cNvSpPr/>
          <p:nvPr/>
        </p:nvSpPr>
        <p:spPr>
          <a:xfrm rot="3764763">
            <a:off x="3447371" y="543345"/>
            <a:ext cx="481842" cy="4199045"/>
          </a:xfrm>
          <a:prstGeom prst="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nvGrpSpPr>
          <p:cNvPr id="20" name="群組 19">
            <a:extLst>
              <a:ext uri="{FF2B5EF4-FFF2-40B4-BE49-F238E27FC236}">
                <a16:creationId xmlns:a16="http://schemas.microsoft.com/office/drawing/2014/main" id="{4BA3B56A-0FA6-F7A0-6657-DE8DA3106626}"/>
              </a:ext>
            </a:extLst>
          </p:cNvPr>
          <p:cNvGrpSpPr/>
          <p:nvPr/>
        </p:nvGrpSpPr>
        <p:grpSpPr>
          <a:xfrm>
            <a:off x="5338943" y="1900248"/>
            <a:ext cx="970916" cy="645244"/>
            <a:chOff x="5338943" y="1900248"/>
            <a:chExt cx="970916" cy="645244"/>
          </a:xfrm>
        </p:grpSpPr>
        <p:cxnSp>
          <p:nvCxnSpPr>
            <p:cNvPr id="9" name="直線箭頭接點 8">
              <a:extLst>
                <a:ext uri="{FF2B5EF4-FFF2-40B4-BE49-F238E27FC236}">
                  <a16:creationId xmlns:a16="http://schemas.microsoft.com/office/drawing/2014/main" id="{2ED4176B-A7C7-2C27-7D20-6472AC32CFA3}"/>
                </a:ext>
              </a:extLst>
            </p:cNvPr>
            <p:cNvCxnSpPr>
              <a:cxnSpLocks/>
            </p:cNvCxnSpPr>
            <p:nvPr/>
          </p:nvCxnSpPr>
          <p:spPr>
            <a:xfrm>
              <a:off x="5338943" y="1983783"/>
              <a:ext cx="209241" cy="561709"/>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4B579F6E-8C3F-2FA7-8A6F-CEDD980B3C82}"/>
                    </a:ext>
                  </a:extLst>
                </p:cNvPr>
                <p:cNvSpPr txBox="1"/>
                <p:nvPr/>
              </p:nvSpPr>
              <p:spPr>
                <a:xfrm>
                  <a:off x="5338943" y="1900248"/>
                  <a:ext cx="97091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000" b="1" i="1" dirty="0" smtClean="0">
                            <a:solidFill>
                              <a:srgbClr val="FF0000"/>
                            </a:solidFill>
                            <a:latin typeface="Cambria Math" panose="02040503050406030204" pitchFamily="18" charset="0"/>
                          </a:rPr>
                          <m:t>𝑨</m:t>
                        </m:r>
                        <m:r>
                          <a:rPr lang="en-US" altLang="zh-TW" sz="2000" b="1" i="1" dirty="0" smtClean="0">
                            <a:solidFill>
                              <a:srgbClr val="FF0000"/>
                            </a:solidFill>
                            <a:latin typeface="Cambria Math" panose="02040503050406030204" pitchFamily="18" charset="0"/>
                          </a:rPr>
                          <m:t>→</m:t>
                        </m:r>
                        <m:r>
                          <a:rPr lang="en-US" altLang="zh-TW" sz="2000" b="1" i="1" dirty="0" smtClean="0">
                            <a:solidFill>
                              <a:srgbClr val="FF0000"/>
                            </a:solidFill>
                            <a:latin typeface="Cambria Math" panose="02040503050406030204" pitchFamily="18" charset="0"/>
                          </a:rPr>
                          <m:t>𝟎</m:t>
                        </m:r>
                      </m:oMath>
                    </m:oMathPara>
                  </a14:m>
                  <a:endParaRPr lang="zh-TW" altLang="en-US" sz="2000" b="1" dirty="0">
                    <a:solidFill>
                      <a:srgbClr val="FF0000"/>
                    </a:solidFill>
                  </a:endParaRPr>
                </a:p>
              </p:txBody>
            </p:sp>
          </mc:Choice>
          <mc:Fallback xmlns="">
            <p:sp>
              <p:nvSpPr>
                <p:cNvPr id="19" name="文字方塊 18">
                  <a:extLst>
                    <a:ext uri="{FF2B5EF4-FFF2-40B4-BE49-F238E27FC236}">
                      <a16:creationId xmlns:a16="http://schemas.microsoft.com/office/drawing/2014/main" id="{4B579F6E-8C3F-2FA7-8A6F-CEDD980B3C82}"/>
                    </a:ext>
                  </a:extLst>
                </p:cNvPr>
                <p:cNvSpPr txBox="1">
                  <a:spLocks noRot="1" noChangeAspect="1" noMove="1" noResize="1" noEditPoints="1" noAdjustHandles="1" noChangeArrowheads="1" noChangeShapeType="1" noTextEdit="1"/>
                </p:cNvSpPr>
                <p:nvPr/>
              </p:nvSpPr>
              <p:spPr>
                <a:xfrm>
                  <a:off x="5338943" y="1900248"/>
                  <a:ext cx="970916" cy="307777"/>
                </a:xfrm>
                <a:prstGeom prst="rect">
                  <a:avLst/>
                </a:prstGeom>
                <a:blipFill>
                  <a:blip r:embed="rId8"/>
                  <a:stretch>
                    <a:fillRect b="-8000"/>
                  </a:stretch>
                </a:blipFill>
              </p:spPr>
              <p:txBody>
                <a:bodyPr/>
                <a:lstStyle/>
                <a:p>
                  <a:r>
                    <a:rPr lang="zh-TW" altLang="en-US">
                      <a:noFill/>
                    </a:rPr>
                    <a:t> </a:t>
                  </a:r>
                </a:p>
              </p:txBody>
            </p:sp>
          </mc:Fallback>
        </mc:AlternateContent>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Vanishing Points (5/5)</a:t>
            </a:r>
            <a:endParaRPr lang="zh-TW" altLang="en-US" dirty="0"/>
          </a:p>
        </p:txBody>
      </p:sp>
      <p:sp>
        <p:nvSpPr>
          <p:cNvPr id="3" name="內容版面配置區 2"/>
          <p:cNvSpPr>
            <a:spLocks noGrp="1"/>
          </p:cNvSpPr>
          <p:nvPr>
            <p:ph idx="1"/>
          </p:nvPr>
        </p:nvSpPr>
        <p:spPr/>
        <p:txBody>
          <a:bodyPr/>
          <a:lstStyle/>
          <a:p>
            <a:r>
              <a:rPr lang="en-US" altLang="zh-TW" dirty="0"/>
              <a:t>A </a:t>
            </a:r>
            <a:r>
              <a:rPr lang="en-US" altLang="zh-TW" dirty="0" err="1"/>
              <a:t>robustified</a:t>
            </a:r>
            <a:r>
              <a:rPr lang="en-US" altLang="zh-TW" dirty="0"/>
              <a:t> </a:t>
            </a:r>
            <a:r>
              <a:rPr lang="en-US" altLang="zh-TW" b="1" u="sng" dirty="0"/>
              <a:t>least squares estimate</a:t>
            </a:r>
            <a:r>
              <a:rPr lang="en-US" altLang="zh-TW" dirty="0"/>
              <a:t> </a:t>
            </a:r>
            <a:br>
              <a:rPr lang="en-US" altLang="zh-TW" dirty="0"/>
            </a:br>
            <a:r>
              <a:rPr lang="en-US" altLang="zh-TW" dirty="0"/>
              <a:t>for the vanishing point:</a:t>
            </a:r>
          </a:p>
          <a:p>
            <a:endParaRPr lang="en-US" altLang="zh-TW" dirty="0"/>
          </a:p>
          <a:p>
            <a:endParaRPr lang="en-US" altLang="zh-TW" dirty="0"/>
          </a:p>
          <a:p>
            <a:endParaRPr lang="en-US" altLang="zh-TW" dirty="0"/>
          </a:p>
        </p:txBody>
      </p:sp>
      <p:pic>
        <p:nvPicPr>
          <p:cNvPr id="4" name="圖片 3">
            <a:extLst>
              <a:ext uri="{FF2B5EF4-FFF2-40B4-BE49-F238E27FC236}">
                <a16:creationId xmlns:a16="http://schemas.microsoft.com/office/drawing/2014/main" id="{16379479-0BC4-4A92-9A5D-FB1B4C405861}"/>
              </a:ext>
            </a:extLst>
          </p:cNvPr>
          <p:cNvPicPr>
            <a:picLocks noChangeAspect="1"/>
          </p:cNvPicPr>
          <p:nvPr/>
        </p:nvPicPr>
        <p:blipFill>
          <a:blip r:embed="rId3"/>
          <a:stretch>
            <a:fillRect/>
          </a:stretch>
        </p:blipFill>
        <p:spPr>
          <a:xfrm>
            <a:off x="731854" y="3140968"/>
            <a:ext cx="7680291" cy="1224136"/>
          </a:xfrm>
          <a:prstGeom prst="rect">
            <a:avLst/>
          </a:prstGeom>
        </p:spPr>
      </p:pic>
      <p:sp>
        <p:nvSpPr>
          <p:cNvPr id="5" name="投影片編號版面配置區 4">
            <a:extLst>
              <a:ext uri="{FF2B5EF4-FFF2-40B4-BE49-F238E27FC236}">
                <a16:creationId xmlns:a16="http://schemas.microsoft.com/office/drawing/2014/main" id="{041E6908-A3AD-5937-4836-C10D7FDE4BA8}"/>
              </a:ext>
            </a:extLst>
          </p:cNvPr>
          <p:cNvSpPr>
            <a:spLocks noGrp="1"/>
          </p:cNvSpPr>
          <p:nvPr>
            <p:ph type="sldNum" sz="quarter" idx="12"/>
          </p:nvPr>
        </p:nvSpPr>
        <p:spPr/>
        <p:txBody>
          <a:bodyPr/>
          <a:lstStyle/>
          <a:p>
            <a:fld id="{1336BF6D-2D3A-41BA-8F36-2BF2F35F56ED}" type="slidenum">
              <a:rPr lang="zh-TW" altLang="en-US" smtClean="0"/>
              <a:pPr/>
              <a:t>103</a:t>
            </a:fld>
            <a:endParaRPr lang="zh-TW" altLang="en-US"/>
          </a:p>
        </p:txBody>
      </p:sp>
      <p:sp>
        <p:nvSpPr>
          <p:cNvPr id="6" name="矩形 5">
            <a:extLst>
              <a:ext uri="{FF2B5EF4-FFF2-40B4-BE49-F238E27FC236}">
                <a16:creationId xmlns:a16="http://schemas.microsoft.com/office/drawing/2014/main" id="{D346C416-C5E6-93D6-527D-642A0F60924B}"/>
              </a:ext>
            </a:extLst>
          </p:cNvPr>
          <p:cNvSpPr/>
          <p:nvPr/>
        </p:nvSpPr>
        <p:spPr>
          <a:xfrm>
            <a:off x="4412974" y="3429000"/>
            <a:ext cx="1033669" cy="606287"/>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8" name="文字方塊 7">
            <a:extLst>
              <a:ext uri="{FF2B5EF4-FFF2-40B4-BE49-F238E27FC236}">
                <a16:creationId xmlns:a16="http://schemas.microsoft.com/office/drawing/2014/main" id="{B56CD23C-CE80-1CFE-D798-DA3C35E2F0BE}"/>
              </a:ext>
            </a:extLst>
          </p:cNvPr>
          <p:cNvSpPr txBox="1"/>
          <p:nvPr/>
        </p:nvSpPr>
        <p:spPr>
          <a:xfrm>
            <a:off x="2317603" y="4842301"/>
            <a:ext cx="4190741" cy="830997"/>
          </a:xfrm>
          <a:prstGeom prst="rect">
            <a:avLst/>
          </a:prstGeom>
          <a:noFill/>
        </p:spPr>
        <p:txBody>
          <a:bodyPr wrap="square">
            <a:spAutoFit/>
          </a:bodyPr>
          <a:lstStyle/>
          <a:p>
            <a:r>
              <a:rPr lang="zh-TW" altLang="en-US" sz="4800" b="1" u="none" dirty="0">
                <a:solidFill>
                  <a:srgbClr val="FF0000"/>
                </a:solidFill>
              </a:rPr>
              <a:t>補充：</a:t>
            </a:r>
            <a:r>
              <a:rPr lang="en-US" altLang="zh-TW" sz="4800" b="1" u="none" dirty="0">
                <a:solidFill>
                  <a:srgbClr val="0070C0"/>
                </a:solidFill>
              </a:rPr>
              <a:t>RANSAC</a:t>
            </a:r>
            <a:endParaRPr lang="zh-TW" altLang="en-US" sz="4800" b="1" dirty="0">
              <a:solidFill>
                <a:srgbClr val="0070C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a:t>Feature Detection and Matching</a:t>
            </a:r>
            <a:endParaRPr lang="zh-TW" altLang="en-US"/>
          </a:p>
        </p:txBody>
      </p:sp>
      <p:sp>
        <p:nvSpPr>
          <p:cNvPr id="3" name="內容版面配置區 2"/>
          <p:cNvSpPr>
            <a:spLocks noGrp="1"/>
          </p:cNvSpPr>
          <p:nvPr>
            <p:ph idx="1"/>
          </p:nvPr>
        </p:nvSpPr>
        <p:spPr/>
        <p:txBody>
          <a:bodyPr>
            <a:normAutofit/>
          </a:bodyPr>
          <a:lstStyle/>
          <a:p>
            <a:r>
              <a:rPr lang="en-US" altLang="zh-TW"/>
              <a:t>7.1 Points and patches</a:t>
            </a:r>
          </a:p>
          <a:p>
            <a:r>
              <a:rPr lang="en-US" altLang="zh-TW"/>
              <a:t>7.2 Edges</a:t>
            </a:r>
            <a:r>
              <a:rPr lang="zh-TW" altLang="en-US"/>
              <a:t> </a:t>
            </a:r>
            <a:r>
              <a:rPr lang="en-US" altLang="zh-TW"/>
              <a:t>and contours</a:t>
            </a:r>
          </a:p>
          <a:p>
            <a:r>
              <a:rPr lang="en-US" altLang="zh-TW"/>
              <a:t>7.3 Lines and vanishing points</a:t>
            </a:r>
          </a:p>
          <a:p>
            <a:r>
              <a:rPr lang="en-US" altLang="zh-TW" b="1">
                <a:solidFill>
                  <a:srgbClr val="0070C0"/>
                </a:solidFill>
              </a:rPr>
              <a:t>7.4 Segmentation</a:t>
            </a:r>
            <a:endParaRPr lang="zh-TW" altLang="en-US" b="1">
              <a:solidFill>
                <a:srgbClr val="0070C0"/>
              </a:solidFill>
            </a:endParaRPr>
          </a:p>
          <a:p>
            <a:endParaRPr lang="zh-TW" altLang="en-US"/>
          </a:p>
        </p:txBody>
      </p:sp>
      <p:sp>
        <p:nvSpPr>
          <p:cNvPr id="4" name="投影片編號版面配置區 3">
            <a:extLst>
              <a:ext uri="{FF2B5EF4-FFF2-40B4-BE49-F238E27FC236}">
                <a16:creationId xmlns:a16="http://schemas.microsoft.com/office/drawing/2014/main" id="{337560EA-58CC-AF9B-A660-3D35F7A975D5}"/>
              </a:ext>
            </a:extLst>
          </p:cNvPr>
          <p:cNvSpPr>
            <a:spLocks noGrp="1"/>
          </p:cNvSpPr>
          <p:nvPr>
            <p:ph type="sldNum" sz="quarter" idx="12"/>
          </p:nvPr>
        </p:nvSpPr>
        <p:spPr/>
        <p:txBody>
          <a:bodyPr/>
          <a:lstStyle/>
          <a:p>
            <a:fld id="{1336BF6D-2D3A-41BA-8F36-2BF2F35F56ED}" type="slidenum">
              <a:rPr lang="zh-TW" altLang="en-US" smtClean="0"/>
              <a:pPr/>
              <a:t>104</a:t>
            </a:fld>
            <a:endParaRPr lang="zh-TW" altLang="en-US"/>
          </a:p>
        </p:txBody>
      </p:sp>
    </p:spTree>
    <p:extLst>
      <p:ext uri="{BB962C8B-B14F-4D97-AF65-F5344CB8AC3E}">
        <p14:creationId xmlns:p14="http://schemas.microsoft.com/office/powerpoint/2010/main" val="2116574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7.4 Segmentation</a:t>
            </a:r>
            <a:endParaRPr lang="zh-TW" altLang="en-US"/>
          </a:p>
        </p:txBody>
      </p:sp>
      <p:sp>
        <p:nvSpPr>
          <p:cNvPr id="3" name="內容版面配置區 2"/>
          <p:cNvSpPr>
            <a:spLocks noGrp="1"/>
          </p:cNvSpPr>
          <p:nvPr>
            <p:ph idx="1"/>
          </p:nvPr>
        </p:nvSpPr>
        <p:spPr/>
        <p:txBody>
          <a:bodyPr/>
          <a:lstStyle/>
          <a:p>
            <a:r>
              <a:rPr lang="en-US" altLang="zh-TW" dirty="0"/>
              <a:t>Graph-based segmentation</a:t>
            </a:r>
            <a:r>
              <a:rPr lang="zh-TW" altLang="en-US" dirty="0"/>
              <a:t> </a:t>
            </a:r>
            <a:r>
              <a:rPr lang="en-US" altLang="zh-TW" dirty="0"/>
              <a:t>– 1/3</a:t>
            </a:r>
            <a:endParaRPr lang="zh-TW" altLang="en-US" dirty="0"/>
          </a:p>
        </p:txBody>
      </p:sp>
      <p:pic>
        <p:nvPicPr>
          <p:cNvPr id="4" name="圖片 3"/>
          <p:cNvPicPr>
            <a:picLocks noChangeAspect="1"/>
          </p:cNvPicPr>
          <p:nvPr/>
        </p:nvPicPr>
        <p:blipFill>
          <a:blip r:embed="rId3"/>
          <a:stretch>
            <a:fillRect/>
          </a:stretch>
        </p:blipFill>
        <p:spPr>
          <a:xfrm>
            <a:off x="424448" y="2346955"/>
            <a:ext cx="8324850" cy="3981450"/>
          </a:xfrm>
          <a:prstGeom prst="rect">
            <a:avLst/>
          </a:prstGeom>
        </p:spPr>
      </p:pic>
      <p:sp>
        <p:nvSpPr>
          <p:cNvPr id="5" name="投影片編號版面配置區 4">
            <a:extLst>
              <a:ext uri="{FF2B5EF4-FFF2-40B4-BE49-F238E27FC236}">
                <a16:creationId xmlns:a16="http://schemas.microsoft.com/office/drawing/2014/main" id="{3280A8F5-9DB0-7177-42F1-5827118D2BA4}"/>
              </a:ext>
            </a:extLst>
          </p:cNvPr>
          <p:cNvSpPr>
            <a:spLocks noGrp="1"/>
          </p:cNvSpPr>
          <p:nvPr>
            <p:ph type="sldNum" sz="quarter" idx="12"/>
          </p:nvPr>
        </p:nvSpPr>
        <p:spPr/>
        <p:txBody>
          <a:bodyPr/>
          <a:lstStyle/>
          <a:p>
            <a:fld id="{1336BF6D-2D3A-41BA-8F36-2BF2F35F56ED}" type="slidenum">
              <a:rPr lang="zh-TW" altLang="en-US" smtClean="0"/>
              <a:pPr/>
              <a:t>105</a:t>
            </a:fld>
            <a:endParaRPr lang="zh-TW" altLang="en-US"/>
          </a:p>
        </p:txBody>
      </p:sp>
      <p:sp>
        <p:nvSpPr>
          <p:cNvPr id="6" name="矩形 5">
            <a:extLst>
              <a:ext uri="{FF2B5EF4-FFF2-40B4-BE49-F238E27FC236}">
                <a16:creationId xmlns:a16="http://schemas.microsoft.com/office/drawing/2014/main" id="{BB1F25AA-8B54-1A44-22A2-DE67D31DE846}"/>
              </a:ext>
            </a:extLst>
          </p:cNvPr>
          <p:cNvSpPr/>
          <p:nvPr/>
        </p:nvSpPr>
        <p:spPr>
          <a:xfrm>
            <a:off x="5104015" y="4805916"/>
            <a:ext cx="2891669" cy="314723"/>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2695480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Segmentation</a:t>
            </a:r>
            <a:endParaRPr lang="zh-TW" altLang="en-US"/>
          </a:p>
        </p:txBody>
      </p:sp>
      <p:sp>
        <p:nvSpPr>
          <p:cNvPr id="3" name="內容版面配置區 2"/>
          <p:cNvSpPr>
            <a:spLocks noGrp="1"/>
          </p:cNvSpPr>
          <p:nvPr>
            <p:ph idx="1"/>
          </p:nvPr>
        </p:nvSpPr>
        <p:spPr/>
        <p:txBody>
          <a:bodyPr/>
          <a:lstStyle/>
          <a:p>
            <a:r>
              <a:rPr lang="en-US" altLang="zh-TW" dirty="0"/>
              <a:t>Graph-based segmentation</a:t>
            </a:r>
            <a:r>
              <a:rPr lang="zh-TW" altLang="en-US" dirty="0"/>
              <a:t> </a:t>
            </a:r>
            <a:r>
              <a:rPr lang="en-US" altLang="zh-TW" dirty="0"/>
              <a:t>– 2/3</a:t>
            </a: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5A5A1188-56FB-C928-D53E-484F53BC4CBC}"/>
              </a:ext>
            </a:extLst>
          </p:cNvPr>
          <p:cNvSpPr>
            <a:spLocks noGrp="1"/>
          </p:cNvSpPr>
          <p:nvPr>
            <p:ph type="sldNum" sz="quarter" idx="12"/>
          </p:nvPr>
        </p:nvSpPr>
        <p:spPr/>
        <p:txBody>
          <a:bodyPr/>
          <a:lstStyle/>
          <a:p>
            <a:fld id="{1336BF6D-2D3A-41BA-8F36-2BF2F35F56ED}" type="slidenum">
              <a:rPr lang="zh-TW" altLang="en-US" smtClean="0"/>
              <a:pPr/>
              <a:t>106</a:t>
            </a:fld>
            <a:endParaRPr lang="zh-TW" altLang="en-US"/>
          </a:p>
        </p:txBody>
      </p:sp>
      <p:grpSp>
        <p:nvGrpSpPr>
          <p:cNvPr id="9" name="群組 8">
            <a:extLst>
              <a:ext uri="{FF2B5EF4-FFF2-40B4-BE49-F238E27FC236}">
                <a16:creationId xmlns:a16="http://schemas.microsoft.com/office/drawing/2014/main" id="{BC8A7E0A-BA43-A3D0-931D-062B081D83A2}"/>
              </a:ext>
            </a:extLst>
          </p:cNvPr>
          <p:cNvGrpSpPr/>
          <p:nvPr/>
        </p:nvGrpSpPr>
        <p:grpSpPr>
          <a:xfrm>
            <a:off x="3795385" y="2907551"/>
            <a:ext cx="4553485" cy="2350249"/>
            <a:chOff x="3795385" y="2907551"/>
            <a:chExt cx="4553485" cy="2350249"/>
          </a:xfrm>
        </p:grpSpPr>
        <p:pic>
          <p:nvPicPr>
            <p:cNvPr id="5" name="圖片 4"/>
            <p:cNvPicPr>
              <a:picLocks noChangeAspect="1"/>
            </p:cNvPicPr>
            <p:nvPr/>
          </p:nvPicPr>
          <p:blipFill rotWithShape="1">
            <a:blip r:embed="rId3"/>
            <a:srcRect l="50000" t="8557" r="5256" b="8557"/>
            <a:stretch/>
          </p:blipFill>
          <p:spPr>
            <a:xfrm>
              <a:off x="5159457" y="2907551"/>
              <a:ext cx="3189413" cy="2350249"/>
            </a:xfrm>
            <a:prstGeom prst="rect">
              <a:avLst/>
            </a:prstGeom>
          </p:spPr>
        </p:pic>
        <p:sp>
          <p:nvSpPr>
            <p:cNvPr id="6" name="向右箭號 5">
              <a:extLst>
                <a:ext uri="{FF2B5EF4-FFF2-40B4-BE49-F238E27FC236}">
                  <a16:creationId xmlns:a16="http://schemas.microsoft.com/office/drawing/2014/main" id="{91F3DE97-F56E-EC79-8038-5DD1516C2B22}"/>
                </a:ext>
              </a:extLst>
            </p:cNvPr>
            <p:cNvSpPr/>
            <p:nvPr/>
          </p:nvSpPr>
          <p:spPr>
            <a:xfrm>
              <a:off x="3795385" y="3781832"/>
              <a:ext cx="1093304" cy="67947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pic>
        <p:nvPicPr>
          <p:cNvPr id="10" name="圖片 9">
            <a:extLst>
              <a:ext uri="{FF2B5EF4-FFF2-40B4-BE49-F238E27FC236}">
                <a16:creationId xmlns:a16="http://schemas.microsoft.com/office/drawing/2014/main" id="{5C3968A6-7857-6315-F8C2-CCBFB77BB0F2}"/>
              </a:ext>
            </a:extLst>
          </p:cNvPr>
          <p:cNvPicPr>
            <a:picLocks noChangeAspect="1"/>
          </p:cNvPicPr>
          <p:nvPr/>
        </p:nvPicPr>
        <p:blipFill rotWithShape="1">
          <a:blip r:embed="rId4"/>
          <a:srcRect r="67610" b="51617"/>
          <a:stretch/>
        </p:blipFill>
        <p:spPr>
          <a:xfrm>
            <a:off x="947247" y="3182344"/>
            <a:ext cx="2696439" cy="1926370"/>
          </a:xfrm>
          <a:prstGeom prst="rect">
            <a:avLst/>
          </a:prstGeom>
        </p:spPr>
      </p:pic>
      <p:grpSp>
        <p:nvGrpSpPr>
          <p:cNvPr id="14" name="群組 13">
            <a:extLst>
              <a:ext uri="{FF2B5EF4-FFF2-40B4-BE49-F238E27FC236}">
                <a16:creationId xmlns:a16="http://schemas.microsoft.com/office/drawing/2014/main" id="{ED38753B-52CB-691E-1027-B4A4CE4DA2E5}"/>
              </a:ext>
            </a:extLst>
          </p:cNvPr>
          <p:cNvGrpSpPr/>
          <p:nvPr/>
        </p:nvGrpSpPr>
        <p:grpSpPr>
          <a:xfrm>
            <a:off x="1483564" y="3781832"/>
            <a:ext cx="2041052" cy="1486046"/>
            <a:chOff x="1483564" y="3781832"/>
            <a:chExt cx="2041052" cy="1486046"/>
          </a:xfrm>
        </p:grpSpPr>
        <p:sp>
          <p:nvSpPr>
            <p:cNvPr id="11" name="文字方塊 10">
              <a:extLst>
                <a:ext uri="{FF2B5EF4-FFF2-40B4-BE49-F238E27FC236}">
                  <a16:creationId xmlns:a16="http://schemas.microsoft.com/office/drawing/2014/main" id="{D5320905-DFBC-3FE9-FD00-74B2904811DC}"/>
                </a:ext>
              </a:extLst>
            </p:cNvPr>
            <p:cNvSpPr txBox="1"/>
            <p:nvPr/>
          </p:nvSpPr>
          <p:spPr>
            <a:xfrm>
              <a:off x="1483564" y="3781832"/>
              <a:ext cx="470000" cy="769441"/>
            </a:xfrm>
            <a:prstGeom prst="rect">
              <a:avLst/>
            </a:prstGeom>
            <a:noFill/>
          </p:spPr>
          <p:txBody>
            <a:bodyPr wrap="none" rtlCol="0">
              <a:spAutoFit/>
            </a:bodyPr>
            <a:lstStyle/>
            <a:p>
              <a:r>
                <a:rPr kumimoji="1" lang="en-US" altLang="zh-TW" sz="4400" dirty="0">
                  <a:solidFill>
                    <a:schemeClr val="bg1"/>
                  </a:solidFill>
                </a:rPr>
                <a:t>1</a:t>
              </a:r>
              <a:endParaRPr kumimoji="1" lang="zh-TW" altLang="en-US" dirty="0">
                <a:solidFill>
                  <a:schemeClr val="bg1"/>
                </a:solidFill>
              </a:endParaRPr>
            </a:p>
          </p:txBody>
        </p:sp>
        <p:sp>
          <p:nvSpPr>
            <p:cNvPr id="12" name="文字方塊 11">
              <a:extLst>
                <a:ext uri="{FF2B5EF4-FFF2-40B4-BE49-F238E27FC236}">
                  <a16:creationId xmlns:a16="http://schemas.microsoft.com/office/drawing/2014/main" id="{58429DAE-4813-2C6E-921B-5ADBDA578E1B}"/>
                </a:ext>
              </a:extLst>
            </p:cNvPr>
            <p:cNvSpPr txBox="1"/>
            <p:nvPr/>
          </p:nvSpPr>
          <p:spPr>
            <a:xfrm>
              <a:off x="2635978" y="3810345"/>
              <a:ext cx="470000" cy="769441"/>
            </a:xfrm>
            <a:prstGeom prst="rect">
              <a:avLst/>
            </a:prstGeom>
            <a:noFill/>
          </p:spPr>
          <p:txBody>
            <a:bodyPr wrap="none" rtlCol="0">
              <a:spAutoFit/>
            </a:bodyPr>
            <a:lstStyle/>
            <a:p>
              <a:r>
                <a:rPr kumimoji="1" lang="en-US" altLang="zh-TW" sz="4400" dirty="0">
                  <a:solidFill>
                    <a:schemeClr val="bg1"/>
                  </a:solidFill>
                </a:rPr>
                <a:t>3</a:t>
              </a:r>
              <a:endParaRPr kumimoji="1" lang="zh-TW" altLang="en-US" dirty="0">
                <a:solidFill>
                  <a:schemeClr val="bg1"/>
                </a:solidFill>
              </a:endParaRPr>
            </a:p>
          </p:txBody>
        </p:sp>
        <p:sp>
          <p:nvSpPr>
            <p:cNvPr id="13" name="文字方塊 12">
              <a:extLst>
                <a:ext uri="{FF2B5EF4-FFF2-40B4-BE49-F238E27FC236}">
                  <a16:creationId xmlns:a16="http://schemas.microsoft.com/office/drawing/2014/main" id="{3A7BCF2B-6453-D2FE-5207-39BF6FFBF4C8}"/>
                </a:ext>
              </a:extLst>
            </p:cNvPr>
            <p:cNvSpPr txBox="1"/>
            <p:nvPr/>
          </p:nvSpPr>
          <p:spPr>
            <a:xfrm>
              <a:off x="3054616" y="4498437"/>
              <a:ext cx="470000" cy="769441"/>
            </a:xfrm>
            <a:prstGeom prst="rect">
              <a:avLst/>
            </a:prstGeom>
            <a:noFill/>
          </p:spPr>
          <p:txBody>
            <a:bodyPr wrap="none" rtlCol="0">
              <a:spAutoFit/>
            </a:bodyPr>
            <a:lstStyle/>
            <a:p>
              <a:r>
                <a:rPr kumimoji="1" lang="en-US" altLang="zh-TW" sz="4400" dirty="0">
                  <a:solidFill>
                    <a:schemeClr val="bg1"/>
                  </a:solidFill>
                </a:rPr>
                <a:t>2</a:t>
              </a:r>
              <a:endParaRPr kumimoji="1" lang="zh-TW" altLang="en-US" dirty="0">
                <a:solidFill>
                  <a:schemeClr val="bg1"/>
                </a:solidFill>
              </a:endParaRPr>
            </a:p>
          </p:txBody>
        </p:sp>
      </p:grpSp>
    </p:spTree>
    <p:extLst>
      <p:ext uri="{BB962C8B-B14F-4D97-AF65-F5344CB8AC3E}">
        <p14:creationId xmlns:p14="http://schemas.microsoft.com/office/powerpoint/2010/main" val="2529027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Segmentation</a:t>
            </a:r>
            <a:endParaRPr lang="zh-TW" altLang="en-US"/>
          </a:p>
        </p:txBody>
      </p:sp>
      <p:sp>
        <p:nvSpPr>
          <p:cNvPr id="3" name="內容版面配置區 2"/>
          <p:cNvSpPr>
            <a:spLocks noGrp="1"/>
          </p:cNvSpPr>
          <p:nvPr>
            <p:ph idx="1"/>
          </p:nvPr>
        </p:nvSpPr>
        <p:spPr/>
        <p:txBody>
          <a:bodyPr/>
          <a:lstStyle/>
          <a:p>
            <a:r>
              <a:rPr lang="en-US" altLang="zh-TW" dirty="0"/>
              <a:t>Graph-based segmentation</a:t>
            </a:r>
            <a:r>
              <a:rPr lang="zh-TW" altLang="en-US" dirty="0"/>
              <a:t> </a:t>
            </a:r>
            <a:r>
              <a:rPr lang="en-US" altLang="zh-TW" dirty="0"/>
              <a:t>(Limitation) – 3/3</a:t>
            </a: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5A5A1188-56FB-C928-D53E-484F53BC4CBC}"/>
              </a:ext>
            </a:extLst>
          </p:cNvPr>
          <p:cNvSpPr>
            <a:spLocks noGrp="1"/>
          </p:cNvSpPr>
          <p:nvPr>
            <p:ph type="sldNum" sz="quarter" idx="12"/>
          </p:nvPr>
        </p:nvSpPr>
        <p:spPr/>
        <p:txBody>
          <a:bodyPr/>
          <a:lstStyle/>
          <a:p>
            <a:fld id="{1336BF6D-2D3A-41BA-8F36-2BF2F35F56ED}" type="slidenum">
              <a:rPr lang="zh-TW" altLang="en-US" smtClean="0"/>
              <a:pPr/>
              <a:t>107</a:t>
            </a:fld>
            <a:endParaRPr lang="zh-TW" altLang="en-US"/>
          </a:p>
        </p:txBody>
      </p:sp>
      <p:pic>
        <p:nvPicPr>
          <p:cNvPr id="8" name="圖片 7">
            <a:extLst>
              <a:ext uri="{FF2B5EF4-FFF2-40B4-BE49-F238E27FC236}">
                <a16:creationId xmlns:a16="http://schemas.microsoft.com/office/drawing/2014/main" id="{FA30F43B-FFA8-973F-0390-ED759AAE616A}"/>
              </a:ext>
            </a:extLst>
          </p:cNvPr>
          <p:cNvPicPr>
            <a:picLocks noChangeAspect="1"/>
          </p:cNvPicPr>
          <p:nvPr/>
        </p:nvPicPr>
        <p:blipFill rotWithShape="1">
          <a:blip r:embed="rId3"/>
          <a:srcRect l="32152" b="49607"/>
          <a:stretch/>
        </p:blipFill>
        <p:spPr>
          <a:xfrm>
            <a:off x="1971711" y="2859989"/>
            <a:ext cx="5648289" cy="2006384"/>
          </a:xfrm>
          <a:prstGeom prst="rect">
            <a:avLst/>
          </a:prstGeom>
        </p:spPr>
      </p:pic>
      <p:sp>
        <p:nvSpPr>
          <p:cNvPr id="5" name="矩形 4">
            <a:extLst>
              <a:ext uri="{FF2B5EF4-FFF2-40B4-BE49-F238E27FC236}">
                <a16:creationId xmlns:a16="http://schemas.microsoft.com/office/drawing/2014/main" id="{6F545660-4B1D-BF48-E338-35909FC6EA92}"/>
              </a:ext>
            </a:extLst>
          </p:cNvPr>
          <p:cNvSpPr/>
          <p:nvPr/>
        </p:nvSpPr>
        <p:spPr>
          <a:xfrm>
            <a:off x="6753316" y="3429000"/>
            <a:ext cx="837946" cy="810601"/>
          </a:xfrm>
          <a:prstGeom prst="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6" name="矩形 5">
            <a:extLst>
              <a:ext uri="{FF2B5EF4-FFF2-40B4-BE49-F238E27FC236}">
                <a16:creationId xmlns:a16="http://schemas.microsoft.com/office/drawing/2014/main" id="{BF1046B4-2E51-397B-440A-DE43FCBB8347}"/>
              </a:ext>
            </a:extLst>
          </p:cNvPr>
          <p:cNvSpPr/>
          <p:nvPr/>
        </p:nvSpPr>
        <p:spPr>
          <a:xfrm>
            <a:off x="4795855" y="4014839"/>
            <a:ext cx="748146" cy="810601"/>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1794024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Segmentation</a:t>
            </a:r>
            <a:endParaRPr lang="zh-TW" altLang="en-US"/>
          </a:p>
        </p:txBody>
      </p:sp>
      <p:sp>
        <p:nvSpPr>
          <p:cNvPr id="3" name="內容版面配置區 2"/>
          <p:cNvSpPr>
            <a:spLocks noGrp="1"/>
          </p:cNvSpPr>
          <p:nvPr>
            <p:ph idx="1"/>
          </p:nvPr>
        </p:nvSpPr>
        <p:spPr/>
        <p:txBody>
          <a:bodyPr/>
          <a:lstStyle/>
          <a:p>
            <a:r>
              <a:rPr lang="en-US" altLang="zh-TW" dirty="0"/>
              <a:t>Mean shift</a:t>
            </a:r>
            <a:endParaRPr lang="zh-TW" altLang="en-US" dirty="0"/>
          </a:p>
        </p:txBody>
      </p:sp>
      <p:pic>
        <p:nvPicPr>
          <p:cNvPr id="6" name="圖片 5"/>
          <p:cNvPicPr>
            <a:picLocks noChangeAspect="1"/>
          </p:cNvPicPr>
          <p:nvPr/>
        </p:nvPicPr>
        <p:blipFill>
          <a:blip r:embed="rId3"/>
          <a:stretch>
            <a:fillRect/>
          </a:stretch>
        </p:blipFill>
        <p:spPr>
          <a:xfrm>
            <a:off x="575556" y="5484009"/>
            <a:ext cx="7992888" cy="1365959"/>
          </a:xfrm>
          <a:prstGeom prst="rect">
            <a:avLst/>
          </a:prstGeom>
        </p:spPr>
      </p:pic>
      <p:pic>
        <p:nvPicPr>
          <p:cNvPr id="7" name="圖片 6"/>
          <p:cNvPicPr>
            <a:picLocks noChangeAspect="1"/>
          </p:cNvPicPr>
          <p:nvPr/>
        </p:nvPicPr>
        <p:blipFill>
          <a:blip r:embed="rId4"/>
          <a:stretch>
            <a:fillRect/>
          </a:stretch>
        </p:blipFill>
        <p:spPr>
          <a:xfrm>
            <a:off x="1144437" y="2462997"/>
            <a:ext cx="6855125" cy="2838450"/>
          </a:xfrm>
          <a:prstGeom prst="rect">
            <a:avLst/>
          </a:prstGeom>
        </p:spPr>
      </p:pic>
      <p:sp>
        <p:nvSpPr>
          <p:cNvPr id="4" name="投影片編號版面配置區 3">
            <a:extLst>
              <a:ext uri="{FF2B5EF4-FFF2-40B4-BE49-F238E27FC236}">
                <a16:creationId xmlns:a16="http://schemas.microsoft.com/office/drawing/2014/main" id="{D40B7F63-0CFC-9477-0F75-8C159B6B5D6B}"/>
              </a:ext>
            </a:extLst>
          </p:cNvPr>
          <p:cNvSpPr>
            <a:spLocks noGrp="1"/>
          </p:cNvSpPr>
          <p:nvPr>
            <p:ph type="sldNum" sz="quarter" idx="12"/>
          </p:nvPr>
        </p:nvSpPr>
        <p:spPr/>
        <p:txBody>
          <a:bodyPr/>
          <a:lstStyle/>
          <a:p>
            <a:fld id="{1336BF6D-2D3A-41BA-8F36-2BF2F35F56ED}" type="slidenum">
              <a:rPr lang="zh-TW" altLang="en-US" smtClean="0"/>
              <a:pPr/>
              <a:t>108</a:t>
            </a:fld>
            <a:endParaRPr lang="zh-TW" altLang="en-US"/>
          </a:p>
        </p:txBody>
      </p:sp>
      <p:sp>
        <p:nvSpPr>
          <p:cNvPr id="5" name="矩形 4">
            <a:extLst>
              <a:ext uri="{FF2B5EF4-FFF2-40B4-BE49-F238E27FC236}">
                <a16:creationId xmlns:a16="http://schemas.microsoft.com/office/drawing/2014/main" id="{377DD855-1495-91E5-B4CD-F6309062371F}"/>
              </a:ext>
            </a:extLst>
          </p:cNvPr>
          <p:cNvSpPr/>
          <p:nvPr/>
        </p:nvSpPr>
        <p:spPr>
          <a:xfrm>
            <a:off x="4571999" y="2557671"/>
            <a:ext cx="3260036" cy="2332382"/>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394717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8CD626-F37D-4A75-A998-1D0897B97E62}"/>
              </a:ext>
            </a:extLst>
          </p:cNvPr>
          <p:cNvSpPr>
            <a:spLocks noGrp="1"/>
          </p:cNvSpPr>
          <p:nvPr>
            <p:ph type="title"/>
          </p:nvPr>
        </p:nvSpPr>
        <p:spPr/>
        <p:txBody>
          <a:bodyPr/>
          <a:lstStyle/>
          <a:p>
            <a:r>
              <a:rPr lang="en-US" altLang="zh-TW"/>
              <a:t>Segmentation</a:t>
            </a:r>
            <a:endParaRPr lang="zh-TW" altLang="en-US"/>
          </a:p>
        </p:txBody>
      </p:sp>
      <p:pic>
        <p:nvPicPr>
          <p:cNvPr id="6" name="圖片 5">
            <a:extLst>
              <a:ext uri="{FF2B5EF4-FFF2-40B4-BE49-F238E27FC236}">
                <a16:creationId xmlns:a16="http://schemas.microsoft.com/office/drawing/2014/main" id="{8600A7A1-E092-4363-B20A-A4D223C1D389}"/>
              </a:ext>
            </a:extLst>
          </p:cNvPr>
          <p:cNvPicPr>
            <a:picLocks noChangeAspect="1"/>
          </p:cNvPicPr>
          <p:nvPr/>
        </p:nvPicPr>
        <p:blipFill>
          <a:blip r:embed="rId3"/>
          <a:stretch>
            <a:fillRect/>
          </a:stretch>
        </p:blipFill>
        <p:spPr>
          <a:xfrm>
            <a:off x="25152" y="1442511"/>
            <a:ext cx="4543892" cy="4519723"/>
          </a:xfrm>
          <a:prstGeom prst="rect">
            <a:avLst/>
          </a:prstGeom>
        </p:spPr>
      </p:pic>
      <p:pic>
        <p:nvPicPr>
          <p:cNvPr id="8" name="圖片 7">
            <a:extLst>
              <a:ext uri="{FF2B5EF4-FFF2-40B4-BE49-F238E27FC236}">
                <a16:creationId xmlns:a16="http://schemas.microsoft.com/office/drawing/2014/main" id="{51115E44-68C4-4FBD-8841-FA430687B391}"/>
              </a:ext>
            </a:extLst>
          </p:cNvPr>
          <p:cNvPicPr>
            <a:picLocks noChangeAspect="1"/>
          </p:cNvPicPr>
          <p:nvPr/>
        </p:nvPicPr>
        <p:blipFill>
          <a:blip r:embed="rId4"/>
          <a:stretch>
            <a:fillRect/>
          </a:stretch>
        </p:blipFill>
        <p:spPr>
          <a:xfrm>
            <a:off x="4603483" y="1323113"/>
            <a:ext cx="4771794" cy="4639121"/>
          </a:xfrm>
          <a:prstGeom prst="rect">
            <a:avLst/>
          </a:prstGeom>
        </p:spPr>
      </p:pic>
      <p:sp>
        <p:nvSpPr>
          <p:cNvPr id="3" name="投影片編號版面配置區 2">
            <a:extLst>
              <a:ext uri="{FF2B5EF4-FFF2-40B4-BE49-F238E27FC236}">
                <a16:creationId xmlns:a16="http://schemas.microsoft.com/office/drawing/2014/main" id="{FA924075-2249-37CC-397F-A5152094D219}"/>
              </a:ext>
            </a:extLst>
          </p:cNvPr>
          <p:cNvSpPr>
            <a:spLocks noGrp="1"/>
          </p:cNvSpPr>
          <p:nvPr>
            <p:ph type="sldNum" sz="quarter" idx="12"/>
          </p:nvPr>
        </p:nvSpPr>
        <p:spPr/>
        <p:txBody>
          <a:bodyPr/>
          <a:lstStyle/>
          <a:p>
            <a:fld id="{1336BF6D-2D3A-41BA-8F36-2BF2F35F56ED}" type="slidenum">
              <a:rPr lang="zh-TW" altLang="en-US" smtClean="0"/>
              <a:pPr/>
              <a:t>109</a:t>
            </a:fld>
            <a:endParaRPr lang="zh-TW" altLang="en-US"/>
          </a:p>
        </p:txBody>
      </p:sp>
    </p:spTree>
    <p:extLst>
      <p:ext uri="{BB962C8B-B14F-4D97-AF65-F5344CB8AC3E}">
        <p14:creationId xmlns:p14="http://schemas.microsoft.com/office/powerpoint/2010/main" val="1394350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281253-63DD-4CFE-9FB6-1169E3806A14}"/>
              </a:ext>
            </a:extLst>
          </p:cNvPr>
          <p:cNvSpPr>
            <a:spLocks noGrp="1"/>
          </p:cNvSpPr>
          <p:nvPr>
            <p:ph type="title"/>
          </p:nvPr>
        </p:nvSpPr>
        <p:spPr/>
        <p:txBody>
          <a:bodyPr/>
          <a:lstStyle/>
          <a:p>
            <a:r>
              <a:rPr lang="en-US" altLang="zh-TW"/>
              <a:t>7.1 Points and Patches (3/4)</a:t>
            </a:r>
            <a:endParaRPr lang="zh-TW" altLang="en-US"/>
          </a:p>
        </p:txBody>
      </p:sp>
      <p:pic>
        <p:nvPicPr>
          <p:cNvPr id="2050" name="Picture 2" descr="CS205 Real Time Image Stitching">
            <a:extLst>
              <a:ext uri="{FF2B5EF4-FFF2-40B4-BE49-F238E27FC236}">
                <a16:creationId xmlns:a16="http://schemas.microsoft.com/office/drawing/2014/main" id="{791428C3-A6E0-465F-AD0F-989D09F0A1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420888"/>
            <a:ext cx="8229600" cy="3183910"/>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E14DFF7F-B700-43D1-AA68-DCE124136584}"/>
              </a:ext>
            </a:extLst>
          </p:cNvPr>
          <p:cNvSpPr txBox="1"/>
          <p:nvPr/>
        </p:nvSpPr>
        <p:spPr>
          <a:xfrm>
            <a:off x="1331640" y="1419328"/>
            <a:ext cx="4572000" cy="646331"/>
          </a:xfrm>
          <a:prstGeom prst="rect">
            <a:avLst/>
          </a:prstGeom>
          <a:noFill/>
        </p:spPr>
        <p:txBody>
          <a:bodyPr wrap="square">
            <a:spAutoFit/>
          </a:bodyPr>
          <a:lstStyle/>
          <a:p>
            <a:pPr marL="571500" indent="-571500">
              <a:buFont typeface="Arial" panose="020B0604020202020204" pitchFamily="34" charset="0"/>
              <a:buChar char="•"/>
            </a:pPr>
            <a:r>
              <a:rPr lang="en-US" altLang="zh-TW" sz="3600"/>
              <a:t>Stitching panorama</a:t>
            </a:r>
            <a:endParaRPr lang="zh-TW" altLang="en-US" sz="3600"/>
          </a:p>
        </p:txBody>
      </p:sp>
      <p:sp>
        <p:nvSpPr>
          <p:cNvPr id="3" name="投影片編號版面配置區 2">
            <a:extLst>
              <a:ext uri="{FF2B5EF4-FFF2-40B4-BE49-F238E27FC236}">
                <a16:creationId xmlns:a16="http://schemas.microsoft.com/office/drawing/2014/main" id="{3F66B96F-4509-1B54-0D44-B04AEE5425DA}"/>
              </a:ext>
            </a:extLst>
          </p:cNvPr>
          <p:cNvSpPr>
            <a:spLocks noGrp="1"/>
          </p:cNvSpPr>
          <p:nvPr>
            <p:ph type="sldNum" sz="quarter" idx="12"/>
          </p:nvPr>
        </p:nvSpPr>
        <p:spPr/>
        <p:txBody>
          <a:bodyPr/>
          <a:lstStyle/>
          <a:p>
            <a:fld id="{1336BF6D-2D3A-41BA-8F36-2BF2F35F56ED}" type="slidenum">
              <a:rPr lang="zh-TW" altLang="en-US" smtClean="0"/>
              <a:pPr/>
              <a:t>11</a:t>
            </a:fld>
            <a:endParaRPr lang="zh-TW" altLang="en-US"/>
          </a:p>
        </p:txBody>
      </p:sp>
      <p:sp>
        <p:nvSpPr>
          <p:cNvPr id="5" name="文字方塊 4">
            <a:extLst>
              <a:ext uri="{FF2B5EF4-FFF2-40B4-BE49-F238E27FC236}">
                <a16:creationId xmlns:a16="http://schemas.microsoft.com/office/drawing/2014/main" id="{7AF836CD-24F6-20E9-FEE6-E2BA7A7DBCC9}"/>
              </a:ext>
            </a:extLst>
          </p:cNvPr>
          <p:cNvSpPr txBox="1"/>
          <p:nvPr/>
        </p:nvSpPr>
        <p:spPr>
          <a:xfrm>
            <a:off x="1810034" y="6041445"/>
            <a:ext cx="5523931" cy="461665"/>
          </a:xfrm>
          <a:prstGeom prst="rect">
            <a:avLst/>
          </a:prstGeom>
          <a:noFill/>
        </p:spPr>
        <p:txBody>
          <a:bodyPr wrap="square">
            <a:spAutoFit/>
          </a:bodyPr>
          <a:lstStyle/>
          <a:p>
            <a:pPr marR="0">
              <a:spcBef>
                <a:spcPts val="0"/>
              </a:spcBef>
              <a:spcAft>
                <a:spcPts val="0"/>
              </a:spcAft>
            </a:pPr>
            <a:r>
              <a:rPr lang="en-US" altLang="zh-TW" sz="2400" b="1" dirty="0">
                <a:solidFill>
                  <a:srgbClr val="0070C0"/>
                </a:solidFill>
                <a:effectLst/>
                <a:latin typeface="Microsoft JhengHei UI" panose="020B0604030504040204" pitchFamily="34" charset="-120"/>
                <a:ea typeface="Microsoft JhengHei UI" panose="020B0604030504040204" pitchFamily="34" charset="-120"/>
                <a:cs typeface="Times New Roman" panose="02020603050405020304" pitchFamily="18" charset="0"/>
              </a:rPr>
              <a:t>CH8 Image Alignment and Stitching</a:t>
            </a:r>
            <a:endParaRPr lang="zh-TW" altLang="zh-TW" sz="2400" b="1" dirty="0">
              <a:solidFill>
                <a:srgbClr val="0070C0"/>
              </a:solidFill>
              <a:effectLst/>
              <a:latin typeface="Microsoft JhengHei UI" panose="020B0604030504040204" pitchFamily="34" charset="-120"/>
              <a:ea typeface="Microsoft JhengHei U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758679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8CD626-F37D-4A75-A998-1D0897B97E62}"/>
              </a:ext>
            </a:extLst>
          </p:cNvPr>
          <p:cNvSpPr>
            <a:spLocks noGrp="1"/>
          </p:cNvSpPr>
          <p:nvPr>
            <p:ph type="title"/>
          </p:nvPr>
        </p:nvSpPr>
        <p:spPr/>
        <p:txBody>
          <a:bodyPr/>
          <a:lstStyle/>
          <a:p>
            <a:r>
              <a:rPr lang="en-US" altLang="zh-TW" dirty="0"/>
              <a:t>Segmentation</a:t>
            </a:r>
            <a:endParaRPr lang="zh-TW" altLang="en-US" dirty="0"/>
          </a:p>
        </p:txBody>
      </p:sp>
      <p:pic>
        <p:nvPicPr>
          <p:cNvPr id="5" name="圖片 4">
            <a:extLst>
              <a:ext uri="{FF2B5EF4-FFF2-40B4-BE49-F238E27FC236}">
                <a16:creationId xmlns:a16="http://schemas.microsoft.com/office/drawing/2014/main" id="{BB9AA6C2-687A-4F3C-AC69-656324F061CC}"/>
              </a:ext>
            </a:extLst>
          </p:cNvPr>
          <p:cNvPicPr>
            <a:picLocks noChangeAspect="1"/>
          </p:cNvPicPr>
          <p:nvPr/>
        </p:nvPicPr>
        <p:blipFill>
          <a:blip r:embed="rId3"/>
          <a:stretch>
            <a:fillRect/>
          </a:stretch>
        </p:blipFill>
        <p:spPr>
          <a:xfrm>
            <a:off x="457200" y="1906166"/>
            <a:ext cx="6408712" cy="4951834"/>
          </a:xfrm>
          <a:prstGeom prst="rect">
            <a:avLst/>
          </a:prstGeom>
        </p:spPr>
      </p:pic>
      <p:sp>
        <p:nvSpPr>
          <p:cNvPr id="7" name="內容版面配置區 6">
            <a:extLst>
              <a:ext uri="{FF2B5EF4-FFF2-40B4-BE49-F238E27FC236}">
                <a16:creationId xmlns:a16="http://schemas.microsoft.com/office/drawing/2014/main" id="{A7B0DB19-CAAF-467C-878B-5F6EBBBCDCF8}"/>
              </a:ext>
            </a:extLst>
          </p:cNvPr>
          <p:cNvSpPr>
            <a:spLocks noGrp="1"/>
          </p:cNvSpPr>
          <p:nvPr>
            <p:ph idx="1"/>
          </p:nvPr>
        </p:nvSpPr>
        <p:spPr/>
        <p:txBody>
          <a:bodyPr/>
          <a:lstStyle/>
          <a:p>
            <a:pPr marL="0" indent="0">
              <a:buNone/>
            </a:pPr>
            <a:r>
              <a:rPr lang="zh-TW" altLang="en-US" dirty="0"/>
              <a:t>  </a:t>
            </a:r>
          </a:p>
        </p:txBody>
      </p:sp>
      <p:sp>
        <p:nvSpPr>
          <p:cNvPr id="3" name="投影片編號版面配置區 2">
            <a:extLst>
              <a:ext uri="{FF2B5EF4-FFF2-40B4-BE49-F238E27FC236}">
                <a16:creationId xmlns:a16="http://schemas.microsoft.com/office/drawing/2014/main" id="{AC2B932A-8762-91C9-2936-65918D2B5319}"/>
              </a:ext>
            </a:extLst>
          </p:cNvPr>
          <p:cNvSpPr>
            <a:spLocks noGrp="1"/>
          </p:cNvSpPr>
          <p:nvPr>
            <p:ph type="sldNum" sz="quarter" idx="12"/>
          </p:nvPr>
        </p:nvSpPr>
        <p:spPr/>
        <p:txBody>
          <a:bodyPr/>
          <a:lstStyle/>
          <a:p>
            <a:fld id="{1336BF6D-2D3A-41BA-8F36-2BF2F35F56ED}" type="slidenum">
              <a:rPr lang="zh-TW" altLang="en-US" smtClean="0"/>
              <a:pPr/>
              <a:t>110</a:t>
            </a:fld>
            <a:endParaRPr lang="zh-TW" altLang="en-US"/>
          </a:p>
        </p:txBody>
      </p:sp>
      <p:pic>
        <p:nvPicPr>
          <p:cNvPr id="4" name="圖片 3">
            <a:extLst>
              <a:ext uri="{FF2B5EF4-FFF2-40B4-BE49-F238E27FC236}">
                <a16:creationId xmlns:a16="http://schemas.microsoft.com/office/drawing/2014/main" id="{8572257A-F382-3EE3-B4F3-A489CA0B5546}"/>
              </a:ext>
            </a:extLst>
          </p:cNvPr>
          <p:cNvPicPr>
            <a:picLocks noChangeAspect="1"/>
          </p:cNvPicPr>
          <p:nvPr/>
        </p:nvPicPr>
        <p:blipFill>
          <a:blip r:embed="rId4"/>
          <a:stretch>
            <a:fillRect/>
          </a:stretch>
        </p:blipFill>
        <p:spPr>
          <a:xfrm>
            <a:off x="4786679" y="4552147"/>
            <a:ext cx="4357321" cy="1804203"/>
          </a:xfrm>
          <a:prstGeom prst="rect">
            <a:avLst/>
          </a:prstGeom>
        </p:spPr>
      </p:pic>
      <p:sp>
        <p:nvSpPr>
          <p:cNvPr id="6" name="文字方塊 5">
            <a:extLst>
              <a:ext uri="{FF2B5EF4-FFF2-40B4-BE49-F238E27FC236}">
                <a16:creationId xmlns:a16="http://schemas.microsoft.com/office/drawing/2014/main" id="{A0E8F8B5-700F-60B8-4C44-1EA684C1B433}"/>
              </a:ext>
            </a:extLst>
          </p:cNvPr>
          <p:cNvSpPr txBox="1"/>
          <p:nvPr/>
        </p:nvSpPr>
        <p:spPr>
          <a:xfrm>
            <a:off x="4716814" y="26824"/>
            <a:ext cx="4497049" cy="369332"/>
          </a:xfrm>
          <a:prstGeom prst="rect">
            <a:avLst/>
          </a:prstGeom>
          <a:noFill/>
        </p:spPr>
        <p:txBody>
          <a:bodyPr wrap="square" rtlCol="0">
            <a:spAutoFit/>
          </a:bodyPr>
          <a:lstStyle/>
          <a:p>
            <a:r>
              <a:rPr kumimoji="1" lang="en-US" altLang="zh-TW" dirty="0"/>
              <a:t>CIE: International Commission on Illumination</a:t>
            </a:r>
            <a:endParaRPr kumimoji="1" lang="zh-TW" altLang="en-US" dirty="0"/>
          </a:p>
        </p:txBody>
      </p:sp>
      <p:sp>
        <p:nvSpPr>
          <p:cNvPr id="8" name="文字方塊 7">
            <a:extLst>
              <a:ext uri="{FF2B5EF4-FFF2-40B4-BE49-F238E27FC236}">
                <a16:creationId xmlns:a16="http://schemas.microsoft.com/office/drawing/2014/main" id="{181D2B83-8EE7-3EC8-B4A4-1060495CFC63}"/>
              </a:ext>
            </a:extLst>
          </p:cNvPr>
          <p:cNvSpPr txBox="1"/>
          <p:nvPr/>
        </p:nvSpPr>
        <p:spPr>
          <a:xfrm>
            <a:off x="457200" y="1208182"/>
            <a:ext cx="4162304" cy="461665"/>
          </a:xfrm>
          <a:prstGeom prst="rect">
            <a:avLst/>
          </a:prstGeom>
          <a:noFill/>
        </p:spPr>
        <p:txBody>
          <a:bodyPr wrap="square">
            <a:spAutoFit/>
          </a:bodyPr>
          <a:lstStyle/>
          <a:p>
            <a:r>
              <a:rPr lang="en-US" altLang="zh-TW" sz="2400" dirty="0"/>
              <a:t>RGB to LUV</a:t>
            </a:r>
          </a:p>
        </p:txBody>
      </p:sp>
      <p:sp>
        <p:nvSpPr>
          <p:cNvPr id="9" name="文字方塊 8">
            <a:extLst>
              <a:ext uri="{FF2B5EF4-FFF2-40B4-BE49-F238E27FC236}">
                <a16:creationId xmlns:a16="http://schemas.microsoft.com/office/drawing/2014/main" id="{D5462A8B-CA18-AB15-0E6C-61FFA57960A3}"/>
              </a:ext>
            </a:extLst>
          </p:cNvPr>
          <p:cNvSpPr txBox="1"/>
          <p:nvPr/>
        </p:nvSpPr>
        <p:spPr>
          <a:xfrm>
            <a:off x="1904918" y="1822062"/>
            <a:ext cx="1971046" cy="400110"/>
          </a:xfrm>
          <a:prstGeom prst="rect">
            <a:avLst/>
          </a:prstGeom>
          <a:noFill/>
        </p:spPr>
        <p:txBody>
          <a:bodyPr wrap="square">
            <a:spAutoFit/>
          </a:bodyPr>
          <a:lstStyle/>
          <a:p>
            <a:r>
              <a:rPr lang="en-US" altLang="zh-TW" sz="2000" dirty="0">
                <a:solidFill>
                  <a:schemeClr val="bg1">
                    <a:lumMod val="50000"/>
                  </a:schemeClr>
                </a:solidFill>
              </a:rPr>
              <a:t>Ch2.3.2 Color</a:t>
            </a:r>
          </a:p>
        </p:txBody>
      </p:sp>
      <p:sp>
        <p:nvSpPr>
          <p:cNvPr id="11" name="文字方塊 10">
            <a:extLst>
              <a:ext uri="{FF2B5EF4-FFF2-40B4-BE49-F238E27FC236}">
                <a16:creationId xmlns:a16="http://schemas.microsoft.com/office/drawing/2014/main" id="{2C377ABA-13CF-EF3E-110B-62B7E61D9A34}"/>
              </a:ext>
            </a:extLst>
          </p:cNvPr>
          <p:cNvSpPr txBox="1"/>
          <p:nvPr/>
        </p:nvSpPr>
        <p:spPr>
          <a:xfrm>
            <a:off x="7620000" y="4367481"/>
            <a:ext cx="644856" cy="369332"/>
          </a:xfrm>
          <a:prstGeom prst="rect">
            <a:avLst/>
          </a:prstGeom>
          <a:noFill/>
        </p:spPr>
        <p:txBody>
          <a:bodyPr wrap="square">
            <a:spAutoFit/>
          </a:bodyPr>
          <a:lstStyle/>
          <a:p>
            <a:r>
              <a:rPr lang="en-US" altLang="zh-TW" sz="1800" dirty="0"/>
              <a:t>LUV</a:t>
            </a:r>
            <a:endParaRPr lang="zh-TW" altLang="en-US" dirty="0"/>
          </a:p>
        </p:txBody>
      </p:sp>
    </p:spTree>
    <p:extLst>
      <p:ext uri="{BB962C8B-B14F-4D97-AF65-F5344CB8AC3E}">
        <p14:creationId xmlns:p14="http://schemas.microsoft.com/office/powerpoint/2010/main" val="418030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Segmentation</a:t>
            </a:r>
            <a:endParaRPr lang="zh-TW" altLang="en-US" dirty="0"/>
          </a:p>
        </p:txBody>
      </p:sp>
      <p:sp>
        <p:nvSpPr>
          <p:cNvPr id="3" name="內容版面配置區 2"/>
          <p:cNvSpPr>
            <a:spLocks noGrp="1"/>
          </p:cNvSpPr>
          <p:nvPr>
            <p:ph idx="1"/>
          </p:nvPr>
        </p:nvSpPr>
        <p:spPr/>
        <p:txBody>
          <a:bodyPr/>
          <a:lstStyle/>
          <a:p>
            <a:r>
              <a:rPr lang="en-US" altLang="zh-TW" dirty="0"/>
              <a:t>Mean shift</a:t>
            </a:r>
            <a:endParaRPr lang="zh-TW" altLang="en-US" dirty="0"/>
          </a:p>
        </p:txBody>
      </p:sp>
      <p:pic>
        <p:nvPicPr>
          <p:cNvPr id="6" name="圖片 5"/>
          <p:cNvPicPr>
            <a:picLocks noChangeAspect="1"/>
          </p:cNvPicPr>
          <p:nvPr/>
        </p:nvPicPr>
        <p:blipFill>
          <a:blip r:embed="rId3"/>
          <a:stretch>
            <a:fillRect/>
          </a:stretch>
        </p:blipFill>
        <p:spPr>
          <a:xfrm>
            <a:off x="575556" y="5484009"/>
            <a:ext cx="7992888" cy="1365959"/>
          </a:xfrm>
          <a:prstGeom prst="rect">
            <a:avLst/>
          </a:prstGeom>
        </p:spPr>
      </p:pic>
      <p:pic>
        <p:nvPicPr>
          <p:cNvPr id="5" name="圖片 4"/>
          <p:cNvPicPr>
            <a:picLocks noChangeAspect="1"/>
          </p:cNvPicPr>
          <p:nvPr/>
        </p:nvPicPr>
        <p:blipFill>
          <a:blip r:embed="rId4"/>
          <a:stretch>
            <a:fillRect/>
          </a:stretch>
        </p:blipFill>
        <p:spPr>
          <a:xfrm>
            <a:off x="999364" y="2551813"/>
            <a:ext cx="7145271" cy="3132371"/>
          </a:xfrm>
          <a:prstGeom prst="rect">
            <a:avLst/>
          </a:prstGeom>
        </p:spPr>
      </p:pic>
      <p:sp>
        <p:nvSpPr>
          <p:cNvPr id="4" name="投影片編號版面配置區 3">
            <a:extLst>
              <a:ext uri="{FF2B5EF4-FFF2-40B4-BE49-F238E27FC236}">
                <a16:creationId xmlns:a16="http://schemas.microsoft.com/office/drawing/2014/main" id="{883025B7-7DA3-1D50-C4AE-D526CDD1184A}"/>
              </a:ext>
            </a:extLst>
          </p:cNvPr>
          <p:cNvSpPr>
            <a:spLocks noGrp="1"/>
          </p:cNvSpPr>
          <p:nvPr>
            <p:ph type="sldNum" sz="quarter" idx="12"/>
          </p:nvPr>
        </p:nvSpPr>
        <p:spPr/>
        <p:txBody>
          <a:bodyPr/>
          <a:lstStyle/>
          <a:p>
            <a:fld id="{1336BF6D-2D3A-41BA-8F36-2BF2F35F56ED}" type="slidenum">
              <a:rPr lang="zh-TW" altLang="en-US" smtClean="0"/>
              <a:pPr/>
              <a:t>111</a:t>
            </a:fld>
            <a:endParaRPr lang="zh-TW" altLang="en-US"/>
          </a:p>
        </p:txBody>
      </p:sp>
      <p:pic>
        <p:nvPicPr>
          <p:cNvPr id="7" name="圖片 6">
            <a:extLst>
              <a:ext uri="{FF2B5EF4-FFF2-40B4-BE49-F238E27FC236}">
                <a16:creationId xmlns:a16="http://schemas.microsoft.com/office/drawing/2014/main" id="{C85ECD83-96A5-9253-D159-20C271E41E0E}"/>
              </a:ext>
            </a:extLst>
          </p:cNvPr>
          <p:cNvPicPr>
            <a:picLocks noChangeAspect="1"/>
          </p:cNvPicPr>
          <p:nvPr/>
        </p:nvPicPr>
        <p:blipFill rotWithShape="1">
          <a:blip r:embed="rId5"/>
          <a:srcRect l="48888"/>
          <a:stretch/>
        </p:blipFill>
        <p:spPr>
          <a:xfrm>
            <a:off x="6347790" y="313614"/>
            <a:ext cx="2762818" cy="2238199"/>
          </a:xfrm>
          <a:prstGeom prst="rect">
            <a:avLst/>
          </a:prstGeom>
        </p:spPr>
      </p:pic>
      <p:grpSp>
        <p:nvGrpSpPr>
          <p:cNvPr id="10" name="群組 9">
            <a:extLst>
              <a:ext uri="{FF2B5EF4-FFF2-40B4-BE49-F238E27FC236}">
                <a16:creationId xmlns:a16="http://schemas.microsoft.com/office/drawing/2014/main" id="{3EE47698-765D-B4EE-006D-80B302622586}"/>
              </a:ext>
            </a:extLst>
          </p:cNvPr>
          <p:cNvGrpSpPr/>
          <p:nvPr/>
        </p:nvGrpSpPr>
        <p:grpSpPr>
          <a:xfrm>
            <a:off x="3507370" y="1548708"/>
            <a:ext cx="3112935" cy="476593"/>
            <a:chOff x="3507370" y="1548708"/>
            <a:chExt cx="3112935" cy="476593"/>
          </a:xfrm>
        </p:grpSpPr>
        <p:sp>
          <p:nvSpPr>
            <p:cNvPr id="8" name="向右箭號 7">
              <a:extLst>
                <a:ext uri="{FF2B5EF4-FFF2-40B4-BE49-F238E27FC236}">
                  <a16:creationId xmlns:a16="http://schemas.microsoft.com/office/drawing/2014/main" id="{E0FDBC05-3327-1088-6B46-DB35A19D8B07}"/>
                </a:ext>
              </a:extLst>
            </p:cNvPr>
            <p:cNvSpPr/>
            <p:nvPr/>
          </p:nvSpPr>
          <p:spPr>
            <a:xfrm rot="9153850">
              <a:off x="3507370" y="1881670"/>
              <a:ext cx="3112935" cy="143631"/>
            </a:xfrm>
            <a:prstGeom prst="rightArrow">
              <a:avLst/>
            </a:prstGeom>
            <a:solidFill>
              <a:srgbClr val="FF0000">
                <a:alpha val="7010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9" name="文字方塊 8">
              <a:extLst>
                <a:ext uri="{FF2B5EF4-FFF2-40B4-BE49-F238E27FC236}">
                  <a16:creationId xmlns:a16="http://schemas.microsoft.com/office/drawing/2014/main" id="{CFB3EEF3-B5DC-11BC-0647-D8868AADA38C}"/>
                </a:ext>
              </a:extLst>
            </p:cNvPr>
            <p:cNvSpPr txBox="1"/>
            <p:nvPr/>
          </p:nvSpPr>
          <p:spPr>
            <a:xfrm>
              <a:off x="4022676" y="1548708"/>
              <a:ext cx="1098645" cy="461665"/>
            </a:xfrm>
            <a:prstGeom prst="rect">
              <a:avLst/>
            </a:prstGeom>
            <a:noFill/>
          </p:spPr>
          <p:txBody>
            <a:bodyPr wrap="square">
              <a:spAutoFit/>
            </a:bodyPr>
            <a:lstStyle/>
            <a:p>
              <a:r>
                <a:rPr lang="en-US" altLang="zh-TW" sz="2400" dirty="0">
                  <a:solidFill>
                    <a:srgbClr val="FF0000"/>
                  </a:solidFill>
                </a:rPr>
                <a:t>project</a:t>
              </a:r>
            </a:p>
          </p:txBody>
        </p:sp>
      </p:grpSp>
    </p:spTree>
    <p:extLst>
      <p:ext uri="{BB962C8B-B14F-4D97-AF65-F5344CB8AC3E}">
        <p14:creationId xmlns:p14="http://schemas.microsoft.com/office/powerpoint/2010/main" val="64388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Segmentation</a:t>
            </a:r>
            <a:endParaRPr lang="zh-TW" altLang="en-US"/>
          </a:p>
        </p:txBody>
      </p:sp>
      <p:sp>
        <p:nvSpPr>
          <p:cNvPr id="3" name="內容版面配置區 2"/>
          <p:cNvSpPr>
            <a:spLocks noGrp="1"/>
          </p:cNvSpPr>
          <p:nvPr>
            <p:ph idx="1"/>
          </p:nvPr>
        </p:nvSpPr>
        <p:spPr/>
        <p:txBody>
          <a:bodyPr/>
          <a:lstStyle/>
          <a:p>
            <a:r>
              <a:rPr lang="en-US" altLang="zh-TW" dirty="0"/>
              <a:t>Mean shift</a:t>
            </a:r>
            <a:endParaRPr lang="zh-TW" altLang="en-US" dirty="0"/>
          </a:p>
        </p:txBody>
      </p:sp>
      <p:pic>
        <p:nvPicPr>
          <p:cNvPr id="6" name="圖片 5"/>
          <p:cNvPicPr>
            <a:picLocks noChangeAspect="1"/>
          </p:cNvPicPr>
          <p:nvPr/>
        </p:nvPicPr>
        <p:blipFill>
          <a:blip r:embed="rId3"/>
          <a:stretch>
            <a:fillRect/>
          </a:stretch>
        </p:blipFill>
        <p:spPr>
          <a:xfrm>
            <a:off x="575556" y="5484009"/>
            <a:ext cx="7992888" cy="1365959"/>
          </a:xfrm>
          <a:prstGeom prst="rect">
            <a:avLst/>
          </a:prstGeom>
        </p:spPr>
      </p:pic>
      <p:pic>
        <p:nvPicPr>
          <p:cNvPr id="4" name="圖片 3"/>
          <p:cNvPicPr>
            <a:picLocks noChangeAspect="1"/>
          </p:cNvPicPr>
          <p:nvPr/>
        </p:nvPicPr>
        <p:blipFill>
          <a:blip r:embed="rId4"/>
          <a:stretch>
            <a:fillRect/>
          </a:stretch>
        </p:blipFill>
        <p:spPr>
          <a:xfrm>
            <a:off x="1714140" y="2312502"/>
            <a:ext cx="4594808" cy="3291602"/>
          </a:xfrm>
          <a:prstGeom prst="rect">
            <a:avLst/>
          </a:prstGeom>
        </p:spPr>
      </p:pic>
      <p:sp>
        <p:nvSpPr>
          <p:cNvPr id="5" name="投影片編號版面配置區 4">
            <a:extLst>
              <a:ext uri="{FF2B5EF4-FFF2-40B4-BE49-F238E27FC236}">
                <a16:creationId xmlns:a16="http://schemas.microsoft.com/office/drawing/2014/main" id="{D6041EC8-AB7B-CD15-D754-9966EF8DE174}"/>
              </a:ext>
            </a:extLst>
          </p:cNvPr>
          <p:cNvSpPr>
            <a:spLocks noGrp="1"/>
          </p:cNvSpPr>
          <p:nvPr>
            <p:ph type="sldNum" sz="quarter" idx="12"/>
          </p:nvPr>
        </p:nvSpPr>
        <p:spPr/>
        <p:txBody>
          <a:bodyPr/>
          <a:lstStyle/>
          <a:p>
            <a:fld id="{1336BF6D-2D3A-41BA-8F36-2BF2F35F56ED}" type="slidenum">
              <a:rPr lang="zh-TW" altLang="en-US" smtClean="0"/>
              <a:pPr/>
              <a:t>112</a:t>
            </a:fld>
            <a:endParaRPr lang="zh-TW" altLang="en-US"/>
          </a:p>
        </p:txBody>
      </p:sp>
      <p:pic>
        <p:nvPicPr>
          <p:cNvPr id="7" name="圖片 6">
            <a:extLst>
              <a:ext uri="{FF2B5EF4-FFF2-40B4-BE49-F238E27FC236}">
                <a16:creationId xmlns:a16="http://schemas.microsoft.com/office/drawing/2014/main" id="{98A7C06C-9312-678F-A7E8-3B14C9CADC75}"/>
              </a:ext>
            </a:extLst>
          </p:cNvPr>
          <p:cNvPicPr>
            <a:picLocks noChangeAspect="1"/>
          </p:cNvPicPr>
          <p:nvPr/>
        </p:nvPicPr>
        <p:blipFill rotWithShape="1">
          <a:blip r:embed="rId5"/>
          <a:srcRect l="46270" r="4834"/>
          <a:stretch/>
        </p:blipFill>
        <p:spPr>
          <a:xfrm>
            <a:off x="6308948" y="557603"/>
            <a:ext cx="2725866" cy="2443876"/>
          </a:xfrm>
          <a:prstGeom prst="rect">
            <a:avLst/>
          </a:prstGeom>
        </p:spPr>
      </p:pic>
    </p:spTree>
    <p:extLst>
      <p:ext uri="{BB962C8B-B14F-4D97-AF65-F5344CB8AC3E}">
        <p14:creationId xmlns:p14="http://schemas.microsoft.com/office/powerpoint/2010/main" val="234978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Segmentation</a:t>
            </a:r>
            <a:endParaRPr lang="zh-TW" altLang="en-US"/>
          </a:p>
        </p:txBody>
      </p:sp>
      <p:pic>
        <p:nvPicPr>
          <p:cNvPr id="1026" name="Picture 2">
            <a:extLst>
              <a:ext uri="{FF2B5EF4-FFF2-40B4-BE49-F238E27FC236}">
                <a16:creationId xmlns:a16="http://schemas.microsoft.com/office/drawing/2014/main" id="{86F3C515-2591-4125-A2D3-B0C1ACA58C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600200"/>
            <a:ext cx="3838185" cy="3838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F2143A-E2BA-41E5-B30E-99A29E5B749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4679232"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7429C9DF-E337-3965-6BBA-E53856928254}"/>
              </a:ext>
            </a:extLst>
          </p:cNvPr>
          <p:cNvSpPr>
            <a:spLocks noGrp="1"/>
          </p:cNvSpPr>
          <p:nvPr>
            <p:ph type="sldNum" sz="quarter" idx="12"/>
          </p:nvPr>
        </p:nvSpPr>
        <p:spPr/>
        <p:txBody>
          <a:bodyPr/>
          <a:lstStyle/>
          <a:p>
            <a:fld id="{1336BF6D-2D3A-41BA-8F36-2BF2F35F56ED}" type="slidenum">
              <a:rPr lang="zh-TW" altLang="en-US" smtClean="0"/>
              <a:pPr/>
              <a:t>113</a:t>
            </a:fld>
            <a:endParaRPr lang="zh-TW" altLang="en-US"/>
          </a:p>
        </p:txBody>
      </p:sp>
      <p:sp>
        <p:nvSpPr>
          <p:cNvPr id="5" name="文字方塊 4">
            <a:extLst>
              <a:ext uri="{FF2B5EF4-FFF2-40B4-BE49-F238E27FC236}">
                <a16:creationId xmlns:a16="http://schemas.microsoft.com/office/drawing/2014/main" id="{7E59BE2B-EDFD-B7FE-ECCF-6EA4A1C79AA3}"/>
              </a:ext>
            </a:extLst>
          </p:cNvPr>
          <p:cNvSpPr txBox="1"/>
          <p:nvPr/>
        </p:nvSpPr>
        <p:spPr>
          <a:xfrm>
            <a:off x="5004745" y="5438385"/>
            <a:ext cx="4162304" cy="461665"/>
          </a:xfrm>
          <a:prstGeom prst="rect">
            <a:avLst/>
          </a:prstGeom>
          <a:noFill/>
        </p:spPr>
        <p:txBody>
          <a:bodyPr wrap="square">
            <a:spAutoFit/>
          </a:bodyPr>
          <a:lstStyle/>
          <a:p>
            <a:r>
              <a:rPr lang="en-US" altLang="zh-TW" sz="2400" dirty="0"/>
              <a:t>KDE (Kernel Density Estimation)</a:t>
            </a:r>
          </a:p>
        </p:txBody>
      </p:sp>
    </p:spTree>
    <p:extLst>
      <p:ext uri="{BB962C8B-B14F-4D97-AF65-F5344CB8AC3E}">
        <p14:creationId xmlns:p14="http://schemas.microsoft.com/office/powerpoint/2010/main" val="221687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Joke</a:t>
            </a:r>
            <a:endParaRPr lang="zh-TW" altLang="en-US"/>
          </a:p>
        </p:txBody>
      </p:sp>
      <p:sp>
        <p:nvSpPr>
          <p:cNvPr id="3" name="內容版面配置區 2"/>
          <p:cNvSpPr>
            <a:spLocks noGrp="1"/>
          </p:cNvSpPr>
          <p:nvPr>
            <p:ph idx="1"/>
          </p:nvPr>
        </p:nvSpPr>
        <p:spPr>
          <a:xfrm>
            <a:off x="457200" y="1600200"/>
            <a:ext cx="8229600" cy="4781128"/>
          </a:xfrm>
        </p:spPr>
        <p:txBody>
          <a:bodyPr>
            <a:normAutofit lnSpcReduction="10000"/>
          </a:bodyPr>
          <a:lstStyle/>
          <a:p>
            <a:r>
              <a:rPr lang="en-US" altLang="zh-TW" sz="2800">
                <a:hlinkClick r:id="rId2"/>
              </a:rPr>
              <a:t>https://www.youtube.com/watch?v=RLuNZKEymsU</a:t>
            </a:r>
          </a:p>
          <a:p>
            <a:r>
              <a:rPr lang="en-US" altLang="zh-TW" sz="2800">
                <a:hlinkClick r:id="rId2"/>
              </a:rPr>
              <a:t>https://www.youtube.com/watch?v=yGXoep8dX6Q</a:t>
            </a:r>
            <a:endParaRPr lang="en-US" altLang="zh-TW" sz="2800"/>
          </a:p>
          <a:p>
            <a:r>
              <a:rPr lang="en-US" altLang="zh-TW" sz="2800">
                <a:hlinkClick r:id="rId3"/>
              </a:rPr>
              <a:t>https://www.youtube.com/watch?v=XHedu3KcPP0</a:t>
            </a:r>
            <a:endParaRPr lang="en-US" altLang="zh-TW" sz="2800"/>
          </a:p>
          <a:p>
            <a:r>
              <a:rPr lang="en-US" altLang="zh-TW" sz="2800">
                <a:hlinkClick r:id="rId4"/>
              </a:rPr>
              <a:t>https://www.youtube.com/watch?v=piboGnmohYI</a:t>
            </a:r>
            <a:endParaRPr lang="en-US" altLang="zh-TW" sz="2800"/>
          </a:p>
          <a:p>
            <a:r>
              <a:rPr lang="en-US" altLang="zh-TW" sz="2800">
                <a:hlinkClick r:id="rId5"/>
              </a:rPr>
              <a:t>https://www.youtube.com/watch?v=YlaWGd1cUms</a:t>
            </a:r>
            <a:endParaRPr lang="en-US" altLang="zh-TW" sz="2800"/>
          </a:p>
          <a:p>
            <a:endParaRPr lang="en-US" altLang="zh-TW" sz="2800"/>
          </a:p>
          <a:p>
            <a:r>
              <a:rPr lang="en-US" altLang="zh-TW" sz="2800">
                <a:hlinkClick r:id="rId6"/>
              </a:rPr>
              <a:t>https://www.youtube.com/watch?v=-YGgiOiG-LI</a:t>
            </a:r>
            <a:endParaRPr lang="en-US" altLang="zh-TW" sz="2800"/>
          </a:p>
          <a:p>
            <a:r>
              <a:rPr lang="en-US" altLang="zh-TW" sz="2800">
                <a:hlinkClick r:id="rId7"/>
              </a:rPr>
              <a:t>https://www.youtube.com/watch?v=C9vZ35T1TmU&amp;list=PLnPLskqK8ToCg_XzrlD2nGZBv_CscqU08&amp;index=2</a:t>
            </a:r>
            <a:endParaRPr lang="en-US" altLang="zh-TW" sz="2800"/>
          </a:p>
          <a:p>
            <a:endParaRPr lang="en-US" altLang="zh-TW" sz="2800"/>
          </a:p>
          <a:p>
            <a:endParaRPr lang="en-US" altLang="zh-TW" sz="2800"/>
          </a:p>
        </p:txBody>
      </p:sp>
      <p:sp>
        <p:nvSpPr>
          <p:cNvPr id="4" name="投影片編號版面配置區 3">
            <a:extLst>
              <a:ext uri="{FF2B5EF4-FFF2-40B4-BE49-F238E27FC236}">
                <a16:creationId xmlns:a16="http://schemas.microsoft.com/office/drawing/2014/main" id="{50B7EBF4-07D9-E7BD-D452-AFA3EC012578}"/>
              </a:ext>
            </a:extLst>
          </p:cNvPr>
          <p:cNvSpPr>
            <a:spLocks noGrp="1"/>
          </p:cNvSpPr>
          <p:nvPr>
            <p:ph type="sldNum" sz="quarter" idx="12"/>
          </p:nvPr>
        </p:nvSpPr>
        <p:spPr/>
        <p:txBody>
          <a:bodyPr/>
          <a:lstStyle/>
          <a:p>
            <a:fld id="{1336BF6D-2D3A-41BA-8F36-2BF2F35F56ED}" type="slidenum">
              <a:rPr lang="zh-TW" altLang="en-US" smtClean="0"/>
              <a:pPr/>
              <a:t>114</a:t>
            </a:fld>
            <a:endParaRPr lang="zh-TW" altLang="en-US"/>
          </a:p>
        </p:txBody>
      </p:sp>
    </p:spTree>
    <p:extLst>
      <p:ext uri="{BB962C8B-B14F-4D97-AF65-F5344CB8AC3E}">
        <p14:creationId xmlns:p14="http://schemas.microsoft.com/office/powerpoint/2010/main" val="3352521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Points and Patches (4/4)</a:t>
            </a:r>
            <a:endParaRPr lang="zh-TW" altLang="en-US"/>
          </a:p>
        </p:txBody>
      </p:sp>
      <p:sp>
        <p:nvSpPr>
          <p:cNvPr id="3" name="內容版面配置區 2"/>
          <p:cNvSpPr>
            <a:spLocks noGrp="1"/>
          </p:cNvSpPr>
          <p:nvPr>
            <p:ph idx="1"/>
          </p:nvPr>
        </p:nvSpPr>
        <p:spPr/>
        <p:txBody>
          <a:bodyPr/>
          <a:lstStyle/>
          <a:p>
            <a:r>
              <a:rPr lang="en-US" altLang="zh-TW" dirty="0"/>
              <a:t>Three stages:</a:t>
            </a:r>
          </a:p>
          <a:p>
            <a:pPr lvl="1"/>
            <a:r>
              <a:rPr lang="en-US" altLang="zh-TW" dirty="0"/>
              <a:t>Feature </a:t>
            </a:r>
            <a:r>
              <a:rPr lang="en-US" altLang="zh-TW" b="1" u="sng" dirty="0"/>
              <a:t>detection</a:t>
            </a:r>
            <a:r>
              <a:rPr lang="en-US" altLang="zh-TW" dirty="0"/>
              <a:t> (extraction) stage</a:t>
            </a:r>
          </a:p>
          <a:p>
            <a:pPr lvl="1"/>
            <a:r>
              <a:rPr lang="en-US" altLang="zh-TW" dirty="0"/>
              <a:t>Feature </a:t>
            </a:r>
            <a:r>
              <a:rPr lang="en-US" altLang="zh-TW" b="1" u="sng" dirty="0"/>
              <a:t>description</a:t>
            </a:r>
            <a:r>
              <a:rPr lang="en-US" altLang="zh-TW" dirty="0"/>
              <a:t> stage</a:t>
            </a:r>
          </a:p>
          <a:p>
            <a:pPr lvl="1"/>
            <a:r>
              <a:rPr lang="en-US" altLang="zh-TW" dirty="0"/>
              <a:t>Feature </a:t>
            </a:r>
            <a:r>
              <a:rPr lang="en-US" altLang="zh-TW" b="1" u="sng" dirty="0"/>
              <a:t>matching</a:t>
            </a:r>
            <a:r>
              <a:rPr lang="en-US" altLang="zh-TW" dirty="0"/>
              <a:t> stage or Feature </a:t>
            </a:r>
            <a:r>
              <a:rPr lang="en-US" altLang="zh-TW" b="1" u="sng" dirty="0"/>
              <a:t>tracking</a:t>
            </a:r>
            <a:r>
              <a:rPr lang="en-US" altLang="zh-TW" dirty="0"/>
              <a:t> stage</a:t>
            </a:r>
          </a:p>
          <a:p>
            <a:endParaRPr lang="zh-TW" altLang="en-US" dirty="0"/>
          </a:p>
        </p:txBody>
      </p:sp>
      <p:sp>
        <p:nvSpPr>
          <p:cNvPr id="4" name="投影片編號版面配置區 3">
            <a:extLst>
              <a:ext uri="{FF2B5EF4-FFF2-40B4-BE49-F238E27FC236}">
                <a16:creationId xmlns:a16="http://schemas.microsoft.com/office/drawing/2014/main" id="{CE2CCA00-41B6-0181-A724-B086D77E974E}"/>
              </a:ext>
            </a:extLst>
          </p:cNvPr>
          <p:cNvSpPr>
            <a:spLocks noGrp="1"/>
          </p:cNvSpPr>
          <p:nvPr>
            <p:ph type="sldNum" sz="quarter" idx="12"/>
          </p:nvPr>
        </p:nvSpPr>
        <p:spPr/>
        <p:txBody>
          <a:bodyPr/>
          <a:lstStyle/>
          <a:p>
            <a:fld id="{1336BF6D-2D3A-41BA-8F36-2BF2F35F56ED}" type="slidenum">
              <a:rPr lang="zh-TW" altLang="en-US" smtClean="0"/>
              <a:pPr/>
              <a:t>12</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a:t>Fun Time</a:t>
            </a:r>
            <a:endParaRPr lang="zh-TW" altLang="zh-TW"/>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a:p>
          <a:p>
            <a:pPr eaLnBrk="1" hangingPunct="1">
              <a:defRPr/>
            </a:pPr>
            <a:endParaRPr lang="en-US" altLang="zh-TW"/>
          </a:p>
        </p:txBody>
      </p:sp>
      <p:sp>
        <p:nvSpPr>
          <p:cNvPr id="2" name="投影片編號版面配置區 1"/>
          <p:cNvSpPr>
            <a:spLocks noGrp="1"/>
          </p:cNvSpPr>
          <p:nvPr>
            <p:ph type="sldNum" sz="quarter" idx="12"/>
          </p:nvPr>
        </p:nvSpPr>
        <p:spPr/>
        <p:txBody>
          <a:bodyPr/>
          <a:lstStyle/>
          <a:p>
            <a:fld id="{028E3F4F-51B2-42EE-AFA2-40C4572185CC}" type="slidenum">
              <a:rPr lang="en-US" smtClean="0"/>
              <a:t>13</a:t>
            </a:fld>
            <a:endParaRPr lang="en-US"/>
          </a:p>
        </p:txBody>
      </p:sp>
    </p:spTree>
    <p:extLst>
      <p:ext uri="{BB962C8B-B14F-4D97-AF65-F5344CB8AC3E}">
        <p14:creationId xmlns:p14="http://schemas.microsoft.com/office/powerpoint/2010/main" val="293358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Points and Patches</a:t>
            </a:r>
            <a:endParaRPr lang="zh-TW" altLang="en-US" dirty="0"/>
          </a:p>
        </p:txBody>
      </p:sp>
      <p:sp>
        <p:nvSpPr>
          <p:cNvPr id="3" name="內容版面配置區 2"/>
          <p:cNvSpPr>
            <a:spLocks noGrp="1"/>
          </p:cNvSpPr>
          <p:nvPr>
            <p:ph idx="1"/>
          </p:nvPr>
        </p:nvSpPr>
        <p:spPr/>
        <p:txBody>
          <a:bodyPr/>
          <a:lstStyle/>
          <a:p>
            <a:r>
              <a:rPr lang="en-US" altLang="zh-TW" dirty="0"/>
              <a:t>Three stages:</a:t>
            </a:r>
          </a:p>
          <a:p>
            <a:pPr marL="971550" lvl="1" indent="-514350">
              <a:buFont typeface="+mj-lt"/>
              <a:buAutoNum type="arabicPeriod"/>
            </a:pPr>
            <a:r>
              <a:rPr lang="en-US" altLang="zh-TW" b="1" dirty="0">
                <a:solidFill>
                  <a:srgbClr val="0070C0"/>
                </a:solidFill>
              </a:rPr>
              <a:t>Feature detection (extraction) stage</a:t>
            </a:r>
          </a:p>
          <a:p>
            <a:pPr marL="971550" lvl="1" indent="-514350">
              <a:buFont typeface="+mj-lt"/>
              <a:buAutoNum type="arabicPeriod"/>
            </a:pPr>
            <a:r>
              <a:rPr lang="en-US" altLang="zh-TW" dirty="0"/>
              <a:t>Feature description stage</a:t>
            </a:r>
          </a:p>
          <a:p>
            <a:pPr marL="971550" lvl="1" indent="-514350">
              <a:buFont typeface="+mj-lt"/>
              <a:buAutoNum type="arabicPeriod"/>
            </a:pPr>
            <a:r>
              <a:rPr lang="en-US" altLang="zh-TW" dirty="0"/>
              <a:t>Feature matching stage or Feature Tracking stage</a:t>
            </a:r>
          </a:p>
          <a:p>
            <a:endParaRPr lang="zh-TW" altLang="en-US" dirty="0"/>
          </a:p>
        </p:txBody>
      </p:sp>
      <p:sp>
        <p:nvSpPr>
          <p:cNvPr id="4" name="投影片編號版面配置區 3">
            <a:extLst>
              <a:ext uri="{FF2B5EF4-FFF2-40B4-BE49-F238E27FC236}">
                <a16:creationId xmlns:a16="http://schemas.microsoft.com/office/drawing/2014/main" id="{CE2CCA00-41B6-0181-A724-B086D77E974E}"/>
              </a:ext>
            </a:extLst>
          </p:cNvPr>
          <p:cNvSpPr>
            <a:spLocks noGrp="1"/>
          </p:cNvSpPr>
          <p:nvPr>
            <p:ph type="sldNum" sz="quarter" idx="12"/>
          </p:nvPr>
        </p:nvSpPr>
        <p:spPr/>
        <p:txBody>
          <a:bodyPr/>
          <a:lstStyle/>
          <a:p>
            <a:fld id="{1336BF6D-2D3A-41BA-8F36-2BF2F35F56ED}" type="slidenum">
              <a:rPr lang="zh-TW" altLang="en-US" smtClean="0"/>
              <a:pPr/>
              <a:t>14</a:t>
            </a:fld>
            <a:endParaRPr lang="zh-TW" altLang="en-US"/>
          </a:p>
        </p:txBody>
      </p:sp>
    </p:spTree>
    <p:extLst>
      <p:ext uri="{BB962C8B-B14F-4D97-AF65-F5344CB8AC3E}">
        <p14:creationId xmlns:p14="http://schemas.microsoft.com/office/powerpoint/2010/main" val="3670540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7.1.1 Feature Detectors</a:t>
            </a:r>
            <a:endParaRPr lang="zh-TW" altLang="en-US" dirty="0"/>
          </a:p>
        </p:txBody>
      </p:sp>
      <p:pic>
        <p:nvPicPr>
          <p:cNvPr id="6" name="內容版面配置區 5">
            <a:extLst>
              <a:ext uri="{FF2B5EF4-FFF2-40B4-BE49-F238E27FC236}">
                <a16:creationId xmlns:a16="http://schemas.microsoft.com/office/drawing/2014/main" id="{970EFD1A-C320-463A-AE74-A5B0B53C705F}"/>
              </a:ext>
            </a:extLst>
          </p:cNvPr>
          <p:cNvPicPr>
            <a:picLocks noGrp="1" noChangeAspect="1"/>
          </p:cNvPicPr>
          <p:nvPr>
            <p:ph idx="1"/>
          </p:nvPr>
        </p:nvPicPr>
        <p:blipFill>
          <a:blip r:embed="rId3"/>
          <a:stretch>
            <a:fillRect/>
          </a:stretch>
        </p:blipFill>
        <p:spPr>
          <a:xfrm>
            <a:off x="162671" y="1268760"/>
            <a:ext cx="8818658" cy="5001419"/>
          </a:xfrm>
        </p:spPr>
      </p:pic>
      <p:sp>
        <p:nvSpPr>
          <p:cNvPr id="3" name="投影片編號版面配置區 2">
            <a:extLst>
              <a:ext uri="{FF2B5EF4-FFF2-40B4-BE49-F238E27FC236}">
                <a16:creationId xmlns:a16="http://schemas.microsoft.com/office/drawing/2014/main" id="{DE05F734-A20E-3E97-C018-FF9EF934FEEF}"/>
              </a:ext>
            </a:extLst>
          </p:cNvPr>
          <p:cNvSpPr>
            <a:spLocks noGrp="1"/>
          </p:cNvSpPr>
          <p:nvPr>
            <p:ph type="sldNum" sz="quarter" idx="12"/>
          </p:nvPr>
        </p:nvSpPr>
        <p:spPr/>
        <p:txBody>
          <a:bodyPr/>
          <a:lstStyle/>
          <a:p>
            <a:fld id="{1336BF6D-2D3A-41BA-8F36-2BF2F35F56ED}" type="slidenum">
              <a:rPr lang="zh-TW" altLang="en-US" smtClean="0"/>
              <a:pPr/>
              <a:t>15</a:t>
            </a:fld>
            <a:endParaRPr lang="zh-TW" altLang="en-US"/>
          </a:p>
        </p:txBody>
      </p:sp>
      <p:sp>
        <p:nvSpPr>
          <p:cNvPr id="5" name="文字方塊 4">
            <a:extLst>
              <a:ext uri="{FF2B5EF4-FFF2-40B4-BE49-F238E27FC236}">
                <a16:creationId xmlns:a16="http://schemas.microsoft.com/office/drawing/2014/main" id="{B8264A1D-6D90-B164-BB38-C204D0FFECA5}"/>
              </a:ext>
            </a:extLst>
          </p:cNvPr>
          <p:cNvSpPr txBox="1"/>
          <p:nvPr/>
        </p:nvSpPr>
        <p:spPr>
          <a:xfrm>
            <a:off x="457200" y="5217961"/>
            <a:ext cx="1427584" cy="371279"/>
          </a:xfrm>
          <a:prstGeom prst="rect">
            <a:avLst/>
          </a:prstGeom>
          <a:noFill/>
        </p:spPr>
        <p:txBody>
          <a:bodyPr wrap="square">
            <a:spAutoFit/>
          </a:bodyPr>
          <a:lstStyle/>
          <a:p>
            <a:r>
              <a:rPr lang="en-US" altLang="zh-TW" b="1" u="sng" dirty="0"/>
              <a:t>texture less</a:t>
            </a:r>
            <a:endParaRPr lang="zh-TW"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4616"/>
            <a:ext cx="8229600" cy="1143000"/>
          </a:xfrm>
        </p:spPr>
        <p:txBody>
          <a:bodyPr>
            <a:normAutofit fontScale="90000"/>
          </a:bodyPr>
          <a:lstStyle/>
          <a:p>
            <a:pPr algn="l"/>
            <a:r>
              <a:rPr lang="en-US" altLang="zh-TW" dirty="0"/>
              <a:t>Aperture Problem</a:t>
            </a:r>
            <a:br>
              <a:rPr lang="en-US" altLang="zh-TW" dirty="0"/>
            </a:br>
            <a:r>
              <a:rPr lang="en-US" altLang="zh-TW" dirty="0"/>
              <a:t>(</a:t>
            </a:r>
            <a:r>
              <a:rPr lang="zh-TW" altLang="en-US" dirty="0"/>
              <a:t>孔徑問題</a:t>
            </a:r>
            <a:r>
              <a:rPr lang="en-US" altLang="zh-TW" dirty="0"/>
              <a:t>)</a:t>
            </a:r>
            <a:endParaRPr lang="zh-TW" altLang="en-US" dirty="0"/>
          </a:p>
        </p:txBody>
      </p:sp>
      <p:pic>
        <p:nvPicPr>
          <p:cNvPr id="7" name="圖片 6" descr="未命名.JPG"/>
          <p:cNvPicPr>
            <a:picLocks noChangeAspect="1"/>
          </p:cNvPicPr>
          <p:nvPr/>
        </p:nvPicPr>
        <p:blipFill>
          <a:blip r:embed="rId3" cstate="print"/>
          <a:stretch>
            <a:fillRect/>
          </a:stretch>
        </p:blipFill>
        <p:spPr>
          <a:xfrm>
            <a:off x="0" y="1815163"/>
            <a:ext cx="9144000" cy="4714908"/>
          </a:xfrm>
          <a:prstGeom prst="rect">
            <a:avLst/>
          </a:prstGeom>
        </p:spPr>
      </p:pic>
      <p:pic>
        <p:nvPicPr>
          <p:cNvPr id="1026" name="Picture 2" descr="「barber pole」的圖片搜尋結果">
            <a:extLst>
              <a:ext uri="{FF2B5EF4-FFF2-40B4-BE49-F238E27FC236}">
                <a16:creationId xmlns:a16="http://schemas.microsoft.com/office/drawing/2014/main" id="{4B1F5E25-6A5A-4E5C-B56B-A1FF6E203C3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71892" y="125844"/>
            <a:ext cx="972108" cy="194421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96364791-8C5D-417D-81BA-C3D1B9E9302E}"/>
              </a:ext>
            </a:extLst>
          </p:cNvPr>
          <p:cNvSpPr/>
          <p:nvPr/>
        </p:nvSpPr>
        <p:spPr>
          <a:xfrm>
            <a:off x="16233" y="6522605"/>
            <a:ext cx="7524328" cy="338554"/>
          </a:xfrm>
          <a:prstGeom prst="rect">
            <a:avLst/>
          </a:prstGeom>
        </p:spPr>
        <p:txBody>
          <a:bodyPr wrap="square">
            <a:spAutoFit/>
          </a:bodyPr>
          <a:lstStyle/>
          <a:p>
            <a:r>
              <a:rPr lang="zh-TW" altLang="en-US" sz="1600">
                <a:hlinkClick r:id="rId5"/>
              </a:rPr>
              <a:t>https://pic1.xuehuaimg.com/proxy/csdn/https://img-blog.csdn.net/20140411113244171</a:t>
            </a:r>
            <a:endParaRPr lang="zh-TW" altLang="en-US" sz="1600"/>
          </a:p>
        </p:txBody>
      </p:sp>
      <p:sp>
        <p:nvSpPr>
          <p:cNvPr id="4" name="投影片編號版面配置區 3">
            <a:extLst>
              <a:ext uri="{FF2B5EF4-FFF2-40B4-BE49-F238E27FC236}">
                <a16:creationId xmlns:a16="http://schemas.microsoft.com/office/drawing/2014/main" id="{BD774A8D-04D0-3C96-6EE6-79AEB682F393}"/>
              </a:ext>
            </a:extLst>
          </p:cNvPr>
          <p:cNvSpPr>
            <a:spLocks noGrp="1"/>
          </p:cNvSpPr>
          <p:nvPr>
            <p:ph type="sldNum" sz="quarter" idx="12"/>
          </p:nvPr>
        </p:nvSpPr>
        <p:spPr/>
        <p:txBody>
          <a:bodyPr/>
          <a:lstStyle/>
          <a:p>
            <a:fld id="{1336BF6D-2D3A-41BA-8F36-2BF2F35F56ED}" type="slidenum">
              <a:rPr lang="zh-TW" altLang="en-US" smtClean="0"/>
              <a:pPr/>
              <a:t>16</a:t>
            </a:fld>
            <a:endParaRPr lang="zh-TW" altLang="en-US"/>
          </a:p>
        </p:txBody>
      </p:sp>
      <p:pic>
        <p:nvPicPr>
          <p:cNvPr id="5" name="Picture 2">
            <a:extLst>
              <a:ext uri="{FF2B5EF4-FFF2-40B4-BE49-F238E27FC236}">
                <a16:creationId xmlns:a16="http://schemas.microsoft.com/office/drawing/2014/main" id="{50DF9145-80B1-7319-029E-70684C870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855" y="0"/>
            <a:ext cx="2403215" cy="21361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47885"/>
            <a:ext cx="8229600" cy="1143000"/>
          </a:xfrm>
        </p:spPr>
        <p:txBody>
          <a:bodyPr>
            <a:normAutofit fontScale="90000"/>
          </a:bodyPr>
          <a:lstStyle/>
          <a:p>
            <a:r>
              <a:rPr lang="en-US" altLang="zh-TW" dirty="0"/>
              <a:t>Weighted Summed Square Difference</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0" y="3330191"/>
                <a:ext cx="9143999" cy="3556084"/>
              </a:xfrm>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sSub>
                        <m:sSubPr>
                          <m:ctrlPr>
                            <a:rPr lang="zh-TW" altLang="zh-TW" sz="3200" i="1" smtClean="0">
                              <a:latin typeface="Cambria Math" panose="02040503050406030204" pitchFamily="18" charset="0"/>
                            </a:rPr>
                          </m:ctrlPr>
                        </m:sSubPr>
                        <m:e>
                          <m:r>
                            <a:rPr lang="zh-TW" altLang="zh-TW" sz="3200">
                              <a:latin typeface="Cambria Math" panose="02040503050406030204" pitchFamily="18" charset="0"/>
                            </a:rPr>
                            <m:t>𝐸</m:t>
                          </m:r>
                        </m:e>
                        <m:sub>
                          <m:r>
                            <m:rPr>
                              <m:sty m:val="p"/>
                            </m:rPr>
                            <a:rPr lang="en-US" altLang="zh-TW" sz="3200" b="0" i="0" smtClean="0">
                              <a:latin typeface="Cambria Math" panose="02040503050406030204" pitchFamily="18" charset="0"/>
                            </a:rPr>
                            <m:t>WSSD</m:t>
                          </m:r>
                        </m:sub>
                      </m:sSub>
                      <m:d>
                        <m:dPr>
                          <m:ctrlPr>
                            <a:rPr lang="zh-TW" altLang="zh-TW" sz="3200" i="1">
                              <a:latin typeface="Cambria Math" panose="02040503050406030204" pitchFamily="18" charset="0"/>
                            </a:rPr>
                          </m:ctrlPr>
                        </m:dPr>
                        <m:e>
                          <m:r>
                            <a:rPr lang="zh-TW" altLang="zh-TW" sz="3200" b="0" i="1">
                              <a:latin typeface="Cambria Math" panose="02040503050406030204" pitchFamily="18" charset="0"/>
                            </a:rPr>
                            <m:t>𝑢</m:t>
                          </m:r>
                        </m:e>
                      </m:d>
                      <m:r>
                        <a:rPr lang="zh-TW" altLang="zh-TW" sz="3200">
                          <a:latin typeface="Cambria Math" panose="02040503050406030204" pitchFamily="18" charset="0"/>
                        </a:rPr>
                        <m:t>=</m:t>
                      </m:r>
                      <m:nary>
                        <m:naryPr>
                          <m:chr m:val="∑"/>
                          <m:supHide m:val="on"/>
                          <m:ctrlPr>
                            <a:rPr lang="zh-TW" altLang="zh-TW" sz="3200" i="1">
                              <a:latin typeface="Cambria Math" panose="02040503050406030204" pitchFamily="18" charset="0"/>
                            </a:rPr>
                          </m:ctrlPr>
                        </m:naryPr>
                        <m:sub>
                          <m:r>
                            <a:rPr lang="zh-TW" altLang="zh-TW" sz="3200">
                              <a:latin typeface="Cambria Math" panose="02040503050406030204" pitchFamily="18" charset="0"/>
                            </a:rPr>
                            <m:t>𝑖</m:t>
                          </m:r>
                        </m:sub>
                        <m:sup/>
                        <m:e>
                          <m:r>
                            <a:rPr lang="zh-TW" altLang="zh-TW" sz="3200">
                              <a:latin typeface="Cambria Math" panose="02040503050406030204" pitchFamily="18" charset="0"/>
                            </a:rPr>
                            <m:t>𝑤</m:t>
                          </m:r>
                          <m:d>
                            <m:dPr>
                              <m:ctrlPr>
                                <a:rPr lang="zh-TW" altLang="zh-TW" sz="3200" i="1">
                                  <a:latin typeface="Cambria Math" panose="02040503050406030204" pitchFamily="18" charset="0"/>
                                </a:rPr>
                              </m:ctrlPr>
                            </m:dPr>
                            <m:e>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𝑥</m:t>
                                  </m:r>
                                </m:e>
                                <m:sub>
                                  <m:r>
                                    <a:rPr lang="zh-TW" altLang="zh-TW" sz="3200">
                                      <a:latin typeface="Cambria Math" panose="02040503050406030204" pitchFamily="18" charset="0"/>
                                    </a:rPr>
                                    <m:t>𝑖</m:t>
                                  </m:r>
                                </m:sub>
                              </m:sSub>
                            </m:e>
                          </m:d>
                          <m:sSup>
                            <m:sSupPr>
                              <m:ctrlPr>
                                <a:rPr lang="zh-TW" altLang="zh-TW" sz="3200" i="1">
                                  <a:latin typeface="Cambria Math" panose="02040503050406030204" pitchFamily="18" charset="0"/>
                                </a:rPr>
                              </m:ctrlPr>
                            </m:sSupPr>
                            <m:e>
                              <m:d>
                                <m:dPr>
                                  <m:begChr m:val="["/>
                                  <m:endChr m:val="]"/>
                                  <m:ctrlPr>
                                    <a:rPr lang="zh-TW" altLang="zh-TW" sz="3200" i="1">
                                      <a:latin typeface="Cambria Math" panose="02040503050406030204" pitchFamily="18" charset="0"/>
                                    </a:rPr>
                                  </m:ctrlPr>
                                </m:dPr>
                                <m:e>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𝐼</m:t>
                                      </m:r>
                                    </m:e>
                                    <m:sub>
                                      <m:r>
                                        <a:rPr lang="en-US" altLang="zh-TW" sz="3200" b="0" i="0" smtClean="0">
                                          <a:latin typeface="Cambria Math" panose="02040503050406030204" pitchFamily="18" charset="0"/>
                                        </a:rPr>
                                        <m:t>1</m:t>
                                      </m:r>
                                    </m:sub>
                                  </m:sSub>
                                  <m:d>
                                    <m:dPr>
                                      <m:ctrlPr>
                                        <a:rPr lang="zh-TW" altLang="zh-TW" sz="3200" i="1">
                                          <a:latin typeface="Cambria Math" panose="02040503050406030204" pitchFamily="18" charset="0"/>
                                        </a:rPr>
                                      </m:ctrlPr>
                                    </m:dPr>
                                    <m:e>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𝑥</m:t>
                                          </m:r>
                                        </m:e>
                                        <m:sub>
                                          <m:r>
                                            <a:rPr lang="zh-TW" altLang="zh-TW" sz="3200">
                                              <a:latin typeface="Cambria Math" panose="02040503050406030204" pitchFamily="18" charset="0"/>
                                            </a:rPr>
                                            <m:t>𝑖</m:t>
                                          </m:r>
                                        </m:sub>
                                      </m:sSub>
                                      <m:r>
                                        <a:rPr lang="zh-TW" altLang="zh-TW" sz="3200">
                                          <a:latin typeface="Cambria Math" panose="02040503050406030204" pitchFamily="18" charset="0"/>
                                        </a:rPr>
                                        <m:t>+</m:t>
                                      </m:r>
                                      <m:r>
                                        <a:rPr lang="zh-TW" altLang="zh-TW" sz="3200">
                                          <a:latin typeface="Cambria Math" panose="02040503050406030204" pitchFamily="18" charset="0"/>
                                        </a:rPr>
                                        <m:t>𝑢</m:t>
                                      </m:r>
                                    </m:e>
                                  </m:d>
                                  <m:r>
                                    <a:rPr lang="zh-TW" altLang="zh-TW" sz="3200">
                                      <a:latin typeface="Cambria Math" panose="02040503050406030204" pitchFamily="18" charset="0"/>
                                    </a:rPr>
                                    <m:t>−</m:t>
                                  </m:r>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𝐼</m:t>
                                      </m:r>
                                    </m:e>
                                    <m:sub>
                                      <m:r>
                                        <a:rPr lang="zh-TW" altLang="zh-TW" sz="3200">
                                          <a:latin typeface="Cambria Math" panose="02040503050406030204" pitchFamily="18" charset="0"/>
                                        </a:rPr>
                                        <m:t>0</m:t>
                                      </m:r>
                                    </m:sub>
                                  </m:sSub>
                                  <m:d>
                                    <m:dPr>
                                      <m:ctrlPr>
                                        <a:rPr lang="zh-TW" altLang="zh-TW" sz="3200" i="1">
                                          <a:latin typeface="Cambria Math" panose="02040503050406030204" pitchFamily="18" charset="0"/>
                                        </a:rPr>
                                      </m:ctrlPr>
                                    </m:dPr>
                                    <m:e>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𝑥</m:t>
                                          </m:r>
                                        </m:e>
                                        <m:sub>
                                          <m:r>
                                            <a:rPr lang="zh-TW" altLang="zh-TW" sz="3200">
                                              <a:latin typeface="Cambria Math" panose="02040503050406030204" pitchFamily="18" charset="0"/>
                                            </a:rPr>
                                            <m:t>𝑖</m:t>
                                          </m:r>
                                        </m:sub>
                                      </m:sSub>
                                    </m:e>
                                  </m:d>
                                </m:e>
                              </m:d>
                            </m:e>
                            <m:sup>
                              <m:r>
                                <a:rPr lang="zh-TW" altLang="zh-TW" sz="3200">
                                  <a:latin typeface="Cambria Math" panose="02040503050406030204" pitchFamily="18" charset="0"/>
                                </a:rPr>
                                <m:t>2</m:t>
                              </m:r>
                            </m:sup>
                          </m:sSup>
                        </m:e>
                      </m:nary>
                    </m:oMath>
                  </m:oMathPara>
                </a14:m>
                <a:endParaRPr lang="en-US" altLang="zh-TW" i="1" dirty="0"/>
              </a:p>
              <a:p>
                <a:r>
                  <a:rPr lang="en-US" altLang="zh-TW" i="1" dirty="0"/>
                  <a:t>I</a:t>
                </a:r>
                <a:r>
                  <a:rPr lang="en-US" altLang="zh-TW" i="1" baseline="-25000" dirty="0"/>
                  <a:t>0</a:t>
                </a:r>
                <a:r>
                  <a:rPr lang="en-US" altLang="zh-TW" dirty="0"/>
                  <a:t>, </a:t>
                </a:r>
                <a:r>
                  <a:rPr lang="en-US" altLang="zh-TW" i="1" dirty="0"/>
                  <a:t>I</a:t>
                </a:r>
                <a:r>
                  <a:rPr lang="en-US" altLang="zh-TW" i="1" baseline="-25000" dirty="0"/>
                  <a:t>1</a:t>
                </a:r>
                <a:r>
                  <a:rPr lang="en-US" altLang="zh-TW" dirty="0"/>
                  <a:t>: the two images being compared</a:t>
                </a:r>
              </a:p>
              <a:p>
                <a:r>
                  <a:rPr lang="en-US" altLang="zh-TW" i="1" dirty="0"/>
                  <a:t>u</a:t>
                </a:r>
                <a:r>
                  <a:rPr lang="en-US" altLang="zh-TW" dirty="0"/>
                  <a:t>: the displacement vector</a:t>
                </a:r>
              </a:p>
              <a:p>
                <a:r>
                  <a:rPr lang="en-US" altLang="zh-TW" i="1" dirty="0"/>
                  <a:t>w(x)</a:t>
                </a:r>
                <a:r>
                  <a:rPr lang="en-US" altLang="zh-TW" dirty="0"/>
                  <a:t>: spatially varying weighting function</a:t>
                </a:r>
              </a:p>
              <a:p>
                <a:pPr marL="342900" lvl="1" indent="-342900">
                  <a:buFont typeface="Arial" pitchFamily="34" charset="0"/>
                  <a:buChar char="•"/>
                </a:pPr>
                <a:r>
                  <a:rPr lang="en-US" altLang="zh-TW" sz="3200" dirty="0"/>
                  <a:t>summation </a:t>
                </a:r>
                <a:r>
                  <a:rPr lang="en-US" altLang="zh-TW" sz="3200" i="1" dirty="0" err="1"/>
                  <a:t>i</a:t>
                </a:r>
                <a:r>
                  <a:rPr lang="en-US" altLang="zh-TW" sz="3200" i="1" dirty="0"/>
                  <a:t>:</a:t>
                </a:r>
                <a:r>
                  <a:rPr lang="en-US" altLang="zh-TW" sz="3200" dirty="0"/>
                  <a:t> over all the pixels in the patch</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0" y="3330191"/>
                <a:ext cx="9143999" cy="3556084"/>
              </a:xfrm>
              <a:blipFill>
                <a:blip r:embed="rId3"/>
                <a:stretch>
                  <a:fillRect l="-1667" t="-48754" b="-3559"/>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05EEFDE4-6CF5-AA1A-CE65-3814E9E0ADE6}"/>
              </a:ext>
            </a:extLst>
          </p:cNvPr>
          <p:cNvSpPr>
            <a:spLocks noGrp="1"/>
          </p:cNvSpPr>
          <p:nvPr>
            <p:ph type="sldNum" sz="quarter" idx="12"/>
          </p:nvPr>
        </p:nvSpPr>
        <p:spPr/>
        <p:txBody>
          <a:bodyPr/>
          <a:lstStyle/>
          <a:p>
            <a:fld id="{1336BF6D-2D3A-41BA-8F36-2BF2F35F56ED}" type="slidenum">
              <a:rPr lang="zh-TW" altLang="en-US" smtClean="0"/>
              <a:pPr/>
              <a:t>17</a:t>
            </a:fld>
            <a:endParaRPr lang="zh-TW" altLang="en-US"/>
          </a:p>
        </p:txBody>
      </p:sp>
      <p:pic>
        <p:nvPicPr>
          <p:cNvPr id="5" name="圖片 4" descr="未命名.JPG">
            <a:extLst>
              <a:ext uri="{FF2B5EF4-FFF2-40B4-BE49-F238E27FC236}">
                <a16:creationId xmlns:a16="http://schemas.microsoft.com/office/drawing/2014/main" id="{8AE5738A-8463-ACE6-B2D3-496524A7FA93}"/>
              </a:ext>
            </a:extLst>
          </p:cNvPr>
          <p:cNvPicPr>
            <a:picLocks noChangeAspect="1"/>
          </p:cNvPicPr>
          <p:nvPr/>
        </p:nvPicPr>
        <p:blipFill rotWithShape="1">
          <a:blip r:embed="rId4" cstate="print"/>
          <a:srcRect l="5900" t="3684" r="66538" b="44389"/>
          <a:stretch/>
        </p:blipFill>
        <p:spPr>
          <a:xfrm>
            <a:off x="3311859" y="881919"/>
            <a:ext cx="2520280" cy="244827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47885"/>
            <a:ext cx="8229600" cy="1143000"/>
          </a:xfrm>
        </p:spPr>
        <p:txBody>
          <a:bodyPr>
            <a:normAutofit fontScale="90000"/>
          </a:bodyPr>
          <a:lstStyle/>
          <a:p>
            <a:r>
              <a:rPr lang="en-US" altLang="zh-TW"/>
              <a:t>Auto-correlation Function or Surface</a:t>
            </a:r>
            <a:endParaRPr lang="zh-TW" altLang="en-US"/>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0" y="3281918"/>
                <a:ext cx="9143999" cy="3604358"/>
              </a:xfrm>
            </p:spPr>
            <p:txBody>
              <a:bodyPr>
                <a:normAutofit lnSpcReduction="10000"/>
              </a:bodyPr>
              <a:lstStyle/>
              <a:p>
                <a:pPr marL="0" indent="0">
                  <a:buNone/>
                </a:pPr>
                <a14:m>
                  <m:oMathPara xmlns:m="http://schemas.openxmlformats.org/officeDocument/2006/math">
                    <m:oMathParaPr>
                      <m:jc m:val="center"/>
                    </m:oMathParaPr>
                    <m:oMath xmlns:m="http://schemas.openxmlformats.org/officeDocument/2006/math">
                      <m:sSub>
                        <m:sSubPr>
                          <m:ctrlPr>
                            <a:rPr lang="zh-TW" altLang="zh-TW" sz="3200" i="1" smtClean="0">
                              <a:latin typeface="Cambria Math" panose="02040503050406030204" pitchFamily="18" charset="0"/>
                            </a:rPr>
                          </m:ctrlPr>
                        </m:sSubPr>
                        <m:e>
                          <m:r>
                            <a:rPr lang="zh-TW" altLang="zh-TW" sz="3200">
                              <a:latin typeface="Cambria Math" panose="02040503050406030204" pitchFamily="18" charset="0"/>
                            </a:rPr>
                            <m:t>𝐸</m:t>
                          </m:r>
                        </m:e>
                        <m:sub>
                          <m:r>
                            <m:rPr>
                              <m:sty m:val="p"/>
                            </m:rPr>
                            <a:rPr lang="zh-TW" altLang="zh-TW" sz="3200">
                              <a:latin typeface="Cambria Math" panose="02040503050406030204" pitchFamily="18" charset="0"/>
                            </a:rPr>
                            <m:t>AC</m:t>
                          </m:r>
                        </m:sub>
                      </m:sSub>
                      <m:d>
                        <m:dPr>
                          <m:ctrlPr>
                            <a:rPr lang="zh-TW" altLang="zh-TW" sz="3200" i="1">
                              <a:latin typeface="Cambria Math" panose="02040503050406030204" pitchFamily="18" charset="0"/>
                            </a:rPr>
                          </m:ctrlPr>
                        </m:dPr>
                        <m:e>
                          <m:r>
                            <m:rPr>
                              <m:sty m:val="p"/>
                            </m:rPr>
                            <a:rPr lang="zh-TW" altLang="zh-TW" sz="3200">
                              <a:latin typeface="Cambria Math" panose="02040503050406030204" pitchFamily="18" charset="0"/>
                            </a:rPr>
                            <m:t>Δ</m:t>
                          </m:r>
                          <m:r>
                            <a:rPr lang="zh-TW" altLang="zh-TW" sz="3200">
                              <a:latin typeface="Cambria Math" panose="02040503050406030204" pitchFamily="18" charset="0"/>
                            </a:rPr>
                            <m:t>𝑢</m:t>
                          </m:r>
                        </m:e>
                      </m:d>
                      <m:r>
                        <a:rPr lang="zh-TW" altLang="zh-TW" sz="3200">
                          <a:latin typeface="Cambria Math" panose="02040503050406030204" pitchFamily="18" charset="0"/>
                        </a:rPr>
                        <m:t>=</m:t>
                      </m:r>
                      <m:nary>
                        <m:naryPr>
                          <m:chr m:val="∑"/>
                          <m:supHide m:val="on"/>
                          <m:ctrlPr>
                            <a:rPr lang="zh-TW" altLang="zh-TW" sz="3200" i="1">
                              <a:latin typeface="Cambria Math" panose="02040503050406030204" pitchFamily="18" charset="0"/>
                            </a:rPr>
                          </m:ctrlPr>
                        </m:naryPr>
                        <m:sub>
                          <m:r>
                            <a:rPr lang="zh-TW" altLang="zh-TW" sz="3200">
                              <a:latin typeface="Cambria Math" panose="02040503050406030204" pitchFamily="18" charset="0"/>
                            </a:rPr>
                            <m:t>𝑖</m:t>
                          </m:r>
                        </m:sub>
                        <m:sup/>
                        <m:e>
                          <m:r>
                            <a:rPr lang="zh-TW" altLang="zh-TW" sz="3200">
                              <a:latin typeface="Cambria Math" panose="02040503050406030204" pitchFamily="18" charset="0"/>
                            </a:rPr>
                            <m:t>𝑤</m:t>
                          </m:r>
                          <m:d>
                            <m:dPr>
                              <m:ctrlPr>
                                <a:rPr lang="zh-TW" altLang="zh-TW" sz="3200" i="1">
                                  <a:latin typeface="Cambria Math" panose="02040503050406030204" pitchFamily="18" charset="0"/>
                                </a:rPr>
                              </m:ctrlPr>
                            </m:dPr>
                            <m:e>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𝑥</m:t>
                                  </m:r>
                                </m:e>
                                <m:sub>
                                  <m:r>
                                    <a:rPr lang="zh-TW" altLang="zh-TW" sz="3200">
                                      <a:latin typeface="Cambria Math" panose="02040503050406030204" pitchFamily="18" charset="0"/>
                                    </a:rPr>
                                    <m:t>𝑖</m:t>
                                  </m:r>
                                </m:sub>
                              </m:sSub>
                            </m:e>
                          </m:d>
                          <m:sSup>
                            <m:sSupPr>
                              <m:ctrlPr>
                                <a:rPr lang="zh-TW" altLang="zh-TW" sz="3200" i="1">
                                  <a:latin typeface="Cambria Math" panose="02040503050406030204" pitchFamily="18" charset="0"/>
                                </a:rPr>
                              </m:ctrlPr>
                            </m:sSupPr>
                            <m:e>
                              <m:d>
                                <m:dPr>
                                  <m:begChr m:val="["/>
                                  <m:endChr m:val="]"/>
                                  <m:ctrlPr>
                                    <a:rPr lang="zh-TW" altLang="zh-TW" sz="3200" i="1">
                                      <a:latin typeface="Cambria Math" panose="02040503050406030204" pitchFamily="18" charset="0"/>
                                    </a:rPr>
                                  </m:ctrlPr>
                                </m:dPr>
                                <m:e>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𝐼</m:t>
                                      </m:r>
                                    </m:e>
                                    <m:sub>
                                      <m:r>
                                        <a:rPr lang="zh-TW" altLang="zh-TW" sz="3200">
                                          <a:latin typeface="Cambria Math" panose="02040503050406030204" pitchFamily="18" charset="0"/>
                                        </a:rPr>
                                        <m:t>0</m:t>
                                      </m:r>
                                    </m:sub>
                                  </m:sSub>
                                  <m:d>
                                    <m:dPr>
                                      <m:ctrlPr>
                                        <a:rPr lang="zh-TW" altLang="zh-TW" sz="3200" i="1">
                                          <a:latin typeface="Cambria Math" panose="02040503050406030204" pitchFamily="18" charset="0"/>
                                        </a:rPr>
                                      </m:ctrlPr>
                                    </m:dPr>
                                    <m:e>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𝑥</m:t>
                                          </m:r>
                                        </m:e>
                                        <m:sub>
                                          <m:r>
                                            <a:rPr lang="zh-TW" altLang="zh-TW" sz="3200">
                                              <a:latin typeface="Cambria Math" panose="02040503050406030204" pitchFamily="18" charset="0"/>
                                            </a:rPr>
                                            <m:t>𝑖</m:t>
                                          </m:r>
                                        </m:sub>
                                      </m:sSub>
                                      <m:r>
                                        <a:rPr lang="zh-TW" altLang="zh-TW" sz="3200">
                                          <a:latin typeface="Cambria Math" panose="02040503050406030204" pitchFamily="18" charset="0"/>
                                        </a:rPr>
                                        <m:t>+</m:t>
                                      </m:r>
                                      <m:r>
                                        <m:rPr>
                                          <m:sty m:val="p"/>
                                        </m:rPr>
                                        <a:rPr lang="zh-TW" altLang="zh-TW" sz="3200">
                                          <a:latin typeface="Cambria Math" panose="02040503050406030204" pitchFamily="18" charset="0"/>
                                        </a:rPr>
                                        <m:t>Δ</m:t>
                                      </m:r>
                                      <m:r>
                                        <a:rPr lang="zh-TW" altLang="zh-TW" sz="3200">
                                          <a:latin typeface="Cambria Math" panose="02040503050406030204" pitchFamily="18" charset="0"/>
                                        </a:rPr>
                                        <m:t>𝑢</m:t>
                                      </m:r>
                                    </m:e>
                                  </m:d>
                                  <m:r>
                                    <a:rPr lang="zh-TW" altLang="zh-TW" sz="3200">
                                      <a:latin typeface="Cambria Math" panose="02040503050406030204" pitchFamily="18" charset="0"/>
                                    </a:rPr>
                                    <m:t>−</m:t>
                                  </m:r>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𝐼</m:t>
                                      </m:r>
                                    </m:e>
                                    <m:sub>
                                      <m:r>
                                        <a:rPr lang="zh-TW" altLang="zh-TW" sz="3200">
                                          <a:latin typeface="Cambria Math" panose="02040503050406030204" pitchFamily="18" charset="0"/>
                                        </a:rPr>
                                        <m:t>0</m:t>
                                      </m:r>
                                    </m:sub>
                                  </m:sSub>
                                  <m:d>
                                    <m:dPr>
                                      <m:ctrlPr>
                                        <a:rPr lang="zh-TW" altLang="zh-TW" sz="3200" i="1">
                                          <a:latin typeface="Cambria Math" panose="02040503050406030204" pitchFamily="18" charset="0"/>
                                        </a:rPr>
                                      </m:ctrlPr>
                                    </m:dPr>
                                    <m:e>
                                      <m:sSub>
                                        <m:sSubPr>
                                          <m:ctrlPr>
                                            <a:rPr lang="zh-TW" altLang="zh-TW" sz="3200" i="1">
                                              <a:latin typeface="Cambria Math" panose="02040503050406030204" pitchFamily="18" charset="0"/>
                                            </a:rPr>
                                          </m:ctrlPr>
                                        </m:sSubPr>
                                        <m:e>
                                          <m:r>
                                            <a:rPr lang="zh-TW" altLang="zh-TW" sz="3200">
                                              <a:latin typeface="Cambria Math" panose="02040503050406030204" pitchFamily="18" charset="0"/>
                                            </a:rPr>
                                            <m:t>𝑥</m:t>
                                          </m:r>
                                        </m:e>
                                        <m:sub>
                                          <m:r>
                                            <a:rPr lang="zh-TW" altLang="zh-TW" sz="3200">
                                              <a:latin typeface="Cambria Math" panose="02040503050406030204" pitchFamily="18" charset="0"/>
                                            </a:rPr>
                                            <m:t>𝑖</m:t>
                                          </m:r>
                                        </m:sub>
                                      </m:sSub>
                                    </m:e>
                                  </m:d>
                                </m:e>
                              </m:d>
                            </m:e>
                            <m:sup>
                              <m:r>
                                <a:rPr lang="zh-TW" altLang="zh-TW" sz="3200">
                                  <a:latin typeface="Cambria Math" panose="02040503050406030204" pitchFamily="18" charset="0"/>
                                </a:rPr>
                                <m:t>2</m:t>
                              </m:r>
                            </m:sup>
                          </m:sSup>
                        </m:e>
                      </m:nary>
                    </m:oMath>
                  </m:oMathPara>
                </a14:m>
                <a:endParaRPr lang="en-US" altLang="zh-TW" i="1" dirty="0"/>
              </a:p>
              <a:p>
                <a:r>
                  <a:rPr lang="en-US" altLang="zh-TW" i="1" dirty="0"/>
                  <a:t>I</a:t>
                </a:r>
                <a:r>
                  <a:rPr lang="en-US" altLang="zh-TW" i="1" baseline="-25000" dirty="0"/>
                  <a:t>0</a:t>
                </a:r>
                <a:r>
                  <a:rPr lang="en-US" altLang="zh-TW" dirty="0"/>
                  <a:t>: the image being compared</a:t>
                </a:r>
              </a:p>
              <a:p>
                <a:r>
                  <a:rPr lang="en-US" altLang="zh-TW" i="1" dirty="0"/>
                  <a:t>∆u</a:t>
                </a:r>
                <a:r>
                  <a:rPr lang="en-US" altLang="zh-TW" dirty="0"/>
                  <a:t>: small variations in position </a:t>
                </a:r>
              </a:p>
              <a:p>
                <a:r>
                  <a:rPr lang="en-US" altLang="zh-TW" i="1" dirty="0"/>
                  <a:t>w(x)</a:t>
                </a:r>
                <a:r>
                  <a:rPr lang="en-US" altLang="zh-TW" dirty="0"/>
                  <a:t>: spatially varying weighting function</a:t>
                </a:r>
              </a:p>
              <a:p>
                <a:pPr marL="342900" lvl="1" indent="-342900">
                  <a:buFont typeface="Arial" pitchFamily="34" charset="0"/>
                  <a:buChar char="•"/>
                </a:pPr>
                <a:r>
                  <a:rPr lang="en-US" altLang="zh-TW" sz="3200" dirty="0"/>
                  <a:t>summation </a:t>
                </a:r>
                <a:r>
                  <a:rPr lang="en-US" altLang="zh-TW" sz="3200" i="1" dirty="0" err="1"/>
                  <a:t>i</a:t>
                </a:r>
                <a:r>
                  <a:rPr lang="en-US" altLang="zh-TW" sz="3200" i="1" dirty="0"/>
                  <a:t>:</a:t>
                </a:r>
                <a:r>
                  <a:rPr lang="en-US" altLang="zh-TW" sz="3200" dirty="0"/>
                  <a:t> over all the pixels in the patch</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0" y="3281918"/>
                <a:ext cx="9143999" cy="3604358"/>
              </a:xfrm>
              <a:blipFill>
                <a:blip r:embed="rId3"/>
                <a:stretch>
                  <a:fillRect l="-1667" t="-48070" b="-2456"/>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05EEFDE4-6CF5-AA1A-CE65-3814E9E0ADE6}"/>
              </a:ext>
            </a:extLst>
          </p:cNvPr>
          <p:cNvSpPr>
            <a:spLocks noGrp="1"/>
          </p:cNvSpPr>
          <p:nvPr>
            <p:ph type="sldNum" sz="quarter" idx="12"/>
          </p:nvPr>
        </p:nvSpPr>
        <p:spPr/>
        <p:txBody>
          <a:bodyPr/>
          <a:lstStyle/>
          <a:p>
            <a:fld id="{1336BF6D-2D3A-41BA-8F36-2BF2F35F56ED}" type="slidenum">
              <a:rPr lang="zh-TW" altLang="en-US" smtClean="0"/>
              <a:pPr/>
              <a:t>18</a:t>
            </a:fld>
            <a:endParaRPr lang="zh-TW" altLang="en-US"/>
          </a:p>
        </p:txBody>
      </p:sp>
      <p:pic>
        <p:nvPicPr>
          <p:cNvPr id="6" name="圖片 5" descr="未命名.JPG">
            <a:extLst>
              <a:ext uri="{FF2B5EF4-FFF2-40B4-BE49-F238E27FC236}">
                <a16:creationId xmlns:a16="http://schemas.microsoft.com/office/drawing/2014/main" id="{1A6BE65A-F9A1-3397-69D7-33F884A6D700}"/>
              </a:ext>
            </a:extLst>
          </p:cNvPr>
          <p:cNvPicPr>
            <a:picLocks noChangeAspect="1"/>
          </p:cNvPicPr>
          <p:nvPr/>
        </p:nvPicPr>
        <p:blipFill rotWithShape="1">
          <a:blip r:embed="rId4" cstate="print"/>
          <a:srcRect l="6688" t="5440" r="6688" b="44391"/>
          <a:stretch/>
        </p:blipFill>
        <p:spPr>
          <a:xfrm>
            <a:off x="611560" y="916483"/>
            <a:ext cx="7920880" cy="2365434"/>
          </a:xfrm>
          <a:prstGeom prst="rect">
            <a:avLst/>
          </a:prstGeom>
        </p:spPr>
      </p:pic>
    </p:spTree>
    <p:extLst>
      <p:ext uri="{BB962C8B-B14F-4D97-AF65-F5344CB8AC3E}">
        <p14:creationId xmlns:p14="http://schemas.microsoft.com/office/powerpoint/2010/main" val="326517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475656" y="71713"/>
            <a:ext cx="6192688" cy="6786287"/>
          </a:xfrm>
          <a:prstGeom prst="rect">
            <a:avLst/>
          </a:prstGeom>
        </p:spPr>
      </p:pic>
      <p:sp>
        <p:nvSpPr>
          <p:cNvPr id="5" name="投影片編號版面配置區 4">
            <a:extLst>
              <a:ext uri="{FF2B5EF4-FFF2-40B4-BE49-F238E27FC236}">
                <a16:creationId xmlns:a16="http://schemas.microsoft.com/office/drawing/2014/main" id="{8C709B18-DEE0-CAFD-4E87-69BB78C31910}"/>
              </a:ext>
            </a:extLst>
          </p:cNvPr>
          <p:cNvSpPr>
            <a:spLocks noGrp="1"/>
          </p:cNvSpPr>
          <p:nvPr>
            <p:ph type="sldNum" sz="quarter" idx="12"/>
          </p:nvPr>
        </p:nvSpPr>
        <p:spPr/>
        <p:txBody>
          <a:bodyPr/>
          <a:lstStyle/>
          <a:p>
            <a:fld id="{1336BF6D-2D3A-41BA-8F36-2BF2F35F56ED}" type="slidenum">
              <a:rPr lang="zh-TW" altLang="en-US" smtClean="0"/>
              <a:pPr/>
              <a:t>19</a:t>
            </a:fld>
            <a:endParaRPr lang="zh-TW" altLang="en-US"/>
          </a:p>
        </p:txBody>
      </p:sp>
      <p:cxnSp>
        <p:nvCxnSpPr>
          <p:cNvPr id="7" name="直線箭頭接點 6">
            <a:extLst>
              <a:ext uri="{FF2B5EF4-FFF2-40B4-BE49-F238E27FC236}">
                <a16:creationId xmlns:a16="http://schemas.microsoft.com/office/drawing/2014/main" id="{6C26E949-0DD5-5C8B-85F1-486271136057}"/>
              </a:ext>
            </a:extLst>
          </p:cNvPr>
          <p:cNvCxnSpPr>
            <a:cxnSpLocks/>
          </p:cNvCxnSpPr>
          <p:nvPr/>
        </p:nvCxnSpPr>
        <p:spPr>
          <a:xfrm flipH="1">
            <a:off x="2915816" y="1772816"/>
            <a:ext cx="2592288" cy="108012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箭頭接點 9">
            <a:extLst>
              <a:ext uri="{FF2B5EF4-FFF2-40B4-BE49-F238E27FC236}">
                <a16:creationId xmlns:a16="http://schemas.microsoft.com/office/drawing/2014/main" id="{EC2E1D89-A3E5-DBEF-8138-74F49F01289E}"/>
              </a:ext>
            </a:extLst>
          </p:cNvPr>
          <p:cNvCxnSpPr>
            <a:cxnSpLocks/>
          </p:cNvCxnSpPr>
          <p:nvPr/>
        </p:nvCxnSpPr>
        <p:spPr>
          <a:xfrm flipH="1">
            <a:off x="4860032" y="731837"/>
            <a:ext cx="864096" cy="212109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箭頭接點 12">
            <a:extLst>
              <a:ext uri="{FF2B5EF4-FFF2-40B4-BE49-F238E27FC236}">
                <a16:creationId xmlns:a16="http://schemas.microsoft.com/office/drawing/2014/main" id="{6793D271-72DA-1608-11F2-9E3BB49BE076}"/>
              </a:ext>
            </a:extLst>
          </p:cNvPr>
          <p:cNvCxnSpPr>
            <a:cxnSpLocks/>
          </p:cNvCxnSpPr>
          <p:nvPr/>
        </p:nvCxnSpPr>
        <p:spPr>
          <a:xfrm>
            <a:off x="3851920" y="1124744"/>
            <a:ext cx="2701280" cy="172819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08E64B-A876-4D86-922E-3730F0F0275B}"/>
              </a:ext>
            </a:extLst>
          </p:cNvPr>
          <p:cNvSpPr>
            <a:spLocks noGrp="1"/>
          </p:cNvSpPr>
          <p:nvPr>
            <p:ph type="title"/>
          </p:nvPr>
        </p:nvSpPr>
        <p:spPr/>
        <p:txBody>
          <a:bodyPr/>
          <a:lstStyle/>
          <a:p>
            <a:r>
              <a:rPr lang="zh-TW" altLang="en-US"/>
              <a:t> </a:t>
            </a:r>
          </a:p>
        </p:txBody>
      </p:sp>
      <p:pic>
        <p:nvPicPr>
          <p:cNvPr id="4" name="內容版面配置區 3">
            <a:extLst>
              <a:ext uri="{FF2B5EF4-FFF2-40B4-BE49-F238E27FC236}">
                <a16:creationId xmlns:a16="http://schemas.microsoft.com/office/drawing/2014/main" id="{AA4AEBB2-2007-473C-AC9E-E8E24E93D752}"/>
              </a:ext>
            </a:extLst>
          </p:cNvPr>
          <p:cNvPicPr>
            <a:picLocks noGrp="1" noChangeAspect="1"/>
          </p:cNvPicPr>
          <p:nvPr>
            <p:ph idx="1"/>
          </p:nvPr>
        </p:nvPicPr>
        <p:blipFill>
          <a:blip r:embed="rId3"/>
          <a:stretch>
            <a:fillRect/>
          </a:stretch>
        </p:blipFill>
        <p:spPr>
          <a:xfrm>
            <a:off x="601691" y="692696"/>
            <a:ext cx="8085109" cy="5760640"/>
          </a:xfrm>
          <a:prstGeom prst="rect">
            <a:avLst/>
          </a:prstGeom>
        </p:spPr>
      </p:pic>
      <p:sp>
        <p:nvSpPr>
          <p:cNvPr id="3" name="投影片編號版面配置區 2">
            <a:extLst>
              <a:ext uri="{FF2B5EF4-FFF2-40B4-BE49-F238E27FC236}">
                <a16:creationId xmlns:a16="http://schemas.microsoft.com/office/drawing/2014/main" id="{35CDF4DD-2721-D9DC-83F2-565F8C665D14}"/>
              </a:ext>
            </a:extLst>
          </p:cNvPr>
          <p:cNvSpPr>
            <a:spLocks noGrp="1"/>
          </p:cNvSpPr>
          <p:nvPr>
            <p:ph type="sldNum" sz="quarter" idx="12"/>
          </p:nvPr>
        </p:nvSpPr>
        <p:spPr/>
        <p:txBody>
          <a:bodyPr/>
          <a:lstStyle/>
          <a:p>
            <a:fld id="{1336BF6D-2D3A-41BA-8F36-2BF2F35F56ED}" type="slidenum">
              <a:rPr lang="zh-TW" altLang="en-US" smtClean="0"/>
              <a:pPr/>
              <a:t>2</a:t>
            </a:fld>
            <a:endParaRPr lang="zh-TW" altLang="en-US"/>
          </a:p>
        </p:txBody>
      </p:sp>
    </p:spTree>
    <p:extLst>
      <p:ext uri="{BB962C8B-B14F-4D97-AF65-F5344CB8AC3E}">
        <p14:creationId xmlns:p14="http://schemas.microsoft.com/office/powerpoint/2010/main" val="3317963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a:t>Fun Time</a:t>
            </a:r>
            <a:endParaRPr lang="zh-TW" altLang="zh-TW"/>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a:p>
          <a:p>
            <a:pPr eaLnBrk="1" hangingPunct="1">
              <a:defRPr/>
            </a:pPr>
            <a:endParaRPr lang="en-US" altLang="zh-TW"/>
          </a:p>
        </p:txBody>
      </p:sp>
      <p:sp>
        <p:nvSpPr>
          <p:cNvPr id="2" name="投影片編號版面配置區 1"/>
          <p:cNvSpPr>
            <a:spLocks noGrp="1"/>
          </p:cNvSpPr>
          <p:nvPr>
            <p:ph type="sldNum" sz="quarter" idx="12"/>
          </p:nvPr>
        </p:nvSpPr>
        <p:spPr/>
        <p:txBody>
          <a:bodyPr/>
          <a:lstStyle/>
          <a:p>
            <a:fld id="{028E3F4F-51B2-42EE-AFA2-40C4572185CC}" type="slidenum">
              <a:rPr lang="en-US" smtClean="0"/>
              <a:t>20</a:t>
            </a:fld>
            <a:endParaRPr lang="en-US"/>
          </a:p>
        </p:txBody>
      </p:sp>
    </p:spTree>
    <p:extLst>
      <p:ext uri="{BB962C8B-B14F-4D97-AF65-F5344CB8AC3E}">
        <p14:creationId xmlns:p14="http://schemas.microsoft.com/office/powerpoint/2010/main" val="2373257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Approximation of Auto-correlation Function (1/3)</a:t>
            </a:r>
            <a:endParaRPr lang="zh-TW" altLang="en-US" dirty="0"/>
          </a:p>
        </p:txBody>
      </p:sp>
      <mc:AlternateContent xmlns:mc="http://schemas.openxmlformats.org/markup-compatibility/2006" xmlns:a14="http://schemas.microsoft.com/office/drawing/2010/main">
        <mc:Choice Requires="a14">
          <p:sp>
            <p:nvSpPr>
              <p:cNvPr id="5" name="內容版面配置區 4"/>
              <p:cNvSpPr>
                <a:spLocks noGrp="1"/>
              </p:cNvSpPr>
              <p:nvPr>
                <p:ph idx="1"/>
              </p:nvPr>
            </p:nvSpPr>
            <p:spPr/>
            <p:txBody>
              <a:bodyPr>
                <a:normAutofit lnSpcReduction="10000"/>
              </a:bodyPr>
              <a:lstStyle/>
              <a:p>
                <a14:m>
                  <m:oMath xmlns:m="http://schemas.openxmlformats.org/officeDocument/2006/math">
                    <m:r>
                      <a:rPr lang="en-US" altLang="zh-TW" i="1" dirty="0" smtClean="0">
                        <a:latin typeface="Cambria Math" panose="02040503050406030204" pitchFamily="18" charset="0"/>
                      </a:rPr>
                      <m:t>𝐼</m:t>
                    </m:r>
                    <m:r>
                      <a:rPr lang="en-US" altLang="zh-TW" i="1" baseline="-25000" dirty="0">
                        <a:latin typeface="Cambria Math" panose="02040503050406030204" pitchFamily="18" charset="0"/>
                      </a:rPr>
                      <m:t>0</m:t>
                    </m:r>
                    <m:r>
                      <a:rPr lang="en-US" altLang="zh-TW" i="1" dirty="0">
                        <a:latin typeface="Cambria Math" panose="02040503050406030204" pitchFamily="18" charset="0"/>
                      </a:rPr>
                      <m:t>(</m:t>
                    </m:r>
                    <m:r>
                      <a:rPr lang="en-US" altLang="zh-TW" i="1" dirty="0">
                        <a:latin typeface="Cambria Math" panose="02040503050406030204" pitchFamily="18" charset="0"/>
                      </a:rPr>
                      <m:t>𝑥𝑖</m:t>
                    </m:r>
                    <m:r>
                      <a:rPr lang="en-US" altLang="zh-TW" i="1" dirty="0">
                        <a:latin typeface="Cambria Math" panose="02040503050406030204" pitchFamily="18" charset="0"/>
                      </a:rPr>
                      <m:t>+∆</m:t>
                    </m:r>
                    <m:r>
                      <a:rPr lang="en-US" altLang="zh-TW" i="1" dirty="0">
                        <a:latin typeface="Cambria Math" panose="02040503050406030204" pitchFamily="18" charset="0"/>
                      </a:rPr>
                      <m:t>𝑢</m:t>
                    </m:r>
                    <m:r>
                      <a:rPr lang="en-US" altLang="zh-TW" i="1" dirty="0">
                        <a:latin typeface="Cambria Math" panose="02040503050406030204" pitchFamily="18" charset="0"/>
                      </a:rPr>
                      <m:t>) ≈ </m:t>
                    </m:r>
                    <m:r>
                      <a:rPr lang="en-US" altLang="zh-TW" i="1" dirty="0">
                        <a:latin typeface="Cambria Math" panose="02040503050406030204" pitchFamily="18" charset="0"/>
                      </a:rPr>
                      <m:t>𝐼</m:t>
                    </m:r>
                    <m:r>
                      <a:rPr lang="en-US" altLang="zh-TW" i="1" baseline="-25000" dirty="0">
                        <a:latin typeface="Cambria Math" panose="02040503050406030204" pitchFamily="18" charset="0"/>
                      </a:rPr>
                      <m:t>0</m:t>
                    </m:r>
                    <m:r>
                      <a:rPr lang="en-US" altLang="zh-TW" i="1" dirty="0">
                        <a:latin typeface="Cambria Math" panose="02040503050406030204" pitchFamily="18" charset="0"/>
                      </a:rPr>
                      <m:t>(</m:t>
                    </m:r>
                    <m:r>
                      <a:rPr lang="en-US" altLang="zh-TW" i="1" dirty="0">
                        <a:latin typeface="Cambria Math" panose="02040503050406030204" pitchFamily="18" charset="0"/>
                      </a:rPr>
                      <m:t>𝑥𝑖</m:t>
                    </m:r>
                    <m:r>
                      <a:rPr lang="en-US" altLang="zh-TW" i="1" dirty="0">
                        <a:latin typeface="Cambria Math" panose="02040503050406030204" pitchFamily="18" charset="0"/>
                      </a:rPr>
                      <m:t>) + </m:t>
                    </m:r>
                    <m:r>
                      <m:rPr>
                        <m:sty m:val="p"/>
                      </m:rPr>
                      <a:rPr lang="zh-TW" altLang="en-US" i="0" dirty="0">
                        <a:highlight>
                          <a:srgbClr val="FFFF00"/>
                        </a:highlight>
                        <a:latin typeface="Cambria Math" panose="02040503050406030204" pitchFamily="18" charset="0"/>
                      </a:rPr>
                      <m:t>∇</m:t>
                    </m:r>
                    <m:r>
                      <a:rPr lang="zh-TW" altLang="en-US" i="1" dirty="0">
                        <a:highlight>
                          <a:srgbClr val="FFFF00"/>
                        </a:highlight>
                        <a:latin typeface="Cambria Math" panose="02040503050406030204" pitchFamily="18" charset="0"/>
                      </a:rPr>
                      <m:t> </m:t>
                    </m:r>
                    <m:r>
                      <a:rPr lang="en-US" altLang="zh-TW" i="1" dirty="0">
                        <a:highlight>
                          <a:srgbClr val="FFFF00"/>
                        </a:highlight>
                        <a:latin typeface="Cambria Math" panose="02040503050406030204" pitchFamily="18" charset="0"/>
                      </a:rPr>
                      <m:t>𝐼</m:t>
                    </m:r>
                    <m:r>
                      <a:rPr lang="en-US" altLang="zh-TW" i="1" baseline="-25000" dirty="0">
                        <a:highlight>
                          <a:srgbClr val="FFFF00"/>
                        </a:highlight>
                        <a:latin typeface="Cambria Math" panose="02040503050406030204" pitchFamily="18" charset="0"/>
                      </a:rPr>
                      <m:t>0</m:t>
                    </m:r>
                    <m:r>
                      <a:rPr lang="en-US" altLang="zh-TW" i="1" dirty="0">
                        <a:highlight>
                          <a:srgbClr val="FFFF00"/>
                        </a:highlight>
                        <a:latin typeface="Cambria Math" panose="02040503050406030204" pitchFamily="18" charset="0"/>
                      </a:rPr>
                      <m:t>(</m:t>
                    </m:r>
                    <m:r>
                      <a:rPr lang="en-US" altLang="zh-TW" i="1" dirty="0">
                        <a:highlight>
                          <a:srgbClr val="FFFF00"/>
                        </a:highlight>
                        <a:latin typeface="Cambria Math" panose="02040503050406030204" pitchFamily="18" charset="0"/>
                      </a:rPr>
                      <m:t>𝑥𝑖</m:t>
                    </m:r>
                    <m:r>
                      <a:rPr lang="en-US" altLang="zh-TW" i="1" dirty="0">
                        <a:highlight>
                          <a:srgbClr val="FFFF00"/>
                        </a:highlight>
                        <a:latin typeface="Cambria Math" panose="02040503050406030204" pitchFamily="18" charset="0"/>
                      </a:rPr>
                      <m:t>)．∆</m:t>
                    </m:r>
                    <m:r>
                      <a:rPr lang="en-US" altLang="zh-TW" i="1" dirty="0">
                        <a:latin typeface="Cambria Math" panose="02040503050406030204" pitchFamily="18" charset="0"/>
                      </a:rPr>
                      <m:t>𝑢</m:t>
                    </m:r>
                  </m:oMath>
                </a14:m>
                <a:endParaRPr lang="en-US" altLang="zh-TW" i="1" dirty="0"/>
              </a:p>
              <a:p>
                <a:endParaRPr lang="en-US" altLang="zh-TW" i="1" dirty="0"/>
              </a:p>
              <a:p>
                <a:endParaRPr lang="en-US" altLang="zh-TW" i="1" dirty="0"/>
              </a:p>
              <a:p>
                <a:endParaRPr lang="en-US" altLang="zh-TW" i="1" dirty="0"/>
              </a:p>
              <a:p>
                <a:endParaRPr lang="en-US" altLang="zh-TW" i="1" dirty="0"/>
              </a:p>
              <a:p>
                <a:endParaRPr lang="en-US" altLang="zh-TW" i="1" dirty="0"/>
              </a:p>
              <a:p>
                <a:endParaRPr lang="en-US" altLang="zh-TW" i="1" dirty="0"/>
              </a:p>
              <a:p>
                <a14:m>
                  <m:oMath xmlns:m="http://schemas.openxmlformats.org/officeDocument/2006/math">
                    <m:r>
                      <m:rPr>
                        <m:sty m:val="p"/>
                      </m:rPr>
                      <a:rPr lang="zh-TW" altLang="en-US" i="0" dirty="0" smtClean="0">
                        <a:latin typeface="Cambria Math" panose="02040503050406030204" pitchFamily="18" charset="0"/>
                      </a:rPr>
                      <m:t>∇</m:t>
                    </m:r>
                    <m:r>
                      <a:rPr lang="zh-TW" altLang="en-US" i="1" dirty="0">
                        <a:latin typeface="Cambria Math" panose="02040503050406030204" pitchFamily="18" charset="0"/>
                      </a:rPr>
                      <m:t> </m:t>
                    </m:r>
                    <m:r>
                      <a:rPr lang="en-US" altLang="zh-TW" i="1" dirty="0">
                        <a:latin typeface="Cambria Math" panose="02040503050406030204" pitchFamily="18" charset="0"/>
                      </a:rPr>
                      <m:t>𝐼</m:t>
                    </m:r>
                    <m:r>
                      <a:rPr lang="en-US" altLang="zh-TW" i="1" baseline="-25000" dirty="0">
                        <a:latin typeface="Cambria Math" panose="02040503050406030204" pitchFamily="18" charset="0"/>
                      </a:rPr>
                      <m:t>0</m:t>
                    </m:r>
                    <m:r>
                      <a:rPr lang="en-US" altLang="zh-TW" i="1" dirty="0">
                        <a:latin typeface="Cambria Math" panose="02040503050406030204" pitchFamily="18" charset="0"/>
                      </a:rPr>
                      <m:t>(</m:t>
                    </m:r>
                    <m:r>
                      <a:rPr lang="en-US" altLang="zh-TW" i="1" dirty="0">
                        <a:latin typeface="Cambria Math" panose="02040503050406030204" pitchFamily="18" charset="0"/>
                      </a:rPr>
                      <m:t>𝑥𝑖</m:t>
                    </m:r>
                    <m:r>
                      <a:rPr lang="en-US" altLang="zh-TW" i="1" dirty="0">
                        <a:latin typeface="Cambria Math" panose="02040503050406030204" pitchFamily="18" charset="0"/>
                      </a:rPr>
                      <m:t>)</m:t>
                    </m:r>
                  </m:oMath>
                </a14:m>
                <a:r>
                  <a:rPr lang="en-US" altLang="zh-TW" dirty="0"/>
                  <a:t>: image gradient at </a:t>
                </a:r>
                <a14:m>
                  <m:oMath xmlns:m="http://schemas.openxmlformats.org/officeDocument/2006/math">
                    <m:r>
                      <a:rPr lang="en-US" altLang="zh-TW" i="1" dirty="0" smtClean="0">
                        <a:latin typeface="Cambria Math" panose="02040503050406030204" pitchFamily="18" charset="0"/>
                      </a:rPr>
                      <m:t>𝑥</m:t>
                    </m:r>
                    <m:r>
                      <a:rPr lang="en-US" altLang="zh-TW" i="1" baseline="-25000" dirty="0">
                        <a:latin typeface="Cambria Math" panose="02040503050406030204" pitchFamily="18" charset="0"/>
                      </a:rPr>
                      <m:t>𝑖</m:t>
                    </m:r>
                  </m:oMath>
                </a14:m>
                <a:endParaRPr lang="en-US" altLang="zh-TW" i="1" baseline="-25000" dirty="0"/>
              </a:p>
              <a:p>
                <a:endParaRPr lang="zh-TW" altLang="en-US" dirty="0"/>
              </a:p>
            </p:txBody>
          </p:sp>
        </mc:Choice>
        <mc:Fallback xmlns="">
          <p:sp>
            <p:nvSpPr>
              <p:cNvPr id="5" name="內容版面配置區 4"/>
              <p:cNvSpPr>
                <a:spLocks noGrp="1" noRot="1" noChangeAspect="1" noMove="1" noResize="1" noEditPoints="1" noAdjustHandles="1" noChangeArrowheads="1" noChangeShapeType="1" noTextEdit="1"/>
              </p:cNvSpPr>
              <p:nvPr>
                <p:ph idx="1"/>
              </p:nvPr>
            </p:nvSpPr>
            <p:spPr>
              <a:blipFill>
                <a:blip r:embed="rId3"/>
                <a:stretch>
                  <a:fillRect l="-1852" t="-1401"/>
                </a:stretch>
              </a:blipFill>
            </p:spPr>
            <p:txBody>
              <a:bodyPr/>
              <a:lstStyle/>
              <a:p>
                <a:r>
                  <a:rPr lang="zh-TW" altLang="en-US">
                    <a:noFill/>
                  </a:rPr>
                  <a:t> </a:t>
                </a:r>
              </a:p>
            </p:txBody>
          </p:sp>
        </mc:Fallback>
      </mc:AlternateContent>
      <p:pic>
        <p:nvPicPr>
          <p:cNvPr id="6" name="Picture 2"/>
          <p:cNvPicPr>
            <a:picLocks noChangeAspect="1" noChangeArrowheads="1"/>
          </p:cNvPicPr>
          <p:nvPr/>
        </p:nvPicPr>
        <p:blipFill>
          <a:blip r:embed="rId4" cstate="print"/>
          <a:srcRect/>
          <a:stretch>
            <a:fillRect/>
          </a:stretch>
        </p:blipFill>
        <p:spPr bwMode="auto">
          <a:xfrm>
            <a:off x="357158" y="2285992"/>
            <a:ext cx="8334919" cy="2928957"/>
          </a:xfrm>
          <a:prstGeom prst="rect">
            <a:avLst/>
          </a:prstGeom>
          <a:noFill/>
          <a:ln w="9525">
            <a:noFill/>
            <a:miter lim="800000"/>
            <a:headEnd/>
            <a:tailEnd/>
          </a:ln>
          <a:effectLst/>
        </p:spPr>
      </p:pic>
      <p:pic>
        <p:nvPicPr>
          <p:cNvPr id="4" name="圖片 3">
            <a:extLst>
              <a:ext uri="{FF2B5EF4-FFF2-40B4-BE49-F238E27FC236}">
                <a16:creationId xmlns:a16="http://schemas.microsoft.com/office/drawing/2014/main" id="{4DBB3D70-F009-44EA-9175-F71CE84F19D6}"/>
              </a:ext>
            </a:extLst>
          </p:cNvPr>
          <p:cNvPicPr>
            <a:picLocks noChangeAspect="1"/>
          </p:cNvPicPr>
          <p:nvPr/>
        </p:nvPicPr>
        <p:blipFill>
          <a:blip r:embed="rId5"/>
          <a:stretch>
            <a:fillRect/>
          </a:stretch>
        </p:blipFill>
        <p:spPr>
          <a:xfrm>
            <a:off x="4785142" y="5870383"/>
            <a:ext cx="4358858" cy="1023671"/>
          </a:xfrm>
          <a:prstGeom prst="rect">
            <a:avLst/>
          </a:prstGeom>
        </p:spPr>
      </p:pic>
      <p:sp>
        <p:nvSpPr>
          <p:cNvPr id="3" name="投影片編號版面配置區 2">
            <a:extLst>
              <a:ext uri="{FF2B5EF4-FFF2-40B4-BE49-F238E27FC236}">
                <a16:creationId xmlns:a16="http://schemas.microsoft.com/office/drawing/2014/main" id="{FA968894-67E7-9238-E014-2B42899F55F7}"/>
              </a:ext>
            </a:extLst>
          </p:cNvPr>
          <p:cNvSpPr>
            <a:spLocks noGrp="1"/>
          </p:cNvSpPr>
          <p:nvPr>
            <p:ph type="sldNum" sz="quarter" idx="12"/>
          </p:nvPr>
        </p:nvSpPr>
        <p:spPr/>
        <p:txBody>
          <a:bodyPr/>
          <a:lstStyle/>
          <a:p>
            <a:fld id="{1336BF6D-2D3A-41BA-8F36-2BF2F35F56ED}" type="slidenum">
              <a:rPr lang="zh-TW" altLang="en-US" smtClean="0"/>
              <a:pPr/>
              <a:t>21</a:t>
            </a:fld>
            <a:endParaRPr lang="zh-TW" altLang="en-US"/>
          </a:p>
        </p:txBody>
      </p:sp>
      <p:sp>
        <p:nvSpPr>
          <p:cNvPr id="7" name="矩形 6">
            <a:extLst>
              <a:ext uri="{FF2B5EF4-FFF2-40B4-BE49-F238E27FC236}">
                <a16:creationId xmlns:a16="http://schemas.microsoft.com/office/drawing/2014/main" id="{45C53700-A9A2-7F24-B7D2-4EE84050309C}"/>
              </a:ext>
            </a:extLst>
          </p:cNvPr>
          <p:cNvSpPr/>
          <p:nvPr/>
        </p:nvSpPr>
        <p:spPr>
          <a:xfrm>
            <a:off x="4084251" y="2348880"/>
            <a:ext cx="2880320" cy="566944"/>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9" name="直線接點 8">
            <a:extLst>
              <a:ext uri="{FF2B5EF4-FFF2-40B4-BE49-F238E27FC236}">
                <a16:creationId xmlns:a16="http://schemas.microsoft.com/office/drawing/2014/main" id="{406B9B11-188F-CB3F-90EF-FAA8DEB8348A}"/>
              </a:ext>
            </a:extLst>
          </p:cNvPr>
          <p:cNvCxnSpPr/>
          <p:nvPr/>
        </p:nvCxnSpPr>
        <p:spPr>
          <a:xfrm flipH="1">
            <a:off x="4084251" y="3140968"/>
            <a:ext cx="700891" cy="60950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931AB11F-9A07-D891-93FD-36DA84B76899}"/>
              </a:ext>
            </a:extLst>
          </p:cNvPr>
          <p:cNvCxnSpPr>
            <a:cxnSpLocks/>
          </p:cNvCxnSpPr>
          <p:nvPr/>
        </p:nvCxnSpPr>
        <p:spPr>
          <a:xfrm flipH="1">
            <a:off x="7452320" y="3140968"/>
            <a:ext cx="700891" cy="60950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2CCA5CDA-C579-DA88-ADDA-2872534B9E0F}"/>
              </a:ext>
            </a:extLst>
          </p:cNvPr>
          <p:cNvSpPr/>
          <p:nvPr/>
        </p:nvSpPr>
        <p:spPr>
          <a:xfrm>
            <a:off x="3347864" y="4674832"/>
            <a:ext cx="362922" cy="524093"/>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Approximation of Auto-correlation Function (2/3)</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r>
                  <a:rPr lang="en-US" altLang="zh-TW" dirty="0"/>
                  <a:t>Auto-correlation matrix </a:t>
                </a:r>
                <a:r>
                  <a:rPr lang="en-US" altLang="zh-TW" i="1" dirty="0"/>
                  <a:t>A</a:t>
                </a:r>
                <a:r>
                  <a:rPr lang="en-US" altLang="zh-TW" dirty="0"/>
                  <a:t>:</a:t>
                </a:r>
              </a:p>
              <a:p>
                <a:endParaRPr lang="en-US" altLang="zh-TW" dirty="0"/>
              </a:p>
              <a:p>
                <a:endParaRPr lang="en-US" altLang="zh-TW" dirty="0"/>
              </a:p>
              <a:p>
                <a:endParaRPr lang="en-US" altLang="zh-TW" dirty="0"/>
              </a:p>
              <a:p>
                <a:r>
                  <a:rPr lang="en-US" altLang="zh-TW" i="1" dirty="0"/>
                  <a:t>w</a:t>
                </a:r>
                <a:r>
                  <a:rPr lang="en-US" altLang="zh-TW" dirty="0"/>
                  <a:t>: weighting kernel </a:t>
                </a:r>
                <a:br>
                  <a:rPr lang="en-US" altLang="zh-TW" dirty="0"/>
                </a:br>
                <a:r>
                  <a:rPr lang="en-US" altLang="zh-TW" dirty="0"/>
                  <a:t>     (from spatially varying weighting function)</a:t>
                </a:r>
              </a:p>
              <a:p>
                <a14:m>
                  <m:oMath xmlns:m="http://schemas.openxmlformats.org/officeDocument/2006/math">
                    <m:r>
                      <a:rPr lang="en-US" altLang="zh-TW" i="1" dirty="0" smtClean="0">
                        <a:latin typeface="Cambria Math" panose="02040503050406030204" pitchFamily="18" charset="0"/>
                      </a:rPr>
                      <m:t>𝐼</m:t>
                    </m:r>
                    <m:r>
                      <a:rPr lang="en-US" altLang="zh-TW" i="1" baseline="-25000" dirty="0">
                        <a:latin typeface="Cambria Math" panose="02040503050406030204" pitchFamily="18" charset="0"/>
                      </a:rPr>
                      <m:t>𝑥</m:t>
                    </m:r>
                    <m:r>
                      <a:rPr lang="en-US" altLang="zh-TW" i="1" dirty="0">
                        <a:latin typeface="Cambria Math" panose="02040503050406030204" pitchFamily="18" charset="0"/>
                      </a:rPr>
                      <m:t>, </m:t>
                    </m:r>
                    <m:r>
                      <a:rPr lang="en-US" altLang="zh-TW" i="1" dirty="0" err="1">
                        <a:latin typeface="Cambria Math" panose="02040503050406030204" pitchFamily="18" charset="0"/>
                      </a:rPr>
                      <m:t>𝐼</m:t>
                    </m:r>
                    <m:r>
                      <a:rPr lang="en-US" altLang="zh-TW" i="1" baseline="-25000" dirty="0" err="1">
                        <a:latin typeface="Cambria Math" panose="02040503050406030204" pitchFamily="18" charset="0"/>
                      </a:rPr>
                      <m:t>𝑦</m:t>
                    </m:r>
                  </m:oMath>
                </a14:m>
                <a:r>
                  <a:rPr lang="en-US" altLang="zh-TW" dirty="0"/>
                  <a:t>: horizontal and vertical derivatives of Gaussians</a:t>
                </a:r>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704" t="-1752" b="-3369"/>
                </a:stretch>
              </a:blipFill>
            </p:spPr>
            <p:txBody>
              <a:bodyPr/>
              <a:lstStyle/>
              <a:p>
                <a:r>
                  <a:rPr lang="zh-TW" altLang="en-US">
                    <a:noFill/>
                  </a:rPr>
                  <a:t> </a:t>
                </a:r>
              </a:p>
            </p:txBody>
          </p:sp>
        </mc:Fallback>
      </mc:AlternateContent>
      <p:pic>
        <p:nvPicPr>
          <p:cNvPr id="7" name="Picture 2"/>
          <p:cNvPicPr>
            <a:picLocks noChangeAspect="1" noChangeArrowheads="1"/>
          </p:cNvPicPr>
          <p:nvPr/>
        </p:nvPicPr>
        <p:blipFill>
          <a:blip r:embed="rId4" cstate="print"/>
          <a:srcRect/>
          <a:stretch>
            <a:fillRect/>
          </a:stretch>
        </p:blipFill>
        <p:spPr bwMode="auto">
          <a:xfrm>
            <a:off x="916978" y="2146939"/>
            <a:ext cx="3857652" cy="1401128"/>
          </a:xfrm>
          <a:prstGeom prst="rect">
            <a:avLst/>
          </a:prstGeom>
          <a:noFill/>
          <a:ln w="9525">
            <a:noFill/>
            <a:miter lim="800000"/>
            <a:headEnd/>
            <a:tailEnd/>
          </a:ln>
          <a:effectLst/>
        </p:spPr>
      </p:pic>
      <p:pic>
        <p:nvPicPr>
          <p:cNvPr id="5" name="內容版面配置區 3"/>
          <p:cNvPicPr>
            <a:picLocks noChangeAspect="1"/>
          </p:cNvPicPr>
          <p:nvPr/>
        </p:nvPicPr>
        <p:blipFill>
          <a:blip r:embed="rId5"/>
          <a:stretch>
            <a:fillRect/>
          </a:stretch>
        </p:blipFill>
        <p:spPr>
          <a:xfrm>
            <a:off x="2699792" y="5495933"/>
            <a:ext cx="6276988" cy="1260459"/>
          </a:xfrm>
          <a:prstGeom prst="rect">
            <a:avLst/>
          </a:prstGeom>
        </p:spPr>
      </p:pic>
      <p:sp>
        <p:nvSpPr>
          <p:cNvPr id="6" name="矩形 5"/>
          <p:cNvSpPr/>
          <p:nvPr/>
        </p:nvSpPr>
        <p:spPr>
          <a:xfrm>
            <a:off x="755576" y="6625587"/>
            <a:ext cx="9505056" cy="261610"/>
          </a:xfrm>
          <a:prstGeom prst="rect">
            <a:avLst/>
          </a:prstGeom>
        </p:spPr>
        <p:txBody>
          <a:bodyPr wrap="square">
            <a:spAutoFit/>
          </a:bodyPr>
          <a:lstStyle/>
          <a:p>
            <a:r>
              <a:rPr lang="en-US" altLang="zh-TW" sz="1100" err="1"/>
              <a:t>Schmid</a:t>
            </a:r>
            <a:r>
              <a:rPr lang="en-US" altLang="zh-TW" sz="1100"/>
              <a:t>, C., Mohr, R., and </a:t>
            </a:r>
            <a:r>
              <a:rPr lang="en-US" altLang="zh-TW" sz="1100" err="1"/>
              <a:t>Bauckhage</a:t>
            </a:r>
            <a:r>
              <a:rPr lang="en-US" altLang="zh-TW" sz="1100"/>
              <a:t>, C. (2000). Evaluation of interest point detectors. International Journal of Computer Vision, 37(2):151–172.</a:t>
            </a:r>
            <a:endParaRPr lang="zh-TW" altLang="en-US" sz="1100"/>
          </a:p>
        </p:txBody>
      </p:sp>
      <p:sp>
        <p:nvSpPr>
          <p:cNvPr id="4" name="文字方塊 3">
            <a:extLst>
              <a:ext uri="{FF2B5EF4-FFF2-40B4-BE49-F238E27FC236}">
                <a16:creationId xmlns:a16="http://schemas.microsoft.com/office/drawing/2014/main" id="{F39920BB-5CDE-4697-9CA3-DE4DBB613778}"/>
              </a:ext>
            </a:extLst>
          </p:cNvPr>
          <p:cNvSpPr txBox="1"/>
          <p:nvPr/>
        </p:nvSpPr>
        <p:spPr>
          <a:xfrm>
            <a:off x="2605020" y="3548067"/>
            <a:ext cx="2314600" cy="461665"/>
          </a:xfrm>
          <a:prstGeom prst="rect">
            <a:avLst/>
          </a:prstGeom>
          <a:noFill/>
        </p:spPr>
        <p:txBody>
          <a:bodyPr wrap="square" rtlCol="0">
            <a:spAutoFit/>
          </a:bodyPr>
          <a:lstStyle/>
          <a:p>
            <a:r>
              <a:rPr lang="en-US" altLang="zh-TW" sz="2400" dirty="0"/>
              <a:t>Hessian Matrix</a:t>
            </a:r>
            <a:endParaRPr lang="zh-TW" altLang="en-US" sz="2400" dirty="0"/>
          </a:p>
        </p:txBody>
      </p:sp>
      <p:sp>
        <p:nvSpPr>
          <p:cNvPr id="8" name="投影片編號版面配置區 7">
            <a:extLst>
              <a:ext uri="{FF2B5EF4-FFF2-40B4-BE49-F238E27FC236}">
                <a16:creationId xmlns:a16="http://schemas.microsoft.com/office/drawing/2014/main" id="{2D9CBEB3-D4D8-2D07-5C7E-5CB82FA38E39}"/>
              </a:ext>
            </a:extLst>
          </p:cNvPr>
          <p:cNvSpPr>
            <a:spLocks noGrp="1"/>
          </p:cNvSpPr>
          <p:nvPr>
            <p:ph type="sldNum" sz="quarter" idx="12"/>
          </p:nvPr>
        </p:nvSpPr>
        <p:spPr/>
        <p:txBody>
          <a:bodyPr/>
          <a:lstStyle/>
          <a:p>
            <a:fld id="{1336BF6D-2D3A-41BA-8F36-2BF2F35F56ED}" type="slidenum">
              <a:rPr lang="zh-TW" altLang="en-US" smtClean="0"/>
              <a:pPr/>
              <a:t>22</a:t>
            </a:fld>
            <a:endParaRPr lang="zh-TW" altLang="en-US"/>
          </a:p>
        </p:txBody>
      </p:sp>
      <p:pic>
        <p:nvPicPr>
          <p:cNvPr id="9" name="Picture 2">
            <a:extLst>
              <a:ext uri="{FF2B5EF4-FFF2-40B4-BE49-F238E27FC236}">
                <a16:creationId xmlns:a16="http://schemas.microsoft.com/office/drawing/2014/main" id="{88149F77-D78D-8F10-E25B-D805B6336A8A}"/>
              </a:ext>
            </a:extLst>
          </p:cNvPr>
          <p:cNvPicPr>
            <a:picLocks noChangeAspect="1" noChangeArrowheads="1"/>
          </p:cNvPicPr>
          <p:nvPr/>
        </p:nvPicPr>
        <p:blipFill rotWithShape="1">
          <a:blip r:embed="rId6" cstate="print"/>
          <a:srcRect l="27613" t="52715" r="30425"/>
          <a:stretch/>
        </p:blipFill>
        <p:spPr bwMode="auto">
          <a:xfrm>
            <a:off x="5652120" y="2261144"/>
            <a:ext cx="3497510" cy="1384953"/>
          </a:xfrm>
          <a:prstGeom prst="rect">
            <a:avLst/>
          </a:prstGeom>
          <a:noFill/>
          <a:ln w="31750">
            <a:solidFill>
              <a:srgbClr val="FF0000"/>
            </a:solidFill>
            <a:miter lim="800000"/>
            <a:headEnd/>
            <a:tailEnd/>
          </a:ln>
          <a:effectLst/>
        </p:spPr>
      </p:pic>
      <p:sp>
        <p:nvSpPr>
          <p:cNvPr id="10" name="箭號: 向下 9">
            <a:extLst>
              <a:ext uri="{FF2B5EF4-FFF2-40B4-BE49-F238E27FC236}">
                <a16:creationId xmlns:a16="http://schemas.microsoft.com/office/drawing/2014/main" id="{94945DAD-7821-8B50-75BF-7DBEF5DA3514}"/>
              </a:ext>
            </a:extLst>
          </p:cNvPr>
          <p:cNvSpPr/>
          <p:nvPr/>
        </p:nvSpPr>
        <p:spPr>
          <a:xfrm>
            <a:off x="6511048" y="2842770"/>
            <a:ext cx="360040" cy="288032"/>
          </a:xfrm>
          <a:prstGeom prst="downArrow">
            <a:avLst/>
          </a:prstGeom>
          <a:solidFill>
            <a:srgbClr val="4F81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矩形 11">
            <a:extLst>
              <a:ext uri="{FF2B5EF4-FFF2-40B4-BE49-F238E27FC236}">
                <a16:creationId xmlns:a16="http://schemas.microsoft.com/office/drawing/2014/main" id="{03F56D15-6CAA-F654-81A4-ABE5394920D1}"/>
              </a:ext>
            </a:extLst>
          </p:cNvPr>
          <p:cNvSpPr/>
          <p:nvPr/>
        </p:nvSpPr>
        <p:spPr>
          <a:xfrm>
            <a:off x="6300192" y="3155751"/>
            <a:ext cx="360040" cy="417265"/>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a:t>Approximation of Auto-correlation Function (3/3)</a:t>
            </a:r>
            <a:endParaRPr lang="zh-TW" altLang="en-US"/>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altLang="zh-TW" dirty="0"/>
                  <a:t>Assume </a:t>
                </a:r>
                <a14:m>
                  <m:oMath xmlns:m="http://schemas.openxmlformats.org/officeDocument/2006/math">
                    <m:r>
                      <a:rPr lang="en-US" altLang="zh-TW" i="1" dirty="0">
                        <a:latin typeface="Cambria Math" panose="02040503050406030204" pitchFamily="18" charset="0"/>
                      </a:rPr>
                      <m:t>(</m:t>
                    </m:r>
                    <m:r>
                      <a:rPr lang="el-GR" altLang="zh-TW" i="1" dirty="0">
                        <a:latin typeface="Cambria Math" panose="02040503050406030204" pitchFamily="18" charset="0"/>
                      </a:rPr>
                      <m:t>𝜆</m:t>
                    </m:r>
                    <m:r>
                      <a:rPr lang="en-US" altLang="zh-TW" i="1" baseline="-25000" dirty="0">
                        <a:latin typeface="Cambria Math" panose="02040503050406030204" pitchFamily="18" charset="0"/>
                      </a:rPr>
                      <m:t>0</m:t>
                    </m:r>
                    <m:r>
                      <a:rPr lang="en-US" altLang="zh-TW" i="1" dirty="0">
                        <a:latin typeface="Cambria Math" panose="02040503050406030204" pitchFamily="18" charset="0"/>
                      </a:rPr>
                      <m:t>, </m:t>
                    </m:r>
                    <m:r>
                      <a:rPr lang="el-GR" altLang="zh-TW" i="1" dirty="0">
                        <a:latin typeface="Cambria Math" panose="02040503050406030204" pitchFamily="18" charset="0"/>
                      </a:rPr>
                      <m:t>𝜆</m:t>
                    </m:r>
                    <m:r>
                      <a:rPr lang="en-US" altLang="zh-TW" i="1" baseline="-25000" dirty="0">
                        <a:latin typeface="Cambria Math" panose="02040503050406030204" pitchFamily="18" charset="0"/>
                      </a:rPr>
                      <m:t>1</m:t>
                    </m:r>
                    <m:r>
                      <a:rPr lang="en-US" altLang="zh-TW" i="1" dirty="0">
                        <a:latin typeface="Cambria Math" panose="02040503050406030204" pitchFamily="18" charset="0"/>
                      </a:rPr>
                      <m:t>)</m:t>
                    </m:r>
                  </m:oMath>
                </a14:m>
                <a:r>
                  <a:rPr lang="en-US" altLang="zh-TW" dirty="0"/>
                  <a:t> are two eigenvalues of </a:t>
                </a:r>
                <a:r>
                  <a:rPr lang="en-US" altLang="zh-TW" i="1" dirty="0"/>
                  <a:t>A</a:t>
                </a:r>
                <a:r>
                  <a:rPr lang="en-US" altLang="zh-TW" dirty="0"/>
                  <a:t> </a:t>
                </a:r>
                <a:br>
                  <a:rPr lang="en-US" altLang="zh-TW" dirty="0"/>
                </a:br>
                <a:r>
                  <a:rPr lang="en-US" altLang="zh-TW" dirty="0"/>
                  <a:t>and </a:t>
                </a:r>
                <a14:m>
                  <m:oMath xmlns:m="http://schemas.openxmlformats.org/officeDocument/2006/math">
                    <m:sSub>
                      <m:sSubPr>
                        <m:ctrlPr>
                          <a:rPr lang="en-US" altLang="zh-TW" sz="3200" b="0" i="1" u="none" strike="noStrike" baseline="0" dirty="0" smtClean="0">
                            <a:latin typeface="Cambria Math" panose="02040503050406030204" pitchFamily="18" charset="0"/>
                          </a:rPr>
                        </m:ctrlPr>
                      </m:sSubPr>
                      <m:e>
                        <m:r>
                          <a:rPr lang="el-GR" altLang="zh-TW" sz="3200" b="0" i="1" u="none" strike="noStrike" baseline="0" dirty="0" smtClean="0">
                            <a:latin typeface="Cambria Math" panose="02040503050406030204" pitchFamily="18" charset="0"/>
                          </a:rPr>
                          <m:t>𝜆</m:t>
                        </m:r>
                      </m:e>
                      <m:sub>
                        <m:r>
                          <a:rPr lang="el-GR" altLang="zh-TW" sz="3200" b="0" i="1" u="none" strike="noStrike" baseline="0" dirty="0" smtClean="0">
                            <a:latin typeface="Cambria Math" panose="02040503050406030204" pitchFamily="18" charset="0"/>
                          </a:rPr>
                          <m:t>0</m:t>
                        </m:r>
                      </m:sub>
                    </m:sSub>
                    <m:r>
                      <a:rPr lang="en-US" altLang="zh-TW" sz="3200" b="0" i="1" u="none" strike="noStrike" baseline="0" dirty="0" smtClean="0">
                        <a:latin typeface="Cambria Math" panose="02040503050406030204" pitchFamily="18" charset="0"/>
                      </a:rPr>
                      <m:t>≤</m:t>
                    </m:r>
                    <m:sSub>
                      <m:sSubPr>
                        <m:ctrlPr>
                          <a:rPr lang="en-US" altLang="zh-TW" sz="3200" b="0" i="1" u="none" strike="noStrike" baseline="0" dirty="0" smtClean="0">
                            <a:latin typeface="Cambria Math" panose="02040503050406030204" pitchFamily="18" charset="0"/>
                          </a:rPr>
                        </m:ctrlPr>
                      </m:sSubPr>
                      <m:e>
                        <m:r>
                          <a:rPr lang="el-GR" altLang="zh-TW" sz="3200" b="0" i="1" u="none" strike="noStrike" baseline="0" dirty="0" smtClean="0">
                            <a:latin typeface="Cambria Math" panose="02040503050406030204" pitchFamily="18" charset="0"/>
                          </a:rPr>
                          <m:t>𝜆</m:t>
                        </m:r>
                      </m:e>
                      <m:sub>
                        <m:r>
                          <a:rPr lang="el-GR" altLang="zh-TW" sz="3200" b="0" i="1" u="none" strike="noStrike" baseline="0" dirty="0" smtClean="0">
                            <a:latin typeface="Cambria Math" panose="02040503050406030204" pitchFamily="18" charset="0"/>
                          </a:rPr>
                          <m:t>1</m:t>
                        </m:r>
                      </m:sub>
                    </m:sSub>
                  </m:oMath>
                </a14:m>
                <a:r>
                  <a:rPr lang="en-US" altLang="zh-TW" dirty="0"/>
                  <a:t>.</a:t>
                </a:r>
              </a:p>
              <a:p>
                <a:r>
                  <a:rPr lang="en-US" altLang="zh-TW" dirty="0"/>
                  <a:t>Since the </a:t>
                </a:r>
                <a:r>
                  <a:rPr lang="en-US" altLang="zh-TW" b="1" u="sng" dirty="0"/>
                  <a:t>larger uncertainty </a:t>
                </a:r>
                <a:br>
                  <a:rPr lang="en-US" altLang="zh-TW" dirty="0"/>
                </a:br>
                <a:r>
                  <a:rPr lang="en-US" altLang="zh-TW" dirty="0"/>
                  <a:t>depends on the </a:t>
                </a:r>
                <a:r>
                  <a:rPr lang="en-US" altLang="zh-TW" b="1" u="sng" dirty="0"/>
                  <a:t>smaller eigenvalue</a:t>
                </a:r>
                <a:r>
                  <a:rPr lang="en-US" altLang="zh-TW" dirty="0"/>
                  <a:t>, </a:t>
                </a:r>
                <a:br>
                  <a:rPr lang="en-US" altLang="zh-TW" dirty="0"/>
                </a:br>
                <a:r>
                  <a:rPr lang="en-US" altLang="zh-TW" dirty="0"/>
                  <a:t>it makes sense to </a:t>
                </a:r>
                <a:br>
                  <a:rPr lang="en-US" altLang="zh-TW" dirty="0"/>
                </a:br>
                <a:r>
                  <a:rPr lang="en-US" altLang="zh-TW" dirty="0"/>
                  <a:t>find </a:t>
                </a:r>
                <a:r>
                  <a:rPr lang="en-US" altLang="zh-TW" b="1" u="sng" dirty="0"/>
                  <a:t>maxima</a:t>
                </a:r>
                <a:r>
                  <a:rPr lang="en-US" altLang="zh-TW" dirty="0"/>
                  <a:t> in the </a:t>
                </a:r>
                <a:r>
                  <a:rPr lang="en-US" altLang="zh-TW" b="1" u="sng" dirty="0"/>
                  <a:t>smaller eigenvalue</a:t>
                </a:r>
                <a:r>
                  <a:rPr lang="en-US" altLang="zh-TW" dirty="0"/>
                  <a:t> </a:t>
                </a:r>
                <a:br>
                  <a:rPr lang="en-US" altLang="zh-TW" dirty="0"/>
                </a:br>
                <a:r>
                  <a:rPr lang="en-US" altLang="zh-TW" dirty="0"/>
                  <a:t>to locate </a:t>
                </a:r>
                <a:r>
                  <a:rPr lang="en-US" altLang="zh-TW" b="1" u="sng" dirty="0"/>
                  <a:t>good features</a:t>
                </a:r>
                <a:r>
                  <a:rPr lang="en-US" altLang="zh-TW" dirty="0"/>
                  <a:t> to track.</a:t>
                </a:r>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852" t="-1681"/>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8182C17F-7A37-D52C-8BB8-990D73CD586A}"/>
              </a:ext>
            </a:extLst>
          </p:cNvPr>
          <p:cNvSpPr>
            <a:spLocks noGrp="1"/>
          </p:cNvSpPr>
          <p:nvPr>
            <p:ph type="sldNum" sz="quarter" idx="12"/>
          </p:nvPr>
        </p:nvSpPr>
        <p:spPr/>
        <p:txBody>
          <a:bodyPr/>
          <a:lstStyle/>
          <a:p>
            <a:fld id="{1336BF6D-2D3A-41BA-8F36-2BF2F35F56ED}" type="slidenum">
              <a:rPr lang="zh-TW" altLang="en-US" smtClean="0"/>
              <a:pPr/>
              <a:t>23</a:t>
            </a:fld>
            <a:endParaRPr lang="zh-TW" altLang="en-US"/>
          </a:p>
        </p:txBody>
      </p:sp>
      <p:sp>
        <p:nvSpPr>
          <p:cNvPr id="5" name="矩形 4">
            <a:extLst>
              <a:ext uri="{FF2B5EF4-FFF2-40B4-BE49-F238E27FC236}">
                <a16:creationId xmlns:a16="http://schemas.microsoft.com/office/drawing/2014/main" id="{681C75B1-A1BA-FBAE-FF69-179008745DA8}"/>
              </a:ext>
            </a:extLst>
          </p:cNvPr>
          <p:cNvSpPr/>
          <p:nvPr/>
        </p:nvSpPr>
        <p:spPr>
          <a:xfrm>
            <a:off x="1565640" y="2124290"/>
            <a:ext cx="567960" cy="586825"/>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6" name="直線接點 5">
            <a:extLst>
              <a:ext uri="{FF2B5EF4-FFF2-40B4-BE49-F238E27FC236}">
                <a16:creationId xmlns:a16="http://schemas.microsoft.com/office/drawing/2014/main" id="{367A06A4-F94B-D99A-CDD8-B575EBC3541B}"/>
              </a:ext>
            </a:extLst>
          </p:cNvPr>
          <p:cNvCxnSpPr>
            <a:cxnSpLocks/>
            <a:stCxn id="5" idx="2"/>
          </p:cNvCxnSpPr>
          <p:nvPr/>
        </p:nvCxnSpPr>
        <p:spPr>
          <a:xfrm>
            <a:off x="1849620" y="2711115"/>
            <a:ext cx="412317" cy="1604211"/>
          </a:xfrm>
          <a:prstGeom prst="line">
            <a:avLst/>
          </a:prstGeom>
          <a:ln w="50800">
            <a:solidFill>
              <a:srgbClr val="FF0000"/>
            </a:solidFill>
            <a:prstDash val="sysDot"/>
            <a:head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4CF611-B7B9-4CE6-8BA5-399EA7FFAA11}"/>
              </a:ext>
            </a:extLst>
          </p:cNvPr>
          <p:cNvSpPr>
            <a:spLocks noGrp="1"/>
          </p:cNvSpPr>
          <p:nvPr>
            <p:ph type="title"/>
          </p:nvPr>
        </p:nvSpPr>
        <p:spPr/>
        <p:txBody>
          <a:bodyPr>
            <a:normAutofit fontScale="90000"/>
          </a:bodyPr>
          <a:lstStyle/>
          <a:p>
            <a:r>
              <a:rPr lang="en-US" altLang="zh-TW"/>
              <a:t>Approximation of Auto-correlation Function</a:t>
            </a:r>
            <a:endParaRPr lang="zh-TW" altLang="en-US"/>
          </a:p>
        </p:txBody>
      </p:sp>
      <p:pic>
        <p:nvPicPr>
          <p:cNvPr id="5" name="內容版面配置區 4">
            <a:extLst>
              <a:ext uri="{FF2B5EF4-FFF2-40B4-BE49-F238E27FC236}">
                <a16:creationId xmlns:a16="http://schemas.microsoft.com/office/drawing/2014/main" id="{DD50D916-CF17-4CE6-940D-A2B6FFC5A7CE}"/>
              </a:ext>
            </a:extLst>
          </p:cNvPr>
          <p:cNvPicPr>
            <a:picLocks noGrp="1" noChangeAspect="1"/>
          </p:cNvPicPr>
          <p:nvPr>
            <p:ph idx="1"/>
          </p:nvPr>
        </p:nvPicPr>
        <p:blipFill rotWithShape="1">
          <a:blip r:embed="rId3"/>
          <a:srcRect l="22129" r="31302" b="26416"/>
          <a:stretch/>
        </p:blipFill>
        <p:spPr>
          <a:xfrm>
            <a:off x="457200" y="1873889"/>
            <a:ext cx="4837472" cy="2810413"/>
          </a:xfrm>
        </p:spPr>
      </p:pic>
      <p:sp>
        <p:nvSpPr>
          <p:cNvPr id="3" name="投影片編號版面配置區 2">
            <a:extLst>
              <a:ext uri="{FF2B5EF4-FFF2-40B4-BE49-F238E27FC236}">
                <a16:creationId xmlns:a16="http://schemas.microsoft.com/office/drawing/2014/main" id="{AF386E45-D848-EAB3-DD9E-21CF50FB9A47}"/>
              </a:ext>
            </a:extLst>
          </p:cNvPr>
          <p:cNvSpPr>
            <a:spLocks noGrp="1"/>
          </p:cNvSpPr>
          <p:nvPr>
            <p:ph type="sldNum" sz="quarter" idx="12"/>
          </p:nvPr>
        </p:nvSpPr>
        <p:spPr/>
        <p:txBody>
          <a:bodyPr/>
          <a:lstStyle/>
          <a:p>
            <a:fld id="{1336BF6D-2D3A-41BA-8F36-2BF2F35F56ED}" type="slidenum">
              <a:rPr lang="zh-TW" altLang="en-US" smtClean="0"/>
              <a:pPr/>
              <a:t>24</a:t>
            </a:fld>
            <a:endParaRPr lang="zh-TW" altLang="en-US"/>
          </a:p>
        </p:txBody>
      </p:sp>
      <p:pic>
        <p:nvPicPr>
          <p:cNvPr id="4" name="Content Placeholder 3">
            <a:extLst>
              <a:ext uri="{FF2B5EF4-FFF2-40B4-BE49-F238E27FC236}">
                <a16:creationId xmlns:a16="http://schemas.microsoft.com/office/drawing/2014/main" id="{B3B0F191-4543-98FE-BC0E-444F2137C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747" y="2108174"/>
            <a:ext cx="3075053" cy="2961162"/>
          </a:xfrm>
          <a:prstGeom prst="rect">
            <a:avLst/>
          </a:prstGeom>
        </p:spPr>
      </p:pic>
      <p:pic>
        <p:nvPicPr>
          <p:cNvPr id="6" name="內容版面配置區 4">
            <a:extLst>
              <a:ext uri="{FF2B5EF4-FFF2-40B4-BE49-F238E27FC236}">
                <a16:creationId xmlns:a16="http://schemas.microsoft.com/office/drawing/2014/main" id="{6224DBFA-7685-665E-5ABA-E8B3C7FBC18C}"/>
              </a:ext>
            </a:extLst>
          </p:cNvPr>
          <p:cNvPicPr>
            <a:picLocks noChangeAspect="1"/>
          </p:cNvPicPr>
          <p:nvPr/>
        </p:nvPicPr>
        <p:blipFill rotWithShape="1">
          <a:blip r:embed="rId3"/>
          <a:srcRect l="3679" t="80698" r="13135"/>
          <a:stretch/>
        </p:blipFill>
        <p:spPr>
          <a:xfrm>
            <a:off x="251520" y="5174890"/>
            <a:ext cx="8640960" cy="737215"/>
          </a:xfrm>
          <a:prstGeom prst="rect">
            <a:avLst/>
          </a:prstGeom>
        </p:spPr>
      </p:pic>
      <p:sp>
        <p:nvSpPr>
          <p:cNvPr id="7" name="圓角矩形 6">
            <a:extLst>
              <a:ext uri="{FF2B5EF4-FFF2-40B4-BE49-F238E27FC236}">
                <a16:creationId xmlns:a16="http://schemas.microsoft.com/office/drawing/2014/main" id="{90CA4C0B-D3B4-02C1-16B7-12D1633C117E}"/>
              </a:ext>
            </a:extLst>
          </p:cNvPr>
          <p:cNvSpPr/>
          <p:nvPr/>
        </p:nvSpPr>
        <p:spPr>
          <a:xfrm rot="20535320">
            <a:off x="1534907" y="1745877"/>
            <a:ext cx="1019409" cy="2974497"/>
          </a:xfrm>
          <a:prstGeom prst="round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8" name="圓角矩形 7">
            <a:extLst>
              <a:ext uri="{FF2B5EF4-FFF2-40B4-BE49-F238E27FC236}">
                <a16:creationId xmlns:a16="http://schemas.microsoft.com/office/drawing/2014/main" id="{8A57AF80-DCB8-E1AE-5326-0864D0F25EB4}"/>
              </a:ext>
            </a:extLst>
          </p:cNvPr>
          <p:cNvSpPr/>
          <p:nvPr/>
        </p:nvSpPr>
        <p:spPr>
          <a:xfrm rot="4361181">
            <a:off x="2324931" y="849227"/>
            <a:ext cx="1019409" cy="5136739"/>
          </a:xfrm>
          <a:prstGeom prst="round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9" name="矩形 8">
            <a:extLst>
              <a:ext uri="{FF2B5EF4-FFF2-40B4-BE49-F238E27FC236}">
                <a16:creationId xmlns:a16="http://schemas.microsoft.com/office/drawing/2014/main" id="{8370823A-2CAF-98E5-53D5-F0319255B0CE}"/>
              </a:ext>
            </a:extLst>
          </p:cNvPr>
          <p:cNvSpPr/>
          <p:nvPr/>
        </p:nvSpPr>
        <p:spPr>
          <a:xfrm>
            <a:off x="1700463" y="5140553"/>
            <a:ext cx="1941095" cy="442100"/>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3588895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472990-84C5-4685-A6C2-D4328A170A1D}"/>
              </a:ext>
            </a:extLst>
          </p:cNvPr>
          <p:cNvSpPr>
            <a:spLocks noGrp="1"/>
          </p:cNvSpPr>
          <p:nvPr>
            <p:ph type="title"/>
          </p:nvPr>
        </p:nvSpPr>
        <p:spPr/>
        <p:txBody>
          <a:bodyPr/>
          <a:lstStyle/>
          <a:p>
            <a:r>
              <a:rPr lang="zh-TW" altLang="en-US"/>
              <a:t> </a:t>
            </a:r>
          </a:p>
        </p:txBody>
      </p:sp>
      <p:pic>
        <p:nvPicPr>
          <p:cNvPr id="2050" name="Picture 2" descr="7-2 以GUI 進行圖形物件的性質存取">
            <a:extLst>
              <a:ext uri="{FF2B5EF4-FFF2-40B4-BE49-F238E27FC236}">
                <a16:creationId xmlns:a16="http://schemas.microsoft.com/office/drawing/2014/main" id="{92E25466-62F4-40B5-BA39-99FC09E4C9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59631"/>
            <a:ext cx="8729552" cy="6538738"/>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34991CCF-BFB8-0805-5B06-0890E6E25930}"/>
              </a:ext>
            </a:extLst>
          </p:cNvPr>
          <p:cNvSpPr>
            <a:spLocks noGrp="1"/>
          </p:cNvSpPr>
          <p:nvPr>
            <p:ph type="sldNum" sz="quarter" idx="12"/>
          </p:nvPr>
        </p:nvSpPr>
        <p:spPr/>
        <p:txBody>
          <a:bodyPr/>
          <a:lstStyle/>
          <a:p>
            <a:fld id="{1336BF6D-2D3A-41BA-8F36-2BF2F35F56ED}" type="slidenum">
              <a:rPr lang="zh-TW" altLang="en-US" smtClean="0"/>
              <a:pPr/>
              <a:t>25</a:t>
            </a:fld>
            <a:endParaRPr lang="zh-TW" altLang="en-US"/>
          </a:p>
        </p:txBody>
      </p:sp>
    </p:spTree>
    <p:extLst>
      <p:ext uri="{BB962C8B-B14F-4D97-AF65-F5344CB8AC3E}">
        <p14:creationId xmlns:p14="http://schemas.microsoft.com/office/powerpoint/2010/main" val="3303754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Other Measurements (1/3)</a:t>
            </a:r>
            <a:endParaRPr lang="zh-TW" altLang="en-US"/>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57200" y="1600200"/>
                <a:ext cx="8686800" cy="4525963"/>
              </a:xfrm>
            </p:spPr>
            <p:txBody>
              <a:bodyPr>
                <a:normAutofit/>
              </a:bodyPr>
              <a:lstStyle/>
              <a:p>
                <a:r>
                  <a:rPr lang="en-US" altLang="zh-TW" dirty="0"/>
                  <a:t>Quantity proposed by Harris and Stephens:</a:t>
                </a:r>
              </a:p>
              <a:p>
                <a:endParaRPr lang="en-US" altLang="zh-TW" dirty="0"/>
              </a:p>
              <a:p>
                <a:endParaRPr lang="en-US" altLang="zh-TW" dirty="0"/>
              </a:p>
              <a:p>
                <a:r>
                  <a:rPr lang="el-GR" altLang="zh-TW" i="1" dirty="0"/>
                  <a:t>α</a:t>
                </a:r>
                <a:r>
                  <a:rPr lang="en-US" altLang="zh-TW" dirty="0"/>
                  <a:t> = 0.06</a:t>
                </a:r>
              </a:p>
              <a:p>
                <a:r>
                  <a:rPr lang="en-US" altLang="zh-TW" dirty="0"/>
                  <a:t>No square roots</a:t>
                </a:r>
              </a:p>
              <a:p>
                <a:r>
                  <a:rPr lang="en-US" altLang="zh-TW" dirty="0"/>
                  <a:t>It is still </a:t>
                </a:r>
                <a:r>
                  <a:rPr lang="en-US" altLang="zh-TW" b="1" u="sng" dirty="0"/>
                  <a:t>rotationally invariant</a:t>
                </a:r>
                <a:r>
                  <a:rPr lang="en-US" altLang="zh-TW" dirty="0"/>
                  <a:t> and </a:t>
                </a:r>
                <a:br>
                  <a:rPr lang="en-US" altLang="zh-TW" dirty="0"/>
                </a:br>
                <a:r>
                  <a:rPr lang="en-US" altLang="zh-TW" dirty="0" err="1"/>
                  <a:t>downweights</a:t>
                </a:r>
                <a:r>
                  <a:rPr lang="en-US" altLang="zh-TW" dirty="0"/>
                  <a:t> </a:t>
                </a:r>
                <a:r>
                  <a:rPr lang="en-US" altLang="zh-TW" b="1" u="sng" dirty="0">
                    <a:highlight>
                      <a:srgbClr val="FFFF00"/>
                    </a:highlight>
                  </a:rPr>
                  <a:t>edge-like</a:t>
                </a:r>
                <a:r>
                  <a:rPr lang="en-US" altLang="zh-TW" b="1" u="sng" dirty="0"/>
                  <a:t> features </a:t>
                </a:r>
                <a:r>
                  <a:rPr lang="en-US" altLang="zh-TW" dirty="0"/>
                  <a:t>when </a:t>
                </a:r>
                <a14:m>
                  <m:oMath xmlns:m="http://schemas.openxmlformats.org/officeDocument/2006/math">
                    <m:r>
                      <a:rPr lang="el-GR" altLang="zh-TW" i="1" dirty="0" smtClean="0">
                        <a:latin typeface="Cambria Math" panose="02040503050406030204" pitchFamily="18" charset="0"/>
                      </a:rPr>
                      <m:t>𝜆</m:t>
                    </m:r>
                    <m:r>
                      <a:rPr lang="en-US" altLang="zh-TW" i="1" baseline="-25000" dirty="0">
                        <a:latin typeface="Cambria Math" panose="02040503050406030204" pitchFamily="18" charset="0"/>
                      </a:rPr>
                      <m:t>1</m:t>
                    </m:r>
                    <m:r>
                      <a:rPr lang="en-US" altLang="zh-TW" i="1" dirty="0">
                        <a:latin typeface="Cambria Math" panose="02040503050406030204" pitchFamily="18" charset="0"/>
                      </a:rPr>
                      <m:t>&gt;&gt;</m:t>
                    </m:r>
                    <m:r>
                      <a:rPr lang="el-GR" altLang="zh-TW" i="1" dirty="0">
                        <a:latin typeface="Cambria Math" panose="02040503050406030204" pitchFamily="18" charset="0"/>
                      </a:rPr>
                      <m:t>𝜆</m:t>
                    </m:r>
                    <m:r>
                      <a:rPr lang="en-US" altLang="zh-TW" i="1" baseline="-25000" dirty="0">
                        <a:latin typeface="Cambria Math" panose="02040503050406030204" pitchFamily="18" charset="0"/>
                      </a:rPr>
                      <m:t>0</m:t>
                    </m:r>
                  </m:oMath>
                </a14:m>
                <a:r>
                  <a:rPr lang="en-US" altLang="zh-TW" dirty="0"/>
                  <a:t>.</a:t>
                </a:r>
                <a:r>
                  <a:rPr lang="en-US" altLang="zh-TW" baseline="-25000" dirty="0"/>
                  <a:t> </a:t>
                </a:r>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686800" cy="4525963"/>
              </a:xfrm>
              <a:blipFill>
                <a:blip r:embed="rId3"/>
                <a:stretch>
                  <a:fillRect l="-1754" t="-1681" r="-877"/>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C1F7202E-2923-56F4-9AFA-BF7F280494BA}"/>
              </a:ext>
            </a:extLst>
          </p:cNvPr>
          <p:cNvSpPr>
            <a:spLocks noGrp="1"/>
          </p:cNvSpPr>
          <p:nvPr>
            <p:ph type="sldNum" sz="quarter" idx="12"/>
          </p:nvPr>
        </p:nvSpPr>
        <p:spPr/>
        <p:txBody>
          <a:bodyPr/>
          <a:lstStyle/>
          <a:p>
            <a:fld id="{1336BF6D-2D3A-41BA-8F36-2BF2F35F56ED}" type="slidenum">
              <a:rPr lang="zh-TW" altLang="en-US" smtClean="0"/>
              <a:pPr/>
              <a:t>26</a:t>
            </a:fld>
            <a:endParaRPr lang="zh-TW" altLang="en-US" dirty="0"/>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8FD282BF-5A3D-4C29-CDA1-99ED1789CBD4}"/>
                  </a:ext>
                </a:extLst>
              </p:cNvPr>
              <p:cNvSpPr txBox="1"/>
              <p:nvPr/>
            </p:nvSpPr>
            <p:spPr>
              <a:xfrm>
                <a:off x="477738" y="2492896"/>
                <a:ext cx="82296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TW" sz="2800" i="1" dirty="0" smtClean="0">
                              <a:effectLst/>
                              <a:latin typeface="Cambria Math" panose="02040503050406030204" pitchFamily="18" charset="0"/>
                            </a:rPr>
                          </m:ctrlPr>
                        </m:funcPr>
                        <m:fName>
                          <m:r>
                            <m:rPr>
                              <m:sty m:val="p"/>
                            </m:rPr>
                            <a:rPr lang="en-US" altLang="zh-TW" sz="2800" i="0" dirty="0" smtClean="0">
                              <a:effectLst/>
                              <a:latin typeface="Cambria Math" panose="02040503050406030204" pitchFamily="18" charset="0"/>
                            </a:rPr>
                            <m:t>det</m:t>
                          </m:r>
                        </m:fName>
                        <m:e>
                          <m:d>
                            <m:dPr>
                              <m:ctrlPr>
                                <a:rPr lang="en-US" altLang="zh-TW" sz="2800" i="1" dirty="0" smtClean="0">
                                  <a:effectLst/>
                                  <a:latin typeface="Cambria Math" panose="02040503050406030204" pitchFamily="18" charset="0"/>
                                </a:rPr>
                              </m:ctrlPr>
                            </m:dPr>
                            <m:e>
                              <m:r>
                                <a:rPr lang="en-US" altLang="zh-TW" sz="2800" i="1" dirty="0" smtClean="0">
                                  <a:effectLst/>
                                  <a:latin typeface="Cambria Math" panose="02040503050406030204" pitchFamily="18" charset="0"/>
                                </a:rPr>
                                <m:t>𝐴</m:t>
                              </m:r>
                            </m:e>
                          </m:d>
                        </m:e>
                      </m:func>
                      <m:r>
                        <a:rPr lang="en-US" altLang="zh-TW" sz="2800" i="1" dirty="0" smtClean="0">
                          <a:effectLst/>
                          <a:latin typeface="Cambria Math" panose="02040503050406030204" pitchFamily="18" charset="0"/>
                        </a:rPr>
                        <m:t>−</m:t>
                      </m:r>
                      <m:r>
                        <a:rPr lang="el-GR" altLang="zh-TW" sz="2800" i="1" dirty="0">
                          <a:effectLst/>
                          <a:latin typeface="Cambria Math" panose="02040503050406030204" pitchFamily="18" charset="0"/>
                        </a:rPr>
                        <m:t>𝛼</m:t>
                      </m:r>
                      <m:r>
                        <a:rPr lang="el-GR" altLang="zh-TW" sz="2800" i="1" dirty="0">
                          <a:effectLst/>
                          <a:latin typeface="Cambria Math" panose="02040503050406030204" pitchFamily="18" charset="0"/>
                        </a:rPr>
                        <m:t> </m:t>
                      </m:r>
                      <m:r>
                        <m:rPr>
                          <m:sty m:val="p"/>
                        </m:rPr>
                        <a:rPr lang="en-US" altLang="zh-TW" sz="2800" i="0" dirty="0">
                          <a:effectLst/>
                          <a:latin typeface="Cambria Math" panose="02040503050406030204" pitchFamily="18" charset="0"/>
                        </a:rPr>
                        <m:t>trace</m:t>
                      </m:r>
                      <m:sSup>
                        <m:sSupPr>
                          <m:ctrlPr>
                            <a:rPr lang="en-US" altLang="zh-TW" sz="2800" b="0" i="1" dirty="0" smtClean="0">
                              <a:effectLst/>
                              <a:latin typeface="Cambria Math" panose="02040503050406030204" pitchFamily="18" charset="0"/>
                            </a:rPr>
                          </m:ctrlPr>
                        </m:sSupPr>
                        <m:e>
                          <m:d>
                            <m:dPr>
                              <m:ctrlPr>
                                <a:rPr lang="en-US" altLang="zh-TW" sz="2800" i="1" dirty="0">
                                  <a:effectLst/>
                                  <a:latin typeface="Cambria Math" panose="02040503050406030204" pitchFamily="18" charset="0"/>
                                </a:rPr>
                              </m:ctrlPr>
                            </m:dPr>
                            <m:e>
                              <m:r>
                                <a:rPr lang="en-US" altLang="zh-TW" sz="2800" b="1" i="1" dirty="0">
                                  <a:effectLst/>
                                  <a:latin typeface="Cambria Math" panose="02040503050406030204" pitchFamily="18" charset="0"/>
                                </a:rPr>
                                <m:t>𝑨</m:t>
                              </m:r>
                            </m:e>
                          </m:d>
                        </m:e>
                        <m:sup>
                          <m:r>
                            <a:rPr lang="en-US" altLang="zh-TW" sz="2800" i="1" dirty="0">
                              <a:effectLst/>
                              <a:latin typeface="Cambria Math" panose="02040503050406030204" pitchFamily="18" charset="0"/>
                            </a:rPr>
                            <m:t>2</m:t>
                          </m:r>
                        </m:sup>
                      </m:sSup>
                      <m:r>
                        <a:rPr lang="en-US" altLang="zh-TW" sz="2800" i="1" dirty="0">
                          <a:effectLst/>
                          <a:latin typeface="Cambria Math" panose="02040503050406030204" pitchFamily="18" charset="0"/>
                        </a:rPr>
                        <m:t>=</m:t>
                      </m:r>
                      <m:sSub>
                        <m:sSubPr>
                          <m:ctrlPr>
                            <a:rPr lang="en-US" altLang="zh-TW" sz="2800" b="0" i="1" dirty="0" smtClean="0">
                              <a:effectLst/>
                              <a:latin typeface="Cambria Math" panose="02040503050406030204" pitchFamily="18" charset="0"/>
                            </a:rPr>
                          </m:ctrlPr>
                        </m:sSubPr>
                        <m:e>
                          <m:r>
                            <a:rPr lang="el-GR" altLang="zh-TW" sz="2800" i="1" dirty="0">
                              <a:effectLst/>
                              <a:latin typeface="Cambria Math" panose="02040503050406030204" pitchFamily="18" charset="0"/>
                            </a:rPr>
                            <m:t>𝜆</m:t>
                          </m:r>
                        </m:e>
                        <m:sub>
                          <m:r>
                            <a:rPr lang="el-GR" altLang="zh-TW" sz="2800" i="1" dirty="0">
                              <a:effectLst/>
                              <a:latin typeface="Cambria Math" panose="02040503050406030204" pitchFamily="18" charset="0"/>
                            </a:rPr>
                            <m:t>0</m:t>
                          </m:r>
                        </m:sub>
                      </m:sSub>
                      <m:sSub>
                        <m:sSubPr>
                          <m:ctrlPr>
                            <a:rPr lang="en-US" altLang="zh-TW" sz="2800" b="0" i="1" dirty="0" smtClean="0">
                              <a:effectLst/>
                              <a:latin typeface="Cambria Math" panose="02040503050406030204" pitchFamily="18" charset="0"/>
                            </a:rPr>
                          </m:ctrlPr>
                        </m:sSubPr>
                        <m:e>
                          <m:r>
                            <a:rPr lang="el-GR" altLang="zh-TW" sz="2800" i="1" dirty="0">
                              <a:effectLst/>
                              <a:latin typeface="Cambria Math" panose="02040503050406030204" pitchFamily="18" charset="0"/>
                            </a:rPr>
                            <m:t>𝜆</m:t>
                          </m:r>
                        </m:e>
                        <m:sub>
                          <m:r>
                            <a:rPr lang="el-GR" altLang="zh-TW" sz="2800" i="1" dirty="0">
                              <a:effectLst/>
                              <a:latin typeface="Cambria Math" panose="02040503050406030204" pitchFamily="18" charset="0"/>
                            </a:rPr>
                            <m:t>1</m:t>
                          </m:r>
                        </m:sub>
                      </m:sSub>
                      <m:r>
                        <a:rPr lang="el-GR" altLang="zh-TW" sz="2800" i="1" dirty="0">
                          <a:effectLst/>
                          <a:latin typeface="Cambria Math" panose="02040503050406030204" pitchFamily="18" charset="0"/>
                        </a:rPr>
                        <m:t>−</m:t>
                      </m:r>
                      <m:r>
                        <a:rPr lang="el-GR" altLang="zh-TW" sz="2800" i="1" dirty="0">
                          <a:effectLst/>
                          <a:latin typeface="Cambria Math" panose="02040503050406030204" pitchFamily="18" charset="0"/>
                        </a:rPr>
                        <m:t>𝛼</m:t>
                      </m:r>
                      <m:sSup>
                        <m:sSupPr>
                          <m:ctrlPr>
                            <a:rPr lang="en-US" altLang="zh-TW" sz="2800" b="0" i="1" dirty="0" smtClean="0">
                              <a:effectLst/>
                              <a:latin typeface="Cambria Math" panose="02040503050406030204" pitchFamily="18" charset="0"/>
                            </a:rPr>
                          </m:ctrlPr>
                        </m:sSupPr>
                        <m:e>
                          <m:d>
                            <m:dPr>
                              <m:ctrlPr>
                                <a:rPr lang="el-GR" altLang="zh-TW" sz="2800" i="1" dirty="0">
                                  <a:effectLst/>
                                  <a:latin typeface="Cambria Math" panose="02040503050406030204" pitchFamily="18" charset="0"/>
                                </a:rPr>
                              </m:ctrlPr>
                            </m:dPr>
                            <m:e>
                              <m:sSub>
                                <m:sSubPr>
                                  <m:ctrlPr>
                                    <a:rPr lang="en-US" altLang="zh-TW" sz="2800" b="0" i="1" dirty="0" smtClean="0">
                                      <a:effectLst/>
                                      <a:latin typeface="Cambria Math" panose="02040503050406030204" pitchFamily="18" charset="0"/>
                                    </a:rPr>
                                  </m:ctrlPr>
                                </m:sSubPr>
                                <m:e>
                                  <m:r>
                                    <a:rPr lang="el-GR" altLang="zh-TW" sz="2800" i="1" dirty="0">
                                      <a:effectLst/>
                                      <a:latin typeface="Cambria Math" panose="02040503050406030204" pitchFamily="18" charset="0"/>
                                    </a:rPr>
                                    <m:t>𝜆</m:t>
                                  </m:r>
                                </m:e>
                                <m:sub>
                                  <m:r>
                                    <a:rPr lang="el-GR" altLang="zh-TW" sz="2800" i="1" dirty="0">
                                      <a:effectLst/>
                                      <a:latin typeface="Cambria Math" panose="02040503050406030204" pitchFamily="18" charset="0"/>
                                    </a:rPr>
                                    <m:t>0</m:t>
                                  </m:r>
                                </m:sub>
                              </m:sSub>
                              <m:r>
                                <a:rPr lang="el-GR" altLang="zh-TW" sz="2800" i="1" dirty="0">
                                  <a:effectLst/>
                                  <a:latin typeface="Cambria Math" panose="02040503050406030204" pitchFamily="18" charset="0"/>
                                </a:rPr>
                                <m:t>+</m:t>
                              </m:r>
                              <m:sSub>
                                <m:sSubPr>
                                  <m:ctrlPr>
                                    <a:rPr lang="en-US" altLang="zh-TW" sz="2800" b="0" i="1" dirty="0" smtClean="0">
                                      <a:effectLst/>
                                      <a:latin typeface="Cambria Math" panose="02040503050406030204" pitchFamily="18" charset="0"/>
                                    </a:rPr>
                                  </m:ctrlPr>
                                </m:sSubPr>
                                <m:e>
                                  <m:r>
                                    <a:rPr lang="el-GR" altLang="zh-TW" sz="2800" i="1" dirty="0">
                                      <a:effectLst/>
                                      <a:latin typeface="Cambria Math" panose="02040503050406030204" pitchFamily="18" charset="0"/>
                                    </a:rPr>
                                    <m:t>𝜆</m:t>
                                  </m:r>
                                </m:e>
                                <m:sub>
                                  <m:r>
                                    <a:rPr lang="el-GR" altLang="zh-TW" sz="2800" i="1" dirty="0">
                                      <a:effectLst/>
                                      <a:latin typeface="Cambria Math" panose="02040503050406030204" pitchFamily="18" charset="0"/>
                                    </a:rPr>
                                    <m:t>1</m:t>
                                  </m:r>
                                </m:sub>
                              </m:sSub>
                            </m:e>
                          </m:d>
                        </m:e>
                        <m:sup>
                          <m:r>
                            <a:rPr lang="el-GR" altLang="zh-TW" sz="2800" i="1" dirty="0">
                              <a:effectLst/>
                              <a:latin typeface="Cambria Math" panose="02040503050406030204" pitchFamily="18" charset="0"/>
                            </a:rPr>
                            <m:t>2</m:t>
                          </m:r>
                        </m:sup>
                      </m:sSup>
                      <m:r>
                        <a:rPr lang="el-GR" altLang="zh-TW" sz="2800" i="1" dirty="0">
                          <a:effectLst/>
                          <a:latin typeface="Cambria Math" panose="02040503050406030204" pitchFamily="18" charset="0"/>
                        </a:rPr>
                        <m:t> </m:t>
                      </m:r>
                    </m:oMath>
                  </m:oMathPara>
                </a14:m>
                <a:endParaRPr lang="el-GR" altLang="zh-TW" sz="2800" dirty="0"/>
              </a:p>
            </p:txBody>
          </p:sp>
        </mc:Choice>
        <mc:Fallback xmlns="">
          <p:sp>
            <p:nvSpPr>
              <p:cNvPr id="6" name="文字方塊 5">
                <a:extLst>
                  <a:ext uri="{FF2B5EF4-FFF2-40B4-BE49-F238E27FC236}">
                    <a16:creationId xmlns:a16="http://schemas.microsoft.com/office/drawing/2014/main" id="{8FD282BF-5A3D-4C29-CDA1-99ED1789CBD4}"/>
                  </a:ext>
                </a:extLst>
              </p:cNvPr>
              <p:cNvSpPr txBox="1">
                <a:spLocks noRot="1" noChangeAspect="1" noMove="1" noResize="1" noEditPoints="1" noAdjustHandles="1" noChangeArrowheads="1" noChangeShapeType="1" noTextEdit="1"/>
              </p:cNvSpPr>
              <p:nvPr/>
            </p:nvSpPr>
            <p:spPr>
              <a:xfrm>
                <a:off x="477738" y="2492896"/>
                <a:ext cx="8229600" cy="523220"/>
              </a:xfrm>
              <a:prstGeom prst="rect">
                <a:avLst/>
              </a:prstGeom>
              <a:blipFill>
                <a:blip r:embed="rId4"/>
                <a:stretch>
                  <a:fillRect b="-21429"/>
                </a:stretch>
              </a:blipFill>
            </p:spPr>
            <p:txBody>
              <a:bodyPr/>
              <a:lstStyle/>
              <a:p>
                <a:r>
                  <a:rPr lang="zh-TW" altLang="en-US">
                    <a:noFill/>
                  </a:rPr>
                  <a:t> </a:t>
                </a:r>
              </a:p>
            </p:txBody>
          </p:sp>
        </mc:Fallback>
      </mc:AlternateContent>
      <p:grpSp>
        <p:nvGrpSpPr>
          <p:cNvPr id="8" name="群組 7">
            <a:extLst>
              <a:ext uri="{FF2B5EF4-FFF2-40B4-BE49-F238E27FC236}">
                <a16:creationId xmlns:a16="http://schemas.microsoft.com/office/drawing/2014/main" id="{9BEB461B-DC9C-9F5C-7A98-967D64420901}"/>
              </a:ext>
            </a:extLst>
          </p:cNvPr>
          <p:cNvGrpSpPr/>
          <p:nvPr/>
        </p:nvGrpSpPr>
        <p:grpSpPr>
          <a:xfrm>
            <a:off x="1260839" y="2544385"/>
            <a:ext cx="4385982" cy="523220"/>
            <a:chOff x="1260839" y="2544385"/>
            <a:chExt cx="4385982" cy="523220"/>
          </a:xfrm>
        </p:grpSpPr>
        <p:sp>
          <p:nvSpPr>
            <p:cNvPr id="5" name="矩形 4">
              <a:extLst>
                <a:ext uri="{FF2B5EF4-FFF2-40B4-BE49-F238E27FC236}">
                  <a16:creationId xmlns:a16="http://schemas.microsoft.com/office/drawing/2014/main" id="{4A6CE396-4D6D-3050-4632-EEEBFD499B46}"/>
                </a:ext>
              </a:extLst>
            </p:cNvPr>
            <p:cNvSpPr/>
            <p:nvPr/>
          </p:nvSpPr>
          <p:spPr>
            <a:xfrm>
              <a:off x="1260839" y="2544385"/>
              <a:ext cx="1033181" cy="52322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a:extLst>
                <a:ext uri="{FF2B5EF4-FFF2-40B4-BE49-F238E27FC236}">
                  <a16:creationId xmlns:a16="http://schemas.microsoft.com/office/drawing/2014/main" id="{B7A1E1CC-995D-CF57-5D1C-0E2828B289D3}"/>
                </a:ext>
              </a:extLst>
            </p:cNvPr>
            <p:cNvSpPr/>
            <p:nvPr/>
          </p:nvSpPr>
          <p:spPr>
            <a:xfrm>
              <a:off x="4800600" y="2544385"/>
              <a:ext cx="846221" cy="52322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grpSp>
        <p:nvGrpSpPr>
          <p:cNvPr id="9" name="群組 8">
            <a:extLst>
              <a:ext uri="{FF2B5EF4-FFF2-40B4-BE49-F238E27FC236}">
                <a16:creationId xmlns:a16="http://schemas.microsoft.com/office/drawing/2014/main" id="{378E441B-07E5-A519-1C8A-BD797557E255}"/>
              </a:ext>
            </a:extLst>
          </p:cNvPr>
          <p:cNvGrpSpPr/>
          <p:nvPr/>
        </p:nvGrpSpPr>
        <p:grpSpPr>
          <a:xfrm>
            <a:off x="2998635" y="2492896"/>
            <a:ext cx="4557197" cy="523220"/>
            <a:chOff x="1228755" y="2544385"/>
            <a:chExt cx="4557197" cy="523220"/>
          </a:xfrm>
        </p:grpSpPr>
        <p:sp>
          <p:nvSpPr>
            <p:cNvPr id="10" name="矩形 9">
              <a:extLst>
                <a:ext uri="{FF2B5EF4-FFF2-40B4-BE49-F238E27FC236}">
                  <a16:creationId xmlns:a16="http://schemas.microsoft.com/office/drawing/2014/main" id="{E820416B-CA83-98E7-E461-E3440CCF6147}"/>
                </a:ext>
              </a:extLst>
            </p:cNvPr>
            <p:cNvSpPr/>
            <p:nvPr/>
          </p:nvSpPr>
          <p:spPr>
            <a:xfrm>
              <a:off x="1228755" y="2544385"/>
              <a:ext cx="1312682" cy="523220"/>
            </a:xfrm>
            <a:prstGeom prst="rect">
              <a:avLst/>
            </a:prstGeom>
            <a:solidFill>
              <a:srgbClr val="FFC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1" name="矩形 10">
              <a:extLst>
                <a:ext uri="{FF2B5EF4-FFF2-40B4-BE49-F238E27FC236}">
                  <a16:creationId xmlns:a16="http://schemas.microsoft.com/office/drawing/2014/main" id="{4C7A1F5E-361A-9D2C-56B2-20D2F30C7FF7}"/>
                </a:ext>
              </a:extLst>
            </p:cNvPr>
            <p:cNvSpPr/>
            <p:nvPr/>
          </p:nvSpPr>
          <p:spPr>
            <a:xfrm>
              <a:off x="4614878" y="2544385"/>
              <a:ext cx="1171074" cy="523220"/>
            </a:xfrm>
            <a:prstGeom prst="rect">
              <a:avLst/>
            </a:prstGeom>
            <a:solidFill>
              <a:srgbClr val="FFC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117D1D-5C8F-43F2-86C9-3EB586D30EA7}"/>
              </a:ext>
            </a:extLst>
          </p:cNvPr>
          <p:cNvSpPr>
            <a:spLocks noGrp="1"/>
          </p:cNvSpPr>
          <p:nvPr>
            <p:ph type="title"/>
          </p:nvPr>
        </p:nvSpPr>
        <p:spPr/>
        <p:txBody>
          <a:bodyPr/>
          <a:lstStyle/>
          <a:p>
            <a:r>
              <a:rPr lang="en-US" altLang="zh-TW"/>
              <a:t>Other Measurements (2/3)</a:t>
            </a:r>
            <a:endParaRPr lang="zh-TW" altLang="en-US"/>
          </a:p>
        </p:txBody>
      </p:sp>
      <p:sp>
        <p:nvSpPr>
          <p:cNvPr id="7" name="內容版面配置區 6">
            <a:extLst>
              <a:ext uri="{FF2B5EF4-FFF2-40B4-BE49-F238E27FC236}">
                <a16:creationId xmlns:a16="http://schemas.microsoft.com/office/drawing/2014/main" id="{61A8B066-68AF-49AD-9E26-085274C74819}"/>
              </a:ext>
            </a:extLst>
          </p:cNvPr>
          <p:cNvSpPr>
            <a:spLocks noGrp="1"/>
          </p:cNvSpPr>
          <p:nvPr>
            <p:ph idx="1"/>
          </p:nvPr>
        </p:nvSpPr>
        <p:spPr/>
        <p:txBody>
          <a:bodyPr/>
          <a:lstStyle/>
          <a:p>
            <a:r>
              <a:rPr lang="en-US" altLang="zh-TW" err="1"/>
              <a:t>Triggs</a:t>
            </a:r>
            <a:r>
              <a:rPr lang="en-US" altLang="zh-TW"/>
              <a:t>(2004)</a:t>
            </a:r>
          </a:p>
          <a:p>
            <a:endParaRPr lang="en-US" altLang="zh-TW"/>
          </a:p>
          <a:p>
            <a:endParaRPr lang="en-US" altLang="zh-TW"/>
          </a:p>
          <a:p>
            <a:endParaRPr lang="en-US" altLang="zh-TW"/>
          </a:p>
          <a:p>
            <a:r>
              <a:rPr lang="el-GR" altLang="zh-TW" i="1"/>
              <a:t>α</a:t>
            </a:r>
            <a:r>
              <a:rPr lang="en-US" altLang="zh-TW"/>
              <a:t> = 0.05</a:t>
            </a:r>
          </a:p>
          <a:p>
            <a:endParaRPr lang="en-US" altLang="zh-TW"/>
          </a:p>
          <a:p>
            <a:endParaRPr lang="en-US" altLang="zh-TW" i="1" baseline="-25000"/>
          </a:p>
          <a:p>
            <a:endParaRPr lang="en-US" altLang="zh-TW" i="1" baseline="-25000"/>
          </a:p>
          <a:p>
            <a:endParaRPr lang="en-US" altLang="zh-TW" i="1" baseline="-25000"/>
          </a:p>
          <a:p>
            <a:endParaRPr lang="en-US" altLang="zh-TW" i="1" baseline="-25000"/>
          </a:p>
          <a:p>
            <a:endParaRPr lang="en-US" altLang="zh-TW" i="1" baseline="-25000"/>
          </a:p>
        </p:txBody>
      </p:sp>
      <p:sp>
        <p:nvSpPr>
          <p:cNvPr id="3" name="投影片編號版面配置區 2">
            <a:extLst>
              <a:ext uri="{FF2B5EF4-FFF2-40B4-BE49-F238E27FC236}">
                <a16:creationId xmlns:a16="http://schemas.microsoft.com/office/drawing/2014/main" id="{010B06D6-7849-4652-EF7F-B01BA8EA88A1}"/>
              </a:ext>
            </a:extLst>
          </p:cNvPr>
          <p:cNvSpPr>
            <a:spLocks noGrp="1"/>
          </p:cNvSpPr>
          <p:nvPr>
            <p:ph type="sldNum" sz="quarter" idx="12"/>
          </p:nvPr>
        </p:nvSpPr>
        <p:spPr/>
        <p:txBody>
          <a:bodyPr/>
          <a:lstStyle/>
          <a:p>
            <a:fld id="{1336BF6D-2D3A-41BA-8F36-2BF2F35F56ED}" type="slidenum">
              <a:rPr lang="zh-TW" altLang="en-US" smtClean="0"/>
              <a:pPr/>
              <a:t>27</a:t>
            </a:fld>
            <a:endParaRPr lang="zh-TW" altLang="en-US"/>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50C7544B-9436-CFD8-02A5-D23BE18D4EE1}"/>
                  </a:ext>
                </a:extLst>
              </p:cNvPr>
              <p:cNvSpPr txBox="1"/>
              <p:nvPr/>
            </p:nvSpPr>
            <p:spPr>
              <a:xfrm>
                <a:off x="1981200" y="2844225"/>
                <a:ext cx="457200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3200" b="0" i="1" dirty="0" smtClean="0">
                              <a:effectLst/>
                              <a:latin typeface="Cambria Math" panose="02040503050406030204" pitchFamily="18" charset="0"/>
                            </a:rPr>
                          </m:ctrlPr>
                        </m:sSubPr>
                        <m:e>
                          <m:r>
                            <a:rPr lang="el-GR" altLang="zh-TW" sz="3200" i="1" dirty="0" smtClean="0">
                              <a:effectLst/>
                              <a:latin typeface="Cambria Math" panose="02040503050406030204" pitchFamily="18" charset="0"/>
                            </a:rPr>
                            <m:t>𝜆</m:t>
                          </m:r>
                        </m:e>
                        <m:sub>
                          <m:r>
                            <a:rPr lang="el-GR" altLang="zh-TW" sz="3200" i="1" dirty="0" smtClean="0">
                              <a:effectLst/>
                              <a:latin typeface="Cambria Math" panose="02040503050406030204" pitchFamily="18" charset="0"/>
                            </a:rPr>
                            <m:t>0</m:t>
                          </m:r>
                        </m:sub>
                      </m:sSub>
                      <m:r>
                        <a:rPr lang="el-GR" altLang="zh-TW" sz="3200" i="1" dirty="0" smtClean="0">
                          <a:effectLst/>
                          <a:latin typeface="Cambria Math" panose="02040503050406030204" pitchFamily="18" charset="0"/>
                        </a:rPr>
                        <m:t>−</m:t>
                      </m:r>
                      <m:r>
                        <a:rPr lang="el-GR" altLang="zh-TW" sz="3200" i="1" dirty="0" smtClean="0">
                          <a:effectLst/>
                          <a:latin typeface="Cambria Math" panose="02040503050406030204" pitchFamily="18" charset="0"/>
                        </a:rPr>
                        <m:t>𝛼</m:t>
                      </m:r>
                      <m:sSub>
                        <m:sSubPr>
                          <m:ctrlPr>
                            <a:rPr lang="en-US" altLang="zh-TW" sz="3200" b="0" i="1" dirty="0" smtClean="0">
                              <a:effectLst/>
                              <a:latin typeface="Cambria Math" panose="02040503050406030204" pitchFamily="18" charset="0"/>
                            </a:rPr>
                          </m:ctrlPr>
                        </m:sSubPr>
                        <m:e>
                          <m:r>
                            <a:rPr lang="el-GR" altLang="zh-TW" sz="3200" i="1" dirty="0" smtClean="0">
                              <a:effectLst/>
                              <a:latin typeface="Cambria Math" panose="02040503050406030204" pitchFamily="18" charset="0"/>
                            </a:rPr>
                            <m:t>𝜆</m:t>
                          </m:r>
                        </m:e>
                        <m:sub>
                          <m:r>
                            <a:rPr lang="el-GR" altLang="zh-TW" sz="3200" i="1" dirty="0" smtClean="0">
                              <a:effectLst/>
                              <a:latin typeface="Cambria Math" panose="02040503050406030204" pitchFamily="18" charset="0"/>
                            </a:rPr>
                            <m:t>1</m:t>
                          </m:r>
                        </m:sub>
                      </m:sSub>
                      <m:r>
                        <a:rPr lang="el-GR" altLang="zh-TW" sz="3200" i="1" dirty="0" smtClean="0">
                          <a:effectLst/>
                          <a:latin typeface="Cambria Math" panose="02040503050406030204" pitchFamily="18" charset="0"/>
                        </a:rPr>
                        <m:t> </m:t>
                      </m:r>
                    </m:oMath>
                  </m:oMathPara>
                </a14:m>
                <a:endParaRPr lang="el-GR" altLang="zh-TW" sz="3200" dirty="0"/>
              </a:p>
            </p:txBody>
          </p:sp>
        </mc:Choice>
        <mc:Fallback xmlns="">
          <p:sp>
            <p:nvSpPr>
              <p:cNvPr id="5" name="文字方塊 4">
                <a:extLst>
                  <a:ext uri="{FF2B5EF4-FFF2-40B4-BE49-F238E27FC236}">
                    <a16:creationId xmlns:a16="http://schemas.microsoft.com/office/drawing/2014/main" id="{50C7544B-9436-CFD8-02A5-D23BE18D4EE1}"/>
                  </a:ext>
                </a:extLst>
              </p:cNvPr>
              <p:cNvSpPr txBox="1">
                <a:spLocks noRot="1" noChangeAspect="1" noMove="1" noResize="1" noEditPoints="1" noAdjustHandles="1" noChangeArrowheads="1" noChangeShapeType="1" noTextEdit="1"/>
              </p:cNvSpPr>
              <p:nvPr/>
            </p:nvSpPr>
            <p:spPr>
              <a:xfrm>
                <a:off x="1981200" y="2844225"/>
                <a:ext cx="4572000" cy="584775"/>
              </a:xfrm>
              <a:prstGeom prst="rect">
                <a:avLst/>
              </a:prstGeom>
              <a:blipFill>
                <a:blip r:embed="rId3"/>
                <a:stretch>
                  <a:fillRect b="-2127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40484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Other Measurements (3/3)</a:t>
            </a:r>
            <a:endParaRPr lang="zh-TW" altLang="en-US"/>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altLang="zh-TW" dirty="0"/>
                  <a:t>Quantity proposed by </a:t>
                </a:r>
                <a:br>
                  <a:rPr lang="en-US" altLang="zh-TW" dirty="0"/>
                </a:br>
                <a:r>
                  <a:rPr lang="en-US" altLang="zh-TW" dirty="0"/>
                  <a:t>Brown, </a:t>
                </a:r>
                <a:r>
                  <a:rPr lang="en-US" altLang="zh-TW" dirty="0" err="1"/>
                  <a:t>Szeliski</a:t>
                </a:r>
                <a:r>
                  <a:rPr lang="en-US" altLang="zh-TW" dirty="0"/>
                  <a:t>, and Winder:</a:t>
                </a:r>
                <a:r>
                  <a:rPr lang="en-US" altLang="zh-TW" sz="3200" b="0" dirty="0">
                    <a:effectLst/>
                  </a:rPr>
                  <a:t> </a:t>
                </a:r>
                <a:br>
                  <a:rPr lang="en-US" altLang="zh-TW" sz="3200" b="0" dirty="0">
                    <a:effectLst/>
                  </a:rPr>
                </a:br>
                <a:endParaRPr lang="en-US" altLang="zh-TW" sz="3200" b="0" dirty="0">
                  <a:effectLst/>
                </a:endParaRPr>
              </a:p>
              <a:p>
                <a:pPr marL="457200" lvl="1" indent="0">
                  <a:buNone/>
                </a:pPr>
                <a14:m>
                  <m:oMathPara xmlns:m="http://schemas.openxmlformats.org/officeDocument/2006/math">
                    <m:oMathParaPr>
                      <m:jc m:val="centerGroup"/>
                    </m:oMathParaPr>
                    <m:oMath xmlns:m="http://schemas.openxmlformats.org/officeDocument/2006/math">
                      <m:f>
                        <m:fPr>
                          <m:ctrlPr>
                            <a:rPr lang="en-US" altLang="zh-TW" b="0" i="1" dirty="0" smtClean="0">
                              <a:effectLst/>
                              <a:latin typeface="Cambria Math" panose="02040503050406030204" pitchFamily="18" charset="0"/>
                            </a:rPr>
                          </m:ctrlPr>
                        </m:fPr>
                        <m:num>
                          <m:func>
                            <m:funcPr>
                              <m:ctrlPr>
                                <a:rPr lang="en-US" altLang="zh-TW" i="1" dirty="0" smtClean="0">
                                  <a:effectLst/>
                                  <a:latin typeface="Cambria Math" panose="02040503050406030204" pitchFamily="18" charset="0"/>
                                </a:rPr>
                              </m:ctrlPr>
                            </m:funcPr>
                            <m:fName>
                              <m:r>
                                <m:rPr>
                                  <m:sty m:val="p"/>
                                </m:rPr>
                                <a:rPr lang="en-US" altLang="zh-TW" i="0" dirty="0" smtClean="0">
                                  <a:effectLst/>
                                  <a:latin typeface="Cambria Math" panose="02040503050406030204" pitchFamily="18" charset="0"/>
                                </a:rPr>
                                <m:t>det</m:t>
                              </m:r>
                            </m:fName>
                            <m:e>
                              <m:d>
                                <m:dPr>
                                  <m:ctrlPr>
                                    <a:rPr lang="en-US" altLang="zh-TW" i="1" dirty="0" smtClean="0">
                                      <a:effectLst/>
                                      <a:latin typeface="Cambria Math" panose="02040503050406030204" pitchFamily="18" charset="0"/>
                                    </a:rPr>
                                  </m:ctrlPr>
                                </m:dPr>
                                <m:e>
                                  <m:r>
                                    <a:rPr lang="en-US" altLang="zh-TW" b="1" i="1" dirty="0" smtClean="0">
                                      <a:effectLst/>
                                      <a:latin typeface="Cambria Math" panose="02040503050406030204" pitchFamily="18" charset="0"/>
                                    </a:rPr>
                                    <m:t>𝑨</m:t>
                                  </m:r>
                                </m:e>
                              </m:d>
                            </m:e>
                          </m:func>
                        </m:num>
                        <m:den>
                          <m:r>
                            <m:rPr>
                              <m:sty m:val="p"/>
                            </m:rPr>
                            <a:rPr lang="en-US" altLang="zh-TW" dirty="0">
                              <a:latin typeface="Cambria Math" panose="02040503050406030204" pitchFamily="18" charset="0"/>
                            </a:rPr>
                            <m:t>trace</m:t>
                          </m:r>
                          <m:r>
                            <a:rPr lang="en-US" altLang="zh-TW" i="1" dirty="0">
                              <a:latin typeface="Cambria Math" panose="02040503050406030204" pitchFamily="18" charset="0"/>
                            </a:rPr>
                            <m:t>(</m:t>
                          </m:r>
                          <m:r>
                            <a:rPr lang="en-US" altLang="zh-TW" b="1" i="1" dirty="0">
                              <a:latin typeface="Cambria Math" panose="02040503050406030204" pitchFamily="18" charset="0"/>
                            </a:rPr>
                            <m:t>𝑨</m:t>
                          </m:r>
                          <m:r>
                            <a:rPr lang="en-US" altLang="zh-TW" i="1" dirty="0">
                              <a:latin typeface="Cambria Math" panose="02040503050406030204" pitchFamily="18" charset="0"/>
                            </a:rPr>
                            <m:t>)</m:t>
                          </m:r>
                        </m:den>
                      </m:f>
                      <m:r>
                        <a:rPr lang="en-US" altLang="zh-TW" i="1" dirty="0">
                          <a:effectLst/>
                          <a:latin typeface="Cambria Math" panose="02040503050406030204" pitchFamily="18" charset="0"/>
                        </a:rPr>
                        <m:t>=</m:t>
                      </m:r>
                      <m:f>
                        <m:fPr>
                          <m:ctrlPr>
                            <a:rPr lang="en-US" altLang="zh-TW" b="0" i="1" dirty="0" smtClean="0">
                              <a:effectLst/>
                              <a:latin typeface="Cambria Math" panose="02040503050406030204" pitchFamily="18" charset="0"/>
                            </a:rPr>
                          </m:ctrlPr>
                        </m:fPr>
                        <m:num>
                          <m:sSub>
                            <m:sSubPr>
                              <m:ctrlPr>
                                <a:rPr lang="en-US" altLang="zh-TW" b="0" i="1" dirty="0" smtClean="0">
                                  <a:effectLst/>
                                  <a:latin typeface="Cambria Math" panose="02040503050406030204" pitchFamily="18" charset="0"/>
                                </a:rPr>
                              </m:ctrlPr>
                            </m:sSubPr>
                            <m:e>
                              <m:r>
                                <a:rPr lang="el-GR" altLang="zh-TW" i="1" dirty="0">
                                  <a:effectLst/>
                                  <a:latin typeface="Cambria Math" panose="02040503050406030204" pitchFamily="18" charset="0"/>
                                </a:rPr>
                                <m:t>𝜆</m:t>
                              </m:r>
                            </m:e>
                            <m:sub>
                              <m:r>
                                <a:rPr lang="el-GR" altLang="zh-TW" i="1" dirty="0">
                                  <a:effectLst/>
                                  <a:latin typeface="Cambria Math" panose="02040503050406030204" pitchFamily="18" charset="0"/>
                                </a:rPr>
                                <m:t>0</m:t>
                              </m:r>
                            </m:sub>
                          </m:sSub>
                          <m:sSub>
                            <m:sSubPr>
                              <m:ctrlPr>
                                <a:rPr lang="en-US" altLang="zh-TW" b="0" i="1" dirty="0" smtClean="0">
                                  <a:effectLst/>
                                  <a:latin typeface="Cambria Math" panose="02040503050406030204" pitchFamily="18" charset="0"/>
                                </a:rPr>
                              </m:ctrlPr>
                            </m:sSubPr>
                            <m:e>
                              <m:r>
                                <a:rPr lang="el-GR" altLang="zh-TW" i="1" dirty="0">
                                  <a:effectLst/>
                                  <a:latin typeface="Cambria Math" panose="02040503050406030204" pitchFamily="18" charset="0"/>
                                </a:rPr>
                                <m:t>𝜆</m:t>
                              </m:r>
                            </m:e>
                            <m:sub>
                              <m:r>
                                <a:rPr lang="el-GR" altLang="zh-TW" i="1" dirty="0">
                                  <a:effectLst/>
                                  <a:latin typeface="Cambria Math" panose="02040503050406030204" pitchFamily="18" charset="0"/>
                                </a:rPr>
                                <m:t>1</m:t>
                              </m:r>
                            </m:sub>
                          </m:sSub>
                        </m:num>
                        <m:den>
                          <m:sSub>
                            <m:sSubPr>
                              <m:ctrlPr>
                                <a:rPr lang="en-US" altLang="zh-TW" i="1" dirty="0">
                                  <a:latin typeface="Cambria Math" panose="02040503050406030204" pitchFamily="18" charset="0"/>
                                </a:rPr>
                              </m:ctrlPr>
                            </m:sSubPr>
                            <m:e>
                              <m:r>
                                <a:rPr lang="el-GR" altLang="zh-TW" i="1" dirty="0">
                                  <a:latin typeface="Cambria Math" panose="02040503050406030204" pitchFamily="18" charset="0"/>
                                </a:rPr>
                                <m:t>𝜆</m:t>
                              </m:r>
                            </m:e>
                            <m:sub>
                              <m:r>
                                <a:rPr lang="el-GR" altLang="zh-TW" i="1" dirty="0">
                                  <a:latin typeface="Cambria Math" panose="02040503050406030204" pitchFamily="18" charset="0"/>
                                </a:rPr>
                                <m:t>0</m:t>
                              </m:r>
                            </m:sub>
                          </m:sSub>
                          <m:r>
                            <a:rPr lang="el-GR" altLang="zh-TW" i="1" dirty="0">
                              <a:latin typeface="Cambria Math" panose="02040503050406030204" pitchFamily="18" charset="0"/>
                            </a:rPr>
                            <m:t>+</m:t>
                          </m:r>
                          <m:sSub>
                            <m:sSubPr>
                              <m:ctrlPr>
                                <a:rPr lang="en-US" altLang="zh-TW" i="1" dirty="0">
                                  <a:latin typeface="Cambria Math" panose="02040503050406030204" pitchFamily="18" charset="0"/>
                                </a:rPr>
                              </m:ctrlPr>
                            </m:sSubPr>
                            <m:e>
                              <m:r>
                                <a:rPr lang="el-GR" altLang="zh-TW" i="1" dirty="0">
                                  <a:latin typeface="Cambria Math" panose="02040503050406030204" pitchFamily="18" charset="0"/>
                                </a:rPr>
                                <m:t>𝜆</m:t>
                              </m:r>
                            </m:e>
                            <m:sub>
                              <m:r>
                                <a:rPr lang="el-GR" altLang="zh-TW" i="1" dirty="0">
                                  <a:latin typeface="Cambria Math" panose="02040503050406030204" pitchFamily="18" charset="0"/>
                                </a:rPr>
                                <m:t>1</m:t>
                              </m:r>
                            </m:sub>
                          </m:sSub>
                        </m:den>
                      </m:f>
                    </m:oMath>
                  </m:oMathPara>
                </a14:m>
                <a:endParaRPr lang="en-US" altLang="zh-TW" dirty="0"/>
              </a:p>
              <a:p>
                <a:endParaRPr lang="en-US" altLang="zh-TW" dirty="0"/>
              </a:p>
              <a:p>
                <a:r>
                  <a:rPr lang="en-US" altLang="zh-TW" dirty="0"/>
                  <a:t>It can be used when </a:t>
                </a:r>
                <a:r>
                  <a:rPr lang="el-GR" altLang="zh-TW" i="1" dirty="0">
                    <a:highlight>
                      <a:srgbClr val="FFFF00"/>
                    </a:highlight>
                  </a:rPr>
                  <a:t>λ</a:t>
                </a:r>
                <a:r>
                  <a:rPr lang="en-US" altLang="zh-TW" i="1" baseline="-25000" dirty="0">
                    <a:highlight>
                      <a:srgbClr val="FFFF00"/>
                    </a:highlight>
                  </a:rPr>
                  <a:t>1</a:t>
                </a:r>
                <a:r>
                  <a:rPr lang="el-GR" altLang="zh-TW" dirty="0">
                    <a:highlight>
                      <a:srgbClr val="FFFF00"/>
                    </a:highlight>
                  </a:rPr>
                  <a:t> </a:t>
                </a:r>
                <a:r>
                  <a:rPr lang="en-US" altLang="zh-TW" i="1" dirty="0">
                    <a:highlight>
                      <a:srgbClr val="FFFF00"/>
                    </a:highlight>
                  </a:rPr>
                  <a:t>≈</a:t>
                </a:r>
                <a:r>
                  <a:rPr lang="en-US" altLang="zh-TW" dirty="0">
                    <a:highlight>
                      <a:srgbClr val="FFFF00"/>
                    </a:highlight>
                  </a:rPr>
                  <a:t> </a:t>
                </a:r>
                <a:r>
                  <a:rPr lang="el-GR" altLang="zh-TW" i="1" dirty="0">
                    <a:highlight>
                      <a:srgbClr val="FFFF00"/>
                    </a:highlight>
                  </a:rPr>
                  <a:t>λ</a:t>
                </a:r>
                <a:r>
                  <a:rPr lang="en-US" altLang="zh-TW" i="1" baseline="-25000" dirty="0">
                    <a:highlight>
                      <a:srgbClr val="FFFF00"/>
                    </a:highlight>
                  </a:rPr>
                  <a:t>0</a:t>
                </a:r>
                <a:r>
                  <a:rPr lang="en-US" altLang="zh-TW" dirty="0"/>
                  <a:t>.</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852" t="-1681"/>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F419F394-9157-66AA-84E2-A1C99887FEFF}"/>
              </a:ext>
            </a:extLst>
          </p:cNvPr>
          <p:cNvSpPr>
            <a:spLocks noGrp="1"/>
          </p:cNvSpPr>
          <p:nvPr>
            <p:ph type="sldNum" sz="quarter" idx="12"/>
          </p:nvPr>
        </p:nvSpPr>
        <p:spPr/>
        <p:txBody>
          <a:bodyPr/>
          <a:lstStyle/>
          <a:p>
            <a:fld id="{1336BF6D-2D3A-41BA-8F36-2BF2F35F56ED}" type="slidenum">
              <a:rPr lang="zh-TW" altLang="en-US" smtClean="0"/>
              <a:pPr/>
              <a:t>28</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21F4DC-8011-47E2-988C-BE68D9610CDB}"/>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9B1B5309-6BF8-460C-BC7B-98BF42FCA86E}"/>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1974A43C-2549-4FBA-897A-AC8301EAECBB}"/>
              </a:ext>
            </a:extLst>
          </p:cNvPr>
          <p:cNvPicPr>
            <a:picLocks noChangeAspect="1"/>
          </p:cNvPicPr>
          <p:nvPr/>
        </p:nvPicPr>
        <p:blipFill>
          <a:blip r:embed="rId3"/>
          <a:stretch>
            <a:fillRect/>
          </a:stretch>
        </p:blipFill>
        <p:spPr>
          <a:xfrm>
            <a:off x="0" y="882212"/>
            <a:ext cx="9144000" cy="5093575"/>
          </a:xfrm>
          <a:prstGeom prst="rect">
            <a:avLst/>
          </a:prstGeom>
        </p:spPr>
      </p:pic>
      <p:sp>
        <p:nvSpPr>
          <p:cNvPr id="4" name="投影片編號版面配置區 3">
            <a:extLst>
              <a:ext uri="{FF2B5EF4-FFF2-40B4-BE49-F238E27FC236}">
                <a16:creationId xmlns:a16="http://schemas.microsoft.com/office/drawing/2014/main" id="{EBAFDC79-5278-2AA0-780E-98046E792A4D}"/>
              </a:ext>
            </a:extLst>
          </p:cNvPr>
          <p:cNvSpPr>
            <a:spLocks noGrp="1"/>
          </p:cNvSpPr>
          <p:nvPr>
            <p:ph type="sldNum" sz="quarter" idx="12"/>
          </p:nvPr>
        </p:nvSpPr>
        <p:spPr/>
        <p:txBody>
          <a:bodyPr/>
          <a:lstStyle/>
          <a:p>
            <a:fld id="{1336BF6D-2D3A-41BA-8F36-2BF2F35F56ED}" type="slidenum">
              <a:rPr lang="zh-TW" altLang="en-US" smtClean="0"/>
              <a:pPr/>
              <a:t>29</a:t>
            </a:fld>
            <a:endParaRPr lang="zh-TW" altLang="en-US"/>
          </a:p>
        </p:txBody>
      </p:sp>
    </p:spTree>
    <p:extLst>
      <p:ext uri="{BB962C8B-B14F-4D97-AF65-F5344CB8AC3E}">
        <p14:creationId xmlns:p14="http://schemas.microsoft.com/office/powerpoint/2010/main" val="3717461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C3FC2770-8829-43F6-B878-5047CA60A235}"/>
              </a:ext>
            </a:extLst>
          </p:cNvPr>
          <p:cNvSpPr>
            <a:spLocks noGrp="1"/>
          </p:cNvSpPr>
          <p:nvPr>
            <p:ph type="title"/>
          </p:nvPr>
        </p:nvSpPr>
        <p:spPr>
          <a:xfrm>
            <a:off x="457200" y="274638"/>
            <a:ext cx="8229600" cy="1143000"/>
          </a:xfrm>
        </p:spPr>
        <p:txBody>
          <a:bodyPr/>
          <a:lstStyle/>
          <a:p>
            <a:r>
              <a:rPr lang="zh-TW" altLang="en-US" dirty="0">
                <a:latin typeface="Baoli TC" panose="02010600040101010101" pitchFamily="2" charset="-120"/>
                <a:ea typeface="Baoli TC" panose="02010600040101010101" pitchFamily="2" charset="-120"/>
              </a:rPr>
              <a:t>由來已久</a:t>
            </a:r>
            <a:r>
              <a:rPr lang="en-US" altLang="zh-TW" dirty="0">
                <a:latin typeface="Baoli TC" panose="02010600040101010101" pitchFamily="2" charset="-120"/>
                <a:ea typeface="Baoli TC" panose="02010600040101010101" pitchFamily="2" charset="-120"/>
              </a:rPr>
              <a:t>…    </a:t>
            </a:r>
            <a:r>
              <a:rPr lang="zh-TW" altLang="en-US" dirty="0">
                <a:latin typeface="Baoli TC" panose="02010600040101010101" pitchFamily="2" charset="-120"/>
                <a:ea typeface="Baoli TC" panose="02010600040101010101" pitchFamily="2" charset="-120"/>
              </a:rPr>
              <a:t>題西林壁</a:t>
            </a:r>
          </a:p>
        </p:txBody>
      </p:sp>
      <p:pic>
        <p:nvPicPr>
          <p:cNvPr id="2058" name="Picture 10">
            <a:extLst>
              <a:ext uri="{FF2B5EF4-FFF2-40B4-BE49-F238E27FC236}">
                <a16:creationId xmlns:a16="http://schemas.microsoft.com/office/drawing/2014/main" id="{06B1E938-3E16-4601-AF1E-CF3AAB90B1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58016"/>
            <a:ext cx="3433532" cy="34335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橫看成嶺側成峰，遠近高低各不同；&#10;不識廬山真面目，只緣身在此山中。&#9;&#9;&#9;&#9;&#9;&#9;&#9;&#9;&#9;&#9;&#9;&#9;&#9;&#9;&#9;&#9;&#9;&#9;&#9;&#9;&#9;&#9;~ 蘇軾 ~">
            <a:extLst>
              <a:ext uri="{FF2B5EF4-FFF2-40B4-BE49-F238E27FC236}">
                <a16:creationId xmlns:a16="http://schemas.microsoft.com/office/drawing/2014/main" id="{7466A737-59D6-1B0E-0FC8-AAEF0ACA6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187" y="1558016"/>
            <a:ext cx="5337498" cy="399293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C65B8475-4109-22FE-62F9-123B4C3502A2}"/>
              </a:ext>
            </a:extLst>
          </p:cNvPr>
          <p:cNvSpPr txBox="1"/>
          <p:nvPr/>
        </p:nvSpPr>
        <p:spPr>
          <a:xfrm>
            <a:off x="0" y="6504057"/>
            <a:ext cx="8423238" cy="353943"/>
          </a:xfrm>
          <a:prstGeom prst="rect">
            <a:avLst/>
          </a:prstGeom>
          <a:noFill/>
        </p:spPr>
        <p:txBody>
          <a:bodyPr wrap="square">
            <a:spAutoFit/>
          </a:bodyPr>
          <a:lstStyle/>
          <a:p>
            <a:r>
              <a:rPr lang="en-US" altLang="zh-TW" sz="1000" dirty="0"/>
              <a:t>Fig from:</a:t>
            </a:r>
          </a:p>
          <a:p>
            <a:r>
              <a:rPr lang="zh-TW" altLang="en-US" sz="700" dirty="0">
                <a:hlinkClick r:id="rId5"/>
              </a:rPr>
              <a:t>https://nprich.com/2021/04/27/%E6%A9%AB%E7%9C%8B%E6%88%90%E5%B6%BA%E5%81%B4%E6%88%90%E5%B3%AF%E2%80%A7%E9%81%A0%E8%BF%91%E9%AB%98%E4%BD%8E%E5%90%84%E4%B8%8D%E5%90%8C/</a:t>
            </a:r>
            <a:r>
              <a:rPr lang="en-US" altLang="zh-TW" sz="700" dirty="0"/>
              <a:t> </a:t>
            </a:r>
            <a:endParaRPr lang="zh-TW" altLang="en-US" sz="700" dirty="0"/>
          </a:p>
        </p:txBody>
      </p:sp>
      <p:sp>
        <p:nvSpPr>
          <p:cNvPr id="7" name="矩形 6">
            <a:extLst>
              <a:ext uri="{FF2B5EF4-FFF2-40B4-BE49-F238E27FC236}">
                <a16:creationId xmlns:a16="http://schemas.microsoft.com/office/drawing/2014/main" id="{132F548F-DE83-8330-E362-29AA938386F0}"/>
              </a:ext>
            </a:extLst>
          </p:cNvPr>
          <p:cNvSpPr/>
          <p:nvPr/>
        </p:nvSpPr>
        <p:spPr>
          <a:xfrm>
            <a:off x="6731877" y="2490952"/>
            <a:ext cx="662152" cy="439195"/>
          </a:xfrm>
          <a:prstGeom prst="rect">
            <a:avLst/>
          </a:prstGeom>
          <a:solidFill>
            <a:srgbClr val="FF0000">
              <a:alpha val="1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1190717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Basic Feature Detection Algorithm (1/2)</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57200" y="1600200"/>
                <a:ext cx="8229600" cy="4525963"/>
              </a:xfrm>
            </p:spPr>
            <p:txBody>
              <a:bodyPr/>
              <a:lstStyle/>
              <a:p>
                <a:r>
                  <a:rPr lang="en-US" altLang="zh-TW" dirty="0"/>
                  <a:t>Step 1: Compute </a:t>
                </a:r>
                <a:br>
                  <a:rPr lang="en-US" altLang="zh-TW" dirty="0"/>
                </a:br>
                <a:r>
                  <a:rPr lang="en-US" altLang="zh-TW" dirty="0"/>
                  <a:t>the horizontal and vertical </a:t>
                </a:r>
                <a:r>
                  <a:rPr lang="en-US" altLang="zh-TW" b="1" u="sng" dirty="0"/>
                  <a:t>derivatives</a:t>
                </a:r>
                <a:r>
                  <a:rPr lang="en-US" altLang="zh-TW" dirty="0"/>
                  <a:t> of </a:t>
                </a:r>
                <a:br>
                  <a:rPr lang="en-US" altLang="zh-TW" dirty="0"/>
                </a:br>
                <a:r>
                  <a:rPr lang="en-US" altLang="zh-TW" dirty="0"/>
                  <a:t>the image </a:t>
                </a:r>
                <a14:m>
                  <m:oMath xmlns:m="http://schemas.openxmlformats.org/officeDocument/2006/math">
                    <m:sSub>
                      <m:sSubPr>
                        <m:ctrlPr>
                          <a:rPr lang="en-US" altLang="zh-TW" i="1" dirty="0">
                            <a:latin typeface="Cambria Math" panose="02040503050406030204" pitchFamily="18" charset="0"/>
                          </a:rPr>
                        </m:ctrlPr>
                      </m:sSubPr>
                      <m:e>
                        <m:r>
                          <a:rPr lang="en-US" altLang="zh-TW" i="1" dirty="0" err="1">
                            <a:latin typeface="Cambria Math" panose="02040503050406030204" pitchFamily="18" charset="0"/>
                          </a:rPr>
                          <m:t>𝐼</m:t>
                        </m:r>
                      </m:e>
                      <m:sub>
                        <m:r>
                          <a:rPr lang="en-US" altLang="zh-TW" i="1" dirty="0">
                            <a:latin typeface="Cambria Math" panose="02040503050406030204" pitchFamily="18" charset="0"/>
                          </a:rPr>
                          <m:t>𝑥</m:t>
                        </m:r>
                      </m:sub>
                    </m:sSub>
                  </m:oMath>
                </a14:m>
                <a:r>
                  <a:rPr lang="en-US" altLang="zh-TW" dirty="0"/>
                  <a:t> and </a:t>
                </a:r>
                <a14:m>
                  <m:oMath xmlns:m="http://schemas.openxmlformats.org/officeDocument/2006/math">
                    <m:sSub>
                      <m:sSubPr>
                        <m:ctrlPr>
                          <a:rPr lang="en-US" altLang="zh-TW" i="1" dirty="0">
                            <a:latin typeface="Cambria Math" panose="02040503050406030204" pitchFamily="18" charset="0"/>
                          </a:rPr>
                        </m:ctrlPr>
                      </m:sSubPr>
                      <m:e>
                        <m:r>
                          <a:rPr lang="en-US" altLang="zh-TW" i="1" dirty="0" err="1">
                            <a:latin typeface="Cambria Math" panose="02040503050406030204" pitchFamily="18" charset="0"/>
                          </a:rPr>
                          <m:t>𝐼</m:t>
                        </m:r>
                      </m:e>
                      <m:sub>
                        <m:r>
                          <a:rPr lang="en-US" altLang="zh-TW" i="1" dirty="0">
                            <a:latin typeface="Cambria Math" panose="02040503050406030204" pitchFamily="18" charset="0"/>
                          </a:rPr>
                          <m:t>𝑦</m:t>
                        </m:r>
                      </m:sub>
                    </m:sSub>
                  </m:oMath>
                </a14:m>
                <a:br>
                  <a:rPr lang="en-US" altLang="zh-TW" dirty="0"/>
                </a:br>
                <a:r>
                  <a:rPr lang="en-US" altLang="zh-TW" dirty="0"/>
                  <a:t>by </a:t>
                </a:r>
                <a:r>
                  <a:rPr lang="en-US" altLang="zh-TW" b="1" u="sng" dirty="0"/>
                  <a:t>convolving</a:t>
                </a:r>
                <a:r>
                  <a:rPr lang="en-US" altLang="zh-TW" dirty="0"/>
                  <a:t> the original image with derivatives of Gaussians.</a:t>
                </a:r>
              </a:p>
              <a:p>
                <a:r>
                  <a:rPr lang="en-US" altLang="zh-TW" dirty="0"/>
                  <a:t>Step 2: Compute the three images</a:t>
                </a:r>
                <a:r>
                  <a:rPr lang="zh-TW" altLang="en-US" dirty="0"/>
                  <a:t> </a:t>
                </a:r>
                <a14:m>
                  <m:oMath xmlns:m="http://schemas.openxmlformats.org/officeDocument/2006/math">
                    <m:r>
                      <a:rPr lang="x-IV_mathan" altLang="zh-TW">
                        <a:latin typeface="Cambria Math" panose="02040503050406030204" pitchFamily="18" charset="0"/>
                      </a:rPr>
                      <m:t>(</m:t>
                    </m:r>
                    <m:sSubSup>
                      <m:sSubSupPr>
                        <m:ctrlPr>
                          <a:rPr lang="x-IV_mathan" altLang="zh-TW" i="1">
                            <a:latin typeface="Cambria Math" panose="02040503050406030204" pitchFamily="18" charset="0"/>
                          </a:rPr>
                        </m:ctrlPr>
                      </m:sSubSupPr>
                      <m:e>
                        <m:r>
                          <a:rPr lang="x-IV_mathan" altLang="zh-TW">
                            <a:latin typeface="Cambria Math" panose="02040503050406030204" pitchFamily="18" charset="0"/>
                          </a:rPr>
                          <m:t>𝐼</m:t>
                        </m:r>
                      </m:e>
                      <m:sub>
                        <m:r>
                          <a:rPr lang="x-IV_mathan" altLang="zh-TW">
                            <a:latin typeface="Cambria Math" panose="02040503050406030204" pitchFamily="18" charset="0"/>
                          </a:rPr>
                          <m:t>𝑥</m:t>
                        </m:r>
                      </m:sub>
                      <m:sup>
                        <m:r>
                          <a:rPr lang="x-IV_mathan" altLang="zh-TW">
                            <a:latin typeface="Cambria Math" panose="02040503050406030204" pitchFamily="18" charset="0"/>
                          </a:rPr>
                          <m:t>2</m:t>
                        </m:r>
                      </m:sup>
                    </m:sSubSup>
                    <m:r>
                      <a:rPr lang="x-IV_mathan" altLang="zh-TW">
                        <a:latin typeface="Cambria Math" panose="02040503050406030204" pitchFamily="18" charset="0"/>
                      </a:rPr>
                      <m:t>,</m:t>
                    </m:r>
                    <m:r>
                      <a:rPr lang="x-IV_mathan" altLang="zh-TW" i="1">
                        <a:latin typeface="Cambria Math" panose="02040503050406030204" pitchFamily="18" charset="0"/>
                      </a:rPr>
                      <m:t> </m:t>
                    </m:r>
                    <m:sSubSup>
                      <m:sSubSupPr>
                        <m:ctrlPr>
                          <a:rPr lang="x-IV_mathan" altLang="zh-TW" i="1">
                            <a:latin typeface="Cambria Math" panose="02040503050406030204" pitchFamily="18" charset="0"/>
                          </a:rPr>
                        </m:ctrlPr>
                      </m:sSubSupPr>
                      <m:e>
                        <m:r>
                          <a:rPr lang="x-IV_mathan" altLang="zh-TW">
                            <a:latin typeface="Cambria Math" panose="02040503050406030204" pitchFamily="18" charset="0"/>
                          </a:rPr>
                          <m:t>𝐼</m:t>
                        </m:r>
                      </m:e>
                      <m:sub>
                        <m:r>
                          <a:rPr lang="x-IV_mathan" altLang="zh-TW">
                            <a:latin typeface="Cambria Math" panose="02040503050406030204" pitchFamily="18" charset="0"/>
                          </a:rPr>
                          <m:t>𝑦</m:t>
                        </m:r>
                      </m:sub>
                      <m:sup>
                        <m:r>
                          <a:rPr lang="x-IV_mathan" altLang="zh-TW">
                            <a:latin typeface="Cambria Math" panose="02040503050406030204" pitchFamily="18" charset="0"/>
                          </a:rPr>
                          <m:t>2</m:t>
                        </m:r>
                      </m:sup>
                    </m:sSubSup>
                    <m:r>
                      <a:rPr lang="x-IV_mathan" altLang="zh-TW">
                        <a:latin typeface="Cambria Math" panose="02040503050406030204" pitchFamily="18" charset="0"/>
                      </a:rPr>
                      <m:t>,</m:t>
                    </m:r>
                    <m:r>
                      <a:rPr lang="x-IV_mathan" altLang="zh-TW" i="1">
                        <a:latin typeface="Cambria Math" panose="02040503050406030204" pitchFamily="18" charset="0"/>
                      </a:rPr>
                      <m:t> </m:t>
                    </m:r>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𝐼</m:t>
                        </m:r>
                      </m:e>
                      <m:sub>
                        <m:r>
                          <a:rPr lang="x-IV_mathan" altLang="zh-TW">
                            <a:latin typeface="Cambria Math" panose="02040503050406030204" pitchFamily="18" charset="0"/>
                          </a:rPr>
                          <m:t>𝑥</m:t>
                        </m:r>
                      </m:sub>
                    </m:sSub>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𝐼</m:t>
                        </m:r>
                      </m:e>
                      <m:sub>
                        <m:r>
                          <a:rPr lang="x-IV_mathan" altLang="zh-TW">
                            <a:latin typeface="Cambria Math" panose="02040503050406030204" pitchFamily="18" charset="0"/>
                          </a:rPr>
                          <m:t>𝑦</m:t>
                        </m:r>
                      </m:sub>
                    </m:sSub>
                    <m:r>
                      <a:rPr lang="x-IV_mathan" altLang="zh-TW">
                        <a:latin typeface="Cambria Math" panose="02040503050406030204" pitchFamily="18" charset="0"/>
                      </a:rPr>
                      <m:t>)</m:t>
                    </m:r>
                  </m:oMath>
                </a14:m>
                <a:r>
                  <a:rPr lang="zh-TW" altLang="en-US" dirty="0"/>
                  <a:t> </a:t>
                </a:r>
                <a:r>
                  <a:rPr lang="en-US" altLang="zh-TW" dirty="0"/>
                  <a:t>corresponding to the </a:t>
                </a:r>
                <a:br>
                  <a:rPr lang="en-US" altLang="zh-TW" dirty="0"/>
                </a:br>
                <a:r>
                  <a:rPr lang="en-US" altLang="zh-TW" b="1" u="sng" dirty="0"/>
                  <a:t>outer products </a:t>
                </a:r>
                <a:r>
                  <a:rPr lang="en-US" altLang="zh-TW" dirty="0"/>
                  <a:t>of these gradients.</a:t>
                </a:r>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852" t="-1681"/>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842DB36C-681F-7F94-3A5B-62BE7C8B2353}"/>
              </a:ext>
            </a:extLst>
          </p:cNvPr>
          <p:cNvSpPr>
            <a:spLocks noGrp="1"/>
          </p:cNvSpPr>
          <p:nvPr>
            <p:ph type="sldNum" sz="quarter" idx="12"/>
          </p:nvPr>
        </p:nvSpPr>
        <p:spPr/>
        <p:txBody>
          <a:bodyPr/>
          <a:lstStyle/>
          <a:p>
            <a:fld id="{1336BF6D-2D3A-41BA-8F36-2BF2F35F56ED}" type="slidenum">
              <a:rPr lang="zh-TW" altLang="en-US" smtClean="0"/>
              <a:pPr/>
              <a:t>30</a:t>
            </a:fld>
            <a:endParaRPr lang="zh-TW" altLang="en-US"/>
          </a:p>
        </p:txBody>
      </p:sp>
      <p:grpSp>
        <p:nvGrpSpPr>
          <p:cNvPr id="8" name="群組 7">
            <a:extLst>
              <a:ext uri="{FF2B5EF4-FFF2-40B4-BE49-F238E27FC236}">
                <a16:creationId xmlns:a16="http://schemas.microsoft.com/office/drawing/2014/main" id="{FA636C22-C0FD-1326-AFE5-44955F8B6DCB}"/>
              </a:ext>
            </a:extLst>
          </p:cNvPr>
          <p:cNvGrpSpPr/>
          <p:nvPr/>
        </p:nvGrpSpPr>
        <p:grpSpPr>
          <a:xfrm>
            <a:off x="5063067" y="1009176"/>
            <a:ext cx="4216400" cy="1182048"/>
            <a:chOff x="5063067" y="1009176"/>
            <a:chExt cx="4216400" cy="1182048"/>
          </a:xfrm>
        </p:grpSpPr>
        <p:pic>
          <p:nvPicPr>
            <p:cNvPr id="5" name="Picture 2">
              <a:extLst>
                <a:ext uri="{FF2B5EF4-FFF2-40B4-BE49-F238E27FC236}">
                  <a16:creationId xmlns:a16="http://schemas.microsoft.com/office/drawing/2014/main" id="{E48AB4DD-350E-A757-A97C-6DB2FD3F8805}"/>
                </a:ext>
              </a:extLst>
            </p:cNvPr>
            <p:cNvPicPr>
              <a:picLocks noChangeAspect="1" noChangeArrowheads="1"/>
            </p:cNvPicPr>
            <p:nvPr/>
          </p:nvPicPr>
          <p:blipFill>
            <a:blip r:embed="rId4" cstate="print"/>
            <a:srcRect/>
            <a:stretch>
              <a:fillRect/>
            </a:stretch>
          </p:blipFill>
          <p:spPr bwMode="auto">
            <a:xfrm>
              <a:off x="6523291" y="1009176"/>
              <a:ext cx="2620709" cy="951861"/>
            </a:xfrm>
            <a:prstGeom prst="rect">
              <a:avLst/>
            </a:prstGeom>
            <a:noFill/>
            <a:ln w="9525">
              <a:noFill/>
              <a:miter lim="800000"/>
              <a:headEnd/>
              <a:tailEnd/>
            </a:ln>
            <a:effectLst/>
          </p:spPr>
        </p:pic>
        <p:sp>
          <p:nvSpPr>
            <p:cNvPr id="7" name="文字方塊 6">
              <a:extLst>
                <a:ext uri="{FF2B5EF4-FFF2-40B4-BE49-F238E27FC236}">
                  <a16:creationId xmlns:a16="http://schemas.microsoft.com/office/drawing/2014/main" id="{B339E370-EE96-B9A1-77CC-363A77CC37B0}"/>
                </a:ext>
              </a:extLst>
            </p:cNvPr>
            <p:cNvSpPr txBox="1"/>
            <p:nvPr/>
          </p:nvSpPr>
          <p:spPr>
            <a:xfrm>
              <a:off x="5063067" y="1819749"/>
              <a:ext cx="4216400" cy="371475"/>
            </a:xfrm>
            <a:prstGeom prst="rect">
              <a:avLst/>
            </a:prstGeom>
            <a:noFill/>
          </p:spPr>
          <p:txBody>
            <a:bodyPr wrap="square">
              <a:spAutoFit/>
            </a:bodyPr>
            <a:lstStyle/>
            <a:p>
              <a:r>
                <a:rPr lang="en-US" altLang="zh-TW" dirty="0"/>
                <a:t>Auto-correlation matrix A</a:t>
              </a:r>
              <a:r>
                <a:rPr lang="zh-TW" altLang="en-US" dirty="0"/>
                <a:t> </a:t>
              </a:r>
              <a:r>
                <a:rPr lang="en-US" altLang="zh-TW" dirty="0"/>
                <a:t>(</a:t>
              </a:r>
              <a:r>
                <a:rPr lang="en-US" altLang="zh-TW" sz="1800" dirty="0"/>
                <a:t>Hessian Matrix</a:t>
              </a:r>
              <a:r>
                <a:rPr lang="en-US" altLang="zh-TW" dirty="0"/>
                <a:t>)</a:t>
              </a:r>
              <a:endParaRPr lang="zh-TW" altLang="en-US" dirty="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a:t>Basic Feature Detection Algorithm (2/2)</a:t>
            </a:r>
            <a:endParaRPr lang="zh-TW" altLang="en-US"/>
          </a:p>
        </p:txBody>
      </p:sp>
      <p:sp>
        <p:nvSpPr>
          <p:cNvPr id="3" name="內容版面配置區 2"/>
          <p:cNvSpPr>
            <a:spLocks noGrp="1"/>
          </p:cNvSpPr>
          <p:nvPr>
            <p:ph idx="1"/>
          </p:nvPr>
        </p:nvSpPr>
        <p:spPr/>
        <p:txBody>
          <a:bodyPr/>
          <a:lstStyle/>
          <a:p>
            <a:r>
              <a:rPr lang="en-US" altLang="zh-TW" dirty="0"/>
              <a:t>Step 3: Convolve each of these images with a </a:t>
            </a:r>
            <a:r>
              <a:rPr lang="en-US" altLang="zh-TW" b="1" u="sng" dirty="0"/>
              <a:t>larger Gaussian </a:t>
            </a:r>
            <a:r>
              <a:rPr lang="en-US" altLang="zh-TW" dirty="0"/>
              <a:t>(the weighting kernel).</a:t>
            </a:r>
          </a:p>
          <a:p>
            <a:r>
              <a:rPr lang="en-US" altLang="zh-TW" dirty="0"/>
              <a:t>Step 4: Compute a </a:t>
            </a:r>
            <a:r>
              <a:rPr lang="en-US" altLang="zh-TW" b="1" u="sng" dirty="0"/>
              <a:t>scalar interest</a:t>
            </a:r>
            <a:r>
              <a:rPr lang="en-US" altLang="zh-TW" dirty="0"/>
              <a:t> measure using one of the </a:t>
            </a:r>
            <a:r>
              <a:rPr lang="en-US" altLang="zh-TW" b="1" u="sng" dirty="0"/>
              <a:t>formulas</a:t>
            </a:r>
            <a:r>
              <a:rPr lang="en-US" altLang="zh-TW" dirty="0"/>
              <a:t> discussed above.</a:t>
            </a:r>
          </a:p>
          <a:p>
            <a:r>
              <a:rPr lang="en-US" altLang="zh-TW" dirty="0"/>
              <a:t>Step 5: Find </a:t>
            </a:r>
            <a:r>
              <a:rPr lang="en-US" altLang="zh-TW" b="1" u="sng" dirty="0"/>
              <a:t>local maxima</a:t>
            </a:r>
            <a:r>
              <a:rPr lang="en-US" altLang="zh-TW" dirty="0"/>
              <a:t> </a:t>
            </a:r>
            <a:br>
              <a:rPr lang="en-US" altLang="zh-TW" dirty="0"/>
            </a:br>
            <a:r>
              <a:rPr lang="en-US" altLang="zh-TW" dirty="0"/>
              <a:t>above a certain </a:t>
            </a:r>
            <a:r>
              <a:rPr lang="en-US" altLang="zh-TW" b="1" u="sng" dirty="0"/>
              <a:t>threshold</a:t>
            </a:r>
            <a:r>
              <a:rPr lang="en-US" altLang="zh-TW" dirty="0"/>
              <a:t> and report them as </a:t>
            </a:r>
            <a:br>
              <a:rPr lang="en-US" altLang="zh-TW" dirty="0"/>
            </a:br>
            <a:r>
              <a:rPr lang="en-US" altLang="zh-TW" dirty="0"/>
              <a:t>detected </a:t>
            </a:r>
            <a:r>
              <a:rPr lang="en-US" altLang="zh-TW" b="1" u="sng" dirty="0"/>
              <a:t>feature point</a:t>
            </a:r>
            <a:r>
              <a:rPr lang="en-US" altLang="zh-TW" dirty="0"/>
              <a:t> locations.</a:t>
            </a:r>
            <a:endParaRPr lang="zh-TW" altLang="en-US" dirty="0"/>
          </a:p>
        </p:txBody>
      </p:sp>
      <p:sp>
        <p:nvSpPr>
          <p:cNvPr id="4" name="投影片編號版面配置區 3">
            <a:extLst>
              <a:ext uri="{FF2B5EF4-FFF2-40B4-BE49-F238E27FC236}">
                <a16:creationId xmlns:a16="http://schemas.microsoft.com/office/drawing/2014/main" id="{E8ED1A3F-57B4-ECE8-A1D8-5D084D462D11}"/>
              </a:ext>
            </a:extLst>
          </p:cNvPr>
          <p:cNvSpPr>
            <a:spLocks noGrp="1"/>
          </p:cNvSpPr>
          <p:nvPr>
            <p:ph type="sldNum" sz="quarter" idx="12"/>
          </p:nvPr>
        </p:nvSpPr>
        <p:spPr/>
        <p:txBody>
          <a:bodyPr/>
          <a:lstStyle/>
          <a:p>
            <a:fld id="{1336BF6D-2D3A-41BA-8F36-2BF2F35F56ED}" type="slidenum">
              <a:rPr lang="zh-TW" altLang="en-US" smtClean="0"/>
              <a:pPr/>
              <a:t>31</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a:t>Fun Time</a:t>
            </a:r>
            <a:endParaRPr lang="zh-TW" altLang="zh-TW"/>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a:p>
          <a:p>
            <a:pPr eaLnBrk="1" hangingPunct="1">
              <a:defRPr/>
            </a:pPr>
            <a:endParaRPr lang="en-US" altLang="zh-TW"/>
          </a:p>
        </p:txBody>
      </p:sp>
      <p:sp>
        <p:nvSpPr>
          <p:cNvPr id="2" name="投影片編號版面配置區 1"/>
          <p:cNvSpPr>
            <a:spLocks noGrp="1"/>
          </p:cNvSpPr>
          <p:nvPr>
            <p:ph type="sldNum" sz="quarter" idx="12"/>
          </p:nvPr>
        </p:nvSpPr>
        <p:spPr/>
        <p:txBody>
          <a:bodyPr/>
          <a:lstStyle/>
          <a:p>
            <a:fld id="{028E3F4F-51B2-42EE-AFA2-40C4572185CC}" type="slidenum">
              <a:rPr lang="en-US" smtClean="0"/>
              <a:t>32</a:t>
            </a:fld>
            <a:endParaRPr lang="en-US"/>
          </a:p>
        </p:txBody>
      </p:sp>
    </p:spTree>
    <p:extLst>
      <p:ext uri="{BB962C8B-B14F-4D97-AF65-F5344CB8AC3E}">
        <p14:creationId xmlns:p14="http://schemas.microsoft.com/office/powerpoint/2010/main" val="41160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Adaptive Non-maximal Suppression (ANMS) (1/2)</a:t>
            </a:r>
            <a:endParaRPr lang="zh-TW" altLang="en-US" dirty="0"/>
          </a:p>
        </p:txBody>
      </p:sp>
      <p:pic>
        <p:nvPicPr>
          <p:cNvPr id="4" name="圖片 3">
            <a:extLst>
              <a:ext uri="{FF2B5EF4-FFF2-40B4-BE49-F238E27FC236}">
                <a16:creationId xmlns:a16="http://schemas.microsoft.com/office/drawing/2014/main" id="{4A1E05D4-7E6E-4995-B2FD-D819CA9928E5}"/>
              </a:ext>
            </a:extLst>
          </p:cNvPr>
          <p:cNvPicPr>
            <a:picLocks noChangeAspect="1"/>
          </p:cNvPicPr>
          <p:nvPr/>
        </p:nvPicPr>
        <p:blipFill rotWithShape="1">
          <a:blip r:embed="rId3"/>
          <a:srcRect t="2030"/>
          <a:stretch/>
        </p:blipFill>
        <p:spPr>
          <a:xfrm>
            <a:off x="1241629" y="1417638"/>
            <a:ext cx="6743975" cy="5440362"/>
          </a:xfrm>
          <a:prstGeom prst="rect">
            <a:avLst/>
          </a:prstGeom>
        </p:spPr>
      </p:pic>
      <p:sp>
        <p:nvSpPr>
          <p:cNvPr id="3" name="投影片編號版面配置區 2">
            <a:extLst>
              <a:ext uri="{FF2B5EF4-FFF2-40B4-BE49-F238E27FC236}">
                <a16:creationId xmlns:a16="http://schemas.microsoft.com/office/drawing/2014/main" id="{61284615-301C-CFB3-2493-ADE477D56B2B}"/>
              </a:ext>
            </a:extLst>
          </p:cNvPr>
          <p:cNvSpPr>
            <a:spLocks noGrp="1"/>
          </p:cNvSpPr>
          <p:nvPr>
            <p:ph type="sldNum" sz="quarter" idx="12"/>
          </p:nvPr>
        </p:nvSpPr>
        <p:spPr/>
        <p:txBody>
          <a:bodyPr/>
          <a:lstStyle/>
          <a:p>
            <a:fld id="{1336BF6D-2D3A-41BA-8F36-2BF2F35F56ED}" type="slidenum">
              <a:rPr lang="zh-TW" altLang="en-US" smtClean="0"/>
              <a:pPr/>
              <a:t>33</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Adaptive Non-maximal Suppression (ANMS) (2/2)</a:t>
            </a:r>
            <a:endParaRPr lang="zh-TW" altLang="en-US" dirty="0"/>
          </a:p>
        </p:txBody>
      </p:sp>
      <p:sp>
        <p:nvSpPr>
          <p:cNvPr id="3" name="內容版面配置區 2"/>
          <p:cNvSpPr>
            <a:spLocks noGrp="1"/>
          </p:cNvSpPr>
          <p:nvPr>
            <p:ph idx="1"/>
          </p:nvPr>
        </p:nvSpPr>
        <p:spPr/>
        <p:txBody>
          <a:bodyPr/>
          <a:lstStyle/>
          <a:p>
            <a:r>
              <a:rPr lang="en-US" altLang="zh-TW" dirty="0"/>
              <a:t>Simply finding </a:t>
            </a:r>
            <a:r>
              <a:rPr lang="en-US" altLang="zh-TW" b="1" u="sng" dirty="0"/>
              <a:t>local maxima</a:t>
            </a:r>
            <a:r>
              <a:rPr lang="en-US" altLang="zh-TW" dirty="0"/>
              <a:t> -&gt; </a:t>
            </a:r>
            <a:br>
              <a:rPr lang="en-US" altLang="zh-TW" dirty="0"/>
            </a:br>
            <a:r>
              <a:rPr lang="en-US" altLang="zh-TW" b="1" u="sng" dirty="0"/>
              <a:t>uneven distribution </a:t>
            </a:r>
            <a:r>
              <a:rPr lang="en-US" altLang="zh-TW" dirty="0"/>
              <a:t>of feature points</a:t>
            </a:r>
          </a:p>
          <a:p>
            <a:r>
              <a:rPr lang="en-US" altLang="zh-TW" dirty="0"/>
              <a:t>Detect features that are:</a:t>
            </a:r>
          </a:p>
          <a:p>
            <a:pPr lvl="1"/>
            <a:r>
              <a:rPr lang="en-US" altLang="zh-TW" dirty="0"/>
              <a:t>Local maxima</a:t>
            </a:r>
          </a:p>
          <a:p>
            <a:pPr lvl="2"/>
            <a:r>
              <a:rPr lang="en-US" altLang="zh-TW" dirty="0"/>
              <a:t>Response value is greater than </a:t>
            </a:r>
            <a:br>
              <a:rPr lang="en-US" altLang="zh-TW" dirty="0"/>
            </a:br>
            <a:r>
              <a:rPr lang="en-US" altLang="zh-TW" dirty="0"/>
              <a:t>all of its </a:t>
            </a:r>
            <a:r>
              <a:rPr lang="en-US" altLang="zh-TW" b="1" u="sng" dirty="0"/>
              <a:t>neighbors within a radius </a:t>
            </a:r>
            <a:r>
              <a:rPr lang="en-US" altLang="zh-TW" b="1" i="1" u="sng" dirty="0"/>
              <a:t>r</a:t>
            </a:r>
            <a:endParaRPr lang="zh-TW" altLang="en-US" b="1" i="1" u="sng" dirty="0"/>
          </a:p>
        </p:txBody>
      </p:sp>
      <p:sp>
        <p:nvSpPr>
          <p:cNvPr id="4" name="投影片編號版面配置區 3">
            <a:extLst>
              <a:ext uri="{FF2B5EF4-FFF2-40B4-BE49-F238E27FC236}">
                <a16:creationId xmlns:a16="http://schemas.microsoft.com/office/drawing/2014/main" id="{8811C20A-32E1-3C2F-3BE4-05111C0A7D3B}"/>
              </a:ext>
            </a:extLst>
          </p:cNvPr>
          <p:cNvSpPr>
            <a:spLocks noGrp="1"/>
          </p:cNvSpPr>
          <p:nvPr>
            <p:ph type="sldNum" sz="quarter" idx="12"/>
          </p:nvPr>
        </p:nvSpPr>
        <p:spPr/>
        <p:txBody>
          <a:bodyPr/>
          <a:lstStyle/>
          <a:p>
            <a:fld id="{1336BF6D-2D3A-41BA-8F36-2BF2F35F56ED}" type="slidenum">
              <a:rPr lang="zh-TW" altLang="en-US" smtClean="0"/>
              <a:pPr/>
              <a:t>34</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6575" y="641218"/>
            <a:ext cx="5843392" cy="1143000"/>
          </a:xfrm>
        </p:spPr>
        <p:txBody>
          <a:bodyPr/>
          <a:lstStyle/>
          <a:p>
            <a:r>
              <a:rPr lang="en-US" altLang="zh-TW" dirty="0"/>
              <a:t>Measuring Repeatability</a:t>
            </a:r>
            <a:endParaRPr lang="zh-TW" altLang="en-US" dirty="0"/>
          </a:p>
        </p:txBody>
      </p:sp>
      <p:sp>
        <p:nvSpPr>
          <p:cNvPr id="3" name="內容版面配置區 2"/>
          <p:cNvSpPr>
            <a:spLocks noGrp="1"/>
          </p:cNvSpPr>
          <p:nvPr>
            <p:ph idx="1"/>
          </p:nvPr>
        </p:nvSpPr>
        <p:spPr>
          <a:xfrm>
            <a:off x="457200" y="2748084"/>
            <a:ext cx="8395568" cy="3034430"/>
          </a:xfrm>
        </p:spPr>
        <p:txBody>
          <a:bodyPr>
            <a:normAutofit lnSpcReduction="10000"/>
          </a:bodyPr>
          <a:lstStyle/>
          <a:p>
            <a:r>
              <a:rPr lang="en-US" altLang="zh-TW" dirty="0"/>
              <a:t>Which feature points should we use </a:t>
            </a:r>
            <a:br>
              <a:rPr lang="en-US" altLang="zh-TW" dirty="0"/>
            </a:br>
            <a:r>
              <a:rPr lang="en-US" altLang="zh-TW" dirty="0"/>
              <a:t>among the large number of </a:t>
            </a:r>
            <a:br>
              <a:rPr lang="en-US" altLang="zh-TW" dirty="0"/>
            </a:br>
            <a:r>
              <a:rPr lang="en-US" altLang="zh-TW" dirty="0"/>
              <a:t>detected feature points?</a:t>
            </a:r>
          </a:p>
          <a:p>
            <a:r>
              <a:rPr lang="en-US" altLang="zh-TW" b="1" u="sng" dirty="0">
                <a:solidFill>
                  <a:srgbClr val="FF0000"/>
                </a:solidFill>
              </a:rPr>
              <a:t>Measure repeatability </a:t>
            </a:r>
            <a:r>
              <a:rPr lang="en-US" altLang="zh-TW" dirty="0"/>
              <a:t>after applying </a:t>
            </a:r>
            <a:br>
              <a:rPr lang="en-US" altLang="zh-TW" dirty="0"/>
            </a:br>
            <a:r>
              <a:rPr lang="en-US" altLang="zh-TW" b="1" u="sng" dirty="0"/>
              <a:t>rotations</a:t>
            </a:r>
            <a:r>
              <a:rPr lang="en-US" altLang="zh-TW" dirty="0"/>
              <a:t>, </a:t>
            </a:r>
            <a:r>
              <a:rPr lang="en-US" altLang="zh-TW" b="1" u="sng" dirty="0"/>
              <a:t>scale</a:t>
            </a:r>
            <a:r>
              <a:rPr lang="en-US" altLang="zh-TW" dirty="0"/>
              <a:t> changes, illumination changes, </a:t>
            </a:r>
            <a:br>
              <a:rPr lang="en-US" altLang="zh-TW" dirty="0"/>
            </a:br>
            <a:r>
              <a:rPr lang="en-US" altLang="zh-TW" b="1" u="sng" dirty="0"/>
              <a:t>viewpoint</a:t>
            </a:r>
            <a:r>
              <a:rPr lang="en-US" altLang="zh-TW" dirty="0"/>
              <a:t> changes, and adding noise.</a:t>
            </a:r>
          </a:p>
        </p:txBody>
      </p:sp>
      <p:sp>
        <p:nvSpPr>
          <p:cNvPr id="4" name="投影片編號版面配置區 3">
            <a:extLst>
              <a:ext uri="{FF2B5EF4-FFF2-40B4-BE49-F238E27FC236}">
                <a16:creationId xmlns:a16="http://schemas.microsoft.com/office/drawing/2014/main" id="{40D23ED8-1CC5-915B-80D2-CB579C977C09}"/>
              </a:ext>
            </a:extLst>
          </p:cNvPr>
          <p:cNvSpPr>
            <a:spLocks noGrp="1"/>
          </p:cNvSpPr>
          <p:nvPr>
            <p:ph type="sldNum" sz="quarter" idx="12"/>
          </p:nvPr>
        </p:nvSpPr>
        <p:spPr/>
        <p:txBody>
          <a:bodyPr/>
          <a:lstStyle/>
          <a:p>
            <a:fld id="{1336BF6D-2D3A-41BA-8F36-2BF2F35F56ED}" type="slidenum">
              <a:rPr lang="zh-TW" altLang="en-US" smtClean="0"/>
              <a:pPr/>
              <a:t>35</a:t>
            </a:fld>
            <a:endParaRPr lang="zh-TW" altLang="en-US"/>
          </a:p>
        </p:txBody>
      </p:sp>
      <p:sp>
        <p:nvSpPr>
          <p:cNvPr id="6" name="文字方塊 5">
            <a:extLst>
              <a:ext uri="{FF2B5EF4-FFF2-40B4-BE49-F238E27FC236}">
                <a16:creationId xmlns:a16="http://schemas.microsoft.com/office/drawing/2014/main" id="{6597DE53-5548-02C8-C787-A01D6AE64ED8}"/>
              </a:ext>
            </a:extLst>
          </p:cNvPr>
          <p:cNvSpPr txBox="1"/>
          <p:nvPr/>
        </p:nvSpPr>
        <p:spPr>
          <a:xfrm>
            <a:off x="0" y="6533770"/>
            <a:ext cx="6661759" cy="369332"/>
          </a:xfrm>
          <a:prstGeom prst="rect">
            <a:avLst/>
          </a:prstGeom>
          <a:noFill/>
        </p:spPr>
        <p:txBody>
          <a:bodyPr wrap="square">
            <a:spAutoFit/>
          </a:bodyPr>
          <a:lstStyle/>
          <a:p>
            <a:r>
              <a:rPr lang="en-US" altLang="zh-TW" dirty="0"/>
              <a:t>fig from: </a:t>
            </a:r>
            <a:r>
              <a:rPr lang="en-US" altLang="zh-TW" dirty="0">
                <a:hlinkClick r:id="rId3"/>
              </a:rPr>
              <a:t>https://www.uplay.it/en/gioco-da-tavolo-witchcraft-.html</a:t>
            </a:r>
            <a:r>
              <a:rPr lang="en-US" altLang="zh-TW" dirty="0"/>
              <a:t> </a:t>
            </a:r>
          </a:p>
        </p:txBody>
      </p:sp>
      <p:grpSp>
        <p:nvGrpSpPr>
          <p:cNvPr id="8" name="群組 7">
            <a:extLst>
              <a:ext uri="{FF2B5EF4-FFF2-40B4-BE49-F238E27FC236}">
                <a16:creationId xmlns:a16="http://schemas.microsoft.com/office/drawing/2014/main" id="{E17D2DDC-BAD8-ABB9-E4F1-BEA259F74B6A}"/>
              </a:ext>
            </a:extLst>
          </p:cNvPr>
          <p:cNvGrpSpPr/>
          <p:nvPr/>
        </p:nvGrpSpPr>
        <p:grpSpPr>
          <a:xfrm>
            <a:off x="5999967" y="103121"/>
            <a:ext cx="2987458" cy="2219195"/>
            <a:chOff x="5999967" y="103121"/>
            <a:chExt cx="2987458" cy="2219195"/>
          </a:xfrm>
        </p:grpSpPr>
        <p:pic>
          <p:nvPicPr>
            <p:cNvPr id="1026" name="Picture 2">
              <a:extLst>
                <a:ext uri="{FF2B5EF4-FFF2-40B4-BE49-F238E27FC236}">
                  <a16:creationId xmlns:a16="http://schemas.microsoft.com/office/drawing/2014/main" id="{D5BD2AB0-2402-F17F-ADCC-9BA4E4AED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230" y="103121"/>
              <a:ext cx="2219195" cy="2219195"/>
            </a:xfrm>
            <a:prstGeom prst="rect">
              <a:avLst/>
            </a:prstGeom>
            <a:noFill/>
            <a:extLst>
              <a:ext uri="{909E8E84-426E-40DD-AFC4-6F175D3DCCD1}">
                <a14:hiddenFill xmlns:a14="http://schemas.microsoft.com/office/drawing/2010/main">
                  <a:solidFill>
                    <a:srgbClr val="FFFFFF"/>
                  </a:solidFill>
                </a14:hiddenFill>
              </a:ext>
            </a:extLst>
          </p:spPr>
        </p:pic>
        <p:sp>
          <p:nvSpPr>
            <p:cNvPr id="7" name="箭號: 向右 6">
              <a:extLst>
                <a:ext uri="{FF2B5EF4-FFF2-40B4-BE49-F238E27FC236}">
                  <a16:creationId xmlns:a16="http://schemas.microsoft.com/office/drawing/2014/main" id="{5038A787-5C09-34C8-3D48-595ED1FA761F}"/>
                </a:ext>
              </a:extLst>
            </p:cNvPr>
            <p:cNvSpPr/>
            <p:nvPr/>
          </p:nvSpPr>
          <p:spPr>
            <a:xfrm>
              <a:off x="5999967" y="1075486"/>
              <a:ext cx="661792" cy="448134"/>
            </a:xfrm>
            <a:prstGeom prst="rightArrow">
              <a:avLst/>
            </a:prstGeom>
            <a:solidFill>
              <a:srgbClr val="4F81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pic>
        <p:nvPicPr>
          <p:cNvPr id="1036" name="Picture 12" descr="Vector brush painted sign no hand drawn style illustration with a grunge effect sign no">
            <a:extLst>
              <a:ext uri="{FF2B5EF4-FFF2-40B4-BE49-F238E27FC236}">
                <a16:creationId xmlns:a16="http://schemas.microsoft.com/office/drawing/2014/main" id="{2C5E9A69-76E3-E404-23DB-34B5B6890C0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5929660" y="-600902"/>
            <a:ext cx="3800910" cy="3800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animEffect transition="in" filter="barn(inVertical)">
                                      <p:cBhvr>
                                        <p:cTn id="12"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Scale Invariance (1/2)</a:t>
            </a:r>
            <a:endParaRPr lang="zh-TW" altLang="en-US" dirty="0"/>
          </a:p>
        </p:txBody>
      </p:sp>
      <p:sp>
        <p:nvSpPr>
          <p:cNvPr id="3" name="內容版面配置區 2"/>
          <p:cNvSpPr>
            <a:spLocks noGrp="1"/>
          </p:cNvSpPr>
          <p:nvPr>
            <p:ph idx="1"/>
          </p:nvPr>
        </p:nvSpPr>
        <p:spPr/>
        <p:txBody>
          <a:bodyPr/>
          <a:lstStyle/>
          <a:p>
            <a:r>
              <a:rPr lang="en-US" altLang="zh-TW" dirty="0"/>
              <a:t>Problem: if no good feature points in image?</a:t>
            </a:r>
          </a:p>
          <a:p>
            <a:r>
              <a:rPr lang="en-US" altLang="zh-TW" dirty="0"/>
              <a:t>Solution: multi-scale</a:t>
            </a:r>
            <a:endParaRPr lang="zh-TW" altLang="en-US" dirty="0"/>
          </a:p>
        </p:txBody>
      </p:sp>
      <p:pic>
        <p:nvPicPr>
          <p:cNvPr id="5" name="圖片 4">
            <a:extLst>
              <a:ext uri="{FF2B5EF4-FFF2-40B4-BE49-F238E27FC236}">
                <a16:creationId xmlns:a16="http://schemas.microsoft.com/office/drawing/2014/main" id="{0149E17C-AEA2-4C73-B229-2134C6CFC028}"/>
              </a:ext>
            </a:extLst>
          </p:cNvPr>
          <p:cNvPicPr>
            <a:picLocks noChangeAspect="1"/>
          </p:cNvPicPr>
          <p:nvPr/>
        </p:nvPicPr>
        <p:blipFill>
          <a:blip r:embed="rId3"/>
          <a:stretch>
            <a:fillRect/>
          </a:stretch>
        </p:blipFill>
        <p:spPr>
          <a:xfrm>
            <a:off x="1115616" y="2704483"/>
            <a:ext cx="7056784" cy="4115220"/>
          </a:xfrm>
          <a:prstGeom prst="rect">
            <a:avLst/>
          </a:prstGeom>
        </p:spPr>
      </p:pic>
      <p:sp>
        <p:nvSpPr>
          <p:cNvPr id="4" name="投影片編號版面配置區 3">
            <a:extLst>
              <a:ext uri="{FF2B5EF4-FFF2-40B4-BE49-F238E27FC236}">
                <a16:creationId xmlns:a16="http://schemas.microsoft.com/office/drawing/2014/main" id="{4438C655-5D0E-DD57-C0FC-A474E1A83DF5}"/>
              </a:ext>
            </a:extLst>
          </p:cNvPr>
          <p:cNvSpPr>
            <a:spLocks noGrp="1"/>
          </p:cNvSpPr>
          <p:nvPr>
            <p:ph type="sldNum" sz="quarter" idx="12"/>
          </p:nvPr>
        </p:nvSpPr>
        <p:spPr/>
        <p:txBody>
          <a:bodyPr/>
          <a:lstStyle/>
          <a:p>
            <a:fld id="{1336BF6D-2D3A-41BA-8F36-2BF2F35F56ED}" type="slidenum">
              <a:rPr lang="zh-TW" altLang="en-US" smtClean="0"/>
              <a:pPr/>
              <a:t>36</a:t>
            </a:fld>
            <a:endParaRPr lang="zh-TW" altLang="en-US"/>
          </a:p>
        </p:txBody>
      </p:sp>
      <p:sp>
        <p:nvSpPr>
          <p:cNvPr id="6" name="矩形 5">
            <a:extLst>
              <a:ext uri="{FF2B5EF4-FFF2-40B4-BE49-F238E27FC236}">
                <a16:creationId xmlns:a16="http://schemas.microsoft.com/office/drawing/2014/main" id="{18C39EEB-4DE0-0B75-2DF0-BF33A9B46AD9}"/>
              </a:ext>
            </a:extLst>
          </p:cNvPr>
          <p:cNvSpPr/>
          <p:nvPr/>
        </p:nvSpPr>
        <p:spPr>
          <a:xfrm>
            <a:off x="2255450" y="5977467"/>
            <a:ext cx="2858416" cy="331258"/>
          </a:xfrm>
          <a:prstGeom prst="rect">
            <a:avLst/>
          </a:prstGeom>
          <a:solidFill>
            <a:srgbClr val="00B05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Scale Invariance (2/2)</a:t>
            </a:r>
            <a:endParaRPr lang="zh-TW" altLang="en-US"/>
          </a:p>
        </p:txBody>
      </p:sp>
      <p:pic>
        <p:nvPicPr>
          <p:cNvPr id="7" name="圖片 6">
            <a:extLst>
              <a:ext uri="{FF2B5EF4-FFF2-40B4-BE49-F238E27FC236}">
                <a16:creationId xmlns:a16="http://schemas.microsoft.com/office/drawing/2014/main" id="{46639306-346E-45EB-97DB-7DA154A7D295}"/>
              </a:ext>
            </a:extLst>
          </p:cNvPr>
          <p:cNvPicPr>
            <a:picLocks noChangeAspect="1"/>
          </p:cNvPicPr>
          <p:nvPr/>
        </p:nvPicPr>
        <p:blipFill>
          <a:blip r:embed="rId3"/>
          <a:stretch>
            <a:fillRect/>
          </a:stretch>
        </p:blipFill>
        <p:spPr>
          <a:xfrm>
            <a:off x="-36512" y="1988840"/>
            <a:ext cx="9217024" cy="3860534"/>
          </a:xfrm>
          <a:prstGeom prst="rect">
            <a:avLst/>
          </a:prstGeom>
        </p:spPr>
      </p:pic>
      <p:sp>
        <p:nvSpPr>
          <p:cNvPr id="4" name="投影片編號版面配置區 3">
            <a:extLst>
              <a:ext uri="{FF2B5EF4-FFF2-40B4-BE49-F238E27FC236}">
                <a16:creationId xmlns:a16="http://schemas.microsoft.com/office/drawing/2014/main" id="{78E77B5F-92B7-1C1C-67F8-FE79A6053FDA}"/>
              </a:ext>
            </a:extLst>
          </p:cNvPr>
          <p:cNvSpPr>
            <a:spLocks noGrp="1"/>
          </p:cNvSpPr>
          <p:nvPr>
            <p:ph type="sldNum" sz="quarter" idx="12"/>
          </p:nvPr>
        </p:nvSpPr>
        <p:spPr/>
        <p:txBody>
          <a:bodyPr/>
          <a:lstStyle/>
          <a:p>
            <a:fld id="{1336BF6D-2D3A-41BA-8F36-2BF2F35F56ED}" type="slidenum">
              <a:rPr lang="zh-TW" altLang="en-US" smtClean="0"/>
              <a:pPr/>
              <a:t>37</a:t>
            </a:fld>
            <a:endParaRPr lang="zh-TW" altLang="en-US"/>
          </a:p>
        </p:txBody>
      </p:sp>
      <p:grpSp>
        <p:nvGrpSpPr>
          <p:cNvPr id="11" name="群組 10">
            <a:extLst>
              <a:ext uri="{FF2B5EF4-FFF2-40B4-BE49-F238E27FC236}">
                <a16:creationId xmlns:a16="http://schemas.microsoft.com/office/drawing/2014/main" id="{3D243598-4229-D546-FA6D-67973067C05F}"/>
              </a:ext>
            </a:extLst>
          </p:cNvPr>
          <p:cNvGrpSpPr/>
          <p:nvPr/>
        </p:nvGrpSpPr>
        <p:grpSpPr>
          <a:xfrm>
            <a:off x="4239125" y="1761837"/>
            <a:ext cx="4898189" cy="379400"/>
            <a:chOff x="4315326" y="4416167"/>
            <a:chExt cx="4898189" cy="379400"/>
          </a:xfrm>
        </p:grpSpPr>
        <p:sp>
          <p:nvSpPr>
            <p:cNvPr id="6" name="文字方塊 5">
              <a:extLst>
                <a:ext uri="{FF2B5EF4-FFF2-40B4-BE49-F238E27FC236}">
                  <a16:creationId xmlns:a16="http://schemas.microsoft.com/office/drawing/2014/main" id="{C9BEE837-A21A-90D8-8BB5-A86D962B5668}"/>
                </a:ext>
              </a:extLst>
            </p:cNvPr>
            <p:cNvSpPr txBox="1"/>
            <p:nvPr/>
          </p:nvSpPr>
          <p:spPr>
            <a:xfrm>
              <a:off x="4315326" y="4416167"/>
              <a:ext cx="965200" cy="379400"/>
            </a:xfrm>
            <a:prstGeom prst="rect">
              <a:avLst/>
            </a:prstGeom>
            <a:noFill/>
          </p:spPr>
          <p:txBody>
            <a:bodyPr wrap="square">
              <a:spAutoFit/>
            </a:bodyPr>
            <a:lstStyle/>
            <a:p>
              <a:r>
                <a:rPr lang="en-US" altLang="zh-CN" dirty="0">
                  <a:solidFill>
                    <a:srgbClr val="0070C0"/>
                  </a:solidFill>
                </a:rPr>
                <a:t>Harris</a:t>
              </a:r>
              <a:endParaRPr lang="zh-TW" altLang="en-US" dirty="0">
                <a:solidFill>
                  <a:srgbClr val="0070C0"/>
                </a:solidFill>
              </a:endParaRPr>
            </a:p>
          </p:txBody>
        </p:sp>
        <p:sp>
          <p:nvSpPr>
            <p:cNvPr id="10" name="文字方塊 9">
              <a:extLst>
                <a:ext uri="{FF2B5EF4-FFF2-40B4-BE49-F238E27FC236}">
                  <a16:creationId xmlns:a16="http://schemas.microsoft.com/office/drawing/2014/main" id="{03247CB1-1F2E-F729-00D8-A15C0C5A3CEB}"/>
                </a:ext>
              </a:extLst>
            </p:cNvPr>
            <p:cNvSpPr txBox="1"/>
            <p:nvPr/>
          </p:nvSpPr>
          <p:spPr>
            <a:xfrm>
              <a:off x="6236369" y="4416167"/>
              <a:ext cx="2977146" cy="379400"/>
            </a:xfrm>
            <a:prstGeom prst="rect">
              <a:avLst/>
            </a:prstGeom>
            <a:noFill/>
          </p:spPr>
          <p:txBody>
            <a:bodyPr wrap="square" rtlCol="0">
              <a:spAutoFit/>
            </a:bodyPr>
            <a:lstStyle/>
            <a:p>
              <a:r>
                <a:rPr lang="en-US" altLang="zh-TW" dirty="0" err="1">
                  <a:solidFill>
                    <a:srgbClr val="0070C0"/>
                  </a:solidFill>
                </a:rPr>
                <a:t>DoG</a:t>
              </a:r>
              <a:r>
                <a:rPr lang="en-US" altLang="zh-TW" dirty="0">
                  <a:solidFill>
                    <a:srgbClr val="0070C0"/>
                  </a:solidFill>
                </a:rPr>
                <a:t>: Difference of Gaussian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AD5D78-400B-4395-AB2D-3F0653078DC8}"/>
              </a:ext>
            </a:extLst>
          </p:cNvPr>
          <p:cNvSpPr>
            <a:spLocks noGrp="1"/>
          </p:cNvSpPr>
          <p:nvPr>
            <p:ph type="title"/>
          </p:nvPr>
        </p:nvSpPr>
        <p:spPr/>
        <p:txBody>
          <a:bodyPr/>
          <a:lstStyle/>
          <a:p>
            <a:r>
              <a:rPr lang="en-US" altLang="zh-TW" dirty="0"/>
              <a:t>Rotational Invariance</a:t>
            </a:r>
            <a:endParaRPr lang="zh-TW" altLang="en-US" dirty="0"/>
          </a:p>
        </p:txBody>
      </p:sp>
      <p:sp>
        <p:nvSpPr>
          <p:cNvPr id="3" name="內容版面配置區 2">
            <a:extLst>
              <a:ext uri="{FF2B5EF4-FFF2-40B4-BE49-F238E27FC236}">
                <a16:creationId xmlns:a16="http://schemas.microsoft.com/office/drawing/2014/main" id="{A191C2C3-690E-428D-A985-52E544516405}"/>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A4EDC14C-0871-41E6-BD62-B5CABEE54863}"/>
              </a:ext>
            </a:extLst>
          </p:cNvPr>
          <p:cNvPicPr>
            <a:picLocks noChangeAspect="1"/>
          </p:cNvPicPr>
          <p:nvPr/>
        </p:nvPicPr>
        <p:blipFill>
          <a:blip r:embed="rId3"/>
          <a:stretch>
            <a:fillRect/>
          </a:stretch>
        </p:blipFill>
        <p:spPr>
          <a:xfrm>
            <a:off x="0" y="1216133"/>
            <a:ext cx="9144000" cy="4425734"/>
          </a:xfrm>
          <a:prstGeom prst="rect">
            <a:avLst/>
          </a:prstGeom>
        </p:spPr>
      </p:pic>
      <p:sp>
        <p:nvSpPr>
          <p:cNvPr id="4" name="投影片編號版面配置區 3">
            <a:extLst>
              <a:ext uri="{FF2B5EF4-FFF2-40B4-BE49-F238E27FC236}">
                <a16:creationId xmlns:a16="http://schemas.microsoft.com/office/drawing/2014/main" id="{16C55510-55C5-A0EC-8033-8DAB425639CF}"/>
              </a:ext>
            </a:extLst>
          </p:cNvPr>
          <p:cNvSpPr>
            <a:spLocks noGrp="1"/>
          </p:cNvSpPr>
          <p:nvPr>
            <p:ph type="sldNum" sz="quarter" idx="12"/>
          </p:nvPr>
        </p:nvSpPr>
        <p:spPr/>
        <p:txBody>
          <a:bodyPr/>
          <a:lstStyle/>
          <a:p>
            <a:fld id="{1336BF6D-2D3A-41BA-8F36-2BF2F35F56ED}" type="slidenum">
              <a:rPr lang="zh-TW" altLang="en-US" smtClean="0"/>
              <a:pPr/>
              <a:t>38</a:t>
            </a:fld>
            <a:endParaRPr lang="zh-TW" altLang="en-US"/>
          </a:p>
        </p:txBody>
      </p:sp>
      <p:sp>
        <p:nvSpPr>
          <p:cNvPr id="7" name="文字方塊 6">
            <a:extLst>
              <a:ext uri="{FF2B5EF4-FFF2-40B4-BE49-F238E27FC236}">
                <a16:creationId xmlns:a16="http://schemas.microsoft.com/office/drawing/2014/main" id="{037BD95A-1948-C033-6476-14A31D571398}"/>
              </a:ext>
            </a:extLst>
          </p:cNvPr>
          <p:cNvSpPr txBox="1"/>
          <p:nvPr/>
        </p:nvSpPr>
        <p:spPr>
          <a:xfrm>
            <a:off x="6773335" y="3205434"/>
            <a:ext cx="2286000" cy="379399"/>
          </a:xfrm>
          <a:prstGeom prst="rect">
            <a:avLst/>
          </a:prstGeom>
          <a:noFill/>
        </p:spPr>
        <p:txBody>
          <a:bodyPr wrap="square">
            <a:spAutoFit/>
          </a:bodyPr>
          <a:lstStyle/>
          <a:p>
            <a:r>
              <a:rPr lang="en-US" altLang="zh-TW" dirty="0">
                <a:solidFill>
                  <a:srgbClr val="0070C0"/>
                </a:solidFill>
              </a:rPr>
              <a:t>dominant orientation</a:t>
            </a:r>
            <a:endParaRPr lang="zh-TW" altLang="en-US" dirty="0">
              <a:solidFill>
                <a:srgbClr val="0070C0"/>
              </a:solidFill>
            </a:endParaRPr>
          </a:p>
        </p:txBody>
      </p:sp>
    </p:spTree>
    <p:extLst>
      <p:ext uri="{BB962C8B-B14F-4D97-AF65-F5344CB8AC3E}">
        <p14:creationId xmlns:p14="http://schemas.microsoft.com/office/powerpoint/2010/main" val="611915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03F8F4-9664-4267-B7D5-FE08F4268D51}"/>
              </a:ext>
            </a:extLst>
          </p:cNvPr>
          <p:cNvSpPr>
            <a:spLocks noGrp="1"/>
          </p:cNvSpPr>
          <p:nvPr>
            <p:ph type="title"/>
          </p:nvPr>
        </p:nvSpPr>
        <p:spPr/>
        <p:txBody>
          <a:bodyPr/>
          <a:lstStyle/>
          <a:p>
            <a:r>
              <a:rPr lang="en-US" altLang="zh-TW" dirty="0"/>
              <a:t>Affine Invariance</a:t>
            </a:r>
            <a:endParaRPr lang="zh-TW" altLang="en-US" dirty="0"/>
          </a:p>
        </p:txBody>
      </p:sp>
      <p:pic>
        <p:nvPicPr>
          <p:cNvPr id="5" name="圖片 4">
            <a:extLst>
              <a:ext uri="{FF2B5EF4-FFF2-40B4-BE49-F238E27FC236}">
                <a16:creationId xmlns:a16="http://schemas.microsoft.com/office/drawing/2014/main" id="{656D0646-B38C-4C29-9ACA-4E5013FCD0D9}"/>
              </a:ext>
            </a:extLst>
          </p:cNvPr>
          <p:cNvPicPr>
            <a:picLocks noChangeAspect="1"/>
          </p:cNvPicPr>
          <p:nvPr/>
        </p:nvPicPr>
        <p:blipFill>
          <a:blip r:embed="rId3"/>
          <a:stretch>
            <a:fillRect/>
          </a:stretch>
        </p:blipFill>
        <p:spPr>
          <a:xfrm>
            <a:off x="-165160" y="1913738"/>
            <a:ext cx="9474320" cy="3339937"/>
          </a:xfrm>
          <a:prstGeom prst="rect">
            <a:avLst/>
          </a:prstGeom>
        </p:spPr>
      </p:pic>
      <p:sp>
        <p:nvSpPr>
          <p:cNvPr id="4" name="投影片編號版面配置區 3">
            <a:extLst>
              <a:ext uri="{FF2B5EF4-FFF2-40B4-BE49-F238E27FC236}">
                <a16:creationId xmlns:a16="http://schemas.microsoft.com/office/drawing/2014/main" id="{0A1BDA9E-29A0-4E40-2EC0-A58D058C686F}"/>
              </a:ext>
            </a:extLst>
          </p:cNvPr>
          <p:cNvSpPr>
            <a:spLocks noGrp="1"/>
          </p:cNvSpPr>
          <p:nvPr>
            <p:ph type="sldNum" sz="quarter" idx="12"/>
          </p:nvPr>
        </p:nvSpPr>
        <p:spPr/>
        <p:txBody>
          <a:bodyPr/>
          <a:lstStyle/>
          <a:p>
            <a:fld id="{1336BF6D-2D3A-41BA-8F36-2BF2F35F56ED}" type="slidenum">
              <a:rPr lang="zh-TW" altLang="en-US" smtClean="0"/>
              <a:pPr/>
              <a:t>39</a:t>
            </a:fld>
            <a:endParaRPr lang="zh-TW" altLang="en-US"/>
          </a:p>
        </p:txBody>
      </p:sp>
    </p:spTree>
    <p:extLst>
      <p:ext uri="{BB962C8B-B14F-4D97-AF65-F5344CB8AC3E}">
        <p14:creationId xmlns:p14="http://schemas.microsoft.com/office/powerpoint/2010/main" val="63023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a:t>Feature Detection and Matching (1/4)</a:t>
            </a:r>
            <a:endParaRPr lang="zh-TW" altLang="en-US"/>
          </a:p>
        </p:txBody>
      </p:sp>
      <p:sp>
        <p:nvSpPr>
          <p:cNvPr id="4" name="投影片編號版面配置區 3">
            <a:extLst>
              <a:ext uri="{FF2B5EF4-FFF2-40B4-BE49-F238E27FC236}">
                <a16:creationId xmlns:a16="http://schemas.microsoft.com/office/drawing/2014/main" id="{337560EA-58CC-AF9B-A660-3D35F7A975D5}"/>
              </a:ext>
            </a:extLst>
          </p:cNvPr>
          <p:cNvSpPr>
            <a:spLocks noGrp="1"/>
          </p:cNvSpPr>
          <p:nvPr>
            <p:ph type="sldNum" sz="quarter" idx="12"/>
          </p:nvPr>
        </p:nvSpPr>
        <p:spPr/>
        <p:txBody>
          <a:bodyPr/>
          <a:lstStyle/>
          <a:p>
            <a:fld id="{1336BF6D-2D3A-41BA-8F36-2BF2F35F56ED}" type="slidenum">
              <a:rPr lang="zh-TW" altLang="en-US" smtClean="0"/>
              <a:pPr/>
              <a:t>4</a:t>
            </a:fld>
            <a:endParaRPr lang="zh-TW" altLang="en-US"/>
          </a:p>
        </p:txBody>
      </p:sp>
      <p:sp>
        <p:nvSpPr>
          <p:cNvPr id="5" name="矩形 4">
            <a:extLst>
              <a:ext uri="{FF2B5EF4-FFF2-40B4-BE49-F238E27FC236}">
                <a16:creationId xmlns:a16="http://schemas.microsoft.com/office/drawing/2014/main" id="{979FB570-D216-A014-1A2F-55B49D1161AB}"/>
              </a:ext>
            </a:extLst>
          </p:cNvPr>
          <p:cNvSpPr/>
          <p:nvPr/>
        </p:nvSpPr>
        <p:spPr>
          <a:xfrm>
            <a:off x="835573" y="1600200"/>
            <a:ext cx="4020205" cy="575441"/>
          </a:xfrm>
          <a:prstGeom prst="rect">
            <a:avLst/>
          </a:prstGeom>
          <a:solidFill>
            <a:srgbClr val="FFFF00">
              <a:alpha val="1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6" name="內容版面配置區 2">
            <a:extLst>
              <a:ext uri="{FF2B5EF4-FFF2-40B4-BE49-F238E27FC236}">
                <a16:creationId xmlns:a16="http://schemas.microsoft.com/office/drawing/2014/main" id="{41B5EF48-9E78-83FF-A001-32FA041746A7}"/>
              </a:ext>
            </a:extLst>
          </p:cNvPr>
          <p:cNvSpPr txBox="1">
            <a:spLocks/>
          </p:cNvSpPr>
          <p:nvPr/>
        </p:nvSpPr>
        <p:spPr>
          <a:xfrm>
            <a:off x="781740" y="3722182"/>
            <a:ext cx="3326524" cy="5794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dirty="0"/>
              <a:t>7.4 Segmentation</a:t>
            </a:r>
            <a:endParaRPr lang="zh-TW" altLang="en-US" dirty="0"/>
          </a:p>
        </p:txBody>
      </p:sp>
      <p:sp>
        <p:nvSpPr>
          <p:cNvPr id="7" name="內容版面配置區 2">
            <a:extLst>
              <a:ext uri="{FF2B5EF4-FFF2-40B4-BE49-F238E27FC236}">
                <a16:creationId xmlns:a16="http://schemas.microsoft.com/office/drawing/2014/main" id="{B4DC9E5D-6F6A-35EA-8570-953C7509A05C}"/>
              </a:ext>
            </a:extLst>
          </p:cNvPr>
          <p:cNvSpPr txBox="1">
            <a:spLocks/>
          </p:cNvSpPr>
          <p:nvPr/>
        </p:nvSpPr>
        <p:spPr>
          <a:xfrm>
            <a:off x="835572" y="1628799"/>
            <a:ext cx="4020205" cy="4964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dirty="0"/>
              <a:t>7.1 Points and patches</a:t>
            </a:r>
          </a:p>
        </p:txBody>
      </p:sp>
      <p:sp>
        <p:nvSpPr>
          <p:cNvPr id="8" name="內容版面配置區 2">
            <a:extLst>
              <a:ext uri="{FF2B5EF4-FFF2-40B4-BE49-F238E27FC236}">
                <a16:creationId xmlns:a16="http://schemas.microsoft.com/office/drawing/2014/main" id="{5F7A30F4-303C-AE18-8322-FE18961F0504}"/>
              </a:ext>
            </a:extLst>
          </p:cNvPr>
          <p:cNvSpPr txBox="1">
            <a:spLocks/>
          </p:cNvSpPr>
          <p:nvPr/>
        </p:nvSpPr>
        <p:spPr>
          <a:xfrm>
            <a:off x="781740" y="2336384"/>
            <a:ext cx="4127867" cy="4964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dirty="0"/>
              <a:t>7.2 Edges</a:t>
            </a:r>
            <a:r>
              <a:rPr lang="zh-TW" altLang="en-US" dirty="0"/>
              <a:t> </a:t>
            </a:r>
            <a:r>
              <a:rPr lang="en-US" altLang="zh-TW" dirty="0"/>
              <a:t>and contours</a:t>
            </a:r>
          </a:p>
        </p:txBody>
      </p:sp>
      <p:sp>
        <p:nvSpPr>
          <p:cNvPr id="9" name="內容版面配置區 2">
            <a:extLst>
              <a:ext uri="{FF2B5EF4-FFF2-40B4-BE49-F238E27FC236}">
                <a16:creationId xmlns:a16="http://schemas.microsoft.com/office/drawing/2014/main" id="{05A6688E-AF57-DBCB-A594-BB8FBDE95412}"/>
              </a:ext>
            </a:extLst>
          </p:cNvPr>
          <p:cNvSpPr txBox="1">
            <a:spLocks/>
          </p:cNvSpPr>
          <p:nvPr/>
        </p:nvSpPr>
        <p:spPr>
          <a:xfrm>
            <a:off x="781740" y="3014597"/>
            <a:ext cx="5123793" cy="4964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dirty="0"/>
              <a:t>7.3 Lines and vanishing points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a:t>Maximally Stable Extremal Region (MSER)</a:t>
            </a:r>
            <a:endParaRPr lang="zh-TW" altLang="en-US"/>
          </a:p>
        </p:txBody>
      </p:sp>
      <p:sp>
        <p:nvSpPr>
          <p:cNvPr id="3" name="內容版面配置區 2"/>
          <p:cNvSpPr>
            <a:spLocks noGrp="1"/>
          </p:cNvSpPr>
          <p:nvPr>
            <p:ph idx="1"/>
          </p:nvPr>
        </p:nvSpPr>
        <p:spPr/>
        <p:txBody>
          <a:bodyPr/>
          <a:lstStyle/>
          <a:p>
            <a:r>
              <a:rPr lang="en-US" altLang="zh-TW" dirty="0"/>
              <a:t>Only work for </a:t>
            </a:r>
            <a:r>
              <a:rPr lang="en-US" altLang="zh-TW" b="1" u="sng" dirty="0"/>
              <a:t>grayscale</a:t>
            </a:r>
            <a:r>
              <a:rPr lang="en-US" altLang="zh-TW" dirty="0"/>
              <a:t> images</a:t>
            </a:r>
          </a:p>
          <a:p>
            <a:r>
              <a:rPr lang="en-US" altLang="zh-TW" b="1" u="sng" dirty="0"/>
              <a:t>Incrementally</a:t>
            </a:r>
            <a:r>
              <a:rPr lang="en-US" altLang="zh-TW" dirty="0"/>
              <a:t> add pixels </a:t>
            </a:r>
            <a:br>
              <a:rPr lang="en-US" altLang="zh-TW" dirty="0"/>
            </a:br>
            <a:r>
              <a:rPr lang="en-US" altLang="zh-TW" dirty="0"/>
              <a:t>as the </a:t>
            </a:r>
            <a:r>
              <a:rPr lang="en-US" altLang="zh-TW" b="1" u="sng" dirty="0"/>
              <a:t>threshold</a:t>
            </a:r>
            <a:r>
              <a:rPr lang="en-US" altLang="zh-TW" dirty="0"/>
              <a:t> is changed.</a:t>
            </a:r>
          </a:p>
          <a:p>
            <a:r>
              <a:rPr lang="en-US" altLang="zh-TW" dirty="0">
                <a:highlight>
                  <a:srgbClr val="FFFF00"/>
                </a:highlight>
              </a:rPr>
              <a:t>Maximally stable</a:t>
            </a:r>
            <a:r>
              <a:rPr lang="en-US" altLang="zh-TW" dirty="0"/>
              <a:t>: </a:t>
            </a:r>
            <a:r>
              <a:rPr lang="en-US" altLang="zh-TW" b="1" u="sng" dirty="0"/>
              <a:t>changing rate of area </a:t>
            </a:r>
            <a:br>
              <a:rPr lang="en-US" altLang="zh-TW" dirty="0"/>
            </a:br>
            <a:r>
              <a:rPr lang="en-US" altLang="zh-TW" dirty="0"/>
              <a:t>with respect to the </a:t>
            </a:r>
            <a:r>
              <a:rPr lang="en-US" altLang="zh-TW" b="1" u="sng" dirty="0"/>
              <a:t>threshold</a:t>
            </a:r>
            <a:r>
              <a:rPr lang="en-US" altLang="zh-TW" dirty="0"/>
              <a:t> is </a:t>
            </a:r>
            <a:r>
              <a:rPr lang="en-US" altLang="zh-TW" b="1" u="sng" dirty="0"/>
              <a:t>minimal</a:t>
            </a:r>
            <a:endParaRPr lang="zh-TW" altLang="en-US" b="1" u="sng" dirty="0"/>
          </a:p>
        </p:txBody>
      </p:sp>
      <p:pic>
        <p:nvPicPr>
          <p:cNvPr id="5" name="圖片 4">
            <a:extLst>
              <a:ext uri="{FF2B5EF4-FFF2-40B4-BE49-F238E27FC236}">
                <a16:creationId xmlns:a16="http://schemas.microsoft.com/office/drawing/2014/main" id="{D7248292-F3BE-467B-A33C-6D2ACF8A8F7C}"/>
              </a:ext>
            </a:extLst>
          </p:cNvPr>
          <p:cNvPicPr>
            <a:picLocks noChangeAspect="1"/>
          </p:cNvPicPr>
          <p:nvPr/>
        </p:nvPicPr>
        <p:blipFill rotWithShape="1">
          <a:blip r:embed="rId3"/>
          <a:srcRect t="7794"/>
          <a:stretch/>
        </p:blipFill>
        <p:spPr>
          <a:xfrm>
            <a:off x="197768" y="4291542"/>
            <a:ext cx="8748464" cy="2438400"/>
          </a:xfrm>
          <a:prstGeom prst="rect">
            <a:avLst/>
          </a:prstGeom>
        </p:spPr>
      </p:pic>
      <p:sp>
        <p:nvSpPr>
          <p:cNvPr id="7" name="投影片編號版面配置區 6">
            <a:extLst>
              <a:ext uri="{FF2B5EF4-FFF2-40B4-BE49-F238E27FC236}">
                <a16:creationId xmlns:a16="http://schemas.microsoft.com/office/drawing/2014/main" id="{F1468797-4AFF-A274-16D2-2406C88E52BF}"/>
              </a:ext>
            </a:extLst>
          </p:cNvPr>
          <p:cNvSpPr>
            <a:spLocks noGrp="1"/>
          </p:cNvSpPr>
          <p:nvPr>
            <p:ph type="sldNum" sz="quarter" idx="12"/>
          </p:nvPr>
        </p:nvSpPr>
        <p:spPr/>
        <p:txBody>
          <a:bodyPr/>
          <a:lstStyle/>
          <a:p>
            <a:fld id="{1336BF6D-2D3A-41BA-8F36-2BF2F35F56ED}" type="slidenum">
              <a:rPr lang="zh-TW" altLang="en-US" smtClean="0"/>
              <a:pPr/>
              <a:t>40</a:t>
            </a:fld>
            <a:endParaRPr lang="zh-TW" altLang="en-US"/>
          </a:p>
        </p:txBody>
      </p:sp>
    </p:spTree>
    <p:extLst>
      <p:ext uri="{BB962C8B-B14F-4D97-AF65-F5344CB8AC3E}">
        <p14:creationId xmlns:p14="http://schemas.microsoft.com/office/powerpoint/2010/main" val="2047587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Maximally Stable Extremal Region (MSER)</a:t>
            </a:r>
            <a:endParaRPr lang="zh-TW" altLang="en-US" dirty="0"/>
          </a:p>
        </p:txBody>
      </p:sp>
      <p:sp>
        <p:nvSpPr>
          <p:cNvPr id="7" name="投影片編號版面配置區 6">
            <a:extLst>
              <a:ext uri="{FF2B5EF4-FFF2-40B4-BE49-F238E27FC236}">
                <a16:creationId xmlns:a16="http://schemas.microsoft.com/office/drawing/2014/main" id="{F1468797-4AFF-A274-16D2-2406C88E52BF}"/>
              </a:ext>
            </a:extLst>
          </p:cNvPr>
          <p:cNvSpPr>
            <a:spLocks noGrp="1"/>
          </p:cNvSpPr>
          <p:nvPr>
            <p:ph type="sldNum" sz="quarter" idx="12"/>
          </p:nvPr>
        </p:nvSpPr>
        <p:spPr/>
        <p:txBody>
          <a:bodyPr/>
          <a:lstStyle/>
          <a:p>
            <a:fld id="{1336BF6D-2D3A-41BA-8F36-2BF2F35F56ED}" type="slidenum">
              <a:rPr lang="zh-TW" altLang="en-US" smtClean="0"/>
              <a:pPr/>
              <a:t>41</a:t>
            </a:fld>
            <a:endParaRPr lang="zh-TW" altLang="en-US"/>
          </a:p>
        </p:txBody>
      </p:sp>
      <p:pic>
        <p:nvPicPr>
          <p:cNvPr id="10" name="線上媒體 9" descr="Maximally Stable Extremal Region (MSER) Tracking">
            <a:hlinkClick r:id="" action="ppaction://media"/>
            <a:extLst>
              <a:ext uri="{FF2B5EF4-FFF2-40B4-BE49-F238E27FC236}">
                <a16:creationId xmlns:a16="http://schemas.microsoft.com/office/drawing/2014/main" id="{FD601397-9141-77FE-378B-097BDC3F61C5}"/>
              </a:ext>
            </a:extLst>
          </p:cNvPr>
          <p:cNvPicPr>
            <a:picLocks noRot="1" noChangeAspect="1"/>
          </p:cNvPicPr>
          <p:nvPr>
            <a:videoFile r:link="rId1"/>
          </p:nvPr>
        </p:nvPicPr>
        <p:blipFill>
          <a:blip r:embed="rId5"/>
          <a:stretch>
            <a:fillRect/>
          </a:stretch>
        </p:blipFill>
        <p:spPr>
          <a:xfrm>
            <a:off x="5021453" y="2085946"/>
            <a:ext cx="3997702" cy="2998277"/>
          </a:xfrm>
          <a:prstGeom prst="rect">
            <a:avLst/>
          </a:prstGeom>
        </p:spPr>
      </p:pic>
      <p:pic>
        <p:nvPicPr>
          <p:cNvPr id="11" name="線上媒體 10" descr="MSER segmentation">
            <a:hlinkClick r:id="" action="ppaction://media"/>
            <a:extLst>
              <a:ext uri="{FF2B5EF4-FFF2-40B4-BE49-F238E27FC236}">
                <a16:creationId xmlns:a16="http://schemas.microsoft.com/office/drawing/2014/main" id="{E5471DF2-459B-717D-540A-5A6102FA4F6C}"/>
              </a:ext>
            </a:extLst>
          </p:cNvPr>
          <p:cNvPicPr>
            <a:picLocks noRot="1" noChangeAspect="1"/>
          </p:cNvPicPr>
          <p:nvPr>
            <a:videoFile r:link="rId2"/>
          </p:nvPr>
        </p:nvPicPr>
        <p:blipFill>
          <a:blip r:embed="rId6"/>
          <a:stretch>
            <a:fillRect/>
          </a:stretch>
        </p:blipFill>
        <p:spPr>
          <a:xfrm>
            <a:off x="574297" y="2085945"/>
            <a:ext cx="3997703" cy="2998277"/>
          </a:xfrm>
          <a:prstGeom prst="rect">
            <a:avLst/>
          </a:prstGeom>
        </p:spPr>
      </p:pic>
      <p:sp>
        <p:nvSpPr>
          <p:cNvPr id="12" name="矩形 11">
            <a:extLst>
              <a:ext uri="{FF2B5EF4-FFF2-40B4-BE49-F238E27FC236}">
                <a16:creationId xmlns:a16="http://schemas.microsoft.com/office/drawing/2014/main" id="{F75424E4-EF12-8640-9C59-15A5D24D2A4C}"/>
              </a:ext>
            </a:extLst>
          </p:cNvPr>
          <p:cNvSpPr/>
          <p:nvPr/>
        </p:nvSpPr>
        <p:spPr>
          <a:xfrm>
            <a:off x="0" y="6198255"/>
            <a:ext cx="3879912" cy="523220"/>
          </a:xfrm>
          <a:prstGeom prst="rect">
            <a:avLst/>
          </a:prstGeom>
        </p:spPr>
        <p:txBody>
          <a:bodyPr wrap="square">
            <a:spAutoFit/>
          </a:bodyPr>
          <a:lstStyle/>
          <a:p>
            <a:r>
              <a:rPr lang="en-US" altLang="zh-TW" sz="1400" dirty="0">
                <a:hlinkClick r:id="rId7"/>
              </a:rPr>
              <a:t>https://www.youtube.com/watch?v=tWdJ-NFE6vY</a:t>
            </a:r>
            <a:endParaRPr lang="en-US" altLang="zh-TW" sz="1400" dirty="0"/>
          </a:p>
          <a:p>
            <a:r>
              <a:rPr lang="en-US" altLang="zh-TW" sz="1400" dirty="0">
                <a:hlinkClick r:id="rId8"/>
              </a:rPr>
              <a:t>https://www.youtube.com/watch?v=yJ7HSDvTdmg</a:t>
            </a:r>
            <a:endParaRPr lang="en-US" altLang="zh-TW" sz="1400" dirty="0"/>
          </a:p>
        </p:txBody>
      </p:sp>
    </p:spTree>
    <p:extLst>
      <p:ext uri="{BB962C8B-B14F-4D97-AF65-F5344CB8AC3E}">
        <p14:creationId xmlns:p14="http://schemas.microsoft.com/office/powerpoint/2010/main" val="1818568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6895D9-90F6-4FED-9668-6680D134CC1A}"/>
              </a:ext>
            </a:extLst>
          </p:cNvPr>
          <p:cNvSpPr>
            <a:spLocks noGrp="1"/>
          </p:cNvSpPr>
          <p:nvPr>
            <p:ph type="title"/>
          </p:nvPr>
        </p:nvSpPr>
        <p:spPr/>
        <p:txBody>
          <a:bodyPr/>
          <a:lstStyle/>
          <a:p>
            <a:r>
              <a:rPr lang="en-US" altLang="zh-TW" dirty="0"/>
              <a:t>Recent Papers</a:t>
            </a:r>
            <a:endParaRPr lang="zh-TW" altLang="en-US" dirty="0"/>
          </a:p>
        </p:txBody>
      </p:sp>
      <p:sp>
        <p:nvSpPr>
          <p:cNvPr id="3" name="內容版面配置區 2">
            <a:extLst>
              <a:ext uri="{FF2B5EF4-FFF2-40B4-BE49-F238E27FC236}">
                <a16:creationId xmlns:a16="http://schemas.microsoft.com/office/drawing/2014/main" id="{43CF440E-1FE4-402C-A557-BCACA6FC1DC1}"/>
              </a:ext>
            </a:extLst>
          </p:cNvPr>
          <p:cNvSpPr>
            <a:spLocks noGrp="1"/>
          </p:cNvSpPr>
          <p:nvPr>
            <p:ph idx="1"/>
          </p:nvPr>
        </p:nvSpPr>
        <p:spPr/>
        <p:txBody>
          <a:bodyPr>
            <a:normAutofit/>
          </a:bodyPr>
          <a:lstStyle/>
          <a:p>
            <a:r>
              <a:rPr lang="en-US" altLang="zh-TW" sz="2400" b="0" i="0" u="none" strike="noStrike" baseline="0" dirty="0">
                <a:solidFill>
                  <a:srgbClr val="000000"/>
                </a:solidFill>
                <a:latin typeface="NimbusRomNo9L-Regu"/>
              </a:rPr>
              <a:t>Learning covariant feature detectors (</a:t>
            </a:r>
            <a:r>
              <a:rPr lang="en-US" altLang="zh-TW" sz="2400" b="0" i="0" u="none" strike="noStrike" baseline="0" dirty="0" err="1">
                <a:solidFill>
                  <a:srgbClr val="4D0F00"/>
                </a:solidFill>
                <a:latin typeface="NimbusRomNo9L-Regu"/>
              </a:rPr>
              <a:t>Lenc</a:t>
            </a:r>
            <a:r>
              <a:rPr lang="en-US" altLang="zh-TW" sz="2400" b="0" i="0" u="none" strike="noStrike" baseline="0" dirty="0">
                <a:solidFill>
                  <a:srgbClr val="4D0F00"/>
                </a:solidFill>
                <a:latin typeface="NimbusRomNo9L-Regu"/>
              </a:rPr>
              <a:t> and </a:t>
            </a:r>
            <a:r>
              <a:rPr lang="en-US" altLang="zh-TW" sz="2400" b="0" i="0" u="none" strike="noStrike" baseline="0" dirty="0" err="1">
                <a:solidFill>
                  <a:srgbClr val="4D0F00"/>
                </a:solidFill>
                <a:latin typeface="NimbusRomNo9L-Regu"/>
              </a:rPr>
              <a:t>Vedaldi</a:t>
            </a:r>
            <a:r>
              <a:rPr lang="en-US" altLang="zh-TW" sz="2400" b="0" i="0" u="none" strike="noStrike" baseline="0" dirty="0">
                <a:solidFill>
                  <a:srgbClr val="4D0F00"/>
                </a:solidFill>
                <a:latin typeface="NimbusRomNo9L-Regu"/>
              </a:rPr>
              <a:t> 2016</a:t>
            </a:r>
            <a:r>
              <a:rPr lang="en-US" altLang="zh-TW" sz="2400" b="0" i="0" u="none" strike="noStrike" baseline="0" dirty="0">
                <a:solidFill>
                  <a:srgbClr val="000000"/>
                </a:solidFill>
                <a:latin typeface="NimbusRomNo9L-Regu"/>
              </a:rPr>
              <a:t>)</a:t>
            </a:r>
          </a:p>
          <a:p>
            <a:r>
              <a:rPr lang="en-US" altLang="zh-TW" sz="2400" b="0" i="0" u="none" strike="noStrike" baseline="0" dirty="0">
                <a:solidFill>
                  <a:srgbClr val="000000"/>
                </a:solidFill>
                <a:latin typeface="NimbusRomNo9L-Regu"/>
              </a:rPr>
              <a:t>Learning to assign orientations to feature points </a:t>
            </a:r>
            <a:br>
              <a:rPr lang="en-US" altLang="zh-TW" sz="2400" b="0" i="0" u="none" strike="noStrike" baseline="0" dirty="0">
                <a:solidFill>
                  <a:srgbClr val="000000"/>
                </a:solidFill>
                <a:latin typeface="NimbusRomNo9L-Regu"/>
              </a:rPr>
            </a:br>
            <a:r>
              <a:rPr lang="en-US" altLang="zh-TW" sz="2400" b="0" i="0" u="none" strike="noStrike" baseline="0" dirty="0">
                <a:solidFill>
                  <a:srgbClr val="000000"/>
                </a:solidFill>
                <a:latin typeface="NimbusRomNo9L-Regu"/>
              </a:rPr>
              <a:t>(</a:t>
            </a:r>
            <a:r>
              <a:rPr lang="en-US" altLang="zh-TW" sz="2400" b="0" i="0" u="none" strike="noStrike" baseline="0" dirty="0">
                <a:solidFill>
                  <a:srgbClr val="4D0F00"/>
                </a:solidFill>
                <a:latin typeface="NimbusRomNo9L-Regu"/>
              </a:rPr>
              <a:t>Yi, Verdie </a:t>
            </a:r>
            <a:r>
              <a:rPr lang="en-US" altLang="zh-TW" sz="2400" b="0" i="0" u="none" strike="noStrike" baseline="0" dirty="0">
                <a:solidFill>
                  <a:srgbClr val="4D0F00"/>
                </a:solidFill>
                <a:latin typeface="NimbusRomNo9L-ReguItal"/>
              </a:rPr>
              <a:t>et al. </a:t>
            </a:r>
            <a:r>
              <a:rPr lang="en-US" altLang="zh-TW" sz="2400" b="0" i="0" u="none" strike="noStrike" baseline="0" dirty="0">
                <a:solidFill>
                  <a:srgbClr val="4D0F00"/>
                </a:solidFill>
                <a:latin typeface="NimbusRomNo9L-Regu"/>
              </a:rPr>
              <a:t>2016</a:t>
            </a:r>
            <a:r>
              <a:rPr lang="en-US" altLang="zh-TW" sz="2400" b="0" i="0" u="none" strike="noStrike" baseline="0" dirty="0">
                <a:solidFill>
                  <a:srgbClr val="000000"/>
                </a:solidFill>
                <a:latin typeface="NimbusRomNo9L-Regu"/>
              </a:rPr>
              <a:t>)</a:t>
            </a:r>
          </a:p>
          <a:p>
            <a:pPr marL="457200" indent="-457200">
              <a:buFont typeface="+mj-lt"/>
              <a:buAutoNum type="arabicPeriod"/>
            </a:pPr>
            <a:r>
              <a:rPr lang="en-US" altLang="zh-TW" sz="2400" b="0" i="0" u="none" strike="noStrike" baseline="0" dirty="0">
                <a:solidFill>
                  <a:srgbClr val="000000"/>
                </a:solidFill>
                <a:latin typeface="NimbusRomNo9L-Regu"/>
              </a:rPr>
              <a:t>LIFT, learned invariant feature transforms </a:t>
            </a:r>
            <a:br>
              <a:rPr lang="en-US" altLang="zh-TW" sz="2400" b="0" i="0" u="none" strike="noStrike" baseline="0" dirty="0">
                <a:solidFill>
                  <a:srgbClr val="000000"/>
                </a:solidFill>
                <a:latin typeface="NimbusRomNo9L-Regu"/>
              </a:rPr>
            </a:br>
            <a:r>
              <a:rPr lang="en-US" altLang="zh-TW" sz="2400" b="0" i="0" u="none" strike="noStrike" baseline="0" dirty="0">
                <a:solidFill>
                  <a:srgbClr val="000000"/>
                </a:solidFill>
                <a:latin typeface="NimbusRomNo9L-Regu"/>
              </a:rPr>
              <a:t>(</a:t>
            </a:r>
            <a:r>
              <a:rPr lang="en-US" altLang="zh-TW" sz="2400" b="0" i="0" u="none" strike="noStrike" baseline="0" dirty="0">
                <a:solidFill>
                  <a:srgbClr val="4D0F00"/>
                </a:solidFill>
                <a:latin typeface="NimbusRomNo9L-Regu"/>
              </a:rPr>
              <a:t>Yi, Trulls </a:t>
            </a:r>
            <a:r>
              <a:rPr lang="en-US" altLang="zh-TW" sz="2400" b="0" i="0" u="none" strike="noStrike" baseline="0" dirty="0">
                <a:solidFill>
                  <a:srgbClr val="4D0F00"/>
                </a:solidFill>
                <a:latin typeface="NimbusRomNo9L-ReguItal"/>
              </a:rPr>
              <a:t>et al. </a:t>
            </a:r>
            <a:r>
              <a:rPr lang="en-US" altLang="zh-TW" sz="2400" b="0" i="0" u="none" strike="noStrike" baseline="0" dirty="0">
                <a:solidFill>
                  <a:srgbClr val="4D0F00"/>
                </a:solidFill>
                <a:latin typeface="NimbusRomNo9L-Regu"/>
              </a:rPr>
              <a:t>2016</a:t>
            </a:r>
            <a:r>
              <a:rPr lang="en-US" altLang="zh-TW" sz="2400" b="0" i="0" u="none" strike="noStrike" baseline="0" dirty="0">
                <a:solidFill>
                  <a:srgbClr val="000000"/>
                </a:solidFill>
                <a:latin typeface="NimbusRomNo9L-Regu"/>
              </a:rPr>
              <a:t>)</a:t>
            </a:r>
          </a:p>
          <a:p>
            <a:pPr marL="457200" indent="-457200">
              <a:buFont typeface="+mj-lt"/>
              <a:buAutoNum type="arabicPeriod"/>
            </a:pPr>
            <a:r>
              <a:rPr lang="en-US" altLang="zh-TW" sz="2400" b="0" i="0" u="none" strike="noStrike" baseline="0" dirty="0" err="1">
                <a:solidFill>
                  <a:srgbClr val="FF0000"/>
                </a:solidFill>
                <a:latin typeface="NimbusRomNo9L-Regu"/>
              </a:rPr>
              <a:t>SuperPoint</a:t>
            </a:r>
            <a:r>
              <a:rPr lang="en-US" altLang="zh-TW" sz="2400" b="0" i="0" u="none" strike="noStrike" baseline="0" dirty="0">
                <a:solidFill>
                  <a:srgbClr val="000000"/>
                </a:solidFill>
                <a:latin typeface="NimbusRomNo9L-Regu"/>
              </a:rPr>
              <a:t>, self-supervised interest point detection and description (</a:t>
            </a:r>
            <a:r>
              <a:rPr lang="en-US" altLang="zh-TW" sz="2400" b="0" i="0" u="none" strike="noStrike" baseline="0" dirty="0" err="1">
                <a:solidFill>
                  <a:srgbClr val="4D0F00"/>
                </a:solidFill>
                <a:latin typeface="NimbusRomNo9L-Regu"/>
              </a:rPr>
              <a:t>DeTone</a:t>
            </a:r>
            <a:r>
              <a:rPr lang="en-US" altLang="zh-TW" sz="2400" b="0" i="0" u="none" strike="noStrike" baseline="0" dirty="0">
                <a:solidFill>
                  <a:srgbClr val="4D0F00"/>
                </a:solidFill>
                <a:latin typeface="NimbusRomNo9L-Regu"/>
              </a:rPr>
              <a:t>, </a:t>
            </a:r>
            <a:r>
              <a:rPr lang="en-US" altLang="zh-TW" sz="2400" b="0" i="0" u="none" strike="noStrike" baseline="0" dirty="0" err="1">
                <a:solidFill>
                  <a:srgbClr val="4D0F00"/>
                </a:solidFill>
                <a:latin typeface="NimbusRomNo9L-Regu"/>
              </a:rPr>
              <a:t>Malisiewicz,and</a:t>
            </a:r>
            <a:r>
              <a:rPr lang="en-US" altLang="zh-TW" sz="2400" b="0" i="0" u="none" strike="noStrike" baseline="0" dirty="0">
                <a:solidFill>
                  <a:srgbClr val="4D0F00"/>
                </a:solidFill>
                <a:latin typeface="NimbusRomNo9L-Regu"/>
              </a:rPr>
              <a:t> </a:t>
            </a:r>
            <a:r>
              <a:rPr lang="en-US" altLang="zh-TW" sz="2400" b="0" i="0" u="none" strike="noStrike" baseline="0" dirty="0" err="1">
                <a:solidFill>
                  <a:srgbClr val="4D0F00"/>
                </a:solidFill>
                <a:latin typeface="NimbusRomNo9L-Regu"/>
              </a:rPr>
              <a:t>Rabinovich</a:t>
            </a:r>
            <a:r>
              <a:rPr lang="en-US" altLang="zh-TW" sz="2400" b="0" i="0" u="none" strike="noStrike" baseline="0" dirty="0">
                <a:solidFill>
                  <a:srgbClr val="4D0F00"/>
                </a:solidFill>
                <a:latin typeface="NimbusRomNo9L-Regu"/>
              </a:rPr>
              <a:t> 2018</a:t>
            </a:r>
            <a:r>
              <a:rPr lang="en-US" altLang="zh-TW" sz="2400" b="0" i="0" u="none" strike="noStrike" baseline="0" dirty="0">
                <a:solidFill>
                  <a:srgbClr val="000000"/>
                </a:solidFill>
                <a:latin typeface="NimbusRomNo9L-Regu"/>
              </a:rPr>
              <a:t>)</a:t>
            </a:r>
          </a:p>
          <a:p>
            <a:pPr marL="457200" indent="-457200">
              <a:buFont typeface="+mj-lt"/>
              <a:buAutoNum type="arabicPeriod"/>
            </a:pPr>
            <a:r>
              <a:rPr lang="en-US" altLang="zh-TW" sz="2400" b="0" i="0" u="none" strike="noStrike" baseline="0" dirty="0">
                <a:solidFill>
                  <a:srgbClr val="000000"/>
                </a:solidFill>
                <a:latin typeface="NimbusRomNo9L-Regu"/>
              </a:rPr>
              <a:t>LF-Net, learning local features from images </a:t>
            </a:r>
            <a:br>
              <a:rPr lang="en-US" altLang="zh-TW" sz="2400" b="0" i="0" u="none" strike="noStrike" baseline="0" dirty="0">
                <a:solidFill>
                  <a:srgbClr val="000000"/>
                </a:solidFill>
                <a:latin typeface="NimbusRomNo9L-Regu"/>
              </a:rPr>
            </a:br>
            <a:r>
              <a:rPr lang="en-US" altLang="zh-TW" sz="2400" b="0" i="0" u="none" strike="noStrike" baseline="0" dirty="0">
                <a:solidFill>
                  <a:srgbClr val="000000"/>
                </a:solidFill>
                <a:latin typeface="NimbusRomNo9L-Regu"/>
              </a:rPr>
              <a:t>(</a:t>
            </a:r>
            <a:r>
              <a:rPr lang="en-US" altLang="zh-TW" sz="2400" b="0" i="0" u="none" strike="noStrike" baseline="0" dirty="0">
                <a:solidFill>
                  <a:srgbClr val="4D0F00"/>
                </a:solidFill>
                <a:latin typeface="NimbusRomNo9L-Regu"/>
              </a:rPr>
              <a:t>Ono, Trulls </a:t>
            </a:r>
            <a:r>
              <a:rPr lang="en-US" altLang="zh-TW" sz="2400" b="0" i="0" u="none" strike="noStrike" baseline="0" dirty="0">
                <a:solidFill>
                  <a:srgbClr val="4D0F00"/>
                </a:solidFill>
                <a:latin typeface="NimbusRomNo9L-ReguItal"/>
              </a:rPr>
              <a:t>et al. </a:t>
            </a:r>
            <a:r>
              <a:rPr lang="en-US" altLang="zh-TW" sz="2400" b="0" i="0" u="none" strike="noStrike" baseline="0" dirty="0">
                <a:solidFill>
                  <a:srgbClr val="4D0F00"/>
                </a:solidFill>
                <a:latin typeface="NimbusRomNo9L-Regu"/>
              </a:rPr>
              <a:t>2018</a:t>
            </a:r>
            <a:r>
              <a:rPr lang="en-US" altLang="zh-TW" sz="2400" b="0" i="0" u="none" strike="noStrike" baseline="0" dirty="0">
                <a:solidFill>
                  <a:srgbClr val="000000"/>
                </a:solidFill>
                <a:latin typeface="NimbusRomNo9L-Regu"/>
              </a:rPr>
              <a:t>), </a:t>
            </a:r>
          </a:p>
          <a:p>
            <a:r>
              <a:rPr lang="en-US" altLang="zh-TW" sz="2400" b="0" i="0" u="none" strike="noStrike" baseline="0" dirty="0">
                <a:solidFill>
                  <a:srgbClr val="000000"/>
                </a:solidFill>
                <a:latin typeface="NimbusRomNo9L-Regu"/>
              </a:rPr>
              <a:t>all three of which</a:t>
            </a:r>
            <a:r>
              <a:rPr lang="zh-TW" altLang="en-US" sz="2400" b="0" i="0" u="none" strike="noStrike" baseline="0" dirty="0">
                <a:solidFill>
                  <a:srgbClr val="000000"/>
                </a:solidFill>
                <a:latin typeface="NimbusRomNo9L-Regu"/>
              </a:rPr>
              <a:t> </a:t>
            </a:r>
            <a:r>
              <a:rPr lang="en-US" altLang="zh-TW" sz="2400" b="0" i="0" u="none" strike="noStrike" baseline="0" dirty="0">
                <a:solidFill>
                  <a:srgbClr val="000000"/>
                </a:solidFill>
                <a:latin typeface="NimbusRomNo9L-Regu"/>
              </a:rPr>
              <a:t>jointly optimize </a:t>
            </a:r>
            <a:br>
              <a:rPr lang="en-US" altLang="zh-TW" sz="2400" b="0" i="0" u="none" strike="noStrike" baseline="0" dirty="0">
                <a:solidFill>
                  <a:srgbClr val="000000"/>
                </a:solidFill>
                <a:latin typeface="NimbusRomNo9L-Regu"/>
              </a:rPr>
            </a:br>
            <a:r>
              <a:rPr lang="en-US" altLang="zh-TW" sz="2400" b="0" i="0" u="none" strike="noStrike" baseline="0" dirty="0">
                <a:solidFill>
                  <a:srgbClr val="000000"/>
                </a:solidFill>
                <a:latin typeface="NimbusRomNo9L-Regu"/>
              </a:rPr>
              <a:t>the </a:t>
            </a:r>
            <a:r>
              <a:rPr lang="en-US" altLang="zh-TW" sz="2400" b="0" i="0" u="none" strike="noStrike" baseline="0" dirty="0">
                <a:solidFill>
                  <a:srgbClr val="FF0000"/>
                </a:solidFill>
                <a:latin typeface="NimbusRomNo9L-Regu"/>
              </a:rPr>
              <a:t>detectors and descriptors </a:t>
            </a:r>
            <a:r>
              <a:rPr lang="en-US" altLang="zh-TW" sz="2400" b="0" i="0" u="none" strike="noStrike" baseline="0" dirty="0">
                <a:solidFill>
                  <a:srgbClr val="000000"/>
                </a:solidFill>
                <a:latin typeface="NimbusRomNo9L-Regu"/>
              </a:rPr>
              <a:t>in a single (multi-head) pipeline</a:t>
            </a:r>
            <a:endParaRPr lang="zh-TW" altLang="en-US" sz="2400" dirty="0"/>
          </a:p>
        </p:txBody>
      </p:sp>
      <p:sp>
        <p:nvSpPr>
          <p:cNvPr id="4" name="投影片編號版面配置區 3">
            <a:extLst>
              <a:ext uri="{FF2B5EF4-FFF2-40B4-BE49-F238E27FC236}">
                <a16:creationId xmlns:a16="http://schemas.microsoft.com/office/drawing/2014/main" id="{5123C31A-A825-164B-55DB-9410A5A9D81C}"/>
              </a:ext>
            </a:extLst>
          </p:cNvPr>
          <p:cNvSpPr>
            <a:spLocks noGrp="1"/>
          </p:cNvSpPr>
          <p:nvPr>
            <p:ph type="sldNum" sz="quarter" idx="12"/>
          </p:nvPr>
        </p:nvSpPr>
        <p:spPr/>
        <p:txBody>
          <a:bodyPr/>
          <a:lstStyle/>
          <a:p>
            <a:fld id="{1336BF6D-2D3A-41BA-8F36-2BF2F35F56ED}" type="slidenum">
              <a:rPr lang="zh-TW" altLang="en-US" smtClean="0"/>
              <a:pPr/>
              <a:t>42</a:t>
            </a:fld>
            <a:endParaRPr lang="zh-TW" altLang="en-US"/>
          </a:p>
        </p:txBody>
      </p:sp>
    </p:spTree>
    <p:extLst>
      <p:ext uri="{BB962C8B-B14F-4D97-AF65-F5344CB8AC3E}">
        <p14:creationId xmlns:p14="http://schemas.microsoft.com/office/powerpoint/2010/main" val="4034397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6895D9-90F6-4FED-9668-6680D134CC1A}"/>
              </a:ext>
            </a:extLst>
          </p:cNvPr>
          <p:cNvSpPr>
            <a:spLocks noGrp="1"/>
          </p:cNvSpPr>
          <p:nvPr>
            <p:ph type="title"/>
          </p:nvPr>
        </p:nvSpPr>
        <p:spPr>
          <a:xfrm>
            <a:off x="457200" y="0"/>
            <a:ext cx="8229600" cy="1143000"/>
          </a:xfrm>
        </p:spPr>
        <p:txBody>
          <a:bodyPr>
            <a:normAutofit fontScale="90000"/>
          </a:bodyPr>
          <a:lstStyle/>
          <a:p>
            <a:r>
              <a:rPr lang="en-US" altLang="zh-TW" dirty="0"/>
              <a:t>Feature Matching</a:t>
            </a:r>
            <a:r>
              <a:rPr lang="zh-TW" altLang="en-US" dirty="0"/>
              <a:t> </a:t>
            </a:r>
            <a:br>
              <a:rPr lang="en-US" altLang="zh-TW" dirty="0"/>
            </a:br>
            <a:r>
              <a:rPr lang="en-US" altLang="zh-TW" sz="3100" dirty="0"/>
              <a:t>with self attention and cross attention</a:t>
            </a:r>
            <a:endParaRPr lang="zh-TW" altLang="en-US" dirty="0"/>
          </a:p>
        </p:txBody>
      </p:sp>
      <p:sp>
        <p:nvSpPr>
          <p:cNvPr id="3" name="內容版面配置區 2">
            <a:extLst>
              <a:ext uri="{FF2B5EF4-FFF2-40B4-BE49-F238E27FC236}">
                <a16:creationId xmlns:a16="http://schemas.microsoft.com/office/drawing/2014/main" id="{43CF440E-1FE4-402C-A557-BCACA6FC1DC1}"/>
              </a:ext>
            </a:extLst>
          </p:cNvPr>
          <p:cNvSpPr>
            <a:spLocks noGrp="1"/>
          </p:cNvSpPr>
          <p:nvPr>
            <p:ph idx="1"/>
          </p:nvPr>
        </p:nvSpPr>
        <p:spPr>
          <a:xfrm>
            <a:off x="457200" y="1143001"/>
            <a:ext cx="8020373" cy="2437108"/>
          </a:xfrm>
        </p:spPr>
        <p:txBody>
          <a:bodyPr>
            <a:normAutofit/>
          </a:bodyPr>
          <a:lstStyle/>
          <a:p>
            <a:r>
              <a:rPr lang="en-US" altLang="zh-TW" sz="2400" b="0" i="0" u="none" strike="noStrike" baseline="0" dirty="0" err="1">
                <a:solidFill>
                  <a:srgbClr val="FF0000"/>
                </a:solidFill>
                <a:latin typeface="NimbusRomNo9L-Regu"/>
              </a:rPr>
              <a:t>SuperGlue</a:t>
            </a:r>
            <a:r>
              <a:rPr lang="en-US" altLang="zh-TW" sz="2400" b="0" i="0" u="none" strike="noStrike" baseline="0" dirty="0">
                <a:solidFill>
                  <a:srgbClr val="000000"/>
                </a:solidFill>
                <a:latin typeface="NimbusRomNo9L-Regu"/>
              </a:rPr>
              <a:t>: Learning Feature Matching </a:t>
            </a:r>
            <a:br>
              <a:rPr lang="en-US" altLang="zh-TW" sz="2400" b="0" i="0" u="none" strike="noStrike" baseline="0" dirty="0">
                <a:solidFill>
                  <a:srgbClr val="000000"/>
                </a:solidFill>
                <a:latin typeface="NimbusRomNo9L-Regu"/>
              </a:rPr>
            </a:br>
            <a:r>
              <a:rPr lang="en-US" altLang="zh-TW" sz="2400" b="0" i="0" u="none" strike="noStrike" baseline="0" dirty="0">
                <a:solidFill>
                  <a:srgbClr val="000000"/>
                </a:solidFill>
                <a:latin typeface="NimbusRomNo9L-Regu"/>
              </a:rPr>
              <a:t>with Graph Neural Networks (CVPR 2020</a:t>
            </a:r>
            <a:r>
              <a:rPr lang="zh-TW" altLang="en-US" sz="2400" b="0" i="0" u="none" strike="noStrike" baseline="0" dirty="0">
                <a:solidFill>
                  <a:srgbClr val="000000"/>
                </a:solidFill>
                <a:latin typeface="NimbusRomNo9L-Regu"/>
              </a:rPr>
              <a:t> </a:t>
            </a:r>
            <a:r>
              <a:rPr lang="en-US" altLang="zh-TW" sz="2400" b="0" i="0" u="none" strike="noStrike" baseline="0" dirty="0">
                <a:solidFill>
                  <a:srgbClr val="000000"/>
                </a:solidFill>
                <a:latin typeface="NimbusRomNo9L-Regu"/>
              </a:rPr>
              <a:t>Oral)</a:t>
            </a:r>
          </a:p>
          <a:p>
            <a:r>
              <a:rPr lang="en-US" altLang="zh-TW" sz="2400" b="0" i="0" u="none" strike="noStrike" baseline="0" dirty="0" err="1">
                <a:solidFill>
                  <a:srgbClr val="0070C0"/>
                </a:solidFill>
                <a:latin typeface="NimbusRomNo9L-Regu"/>
              </a:rPr>
              <a:t>LoFTR</a:t>
            </a:r>
            <a:r>
              <a:rPr lang="en-US" altLang="zh-TW" sz="2400" b="0" i="0" u="none" strike="noStrike" baseline="0" dirty="0">
                <a:solidFill>
                  <a:srgbClr val="000000"/>
                </a:solidFill>
                <a:latin typeface="NimbusRomNo9L-Regu"/>
              </a:rPr>
              <a:t>: Detector-Free Local Feature Matching </a:t>
            </a:r>
            <a:br>
              <a:rPr lang="en-US" altLang="zh-TW" sz="2400" b="0" i="0" u="none" strike="noStrike" baseline="0" dirty="0">
                <a:solidFill>
                  <a:srgbClr val="000000"/>
                </a:solidFill>
                <a:latin typeface="NimbusRomNo9L-Regu"/>
              </a:rPr>
            </a:br>
            <a:r>
              <a:rPr lang="en-US" altLang="zh-TW" sz="2400" b="0" i="0" u="none" strike="noStrike" baseline="0" dirty="0">
                <a:solidFill>
                  <a:srgbClr val="000000"/>
                </a:solidFill>
                <a:latin typeface="NimbusRomNo9L-Regu"/>
              </a:rPr>
              <a:t>with Transformers (CVPR 2021)</a:t>
            </a:r>
          </a:p>
          <a:p>
            <a:r>
              <a:rPr lang="en-US" altLang="zh-TW" sz="2400" b="0" i="0" u="none" strike="noStrike" baseline="0" dirty="0" err="1">
                <a:solidFill>
                  <a:srgbClr val="000000"/>
                </a:solidFill>
                <a:latin typeface="NimbusRomNo9L-Regu"/>
              </a:rPr>
              <a:t>MatchFormer</a:t>
            </a:r>
            <a:r>
              <a:rPr lang="en-US" altLang="zh-TW" sz="2400" b="0" i="0" u="none" strike="noStrike" baseline="0" dirty="0">
                <a:solidFill>
                  <a:srgbClr val="000000"/>
                </a:solidFill>
                <a:latin typeface="NimbusRomNo9L-Regu"/>
              </a:rPr>
              <a:t>: Interleaving Attention in Transformers for Feature Matching (ACCV 2022)</a:t>
            </a:r>
          </a:p>
          <a:p>
            <a:endParaRPr lang="zh-TW" altLang="en-US" sz="2400" dirty="0"/>
          </a:p>
        </p:txBody>
      </p:sp>
      <p:sp>
        <p:nvSpPr>
          <p:cNvPr id="4" name="投影片編號版面配置區 3">
            <a:extLst>
              <a:ext uri="{FF2B5EF4-FFF2-40B4-BE49-F238E27FC236}">
                <a16:creationId xmlns:a16="http://schemas.microsoft.com/office/drawing/2014/main" id="{5123C31A-A825-164B-55DB-9410A5A9D81C}"/>
              </a:ext>
            </a:extLst>
          </p:cNvPr>
          <p:cNvSpPr>
            <a:spLocks noGrp="1"/>
          </p:cNvSpPr>
          <p:nvPr>
            <p:ph type="sldNum" sz="quarter" idx="12"/>
          </p:nvPr>
        </p:nvSpPr>
        <p:spPr/>
        <p:txBody>
          <a:bodyPr/>
          <a:lstStyle/>
          <a:p>
            <a:fld id="{1336BF6D-2D3A-41BA-8F36-2BF2F35F56ED}" type="slidenum">
              <a:rPr lang="zh-TW" altLang="en-US" smtClean="0"/>
              <a:pPr/>
              <a:t>43</a:t>
            </a:fld>
            <a:endParaRPr lang="zh-TW" altLang="en-US"/>
          </a:p>
        </p:txBody>
      </p:sp>
      <p:pic>
        <p:nvPicPr>
          <p:cNvPr id="5" name="圖片 4">
            <a:extLst>
              <a:ext uri="{FF2B5EF4-FFF2-40B4-BE49-F238E27FC236}">
                <a16:creationId xmlns:a16="http://schemas.microsoft.com/office/drawing/2014/main" id="{75DD815B-8E22-3B9A-891D-0D08333A6E15}"/>
              </a:ext>
            </a:extLst>
          </p:cNvPr>
          <p:cNvPicPr>
            <a:picLocks noChangeAspect="1"/>
          </p:cNvPicPr>
          <p:nvPr/>
        </p:nvPicPr>
        <p:blipFill>
          <a:blip r:embed="rId3"/>
          <a:stretch>
            <a:fillRect/>
          </a:stretch>
        </p:blipFill>
        <p:spPr>
          <a:xfrm>
            <a:off x="2277476" y="3580109"/>
            <a:ext cx="4589047" cy="3277891"/>
          </a:xfrm>
          <a:prstGeom prst="rect">
            <a:avLst/>
          </a:prstGeom>
        </p:spPr>
      </p:pic>
      <p:sp>
        <p:nvSpPr>
          <p:cNvPr id="7" name="文字方塊 6">
            <a:extLst>
              <a:ext uri="{FF2B5EF4-FFF2-40B4-BE49-F238E27FC236}">
                <a16:creationId xmlns:a16="http://schemas.microsoft.com/office/drawing/2014/main" id="{796E52F5-EAE5-01AF-FAF9-9959454CEAE5}"/>
              </a:ext>
            </a:extLst>
          </p:cNvPr>
          <p:cNvSpPr txBox="1"/>
          <p:nvPr/>
        </p:nvSpPr>
        <p:spPr>
          <a:xfrm>
            <a:off x="6681792" y="202168"/>
            <a:ext cx="184731" cy="369332"/>
          </a:xfrm>
          <a:prstGeom prst="rect">
            <a:avLst/>
          </a:prstGeom>
          <a:noFill/>
        </p:spPr>
        <p:txBody>
          <a:bodyPr wrap="none" rtlCol="0">
            <a:spAutoFit/>
          </a:bodyPr>
          <a:lstStyle/>
          <a:p>
            <a:endParaRPr kumimoji="1" lang="zh-TW" altLang="en-US" dirty="0"/>
          </a:p>
        </p:txBody>
      </p:sp>
      <p:sp>
        <p:nvSpPr>
          <p:cNvPr id="8" name="文字方塊 7">
            <a:extLst>
              <a:ext uri="{FF2B5EF4-FFF2-40B4-BE49-F238E27FC236}">
                <a16:creationId xmlns:a16="http://schemas.microsoft.com/office/drawing/2014/main" id="{F6D3018E-6137-B0CA-912C-CF3A1F0F7704}"/>
              </a:ext>
            </a:extLst>
          </p:cNvPr>
          <p:cNvSpPr txBox="1"/>
          <p:nvPr/>
        </p:nvSpPr>
        <p:spPr>
          <a:xfrm>
            <a:off x="0" y="-89551"/>
            <a:ext cx="5838455" cy="553998"/>
          </a:xfrm>
          <a:prstGeom prst="rect">
            <a:avLst/>
          </a:prstGeom>
          <a:noFill/>
        </p:spPr>
        <p:txBody>
          <a:bodyPr wrap="square" rtlCol="0">
            <a:spAutoFit/>
          </a:bodyPr>
          <a:lstStyle/>
          <a:p>
            <a:r>
              <a:rPr kumimoji="1" lang="en-US" altLang="zh-TW" sz="1600" dirty="0"/>
              <a:t>CVPR: IEEE Conference on Computer Vision and Pattern Recognition</a:t>
            </a:r>
          </a:p>
          <a:p>
            <a:r>
              <a:rPr kumimoji="1" lang="en-US" altLang="zh-TW" sz="1400" dirty="0" err="1"/>
              <a:t>LoFTR</a:t>
            </a:r>
            <a:r>
              <a:rPr kumimoji="1" lang="en-US" altLang="zh-TW" sz="1400" dirty="0"/>
              <a:t>: Local Feature </a:t>
            </a:r>
            <a:r>
              <a:rPr kumimoji="1" lang="en-US" altLang="zh-TW" sz="1400" dirty="0" err="1"/>
              <a:t>TRansformer</a:t>
            </a:r>
            <a:endParaRPr kumimoji="1" lang="en-US" altLang="zh-TW" sz="1400" dirty="0"/>
          </a:p>
        </p:txBody>
      </p:sp>
      <p:sp>
        <p:nvSpPr>
          <p:cNvPr id="9" name="文字方塊 8">
            <a:extLst>
              <a:ext uri="{FF2B5EF4-FFF2-40B4-BE49-F238E27FC236}">
                <a16:creationId xmlns:a16="http://schemas.microsoft.com/office/drawing/2014/main" id="{A0FA77C7-5515-403C-D578-A1E2276054F9}"/>
              </a:ext>
            </a:extLst>
          </p:cNvPr>
          <p:cNvSpPr txBox="1"/>
          <p:nvPr/>
        </p:nvSpPr>
        <p:spPr>
          <a:xfrm>
            <a:off x="4753536" y="3176287"/>
            <a:ext cx="4519827" cy="369332"/>
          </a:xfrm>
          <a:prstGeom prst="rect">
            <a:avLst/>
          </a:prstGeom>
          <a:noFill/>
        </p:spPr>
        <p:txBody>
          <a:bodyPr wrap="square" rtlCol="0">
            <a:spAutoFit/>
          </a:bodyPr>
          <a:lstStyle/>
          <a:p>
            <a:r>
              <a:rPr kumimoji="1" lang="en-US" altLang="zh-TW" dirty="0"/>
              <a:t>ACCV: Asian Conference on Computer Vision</a:t>
            </a:r>
            <a:endParaRPr kumimoji="1" lang="zh-TW" altLang="en-US" dirty="0"/>
          </a:p>
        </p:txBody>
      </p:sp>
      <p:pic>
        <p:nvPicPr>
          <p:cNvPr id="1026" name="Picture 2" descr="demo_vid">
            <a:extLst>
              <a:ext uri="{FF2B5EF4-FFF2-40B4-BE49-F238E27FC236}">
                <a16:creationId xmlns:a16="http://schemas.microsoft.com/office/drawing/2014/main" id="{20C56264-E637-04FD-929D-C068B1D88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339" y="3614599"/>
            <a:ext cx="8029177" cy="2970795"/>
          </a:xfrm>
          <a:prstGeom prst="rect">
            <a:avLst/>
          </a:prstGeom>
          <a:noFill/>
          <a:extLst>
            <a:ext uri="{909E8E84-426E-40DD-AFC4-6F175D3DCCD1}">
              <a14:hiddenFill xmlns:a14="http://schemas.microsoft.com/office/drawing/2010/main">
                <a:solidFill>
                  <a:srgbClr val="FFFFFF"/>
                </a:solidFill>
              </a14:hiddenFill>
            </a:ext>
          </a:extLst>
        </p:spPr>
      </p:pic>
      <p:sp>
        <p:nvSpPr>
          <p:cNvPr id="11" name="ROI: Region Of Interest…">
            <a:extLst>
              <a:ext uri="{FF2B5EF4-FFF2-40B4-BE49-F238E27FC236}">
                <a16:creationId xmlns:a16="http://schemas.microsoft.com/office/drawing/2014/main" id="{7426962C-18F3-D811-EE39-170A08E91EC7}"/>
              </a:ext>
            </a:extLst>
          </p:cNvPr>
          <p:cNvSpPr txBox="1"/>
          <p:nvPr/>
        </p:nvSpPr>
        <p:spPr>
          <a:xfrm>
            <a:off x="0" y="386834"/>
            <a:ext cx="102657"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defRPr sz="3000">
                <a:latin typeface="+mj-lt"/>
                <a:ea typeface="+mj-ea"/>
                <a:cs typeface="+mj-cs"/>
                <a:sym typeface="Helvetica Neue Light"/>
              </a:defRPr>
            </a:pPr>
            <a:endParaRPr sz="2400" dirty="0"/>
          </a:p>
        </p:txBody>
      </p:sp>
    </p:spTree>
    <p:extLst>
      <p:ext uri="{BB962C8B-B14F-4D97-AF65-F5344CB8AC3E}">
        <p14:creationId xmlns:p14="http://schemas.microsoft.com/office/powerpoint/2010/main" val="823046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a:t>Fun Time</a:t>
            </a:r>
            <a:endParaRPr lang="zh-TW" altLang="zh-TW"/>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a:p>
          <a:p>
            <a:pPr eaLnBrk="1" hangingPunct="1">
              <a:defRPr/>
            </a:pPr>
            <a:endParaRPr lang="en-US" altLang="zh-TW"/>
          </a:p>
        </p:txBody>
      </p:sp>
      <p:sp>
        <p:nvSpPr>
          <p:cNvPr id="2" name="投影片編號版面配置區 1"/>
          <p:cNvSpPr>
            <a:spLocks noGrp="1"/>
          </p:cNvSpPr>
          <p:nvPr>
            <p:ph type="sldNum" sz="quarter" idx="12"/>
          </p:nvPr>
        </p:nvSpPr>
        <p:spPr/>
        <p:txBody>
          <a:bodyPr/>
          <a:lstStyle/>
          <a:p>
            <a:fld id="{028E3F4F-51B2-42EE-AFA2-40C4572185CC}" type="slidenum">
              <a:rPr lang="en-US" smtClean="0"/>
              <a:t>44</a:t>
            </a:fld>
            <a:endParaRPr lang="en-US"/>
          </a:p>
        </p:txBody>
      </p:sp>
    </p:spTree>
    <p:extLst>
      <p:ext uri="{BB962C8B-B14F-4D97-AF65-F5344CB8AC3E}">
        <p14:creationId xmlns:p14="http://schemas.microsoft.com/office/powerpoint/2010/main" val="1238860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Points and Patches</a:t>
            </a:r>
            <a:endParaRPr lang="zh-TW" altLang="en-US" dirty="0"/>
          </a:p>
        </p:txBody>
      </p:sp>
      <p:sp>
        <p:nvSpPr>
          <p:cNvPr id="3" name="內容版面配置區 2"/>
          <p:cNvSpPr>
            <a:spLocks noGrp="1"/>
          </p:cNvSpPr>
          <p:nvPr>
            <p:ph idx="1"/>
          </p:nvPr>
        </p:nvSpPr>
        <p:spPr/>
        <p:txBody>
          <a:bodyPr/>
          <a:lstStyle/>
          <a:p>
            <a:r>
              <a:rPr lang="en-US" altLang="zh-TW" dirty="0"/>
              <a:t>Three stages:</a:t>
            </a:r>
          </a:p>
          <a:p>
            <a:pPr marL="971550" lvl="1" indent="-514350">
              <a:buFont typeface="+mj-lt"/>
              <a:buAutoNum type="arabicPeriod"/>
            </a:pPr>
            <a:r>
              <a:rPr lang="en-US" altLang="zh-TW" dirty="0"/>
              <a:t>Feature detection (extraction) stage</a:t>
            </a:r>
          </a:p>
          <a:p>
            <a:pPr marL="971550" lvl="1" indent="-514350">
              <a:buFont typeface="+mj-lt"/>
              <a:buAutoNum type="arabicPeriod"/>
            </a:pPr>
            <a:r>
              <a:rPr lang="en-US" altLang="zh-TW" b="1" dirty="0">
                <a:solidFill>
                  <a:srgbClr val="0070C0"/>
                </a:solidFill>
              </a:rPr>
              <a:t>Feature description stage</a:t>
            </a:r>
          </a:p>
          <a:p>
            <a:pPr marL="971550" lvl="1" indent="-514350">
              <a:buFont typeface="+mj-lt"/>
              <a:buAutoNum type="arabicPeriod"/>
            </a:pPr>
            <a:r>
              <a:rPr lang="en-US" altLang="zh-TW" dirty="0"/>
              <a:t>Feature matching stage or Feature Tracking stage</a:t>
            </a:r>
          </a:p>
          <a:p>
            <a:endParaRPr lang="zh-TW" altLang="en-US" dirty="0"/>
          </a:p>
        </p:txBody>
      </p:sp>
      <p:sp>
        <p:nvSpPr>
          <p:cNvPr id="4" name="投影片編號版面配置區 3">
            <a:extLst>
              <a:ext uri="{FF2B5EF4-FFF2-40B4-BE49-F238E27FC236}">
                <a16:creationId xmlns:a16="http://schemas.microsoft.com/office/drawing/2014/main" id="{CE2CCA00-41B6-0181-A724-B086D77E974E}"/>
              </a:ext>
            </a:extLst>
          </p:cNvPr>
          <p:cNvSpPr>
            <a:spLocks noGrp="1"/>
          </p:cNvSpPr>
          <p:nvPr>
            <p:ph type="sldNum" sz="quarter" idx="12"/>
          </p:nvPr>
        </p:nvSpPr>
        <p:spPr/>
        <p:txBody>
          <a:bodyPr/>
          <a:lstStyle/>
          <a:p>
            <a:fld id="{1336BF6D-2D3A-41BA-8F36-2BF2F35F56ED}" type="slidenum">
              <a:rPr lang="zh-TW" altLang="en-US" smtClean="0"/>
              <a:pPr/>
              <a:t>45</a:t>
            </a:fld>
            <a:endParaRPr lang="zh-TW" altLang="en-US"/>
          </a:p>
        </p:txBody>
      </p:sp>
    </p:spTree>
    <p:extLst>
      <p:ext uri="{BB962C8B-B14F-4D97-AF65-F5344CB8AC3E}">
        <p14:creationId xmlns:p14="http://schemas.microsoft.com/office/powerpoint/2010/main" val="2621985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7.1.2 Feature Descriptors</a:t>
            </a:r>
            <a:endParaRPr lang="zh-TW" altLang="en-US" dirty="0"/>
          </a:p>
        </p:txBody>
      </p:sp>
      <p:pic>
        <p:nvPicPr>
          <p:cNvPr id="5" name="圖片 4">
            <a:extLst>
              <a:ext uri="{FF2B5EF4-FFF2-40B4-BE49-F238E27FC236}">
                <a16:creationId xmlns:a16="http://schemas.microsoft.com/office/drawing/2014/main" id="{7FA80FB3-0327-461E-8D69-44B31DCD56F4}"/>
              </a:ext>
            </a:extLst>
          </p:cNvPr>
          <p:cNvPicPr>
            <a:picLocks noChangeAspect="1"/>
          </p:cNvPicPr>
          <p:nvPr/>
        </p:nvPicPr>
        <p:blipFill rotWithShape="1">
          <a:blip r:embed="rId3"/>
          <a:srcRect t="8597" r="1628"/>
          <a:stretch/>
        </p:blipFill>
        <p:spPr>
          <a:xfrm>
            <a:off x="88490" y="2526998"/>
            <a:ext cx="8967019" cy="2960073"/>
          </a:xfrm>
          <a:prstGeom prst="rect">
            <a:avLst/>
          </a:prstGeom>
        </p:spPr>
      </p:pic>
      <p:sp>
        <p:nvSpPr>
          <p:cNvPr id="4" name="投影片編號版面配置區 3">
            <a:extLst>
              <a:ext uri="{FF2B5EF4-FFF2-40B4-BE49-F238E27FC236}">
                <a16:creationId xmlns:a16="http://schemas.microsoft.com/office/drawing/2014/main" id="{5FAADBE1-90B6-9EE6-0194-CE93A66E7A8B}"/>
              </a:ext>
            </a:extLst>
          </p:cNvPr>
          <p:cNvSpPr>
            <a:spLocks noGrp="1"/>
          </p:cNvSpPr>
          <p:nvPr>
            <p:ph type="sldNum" sz="quarter" idx="12"/>
          </p:nvPr>
        </p:nvSpPr>
        <p:spPr/>
        <p:txBody>
          <a:bodyPr/>
          <a:lstStyle/>
          <a:p>
            <a:fld id="{1336BF6D-2D3A-41BA-8F36-2BF2F35F56ED}" type="slidenum">
              <a:rPr lang="zh-TW" altLang="en-US" smtClean="0"/>
              <a:pPr/>
              <a:t>46</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7.1.2 Feature Descriptors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951272" y="5091788"/>
                <a:ext cx="7912510" cy="1809590"/>
              </a:xfrm>
            </p:spPr>
            <p:txBody>
              <a:bodyPr>
                <a:normAutofit fontScale="92500"/>
              </a:bodyPr>
              <a:lstStyle/>
              <a:p>
                <a:pPr marL="514350" indent="-514350">
                  <a:buFont typeface="+mj-lt"/>
                  <a:buAutoNum type="arabicPeriod"/>
                </a:pPr>
                <a:r>
                  <a:rPr lang="en-US" altLang="zh-TW" dirty="0"/>
                  <a:t>Sum of squared difference </a:t>
                </a:r>
              </a:p>
              <a:p>
                <a:pPr marL="400050" lvl="1" indent="0">
                  <a:buNone/>
                </a:pPr>
                <a:r>
                  <a:rPr lang="en-US" altLang="zh-TW" dirty="0"/>
                  <a:t>Refer:</a:t>
                </a:r>
                <a14:m>
                  <m:oMath xmlns:m="http://schemas.openxmlformats.org/officeDocument/2006/math">
                    <m:r>
                      <a:rPr lang="en-US" altLang="zh-TW" b="0" i="0" smtClean="0">
                        <a:latin typeface="Cambria Math" panose="02040503050406030204" pitchFamily="18" charset="0"/>
                      </a:rPr>
                      <m:t> </m:t>
                    </m:r>
                    <m:sSub>
                      <m:sSubPr>
                        <m:ctrlPr>
                          <a:rPr lang="zh-TW" altLang="zh-TW" i="1" smtClean="0">
                            <a:latin typeface="Cambria Math" panose="02040503050406030204" pitchFamily="18" charset="0"/>
                          </a:rPr>
                        </m:ctrlPr>
                      </m:sSubPr>
                      <m:e>
                        <m:r>
                          <a:rPr lang="zh-TW" altLang="zh-TW">
                            <a:latin typeface="Cambria Math" panose="02040503050406030204" pitchFamily="18" charset="0"/>
                          </a:rPr>
                          <m:t>𝐸</m:t>
                        </m:r>
                      </m:e>
                      <m:sub>
                        <m:r>
                          <m:rPr>
                            <m:sty m:val="p"/>
                          </m:rPr>
                          <a:rPr lang="en-US" altLang="zh-TW" b="0" i="0" smtClean="0">
                            <a:latin typeface="Cambria Math" panose="02040503050406030204" pitchFamily="18" charset="0"/>
                          </a:rPr>
                          <m:t>WSSD</m:t>
                        </m:r>
                      </m:sub>
                    </m:sSub>
                    <m:d>
                      <m:dPr>
                        <m:ctrlPr>
                          <a:rPr lang="zh-TW" altLang="zh-TW" i="1">
                            <a:latin typeface="Cambria Math" panose="02040503050406030204" pitchFamily="18" charset="0"/>
                          </a:rPr>
                        </m:ctrlPr>
                      </m:dPr>
                      <m:e>
                        <m:r>
                          <a:rPr lang="zh-TW" altLang="zh-TW" b="0" i="1">
                            <a:latin typeface="Cambria Math" panose="02040503050406030204" pitchFamily="18" charset="0"/>
                          </a:rPr>
                          <m:t>𝑢</m:t>
                        </m:r>
                      </m:e>
                    </m:d>
                    <m:r>
                      <a:rPr lang="zh-TW" altLang="zh-TW">
                        <a:latin typeface="Cambria Math" panose="02040503050406030204" pitchFamily="18" charset="0"/>
                      </a:rPr>
                      <m:t>=</m:t>
                    </m:r>
                    <m:nary>
                      <m:naryPr>
                        <m:chr m:val="∑"/>
                        <m:supHide m:val="on"/>
                        <m:ctrlPr>
                          <a:rPr lang="zh-TW" altLang="zh-TW" i="1">
                            <a:latin typeface="Cambria Math" panose="02040503050406030204" pitchFamily="18" charset="0"/>
                          </a:rPr>
                        </m:ctrlPr>
                      </m:naryPr>
                      <m:sub>
                        <m:r>
                          <a:rPr lang="zh-TW" altLang="zh-TW">
                            <a:latin typeface="Cambria Math" panose="02040503050406030204" pitchFamily="18" charset="0"/>
                          </a:rPr>
                          <m:t>𝑖</m:t>
                        </m:r>
                      </m:sub>
                      <m:sup/>
                      <m:e>
                        <m:r>
                          <a:rPr lang="zh-TW" altLang="zh-TW">
                            <a:latin typeface="Cambria Math" panose="02040503050406030204" pitchFamily="18" charset="0"/>
                          </a:rPr>
                          <m:t>𝑤</m:t>
                        </m:r>
                        <m:d>
                          <m:dPr>
                            <m:ctrlPr>
                              <a:rPr lang="zh-TW" altLang="zh-TW" i="1">
                                <a:latin typeface="Cambria Math" panose="02040503050406030204" pitchFamily="18" charset="0"/>
                              </a:rPr>
                            </m:ctrlPr>
                          </m:dPr>
                          <m:e>
                            <m:sSub>
                              <m:sSubPr>
                                <m:ctrlPr>
                                  <a:rPr lang="zh-TW" altLang="zh-TW" i="1">
                                    <a:latin typeface="Cambria Math" panose="02040503050406030204" pitchFamily="18" charset="0"/>
                                  </a:rPr>
                                </m:ctrlPr>
                              </m:sSubPr>
                              <m:e>
                                <m:r>
                                  <a:rPr lang="zh-TW" altLang="zh-TW">
                                    <a:latin typeface="Cambria Math" panose="02040503050406030204" pitchFamily="18" charset="0"/>
                                  </a:rPr>
                                  <m:t>𝑥</m:t>
                                </m:r>
                              </m:e>
                              <m:sub>
                                <m:r>
                                  <a:rPr lang="zh-TW" altLang="zh-TW">
                                    <a:latin typeface="Cambria Math" panose="02040503050406030204" pitchFamily="18" charset="0"/>
                                  </a:rPr>
                                  <m:t>𝑖</m:t>
                                </m:r>
                              </m:sub>
                            </m:sSub>
                          </m:e>
                        </m:d>
                        <m:sSup>
                          <m:sSupPr>
                            <m:ctrlPr>
                              <a:rPr lang="zh-TW" altLang="zh-TW" i="1">
                                <a:latin typeface="Cambria Math" panose="02040503050406030204" pitchFamily="18" charset="0"/>
                              </a:rPr>
                            </m:ctrlPr>
                          </m:sSupPr>
                          <m:e>
                            <m:d>
                              <m:dPr>
                                <m:begChr m:val="["/>
                                <m:endChr m:val="]"/>
                                <m:ctrlPr>
                                  <a:rPr lang="zh-TW" altLang="zh-TW" i="1">
                                    <a:latin typeface="Cambria Math" panose="02040503050406030204" pitchFamily="18" charset="0"/>
                                  </a:rPr>
                                </m:ctrlPr>
                              </m:dPr>
                              <m:e>
                                <m:sSub>
                                  <m:sSubPr>
                                    <m:ctrlPr>
                                      <a:rPr lang="zh-TW" altLang="zh-TW" i="1">
                                        <a:latin typeface="Cambria Math" panose="02040503050406030204" pitchFamily="18" charset="0"/>
                                      </a:rPr>
                                    </m:ctrlPr>
                                  </m:sSubPr>
                                  <m:e>
                                    <m:r>
                                      <a:rPr lang="zh-TW" altLang="zh-TW">
                                        <a:latin typeface="Cambria Math" panose="02040503050406030204" pitchFamily="18" charset="0"/>
                                      </a:rPr>
                                      <m:t>𝐼</m:t>
                                    </m:r>
                                  </m:e>
                                  <m:sub>
                                    <m:r>
                                      <a:rPr lang="en-US" altLang="zh-TW" b="0" i="0" smtClean="0">
                                        <a:latin typeface="Cambria Math" panose="02040503050406030204" pitchFamily="18" charset="0"/>
                                      </a:rPr>
                                      <m:t>1</m:t>
                                    </m:r>
                                  </m:sub>
                                </m:sSub>
                                <m:d>
                                  <m:dPr>
                                    <m:ctrlPr>
                                      <a:rPr lang="zh-TW" altLang="zh-TW" i="1">
                                        <a:latin typeface="Cambria Math" panose="02040503050406030204" pitchFamily="18" charset="0"/>
                                      </a:rPr>
                                    </m:ctrlPr>
                                  </m:dPr>
                                  <m:e>
                                    <m:sSub>
                                      <m:sSubPr>
                                        <m:ctrlPr>
                                          <a:rPr lang="zh-TW" altLang="zh-TW" i="1">
                                            <a:latin typeface="Cambria Math" panose="02040503050406030204" pitchFamily="18" charset="0"/>
                                          </a:rPr>
                                        </m:ctrlPr>
                                      </m:sSubPr>
                                      <m:e>
                                        <m:r>
                                          <a:rPr lang="zh-TW" altLang="zh-TW">
                                            <a:latin typeface="Cambria Math" panose="02040503050406030204" pitchFamily="18" charset="0"/>
                                          </a:rPr>
                                          <m:t>𝑥</m:t>
                                        </m:r>
                                      </m:e>
                                      <m:sub>
                                        <m:r>
                                          <a:rPr lang="zh-TW" altLang="zh-TW">
                                            <a:latin typeface="Cambria Math" panose="02040503050406030204" pitchFamily="18" charset="0"/>
                                          </a:rPr>
                                          <m:t>𝑖</m:t>
                                        </m:r>
                                      </m:sub>
                                    </m:sSub>
                                    <m:r>
                                      <a:rPr lang="zh-TW" altLang="zh-TW">
                                        <a:latin typeface="Cambria Math" panose="02040503050406030204" pitchFamily="18" charset="0"/>
                                      </a:rPr>
                                      <m:t>+</m:t>
                                    </m:r>
                                    <m:r>
                                      <a:rPr lang="zh-TW" altLang="zh-TW">
                                        <a:latin typeface="Cambria Math" panose="02040503050406030204" pitchFamily="18" charset="0"/>
                                      </a:rPr>
                                      <m:t>𝑢</m:t>
                                    </m:r>
                                  </m:e>
                                </m:d>
                                <m:r>
                                  <a:rPr lang="zh-TW" altLang="zh-TW">
                                    <a:latin typeface="Cambria Math" panose="02040503050406030204" pitchFamily="18" charset="0"/>
                                  </a:rPr>
                                  <m:t>−</m:t>
                                </m:r>
                                <m:sSub>
                                  <m:sSubPr>
                                    <m:ctrlPr>
                                      <a:rPr lang="zh-TW" altLang="zh-TW" i="1">
                                        <a:latin typeface="Cambria Math" panose="02040503050406030204" pitchFamily="18" charset="0"/>
                                      </a:rPr>
                                    </m:ctrlPr>
                                  </m:sSubPr>
                                  <m:e>
                                    <m:r>
                                      <a:rPr lang="zh-TW" altLang="zh-TW">
                                        <a:latin typeface="Cambria Math" panose="02040503050406030204" pitchFamily="18" charset="0"/>
                                      </a:rPr>
                                      <m:t>𝐼</m:t>
                                    </m:r>
                                  </m:e>
                                  <m:sub>
                                    <m:r>
                                      <a:rPr lang="zh-TW" altLang="zh-TW">
                                        <a:latin typeface="Cambria Math" panose="02040503050406030204" pitchFamily="18" charset="0"/>
                                      </a:rPr>
                                      <m:t>0</m:t>
                                    </m:r>
                                  </m:sub>
                                </m:sSub>
                                <m:d>
                                  <m:dPr>
                                    <m:ctrlPr>
                                      <a:rPr lang="zh-TW" altLang="zh-TW" i="1">
                                        <a:latin typeface="Cambria Math" panose="02040503050406030204" pitchFamily="18" charset="0"/>
                                      </a:rPr>
                                    </m:ctrlPr>
                                  </m:dPr>
                                  <m:e>
                                    <m:sSub>
                                      <m:sSubPr>
                                        <m:ctrlPr>
                                          <a:rPr lang="zh-TW" altLang="zh-TW" i="1">
                                            <a:latin typeface="Cambria Math" panose="02040503050406030204" pitchFamily="18" charset="0"/>
                                          </a:rPr>
                                        </m:ctrlPr>
                                      </m:sSubPr>
                                      <m:e>
                                        <m:r>
                                          <a:rPr lang="zh-TW" altLang="zh-TW">
                                            <a:latin typeface="Cambria Math" panose="02040503050406030204" pitchFamily="18" charset="0"/>
                                          </a:rPr>
                                          <m:t>𝑥</m:t>
                                        </m:r>
                                      </m:e>
                                      <m:sub>
                                        <m:r>
                                          <a:rPr lang="zh-TW" altLang="zh-TW">
                                            <a:latin typeface="Cambria Math" panose="02040503050406030204" pitchFamily="18" charset="0"/>
                                          </a:rPr>
                                          <m:t>𝑖</m:t>
                                        </m:r>
                                      </m:sub>
                                    </m:sSub>
                                  </m:e>
                                </m:d>
                              </m:e>
                            </m:d>
                          </m:e>
                          <m:sup>
                            <m:r>
                              <a:rPr lang="zh-TW" altLang="zh-TW">
                                <a:latin typeface="Cambria Math" panose="02040503050406030204" pitchFamily="18" charset="0"/>
                              </a:rPr>
                              <m:t>2</m:t>
                            </m:r>
                          </m:sup>
                        </m:sSup>
                      </m:e>
                    </m:nary>
                  </m:oMath>
                </a14:m>
                <a:endParaRPr lang="en-US" altLang="zh-TW" dirty="0"/>
              </a:p>
              <a:p>
                <a:pPr marL="514350" indent="-514350">
                  <a:buFont typeface="+mj-lt"/>
                  <a:buAutoNum type="arabicPeriod"/>
                </a:pPr>
                <a:r>
                  <a:rPr lang="en-US" altLang="zh-TW" dirty="0"/>
                  <a:t>Normalized cross-correlation (</a:t>
                </a:r>
                <a:r>
                  <a:rPr lang="en-US" altLang="zh-TW" dirty="0">
                    <a:solidFill>
                      <a:schemeClr val="tx1">
                        <a:lumMod val="50000"/>
                        <a:lumOff val="50000"/>
                      </a:schemeClr>
                    </a:solidFill>
                  </a:rPr>
                  <a:t>Chapter 9</a:t>
                </a:r>
                <a:r>
                  <a:rPr lang="en-US" altLang="zh-TW" dirty="0"/>
                  <a:t>)</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951272" y="5091788"/>
                <a:ext cx="7912510" cy="1809590"/>
              </a:xfrm>
              <a:blipFill>
                <a:blip r:embed="rId3"/>
                <a:stretch>
                  <a:fillRect l="-1763" t="-5556" b="-11806"/>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5FAADBE1-90B6-9EE6-0194-CE93A66E7A8B}"/>
              </a:ext>
            </a:extLst>
          </p:cNvPr>
          <p:cNvSpPr>
            <a:spLocks noGrp="1"/>
          </p:cNvSpPr>
          <p:nvPr>
            <p:ph type="sldNum" sz="quarter" idx="12"/>
          </p:nvPr>
        </p:nvSpPr>
        <p:spPr/>
        <p:txBody>
          <a:bodyPr/>
          <a:lstStyle/>
          <a:p>
            <a:fld id="{1336BF6D-2D3A-41BA-8F36-2BF2F35F56ED}" type="slidenum">
              <a:rPr lang="zh-TW" altLang="en-US" smtClean="0"/>
              <a:pPr/>
              <a:t>47</a:t>
            </a:fld>
            <a:endParaRPr lang="zh-TW" altLang="en-US"/>
          </a:p>
        </p:txBody>
      </p:sp>
      <p:pic>
        <p:nvPicPr>
          <p:cNvPr id="7" name="圖片 6">
            <a:extLst>
              <a:ext uri="{FF2B5EF4-FFF2-40B4-BE49-F238E27FC236}">
                <a16:creationId xmlns:a16="http://schemas.microsoft.com/office/drawing/2014/main" id="{0FADBF09-788E-FB04-CE39-2A3F2C7436BA}"/>
              </a:ext>
            </a:extLst>
          </p:cNvPr>
          <p:cNvPicPr>
            <a:picLocks noChangeAspect="1"/>
          </p:cNvPicPr>
          <p:nvPr/>
        </p:nvPicPr>
        <p:blipFill rotWithShape="1">
          <a:blip r:embed="rId4"/>
          <a:srcRect l="20301" r="20624" b="45835"/>
          <a:stretch/>
        </p:blipFill>
        <p:spPr>
          <a:xfrm>
            <a:off x="228597" y="1268613"/>
            <a:ext cx="4291782" cy="2005109"/>
          </a:xfrm>
          <a:prstGeom prst="rect">
            <a:avLst/>
          </a:prstGeom>
        </p:spPr>
      </p:pic>
      <p:sp>
        <p:nvSpPr>
          <p:cNvPr id="8" name="文字方塊 7">
            <a:extLst>
              <a:ext uri="{FF2B5EF4-FFF2-40B4-BE49-F238E27FC236}">
                <a16:creationId xmlns:a16="http://schemas.microsoft.com/office/drawing/2014/main" id="{33485CB5-4328-5537-48AB-D825CA7367BE}"/>
              </a:ext>
            </a:extLst>
          </p:cNvPr>
          <p:cNvSpPr txBox="1"/>
          <p:nvPr/>
        </p:nvSpPr>
        <p:spPr>
          <a:xfrm>
            <a:off x="4572000" y="2546803"/>
            <a:ext cx="4291782" cy="646331"/>
          </a:xfrm>
          <a:prstGeom prst="rect">
            <a:avLst/>
          </a:prstGeom>
          <a:noFill/>
        </p:spPr>
        <p:txBody>
          <a:bodyPr wrap="square">
            <a:spAutoFit/>
          </a:bodyPr>
          <a:lstStyle/>
          <a:p>
            <a:pPr marL="342900" indent="-342900">
              <a:buFont typeface="+mj-lt"/>
              <a:buAutoNum type="arabicPeriod"/>
            </a:pPr>
            <a:r>
              <a:rPr lang="en-US" altLang="zh-TW" dirty="0"/>
              <a:t>Multi-scale Oriented Patches (MOPs)</a:t>
            </a:r>
          </a:p>
          <a:p>
            <a:pPr marL="342900" indent="-342900">
              <a:buFont typeface="+mj-lt"/>
              <a:buAutoNum type="arabicPeriod"/>
            </a:pPr>
            <a:r>
              <a:rPr lang="en-US" altLang="zh-TW" dirty="0"/>
              <a:t>Scale Invariant Feature Transform (SIFT)</a:t>
            </a:r>
            <a:endParaRPr lang="zh-TW" altLang="en-US" dirty="0"/>
          </a:p>
        </p:txBody>
      </p:sp>
      <p:pic>
        <p:nvPicPr>
          <p:cNvPr id="9" name="圖片 8">
            <a:extLst>
              <a:ext uri="{FF2B5EF4-FFF2-40B4-BE49-F238E27FC236}">
                <a16:creationId xmlns:a16="http://schemas.microsoft.com/office/drawing/2014/main" id="{9215484C-B5B1-67AF-B044-74F6E52B9B4A}"/>
              </a:ext>
            </a:extLst>
          </p:cNvPr>
          <p:cNvPicPr>
            <a:picLocks noChangeAspect="1"/>
          </p:cNvPicPr>
          <p:nvPr/>
        </p:nvPicPr>
        <p:blipFill rotWithShape="1">
          <a:blip r:embed="rId4"/>
          <a:srcRect t="51117"/>
          <a:stretch/>
        </p:blipFill>
        <p:spPr>
          <a:xfrm>
            <a:off x="228597" y="3239628"/>
            <a:ext cx="7265008" cy="1809591"/>
          </a:xfrm>
          <a:prstGeom prst="rect">
            <a:avLst/>
          </a:prstGeom>
        </p:spPr>
      </p:pic>
    </p:spTree>
    <p:extLst>
      <p:ext uri="{BB962C8B-B14F-4D97-AF65-F5344CB8AC3E}">
        <p14:creationId xmlns:p14="http://schemas.microsoft.com/office/powerpoint/2010/main" val="1196671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雅量、背影、癩蝦蟆！記得這些課文，才是台灣學生啊？ | 鄉民爆報看| Oops | 聯合新聞網">
            <a:extLst>
              <a:ext uri="{FF2B5EF4-FFF2-40B4-BE49-F238E27FC236}">
                <a16:creationId xmlns:a16="http://schemas.microsoft.com/office/drawing/2014/main" id="{A0FDC01C-D8E6-4237-BF31-BF682D4BD3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66"/>
          <a:stretch/>
        </p:blipFill>
        <p:spPr bwMode="auto">
          <a:xfrm>
            <a:off x="20" y="10"/>
            <a:ext cx="9143980" cy="6857990"/>
          </a:xfrm>
          <a:prstGeom prst="rect">
            <a:avLst/>
          </a:prstGeom>
          <a:solidFill>
            <a:srgbClr val="FFFFFF"/>
          </a:solidFill>
        </p:spPr>
      </p:pic>
      <p:sp>
        <p:nvSpPr>
          <p:cNvPr id="2" name="投影片編號版面配置區 1">
            <a:extLst>
              <a:ext uri="{FF2B5EF4-FFF2-40B4-BE49-F238E27FC236}">
                <a16:creationId xmlns:a16="http://schemas.microsoft.com/office/drawing/2014/main" id="{DF7A512C-804C-4D32-7328-ED430AA89272}"/>
              </a:ext>
            </a:extLst>
          </p:cNvPr>
          <p:cNvSpPr>
            <a:spLocks noGrp="1"/>
          </p:cNvSpPr>
          <p:nvPr>
            <p:ph type="sldNum" sz="quarter" idx="12"/>
          </p:nvPr>
        </p:nvSpPr>
        <p:spPr/>
        <p:txBody>
          <a:bodyPr/>
          <a:lstStyle/>
          <a:p>
            <a:fld id="{1336BF6D-2D3A-41BA-8F36-2BF2F35F56ED}" type="slidenum">
              <a:rPr lang="zh-TW" altLang="en-US" smtClean="0"/>
              <a:pPr/>
              <a:t>48</a:t>
            </a:fld>
            <a:endParaRPr lang="zh-TW" altLang="en-US"/>
          </a:p>
        </p:txBody>
      </p:sp>
    </p:spTree>
    <p:extLst>
      <p:ext uri="{BB962C8B-B14F-4D97-AF65-F5344CB8AC3E}">
        <p14:creationId xmlns:p14="http://schemas.microsoft.com/office/powerpoint/2010/main" val="949113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1226" y="274638"/>
            <a:ext cx="8465574" cy="1143000"/>
          </a:xfrm>
        </p:spPr>
        <p:txBody>
          <a:bodyPr>
            <a:normAutofit fontScale="90000"/>
          </a:bodyPr>
          <a:lstStyle/>
          <a:p>
            <a:r>
              <a:rPr lang="en-US" altLang="zh-TW" dirty="0"/>
              <a:t>Scale Invariant Feature Transform (SIFT)</a:t>
            </a:r>
            <a:endParaRPr lang="zh-TW" altLang="en-US" dirty="0"/>
          </a:p>
        </p:txBody>
      </p:sp>
      <p:pic>
        <p:nvPicPr>
          <p:cNvPr id="2050" name="Picture 2"/>
          <p:cNvPicPr>
            <a:picLocks noChangeAspect="1" noChangeArrowheads="1"/>
          </p:cNvPicPr>
          <p:nvPr/>
        </p:nvPicPr>
        <p:blipFill>
          <a:blip r:embed="rId3" cstate="print"/>
          <a:srcRect/>
          <a:stretch>
            <a:fillRect/>
          </a:stretch>
        </p:blipFill>
        <p:spPr bwMode="auto">
          <a:xfrm>
            <a:off x="638052" y="1150933"/>
            <a:ext cx="7867895" cy="5205417"/>
          </a:xfrm>
          <a:prstGeom prst="rect">
            <a:avLst/>
          </a:prstGeom>
          <a:noFill/>
          <a:ln w="9525">
            <a:noFill/>
            <a:miter lim="800000"/>
            <a:headEnd/>
            <a:tailEnd/>
          </a:ln>
          <a:effectLst/>
        </p:spPr>
      </p:pic>
      <p:sp>
        <p:nvSpPr>
          <p:cNvPr id="4" name="投影片編號版面配置區 3">
            <a:extLst>
              <a:ext uri="{FF2B5EF4-FFF2-40B4-BE49-F238E27FC236}">
                <a16:creationId xmlns:a16="http://schemas.microsoft.com/office/drawing/2014/main" id="{37F88881-720A-7433-D8AD-0A8A2F7D7587}"/>
              </a:ext>
            </a:extLst>
          </p:cNvPr>
          <p:cNvSpPr>
            <a:spLocks noGrp="1"/>
          </p:cNvSpPr>
          <p:nvPr>
            <p:ph type="sldNum" sz="quarter" idx="12"/>
          </p:nvPr>
        </p:nvSpPr>
        <p:spPr/>
        <p:txBody>
          <a:bodyPr/>
          <a:lstStyle/>
          <a:p>
            <a:fld id="{1336BF6D-2D3A-41BA-8F36-2BF2F35F56ED}" type="slidenum">
              <a:rPr lang="zh-TW" altLang="en-US" smtClean="0"/>
              <a:pPr/>
              <a:t>49</a:t>
            </a:fld>
            <a:endParaRPr lang="zh-TW" altLang="en-US"/>
          </a:p>
        </p:txBody>
      </p:sp>
      <p:pic>
        <p:nvPicPr>
          <p:cNvPr id="5" name="Content Placeholder 3">
            <a:extLst>
              <a:ext uri="{FF2B5EF4-FFF2-40B4-BE49-F238E27FC236}">
                <a16:creationId xmlns:a16="http://schemas.microsoft.com/office/drawing/2014/main" id="{EA4F6572-4AA4-8316-EC78-59E1A050808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613899" y="1150933"/>
            <a:ext cx="3644900" cy="787400"/>
          </a:xfrm>
        </p:spPr>
      </p:pic>
      <p:pic>
        <p:nvPicPr>
          <p:cNvPr id="6" name="圖片 5">
            <a:extLst>
              <a:ext uri="{FF2B5EF4-FFF2-40B4-BE49-F238E27FC236}">
                <a16:creationId xmlns:a16="http://schemas.microsoft.com/office/drawing/2014/main" id="{77708BA2-E843-2B7E-BB61-732934A3F74F}"/>
              </a:ext>
            </a:extLst>
          </p:cNvPr>
          <p:cNvPicPr>
            <a:picLocks noChangeAspect="1"/>
          </p:cNvPicPr>
          <p:nvPr/>
        </p:nvPicPr>
        <p:blipFill rotWithShape="1">
          <a:blip r:embed="rId5"/>
          <a:srcRect t="12225"/>
          <a:stretch/>
        </p:blipFill>
        <p:spPr>
          <a:xfrm>
            <a:off x="5713065" y="1152527"/>
            <a:ext cx="2212524" cy="520695"/>
          </a:xfrm>
          <a:prstGeom prst="rect">
            <a:avLst/>
          </a:prstGeom>
        </p:spPr>
      </p:pic>
      <p:grpSp>
        <p:nvGrpSpPr>
          <p:cNvPr id="9" name="群組 8">
            <a:extLst>
              <a:ext uri="{FF2B5EF4-FFF2-40B4-BE49-F238E27FC236}">
                <a16:creationId xmlns:a16="http://schemas.microsoft.com/office/drawing/2014/main" id="{C2EAD09C-6F78-D512-1A11-AD8A2E5D87DC}"/>
              </a:ext>
            </a:extLst>
          </p:cNvPr>
          <p:cNvGrpSpPr/>
          <p:nvPr/>
        </p:nvGrpSpPr>
        <p:grpSpPr>
          <a:xfrm>
            <a:off x="5654073" y="1673222"/>
            <a:ext cx="1631630" cy="1036628"/>
            <a:chOff x="5654073" y="1673222"/>
            <a:chExt cx="1631630" cy="1036628"/>
          </a:xfrm>
        </p:grpSpPr>
        <p:pic>
          <p:nvPicPr>
            <p:cNvPr id="7" name="圖片 6">
              <a:extLst>
                <a:ext uri="{FF2B5EF4-FFF2-40B4-BE49-F238E27FC236}">
                  <a16:creationId xmlns:a16="http://schemas.microsoft.com/office/drawing/2014/main" id="{2257F008-0C6D-2DCD-111C-B6E3A425F7EC}"/>
                </a:ext>
              </a:extLst>
            </p:cNvPr>
            <p:cNvPicPr>
              <a:picLocks noChangeAspect="1"/>
            </p:cNvPicPr>
            <p:nvPr/>
          </p:nvPicPr>
          <p:blipFill>
            <a:blip r:embed="rId6"/>
            <a:stretch>
              <a:fillRect/>
            </a:stretch>
          </p:blipFill>
          <p:spPr>
            <a:xfrm>
              <a:off x="5654073" y="1673222"/>
              <a:ext cx="1004732" cy="1036628"/>
            </a:xfrm>
            <a:prstGeom prst="rect">
              <a:avLst/>
            </a:prstGeom>
          </p:spPr>
        </p:pic>
        <p:sp>
          <p:nvSpPr>
            <p:cNvPr id="8" name="文字方塊 7">
              <a:extLst>
                <a:ext uri="{FF2B5EF4-FFF2-40B4-BE49-F238E27FC236}">
                  <a16:creationId xmlns:a16="http://schemas.microsoft.com/office/drawing/2014/main" id="{2531A9D4-E900-49A5-85B6-F8FE6DFCF448}"/>
                </a:ext>
              </a:extLst>
            </p:cNvPr>
            <p:cNvSpPr txBox="1"/>
            <p:nvPr/>
          </p:nvSpPr>
          <p:spPr>
            <a:xfrm>
              <a:off x="6658805" y="2247734"/>
              <a:ext cx="626898" cy="369332"/>
            </a:xfrm>
            <a:prstGeom prst="rect">
              <a:avLst/>
            </a:prstGeom>
            <a:noFill/>
          </p:spPr>
          <p:txBody>
            <a:bodyPr wrap="square">
              <a:spAutoFit/>
            </a:bodyPr>
            <a:lstStyle/>
            <a:p>
              <a:r>
                <a:rPr lang="en-US" altLang="zh-TW" dirty="0" err="1">
                  <a:solidFill>
                    <a:srgbClr val="FF0000"/>
                  </a:solidFill>
                </a:rPr>
                <a:t>DoG</a:t>
              </a:r>
              <a:endParaRPr lang="zh-TW" altLang="en-US" dirty="0">
                <a:solidFill>
                  <a:srgbClr val="FF0000"/>
                </a:solidFill>
              </a:endParaRPr>
            </a:p>
          </p:txBody>
        </p:sp>
      </p:grpSp>
      <p:sp>
        <p:nvSpPr>
          <p:cNvPr id="3" name="矩形 2">
            <a:extLst>
              <a:ext uri="{FF2B5EF4-FFF2-40B4-BE49-F238E27FC236}">
                <a16:creationId xmlns:a16="http://schemas.microsoft.com/office/drawing/2014/main" id="{B8356481-EF8C-6084-56DD-48CCDB9CA1AC}"/>
              </a:ext>
            </a:extLst>
          </p:cNvPr>
          <p:cNvSpPr/>
          <p:nvPr/>
        </p:nvSpPr>
        <p:spPr>
          <a:xfrm>
            <a:off x="5532094" y="2213868"/>
            <a:ext cx="1753609" cy="566944"/>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Feature Detection and Matching (2/4)</a:t>
            </a:r>
            <a:endParaRPr lang="zh-TW" altLang="en-US" dirty="0"/>
          </a:p>
        </p:txBody>
      </p:sp>
      <p:sp>
        <p:nvSpPr>
          <p:cNvPr id="3" name="投影片編號版面配置區 2">
            <a:extLst>
              <a:ext uri="{FF2B5EF4-FFF2-40B4-BE49-F238E27FC236}">
                <a16:creationId xmlns:a16="http://schemas.microsoft.com/office/drawing/2014/main" id="{9ED4DB55-D18B-9277-BBE2-E32B858776F6}"/>
              </a:ext>
            </a:extLst>
          </p:cNvPr>
          <p:cNvSpPr>
            <a:spLocks noGrp="1"/>
          </p:cNvSpPr>
          <p:nvPr>
            <p:ph type="sldNum" sz="quarter" idx="12"/>
          </p:nvPr>
        </p:nvSpPr>
        <p:spPr/>
        <p:txBody>
          <a:bodyPr/>
          <a:lstStyle/>
          <a:p>
            <a:fld id="{1336BF6D-2D3A-41BA-8F36-2BF2F35F56ED}" type="slidenum">
              <a:rPr lang="zh-TW" altLang="en-US" smtClean="0"/>
              <a:pPr/>
              <a:t>5</a:t>
            </a:fld>
            <a:endParaRPr lang="zh-TW" altLang="en-US"/>
          </a:p>
        </p:txBody>
      </p:sp>
      <p:sp>
        <p:nvSpPr>
          <p:cNvPr id="4" name="內容版面配置區 2">
            <a:extLst>
              <a:ext uri="{FF2B5EF4-FFF2-40B4-BE49-F238E27FC236}">
                <a16:creationId xmlns:a16="http://schemas.microsoft.com/office/drawing/2014/main" id="{C7ACBB21-F540-57DF-F803-A35ACC0673BA}"/>
              </a:ext>
            </a:extLst>
          </p:cNvPr>
          <p:cNvSpPr txBox="1">
            <a:spLocks/>
          </p:cNvSpPr>
          <p:nvPr/>
        </p:nvSpPr>
        <p:spPr>
          <a:xfrm>
            <a:off x="0" y="1169426"/>
            <a:ext cx="3035829" cy="49642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sz="2800" dirty="0"/>
              <a:t>7.1 Points and patches</a:t>
            </a:r>
          </a:p>
        </p:txBody>
      </p:sp>
      <p:sp>
        <p:nvSpPr>
          <p:cNvPr id="8" name="內容版面配置區 2">
            <a:extLst>
              <a:ext uri="{FF2B5EF4-FFF2-40B4-BE49-F238E27FC236}">
                <a16:creationId xmlns:a16="http://schemas.microsoft.com/office/drawing/2014/main" id="{880C8B4E-FF5F-A3AA-8AA4-EF79FC21B6B1}"/>
              </a:ext>
            </a:extLst>
          </p:cNvPr>
          <p:cNvSpPr txBox="1">
            <a:spLocks/>
          </p:cNvSpPr>
          <p:nvPr/>
        </p:nvSpPr>
        <p:spPr>
          <a:xfrm>
            <a:off x="-14381" y="3374867"/>
            <a:ext cx="3195974" cy="4964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sz="2400" dirty="0"/>
              <a:t>7.2 Edges</a:t>
            </a:r>
            <a:r>
              <a:rPr lang="zh-TW" altLang="en-US" sz="2400" dirty="0"/>
              <a:t> </a:t>
            </a:r>
            <a:r>
              <a:rPr lang="en-US" altLang="zh-TW" sz="2400" dirty="0"/>
              <a:t>and contours</a:t>
            </a:r>
          </a:p>
        </p:txBody>
      </p:sp>
      <p:pic>
        <p:nvPicPr>
          <p:cNvPr id="10" name="圖片 9">
            <a:extLst>
              <a:ext uri="{FF2B5EF4-FFF2-40B4-BE49-F238E27FC236}">
                <a16:creationId xmlns:a16="http://schemas.microsoft.com/office/drawing/2014/main" id="{77F7940D-89E6-CA75-7E1F-3DBECCEB5895}"/>
              </a:ext>
            </a:extLst>
          </p:cNvPr>
          <p:cNvPicPr>
            <a:picLocks noChangeAspect="1"/>
          </p:cNvPicPr>
          <p:nvPr/>
        </p:nvPicPr>
        <p:blipFill rotWithShape="1">
          <a:blip r:embed="rId3"/>
          <a:srcRect b="65726"/>
          <a:stretch/>
        </p:blipFill>
        <p:spPr>
          <a:xfrm>
            <a:off x="3035829" y="1173050"/>
            <a:ext cx="5771891" cy="2350513"/>
          </a:xfrm>
          <a:prstGeom prst="rect">
            <a:avLst/>
          </a:prstGeom>
        </p:spPr>
      </p:pic>
      <p:pic>
        <p:nvPicPr>
          <p:cNvPr id="13" name="圖片 12">
            <a:extLst>
              <a:ext uri="{FF2B5EF4-FFF2-40B4-BE49-F238E27FC236}">
                <a16:creationId xmlns:a16="http://schemas.microsoft.com/office/drawing/2014/main" id="{2A23CEA9-5B21-8F1C-45CD-BFCF3465469A}"/>
              </a:ext>
            </a:extLst>
          </p:cNvPr>
          <p:cNvPicPr>
            <a:picLocks noChangeAspect="1"/>
          </p:cNvPicPr>
          <p:nvPr/>
        </p:nvPicPr>
        <p:blipFill rotWithShape="1">
          <a:blip r:embed="rId3"/>
          <a:srcRect t="33852" r="49854" b="33513"/>
          <a:stretch/>
        </p:blipFill>
        <p:spPr>
          <a:xfrm>
            <a:off x="70736" y="3802528"/>
            <a:ext cx="2894355" cy="2238151"/>
          </a:xfrm>
          <a:prstGeom prst="rect">
            <a:avLst/>
          </a:prstGeom>
        </p:spPr>
      </p:pic>
      <p:pic>
        <p:nvPicPr>
          <p:cNvPr id="14" name="圖片 13">
            <a:extLst>
              <a:ext uri="{FF2B5EF4-FFF2-40B4-BE49-F238E27FC236}">
                <a16:creationId xmlns:a16="http://schemas.microsoft.com/office/drawing/2014/main" id="{1C0B2265-FF42-215F-6EA2-34FF651A8957}"/>
              </a:ext>
            </a:extLst>
          </p:cNvPr>
          <p:cNvPicPr>
            <a:picLocks noChangeAspect="1"/>
          </p:cNvPicPr>
          <p:nvPr/>
        </p:nvPicPr>
        <p:blipFill rotWithShape="1">
          <a:blip r:embed="rId3"/>
          <a:srcRect l="49855" t="33852" b="33513"/>
          <a:stretch/>
        </p:blipFill>
        <p:spPr>
          <a:xfrm>
            <a:off x="6172823" y="3802529"/>
            <a:ext cx="2894354" cy="2238150"/>
          </a:xfrm>
          <a:prstGeom prst="rect">
            <a:avLst/>
          </a:prstGeom>
        </p:spPr>
      </p:pic>
      <p:sp>
        <p:nvSpPr>
          <p:cNvPr id="15" name="文字方塊 14">
            <a:extLst>
              <a:ext uri="{FF2B5EF4-FFF2-40B4-BE49-F238E27FC236}">
                <a16:creationId xmlns:a16="http://schemas.microsoft.com/office/drawing/2014/main" id="{96E8C5D9-BD86-A12E-8A3C-697D5B1DA334}"/>
              </a:ext>
            </a:extLst>
          </p:cNvPr>
          <p:cNvSpPr txBox="1"/>
          <p:nvPr/>
        </p:nvSpPr>
        <p:spPr>
          <a:xfrm>
            <a:off x="1880004" y="5848518"/>
            <a:ext cx="5490376" cy="1015663"/>
          </a:xfrm>
          <a:prstGeom prst="rect">
            <a:avLst/>
          </a:prstGeom>
          <a:noFill/>
        </p:spPr>
        <p:txBody>
          <a:bodyPr wrap="square">
            <a:spAutoFit/>
          </a:bodyPr>
          <a:lstStyle/>
          <a:p>
            <a:r>
              <a:rPr lang="en-US" altLang="zh-TW" sz="1200" i="1" dirty="0">
                <a:effectLst/>
                <a:latin typeface="NimbusRomNo9L"/>
              </a:rPr>
              <a:t>Feature detectors and descriptors can be used to analyze, describe and match images:</a:t>
            </a:r>
          </a:p>
          <a:p>
            <a:pPr marL="342900" indent="-342900">
              <a:buAutoNum type="alphaLcParenBoth"/>
            </a:pPr>
            <a:r>
              <a:rPr lang="en-US" altLang="zh-TW" sz="1200" i="1" dirty="0">
                <a:effectLst/>
                <a:latin typeface="NimbusRomNo9L"/>
              </a:rPr>
              <a:t>point-like interest operators (</a:t>
            </a:r>
            <a:r>
              <a:rPr lang="en-US" altLang="zh-TW" sz="1200" i="1" dirty="0">
                <a:solidFill>
                  <a:srgbClr val="4C0F00"/>
                </a:solidFill>
                <a:effectLst/>
                <a:latin typeface="NimbusRomNo9L"/>
              </a:rPr>
              <a:t>Brown, </a:t>
            </a:r>
            <a:r>
              <a:rPr lang="en-US" altLang="zh-TW" sz="1200" i="1" dirty="0" err="1">
                <a:solidFill>
                  <a:srgbClr val="4C0F00"/>
                </a:solidFill>
                <a:effectLst/>
                <a:latin typeface="NimbusRomNo9L"/>
              </a:rPr>
              <a:t>Szeliski</a:t>
            </a:r>
            <a:r>
              <a:rPr lang="en-US" altLang="zh-TW" sz="1200" i="1" dirty="0">
                <a:solidFill>
                  <a:srgbClr val="4C0F00"/>
                </a:solidFill>
                <a:effectLst/>
                <a:latin typeface="NimbusRomNo9L"/>
              </a:rPr>
              <a:t>, and Winder 2005</a:t>
            </a:r>
            <a:r>
              <a:rPr lang="en-US" altLang="zh-TW" sz="1200" i="1" dirty="0">
                <a:effectLst/>
                <a:latin typeface="NimbusRomNo9L"/>
              </a:rPr>
              <a:t>) © 2005 IEEE; </a:t>
            </a:r>
          </a:p>
          <a:p>
            <a:pPr marL="342900" indent="-342900">
              <a:buAutoNum type="alphaLcParenBoth"/>
            </a:pPr>
            <a:r>
              <a:rPr lang="en-US" altLang="zh-TW" sz="1200" b="1" i="1" u="sng" dirty="0">
                <a:effectLst/>
                <a:latin typeface="NimbusRomNo9L"/>
              </a:rPr>
              <a:t>GLOH</a:t>
            </a:r>
            <a:r>
              <a:rPr lang="en-US" altLang="zh-TW" sz="1200" i="1" dirty="0">
                <a:effectLst/>
                <a:latin typeface="NimbusRomNo9L"/>
              </a:rPr>
              <a:t> descriptor (</a:t>
            </a:r>
            <a:r>
              <a:rPr lang="en-US" altLang="zh-TW" sz="1200" i="1" dirty="0" err="1">
                <a:solidFill>
                  <a:srgbClr val="4C0F00"/>
                </a:solidFill>
                <a:effectLst/>
                <a:latin typeface="NimbusRomNo9L"/>
              </a:rPr>
              <a:t>Mikolajczyk</a:t>
            </a:r>
            <a:r>
              <a:rPr lang="en-US" altLang="zh-TW" sz="1200" i="1" dirty="0">
                <a:solidFill>
                  <a:srgbClr val="4C0F00"/>
                </a:solidFill>
                <a:effectLst/>
                <a:latin typeface="NimbusRomNo9L"/>
              </a:rPr>
              <a:t> and Schmid 2005</a:t>
            </a:r>
            <a:r>
              <a:rPr lang="en-US" altLang="zh-TW" sz="1200" i="1" dirty="0">
                <a:effectLst/>
                <a:latin typeface="NimbusRomNo9L"/>
              </a:rPr>
              <a:t>); </a:t>
            </a:r>
          </a:p>
          <a:p>
            <a:pPr marL="342900" indent="-342900">
              <a:buAutoNum type="alphaLcParenBoth"/>
            </a:pPr>
            <a:r>
              <a:rPr lang="en-US" altLang="zh-TW" sz="1200" i="1" dirty="0">
                <a:effectLst/>
                <a:latin typeface="NimbusRomNo9L"/>
              </a:rPr>
              <a:t>edges (</a:t>
            </a:r>
            <a:r>
              <a:rPr lang="en-US" altLang="zh-TW" sz="1200" i="1" dirty="0">
                <a:solidFill>
                  <a:srgbClr val="4C0F00"/>
                </a:solidFill>
                <a:effectLst/>
                <a:latin typeface="NimbusRomNo9L"/>
              </a:rPr>
              <a:t>Elder and Goldberg 2001</a:t>
            </a:r>
            <a:r>
              <a:rPr lang="en-US" altLang="zh-TW" sz="1200" i="1" dirty="0">
                <a:effectLst/>
                <a:latin typeface="NimbusRomNo9L"/>
              </a:rPr>
              <a:t>) © 2001 IEEE; </a:t>
            </a:r>
          </a:p>
          <a:p>
            <a:pPr marL="342900" indent="-342900">
              <a:buAutoNum type="alphaLcParenBoth"/>
            </a:pPr>
            <a:r>
              <a:rPr lang="en-US" altLang="zh-TW" sz="1200" i="1" dirty="0">
                <a:effectLst/>
                <a:latin typeface="NimbusRomNo9L"/>
              </a:rPr>
              <a:t>straight lines (</a:t>
            </a:r>
            <a:r>
              <a:rPr lang="en-US" altLang="zh-TW" sz="1200" i="1" dirty="0">
                <a:solidFill>
                  <a:srgbClr val="4C0F00"/>
                </a:solidFill>
                <a:effectLst/>
                <a:latin typeface="NimbusRomNo9L"/>
              </a:rPr>
              <a:t>Sinha, </a:t>
            </a:r>
            <a:r>
              <a:rPr lang="en-US" altLang="zh-TW" sz="1200" i="1" dirty="0" err="1">
                <a:solidFill>
                  <a:srgbClr val="4C0F00"/>
                </a:solidFill>
                <a:effectLst/>
                <a:latin typeface="NimbusRomNo9L"/>
              </a:rPr>
              <a:t>Steedly</a:t>
            </a:r>
            <a:r>
              <a:rPr lang="en-US" altLang="zh-TW" sz="1200" i="1" dirty="0">
                <a:solidFill>
                  <a:srgbClr val="4C0F00"/>
                </a:solidFill>
                <a:effectLst/>
                <a:latin typeface="NimbusRomNo9L"/>
              </a:rPr>
              <a:t> </a:t>
            </a:r>
            <a:r>
              <a:rPr lang="en-US" altLang="zh-TW" sz="1200" dirty="0">
                <a:solidFill>
                  <a:srgbClr val="4C0F00"/>
                </a:solidFill>
                <a:effectLst/>
                <a:latin typeface="NimbusRomNo9L"/>
              </a:rPr>
              <a:t>et al. </a:t>
            </a:r>
            <a:r>
              <a:rPr lang="en-US" altLang="zh-TW" sz="1200" i="1" dirty="0">
                <a:solidFill>
                  <a:srgbClr val="4C0F00"/>
                </a:solidFill>
                <a:effectLst/>
                <a:latin typeface="NimbusRomNo9L"/>
              </a:rPr>
              <a:t>2008</a:t>
            </a:r>
            <a:r>
              <a:rPr lang="en-US" altLang="zh-TW" sz="1200" i="1" dirty="0">
                <a:effectLst/>
                <a:latin typeface="NimbusRomNo9L"/>
              </a:rPr>
              <a:t>) © 2008 ACM; </a:t>
            </a:r>
            <a:endParaRPr lang="en-US" altLang="zh-TW" sz="1200" dirty="0"/>
          </a:p>
        </p:txBody>
      </p:sp>
      <p:sp>
        <p:nvSpPr>
          <p:cNvPr id="16" name="內容版面配置區 2">
            <a:extLst>
              <a:ext uri="{FF2B5EF4-FFF2-40B4-BE49-F238E27FC236}">
                <a16:creationId xmlns:a16="http://schemas.microsoft.com/office/drawing/2014/main" id="{55520448-1596-D4F8-3D3B-16F938F95FDC}"/>
              </a:ext>
            </a:extLst>
          </p:cNvPr>
          <p:cNvSpPr txBox="1">
            <a:spLocks/>
          </p:cNvSpPr>
          <p:nvPr/>
        </p:nvSpPr>
        <p:spPr>
          <a:xfrm>
            <a:off x="4625192" y="3374867"/>
            <a:ext cx="3875898" cy="4964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sz="2400" dirty="0"/>
              <a:t>7.3 Lines and vanishing points</a:t>
            </a:r>
          </a:p>
        </p:txBody>
      </p:sp>
      <p:sp>
        <p:nvSpPr>
          <p:cNvPr id="20" name="文字方塊 19">
            <a:extLst>
              <a:ext uri="{FF2B5EF4-FFF2-40B4-BE49-F238E27FC236}">
                <a16:creationId xmlns:a16="http://schemas.microsoft.com/office/drawing/2014/main" id="{CB2C94D3-3F9A-781F-759F-E24EA8F9360F}"/>
              </a:ext>
            </a:extLst>
          </p:cNvPr>
          <p:cNvSpPr txBox="1"/>
          <p:nvPr/>
        </p:nvSpPr>
        <p:spPr>
          <a:xfrm>
            <a:off x="4918841" y="25159"/>
            <a:ext cx="4225159" cy="338554"/>
          </a:xfrm>
          <a:prstGeom prst="rect">
            <a:avLst/>
          </a:prstGeom>
          <a:noFill/>
        </p:spPr>
        <p:txBody>
          <a:bodyPr wrap="square">
            <a:spAutoFit/>
          </a:bodyPr>
          <a:lstStyle/>
          <a:p>
            <a:r>
              <a:rPr lang="en-US" altLang="zh-TW" sz="1600" dirty="0">
                <a:solidFill>
                  <a:schemeClr val="bg1">
                    <a:lumMod val="50000"/>
                  </a:schemeClr>
                </a:solidFill>
              </a:rPr>
              <a:t>Gradient Location-Orientation Histogram (GLOH)</a:t>
            </a:r>
            <a:endParaRPr lang="zh-TW" altLang="en-US" sz="1600" dirty="0">
              <a:solidFill>
                <a:schemeClr val="bg1">
                  <a:lumMod val="50000"/>
                </a:scheme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4">
            <a:extLst>
              <a:ext uri="{FF2B5EF4-FFF2-40B4-BE49-F238E27FC236}">
                <a16:creationId xmlns:a16="http://schemas.microsoft.com/office/drawing/2014/main" id="{BD46714F-6C48-40AB-B22E-C5A0915F4AE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84132" y="5402861"/>
            <a:ext cx="2885169" cy="1800000"/>
          </a:xfrm>
          <a:prstGeom prst="rect">
            <a:avLst/>
          </a:prstGeom>
        </p:spPr>
      </p:pic>
      <p:pic>
        <p:nvPicPr>
          <p:cNvPr id="7" name="內容版面配置區 4">
            <a:extLst>
              <a:ext uri="{FF2B5EF4-FFF2-40B4-BE49-F238E27FC236}">
                <a16:creationId xmlns:a16="http://schemas.microsoft.com/office/drawing/2014/main" id="{16A110E7-3E5C-4687-A7CC-5ECE04F2A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80" y="3591587"/>
            <a:ext cx="2889473" cy="1800000"/>
          </a:xfrm>
          <a:prstGeom prst="rect">
            <a:avLst/>
          </a:prstGeom>
        </p:spPr>
      </p:pic>
      <p:pic>
        <p:nvPicPr>
          <p:cNvPr id="8" name="圖片 7">
            <a:extLst>
              <a:ext uri="{FF2B5EF4-FFF2-40B4-BE49-F238E27FC236}">
                <a16:creationId xmlns:a16="http://schemas.microsoft.com/office/drawing/2014/main" id="{A27E937C-08DC-4963-A854-79C10E10B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80" y="1780312"/>
            <a:ext cx="2889473" cy="1800000"/>
          </a:xfrm>
          <a:prstGeom prst="rect">
            <a:avLst/>
          </a:prstGeom>
        </p:spPr>
      </p:pic>
      <p:pic>
        <p:nvPicPr>
          <p:cNvPr id="9" name="圖片 8">
            <a:extLst>
              <a:ext uri="{FF2B5EF4-FFF2-40B4-BE49-F238E27FC236}">
                <a16:creationId xmlns:a16="http://schemas.microsoft.com/office/drawing/2014/main" id="{BE120A50-E590-416E-8969-97C2B8758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979" y="-28284"/>
            <a:ext cx="2889474" cy="1797321"/>
          </a:xfrm>
          <a:prstGeom prst="rect">
            <a:avLst/>
          </a:prstGeom>
        </p:spPr>
      </p:pic>
      <p:pic>
        <p:nvPicPr>
          <p:cNvPr id="10" name="圖片 9">
            <a:extLst>
              <a:ext uri="{FF2B5EF4-FFF2-40B4-BE49-F238E27FC236}">
                <a16:creationId xmlns:a16="http://schemas.microsoft.com/office/drawing/2014/main" id="{C1477339-EC82-49F9-9C9A-E2A08D4FAC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1639" y="59719"/>
            <a:ext cx="5400000" cy="3358929"/>
          </a:xfrm>
          <a:prstGeom prst="rect">
            <a:avLst/>
          </a:prstGeom>
        </p:spPr>
      </p:pic>
      <p:pic>
        <p:nvPicPr>
          <p:cNvPr id="11" name="圖片 10">
            <a:extLst>
              <a:ext uri="{FF2B5EF4-FFF2-40B4-BE49-F238E27FC236}">
                <a16:creationId xmlns:a16="http://schemas.microsoft.com/office/drawing/2014/main" id="{97EA4507-C88C-40E1-BF27-5A4A2A8702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1639" y="3465258"/>
            <a:ext cx="5400000" cy="3363934"/>
          </a:xfrm>
          <a:prstGeom prst="rect">
            <a:avLst/>
          </a:prstGeom>
        </p:spPr>
      </p:pic>
      <p:sp>
        <p:nvSpPr>
          <p:cNvPr id="2" name="投影片編號版面配置區 1">
            <a:extLst>
              <a:ext uri="{FF2B5EF4-FFF2-40B4-BE49-F238E27FC236}">
                <a16:creationId xmlns:a16="http://schemas.microsoft.com/office/drawing/2014/main" id="{CCFE4497-18C1-F4F4-DC8E-D28720719BD2}"/>
              </a:ext>
            </a:extLst>
          </p:cNvPr>
          <p:cNvSpPr>
            <a:spLocks noGrp="1"/>
          </p:cNvSpPr>
          <p:nvPr>
            <p:ph type="sldNum" sz="quarter" idx="12"/>
          </p:nvPr>
        </p:nvSpPr>
        <p:spPr/>
        <p:txBody>
          <a:bodyPr/>
          <a:lstStyle/>
          <a:p>
            <a:fld id="{1336BF6D-2D3A-41BA-8F36-2BF2F35F56ED}" type="slidenum">
              <a:rPr lang="zh-TW" altLang="en-US" smtClean="0"/>
              <a:pPr/>
              <a:t>50</a:t>
            </a:fld>
            <a:endParaRPr lang="zh-TW" altLang="en-US"/>
          </a:p>
        </p:txBody>
      </p:sp>
    </p:spTree>
    <p:extLst>
      <p:ext uri="{BB962C8B-B14F-4D97-AF65-F5344CB8AC3E}">
        <p14:creationId xmlns:p14="http://schemas.microsoft.com/office/powerpoint/2010/main" val="1570415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Multi-scale Oriented Patches (MOP)</a:t>
            </a:r>
            <a:endParaRPr lang="zh-TW" altLang="en-US" dirty="0"/>
          </a:p>
        </p:txBody>
      </p:sp>
      <p:sp>
        <p:nvSpPr>
          <p:cNvPr id="3" name="內容版面配置區 2"/>
          <p:cNvSpPr>
            <a:spLocks noGrp="1"/>
          </p:cNvSpPr>
          <p:nvPr>
            <p:ph idx="1"/>
          </p:nvPr>
        </p:nvSpPr>
        <p:spPr/>
        <p:txBody>
          <a:bodyPr>
            <a:normAutofit/>
          </a:bodyPr>
          <a:lstStyle/>
          <a:p>
            <a:r>
              <a:rPr lang="en-US" altLang="zh-TW" dirty="0">
                <a:highlight>
                  <a:srgbClr val="FFFF00"/>
                </a:highlight>
              </a:rPr>
              <a:t>Simpler SIFT</a:t>
            </a:r>
            <a:r>
              <a:rPr lang="en-US" altLang="zh-TW" dirty="0"/>
              <a:t>, </a:t>
            </a:r>
            <a:r>
              <a:rPr lang="en-US" altLang="zh-TW" b="1" u="sng" dirty="0"/>
              <a:t>without every scale </a:t>
            </a:r>
            <a:r>
              <a:rPr lang="en-US" altLang="zh-TW" b="1" u="sng" dirty="0" err="1"/>
              <a:t>DoGs</a:t>
            </a:r>
            <a:endParaRPr lang="en-US" altLang="zh-TW" b="1" u="sng" dirty="0"/>
          </a:p>
          <a:p>
            <a:r>
              <a:rPr lang="en-US" altLang="zh-TW" dirty="0"/>
              <a:t>Used on </a:t>
            </a:r>
            <a:r>
              <a:rPr lang="en-US" altLang="zh-TW" b="1" u="sng" dirty="0"/>
              <a:t>image stitching</a:t>
            </a:r>
            <a:r>
              <a:rPr lang="en-US" altLang="zh-TW" dirty="0"/>
              <a:t>, and so on</a:t>
            </a:r>
          </a:p>
          <a:p>
            <a:r>
              <a:rPr lang="en-US" altLang="zh-TW" dirty="0"/>
              <a:t>Detector: </a:t>
            </a:r>
            <a:r>
              <a:rPr lang="en-US" altLang="zh-TW" b="1" u="sng" dirty="0"/>
              <a:t>Harris</a:t>
            </a:r>
            <a:r>
              <a:rPr lang="en-US" altLang="zh-TW" dirty="0"/>
              <a:t> corner detector</a:t>
            </a:r>
          </a:p>
          <a:p>
            <a:r>
              <a:rPr lang="en-US" altLang="zh-TW" dirty="0"/>
              <a:t>Multi-scale -&gt; make program robust</a:t>
            </a:r>
          </a:p>
          <a:p>
            <a:pPr marL="0" indent="0">
              <a:buNone/>
            </a:pPr>
            <a:endParaRPr lang="en-US" altLang="zh-TW" dirty="0"/>
          </a:p>
          <a:p>
            <a:pPr marL="0" indent="0">
              <a:buNone/>
            </a:pPr>
            <a:endParaRPr lang="en-US" altLang="zh-TW" dirty="0"/>
          </a:p>
          <a:p>
            <a:pPr marL="0" indent="0">
              <a:buNone/>
            </a:pPr>
            <a:r>
              <a:rPr lang="en-US" altLang="zh-TW" dirty="0" err="1">
                <a:solidFill>
                  <a:schemeClr val="bg1">
                    <a:lumMod val="50000"/>
                  </a:schemeClr>
                </a:solidFill>
              </a:rPr>
              <a:t>DoG</a:t>
            </a:r>
            <a:r>
              <a:rPr lang="en-US" altLang="zh-TW" dirty="0">
                <a:solidFill>
                  <a:schemeClr val="bg1">
                    <a:lumMod val="50000"/>
                  </a:schemeClr>
                </a:solidFill>
              </a:rPr>
              <a:t>: Difference of Gaussian</a:t>
            </a:r>
          </a:p>
        </p:txBody>
      </p:sp>
      <p:sp>
        <p:nvSpPr>
          <p:cNvPr id="4" name="投影片編號版面配置區 3">
            <a:extLst>
              <a:ext uri="{FF2B5EF4-FFF2-40B4-BE49-F238E27FC236}">
                <a16:creationId xmlns:a16="http://schemas.microsoft.com/office/drawing/2014/main" id="{C98EF071-F858-5F88-FDC9-D2C7C6B56963}"/>
              </a:ext>
            </a:extLst>
          </p:cNvPr>
          <p:cNvSpPr>
            <a:spLocks noGrp="1"/>
          </p:cNvSpPr>
          <p:nvPr>
            <p:ph type="sldNum" sz="quarter" idx="12"/>
          </p:nvPr>
        </p:nvSpPr>
        <p:spPr/>
        <p:txBody>
          <a:bodyPr/>
          <a:lstStyle/>
          <a:p>
            <a:fld id="{1336BF6D-2D3A-41BA-8F36-2BF2F35F56ED}" type="slidenum">
              <a:rPr lang="zh-TW" altLang="en-US" smtClean="0"/>
              <a:pPr/>
              <a:t>51</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282C01-CC2A-420D-80E2-E027419AE552}"/>
              </a:ext>
            </a:extLst>
          </p:cNvPr>
          <p:cNvSpPr>
            <a:spLocks noGrp="1"/>
          </p:cNvSpPr>
          <p:nvPr>
            <p:ph type="title"/>
          </p:nvPr>
        </p:nvSpPr>
        <p:spPr/>
        <p:txBody>
          <a:bodyPr>
            <a:normAutofit/>
          </a:bodyPr>
          <a:lstStyle/>
          <a:p>
            <a:r>
              <a:rPr lang="en-US" altLang="zh-TW" dirty="0"/>
              <a:t>Multi-scale Oriented Patches (MOP)</a:t>
            </a:r>
            <a:endParaRPr lang="zh-TW" altLang="en-US" dirty="0"/>
          </a:p>
        </p:txBody>
      </p:sp>
      <p:sp>
        <p:nvSpPr>
          <p:cNvPr id="3" name="內容版面配置區 2">
            <a:extLst>
              <a:ext uri="{FF2B5EF4-FFF2-40B4-BE49-F238E27FC236}">
                <a16:creationId xmlns:a16="http://schemas.microsoft.com/office/drawing/2014/main" id="{72733514-80F7-4BF0-85BB-B5BF9BD90482}"/>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A3AFB74D-DB01-4543-92B5-3F77ED584C69}"/>
              </a:ext>
            </a:extLst>
          </p:cNvPr>
          <p:cNvPicPr>
            <a:picLocks noChangeAspect="1"/>
          </p:cNvPicPr>
          <p:nvPr/>
        </p:nvPicPr>
        <p:blipFill>
          <a:blip r:embed="rId3"/>
          <a:stretch>
            <a:fillRect/>
          </a:stretch>
        </p:blipFill>
        <p:spPr>
          <a:xfrm>
            <a:off x="755576" y="1725560"/>
            <a:ext cx="7859216" cy="4583165"/>
          </a:xfrm>
          <a:prstGeom prst="rect">
            <a:avLst/>
          </a:prstGeom>
        </p:spPr>
      </p:pic>
      <p:sp>
        <p:nvSpPr>
          <p:cNvPr id="5" name="投影片編號版面配置區 4">
            <a:extLst>
              <a:ext uri="{FF2B5EF4-FFF2-40B4-BE49-F238E27FC236}">
                <a16:creationId xmlns:a16="http://schemas.microsoft.com/office/drawing/2014/main" id="{A9A8858A-201C-7931-A84E-3604C2048F7C}"/>
              </a:ext>
            </a:extLst>
          </p:cNvPr>
          <p:cNvSpPr>
            <a:spLocks noGrp="1"/>
          </p:cNvSpPr>
          <p:nvPr>
            <p:ph type="sldNum" sz="quarter" idx="12"/>
          </p:nvPr>
        </p:nvSpPr>
        <p:spPr/>
        <p:txBody>
          <a:bodyPr/>
          <a:lstStyle/>
          <a:p>
            <a:fld id="{1336BF6D-2D3A-41BA-8F36-2BF2F35F56ED}" type="slidenum">
              <a:rPr lang="zh-TW" altLang="en-US" smtClean="0"/>
              <a:pPr/>
              <a:t>52</a:t>
            </a:fld>
            <a:endParaRPr lang="zh-TW" altLang="en-US"/>
          </a:p>
        </p:txBody>
      </p:sp>
    </p:spTree>
    <p:extLst>
      <p:ext uri="{BB962C8B-B14F-4D97-AF65-F5344CB8AC3E}">
        <p14:creationId xmlns:p14="http://schemas.microsoft.com/office/powerpoint/2010/main" val="337394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a:t>Orientation Estimation</a:t>
            </a:r>
            <a:endParaRPr lang="zh-TW" altLang="en-US"/>
          </a:p>
        </p:txBody>
      </p:sp>
      <p:sp>
        <p:nvSpPr>
          <p:cNvPr id="3" name="內容版面配置區 2"/>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F3673E85-2FA8-44B0-AA80-21DD6D1DE6AF}"/>
              </a:ext>
            </a:extLst>
          </p:cNvPr>
          <p:cNvPicPr>
            <a:picLocks noChangeAspect="1"/>
          </p:cNvPicPr>
          <p:nvPr/>
        </p:nvPicPr>
        <p:blipFill>
          <a:blip r:embed="rId3"/>
          <a:stretch>
            <a:fillRect/>
          </a:stretch>
        </p:blipFill>
        <p:spPr>
          <a:xfrm>
            <a:off x="0" y="1216133"/>
            <a:ext cx="9144000" cy="4425734"/>
          </a:xfrm>
          <a:prstGeom prst="rect">
            <a:avLst/>
          </a:prstGeom>
        </p:spPr>
      </p:pic>
      <p:sp>
        <p:nvSpPr>
          <p:cNvPr id="4" name="投影片編號版面配置區 3">
            <a:extLst>
              <a:ext uri="{FF2B5EF4-FFF2-40B4-BE49-F238E27FC236}">
                <a16:creationId xmlns:a16="http://schemas.microsoft.com/office/drawing/2014/main" id="{37C848B0-8974-7554-3A0B-2C12EE5D4DC9}"/>
              </a:ext>
            </a:extLst>
          </p:cNvPr>
          <p:cNvSpPr>
            <a:spLocks noGrp="1"/>
          </p:cNvSpPr>
          <p:nvPr>
            <p:ph type="sldNum" sz="quarter" idx="12"/>
          </p:nvPr>
        </p:nvSpPr>
        <p:spPr/>
        <p:txBody>
          <a:bodyPr/>
          <a:lstStyle/>
          <a:p>
            <a:fld id="{1336BF6D-2D3A-41BA-8F36-2BF2F35F56ED}" type="slidenum">
              <a:rPr lang="zh-TW" altLang="en-US" smtClean="0"/>
              <a:pPr/>
              <a:t>53</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Orientation Estimation</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16BBB80F-6186-4B88-B1E3-1C88AB39A2E7}"/>
              </a:ext>
            </a:extLst>
          </p:cNvPr>
          <p:cNvPicPr>
            <a:picLocks noChangeAspect="1"/>
          </p:cNvPicPr>
          <p:nvPr/>
        </p:nvPicPr>
        <p:blipFill>
          <a:blip r:embed="rId3"/>
          <a:stretch>
            <a:fillRect/>
          </a:stretch>
        </p:blipFill>
        <p:spPr>
          <a:xfrm>
            <a:off x="0" y="1600200"/>
            <a:ext cx="9086850" cy="5486400"/>
          </a:xfrm>
          <a:prstGeom prst="rect">
            <a:avLst/>
          </a:prstGeom>
        </p:spPr>
      </p:pic>
      <p:sp>
        <p:nvSpPr>
          <p:cNvPr id="4" name="投影片編號版面配置區 3">
            <a:extLst>
              <a:ext uri="{FF2B5EF4-FFF2-40B4-BE49-F238E27FC236}">
                <a16:creationId xmlns:a16="http://schemas.microsoft.com/office/drawing/2014/main" id="{CC36B365-2FFB-E07A-5FDC-8C8B36B9834C}"/>
              </a:ext>
            </a:extLst>
          </p:cNvPr>
          <p:cNvSpPr>
            <a:spLocks noGrp="1"/>
          </p:cNvSpPr>
          <p:nvPr>
            <p:ph type="sldNum" sz="quarter" idx="12"/>
          </p:nvPr>
        </p:nvSpPr>
        <p:spPr/>
        <p:txBody>
          <a:bodyPr/>
          <a:lstStyle/>
          <a:p>
            <a:fld id="{1336BF6D-2D3A-41BA-8F36-2BF2F35F56ED}" type="slidenum">
              <a:rPr lang="zh-TW" altLang="en-US" smtClean="0"/>
              <a:pPr/>
              <a:t>54</a:t>
            </a:fld>
            <a:endParaRPr lang="zh-TW" altLang="en-US"/>
          </a:p>
        </p:txBody>
      </p:sp>
      <p:sp>
        <p:nvSpPr>
          <p:cNvPr id="6" name="矩形 5">
            <a:extLst>
              <a:ext uri="{FF2B5EF4-FFF2-40B4-BE49-F238E27FC236}">
                <a16:creationId xmlns:a16="http://schemas.microsoft.com/office/drawing/2014/main" id="{E56B76DB-74A4-A274-3300-292E10547B11}"/>
              </a:ext>
            </a:extLst>
          </p:cNvPr>
          <p:cNvSpPr/>
          <p:nvPr/>
        </p:nvSpPr>
        <p:spPr>
          <a:xfrm>
            <a:off x="57150" y="5257800"/>
            <a:ext cx="880533" cy="38100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059C1F-6080-44BA-B37B-FD51814E691B}"/>
              </a:ext>
            </a:extLst>
          </p:cNvPr>
          <p:cNvSpPr>
            <a:spLocks noGrp="1"/>
          </p:cNvSpPr>
          <p:nvPr>
            <p:ph type="title"/>
          </p:nvPr>
        </p:nvSpPr>
        <p:spPr/>
        <p:txBody>
          <a:bodyPr>
            <a:normAutofit fontScale="90000"/>
          </a:bodyPr>
          <a:lstStyle/>
          <a:p>
            <a:r>
              <a:rPr lang="en-US" altLang="zh-TW" dirty="0"/>
              <a:t>Gradient Location-Orientation Histogram (GLOH)</a:t>
            </a:r>
            <a:endParaRPr lang="zh-TW" altLang="en-US" dirty="0"/>
          </a:p>
        </p:txBody>
      </p:sp>
      <p:sp>
        <p:nvSpPr>
          <p:cNvPr id="3" name="內容版面配置區 2">
            <a:extLst>
              <a:ext uri="{FF2B5EF4-FFF2-40B4-BE49-F238E27FC236}">
                <a16:creationId xmlns:a16="http://schemas.microsoft.com/office/drawing/2014/main" id="{B4552982-6F06-40EB-BF63-2AD208E98BAF}"/>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40703B5D-351A-4D0D-88FE-4A9644201754}"/>
              </a:ext>
            </a:extLst>
          </p:cNvPr>
          <p:cNvPicPr>
            <a:picLocks noChangeAspect="1"/>
          </p:cNvPicPr>
          <p:nvPr/>
        </p:nvPicPr>
        <p:blipFill>
          <a:blip r:embed="rId3"/>
          <a:stretch>
            <a:fillRect/>
          </a:stretch>
        </p:blipFill>
        <p:spPr>
          <a:xfrm>
            <a:off x="0" y="1700808"/>
            <a:ext cx="9144000" cy="4741682"/>
          </a:xfrm>
          <a:prstGeom prst="rect">
            <a:avLst/>
          </a:prstGeom>
        </p:spPr>
      </p:pic>
      <p:sp>
        <p:nvSpPr>
          <p:cNvPr id="4" name="投影片編號版面配置區 3">
            <a:extLst>
              <a:ext uri="{FF2B5EF4-FFF2-40B4-BE49-F238E27FC236}">
                <a16:creationId xmlns:a16="http://schemas.microsoft.com/office/drawing/2014/main" id="{E4092B14-9ED5-A150-D815-F35099C38BA4}"/>
              </a:ext>
            </a:extLst>
          </p:cNvPr>
          <p:cNvSpPr>
            <a:spLocks noGrp="1"/>
          </p:cNvSpPr>
          <p:nvPr>
            <p:ph type="sldNum" sz="quarter" idx="12"/>
          </p:nvPr>
        </p:nvSpPr>
        <p:spPr/>
        <p:txBody>
          <a:bodyPr/>
          <a:lstStyle/>
          <a:p>
            <a:fld id="{1336BF6D-2D3A-41BA-8F36-2BF2F35F56ED}" type="slidenum">
              <a:rPr lang="zh-TW" altLang="en-US" smtClean="0"/>
              <a:pPr/>
              <a:t>55</a:t>
            </a:fld>
            <a:endParaRPr lang="zh-TW" altLang="en-US"/>
          </a:p>
        </p:txBody>
      </p:sp>
    </p:spTree>
    <p:extLst>
      <p:ext uri="{BB962C8B-B14F-4D97-AF65-F5344CB8AC3E}">
        <p14:creationId xmlns:p14="http://schemas.microsoft.com/office/powerpoint/2010/main" val="1323284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a:t>Fun Time</a:t>
            </a:r>
            <a:endParaRPr lang="zh-TW" altLang="zh-TW"/>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a:p>
          <a:p>
            <a:pPr eaLnBrk="1" hangingPunct="1">
              <a:defRPr/>
            </a:pPr>
            <a:endParaRPr lang="en-US" altLang="zh-TW"/>
          </a:p>
        </p:txBody>
      </p:sp>
      <p:sp>
        <p:nvSpPr>
          <p:cNvPr id="2" name="投影片編號版面配置區 1"/>
          <p:cNvSpPr>
            <a:spLocks noGrp="1"/>
          </p:cNvSpPr>
          <p:nvPr>
            <p:ph type="sldNum" sz="quarter" idx="12"/>
          </p:nvPr>
        </p:nvSpPr>
        <p:spPr/>
        <p:txBody>
          <a:bodyPr/>
          <a:lstStyle/>
          <a:p>
            <a:fld id="{028E3F4F-51B2-42EE-AFA2-40C4572185CC}" type="slidenum">
              <a:rPr lang="en-US" smtClean="0"/>
              <a:t>56</a:t>
            </a:fld>
            <a:endParaRPr lang="en-US"/>
          </a:p>
        </p:txBody>
      </p:sp>
    </p:spTree>
    <p:extLst>
      <p:ext uri="{BB962C8B-B14F-4D97-AF65-F5344CB8AC3E}">
        <p14:creationId xmlns:p14="http://schemas.microsoft.com/office/powerpoint/2010/main" val="3807262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Points and Patches</a:t>
            </a:r>
            <a:endParaRPr lang="zh-TW" altLang="en-US" dirty="0"/>
          </a:p>
        </p:txBody>
      </p:sp>
      <p:sp>
        <p:nvSpPr>
          <p:cNvPr id="3" name="內容版面配置區 2"/>
          <p:cNvSpPr>
            <a:spLocks noGrp="1"/>
          </p:cNvSpPr>
          <p:nvPr>
            <p:ph idx="1"/>
          </p:nvPr>
        </p:nvSpPr>
        <p:spPr>
          <a:xfrm>
            <a:off x="457200" y="1600200"/>
            <a:ext cx="8507506" cy="4525963"/>
          </a:xfrm>
        </p:spPr>
        <p:txBody>
          <a:bodyPr/>
          <a:lstStyle/>
          <a:p>
            <a:r>
              <a:rPr lang="en-US" altLang="zh-TW" dirty="0"/>
              <a:t>Three stages:</a:t>
            </a:r>
          </a:p>
          <a:p>
            <a:pPr marL="971550" lvl="1" indent="-514350">
              <a:buFont typeface="+mj-lt"/>
              <a:buAutoNum type="arabicPeriod"/>
            </a:pPr>
            <a:r>
              <a:rPr lang="en-US" altLang="zh-TW" dirty="0"/>
              <a:t>Feature detection (extraction) stage</a:t>
            </a:r>
          </a:p>
          <a:p>
            <a:pPr marL="971550" lvl="1" indent="-514350">
              <a:buFont typeface="+mj-lt"/>
              <a:buAutoNum type="arabicPeriod"/>
            </a:pPr>
            <a:r>
              <a:rPr lang="en-US" altLang="zh-TW" dirty="0"/>
              <a:t>Feature description stage</a:t>
            </a:r>
          </a:p>
          <a:p>
            <a:pPr marL="971550" lvl="1" indent="-514350">
              <a:buFont typeface="+mj-lt"/>
              <a:buAutoNum type="arabicPeriod"/>
            </a:pPr>
            <a:r>
              <a:rPr lang="en-US" altLang="zh-TW" b="1" dirty="0">
                <a:solidFill>
                  <a:srgbClr val="0070C0"/>
                </a:solidFill>
              </a:rPr>
              <a:t>Feature matching </a:t>
            </a:r>
            <a:r>
              <a:rPr lang="en-US" altLang="zh-TW" dirty="0"/>
              <a:t>stage or Feature Tracking stage</a:t>
            </a:r>
          </a:p>
          <a:p>
            <a:endParaRPr lang="zh-TW" altLang="en-US" dirty="0"/>
          </a:p>
        </p:txBody>
      </p:sp>
      <p:sp>
        <p:nvSpPr>
          <p:cNvPr id="4" name="投影片編號版面配置區 3">
            <a:extLst>
              <a:ext uri="{FF2B5EF4-FFF2-40B4-BE49-F238E27FC236}">
                <a16:creationId xmlns:a16="http://schemas.microsoft.com/office/drawing/2014/main" id="{CE2CCA00-41B6-0181-A724-B086D77E974E}"/>
              </a:ext>
            </a:extLst>
          </p:cNvPr>
          <p:cNvSpPr>
            <a:spLocks noGrp="1"/>
          </p:cNvSpPr>
          <p:nvPr>
            <p:ph type="sldNum" sz="quarter" idx="12"/>
          </p:nvPr>
        </p:nvSpPr>
        <p:spPr/>
        <p:txBody>
          <a:bodyPr/>
          <a:lstStyle/>
          <a:p>
            <a:fld id="{1336BF6D-2D3A-41BA-8F36-2BF2F35F56ED}" type="slidenum">
              <a:rPr lang="zh-TW" altLang="en-US" smtClean="0"/>
              <a:pPr/>
              <a:t>57</a:t>
            </a:fld>
            <a:endParaRPr lang="zh-TW" altLang="en-US"/>
          </a:p>
        </p:txBody>
      </p:sp>
    </p:spTree>
    <p:extLst>
      <p:ext uri="{BB962C8B-B14F-4D97-AF65-F5344CB8AC3E}">
        <p14:creationId xmlns:p14="http://schemas.microsoft.com/office/powerpoint/2010/main" val="3103293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7.1.3 Feature Matching</a:t>
            </a:r>
            <a:endParaRPr lang="zh-TW" altLang="en-US" dirty="0"/>
          </a:p>
        </p:txBody>
      </p:sp>
      <p:sp>
        <p:nvSpPr>
          <p:cNvPr id="3" name="內容版面配置區 2"/>
          <p:cNvSpPr>
            <a:spLocks noGrp="1"/>
          </p:cNvSpPr>
          <p:nvPr>
            <p:ph idx="1"/>
          </p:nvPr>
        </p:nvSpPr>
        <p:spPr/>
        <p:txBody>
          <a:bodyPr/>
          <a:lstStyle/>
          <a:p>
            <a:r>
              <a:rPr lang="en-US" altLang="zh-TW" dirty="0"/>
              <a:t>Two subjects:</a:t>
            </a:r>
          </a:p>
          <a:p>
            <a:pPr marL="971550" lvl="1" indent="-514350">
              <a:buFont typeface="+mj-lt"/>
              <a:buAutoNum type="arabicPeriod"/>
            </a:pPr>
            <a:r>
              <a:rPr lang="en-US" altLang="zh-TW" dirty="0"/>
              <a:t>select a </a:t>
            </a:r>
            <a:r>
              <a:rPr lang="en-US" altLang="zh-TW" b="1" u="sng" dirty="0"/>
              <a:t>matching strategy</a:t>
            </a:r>
          </a:p>
          <a:p>
            <a:pPr marL="971550" lvl="1" indent="-514350">
              <a:buFont typeface="+mj-lt"/>
              <a:buAutoNum type="arabicPeriod"/>
            </a:pPr>
            <a:r>
              <a:rPr lang="en-US" altLang="zh-TW" dirty="0"/>
              <a:t>devise efficient </a:t>
            </a:r>
            <a:r>
              <a:rPr lang="en-US" altLang="zh-TW" b="1" u="sng" dirty="0"/>
              <a:t>data structures and algorithms </a:t>
            </a:r>
            <a:br>
              <a:rPr lang="en-US" altLang="zh-TW" dirty="0"/>
            </a:br>
            <a:r>
              <a:rPr lang="en-US" altLang="zh-TW" dirty="0"/>
              <a:t>to perform this matching</a:t>
            </a:r>
            <a:endParaRPr lang="zh-TW" altLang="en-US" dirty="0"/>
          </a:p>
        </p:txBody>
      </p:sp>
      <p:sp>
        <p:nvSpPr>
          <p:cNvPr id="4" name="投影片編號版面配置區 3">
            <a:extLst>
              <a:ext uri="{FF2B5EF4-FFF2-40B4-BE49-F238E27FC236}">
                <a16:creationId xmlns:a16="http://schemas.microsoft.com/office/drawing/2014/main" id="{C545F28B-2484-00F8-0D4B-D2FD7130B4D5}"/>
              </a:ext>
            </a:extLst>
          </p:cNvPr>
          <p:cNvSpPr>
            <a:spLocks noGrp="1"/>
          </p:cNvSpPr>
          <p:nvPr>
            <p:ph type="sldNum" sz="quarter" idx="12"/>
          </p:nvPr>
        </p:nvSpPr>
        <p:spPr/>
        <p:txBody>
          <a:bodyPr/>
          <a:lstStyle/>
          <a:p>
            <a:fld id="{1336BF6D-2D3A-41BA-8F36-2BF2F35F56ED}" type="slidenum">
              <a:rPr lang="zh-TW" altLang="en-US" smtClean="0"/>
              <a:pPr/>
              <a:t>58</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Matching Strategy (1/3)</a:t>
            </a:r>
            <a:endParaRPr lang="zh-TW" altLang="en-US" dirty="0"/>
          </a:p>
        </p:txBody>
      </p:sp>
      <p:sp>
        <p:nvSpPr>
          <p:cNvPr id="3" name="內容版面配置區 2"/>
          <p:cNvSpPr>
            <a:spLocks noGrp="1"/>
          </p:cNvSpPr>
          <p:nvPr>
            <p:ph idx="1"/>
          </p:nvPr>
        </p:nvSpPr>
        <p:spPr/>
        <p:txBody>
          <a:bodyPr/>
          <a:lstStyle/>
          <a:p>
            <a:r>
              <a:rPr lang="en-US" altLang="zh-TW" dirty="0"/>
              <a:t>Simplest method: set a </a:t>
            </a:r>
            <a:r>
              <a:rPr lang="en-US" altLang="zh-TW" b="1" u="sng" dirty="0"/>
              <a:t>distance threshold </a:t>
            </a:r>
            <a:r>
              <a:rPr lang="en-US" altLang="zh-TW" dirty="0"/>
              <a:t>and match within this threshold.</a:t>
            </a:r>
            <a:endParaRPr lang="zh-TW" altLang="en-US" dirty="0"/>
          </a:p>
        </p:txBody>
      </p:sp>
      <p:pic>
        <p:nvPicPr>
          <p:cNvPr id="5" name="圖片 4">
            <a:extLst>
              <a:ext uri="{FF2B5EF4-FFF2-40B4-BE49-F238E27FC236}">
                <a16:creationId xmlns:a16="http://schemas.microsoft.com/office/drawing/2014/main" id="{1C617AC8-1AD3-4BB5-A04C-4686C20A9793}"/>
              </a:ext>
            </a:extLst>
          </p:cNvPr>
          <p:cNvPicPr>
            <a:picLocks noChangeAspect="1"/>
          </p:cNvPicPr>
          <p:nvPr/>
        </p:nvPicPr>
        <p:blipFill>
          <a:blip r:embed="rId3"/>
          <a:stretch>
            <a:fillRect/>
          </a:stretch>
        </p:blipFill>
        <p:spPr>
          <a:xfrm>
            <a:off x="-1176" y="2708920"/>
            <a:ext cx="9144000" cy="4011561"/>
          </a:xfrm>
          <a:prstGeom prst="rect">
            <a:avLst/>
          </a:prstGeom>
        </p:spPr>
      </p:pic>
      <p:sp>
        <p:nvSpPr>
          <p:cNvPr id="4" name="投影片編號版面配置區 3">
            <a:extLst>
              <a:ext uri="{FF2B5EF4-FFF2-40B4-BE49-F238E27FC236}">
                <a16:creationId xmlns:a16="http://schemas.microsoft.com/office/drawing/2014/main" id="{9A409A9B-BEC4-5B58-BBC3-192A46D39351}"/>
              </a:ext>
            </a:extLst>
          </p:cNvPr>
          <p:cNvSpPr>
            <a:spLocks noGrp="1"/>
          </p:cNvSpPr>
          <p:nvPr>
            <p:ph type="sldNum" sz="quarter" idx="12"/>
          </p:nvPr>
        </p:nvSpPr>
        <p:spPr/>
        <p:txBody>
          <a:bodyPr/>
          <a:lstStyle/>
          <a:p>
            <a:fld id="{1336BF6D-2D3A-41BA-8F36-2BF2F35F56ED}" type="slidenum">
              <a:rPr lang="zh-TW" altLang="en-US" smtClean="0"/>
              <a:pPr/>
              <a:t>59</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3A48F815-50AC-4CFB-B162-DF2875BA3B0B}"/>
              </a:ext>
            </a:extLst>
          </p:cNvPr>
          <p:cNvSpPr>
            <a:spLocks noGrp="1"/>
          </p:cNvSpPr>
          <p:nvPr>
            <p:ph type="title"/>
          </p:nvPr>
        </p:nvSpPr>
        <p:spPr>
          <a:xfrm>
            <a:off x="457200" y="274638"/>
            <a:ext cx="8229600" cy="1143000"/>
          </a:xfrm>
        </p:spPr>
        <p:txBody>
          <a:bodyPr>
            <a:normAutofit fontScale="90000"/>
          </a:bodyPr>
          <a:lstStyle/>
          <a:p>
            <a:r>
              <a:rPr lang="en-US" altLang="zh-TW"/>
              <a:t>Feature Detection and Matching (3/4)</a:t>
            </a:r>
            <a:endParaRPr lang="zh-TW" altLang="en-US"/>
          </a:p>
        </p:txBody>
      </p:sp>
      <p:sp>
        <p:nvSpPr>
          <p:cNvPr id="2" name="投影片編號版面配置區 1">
            <a:extLst>
              <a:ext uri="{FF2B5EF4-FFF2-40B4-BE49-F238E27FC236}">
                <a16:creationId xmlns:a16="http://schemas.microsoft.com/office/drawing/2014/main" id="{988ED352-9172-252B-D1D6-9B9451A3209A}"/>
              </a:ext>
            </a:extLst>
          </p:cNvPr>
          <p:cNvSpPr>
            <a:spLocks noGrp="1"/>
          </p:cNvSpPr>
          <p:nvPr>
            <p:ph type="sldNum" sz="quarter" idx="12"/>
          </p:nvPr>
        </p:nvSpPr>
        <p:spPr/>
        <p:txBody>
          <a:bodyPr/>
          <a:lstStyle/>
          <a:p>
            <a:fld id="{1336BF6D-2D3A-41BA-8F36-2BF2F35F56ED}" type="slidenum">
              <a:rPr lang="zh-TW" altLang="en-US" smtClean="0"/>
              <a:pPr/>
              <a:t>6</a:t>
            </a:fld>
            <a:endParaRPr lang="zh-TW" altLang="en-US"/>
          </a:p>
        </p:txBody>
      </p:sp>
      <p:sp>
        <p:nvSpPr>
          <p:cNvPr id="3" name="內容版面配置區 2">
            <a:extLst>
              <a:ext uri="{FF2B5EF4-FFF2-40B4-BE49-F238E27FC236}">
                <a16:creationId xmlns:a16="http://schemas.microsoft.com/office/drawing/2014/main" id="{FBA3EBFD-1556-1B69-B033-BFA08C34ED40}"/>
              </a:ext>
            </a:extLst>
          </p:cNvPr>
          <p:cNvSpPr txBox="1">
            <a:spLocks/>
          </p:cNvSpPr>
          <p:nvPr/>
        </p:nvSpPr>
        <p:spPr>
          <a:xfrm>
            <a:off x="3251153" y="1916970"/>
            <a:ext cx="2641691" cy="5794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TW" sz="2400" dirty="0"/>
              <a:t>7.4 Segmentation</a:t>
            </a:r>
            <a:endParaRPr lang="zh-TW" altLang="en-US" sz="2400" dirty="0"/>
          </a:p>
        </p:txBody>
      </p:sp>
      <p:pic>
        <p:nvPicPr>
          <p:cNvPr id="4" name="圖片 3">
            <a:extLst>
              <a:ext uri="{FF2B5EF4-FFF2-40B4-BE49-F238E27FC236}">
                <a16:creationId xmlns:a16="http://schemas.microsoft.com/office/drawing/2014/main" id="{E3C9802C-9BFB-532B-F871-CDFEDF668239}"/>
              </a:ext>
            </a:extLst>
          </p:cNvPr>
          <p:cNvPicPr>
            <a:picLocks noChangeAspect="1"/>
          </p:cNvPicPr>
          <p:nvPr/>
        </p:nvPicPr>
        <p:blipFill rotWithShape="1">
          <a:blip r:embed="rId3"/>
          <a:srcRect t="67126" b="-9885"/>
          <a:stretch/>
        </p:blipFill>
        <p:spPr>
          <a:xfrm>
            <a:off x="1686054" y="2560635"/>
            <a:ext cx="5771891" cy="2932386"/>
          </a:xfrm>
          <a:prstGeom prst="rect">
            <a:avLst/>
          </a:prstGeom>
        </p:spPr>
      </p:pic>
      <p:sp>
        <p:nvSpPr>
          <p:cNvPr id="8" name="文字方塊 7">
            <a:extLst>
              <a:ext uri="{FF2B5EF4-FFF2-40B4-BE49-F238E27FC236}">
                <a16:creationId xmlns:a16="http://schemas.microsoft.com/office/drawing/2014/main" id="{517C5EAE-E29A-327A-BA05-B3CFEA889163}"/>
              </a:ext>
            </a:extLst>
          </p:cNvPr>
          <p:cNvSpPr txBox="1"/>
          <p:nvPr/>
        </p:nvSpPr>
        <p:spPr>
          <a:xfrm>
            <a:off x="896008" y="4846690"/>
            <a:ext cx="7790792" cy="646331"/>
          </a:xfrm>
          <a:prstGeom prst="rect">
            <a:avLst/>
          </a:prstGeom>
          <a:noFill/>
        </p:spPr>
        <p:txBody>
          <a:bodyPr wrap="square">
            <a:spAutoFit/>
          </a:bodyPr>
          <a:lstStyle/>
          <a:p>
            <a:r>
              <a:rPr lang="zh-TW" altLang="en-US" dirty="0"/>
              <a:t>(e) </a:t>
            </a:r>
            <a:r>
              <a:rPr lang="zh-TW" altLang="en-US" b="1" u="sng" dirty="0"/>
              <a:t>graph-based merging </a:t>
            </a:r>
            <a:r>
              <a:rPr lang="zh-TW" altLang="en-US" dirty="0"/>
              <a:t>(</a:t>
            </a:r>
            <a:r>
              <a:rPr lang="zh-TW" altLang="en-US" dirty="0">
                <a:highlight>
                  <a:srgbClr val="FFFF00"/>
                </a:highlight>
              </a:rPr>
              <a:t>Felzenszwalb and Huttenlocher </a:t>
            </a:r>
            <a:r>
              <a:rPr lang="zh-TW" altLang="en-US" dirty="0"/>
              <a:t>2004) © 2004 Springer; </a:t>
            </a:r>
            <a:endParaRPr lang="en-US" altLang="zh-TW" dirty="0"/>
          </a:p>
          <a:p>
            <a:r>
              <a:rPr lang="zh-TW" altLang="en-US" dirty="0"/>
              <a:t>(f) </a:t>
            </a:r>
            <a:r>
              <a:rPr lang="zh-TW" altLang="en-US" b="1" u="sng" dirty="0"/>
              <a:t>mean shift </a:t>
            </a:r>
            <a:r>
              <a:rPr lang="zh-TW" altLang="en-US" dirty="0"/>
              <a:t>(Comaniciu and Meer 2002) © 2002 IEEE.</a:t>
            </a:r>
          </a:p>
        </p:txBody>
      </p:sp>
    </p:spTree>
    <p:extLst>
      <p:ext uri="{BB962C8B-B14F-4D97-AF65-F5344CB8AC3E}">
        <p14:creationId xmlns:p14="http://schemas.microsoft.com/office/powerpoint/2010/main" val="3951083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Matching Strategy (2/3)</a:t>
            </a:r>
            <a:endParaRPr lang="zh-TW" altLang="en-US" dirty="0"/>
          </a:p>
        </p:txBody>
      </p:sp>
      <p:sp>
        <p:nvSpPr>
          <p:cNvPr id="3" name="內容版面配置區 2"/>
          <p:cNvSpPr>
            <a:spLocks noGrp="1"/>
          </p:cNvSpPr>
          <p:nvPr>
            <p:ph idx="1"/>
          </p:nvPr>
        </p:nvSpPr>
        <p:spPr/>
        <p:txBody>
          <a:bodyPr/>
          <a:lstStyle/>
          <a:p>
            <a:r>
              <a:rPr lang="en-US" altLang="zh-TW" dirty="0"/>
              <a:t>Confusion matrix to estimate performance:</a:t>
            </a:r>
            <a:endParaRPr lang="zh-TW" altLang="en-US" dirty="0"/>
          </a:p>
        </p:txBody>
      </p:sp>
      <p:sp>
        <p:nvSpPr>
          <p:cNvPr id="4" name="投影片編號版面配置區 3">
            <a:extLst>
              <a:ext uri="{FF2B5EF4-FFF2-40B4-BE49-F238E27FC236}">
                <a16:creationId xmlns:a16="http://schemas.microsoft.com/office/drawing/2014/main" id="{5EC07A64-2CCD-4789-A002-9FEA75ADFC1A}"/>
              </a:ext>
            </a:extLst>
          </p:cNvPr>
          <p:cNvSpPr>
            <a:spLocks noGrp="1"/>
          </p:cNvSpPr>
          <p:nvPr>
            <p:ph type="sldNum" sz="quarter" idx="12"/>
          </p:nvPr>
        </p:nvSpPr>
        <p:spPr/>
        <p:txBody>
          <a:bodyPr/>
          <a:lstStyle/>
          <a:p>
            <a:fld id="{1336BF6D-2D3A-41BA-8F36-2BF2F35F56ED}" type="slidenum">
              <a:rPr lang="zh-TW" altLang="en-US" smtClean="0"/>
              <a:pPr/>
              <a:t>60</a:t>
            </a:fld>
            <a:endParaRPr lang="zh-TW" altLang="en-US"/>
          </a:p>
        </p:txBody>
      </p:sp>
      <p:pic>
        <p:nvPicPr>
          <p:cNvPr id="16" name="圖片 15">
            <a:extLst>
              <a:ext uri="{FF2B5EF4-FFF2-40B4-BE49-F238E27FC236}">
                <a16:creationId xmlns:a16="http://schemas.microsoft.com/office/drawing/2014/main" id="{289A51B6-B1DB-273D-8EBF-293980CD9731}"/>
              </a:ext>
            </a:extLst>
          </p:cNvPr>
          <p:cNvPicPr>
            <a:picLocks noChangeAspect="1"/>
          </p:cNvPicPr>
          <p:nvPr/>
        </p:nvPicPr>
        <p:blipFill rotWithShape="1">
          <a:blip r:embed="rId3"/>
          <a:srcRect l="6453" t="8695" r="3548" b="55334"/>
          <a:stretch/>
        </p:blipFill>
        <p:spPr>
          <a:xfrm>
            <a:off x="280220" y="1346526"/>
            <a:ext cx="8229600" cy="1499215"/>
          </a:xfrm>
          <a:prstGeom prst="rect">
            <a:avLst/>
          </a:prstGeom>
        </p:spPr>
      </p:pic>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87AB35BE-00C2-8BFF-E10C-F62752191180}"/>
                  </a:ext>
                </a:extLst>
              </p:cNvPr>
              <p:cNvSpPr txBox="1"/>
              <p:nvPr/>
            </p:nvSpPr>
            <p:spPr>
              <a:xfrm>
                <a:off x="174523" y="3168317"/>
                <a:ext cx="8794953" cy="3604320"/>
              </a:xfrm>
              <a:prstGeom prst="rect">
                <a:avLst/>
              </a:prstGeom>
              <a:noFill/>
            </p:spPr>
            <p:txBody>
              <a:bodyPr wrap="square">
                <a:spAutoFit/>
              </a:bodyPr>
              <a:lstStyle/>
              <a:p>
                <a:r>
                  <a:rPr lang="en-US" altLang="zh-TW" sz="1800" b="0" dirty="0">
                    <a:effectLst/>
                    <a:latin typeface="NimbusRomNo9L"/>
                  </a:rPr>
                  <a:t>Table 7.1 </a:t>
                </a:r>
                <a:r>
                  <a:rPr lang="en-US" altLang="zh-TW" sz="1800" i="1" dirty="0">
                    <a:effectLst/>
                    <a:latin typeface="NimbusRomNo9L"/>
                  </a:rPr>
                  <a:t>The number of matches correctly and incorrectly estimated by a feature matching algorithm, showing the number of true positives (</a:t>
                </a:r>
                <a:r>
                  <a:rPr lang="en-US" altLang="zh-TW" sz="1800" i="1" dirty="0">
                    <a:solidFill>
                      <a:srgbClr val="006600"/>
                    </a:solidFill>
                    <a:effectLst/>
                    <a:latin typeface="NimbusRomNo9L"/>
                  </a:rPr>
                  <a:t>TP</a:t>
                </a:r>
                <a:r>
                  <a:rPr lang="en-US" altLang="zh-TW" sz="1800" i="1" dirty="0">
                    <a:effectLst/>
                    <a:latin typeface="NimbusRomNo9L"/>
                  </a:rPr>
                  <a:t>), false positives (</a:t>
                </a:r>
                <a:r>
                  <a:rPr lang="en-US" altLang="zh-TW" sz="1800" i="1" dirty="0">
                    <a:solidFill>
                      <a:srgbClr val="FF0000"/>
                    </a:solidFill>
                    <a:effectLst/>
                    <a:latin typeface="NimbusRomNo9L"/>
                  </a:rPr>
                  <a:t>FP</a:t>
                </a:r>
                <a:r>
                  <a:rPr lang="en-US" altLang="zh-TW" sz="1800" i="1" dirty="0">
                    <a:effectLst/>
                    <a:latin typeface="NimbusRomNo9L"/>
                  </a:rPr>
                  <a:t>), false negatives (</a:t>
                </a:r>
                <a:r>
                  <a:rPr lang="en-US" altLang="zh-TW" sz="1800" i="1" dirty="0">
                    <a:solidFill>
                      <a:srgbClr val="002866"/>
                    </a:solidFill>
                    <a:effectLst/>
                    <a:latin typeface="NimbusRomNo9L"/>
                  </a:rPr>
                  <a:t>FN</a:t>
                </a:r>
                <a:r>
                  <a:rPr lang="en-US" altLang="zh-TW" sz="1800" i="1" dirty="0">
                    <a:effectLst/>
                    <a:latin typeface="NimbusRomNo9L"/>
                  </a:rPr>
                  <a:t>), and true negatives (</a:t>
                </a:r>
                <a:r>
                  <a:rPr lang="en-US" altLang="zh-TW" sz="1800" i="1" dirty="0">
                    <a:solidFill>
                      <a:srgbClr val="4C0F00"/>
                    </a:solidFill>
                    <a:effectLst/>
                    <a:latin typeface="NimbusRomNo9L"/>
                  </a:rPr>
                  <a:t>TN</a:t>
                </a:r>
                <a:r>
                  <a:rPr lang="en-US" altLang="zh-TW" sz="1800" i="1" dirty="0">
                    <a:effectLst/>
                    <a:latin typeface="NimbusRomNo9L"/>
                  </a:rPr>
                  <a:t>). </a:t>
                </a:r>
              </a:p>
              <a:p>
                <a:r>
                  <a:rPr lang="en-US" altLang="zh-TW" sz="1800" i="1" dirty="0">
                    <a:effectLst/>
                    <a:latin typeface="NimbusRomNo9L"/>
                  </a:rPr>
                  <a:t>The columns sum up to the actual number of positives (P) and negatives (N), </a:t>
                </a:r>
                <a:br>
                  <a:rPr lang="en-US" altLang="zh-TW" sz="1800" i="1" dirty="0">
                    <a:effectLst/>
                    <a:latin typeface="NimbusRomNo9L"/>
                  </a:rPr>
                </a:br>
                <a:r>
                  <a:rPr lang="en-US" altLang="zh-TW" sz="1800" i="1" dirty="0">
                    <a:effectLst/>
                    <a:latin typeface="NimbusRomNo9L"/>
                  </a:rPr>
                  <a:t>while the rows sum up to the predicted number of positives (P’) and negatives (N’). </a:t>
                </a:r>
              </a:p>
              <a:p>
                <a:r>
                  <a:rPr lang="en-US" altLang="zh-TW" sz="1800" i="1" dirty="0">
                    <a:effectLst/>
                    <a:latin typeface="NimbusRomNo9L"/>
                  </a:rPr>
                  <a:t>The formulas for </a:t>
                </a:r>
              </a:p>
              <a:p>
                <a:pPr marL="342900" indent="-342900">
                  <a:buFont typeface="+mj-lt"/>
                  <a:buAutoNum type="arabicPeriod"/>
                </a:pPr>
                <a:r>
                  <a:rPr lang="en-US" altLang="zh-TW" sz="1800" i="1" dirty="0">
                    <a:effectLst/>
                    <a:latin typeface="NimbusRomNo9L"/>
                  </a:rPr>
                  <a:t>the true positive rate (</a:t>
                </a:r>
                <a14:m>
                  <m:oMath xmlns:m="http://schemas.openxmlformats.org/officeDocument/2006/math">
                    <m:r>
                      <a:rPr lang="en-US" altLang="zh-TW" sz="1800" i="1" dirty="0" smtClean="0">
                        <a:solidFill>
                          <a:srgbClr val="006600"/>
                        </a:solidFill>
                        <a:effectLst/>
                        <a:latin typeface="Cambria Math" panose="02040503050406030204" pitchFamily="18" charset="0"/>
                      </a:rPr>
                      <m:t>𝑇𝑃𝑅</m:t>
                    </m:r>
                    <m:r>
                      <a:rPr lang="en-US" altLang="zh-TW" sz="1800" i="1" dirty="0" smtClean="0">
                        <a:solidFill>
                          <a:srgbClr val="006600"/>
                        </a:solidFill>
                        <a:effectLst/>
                        <a:latin typeface="Cambria Math" panose="02040503050406030204" pitchFamily="18" charset="0"/>
                      </a:rPr>
                      <m:t>=</m:t>
                    </m:r>
                    <m:f>
                      <m:fPr>
                        <m:ctrlPr>
                          <a:rPr lang="en-US" altLang="zh-TW" sz="1800" b="0" i="1" dirty="0" smtClean="0">
                            <a:effectLst/>
                            <a:latin typeface="Cambria Math" panose="02040503050406030204" pitchFamily="18" charset="0"/>
                          </a:rPr>
                        </m:ctrlPr>
                      </m:fPr>
                      <m:num>
                        <m:r>
                          <a:rPr lang="en-US" altLang="zh-TW" sz="1800" i="1" dirty="0" smtClean="0">
                            <a:solidFill>
                              <a:srgbClr val="00B050"/>
                            </a:solidFill>
                            <a:effectLst/>
                            <a:latin typeface="Cambria Math" panose="02040503050406030204" pitchFamily="18" charset="0"/>
                          </a:rPr>
                          <m:t>𝑇𝑃</m:t>
                        </m:r>
                      </m:num>
                      <m:den>
                        <m:r>
                          <a:rPr lang="en-US" altLang="zh-TW" i="1" dirty="0">
                            <a:latin typeface="Cambria Math" panose="02040503050406030204" pitchFamily="18" charset="0"/>
                          </a:rPr>
                          <m:t>𝑇𝑃</m:t>
                        </m:r>
                        <m:r>
                          <a:rPr lang="en-US" altLang="zh-TW" i="1" dirty="0">
                            <a:latin typeface="Cambria Math" panose="02040503050406030204" pitchFamily="18" charset="0"/>
                          </a:rPr>
                          <m:t>+</m:t>
                        </m:r>
                        <m:r>
                          <a:rPr lang="en-US" altLang="zh-TW" i="1" dirty="0">
                            <a:latin typeface="Cambria Math" panose="02040503050406030204" pitchFamily="18" charset="0"/>
                          </a:rPr>
                          <m:t>𝐹𝑁</m:t>
                        </m:r>
                      </m:den>
                    </m:f>
                    <m:r>
                      <a:rPr lang="en-US" altLang="zh-TW" sz="1800" i="1" dirty="0" smtClean="0">
                        <a:effectLst/>
                        <a:latin typeface="Cambria Math" panose="02040503050406030204" pitchFamily="18" charset="0"/>
                      </a:rPr>
                      <m:t>=</m:t>
                    </m:r>
                    <m:f>
                      <m:fPr>
                        <m:ctrlPr>
                          <a:rPr lang="en-US" altLang="zh-TW" sz="1800" b="0" i="1" dirty="0" smtClean="0">
                            <a:effectLst/>
                            <a:latin typeface="Cambria Math" panose="02040503050406030204" pitchFamily="18" charset="0"/>
                          </a:rPr>
                        </m:ctrlPr>
                      </m:fPr>
                      <m:num>
                        <m:r>
                          <a:rPr lang="en-US" altLang="zh-TW" sz="1800" i="1" dirty="0" smtClean="0">
                            <a:effectLst/>
                            <a:latin typeface="Cambria Math" panose="02040503050406030204" pitchFamily="18" charset="0"/>
                          </a:rPr>
                          <m:t>𝑇𝑃</m:t>
                        </m:r>
                      </m:num>
                      <m:den>
                        <m:r>
                          <a:rPr lang="en-US" altLang="zh-TW" sz="1800" i="1" dirty="0" smtClean="0">
                            <a:effectLst/>
                            <a:latin typeface="Cambria Math" panose="02040503050406030204" pitchFamily="18" charset="0"/>
                          </a:rPr>
                          <m:t>𝑃</m:t>
                        </m:r>
                      </m:den>
                    </m:f>
                  </m:oMath>
                </a14:m>
                <a:r>
                  <a:rPr lang="en-US" altLang="zh-TW" sz="1800" i="1" dirty="0">
                    <a:effectLst/>
                    <a:latin typeface="NimbusRomNo9L"/>
                  </a:rPr>
                  <a:t>), </a:t>
                </a:r>
              </a:p>
              <a:p>
                <a:pPr marL="342900" indent="-342900">
                  <a:buFont typeface="+mj-lt"/>
                  <a:buAutoNum type="arabicPeriod"/>
                </a:pPr>
                <a:r>
                  <a:rPr lang="en-US" altLang="zh-TW" sz="1800" i="1" dirty="0">
                    <a:effectLst/>
                    <a:latin typeface="NimbusRomNo9L"/>
                  </a:rPr>
                  <a:t>the false positive rate (</a:t>
                </a:r>
                <a14:m>
                  <m:oMath xmlns:m="http://schemas.openxmlformats.org/officeDocument/2006/math">
                    <m:r>
                      <a:rPr lang="en-US" altLang="zh-TW" sz="1800" i="1" dirty="0" smtClean="0">
                        <a:solidFill>
                          <a:srgbClr val="FF0000"/>
                        </a:solidFill>
                        <a:effectLst/>
                        <a:latin typeface="Cambria Math" panose="02040503050406030204" pitchFamily="18" charset="0"/>
                      </a:rPr>
                      <m:t>𝐹𝑃𝑅</m:t>
                    </m:r>
                    <m:r>
                      <a:rPr lang="en-US" altLang="zh-TW" sz="1800" i="1" dirty="0" smtClean="0">
                        <a:solidFill>
                          <a:srgbClr val="006600"/>
                        </a:solidFill>
                        <a:effectLst/>
                        <a:latin typeface="Cambria Math" panose="02040503050406030204" pitchFamily="18" charset="0"/>
                      </a:rPr>
                      <m:t>=</m:t>
                    </m:r>
                    <m:f>
                      <m:fPr>
                        <m:ctrlPr>
                          <a:rPr lang="en-US" altLang="zh-TW" sz="1800" b="0" i="1" dirty="0" smtClean="0">
                            <a:effectLst/>
                            <a:latin typeface="Cambria Math" panose="02040503050406030204" pitchFamily="18" charset="0"/>
                          </a:rPr>
                        </m:ctrlPr>
                      </m:fPr>
                      <m:num>
                        <m:r>
                          <a:rPr lang="en-US" altLang="zh-TW" sz="1800" b="0" i="1" dirty="0" smtClean="0">
                            <a:solidFill>
                              <a:srgbClr val="FF0000"/>
                            </a:solidFill>
                            <a:effectLst/>
                            <a:latin typeface="Cambria Math" panose="02040503050406030204" pitchFamily="18" charset="0"/>
                          </a:rPr>
                          <m:t>𝐹</m:t>
                        </m:r>
                        <m:r>
                          <a:rPr lang="en-US" altLang="zh-TW" sz="1800" i="1" dirty="0" smtClean="0">
                            <a:solidFill>
                              <a:srgbClr val="FF0000"/>
                            </a:solidFill>
                            <a:effectLst/>
                            <a:latin typeface="Cambria Math" panose="02040503050406030204" pitchFamily="18" charset="0"/>
                          </a:rPr>
                          <m:t>𝑃</m:t>
                        </m:r>
                      </m:num>
                      <m:den>
                        <m:r>
                          <a:rPr lang="en-US" altLang="zh-TW" sz="1800" b="0" i="1" dirty="0" smtClean="0">
                            <a:effectLst/>
                            <a:latin typeface="Cambria Math" panose="02040503050406030204" pitchFamily="18" charset="0"/>
                          </a:rPr>
                          <m:t>𝐹</m:t>
                        </m:r>
                        <m:r>
                          <a:rPr lang="en-US" altLang="zh-TW" i="1" dirty="0">
                            <a:latin typeface="Cambria Math" panose="02040503050406030204" pitchFamily="18" charset="0"/>
                          </a:rPr>
                          <m:t>𝑃</m:t>
                        </m:r>
                        <m:r>
                          <a:rPr lang="en-US" altLang="zh-TW" i="1" dirty="0">
                            <a:latin typeface="Cambria Math" panose="02040503050406030204" pitchFamily="18" charset="0"/>
                          </a:rPr>
                          <m:t>+</m:t>
                        </m:r>
                        <m:r>
                          <a:rPr lang="en-US" altLang="zh-TW" b="0" i="1" dirty="0" smtClean="0">
                            <a:latin typeface="Cambria Math" panose="02040503050406030204" pitchFamily="18" charset="0"/>
                          </a:rPr>
                          <m:t>𝑇</m:t>
                        </m:r>
                        <m:r>
                          <a:rPr lang="en-US" altLang="zh-TW" i="1" dirty="0">
                            <a:latin typeface="Cambria Math" panose="02040503050406030204" pitchFamily="18" charset="0"/>
                          </a:rPr>
                          <m:t>𝑁</m:t>
                        </m:r>
                      </m:den>
                    </m:f>
                    <m:r>
                      <a:rPr lang="en-US" altLang="zh-TW" sz="1800" i="1" dirty="0" smtClean="0">
                        <a:effectLst/>
                        <a:latin typeface="Cambria Math" panose="02040503050406030204" pitchFamily="18" charset="0"/>
                      </a:rPr>
                      <m:t>=</m:t>
                    </m:r>
                    <m:f>
                      <m:fPr>
                        <m:ctrlPr>
                          <a:rPr lang="en-US" altLang="zh-TW" sz="1800" b="0" i="1" dirty="0" smtClean="0">
                            <a:effectLst/>
                            <a:latin typeface="Cambria Math" panose="02040503050406030204" pitchFamily="18" charset="0"/>
                          </a:rPr>
                        </m:ctrlPr>
                      </m:fPr>
                      <m:num>
                        <m:r>
                          <a:rPr lang="en-US" altLang="zh-TW" sz="1800" b="0" i="1" dirty="0" smtClean="0">
                            <a:effectLst/>
                            <a:latin typeface="Cambria Math" panose="02040503050406030204" pitchFamily="18" charset="0"/>
                          </a:rPr>
                          <m:t>𝐹</m:t>
                        </m:r>
                        <m:r>
                          <a:rPr lang="en-US" altLang="zh-TW" sz="1800" i="1" dirty="0" smtClean="0">
                            <a:effectLst/>
                            <a:latin typeface="Cambria Math" panose="02040503050406030204" pitchFamily="18" charset="0"/>
                          </a:rPr>
                          <m:t>𝑃</m:t>
                        </m:r>
                      </m:num>
                      <m:den>
                        <m:r>
                          <a:rPr lang="en-US" altLang="zh-TW" sz="1800" b="0" i="1" dirty="0" smtClean="0">
                            <a:effectLst/>
                            <a:latin typeface="Cambria Math" panose="02040503050406030204" pitchFamily="18" charset="0"/>
                          </a:rPr>
                          <m:t>𝑁</m:t>
                        </m:r>
                      </m:den>
                    </m:f>
                  </m:oMath>
                </a14:m>
                <a:r>
                  <a:rPr lang="en-US" altLang="zh-TW" sz="1800" i="1" dirty="0">
                    <a:effectLst/>
                    <a:latin typeface="NimbusRomNo9L"/>
                  </a:rPr>
                  <a:t>), </a:t>
                </a:r>
              </a:p>
              <a:p>
                <a:pPr marL="342900" indent="-342900">
                  <a:buFont typeface="+mj-lt"/>
                  <a:buAutoNum type="arabicPeriod"/>
                </a:pPr>
                <a:r>
                  <a:rPr lang="en-US" altLang="zh-TW" sz="1800" i="1" dirty="0">
                    <a:effectLst/>
                    <a:latin typeface="NimbusRomNo9L"/>
                  </a:rPr>
                  <a:t>the positive predictive value (</a:t>
                </a:r>
                <a14:m>
                  <m:oMath xmlns:m="http://schemas.openxmlformats.org/officeDocument/2006/math">
                    <m:r>
                      <a:rPr lang="en-US" altLang="zh-TW" sz="1800" i="1" dirty="0" smtClean="0">
                        <a:effectLst/>
                        <a:latin typeface="Cambria Math" panose="02040503050406030204" pitchFamily="18" charset="0"/>
                      </a:rPr>
                      <m:t>𝑃𝑃𝑉</m:t>
                    </m:r>
                    <m:r>
                      <a:rPr lang="en-US" altLang="zh-TW" sz="1800" i="1" dirty="0" smtClean="0">
                        <a:solidFill>
                          <a:srgbClr val="006600"/>
                        </a:solidFill>
                        <a:effectLst/>
                        <a:latin typeface="Cambria Math" panose="02040503050406030204" pitchFamily="18" charset="0"/>
                      </a:rPr>
                      <m:t>=</m:t>
                    </m:r>
                    <m:f>
                      <m:fPr>
                        <m:ctrlPr>
                          <a:rPr lang="en-US" altLang="zh-TW" sz="1800" b="0" i="1" dirty="0" smtClean="0">
                            <a:effectLst/>
                            <a:latin typeface="Cambria Math" panose="02040503050406030204" pitchFamily="18" charset="0"/>
                          </a:rPr>
                        </m:ctrlPr>
                      </m:fPr>
                      <m:num>
                        <m:r>
                          <a:rPr lang="en-US" altLang="zh-TW" sz="1800" i="1" dirty="0" smtClean="0">
                            <a:solidFill>
                              <a:srgbClr val="00B050"/>
                            </a:solidFill>
                            <a:effectLst/>
                            <a:latin typeface="Cambria Math" panose="02040503050406030204" pitchFamily="18" charset="0"/>
                          </a:rPr>
                          <m:t>𝑇𝑃</m:t>
                        </m:r>
                      </m:num>
                      <m:den>
                        <m:r>
                          <a:rPr lang="en-US" altLang="zh-TW" i="1" dirty="0">
                            <a:latin typeface="Cambria Math" panose="02040503050406030204" pitchFamily="18" charset="0"/>
                          </a:rPr>
                          <m:t>𝑇𝑃</m:t>
                        </m:r>
                        <m:r>
                          <a:rPr lang="en-US" altLang="zh-TW" i="1" dirty="0">
                            <a:latin typeface="Cambria Math" panose="02040503050406030204" pitchFamily="18" charset="0"/>
                          </a:rPr>
                          <m:t>+</m:t>
                        </m:r>
                        <m:r>
                          <a:rPr lang="en-US" altLang="zh-TW" i="1" dirty="0">
                            <a:latin typeface="Cambria Math" panose="02040503050406030204" pitchFamily="18" charset="0"/>
                          </a:rPr>
                          <m:t>𝐹𝑃</m:t>
                        </m:r>
                      </m:den>
                    </m:f>
                    <m:r>
                      <a:rPr lang="en-US" altLang="zh-TW" sz="1800" i="1" dirty="0" smtClean="0">
                        <a:effectLst/>
                        <a:latin typeface="Cambria Math" panose="02040503050406030204" pitchFamily="18" charset="0"/>
                      </a:rPr>
                      <m:t>=</m:t>
                    </m:r>
                    <m:f>
                      <m:fPr>
                        <m:ctrlPr>
                          <a:rPr lang="en-US" altLang="zh-TW" sz="1800" b="0" i="1" dirty="0" smtClean="0">
                            <a:effectLst/>
                            <a:latin typeface="Cambria Math" panose="02040503050406030204" pitchFamily="18" charset="0"/>
                          </a:rPr>
                        </m:ctrlPr>
                      </m:fPr>
                      <m:num>
                        <m:r>
                          <a:rPr lang="en-US" altLang="zh-TW" sz="1800" i="1" dirty="0" smtClean="0">
                            <a:effectLst/>
                            <a:latin typeface="Cambria Math" panose="02040503050406030204" pitchFamily="18" charset="0"/>
                          </a:rPr>
                          <m:t>𝑇𝑃</m:t>
                        </m:r>
                      </m:num>
                      <m:den>
                        <m:sSup>
                          <m:sSupPr>
                            <m:ctrlPr>
                              <a:rPr lang="en-US" altLang="zh-TW" sz="1800" b="0" i="1" dirty="0" smtClean="0">
                                <a:effectLst/>
                                <a:latin typeface="Cambria Math" panose="02040503050406030204" pitchFamily="18" charset="0"/>
                              </a:rPr>
                            </m:ctrlPr>
                          </m:sSupPr>
                          <m:e>
                            <m:r>
                              <a:rPr lang="en-US" altLang="zh-TW" sz="1800" i="1" dirty="0" smtClean="0">
                                <a:effectLst/>
                                <a:latin typeface="Cambria Math" panose="02040503050406030204" pitchFamily="18" charset="0"/>
                              </a:rPr>
                              <m:t>𝑃</m:t>
                            </m:r>
                          </m:e>
                          <m:sup>
                            <m:r>
                              <a:rPr lang="en-US" altLang="zh-TW" sz="1800" b="0" i="1" dirty="0" smtClean="0">
                                <a:effectLst/>
                                <a:latin typeface="Cambria Math" panose="02040503050406030204" pitchFamily="18" charset="0"/>
                              </a:rPr>
                              <m:t>′</m:t>
                            </m:r>
                          </m:sup>
                        </m:sSup>
                      </m:den>
                    </m:f>
                  </m:oMath>
                </a14:m>
                <a:r>
                  <a:rPr lang="en-US" altLang="zh-TW" sz="1800" i="1" dirty="0">
                    <a:effectLst/>
                    <a:latin typeface="NimbusRomNo9L"/>
                  </a:rPr>
                  <a:t>), </a:t>
                </a:r>
              </a:p>
              <a:p>
                <a:pPr marL="342900" indent="-342900">
                  <a:buFont typeface="+mj-lt"/>
                  <a:buAutoNum type="arabicPeriod"/>
                </a:pPr>
                <a:r>
                  <a:rPr lang="en-US" altLang="zh-TW" sz="1800" i="1" dirty="0">
                    <a:effectLst/>
                    <a:latin typeface="NimbusRomNo9L"/>
                  </a:rPr>
                  <a:t>and the accuracy (</a:t>
                </a:r>
                <a14:m>
                  <m:oMath xmlns:m="http://schemas.openxmlformats.org/officeDocument/2006/math">
                    <m:r>
                      <a:rPr lang="en-US" altLang="zh-TW" sz="1800" i="1" dirty="0" smtClean="0">
                        <a:effectLst/>
                        <a:latin typeface="Cambria Math" panose="02040503050406030204" pitchFamily="18" charset="0"/>
                      </a:rPr>
                      <m:t>𝐴𝐶𝐶</m:t>
                    </m:r>
                    <m:r>
                      <a:rPr lang="en-US" altLang="zh-TW" sz="1800" i="1" dirty="0" smtClean="0">
                        <a:solidFill>
                          <a:srgbClr val="006600"/>
                        </a:solidFill>
                        <a:effectLst/>
                        <a:latin typeface="Cambria Math" panose="02040503050406030204" pitchFamily="18" charset="0"/>
                      </a:rPr>
                      <m:t>=</m:t>
                    </m:r>
                    <m:f>
                      <m:fPr>
                        <m:ctrlPr>
                          <a:rPr lang="en-US" altLang="zh-TW" sz="1800" b="0" i="1" dirty="0" smtClean="0">
                            <a:effectLst/>
                            <a:latin typeface="Cambria Math" panose="02040503050406030204" pitchFamily="18" charset="0"/>
                          </a:rPr>
                        </m:ctrlPr>
                      </m:fPr>
                      <m:num>
                        <m:r>
                          <a:rPr lang="en-US" altLang="zh-TW" sz="1800" i="1" dirty="0" smtClean="0">
                            <a:effectLst/>
                            <a:latin typeface="Cambria Math" panose="02040503050406030204" pitchFamily="18" charset="0"/>
                          </a:rPr>
                          <m:t>𝑇𝑃</m:t>
                        </m:r>
                        <m:r>
                          <a:rPr lang="en-US" altLang="zh-TW" sz="1800" b="0" i="1" dirty="0" smtClean="0">
                            <a:effectLst/>
                            <a:latin typeface="Cambria Math" panose="02040503050406030204" pitchFamily="18" charset="0"/>
                          </a:rPr>
                          <m:t>+</m:t>
                        </m:r>
                        <m:r>
                          <a:rPr lang="en-US" altLang="zh-TW" sz="1800" b="0" i="1" dirty="0" smtClean="0">
                            <a:effectLst/>
                            <a:latin typeface="Cambria Math" panose="02040503050406030204" pitchFamily="18" charset="0"/>
                          </a:rPr>
                          <m:t>𝑇𝑁</m:t>
                        </m:r>
                      </m:num>
                      <m:den>
                        <m:r>
                          <a:rPr lang="en-US" altLang="zh-TW" i="1" dirty="0">
                            <a:latin typeface="Cambria Math" panose="02040503050406030204" pitchFamily="18" charset="0"/>
                          </a:rPr>
                          <m:t>𝑃</m:t>
                        </m:r>
                        <m:r>
                          <a:rPr lang="en-US" altLang="zh-TW" i="1" dirty="0">
                            <a:latin typeface="Cambria Math" panose="02040503050406030204" pitchFamily="18" charset="0"/>
                          </a:rPr>
                          <m:t>+</m:t>
                        </m:r>
                        <m:r>
                          <a:rPr lang="en-US" altLang="zh-TW" i="1" dirty="0">
                            <a:latin typeface="Cambria Math" panose="02040503050406030204" pitchFamily="18" charset="0"/>
                          </a:rPr>
                          <m:t>𝑁</m:t>
                        </m:r>
                      </m:den>
                    </m:f>
                  </m:oMath>
                </a14:m>
                <a:r>
                  <a:rPr lang="en-US" altLang="zh-TW" sz="1800" i="1" dirty="0">
                    <a:effectLst/>
                    <a:latin typeface="NimbusRomNo9L"/>
                  </a:rPr>
                  <a:t>) </a:t>
                </a:r>
              </a:p>
              <a:p>
                <a:r>
                  <a:rPr lang="en-US" altLang="zh-TW" sz="1800" i="1" dirty="0">
                    <a:effectLst/>
                    <a:latin typeface="NimbusRomNo9L"/>
                  </a:rPr>
                  <a:t>are given in the text. </a:t>
                </a:r>
                <a:endParaRPr lang="en-US" altLang="zh-TW" dirty="0"/>
              </a:p>
            </p:txBody>
          </p:sp>
        </mc:Choice>
        <mc:Fallback xmlns="">
          <p:sp>
            <p:nvSpPr>
              <p:cNvPr id="18" name="文字方塊 17">
                <a:extLst>
                  <a:ext uri="{FF2B5EF4-FFF2-40B4-BE49-F238E27FC236}">
                    <a16:creationId xmlns:a16="http://schemas.microsoft.com/office/drawing/2014/main" id="{87AB35BE-00C2-8BFF-E10C-F62752191180}"/>
                  </a:ext>
                </a:extLst>
              </p:cNvPr>
              <p:cNvSpPr txBox="1">
                <a:spLocks noRot="1" noChangeAspect="1" noMove="1" noResize="1" noEditPoints="1" noAdjustHandles="1" noChangeArrowheads="1" noChangeShapeType="1" noTextEdit="1"/>
              </p:cNvSpPr>
              <p:nvPr/>
            </p:nvSpPr>
            <p:spPr>
              <a:xfrm>
                <a:off x="174523" y="3168317"/>
                <a:ext cx="8794953" cy="3604320"/>
              </a:xfrm>
              <a:prstGeom prst="rect">
                <a:avLst/>
              </a:prstGeom>
              <a:blipFill>
                <a:blip r:embed="rId4"/>
                <a:stretch>
                  <a:fillRect l="-576" t="-702" b="-1754"/>
                </a:stretch>
              </a:blipFill>
            </p:spPr>
            <p:txBody>
              <a:bodyPr/>
              <a:lstStyle/>
              <a:p>
                <a:r>
                  <a:rPr lang="zh-TW" altLang="en-US">
                    <a:noFill/>
                  </a:rPr>
                  <a:t> </a:t>
                </a:r>
              </a:p>
            </p:txBody>
          </p:sp>
        </mc:Fallback>
      </mc:AlternateContent>
      <p:sp>
        <p:nvSpPr>
          <p:cNvPr id="20" name="矩形 19">
            <a:extLst>
              <a:ext uri="{FF2B5EF4-FFF2-40B4-BE49-F238E27FC236}">
                <a16:creationId xmlns:a16="http://schemas.microsoft.com/office/drawing/2014/main" id="{7CFA9598-83CA-0CCE-58CD-BB35D7EE950E}"/>
              </a:ext>
            </a:extLst>
          </p:cNvPr>
          <p:cNvSpPr/>
          <p:nvPr/>
        </p:nvSpPr>
        <p:spPr>
          <a:xfrm>
            <a:off x="2344994" y="1317030"/>
            <a:ext cx="1135626" cy="1587910"/>
          </a:xfrm>
          <a:prstGeom prst="rect">
            <a:avLst/>
          </a:prstGeom>
          <a:solidFill>
            <a:srgbClr val="FFFF00">
              <a:alpha val="5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21" name="矩形 20">
            <a:extLst>
              <a:ext uri="{FF2B5EF4-FFF2-40B4-BE49-F238E27FC236}">
                <a16:creationId xmlns:a16="http://schemas.microsoft.com/office/drawing/2014/main" id="{09615052-1508-84E9-EF4C-6148FAC4636A}"/>
              </a:ext>
            </a:extLst>
          </p:cNvPr>
          <p:cNvSpPr/>
          <p:nvPr/>
        </p:nvSpPr>
        <p:spPr>
          <a:xfrm>
            <a:off x="2123768" y="1521208"/>
            <a:ext cx="6386051" cy="337089"/>
          </a:xfrm>
          <a:prstGeom prst="rect">
            <a:avLst/>
          </a:prstGeom>
          <a:solidFill>
            <a:srgbClr val="92D050">
              <a:alpha val="15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5" name="矩形 4">
            <a:extLst>
              <a:ext uri="{FF2B5EF4-FFF2-40B4-BE49-F238E27FC236}">
                <a16:creationId xmlns:a16="http://schemas.microsoft.com/office/drawing/2014/main" id="{16A5BE66-2340-6043-838C-C426D5B99346}"/>
              </a:ext>
            </a:extLst>
          </p:cNvPr>
          <p:cNvSpPr/>
          <p:nvPr/>
        </p:nvSpPr>
        <p:spPr>
          <a:xfrm>
            <a:off x="3642852" y="1302178"/>
            <a:ext cx="1445342" cy="1602762"/>
          </a:xfrm>
          <a:prstGeom prst="rect">
            <a:avLst/>
          </a:prstGeom>
          <a:solidFill>
            <a:srgbClr val="FFFF00">
              <a:alpha val="5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6" name="矩形 5">
            <a:extLst>
              <a:ext uri="{FF2B5EF4-FFF2-40B4-BE49-F238E27FC236}">
                <a16:creationId xmlns:a16="http://schemas.microsoft.com/office/drawing/2014/main" id="{B8A8D8D2-AA7B-CFDD-2257-77B5AD2B1BCD}"/>
              </a:ext>
            </a:extLst>
          </p:cNvPr>
          <p:cNvSpPr/>
          <p:nvPr/>
        </p:nvSpPr>
        <p:spPr>
          <a:xfrm>
            <a:off x="6666272" y="2330245"/>
            <a:ext cx="2020528" cy="698057"/>
          </a:xfrm>
          <a:prstGeom prst="rect">
            <a:avLst/>
          </a:prstGeom>
          <a:solidFill>
            <a:srgbClr val="FF0000">
              <a:alpha val="1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7" name="矩形 6">
            <a:extLst>
              <a:ext uri="{FF2B5EF4-FFF2-40B4-BE49-F238E27FC236}">
                <a16:creationId xmlns:a16="http://schemas.microsoft.com/office/drawing/2014/main" id="{7DCE9442-9A89-B2F0-95DD-2D8F3F58294B}"/>
              </a:ext>
            </a:extLst>
          </p:cNvPr>
          <p:cNvSpPr/>
          <p:nvPr/>
        </p:nvSpPr>
        <p:spPr>
          <a:xfrm>
            <a:off x="555860" y="4870358"/>
            <a:ext cx="4091296" cy="387442"/>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8" name="矩形 7">
            <a:extLst>
              <a:ext uri="{FF2B5EF4-FFF2-40B4-BE49-F238E27FC236}">
                <a16:creationId xmlns:a16="http://schemas.microsoft.com/office/drawing/2014/main" id="{B8257A41-6361-AF8D-1CD3-2363DCC807ED}"/>
              </a:ext>
            </a:extLst>
          </p:cNvPr>
          <p:cNvSpPr/>
          <p:nvPr/>
        </p:nvSpPr>
        <p:spPr>
          <a:xfrm>
            <a:off x="558486" y="5257800"/>
            <a:ext cx="4091296" cy="387442"/>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9" name="矩形 8">
            <a:extLst>
              <a:ext uri="{FF2B5EF4-FFF2-40B4-BE49-F238E27FC236}">
                <a16:creationId xmlns:a16="http://schemas.microsoft.com/office/drawing/2014/main" id="{D2646953-523B-1014-ECA1-EA5D3C608DAC}"/>
              </a:ext>
            </a:extLst>
          </p:cNvPr>
          <p:cNvSpPr/>
          <p:nvPr/>
        </p:nvSpPr>
        <p:spPr>
          <a:xfrm>
            <a:off x="557173" y="5646609"/>
            <a:ext cx="4641128" cy="387442"/>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0" name="矩形 9">
            <a:extLst>
              <a:ext uri="{FF2B5EF4-FFF2-40B4-BE49-F238E27FC236}">
                <a16:creationId xmlns:a16="http://schemas.microsoft.com/office/drawing/2014/main" id="{7A0B79BA-E242-D4DF-042D-08C2F16521A9}"/>
              </a:ext>
            </a:extLst>
          </p:cNvPr>
          <p:cNvSpPr/>
          <p:nvPr/>
        </p:nvSpPr>
        <p:spPr>
          <a:xfrm>
            <a:off x="558486" y="6033599"/>
            <a:ext cx="3211848" cy="452717"/>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1" name="矩形 10">
            <a:extLst>
              <a:ext uri="{FF2B5EF4-FFF2-40B4-BE49-F238E27FC236}">
                <a16:creationId xmlns:a16="http://schemas.microsoft.com/office/drawing/2014/main" id="{596B87ED-B789-58D6-1169-C4E40C268A9C}"/>
              </a:ext>
            </a:extLst>
          </p:cNvPr>
          <p:cNvSpPr/>
          <p:nvPr/>
        </p:nvSpPr>
        <p:spPr>
          <a:xfrm>
            <a:off x="2205294" y="2072588"/>
            <a:ext cx="4328242" cy="227365"/>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2" name="矩形 11">
            <a:extLst>
              <a:ext uri="{FF2B5EF4-FFF2-40B4-BE49-F238E27FC236}">
                <a16:creationId xmlns:a16="http://schemas.microsoft.com/office/drawing/2014/main" id="{7B20D38F-7AEC-D465-AD28-0B1D06BF505B}"/>
              </a:ext>
            </a:extLst>
          </p:cNvPr>
          <p:cNvSpPr/>
          <p:nvPr/>
        </p:nvSpPr>
        <p:spPr>
          <a:xfrm>
            <a:off x="5088194" y="1600200"/>
            <a:ext cx="1445342" cy="699753"/>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63289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grpId="0"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par>
                                <p:cTn id="45" presetID="22" presetClass="entr" presetSubtype="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Matching Strategy (3/3)</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6" name="圖片 5">
            <a:extLst>
              <a:ext uri="{FF2B5EF4-FFF2-40B4-BE49-F238E27FC236}">
                <a16:creationId xmlns:a16="http://schemas.microsoft.com/office/drawing/2014/main" id="{3DFC0E50-E3B6-4948-8E45-21171369345B}"/>
              </a:ext>
            </a:extLst>
          </p:cNvPr>
          <p:cNvPicPr>
            <a:picLocks noChangeAspect="1"/>
          </p:cNvPicPr>
          <p:nvPr/>
        </p:nvPicPr>
        <p:blipFill>
          <a:blip r:embed="rId3"/>
          <a:stretch>
            <a:fillRect/>
          </a:stretch>
        </p:blipFill>
        <p:spPr>
          <a:xfrm>
            <a:off x="845840" y="1316303"/>
            <a:ext cx="7452320" cy="5509919"/>
          </a:xfrm>
          <a:prstGeom prst="rect">
            <a:avLst/>
          </a:prstGeom>
        </p:spPr>
      </p:pic>
      <p:sp>
        <p:nvSpPr>
          <p:cNvPr id="5" name="文字方塊 4"/>
          <p:cNvSpPr txBox="1"/>
          <p:nvPr/>
        </p:nvSpPr>
        <p:spPr>
          <a:xfrm>
            <a:off x="4000496" y="1571612"/>
            <a:ext cx="514350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2400" dirty="0"/>
              <a:t>ROC: Receiver Operating Characteristic</a:t>
            </a:r>
            <a:endParaRPr lang="zh-TW" altLang="en-US" sz="2400" dirty="0"/>
          </a:p>
        </p:txBody>
      </p:sp>
      <p:sp>
        <p:nvSpPr>
          <p:cNvPr id="4" name="投影片編號版面配置區 3">
            <a:extLst>
              <a:ext uri="{FF2B5EF4-FFF2-40B4-BE49-F238E27FC236}">
                <a16:creationId xmlns:a16="http://schemas.microsoft.com/office/drawing/2014/main" id="{ECE04DD5-598E-24F5-880E-F788306C90B3}"/>
              </a:ext>
            </a:extLst>
          </p:cNvPr>
          <p:cNvSpPr>
            <a:spLocks noGrp="1"/>
          </p:cNvSpPr>
          <p:nvPr>
            <p:ph type="sldNum" sz="quarter" idx="12"/>
          </p:nvPr>
        </p:nvSpPr>
        <p:spPr/>
        <p:txBody>
          <a:bodyPr/>
          <a:lstStyle/>
          <a:p>
            <a:fld id="{1336BF6D-2D3A-41BA-8F36-2BF2F35F56ED}" type="slidenum">
              <a:rPr lang="zh-TW" altLang="en-US" smtClean="0"/>
              <a:pPr/>
              <a:t>61</a:t>
            </a:fld>
            <a:endParaRPr lang="zh-TW" altLang="en-US"/>
          </a:p>
        </p:txBody>
      </p:sp>
      <p:sp>
        <p:nvSpPr>
          <p:cNvPr id="8" name="矩形 7">
            <a:extLst>
              <a:ext uri="{FF2B5EF4-FFF2-40B4-BE49-F238E27FC236}">
                <a16:creationId xmlns:a16="http://schemas.microsoft.com/office/drawing/2014/main" id="{4B7CC8BA-C921-8C35-F8A4-7C5C7872483C}"/>
              </a:ext>
            </a:extLst>
          </p:cNvPr>
          <p:cNvSpPr/>
          <p:nvPr/>
        </p:nvSpPr>
        <p:spPr>
          <a:xfrm>
            <a:off x="1283110" y="1316303"/>
            <a:ext cx="781664" cy="836962"/>
          </a:xfrm>
          <a:prstGeom prst="rect">
            <a:avLst/>
          </a:pr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9" name="矩形 8">
            <a:extLst>
              <a:ext uri="{FF2B5EF4-FFF2-40B4-BE49-F238E27FC236}">
                <a16:creationId xmlns:a16="http://schemas.microsoft.com/office/drawing/2014/main" id="{3532313F-01BD-41AD-E4EA-4D778B78E9F0}"/>
              </a:ext>
            </a:extLst>
          </p:cNvPr>
          <p:cNvSpPr/>
          <p:nvPr/>
        </p:nvSpPr>
        <p:spPr>
          <a:xfrm>
            <a:off x="2202425" y="2684206"/>
            <a:ext cx="1573161" cy="36871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7" name="向右箭號 6">
            <a:extLst>
              <a:ext uri="{FF2B5EF4-FFF2-40B4-BE49-F238E27FC236}">
                <a16:creationId xmlns:a16="http://schemas.microsoft.com/office/drawing/2014/main" id="{8903451B-4408-B171-A39D-89490CCEA544}"/>
              </a:ext>
            </a:extLst>
          </p:cNvPr>
          <p:cNvSpPr/>
          <p:nvPr/>
        </p:nvSpPr>
        <p:spPr>
          <a:xfrm flipV="1">
            <a:off x="5966846" y="3088097"/>
            <a:ext cx="480449" cy="244038"/>
          </a:xfrm>
          <a:prstGeom prst="rightArrow">
            <a:avLst/>
          </a:prstGeom>
          <a:solidFill>
            <a:srgbClr val="FF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Data Structures and Algorithms</a:t>
            </a:r>
            <a:endParaRPr lang="zh-TW" altLang="en-US" dirty="0"/>
          </a:p>
        </p:txBody>
      </p:sp>
      <p:sp>
        <p:nvSpPr>
          <p:cNvPr id="3" name="內容版面配置區 2"/>
          <p:cNvSpPr>
            <a:spLocks noGrp="1"/>
          </p:cNvSpPr>
          <p:nvPr>
            <p:ph idx="1"/>
          </p:nvPr>
        </p:nvSpPr>
        <p:spPr>
          <a:xfrm>
            <a:off x="179512" y="1094010"/>
            <a:ext cx="8229600" cy="4525963"/>
          </a:xfrm>
        </p:spPr>
        <p:txBody>
          <a:bodyPr/>
          <a:lstStyle/>
          <a:p>
            <a:r>
              <a:rPr lang="en-US" altLang="zh-TW" dirty="0"/>
              <a:t>Indexing structures:</a:t>
            </a:r>
          </a:p>
          <a:p>
            <a:pPr lvl="1"/>
            <a:r>
              <a:rPr lang="en-US" altLang="zh-TW" dirty="0"/>
              <a:t>Multi-dimensional search tree</a:t>
            </a:r>
          </a:p>
          <a:p>
            <a:pPr lvl="1"/>
            <a:r>
              <a:rPr lang="en-US" altLang="zh-TW" dirty="0"/>
              <a:t>Multi-dimensional hashing</a:t>
            </a:r>
            <a:endParaRPr lang="zh-TW" altLang="en-US" dirty="0"/>
          </a:p>
        </p:txBody>
      </p:sp>
      <p:pic>
        <p:nvPicPr>
          <p:cNvPr id="4" name="圖片 3">
            <a:extLst>
              <a:ext uri="{FF2B5EF4-FFF2-40B4-BE49-F238E27FC236}">
                <a16:creationId xmlns:a16="http://schemas.microsoft.com/office/drawing/2014/main" id="{F18DC2EF-27EE-4DF5-A521-60F1CD90A9C1}"/>
              </a:ext>
            </a:extLst>
          </p:cNvPr>
          <p:cNvPicPr>
            <a:picLocks noChangeAspect="1"/>
          </p:cNvPicPr>
          <p:nvPr/>
        </p:nvPicPr>
        <p:blipFill>
          <a:blip r:embed="rId3"/>
          <a:stretch>
            <a:fillRect/>
          </a:stretch>
        </p:blipFill>
        <p:spPr>
          <a:xfrm>
            <a:off x="1486000" y="2574056"/>
            <a:ext cx="5616624" cy="2919502"/>
          </a:xfrm>
          <a:prstGeom prst="rect">
            <a:avLst/>
          </a:prstGeom>
        </p:spPr>
      </p:pic>
      <p:pic>
        <p:nvPicPr>
          <p:cNvPr id="7" name="圖片 6"/>
          <p:cNvPicPr>
            <a:picLocks noChangeAspect="1"/>
          </p:cNvPicPr>
          <p:nvPr/>
        </p:nvPicPr>
        <p:blipFill>
          <a:blip r:embed="rId4"/>
          <a:stretch>
            <a:fillRect/>
          </a:stretch>
        </p:blipFill>
        <p:spPr>
          <a:xfrm>
            <a:off x="1675133" y="5493558"/>
            <a:ext cx="5238358" cy="1364442"/>
          </a:xfrm>
          <a:prstGeom prst="rect">
            <a:avLst/>
          </a:prstGeom>
        </p:spPr>
      </p:pic>
      <p:sp>
        <p:nvSpPr>
          <p:cNvPr id="5" name="投影片編號版面配置區 4">
            <a:extLst>
              <a:ext uri="{FF2B5EF4-FFF2-40B4-BE49-F238E27FC236}">
                <a16:creationId xmlns:a16="http://schemas.microsoft.com/office/drawing/2014/main" id="{7F0840B6-4A85-CFDB-6261-A6257B0AD906}"/>
              </a:ext>
            </a:extLst>
          </p:cNvPr>
          <p:cNvSpPr>
            <a:spLocks noGrp="1"/>
          </p:cNvSpPr>
          <p:nvPr>
            <p:ph type="sldNum" sz="quarter" idx="12"/>
          </p:nvPr>
        </p:nvSpPr>
        <p:spPr/>
        <p:txBody>
          <a:bodyPr/>
          <a:lstStyle/>
          <a:p>
            <a:fld id="{1336BF6D-2D3A-41BA-8F36-2BF2F35F56ED}" type="slidenum">
              <a:rPr lang="zh-TW" altLang="en-US" smtClean="0"/>
              <a:pPr/>
              <a:t>62</a:t>
            </a:fld>
            <a:endParaRPr lang="zh-TW" altLang="en-US"/>
          </a:p>
        </p:txBody>
      </p:sp>
      <p:cxnSp>
        <p:nvCxnSpPr>
          <p:cNvPr id="8" name="直線箭頭接點 7">
            <a:extLst>
              <a:ext uri="{FF2B5EF4-FFF2-40B4-BE49-F238E27FC236}">
                <a16:creationId xmlns:a16="http://schemas.microsoft.com/office/drawing/2014/main" id="{CD60D8F4-4D00-9DBF-2720-826B122111F4}"/>
              </a:ext>
            </a:extLst>
          </p:cNvPr>
          <p:cNvCxnSpPr>
            <a:cxnSpLocks/>
          </p:cNvCxnSpPr>
          <p:nvPr/>
        </p:nvCxnSpPr>
        <p:spPr>
          <a:xfrm flipH="1">
            <a:off x="2403987" y="3895633"/>
            <a:ext cx="2507226" cy="322406"/>
          </a:xfrm>
          <a:prstGeom prst="straightConnector1">
            <a:avLst/>
          </a:prstGeom>
          <a:ln w="25400">
            <a:solidFill>
              <a:srgbClr val="FF0000">
                <a:alpha val="60000"/>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75F949E3-0AAF-FB7B-AEC2-C371C3E9C31F}"/>
              </a:ext>
            </a:extLst>
          </p:cNvPr>
          <p:cNvCxnSpPr>
            <a:cxnSpLocks/>
          </p:cNvCxnSpPr>
          <p:nvPr/>
        </p:nvCxnSpPr>
        <p:spPr>
          <a:xfrm flipH="1" flipV="1">
            <a:off x="2153265" y="3271753"/>
            <a:ext cx="3377380" cy="623880"/>
          </a:xfrm>
          <a:prstGeom prst="straightConnector1">
            <a:avLst/>
          </a:prstGeom>
          <a:ln w="25400">
            <a:solidFill>
              <a:srgbClr val="FF0000">
                <a:alpha val="60000"/>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直線箭頭接點 13">
            <a:extLst>
              <a:ext uri="{FF2B5EF4-FFF2-40B4-BE49-F238E27FC236}">
                <a16:creationId xmlns:a16="http://schemas.microsoft.com/office/drawing/2014/main" id="{5E2D0B01-2264-F226-22C2-B238A6C65026}"/>
              </a:ext>
            </a:extLst>
          </p:cNvPr>
          <p:cNvCxnSpPr>
            <a:cxnSpLocks/>
          </p:cNvCxnSpPr>
          <p:nvPr/>
        </p:nvCxnSpPr>
        <p:spPr>
          <a:xfrm flipH="1">
            <a:off x="2403987" y="3429000"/>
            <a:ext cx="2831690" cy="340218"/>
          </a:xfrm>
          <a:prstGeom prst="straightConnector1">
            <a:avLst/>
          </a:prstGeom>
          <a:ln w="25400">
            <a:solidFill>
              <a:srgbClr val="FF0000">
                <a:alpha val="60000"/>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直線箭頭接點 16">
            <a:extLst>
              <a:ext uri="{FF2B5EF4-FFF2-40B4-BE49-F238E27FC236}">
                <a16:creationId xmlns:a16="http://schemas.microsoft.com/office/drawing/2014/main" id="{CABD190B-2F3E-2C34-0FB3-CF729745829E}"/>
              </a:ext>
            </a:extLst>
          </p:cNvPr>
          <p:cNvCxnSpPr>
            <a:cxnSpLocks/>
          </p:cNvCxnSpPr>
          <p:nvPr/>
        </p:nvCxnSpPr>
        <p:spPr>
          <a:xfrm flipH="1" flipV="1">
            <a:off x="2595716" y="2739215"/>
            <a:ext cx="3200400" cy="367379"/>
          </a:xfrm>
          <a:prstGeom prst="straightConnector1">
            <a:avLst/>
          </a:prstGeom>
          <a:ln w="25400">
            <a:solidFill>
              <a:srgbClr val="FF0000">
                <a:alpha val="60000"/>
              </a:srgb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0263A022-ADD8-1FA1-1FAE-C10195EBC992}"/>
              </a:ext>
            </a:extLst>
          </p:cNvPr>
          <p:cNvSpPr/>
          <p:nvPr/>
        </p:nvSpPr>
        <p:spPr>
          <a:xfrm>
            <a:off x="3296653" y="3271753"/>
            <a:ext cx="457200" cy="6238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6" name="矩形 5">
            <a:extLst>
              <a:ext uri="{FF2B5EF4-FFF2-40B4-BE49-F238E27FC236}">
                <a16:creationId xmlns:a16="http://schemas.microsoft.com/office/drawing/2014/main" id="{82C1B743-D29C-B4A9-CB53-5E16A9E794EA}"/>
              </a:ext>
            </a:extLst>
          </p:cNvPr>
          <p:cNvSpPr/>
          <p:nvPr/>
        </p:nvSpPr>
        <p:spPr>
          <a:xfrm>
            <a:off x="2496065" y="5490564"/>
            <a:ext cx="2298357" cy="255824"/>
          </a:xfrm>
          <a:prstGeom prst="rect">
            <a:avLst/>
          </a:prstGeom>
          <a:solidFill>
            <a:srgbClr val="FFFF00">
              <a:alpha val="2496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9" name="文字方塊 8">
            <a:extLst>
              <a:ext uri="{FF2B5EF4-FFF2-40B4-BE49-F238E27FC236}">
                <a16:creationId xmlns:a16="http://schemas.microsoft.com/office/drawing/2014/main" id="{D783A384-B22A-469C-3430-4436BC6B7205}"/>
              </a:ext>
            </a:extLst>
          </p:cNvPr>
          <p:cNvSpPr txBox="1"/>
          <p:nvPr/>
        </p:nvSpPr>
        <p:spPr>
          <a:xfrm>
            <a:off x="5362832" y="4715005"/>
            <a:ext cx="1248442"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2400" dirty="0"/>
              <a:t>K-d tree</a:t>
            </a:r>
            <a:endParaRPr lang="zh-TW" altLang="en-US" sz="2400" dirty="0"/>
          </a:p>
        </p:txBody>
      </p:sp>
      <p:sp>
        <p:nvSpPr>
          <p:cNvPr id="10" name="文字方塊 9">
            <a:extLst>
              <a:ext uri="{FF2B5EF4-FFF2-40B4-BE49-F238E27FC236}">
                <a16:creationId xmlns:a16="http://schemas.microsoft.com/office/drawing/2014/main" id="{D1810642-4334-FA4B-D1EB-4C16000DBA70}"/>
              </a:ext>
            </a:extLst>
          </p:cNvPr>
          <p:cNvSpPr txBox="1"/>
          <p:nvPr/>
        </p:nvSpPr>
        <p:spPr>
          <a:xfrm>
            <a:off x="179512" y="4512478"/>
            <a:ext cx="130648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1600" dirty="0"/>
              <a:t>Best Bin First (BBF) search</a:t>
            </a:r>
            <a:endParaRPr lang="zh-TW" altLang="en-US" sz="1600" dirty="0"/>
          </a:p>
        </p:txBody>
      </p:sp>
      <p:sp>
        <p:nvSpPr>
          <p:cNvPr id="12" name="橢圓 11">
            <a:extLst>
              <a:ext uri="{FF2B5EF4-FFF2-40B4-BE49-F238E27FC236}">
                <a16:creationId xmlns:a16="http://schemas.microsoft.com/office/drawing/2014/main" id="{F49BE982-F91C-6C65-0A66-2697F31AA3C1}"/>
              </a:ext>
            </a:extLst>
          </p:cNvPr>
          <p:cNvSpPr/>
          <p:nvPr/>
        </p:nvSpPr>
        <p:spPr>
          <a:xfrm>
            <a:off x="1991760" y="3447861"/>
            <a:ext cx="653294" cy="584775"/>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3" name="矩形 12">
            <a:extLst>
              <a:ext uri="{FF2B5EF4-FFF2-40B4-BE49-F238E27FC236}">
                <a16:creationId xmlns:a16="http://schemas.microsoft.com/office/drawing/2014/main" id="{D9F0EB0F-9B60-3F27-7449-219A94E8E0A6}"/>
              </a:ext>
            </a:extLst>
          </p:cNvPr>
          <p:cNvSpPr/>
          <p:nvPr/>
        </p:nvSpPr>
        <p:spPr>
          <a:xfrm>
            <a:off x="1814829" y="3769219"/>
            <a:ext cx="780888" cy="448820"/>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5" name="文字方塊 14">
            <a:extLst>
              <a:ext uri="{FF2B5EF4-FFF2-40B4-BE49-F238E27FC236}">
                <a16:creationId xmlns:a16="http://schemas.microsoft.com/office/drawing/2014/main" id="{EFF6AF77-AF41-F4AD-8B7D-60FFC3FC4CF6}"/>
              </a:ext>
            </a:extLst>
          </p:cNvPr>
          <p:cNvSpPr txBox="1"/>
          <p:nvPr/>
        </p:nvSpPr>
        <p:spPr>
          <a:xfrm>
            <a:off x="5141746" y="4579131"/>
            <a:ext cx="520703"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2000" b="1" dirty="0">
                <a:solidFill>
                  <a:srgbClr val="FF0000"/>
                </a:solidFill>
              </a:rPr>
              <a:t>Ｘ</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linds(horizont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linds(horizont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p:bldP spid="12" grpId="0" animBg="1"/>
      <p:bldP spid="13" grpId="0" animBg="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Points and Patches</a:t>
            </a:r>
            <a:endParaRPr lang="zh-TW" altLang="en-US" dirty="0"/>
          </a:p>
        </p:txBody>
      </p:sp>
      <p:sp>
        <p:nvSpPr>
          <p:cNvPr id="3" name="內容版面配置區 2"/>
          <p:cNvSpPr>
            <a:spLocks noGrp="1"/>
          </p:cNvSpPr>
          <p:nvPr>
            <p:ph idx="1"/>
          </p:nvPr>
        </p:nvSpPr>
        <p:spPr>
          <a:xfrm>
            <a:off x="457200" y="1600200"/>
            <a:ext cx="8507506" cy="4525963"/>
          </a:xfrm>
        </p:spPr>
        <p:txBody>
          <a:bodyPr/>
          <a:lstStyle/>
          <a:p>
            <a:r>
              <a:rPr lang="en-US" altLang="zh-TW" dirty="0"/>
              <a:t>Three stages:</a:t>
            </a:r>
          </a:p>
          <a:p>
            <a:pPr marL="971550" lvl="1" indent="-514350">
              <a:buFont typeface="+mj-lt"/>
              <a:buAutoNum type="arabicPeriod"/>
            </a:pPr>
            <a:r>
              <a:rPr lang="en-US" altLang="zh-TW" dirty="0"/>
              <a:t>Feature detection (extraction) stage</a:t>
            </a:r>
          </a:p>
          <a:p>
            <a:pPr marL="971550" lvl="1" indent="-514350">
              <a:buFont typeface="+mj-lt"/>
              <a:buAutoNum type="arabicPeriod"/>
            </a:pPr>
            <a:r>
              <a:rPr lang="en-US" altLang="zh-TW" dirty="0"/>
              <a:t>Feature description stage</a:t>
            </a:r>
          </a:p>
          <a:p>
            <a:pPr marL="971550" lvl="1" indent="-514350">
              <a:buFont typeface="+mj-lt"/>
              <a:buAutoNum type="arabicPeriod"/>
            </a:pPr>
            <a:r>
              <a:rPr lang="en-US" altLang="zh-TW" dirty="0"/>
              <a:t>Feature matching stage or </a:t>
            </a:r>
            <a:r>
              <a:rPr lang="en-US" altLang="zh-TW" b="1" dirty="0">
                <a:solidFill>
                  <a:srgbClr val="0070C0"/>
                </a:solidFill>
              </a:rPr>
              <a:t>Feature Tracking </a:t>
            </a:r>
            <a:r>
              <a:rPr lang="en-US" altLang="zh-TW" dirty="0"/>
              <a:t>stage</a:t>
            </a:r>
          </a:p>
          <a:p>
            <a:endParaRPr lang="zh-TW" altLang="en-US" dirty="0"/>
          </a:p>
        </p:txBody>
      </p:sp>
      <p:sp>
        <p:nvSpPr>
          <p:cNvPr id="4" name="投影片編號版面配置區 3">
            <a:extLst>
              <a:ext uri="{FF2B5EF4-FFF2-40B4-BE49-F238E27FC236}">
                <a16:creationId xmlns:a16="http://schemas.microsoft.com/office/drawing/2014/main" id="{CE2CCA00-41B6-0181-A724-B086D77E974E}"/>
              </a:ext>
            </a:extLst>
          </p:cNvPr>
          <p:cNvSpPr>
            <a:spLocks noGrp="1"/>
          </p:cNvSpPr>
          <p:nvPr>
            <p:ph type="sldNum" sz="quarter" idx="12"/>
          </p:nvPr>
        </p:nvSpPr>
        <p:spPr/>
        <p:txBody>
          <a:bodyPr/>
          <a:lstStyle/>
          <a:p>
            <a:fld id="{1336BF6D-2D3A-41BA-8F36-2BF2F35F56ED}" type="slidenum">
              <a:rPr lang="zh-TW" altLang="en-US" smtClean="0"/>
              <a:pPr/>
              <a:t>63</a:t>
            </a:fld>
            <a:endParaRPr lang="zh-TW" altLang="en-US"/>
          </a:p>
        </p:txBody>
      </p:sp>
    </p:spTree>
    <p:extLst>
      <p:ext uri="{BB962C8B-B14F-4D97-AF65-F5344CB8AC3E}">
        <p14:creationId xmlns:p14="http://schemas.microsoft.com/office/powerpoint/2010/main" val="1229601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7.1.4 Feature Tracking (1/3)</a:t>
            </a:r>
            <a:endParaRPr lang="zh-TW" altLang="en-US" dirty="0"/>
          </a:p>
        </p:txBody>
      </p:sp>
      <p:sp>
        <p:nvSpPr>
          <p:cNvPr id="3" name="內容版面配置區 2"/>
          <p:cNvSpPr>
            <a:spLocks noGrp="1"/>
          </p:cNvSpPr>
          <p:nvPr>
            <p:ph idx="1"/>
          </p:nvPr>
        </p:nvSpPr>
        <p:spPr/>
        <p:txBody>
          <a:bodyPr/>
          <a:lstStyle/>
          <a:p>
            <a:r>
              <a:rPr lang="en-US" altLang="zh-TW" dirty="0"/>
              <a:t>To find a set of likely feature locations in a first image and to then search for their corresponding locations in subsequent images.</a:t>
            </a:r>
          </a:p>
          <a:p>
            <a:r>
              <a:rPr lang="en-US" altLang="zh-TW" dirty="0"/>
              <a:t>Expected amount of motion and appearance deformation between adjacent frames is expected to be small.</a:t>
            </a:r>
          </a:p>
        </p:txBody>
      </p:sp>
      <p:sp>
        <p:nvSpPr>
          <p:cNvPr id="4" name="投影片編號版面配置區 3">
            <a:extLst>
              <a:ext uri="{FF2B5EF4-FFF2-40B4-BE49-F238E27FC236}">
                <a16:creationId xmlns:a16="http://schemas.microsoft.com/office/drawing/2014/main" id="{097EB957-9627-F7B0-C510-7A97C7A73A85}"/>
              </a:ext>
            </a:extLst>
          </p:cNvPr>
          <p:cNvSpPr>
            <a:spLocks noGrp="1"/>
          </p:cNvSpPr>
          <p:nvPr>
            <p:ph type="sldNum" sz="quarter" idx="12"/>
          </p:nvPr>
        </p:nvSpPr>
        <p:spPr/>
        <p:txBody>
          <a:bodyPr/>
          <a:lstStyle/>
          <a:p>
            <a:fld id="{1336BF6D-2D3A-41BA-8F36-2BF2F35F56ED}" type="slidenum">
              <a:rPr lang="zh-TW" altLang="en-US" smtClean="0"/>
              <a:pPr/>
              <a:t>64</a:t>
            </a:fld>
            <a:endParaRPr lang="zh-TW" altLang="en-US"/>
          </a:p>
        </p:txBody>
      </p:sp>
      <p:grpSp>
        <p:nvGrpSpPr>
          <p:cNvPr id="7" name="群組 6">
            <a:extLst>
              <a:ext uri="{FF2B5EF4-FFF2-40B4-BE49-F238E27FC236}">
                <a16:creationId xmlns:a16="http://schemas.microsoft.com/office/drawing/2014/main" id="{5871FDF8-00C8-78C5-A8D4-6C8FF59CB256}"/>
              </a:ext>
            </a:extLst>
          </p:cNvPr>
          <p:cNvGrpSpPr/>
          <p:nvPr/>
        </p:nvGrpSpPr>
        <p:grpSpPr>
          <a:xfrm>
            <a:off x="942482" y="4799628"/>
            <a:ext cx="7469015" cy="1921847"/>
            <a:chOff x="662262" y="4341456"/>
            <a:chExt cx="7469015" cy="1921847"/>
          </a:xfrm>
        </p:grpSpPr>
        <p:pic>
          <p:nvPicPr>
            <p:cNvPr id="5" name="Picture 4" descr="Implementing Animations | XP Framework">
              <a:extLst>
                <a:ext uri="{FF2B5EF4-FFF2-40B4-BE49-F238E27FC236}">
                  <a16:creationId xmlns:a16="http://schemas.microsoft.com/office/drawing/2014/main" id="{C17A06FC-9033-34B7-9B53-31DCF311FD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683" y="4419815"/>
              <a:ext cx="3716594" cy="1705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ty3d Animation Frames Per Second Controller by Bcubedlabs">
              <a:extLst>
                <a:ext uri="{FF2B5EF4-FFF2-40B4-BE49-F238E27FC236}">
                  <a16:creationId xmlns:a16="http://schemas.microsoft.com/office/drawing/2014/main" id="{A36FB2BE-104F-8B6E-0AB2-3E9F8E92F40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262" y="4341456"/>
              <a:ext cx="3267140" cy="19218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Feature Tracking (2/3)</a:t>
            </a:r>
            <a:endParaRPr lang="zh-TW" altLang="en-US"/>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altLang="zh-TW" dirty="0"/>
                  <a:t>Selecting good </a:t>
                </a:r>
                <a:r>
                  <a:rPr lang="en-US" altLang="zh-TW" b="1" u="sng" dirty="0"/>
                  <a:t>features to track </a:t>
                </a:r>
                <a:br>
                  <a:rPr lang="en-US" altLang="zh-TW" dirty="0"/>
                </a:br>
                <a:r>
                  <a:rPr lang="en-US" altLang="zh-TW" dirty="0"/>
                  <a:t>is closely related to </a:t>
                </a:r>
                <a:br>
                  <a:rPr lang="en-US" altLang="zh-TW" dirty="0"/>
                </a:br>
                <a:r>
                  <a:rPr lang="en-US" altLang="zh-TW" dirty="0"/>
                  <a:t>selecting good </a:t>
                </a:r>
                <a:r>
                  <a:rPr lang="en-US" altLang="zh-TW" b="1" u="sng" dirty="0"/>
                  <a:t>features to match</a:t>
                </a:r>
                <a:r>
                  <a:rPr lang="en-US" altLang="zh-TW" dirty="0"/>
                  <a:t>.</a:t>
                </a:r>
              </a:p>
              <a:p>
                <a:r>
                  <a:rPr lang="en-US" altLang="zh-TW" dirty="0"/>
                  <a:t>When </a:t>
                </a:r>
                <a:r>
                  <a:rPr lang="en-US" altLang="zh-TW" b="1" u="sng" dirty="0"/>
                  <a:t>searching</a:t>
                </a:r>
                <a:r>
                  <a:rPr lang="en-US" altLang="zh-TW" dirty="0"/>
                  <a:t> corresponding patch, </a:t>
                </a:r>
                <a:r>
                  <a:rPr lang="en-US" altLang="zh-TW" b="1" u="sng" dirty="0"/>
                  <a:t>weighted summed square difference </a:t>
                </a:r>
                <a:br>
                  <a:rPr lang="en-US" altLang="zh-TW" dirty="0"/>
                </a:br>
                <a:r>
                  <a:rPr lang="en-US" altLang="zh-TW" dirty="0"/>
                  <a:t>works well enough.</a:t>
                </a:r>
              </a:p>
              <a:p>
                <a:pPr lvl="1"/>
                <a14:m>
                  <m:oMath xmlns:m="http://schemas.openxmlformats.org/officeDocument/2006/math">
                    <m:sSub>
                      <m:sSubPr>
                        <m:ctrlPr>
                          <a:rPr lang="zh-TW" altLang="zh-TW" i="1" smtClean="0">
                            <a:latin typeface="Cambria Math" panose="02040503050406030204" pitchFamily="18" charset="0"/>
                          </a:rPr>
                        </m:ctrlPr>
                      </m:sSubPr>
                      <m:e>
                        <m:r>
                          <a:rPr lang="zh-TW" altLang="zh-TW">
                            <a:latin typeface="Cambria Math" panose="02040503050406030204" pitchFamily="18" charset="0"/>
                          </a:rPr>
                          <m:t>𝐸</m:t>
                        </m:r>
                      </m:e>
                      <m:sub>
                        <m:r>
                          <m:rPr>
                            <m:sty m:val="p"/>
                          </m:rPr>
                          <a:rPr lang="en-US" altLang="zh-TW" b="0" i="0" smtClean="0">
                            <a:latin typeface="Cambria Math" panose="02040503050406030204" pitchFamily="18" charset="0"/>
                          </a:rPr>
                          <m:t>WSSD</m:t>
                        </m:r>
                      </m:sub>
                    </m:sSub>
                    <m:d>
                      <m:dPr>
                        <m:ctrlPr>
                          <a:rPr lang="zh-TW" altLang="zh-TW" i="1">
                            <a:latin typeface="Cambria Math" panose="02040503050406030204" pitchFamily="18" charset="0"/>
                          </a:rPr>
                        </m:ctrlPr>
                      </m:dPr>
                      <m:e>
                        <m:r>
                          <a:rPr lang="zh-TW" altLang="zh-TW" b="0" i="1">
                            <a:latin typeface="Cambria Math" panose="02040503050406030204" pitchFamily="18" charset="0"/>
                          </a:rPr>
                          <m:t>𝑢</m:t>
                        </m:r>
                      </m:e>
                    </m:d>
                    <m:r>
                      <a:rPr lang="zh-TW" altLang="zh-TW">
                        <a:latin typeface="Cambria Math" panose="02040503050406030204" pitchFamily="18" charset="0"/>
                      </a:rPr>
                      <m:t>=</m:t>
                    </m:r>
                    <m:nary>
                      <m:naryPr>
                        <m:chr m:val="∑"/>
                        <m:supHide m:val="on"/>
                        <m:ctrlPr>
                          <a:rPr lang="zh-TW" altLang="zh-TW" i="1">
                            <a:latin typeface="Cambria Math" panose="02040503050406030204" pitchFamily="18" charset="0"/>
                          </a:rPr>
                        </m:ctrlPr>
                      </m:naryPr>
                      <m:sub>
                        <m:r>
                          <a:rPr lang="zh-TW" altLang="zh-TW">
                            <a:latin typeface="Cambria Math" panose="02040503050406030204" pitchFamily="18" charset="0"/>
                          </a:rPr>
                          <m:t>𝑖</m:t>
                        </m:r>
                      </m:sub>
                      <m:sup/>
                      <m:e>
                        <m:r>
                          <a:rPr lang="zh-TW" altLang="zh-TW">
                            <a:latin typeface="Cambria Math" panose="02040503050406030204" pitchFamily="18" charset="0"/>
                          </a:rPr>
                          <m:t>𝑤</m:t>
                        </m:r>
                        <m:d>
                          <m:dPr>
                            <m:ctrlPr>
                              <a:rPr lang="zh-TW" altLang="zh-TW" i="1">
                                <a:latin typeface="Cambria Math" panose="02040503050406030204" pitchFamily="18" charset="0"/>
                              </a:rPr>
                            </m:ctrlPr>
                          </m:dPr>
                          <m:e>
                            <m:sSub>
                              <m:sSubPr>
                                <m:ctrlPr>
                                  <a:rPr lang="zh-TW" altLang="zh-TW" i="1">
                                    <a:latin typeface="Cambria Math" panose="02040503050406030204" pitchFamily="18" charset="0"/>
                                  </a:rPr>
                                </m:ctrlPr>
                              </m:sSubPr>
                              <m:e>
                                <m:r>
                                  <a:rPr lang="zh-TW" altLang="zh-TW">
                                    <a:latin typeface="Cambria Math" panose="02040503050406030204" pitchFamily="18" charset="0"/>
                                  </a:rPr>
                                  <m:t>𝑥</m:t>
                                </m:r>
                              </m:e>
                              <m:sub>
                                <m:r>
                                  <a:rPr lang="zh-TW" altLang="zh-TW">
                                    <a:latin typeface="Cambria Math" panose="02040503050406030204" pitchFamily="18" charset="0"/>
                                  </a:rPr>
                                  <m:t>𝑖</m:t>
                                </m:r>
                              </m:sub>
                            </m:sSub>
                          </m:e>
                        </m:d>
                        <m:sSup>
                          <m:sSupPr>
                            <m:ctrlPr>
                              <a:rPr lang="zh-TW" altLang="zh-TW" i="1">
                                <a:latin typeface="Cambria Math" panose="02040503050406030204" pitchFamily="18" charset="0"/>
                              </a:rPr>
                            </m:ctrlPr>
                          </m:sSupPr>
                          <m:e>
                            <m:d>
                              <m:dPr>
                                <m:begChr m:val="["/>
                                <m:endChr m:val="]"/>
                                <m:ctrlPr>
                                  <a:rPr lang="zh-TW" altLang="zh-TW" i="1">
                                    <a:latin typeface="Cambria Math" panose="02040503050406030204" pitchFamily="18" charset="0"/>
                                  </a:rPr>
                                </m:ctrlPr>
                              </m:dPr>
                              <m:e>
                                <m:sSub>
                                  <m:sSubPr>
                                    <m:ctrlPr>
                                      <a:rPr lang="zh-TW" altLang="zh-TW" i="1">
                                        <a:latin typeface="Cambria Math" panose="02040503050406030204" pitchFamily="18" charset="0"/>
                                      </a:rPr>
                                    </m:ctrlPr>
                                  </m:sSubPr>
                                  <m:e>
                                    <m:r>
                                      <a:rPr lang="zh-TW" altLang="zh-TW">
                                        <a:latin typeface="Cambria Math" panose="02040503050406030204" pitchFamily="18" charset="0"/>
                                      </a:rPr>
                                      <m:t>𝐼</m:t>
                                    </m:r>
                                  </m:e>
                                  <m:sub>
                                    <m:r>
                                      <a:rPr lang="en-US" altLang="zh-TW" b="0" i="0" smtClean="0">
                                        <a:latin typeface="Cambria Math" panose="02040503050406030204" pitchFamily="18" charset="0"/>
                                      </a:rPr>
                                      <m:t>1</m:t>
                                    </m:r>
                                  </m:sub>
                                </m:sSub>
                                <m:d>
                                  <m:dPr>
                                    <m:ctrlPr>
                                      <a:rPr lang="zh-TW" altLang="zh-TW" i="1">
                                        <a:latin typeface="Cambria Math" panose="02040503050406030204" pitchFamily="18" charset="0"/>
                                      </a:rPr>
                                    </m:ctrlPr>
                                  </m:dPr>
                                  <m:e>
                                    <m:sSub>
                                      <m:sSubPr>
                                        <m:ctrlPr>
                                          <a:rPr lang="zh-TW" altLang="zh-TW" i="1">
                                            <a:latin typeface="Cambria Math" panose="02040503050406030204" pitchFamily="18" charset="0"/>
                                          </a:rPr>
                                        </m:ctrlPr>
                                      </m:sSubPr>
                                      <m:e>
                                        <m:r>
                                          <a:rPr lang="zh-TW" altLang="zh-TW">
                                            <a:latin typeface="Cambria Math" panose="02040503050406030204" pitchFamily="18" charset="0"/>
                                          </a:rPr>
                                          <m:t>𝑥</m:t>
                                        </m:r>
                                      </m:e>
                                      <m:sub>
                                        <m:r>
                                          <a:rPr lang="zh-TW" altLang="zh-TW">
                                            <a:latin typeface="Cambria Math" panose="02040503050406030204" pitchFamily="18" charset="0"/>
                                          </a:rPr>
                                          <m:t>𝑖</m:t>
                                        </m:r>
                                      </m:sub>
                                    </m:sSub>
                                    <m:r>
                                      <a:rPr lang="zh-TW" altLang="zh-TW">
                                        <a:latin typeface="Cambria Math" panose="02040503050406030204" pitchFamily="18" charset="0"/>
                                      </a:rPr>
                                      <m:t>+</m:t>
                                    </m:r>
                                    <m:r>
                                      <a:rPr lang="zh-TW" altLang="zh-TW">
                                        <a:latin typeface="Cambria Math" panose="02040503050406030204" pitchFamily="18" charset="0"/>
                                      </a:rPr>
                                      <m:t>𝑢</m:t>
                                    </m:r>
                                  </m:e>
                                </m:d>
                                <m:r>
                                  <a:rPr lang="zh-TW" altLang="zh-TW">
                                    <a:latin typeface="Cambria Math" panose="02040503050406030204" pitchFamily="18" charset="0"/>
                                  </a:rPr>
                                  <m:t>−</m:t>
                                </m:r>
                                <m:sSub>
                                  <m:sSubPr>
                                    <m:ctrlPr>
                                      <a:rPr lang="zh-TW" altLang="zh-TW" i="1">
                                        <a:latin typeface="Cambria Math" panose="02040503050406030204" pitchFamily="18" charset="0"/>
                                      </a:rPr>
                                    </m:ctrlPr>
                                  </m:sSubPr>
                                  <m:e>
                                    <m:r>
                                      <a:rPr lang="zh-TW" altLang="zh-TW">
                                        <a:latin typeface="Cambria Math" panose="02040503050406030204" pitchFamily="18" charset="0"/>
                                      </a:rPr>
                                      <m:t>𝐼</m:t>
                                    </m:r>
                                  </m:e>
                                  <m:sub>
                                    <m:r>
                                      <a:rPr lang="zh-TW" altLang="zh-TW">
                                        <a:latin typeface="Cambria Math" panose="02040503050406030204" pitchFamily="18" charset="0"/>
                                      </a:rPr>
                                      <m:t>0</m:t>
                                    </m:r>
                                  </m:sub>
                                </m:sSub>
                                <m:d>
                                  <m:dPr>
                                    <m:ctrlPr>
                                      <a:rPr lang="zh-TW" altLang="zh-TW" i="1">
                                        <a:latin typeface="Cambria Math" panose="02040503050406030204" pitchFamily="18" charset="0"/>
                                      </a:rPr>
                                    </m:ctrlPr>
                                  </m:dPr>
                                  <m:e>
                                    <m:sSub>
                                      <m:sSubPr>
                                        <m:ctrlPr>
                                          <a:rPr lang="zh-TW" altLang="zh-TW" i="1">
                                            <a:latin typeface="Cambria Math" panose="02040503050406030204" pitchFamily="18" charset="0"/>
                                          </a:rPr>
                                        </m:ctrlPr>
                                      </m:sSubPr>
                                      <m:e>
                                        <m:r>
                                          <a:rPr lang="zh-TW" altLang="zh-TW">
                                            <a:latin typeface="Cambria Math" panose="02040503050406030204" pitchFamily="18" charset="0"/>
                                          </a:rPr>
                                          <m:t>𝑥</m:t>
                                        </m:r>
                                      </m:e>
                                      <m:sub>
                                        <m:r>
                                          <a:rPr lang="zh-TW" altLang="zh-TW">
                                            <a:latin typeface="Cambria Math" panose="02040503050406030204" pitchFamily="18" charset="0"/>
                                          </a:rPr>
                                          <m:t>𝑖</m:t>
                                        </m:r>
                                      </m:sub>
                                    </m:sSub>
                                  </m:e>
                                </m:d>
                              </m:e>
                            </m:d>
                          </m:e>
                          <m:sup>
                            <m:r>
                              <a:rPr lang="zh-TW" altLang="zh-TW">
                                <a:latin typeface="Cambria Math" panose="02040503050406030204" pitchFamily="18" charset="0"/>
                              </a:rPr>
                              <m:t>2</m:t>
                            </m:r>
                          </m:sup>
                        </m:sSup>
                      </m:e>
                    </m:nary>
                  </m:oMath>
                </a14:m>
                <a:endParaRPr lang="en-US" altLang="zh-TW" dirty="0"/>
              </a:p>
              <a:p>
                <a:pPr>
                  <a:buNone/>
                </a:pPr>
                <a:r>
                  <a:rPr lang="en-US" altLang="zh-TW" dirty="0"/>
                  <a:t> </a:t>
                </a:r>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852" t="-1681" b="-3081"/>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2CE28824-435F-9EEF-6F48-882CA0623AC3}"/>
              </a:ext>
            </a:extLst>
          </p:cNvPr>
          <p:cNvSpPr>
            <a:spLocks noGrp="1"/>
          </p:cNvSpPr>
          <p:nvPr>
            <p:ph type="sldNum" sz="quarter" idx="12"/>
          </p:nvPr>
        </p:nvSpPr>
        <p:spPr/>
        <p:txBody>
          <a:bodyPr/>
          <a:lstStyle/>
          <a:p>
            <a:fld id="{1336BF6D-2D3A-41BA-8F36-2BF2F35F56ED}" type="slidenum">
              <a:rPr lang="zh-TW" altLang="en-US" smtClean="0"/>
              <a:pPr/>
              <a:t>65</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Feature Tracking (3/3)</a:t>
            </a:r>
            <a:endParaRPr lang="zh-TW" altLang="en-US"/>
          </a:p>
        </p:txBody>
      </p:sp>
      <p:sp>
        <p:nvSpPr>
          <p:cNvPr id="3" name="內容版面配置區 2"/>
          <p:cNvSpPr>
            <a:spLocks noGrp="1"/>
          </p:cNvSpPr>
          <p:nvPr>
            <p:ph idx="1"/>
          </p:nvPr>
        </p:nvSpPr>
        <p:spPr/>
        <p:txBody>
          <a:bodyPr/>
          <a:lstStyle/>
          <a:p>
            <a:r>
              <a:rPr lang="en-US" altLang="zh-TW" dirty="0"/>
              <a:t>If features are being tracked </a:t>
            </a:r>
            <a:br>
              <a:rPr lang="en-US" altLang="zh-TW" dirty="0"/>
            </a:br>
            <a:r>
              <a:rPr lang="en-US" altLang="zh-TW" dirty="0"/>
              <a:t>over </a:t>
            </a:r>
            <a:r>
              <a:rPr lang="en-US" altLang="zh-TW" b="1" u="sng" dirty="0"/>
              <a:t>longer</a:t>
            </a:r>
            <a:r>
              <a:rPr lang="en-US" altLang="zh-TW" dirty="0"/>
              <a:t> image sequences, </a:t>
            </a:r>
            <a:br>
              <a:rPr lang="en-US" altLang="zh-TW" dirty="0"/>
            </a:br>
            <a:r>
              <a:rPr lang="en-US" altLang="zh-TW" dirty="0"/>
              <a:t>their appearance can undergo </a:t>
            </a:r>
            <a:r>
              <a:rPr lang="en-US" altLang="zh-TW" b="1" u="sng" dirty="0"/>
              <a:t>larger changes</a:t>
            </a:r>
            <a:r>
              <a:rPr lang="en-US" altLang="zh-TW" dirty="0"/>
              <a:t>.</a:t>
            </a:r>
          </a:p>
          <a:p>
            <a:pPr marL="971550" lvl="1" indent="-514350">
              <a:buFont typeface="+mj-lt"/>
              <a:buAutoNum type="arabicPeriod"/>
            </a:pPr>
            <a:r>
              <a:rPr lang="en-US" altLang="zh-TW" b="1" u="sng" dirty="0"/>
              <a:t>Continuously match</a:t>
            </a:r>
            <a:r>
              <a:rPr lang="en-US" altLang="zh-TW" dirty="0"/>
              <a:t> </a:t>
            </a:r>
            <a:br>
              <a:rPr lang="en-US" altLang="zh-TW" dirty="0"/>
            </a:br>
            <a:r>
              <a:rPr lang="en-US" altLang="zh-TW" dirty="0"/>
              <a:t>against the originally detected feature</a:t>
            </a:r>
          </a:p>
          <a:p>
            <a:pPr marL="971550" lvl="1" indent="-514350">
              <a:buFont typeface="+mj-lt"/>
              <a:buAutoNum type="arabicPeriod"/>
            </a:pPr>
            <a:r>
              <a:rPr lang="en-US" altLang="zh-TW" b="1" u="sng" dirty="0"/>
              <a:t>Re-sample</a:t>
            </a:r>
            <a:r>
              <a:rPr lang="en-US" altLang="zh-TW" dirty="0"/>
              <a:t> each subsequent frame </a:t>
            </a:r>
            <a:br>
              <a:rPr lang="en-US" altLang="zh-TW" dirty="0"/>
            </a:br>
            <a:r>
              <a:rPr lang="en-US" altLang="zh-TW" dirty="0"/>
              <a:t>at the matching </a:t>
            </a:r>
            <a:r>
              <a:rPr lang="en-US" altLang="zh-TW" b="1" u="sng" dirty="0"/>
              <a:t>location</a:t>
            </a:r>
          </a:p>
          <a:p>
            <a:pPr lvl="1"/>
            <a:r>
              <a:rPr lang="en-US" altLang="zh-TW" dirty="0"/>
              <a:t>Use </a:t>
            </a:r>
            <a:r>
              <a:rPr lang="en-US" altLang="zh-TW" b="1" u="sng" dirty="0"/>
              <a:t>affine motion model</a:t>
            </a:r>
            <a:r>
              <a:rPr lang="en-US" altLang="zh-TW" dirty="0"/>
              <a:t> to measure </a:t>
            </a:r>
            <a:r>
              <a:rPr lang="en-US" altLang="zh-TW" b="1" u="sng" dirty="0"/>
              <a:t>dissimilarity</a:t>
            </a:r>
            <a:r>
              <a:rPr lang="en-US" altLang="zh-TW" dirty="0"/>
              <a:t> </a:t>
            </a:r>
          </a:p>
          <a:p>
            <a:pPr lvl="1">
              <a:buNone/>
            </a:pPr>
            <a:r>
              <a:rPr lang="en-US" altLang="zh-TW" dirty="0"/>
              <a:t>	(ex: </a:t>
            </a:r>
            <a:r>
              <a:rPr lang="en-US" altLang="zh-TW" dirty="0" err="1"/>
              <a:t>Kanade</a:t>
            </a:r>
            <a:r>
              <a:rPr lang="en-US" altLang="zh-TW" dirty="0"/>
              <a:t>–Lucas–</a:t>
            </a:r>
            <a:r>
              <a:rPr lang="en-US" altLang="zh-TW" dirty="0" err="1"/>
              <a:t>Tomasi</a:t>
            </a:r>
            <a:r>
              <a:rPr lang="en-US" altLang="zh-TW" dirty="0"/>
              <a:t> (</a:t>
            </a:r>
            <a:r>
              <a:rPr lang="en-US" altLang="zh-TW" b="1" u="sng" dirty="0"/>
              <a:t>KLT</a:t>
            </a:r>
            <a:r>
              <a:rPr lang="en-US" altLang="zh-TW" dirty="0"/>
              <a:t>) tracker) </a:t>
            </a:r>
            <a:r>
              <a:rPr lang="en-US" altLang="zh-TW" dirty="0">
                <a:solidFill>
                  <a:schemeClr val="bg1">
                    <a:lumMod val="50000"/>
                  </a:schemeClr>
                </a:solidFill>
              </a:rPr>
              <a:t>(Ch9)</a:t>
            </a:r>
            <a:endParaRPr lang="zh-TW" altLang="en-US" dirty="0">
              <a:solidFill>
                <a:schemeClr val="bg1">
                  <a:lumMod val="50000"/>
                </a:schemeClr>
              </a:solidFill>
            </a:endParaRPr>
          </a:p>
        </p:txBody>
      </p:sp>
      <p:sp>
        <p:nvSpPr>
          <p:cNvPr id="4" name="投影片編號版面配置區 3">
            <a:extLst>
              <a:ext uri="{FF2B5EF4-FFF2-40B4-BE49-F238E27FC236}">
                <a16:creationId xmlns:a16="http://schemas.microsoft.com/office/drawing/2014/main" id="{0C7791C1-C5C6-889B-D00F-546238DA4F40}"/>
              </a:ext>
            </a:extLst>
          </p:cNvPr>
          <p:cNvSpPr>
            <a:spLocks noGrp="1"/>
          </p:cNvSpPr>
          <p:nvPr>
            <p:ph type="sldNum" sz="quarter" idx="12"/>
          </p:nvPr>
        </p:nvSpPr>
        <p:spPr/>
        <p:txBody>
          <a:bodyPr/>
          <a:lstStyle/>
          <a:p>
            <a:fld id="{1336BF6D-2D3A-41BA-8F36-2BF2F35F56ED}" type="slidenum">
              <a:rPr lang="zh-TW" altLang="en-US" smtClean="0"/>
              <a:pPr/>
              <a:t>66</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a:t>Fun Time</a:t>
            </a:r>
            <a:endParaRPr lang="zh-TW" altLang="zh-TW"/>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a:p>
          <a:p>
            <a:pPr eaLnBrk="1" hangingPunct="1">
              <a:defRPr/>
            </a:pPr>
            <a:endParaRPr lang="en-US" altLang="zh-TW"/>
          </a:p>
        </p:txBody>
      </p:sp>
      <p:sp>
        <p:nvSpPr>
          <p:cNvPr id="2" name="投影片編號版面配置區 1"/>
          <p:cNvSpPr>
            <a:spLocks noGrp="1"/>
          </p:cNvSpPr>
          <p:nvPr>
            <p:ph type="sldNum" sz="quarter" idx="12"/>
          </p:nvPr>
        </p:nvSpPr>
        <p:spPr/>
        <p:txBody>
          <a:bodyPr/>
          <a:lstStyle/>
          <a:p>
            <a:fld id="{028E3F4F-51B2-42EE-AFA2-40C4572185CC}" type="slidenum">
              <a:rPr lang="en-US" smtClean="0"/>
              <a:t>67</a:t>
            </a:fld>
            <a:endParaRPr lang="en-US"/>
          </a:p>
        </p:txBody>
      </p:sp>
    </p:spTree>
    <p:extLst>
      <p:ext uri="{BB962C8B-B14F-4D97-AF65-F5344CB8AC3E}">
        <p14:creationId xmlns:p14="http://schemas.microsoft.com/office/powerpoint/2010/main" val="3937840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a:t>Feature Detection and Matching</a:t>
            </a:r>
            <a:endParaRPr lang="zh-TW" altLang="en-US"/>
          </a:p>
        </p:txBody>
      </p:sp>
      <p:sp>
        <p:nvSpPr>
          <p:cNvPr id="3" name="內容版面配置區 2"/>
          <p:cNvSpPr>
            <a:spLocks noGrp="1"/>
          </p:cNvSpPr>
          <p:nvPr>
            <p:ph idx="1"/>
          </p:nvPr>
        </p:nvSpPr>
        <p:spPr/>
        <p:txBody>
          <a:bodyPr>
            <a:normAutofit/>
          </a:bodyPr>
          <a:lstStyle/>
          <a:p>
            <a:r>
              <a:rPr lang="en-US" altLang="zh-TW" dirty="0"/>
              <a:t>7.1 Points and patches</a:t>
            </a:r>
          </a:p>
          <a:p>
            <a:r>
              <a:rPr lang="en-US" altLang="zh-TW" b="1" dirty="0">
                <a:solidFill>
                  <a:srgbClr val="0070C0"/>
                </a:solidFill>
              </a:rPr>
              <a:t>7.2 Edges</a:t>
            </a:r>
            <a:r>
              <a:rPr lang="zh-TW" altLang="en-US" b="1" dirty="0">
                <a:solidFill>
                  <a:srgbClr val="0070C0"/>
                </a:solidFill>
              </a:rPr>
              <a:t> </a:t>
            </a:r>
            <a:r>
              <a:rPr lang="en-US" altLang="zh-TW" b="1" dirty="0">
                <a:solidFill>
                  <a:srgbClr val="0070C0"/>
                </a:solidFill>
              </a:rPr>
              <a:t>and contours</a:t>
            </a:r>
          </a:p>
          <a:p>
            <a:r>
              <a:rPr lang="en-US" altLang="zh-TW" dirty="0"/>
              <a:t>7.3 Lines and vanishing points</a:t>
            </a:r>
          </a:p>
          <a:p>
            <a:r>
              <a:rPr lang="en-US" altLang="zh-TW" dirty="0"/>
              <a:t>7.4 Segmentation</a:t>
            </a: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337560EA-58CC-AF9B-A660-3D35F7A975D5}"/>
              </a:ext>
            </a:extLst>
          </p:cNvPr>
          <p:cNvSpPr>
            <a:spLocks noGrp="1"/>
          </p:cNvSpPr>
          <p:nvPr>
            <p:ph type="sldNum" sz="quarter" idx="12"/>
          </p:nvPr>
        </p:nvSpPr>
        <p:spPr/>
        <p:txBody>
          <a:bodyPr/>
          <a:lstStyle/>
          <a:p>
            <a:fld id="{1336BF6D-2D3A-41BA-8F36-2BF2F35F56ED}" type="slidenum">
              <a:rPr lang="zh-TW" altLang="en-US" smtClean="0"/>
              <a:pPr/>
              <a:t>68</a:t>
            </a:fld>
            <a:endParaRPr lang="zh-TW" altLang="en-US"/>
          </a:p>
        </p:txBody>
      </p:sp>
    </p:spTree>
    <p:extLst>
      <p:ext uri="{BB962C8B-B14F-4D97-AF65-F5344CB8AC3E}">
        <p14:creationId xmlns:p14="http://schemas.microsoft.com/office/powerpoint/2010/main" val="1150512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7.2 Edges (1/2)</a:t>
            </a:r>
            <a:endParaRPr lang="zh-TW" altLang="en-US"/>
          </a:p>
        </p:txBody>
      </p:sp>
      <p:sp>
        <p:nvSpPr>
          <p:cNvPr id="3" name="內容版面配置區 2"/>
          <p:cNvSpPr>
            <a:spLocks noGrp="1"/>
          </p:cNvSpPr>
          <p:nvPr>
            <p:ph idx="1"/>
          </p:nvPr>
        </p:nvSpPr>
        <p:spPr/>
        <p:txBody>
          <a:bodyPr/>
          <a:lstStyle/>
          <a:p>
            <a:r>
              <a:rPr lang="en-US" altLang="zh-TW" dirty="0"/>
              <a:t>What are </a:t>
            </a:r>
            <a:r>
              <a:rPr lang="en-US" altLang="zh-TW" b="1" u="sng" dirty="0"/>
              <a:t>edges</a:t>
            </a:r>
            <a:r>
              <a:rPr lang="en-US" altLang="zh-TW" dirty="0"/>
              <a:t> in image:</a:t>
            </a:r>
          </a:p>
          <a:p>
            <a:pPr lvl="1"/>
            <a:r>
              <a:rPr lang="en-US" altLang="zh-TW" dirty="0"/>
              <a:t>The </a:t>
            </a:r>
            <a:r>
              <a:rPr lang="en-US" altLang="zh-TW" b="1" u="sng" dirty="0"/>
              <a:t>boundaries</a:t>
            </a:r>
            <a:r>
              <a:rPr lang="en-US" altLang="zh-TW" dirty="0"/>
              <a:t> of objects</a:t>
            </a:r>
          </a:p>
          <a:p>
            <a:pPr lvl="1"/>
            <a:r>
              <a:rPr lang="en-US" altLang="zh-TW" b="1" u="sng" dirty="0"/>
              <a:t>Occlusion</a:t>
            </a:r>
            <a:r>
              <a:rPr lang="en-US" altLang="zh-TW" dirty="0"/>
              <a:t> events in 3D</a:t>
            </a:r>
          </a:p>
          <a:p>
            <a:pPr lvl="1"/>
            <a:r>
              <a:rPr lang="en-US" altLang="zh-TW" b="1" u="sng" dirty="0"/>
              <a:t>Shadow</a:t>
            </a:r>
            <a:r>
              <a:rPr lang="en-US" altLang="zh-TW" dirty="0"/>
              <a:t> boundaries or </a:t>
            </a:r>
            <a:r>
              <a:rPr lang="en-US" altLang="zh-TW" b="1" u="sng" dirty="0"/>
              <a:t>crease</a:t>
            </a:r>
            <a:r>
              <a:rPr lang="en-US" altLang="zh-TW" dirty="0"/>
              <a:t> edges</a:t>
            </a:r>
          </a:p>
          <a:p>
            <a:pPr lvl="1"/>
            <a:r>
              <a:rPr lang="en-US" altLang="zh-TW" b="1" u="sng" dirty="0"/>
              <a:t>Grouped</a:t>
            </a:r>
            <a:r>
              <a:rPr lang="en-US" altLang="zh-TW" dirty="0"/>
              <a:t> into longer curves or contours</a:t>
            </a:r>
            <a:endParaRPr lang="zh-TW" altLang="en-US" dirty="0"/>
          </a:p>
        </p:txBody>
      </p:sp>
      <p:sp>
        <p:nvSpPr>
          <p:cNvPr id="4" name="投影片編號版面配置區 3">
            <a:extLst>
              <a:ext uri="{FF2B5EF4-FFF2-40B4-BE49-F238E27FC236}">
                <a16:creationId xmlns:a16="http://schemas.microsoft.com/office/drawing/2014/main" id="{E19543E8-DA85-BE89-3735-BA7DE15EA4E1}"/>
              </a:ext>
            </a:extLst>
          </p:cNvPr>
          <p:cNvSpPr>
            <a:spLocks noGrp="1"/>
          </p:cNvSpPr>
          <p:nvPr>
            <p:ph type="sldNum" sz="quarter" idx="12"/>
          </p:nvPr>
        </p:nvSpPr>
        <p:spPr/>
        <p:txBody>
          <a:bodyPr/>
          <a:lstStyle/>
          <a:p>
            <a:fld id="{1336BF6D-2D3A-41BA-8F36-2BF2F35F56ED}" type="slidenum">
              <a:rPr lang="zh-TW" altLang="en-US" smtClean="0"/>
              <a:pPr/>
              <a:t>69</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a:t>Feature Detection and Matching (4/4)</a:t>
            </a:r>
            <a:endParaRPr lang="zh-TW" altLang="en-US"/>
          </a:p>
        </p:txBody>
      </p:sp>
      <p:pic>
        <p:nvPicPr>
          <p:cNvPr id="11" name="圖片 10">
            <a:extLst>
              <a:ext uri="{FF2B5EF4-FFF2-40B4-BE49-F238E27FC236}">
                <a16:creationId xmlns:a16="http://schemas.microsoft.com/office/drawing/2014/main" id="{0200E0C5-9ECD-46E0-810C-6FFF27331E49}"/>
              </a:ext>
            </a:extLst>
          </p:cNvPr>
          <p:cNvPicPr>
            <a:picLocks noChangeAspect="1"/>
          </p:cNvPicPr>
          <p:nvPr/>
        </p:nvPicPr>
        <p:blipFill>
          <a:blip r:embed="rId3"/>
          <a:stretch>
            <a:fillRect/>
          </a:stretch>
        </p:blipFill>
        <p:spPr>
          <a:xfrm>
            <a:off x="701824" y="1238303"/>
            <a:ext cx="7740352" cy="4894419"/>
          </a:xfrm>
          <a:prstGeom prst="rect">
            <a:avLst/>
          </a:prstGeom>
        </p:spPr>
      </p:pic>
      <p:sp>
        <p:nvSpPr>
          <p:cNvPr id="3" name="投影片編號版面配置區 2">
            <a:extLst>
              <a:ext uri="{FF2B5EF4-FFF2-40B4-BE49-F238E27FC236}">
                <a16:creationId xmlns:a16="http://schemas.microsoft.com/office/drawing/2014/main" id="{1774ECDA-49F0-BFC8-0F4C-CE2C970B337A}"/>
              </a:ext>
            </a:extLst>
          </p:cNvPr>
          <p:cNvSpPr>
            <a:spLocks noGrp="1"/>
          </p:cNvSpPr>
          <p:nvPr>
            <p:ph type="sldNum" sz="quarter" idx="12"/>
          </p:nvPr>
        </p:nvSpPr>
        <p:spPr/>
        <p:txBody>
          <a:bodyPr/>
          <a:lstStyle/>
          <a:p>
            <a:fld id="{1336BF6D-2D3A-41BA-8F36-2BF2F35F56ED}" type="slidenum">
              <a:rPr lang="zh-TW" altLang="en-US" smtClean="0"/>
              <a:pPr/>
              <a:t>7</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Edges (2/2)</a:t>
            </a:r>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6867" y="1417638"/>
            <a:ext cx="9122763" cy="4464496"/>
          </a:xfrm>
          <a:prstGeom prst="rect">
            <a:avLst/>
          </a:prstGeom>
        </p:spPr>
      </p:pic>
      <p:sp>
        <p:nvSpPr>
          <p:cNvPr id="5" name="投影片編號版面配置區 4">
            <a:extLst>
              <a:ext uri="{FF2B5EF4-FFF2-40B4-BE49-F238E27FC236}">
                <a16:creationId xmlns:a16="http://schemas.microsoft.com/office/drawing/2014/main" id="{76A6480C-02C7-ADD2-CE6D-F25B3CD45E50}"/>
              </a:ext>
            </a:extLst>
          </p:cNvPr>
          <p:cNvSpPr>
            <a:spLocks noGrp="1"/>
          </p:cNvSpPr>
          <p:nvPr>
            <p:ph type="sldNum" sz="quarter" idx="12"/>
          </p:nvPr>
        </p:nvSpPr>
        <p:spPr/>
        <p:txBody>
          <a:bodyPr/>
          <a:lstStyle/>
          <a:p>
            <a:fld id="{1336BF6D-2D3A-41BA-8F36-2BF2F35F56ED}" type="slidenum">
              <a:rPr lang="zh-TW" altLang="en-US" smtClean="0"/>
              <a:pPr/>
              <a:t>70</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7.2.1 Edge Detection (1/3)</a:t>
            </a:r>
            <a:endParaRPr lang="zh-TW" altLang="en-US" dirty="0"/>
          </a:p>
        </p:txBody>
      </p:sp>
      <p:sp>
        <p:nvSpPr>
          <p:cNvPr id="3" name="內容版面配置區 2"/>
          <p:cNvSpPr>
            <a:spLocks noGrp="1"/>
          </p:cNvSpPr>
          <p:nvPr>
            <p:ph idx="1"/>
          </p:nvPr>
        </p:nvSpPr>
        <p:spPr/>
        <p:txBody>
          <a:bodyPr>
            <a:normAutofit/>
          </a:bodyPr>
          <a:lstStyle/>
          <a:p>
            <a:r>
              <a:rPr lang="en-US" altLang="zh-TW" dirty="0"/>
              <a:t>Edge has </a:t>
            </a:r>
            <a:r>
              <a:rPr lang="en-US" altLang="zh-TW" b="1" u="sng" dirty="0"/>
              <a:t>rapid intensity variation</a:t>
            </a:r>
            <a:r>
              <a:rPr lang="en-US" altLang="zh-TW" dirty="0"/>
              <a:t>.</a:t>
            </a:r>
          </a:p>
          <a:p>
            <a:endParaRPr lang="en-US" altLang="zh-TW" dirty="0"/>
          </a:p>
          <a:p>
            <a:endParaRPr lang="en-US" altLang="zh-TW" dirty="0"/>
          </a:p>
          <a:p>
            <a:endParaRPr lang="en-US" altLang="zh-TW" dirty="0"/>
          </a:p>
          <a:p>
            <a:pPr lvl="1"/>
            <a:r>
              <a:rPr lang="en-US" altLang="zh-TW" i="1" dirty="0"/>
              <a:t>J</a:t>
            </a:r>
            <a:r>
              <a:rPr lang="en-US" altLang="zh-TW" dirty="0"/>
              <a:t>: local gradient vector</a:t>
            </a:r>
          </a:p>
          <a:p>
            <a:pPr lvl="1">
              <a:buNone/>
            </a:pPr>
            <a:r>
              <a:rPr lang="en-US" altLang="zh-TW" dirty="0"/>
              <a:t>	Its </a:t>
            </a:r>
            <a:r>
              <a:rPr lang="en-US" altLang="zh-TW" b="1" u="sng" dirty="0"/>
              <a:t>direction</a:t>
            </a:r>
            <a:r>
              <a:rPr lang="en-US" altLang="zh-TW" dirty="0"/>
              <a:t> is perpendicular to the edge, </a:t>
            </a:r>
            <a:br>
              <a:rPr lang="en-US" altLang="zh-TW" dirty="0"/>
            </a:br>
            <a:r>
              <a:rPr lang="en-US" altLang="zh-TW" dirty="0"/>
              <a:t>and its </a:t>
            </a:r>
            <a:r>
              <a:rPr lang="en-US" altLang="zh-TW" b="1" u="sng" dirty="0"/>
              <a:t>magnitude</a:t>
            </a:r>
            <a:r>
              <a:rPr lang="en-US" altLang="zh-TW" dirty="0"/>
              <a:t> is the </a:t>
            </a:r>
            <a:r>
              <a:rPr lang="en-US" altLang="zh-TW" b="1" u="sng" dirty="0"/>
              <a:t>intensity variation</a:t>
            </a:r>
            <a:r>
              <a:rPr lang="en-US" altLang="zh-TW" dirty="0"/>
              <a:t>.</a:t>
            </a:r>
          </a:p>
          <a:p>
            <a:pPr lvl="1"/>
            <a:r>
              <a:rPr lang="en-US" altLang="zh-TW" i="1" dirty="0"/>
              <a:t>I</a:t>
            </a:r>
            <a:r>
              <a:rPr lang="en-US" altLang="zh-TW" dirty="0"/>
              <a:t>: original image</a:t>
            </a:r>
            <a:endParaRPr lang="zh-TW" altLang="en-US" dirty="0"/>
          </a:p>
        </p:txBody>
      </p:sp>
      <p:pic>
        <p:nvPicPr>
          <p:cNvPr id="1026" name="Picture 2"/>
          <p:cNvPicPr>
            <a:picLocks noChangeAspect="1" noChangeArrowheads="1"/>
          </p:cNvPicPr>
          <p:nvPr/>
        </p:nvPicPr>
        <p:blipFill>
          <a:blip r:embed="rId3" cstate="print"/>
          <a:srcRect/>
          <a:stretch>
            <a:fillRect/>
          </a:stretch>
        </p:blipFill>
        <p:spPr bwMode="auto">
          <a:xfrm>
            <a:off x="1643042" y="2500306"/>
            <a:ext cx="5515862" cy="1166817"/>
          </a:xfrm>
          <a:prstGeom prst="rect">
            <a:avLst/>
          </a:prstGeom>
          <a:noFill/>
          <a:ln w="9525">
            <a:noFill/>
            <a:miter lim="800000"/>
            <a:headEnd/>
            <a:tailEnd/>
          </a:ln>
          <a:effectLst/>
        </p:spPr>
      </p:pic>
      <p:sp>
        <p:nvSpPr>
          <p:cNvPr id="4" name="投影片編號版面配置區 3">
            <a:extLst>
              <a:ext uri="{FF2B5EF4-FFF2-40B4-BE49-F238E27FC236}">
                <a16:creationId xmlns:a16="http://schemas.microsoft.com/office/drawing/2014/main" id="{6D86C0FF-E0FB-2550-2FF8-FA7098788F1A}"/>
              </a:ext>
            </a:extLst>
          </p:cNvPr>
          <p:cNvSpPr>
            <a:spLocks noGrp="1"/>
          </p:cNvSpPr>
          <p:nvPr>
            <p:ph type="sldNum" sz="quarter" idx="12"/>
          </p:nvPr>
        </p:nvSpPr>
        <p:spPr/>
        <p:txBody>
          <a:bodyPr/>
          <a:lstStyle/>
          <a:p>
            <a:fld id="{1336BF6D-2D3A-41BA-8F36-2BF2F35F56ED}" type="slidenum">
              <a:rPr lang="zh-TW" altLang="en-US" smtClean="0"/>
              <a:pPr/>
              <a:t>71</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Edge Detection (2/3)</a:t>
            </a:r>
            <a:endParaRPr lang="zh-TW" altLang="en-US"/>
          </a:p>
        </p:txBody>
      </p:sp>
      <p:sp>
        <p:nvSpPr>
          <p:cNvPr id="3" name="內容版面配置區 2"/>
          <p:cNvSpPr>
            <a:spLocks noGrp="1"/>
          </p:cNvSpPr>
          <p:nvPr>
            <p:ph idx="1"/>
          </p:nvPr>
        </p:nvSpPr>
        <p:spPr/>
        <p:txBody>
          <a:bodyPr/>
          <a:lstStyle/>
          <a:p>
            <a:r>
              <a:rPr lang="en-US" altLang="zh-TW" dirty="0"/>
              <a:t>Taking image </a:t>
            </a:r>
            <a:r>
              <a:rPr lang="en-US" altLang="zh-TW" b="1" u="sng" dirty="0"/>
              <a:t>derivatives</a:t>
            </a:r>
            <a:r>
              <a:rPr lang="en-US" altLang="zh-TW" dirty="0"/>
              <a:t> makes </a:t>
            </a:r>
            <a:r>
              <a:rPr lang="en-US" altLang="zh-TW" b="1" u="sng" dirty="0"/>
              <a:t>noise larger</a:t>
            </a:r>
            <a:r>
              <a:rPr lang="en-US" altLang="zh-TW" dirty="0"/>
              <a:t>.</a:t>
            </a:r>
          </a:p>
          <a:p>
            <a:r>
              <a:rPr lang="en-US" altLang="zh-TW" dirty="0"/>
              <a:t>Use </a:t>
            </a:r>
            <a:r>
              <a:rPr lang="en-US" altLang="zh-TW" b="1" u="sng" dirty="0"/>
              <a:t>Gaussian</a:t>
            </a:r>
            <a:r>
              <a:rPr lang="en-US" altLang="zh-TW" dirty="0"/>
              <a:t> filter to </a:t>
            </a:r>
            <a:r>
              <a:rPr lang="en-US" altLang="zh-TW" b="1" u="sng" dirty="0"/>
              <a:t>remove noise</a:t>
            </a:r>
            <a:r>
              <a:rPr lang="en-US" altLang="zh-TW" dirty="0"/>
              <a:t>:</a:t>
            </a:r>
          </a:p>
          <a:p>
            <a:endParaRPr lang="en-US" altLang="zh-TW" dirty="0"/>
          </a:p>
          <a:p>
            <a:pPr lvl="1"/>
            <a:endParaRPr lang="en-US" altLang="zh-TW" i="1" dirty="0"/>
          </a:p>
          <a:p>
            <a:pPr lvl="1"/>
            <a:r>
              <a:rPr lang="en-US" altLang="zh-TW" i="1" dirty="0"/>
              <a:t>G</a:t>
            </a:r>
            <a:r>
              <a:rPr lang="en-US" altLang="zh-TW" dirty="0"/>
              <a:t>: Gaussian filter</a:t>
            </a:r>
          </a:p>
          <a:p>
            <a:pPr lvl="1"/>
            <a:r>
              <a:rPr lang="el-GR" altLang="zh-TW" i="1" dirty="0"/>
              <a:t>σ</a:t>
            </a:r>
            <a:r>
              <a:rPr lang="en-US" altLang="zh-TW" dirty="0"/>
              <a:t>: width of Gaussian filter</a:t>
            </a:r>
            <a:endParaRPr lang="zh-TW" altLang="en-US" dirty="0"/>
          </a:p>
        </p:txBody>
      </p:sp>
      <p:pic>
        <p:nvPicPr>
          <p:cNvPr id="2050" name="Picture 2"/>
          <p:cNvPicPr>
            <a:picLocks noChangeAspect="1" noChangeArrowheads="1"/>
          </p:cNvPicPr>
          <p:nvPr/>
        </p:nvPicPr>
        <p:blipFill>
          <a:blip r:embed="rId3" cstate="print"/>
          <a:srcRect/>
          <a:stretch>
            <a:fillRect/>
          </a:stretch>
        </p:blipFill>
        <p:spPr bwMode="auto">
          <a:xfrm>
            <a:off x="928662" y="2928934"/>
            <a:ext cx="7184622" cy="785818"/>
          </a:xfrm>
          <a:prstGeom prst="rect">
            <a:avLst/>
          </a:prstGeom>
          <a:noFill/>
          <a:ln w="9525">
            <a:noFill/>
            <a:miter lim="800000"/>
            <a:headEnd/>
            <a:tailEnd/>
          </a:ln>
          <a:effectLst/>
        </p:spPr>
      </p:pic>
      <p:sp>
        <p:nvSpPr>
          <p:cNvPr id="4" name="投影片編號版面配置區 3">
            <a:extLst>
              <a:ext uri="{FF2B5EF4-FFF2-40B4-BE49-F238E27FC236}">
                <a16:creationId xmlns:a16="http://schemas.microsoft.com/office/drawing/2014/main" id="{F722627A-7663-5EFA-A8C6-F0CE84C66664}"/>
              </a:ext>
            </a:extLst>
          </p:cNvPr>
          <p:cNvSpPr>
            <a:spLocks noGrp="1"/>
          </p:cNvSpPr>
          <p:nvPr>
            <p:ph type="sldNum" sz="quarter" idx="12"/>
          </p:nvPr>
        </p:nvSpPr>
        <p:spPr/>
        <p:txBody>
          <a:bodyPr/>
          <a:lstStyle/>
          <a:p>
            <a:fld id="{1336BF6D-2D3A-41BA-8F36-2BF2F35F56ED}" type="slidenum">
              <a:rPr lang="zh-TW" altLang="en-US" smtClean="0"/>
              <a:pPr/>
              <a:t>72</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Edge Detection (3/3)</a:t>
            </a:r>
            <a:endParaRPr lang="zh-TW" altLang="en-US"/>
          </a:p>
        </p:txBody>
      </p:sp>
      <p:sp>
        <p:nvSpPr>
          <p:cNvPr id="3" name="內容版面配置區 2"/>
          <p:cNvSpPr>
            <a:spLocks noGrp="1"/>
          </p:cNvSpPr>
          <p:nvPr>
            <p:ph idx="1"/>
          </p:nvPr>
        </p:nvSpPr>
        <p:spPr/>
        <p:txBody>
          <a:bodyPr/>
          <a:lstStyle/>
          <a:p>
            <a:r>
              <a:rPr lang="en-US" altLang="zh-TW" dirty="0"/>
              <a:t>To </a:t>
            </a:r>
            <a:r>
              <a:rPr lang="en-US" altLang="zh-TW" b="1" u="sng" dirty="0"/>
              <a:t>thin</a:t>
            </a:r>
            <a:r>
              <a:rPr lang="en-US" altLang="zh-TW" dirty="0"/>
              <a:t> such a continuous gradient image </a:t>
            </a:r>
            <a:br>
              <a:rPr lang="en-US" altLang="zh-TW" dirty="0"/>
            </a:br>
            <a:r>
              <a:rPr lang="en-US" altLang="zh-TW" dirty="0"/>
              <a:t>to only return </a:t>
            </a:r>
            <a:r>
              <a:rPr lang="en-US" altLang="zh-TW" b="1" u="sng" dirty="0"/>
              <a:t>isolated edges</a:t>
            </a:r>
            <a:r>
              <a:rPr lang="en-US" altLang="zh-TW" dirty="0"/>
              <a:t>:</a:t>
            </a:r>
          </a:p>
          <a:p>
            <a:r>
              <a:rPr lang="en-US" altLang="zh-TW" dirty="0"/>
              <a:t>Use Laplacian of Gaussian</a:t>
            </a:r>
            <a:r>
              <a:rPr lang="zh-TW" altLang="en-US" dirty="0"/>
              <a:t> </a:t>
            </a:r>
            <a:r>
              <a:rPr lang="en-US" altLang="zh-TW" dirty="0"/>
              <a:t>(</a:t>
            </a:r>
            <a:r>
              <a:rPr lang="en-US" altLang="zh-TW" b="1" u="sng" dirty="0" err="1"/>
              <a:t>LoG</a:t>
            </a:r>
            <a:r>
              <a:rPr lang="en-US" altLang="zh-TW" dirty="0"/>
              <a:t>):</a:t>
            </a:r>
          </a:p>
          <a:p>
            <a:endParaRPr lang="en-US" altLang="zh-TW" dirty="0"/>
          </a:p>
          <a:p>
            <a:endParaRPr lang="en-US" altLang="zh-TW" dirty="0"/>
          </a:p>
          <a:p>
            <a:pPr lvl="1"/>
            <a:r>
              <a:rPr lang="en-US" altLang="zh-TW" i="1" dirty="0"/>
              <a:t>S</a:t>
            </a:r>
            <a:r>
              <a:rPr lang="en-US" altLang="zh-TW" dirty="0"/>
              <a:t>: </a:t>
            </a:r>
            <a:r>
              <a:rPr lang="en-US" altLang="zh-TW" b="1" u="sng" dirty="0"/>
              <a:t>second gradient </a:t>
            </a:r>
            <a:r>
              <a:rPr lang="en-US" altLang="zh-TW" dirty="0"/>
              <a:t>operator</a:t>
            </a:r>
          </a:p>
          <a:p>
            <a:r>
              <a:rPr lang="en-US" altLang="zh-TW" dirty="0"/>
              <a:t>Then find the </a:t>
            </a:r>
            <a:r>
              <a:rPr lang="en-US" altLang="zh-TW" b="1" u="sng" dirty="0"/>
              <a:t>zero crossings </a:t>
            </a:r>
            <a:br>
              <a:rPr lang="en-US" altLang="zh-TW" b="1" dirty="0"/>
            </a:br>
            <a:r>
              <a:rPr lang="en-US" altLang="zh-TW" dirty="0"/>
              <a:t>to get the </a:t>
            </a:r>
            <a:r>
              <a:rPr lang="en-US" altLang="zh-TW" b="1" u="sng" dirty="0"/>
              <a:t>maximum of gradient</a:t>
            </a:r>
            <a:r>
              <a:rPr lang="en-US" altLang="zh-TW" dirty="0"/>
              <a:t>.</a:t>
            </a:r>
            <a:endParaRPr lang="zh-TW" altLang="en-US" dirty="0"/>
          </a:p>
        </p:txBody>
      </p:sp>
      <p:pic>
        <p:nvPicPr>
          <p:cNvPr id="3074" name="Picture 2"/>
          <p:cNvPicPr>
            <a:picLocks noChangeAspect="1" noChangeArrowheads="1"/>
          </p:cNvPicPr>
          <p:nvPr/>
        </p:nvPicPr>
        <p:blipFill>
          <a:blip r:embed="rId3" cstate="print"/>
          <a:srcRect/>
          <a:stretch>
            <a:fillRect/>
          </a:stretch>
        </p:blipFill>
        <p:spPr bwMode="auto">
          <a:xfrm>
            <a:off x="857224" y="3357562"/>
            <a:ext cx="6879158" cy="933455"/>
          </a:xfrm>
          <a:prstGeom prst="rect">
            <a:avLst/>
          </a:prstGeom>
          <a:noFill/>
          <a:ln w="9525">
            <a:noFill/>
            <a:miter lim="800000"/>
            <a:headEnd/>
            <a:tailEnd/>
          </a:ln>
          <a:effectLst/>
        </p:spPr>
      </p:pic>
      <p:sp>
        <p:nvSpPr>
          <p:cNvPr id="4" name="投影片編號版面配置區 3">
            <a:extLst>
              <a:ext uri="{FF2B5EF4-FFF2-40B4-BE49-F238E27FC236}">
                <a16:creationId xmlns:a16="http://schemas.microsoft.com/office/drawing/2014/main" id="{A354D8BF-717A-0356-D380-AF4516549379}"/>
              </a:ext>
            </a:extLst>
          </p:cNvPr>
          <p:cNvSpPr>
            <a:spLocks noGrp="1"/>
          </p:cNvSpPr>
          <p:nvPr>
            <p:ph type="sldNum" sz="quarter" idx="12"/>
          </p:nvPr>
        </p:nvSpPr>
        <p:spPr/>
        <p:txBody>
          <a:bodyPr/>
          <a:lstStyle/>
          <a:p>
            <a:fld id="{1336BF6D-2D3A-41BA-8F36-2BF2F35F56ED}" type="slidenum">
              <a:rPr lang="zh-TW" altLang="en-US" smtClean="0"/>
              <a:pPr/>
              <a:t>73</a:t>
            </a:fld>
            <a:endParaRPr lang="zh-TW" altLang="en-US" dirty="0"/>
          </a:p>
        </p:txBody>
      </p:sp>
      <p:grpSp>
        <p:nvGrpSpPr>
          <p:cNvPr id="6" name="群組 5">
            <a:extLst>
              <a:ext uri="{FF2B5EF4-FFF2-40B4-BE49-F238E27FC236}">
                <a16:creationId xmlns:a16="http://schemas.microsoft.com/office/drawing/2014/main" id="{155B17A2-8352-D949-EB39-E206329D94B0}"/>
              </a:ext>
            </a:extLst>
          </p:cNvPr>
          <p:cNvGrpSpPr/>
          <p:nvPr/>
        </p:nvGrpSpPr>
        <p:grpSpPr>
          <a:xfrm>
            <a:off x="5958840" y="4158117"/>
            <a:ext cx="3188944" cy="2699883"/>
            <a:chOff x="5958840" y="4158117"/>
            <a:chExt cx="3188944" cy="2699883"/>
          </a:xfrm>
        </p:grpSpPr>
        <p:pic>
          <p:nvPicPr>
            <p:cNvPr id="1026" name="Picture 2" descr="(a) &#10;(b) &#10;Figure 7.38 Laplacian of a Gaussian zero-croqsing operator applicd to thc image &#10;of Fig. 7.31. ">
              <a:extLst>
                <a:ext uri="{FF2B5EF4-FFF2-40B4-BE49-F238E27FC236}">
                  <a16:creationId xmlns:a16="http://schemas.microsoft.com/office/drawing/2014/main" id="{F15E5937-254F-EB23-57E6-EB7998BA3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840" y="4158117"/>
              <a:ext cx="3188944" cy="1492603"/>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8A1195A7-8F73-975F-590C-510AC765E4A3}"/>
                </a:ext>
              </a:extLst>
            </p:cNvPr>
            <p:cNvPicPr>
              <a:picLocks noChangeAspect="1"/>
            </p:cNvPicPr>
            <p:nvPr/>
          </p:nvPicPr>
          <p:blipFill>
            <a:blip r:embed="rId5"/>
            <a:stretch>
              <a:fillRect/>
            </a:stretch>
          </p:blipFill>
          <p:spPr>
            <a:xfrm>
              <a:off x="6513391" y="5676830"/>
              <a:ext cx="1739457" cy="1181170"/>
            </a:xfrm>
            <a:prstGeom prst="rect">
              <a:avLst/>
            </a:prstGeom>
          </p:spPr>
        </p:pic>
      </p:grpSp>
      <p:pic>
        <p:nvPicPr>
          <p:cNvPr id="7" name="圖片 6">
            <a:extLst>
              <a:ext uri="{FF2B5EF4-FFF2-40B4-BE49-F238E27FC236}">
                <a16:creationId xmlns:a16="http://schemas.microsoft.com/office/drawing/2014/main" id="{09B5C9E8-4F2B-33E9-D2D2-1C124C030F53}"/>
              </a:ext>
            </a:extLst>
          </p:cNvPr>
          <p:cNvPicPr>
            <a:picLocks noChangeAspect="1"/>
          </p:cNvPicPr>
          <p:nvPr/>
        </p:nvPicPr>
        <p:blipFill>
          <a:blip r:embed="rId6"/>
          <a:stretch>
            <a:fillRect/>
          </a:stretch>
        </p:blipFill>
        <p:spPr>
          <a:xfrm>
            <a:off x="7660032" y="2050020"/>
            <a:ext cx="1483968" cy="20635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Scale Selection</a:t>
            </a:r>
            <a:endParaRPr lang="zh-TW" altLang="en-US" dirty="0"/>
          </a:p>
        </p:txBody>
      </p:sp>
      <p:pic>
        <p:nvPicPr>
          <p:cNvPr id="4" name="圖片 3"/>
          <p:cNvPicPr>
            <a:picLocks noChangeAspect="1"/>
          </p:cNvPicPr>
          <p:nvPr/>
        </p:nvPicPr>
        <p:blipFill>
          <a:blip r:embed="rId3"/>
          <a:stretch>
            <a:fillRect/>
          </a:stretch>
        </p:blipFill>
        <p:spPr>
          <a:xfrm>
            <a:off x="971600" y="1147461"/>
            <a:ext cx="7200800" cy="5574014"/>
          </a:xfrm>
          <a:prstGeom prst="rect">
            <a:avLst/>
          </a:prstGeom>
        </p:spPr>
      </p:pic>
      <p:sp>
        <p:nvSpPr>
          <p:cNvPr id="5" name="投影片編號版面配置區 4">
            <a:extLst>
              <a:ext uri="{FF2B5EF4-FFF2-40B4-BE49-F238E27FC236}">
                <a16:creationId xmlns:a16="http://schemas.microsoft.com/office/drawing/2014/main" id="{7DE440E9-D97F-D7BA-F60A-9109BA294F5F}"/>
              </a:ext>
            </a:extLst>
          </p:cNvPr>
          <p:cNvSpPr>
            <a:spLocks noGrp="1"/>
          </p:cNvSpPr>
          <p:nvPr>
            <p:ph type="sldNum" sz="quarter" idx="12"/>
          </p:nvPr>
        </p:nvSpPr>
        <p:spPr/>
        <p:txBody>
          <a:bodyPr/>
          <a:lstStyle/>
          <a:p>
            <a:fld id="{1336BF6D-2D3A-41BA-8F36-2BF2F35F56ED}" type="slidenum">
              <a:rPr lang="zh-TW" altLang="en-US" smtClean="0"/>
              <a:pPr/>
              <a:t>74</a:t>
            </a:fld>
            <a:endParaRPr lang="zh-TW" altLang="en-US"/>
          </a:p>
        </p:txBody>
      </p:sp>
      <p:grpSp>
        <p:nvGrpSpPr>
          <p:cNvPr id="13" name="群組 12">
            <a:extLst>
              <a:ext uri="{FF2B5EF4-FFF2-40B4-BE49-F238E27FC236}">
                <a16:creationId xmlns:a16="http://schemas.microsoft.com/office/drawing/2014/main" id="{9030984E-C367-A56F-8946-AF21DFB09952}"/>
              </a:ext>
            </a:extLst>
          </p:cNvPr>
          <p:cNvGrpSpPr/>
          <p:nvPr/>
        </p:nvGrpSpPr>
        <p:grpSpPr>
          <a:xfrm>
            <a:off x="1456639" y="15496"/>
            <a:ext cx="7613788" cy="4083538"/>
            <a:chOff x="1456639" y="15496"/>
            <a:chExt cx="7613788" cy="4083538"/>
          </a:xfrm>
        </p:grpSpPr>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64A2E9D6-9A4F-5CF1-7858-85A3B5E2969D}"/>
                    </a:ext>
                  </a:extLst>
                </p:cNvPr>
                <p:cNvSpPr txBox="1"/>
                <p:nvPr/>
              </p:nvSpPr>
              <p:spPr>
                <a:xfrm>
                  <a:off x="1456639" y="15496"/>
                  <a:ext cx="7613788" cy="518283"/>
                </a:xfrm>
                <a:prstGeom prst="rect">
                  <a:avLst/>
                </a:prstGeom>
                <a:noFill/>
                <a:ln>
                  <a:solidFill>
                    <a:srgbClr val="FF0000"/>
                  </a:solidFill>
                </a:ln>
              </p:spPr>
              <p:txBody>
                <a:bodyPr wrap="square">
                  <a:spAutoFit/>
                </a:bodyPr>
                <a:lstStyle/>
                <a:p>
                  <a:pPr/>
                  <a14:m>
                    <m:oMathPara xmlns:m="http://schemas.openxmlformats.org/officeDocument/2006/math">
                      <m:oMathParaPr>
                        <m:jc m:val="center"/>
                      </m:oMathParaPr>
                      <m:oMath xmlns:m="http://schemas.openxmlformats.org/officeDocument/2006/math">
                        <m:r>
                          <a:rPr lang="en-US" altLang="zh-TW" sz="1400" i="1" dirty="0" smtClean="0">
                            <a:solidFill>
                              <a:srgbClr val="FF0000"/>
                            </a:solidFill>
                            <a:latin typeface="Cambria Math" panose="02040503050406030204" pitchFamily="18" charset="0"/>
                          </a:rPr>
                          <m:t>𝐵</m:t>
                        </m:r>
                        <m:r>
                          <a:rPr lang="en-US" altLang="zh-TW" sz="1400" i="1" dirty="0" smtClean="0">
                            <a:solidFill>
                              <a:srgbClr val="FF0000"/>
                            </a:solidFill>
                            <a:effectLst/>
                            <a:latin typeface="Cambria Math" panose="02040503050406030204" pitchFamily="18" charset="0"/>
                          </a:rPr>
                          <m:t>𝑙𝑢𝑟</m:t>
                        </m:r>
                        <m:r>
                          <a:rPr lang="en-US" altLang="zh-TW" sz="1400" i="1" dirty="0" smtClean="0">
                            <a:solidFill>
                              <a:srgbClr val="FF0000"/>
                            </a:solidFill>
                            <a:effectLst/>
                            <a:latin typeface="Cambria Math" panose="02040503050406030204" pitchFamily="18" charset="0"/>
                          </a:rPr>
                          <m:t> </m:t>
                        </m:r>
                        <m:r>
                          <a:rPr lang="en-US" altLang="zh-TW" sz="1400" i="1" dirty="0">
                            <a:solidFill>
                              <a:srgbClr val="FF0000"/>
                            </a:solidFill>
                            <a:latin typeface="Cambria Math" panose="02040503050406030204" pitchFamily="18" charset="0"/>
                          </a:rPr>
                          <m:t>𝑊</m:t>
                        </m:r>
                        <m:r>
                          <a:rPr lang="en-US" altLang="zh-TW" sz="1400" i="1" dirty="0" smtClean="0">
                            <a:solidFill>
                              <a:srgbClr val="FF0000"/>
                            </a:solidFill>
                            <a:effectLst/>
                            <a:latin typeface="Cambria Math" panose="02040503050406030204" pitchFamily="18" charset="0"/>
                          </a:rPr>
                          <m:t>𝑖𝑑𝑡h</m:t>
                        </m:r>
                        <m:r>
                          <a:rPr lang="en-US" altLang="zh-TW" sz="1400" i="1" dirty="0" smtClean="0">
                            <a:solidFill>
                              <a:srgbClr val="FF0000"/>
                            </a:solidFill>
                            <a:effectLst/>
                            <a:latin typeface="Cambria Math" panose="02040503050406030204" pitchFamily="18" charset="0"/>
                          </a:rPr>
                          <m:t> </m:t>
                        </m:r>
                        <m:r>
                          <a:rPr lang="en-US" altLang="zh-TW" sz="1400" i="1" dirty="0">
                            <a:solidFill>
                              <a:srgbClr val="FF0000"/>
                            </a:solidFill>
                            <a:effectLst/>
                            <a:latin typeface="Cambria Math" panose="02040503050406030204" pitchFamily="18" charset="0"/>
                          </a:rPr>
                          <m:t>𝑜𝑓</m:t>
                        </m:r>
                        <m:r>
                          <a:rPr lang="en-US" altLang="zh-TW" sz="1400" i="1" dirty="0">
                            <a:solidFill>
                              <a:srgbClr val="FF0000"/>
                            </a:solidFill>
                            <a:effectLst/>
                            <a:latin typeface="Cambria Math" panose="02040503050406030204" pitchFamily="18" charset="0"/>
                          </a:rPr>
                          <m:t> </m:t>
                        </m:r>
                        <m:r>
                          <a:rPr lang="en-US" altLang="zh-TW" sz="1400" i="1" dirty="0">
                            <a:solidFill>
                              <a:srgbClr val="FF0000"/>
                            </a:solidFill>
                            <a:effectLst/>
                            <a:latin typeface="Cambria Math" panose="02040503050406030204" pitchFamily="18" charset="0"/>
                          </a:rPr>
                          <m:t>𝑒𝑎𝑐h</m:t>
                        </m:r>
                        <m:r>
                          <a:rPr lang="en-US" altLang="zh-TW" sz="1400" i="1" dirty="0">
                            <a:solidFill>
                              <a:srgbClr val="FF0000"/>
                            </a:solidFill>
                            <a:effectLst/>
                            <a:latin typeface="Cambria Math" panose="02040503050406030204" pitchFamily="18" charset="0"/>
                          </a:rPr>
                          <m:t> </m:t>
                        </m:r>
                        <m:r>
                          <a:rPr lang="en-US" altLang="zh-TW" sz="1400" i="1" dirty="0" smtClean="0">
                            <a:solidFill>
                              <a:srgbClr val="FF0000"/>
                            </a:solidFill>
                            <a:effectLst/>
                            <a:latin typeface="Cambria Math" panose="02040503050406030204" pitchFamily="18" charset="0"/>
                          </a:rPr>
                          <m:t>𝐸𝑑𝑔𝑒</m:t>
                        </m:r>
                        <m:r>
                          <a:rPr lang="en-US" altLang="zh-TW" sz="1400" i="1" dirty="0" smtClean="0">
                            <a:solidFill>
                              <a:srgbClr val="FF0000"/>
                            </a:solidFill>
                            <a:effectLst/>
                            <a:latin typeface="Cambria Math" panose="02040503050406030204" pitchFamily="18" charset="0"/>
                          </a:rPr>
                          <m:t> = </m:t>
                        </m:r>
                        <m:r>
                          <a:rPr lang="en-US" altLang="zh-TW" sz="1400" i="1" dirty="0" smtClean="0">
                            <a:solidFill>
                              <a:srgbClr val="FF0000"/>
                            </a:solidFill>
                            <a:effectLst/>
                            <a:latin typeface="Cambria Math" panose="02040503050406030204" pitchFamily="18" charset="0"/>
                          </a:rPr>
                          <m:t>𝐷𝑖𝑠𝑡𝑎𝑛𝑐𝑒</m:t>
                        </m:r>
                        <m:r>
                          <a:rPr lang="en-US" altLang="zh-TW" sz="1400" i="1" dirty="0" smtClean="0">
                            <a:solidFill>
                              <a:srgbClr val="FF0000"/>
                            </a:solidFill>
                            <a:effectLst/>
                            <a:latin typeface="Cambria Math" panose="02040503050406030204" pitchFamily="18" charset="0"/>
                          </a:rPr>
                          <m:t> </m:t>
                        </m:r>
                        <m:r>
                          <a:rPr lang="en-US" altLang="zh-TW" sz="1400" i="1" dirty="0">
                            <a:solidFill>
                              <a:srgbClr val="FF0000"/>
                            </a:solidFill>
                            <a:effectLst/>
                            <a:latin typeface="Cambria Math" panose="02040503050406030204" pitchFamily="18" charset="0"/>
                          </a:rPr>
                          <m:t>𝑏𝑒𝑡𝑤𝑒𝑒𝑛</m:t>
                        </m:r>
                        <m:r>
                          <a:rPr lang="en-US" altLang="zh-TW" sz="1400" i="1" dirty="0">
                            <a:solidFill>
                              <a:srgbClr val="FF0000"/>
                            </a:solidFill>
                            <a:effectLst/>
                            <a:latin typeface="Cambria Math" panose="02040503050406030204" pitchFamily="18" charset="0"/>
                          </a:rPr>
                          <m:t> </m:t>
                        </m:r>
                        <m:r>
                          <a:rPr lang="en-US" altLang="zh-TW" sz="1400" i="1" dirty="0" smtClean="0">
                            <a:solidFill>
                              <a:srgbClr val="FF0000"/>
                            </a:solidFill>
                            <a:effectLst/>
                            <a:latin typeface="Cambria Math" panose="02040503050406030204" pitchFamily="18" charset="0"/>
                          </a:rPr>
                          <m:t>𝐸𝑥𝑡𝑟𝑒𝑚𝑎</m:t>
                        </m:r>
                        <m:r>
                          <a:rPr lang="en-US" altLang="zh-TW" sz="1400" i="1" dirty="0" smtClean="0">
                            <a:solidFill>
                              <a:srgbClr val="FF0000"/>
                            </a:solidFill>
                            <a:effectLst/>
                            <a:latin typeface="Cambria Math" panose="02040503050406030204" pitchFamily="18" charset="0"/>
                          </a:rPr>
                          <m:t> </m:t>
                        </m:r>
                        <m:r>
                          <a:rPr lang="en-US" altLang="zh-TW" sz="1400" i="1" dirty="0">
                            <a:solidFill>
                              <a:srgbClr val="FF0000"/>
                            </a:solidFill>
                            <a:effectLst/>
                            <a:latin typeface="Cambria Math" panose="02040503050406030204" pitchFamily="18" charset="0"/>
                          </a:rPr>
                          <m:t>𝑖𝑛</m:t>
                        </m:r>
                        <m:r>
                          <a:rPr lang="en-US" altLang="zh-TW" sz="1400" i="1" dirty="0">
                            <a:solidFill>
                              <a:srgbClr val="FF0000"/>
                            </a:solidFill>
                            <a:effectLst/>
                            <a:latin typeface="Cambria Math" panose="02040503050406030204" pitchFamily="18" charset="0"/>
                          </a:rPr>
                          <m:t> </m:t>
                        </m:r>
                        <m:r>
                          <a:rPr lang="en-US" altLang="zh-TW" sz="1400" i="1" dirty="0">
                            <a:solidFill>
                              <a:srgbClr val="FF0000"/>
                            </a:solidFill>
                            <a:effectLst/>
                            <a:latin typeface="Cambria Math" panose="02040503050406030204" pitchFamily="18" charset="0"/>
                          </a:rPr>
                          <m:t>𝑡h𝑒</m:t>
                        </m:r>
                        <m:r>
                          <a:rPr lang="en-US" altLang="zh-TW" sz="1400" i="1" dirty="0">
                            <a:solidFill>
                              <a:srgbClr val="FF0000"/>
                            </a:solidFill>
                            <a:effectLst/>
                            <a:latin typeface="Cambria Math" panose="02040503050406030204" pitchFamily="18" charset="0"/>
                          </a:rPr>
                          <m:t> </m:t>
                        </m:r>
                        <m:r>
                          <a:rPr lang="en-US" altLang="zh-TW" sz="1400" i="1" dirty="0" smtClean="0">
                            <a:solidFill>
                              <a:srgbClr val="FF0000"/>
                            </a:solidFill>
                            <a:effectLst/>
                            <a:latin typeface="Cambria Math" panose="02040503050406030204" pitchFamily="18" charset="0"/>
                          </a:rPr>
                          <m:t>𝑆𝑒𝑐𝑜𝑛𝑑</m:t>
                        </m:r>
                        <m:r>
                          <a:rPr lang="en-US" altLang="zh-TW" sz="1400" i="1" dirty="0" smtClean="0">
                            <a:solidFill>
                              <a:srgbClr val="FF0000"/>
                            </a:solidFill>
                            <a:effectLst/>
                            <a:latin typeface="Cambria Math" panose="02040503050406030204" pitchFamily="18" charset="0"/>
                          </a:rPr>
                          <m:t> </m:t>
                        </m:r>
                        <m:r>
                          <a:rPr lang="en-US" altLang="zh-TW" sz="1400" i="1" dirty="0">
                            <a:solidFill>
                              <a:srgbClr val="FF0000"/>
                            </a:solidFill>
                            <a:latin typeface="Cambria Math" panose="02040503050406030204" pitchFamily="18" charset="0"/>
                          </a:rPr>
                          <m:t>𝐷</m:t>
                        </m:r>
                        <m:r>
                          <a:rPr lang="en-US" altLang="zh-TW" sz="1400" i="1" dirty="0" smtClean="0">
                            <a:solidFill>
                              <a:srgbClr val="FF0000"/>
                            </a:solidFill>
                            <a:effectLst/>
                            <a:latin typeface="Cambria Math" panose="02040503050406030204" pitchFamily="18" charset="0"/>
                          </a:rPr>
                          <m:t>𝑒𝑟𝑖𝑣𝑎𝑡𝑖𝑣𝑒</m:t>
                        </m:r>
                        <m:r>
                          <a:rPr lang="en-US" altLang="zh-TW" sz="1400" i="1" dirty="0" smtClean="0">
                            <a:solidFill>
                              <a:srgbClr val="FF0000"/>
                            </a:solidFill>
                            <a:effectLst/>
                            <a:latin typeface="Cambria Math" panose="02040503050406030204" pitchFamily="18" charset="0"/>
                          </a:rPr>
                          <m:t> </m:t>
                        </m:r>
                        <m:r>
                          <a:rPr lang="en-US" altLang="zh-TW" sz="1400" i="1" dirty="0">
                            <a:solidFill>
                              <a:srgbClr val="FF0000"/>
                            </a:solidFill>
                            <a:latin typeface="Cambria Math" panose="02040503050406030204" pitchFamily="18" charset="0"/>
                          </a:rPr>
                          <m:t>𝑅</m:t>
                        </m:r>
                        <m:r>
                          <a:rPr lang="en-US" altLang="zh-TW" sz="1400" i="1" dirty="0" smtClean="0">
                            <a:solidFill>
                              <a:srgbClr val="FF0000"/>
                            </a:solidFill>
                            <a:effectLst/>
                            <a:latin typeface="Cambria Math" panose="02040503050406030204" pitchFamily="18" charset="0"/>
                          </a:rPr>
                          <m:t>𝑒𝑠𝑝𝑜𝑛𝑠𝑒</m:t>
                        </m:r>
                        <m:r>
                          <a:rPr lang="en-US" altLang="zh-TW" sz="1400" i="1" dirty="0" smtClean="0">
                            <a:solidFill>
                              <a:srgbClr val="FF0000"/>
                            </a:solidFill>
                            <a:effectLst/>
                            <a:latin typeface="Cambria Math" panose="02040503050406030204" pitchFamily="18" charset="0"/>
                          </a:rPr>
                          <m:t> − </m:t>
                        </m:r>
                        <m:r>
                          <a:rPr lang="en-US" altLang="zh-TW" sz="1400" i="1" dirty="0" smtClean="0">
                            <a:solidFill>
                              <a:srgbClr val="FF0000"/>
                            </a:solidFill>
                            <a:effectLst/>
                            <a:latin typeface="Cambria Math" panose="02040503050406030204" pitchFamily="18" charset="0"/>
                          </a:rPr>
                          <m:t>𝐺𝑎𝑢𝑠𝑠𝑖𝑎𝑛</m:t>
                        </m:r>
                        <m:r>
                          <a:rPr lang="en-US" altLang="zh-TW" sz="1400" i="1" dirty="0" smtClean="0">
                            <a:solidFill>
                              <a:srgbClr val="FF0000"/>
                            </a:solidFill>
                            <a:effectLst/>
                            <a:latin typeface="Cambria Math" panose="02040503050406030204" pitchFamily="18" charset="0"/>
                          </a:rPr>
                          <m:t> </m:t>
                        </m:r>
                        <m:r>
                          <a:rPr lang="en-US" altLang="zh-TW" sz="1400" i="1" dirty="0" smtClean="0">
                            <a:solidFill>
                              <a:srgbClr val="FF0000"/>
                            </a:solidFill>
                            <a:effectLst/>
                            <a:latin typeface="Cambria Math" panose="02040503050406030204" pitchFamily="18" charset="0"/>
                          </a:rPr>
                          <m:t>𝐹𝑖𝑙𝑡𝑒𝑟</m:t>
                        </m:r>
                        <m:r>
                          <a:rPr lang="en-US" altLang="zh-TW" sz="1400" i="1" dirty="0" smtClean="0">
                            <a:solidFill>
                              <a:srgbClr val="FF0000"/>
                            </a:solidFill>
                            <a:effectLst/>
                            <a:latin typeface="Cambria Math" panose="02040503050406030204" pitchFamily="18" charset="0"/>
                          </a:rPr>
                          <m:t> </m:t>
                        </m:r>
                        <m:r>
                          <a:rPr lang="en-US" altLang="zh-TW" sz="1400" i="1" dirty="0" smtClean="0">
                            <a:solidFill>
                              <a:srgbClr val="FF0000"/>
                            </a:solidFill>
                            <a:effectLst/>
                            <a:latin typeface="Cambria Math" panose="02040503050406030204" pitchFamily="18" charset="0"/>
                          </a:rPr>
                          <m:t>𝑊𝑖𝑑𝑡h</m:t>
                        </m:r>
                        <m:r>
                          <a:rPr lang="en-US" altLang="zh-TW" sz="1400" i="1" dirty="0" smtClean="0">
                            <a:solidFill>
                              <a:srgbClr val="FF0000"/>
                            </a:solidFill>
                            <a:effectLst/>
                            <a:latin typeface="Cambria Math" panose="02040503050406030204" pitchFamily="18" charset="0"/>
                          </a:rPr>
                          <m:t> </m:t>
                        </m:r>
                      </m:oMath>
                    </m:oMathPara>
                  </a14:m>
                  <a:endParaRPr lang="en-US" altLang="zh-TW" sz="1400" dirty="0">
                    <a:solidFill>
                      <a:srgbClr val="FF0000"/>
                    </a:solidFill>
                  </a:endParaRPr>
                </a:p>
              </p:txBody>
            </p:sp>
          </mc:Choice>
          <mc:Fallback xmlns="">
            <p:sp>
              <p:nvSpPr>
                <p:cNvPr id="6" name="文字方塊 5">
                  <a:extLst>
                    <a:ext uri="{FF2B5EF4-FFF2-40B4-BE49-F238E27FC236}">
                      <a16:creationId xmlns:a16="http://schemas.microsoft.com/office/drawing/2014/main" id="{64A2E9D6-9A4F-5CF1-7858-85A3B5E2969D}"/>
                    </a:ext>
                  </a:extLst>
                </p:cNvPr>
                <p:cNvSpPr txBox="1">
                  <a:spLocks noRot="1" noChangeAspect="1" noMove="1" noResize="1" noEditPoints="1" noAdjustHandles="1" noChangeArrowheads="1" noChangeShapeType="1" noTextEdit="1"/>
                </p:cNvSpPr>
                <p:nvPr/>
              </p:nvSpPr>
              <p:spPr>
                <a:xfrm>
                  <a:off x="1456639" y="15496"/>
                  <a:ext cx="7613788" cy="518283"/>
                </a:xfrm>
                <a:prstGeom prst="rect">
                  <a:avLst/>
                </a:prstGeom>
                <a:blipFill>
                  <a:blip r:embed="rId4"/>
                  <a:stretch>
                    <a:fillRect b="-6977"/>
                  </a:stretch>
                </a:blipFill>
                <a:ln>
                  <a:solidFill>
                    <a:srgbClr val="FF0000"/>
                  </a:solidFill>
                </a:ln>
              </p:spPr>
              <p:txBody>
                <a:bodyPr/>
                <a:lstStyle/>
                <a:p>
                  <a:r>
                    <a:rPr lang="zh-TW" altLang="en-US">
                      <a:noFill/>
                    </a:rPr>
                    <a:t> </a:t>
                  </a:r>
                </a:p>
              </p:txBody>
            </p:sp>
          </mc:Fallback>
        </mc:AlternateContent>
        <p:cxnSp>
          <p:nvCxnSpPr>
            <p:cNvPr id="8" name="直線箭頭接點 7">
              <a:extLst>
                <a:ext uri="{FF2B5EF4-FFF2-40B4-BE49-F238E27FC236}">
                  <a16:creationId xmlns:a16="http://schemas.microsoft.com/office/drawing/2014/main" id="{7985250C-60CB-B2E6-8587-1755046F80FE}"/>
                </a:ext>
              </a:extLst>
            </p:cNvPr>
            <p:cNvCxnSpPr>
              <a:cxnSpLocks/>
            </p:cNvCxnSpPr>
            <p:nvPr/>
          </p:nvCxnSpPr>
          <p:spPr>
            <a:xfrm flipH="1">
              <a:off x="7083972" y="533779"/>
              <a:ext cx="1986455" cy="3565255"/>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 name="矩形 2">
            <a:extLst>
              <a:ext uri="{FF2B5EF4-FFF2-40B4-BE49-F238E27FC236}">
                <a16:creationId xmlns:a16="http://schemas.microsoft.com/office/drawing/2014/main" id="{E4EA3802-C2D1-2FB1-8C5C-ACC5629B661F}"/>
              </a:ext>
            </a:extLst>
          </p:cNvPr>
          <p:cNvSpPr/>
          <p:nvPr/>
        </p:nvSpPr>
        <p:spPr>
          <a:xfrm>
            <a:off x="4831325" y="5526184"/>
            <a:ext cx="2133600" cy="365125"/>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Color Edge Detection</a:t>
            </a:r>
            <a:endParaRPr lang="zh-TW" altLang="en-US"/>
          </a:p>
        </p:txBody>
      </p:sp>
      <p:sp>
        <p:nvSpPr>
          <p:cNvPr id="3" name="內容版面配置區 2"/>
          <p:cNvSpPr>
            <a:spLocks noGrp="1"/>
          </p:cNvSpPr>
          <p:nvPr>
            <p:ph idx="1"/>
          </p:nvPr>
        </p:nvSpPr>
        <p:spPr>
          <a:xfrm>
            <a:off x="571499" y="1114625"/>
            <a:ext cx="8367227" cy="676853"/>
          </a:xfrm>
        </p:spPr>
        <p:txBody>
          <a:bodyPr/>
          <a:lstStyle/>
          <a:p>
            <a:r>
              <a:rPr lang="en-US" altLang="zh-TW" dirty="0"/>
              <a:t>Band separation and combination -&gt; not good</a:t>
            </a:r>
            <a:endParaRPr lang="zh-TW" altLang="en-US" dirty="0"/>
          </a:p>
        </p:txBody>
      </p:sp>
      <p:sp>
        <p:nvSpPr>
          <p:cNvPr id="4" name="投影片編號版面配置區 3">
            <a:extLst>
              <a:ext uri="{FF2B5EF4-FFF2-40B4-BE49-F238E27FC236}">
                <a16:creationId xmlns:a16="http://schemas.microsoft.com/office/drawing/2014/main" id="{FE03D669-442F-3112-73A9-5C994A48D8FE}"/>
              </a:ext>
            </a:extLst>
          </p:cNvPr>
          <p:cNvSpPr>
            <a:spLocks noGrp="1"/>
          </p:cNvSpPr>
          <p:nvPr>
            <p:ph type="sldNum" sz="quarter" idx="12"/>
          </p:nvPr>
        </p:nvSpPr>
        <p:spPr/>
        <p:txBody>
          <a:bodyPr/>
          <a:lstStyle/>
          <a:p>
            <a:fld id="{1336BF6D-2D3A-41BA-8F36-2BF2F35F56ED}" type="slidenum">
              <a:rPr lang="zh-TW" altLang="en-US" smtClean="0"/>
              <a:pPr/>
              <a:t>75</a:t>
            </a:fld>
            <a:endParaRPr lang="zh-TW" altLang="en-US"/>
          </a:p>
        </p:txBody>
      </p:sp>
      <p:sp>
        <p:nvSpPr>
          <p:cNvPr id="5" name="文字方塊 4">
            <a:extLst>
              <a:ext uri="{FF2B5EF4-FFF2-40B4-BE49-F238E27FC236}">
                <a16:creationId xmlns:a16="http://schemas.microsoft.com/office/drawing/2014/main" id="{03E67CF4-EC9B-A085-59D6-54879E55FFB8}"/>
              </a:ext>
            </a:extLst>
          </p:cNvPr>
          <p:cNvSpPr txBox="1"/>
          <p:nvPr/>
        </p:nvSpPr>
        <p:spPr>
          <a:xfrm>
            <a:off x="7030386" y="240910"/>
            <a:ext cx="2241031" cy="861774"/>
          </a:xfrm>
          <a:prstGeom prst="rect">
            <a:avLst/>
          </a:prstGeom>
          <a:noFill/>
        </p:spPr>
        <p:txBody>
          <a:bodyPr wrap="square" rtlCol="0">
            <a:spAutoFit/>
          </a:bodyPr>
          <a:lstStyle/>
          <a:p>
            <a:r>
              <a:rPr kumimoji="1" lang="en-US" altLang="zh-TW" sz="1600" dirty="0"/>
              <a:t>BG: Brightness Gradient </a:t>
            </a:r>
          </a:p>
          <a:p>
            <a:r>
              <a:rPr kumimoji="1" lang="en-US" altLang="zh-TW" sz="1600" dirty="0"/>
              <a:t>CG: Color Gradient </a:t>
            </a:r>
          </a:p>
          <a:p>
            <a:r>
              <a:rPr kumimoji="1" lang="en-US" altLang="zh-TW" sz="1600" dirty="0"/>
              <a:t>TG: Texture Gradient</a:t>
            </a:r>
          </a:p>
        </p:txBody>
      </p:sp>
      <p:pic>
        <p:nvPicPr>
          <p:cNvPr id="7" name="圖片 6">
            <a:extLst>
              <a:ext uri="{FF2B5EF4-FFF2-40B4-BE49-F238E27FC236}">
                <a16:creationId xmlns:a16="http://schemas.microsoft.com/office/drawing/2014/main" id="{51BB1758-2589-E1E5-46EC-D5C65F2D1E6D}"/>
              </a:ext>
            </a:extLst>
          </p:cNvPr>
          <p:cNvPicPr>
            <a:picLocks noChangeAspect="1"/>
          </p:cNvPicPr>
          <p:nvPr/>
        </p:nvPicPr>
        <p:blipFill>
          <a:blip r:embed="rId3"/>
          <a:stretch>
            <a:fillRect/>
          </a:stretch>
        </p:blipFill>
        <p:spPr>
          <a:xfrm>
            <a:off x="1780212" y="1611053"/>
            <a:ext cx="6171802" cy="52469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pPr eaLnBrk="1" hangingPunct="1"/>
            <a:r>
              <a:rPr lang="en-US" altLang="zh-TW"/>
              <a:t>Fun Time</a:t>
            </a:r>
            <a:endParaRPr lang="zh-TW" altLang="zh-TW"/>
          </a:p>
        </p:txBody>
      </p:sp>
      <p:sp>
        <p:nvSpPr>
          <p:cNvPr id="41988" name="Rectangle 3"/>
          <p:cNvSpPr>
            <a:spLocks noGrp="1" noChangeArrowheads="1"/>
          </p:cNvSpPr>
          <p:nvPr>
            <p:ph idx="1"/>
          </p:nvPr>
        </p:nvSpPr>
        <p:spPr/>
        <p:txBody>
          <a:bodyPr/>
          <a:lstStyle/>
          <a:p>
            <a:pPr marL="0" indent="0" eaLnBrk="1" hangingPunct="1">
              <a:buFont typeface="Wingdings" pitchFamily="2" charset="2"/>
              <a:buNone/>
              <a:defRPr/>
            </a:pPr>
            <a:endParaRPr lang="en-US" altLang="zh-TW"/>
          </a:p>
          <a:p>
            <a:pPr eaLnBrk="1" hangingPunct="1">
              <a:defRPr/>
            </a:pPr>
            <a:endParaRPr lang="en-US" altLang="zh-TW"/>
          </a:p>
        </p:txBody>
      </p:sp>
      <p:sp>
        <p:nvSpPr>
          <p:cNvPr id="2" name="投影片編號版面配置區 1"/>
          <p:cNvSpPr>
            <a:spLocks noGrp="1"/>
          </p:cNvSpPr>
          <p:nvPr>
            <p:ph type="sldNum" sz="quarter" idx="12"/>
          </p:nvPr>
        </p:nvSpPr>
        <p:spPr/>
        <p:txBody>
          <a:bodyPr/>
          <a:lstStyle/>
          <a:p>
            <a:fld id="{028E3F4F-51B2-42EE-AFA2-40C4572185CC}" type="slidenum">
              <a:rPr lang="en-US" smtClean="0"/>
              <a:t>76</a:t>
            </a:fld>
            <a:endParaRPr lang="en-US"/>
          </a:p>
        </p:txBody>
      </p:sp>
    </p:spTree>
    <p:extLst>
      <p:ext uri="{BB962C8B-B14F-4D97-AF65-F5344CB8AC3E}">
        <p14:creationId xmlns:p14="http://schemas.microsoft.com/office/powerpoint/2010/main" val="3258859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a:t>Feature Detection and Matching</a:t>
            </a:r>
            <a:endParaRPr lang="zh-TW" altLang="en-US"/>
          </a:p>
        </p:txBody>
      </p:sp>
      <p:sp>
        <p:nvSpPr>
          <p:cNvPr id="3" name="內容版面配置區 2"/>
          <p:cNvSpPr>
            <a:spLocks noGrp="1"/>
          </p:cNvSpPr>
          <p:nvPr>
            <p:ph idx="1"/>
          </p:nvPr>
        </p:nvSpPr>
        <p:spPr/>
        <p:txBody>
          <a:bodyPr>
            <a:normAutofit/>
          </a:bodyPr>
          <a:lstStyle/>
          <a:p>
            <a:r>
              <a:rPr lang="en-US" altLang="zh-TW"/>
              <a:t>7.1 Points and patches</a:t>
            </a:r>
          </a:p>
          <a:p>
            <a:r>
              <a:rPr lang="en-US" altLang="zh-TW"/>
              <a:t>7.2 Edges</a:t>
            </a:r>
            <a:r>
              <a:rPr lang="zh-TW" altLang="en-US"/>
              <a:t> </a:t>
            </a:r>
            <a:r>
              <a:rPr lang="en-US" altLang="zh-TW"/>
              <a:t>and contours</a:t>
            </a:r>
          </a:p>
          <a:p>
            <a:r>
              <a:rPr lang="en-US" altLang="zh-TW" b="1">
                <a:solidFill>
                  <a:srgbClr val="0070C0"/>
                </a:solidFill>
              </a:rPr>
              <a:t>7.3 Lines and vanishing points</a:t>
            </a:r>
          </a:p>
          <a:p>
            <a:r>
              <a:rPr lang="en-US" altLang="zh-TW"/>
              <a:t>7.4 Segmentation</a:t>
            </a:r>
            <a:endParaRPr lang="zh-TW" altLang="en-US"/>
          </a:p>
          <a:p>
            <a:endParaRPr lang="zh-TW" altLang="en-US"/>
          </a:p>
        </p:txBody>
      </p:sp>
      <p:sp>
        <p:nvSpPr>
          <p:cNvPr id="4" name="投影片編號版面配置區 3">
            <a:extLst>
              <a:ext uri="{FF2B5EF4-FFF2-40B4-BE49-F238E27FC236}">
                <a16:creationId xmlns:a16="http://schemas.microsoft.com/office/drawing/2014/main" id="{337560EA-58CC-AF9B-A660-3D35F7A975D5}"/>
              </a:ext>
            </a:extLst>
          </p:cNvPr>
          <p:cNvSpPr>
            <a:spLocks noGrp="1"/>
          </p:cNvSpPr>
          <p:nvPr>
            <p:ph type="sldNum" sz="quarter" idx="12"/>
          </p:nvPr>
        </p:nvSpPr>
        <p:spPr/>
        <p:txBody>
          <a:bodyPr/>
          <a:lstStyle/>
          <a:p>
            <a:fld id="{1336BF6D-2D3A-41BA-8F36-2BF2F35F56ED}" type="slidenum">
              <a:rPr lang="zh-TW" altLang="en-US" smtClean="0"/>
              <a:pPr/>
              <a:t>77</a:t>
            </a:fld>
            <a:endParaRPr lang="zh-TW" altLang="en-US"/>
          </a:p>
        </p:txBody>
      </p:sp>
    </p:spTree>
    <p:extLst>
      <p:ext uri="{BB962C8B-B14F-4D97-AF65-F5344CB8AC3E}">
        <p14:creationId xmlns:p14="http://schemas.microsoft.com/office/powerpoint/2010/main" val="2300127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7.3 Lines</a:t>
            </a:r>
            <a:endParaRPr lang="zh-TW" altLang="en-US"/>
          </a:p>
        </p:txBody>
      </p:sp>
      <p:sp>
        <p:nvSpPr>
          <p:cNvPr id="3" name="內容版面配置區 2"/>
          <p:cNvSpPr>
            <a:spLocks noGrp="1"/>
          </p:cNvSpPr>
          <p:nvPr>
            <p:ph idx="1"/>
          </p:nvPr>
        </p:nvSpPr>
        <p:spPr/>
        <p:txBody>
          <a:bodyPr/>
          <a:lstStyle/>
          <a:p>
            <a:r>
              <a:rPr lang="en-US" altLang="zh-TW" b="1" u="sng" dirty="0"/>
              <a:t>Man-made</a:t>
            </a:r>
            <a:r>
              <a:rPr lang="en-US" altLang="zh-TW" dirty="0"/>
              <a:t> world is full of </a:t>
            </a:r>
            <a:r>
              <a:rPr lang="en-US" altLang="zh-TW" b="1" u="sng" dirty="0"/>
              <a:t>straight lines</a:t>
            </a:r>
            <a:r>
              <a:rPr lang="en-US" altLang="zh-TW" dirty="0"/>
              <a:t>, </a:t>
            </a:r>
            <a:br>
              <a:rPr lang="en-US" altLang="zh-TW" dirty="0"/>
            </a:br>
            <a:r>
              <a:rPr lang="en-US" altLang="zh-TW" dirty="0"/>
              <a:t>so </a:t>
            </a:r>
            <a:r>
              <a:rPr lang="en-US" altLang="zh-TW" b="1" u="sng" dirty="0"/>
              <a:t>detecting and matching </a:t>
            </a:r>
            <a:r>
              <a:rPr lang="en-US" altLang="zh-TW" dirty="0"/>
              <a:t>these lines </a:t>
            </a:r>
            <a:br>
              <a:rPr lang="en-US" altLang="zh-TW" dirty="0"/>
            </a:br>
            <a:r>
              <a:rPr lang="en-US" altLang="zh-TW" dirty="0"/>
              <a:t>can be useful in a variety of applications.</a:t>
            </a:r>
            <a:endParaRPr lang="zh-TW" altLang="en-US" dirty="0"/>
          </a:p>
        </p:txBody>
      </p:sp>
      <p:sp>
        <p:nvSpPr>
          <p:cNvPr id="4" name="投影片編號版面配置區 3">
            <a:extLst>
              <a:ext uri="{FF2B5EF4-FFF2-40B4-BE49-F238E27FC236}">
                <a16:creationId xmlns:a16="http://schemas.microsoft.com/office/drawing/2014/main" id="{2F1E3433-B0CA-6684-1615-5992744A4AD8}"/>
              </a:ext>
            </a:extLst>
          </p:cNvPr>
          <p:cNvSpPr>
            <a:spLocks noGrp="1"/>
          </p:cNvSpPr>
          <p:nvPr>
            <p:ph type="sldNum" sz="quarter" idx="12"/>
          </p:nvPr>
        </p:nvSpPr>
        <p:spPr/>
        <p:txBody>
          <a:bodyPr/>
          <a:lstStyle/>
          <a:p>
            <a:fld id="{1336BF6D-2D3A-41BA-8F36-2BF2F35F56ED}" type="slidenum">
              <a:rPr lang="zh-TW" altLang="en-US" smtClean="0"/>
              <a:pPr/>
              <a:t>78</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7.3.1 Successive Approximation</a:t>
            </a:r>
            <a:endParaRPr lang="zh-TW" altLang="en-US" dirty="0"/>
          </a:p>
        </p:txBody>
      </p:sp>
      <p:pic>
        <p:nvPicPr>
          <p:cNvPr id="1026" name="Picture 2"/>
          <p:cNvPicPr>
            <a:picLocks noChangeAspect="1" noChangeArrowheads="1"/>
          </p:cNvPicPr>
          <p:nvPr/>
        </p:nvPicPr>
        <p:blipFill>
          <a:blip r:embed="rId3" cstate="print"/>
          <a:srcRect/>
          <a:stretch>
            <a:fillRect/>
          </a:stretch>
        </p:blipFill>
        <p:spPr bwMode="auto">
          <a:xfrm>
            <a:off x="0" y="4001138"/>
            <a:ext cx="7261412" cy="2849096"/>
          </a:xfrm>
          <a:prstGeom prst="rect">
            <a:avLst/>
          </a:prstGeom>
          <a:noFill/>
          <a:ln w="9525">
            <a:noFill/>
            <a:miter lim="800000"/>
            <a:headEnd/>
            <a:tailEnd/>
          </a:ln>
          <a:effectLst/>
        </p:spPr>
      </p:pic>
      <p:sp>
        <p:nvSpPr>
          <p:cNvPr id="4" name="投影片編號版面配置區 3">
            <a:extLst>
              <a:ext uri="{FF2B5EF4-FFF2-40B4-BE49-F238E27FC236}">
                <a16:creationId xmlns:a16="http://schemas.microsoft.com/office/drawing/2014/main" id="{A48C4802-8A51-02F4-D27D-B4764C858C40}"/>
              </a:ext>
            </a:extLst>
          </p:cNvPr>
          <p:cNvSpPr>
            <a:spLocks noGrp="1"/>
          </p:cNvSpPr>
          <p:nvPr>
            <p:ph type="sldNum" sz="quarter" idx="12"/>
          </p:nvPr>
        </p:nvSpPr>
        <p:spPr/>
        <p:txBody>
          <a:bodyPr/>
          <a:lstStyle/>
          <a:p>
            <a:fld id="{1336BF6D-2D3A-41BA-8F36-2BF2F35F56ED}" type="slidenum">
              <a:rPr lang="zh-TW" altLang="en-US" smtClean="0"/>
              <a:pPr/>
              <a:t>79</a:t>
            </a:fld>
            <a:endParaRPr lang="zh-TW" altLang="en-US" dirty="0"/>
          </a:p>
        </p:txBody>
      </p:sp>
      <p:sp>
        <p:nvSpPr>
          <p:cNvPr id="12" name="內容版面配置區 2">
            <a:extLst>
              <a:ext uri="{FF2B5EF4-FFF2-40B4-BE49-F238E27FC236}">
                <a16:creationId xmlns:a16="http://schemas.microsoft.com/office/drawing/2014/main" id="{3545A7D3-2A33-F9C2-7043-A01465436C79}"/>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dirty="0"/>
              <a:t>Line simplification:</a:t>
            </a:r>
          </a:p>
          <a:p>
            <a:pPr lvl="1"/>
            <a:r>
              <a:rPr lang="en-US" altLang="zh-TW" dirty="0"/>
              <a:t>Piecewise-linear polyline</a:t>
            </a:r>
          </a:p>
          <a:p>
            <a:pPr lvl="1"/>
            <a:r>
              <a:rPr lang="en-US" altLang="zh-TW" dirty="0"/>
              <a:t>B-spline curve</a:t>
            </a:r>
          </a:p>
          <a:p>
            <a:endParaRPr lang="zh-TW" altLang="en-US" dirty="0"/>
          </a:p>
        </p:txBody>
      </p:sp>
      <p:sp>
        <p:nvSpPr>
          <p:cNvPr id="3" name="矩形 2">
            <a:extLst>
              <a:ext uri="{FF2B5EF4-FFF2-40B4-BE49-F238E27FC236}">
                <a16:creationId xmlns:a16="http://schemas.microsoft.com/office/drawing/2014/main" id="{CCA46207-1DF9-7200-AD16-352BC032723A}"/>
              </a:ext>
            </a:extLst>
          </p:cNvPr>
          <p:cNvSpPr/>
          <p:nvPr/>
        </p:nvSpPr>
        <p:spPr>
          <a:xfrm>
            <a:off x="4061012" y="5977318"/>
            <a:ext cx="2045874" cy="331407"/>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nvGrpSpPr>
          <p:cNvPr id="17" name="群組 16">
            <a:extLst>
              <a:ext uri="{FF2B5EF4-FFF2-40B4-BE49-F238E27FC236}">
                <a16:creationId xmlns:a16="http://schemas.microsoft.com/office/drawing/2014/main" id="{8625F2E5-D763-6B3C-3B02-2D5A292CAD8A}"/>
              </a:ext>
            </a:extLst>
          </p:cNvPr>
          <p:cNvGrpSpPr/>
          <p:nvPr/>
        </p:nvGrpSpPr>
        <p:grpSpPr>
          <a:xfrm>
            <a:off x="4954281" y="4152211"/>
            <a:ext cx="2356118" cy="2455263"/>
            <a:chOff x="4954281" y="4152211"/>
            <a:chExt cx="2356118" cy="2455263"/>
          </a:xfrm>
        </p:grpSpPr>
        <p:sp>
          <p:nvSpPr>
            <p:cNvPr id="13" name="矩形 12">
              <a:extLst>
                <a:ext uri="{FF2B5EF4-FFF2-40B4-BE49-F238E27FC236}">
                  <a16:creationId xmlns:a16="http://schemas.microsoft.com/office/drawing/2014/main" id="{E7BCF4CB-D1AC-22BA-57CD-94FA66CE9E01}"/>
                </a:ext>
              </a:extLst>
            </p:cNvPr>
            <p:cNvSpPr/>
            <p:nvPr/>
          </p:nvSpPr>
          <p:spPr>
            <a:xfrm>
              <a:off x="4954281" y="6276068"/>
              <a:ext cx="2356118" cy="331406"/>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nvGrpSpPr>
            <p:cNvPr id="16" name="群組 15">
              <a:extLst>
                <a:ext uri="{FF2B5EF4-FFF2-40B4-BE49-F238E27FC236}">
                  <a16:creationId xmlns:a16="http://schemas.microsoft.com/office/drawing/2014/main" id="{BCD55601-6B56-C3B6-421B-6DD5FBFF9668}"/>
                </a:ext>
              </a:extLst>
            </p:cNvPr>
            <p:cNvGrpSpPr/>
            <p:nvPr/>
          </p:nvGrpSpPr>
          <p:grpSpPr>
            <a:xfrm>
              <a:off x="5033582" y="4152211"/>
              <a:ext cx="923085" cy="388863"/>
              <a:chOff x="5033582" y="4152211"/>
              <a:chExt cx="923085" cy="388863"/>
            </a:xfrm>
          </p:grpSpPr>
          <p:sp>
            <p:nvSpPr>
              <p:cNvPr id="14" name="橢圓 13">
                <a:extLst>
                  <a:ext uri="{FF2B5EF4-FFF2-40B4-BE49-F238E27FC236}">
                    <a16:creationId xmlns:a16="http://schemas.microsoft.com/office/drawing/2014/main" id="{A6D07D5D-E53D-9F1B-F1E9-63D81497C48C}"/>
                  </a:ext>
                </a:extLst>
              </p:cNvPr>
              <p:cNvSpPr/>
              <p:nvPr/>
            </p:nvSpPr>
            <p:spPr>
              <a:xfrm>
                <a:off x="5648624" y="4152211"/>
                <a:ext cx="308043" cy="252792"/>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5" name="橢圓 14">
                <a:extLst>
                  <a:ext uri="{FF2B5EF4-FFF2-40B4-BE49-F238E27FC236}">
                    <a16:creationId xmlns:a16="http://schemas.microsoft.com/office/drawing/2014/main" id="{146724E2-5447-D0B9-01AE-D1A3257C3D59}"/>
                  </a:ext>
                </a:extLst>
              </p:cNvPr>
              <p:cNvSpPr/>
              <p:nvPr/>
            </p:nvSpPr>
            <p:spPr>
              <a:xfrm>
                <a:off x="5033582" y="4288282"/>
                <a:ext cx="308043" cy="252792"/>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grpSp>
      <p:sp>
        <p:nvSpPr>
          <p:cNvPr id="18" name="矩形 17">
            <a:extLst>
              <a:ext uri="{FF2B5EF4-FFF2-40B4-BE49-F238E27FC236}">
                <a16:creationId xmlns:a16="http://schemas.microsoft.com/office/drawing/2014/main" id="{0762DB60-8825-714A-1229-9583865454FC}"/>
              </a:ext>
            </a:extLst>
          </p:cNvPr>
          <p:cNvSpPr/>
          <p:nvPr/>
        </p:nvSpPr>
        <p:spPr>
          <a:xfrm>
            <a:off x="457199" y="4039692"/>
            <a:ext cx="2139043" cy="1658979"/>
          </a:xfrm>
          <a:prstGeom prst="rect">
            <a:avLst/>
          </a:prstGeom>
          <a:solidFill>
            <a:srgbClr val="FFFF00">
              <a:alpha val="989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9" name="矩形 18">
            <a:extLst>
              <a:ext uri="{FF2B5EF4-FFF2-40B4-BE49-F238E27FC236}">
                <a16:creationId xmlns:a16="http://schemas.microsoft.com/office/drawing/2014/main" id="{08DF88C2-F0D4-DE1B-4A53-60269E580147}"/>
              </a:ext>
            </a:extLst>
          </p:cNvPr>
          <p:cNvSpPr/>
          <p:nvPr/>
        </p:nvSpPr>
        <p:spPr>
          <a:xfrm>
            <a:off x="4733123" y="4039692"/>
            <a:ext cx="2139043" cy="1658979"/>
          </a:xfrm>
          <a:prstGeom prst="rect">
            <a:avLst/>
          </a:prstGeom>
          <a:solidFill>
            <a:srgbClr val="92D050">
              <a:alpha val="989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21" name="Picture 2" descr="Figure 11.4 Of iterative endpoint fit and split. The pixel Inving &#10;farthest distance to line AC is die pixel B. TIE iterative endpoim fit &#10;split the arc sequerre at pixel B, creating NO arc subsequences, &#10;of whW) better fit a stnight-line segrtEM. ">
            <a:extLst>
              <a:ext uri="{FF2B5EF4-FFF2-40B4-BE49-F238E27FC236}">
                <a16:creationId xmlns:a16="http://schemas.microsoft.com/office/drawing/2014/main" id="{F622907F-A009-6545-2C4B-768AE75BC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645" y="1174848"/>
            <a:ext cx="3025541" cy="1842113"/>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a16="http://schemas.microsoft.com/office/drawing/2014/main" id="{F36F01E3-B610-A4B2-89E7-6C9F644B6F5C}"/>
              </a:ext>
            </a:extLst>
          </p:cNvPr>
          <p:cNvSpPr/>
          <p:nvPr/>
        </p:nvSpPr>
        <p:spPr>
          <a:xfrm>
            <a:off x="3053442" y="4039692"/>
            <a:ext cx="1518558" cy="501382"/>
          </a:xfrm>
          <a:prstGeom prst="rect">
            <a:avLst/>
          </a:prstGeom>
          <a:solidFill>
            <a:srgbClr val="FF0000">
              <a:alpha val="989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nvGrpSpPr>
          <p:cNvPr id="25" name="群組 24">
            <a:extLst>
              <a:ext uri="{FF2B5EF4-FFF2-40B4-BE49-F238E27FC236}">
                <a16:creationId xmlns:a16="http://schemas.microsoft.com/office/drawing/2014/main" id="{B3EA58BB-473A-F787-AE5F-BD15F3856D70}"/>
              </a:ext>
            </a:extLst>
          </p:cNvPr>
          <p:cNvGrpSpPr/>
          <p:nvPr/>
        </p:nvGrpSpPr>
        <p:grpSpPr>
          <a:xfrm>
            <a:off x="1247356" y="2187364"/>
            <a:ext cx="3738100" cy="1872997"/>
            <a:chOff x="1247356" y="2187364"/>
            <a:chExt cx="3738100" cy="1872997"/>
          </a:xfrm>
        </p:grpSpPr>
        <p:sp>
          <p:nvSpPr>
            <p:cNvPr id="23" name="矩形 22">
              <a:extLst>
                <a:ext uri="{FF2B5EF4-FFF2-40B4-BE49-F238E27FC236}">
                  <a16:creationId xmlns:a16="http://schemas.microsoft.com/office/drawing/2014/main" id="{80686CF5-BE2D-FA95-F9C8-2805F9DCB0CF}"/>
                </a:ext>
              </a:extLst>
            </p:cNvPr>
            <p:cNvSpPr/>
            <p:nvPr/>
          </p:nvSpPr>
          <p:spPr>
            <a:xfrm>
              <a:off x="1247356" y="2187364"/>
              <a:ext cx="3738100" cy="480252"/>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24" name="向下箭號 23">
              <a:extLst>
                <a:ext uri="{FF2B5EF4-FFF2-40B4-BE49-F238E27FC236}">
                  <a16:creationId xmlns:a16="http://schemas.microsoft.com/office/drawing/2014/main" id="{49FEC497-0B0A-833B-33A4-ED83D11D0CD5}"/>
                </a:ext>
              </a:extLst>
            </p:cNvPr>
            <p:cNvSpPr/>
            <p:nvPr/>
          </p:nvSpPr>
          <p:spPr>
            <a:xfrm>
              <a:off x="3533273" y="2667616"/>
              <a:ext cx="194865" cy="1392745"/>
            </a:xfrm>
            <a:prstGeom prst="downArrow">
              <a:avLst/>
            </a:prstGeom>
            <a:solidFill>
              <a:schemeClr val="accent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heckerboard(across)">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a:t>Feature Detection and Matching</a:t>
            </a:r>
            <a:endParaRPr lang="zh-TW" altLang="en-US"/>
          </a:p>
        </p:txBody>
      </p:sp>
      <p:sp>
        <p:nvSpPr>
          <p:cNvPr id="3" name="內容版面配置區 2"/>
          <p:cNvSpPr>
            <a:spLocks noGrp="1"/>
          </p:cNvSpPr>
          <p:nvPr>
            <p:ph idx="1"/>
          </p:nvPr>
        </p:nvSpPr>
        <p:spPr/>
        <p:txBody>
          <a:bodyPr>
            <a:normAutofit/>
          </a:bodyPr>
          <a:lstStyle/>
          <a:p>
            <a:r>
              <a:rPr lang="en-US" altLang="zh-TW" b="1">
                <a:solidFill>
                  <a:srgbClr val="0070C0"/>
                </a:solidFill>
              </a:rPr>
              <a:t>7.1 Points and patches</a:t>
            </a:r>
          </a:p>
          <a:p>
            <a:r>
              <a:rPr lang="en-US" altLang="zh-TW"/>
              <a:t>7.2 Edges</a:t>
            </a:r>
            <a:r>
              <a:rPr lang="zh-TW" altLang="en-US"/>
              <a:t> </a:t>
            </a:r>
            <a:r>
              <a:rPr lang="en-US" altLang="zh-TW"/>
              <a:t>and contours</a:t>
            </a:r>
          </a:p>
          <a:p>
            <a:r>
              <a:rPr lang="en-US" altLang="zh-TW"/>
              <a:t>7.3 Lines and vanishing points</a:t>
            </a:r>
          </a:p>
          <a:p>
            <a:r>
              <a:rPr lang="en-US" altLang="zh-TW"/>
              <a:t>7.4 Segmentation</a:t>
            </a:r>
            <a:endParaRPr lang="zh-TW" altLang="en-US"/>
          </a:p>
          <a:p>
            <a:endParaRPr lang="zh-TW" altLang="en-US"/>
          </a:p>
        </p:txBody>
      </p:sp>
      <p:sp>
        <p:nvSpPr>
          <p:cNvPr id="4" name="投影片編號版面配置區 3">
            <a:extLst>
              <a:ext uri="{FF2B5EF4-FFF2-40B4-BE49-F238E27FC236}">
                <a16:creationId xmlns:a16="http://schemas.microsoft.com/office/drawing/2014/main" id="{337560EA-58CC-AF9B-A660-3D35F7A975D5}"/>
              </a:ext>
            </a:extLst>
          </p:cNvPr>
          <p:cNvSpPr>
            <a:spLocks noGrp="1"/>
          </p:cNvSpPr>
          <p:nvPr>
            <p:ph type="sldNum" sz="quarter" idx="12"/>
          </p:nvPr>
        </p:nvSpPr>
        <p:spPr/>
        <p:txBody>
          <a:bodyPr/>
          <a:lstStyle/>
          <a:p>
            <a:fld id="{1336BF6D-2D3A-41BA-8F36-2BF2F35F56ED}" type="slidenum">
              <a:rPr lang="zh-TW" altLang="en-US" smtClean="0"/>
              <a:pPr/>
              <a:t>8</a:t>
            </a:fld>
            <a:endParaRPr lang="zh-TW" altLang="en-US"/>
          </a:p>
        </p:txBody>
      </p:sp>
    </p:spTree>
    <p:extLst>
      <p:ext uri="{BB962C8B-B14F-4D97-AF65-F5344CB8AC3E}">
        <p14:creationId xmlns:p14="http://schemas.microsoft.com/office/powerpoint/2010/main" val="57795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EF437-E50C-3A13-2E73-5B1B24A6777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1DCE2DB-7096-E269-C579-034279169B6D}"/>
              </a:ext>
            </a:extLst>
          </p:cNvPr>
          <p:cNvSpPr>
            <a:spLocks noGrp="1"/>
          </p:cNvSpPr>
          <p:nvPr>
            <p:ph type="title"/>
          </p:nvPr>
        </p:nvSpPr>
        <p:spPr/>
        <p:txBody>
          <a:bodyPr/>
          <a:lstStyle/>
          <a:p>
            <a:r>
              <a:rPr lang="en-US" altLang="zh-TW" dirty="0"/>
              <a:t>7.3.1 Successive Approximation</a:t>
            </a:r>
            <a:endParaRPr lang="zh-TW" altLang="en-US" dirty="0"/>
          </a:p>
        </p:txBody>
      </p:sp>
      <p:pic>
        <p:nvPicPr>
          <p:cNvPr id="1026" name="Picture 2">
            <a:extLst>
              <a:ext uri="{FF2B5EF4-FFF2-40B4-BE49-F238E27FC236}">
                <a16:creationId xmlns:a16="http://schemas.microsoft.com/office/drawing/2014/main" id="{A8DAF56E-8085-8A01-14AE-7065CB41C4F4}"/>
              </a:ext>
            </a:extLst>
          </p:cNvPr>
          <p:cNvPicPr>
            <a:picLocks noChangeAspect="1" noChangeArrowheads="1"/>
          </p:cNvPicPr>
          <p:nvPr/>
        </p:nvPicPr>
        <p:blipFill>
          <a:blip r:embed="rId3" cstate="print"/>
          <a:srcRect/>
          <a:stretch>
            <a:fillRect/>
          </a:stretch>
        </p:blipFill>
        <p:spPr bwMode="auto">
          <a:xfrm>
            <a:off x="0" y="4001138"/>
            <a:ext cx="7261412" cy="2849096"/>
          </a:xfrm>
          <a:prstGeom prst="rect">
            <a:avLst/>
          </a:prstGeom>
          <a:noFill/>
          <a:ln w="9525">
            <a:noFill/>
            <a:miter lim="800000"/>
            <a:headEnd/>
            <a:tailEnd/>
          </a:ln>
          <a:effectLst/>
        </p:spPr>
      </p:pic>
      <p:sp>
        <p:nvSpPr>
          <p:cNvPr id="4" name="投影片編號版面配置區 3">
            <a:extLst>
              <a:ext uri="{FF2B5EF4-FFF2-40B4-BE49-F238E27FC236}">
                <a16:creationId xmlns:a16="http://schemas.microsoft.com/office/drawing/2014/main" id="{C5417D97-E7F3-3507-6C3C-CDEEFE143A2F}"/>
              </a:ext>
            </a:extLst>
          </p:cNvPr>
          <p:cNvSpPr>
            <a:spLocks noGrp="1"/>
          </p:cNvSpPr>
          <p:nvPr>
            <p:ph type="sldNum" sz="quarter" idx="12"/>
          </p:nvPr>
        </p:nvSpPr>
        <p:spPr/>
        <p:txBody>
          <a:bodyPr/>
          <a:lstStyle/>
          <a:p>
            <a:fld id="{1336BF6D-2D3A-41BA-8F36-2BF2F35F56ED}" type="slidenum">
              <a:rPr lang="zh-TW" altLang="en-US" smtClean="0"/>
              <a:pPr/>
              <a:t>80</a:t>
            </a:fld>
            <a:endParaRPr lang="zh-TW" altLang="en-US" dirty="0"/>
          </a:p>
        </p:txBody>
      </p:sp>
      <p:sp>
        <p:nvSpPr>
          <p:cNvPr id="7" name="文字方塊 6">
            <a:extLst>
              <a:ext uri="{FF2B5EF4-FFF2-40B4-BE49-F238E27FC236}">
                <a16:creationId xmlns:a16="http://schemas.microsoft.com/office/drawing/2014/main" id="{3AE0BBAE-2053-5B46-60EC-B5DFBA211672}"/>
              </a:ext>
            </a:extLst>
          </p:cNvPr>
          <p:cNvSpPr txBox="1"/>
          <p:nvPr/>
        </p:nvSpPr>
        <p:spPr>
          <a:xfrm>
            <a:off x="0" y="-48141"/>
            <a:ext cx="6858000" cy="369332"/>
          </a:xfrm>
          <a:prstGeom prst="rect">
            <a:avLst/>
          </a:prstGeom>
          <a:noFill/>
        </p:spPr>
        <p:txBody>
          <a:bodyPr wrap="square">
            <a:spAutoFit/>
          </a:bodyPr>
          <a:lstStyle/>
          <a:p>
            <a:r>
              <a:rPr lang="zh-TW" altLang="en-US" dirty="0">
                <a:hlinkClick r:id="rId4"/>
              </a:rPr>
              <a:t>https://www.geeksforgeeks.org/b-spline-curve-in-computer-graphics/</a:t>
            </a:r>
            <a:endParaRPr lang="zh-TW" altLang="en-US" dirty="0"/>
          </a:p>
        </p:txBody>
      </p:sp>
      <p:sp>
        <p:nvSpPr>
          <p:cNvPr id="12" name="內容版面配置區 2">
            <a:extLst>
              <a:ext uri="{FF2B5EF4-FFF2-40B4-BE49-F238E27FC236}">
                <a16:creationId xmlns:a16="http://schemas.microsoft.com/office/drawing/2014/main" id="{637908B0-81C8-840B-A5B3-00F27C00265F}"/>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dirty="0"/>
              <a:t>Line simplification:</a:t>
            </a:r>
          </a:p>
          <a:p>
            <a:pPr lvl="1"/>
            <a:r>
              <a:rPr lang="en-US" altLang="zh-TW" dirty="0"/>
              <a:t>Piecewise-linear polyline</a:t>
            </a:r>
          </a:p>
          <a:p>
            <a:pPr lvl="1"/>
            <a:r>
              <a:rPr lang="en-US" altLang="zh-TW" dirty="0"/>
              <a:t>B-spline curve</a:t>
            </a:r>
          </a:p>
          <a:p>
            <a:endParaRPr lang="zh-TW" altLang="en-US" dirty="0"/>
          </a:p>
        </p:txBody>
      </p:sp>
      <p:grpSp>
        <p:nvGrpSpPr>
          <p:cNvPr id="9" name="群組 8">
            <a:extLst>
              <a:ext uri="{FF2B5EF4-FFF2-40B4-BE49-F238E27FC236}">
                <a16:creationId xmlns:a16="http://schemas.microsoft.com/office/drawing/2014/main" id="{77CDB7FC-9A77-310B-BB23-52E4F378EA99}"/>
              </a:ext>
            </a:extLst>
          </p:cNvPr>
          <p:cNvGrpSpPr/>
          <p:nvPr/>
        </p:nvGrpSpPr>
        <p:grpSpPr>
          <a:xfrm>
            <a:off x="1217780" y="2544040"/>
            <a:ext cx="4522272" cy="876614"/>
            <a:chOff x="1217780" y="2544040"/>
            <a:chExt cx="4522272" cy="876614"/>
          </a:xfrm>
        </p:grpSpPr>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862A5DA9-11E5-7AE1-3EC4-2B447FF4A9D8}"/>
                    </a:ext>
                  </a:extLst>
                </p:cNvPr>
                <p:cNvSpPr txBox="1"/>
                <p:nvPr/>
              </p:nvSpPr>
              <p:spPr>
                <a:xfrm>
                  <a:off x="3403948" y="2544040"/>
                  <a:ext cx="2336104" cy="8487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rPr>
                          <m:t>𝐵</m:t>
                        </m:r>
                        <m:d>
                          <m:dPr>
                            <m:ctrlPr>
                              <a:rPr lang="zh-TW" altLang="en-US" i="1">
                                <a:solidFill>
                                  <a:srgbClr val="836967"/>
                                </a:solidFill>
                                <a:latin typeface="Cambria Math" panose="02040503050406030204" pitchFamily="18" charset="0"/>
                              </a:rPr>
                            </m:ctrlPr>
                          </m:dPr>
                          <m:e>
                            <m:r>
                              <a:rPr lang="zh-TW" altLang="en-US" i="1">
                                <a:latin typeface="Cambria Math" panose="02040503050406030204" pitchFamily="18" charset="0"/>
                              </a:rPr>
                              <m:t>𝑡</m:t>
                            </m:r>
                          </m:e>
                        </m:d>
                        <m:r>
                          <a:rPr lang="zh-TW" altLang="en-US" i="0">
                            <a:latin typeface="Cambria Math" panose="02040503050406030204" pitchFamily="18" charset="0"/>
                          </a:rPr>
                          <m:t>=</m:t>
                        </m:r>
                        <m:nary>
                          <m:naryPr>
                            <m:chr m:val="∑"/>
                            <m:limLoc m:val="undOvr"/>
                            <m:ctrlPr>
                              <a:rPr lang="zh-TW" altLang="en-US" i="1">
                                <a:latin typeface="Cambria Math" panose="02040503050406030204" pitchFamily="18" charset="0"/>
                              </a:rPr>
                            </m:ctrlPr>
                          </m:naryPr>
                          <m:sub>
                            <m:r>
                              <a:rPr lang="zh-TW" altLang="en-US" i="1">
                                <a:latin typeface="Cambria Math" panose="02040503050406030204" pitchFamily="18" charset="0"/>
                              </a:rPr>
                              <m:t>𝑖</m:t>
                            </m:r>
                            <m:r>
                              <a:rPr lang="zh-TW" altLang="en-US" i="0">
                                <a:latin typeface="Cambria Math" panose="02040503050406030204" pitchFamily="18" charset="0"/>
                              </a:rPr>
                              <m:t>=0</m:t>
                            </m:r>
                          </m:sub>
                          <m:sup>
                            <m:r>
                              <a:rPr lang="zh-TW" altLang="en-US" i="1">
                                <a:latin typeface="Cambria Math" panose="02040503050406030204" pitchFamily="18" charset="0"/>
                              </a:rPr>
                              <m:t>𝑛</m:t>
                            </m:r>
                          </m:sup>
                          <m:e>
                            <m:sSub>
                              <m:sSubPr>
                                <m:ctrlPr>
                                  <a:rPr lang="zh-TW" altLang="en-US" i="1">
                                    <a:solidFill>
                                      <a:srgbClr val="836967"/>
                                    </a:solidFill>
                                    <a:latin typeface="Cambria Math" panose="02040503050406030204" pitchFamily="18" charset="0"/>
                                  </a:rPr>
                                </m:ctrlPr>
                              </m:sSubPr>
                              <m:e>
                                <m:r>
                                  <a:rPr lang="zh-TW" altLang="en-US" i="1">
                                    <a:latin typeface="Cambria Math" panose="02040503050406030204" pitchFamily="18" charset="0"/>
                                  </a:rPr>
                                  <m:t>𝑃</m:t>
                                </m:r>
                              </m:e>
                              <m:sub>
                                <m:r>
                                  <a:rPr lang="zh-TW" altLang="en-US" i="1">
                                    <a:latin typeface="Cambria Math" panose="02040503050406030204" pitchFamily="18" charset="0"/>
                                  </a:rPr>
                                  <m:t>𝑖</m:t>
                                </m:r>
                              </m:sub>
                            </m:sSub>
                            <m:r>
                              <a:rPr lang="zh-TW" altLang="en-US" i="0">
                                <a:latin typeface="Cambria Math" panose="02040503050406030204" pitchFamily="18" charset="0"/>
                              </a:rPr>
                              <m:t>​</m:t>
                            </m:r>
                            <m:sSub>
                              <m:sSubPr>
                                <m:ctrlPr>
                                  <a:rPr lang="zh-TW" altLang="en-US" i="1">
                                    <a:solidFill>
                                      <a:srgbClr val="836967"/>
                                    </a:solidFill>
                                    <a:latin typeface="Cambria Math" panose="02040503050406030204" pitchFamily="18" charset="0"/>
                                  </a:rPr>
                                </m:ctrlPr>
                              </m:sSubPr>
                              <m:e>
                                <m:r>
                                  <a:rPr lang="zh-TW" altLang="en-US" i="1">
                                    <a:latin typeface="Cambria Math" panose="02040503050406030204" pitchFamily="18" charset="0"/>
                                  </a:rPr>
                                  <m:t>𝑁</m:t>
                                </m:r>
                              </m:e>
                              <m:sub>
                                <m:r>
                                  <a:rPr lang="zh-TW" altLang="en-US" i="1">
                                    <a:latin typeface="Cambria Math" panose="02040503050406030204" pitchFamily="18" charset="0"/>
                                  </a:rPr>
                                  <m:t>𝑖</m:t>
                                </m:r>
                                <m:r>
                                  <a:rPr lang="zh-TW" altLang="en-US" i="0">
                                    <a:latin typeface="Cambria Math" panose="02040503050406030204" pitchFamily="18" charset="0"/>
                                  </a:rPr>
                                  <m:t>,</m:t>
                                </m:r>
                                <m:r>
                                  <a:rPr lang="zh-TW" altLang="en-US" i="1">
                                    <a:latin typeface="Cambria Math" panose="02040503050406030204" pitchFamily="18" charset="0"/>
                                  </a:rPr>
                                  <m:t>𝑘</m:t>
                                </m:r>
                              </m:sub>
                            </m:sSub>
                            <m:r>
                              <a:rPr lang="zh-TW" altLang="en-US" i="0">
                                <a:latin typeface="Cambria Math" panose="02040503050406030204" pitchFamily="18" charset="0"/>
                              </a:rPr>
                              <m:t>​</m:t>
                            </m:r>
                            <m:r>
                              <a:rPr lang="zh-TW" altLang="en-US" i="0">
                                <a:latin typeface="Cambria Math" panose="02040503050406030204" pitchFamily="18" charset="0"/>
                              </a:rPr>
                              <m:t>(</m:t>
                            </m:r>
                            <m:r>
                              <a:rPr lang="zh-TW" altLang="en-US" i="1">
                                <a:latin typeface="Cambria Math" panose="02040503050406030204" pitchFamily="18" charset="0"/>
                              </a:rPr>
                              <m:t>𝑡</m:t>
                            </m:r>
                            <m:r>
                              <a:rPr lang="zh-TW" altLang="en-US" i="0">
                                <a:latin typeface="Cambria Math" panose="02040503050406030204" pitchFamily="18" charset="0"/>
                              </a:rPr>
                              <m:t>)</m:t>
                            </m:r>
                          </m:e>
                        </m:nary>
                      </m:oMath>
                    </m:oMathPara>
                  </a14:m>
                  <a:endParaRPr lang="zh-TW" altLang="en-US" dirty="0"/>
                </a:p>
              </p:txBody>
            </p:sp>
          </mc:Choice>
          <mc:Fallback xmlns="">
            <p:sp>
              <p:nvSpPr>
                <p:cNvPr id="6" name="文字方塊 5">
                  <a:extLst>
                    <a:ext uri="{FF2B5EF4-FFF2-40B4-BE49-F238E27FC236}">
                      <a16:creationId xmlns:a16="http://schemas.microsoft.com/office/drawing/2014/main" id="{71D53174-AF81-ED2D-034F-C7D09C451AEB}"/>
                    </a:ext>
                  </a:extLst>
                </p:cNvPr>
                <p:cNvSpPr txBox="1">
                  <a:spLocks noRot="1" noChangeAspect="1" noMove="1" noResize="1" noEditPoints="1" noAdjustHandles="1" noChangeArrowheads="1" noChangeShapeType="1" noTextEdit="1"/>
                </p:cNvSpPr>
                <p:nvPr/>
              </p:nvSpPr>
              <p:spPr>
                <a:xfrm>
                  <a:off x="3403948" y="2544040"/>
                  <a:ext cx="2336104" cy="848758"/>
                </a:xfrm>
                <a:prstGeom prst="rect">
                  <a:avLst/>
                </a:prstGeom>
                <a:blipFill>
                  <a:blip r:embed="rId8"/>
                  <a:stretch>
                    <a:fillRect t="-100000" b="-152941"/>
                  </a:stretch>
                </a:blipFill>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D57DEC3A-9E01-D2FB-8F10-C500119B30A0}"/>
                </a:ext>
              </a:extLst>
            </p:cNvPr>
            <p:cNvSpPr txBox="1"/>
            <p:nvPr/>
          </p:nvSpPr>
          <p:spPr>
            <a:xfrm>
              <a:off x="1217780" y="3051322"/>
              <a:ext cx="3273878" cy="369332"/>
            </a:xfrm>
            <a:prstGeom prst="rect">
              <a:avLst/>
            </a:prstGeom>
            <a:noFill/>
          </p:spPr>
          <p:txBody>
            <a:bodyPr wrap="square">
              <a:spAutoFit/>
            </a:bodyPr>
            <a:lstStyle/>
            <a:p>
              <a:r>
                <a:rPr lang="en-US" altLang="zh-TW" dirty="0"/>
                <a:t>B-spline: Basis Function Spline</a:t>
              </a:r>
              <a:endParaRPr lang="zh-TW" altLang="en-US" dirty="0"/>
            </a:p>
          </p:txBody>
        </p:sp>
      </p:grpSp>
      <p:grpSp>
        <p:nvGrpSpPr>
          <p:cNvPr id="16" name="群組 15">
            <a:extLst>
              <a:ext uri="{FF2B5EF4-FFF2-40B4-BE49-F238E27FC236}">
                <a16:creationId xmlns:a16="http://schemas.microsoft.com/office/drawing/2014/main" id="{0B4F6A68-6D57-C6D9-B126-92925DB46357}"/>
              </a:ext>
            </a:extLst>
          </p:cNvPr>
          <p:cNvGrpSpPr/>
          <p:nvPr/>
        </p:nvGrpSpPr>
        <p:grpSpPr>
          <a:xfrm>
            <a:off x="5033582" y="4152211"/>
            <a:ext cx="923085" cy="388863"/>
            <a:chOff x="5033582" y="4152211"/>
            <a:chExt cx="923085" cy="388863"/>
          </a:xfrm>
        </p:grpSpPr>
        <p:sp>
          <p:nvSpPr>
            <p:cNvPr id="14" name="橢圓 13">
              <a:extLst>
                <a:ext uri="{FF2B5EF4-FFF2-40B4-BE49-F238E27FC236}">
                  <a16:creationId xmlns:a16="http://schemas.microsoft.com/office/drawing/2014/main" id="{19513281-1D92-C1AE-69B1-9D0358DD5B9A}"/>
                </a:ext>
              </a:extLst>
            </p:cNvPr>
            <p:cNvSpPr/>
            <p:nvPr/>
          </p:nvSpPr>
          <p:spPr>
            <a:xfrm>
              <a:off x="5648624" y="4152211"/>
              <a:ext cx="308043" cy="252792"/>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5" name="橢圓 14">
              <a:extLst>
                <a:ext uri="{FF2B5EF4-FFF2-40B4-BE49-F238E27FC236}">
                  <a16:creationId xmlns:a16="http://schemas.microsoft.com/office/drawing/2014/main" id="{CF56FE72-A3F9-C146-030C-D86D4D92B842}"/>
                </a:ext>
              </a:extLst>
            </p:cNvPr>
            <p:cNvSpPr/>
            <p:nvPr/>
          </p:nvSpPr>
          <p:spPr>
            <a:xfrm>
              <a:off x="5033582" y="4288282"/>
              <a:ext cx="308043" cy="252792"/>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sp>
        <p:nvSpPr>
          <p:cNvPr id="18" name="矩形 17">
            <a:extLst>
              <a:ext uri="{FF2B5EF4-FFF2-40B4-BE49-F238E27FC236}">
                <a16:creationId xmlns:a16="http://schemas.microsoft.com/office/drawing/2014/main" id="{D38BFF34-F9D8-C2B1-7F67-AEA49DDDBFDD}"/>
              </a:ext>
            </a:extLst>
          </p:cNvPr>
          <p:cNvSpPr/>
          <p:nvPr/>
        </p:nvSpPr>
        <p:spPr>
          <a:xfrm>
            <a:off x="4954281" y="6276068"/>
            <a:ext cx="2356118" cy="331406"/>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9" name="矩形 18">
            <a:extLst>
              <a:ext uri="{FF2B5EF4-FFF2-40B4-BE49-F238E27FC236}">
                <a16:creationId xmlns:a16="http://schemas.microsoft.com/office/drawing/2014/main" id="{61EE27DF-EC5E-C2F7-17CB-EF6B4876045A}"/>
              </a:ext>
            </a:extLst>
          </p:cNvPr>
          <p:cNvSpPr/>
          <p:nvPr/>
        </p:nvSpPr>
        <p:spPr>
          <a:xfrm>
            <a:off x="4733123" y="4039692"/>
            <a:ext cx="2139043" cy="1658979"/>
          </a:xfrm>
          <a:prstGeom prst="rect">
            <a:avLst/>
          </a:prstGeom>
          <a:solidFill>
            <a:srgbClr val="92D050">
              <a:alpha val="989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pic>
        <p:nvPicPr>
          <p:cNvPr id="10" name="Picture 4" descr="Lightbox">
            <a:extLst>
              <a:ext uri="{FF2B5EF4-FFF2-40B4-BE49-F238E27FC236}">
                <a16:creationId xmlns:a16="http://schemas.microsoft.com/office/drawing/2014/main" id="{4ECDDB34-4DE4-0979-D3B3-D9642F6DE7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503" y="3478946"/>
            <a:ext cx="3886679" cy="22024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ightbox">
            <a:extLst>
              <a:ext uri="{FF2B5EF4-FFF2-40B4-BE49-F238E27FC236}">
                <a16:creationId xmlns:a16="http://schemas.microsoft.com/office/drawing/2014/main" id="{D434D63E-1536-9C01-5905-AF045AC2B2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5182" y="3500936"/>
            <a:ext cx="3876075" cy="2196443"/>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a:extLst>
              <a:ext uri="{FF2B5EF4-FFF2-40B4-BE49-F238E27FC236}">
                <a16:creationId xmlns:a16="http://schemas.microsoft.com/office/drawing/2014/main" id="{DE951E49-A48E-2C2A-F156-2693EAEF889D}"/>
              </a:ext>
            </a:extLst>
          </p:cNvPr>
          <p:cNvSpPr/>
          <p:nvPr/>
        </p:nvSpPr>
        <p:spPr>
          <a:xfrm>
            <a:off x="1274588" y="2764536"/>
            <a:ext cx="2129360" cy="369332"/>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1406141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7.3.2 Hough Transforms (1/4)</a:t>
            </a:r>
            <a:endParaRPr lang="zh-TW" altLang="en-US" dirty="0"/>
          </a:p>
        </p:txBody>
      </p:sp>
      <p:sp>
        <p:nvSpPr>
          <p:cNvPr id="3" name="內容版面配置區 2"/>
          <p:cNvSpPr>
            <a:spLocks noGrp="1"/>
          </p:cNvSpPr>
          <p:nvPr>
            <p:ph idx="1"/>
          </p:nvPr>
        </p:nvSpPr>
        <p:spPr/>
        <p:txBody>
          <a:bodyPr/>
          <a:lstStyle/>
          <a:p>
            <a:r>
              <a:rPr lang="en-US" altLang="zh-TW" dirty="0"/>
              <a:t>Original Hough transforms:</a:t>
            </a:r>
            <a:endParaRPr lang="zh-TW" altLang="en-US" dirty="0"/>
          </a:p>
        </p:txBody>
      </p:sp>
      <p:pic>
        <p:nvPicPr>
          <p:cNvPr id="5" name="圖片 4"/>
          <p:cNvPicPr>
            <a:picLocks noChangeAspect="1"/>
          </p:cNvPicPr>
          <p:nvPr/>
        </p:nvPicPr>
        <p:blipFill>
          <a:blip r:embed="rId3"/>
          <a:stretch>
            <a:fillRect/>
          </a:stretch>
        </p:blipFill>
        <p:spPr>
          <a:xfrm>
            <a:off x="287524" y="2281873"/>
            <a:ext cx="8568952" cy="3844290"/>
          </a:xfrm>
          <a:prstGeom prst="rect">
            <a:avLst/>
          </a:prstGeom>
        </p:spPr>
      </p:pic>
      <p:sp>
        <p:nvSpPr>
          <p:cNvPr id="6" name="投影片編號版面配置區 5">
            <a:extLst>
              <a:ext uri="{FF2B5EF4-FFF2-40B4-BE49-F238E27FC236}">
                <a16:creationId xmlns:a16="http://schemas.microsoft.com/office/drawing/2014/main" id="{EB39D773-24E6-CE75-5D94-B372B60184F6}"/>
              </a:ext>
            </a:extLst>
          </p:cNvPr>
          <p:cNvSpPr>
            <a:spLocks noGrp="1"/>
          </p:cNvSpPr>
          <p:nvPr>
            <p:ph type="sldNum" sz="quarter" idx="12"/>
          </p:nvPr>
        </p:nvSpPr>
        <p:spPr/>
        <p:txBody>
          <a:bodyPr/>
          <a:lstStyle/>
          <a:p>
            <a:fld id="{1336BF6D-2D3A-41BA-8F36-2BF2F35F56ED}" type="slidenum">
              <a:rPr lang="zh-TW" altLang="en-US" smtClean="0"/>
              <a:pPr/>
              <a:t>81</a:t>
            </a:fld>
            <a:endParaRPr lang="zh-TW" altLang="en-US" dirty="0"/>
          </a:p>
        </p:txBody>
      </p:sp>
      <p:sp>
        <p:nvSpPr>
          <p:cNvPr id="8" name="內容版面配置區 20">
            <a:extLst>
              <a:ext uri="{FF2B5EF4-FFF2-40B4-BE49-F238E27FC236}">
                <a16:creationId xmlns:a16="http://schemas.microsoft.com/office/drawing/2014/main" id="{2FDA7FF0-A7A2-D79A-D0E2-6AC0A2F5336D}"/>
              </a:ext>
            </a:extLst>
          </p:cNvPr>
          <p:cNvSpPr txBox="1">
            <a:spLocks noChangeArrowheads="1"/>
          </p:cNvSpPr>
          <p:nvPr/>
        </p:nvSpPr>
        <p:spPr>
          <a:xfrm>
            <a:off x="4362106" y="4829191"/>
            <a:ext cx="2870172" cy="621115"/>
          </a:xfrm>
          <a:prstGeom prst="rect">
            <a:avLst/>
          </a:prstGeom>
          <a:solidFill>
            <a:srgbClr val="FFFF00">
              <a:alpha val="16000"/>
            </a:srgbClr>
          </a:solidFill>
          <a:ln>
            <a:solidFill>
              <a:schemeClr val="dk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Wingdings" panose="05000000000000000000" pitchFamily="2" charset="2"/>
              <a:buNone/>
            </a:pPr>
            <a:r>
              <a:rPr lang="en-US" altLang="zh-TW" sz="2800" b="1" dirty="0">
                <a:solidFill>
                  <a:srgbClr val="FF0000"/>
                </a:solidFill>
              </a:rPr>
              <a:t>accumulator array</a:t>
            </a:r>
            <a:endParaRPr lang="zh-TW" altLang="en-US" sz="2800"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8AE4CD-F227-4A16-8976-76307078D8C2}"/>
              </a:ext>
            </a:extLst>
          </p:cNvPr>
          <p:cNvSpPr>
            <a:spLocks noGrp="1"/>
          </p:cNvSpPr>
          <p:nvPr>
            <p:ph type="title"/>
          </p:nvPr>
        </p:nvSpPr>
        <p:spPr/>
        <p:txBody>
          <a:bodyPr/>
          <a:lstStyle/>
          <a:p>
            <a:r>
              <a:rPr lang="en-US" altLang="zh-TW"/>
              <a:t>Hough Transforms (2/4)</a:t>
            </a:r>
            <a:endParaRPr lang="zh-TW" altLang="en-US"/>
          </a:p>
        </p:txBody>
      </p:sp>
      <p:sp>
        <p:nvSpPr>
          <p:cNvPr id="3" name="投影片編號版面配置區 2">
            <a:extLst>
              <a:ext uri="{FF2B5EF4-FFF2-40B4-BE49-F238E27FC236}">
                <a16:creationId xmlns:a16="http://schemas.microsoft.com/office/drawing/2014/main" id="{A78588AA-A5E8-0BC1-3A85-670A7CE59FFD}"/>
              </a:ext>
            </a:extLst>
          </p:cNvPr>
          <p:cNvSpPr>
            <a:spLocks noGrp="1"/>
          </p:cNvSpPr>
          <p:nvPr>
            <p:ph type="sldNum" sz="quarter" idx="12"/>
          </p:nvPr>
        </p:nvSpPr>
        <p:spPr/>
        <p:txBody>
          <a:bodyPr/>
          <a:lstStyle/>
          <a:p>
            <a:fld id="{1336BF6D-2D3A-41BA-8F36-2BF2F35F56ED}" type="slidenum">
              <a:rPr lang="zh-TW" altLang="en-US" smtClean="0"/>
              <a:pPr/>
              <a:t>82</a:t>
            </a:fld>
            <a:endParaRPr lang="zh-TW" altLang="en-US" dirty="0"/>
          </a:p>
        </p:txBody>
      </p:sp>
      <mc:AlternateContent xmlns:mc="http://schemas.openxmlformats.org/markup-compatibility/2006" xmlns:a14="http://schemas.microsoft.com/office/drawing/2010/main">
        <mc:Choice Requires="a14">
          <p:sp>
            <p:nvSpPr>
              <p:cNvPr id="7" name="內容版面配置區 2">
                <a:extLst>
                  <a:ext uri="{FF2B5EF4-FFF2-40B4-BE49-F238E27FC236}">
                    <a16:creationId xmlns:a16="http://schemas.microsoft.com/office/drawing/2014/main" id="{B7C4822A-F379-7D59-70FF-CCB9A17D18B8}"/>
                  </a:ext>
                </a:extLst>
              </p:cNvPr>
              <p:cNvSpPr>
                <a:spLocks noGrp="1"/>
              </p:cNvSpPr>
              <p:nvPr>
                <p:ph idx="1"/>
              </p:nvPr>
            </p:nvSpPr>
            <p:spPr/>
            <p:txBody>
              <a:bodyPr/>
              <a:lstStyle/>
              <a:p>
                <a:r>
                  <a:rPr lang="en-US" altLang="zh-TW" dirty="0"/>
                  <a:t>A straight line can be represented as</a:t>
                </a:r>
              </a:p>
              <a:p>
                <a:pPr marL="457200" lvl="1" indent="0" algn="ctr">
                  <a:buNone/>
                </a:pPr>
                <a14:m>
                  <m:oMathPara xmlns:m="http://schemas.openxmlformats.org/officeDocument/2006/math">
                    <m:oMathParaPr>
                      <m:jc m:val="centerGroup"/>
                    </m:oMathParaPr>
                    <m:oMath xmlns:m="http://schemas.openxmlformats.org/officeDocument/2006/math">
                      <m:r>
                        <a:rPr kumimoji="1" lang="en-US" altLang="zh-TW" i="1" dirty="0" smtClean="0">
                          <a:latin typeface="Cambria Math" panose="02040503050406030204" pitchFamily="18" charset="0"/>
                        </a:rPr>
                        <m:t>𝑦</m:t>
                      </m:r>
                      <m:r>
                        <a:rPr kumimoji="1" lang="en-US" altLang="zh-TW" i="1" dirty="0" smtClean="0">
                          <a:latin typeface="Cambria Math" panose="02040503050406030204" pitchFamily="18" charset="0"/>
                        </a:rPr>
                        <m:t>=</m:t>
                      </m:r>
                      <m:r>
                        <a:rPr kumimoji="1" lang="en-US" altLang="zh-TW" i="1" dirty="0" smtClean="0">
                          <a:latin typeface="Cambria Math" panose="02040503050406030204" pitchFamily="18" charset="0"/>
                        </a:rPr>
                        <m:t>𝑚𝑥</m:t>
                      </m:r>
                      <m:r>
                        <a:rPr kumimoji="1" lang="en-US" altLang="zh-TW" i="1" dirty="0" smtClean="0">
                          <a:latin typeface="Cambria Math" panose="02040503050406030204" pitchFamily="18" charset="0"/>
                        </a:rPr>
                        <m:t>+</m:t>
                      </m:r>
                      <m:r>
                        <a:rPr kumimoji="1" lang="en-US" altLang="zh-TW" i="1" dirty="0" smtClean="0">
                          <a:latin typeface="Cambria Math" panose="02040503050406030204" pitchFamily="18" charset="0"/>
                        </a:rPr>
                        <m:t>𝑏</m:t>
                      </m:r>
                    </m:oMath>
                  </m:oMathPara>
                </a14:m>
                <a:endParaRPr kumimoji="1" lang="en-US" altLang="zh-TW" dirty="0"/>
              </a:p>
              <a:p>
                <a:pPr lvl="1"/>
                <a:r>
                  <a:rPr kumimoji="1" lang="en-US" altLang="zh-TW" b="1" u="sng" dirty="0">
                    <a:solidFill>
                      <a:srgbClr val="FF0000"/>
                    </a:solidFill>
                  </a:rPr>
                  <a:t>Fails</a:t>
                </a:r>
                <a:r>
                  <a:rPr kumimoji="1" lang="en-US" altLang="zh-TW" dirty="0"/>
                  <a:t> in case of </a:t>
                </a:r>
                <a:r>
                  <a:rPr kumimoji="1" lang="en-US" altLang="zh-TW" b="1" u="sng" dirty="0"/>
                  <a:t>vertical</a:t>
                </a:r>
                <a:r>
                  <a:rPr kumimoji="1" lang="en-US" altLang="zh-TW" dirty="0"/>
                  <a:t> lines</a:t>
                </a:r>
              </a:p>
              <a:p>
                <a:r>
                  <a:rPr kumimoji="1" lang="en-US" altLang="zh-TW" dirty="0"/>
                  <a:t>A more useful representation is</a:t>
                </a:r>
              </a:p>
              <a:p>
                <a:pPr marL="457200" lvl="1" indent="0">
                  <a:buNone/>
                </a:pPr>
                <a14:m>
                  <m:oMathPara xmlns:m="http://schemas.openxmlformats.org/officeDocument/2006/math">
                    <m:oMathParaPr>
                      <m:jc m:val="centerGroup"/>
                    </m:oMathParaPr>
                    <m:oMath xmlns:m="http://schemas.openxmlformats.org/officeDocument/2006/math">
                      <m:r>
                        <a:rPr kumimoji="1" lang="en-US" altLang="zh-TW" i="1" dirty="0" smtClean="0">
                          <a:latin typeface="Cambria Math" panose="02040503050406030204" pitchFamily="18" charset="0"/>
                        </a:rPr>
                        <m:t>𝜌</m:t>
                      </m:r>
                      <m:r>
                        <a:rPr kumimoji="1" lang="en-US" altLang="zh-TW" i="1" dirty="0" smtClean="0">
                          <a:latin typeface="Cambria Math" panose="02040503050406030204" pitchFamily="18" charset="0"/>
                        </a:rPr>
                        <m:t>=</m:t>
                      </m:r>
                      <m:r>
                        <a:rPr kumimoji="1" lang="en-US" altLang="zh-TW" i="1" dirty="0" smtClean="0">
                          <a:latin typeface="Cambria Math" panose="02040503050406030204" pitchFamily="18" charset="0"/>
                        </a:rPr>
                        <m:t>𝑥</m:t>
                      </m:r>
                      <m:func>
                        <m:funcPr>
                          <m:ctrlPr>
                            <a:rPr kumimoji="1" lang="en-US" altLang="zh-TW" b="0" i="1" dirty="0" smtClean="0">
                              <a:latin typeface="Cambria Math" panose="02040503050406030204" pitchFamily="18" charset="0"/>
                            </a:rPr>
                          </m:ctrlPr>
                        </m:funcPr>
                        <m:fName>
                          <m:r>
                            <m:rPr>
                              <m:sty m:val="p"/>
                            </m:rPr>
                            <a:rPr kumimoji="1" lang="en-US" altLang="zh-TW" i="0" dirty="0" smtClean="0">
                              <a:latin typeface="Cambria Math" panose="02040503050406030204" pitchFamily="18" charset="0"/>
                            </a:rPr>
                            <m:t>cos</m:t>
                          </m:r>
                        </m:fName>
                        <m:e>
                          <m:r>
                            <a:rPr kumimoji="1" lang="en-US" altLang="zh-TW" i="1" dirty="0">
                              <a:latin typeface="Cambria Math" panose="02040503050406030204" pitchFamily="18" charset="0"/>
                            </a:rPr>
                            <m:t>𝜃</m:t>
                          </m:r>
                        </m:e>
                      </m:func>
                      <m:r>
                        <a:rPr kumimoji="1" lang="en-US" altLang="zh-TW" i="1" dirty="0" smtClean="0">
                          <a:latin typeface="Cambria Math" panose="02040503050406030204" pitchFamily="18" charset="0"/>
                        </a:rPr>
                        <m:t>+</m:t>
                      </m:r>
                      <m:r>
                        <a:rPr kumimoji="1" lang="en-US" altLang="zh-TW" i="1" dirty="0" smtClean="0">
                          <a:latin typeface="Cambria Math" panose="02040503050406030204" pitchFamily="18" charset="0"/>
                        </a:rPr>
                        <m:t>𝑦</m:t>
                      </m:r>
                      <m:func>
                        <m:funcPr>
                          <m:ctrlPr>
                            <a:rPr kumimoji="1" lang="en-US" altLang="zh-TW" b="0" i="1" dirty="0" smtClean="0">
                              <a:latin typeface="Cambria Math" panose="02040503050406030204" pitchFamily="18" charset="0"/>
                            </a:rPr>
                          </m:ctrlPr>
                        </m:funcPr>
                        <m:fName>
                          <m:r>
                            <m:rPr>
                              <m:sty m:val="p"/>
                            </m:rPr>
                            <a:rPr kumimoji="1" lang="en-US" altLang="zh-TW" i="0" dirty="0" smtClean="0">
                              <a:latin typeface="Cambria Math" panose="02040503050406030204" pitchFamily="18" charset="0"/>
                            </a:rPr>
                            <m:t>sin</m:t>
                          </m:r>
                        </m:fName>
                        <m:e>
                          <m:r>
                            <a:rPr kumimoji="1" lang="en-US" altLang="zh-TW" i="1" dirty="0">
                              <a:latin typeface="Cambria Math" panose="02040503050406030204" pitchFamily="18" charset="0"/>
                            </a:rPr>
                            <m:t>𝜃</m:t>
                          </m:r>
                        </m:e>
                      </m:func>
                      <m:r>
                        <a:rPr kumimoji="1" lang="en-US" altLang="zh-TW" i="1" dirty="0" smtClean="0">
                          <a:latin typeface="Cambria Math" panose="02040503050406030204" pitchFamily="18" charset="0"/>
                        </a:rPr>
                        <m:t>, −</m:t>
                      </m:r>
                      <m:f>
                        <m:fPr>
                          <m:ctrlPr>
                            <a:rPr kumimoji="1" lang="en-US" altLang="zh-TW" b="0" i="1" dirty="0" smtClean="0">
                              <a:latin typeface="Cambria Math" panose="02040503050406030204" pitchFamily="18" charset="0"/>
                            </a:rPr>
                          </m:ctrlPr>
                        </m:fPr>
                        <m:num>
                          <m:r>
                            <a:rPr kumimoji="1" lang="en-US" altLang="zh-TW" i="1" dirty="0" smtClean="0">
                              <a:latin typeface="Cambria Math" panose="02040503050406030204" pitchFamily="18" charset="0"/>
                            </a:rPr>
                            <m:t>𝜋</m:t>
                          </m:r>
                        </m:num>
                        <m:den>
                          <m:r>
                            <a:rPr kumimoji="1" lang="en-US" altLang="zh-TW" i="1" dirty="0" smtClean="0">
                              <a:latin typeface="Cambria Math" panose="02040503050406030204" pitchFamily="18" charset="0"/>
                            </a:rPr>
                            <m:t>2</m:t>
                          </m:r>
                        </m:den>
                      </m:f>
                      <m:r>
                        <a:rPr kumimoji="1" lang="en-US" altLang="zh-TW" i="1" dirty="0" smtClean="0">
                          <a:latin typeface="Cambria Math" panose="02040503050406030204" pitchFamily="18" charset="0"/>
                        </a:rPr>
                        <m:t>≤</m:t>
                      </m:r>
                      <m:r>
                        <a:rPr kumimoji="1" lang="en-US" altLang="zh-TW" i="1" dirty="0" smtClean="0">
                          <a:latin typeface="Cambria Math" panose="02040503050406030204" pitchFamily="18" charset="0"/>
                        </a:rPr>
                        <m:t>𝜃</m:t>
                      </m:r>
                      <m:r>
                        <a:rPr kumimoji="1" lang="en-US" altLang="zh-TW" i="1" dirty="0" smtClean="0">
                          <a:latin typeface="Cambria Math" panose="02040503050406030204" pitchFamily="18" charset="0"/>
                        </a:rPr>
                        <m:t>≤</m:t>
                      </m:r>
                      <m:f>
                        <m:fPr>
                          <m:ctrlPr>
                            <a:rPr kumimoji="1" lang="en-US" altLang="zh-TW" b="0" i="1" dirty="0" smtClean="0">
                              <a:latin typeface="Cambria Math" panose="02040503050406030204" pitchFamily="18" charset="0"/>
                            </a:rPr>
                          </m:ctrlPr>
                        </m:fPr>
                        <m:num>
                          <m:r>
                            <a:rPr kumimoji="1" lang="en-US" altLang="zh-TW" i="1" dirty="0" smtClean="0">
                              <a:latin typeface="Cambria Math" panose="02040503050406030204" pitchFamily="18" charset="0"/>
                            </a:rPr>
                            <m:t>𝜋</m:t>
                          </m:r>
                        </m:num>
                        <m:den>
                          <m:r>
                            <a:rPr kumimoji="1" lang="en-US" altLang="zh-TW" i="1" dirty="0" smtClean="0">
                              <a:latin typeface="Cambria Math" panose="02040503050406030204" pitchFamily="18" charset="0"/>
                            </a:rPr>
                            <m:t>2</m:t>
                          </m:r>
                        </m:den>
                      </m:f>
                    </m:oMath>
                  </m:oMathPara>
                </a14:m>
                <a:endParaRPr kumimoji="1" lang="en-US" altLang="zh-TW" dirty="0"/>
              </a:p>
            </p:txBody>
          </p:sp>
        </mc:Choice>
        <mc:Fallback xmlns="">
          <p:sp>
            <p:nvSpPr>
              <p:cNvPr id="7" name="內容版面配置區 2">
                <a:extLst>
                  <a:ext uri="{FF2B5EF4-FFF2-40B4-BE49-F238E27FC236}">
                    <a16:creationId xmlns:a16="http://schemas.microsoft.com/office/drawing/2014/main" id="{B7C4822A-F379-7D59-70FF-CCB9A17D18B8}"/>
                  </a:ext>
                </a:extLst>
              </p:cNvPr>
              <p:cNvSpPr>
                <a:spLocks noGrp="1" noRot="1" noChangeAspect="1" noMove="1" noResize="1" noEditPoints="1" noAdjustHandles="1" noChangeArrowheads="1" noChangeShapeType="1" noTextEdit="1"/>
              </p:cNvSpPr>
              <p:nvPr>
                <p:ph idx="1"/>
              </p:nvPr>
            </p:nvSpPr>
            <p:spPr>
              <a:blipFill>
                <a:blip r:embed="rId3"/>
                <a:stretch>
                  <a:fillRect l="-1852" t="-1681"/>
                </a:stretch>
              </a:blipFill>
            </p:spPr>
            <p:txBody>
              <a:bodyPr/>
              <a:lstStyle/>
              <a:p>
                <a:r>
                  <a:rPr lang="zh-TW" altLang="en-US">
                    <a:noFill/>
                  </a:rPr>
                  <a:t> </a:t>
                </a:r>
              </a:p>
            </p:txBody>
          </p:sp>
        </mc:Fallback>
      </mc:AlternateContent>
      <p:pic>
        <p:nvPicPr>
          <p:cNvPr id="1026" name="Picture 2">
            <a:extLst>
              <a:ext uri="{FF2B5EF4-FFF2-40B4-BE49-F238E27FC236}">
                <a16:creationId xmlns:a16="http://schemas.microsoft.com/office/drawing/2014/main" id="{31B96E5B-FB3A-D36A-E5F1-63A3D120F3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8036"/>
          <a:stretch/>
        </p:blipFill>
        <p:spPr bwMode="auto">
          <a:xfrm>
            <a:off x="2267743" y="4529360"/>
            <a:ext cx="4608513" cy="2192115"/>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2ACF9F7A-186C-99E4-A602-E2B0DACA5806}"/>
              </a:ext>
            </a:extLst>
          </p:cNvPr>
          <p:cNvSpPr txBox="1"/>
          <p:nvPr/>
        </p:nvSpPr>
        <p:spPr>
          <a:xfrm>
            <a:off x="0" y="-9732"/>
            <a:ext cx="7504473" cy="338554"/>
          </a:xfrm>
          <a:prstGeom prst="rect">
            <a:avLst/>
          </a:prstGeom>
          <a:noFill/>
        </p:spPr>
        <p:txBody>
          <a:bodyPr wrap="square">
            <a:spAutoFit/>
          </a:bodyPr>
          <a:lstStyle/>
          <a:p>
            <a:r>
              <a:rPr lang="en-US" altLang="zh-TW" sz="1600" b="0" i="0" dirty="0">
                <a:solidFill>
                  <a:srgbClr val="222222"/>
                </a:solidFill>
                <a:effectLst/>
                <a:latin typeface="Arial" panose="020B0604020202020204" pitchFamily="34" charset="0"/>
              </a:rPr>
              <a:t>GONZALEZ, Rafael C. </a:t>
            </a:r>
            <a:r>
              <a:rPr lang="en-US" altLang="zh-TW" sz="1600" b="0" i="1" dirty="0">
                <a:solidFill>
                  <a:srgbClr val="222222"/>
                </a:solidFill>
                <a:effectLst/>
                <a:latin typeface="Arial" panose="020B0604020202020204" pitchFamily="34" charset="0"/>
              </a:rPr>
              <a:t>Digital </a:t>
            </a:r>
            <a:r>
              <a:rPr lang="en-US" altLang="zh-TW" sz="1600" i="1" dirty="0">
                <a:solidFill>
                  <a:srgbClr val="222222"/>
                </a:solidFill>
                <a:latin typeface="Arial" panose="020B0604020202020204" pitchFamily="34" charset="0"/>
              </a:rPr>
              <a:t>I</a:t>
            </a:r>
            <a:r>
              <a:rPr lang="en-US" altLang="zh-TW" sz="1600" b="0" i="1" dirty="0">
                <a:solidFill>
                  <a:srgbClr val="222222"/>
                </a:solidFill>
                <a:effectLst/>
                <a:latin typeface="Arial" panose="020B0604020202020204" pitchFamily="34" charset="0"/>
              </a:rPr>
              <a:t>mage </a:t>
            </a:r>
            <a:r>
              <a:rPr lang="en-US" altLang="zh-TW" sz="1600" i="1" dirty="0">
                <a:solidFill>
                  <a:srgbClr val="222222"/>
                </a:solidFill>
                <a:latin typeface="Arial" panose="020B0604020202020204" pitchFamily="34" charset="0"/>
              </a:rPr>
              <a:t>P</a:t>
            </a:r>
            <a:r>
              <a:rPr lang="en-US" altLang="zh-TW" sz="1600" b="0" i="1" dirty="0">
                <a:solidFill>
                  <a:srgbClr val="222222"/>
                </a:solidFill>
                <a:effectLst/>
                <a:latin typeface="Arial" panose="020B0604020202020204" pitchFamily="34" charset="0"/>
              </a:rPr>
              <a:t>rocessing</a:t>
            </a:r>
            <a:r>
              <a:rPr lang="en-US" altLang="zh-TW" sz="1600" b="0" i="0" dirty="0">
                <a:solidFill>
                  <a:srgbClr val="222222"/>
                </a:solidFill>
                <a:effectLst/>
                <a:latin typeface="Arial" panose="020B0604020202020204" pitchFamily="34" charset="0"/>
              </a:rPr>
              <a:t>. Pearson Education, </a:t>
            </a:r>
            <a:r>
              <a:rPr lang="en-US" altLang="zh-TW" sz="1600" dirty="0">
                <a:solidFill>
                  <a:srgbClr val="222222"/>
                </a:solidFill>
                <a:latin typeface="Arial" panose="020B0604020202020204" pitchFamily="34" charset="0"/>
              </a:rPr>
              <a:t>I</a:t>
            </a:r>
            <a:r>
              <a:rPr lang="en-US" altLang="zh-TW" sz="1600" b="0" i="0" dirty="0">
                <a:solidFill>
                  <a:srgbClr val="222222"/>
                </a:solidFill>
                <a:effectLst/>
                <a:latin typeface="Arial" panose="020B0604020202020204" pitchFamily="34" charset="0"/>
              </a:rPr>
              <a:t>ndia, 2009.</a:t>
            </a:r>
            <a:endParaRPr lang="zh-TW" altLang="en-US" sz="1600" dirty="0"/>
          </a:p>
        </p:txBody>
      </p:sp>
    </p:spTree>
    <p:extLst>
      <p:ext uri="{BB962C8B-B14F-4D97-AF65-F5344CB8AC3E}">
        <p14:creationId xmlns:p14="http://schemas.microsoft.com/office/powerpoint/2010/main" val="903877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8AE4CD-F227-4A16-8976-76307078D8C2}"/>
              </a:ext>
            </a:extLst>
          </p:cNvPr>
          <p:cNvSpPr>
            <a:spLocks noGrp="1"/>
          </p:cNvSpPr>
          <p:nvPr>
            <p:ph type="title"/>
          </p:nvPr>
        </p:nvSpPr>
        <p:spPr/>
        <p:txBody>
          <a:bodyPr/>
          <a:lstStyle/>
          <a:p>
            <a:r>
              <a:rPr lang="en-US" altLang="zh-TW" dirty="0"/>
              <a:t>Hough Transforms (3/4)</a:t>
            </a:r>
            <a:endParaRPr lang="zh-TW" altLang="en-US" dirty="0"/>
          </a:p>
        </p:txBody>
      </p:sp>
      <p:sp>
        <p:nvSpPr>
          <p:cNvPr id="3" name="投影片編號版面配置區 2">
            <a:extLst>
              <a:ext uri="{FF2B5EF4-FFF2-40B4-BE49-F238E27FC236}">
                <a16:creationId xmlns:a16="http://schemas.microsoft.com/office/drawing/2014/main" id="{A78588AA-A5E8-0BC1-3A85-670A7CE59FFD}"/>
              </a:ext>
            </a:extLst>
          </p:cNvPr>
          <p:cNvSpPr>
            <a:spLocks noGrp="1"/>
          </p:cNvSpPr>
          <p:nvPr>
            <p:ph type="sldNum" sz="quarter" idx="12"/>
          </p:nvPr>
        </p:nvSpPr>
        <p:spPr/>
        <p:txBody>
          <a:bodyPr/>
          <a:lstStyle/>
          <a:p>
            <a:fld id="{1336BF6D-2D3A-41BA-8F36-2BF2F35F56ED}" type="slidenum">
              <a:rPr lang="zh-TW" altLang="en-US" smtClean="0"/>
              <a:pPr/>
              <a:t>83</a:t>
            </a:fld>
            <a:endParaRPr lang="zh-TW" altLang="en-US" dirty="0"/>
          </a:p>
        </p:txBody>
      </p:sp>
      <mc:AlternateContent xmlns:mc="http://schemas.openxmlformats.org/markup-compatibility/2006" xmlns:a14="http://schemas.microsoft.com/office/drawing/2010/main">
        <mc:Choice Requires="a14">
          <p:sp>
            <p:nvSpPr>
              <p:cNvPr id="7" name="內容版面配置區 2">
                <a:extLst>
                  <a:ext uri="{FF2B5EF4-FFF2-40B4-BE49-F238E27FC236}">
                    <a16:creationId xmlns:a16="http://schemas.microsoft.com/office/drawing/2014/main" id="{B7C4822A-F379-7D59-70FF-CCB9A17D18B8}"/>
                  </a:ext>
                </a:extLst>
              </p:cNvPr>
              <p:cNvSpPr>
                <a:spLocks noGrp="1"/>
              </p:cNvSpPr>
              <p:nvPr>
                <p:ph idx="1"/>
              </p:nvPr>
            </p:nvSpPr>
            <p:spPr>
              <a:xfrm>
                <a:off x="457200" y="1327095"/>
                <a:ext cx="8229600" cy="4525963"/>
              </a:xfrm>
            </p:spPr>
            <p:txBody>
              <a:bodyPr/>
              <a:lstStyle/>
              <a:p>
                <a:pPr marL="457200" lvl="1" indent="0">
                  <a:buNone/>
                </a:pPr>
                <a14:m>
                  <m:oMathPara xmlns:m="http://schemas.openxmlformats.org/officeDocument/2006/math">
                    <m:oMathParaPr>
                      <m:jc m:val="centerGroup"/>
                    </m:oMathParaPr>
                    <m:oMath xmlns:m="http://schemas.openxmlformats.org/officeDocument/2006/math">
                      <m:r>
                        <a:rPr kumimoji="1" lang="en-US" altLang="zh-TW" i="1" dirty="0" smtClean="0">
                          <a:latin typeface="Cambria Math" panose="02040503050406030204" pitchFamily="18" charset="0"/>
                        </a:rPr>
                        <m:t>𝜌</m:t>
                      </m:r>
                      <m:r>
                        <a:rPr kumimoji="1" lang="en-US" altLang="zh-TW" i="1" dirty="0" smtClean="0">
                          <a:latin typeface="Cambria Math" panose="02040503050406030204" pitchFamily="18" charset="0"/>
                        </a:rPr>
                        <m:t>=</m:t>
                      </m:r>
                      <m:r>
                        <a:rPr kumimoji="1" lang="en-US" altLang="zh-TW" i="1" dirty="0" smtClean="0">
                          <a:latin typeface="Cambria Math" panose="02040503050406030204" pitchFamily="18" charset="0"/>
                        </a:rPr>
                        <m:t>𝑥</m:t>
                      </m:r>
                      <m:func>
                        <m:funcPr>
                          <m:ctrlPr>
                            <a:rPr kumimoji="1" lang="en-US" altLang="zh-TW" b="0" i="1" dirty="0" smtClean="0">
                              <a:latin typeface="Cambria Math" panose="02040503050406030204" pitchFamily="18" charset="0"/>
                            </a:rPr>
                          </m:ctrlPr>
                        </m:funcPr>
                        <m:fName>
                          <m:r>
                            <m:rPr>
                              <m:sty m:val="p"/>
                            </m:rPr>
                            <a:rPr kumimoji="1" lang="en-US" altLang="zh-TW" i="0" dirty="0" smtClean="0">
                              <a:latin typeface="Cambria Math" panose="02040503050406030204" pitchFamily="18" charset="0"/>
                            </a:rPr>
                            <m:t>cos</m:t>
                          </m:r>
                        </m:fName>
                        <m:e>
                          <m:r>
                            <a:rPr kumimoji="1" lang="en-US" altLang="zh-TW" i="1" dirty="0">
                              <a:latin typeface="Cambria Math" panose="02040503050406030204" pitchFamily="18" charset="0"/>
                            </a:rPr>
                            <m:t>𝜃</m:t>
                          </m:r>
                        </m:e>
                      </m:func>
                      <m:r>
                        <a:rPr kumimoji="1" lang="en-US" altLang="zh-TW" i="1" dirty="0" smtClean="0">
                          <a:latin typeface="Cambria Math" panose="02040503050406030204" pitchFamily="18" charset="0"/>
                        </a:rPr>
                        <m:t>+</m:t>
                      </m:r>
                      <m:r>
                        <a:rPr kumimoji="1" lang="en-US" altLang="zh-TW" i="1" dirty="0" smtClean="0">
                          <a:latin typeface="Cambria Math" panose="02040503050406030204" pitchFamily="18" charset="0"/>
                        </a:rPr>
                        <m:t>𝑦</m:t>
                      </m:r>
                      <m:func>
                        <m:funcPr>
                          <m:ctrlPr>
                            <a:rPr kumimoji="1" lang="en-US" altLang="zh-TW" b="0" i="1" dirty="0" smtClean="0">
                              <a:latin typeface="Cambria Math" panose="02040503050406030204" pitchFamily="18" charset="0"/>
                            </a:rPr>
                          </m:ctrlPr>
                        </m:funcPr>
                        <m:fName>
                          <m:r>
                            <m:rPr>
                              <m:sty m:val="p"/>
                            </m:rPr>
                            <a:rPr kumimoji="1" lang="en-US" altLang="zh-TW" i="0" dirty="0" smtClean="0">
                              <a:latin typeface="Cambria Math" panose="02040503050406030204" pitchFamily="18" charset="0"/>
                            </a:rPr>
                            <m:t>sin</m:t>
                          </m:r>
                        </m:fName>
                        <m:e>
                          <m:r>
                            <a:rPr kumimoji="1" lang="en-US" altLang="zh-TW" i="1" dirty="0">
                              <a:latin typeface="Cambria Math" panose="02040503050406030204" pitchFamily="18" charset="0"/>
                            </a:rPr>
                            <m:t>𝜃</m:t>
                          </m:r>
                        </m:e>
                      </m:func>
                    </m:oMath>
                  </m:oMathPara>
                </a14:m>
                <a:endParaRPr kumimoji="1" lang="en-US" altLang="zh-TW" dirty="0"/>
              </a:p>
            </p:txBody>
          </p:sp>
        </mc:Choice>
        <mc:Fallback xmlns="">
          <p:sp>
            <p:nvSpPr>
              <p:cNvPr id="7" name="內容版面配置區 2">
                <a:extLst>
                  <a:ext uri="{FF2B5EF4-FFF2-40B4-BE49-F238E27FC236}">
                    <a16:creationId xmlns:a16="http://schemas.microsoft.com/office/drawing/2014/main" id="{B7C4822A-F379-7D59-70FF-CCB9A17D18B8}"/>
                  </a:ext>
                </a:extLst>
              </p:cNvPr>
              <p:cNvSpPr>
                <a:spLocks noGrp="1" noRot="1" noChangeAspect="1" noMove="1" noResize="1" noEditPoints="1" noAdjustHandles="1" noChangeArrowheads="1" noChangeShapeType="1" noTextEdit="1"/>
              </p:cNvSpPr>
              <p:nvPr>
                <p:ph idx="1"/>
              </p:nvPr>
            </p:nvSpPr>
            <p:spPr>
              <a:xfrm>
                <a:off x="457200" y="1327095"/>
                <a:ext cx="8229600" cy="4525963"/>
              </a:xfrm>
              <a:blipFill>
                <a:blip r:embed="rId3"/>
                <a:stretch>
                  <a:fillRect/>
                </a:stretch>
              </a:blipFill>
            </p:spPr>
            <p:txBody>
              <a:bodyPr/>
              <a:lstStyle/>
              <a:p>
                <a:r>
                  <a:rPr lang="zh-TW" altLang="en-US">
                    <a:noFill/>
                  </a:rPr>
                  <a:t> </a:t>
                </a:r>
              </a:p>
            </p:txBody>
          </p:sp>
        </mc:Fallback>
      </mc:AlternateContent>
      <p:pic>
        <p:nvPicPr>
          <p:cNvPr id="1026" name="Picture 2">
            <a:extLst>
              <a:ext uri="{FF2B5EF4-FFF2-40B4-BE49-F238E27FC236}">
                <a16:creationId xmlns:a16="http://schemas.microsoft.com/office/drawing/2014/main" id="{31B96E5B-FB3A-D36A-E5F1-63A3D120F3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344"/>
          <a:stretch/>
        </p:blipFill>
        <p:spPr bwMode="auto">
          <a:xfrm>
            <a:off x="2267743" y="1830497"/>
            <a:ext cx="4608513" cy="470841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箭頭接點 4">
            <a:extLst>
              <a:ext uri="{FF2B5EF4-FFF2-40B4-BE49-F238E27FC236}">
                <a16:creationId xmlns:a16="http://schemas.microsoft.com/office/drawing/2014/main" id="{B184570E-6356-F991-F725-51DA703E8854}"/>
              </a:ext>
            </a:extLst>
          </p:cNvPr>
          <p:cNvCxnSpPr>
            <a:cxnSpLocks/>
          </p:cNvCxnSpPr>
          <p:nvPr/>
        </p:nvCxnSpPr>
        <p:spPr>
          <a:xfrm>
            <a:off x="3678621" y="2144110"/>
            <a:ext cx="1713186" cy="1019504"/>
          </a:xfrm>
          <a:prstGeom prst="straightConnector1">
            <a:avLst/>
          </a:prstGeom>
          <a:ln w="22225">
            <a:solidFill>
              <a:srgbClr val="FF0000">
                <a:alpha val="40000"/>
              </a:srgb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直線箭頭接點 8">
            <a:extLst>
              <a:ext uri="{FF2B5EF4-FFF2-40B4-BE49-F238E27FC236}">
                <a16:creationId xmlns:a16="http://schemas.microsoft.com/office/drawing/2014/main" id="{A5FF898B-469B-9655-BA48-7201A7022507}"/>
              </a:ext>
            </a:extLst>
          </p:cNvPr>
          <p:cNvCxnSpPr>
            <a:cxnSpLocks/>
          </p:cNvCxnSpPr>
          <p:nvPr/>
        </p:nvCxnSpPr>
        <p:spPr>
          <a:xfrm flipV="1">
            <a:off x="3678621" y="5286703"/>
            <a:ext cx="2364827" cy="244202"/>
          </a:xfrm>
          <a:prstGeom prst="straightConnector1">
            <a:avLst/>
          </a:prstGeom>
          <a:ln w="22225">
            <a:solidFill>
              <a:srgbClr val="FF0000">
                <a:alpha val="40000"/>
              </a:srgb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FC82F03D-90A4-517C-BA46-FE3098FB1295}"/>
              </a:ext>
            </a:extLst>
          </p:cNvPr>
          <p:cNvSpPr txBox="1"/>
          <p:nvPr/>
        </p:nvSpPr>
        <p:spPr>
          <a:xfrm>
            <a:off x="0" y="-9732"/>
            <a:ext cx="7504473" cy="338554"/>
          </a:xfrm>
          <a:prstGeom prst="rect">
            <a:avLst/>
          </a:prstGeom>
          <a:noFill/>
        </p:spPr>
        <p:txBody>
          <a:bodyPr wrap="square">
            <a:spAutoFit/>
          </a:bodyPr>
          <a:lstStyle/>
          <a:p>
            <a:r>
              <a:rPr lang="en-US" altLang="zh-TW" sz="1600" b="0" i="0" dirty="0">
                <a:solidFill>
                  <a:srgbClr val="222222"/>
                </a:solidFill>
                <a:effectLst/>
                <a:latin typeface="Arial" panose="020B0604020202020204" pitchFamily="34" charset="0"/>
              </a:rPr>
              <a:t>GONZALEZ, Rafael C. </a:t>
            </a:r>
            <a:r>
              <a:rPr lang="en-US" altLang="zh-TW" sz="1600" b="0" i="1" dirty="0">
                <a:solidFill>
                  <a:srgbClr val="222222"/>
                </a:solidFill>
                <a:effectLst/>
                <a:latin typeface="Arial" panose="020B0604020202020204" pitchFamily="34" charset="0"/>
              </a:rPr>
              <a:t>Digital </a:t>
            </a:r>
            <a:r>
              <a:rPr lang="en-US" altLang="zh-TW" sz="1600" i="1" dirty="0">
                <a:solidFill>
                  <a:srgbClr val="222222"/>
                </a:solidFill>
                <a:latin typeface="Arial" panose="020B0604020202020204" pitchFamily="34" charset="0"/>
              </a:rPr>
              <a:t>I</a:t>
            </a:r>
            <a:r>
              <a:rPr lang="en-US" altLang="zh-TW" sz="1600" b="0" i="1" dirty="0">
                <a:solidFill>
                  <a:srgbClr val="222222"/>
                </a:solidFill>
                <a:effectLst/>
                <a:latin typeface="Arial" panose="020B0604020202020204" pitchFamily="34" charset="0"/>
              </a:rPr>
              <a:t>mage </a:t>
            </a:r>
            <a:r>
              <a:rPr lang="en-US" altLang="zh-TW" sz="1600" i="1" dirty="0">
                <a:solidFill>
                  <a:srgbClr val="222222"/>
                </a:solidFill>
                <a:latin typeface="Arial" panose="020B0604020202020204" pitchFamily="34" charset="0"/>
              </a:rPr>
              <a:t>P</a:t>
            </a:r>
            <a:r>
              <a:rPr lang="en-US" altLang="zh-TW" sz="1600" b="0" i="1" dirty="0">
                <a:solidFill>
                  <a:srgbClr val="222222"/>
                </a:solidFill>
                <a:effectLst/>
                <a:latin typeface="Arial" panose="020B0604020202020204" pitchFamily="34" charset="0"/>
              </a:rPr>
              <a:t>rocessing</a:t>
            </a:r>
            <a:r>
              <a:rPr lang="en-US" altLang="zh-TW" sz="1600" b="0" i="0" dirty="0">
                <a:solidFill>
                  <a:srgbClr val="222222"/>
                </a:solidFill>
                <a:effectLst/>
                <a:latin typeface="Arial" panose="020B0604020202020204" pitchFamily="34" charset="0"/>
              </a:rPr>
              <a:t>. Pearson Education, </a:t>
            </a:r>
            <a:r>
              <a:rPr lang="en-US" altLang="zh-TW" sz="1600" dirty="0">
                <a:solidFill>
                  <a:srgbClr val="222222"/>
                </a:solidFill>
                <a:latin typeface="Arial" panose="020B0604020202020204" pitchFamily="34" charset="0"/>
              </a:rPr>
              <a:t>I</a:t>
            </a:r>
            <a:r>
              <a:rPr lang="en-US" altLang="zh-TW" sz="1600" b="0" i="0" dirty="0">
                <a:solidFill>
                  <a:srgbClr val="222222"/>
                </a:solidFill>
                <a:effectLst/>
                <a:latin typeface="Arial" panose="020B0604020202020204" pitchFamily="34" charset="0"/>
              </a:rPr>
              <a:t>ndia, 2009.</a:t>
            </a:r>
            <a:endParaRPr lang="zh-TW" altLang="en-US" sz="1600" dirty="0"/>
          </a:p>
        </p:txBody>
      </p:sp>
    </p:spTree>
    <p:extLst>
      <p:ext uri="{BB962C8B-B14F-4D97-AF65-F5344CB8AC3E}">
        <p14:creationId xmlns:p14="http://schemas.microsoft.com/office/powerpoint/2010/main" val="2651740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noChangeArrowheads="1"/>
          </p:cNvSpPr>
          <p:nvPr>
            <p:ph type="title"/>
          </p:nvPr>
        </p:nvSpPr>
        <p:spPr/>
        <p:txBody>
          <a:bodyPr/>
          <a:lstStyle/>
          <a:p>
            <a:pPr algn="l"/>
            <a:r>
              <a:rPr lang="en-US" altLang="zh-TW" b="0" dirty="0"/>
              <a:t>Example</a:t>
            </a:r>
            <a:endParaRPr lang="zh-TW" altLang="en-US" dirty="0"/>
          </a:p>
        </p:txBody>
      </p:sp>
      <p:cxnSp>
        <p:nvCxnSpPr>
          <p:cNvPr id="7" name="直線單箭頭接點 6">
            <a:extLst>
              <a:ext uri="{FF2B5EF4-FFF2-40B4-BE49-F238E27FC236}">
                <a16:creationId xmlns:a16="http://schemas.microsoft.com/office/drawing/2014/main" id="{3D841D83-2DDB-1841-9BEC-0E3D6CA04000}"/>
              </a:ext>
            </a:extLst>
          </p:cNvPr>
          <p:cNvCxnSpPr/>
          <p:nvPr/>
        </p:nvCxnSpPr>
        <p:spPr>
          <a:xfrm>
            <a:off x="1214438" y="3300413"/>
            <a:ext cx="2143125" cy="15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9E32879E-5FF1-8746-AD2B-C75DD7A516A0}"/>
              </a:ext>
            </a:extLst>
          </p:cNvPr>
          <p:cNvCxnSpPr/>
          <p:nvPr/>
        </p:nvCxnSpPr>
        <p:spPr>
          <a:xfrm rot="5400000">
            <a:off x="214313" y="4302125"/>
            <a:ext cx="200025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7526" name="文字方塊 6"/>
          <p:cNvSpPr txBox="1">
            <a:spLocks noChangeArrowheads="1"/>
          </p:cNvSpPr>
          <p:nvPr/>
        </p:nvSpPr>
        <p:spPr bwMode="auto">
          <a:xfrm>
            <a:off x="1428750" y="3481388"/>
            <a:ext cx="7858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27" name="文字方塊 11"/>
          <p:cNvSpPr txBox="1">
            <a:spLocks noChangeArrowheads="1"/>
          </p:cNvSpPr>
          <p:nvPr/>
        </p:nvSpPr>
        <p:spPr bwMode="auto">
          <a:xfrm>
            <a:off x="1071563" y="5230813"/>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y</a:t>
            </a:r>
            <a:endParaRPr lang="zh-TW" altLang="en-US" sz="2600" i="1">
              <a:solidFill>
                <a:srgbClr val="0000FF"/>
              </a:solidFill>
            </a:endParaRPr>
          </a:p>
        </p:txBody>
      </p:sp>
      <p:sp>
        <p:nvSpPr>
          <p:cNvPr id="107528" name="文字方塊 15"/>
          <p:cNvSpPr txBox="1">
            <a:spLocks noChangeArrowheads="1"/>
          </p:cNvSpPr>
          <p:nvPr/>
        </p:nvSpPr>
        <p:spPr bwMode="auto">
          <a:xfrm>
            <a:off x="2714625" y="3990975"/>
            <a:ext cx="7858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29" name="文字方塊 16"/>
          <p:cNvSpPr txBox="1">
            <a:spLocks noChangeArrowheads="1"/>
          </p:cNvSpPr>
          <p:nvPr/>
        </p:nvSpPr>
        <p:spPr bwMode="auto">
          <a:xfrm>
            <a:off x="2143125" y="3516313"/>
            <a:ext cx="785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30" name="文字方塊 17"/>
          <p:cNvSpPr txBox="1">
            <a:spLocks noChangeArrowheads="1"/>
          </p:cNvSpPr>
          <p:nvPr/>
        </p:nvSpPr>
        <p:spPr bwMode="auto">
          <a:xfrm>
            <a:off x="1428750" y="2928938"/>
            <a:ext cx="785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31" name="文字方塊 18"/>
          <p:cNvSpPr txBox="1">
            <a:spLocks noChangeArrowheads="1"/>
          </p:cNvSpPr>
          <p:nvPr/>
        </p:nvSpPr>
        <p:spPr bwMode="auto">
          <a:xfrm>
            <a:off x="857250" y="3481388"/>
            <a:ext cx="7858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32" name="文字方塊 19"/>
          <p:cNvSpPr txBox="1">
            <a:spLocks noChangeArrowheads="1"/>
          </p:cNvSpPr>
          <p:nvPr/>
        </p:nvSpPr>
        <p:spPr bwMode="auto">
          <a:xfrm>
            <a:off x="1571625" y="3798888"/>
            <a:ext cx="92868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1,1)</a:t>
            </a:r>
            <a:endParaRPr lang="zh-TW" altLang="en-US" sz="2200" dirty="0"/>
          </a:p>
        </p:txBody>
      </p:sp>
      <p:sp>
        <p:nvSpPr>
          <p:cNvPr id="107533" name="文字方塊 20"/>
          <p:cNvSpPr txBox="1">
            <a:spLocks noChangeArrowheads="1"/>
          </p:cNvSpPr>
          <p:nvPr/>
        </p:nvSpPr>
        <p:spPr bwMode="auto">
          <a:xfrm>
            <a:off x="1643063" y="3230563"/>
            <a:ext cx="10001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1,0)</a:t>
            </a:r>
            <a:endParaRPr lang="zh-TW" altLang="en-US" sz="2200" dirty="0"/>
          </a:p>
        </p:txBody>
      </p:sp>
      <p:sp>
        <p:nvSpPr>
          <p:cNvPr id="107534" name="文字方塊 21"/>
          <p:cNvSpPr txBox="1">
            <a:spLocks noChangeArrowheads="1"/>
          </p:cNvSpPr>
          <p:nvPr/>
        </p:nvSpPr>
        <p:spPr bwMode="auto">
          <a:xfrm>
            <a:off x="571500" y="3870325"/>
            <a:ext cx="1000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0,1)</a:t>
            </a:r>
            <a:endParaRPr lang="zh-TW" altLang="en-US" sz="2200" dirty="0"/>
          </a:p>
        </p:txBody>
      </p:sp>
      <p:sp>
        <p:nvSpPr>
          <p:cNvPr id="107535" name="文字方塊 22"/>
          <p:cNvSpPr txBox="1">
            <a:spLocks noChangeArrowheads="1"/>
          </p:cNvSpPr>
          <p:nvPr/>
        </p:nvSpPr>
        <p:spPr bwMode="auto">
          <a:xfrm>
            <a:off x="2428875" y="3798888"/>
            <a:ext cx="1000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a:t>
            </a:r>
            <a:r>
              <a:rPr lang="en-US" altLang="zh-TW" sz="2200"/>
              <a:t>2,1)</a:t>
            </a:r>
            <a:endParaRPr lang="zh-TW" altLang="en-US" sz="2200"/>
          </a:p>
        </p:txBody>
      </p:sp>
      <p:sp>
        <p:nvSpPr>
          <p:cNvPr id="107536" name="文字方塊 23"/>
          <p:cNvSpPr txBox="1">
            <a:spLocks noChangeArrowheads="1"/>
          </p:cNvSpPr>
          <p:nvPr/>
        </p:nvSpPr>
        <p:spPr bwMode="auto">
          <a:xfrm>
            <a:off x="2857500" y="4370388"/>
            <a:ext cx="928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3,2)</a:t>
            </a:r>
            <a:endParaRPr lang="zh-TW" altLang="en-US" sz="2200" dirty="0"/>
          </a:p>
        </p:txBody>
      </p:sp>
      <p:graphicFrame>
        <p:nvGraphicFramePr>
          <p:cNvPr id="107537" name="Object 8"/>
          <p:cNvGraphicFramePr>
            <a:graphicFrameLocks noGrp="1" noChangeAspect="1"/>
          </p:cNvGraphicFramePr>
          <p:nvPr>
            <p:ph idx="1"/>
          </p:nvPr>
        </p:nvGraphicFramePr>
        <p:xfrm>
          <a:off x="2500313" y="2143125"/>
          <a:ext cx="4695825" cy="700088"/>
        </p:xfrm>
        <a:graphic>
          <a:graphicData uri="http://schemas.openxmlformats.org/presentationml/2006/ole">
            <mc:AlternateContent xmlns:mc="http://schemas.openxmlformats.org/markup-compatibility/2006">
              <mc:Choice xmlns:v="urn:schemas-microsoft-com:vml" Requires="v">
                <p:oleObj name="方程式" r:id="rId3" imgW="1193760" imgH="177480" progId="Equation.3">
                  <p:embed/>
                </p:oleObj>
              </mc:Choice>
              <mc:Fallback>
                <p:oleObj name="方程式" r:id="rId3" imgW="1193760" imgH="177480" progId="Equation.3">
                  <p:embed/>
                  <p:pic>
                    <p:nvPicPr>
                      <p:cNvPr id="107537" name="Object 8"/>
                      <p:cNvPicPr>
                        <a:picLocks noChangeAspect="1" noChangeArrowheads="1"/>
                      </p:cNvPicPr>
                      <p:nvPr/>
                    </p:nvPicPr>
                    <p:blipFill>
                      <a:blip r:embed="rId4"/>
                      <a:srcRect/>
                      <a:stretch>
                        <a:fillRect/>
                      </a:stretch>
                    </p:blipFill>
                    <p:spPr bwMode="auto">
                      <a:xfrm>
                        <a:off x="2500313" y="2143125"/>
                        <a:ext cx="4695825"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38" name="文字方塊 11"/>
          <p:cNvSpPr txBox="1">
            <a:spLocks noChangeArrowheads="1"/>
          </p:cNvSpPr>
          <p:nvPr/>
        </p:nvSpPr>
        <p:spPr bwMode="auto">
          <a:xfrm>
            <a:off x="3357563" y="3008313"/>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x</a:t>
            </a:r>
            <a:endParaRPr lang="zh-TW" altLang="en-US" sz="2600" i="1">
              <a:solidFill>
                <a:srgbClr val="0000FF"/>
              </a:solidFill>
            </a:endParaRPr>
          </a:p>
        </p:txBody>
      </p:sp>
      <p:cxnSp>
        <p:nvCxnSpPr>
          <p:cNvPr id="22" name="直線單箭頭接點 21">
            <a:extLst>
              <a:ext uri="{FF2B5EF4-FFF2-40B4-BE49-F238E27FC236}">
                <a16:creationId xmlns:a16="http://schemas.microsoft.com/office/drawing/2014/main" id="{6931B559-800D-1642-A2D1-6CA06244A281}"/>
              </a:ext>
            </a:extLst>
          </p:cNvPr>
          <p:cNvCxnSpPr/>
          <p:nvPr/>
        </p:nvCxnSpPr>
        <p:spPr>
          <a:xfrm>
            <a:off x="4786313" y="3300413"/>
            <a:ext cx="2143125" cy="15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6BB51C73-A7FC-F54D-ACE6-40EE568ED984}"/>
              </a:ext>
            </a:extLst>
          </p:cNvPr>
          <p:cNvCxnSpPr/>
          <p:nvPr/>
        </p:nvCxnSpPr>
        <p:spPr>
          <a:xfrm rot="5400000">
            <a:off x="3786188" y="4302125"/>
            <a:ext cx="200025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7541" name="文字方塊 6"/>
          <p:cNvSpPr txBox="1">
            <a:spLocks noChangeArrowheads="1"/>
          </p:cNvSpPr>
          <p:nvPr/>
        </p:nvSpPr>
        <p:spPr bwMode="auto">
          <a:xfrm>
            <a:off x="5000625" y="3481388"/>
            <a:ext cx="7858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42" name="文字方塊 11"/>
          <p:cNvSpPr txBox="1">
            <a:spLocks noChangeArrowheads="1"/>
          </p:cNvSpPr>
          <p:nvPr/>
        </p:nvSpPr>
        <p:spPr bwMode="auto">
          <a:xfrm>
            <a:off x="4643438" y="5230813"/>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r</a:t>
            </a:r>
            <a:endParaRPr lang="zh-TW" altLang="en-US" sz="2600" i="1">
              <a:solidFill>
                <a:srgbClr val="0000FF"/>
              </a:solidFill>
            </a:endParaRPr>
          </a:p>
        </p:txBody>
      </p:sp>
      <p:sp>
        <p:nvSpPr>
          <p:cNvPr id="107543" name="文字方塊 15"/>
          <p:cNvSpPr txBox="1">
            <a:spLocks noChangeArrowheads="1"/>
          </p:cNvSpPr>
          <p:nvPr/>
        </p:nvSpPr>
        <p:spPr bwMode="auto">
          <a:xfrm>
            <a:off x="6286500" y="3990975"/>
            <a:ext cx="7858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44" name="文字方塊 16"/>
          <p:cNvSpPr txBox="1">
            <a:spLocks noChangeArrowheads="1"/>
          </p:cNvSpPr>
          <p:nvPr/>
        </p:nvSpPr>
        <p:spPr bwMode="auto">
          <a:xfrm>
            <a:off x="5715000" y="3516313"/>
            <a:ext cx="785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45" name="文字方塊 17"/>
          <p:cNvSpPr txBox="1">
            <a:spLocks noChangeArrowheads="1"/>
          </p:cNvSpPr>
          <p:nvPr/>
        </p:nvSpPr>
        <p:spPr bwMode="auto">
          <a:xfrm>
            <a:off x="5000625" y="2928938"/>
            <a:ext cx="785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46" name="文字方塊 18"/>
          <p:cNvSpPr txBox="1">
            <a:spLocks noChangeArrowheads="1"/>
          </p:cNvSpPr>
          <p:nvPr/>
        </p:nvSpPr>
        <p:spPr bwMode="auto">
          <a:xfrm>
            <a:off x="4429125" y="3481388"/>
            <a:ext cx="7858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7547" name="文字方塊 19"/>
          <p:cNvSpPr txBox="1">
            <a:spLocks noChangeArrowheads="1"/>
          </p:cNvSpPr>
          <p:nvPr/>
        </p:nvSpPr>
        <p:spPr bwMode="auto">
          <a:xfrm>
            <a:off x="5143500" y="3798888"/>
            <a:ext cx="928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1,1)</a:t>
            </a:r>
            <a:endParaRPr lang="zh-TW" altLang="en-US" sz="2200" dirty="0"/>
          </a:p>
        </p:txBody>
      </p:sp>
      <p:sp>
        <p:nvSpPr>
          <p:cNvPr id="107548" name="文字方塊 20"/>
          <p:cNvSpPr txBox="1">
            <a:spLocks noChangeArrowheads="1"/>
          </p:cNvSpPr>
          <p:nvPr/>
        </p:nvSpPr>
        <p:spPr bwMode="auto">
          <a:xfrm>
            <a:off x="5214938" y="3230563"/>
            <a:ext cx="8572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0,1)</a:t>
            </a:r>
            <a:endParaRPr lang="zh-TW" altLang="en-US" sz="2200" dirty="0"/>
          </a:p>
        </p:txBody>
      </p:sp>
      <p:sp>
        <p:nvSpPr>
          <p:cNvPr id="107549" name="文字方塊 21"/>
          <p:cNvSpPr txBox="1">
            <a:spLocks noChangeArrowheads="1"/>
          </p:cNvSpPr>
          <p:nvPr/>
        </p:nvSpPr>
        <p:spPr bwMode="auto">
          <a:xfrm>
            <a:off x="4143375" y="3870325"/>
            <a:ext cx="1000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1,0)</a:t>
            </a:r>
            <a:endParaRPr lang="zh-TW" altLang="en-US" sz="2200" dirty="0"/>
          </a:p>
        </p:txBody>
      </p:sp>
      <p:sp>
        <p:nvSpPr>
          <p:cNvPr id="107550" name="文字方塊 22"/>
          <p:cNvSpPr txBox="1">
            <a:spLocks noChangeArrowheads="1"/>
          </p:cNvSpPr>
          <p:nvPr/>
        </p:nvSpPr>
        <p:spPr bwMode="auto">
          <a:xfrm>
            <a:off x="6000750" y="3798888"/>
            <a:ext cx="1000124"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1,2)</a:t>
            </a:r>
            <a:endParaRPr lang="zh-TW" altLang="en-US" sz="2200" dirty="0"/>
          </a:p>
        </p:txBody>
      </p:sp>
      <p:sp>
        <p:nvSpPr>
          <p:cNvPr id="107551" name="文字方塊 23"/>
          <p:cNvSpPr txBox="1">
            <a:spLocks noChangeArrowheads="1"/>
          </p:cNvSpPr>
          <p:nvPr/>
        </p:nvSpPr>
        <p:spPr bwMode="auto">
          <a:xfrm>
            <a:off x="6429375" y="4370388"/>
            <a:ext cx="100012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2,3)</a:t>
            </a:r>
            <a:endParaRPr lang="zh-TW" altLang="en-US" sz="2200" dirty="0"/>
          </a:p>
        </p:txBody>
      </p:sp>
      <p:sp>
        <p:nvSpPr>
          <p:cNvPr id="107552" name="文字方塊 11"/>
          <p:cNvSpPr txBox="1">
            <a:spLocks noChangeArrowheads="1"/>
          </p:cNvSpPr>
          <p:nvPr/>
        </p:nvSpPr>
        <p:spPr bwMode="auto">
          <a:xfrm>
            <a:off x="6929438" y="3008313"/>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c</a:t>
            </a:r>
            <a:endParaRPr lang="zh-TW" altLang="en-US" sz="2600" i="1">
              <a:solidFill>
                <a:srgbClr val="0000FF"/>
              </a:solidFill>
            </a:endParaRPr>
          </a:p>
        </p:txBody>
      </p:sp>
      <p:sp>
        <p:nvSpPr>
          <p:cNvPr id="33" name="矩形 32"/>
          <p:cNvSpPr/>
          <p:nvPr/>
        </p:nvSpPr>
        <p:spPr>
          <a:xfrm>
            <a:off x="8604448" y="6405325"/>
            <a:ext cx="470803" cy="369332"/>
          </a:xfrm>
          <a:prstGeom prst="rect">
            <a:avLst/>
          </a:prstGeom>
        </p:spPr>
        <p:txBody>
          <a:bodyPr wrap="square">
            <a:spAutoFit/>
          </a:bodyPr>
          <a:lstStyle/>
          <a:p>
            <a:r>
              <a:rPr lang="en-US" altLang="zh-TW" dirty="0"/>
              <a:t>89</a:t>
            </a:r>
            <a:endParaRPr lang="zh-TW"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標題 1"/>
          <p:cNvSpPr>
            <a:spLocks noGrp="1" noChangeArrowheads="1"/>
          </p:cNvSpPr>
          <p:nvPr>
            <p:ph type="title"/>
          </p:nvPr>
        </p:nvSpPr>
        <p:spPr/>
        <p:txBody>
          <a:bodyPr/>
          <a:lstStyle/>
          <a:p>
            <a:pPr algn="l"/>
            <a:r>
              <a:rPr lang="en-US" altLang="zh-TW" b="0" dirty="0"/>
              <a:t>Example</a:t>
            </a:r>
            <a:endParaRPr lang="zh-TW" altLang="en-US" dirty="0"/>
          </a:p>
        </p:txBody>
      </p:sp>
      <p:graphicFrame>
        <p:nvGraphicFramePr>
          <p:cNvPr id="108548" name="Object 8"/>
          <p:cNvGraphicFramePr>
            <a:graphicFrameLocks noGrp="1" noChangeAspect="1"/>
          </p:cNvGraphicFramePr>
          <p:nvPr>
            <p:ph idx="1"/>
            <p:extLst>
              <p:ext uri="{D42A27DB-BD31-4B8C-83A1-F6EECF244321}">
                <p14:modId xmlns:p14="http://schemas.microsoft.com/office/powerpoint/2010/main" val="2247895152"/>
              </p:ext>
            </p:extLst>
          </p:nvPr>
        </p:nvGraphicFramePr>
        <p:xfrm>
          <a:off x="4220936" y="1024783"/>
          <a:ext cx="4695825" cy="700088"/>
        </p:xfrm>
        <a:graphic>
          <a:graphicData uri="http://schemas.openxmlformats.org/presentationml/2006/ole">
            <mc:AlternateContent xmlns:mc="http://schemas.openxmlformats.org/markup-compatibility/2006">
              <mc:Choice xmlns:v="urn:schemas-microsoft-com:vml" Requires="v">
                <p:oleObj name="方程式" r:id="rId3" imgW="20621625" imgH="3076575" progId="Equation.3">
                  <p:embed/>
                </p:oleObj>
              </mc:Choice>
              <mc:Fallback>
                <p:oleObj name="方程式" r:id="rId3" imgW="20621625" imgH="3076575" progId="Equation.3">
                  <p:embed/>
                  <p:pic>
                    <p:nvPicPr>
                      <p:cNvPr id="108548"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936" y="1024783"/>
                        <a:ext cx="4695825"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2" name="直線單箭頭接點 21">
            <a:extLst>
              <a:ext uri="{FF2B5EF4-FFF2-40B4-BE49-F238E27FC236}">
                <a16:creationId xmlns:a16="http://schemas.microsoft.com/office/drawing/2014/main" id="{815D4481-D9F1-CD4E-A69E-A7A314D3FE9F}"/>
              </a:ext>
            </a:extLst>
          </p:cNvPr>
          <p:cNvCxnSpPr/>
          <p:nvPr/>
        </p:nvCxnSpPr>
        <p:spPr>
          <a:xfrm>
            <a:off x="1214438" y="3300413"/>
            <a:ext cx="2143125" cy="15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325787A3-39F9-BF45-9E42-32E35AEAAB6F}"/>
              </a:ext>
            </a:extLst>
          </p:cNvPr>
          <p:cNvCxnSpPr/>
          <p:nvPr/>
        </p:nvCxnSpPr>
        <p:spPr>
          <a:xfrm rot="5400000">
            <a:off x="214313" y="4302125"/>
            <a:ext cx="200025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8551" name="文字方塊 6"/>
          <p:cNvSpPr txBox="1">
            <a:spLocks noChangeArrowheads="1"/>
          </p:cNvSpPr>
          <p:nvPr/>
        </p:nvSpPr>
        <p:spPr bwMode="auto">
          <a:xfrm>
            <a:off x="1428750" y="3481388"/>
            <a:ext cx="7858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8552" name="文字方塊 11"/>
          <p:cNvSpPr txBox="1">
            <a:spLocks noChangeArrowheads="1"/>
          </p:cNvSpPr>
          <p:nvPr/>
        </p:nvSpPr>
        <p:spPr bwMode="auto">
          <a:xfrm>
            <a:off x="1071563" y="5230813"/>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r</a:t>
            </a:r>
            <a:endParaRPr lang="zh-TW" altLang="en-US" sz="2600" i="1">
              <a:solidFill>
                <a:srgbClr val="0000FF"/>
              </a:solidFill>
            </a:endParaRPr>
          </a:p>
        </p:txBody>
      </p:sp>
      <p:sp>
        <p:nvSpPr>
          <p:cNvPr id="108553" name="文字方塊 15"/>
          <p:cNvSpPr txBox="1">
            <a:spLocks noChangeArrowheads="1"/>
          </p:cNvSpPr>
          <p:nvPr/>
        </p:nvSpPr>
        <p:spPr bwMode="auto">
          <a:xfrm>
            <a:off x="2714625" y="3990975"/>
            <a:ext cx="7858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8554" name="文字方塊 16"/>
          <p:cNvSpPr txBox="1">
            <a:spLocks noChangeArrowheads="1"/>
          </p:cNvSpPr>
          <p:nvPr/>
        </p:nvSpPr>
        <p:spPr bwMode="auto">
          <a:xfrm>
            <a:off x="2143125" y="3516313"/>
            <a:ext cx="785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dirty="0">
                <a:solidFill>
                  <a:srgbClr val="FF0000"/>
                </a:solidFill>
              </a:rPr>
              <a:t>．</a:t>
            </a:r>
            <a:endParaRPr lang="zh-TW" altLang="en-US" sz="1800" dirty="0"/>
          </a:p>
        </p:txBody>
      </p:sp>
      <p:sp>
        <p:nvSpPr>
          <p:cNvPr id="108555" name="文字方塊 17"/>
          <p:cNvSpPr txBox="1">
            <a:spLocks noChangeArrowheads="1"/>
          </p:cNvSpPr>
          <p:nvPr/>
        </p:nvSpPr>
        <p:spPr bwMode="auto">
          <a:xfrm>
            <a:off x="1428750" y="2928938"/>
            <a:ext cx="7858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8556" name="文字方塊 18"/>
          <p:cNvSpPr txBox="1">
            <a:spLocks noChangeArrowheads="1"/>
          </p:cNvSpPr>
          <p:nvPr/>
        </p:nvSpPr>
        <p:spPr bwMode="auto">
          <a:xfrm>
            <a:off x="857250" y="3481388"/>
            <a:ext cx="7858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08557" name="文字方塊 19"/>
          <p:cNvSpPr txBox="1">
            <a:spLocks noChangeArrowheads="1"/>
          </p:cNvSpPr>
          <p:nvPr/>
        </p:nvSpPr>
        <p:spPr bwMode="auto">
          <a:xfrm>
            <a:off x="1571625" y="3798888"/>
            <a:ext cx="85975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1,1)</a:t>
            </a:r>
            <a:endParaRPr lang="zh-TW" altLang="en-US" sz="2200" dirty="0"/>
          </a:p>
        </p:txBody>
      </p:sp>
      <p:sp>
        <p:nvSpPr>
          <p:cNvPr id="108558" name="文字方塊 20"/>
          <p:cNvSpPr txBox="1">
            <a:spLocks noChangeArrowheads="1"/>
          </p:cNvSpPr>
          <p:nvPr/>
        </p:nvSpPr>
        <p:spPr bwMode="auto">
          <a:xfrm>
            <a:off x="1643063" y="3230563"/>
            <a:ext cx="854739"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0,1)</a:t>
            </a:r>
            <a:endParaRPr lang="zh-TW" altLang="en-US" sz="2200" dirty="0"/>
          </a:p>
        </p:txBody>
      </p:sp>
      <p:sp>
        <p:nvSpPr>
          <p:cNvPr id="108559" name="文字方塊 21"/>
          <p:cNvSpPr txBox="1">
            <a:spLocks noChangeArrowheads="1"/>
          </p:cNvSpPr>
          <p:nvPr/>
        </p:nvSpPr>
        <p:spPr bwMode="auto">
          <a:xfrm>
            <a:off x="571500" y="3870325"/>
            <a:ext cx="97954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1,0)</a:t>
            </a:r>
            <a:endParaRPr lang="zh-TW" altLang="en-US" sz="2200" dirty="0"/>
          </a:p>
        </p:txBody>
      </p:sp>
      <p:sp>
        <p:nvSpPr>
          <p:cNvPr id="108560" name="文字方塊 22"/>
          <p:cNvSpPr txBox="1">
            <a:spLocks noChangeArrowheads="1"/>
          </p:cNvSpPr>
          <p:nvPr/>
        </p:nvSpPr>
        <p:spPr bwMode="auto">
          <a:xfrm>
            <a:off x="2428875" y="3798888"/>
            <a:ext cx="796739"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1,2)</a:t>
            </a:r>
            <a:endParaRPr lang="zh-TW" altLang="en-US" sz="2200" dirty="0"/>
          </a:p>
        </p:txBody>
      </p:sp>
      <p:sp>
        <p:nvSpPr>
          <p:cNvPr id="108561" name="文字方塊 23"/>
          <p:cNvSpPr txBox="1">
            <a:spLocks noChangeArrowheads="1"/>
          </p:cNvSpPr>
          <p:nvPr/>
        </p:nvSpPr>
        <p:spPr bwMode="auto">
          <a:xfrm>
            <a:off x="2857500" y="4370388"/>
            <a:ext cx="99972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2,3)</a:t>
            </a:r>
            <a:endParaRPr lang="zh-TW" altLang="en-US" sz="2200" dirty="0"/>
          </a:p>
        </p:txBody>
      </p:sp>
      <p:sp>
        <p:nvSpPr>
          <p:cNvPr id="108562" name="文字方塊 11"/>
          <p:cNvSpPr txBox="1">
            <a:spLocks noChangeArrowheads="1"/>
          </p:cNvSpPr>
          <p:nvPr/>
        </p:nvSpPr>
        <p:spPr bwMode="auto">
          <a:xfrm>
            <a:off x="3357563" y="3008313"/>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c</a:t>
            </a:r>
            <a:endParaRPr lang="zh-TW" altLang="en-US" sz="2600" i="1">
              <a:solidFill>
                <a:srgbClr val="0000FF"/>
              </a:solidFill>
            </a:endParaRPr>
          </a:p>
        </p:txBody>
      </p:sp>
      <p:graphicFrame>
        <p:nvGraphicFramePr>
          <p:cNvPr id="36" name="表格 35">
            <a:extLst>
              <a:ext uri="{FF2B5EF4-FFF2-40B4-BE49-F238E27FC236}">
                <a16:creationId xmlns:a16="http://schemas.microsoft.com/office/drawing/2014/main" id="{93BA92F1-1541-D749-B1C6-15EEDAFF89A9}"/>
              </a:ext>
            </a:extLst>
          </p:cNvPr>
          <p:cNvGraphicFramePr>
            <a:graphicFrameLocks noGrp="1"/>
          </p:cNvGraphicFramePr>
          <p:nvPr>
            <p:extLst>
              <p:ext uri="{D42A27DB-BD31-4B8C-83A1-F6EECF244321}">
                <p14:modId xmlns:p14="http://schemas.microsoft.com/office/powerpoint/2010/main" val="2882212996"/>
              </p:ext>
            </p:extLst>
          </p:nvPr>
        </p:nvGraphicFramePr>
        <p:xfrm>
          <a:off x="3857625" y="3235325"/>
          <a:ext cx="4857750" cy="2308230"/>
        </p:xfrm>
        <a:graphic>
          <a:graphicData uri="http://schemas.openxmlformats.org/drawingml/2006/table">
            <a:tbl>
              <a:tblPr firstRow="1" bandRow="1">
                <a:tableStyleId>{073A0DAA-6AF3-43AB-8588-CEC1D06C72B9}</a:tableStyleId>
              </a:tblPr>
              <a:tblGrid>
                <a:gridCol w="971550">
                  <a:extLst>
                    <a:ext uri="{9D8B030D-6E8A-4147-A177-3AD203B41FA5}">
                      <a16:colId xmlns:a16="http://schemas.microsoft.com/office/drawing/2014/main" val="20000"/>
                    </a:ext>
                  </a:extLst>
                </a:gridCol>
                <a:gridCol w="971550">
                  <a:extLst>
                    <a:ext uri="{9D8B030D-6E8A-4147-A177-3AD203B41FA5}">
                      <a16:colId xmlns:a16="http://schemas.microsoft.com/office/drawing/2014/main" val="20001"/>
                    </a:ext>
                  </a:extLst>
                </a:gridCol>
                <a:gridCol w="971550">
                  <a:extLst>
                    <a:ext uri="{9D8B030D-6E8A-4147-A177-3AD203B41FA5}">
                      <a16:colId xmlns:a16="http://schemas.microsoft.com/office/drawing/2014/main" val="20002"/>
                    </a:ext>
                  </a:extLst>
                </a:gridCol>
                <a:gridCol w="971550">
                  <a:extLst>
                    <a:ext uri="{9D8B030D-6E8A-4147-A177-3AD203B41FA5}">
                      <a16:colId xmlns:a16="http://schemas.microsoft.com/office/drawing/2014/main" val="20003"/>
                    </a:ext>
                  </a:extLst>
                </a:gridCol>
                <a:gridCol w="971550">
                  <a:extLst>
                    <a:ext uri="{9D8B030D-6E8A-4147-A177-3AD203B41FA5}">
                      <a16:colId xmlns:a16="http://schemas.microsoft.com/office/drawing/2014/main" val="20004"/>
                    </a:ext>
                  </a:extLst>
                </a:gridCol>
              </a:tblGrid>
              <a:tr h="479720">
                <a:tc>
                  <a:txBody>
                    <a:bodyPr/>
                    <a:lstStyle/>
                    <a:p>
                      <a:pPr algn="ctr"/>
                      <a:r>
                        <a:rPr lang="en-US" altLang="zh-TW" sz="1800" dirty="0"/>
                        <a:t>(</a:t>
                      </a:r>
                      <a:r>
                        <a:rPr lang="en-US" altLang="zh-TW" sz="1800" dirty="0" err="1"/>
                        <a:t>r,c</a:t>
                      </a:r>
                      <a:r>
                        <a:rPr lang="en-US" altLang="zh-TW" sz="1800" dirty="0"/>
                        <a:t>)</a:t>
                      </a:r>
                      <a:endParaRPr lang="zh-TW" altLang="en-US" sz="1800" dirty="0"/>
                    </a:p>
                  </a:txBody>
                  <a:tcPr marL="91439" marR="91439" marT="45691" marB="45691"/>
                </a:tc>
                <a:tc>
                  <a:txBody>
                    <a:bodyPr/>
                    <a:lstStyle/>
                    <a:p>
                      <a:pPr algn="ctr"/>
                      <a:r>
                        <a:rPr lang="en-US" altLang="zh-TW" sz="1800" dirty="0">
                          <a:solidFill>
                            <a:srgbClr val="FF0000"/>
                          </a:solidFill>
                        </a:rPr>
                        <a:t>-45°</a:t>
                      </a:r>
                      <a:endParaRPr lang="zh-TW" altLang="en-US" sz="1800" dirty="0">
                        <a:solidFill>
                          <a:srgbClr val="FF0000"/>
                        </a:solidFill>
                      </a:endParaRPr>
                    </a:p>
                  </a:txBody>
                  <a:tcPr marL="91439" marR="91439" marT="45691" marB="4569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0°</a:t>
                      </a:r>
                      <a:endParaRPr lang="zh-TW" altLang="en-US" sz="1800" dirty="0">
                        <a:solidFill>
                          <a:srgbClr val="0000FF"/>
                        </a:solidFill>
                      </a:endParaRPr>
                    </a:p>
                  </a:txBody>
                  <a:tcPr marL="91439" marR="91439" marT="45691" marB="4569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chemeClr val="tx2">
                              <a:lumMod val="40000"/>
                              <a:lumOff val="60000"/>
                            </a:schemeClr>
                          </a:solidFill>
                        </a:rPr>
                        <a:t>45°</a:t>
                      </a:r>
                      <a:endParaRPr lang="zh-TW" altLang="en-US" sz="1800" dirty="0">
                        <a:solidFill>
                          <a:schemeClr val="tx2">
                            <a:lumMod val="40000"/>
                            <a:lumOff val="60000"/>
                          </a:schemeClr>
                        </a:solidFill>
                      </a:endParaRPr>
                    </a:p>
                  </a:txBody>
                  <a:tcPr marL="91439" marR="91439" marT="45691" marB="4569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B050"/>
                          </a:solidFill>
                        </a:rPr>
                        <a:t>90°</a:t>
                      </a:r>
                      <a:endParaRPr lang="zh-TW" altLang="en-US" sz="1800" dirty="0">
                        <a:solidFill>
                          <a:srgbClr val="00B050"/>
                        </a:solidFill>
                      </a:endParaRPr>
                    </a:p>
                  </a:txBody>
                  <a:tcPr marL="91439" marR="91439" marT="45691" marB="45691"/>
                </a:tc>
                <a:extLst>
                  <a:ext uri="{0D108BD9-81ED-4DB2-BD59-A6C34878D82A}">
                    <a16:rowId xmlns:a16="http://schemas.microsoft.com/office/drawing/2014/main" val="10000"/>
                  </a:ext>
                </a:extLst>
              </a:tr>
              <a:tr h="365701">
                <a:tc>
                  <a:txBody>
                    <a:bodyPr/>
                    <a:lstStyle/>
                    <a:p>
                      <a:pPr algn="ctr"/>
                      <a:r>
                        <a:rPr lang="en-US" altLang="zh-TW" sz="1800" dirty="0"/>
                        <a:t>(0,1)</a:t>
                      </a:r>
                      <a:endParaRPr lang="zh-TW" altLang="en-US" sz="1800" dirty="0"/>
                    </a:p>
                  </a:txBody>
                  <a:tcPr marL="91439" marR="91439" marT="45691" marB="45691"/>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1 </a:t>
                      </a:r>
                    </a:p>
                  </a:txBody>
                  <a:tcPr marL="91439" marR="91439" marT="45691" marB="45691"/>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0</a:t>
                      </a:r>
                      <a:endParaRPr lang="zh-TW" altLang="en-US" sz="1800" dirty="0">
                        <a:solidFill>
                          <a:srgbClr val="FF0000"/>
                        </a:solidFill>
                      </a:endParaRPr>
                    </a:p>
                  </a:txBody>
                  <a:tcPr marL="91439" marR="91439" marT="45691" marB="45691"/>
                </a:tc>
                <a:extLst>
                  <a:ext uri="{0D108BD9-81ED-4DB2-BD59-A6C34878D82A}">
                    <a16:rowId xmlns:a16="http://schemas.microsoft.com/office/drawing/2014/main" val="10001"/>
                  </a:ext>
                </a:extLst>
              </a:tr>
              <a:tr h="365701">
                <a:tc>
                  <a:txBody>
                    <a:bodyPr/>
                    <a:lstStyle/>
                    <a:p>
                      <a:pPr algn="ctr"/>
                      <a:r>
                        <a:rPr lang="en-US" altLang="zh-TW" sz="1800" dirty="0"/>
                        <a:t>(1,0)</a:t>
                      </a:r>
                      <a:endParaRPr lang="zh-TW" altLang="en-US" sz="1800" dirty="0"/>
                    </a:p>
                  </a:txBody>
                  <a:tcPr marL="91439" marR="91439" marT="45691" marB="45691"/>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0</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1</a:t>
                      </a:r>
                      <a:endParaRPr lang="zh-TW" altLang="en-US" sz="1800" dirty="0">
                        <a:solidFill>
                          <a:srgbClr val="FF0000"/>
                        </a:solidFill>
                      </a:endParaRPr>
                    </a:p>
                  </a:txBody>
                  <a:tcPr marL="91439" marR="91439" marT="45691" marB="45691"/>
                </a:tc>
                <a:extLst>
                  <a:ext uri="{0D108BD9-81ED-4DB2-BD59-A6C34878D82A}">
                    <a16:rowId xmlns:a16="http://schemas.microsoft.com/office/drawing/2014/main" val="10002"/>
                  </a:ext>
                </a:extLst>
              </a:tr>
              <a:tr h="365701">
                <a:tc>
                  <a:txBody>
                    <a:bodyPr/>
                    <a:lstStyle/>
                    <a:p>
                      <a:pPr algn="ctr"/>
                      <a:r>
                        <a:rPr lang="en-US" altLang="zh-TW" sz="1800" dirty="0"/>
                        <a:t>(1,1)</a:t>
                      </a:r>
                      <a:endParaRPr lang="zh-TW" altLang="en-US" sz="1800" dirty="0"/>
                    </a:p>
                  </a:txBody>
                  <a:tcPr marL="91439" marR="91439" marT="45691" marB="45691"/>
                </a:tc>
                <a:tc>
                  <a:txBody>
                    <a:bodyPr/>
                    <a:lstStyle/>
                    <a:p>
                      <a:pPr algn="ctr"/>
                      <a:r>
                        <a:rPr lang="en-US" altLang="zh-TW" sz="1800" dirty="0">
                          <a:solidFill>
                            <a:srgbClr val="FF0000"/>
                          </a:solidFill>
                        </a:rPr>
                        <a:t>0</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1</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1.414</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1</a:t>
                      </a:r>
                      <a:endParaRPr lang="zh-TW" altLang="en-US" sz="1800" dirty="0">
                        <a:solidFill>
                          <a:srgbClr val="FF0000"/>
                        </a:solidFill>
                      </a:endParaRPr>
                    </a:p>
                  </a:txBody>
                  <a:tcPr marL="91439" marR="91439" marT="45691" marB="45691"/>
                </a:tc>
                <a:extLst>
                  <a:ext uri="{0D108BD9-81ED-4DB2-BD59-A6C34878D82A}">
                    <a16:rowId xmlns:a16="http://schemas.microsoft.com/office/drawing/2014/main" val="10003"/>
                  </a:ext>
                </a:extLst>
              </a:tr>
              <a:tr h="365701">
                <a:tc>
                  <a:txBody>
                    <a:bodyPr/>
                    <a:lstStyle/>
                    <a:p>
                      <a:pPr algn="ctr"/>
                      <a:r>
                        <a:rPr lang="en-US" altLang="zh-TW" sz="1800" dirty="0"/>
                        <a:t>(1,2)</a:t>
                      </a:r>
                      <a:endParaRPr lang="zh-TW" altLang="en-US" sz="1800" dirty="0"/>
                    </a:p>
                  </a:txBody>
                  <a:tcPr marL="91439" marR="91439" marT="45691" marB="45691"/>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2</a:t>
                      </a:r>
                      <a:endParaRPr lang="zh-TW" altLang="en-US" sz="1800" dirty="0">
                        <a:solidFill>
                          <a:srgbClr val="FF0000"/>
                        </a:solidFill>
                      </a:endParaRPr>
                    </a:p>
                  </a:txBody>
                  <a:tcPr marL="91439" marR="91439" marT="45691" marB="45691"/>
                </a:tc>
                <a:tc>
                  <a:txBody>
                    <a:bodyPr/>
                    <a:lstStyle/>
                    <a:p>
                      <a:pPr algn="ctr"/>
                      <a:r>
                        <a:rPr lang="zh-TW" altLang="en-US" sz="1800" dirty="0">
                          <a:solidFill>
                            <a:srgbClr val="FF0000"/>
                          </a:solidFill>
                        </a:rPr>
                        <a:t> </a:t>
                      </a:r>
                      <a:r>
                        <a:rPr lang="en-US" altLang="zh-TW" sz="1800" dirty="0">
                          <a:solidFill>
                            <a:srgbClr val="FF0000"/>
                          </a:solidFill>
                        </a:rPr>
                        <a:t>2.121</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1</a:t>
                      </a:r>
                      <a:endParaRPr lang="zh-TW" altLang="en-US" sz="1800" dirty="0">
                        <a:solidFill>
                          <a:srgbClr val="FF0000"/>
                        </a:solidFill>
                      </a:endParaRPr>
                    </a:p>
                  </a:txBody>
                  <a:tcPr marL="91439" marR="91439" marT="45691" marB="45691"/>
                </a:tc>
                <a:extLst>
                  <a:ext uri="{0D108BD9-81ED-4DB2-BD59-A6C34878D82A}">
                    <a16:rowId xmlns:a16="http://schemas.microsoft.com/office/drawing/2014/main" val="10004"/>
                  </a:ext>
                </a:extLst>
              </a:tr>
              <a:tr h="365701">
                <a:tc>
                  <a:txBody>
                    <a:bodyPr/>
                    <a:lstStyle/>
                    <a:p>
                      <a:pPr algn="ctr"/>
                      <a:r>
                        <a:rPr lang="en-US" altLang="zh-TW" sz="1800" dirty="0"/>
                        <a:t>(2,3)</a:t>
                      </a:r>
                      <a:endParaRPr lang="zh-TW" altLang="en-US" sz="1800" dirty="0"/>
                    </a:p>
                  </a:txBody>
                  <a:tcPr marL="91439" marR="91439" marT="45691" marB="45691"/>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3</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3.535</a:t>
                      </a:r>
                      <a:endParaRPr lang="zh-TW" altLang="en-US" sz="1800" dirty="0">
                        <a:solidFill>
                          <a:srgbClr val="FF0000"/>
                        </a:solidFill>
                      </a:endParaRPr>
                    </a:p>
                  </a:txBody>
                  <a:tcPr marL="91439" marR="91439" marT="45691" marB="45691"/>
                </a:tc>
                <a:tc>
                  <a:txBody>
                    <a:bodyPr/>
                    <a:lstStyle/>
                    <a:p>
                      <a:pPr algn="ctr"/>
                      <a:r>
                        <a:rPr lang="en-US" altLang="zh-TW" sz="1800" dirty="0">
                          <a:solidFill>
                            <a:srgbClr val="FF0000"/>
                          </a:solidFill>
                        </a:rPr>
                        <a:t>2</a:t>
                      </a:r>
                      <a:endParaRPr lang="zh-TW" altLang="en-US" sz="1800" dirty="0">
                        <a:solidFill>
                          <a:srgbClr val="FF0000"/>
                        </a:solidFill>
                      </a:endParaRPr>
                    </a:p>
                  </a:txBody>
                  <a:tcPr marL="91439" marR="91439" marT="45691" marB="45691"/>
                </a:tc>
                <a:extLst>
                  <a:ext uri="{0D108BD9-81ED-4DB2-BD59-A6C34878D82A}">
                    <a16:rowId xmlns:a16="http://schemas.microsoft.com/office/drawing/2014/main" val="10005"/>
                  </a:ext>
                </a:extLst>
              </a:tr>
            </a:tbl>
          </a:graphicData>
        </a:graphic>
      </p:graphicFrame>
      <p:sp>
        <p:nvSpPr>
          <p:cNvPr id="20" name="矩形 19"/>
          <p:cNvSpPr/>
          <p:nvPr/>
        </p:nvSpPr>
        <p:spPr>
          <a:xfrm>
            <a:off x="8604448" y="6405325"/>
            <a:ext cx="470803" cy="369332"/>
          </a:xfrm>
          <a:prstGeom prst="rect">
            <a:avLst/>
          </a:prstGeom>
        </p:spPr>
        <p:txBody>
          <a:bodyPr wrap="square">
            <a:spAutoFit/>
          </a:bodyPr>
          <a:lstStyle/>
          <a:p>
            <a:r>
              <a:rPr lang="en-US" altLang="zh-TW" dirty="0"/>
              <a:t>90</a:t>
            </a:r>
            <a:endParaRPr lang="zh-TW" altLang="en-US" dirty="0"/>
          </a:p>
        </p:txBody>
      </p:sp>
      <p:sp>
        <p:nvSpPr>
          <p:cNvPr id="24" name="文字方塊 23">
            <a:extLst>
              <a:ext uri="{FF2B5EF4-FFF2-40B4-BE49-F238E27FC236}">
                <a16:creationId xmlns:a16="http://schemas.microsoft.com/office/drawing/2014/main" id="{A0990E01-CC15-3986-1598-A0FE7E245787}"/>
              </a:ext>
            </a:extLst>
          </p:cNvPr>
          <p:cNvSpPr txBox="1"/>
          <p:nvPr/>
        </p:nvSpPr>
        <p:spPr>
          <a:xfrm>
            <a:off x="4731445" y="2770900"/>
            <a:ext cx="3040955" cy="369332"/>
          </a:xfrm>
          <a:prstGeom prst="rect">
            <a:avLst/>
          </a:prstGeom>
          <a:noFill/>
        </p:spPr>
        <p:txBody>
          <a:bodyPr wrap="square" rtlCol="0">
            <a:spAutoFit/>
          </a:bodyPr>
          <a:lstStyle/>
          <a:p>
            <a:r>
              <a:rPr lang="zh-TW" altLang="en-US" dirty="0">
                <a:solidFill>
                  <a:srgbClr val="0070C0"/>
                </a:solidFill>
              </a:rPr>
              <a:t>垂直</a:t>
            </a:r>
            <a:r>
              <a:rPr lang="en-US" altLang="zh-TW" dirty="0">
                <a:solidFill>
                  <a:srgbClr val="0070C0"/>
                </a:solidFill>
              </a:rPr>
              <a:t>0, </a:t>
            </a:r>
            <a:r>
              <a:rPr lang="zh-TW" altLang="en-US" dirty="0">
                <a:solidFill>
                  <a:srgbClr val="0070C0"/>
                </a:solidFill>
              </a:rPr>
              <a:t>逆時針負，順時針正</a:t>
            </a:r>
            <a:endParaRPr kumimoji="1" lang="zh-TW" altLang="en-US" dirty="0">
              <a:solidFill>
                <a:srgbClr val="0070C0"/>
              </a:solidFill>
            </a:endParaRPr>
          </a:p>
        </p:txBody>
      </p:sp>
      <p:grpSp>
        <p:nvGrpSpPr>
          <p:cNvPr id="4" name="群組 3">
            <a:extLst>
              <a:ext uri="{FF2B5EF4-FFF2-40B4-BE49-F238E27FC236}">
                <a16:creationId xmlns:a16="http://schemas.microsoft.com/office/drawing/2014/main" id="{18A5A529-6736-35B7-D8E9-9FA53B87E450}"/>
              </a:ext>
            </a:extLst>
          </p:cNvPr>
          <p:cNvGrpSpPr/>
          <p:nvPr/>
        </p:nvGrpSpPr>
        <p:grpSpPr>
          <a:xfrm>
            <a:off x="1464468" y="1793811"/>
            <a:ext cx="714375" cy="3929127"/>
            <a:chOff x="1464468" y="1793811"/>
            <a:chExt cx="714375" cy="3929127"/>
          </a:xfrm>
        </p:grpSpPr>
        <p:cxnSp>
          <p:nvCxnSpPr>
            <p:cNvPr id="8" name="直線接點 7">
              <a:extLst>
                <a:ext uri="{FF2B5EF4-FFF2-40B4-BE49-F238E27FC236}">
                  <a16:creationId xmlns:a16="http://schemas.microsoft.com/office/drawing/2014/main" id="{861C2A13-CCAB-7AD3-D10F-6DC51228EF9B}"/>
                </a:ext>
              </a:extLst>
            </p:cNvPr>
            <p:cNvCxnSpPr>
              <a:cxnSpLocks/>
            </p:cNvCxnSpPr>
            <p:nvPr/>
          </p:nvCxnSpPr>
          <p:spPr>
            <a:xfrm>
              <a:off x="1782573" y="2143125"/>
              <a:ext cx="0" cy="3579813"/>
            </a:xfrm>
            <a:prstGeom prst="line">
              <a:avLst/>
            </a:prstGeom>
            <a:ln w="5080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16BBEEE1-243D-058C-240C-C2BE828EDBF4}"/>
                </a:ext>
              </a:extLst>
            </p:cNvPr>
            <p:cNvSpPr txBox="1"/>
            <p:nvPr/>
          </p:nvSpPr>
          <p:spPr>
            <a:xfrm>
              <a:off x="1464468" y="1793811"/>
              <a:ext cx="714375" cy="369332"/>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0°</a:t>
              </a:r>
              <a:endParaRPr lang="zh-TW" altLang="en-US" sz="1800" dirty="0">
                <a:solidFill>
                  <a:srgbClr val="0000FF"/>
                </a:solidFill>
              </a:endParaRPr>
            </a:p>
          </p:txBody>
        </p:sp>
      </p:grpSp>
      <p:grpSp>
        <p:nvGrpSpPr>
          <p:cNvPr id="5" name="群組 4">
            <a:extLst>
              <a:ext uri="{FF2B5EF4-FFF2-40B4-BE49-F238E27FC236}">
                <a16:creationId xmlns:a16="http://schemas.microsoft.com/office/drawing/2014/main" id="{81E4E8AD-BE4C-5D6F-B0DA-1EE2D82A3154}"/>
              </a:ext>
            </a:extLst>
          </p:cNvPr>
          <p:cNvGrpSpPr/>
          <p:nvPr/>
        </p:nvGrpSpPr>
        <p:grpSpPr>
          <a:xfrm>
            <a:off x="246671" y="1923812"/>
            <a:ext cx="3153546" cy="3799126"/>
            <a:chOff x="118079" y="1923812"/>
            <a:chExt cx="3153546" cy="3799126"/>
          </a:xfrm>
        </p:grpSpPr>
        <p:cxnSp>
          <p:nvCxnSpPr>
            <p:cNvPr id="9" name="直線接點 8">
              <a:extLst>
                <a:ext uri="{FF2B5EF4-FFF2-40B4-BE49-F238E27FC236}">
                  <a16:creationId xmlns:a16="http://schemas.microsoft.com/office/drawing/2014/main" id="{8E226C59-72EF-470E-4A59-4BD4EFA53F59}"/>
                </a:ext>
              </a:extLst>
            </p:cNvPr>
            <p:cNvCxnSpPr>
              <a:cxnSpLocks/>
            </p:cNvCxnSpPr>
            <p:nvPr/>
          </p:nvCxnSpPr>
          <p:spPr>
            <a:xfrm>
              <a:off x="385758" y="2487612"/>
              <a:ext cx="2885867" cy="3235326"/>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A2B562BB-8798-D2A1-DDB4-7F6788B88F70}"/>
                </a:ext>
              </a:extLst>
            </p:cNvPr>
            <p:cNvSpPr txBox="1"/>
            <p:nvPr/>
          </p:nvSpPr>
          <p:spPr>
            <a:xfrm>
              <a:off x="118079" y="1923812"/>
              <a:ext cx="639572" cy="369332"/>
            </a:xfrm>
            <a:prstGeom prst="rect">
              <a:avLst/>
            </a:prstGeom>
            <a:noFill/>
          </p:spPr>
          <p:txBody>
            <a:bodyPr wrap="square">
              <a:spAutoFit/>
            </a:bodyPr>
            <a:lstStyle/>
            <a:p>
              <a:pPr algn="ctr"/>
              <a:r>
                <a:rPr lang="en-US" altLang="zh-TW" sz="1800" dirty="0">
                  <a:solidFill>
                    <a:srgbClr val="FF0000"/>
                  </a:solidFill>
                </a:rPr>
                <a:t>-45°</a:t>
              </a:r>
              <a:endParaRPr lang="zh-TW" altLang="en-US" sz="1800" dirty="0">
                <a:solidFill>
                  <a:srgbClr val="FF0000"/>
                </a:solidFill>
              </a:endParaRPr>
            </a:p>
          </p:txBody>
        </p:sp>
      </p:grpSp>
      <p:grpSp>
        <p:nvGrpSpPr>
          <p:cNvPr id="3" name="群組 2">
            <a:extLst>
              <a:ext uri="{FF2B5EF4-FFF2-40B4-BE49-F238E27FC236}">
                <a16:creationId xmlns:a16="http://schemas.microsoft.com/office/drawing/2014/main" id="{4F484A20-9561-358E-E8AD-D20DE72DD61B}"/>
              </a:ext>
            </a:extLst>
          </p:cNvPr>
          <p:cNvGrpSpPr/>
          <p:nvPr/>
        </p:nvGrpSpPr>
        <p:grpSpPr>
          <a:xfrm>
            <a:off x="145383" y="1851422"/>
            <a:ext cx="4075553" cy="3450828"/>
            <a:chOff x="145383" y="1851422"/>
            <a:chExt cx="4075553" cy="3450828"/>
          </a:xfrm>
        </p:grpSpPr>
        <p:cxnSp>
          <p:nvCxnSpPr>
            <p:cNvPr id="17" name="直線接點 16">
              <a:extLst>
                <a:ext uri="{FF2B5EF4-FFF2-40B4-BE49-F238E27FC236}">
                  <a16:creationId xmlns:a16="http://schemas.microsoft.com/office/drawing/2014/main" id="{B83BAA78-0070-FA4E-32BA-78F02B909F3E}"/>
                </a:ext>
              </a:extLst>
            </p:cNvPr>
            <p:cNvCxnSpPr>
              <a:cxnSpLocks/>
            </p:cNvCxnSpPr>
            <p:nvPr/>
          </p:nvCxnSpPr>
          <p:spPr>
            <a:xfrm flipH="1">
              <a:off x="145383" y="2163143"/>
              <a:ext cx="3634529" cy="3139107"/>
            </a:xfrm>
            <a:prstGeom prst="line">
              <a:avLst/>
            </a:prstGeom>
            <a:ln w="5080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30" name="文字方塊 29">
              <a:extLst>
                <a:ext uri="{FF2B5EF4-FFF2-40B4-BE49-F238E27FC236}">
                  <a16:creationId xmlns:a16="http://schemas.microsoft.com/office/drawing/2014/main" id="{9ABC78F7-99D9-B11B-5BFE-4A065EE3623A}"/>
                </a:ext>
              </a:extLst>
            </p:cNvPr>
            <p:cNvSpPr txBox="1"/>
            <p:nvPr/>
          </p:nvSpPr>
          <p:spPr>
            <a:xfrm>
              <a:off x="3699440" y="1851422"/>
              <a:ext cx="521496" cy="369332"/>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chemeClr val="tx2">
                      <a:lumMod val="40000"/>
                      <a:lumOff val="60000"/>
                    </a:schemeClr>
                  </a:solidFill>
                </a:rPr>
                <a:t>45°</a:t>
              </a:r>
              <a:endParaRPr lang="zh-TW" altLang="en-US" sz="1800" dirty="0">
                <a:solidFill>
                  <a:schemeClr val="tx2">
                    <a:lumMod val="40000"/>
                    <a:lumOff val="60000"/>
                  </a:schemeClr>
                </a:solidFill>
              </a:endParaRPr>
            </a:p>
          </p:txBody>
        </p:sp>
      </p:grpSp>
      <p:grpSp>
        <p:nvGrpSpPr>
          <p:cNvPr id="6" name="群組 5">
            <a:extLst>
              <a:ext uri="{FF2B5EF4-FFF2-40B4-BE49-F238E27FC236}">
                <a16:creationId xmlns:a16="http://schemas.microsoft.com/office/drawing/2014/main" id="{D2ECCF32-85C2-9C35-3DEA-BDC86D11CF1B}"/>
              </a:ext>
            </a:extLst>
          </p:cNvPr>
          <p:cNvGrpSpPr/>
          <p:nvPr/>
        </p:nvGrpSpPr>
        <p:grpSpPr>
          <a:xfrm>
            <a:off x="145383" y="3680105"/>
            <a:ext cx="3820463" cy="369332"/>
            <a:chOff x="145383" y="3680105"/>
            <a:chExt cx="3820463" cy="369332"/>
          </a:xfrm>
        </p:grpSpPr>
        <p:cxnSp>
          <p:nvCxnSpPr>
            <p:cNvPr id="14" name="直線接點 13">
              <a:extLst>
                <a:ext uri="{FF2B5EF4-FFF2-40B4-BE49-F238E27FC236}">
                  <a16:creationId xmlns:a16="http://schemas.microsoft.com/office/drawing/2014/main" id="{035CC94E-CC54-09E8-1DBE-53398B250701}"/>
                </a:ext>
              </a:extLst>
            </p:cNvPr>
            <p:cNvCxnSpPr>
              <a:cxnSpLocks/>
              <a:endCxn id="33" idx="1"/>
            </p:cNvCxnSpPr>
            <p:nvPr/>
          </p:nvCxnSpPr>
          <p:spPr>
            <a:xfrm flipV="1">
              <a:off x="145383" y="3864771"/>
              <a:ext cx="3254834" cy="8730"/>
            </a:xfrm>
            <a:prstGeom prst="line">
              <a:avLst/>
            </a:prstGeom>
            <a:ln w="508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3" name="文字方塊 32">
              <a:extLst>
                <a:ext uri="{FF2B5EF4-FFF2-40B4-BE49-F238E27FC236}">
                  <a16:creationId xmlns:a16="http://schemas.microsoft.com/office/drawing/2014/main" id="{2463F881-5553-61B2-A818-32A4A0C564E9}"/>
                </a:ext>
              </a:extLst>
            </p:cNvPr>
            <p:cNvSpPr txBox="1"/>
            <p:nvPr/>
          </p:nvSpPr>
          <p:spPr>
            <a:xfrm>
              <a:off x="3400217" y="3680105"/>
              <a:ext cx="565629" cy="369332"/>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B050"/>
                  </a:solidFill>
                </a:rPr>
                <a:t>90°</a:t>
              </a:r>
              <a:endParaRPr lang="zh-TW" altLang="en-US" sz="1800" dirty="0">
                <a:solidFill>
                  <a:srgbClr val="00B050"/>
                </a:solidFill>
              </a:endParaRPr>
            </a:p>
          </p:txBody>
        </p:sp>
      </p:grpSp>
      <p:sp>
        <p:nvSpPr>
          <p:cNvPr id="2" name="矩形 1">
            <a:extLst>
              <a:ext uri="{FF2B5EF4-FFF2-40B4-BE49-F238E27FC236}">
                <a16:creationId xmlns:a16="http://schemas.microsoft.com/office/drawing/2014/main" id="{37DBD418-2AA8-0756-E1E1-2D3099888934}"/>
              </a:ext>
            </a:extLst>
          </p:cNvPr>
          <p:cNvSpPr/>
          <p:nvPr/>
        </p:nvSpPr>
        <p:spPr>
          <a:xfrm>
            <a:off x="3699440" y="4441548"/>
            <a:ext cx="5299177" cy="360639"/>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nvGrpSpPr>
          <p:cNvPr id="16" name="群組 15">
            <a:extLst>
              <a:ext uri="{FF2B5EF4-FFF2-40B4-BE49-F238E27FC236}">
                <a16:creationId xmlns:a16="http://schemas.microsoft.com/office/drawing/2014/main" id="{7641A566-5763-965A-5646-10CE46E380A1}"/>
              </a:ext>
            </a:extLst>
          </p:cNvPr>
          <p:cNvGrpSpPr/>
          <p:nvPr/>
        </p:nvGrpSpPr>
        <p:grpSpPr>
          <a:xfrm>
            <a:off x="231111" y="2770900"/>
            <a:ext cx="5583903" cy="3172700"/>
            <a:chOff x="231111" y="2770900"/>
            <a:chExt cx="5583903" cy="3172700"/>
          </a:xfrm>
        </p:grpSpPr>
        <p:grpSp>
          <p:nvGrpSpPr>
            <p:cNvPr id="7" name="群組 6">
              <a:extLst>
                <a:ext uri="{FF2B5EF4-FFF2-40B4-BE49-F238E27FC236}">
                  <a16:creationId xmlns:a16="http://schemas.microsoft.com/office/drawing/2014/main" id="{59AA018C-ED8F-36FE-2231-DE185B0B4922}"/>
                </a:ext>
              </a:extLst>
            </p:cNvPr>
            <p:cNvGrpSpPr/>
            <p:nvPr/>
          </p:nvGrpSpPr>
          <p:grpSpPr>
            <a:xfrm>
              <a:off x="231111" y="2770900"/>
              <a:ext cx="2783555" cy="3172700"/>
              <a:chOff x="231111" y="2770900"/>
              <a:chExt cx="2783555" cy="3172700"/>
            </a:xfrm>
          </p:grpSpPr>
          <p:cxnSp>
            <p:nvCxnSpPr>
              <p:cNvPr id="37" name="直線接點 36">
                <a:extLst>
                  <a:ext uri="{FF2B5EF4-FFF2-40B4-BE49-F238E27FC236}">
                    <a16:creationId xmlns:a16="http://schemas.microsoft.com/office/drawing/2014/main" id="{19CE4F4C-174F-2E72-3166-B6229F4AE2E9}"/>
                  </a:ext>
                </a:extLst>
              </p:cNvPr>
              <p:cNvCxnSpPr>
                <a:cxnSpLocks/>
              </p:cNvCxnSpPr>
              <p:nvPr/>
            </p:nvCxnSpPr>
            <p:spPr>
              <a:xfrm>
                <a:off x="231111" y="2770900"/>
                <a:ext cx="2783555" cy="3172700"/>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箭頭接點 38">
                <a:extLst>
                  <a:ext uri="{FF2B5EF4-FFF2-40B4-BE49-F238E27FC236}">
                    <a16:creationId xmlns:a16="http://schemas.microsoft.com/office/drawing/2014/main" id="{178D7E44-3006-9940-2143-A8650FEC30B6}"/>
                  </a:ext>
                </a:extLst>
              </p:cNvPr>
              <p:cNvCxnSpPr/>
              <p:nvPr/>
            </p:nvCxnSpPr>
            <p:spPr>
              <a:xfrm flipH="1">
                <a:off x="922412" y="3298031"/>
                <a:ext cx="286198" cy="218282"/>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矩形 9">
              <a:extLst>
                <a:ext uri="{FF2B5EF4-FFF2-40B4-BE49-F238E27FC236}">
                  <a16:creationId xmlns:a16="http://schemas.microsoft.com/office/drawing/2014/main" id="{66EE8C14-D8A5-ADF2-F900-C345076C7DFC}"/>
                </a:ext>
              </a:extLst>
            </p:cNvPr>
            <p:cNvSpPr/>
            <p:nvPr/>
          </p:nvSpPr>
          <p:spPr>
            <a:xfrm>
              <a:off x="3780316" y="4036736"/>
              <a:ext cx="2034698" cy="404812"/>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cxnSp>
        <p:nvCxnSpPr>
          <p:cNvPr id="11" name="直線箭頭接點 10">
            <a:extLst>
              <a:ext uri="{FF2B5EF4-FFF2-40B4-BE49-F238E27FC236}">
                <a16:creationId xmlns:a16="http://schemas.microsoft.com/office/drawing/2014/main" id="{3F538ABE-EB70-1753-02FA-9BA850398471}"/>
              </a:ext>
            </a:extLst>
          </p:cNvPr>
          <p:cNvCxnSpPr>
            <a:cxnSpLocks/>
          </p:cNvCxnSpPr>
          <p:nvPr/>
        </p:nvCxnSpPr>
        <p:spPr>
          <a:xfrm>
            <a:off x="4538736" y="1598726"/>
            <a:ext cx="1656383" cy="2200162"/>
          </a:xfrm>
          <a:prstGeom prst="straightConnector1">
            <a:avLst/>
          </a:prstGeom>
          <a:ln w="22225">
            <a:solidFill>
              <a:srgbClr val="FF0000">
                <a:alpha val="40000"/>
              </a:srgb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D816925D-6FB7-5390-7BE8-F15FD451B24D}"/>
              </a:ext>
            </a:extLst>
          </p:cNvPr>
          <p:cNvSpPr/>
          <p:nvPr/>
        </p:nvSpPr>
        <p:spPr>
          <a:xfrm>
            <a:off x="1622888" y="3775663"/>
            <a:ext cx="628249" cy="445500"/>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8F16381D-8841-5C96-C5AE-71504ADBF831}"/>
                  </a:ext>
                </a:extLst>
              </p:cNvPr>
              <p:cNvSpPr txBox="1"/>
              <p:nvPr/>
            </p:nvSpPr>
            <p:spPr>
              <a:xfrm>
                <a:off x="5418437" y="1601844"/>
                <a:ext cx="3296938" cy="7000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TW" sz="1800" b="0" i="0" dirty="0" smtClean="0">
                          <a:solidFill>
                            <a:srgbClr val="FF0000"/>
                          </a:solidFill>
                          <a:latin typeface="Cambria Math" panose="02040503050406030204" pitchFamily="18" charset="0"/>
                        </a:rPr>
                        <m:t>sin</m:t>
                      </m:r>
                      <m:d>
                        <m:dPr>
                          <m:ctrlPr>
                            <a:rPr lang="en-US" altLang="zh-TW" sz="1800" b="0" i="1" dirty="0" smtClean="0">
                              <a:solidFill>
                                <a:srgbClr val="FF0000"/>
                              </a:solidFill>
                              <a:latin typeface="Cambria Math" panose="02040503050406030204" pitchFamily="18" charset="0"/>
                            </a:rPr>
                          </m:ctrlPr>
                        </m:dPr>
                        <m:e>
                          <m:r>
                            <a:rPr lang="en-US" altLang="zh-TW" sz="1800" i="1" dirty="0" smtClean="0">
                              <a:solidFill>
                                <a:srgbClr val="FF0000"/>
                              </a:solidFill>
                              <a:latin typeface="Cambria Math" panose="02040503050406030204" pitchFamily="18" charset="0"/>
                            </a:rPr>
                            <m:t>−45°</m:t>
                          </m:r>
                        </m:e>
                      </m:d>
                      <m:r>
                        <a:rPr kumimoji="1" lang="en-US" altLang="zh-TW" b="0" i="1" dirty="0" smtClean="0">
                          <a:solidFill>
                            <a:srgbClr val="FF0000"/>
                          </a:solidFill>
                          <a:latin typeface="Cambria Math" panose="02040503050406030204" pitchFamily="18" charset="0"/>
                        </a:rPr>
                        <m:t>=</m:t>
                      </m:r>
                      <m:r>
                        <a:rPr lang="en-US" altLang="zh-TW" sz="1800" i="1" dirty="0" smtClean="0">
                          <a:solidFill>
                            <a:srgbClr val="FF0000"/>
                          </a:solidFill>
                          <a:latin typeface="Cambria Math" panose="02040503050406030204" pitchFamily="18" charset="0"/>
                        </a:rPr>
                        <m:t>−</m:t>
                      </m:r>
                      <m:f>
                        <m:fPr>
                          <m:ctrlPr>
                            <a:rPr kumimoji="1" lang="en-US" altLang="zh-TW" sz="1800" b="0" i="1" smtClean="0">
                              <a:solidFill>
                                <a:srgbClr val="FF0000"/>
                              </a:solidFill>
                              <a:latin typeface="Cambria Math" panose="02040503050406030204" pitchFamily="18" charset="0"/>
                            </a:rPr>
                          </m:ctrlPr>
                        </m:fPr>
                        <m:num>
                          <m:rad>
                            <m:radPr>
                              <m:degHide m:val="on"/>
                              <m:ctrlPr>
                                <a:rPr lang="zh-TW" altLang="en-US" sz="1800" i="1" smtClean="0">
                                  <a:solidFill>
                                    <a:srgbClr val="FF0000"/>
                                  </a:solidFill>
                                  <a:latin typeface="Cambria Math" panose="02040503050406030204" pitchFamily="18" charset="0"/>
                                </a:rPr>
                              </m:ctrlPr>
                            </m:radPr>
                            <m:deg/>
                            <m:e>
                              <m:r>
                                <a:rPr lang="en-US" altLang="zh-TW" sz="1800" b="0" i="1" smtClean="0">
                                  <a:solidFill>
                                    <a:srgbClr val="FF0000"/>
                                  </a:solidFill>
                                  <a:latin typeface="Cambria Math" panose="02040503050406030204" pitchFamily="18" charset="0"/>
                                </a:rPr>
                                <m:t>2</m:t>
                              </m:r>
                            </m:e>
                          </m:rad>
                        </m:num>
                        <m:den>
                          <m:r>
                            <a:rPr lang="en-US" altLang="zh-TW" sz="1800" b="0" i="1" smtClean="0">
                              <a:solidFill>
                                <a:srgbClr val="FF0000"/>
                              </a:solidFill>
                              <a:latin typeface="Cambria Math" panose="02040503050406030204" pitchFamily="18" charset="0"/>
                            </a:rPr>
                            <m:t>2</m:t>
                          </m:r>
                        </m:den>
                      </m:f>
                      <m:r>
                        <a:rPr lang="en-US" altLang="zh-TW" sz="1800" b="0" i="1" smtClean="0">
                          <a:solidFill>
                            <a:srgbClr val="FF0000"/>
                          </a:solidFill>
                          <a:latin typeface="Cambria Math" panose="02040503050406030204" pitchFamily="18" charset="0"/>
                        </a:rPr>
                        <m:t>=−0.707</m:t>
                      </m:r>
                    </m:oMath>
                  </m:oMathPara>
                </a14:m>
                <a:endParaRPr lang="zh-TW" altLang="en-US" dirty="0">
                  <a:solidFill>
                    <a:srgbClr val="FF0000"/>
                  </a:solidFill>
                </a:endParaRPr>
              </a:p>
            </p:txBody>
          </p:sp>
        </mc:Choice>
        <mc:Fallback xmlns="">
          <p:sp>
            <p:nvSpPr>
              <p:cNvPr id="19" name="文字方塊 18">
                <a:extLst>
                  <a:ext uri="{FF2B5EF4-FFF2-40B4-BE49-F238E27FC236}">
                    <a16:creationId xmlns:a16="http://schemas.microsoft.com/office/drawing/2014/main" id="{8F16381D-8841-5C96-C5AE-71504ADBF831}"/>
                  </a:ext>
                </a:extLst>
              </p:cNvPr>
              <p:cNvSpPr txBox="1">
                <a:spLocks noRot="1" noChangeAspect="1" noMove="1" noResize="1" noEditPoints="1" noAdjustHandles="1" noChangeArrowheads="1" noChangeShapeType="1" noTextEdit="1"/>
              </p:cNvSpPr>
              <p:nvPr/>
            </p:nvSpPr>
            <p:spPr>
              <a:xfrm>
                <a:off x="5418437" y="1601844"/>
                <a:ext cx="3296938" cy="700088"/>
              </a:xfrm>
              <a:prstGeom prst="rect">
                <a:avLst/>
              </a:prstGeom>
              <a:blipFill>
                <a:blip r:embed="rId5"/>
                <a:stretch>
                  <a:fillRect/>
                </a:stretch>
              </a:blipFill>
            </p:spPr>
            <p:txBody>
              <a:bodyPr/>
              <a:lstStyle/>
              <a:p>
                <a:r>
                  <a:rPr lang="zh-TW" alt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noChangeArrowheads="1"/>
          </p:cNvSpPr>
          <p:nvPr>
            <p:ph type="title"/>
          </p:nvPr>
        </p:nvSpPr>
        <p:spPr/>
        <p:txBody>
          <a:bodyPr/>
          <a:lstStyle/>
          <a:p>
            <a:pPr algn="l"/>
            <a:r>
              <a:rPr lang="en-US" altLang="zh-TW" b="0" dirty="0"/>
              <a:t>Example</a:t>
            </a:r>
            <a:endParaRPr lang="zh-TW" altLang="en-US" dirty="0"/>
          </a:p>
        </p:txBody>
      </p:sp>
      <p:sp>
        <p:nvSpPr>
          <p:cNvPr id="109572" name="內容版面配置區 20"/>
          <p:cNvSpPr>
            <a:spLocks noGrp="1" noChangeArrowheads="1"/>
          </p:cNvSpPr>
          <p:nvPr>
            <p:ph idx="1"/>
          </p:nvPr>
        </p:nvSpPr>
        <p:spPr>
          <a:xfrm>
            <a:off x="2929049" y="2742798"/>
            <a:ext cx="3285901" cy="621115"/>
          </a:xfrm>
        </p:spPr>
        <p:txBody>
          <a:bodyPr/>
          <a:lstStyle/>
          <a:p>
            <a:pPr algn="ctr">
              <a:buFont typeface="Wingdings" panose="05000000000000000000" pitchFamily="2" charset="2"/>
              <a:buNone/>
            </a:pPr>
            <a:r>
              <a:rPr lang="en-US" altLang="zh-TW" b="1" dirty="0">
                <a:solidFill>
                  <a:srgbClr val="FF0000"/>
                </a:solidFill>
              </a:rPr>
              <a:t>accumulator array</a:t>
            </a:r>
            <a:endParaRPr lang="zh-TW" altLang="en-US" b="1" dirty="0">
              <a:solidFill>
                <a:srgbClr val="FF0000"/>
              </a:solidFill>
            </a:endParaRPr>
          </a:p>
        </p:txBody>
      </p:sp>
      <p:graphicFrame>
        <p:nvGraphicFramePr>
          <p:cNvPr id="37" name="表格 36">
            <a:extLst>
              <a:ext uri="{FF2B5EF4-FFF2-40B4-BE49-F238E27FC236}">
                <a16:creationId xmlns:a16="http://schemas.microsoft.com/office/drawing/2014/main" id="{E6235DD0-E34F-A147-A3F7-68A60987B506}"/>
              </a:ext>
            </a:extLst>
          </p:cNvPr>
          <p:cNvGraphicFramePr>
            <a:graphicFrameLocks noGrp="1"/>
          </p:cNvGraphicFramePr>
          <p:nvPr>
            <p:extLst>
              <p:ext uri="{D42A27DB-BD31-4B8C-83A1-F6EECF244321}">
                <p14:modId xmlns:p14="http://schemas.microsoft.com/office/powerpoint/2010/main" val="421087047"/>
              </p:ext>
            </p:extLst>
          </p:nvPr>
        </p:nvGraphicFramePr>
        <p:xfrm>
          <a:off x="428625" y="3363913"/>
          <a:ext cx="8358190" cy="2779712"/>
        </p:xfrm>
        <a:graphic>
          <a:graphicData uri="http://schemas.openxmlformats.org/drawingml/2006/table">
            <a:tbl>
              <a:tblPr firstRow="1" bandRow="1">
                <a:tableStyleId>{073A0DAA-6AF3-43AB-8588-CEC1D06C72B9}</a:tableStyleId>
              </a:tblPr>
              <a:tblGrid>
                <a:gridCol w="835819">
                  <a:extLst>
                    <a:ext uri="{9D8B030D-6E8A-4147-A177-3AD203B41FA5}">
                      <a16:colId xmlns:a16="http://schemas.microsoft.com/office/drawing/2014/main" val="20000"/>
                    </a:ext>
                  </a:extLst>
                </a:gridCol>
                <a:gridCol w="835819">
                  <a:extLst>
                    <a:ext uri="{9D8B030D-6E8A-4147-A177-3AD203B41FA5}">
                      <a16:colId xmlns:a16="http://schemas.microsoft.com/office/drawing/2014/main" val="20001"/>
                    </a:ext>
                  </a:extLst>
                </a:gridCol>
                <a:gridCol w="835819">
                  <a:extLst>
                    <a:ext uri="{9D8B030D-6E8A-4147-A177-3AD203B41FA5}">
                      <a16:colId xmlns:a16="http://schemas.microsoft.com/office/drawing/2014/main" val="20002"/>
                    </a:ext>
                  </a:extLst>
                </a:gridCol>
                <a:gridCol w="835819">
                  <a:extLst>
                    <a:ext uri="{9D8B030D-6E8A-4147-A177-3AD203B41FA5}">
                      <a16:colId xmlns:a16="http://schemas.microsoft.com/office/drawing/2014/main" val="20003"/>
                    </a:ext>
                  </a:extLst>
                </a:gridCol>
                <a:gridCol w="835819">
                  <a:extLst>
                    <a:ext uri="{9D8B030D-6E8A-4147-A177-3AD203B41FA5}">
                      <a16:colId xmlns:a16="http://schemas.microsoft.com/office/drawing/2014/main" val="20004"/>
                    </a:ext>
                  </a:extLst>
                </a:gridCol>
                <a:gridCol w="835819">
                  <a:extLst>
                    <a:ext uri="{9D8B030D-6E8A-4147-A177-3AD203B41FA5}">
                      <a16:colId xmlns:a16="http://schemas.microsoft.com/office/drawing/2014/main" val="20005"/>
                    </a:ext>
                  </a:extLst>
                </a:gridCol>
                <a:gridCol w="835819">
                  <a:extLst>
                    <a:ext uri="{9D8B030D-6E8A-4147-A177-3AD203B41FA5}">
                      <a16:colId xmlns:a16="http://schemas.microsoft.com/office/drawing/2014/main" val="20006"/>
                    </a:ext>
                  </a:extLst>
                </a:gridCol>
                <a:gridCol w="835819">
                  <a:extLst>
                    <a:ext uri="{9D8B030D-6E8A-4147-A177-3AD203B41FA5}">
                      <a16:colId xmlns:a16="http://schemas.microsoft.com/office/drawing/2014/main" val="20007"/>
                    </a:ext>
                  </a:extLst>
                </a:gridCol>
                <a:gridCol w="835819">
                  <a:extLst>
                    <a:ext uri="{9D8B030D-6E8A-4147-A177-3AD203B41FA5}">
                      <a16:colId xmlns:a16="http://schemas.microsoft.com/office/drawing/2014/main" val="20008"/>
                    </a:ext>
                  </a:extLst>
                </a:gridCol>
                <a:gridCol w="835819">
                  <a:extLst>
                    <a:ext uri="{9D8B030D-6E8A-4147-A177-3AD203B41FA5}">
                      <a16:colId xmlns:a16="http://schemas.microsoft.com/office/drawing/2014/main" val="20009"/>
                    </a:ext>
                  </a:extLst>
                </a:gridCol>
              </a:tblGrid>
              <a:tr h="640067">
                <a:tc>
                  <a:txBody>
                    <a:bodyPr/>
                    <a:lstStyle/>
                    <a:p>
                      <a:endParaRPr lang="zh-TW" altLang="en-US" sz="1800" dirty="0"/>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-0.707</a:t>
                      </a:r>
                      <a:endParaRPr lang="zh-TW" altLang="en-US" sz="1800" dirty="0">
                        <a:solidFill>
                          <a:srgbClr val="FF0000"/>
                        </a:solidFill>
                      </a:endParaRPr>
                    </a:p>
                  </a:txBody>
                  <a:tcPr marT="45714" marB="45714"/>
                </a:tc>
                <a:tc>
                  <a:txBody>
                    <a:bodyPr/>
                    <a:lstStyle/>
                    <a:p>
                      <a:pPr algn="ctr"/>
                      <a:r>
                        <a:rPr lang="en-US" altLang="zh-TW" sz="1800" dirty="0">
                          <a:solidFill>
                            <a:srgbClr val="FF0000"/>
                          </a:solidFill>
                        </a:rPr>
                        <a:t>0</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0.707</a:t>
                      </a:r>
                      <a:endParaRPr lang="zh-TW" altLang="en-US" sz="1800" dirty="0">
                        <a:solidFill>
                          <a:srgbClr val="FF0000"/>
                        </a:solidFill>
                      </a:endParaRPr>
                    </a:p>
                    <a:p>
                      <a:pPr algn="ct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1</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1.414</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2</a:t>
                      </a:r>
                      <a:endParaRPr lang="zh-TW" altLang="en-US" sz="1800" dirty="0">
                        <a:solidFill>
                          <a:srgbClr val="FF0000"/>
                        </a:solidFill>
                      </a:endParaRPr>
                    </a:p>
                    <a:p>
                      <a:pPr algn="ctr"/>
                      <a:endParaRPr lang="zh-TW" altLang="en-US" sz="1800" dirty="0">
                        <a:solidFill>
                          <a:srgbClr val="FF0000"/>
                        </a:solidFill>
                      </a:endParaRPr>
                    </a:p>
                  </a:txBody>
                  <a:tcPr marT="45714" marB="45714"/>
                </a:tc>
                <a:tc>
                  <a:txBody>
                    <a:bodyPr/>
                    <a:lstStyle/>
                    <a:p>
                      <a:pPr algn="ctr"/>
                      <a:r>
                        <a:rPr lang="en-US" altLang="zh-TW" sz="1800" dirty="0">
                          <a:solidFill>
                            <a:srgbClr val="FF0000"/>
                          </a:solidFill>
                        </a:rPr>
                        <a:t>2.121</a:t>
                      </a:r>
                      <a:endParaRPr lang="zh-TW" altLang="en-US" sz="1800" dirty="0">
                        <a:solidFill>
                          <a:srgbClr val="FF0000"/>
                        </a:solidFill>
                      </a:endParaRPr>
                    </a:p>
                  </a:txBody>
                  <a:tcPr marT="45714" marB="45714"/>
                </a:tc>
                <a:tc>
                  <a:txBody>
                    <a:bodyPr/>
                    <a:lstStyle/>
                    <a:p>
                      <a:pPr algn="ctr"/>
                      <a:r>
                        <a:rPr lang="en-US" altLang="zh-TW" sz="1800" dirty="0">
                          <a:solidFill>
                            <a:srgbClr val="FF0000"/>
                          </a:solidFill>
                        </a:rPr>
                        <a:t>3</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3.535</a:t>
                      </a:r>
                      <a:endParaRPr lang="zh-TW" altLang="en-US" sz="1800" dirty="0">
                        <a:solidFill>
                          <a:srgbClr val="FF0000"/>
                        </a:solidFill>
                      </a:endParaRPr>
                    </a:p>
                  </a:txBody>
                  <a:tcPr marT="45714" marB="45714"/>
                </a:tc>
                <a:extLst>
                  <a:ext uri="{0D108BD9-81ED-4DB2-BD59-A6C34878D82A}">
                    <a16:rowId xmlns:a16="http://schemas.microsoft.com/office/drawing/2014/main" val="10000"/>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-45°</a:t>
                      </a:r>
                      <a:endParaRPr lang="zh-TW" altLang="en-US" sz="1800" dirty="0">
                        <a:solidFill>
                          <a:srgbClr val="0000FF"/>
                        </a:solidFill>
                      </a:endParaRPr>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3</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extLst>
                  <a:ext uri="{0D108BD9-81ED-4DB2-BD59-A6C34878D82A}">
                    <a16:rowId xmlns:a16="http://schemas.microsoft.com/office/drawing/2014/main" val="10001"/>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0°</a:t>
                      </a:r>
                      <a:endParaRPr lang="zh-TW" altLang="en-US" sz="1800" dirty="0">
                        <a:solidFill>
                          <a:srgbClr val="0000FF"/>
                        </a:solidFill>
                      </a:endParaRPr>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2</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extLst>
                  <a:ext uri="{0D108BD9-81ED-4DB2-BD59-A6C34878D82A}">
                    <a16:rowId xmlns:a16="http://schemas.microsoft.com/office/drawing/2014/main" val="10002"/>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45°</a:t>
                      </a:r>
                      <a:endParaRPr lang="zh-TW" altLang="en-US" sz="1800" dirty="0">
                        <a:solidFill>
                          <a:srgbClr val="0000FF"/>
                        </a:solidFill>
                      </a:endParaRPr>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2</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extLst>
                  <a:ext uri="{0D108BD9-81ED-4DB2-BD59-A6C34878D82A}">
                    <a16:rowId xmlns:a16="http://schemas.microsoft.com/office/drawing/2014/main" val="10003"/>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90°</a:t>
                      </a:r>
                      <a:endParaRPr lang="zh-TW" altLang="en-US" sz="1800" dirty="0">
                        <a:solidFill>
                          <a:srgbClr val="0000FF"/>
                        </a:solidFill>
                      </a:endParaRPr>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3</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extLst>
                  <a:ext uri="{0D108BD9-81ED-4DB2-BD59-A6C34878D82A}">
                    <a16:rowId xmlns:a16="http://schemas.microsoft.com/office/drawing/2014/main" val="10004"/>
                  </a:ext>
                </a:extLst>
              </a:tr>
            </a:tbl>
          </a:graphicData>
        </a:graphic>
      </p:graphicFrame>
      <p:graphicFrame>
        <p:nvGraphicFramePr>
          <p:cNvPr id="38" name="表格 37">
            <a:extLst>
              <a:ext uri="{FF2B5EF4-FFF2-40B4-BE49-F238E27FC236}">
                <a16:creationId xmlns:a16="http://schemas.microsoft.com/office/drawing/2014/main" id="{6E3C4589-7C5C-754C-BCD8-CDD0CEDBD078}"/>
              </a:ext>
            </a:extLst>
          </p:cNvPr>
          <p:cNvGraphicFramePr>
            <a:graphicFrameLocks noGrp="1"/>
          </p:cNvGraphicFramePr>
          <p:nvPr>
            <p:extLst>
              <p:ext uri="{D42A27DB-BD31-4B8C-83A1-F6EECF244321}">
                <p14:modId xmlns:p14="http://schemas.microsoft.com/office/powerpoint/2010/main" val="3843725418"/>
              </p:ext>
            </p:extLst>
          </p:nvPr>
        </p:nvGraphicFramePr>
        <p:xfrm>
          <a:off x="4214813" y="280988"/>
          <a:ext cx="4357685" cy="2219331"/>
        </p:xfrm>
        <a:graphic>
          <a:graphicData uri="http://schemas.openxmlformats.org/drawingml/2006/table">
            <a:tbl>
              <a:tblPr firstRow="1" bandRow="1">
                <a:tableStyleId>{073A0DAA-6AF3-43AB-8588-CEC1D06C72B9}</a:tableStyleId>
              </a:tblPr>
              <a:tblGrid>
                <a:gridCol w="871537">
                  <a:extLst>
                    <a:ext uri="{9D8B030D-6E8A-4147-A177-3AD203B41FA5}">
                      <a16:colId xmlns:a16="http://schemas.microsoft.com/office/drawing/2014/main" val="20000"/>
                    </a:ext>
                  </a:extLst>
                </a:gridCol>
                <a:gridCol w="871537">
                  <a:extLst>
                    <a:ext uri="{9D8B030D-6E8A-4147-A177-3AD203B41FA5}">
                      <a16:colId xmlns:a16="http://schemas.microsoft.com/office/drawing/2014/main" val="20001"/>
                    </a:ext>
                  </a:extLst>
                </a:gridCol>
                <a:gridCol w="871537">
                  <a:extLst>
                    <a:ext uri="{9D8B030D-6E8A-4147-A177-3AD203B41FA5}">
                      <a16:colId xmlns:a16="http://schemas.microsoft.com/office/drawing/2014/main" val="20002"/>
                    </a:ext>
                  </a:extLst>
                </a:gridCol>
                <a:gridCol w="871537">
                  <a:extLst>
                    <a:ext uri="{9D8B030D-6E8A-4147-A177-3AD203B41FA5}">
                      <a16:colId xmlns:a16="http://schemas.microsoft.com/office/drawing/2014/main" val="20003"/>
                    </a:ext>
                  </a:extLst>
                </a:gridCol>
                <a:gridCol w="871537">
                  <a:extLst>
                    <a:ext uri="{9D8B030D-6E8A-4147-A177-3AD203B41FA5}">
                      <a16:colId xmlns:a16="http://schemas.microsoft.com/office/drawing/2014/main" val="20004"/>
                    </a:ext>
                  </a:extLst>
                </a:gridCol>
              </a:tblGrid>
              <a:tr h="390731">
                <a:tc>
                  <a:txBody>
                    <a:bodyPr/>
                    <a:lstStyle/>
                    <a:p>
                      <a:pPr algn="ctr"/>
                      <a:endParaRPr lang="zh-TW" altLang="en-US" sz="1800" dirty="0"/>
                    </a:p>
                  </a:txBody>
                  <a:tcPr marL="91439" marR="91439" marT="45700" marB="45700"/>
                </a:tc>
                <a:tc>
                  <a:txBody>
                    <a:bodyPr/>
                    <a:lstStyle/>
                    <a:p>
                      <a:pPr algn="ctr"/>
                      <a:r>
                        <a:rPr lang="en-US" altLang="zh-TW" sz="1800" dirty="0">
                          <a:solidFill>
                            <a:srgbClr val="00B0F0"/>
                          </a:solidFill>
                        </a:rPr>
                        <a:t>-45°</a:t>
                      </a:r>
                      <a:endParaRPr lang="zh-TW" altLang="en-US" sz="1800" dirty="0">
                        <a:solidFill>
                          <a:srgbClr val="00B0F0"/>
                        </a:solidFill>
                      </a:endParaRPr>
                    </a:p>
                  </a:txBody>
                  <a:tcPr marL="91439" marR="91439" marT="45700" marB="457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B0F0"/>
                          </a:solidFill>
                        </a:rPr>
                        <a:t>0°</a:t>
                      </a:r>
                      <a:endParaRPr lang="zh-TW" altLang="en-US" sz="1800" dirty="0">
                        <a:solidFill>
                          <a:srgbClr val="00B0F0"/>
                        </a:solidFill>
                      </a:endParaRPr>
                    </a:p>
                  </a:txBody>
                  <a:tcPr marL="91439" marR="91439" marT="45700" marB="457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B0F0"/>
                          </a:solidFill>
                        </a:rPr>
                        <a:t>45°</a:t>
                      </a:r>
                      <a:endParaRPr lang="zh-TW" altLang="en-US" sz="1800" dirty="0">
                        <a:solidFill>
                          <a:srgbClr val="00B0F0"/>
                        </a:solidFill>
                      </a:endParaRPr>
                    </a:p>
                  </a:txBody>
                  <a:tcPr marL="91439" marR="91439" marT="45700" marB="457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B0F0"/>
                          </a:solidFill>
                        </a:rPr>
                        <a:t>90°</a:t>
                      </a:r>
                      <a:endParaRPr lang="zh-TW" altLang="en-US" sz="1800" dirty="0">
                        <a:solidFill>
                          <a:srgbClr val="00B0F0"/>
                        </a:solidFill>
                      </a:endParaRPr>
                    </a:p>
                  </a:txBody>
                  <a:tcPr marL="91439" marR="91439" marT="45700" marB="45700"/>
                </a:tc>
                <a:extLst>
                  <a:ext uri="{0D108BD9-81ED-4DB2-BD59-A6C34878D82A}">
                    <a16:rowId xmlns:a16="http://schemas.microsoft.com/office/drawing/2014/main" val="10000"/>
                  </a:ext>
                </a:extLst>
              </a:tr>
              <a:tr h="365719">
                <a:tc>
                  <a:txBody>
                    <a:bodyPr/>
                    <a:lstStyle/>
                    <a:p>
                      <a:pPr algn="ctr"/>
                      <a:r>
                        <a:rPr lang="en-US" altLang="zh-TW" sz="1800" dirty="0"/>
                        <a:t>(0,1)</a:t>
                      </a:r>
                      <a:endParaRPr lang="zh-TW" altLang="en-US" sz="1800" dirty="0"/>
                    </a:p>
                  </a:txBody>
                  <a:tcPr marL="91439" marR="91439" marT="45700" marB="45700"/>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1 </a:t>
                      </a:r>
                    </a:p>
                  </a:txBody>
                  <a:tcPr marL="91439" marR="91439" marT="45700" marB="45700"/>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0</a:t>
                      </a:r>
                      <a:endParaRPr lang="zh-TW" altLang="en-US" sz="1800" dirty="0">
                        <a:solidFill>
                          <a:srgbClr val="FF0000"/>
                        </a:solidFill>
                      </a:endParaRPr>
                    </a:p>
                  </a:txBody>
                  <a:tcPr marL="91439" marR="91439" marT="45700" marB="45700"/>
                </a:tc>
                <a:extLst>
                  <a:ext uri="{0D108BD9-81ED-4DB2-BD59-A6C34878D82A}">
                    <a16:rowId xmlns:a16="http://schemas.microsoft.com/office/drawing/2014/main" val="10001"/>
                  </a:ext>
                </a:extLst>
              </a:tr>
              <a:tr h="365719">
                <a:tc>
                  <a:txBody>
                    <a:bodyPr/>
                    <a:lstStyle/>
                    <a:p>
                      <a:pPr algn="ctr"/>
                      <a:r>
                        <a:rPr lang="en-US" altLang="zh-TW" sz="1800" dirty="0"/>
                        <a:t>(1,0)</a:t>
                      </a:r>
                      <a:endParaRPr lang="zh-TW" altLang="en-US" sz="1800" dirty="0"/>
                    </a:p>
                  </a:txBody>
                  <a:tcPr marL="91439" marR="91439" marT="45700" marB="45700"/>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0</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1</a:t>
                      </a:r>
                      <a:endParaRPr lang="zh-TW" altLang="en-US" sz="1800" dirty="0">
                        <a:solidFill>
                          <a:srgbClr val="FF0000"/>
                        </a:solidFill>
                      </a:endParaRPr>
                    </a:p>
                  </a:txBody>
                  <a:tcPr marL="91439" marR="91439" marT="45700" marB="45700"/>
                </a:tc>
                <a:extLst>
                  <a:ext uri="{0D108BD9-81ED-4DB2-BD59-A6C34878D82A}">
                    <a16:rowId xmlns:a16="http://schemas.microsoft.com/office/drawing/2014/main" val="10002"/>
                  </a:ext>
                </a:extLst>
              </a:tr>
              <a:tr h="365719">
                <a:tc>
                  <a:txBody>
                    <a:bodyPr/>
                    <a:lstStyle/>
                    <a:p>
                      <a:pPr algn="ctr"/>
                      <a:r>
                        <a:rPr lang="en-US" altLang="zh-TW" sz="1800" dirty="0"/>
                        <a:t>(1,1)</a:t>
                      </a:r>
                      <a:endParaRPr lang="zh-TW" altLang="en-US" sz="1800" dirty="0"/>
                    </a:p>
                  </a:txBody>
                  <a:tcPr marL="91439" marR="91439" marT="45700" marB="45700"/>
                </a:tc>
                <a:tc>
                  <a:txBody>
                    <a:bodyPr/>
                    <a:lstStyle/>
                    <a:p>
                      <a:pPr algn="ctr"/>
                      <a:r>
                        <a:rPr lang="en-US" altLang="zh-TW" sz="1800" dirty="0">
                          <a:solidFill>
                            <a:srgbClr val="FF0000"/>
                          </a:solidFill>
                        </a:rPr>
                        <a:t>0</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1</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1.414</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1</a:t>
                      </a:r>
                      <a:endParaRPr lang="zh-TW" altLang="en-US" sz="1800" dirty="0">
                        <a:solidFill>
                          <a:srgbClr val="FF0000"/>
                        </a:solidFill>
                      </a:endParaRPr>
                    </a:p>
                  </a:txBody>
                  <a:tcPr marL="91439" marR="91439" marT="45700" marB="45700"/>
                </a:tc>
                <a:extLst>
                  <a:ext uri="{0D108BD9-81ED-4DB2-BD59-A6C34878D82A}">
                    <a16:rowId xmlns:a16="http://schemas.microsoft.com/office/drawing/2014/main" val="10003"/>
                  </a:ext>
                </a:extLst>
              </a:tr>
              <a:tr h="365719">
                <a:tc>
                  <a:txBody>
                    <a:bodyPr/>
                    <a:lstStyle/>
                    <a:p>
                      <a:pPr algn="ctr"/>
                      <a:r>
                        <a:rPr lang="en-US" altLang="zh-TW" sz="1800" dirty="0"/>
                        <a:t>(1,2)</a:t>
                      </a:r>
                      <a:endParaRPr lang="zh-TW" altLang="en-US" sz="1800" dirty="0"/>
                    </a:p>
                  </a:txBody>
                  <a:tcPr marL="91439" marR="91439" marT="45700" marB="45700"/>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2</a:t>
                      </a:r>
                      <a:endParaRPr lang="zh-TW" altLang="en-US" sz="1800" dirty="0">
                        <a:solidFill>
                          <a:srgbClr val="FF0000"/>
                        </a:solidFill>
                      </a:endParaRPr>
                    </a:p>
                  </a:txBody>
                  <a:tcPr marL="91439" marR="91439" marT="45700" marB="45700"/>
                </a:tc>
                <a:tc>
                  <a:txBody>
                    <a:bodyPr/>
                    <a:lstStyle/>
                    <a:p>
                      <a:pPr algn="ctr"/>
                      <a:r>
                        <a:rPr lang="zh-TW" altLang="en-US" sz="1800" dirty="0">
                          <a:solidFill>
                            <a:srgbClr val="FF0000"/>
                          </a:solidFill>
                        </a:rPr>
                        <a:t> </a:t>
                      </a:r>
                      <a:r>
                        <a:rPr lang="en-US" altLang="zh-TW" sz="1800" dirty="0">
                          <a:solidFill>
                            <a:srgbClr val="FF0000"/>
                          </a:solidFill>
                        </a:rPr>
                        <a:t>2.121</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1</a:t>
                      </a:r>
                      <a:endParaRPr lang="zh-TW" altLang="en-US" sz="1800" dirty="0">
                        <a:solidFill>
                          <a:srgbClr val="FF0000"/>
                        </a:solidFill>
                      </a:endParaRPr>
                    </a:p>
                  </a:txBody>
                  <a:tcPr marL="91439" marR="91439" marT="45700" marB="45700"/>
                </a:tc>
                <a:extLst>
                  <a:ext uri="{0D108BD9-81ED-4DB2-BD59-A6C34878D82A}">
                    <a16:rowId xmlns:a16="http://schemas.microsoft.com/office/drawing/2014/main" val="10004"/>
                  </a:ext>
                </a:extLst>
              </a:tr>
              <a:tr h="365719">
                <a:tc>
                  <a:txBody>
                    <a:bodyPr/>
                    <a:lstStyle/>
                    <a:p>
                      <a:pPr algn="ctr"/>
                      <a:r>
                        <a:rPr lang="en-US" altLang="zh-TW" sz="1800" dirty="0"/>
                        <a:t>(2,3)</a:t>
                      </a:r>
                      <a:endParaRPr lang="zh-TW" altLang="en-US" sz="1800" dirty="0"/>
                    </a:p>
                  </a:txBody>
                  <a:tcPr marL="91439" marR="91439" marT="45700" marB="45700"/>
                </a:tc>
                <a:tc>
                  <a:txBody>
                    <a:bodyPr/>
                    <a:lstStyle/>
                    <a:p>
                      <a:pPr algn="ctr"/>
                      <a:r>
                        <a:rPr lang="en-US" altLang="zh-TW" sz="1800" dirty="0">
                          <a:solidFill>
                            <a:srgbClr val="FF0000"/>
                          </a:solidFill>
                        </a:rPr>
                        <a:t>0.707</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3</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3.535</a:t>
                      </a:r>
                      <a:endParaRPr lang="zh-TW" altLang="en-US" sz="1800" dirty="0">
                        <a:solidFill>
                          <a:srgbClr val="FF0000"/>
                        </a:solidFill>
                      </a:endParaRPr>
                    </a:p>
                  </a:txBody>
                  <a:tcPr marL="91439" marR="91439" marT="45700" marB="45700"/>
                </a:tc>
                <a:tc>
                  <a:txBody>
                    <a:bodyPr/>
                    <a:lstStyle/>
                    <a:p>
                      <a:pPr algn="ctr"/>
                      <a:r>
                        <a:rPr lang="en-US" altLang="zh-TW" sz="1800" dirty="0">
                          <a:solidFill>
                            <a:srgbClr val="FF0000"/>
                          </a:solidFill>
                        </a:rPr>
                        <a:t>2</a:t>
                      </a:r>
                      <a:endParaRPr lang="zh-TW" altLang="en-US" sz="1800" dirty="0">
                        <a:solidFill>
                          <a:srgbClr val="FF0000"/>
                        </a:solidFill>
                      </a:endParaRPr>
                    </a:p>
                  </a:txBody>
                  <a:tcPr marL="91439" marR="91439" marT="45700" marB="45700"/>
                </a:tc>
                <a:extLst>
                  <a:ext uri="{0D108BD9-81ED-4DB2-BD59-A6C34878D82A}">
                    <a16:rowId xmlns:a16="http://schemas.microsoft.com/office/drawing/2014/main" val="10005"/>
                  </a:ext>
                </a:extLst>
              </a:tr>
            </a:tbl>
          </a:graphicData>
        </a:graphic>
      </p:graphicFrame>
      <p:sp>
        <p:nvSpPr>
          <p:cNvPr id="7" name="矩形 6"/>
          <p:cNvSpPr/>
          <p:nvPr/>
        </p:nvSpPr>
        <p:spPr>
          <a:xfrm>
            <a:off x="8604448" y="6405325"/>
            <a:ext cx="470803" cy="369332"/>
          </a:xfrm>
          <a:prstGeom prst="rect">
            <a:avLst/>
          </a:prstGeom>
        </p:spPr>
        <p:txBody>
          <a:bodyPr wrap="square">
            <a:spAutoFit/>
          </a:bodyPr>
          <a:lstStyle/>
          <a:p>
            <a:r>
              <a:rPr lang="en-US" altLang="zh-TW" dirty="0"/>
              <a:t>91</a:t>
            </a:r>
            <a:endParaRPr lang="zh-TW" altLang="en-US" dirty="0"/>
          </a:p>
        </p:txBody>
      </p:sp>
      <p:grpSp>
        <p:nvGrpSpPr>
          <p:cNvPr id="4" name="群組 3">
            <a:extLst>
              <a:ext uri="{FF2B5EF4-FFF2-40B4-BE49-F238E27FC236}">
                <a16:creationId xmlns:a16="http://schemas.microsoft.com/office/drawing/2014/main" id="{FB1B3D04-8D4A-561F-FC28-398F1CC5E585}"/>
              </a:ext>
            </a:extLst>
          </p:cNvPr>
          <p:cNvGrpSpPr/>
          <p:nvPr/>
        </p:nvGrpSpPr>
        <p:grpSpPr>
          <a:xfrm>
            <a:off x="1237643" y="1024983"/>
            <a:ext cx="4778146" cy="3482849"/>
            <a:chOff x="1237643" y="1024983"/>
            <a:chExt cx="4778146" cy="3482849"/>
          </a:xfrm>
        </p:grpSpPr>
        <p:sp>
          <p:nvSpPr>
            <p:cNvPr id="2" name="矩形 1">
              <a:extLst>
                <a:ext uri="{FF2B5EF4-FFF2-40B4-BE49-F238E27FC236}">
                  <a16:creationId xmlns:a16="http://schemas.microsoft.com/office/drawing/2014/main" id="{39518CD8-7181-3F38-3273-776FD340784B}"/>
                </a:ext>
              </a:extLst>
            </p:cNvPr>
            <p:cNvSpPr/>
            <p:nvPr/>
          </p:nvSpPr>
          <p:spPr>
            <a:xfrm>
              <a:off x="5047642" y="1024983"/>
              <a:ext cx="968147" cy="399005"/>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3" name="矩形 2">
              <a:extLst>
                <a:ext uri="{FF2B5EF4-FFF2-40B4-BE49-F238E27FC236}">
                  <a16:creationId xmlns:a16="http://schemas.microsoft.com/office/drawing/2014/main" id="{A6429D9E-817B-3D44-2E8A-57A1E19D61DA}"/>
                </a:ext>
              </a:extLst>
            </p:cNvPr>
            <p:cNvSpPr/>
            <p:nvPr/>
          </p:nvSpPr>
          <p:spPr>
            <a:xfrm>
              <a:off x="1237643" y="3892258"/>
              <a:ext cx="879916" cy="615574"/>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noChangeArrowheads="1"/>
          </p:cNvSpPr>
          <p:nvPr>
            <p:ph type="title"/>
          </p:nvPr>
        </p:nvSpPr>
        <p:spPr/>
        <p:txBody>
          <a:bodyPr/>
          <a:lstStyle/>
          <a:p>
            <a:pPr algn="l"/>
            <a:r>
              <a:rPr lang="en-US" altLang="zh-TW" b="0" dirty="0"/>
              <a:t>Example</a:t>
            </a:r>
            <a:endParaRPr lang="zh-TW" altLang="en-US" dirty="0"/>
          </a:p>
        </p:txBody>
      </p:sp>
      <p:graphicFrame>
        <p:nvGraphicFramePr>
          <p:cNvPr id="37" name="表格 36">
            <a:extLst>
              <a:ext uri="{FF2B5EF4-FFF2-40B4-BE49-F238E27FC236}">
                <a16:creationId xmlns:a16="http://schemas.microsoft.com/office/drawing/2014/main" id="{1ACB3545-9AF5-BA44-B838-A178A40B7285}"/>
              </a:ext>
            </a:extLst>
          </p:cNvPr>
          <p:cNvGraphicFramePr>
            <a:graphicFrameLocks noGrp="1"/>
          </p:cNvGraphicFramePr>
          <p:nvPr>
            <p:extLst>
              <p:ext uri="{D42A27DB-BD31-4B8C-83A1-F6EECF244321}">
                <p14:modId xmlns:p14="http://schemas.microsoft.com/office/powerpoint/2010/main" val="3464662385"/>
              </p:ext>
            </p:extLst>
          </p:nvPr>
        </p:nvGraphicFramePr>
        <p:xfrm>
          <a:off x="428625" y="3363913"/>
          <a:ext cx="8358190" cy="2779712"/>
        </p:xfrm>
        <a:graphic>
          <a:graphicData uri="http://schemas.openxmlformats.org/drawingml/2006/table">
            <a:tbl>
              <a:tblPr firstRow="1" bandRow="1">
                <a:tableStyleId>{073A0DAA-6AF3-43AB-8588-CEC1D06C72B9}</a:tableStyleId>
              </a:tblPr>
              <a:tblGrid>
                <a:gridCol w="835819">
                  <a:extLst>
                    <a:ext uri="{9D8B030D-6E8A-4147-A177-3AD203B41FA5}">
                      <a16:colId xmlns:a16="http://schemas.microsoft.com/office/drawing/2014/main" val="20000"/>
                    </a:ext>
                  </a:extLst>
                </a:gridCol>
                <a:gridCol w="835819">
                  <a:extLst>
                    <a:ext uri="{9D8B030D-6E8A-4147-A177-3AD203B41FA5}">
                      <a16:colId xmlns:a16="http://schemas.microsoft.com/office/drawing/2014/main" val="20001"/>
                    </a:ext>
                  </a:extLst>
                </a:gridCol>
                <a:gridCol w="835819">
                  <a:extLst>
                    <a:ext uri="{9D8B030D-6E8A-4147-A177-3AD203B41FA5}">
                      <a16:colId xmlns:a16="http://schemas.microsoft.com/office/drawing/2014/main" val="20002"/>
                    </a:ext>
                  </a:extLst>
                </a:gridCol>
                <a:gridCol w="835819">
                  <a:extLst>
                    <a:ext uri="{9D8B030D-6E8A-4147-A177-3AD203B41FA5}">
                      <a16:colId xmlns:a16="http://schemas.microsoft.com/office/drawing/2014/main" val="20003"/>
                    </a:ext>
                  </a:extLst>
                </a:gridCol>
                <a:gridCol w="835819">
                  <a:extLst>
                    <a:ext uri="{9D8B030D-6E8A-4147-A177-3AD203B41FA5}">
                      <a16:colId xmlns:a16="http://schemas.microsoft.com/office/drawing/2014/main" val="20004"/>
                    </a:ext>
                  </a:extLst>
                </a:gridCol>
                <a:gridCol w="835819">
                  <a:extLst>
                    <a:ext uri="{9D8B030D-6E8A-4147-A177-3AD203B41FA5}">
                      <a16:colId xmlns:a16="http://schemas.microsoft.com/office/drawing/2014/main" val="20005"/>
                    </a:ext>
                  </a:extLst>
                </a:gridCol>
                <a:gridCol w="835819">
                  <a:extLst>
                    <a:ext uri="{9D8B030D-6E8A-4147-A177-3AD203B41FA5}">
                      <a16:colId xmlns:a16="http://schemas.microsoft.com/office/drawing/2014/main" val="20006"/>
                    </a:ext>
                  </a:extLst>
                </a:gridCol>
                <a:gridCol w="835819">
                  <a:extLst>
                    <a:ext uri="{9D8B030D-6E8A-4147-A177-3AD203B41FA5}">
                      <a16:colId xmlns:a16="http://schemas.microsoft.com/office/drawing/2014/main" val="20007"/>
                    </a:ext>
                  </a:extLst>
                </a:gridCol>
                <a:gridCol w="835819">
                  <a:extLst>
                    <a:ext uri="{9D8B030D-6E8A-4147-A177-3AD203B41FA5}">
                      <a16:colId xmlns:a16="http://schemas.microsoft.com/office/drawing/2014/main" val="20008"/>
                    </a:ext>
                  </a:extLst>
                </a:gridCol>
                <a:gridCol w="835819">
                  <a:extLst>
                    <a:ext uri="{9D8B030D-6E8A-4147-A177-3AD203B41FA5}">
                      <a16:colId xmlns:a16="http://schemas.microsoft.com/office/drawing/2014/main" val="20009"/>
                    </a:ext>
                  </a:extLst>
                </a:gridCol>
              </a:tblGrid>
              <a:tr h="640067">
                <a:tc>
                  <a:txBody>
                    <a:bodyPr/>
                    <a:lstStyle/>
                    <a:p>
                      <a:endParaRPr lang="zh-TW" altLang="en-US" sz="1800" dirty="0"/>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-0.707</a:t>
                      </a:r>
                      <a:endParaRPr lang="zh-TW" altLang="en-US" sz="1800" dirty="0">
                        <a:solidFill>
                          <a:srgbClr val="FF0000"/>
                        </a:solidFill>
                      </a:endParaRPr>
                    </a:p>
                    <a:p>
                      <a:pPr algn="ctr"/>
                      <a:endParaRPr lang="zh-TW" altLang="en-US" sz="1800" dirty="0">
                        <a:solidFill>
                          <a:srgbClr val="FF0000"/>
                        </a:solidFill>
                      </a:endParaRPr>
                    </a:p>
                  </a:txBody>
                  <a:tcPr marT="45714" marB="45714"/>
                </a:tc>
                <a:tc>
                  <a:txBody>
                    <a:bodyPr/>
                    <a:lstStyle/>
                    <a:p>
                      <a:pPr algn="ctr"/>
                      <a:r>
                        <a:rPr lang="en-US" altLang="zh-TW" sz="1800" dirty="0">
                          <a:solidFill>
                            <a:srgbClr val="FF0000"/>
                          </a:solidFill>
                        </a:rPr>
                        <a:t>0</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0.707</a:t>
                      </a:r>
                      <a:endParaRPr lang="zh-TW" altLang="en-US" sz="1800" dirty="0">
                        <a:solidFill>
                          <a:srgbClr val="FF0000"/>
                        </a:solidFill>
                      </a:endParaRPr>
                    </a:p>
                    <a:p>
                      <a:pPr algn="ct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1</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1.414</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2</a:t>
                      </a:r>
                      <a:endParaRPr lang="zh-TW" altLang="en-US" sz="1800" dirty="0">
                        <a:solidFill>
                          <a:srgbClr val="FF0000"/>
                        </a:solidFill>
                      </a:endParaRPr>
                    </a:p>
                    <a:p>
                      <a:pPr algn="ctr"/>
                      <a:endParaRPr lang="zh-TW" altLang="en-US" sz="1800" dirty="0">
                        <a:solidFill>
                          <a:srgbClr val="FF0000"/>
                        </a:solidFill>
                      </a:endParaRPr>
                    </a:p>
                  </a:txBody>
                  <a:tcPr marT="45714" marB="45714"/>
                </a:tc>
                <a:tc>
                  <a:txBody>
                    <a:bodyPr/>
                    <a:lstStyle/>
                    <a:p>
                      <a:pPr algn="ctr"/>
                      <a:r>
                        <a:rPr lang="en-US" altLang="zh-TW" sz="1800" dirty="0">
                          <a:solidFill>
                            <a:srgbClr val="FF0000"/>
                          </a:solidFill>
                        </a:rPr>
                        <a:t>2.121</a:t>
                      </a:r>
                      <a:endParaRPr lang="zh-TW" altLang="en-US" sz="1800" dirty="0">
                        <a:solidFill>
                          <a:srgbClr val="FF0000"/>
                        </a:solidFill>
                      </a:endParaRPr>
                    </a:p>
                  </a:txBody>
                  <a:tcPr marT="45714" marB="45714"/>
                </a:tc>
                <a:tc>
                  <a:txBody>
                    <a:bodyPr/>
                    <a:lstStyle/>
                    <a:p>
                      <a:pPr algn="ctr"/>
                      <a:r>
                        <a:rPr lang="en-US" altLang="zh-TW" sz="1800" dirty="0">
                          <a:solidFill>
                            <a:srgbClr val="FF0000"/>
                          </a:solidFill>
                        </a:rPr>
                        <a:t>3</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3.535</a:t>
                      </a:r>
                      <a:endParaRPr lang="zh-TW" altLang="en-US" sz="1800" dirty="0">
                        <a:solidFill>
                          <a:srgbClr val="FF0000"/>
                        </a:solidFill>
                      </a:endParaRPr>
                    </a:p>
                  </a:txBody>
                  <a:tcPr marT="45714" marB="45714"/>
                </a:tc>
                <a:extLst>
                  <a:ext uri="{0D108BD9-81ED-4DB2-BD59-A6C34878D82A}">
                    <a16:rowId xmlns:a16="http://schemas.microsoft.com/office/drawing/2014/main" val="10000"/>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-45°</a:t>
                      </a:r>
                      <a:endParaRPr lang="zh-TW" altLang="en-US" sz="1800" dirty="0">
                        <a:solidFill>
                          <a:srgbClr val="0000FF"/>
                        </a:solidFill>
                      </a:endParaRPr>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3</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extLst>
                  <a:ext uri="{0D108BD9-81ED-4DB2-BD59-A6C34878D82A}">
                    <a16:rowId xmlns:a16="http://schemas.microsoft.com/office/drawing/2014/main" val="10001"/>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0°</a:t>
                      </a:r>
                      <a:endParaRPr lang="zh-TW" altLang="en-US" sz="1800" dirty="0">
                        <a:solidFill>
                          <a:srgbClr val="0000FF"/>
                        </a:solidFill>
                      </a:endParaRPr>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2</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extLst>
                  <a:ext uri="{0D108BD9-81ED-4DB2-BD59-A6C34878D82A}">
                    <a16:rowId xmlns:a16="http://schemas.microsoft.com/office/drawing/2014/main" val="10002"/>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45°</a:t>
                      </a:r>
                      <a:endParaRPr lang="zh-TW" altLang="en-US" sz="1800" dirty="0">
                        <a:solidFill>
                          <a:srgbClr val="0000FF"/>
                        </a:solidFill>
                      </a:endParaRPr>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2</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extLst>
                  <a:ext uri="{0D108BD9-81ED-4DB2-BD59-A6C34878D82A}">
                    <a16:rowId xmlns:a16="http://schemas.microsoft.com/office/drawing/2014/main" val="10003"/>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90°</a:t>
                      </a:r>
                      <a:endParaRPr lang="zh-TW" altLang="en-US" sz="1800" dirty="0">
                        <a:solidFill>
                          <a:srgbClr val="0000FF"/>
                        </a:solidFill>
                      </a:endParaRPr>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3</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extLst>
                  <a:ext uri="{0D108BD9-81ED-4DB2-BD59-A6C34878D82A}">
                    <a16:rowId xmlns:a16="http://schemas.microsoft.com/office/drawing/2014/main" val="10004"/>
                  </a:ext>
                </a:extLst>
              </a:tr>
            </a:tbl>
          </a:graphicData>
        </a:graphic>
      </p:graphicFrame>
      <p:cxnSp>
        <p:nvCxnSpPr>
          <p:cNvPr id="7" name="直線單箭頭接點 6">
            <a:extLst>
              <a:ext uri="{FF2B5EF4-FFF2-40B4-BE49-F238E27FC236}">
                <a16:creationId xmlns:a16="http://schemas.microsoft.com/office/drawing/2014/main" id="{0FA27682-9178-F944-84BA-C2EF02E2BCA2}"/>
              </a:ext>
            </a:extLst>
          </p:cNvPr>
          <p:cNvCxnSpPr/>
          <p:nvPr/>
        </p:nvCxnSpPr>
        <p:spPr>
          <a:xfrm>
            <a:off x="5000625" y="363538"/>
            <a:ext cx="2143125" cy="15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F3DE5F19-FC9C-F941-A97F-CB19FB3990F3}"/>
              </a:ext>
            </a:extLst>
          </p:cNvPr>
          <p:cNvCxnSpPr/>
          <p:nvPr/>
        </p:nvCxnSpPr>
        <p:spPr>
          <a:xfrm rot="5400000">
            <a:off x="4000500" y="1365250"/>
            <a:ext cx="200025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0667" name="文字方塊 6"/>
          <p:cNvSpPr txBox="1">
            <a:spLocks noChangeArrowheads="1"/>
          </p:cNvSpPr>
          <p:nvPr/>
        </p:nvSpPr>
        <p:spPr bwMode="auto">
          <a:xfrm>
            <a:off x="5214938" y="544513"/>
            <a:ext cx="7858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10668" name="文字方塊 11"/>
          <p:cNvSpPr txBox="1">
            <a:spLocks noChangeArrowheads="1"/>
          </p:cNvSpPr>
          <p:nvPr/>
        </p:nvSpPr>
        <p:spPr bwMode="auto">
          <a:xfrm>
            <a:off x="4857750" y="2293938"/>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r</a:t>
            </a:r>
            <a:endParaRPr lang="zh-TW" altLang="en-US" sz="2600" i="1">
              <a:solidFill>
                <a:srgbClr val="0000FF"/>
              </a:solidFill>
            </a:endParaRPr>
          </a:p>
        </p:txBody>
      </p:sp>
      <p:sp>
        <p:nvSpPr>
          <p:cNvPr id="110669" name="文字方塊 15"/>
          <p:cNvSpPr txBox="1">
            <a:spLocks noChangeArrowheads="1"/>
          </p:cNvSpPr>
          <p:nvPr/>
        </p:nvSpPr>
        <p:spPr bwMode="auto">
          <a:xfrm>
            <a:off x="6500813" y="1054100"/>
            <a:ext cx="7858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10670" name="文字方塊 16"/>
          <p:cNvSpPr txBox="1">
            <a:spLocks noChangeArrowheads="1"/>
          </p:cNvSpPr>
          <p:nvPr/>
        </p:nvSpPr>
        <p:spPr bwMode="auto">
          <a:xfrm>
            <a:off x="5929313" y="579438"/>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10671" name="文字方塊 18"/>
          <p:cNvSpPr txBox="1">
            <a:spLocks noChangeArrowheads="1"/>
          </p:cNvSpPr>
          <p:nvPr/>
        </p:nvSpPr>
        <p:spPr bwMode="auto">
          <a:xfrm>
            <a:off x="4643438" y="544513"/>
            <a:ext cx="7858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10672" name="文字方塊 19"/>
          <p:cNvSpPr txBox="1">
            <a:spLocks noChangeArrowheads="1"/>
          </p:cNvSpPr>
          <p:nvPr/>
        </p:nvSpPr>
        <p:spPr bwMode="auto">
          <a:xfrm>
            <a:off x="5357813" y="862013"/>
            <a:ext cx="8571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1,1)</a:t>
            </a:r>
            <a:endParaRPr lang="zh-TW" altLang="en-US" sz="2200" dirty="0"/>
          </a:p>
        </p:txBody>
      </p:sp>
      <p:sp>
        <p:nvSpPr>
          <p:cNvPr id="110673" name="文字方塊 20"/>
          <p:cNvSpPr txBox="1">
            <a:spLocks noChangeArrowheads="1"/>
          </p:cNvSpPr>
          <p:nvPr/>
        </p:nvSpPr>
        <p:spPr bwMode="auto">
          <a:xfrm>
            <a:off x="5429250" y="293688"/>
            <a:ext cx="8858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0,1)</a:t>
            </a:r>
            <a:endParaRPr lang="zh-TW" altLang="en-US" sz="2200" dirty="0"/>
          </a:p>
        </p:txBody>
      </p:sp>
      <p:sp>
        <p:nvSpPr>
          <p:cNvPr id="110674" name="文字方塊 21"/>
          <p:cNvSpPr txBox="1">
            <a:spLocks noChangeArrowheads="1"/>
          </p:cNvSpPr>
          <p:nvPr/>
        </p:nvSpPr>
        <p:spPr bwMode="auto">
          <a:xfrm>
            <a:off x="4357688" y="933450"/>
            <a:ext cx="9572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1,0)</a:t>
            </a:r>
            <a:endParaRPr lang="zh-TW" altLang="en-US" sz="2200" dirty="0"/>
          </a:p>
        </p:txBody>
      </p:sp>
      <p:sp>
        <p:nvSpPr>
          <p:cNvPr id="110675" name="文字方塊 22"/>
          <p:cNvSpPr txBox="1">
            <a:spLocks noChangeArrowheads="1"/>
          </p:cNvSpPr>
          <p:nvPr/>
        </p:nvSpPr>
        <p:spPr bwMode="auto">
          <a:xfrm>
            <a:off x="6215063" y="862013"/>
            <a:ext cx="8571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1,2)</a:t>
            </a:r>
            <a:endParaRPr lang="zh-TW" altLang="en-US" sz="2200" dirty="0"/>
          </a:p>
        </p:txBody>
      </p:sp>
      <p:sp>
        <p:nvSpPr>
          <p:cNvPr id="110676" name="文字方塊 23"/>
          <p:cNvSpPr txBox="1">
            <a:spLocks noChangeArrowheads="1"/>
          </p:cNvSpPr>
          <p:nvPr/>
        </p:nvSpPr>
        <p:spPr bwMode="auto">
          <a:xfrm>
            <a:off x="6643688" y="1433513"/>
            <a:ext cx="928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2,3)</a:t>
            </a:r>
            <a:endParaRPr lang="zh-TW" altLang="en-US" sz="2200" dirty="0"/>
          </a:p>
        </p:txBody>
      </p:sp>
      <p:sp>
        <p:nvSpPr>
          <p:cNvPr id="110677" name="文字方塊 11"/>
          <p:cNvSpPr txBox="1">
            <a:spLocks noChangeArrowheads="1"/>
          </p:cNvSpPr>
          <p:nvPr/>
        </p:nvSpPr>
        <p:spPr bwMode="auto">
          <a:xfrm>
            <a:off x="7143750" y="71438"/>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c</a:t>
            </a:r>
            <a:endParaRPr lang="zh-TW" altLang="en-US" sz="2600" i="1">
              <a:solidFill>
                <a:srgbClr val="0000FF"/>
              </a:solidFill>
            </a:endParaRPr>
          </a:p>
        </p:txBody>
      </p:sp>
      <p:sp>
        <p:nvSpPr>
          <p:cNvPr id="110678" name="文字方塊 18"/>
          <p:cNvSpPr txBox="1">
            <a:spLocks noChangeArrowheads="1"/>
          </p:cNvSpPr>
          <p:nvPr/>
        </p:nvSpPr>
        <p:spPr bwMode="auto">
          <a:xfrm>
            <a:off x="5214938" y="-25400"/>
            <a:ext cx="7858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22" name="橢圓 21">
            <a:extLst>
              <a:ext uri="{FF2B5EF4-FFF2-40B4-BE49-F238E27FC236}">
                <a16:creationId xmlns:a16="http://schemas.microsoft.com/office/drawing/2014/main" id="{EB464A21-2E36-AA42-B601-02AD7EAD3B56}"/>
              </a:ext>
            </a:extLst>
          </p:cNvPr>
          <p:cNvSpPr/>
          <p:nvPr/>
        </p:nvSpPr>
        <p:spPr>
          <a:xfrm>
            <a:off x="3143250" y="4000500"/>
            <a:ext cx="428625" cy="428625"/>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 name="橢圓 22">
            <a:extLst>
              <a:ext uri="{FF2B5EF4-FFF2-40B4-BE49-F238E27FC236}">
                <a16:creationId xmlns:a16="http://schemas.microsoft.com/office/drawing/2014/main" id="{1E889E3E-D380-5447-97BD-C0CE5E4E44C0}"/>
              </a:ext>
            </a:extLst>
          </p:cNvPr>
          <p:cNvSpPr/>
          <p:nvPr/>
        </p:nvSpPr>
        <p:spPr>
          <a:xfrm>
            <a:off x="4000500" y="5572125"/>
            <a:ext cx="428625" cy="428625"/>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5" name="直線單箭頭接點 24">
            <a:extLst>
              <a:ext uri="{FF2B5EF4-FFF2-40B4-BE49-F238E27FC236}">
                <a16:creationId xmlns:a16="http://schemas.microsoft.com/office/drawing/2014/main" id="{7A458BF0-1A89-4043-9055-BAAD4F57D20E}"/>
              </a:ext>
            </a:extLst>
          </p:cNvPr>
          <p:cNvCxnSpPr/>
          <p:nvPr/>
        </p:nvCxnSpPr>
        <p:spPr>
          <a:xfrm>
            <a:off x="5143500" y="0"/>
            <a:ext cx="2357438" cy="2000250"/>
          </a:xfrm>
          <a:prstGeom prst="straightConnector1">
            <a:avLst/>
          </a:prstGeom>
          <a:ln w="28575">
            <a:solidFill>
              <a:srgbClr val="00FF00"/>
            </a:solidFill>
            <a:prstDash val="dash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AB267ED9-FC53-194A-9536-4855817B330F}"/>
              </a:ext>
            </a:extLst>
          </p:cNvPr>
          <p:cNvCxnSpPr/>
          <p:nvPr/>
        </p:nvCxnSpPr>
        <p:spPr>
          <a:xfrm>
            <a:off x="4286250" y="927100"/>
            <a:ext cx="2928938" cy="1588"/>
          </a:xfrm>
          <a:prstGeom prst="straightConnector1">
            <a:avLst/>
          </a:prstGeom>
          <a:ln w="28575">
            <a:solidFill>
              <a:srgbClr val="00FFFF"/>
            </a:solidFill>
            <a:prstDash val="dashDot"/>
            <a:headEnd type="arrow"/>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8604448" y="6405325"/>
            <a:ext cx="470803" cy="369332"/>
          </a:xfrm>
          <a:prstGeom prst="rect">
            <a:avLst/>
          </a:prstGeom>
        </p:spPr>
        <p:txBody>
          <a:bodyPr wrap="square">
            <a:spAutoFit/>
          </a:bodyPr>
          <a:lstStyle/>
          <a:p>
            <a:r>
              <a:rPr lang="en-US" altLang="zh-TW" dirty="0"/>
              <a:t>92</a:t>
            </a:r>
            <a:endParaRPr lang="zh-TW" altLang="en-US" dirty="0"/>
          </a:p>
        </p:txBody>
      </p:sp>
      <p:sp>
        <p:nvSpPr>
          <p:cNvPr id="4" name="內容版面配置區 20">
            <a:extLst>
              <a:ext uri="{FF2B5EF4-FFF2-40B4-BE49-F238E27FC236}">
                <a16:creationId xmlns:a16="http://schemas.microsoft.com/office/drawing/2014/main" id="{600E5FB2-5B80-BAFA-4F4A-DE5107C35F5A}"/>
              </a:ext>
            </a:extLst>
          </p:cNvPr>
          <p:cNvSpPr txBox="1">
            <a:spLocks noChangeArrowheads="1"/>
          </p:cNvSpPr>
          <p:nvPr/>
        </p:nvSpPr>
        <p:spPr>
          <a:xfrm>
            <a:off x="2929049" y="2742798"/>
            <a:ext cx="3285901" cy="6211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Wingdings" panose="05000000000000000000" pitchFamily="2" charset="2"/>
              <a:buNone/>
            </a:pPr>
            <a:r>
              <a:rPr lang="en-US" altLang="zh-TW" b="1">
                <a:solidFill>
                  <a:srgbClr val="FF0000"/>
                </a:solidFill>
              </a:rPr>
              <a:t>accumulator array</a:t>
            </a:r>
            <a:endParaRPr lang="zh-TW" altLang="en-US"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noChangeArrowheads="1"/>
          </p:cNvSpPr>
          <p:nvPr>
            <p:ph type="title"/>
          </p:nvPr>
        </p:nvSpPr>
        <p:spPr/>
        <p:txBody>
          <a:bodyPr/>
          <a:lstStyle/>
          <a:p>
            <a:pPr algn="l"/>
            <a:r>
              <a:rPr lang="en-US" altLang="zh-TW" b="0" dirty="0"/>
              <a:t>Example</a:t>
            </a:r>
            <a:endParaRPr lang="zh-TW" altLang="en-US" dirty="0"/>
          </a:p>
        </p:txBody>
      </p:sp>
      <p:graphicFrame>
        <p:nvGraphicFramePr>
          <p:cNvPr id="37" name="表格 36">
            <a:extLst>
              <a:ext uri="{FF2B5EF4-FFF2-40B4-BE49-F238E27FC236}">
                <a16:creationId xmlns:a16="http://schemas.microsoft.com/office/drawing/2014/main" id="{3D962022-F5F4-6849-AF39-B2931E7AA416}"/>
              </a:ext>
            </a:extLst>
          </p:cNvPr>
          <p:cNvGraphicFramePr>
            <a:graphicFrameLocks noGrp="1"/>
          </p:cNvGraphicFramePr>
          <p:nvPr>
            <p:extLst>
              <p:ext uri="{D42A27DB-BD31-4B8C-83A1-F6EECF244321}">
                <p14:modId xmlns:p14="http://schemas.microsoft.com/office/powerpoint/2010/main" val="2421084960"/>
              </p:ext>
            </p:extLst>
          </p:nvPr>
        </p:nvGraphicFramePr>
        <p:xfrm>
          <a:off x="428625" y="3363913"/>
          <a:ext cx="8358190" cy="2779712"/>
        </p:xfrm>
        <a:graphic>
          <a:graphicData uri="http://schemas.openxmlformats.org/drawingml/2006/table">
            <a:tbl>
              <a:tblPr firstRow="1" bandRow="1">
                <a:tableStyleId>{073A0DAA-6AF3-43AB-8588-CEC1D06C72B9}</a:tableStyleId>
              </a:tblPr>
              <a:tblGrid>
                <a:gridCol w="835819">
                  <a:extLst>
                    <a:ext uri="{9D8B030D-6E8A-4147-A177-3AD203B41FA5}">
                      <a16:colId xmlns:a16="http://schemas.microsoft.com/office/drawing/2014/main" val="20000"/>
                    </a:ext>
                  </a:extLst>
                </a:gridCol>
                <a:gridCol w="835819">
                  <a:extLst>
                    <a:ext uri="{9D8B030D-6E8A-4147-A177-3AD203B41FA5}">
                      <a16:colId xmlns:a16="http://schemas.microsoft.com/office/drawing/2014/main" val="20001"/>
                    </a:ext>
                  </a:extLst>
                </a:gridCol>
                <a:gridCol w="835819">
                  <a:extLst>
                    <a:ext uri="{9D8B030D-6E8A-4147-A177-3AD203B41FA5}">
                      <a16:colId xmlns:a16="http://schemas.microsoft.com/office/drawing/2014/main" val="20002"/>
                    </a:ext>
                  </a:extLst>
                </a:gridCol>
                <a:gridCol w="835819">
                  <a:extLst>
                    <a:ext uri="{9D8B030D-6E8A-4147-A177-3AD203B41FA5}">
                      <a16:colId xmlns:a16="http://schemas.microsoft.com/office/drawing/2014/main" val="20003"/>
                    </a:ext>
                  </a:extLst>
                </a:gridCol>
                <a:gridCol w="835819">
                  <a:extLst>
                    <a:ext uri="{9D8B030D-6E8A-4147-A177-3AD203B41FA5}">
                      <a16:colId xmlns:a16="http://schemas.microsoft.com/office/drawing/2014/main" val="20004"/>
                    </a:ext>
                  </a:extLst>
                </a:gridCol>
                <a:gridCol w="835819">
                  <a:extLst>
                    <a:ext uri="{9D8B030D-6E8A-4147-A177-3AD203B41FA5}">
                      <a16:colId xmlns:a16="http://schemas.microsoft.com/office/drawing/2014/main" val="20005"/>
                    </a:ext>
                  </a:extLst>
                </a:gridCol>
                <a:gridCol w="835819">
                  <a:extLst>
                    <a:ext uri="{9D8B030D-6E8A-4147-A177-3AD203B41FA5}">
                      <a16:colId xmlns:a16="http://schemas.microsoft.com/office/drawing/2014/main" val="20006"/>
                    </a:ext>
                  </a:extLst>
                </a:gridCol>
                <a:gridCol w="835819">
                  <a:extLst>
                    <a:ext uri="{9D8B030D-6E8A-4147-A177-3AD203B41FA5}">
                      <a16:colId xmlns:a16="http://schemas.microsoft.com/office/drawing/2014/main" val="20007"/>
                    </a:ext>
                  </a:extLst>
                </a:gridCol>
                <a:gridCol w="835819">
                  <a:extLst>
                    <a:ext uri="{9D8B030D-6E8A-4147-A177-3AD203B41FA5}">
                      <a16:colId xmlns:a16="http://schemas.microsoft.com/office/drawing/2014/main" val="20008"/>
                    </a:ext>
                  </a:extLst>
                </a:gridCol>
                <a:gridCol w="835819">
                  <a:extLst>
                    <a:ext uri="{9D8B030D-6E8A-4147-A177-3AD203B41FA5}">
                      <a16:colId xmlns:a16="http://schemas.microsoft.com/office/drawing/2014/main" val="20009"/>
                    </a:ext>
                  </a:extLst>
                </a:gridCol>
              </a:tblGrid>
              <a:tr h="640067">
                <a:tc>
                  <a:txBody>
                    <a:bodyPr/>
                    <a:lstStyle/>
                    <a:p>
                      <a:endParaRPr lang="zh-TW" altLang="en-US" sz="1800" dirty="0"/>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-0.707</a:t>
                      </a:r>
                      <a:endParaRPr lang="zh-TW" altLang="en-US" sz="1800" dirty="0">
                        <a:solidFill>
                          <a:srgbClr val="FF0000"/>
                        </a:solidFill>
                      </a:endParaRPr>
                    </a:p>
                    <a:p>
                      <a:pPr algn="ctr"/>
                      <a:endParaRPr lang="zh-TW" altLang="en-US" sz="1800" dirty="0">
                        <a:solidFill>
                          <a:srgbClr val="FF0000"/>
                        </a:solidFill>
                      </a:endParaRPr>
                    </a:p>
                  </a:txBody>
                  <a:tcPr marT="45714" marB="45714"/>
                </a:tc>
                <a:tc>
                  <a:txBody>
                    <a:bodyPr/>
                    <a:lstStyle/>
                    <a:p>
                      <a:pPr algn="ctr"/>
                      <a:r>
                        <a:rPr lang="en-US" altLang="zh-TW" sz="1800" dirty="0">
                          <a:solidFill>
                            <a:srgbClr val="FF0000"/>
                          </a:solidFill>
                        </a:rPr>
                        <a:t>0</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0.707</a:t>
                      </a:r>
                      <a:endParaRPr lang="zh-TW" altLang="en-US" sz="1800" dirty="0">
                        <a:solidFill>
                          <a:srgbClr val="FF0000"/>
                        </a:solidFill>
                      </a:endParaRPr>
                    </a:p>
                    <a:p>
                      <a:pPr algn="ct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1</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1.414</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2</a:t>
                      </a:r>
                      <a:endParaRPr lang="zh-TW" altLang="en-US" sz="1800" dirty="0">
                        <a:solidFill>
                          <a:srgbClr val="FF0000"/>
                        </a:solidFill>
                      </a:endParaRPr>
                    </a:p>
                    <a:p>
                      <a:pPr algn="ctr"/>
                      <a:endParaRPr lang="zh-TW" altLang="en-US" sz="1800" dirty="0">
                        <a:solidFill>
                          <a:srgbClr val="FF0000"/>
                        </a:solidFill>
                      </a:endParaRPr>
                    </a:p>
                  </a:txBody>
                  <a:tcPr marT="45714" marB="45714"/>
                </a:tc>
                <a:tc>
                  <a:txBody>
                    <a:bodyPr/>
                    <a:lstStyle/>
                    <a:p>
                      <a:pPr algn="ctr"/>
                      <a:r>
                        <a:rPr lang="en-US" altLang="zh-TW" sz="1800" dirty="0">
                          <a:solidFill>
                            <a:srgbClr val="FF0000"/>
                          </a:solidFill>
                        </a:rPr>
                        <a:t>2.121</a:t>
                      </a:r>
                      <a:endParaRPr lang="zh-TW" altLang="en-US" sz="1800" dirty="0">
                        <a:solidFill>
                          <a:srgbClr val="FF0000"/>
                        </a:solidFill>
                      </a:endParaRPr>
                    </a:p>
                  </a:txBody>
                  <a:tcPr marT="45714" marB="45714"/>
                </a:tc>
                <a:tc>
                  <a:txBody>
                    <a:bodyPr/>
                    <a:lstStyle/>
                    <a:p>
                      <a:pPr algn="ctr"/>
                      <a:r>
                        <a:rPr lang="en-US" altLang="zh-TW" sz="1800" dirty="0">
                          <a:solidFill>
                            <a:srgbClr val="FF0000"/>
                          </a:solidFill>
                        </a:rPr>
                        <a:t>3</a:t>
                      </a:r>
                      <a:endParaRPr lang="zh-TW" altLang="en-US" sz="1800" dirty="0">
                        <a:solidFill>
                          <a:srgbClr val="FF0000"/>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FF0000"/>
                          </a:solidFill>
                        </a:rPr>
                        <a:t>3.535</a:t>
                      </a:r>
                      <a:endParaRPr lang="zh-TW" altLang="en-US" sz="1800" dirty="0">
                        <a:solidFill>
                          <a:srgbClr val="FF0000"/>
                        </a:solidFill>
                      </a:endParaRPr>
                    </a:p>
                  </a:txBody>
                  <a:tcPr marT="45714" marB="45714"/>
                </a:tc>
                <a:extLst>
                  <a:ext uri="{0D108BD9-81ED-4DB2-BD59-A6C34878D82A}">
                    <a16:rowId xmlns:a16="http://schemas.microsoft.com/office/drawing/2014/main" val="10000"/>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-45°</a:t>
                      </a:r>
                      <a:endParaRPr lang="zh-TW" altLang="en-US" sz="1800" dirty="0">
                        <a:solidFill>
                          <a:srgbClr val="0000FF"/>
                        </a:solidFill>
                      </a:endParaRPr>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3</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extLst>
                  <a:ext uri="{0D108BD9-81ED-4DB2-BD59-A6C34878D82A}">
                    <a16:rowId xmlns:a16="http://schemas.microsoft.com/office/drawing/2014/main" val="10001"/>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0°</a:t>
                      </a:r>
                      <a:endParaRPr lang="zh-TW" altLang="en-US" sz="1800" dirty="0">
                        <a:solidFill>
                          <a:srgbClr val="0000FF"/>
                        </a:solidFill>
                      </a:endParaRPr>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2</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extLst>
                  <a:ext uri="{0D108BD9-81ED-4DB2-BD59-A6C34878D82A}">
                    <a16:rowId xmlns:a16="http://schemas.microsoft.com/office/drawing/2014/main" val="10002"/>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45°</a:t>
                      </a:r>
                      <a:endParaRPr lang="zh-TW" altLang="en-US" sz="1800" dirty="0">
                        <a:solidFill>
                          <a:srgbClr val="0000FF"/>
                        </a:solidFill>
                      </a:endParaRPr>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2</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extLst>
                  <a:ext uri="{0D108BD9-81ED-4DB2-BD59-A6C34878D82A}">
                    <a16:rowId xmlns:a16="http://schemas.microsoft.com/office/drawing/2014/main" val="10003"/>
                  </a:ext>
                </a:extLst>
              </a:tr>
              <a:tr h="534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solidFill>
                            <a:srgbClr val="0000FF"/>
                          </a:solidFill>
                        </a:rPr>
                        <a:t>90°</a:t>
                      </a:r>
                      <a:endParaRPr lang="zh-TW" altLang="en-US" sz="1800" dirty="0">
                        <a:solidFill>
                          <a:srgbClr val="0000FF"/>
                        </a:solidFill>
                      </a:endParaRPr>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3</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1</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tc>
                  <a:txBody>
                    <a:bodyPr/>
                    <a:lstStyle/>
                    <a:p>
                      <a:pPr algn="ctr"/>
                      <a:r>
                        <a:rPr lang="en-US" altLang="zh-TW" sz="1800" dirty="0"/>
                        <a:t>-</a:t>
                      </a:r>
                      <a:endParaRPr lang="zh-TW" altLang="en-US" sz="1800" dirty="0"/>
                    </a:p>
                  </a:txBody>
                  <a:tcPr marT="45714" marB="45714"/>
                </a:tc>
                <a:extLst>
                  <a:ext uri="{0D108BD9-81ED-4DB2-BD59-A6C34878D82A}">
                    <a16:rowId xmlns:a16="http://schemas.microsoft.com/office/drawing/2014/main" val="10004"/>
                  </a:ext>
                </a:extLst>
              </a:tr>
            </a:tbl>
          </a:graphicData>
        </a:graphic>
      </p:graphicFrame>
      <p:cxnSp>
        <p:nvCxnSpPr>
          <p:cNvPr id="7" name="直線單箭頭接點 6">
            <a:extLst>
              <a:ext uri="{FF2B5EF4-FFF2-40B4-BE49-F238E27FC236}">
                <a16:creationId xmlns:a16="http://schemas.microsoft.com/office/drawing/2014/main" id="{C0979474-F20A-0B4A-A3A5-E1BB61E40682}"/>
              </a:ext>
            </a:extLst>
          </p:cNvPr>
          <p:cNvCxnSpPr/>
          <p:nvPr/>
        </p:nvCxnSpPr>
        <p:spPr>
          <a:xfrm>
            <a:off x="5000625" y="363538"/>
            <a:ext cx="2143125" cy="15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81ECED8E-3DA6-E64E-908B-B40EF8FFFC5B}"/>
              </a:ext>
            </a:extLst>
          </p:cNvPr>
          <p:cNvCxnSpPr/>
          <p:nvPr/>
        </p:nvCxnSpPr>
        <p:spPr>
          <a:xfrm rot="5400000">
            <a:off x="4000500" y="1365250"/>
            <a:ext cx="200025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1691" name="文字方塊 6"/>
          <p:cNvSpPr txBox="1">
            <a:spLocks noChangeArrowheads="1"/>
          </p:cNvSpPr>
          <p:nvPr/>
        </p:nvSpPr>
        <p:spPr bwMode="auto">
          <a:xfrm>
            <a:off x="5214938" y="544513"/>
            <a:ext cx="7858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11692" name="文字方塊 11"/>
          <p:cNvSpPr txBox="1">
            <a:spLocks noChangeArrowheads="1"/>
          </p:cNvSpPr>
          <p:nvPr/>
        </p:nvSpPr>
        <p:spPr bwMode="auto">
          <a:xfrm>
            <a:off x="4857750" y="2293938"/>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r</a:t>
            </a:r>
            <a:endParaRPr lang="zh-TW" altLang="en-US" sz="2600" i="1">
              <a:solidFill>
                <a:srgbClr val="0000FF"/>
              </a:solidFill>
            </a:endParaRPr>
          </a:p>
        </p:txBody>
      </p:sp>
      <p:sp>
        <p:nvSpPr>
          <p:cNvPr id="111693" name="文字方塊 15"/>
          <p:cNvSpPr txBox="1">
            <a:spLocks noChangeArrowheads="1"/>
          </p:cNvSpPr>
          <p:nvPr/>
        </p:nvSpPr>
        <p:spPr bwMode="auto">
          <a:xfrm>
            <a:off x="6500813" y="1054100"/>
            <a:ext cx="7858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11694" name="文字方塊 16"/>
          <p:cNvSpPr txBox="1">
            <a:spLocks noChangeArrowheads="1"/>
          </p:cNvSpPr>
          <p:nvPr/>
        </p:nvSpPr>
        <p:spPr bwMode="auto">
          <a:xfrm>
            <a:off x="5929313" y="579438"/>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dirty="0">
                <a:solidFill>
                  <a:srgbClr val="FF0000"/>
                </a:solidFill>
              </a:rPr>
              <a:t>．</a:t>
            </a:r>
            <a:endParaRPr lang="zh-TW" altLang="en-US" sz="1800" dirty="0"/>
          </a:p>
        </p:txBody>
      </p:sp>
      <p:sp>
        <p:nvSpPr>
          <p:cNvPr id="111695" name="文字方塊 18"/>
          <p:cNvSpPr txBox="1">
            <a:spLocks noChangeArrowheads="1"/>
          </p:cNvSpPr>
          <p:nvPr/>
        </p:nvSpPr>
        <p:spPr bwMode="auto">
          <a:xfrm>
            <a:off x="4643438" y="544513"/>
            <a:ext cx="7858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a:solidFill>
                  <a:srgbClr val="FF0000"/>
                </a:solidFill>
              </a:rPr>
              <a:t>．</a:t>
            </a:r>
            <a:endParaRPr lang="zh-TW" altLang="en-US" sz="1800"/>
          </a:p>
        </p:txBody>
      </p:sp>
      <p:sp>
        <p:nvSpPr>
          <p:cNvPr id="111696" name="文字方塊 19"/>
          <p:cNvSpPr txBox="1">
            <a:spLocks noChangeArrowheads="1"/>
          </p:cNvSpPr>
          <p:nvPr/>
        </p:nvSpPr>
        <p:spPr bwMode="auto">
          <a:xfrm>
            <a:off x="5357813" y="862013"/>
            <a:ext cx="928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1,1)</a:t>
            </a:r>
            <a:endParaRPr lang="zh-TW" altLang="en-US" sz="2200" dirty="0"/>
          </a:p>
        </p:txBody>
      </p:sp>
      <p:sp>
        <p:nvSpPr>
          <p:cNvPr id="111697" name="文字方塊 20"/>
          <p:cNvSpPr txBox="1">
            <a:spLocks noChangeArrowheads="1"/>
          </p:cNvSpPr>
          <p:nvPr/>
        </p:nvSpPr>
        <p:spPr bwMode="auto">
          <a:xfrm>
            <a:off x="5429250" y="293688"/>
            <a:ext cx="714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a:t>
            </a:r>
            <a:r>
              <a:rPr lang="en-US" altLang="zh-TW" sz="2200"/>
              <a:t>0,1)</a:t>
            </a:r>
            <a:endParaRPr lang="zh-TW" altLang="en-US" sz="2200"/>
          </a:p>
        </p:txBody>
      </p:sp>
      <p:sp>
        <p:nvSpPr>
          <p:cNvPr id="111698" name="文字方塊 21"/>
          <p:cNvSpPr txBox="1">
            <a:spLocks noChangeArrowheads="1"/>
          </p:cNvSpPr>
          <p:nvPr/>
        </p:nvSpPr>
        <p:spPr bwMode="auto">
          <a:xfrm>
            <a:off x="4357688" y="933450"/>
            <a:ext cx="928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a:t>
            </a:r>
            <a:r>
              <a:rPr lang="en-US" altLang="zh-TW" sz="2200"/>
              <a:t>1,0)</a:t>
            </a:r>
            <a:endParaRPr lang="zh-TW" altLang="en-US" sz="2200"/>
          </a:p>
        </p:txBody>
      </p:sp>
      <p:sp>
        <p:nvSpPr>
          <p:cNvPr id="111699" name="文字方塊 22"/>
          <p:cNvSpPr txBox="1">
            <a:spLocks noChangeArrowheads="1"/>
          </p:cNvSpPr>
          <p:nvPr/>
        </p:nvSpPr>
        <p:spPr bwMode="auto">
          <a:xfrm>
            <a:off x="6215063" y="862013"/>
            <a:ext cx="928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1,2)</a:t>
            </a:r>
            <a:endParaRPr lang="zh-TW" altLang="en-US" sz="2200" dirty="0"/>
          </a:p>
        </p:txBody>
      </p:sp>
      <p:sp>
        <p:nvSpPr>
          <p:cNvPr id="111700" name="文字方塊 23"/>
          <p:cNvSpPr txBox="1">
            <a:spLocks noChangeArrowheads="1"/>
          </p:cNvSpPr>
          <p:nvPr/>
        </p:nvSpPr>
        <p:spPr bwMode="auto">
          <a:xfrm>
            <a:off x="6643688" y="1433513"/>
            <a:ext cx="92868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dirty="0"/>
              <a:t>(</a:t>
            </a:r>
            <a:r>
              <a:rPr lang="en-US" altLang="zh-TW" sz="2200" dirty="0"/>
              <a:t>2,3)</a:t>
            </a:r>
            <a:endParaRPr lang="zh-TW" altLang="en-US" sz="2200" dirty="0"/>
          </a:p>
        </p:txBody>
      </p:sp>
      <p:sp>
        <p:nvSpPr>
          <p:cNvPr id="111701" name="文字方塊 11"/>
          <p:cNvSpPr txBox="1">
            <a:spLocks noChangeArrowheads="1"/>
          </p:cNvSpPr>
          <p:nvPr/>
        </p:nvSpPr>
        <p:spPr bwMode="auto">
          <a:xfrm>
            <a:off x="7143750" y="71438"/>
            <a:ext cx="714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600" i="1">
                <a:solidFill>
                  <a:srgbClr val="0000FF"/>
                </a:solidFill>
              </a:rPr>
              <a:t>c</a:t>
            </a:r>
            <a:endParaRPr lang="zh-TW" altLang="en-US" sz="2600" i="1">
              <a:solidFill>
                <a:srgbClr val="0000FF"/>
              </a:solidFill>
            </a:endParaRPr>
          </a:p>
        </p:txBody>
      </p:sp>
      <p:sp>
        <p:nvSpPr>
          <p:cNvPr id="111702" name="文字方塊 18"/>
          <p:cNvSpPr txBox="1">
            <a:spLocks noChangeArrowheads="1"/>
          </p:cNvSpPr>
          <p:nvPr/>
        </p:nvSpPr>
        <p:spPr bwMode="auto">
          <a:xfrm>
            <a:off x="5214936" y="-6350"/>
            <a:ext cx="1000009"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4200" dirty="0">
                <a:solidFill>
                  <a:srgbClr val="FF0000"/>
                </a:solidFill>
              </a:rPr>
              <a:t>．</a:t>
            </a:r>
            <a:endParaRPr lang="zh-TW" altLang="en-US" sz="1800" dirty="0"/>
          </a:p>
        </p:txBody>
      </p:sp>
      <p:sp>
        <p:nvSpPr>
          <p:cNvPr id="22" name="橢圓 21">
            <a:extLst>
              <a:ext uri="{FF2B5EF4-FFF2-40B4-BE49-F238E27FC236}">
                <a16:creationId xmlns:a16="http://schemas.microsoft.com/office/drawing/2014/main" id="{92DC8B63-9246-A341-9B64-7610999DD35D}"/>
              </a:ext>
            </a:extLst>
          </p:cNvPr>
          <p:cNvSpPr/>
          <p:nvPr/>
        </p:nvSpPr>
        <p:spPr>
          <a:xfrm>
            <a:off x="4000500" y="4500563"/>
            <a:ext cx="428625" cy="428625"/>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 name="橢圓 22">
            <a:extLst>
              <a:ext uri="{FF2B5EF4-FFF2-40B4-BE49-F238E27FC236}">
                <a16:creationId xmlns:a16="http://schemas.microsoft.com/office/drawing/2014/main" id="{D9A930C8-F86D-C74F-959B-483169E79E34}"/>
              </a:ext>
            </a:extLst>
          </p:cNvPr>
          <p:cNvSpPr/>
          <p:nvPr/>
        </p:nvSpPr>
        <p:spPr>
          <a:xfrm>
            <a:off x="3143250" y="5072063"/>
            <a:ext cx="428625" cy="428625"/>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5" name="直線單箭頭接點 24">
            <a:extLst>
              <a:ext uri="{FF2B5EF4-FFF2-40B4-BE49-F238E27FC236}">
                <a16:creationId xmlns:a16="http://schemas.microsoft.com/office/drawing/2014/main" id="{D559344C-2CD7-4640-8D4C-9449DF41C0E0}"/>
              </a:ext>
            </a:extLst>
          </p:cNvPr>
          <p:cNvCxnSpPr/>
          <p:nvPr/>
        </p:nvCxnSpPr>
        <p:spPr>
          <a:xfrm rot="5400000">
            <a:off x="4752181" y="821532"/>
            <a:ext cx="1641475" cy="1588"/>
          </a:xfrm>
          <a:prstGeom prst="straightConnector1">
            <a:avLst/>
          </a:prstGeom>
          <a:ln w="28575">
            <a:solidFill>
              <a:srgbClr val="00FF00"/>
            </a:solidFill>
            <a:prstDash val="dash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D60D49A3-B35C-7D43-98A8-1A6C47C3F71F}"/>
              </a:ext>
            </a:extLst>
          </p:cNvPr>
          <p:cNvCxnSpPr/>
          <p:nvPr/>
        </p:nvCxnSpPr>
        <p:spPr>
          <a:xfrm flipV="1">
            <a:off x="4572000" y="142875"/>
            <a:ext cx="1285875" cy="1214438"/>
          </a:xfrm>
          <a:prstGeom prst="straightConnector1">
            <a:avLst/>
          </a:prstGeom>
          <a:ln w="28575">
            <a:solidFill>
              <a:srgbClr val="00FFFF"/>
            </a:solidFill>
            <a:prstDash val="dashDot"/>
            <a:headEnd type="arrow"/>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8604448" y="6405325"/>
            <a:ext cx="470803" cy="369332"/>
          </a:xfrm>
          <a:prstGeom prst="rect">
            <a:avLst/>
          </a:prstGeom>
        </p:spPr>
        <p:txBody>
          <a:bodyPr wrap="square">
            <a:spAutoFit/>
          </a:bodyPr>
          <a:lstStyle/>
          <a:p>
            <a:r>
              <a:rPr lang="en-US" altLang="zh-TW" dirty="0"/>
              <a:t>93</a:t>
            </a:r>
            <a:endParaRPr lang="zh-TW" altLang="en-US" dirty="0"/>
          </a:p>
        </p:txBody>
      </p:sp>
      <p:sp>
        <p:nvSpPr>
          <p:cNvPr id="4" name="內容版面配置區 20">
            <a:extLst>
              <a:ext uri="{FF2B5EF4-FFF2-40B4-BE49-F238E27FC236}">
                <a16:creationId xmlns:a16="http://schemas.microsoft.com/office/drawing/2014/main" id="{F4649F94-ACB3-8706-2865-095FFB37D02C}"/>
              </a:ext>
            </a:extLst>
          </p:cNvPr>
          <p:cNvSpPr>
            <a:spLocks noGrp="1" noChangeArrowheads="1"/>
          </p:cNvSpPr>
          <p:nvPr>
            <p:ph idx="1"/>
          </p:nvPr>
        </p:nvSpPr>
        <p:spPr>
          <a:xfrm>
            <a:off x="2929049" y="2742798"/>
            <a:ext cx="3285901" cy="621115"/>
          </a:xfrm>
        </p:spPr>
        <p:txBody>
          <a:bodyPr/>
          <a:lstStyle/>
          <a:p>
            <a:pPr algn="ctr">
              <a:buFont typeface="Wingdings" panose="05000000000000000000" pitchFamily="2" charset="2"/>
              <a:buNone/>
            </a:pPr>
            <a:r>
              <a:rPr lang="en-US" altLang="zh-TW" b="1" dirty="0">
                <a:solidFill>
                  <a:srgbClr val="FF0000"/>
                </a:solidFill>
              </a:rPr>
              <a:t>accumulator array</a:t>
            </a:r>
            <a:endParaRPr lang="zh-TW" altLang="en-US"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標題 1"/>
          <p:cNvSpPr>
            <a:spLocks noGrp="1" noChangeArrowheads="1"/>
          </p:cNvSpPr>
          <p:nvPr>
            <p:ph type="title"/>
          </p:nvPr>
        </p:nvSpPr>
        <p:spPr/>
        <p:txBody>
          <a:bodyPr/>
          <a:lstStyle/>
          <a:p>
            <a:r>
              <a:rPr lang="en-US" altLang="zh-TW" b="0"/>
              <a:t>Finding Straight-Line Segments</a:t>
            </a:r>
            <a:endParaRPr lang="zh-TW" altLang="en-US"/>
          </a:p>
        </p:txBody>
      </p:sp>
      <p:pic>
        <p:nvPicPr>
          <p:cNvPr id="1126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138363"/>
            <a:ext cx="81724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8604448" y="6405325"/>
            <a:ext cx="470803" cy="369332"/>
          </a:xfrm>
          <a:prstGeom prst="rect">
            <a:avLst/>
          </a:prstGeom>
        </p:spPr>
        <p:txBody>
          <a:bodyPr wrap="square">
            <a:spAutoFit/>
          </a:bodyPr>
          <a:lstStyle/>
          <a:p>
            <a:r>
              <a:rPr lang="en-US" altLang="zh-TW" dirty="0"/>
              <a:t>94</a:t>
            </a:r>
            <a:endParaRPr lang="zh-TW"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7.1 Points and Patches (1/4)</a:t>
            </a:r>
            <a:endParaRPr lang="zh-TW" altLang="en-US"/>
          </a:p>
        </p:txBody>
      </p:sp>
      <p:sp>
        <p:nvSpPr>
          <p:cNvPr id="3" name="內容版面配置區 2"/>
          <p:cNvSpPr>
            <a:spLocks noGrp="1"/>
          </p:cNvSpPr>
          <p:nvPr>
            <p:ph idx="1"/>
          </p:nvPr>
        </p:nvSpPr>
        <p:spPr/>
        <p:txBody>
          <a:bodyPr/>
          <a:lstStyle/>
          <a:p>
            <a:r>
              <a:rPr lang="en-US" altLang="zh-TW" dirty="0"/>
              <a:t>There are two main approaches:</a:t>
            </a:r>
          </a:p>
          <a:p>
            <a:pPr lvl="1"/>
            <a:r>
              <a:rPr lang="en-US" altLang="zh-TW" dirty="0"/>
              <a:t>Find features in </a:t>
            </a:r>
            <a:r>
              <a:rPr lang="en-US" altLang="zh-TW" b="1" u="sng" dirty="0"/>
              <a:t>one image</a:t>
            </a:r>
            <a:r>
              <a:rPr lang="en-US" altLang="zh-TW" dirty="0"/>
              <a:t> that can be accurately tracked using a </a:t>
            </a:r>
            <a:r>
              <a:rPr lang="en-US" altLang="zh-TW" b="1" u="sng" dirty="0"/>
              <a:t>local search</a:t>
            </a:r>
            <a:r>
              <a:rPr lang="en-US" altLang="zh-TW" dirty="0"/>
              <a:t> technique. </a:t>
            </a:r>
            <a:br>
              <a:rPr lang="en-US" altLang="zh-TW" dirty="0"/>
            </a:br>
            <a:r>
              <a:rPr lang="en-US" altLang="zh-TW" dirty="0"/>
              <a:t>(e.g., </a:t>
            </a:r>
            <a:r>
              <a:rPr lang="en-US" altLang="zh-TW" dirty="0">
                <a:highlight>
                  <a:srgbClr val="FFFF00"/>
                </a:highlight>
              </a:rPr>
              <a:t>video sequences</a:t>
            </a:r>
            <a:r>
              <a:rPr lang="en-US" altLang="zh-TW" dirty="0"/>
              <a:t>)</a:t>
            </a:r>
          </a:p>
          <a:p>
            <a:pPr lvl="1"/>
            <a:r>
              <a:rPr lang="en-US" altLang="zh-TW" dirty="0"/>
              <a:t>Independently detect features in </a:t>
            </a:r>
            <a:r>
              <a:rPr lang="en-US" altLang="zh-TW" b="1" u="sng" dirty="0"/>
              <a:t>all the images </a:t>
            </a:r>
            <a:r>
              <a:rPr lang="en-US" altLang="zh-TW" dirty="0"/>
              <a:t>under consideration and then match features based on their </a:t>
            </a:r>
            <a:r>
              <a:rPr lang="en-US" altLang="zh-TW" b="1" u="sng" dirty="0"/>
              <a:t>local appearance</a:t>
            </a:r>
            <a:r>
              <a:rPr lang="en-US" altLang="zh-TW" dirty="0"/>
              <a:t>. </a:t>
            </a:r>
            <a:br>
              <a:rPr lang="en-US" altLang="zh-TW" dirty="0"/>
            </a:br>
            <a:r>
              <a:rPr lang="en-US" altLang="zh-TW" dirty="0"/>
              <a:t>(e.g., </a:t>
            </a:r>
            <a:r>
              <a:rPr lang="en-US" altLang="zh-TW" dirty="0">
                <a:highlight>
                  <a:srgbClr val="FFFF00"/>
                </a:highlight>
              </a:rPr>
              <a:t>stitching panoramas</a:t>
            </a:r>
            <a:r>
              <a:rPr lang="en-US" altLang="zh-TW" dirty="0"/>
              <a:t>, </a:t>
            </a:r>
            <a:br>
              <a:rPr lang="en-US" altLang="zh-TW" dirty="0"/>
            </a:br>
            <a:r>
              <a:rPr lang="zh-TW" altLang="en-US" dirty="0"/>
              <a:t>          </a:t>
            </a:r>
            <a:r>
              <a:rPr lang="en-US" altLang="zh-TW" dirty="0"/>
              <a:t>establishing correspondences)</a:t>
            </a:r>
            <a:endParaRPr lang="zh-TW" altLang="en-US" dirty="0"/>
          </a:p>
        </p:txBody>
      </p:sp>
      <p:sp>
        <p:nvSpPr>
          <p:cNvPr id="4" name="投影片編號版面配置區 3">
            <a:extLst>
              <a:ext uri="{FF2B5EF4-FFF2-40B4-BE49-F238E27FC236}">
                <a16:creationId xmlns:a16="http://schemas.microsoft.com/office/drawing/2014/main" id="{74363A95-8391-AB8A-47AD-865BC1EB6FB6}"/>
              </a:ext>
            </a:extLst>
          </p:cNvPr>
          <p:cNvSpPr>
            <a:spLocks noGrp="1"/>
          </p:cNvSpPr>
          <p:nvPr>
            <p:ph type="sldNum" sz="quarter" idx="12"/>
          </p:nvPr>
        </p:nvSpPr>
        <p:spPr/>
        <p:txBody>
          <a:bodyPr/>
          <a:lstStyle/>
          <a:p>
            <a:fld id="{1336BF6D-2D3A-41BA-8F36-2BF2F35F56ED}" type="slidenum">
              <a:rPr lang="zh-TW" altLang="en-US" smtClean="0"/>
              <a:pPr/>
              <a:t>9</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Hough Transforms (4/4)</a:t>
            </a:r>
            <a:endParaRPr lang="zh-TW" altLang="en-US" dirty="0"/>
          </a:p>
        </p:txBody>
      </p:sp>
      <p:sp>
        <p:nvSpPr>
          <p:cNvPr id="3" name="內容版面配置區 2"/>
          <p:cNvSpPr>
            <a:spLocks noGrp="1"/>
          </p:cNvSpPr>
          <p:nvPr>
            <p:ph idx="1"/>
          </p:nvPr>
        </p:nvSpPr>
        <p:spPr/>
        <p:txBody>
          <a:bodyPr/>
          <a:lstStyle/>
          <a:p>
            <a:r>
              <a:rPr lang="en-US" altLang="zh-TW" dirty="0"/>
              <a:t>Oriented Hough transform:</a:t>
            </a:r>
            <a:endParaRPr lang="zh-TW" altLang="en-US" dirty="0"/>
          </a:p>
        </p:txBody>
      </p:sp>
      <p:pic>
        <p:nvPicPr>
          <p:cNvPr id="2050" name="Picture 2"/>
          <p:cNvPicPr>
            <a:picLocks noChangeAspect="1" noChangeArrowheads="1"/>
          </p:cNvPicPr>
          <p:nvPr/>
        </p:nvPicPr>
        <p:blipFill>
          <a:blip r:embed="rId3" cstate="print"/>
          <a:srcRect/>
          <a:stretch>
            <a:fillRect/>
          </a:stretch>
        </p:blipFill>
        <p:spPr bwMode="auto">
          <a:xfrm>
            <a:off x="214282" y="2357430"/>
            <a:ext cx="8723320" cy="3938589"/>
          </a:xfrm>
          <a:prstGeom prst="rect">
            <a:avLst/>
          </a:prstGeom>
          <a:noFill/>
          <a:ln w="9525">
            <a:noFill/>
            <a:miter lim="800000"/>
            <a:headEnd/>
            <a:tailEnd/>
          </a:ln>
          <a:effectLst/>
        </p:spPr>
      </p:pic>
      <p:pic>
        <p:nvPicPr>
          <p:cNvPr id="5" name="圖片 4"/>
          <p:cNvPicPr>
            <a:picLocks noChangeAspect="1"/>
          </p:cNvPicPr>
          <p:nvPr/>
        </p:nvPicPr>
        <p:blipFill>
          <a:blip r:embed="rId4"/>
          <a:stretch>
            <a:fillRect/>
          </a:stretch>
        </p:blipFill>
        <p:spPr>
          <a:xfrm>
            <a:off x="323528" y="2387426"/>
            <a:ext cx="8672873" cy="3921299"/>
          </a:xfrm>
          <a:prstGeom prst="rect">
            <a:avLst/>
          </a:prstGeom>
        </p:spPr>
      </p:pic>
      <p:sp>
        <p:nvSpPr>
          <p:cNvPr id="4" name="投影片編號版面配置區 3">
            <a:extLst>
              <a:ext uri="{FF2B5EF4-FFF2-40B4-BE49-F238E27FC236}">
                <a16:creationId xmlns:a16="http://schemas.microsoft.com/office/drawing/2014/main" id="{EFF13AB1-5501-29BB-785C-3F4B053454F2}"/>
              </a:ext>
            </a:extLst>
          </p:cNvPr>
          <p:cNvSpPr>
            <a:spLocks noGrp="1"/>
          </p:cNvSpPr>
          <p:nvPr>
            <p:ph type="sldNum" sz="quarter" idx="12"/>
          </p:nvPr>
        </p:nvSpPr>
        <p:spPr/>
        <p:txBody>
          <a:bodyPr/>
          <a:lstStyle/>
          <a:p>
            <a:fld id="{1336BF6D-2D3A-41BA-8F36-2BF2F35F56ED}" type="slidenum">
              <a:rPr lang="zh-TW" altLang="en-US" smtClean="0"/>
              <a:pPr/>
              <a:t>90</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Hough Transforms Algorithm (1/2)</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164726" y="1166018"/>
                <a:ext cx="8979274" cy="4525963"/>
              </a:xfrm>
            </p:spPr>
            <p:txBody>
              <a:bodyPr/>
              <a:lstStyle/>
              <a:p>
                <a:r>
                  <a:rPr lang="en-US" altLang="zh-TW" dirty="0"/>
                  <a:t>Step 1: </a:t>
                </a:r>
                <a:r>
                  <a:rPr lang="en-US" altLang="zh-TW" b="1" u="sng" dirty="0"/>
                  <a:t>Clear</a:t>
                </a:r>
                <a:r>
                  <a:rPr lang="en-US" altLang="zh-TW" dirty="0"/>
                  <a:t> the accumulator array.</a:t>
                </a:r>
              </a:p>
              <a:p>
                <a:r>
                  <a:rPr lang="en-US" altLang="zh-TW" dirty="0"/>
                  <a:t>Step 2: For each </a:t>
                </a:r>
                <a:r>
                  <a:rPr lang="en-US" altLang="zh-TW" b="1" u="sng" dirty="0">
                    <a:highlight>
                      <a:srgbClr val="FFFF00"/>
                    </a:highlight>
                  </a:rPr>
                  <a:t>detected </a:t>
                </a:r>
                <a:r>
                  <a:rPr lang="en-US" altLang="zh-TW" b="1" u="sng" dirty="0" err="1">
                    <a:highlight>
                      <a:srgbClr val="FFFF00"/>
                    </a:highlight>
                  </a:rPr>
                  <a:t>edgel</a:t>
                </a:r>
                <a:r>
                  <a:rPr lang="zh-TW" altLang="en-US" b="1" u="sng" dirty="0">
                    <a:highlight>
                      <a:srgbClr val="FFFF00"/>
                    </a:highlight>
                  </a:rPr>
                  <a:t> </a:t>
                </a:r>
                <a:r>
                  <a:rPr lang="en-US" altLang="zh-TW" b="1" u="sng" dirty="0">
                    <a:highlight>
                      <a:srgbClr val="FFFF00"/>
                    </a:highlight>
                  </a:rPr>
                  <a:t>(</a:t>
                </a:r>
                <a:r>
                  <a:rPr lang="zh-TW" altLang="en-US" b="1" u="sng" dirty="0">
                    <a:highlight>
                      <a:srgbClr val="FFFF00"/>
                    </a:highlight>
                    <a:latin typeface="Microsoft JhengHei UI" panose="020B0604030504040204" pitchFamily="34" charset="-120"/>
                    <a:ea typeface="Microsoft JhengHei UI" panose="020B0604030504040204" pitchFamily="34" charset="-120"/>
                  </a:rPr>
                  <a:t>邊線</a:t>
                </a:r>
                <a:r>
                  <a:rPr lang="en-US" altLang="zh-TW" b="1" u="sng" dirty="0">
                    <a:highlight>
                      <a:srgbClr val="FFFF00"/>
                    </a:highlight>
                  </a:rPr>
                  <a:t>)</a:t>
                </a:r>
                <a:r>
                  <a:rPr lang="en-US" altLang="zh-TW" dirty="0">
                    <a:highlight>
                      <a:srgbClr val="FFFF00"/>
                    </a:highlight>
                  </a:rPr>
                  <a:t> </a:t>
                </a:r>
                <a:br>
                  <a:rPr lang="en-US" altLang="zh-TW" dirty="0"/>
                </a:br>
                <a:r>
                  <a:rPr lang="en-US" altLang="zh-TW" dirty="0"/>
                  <a:t>at </a:t>
                </a:r>
                <a:r>
                  <a:rPr lang="en-US" altLang="zh-TW" b="1" u="sng" dirty="0"/>
                  <a:t>location </a:t>
                </a:r>
                <a14:m>
                  <m:oMath xmlns:m="http://schemas.openxmlformats.org/officeDocument/2006/math">
                    <m:r>
                      <a:rPr lang="en-US" altLang="zh-TW" b="1" i="1" u="sng" dirty="0" smtClean="0">
                        <a:latin typeface="Cambria Math" panose="02040503050406030204" pitchFamily="18" charset="0"/>
                      </a:rPr>
                      <m:t>(</m:t>
                    </m:r>
                    <m:r>
                      <a:rPr lang="en-US" altLang="zh-TW" b="1" i="1" u="sng" dirty="0" smtClean="0">
                        <a:latin typeface="Cambria Math" panose="02040503050406030204" pitchFamily="18" charset="0"/>
                      </a:rPr>
                      <m:t>𝒙</m:t>
                    </m:r>
                    <m:r>
                      <a:rPr lang="en-US" altLang="zh-TW" b="1" i="1" u="sng" dirty="0" smtClean="0">
                        <a:latin typeface="Cambria Math" panose="02040503050406030204" pitchFamily="18" charset="0"/>
                      </a:rPr>
                      <m:t>, </m:t>
                    </m:r>
                    <m:r>
                      <a:rPr lang="en-US" altLang="zh-TW" b="1" i="1" u="sng" dirty="0" smtClean="0">
                        <a:latin typeface="Cambria Math" panose="02040503050406030204" pitchFamily="18" charset="0"/>
                      </a:rPr>
                      <m:t>𝒚</m:t>
                    </m:r>
                    <m:r>
                      <a:rPr lang="en-US" altLang="zh-TW" b="1" i="1" u="sng" dirty="0" smtClean="0">
                        <a:latin typeface="Cambria Math" panose="02040503050406030204" pitchFamily="18" charset="0"/>
                      </a:rPr>
                      <m:t>)</m:t>
                    </m:r>
                  </m:oMath>
                </a14:m>
                <a:r>
                  <a:rPr lang="en-US" altLang="zh-TW" b="1" dirty="0"/>
                  <a:t> </a:t>
                </a:r>
                <a:r>
                  <a:rPr lang="en-US" altLang="zh-TW" dirty="0"/>
                  <a:t>and </a:t>
                </a:r>
                <a:r>
                  <a:rPr lang="en-US" altLang="zh-TW" b="1" u="sng" dirty="0"/>
                  <a:t>orientation </a:t>
                </a:r>
                <a14:m>
                  <m:oMath xmlns:m="http://schemas.openxmlformats.org/officeDocument/2006/math">
                    <m:r>
                      <a:rPr lang="en-US" altLang="zh-TW" b="1" i="1" u="sng" dirty="0">
                        <a:latin typeface="Cambria Math" panose="02040503050406030204" pitchFamily="18" charset="0"/>
                      </a:rPr>
                      <m:t>𝜽</m:t>
                    </m:r>
                    <m:r>
                      <a:rPr lang="en-US" altLang="zh-TW" b="1" i="1" u="sng" dirty="0">
                        <a:latin typeface="Cambria Math" panose="02040503050406030204" pitchFamily="18" charset="0"/>
                      </a:rPr>
                      <m:t>=</m:t>
                    </m:r>
                    <m:sSup>
                      <m:sSupPr>
                        <m:ctrlPr>
                          <a:rPr lang="en-US" altLang="zh-TW" b="1" i="1" u="sng" dirty="0">
                            <a:latin typeface="Cambria Math" panose="02040503050406030204" pitchFamily="18" charset="0"/>
                          </a:rPr>
                        </m:ctrlPr>
                      </m:sSupPr>
                      <m:e>
                        <m:r>
                          <a:rPr lang="en-US" altLang="zh-TW" b="1" i="1" u="sng" dirty="0">
                            <a:latin typeface="Cambria Math" panose="02040503050406030204" pitchFamily="18" charset="0"/>
                          </a:rPr>
                          <m:t>𝒕𝒂𝒏</m:t>
                        </m:r>
                      </m:e>
                      <m:sup>
                        <m:r>
                          <a:rPr lang="en-US" altLang="zh-TW" b="1" i="1" u="sng" dirty="0">
                            <a:latin typeface="Cambria Math" panose="02040503050406030204" pitchFamily="18" charset="0"/>
                          </a:rPr>
                          <m:t>−</m:t>
                        </m:r>
                        <m:r>
                          <a:rPr lang="en-US" altLang="zh-TW" b="1" i="1" u="sng" dirty="0">
                            <a:latin typeface="Cambria Math" panose="02040503050406030204" pitchFamily="18" charset="0"/>
                          </a:rPr>
                          <m:t>𝟏</m:t>
                        </m:r>
                      </m:sup>
                    </m:sSup>
                    <m:d>
                      <m:dPr>
                        <m:ctrlPr>
                          <a:rPr lang="en-US" altLang="zh-TW" b="1" i="1" u="sng" dirty="0">
                            <a:latin typeface="Cambria Math" panose="02040503050406030204" pitchFamily="18" charset="0"/>
                          </a:rPr>
                        </m:ctrlPr>
                      </m:dPr>
                      <m:e>
                        <m:f>
                          <m:fPr>
                            <m:ctrlPr>
                              <a:rPr lang="en-US" altLang="zh-TW" b="1" i="1" u="sng" dirty="0">
                                <a:latin typeface="Cambria Math" panose="02040503050406030204" pitchFamily="18" charset="0"/>
                              </a:rPr>
                            </m:ctrlPr>
                          </m:fPr>
                          <m:num>
                            <m:sSub>
                              <m:sSubPr>
                                <m:ctrlPr>
                                  <a:rPr lang="en-US" altLang="zh-TW" b="1" i="1" u="sng" dirty="0">
                                    <a:latin typeface="Cambria Math" panose="02040503050406030204" pitchFamily="18" charset="0"/>
                                  </a:rPr>
                                </m:ctrlPr>
                              </m:sSubPr>
                              <m:e>
                                <m:r>
                                  <a:rPr lang="en-US" altLang="zh-TW" b="1" i="1" u="sng" dirty="0" err="1">
                                    <a:latin typeface="Cambria Math" panose="02040503050406030204" pitchFamily="18" charset="0"/>
                                  </a:rPr>
                                  <m:t>𝒏</m:t>
                                </m:r>
                              </m:e>
                              <m:sub>
                                <m:r>
                                  <a:rPr lang="en-US" altLang="zh-TW" b="1" i="1" u="sng" dirty="0" err="1">
                                    <a:latin typeface="Cambria Math" panose="02040503050406030204" pitchFamily="18" charset="0"/>
                                  </a:rPr>
                                  <m:t>𝒚</m:t>
                                </m:r>
                              </m:sub>
                            </m:sSub>
                          </m:num>
                          <m:den>
                            <m:sSub>
                              <m:sSubPr>
                                <m:ctrlPr>
                                  <a:rPr lang="en-US" altLang="zh-TW" b="1" i="1" u="sng" dirty="0">
                                    <a:latin typeface="Cambria Math" panose="02040503050406030204" pitchFamily="18" charset="0"/>
                                  </a:rPr>
                                </m:ctrlPr>
                              </m:sSubPr>
                              <m:e>
                                <m:r>
                                  <a:rPr lang="en-US" altLang="zh-TW" b="1" i="1" u="sng" dirty="0" err="1">
                                    <a:latin typeface="Cambria Math" panose="02040503050406030204" pitchFamily="18" charset="0"/>
                                  </a:rPr>
                                  <m:t>𝒏</m:t>
                                </m:r>
                              </m:e>
                              <m:sub>
                                <m:r>
                                  <a:rPr lang="en-US" altLang="zh-TW" b="1" i="1" u="sng" dirty="0" err="1">
                                    <a:latin typeface="Cambria Math" panose="02040503050406030204" pitchFamily="18" charset="0"/>
                                  </a:rPr>
                                  <m:t>𝒙</m:t>
                                </m:r>
                              </m:sub>
                            </m:sSub>
                          </m:den>
                        </m:f>
                      </m:e>
                    </m:d>
                  </m:oMath>
                </a14:m>
                <a:r>
                  <a:rPr lang="en-US" altLang="zh-TW" dirty="0"/>
                  <a:t>,</a:t>
                </a:r>
                <a:br>
                  <a:rPr lang="en-US" altLang="zh-TW" dirty="0"/>
                </a:br>
                <a:r>
                  <a:rPr lang="en-US" altLang="zh-TW" dirty="0"/>
                  <a:t>compute the value of </a:t>
                </a:r>
                <a14:m>
                  <m:oMath xmlns:m="http://schemas.openxmlformats.org/officeDocument/2006/math">
                    <m:r>
                      <a:rPr lang="en-US" altLang="zh-TW" b="1" i="1" dirty="0" smtClean="0">
                        <a:latin typeface="Cambria Math" panose="02040503050406030204" pitchFamily="18" charset="0"/>
                      </a:rPr>
                      <m:t>𝒅</m:t>
                    </m:r>
                    <m:r>
                      <a:rPr lang="en-US" altLang="zh-TW" b="1" i="1" dirty="0" smtClean="0">
                        <a:latin typeface="Cambria Math" panose="02040503050406030204" pitchFamily="18" charset="0"/>
                      </a:rPr>
                      <m:t>=</m:t>
                    </m:r>
                    <m:r>
                      <a:rPr lang="en-US" altLang="zh-TW" b="1" i="1" dirty="0" smtClean="0">
                        <a:latin typeface="Cambria Math" panose="02040503050406030204" pitchFamily="18" charset="0"/>
                      </a:rPr>
                      <m:t>𝒙</m:t>
                    </m:r>
                    <m:r>
                      <a:rPr lang="en-US" altLang="zh-TW" b="1" i="1" dirty="0" smtClean="0">
                        <a:latin typeface="Cambria Math" panose="02040503050406030204" pitchFamily="18" charset="0"/>
                      </a:rPr>
                      <m:t>∗</m:t>
                    </m:r>
                    <m:sSub>
                      <m:sSubPr>
                        <m:ctrlPr>
                          <a:rPr lang="en-US" altLang="zh-TW" b="1" i="1" dirty="0">
                            <a:latin typeface="Cambria Math" panose="02040503050406030204" pitchFamily="18" charset="0"/>
                          </a:rPr>
                        </m:ctrlPr>
                      </m:sSubPr>
                      <m:e>
                        <m:r>
                          <a:rPr lang="en-US" altLang="zh-TW" b="1" i="1" dirty="0" err="1">
                            <a:latin typeface="Cambria Math" panose="02040503050406030204" pitchFamily="18" charset="0"/>
                          </a:rPr>
                          <m:t>𝒏</m:t>
                        </m:r>
                      </m:e>
                      <m:sub>
                        <m:r>
                          <a:rPr lang="en-US" altLang="zh-TW" b="1" i="1" dirty="0">
                            <a:latin typeface="Cambria Math" panose="02040503050406030204" pitchFamily="18" charset="0"/>
                          </a:rPr>
                          <m:t>𝒙</m:t>
                        </m:r>
                      </m:sub>
                    </m:sSub>
                    <m:r>
                      <a:rPr lang="en-US" altLang="zh-TW" b="1" i="1" dirty="0">
                        <a:latin typeface="Cambria Math" panose="02040503050406030204" pitchFamily="18" charset="0"/>
                      </a:rPr>
                      <m:t>+ </m:t>
                    </m:r>
                    <m:r>
                      <a:rPr lang="en-US" altLang="zh-TW" b="1" i="1" dirty="0">
                        <a:latin typeface="Cambria Math" panose="02040503050406030204" pitchFamily="18" charset="0"/>
                      </a:rPr>
                      <m:t>𝒚</m:t>
                    </m:r>
                    <m:r>
                      <a:rPr lang="en-US" altLang="zh-TW" b="1" i="1" dirty="0">
                        <a:latin typeface="Cambria Math" panose="02040503050406030204" pitchFamily="18" charset="0"/>
                      </a:rPr>
                      <m:t>∗</m:t>
                    </m:r>
                    <m:sSub>
                      <m:sSubPr>
                        <m:ctrlPr>
                          <a:rPr lang="en-US" altLang="zh-TW" b="1" i="1" dirty="0">
                            <a:latin typeface="Cambria Math" panose="02040503050406030204" pitchFamily="18" charset="0"/>
                          </a:rPr>
                        </m:ctrlPr>
                      </m:sSubPr>
                      <m:e>
                        <m:r>
                          <a:rPr lang="en-US" altLang="zh-TW" b="1" i="1" dirty="0" err="1">
                            <a:latin typeface="Cambria Math" panose="02040503050406030204" pitchFamily="18" charset="0"/>
                          </a:rPr>
                          <m:t>𝒏</m:t>
                        </m:r>
                      </m:e>
                      <m:sub>
                        <m:r>
                          <a:rPr lang="en-US" altLang="zh-TW" b="1" i="1" dirty="0">
                            <a:latin typeface="Cambria Math" panose="02040503050406030204" pitchFamily="18" charset="0"/>
                          </a:rPr>
                          <m:t>𝒚</m:t>
                        </m:r>
                      </m:sub>
                    </m:sSub>
                  </m:oMath>
                </a14:m>
                <a:r>
                  <a:rPr lang="en-US" altLang="zh-TW" b="1" dirty="0"/>
                  <a:t> </a:t>
                </a:r>
                <a:br>
                  <a:rPr lang="en-US" altLang="zh-TW" dirty="0"/>
                </a:br>
                <a:r>
                  <a:rPr lang="en-US" altLang="zh-TW" dirty="0"/>
                  <a:t>and increment the </a:t>
                </a:r>
                <a:r>
                  <a:rPr lang="en-US" altLang="zh-TW" b="1" u="sng" dirty="0"/>
                  <a:t>accumulator</a:t>
                </a:r>
                <a:r>
                  <a:rPr lang="en-US" altLang="zh-TW" dirty="0"/>
                  <a:t> </a:t>
                </a:r>
                <a:br>
                  <a:rPr lang="en-US" altLang="zh-TW" dirty="0"/>
                </a:br>
                <a:r>
                  <a:rPr lang="en-US" altLang="zh-TW" dirty="0"/>
                  <a:t>corresponding to </a:t>
                </a:r>
                <a14:m>
                  <m:oMath xmlns:m="http://schemas.openxmlformats.org/officeDocument/2006/math">
                    <m:r>
                      <a:rPr lang="en-US" altLang="zh-TW" b="1" i="1" dirty="0" smtClean="0">
                        <a:latin typeface="Cambria Math" panose="02040503050406030204" pitchFamily="18" charset="0"/>
                      </a:rPr>
                      <m:t>(</m:t>
                    </m:r>
                    <m:r>
                      <a:rPr lang="el-GR" altLang="zh-TW" b="1" i="1" dirty="0">
                        <a:latin typeface="Cambria Math" panose="02040503050406030204" pitchFamily="18" charset="0"/>
                      </a:rPr>
                      <m:t>𝜽</m:t>
                    </m:r>
                    <m:r>
                      <a:rPr lang="en-US" altLang="zh-TW" b="1" i="1" dirty="0">
                        <a:latin typeface="Cambria Math" panose="02040503050406030204" pitchFamily="18" charset="0"/>
                      </a:rPr>
                      <m:t>, </m:t>
                    </m:r>
                    <m:r>
                      <a:rPr lang="en-US" altLang="zh-TW" b="1" i="1" dirty="0">
                        <a:latin typeface="Cambria Math" panose="02040503050406030204" pitchFamily="18" charset="0"/>
                      </a:rPr>
                      <m:t>𝒅</m:t>
                    </m:r>
                    <m:r>
                      <a:rPr lang="en-US" altLang="zh-TW" b="1" i="1" dirty="0">
                        <a:latin typeface="Cambria Math" panose="02040503050406030204" pitchFamily="18" charset="0"/>
                      </a:rPr>
                      <m:t>)</m:t>
                    </m:r>
                  </m:oMath>
                </a14:m>
                <a:r>
                  <a:rPr lang="en-US" altLang="zh-TW" dirty="0"/>
                  <a:t>.</a:t>
                </a:r>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164726" y="1166018"/>
                <a:ext cx="8979274" cy="4525963"/>
              </a:xfrm>
              <a:blipFill>
                <a:blip r:embed="rId3"/>
                <a:stretch>
                  <a:fillRect l="-1554" t="-1676" r="-1554"/>
                </a:stretch>
              </a:blipFill>
            </p:spPr>
            <p:txBody>
              <a:bodyPr/>
              <a:lstStyle/>
              <a:p>
                <a:r>
                  <a:rPr lang="zh-TW" altLang="en-US">
                    <a:noFill/>
                  </a:rPr>
                  <a:t> </a:t>
                </a:r>
              </a:p>
            </p:txBody>
          </p:sp>
        </mc:Fallback>
      </mc:AlternateContent>
      <p:pic>
        <p:nvPicPr>
          <p:cNvPr id="5" name="Picture 2"/>
          <p:cNvPicPr>
            <a:picLocks noChangeAspect="1" noChangeArrowheads="1"/>
          </p:cNvPicPr>
          <p:nvPr/>
        </p:nvPicPr>
        <p:blipFill rotWithShape="1">
          <a:blip r:embed="rId4" cstate="print"/>
          <a:srcRect t="5886"/>
          <a:stretch/>
        </p:blipFill>
        <p:spPr bwMode="auto">
          <a:xfrm>
            <a:off x="1308069" y="4668253"/>
            <a:ext cx="6857312" cy="2184049"/>
          </a:xfrm>
          <a:prstGeom prst="rect">
            <a:avLst/>
          </a:prstGeom>
          <a:noFill/>
          <a:ln w="9525">
            <a:noFill/>
            <a:miter lim="800000"/>
            <a:headEnd/>
            <a:tailEnd/>
          </a:ln>
          <a:effectLst/>
        </p:spPr>
      </p:pic>
      <p:sp>
        <p:nvSpPr>
          <p:cNvPr id="4" name="投影片編號版面配置區 3">
            <a:extLst>
              <a:ext uri="{FF2B5EF4-FFF2-40B4-BE49-F238E27FC236}">
                <a16:creationId xmlns:a16="http://schemas.microsoft.com/office/drawing/2014/main" id="{9251C661-1BF6-1A70-546B-C8AEFE636A27}"/>
              </a:ext>
            </a:extLst>
          </p:cNvPr>
          <p:cNvSpPr>
            <a:spLocks noGrp="1"/>
          </p:cNvSpPr>
          <p:nvPr>
            <p:ph type="sldNum" sz="quarter" idx="12"/>
          </p:nvPr>
        </p:nvSpPr>
        <p:spPr/>
        <p:txBody>
          <a:bodyPr/>
          <a:lstStyle/>
          <a:p>
            <a:fld id="{1336BF6D-2D3A-41BA-8F36-2BF2F35F56ED}" type="slidenum">
              <a:rPr lang="zh-TW" altLang="en-US" smtClean="0"/>
              <a:pPr/>
              <a:t>91</a:t>
            </a:fld>
            <a:endParaRPr lang="zh-TW" altLang="en-US"/>
          </a:p>
        </p:txBody>
      </p:sp>
      <p:sp>
        <p:nvSpPr>
          <p:cNvPr id="6" name="矩形 5">
            <a:extLst>
              <a:ext uri="{FF2B5EF4-FFF2-40B4-BE49-F238E27FC236}">
                <a16:creationId xmlns:a16="http://schemas.microsoft.com/office/drawing/2014/main" id="{9181C13D-5B94-9D2E-C81A-4B2F765DE3F1}"/>
              </a:ext>
            </a:extLst>
          </p:cNvPr>
          <p:cNvSpPr/>
          <p:nvPr/>
        </p:nvSpPr>
        <p:spPr>
          <a:xfrm>
            <a:off x="5438274" y="6222722"/>
            <a:ext cx="786063" cy="360639"/>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7" name="矩形 6">
            <a:extLst>
              <a:ext uri="{FF2B5EF4-FFF2-40B4-BE49-F238E27FC236}">
                <a16:creationId xmlns:a16="http://schemas.microsoft.com/office/drawing/2014/main" id="{6DB71CB2-0E00-6FB2-E56C-679109DC19DB}"/>
              </a:ext>
            </a:extLst>
          </p:cNvPr>
          <p:cNvSpPr/>
          <p:nvPr/>
        </p:nvSpPr>
        <p:spPr>
          <a:xfrm rot="1477781">
            <a:off x="4448874" y="4610254"/>
            <a:ext cx="481842" cy="1570163"/>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t>Hough Transforms Algorithm (2/2)</a:t>
            </a:r>
            <a:endParaRPr lang="zh-TW" altLang="en-US"/>
          </a:p>
        </p:txBody>
      </p:sp>
      <p:sp>
        <p:nvSpPr>
          <p:cNvPr id="3" name="內容版面配置區 2"/>
          <p:cNvSpPr>
            <a:spLocks noGrp="1"/>
          </p:cNvSpPr>
          <p:nvPr>
            <p:ph idx="1"/>
          </p:nvPr>
        </p:nvSpPr>
        <p:spPr/>
        <p:txBody>
          <a:bodyPr/>
          <a:lstStyle/>
          <a:p>
            <a:r>
              <a:rPr lang="en-US" altLang="zh-TW" dirty="0"/>
              <a:t>Step 3: Find the </a:t>
            </a:r>
            <a:r>
              <a:rPr lang="en-US" altLang="zh-TW" b="1" u="sng" dirty="0"/>
              <a:t>peaks</a:t>
            </a:r>
            <a:r>
              <a:rPr lang="en-US" altLang="zh-TW" dirty="0"/>
              <a:t> in the </a:t>
            </a:r>
            <a:r>
              <a:rPr lang="en-US" altLang="zh-TW" b="1" u="sng" dirty="0"/>
              <a:t>accumulator</a:t>
            </a:r>
            <a:r>
              <a:rPr lang="en-US" altLang="zh-TW" dirty="0"/>
              <a:t> corresponding to lines.</a:t>
            </a:r>
          </a:p>
          <a:p>
            <a:r>
              <a:rPr lang="en-US" altLang="zh-TW" dirty="0"/>
              <a:t>Step 4: Optionally </a:t>
            </a:r>
            <a:r>
              <a:rPr lang="en-US" altLang="zh-TW" b="1" u="sng" dirty="0"/>
              <a:t>re-fit the lines </a:t>
            </a:r>
            <a:br>
              <a:rPr lang="en-US" altLang="zh-TW" b="1" u="sng" dirty="0"/>
            </a:br>
            <a:r>
              <a:rPr lang="en-US" altLang="zh-TW" dirty="0"/>
              <a:t>to the </a:t>
            </a:r>
            <a:r>
              <a:rPr lang="en-US" altLang="zh-TW" b="1" u="sng" dirty="0"/>
              <a:t>constituent </a:t>
            </a:r>
            <a:r>
              <a:rPr lang="en-US" altLang="zh-TW" b="1" u="sng" dirty="0" err="1"/>
              <a:t>edgels</a:t>
            </a:r>
            <a:r>
              <a:rPr lang="en-US" altLang="zh-TW" dirty="0"/>
              <a:t>.</a:t>
            </a:r>
            <a:endParaRPr lang="zh-TW" altLang="en-US" dirty="0"/>
          </a:p>
        </p:txBody>
      </p:sp>
      <p:sp>
        <p:nvSpPr>
          <p:cNvPr id="4" name="投影片編號版面配置區 3">
            <a:extLst>
              <a:ext uri="{FF2B5EF4-FFF2-40B4-BE49-F238E27FC236}">
                <a16:creationId xmlns:a16="http://schemas.microsoft.com/office/drawing/2014/main" id="{290473DD-ED87-0709-A117-487E2A239A64}"/>
              </a:ext>
            </a:extLst>
          </p:cNvPr>
          <p:cNvSpPr>
            <a:spLocks noGrp="1"/>
          </p:cNvSpPr>
          <p:nvPr>
            <p:ph type="sldNum" sz="quarter" idx="12"/>
          </p:nvPr>
        </p:nvSpPr>
        <p:spPr/>
        <p:txBody>
          <a:bodyPr/>
          <a:lstStyle/>
          <a:p>
            <a:fld id="{1336BF6D-2D3A-41BA-8F36-2BF2F35F56ED}" type="slidenum">
              <a:rPr lang="zh-TW" altLang="en-US" smtClean="0"/>
              <a:pPr/>
              <a:t>92</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RANSAC-based Line Detection</a:t>
            </a:r>
            <a:endParaRPr lang="zh-TW" altLang="en-US" dirty="0"/>
          </a:p>
        </p:txBody>
      </p:sp>
      <p:sp>
        <p:nvSpPr>
          <p:cNvPr id="3" name="內容版面配置區 2"/>
          <p:cNvSpPr>
            <a:spLocks noGrp="1"/>
          </p:cNvSpPr>
          <p:nvPr>
            <p:ph idx="1"/>
          </p:nvPr>
        </p:nvSpPr>
        <p:spPr>
          <a:xfrm>
            <a:off x="457200" y="1600200"/>
            <a:ext cx="8553796" cy="4983162"/>
          </a:xfrm>
        </p:spPr>
        <p:txBody>
          <a:bodyPr>
            <a:normAutofit lnSpcReduction="10000"/>
          </a:bodyPr>
          <a:lstStyle/>
          <a:p>
            <a:pPr marL="0" indent="0">
              <a:buNone/>
            </a:pPr>
            <a:r>
              <a:rPr lang="en-US" altLang="zh-TW" dirty="0"/>
              <a:t>Another alternative to the Hough transform is</a:t>
            </a:r>
            <a:br>
              <a:rPr lang="en-US" altLang="zh-TW" dirty="0"/>
            </a:br>
            <a:r>
              <a:rPr lang="en-US" altLang="zh-TW" dirty="0"/>
              <a:t>the </a:t>
            </a:r>
            <a:r>
              <a:rPr lang="en-US" altLang="zh-TW" b="1" u="sng" dirty="0" err="1"/>
              <a:t>RANdom</a:t>
            </a:r>
            <a:r>
              <a:rPr lang="en-US" altLang="zh-TW" b="1" u="sng" dirty="0"/>
              <a:t> </a:t>
            </a:r>
            <a:r>
              <a:rPr lang="en-US" altLang="zh-TW" b="1" u="sng" dirty="0" err="1"/>
              <a:t>SAmple</a:t>
            </a:r>
            <a:r>
              <a:rPr lang="en-US" altLang="zh-TW" b="1" u="sng" dirty="0"/>
              <a:t> Consensus (RANSAC) </a:t>
            </a:r>
            <a:r>
              <a:rPr lang="en-US" altLang="zh-TW" dirty="0"/>
              <a:t>algorithm.</a:t>
            </a:r>
          </a:p>
          <a:p>
            <a:pPr marL="514350" indent="-514350">
              <a:buFont typeface="+mj-lt"/>
              <a:buAutoNum type="arabicPeriod"/>
            </a:pPr>
            <a:r>
              <a:rPr lang="en-US" altLang="zh-TW" dirty="0"/>
              <a:t>Randomly chooses </a:t>
            </a:r>
            <a:r>
              <a:rPr lang="en-US" altLang="zh-TW" b="1" u="sng" dirty="0"/>
              <a:t>pairs of </a:t>
            </a:r>
            <a:r>
              <a:rPr lang="en-US" altLang="zh-TW" b="1" u="sng" dirty="0" err="1"/>
              <a:t>edgels</a:t>
            </a:r>
            <a:r>
              <a:rPr lang="en-US" altLang="zh-TW" b="1" u="sng" dirty="0"/>
              <a:t> </a:t>
            </a:r>
            <a:br>
              <a:rPr lang="en-US" altLang="zh-TW" b="1" u="sng" dirty="0"/>
            </a:br>
            <a:r>
              <a:rPr lang="en-US" altLang="zh-TW" dirty="0"/>
              <a:t>to form a </a:t>
            </a:r>
            <a:r>
              <a:rPr lang="en-US" altLang="zh-TW" b="1" u="sng" dirty="0"/>
              <a:t>line hypothesis</a:t>
            </a:r>
            <a:r>
              <a:rPr lang="en-US" altLang="zh-TW" dirty="0"/>
              <a:t> </a:t>
            </a:r>
          </a:p>
          <a:p>
            <a:pPr marL="514350" indent="-514350">
              <a:buFont typeface="+mj-lt"/>
              <a:buAutoNum type="arabicPeriod"/>
            </a:pPr>
            <a:r>
              <a:rPr lang="en-US" altLang="zh-TW" dirty="0"/>
              <a:t>Tests </a:t>
            </a:r>
            <a:r>
              <a:rPr lang="en-US" altLang="zh-TW" b="1" u="sng" dirty="0"/>
              <a:t>how many other </a:t>
            </a:r>
            <a:r>
              <a:rPr lang="en-US" altLang="zh-TW" b="1" u="sng" dirty="0" err="1"/>
              <a:t>edgels</a:t>
            </a:r>
            <a:r>
              <a:rPr lang="en-US" altLang="zh-TW" b="1" u="sng" dirty="0"/>
              <a:t> </a:t>
            </a:r>
            <a:br>
              <a:rPr lang="en-US" altLang="zh-TW" b="1" u="sng" dirty="0"/>
            </a:br>
            <a:r>
              <a:rPr lang="en-US" altLang="zh-TW" dirty="0"/>
              <a:t>fall onto this </a:t>
            </a:r>
            <a:r>
              <a:rPr lang="en-US" altLang="zh-TW" b="1" u="sng" dirty="0"/>
              <a:t>line</a:t>
            </a:r>
            <a:r>
              <a:rPr lang="en-US" altLang="zh-TW" dirty="0"/>
              <a:t>.</a:t>
            </a:r>
          </a:p>
          <a:p>
            <a:pPr marL="514350" indent="-514350">
              <a:buFont typeface="+mj-lt"/>
              <a:buAutoNum type="arabicPeriod"/>
            </a:pPr>
            <a:r>
              <a:rPr lang="en-US" altLang="zh-TW" dirty="0"/>
              <a:t>Lines with </a:t>
            </a:r>
            <a:r>
              <a:rPr lang="en-US" altLang="zh-TW" b="1" u="sng" dirty="0"/>
              <a:t>sufficiently large numbers</a:t>
            </a:r>
            <a:r>
              <a:rPr lang="en-US" altLang="zh-TW" dirty="0"/>
              <a:t> of </a:t>
            </a:r>
            <a:r>
              <a:rPr lang="en-US" altLang="zh-TW" b="1" u="sng" dirty="0"/>
              <a:t>matching </a:t>
            </a:r>
            <a:r>
              <a:rPr lang="en-US" altLang="zh-TW" b="1" u="sng" dirty="0" err="1"/>
              <a:t>edgels</a:t>
            </a:r>
            <a:r>
              <a:rPr lang="en-US" altLang="zh-TW" dirty="0"/>
              <a:t> are then </a:t>
            </a:r>
            <a:br>
              <a:rPr lang="en-US" altLang="zh-TW" dirty="0"/>
            </a:br>
            <a:r>
              <a:rPr lang="en-US" altLang="zh-TW" dirty="0"/>
              <a:t>selected as the </a:t>
            </a:r>
            <a:r>
              <a:rPr lang="en-US" altLang="zh-TW" b="1" u="sng" dirty="0"/>
              <a:t>desired line segments</a:t>
            </a:r>
            <a:r>
              <a:rPr lang="en-US" altLang="zh-TW" dirty="0"/>
              <a:t>.</a:t>
            </a:r>
            <a:endParaRPr lang="zh-TW" altLang="en-US" dirty="0"/>
          </a:p>
        </p:txBody>
      </p:sp>
      <p:sp>
        <p:nvSpPr>
          <p:cNvPr id="4" name="投影片編號版面配置區 3">
            <a:extLst>
              <a:ext uri="{FF2B5EF4-FFF2-40B4-BE49-F238E27FC236}">
                <a16:creationId xmlns:a16="http://schemas.microsoft.com/office/drawing/2014/main" id="{2C56D07F-61D4-4D73-1B7E-0D71190567E8}"/>
              </a:ext>
            </a:extLst>
          </p:cNvPr>
          <p:cNvSpPr>
            <a:spLocks noGrp="1"/>
          </p:cNvSpPr>
          <p:nvPr>
            <p:ph type="sldNum" sz="quarter" idx="12"/>
          </p:nvPr>
        </p:nvSpPr>
        <p:spPr/>
        <p:txBody>
          <a:bodyPr/>
          <a:lstStyle/>
          <a:p>
            <a:fld id="{1336BF6D-2D3A-41BA-8F36-2BF2F35F56ED}" type="slidenum">
              <a:rPr lang="zh-TW" altLang="en-US" smtClean="0"/>
              <a:pPr/>
              <a:t>93</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88969F-A149-471A-9930-FA0EE5260FBD}"/>
              </a:ext>
            </a:extLst>
          </p:cNvPr>
          <p:cNvSpPr>
            <a:spLocks noGrp="1"/>
          </p:cNvSpPr>
          <p:nvPr>
            <p:ph type="title"/>
          </p:nvPr>
        </p:nvSpPr>
        <p:spPr/>
        <p:txBody>
          <a:bodyPr/>
          <a:lstStyle/>
          <a:p>
            <a:r>
              <a:rPr lang="en-US" altLang="zh-TW"/>
              <a:t>RANSAC</a:t>
            </a:r>
            <a:endParaRPr lang="zh-TW" altLang="en-US"/>
          </a:p>
        </p:txBody>
      </p:sp>
      <p:pic>
        <p:nvPicPr>
          <p:cNvPr id="10" name="videoplayback">
            <a:hlinkClick r:id="" action="ppaction://media"/>
            <a:extLst>
              <a:ext uri="{FF2B5EF4-FFF2-40B4-BE49-F238E27FC236}">
                <a16:creationId xmlns:a16="http://schemas.microsoft.com/office/drawing/2014/main" id="{3390B2E3-003D-43EB-BE1E-2AFE0ADA673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
        <p:nvSpPr>
          <p:cNvPr id="3" name="投影片編號版面配置區 2">
            <a:extLst>
              <a:ext uri="{FF2B5EF4-FFF2-40B4-BE49-F238E27FC236}">
                <a16:creationId xmlns:a16="http://schemas.microsoft.com/office/drawing/2014/main" id="{5DDD7A10-91EA-CACC-3AFB-920870F441DE}"/>
              </a:ext>
            </a:extLst>
          </p:cNvPr>
          <p:cNvSpPr>
            <a:spLocks noGrp="1"/>
          </p:cNvSpPr>
          <p:nvPr>
            <p:ph type="sldNum" sz="quarter" idx="12"/>
          </p:nvPr>
        </p:nvSpPr>
        <p:spPr/>
        <p:txBody>
          <a:bodyPr/>
          <a:lstStyle/>
          <a:p>
            <a:fld id="{1336BF6D-2D3A-41BA-8F36-2BF2F35F56ED}" type="slidenum">
              <a:rPr lang="zh-TW" altLang="en-US" smtClean="0"/>
              <a:pPr/>
              <a:t>94</a:t>
            </a:fld>
            <a:endParaRPr lang="zh-TW" altLang="en-US"/>
          </a:p>
        </p:txBody>
      </p:sp>
    </p:spTree>
    <p:extLst>
      <p:ext uri="{BB962C8B-B14F-4D97-AF65-F5344CB8AC3E}">
        <p14:creationId xmlns:p14="http://schemas.microsoft.com/office/powerpoint/2010/main" val="4047683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xfrm>
            <a:off x="457200" y="274637"/>
            <a:ext cx="6096000" cy="1325563"/>
          </a:xfrm>
        </p:spPr>
        <p:txBody>
          <a:bodyPr>
            <a:normAutofit/>
          </a:bodyPr>
          <a:lstStyle/>
          <a:p>
            <a:pPr algn="l" eaLnBrk="1" hangingPunct="1"/>
            <a:r>
              <a:rPr lang="en-US" altLang="zh-TW" sz="4000" dirty="0">
                <a:solidFill>
                  <a:srgbClr val="0070C0"/>
                </a:solidFill>
              </a:rPr>
              <a:t>Image Matching (</a:t>
            </a:r>
            <a:r>
              <a:rPr lang="zh-TW" altLang="en-US" sz="4000" dirty="0">
                <a:solidFill>
                  <a:srgbClr val="FF0000"/>
                </a:solidFill>
              </a:rPr>
              <a:t>補充不考</a:t>
            </a:r>
            <a:r>
              <a:rPr lang="en-US" altLang="zh-TW" sz="4000" dirty="0">
                <a:solidFill>
                  <a:srgbClr val="0070C0"/>
                </a:solidFill>
              </a:rPr>
              <a:t>)</a:t>
            </a:r>
            <a:endParaRPr lang="en-US" altLang="zh-TW" dirty="0"/>
          </a:p>
        </p:txBody>
      </p:sp>
      <p:sp>
        <p:nvSpPr>
          <p:cNvPr id="41988" name="Rectangle 3"/>
          <p:cNvSpPr>
            <a:spLocks noGrp="1" noChangeArrowheads="1"/>
          </p:cNvSpPr>
          <p:nvPr>
            <p:ph idx="1"/>
          </p:nvPr>
        </p:nvSpPr>
        <p:spPr>
          <a:xfrm>
            <a:off x="457200" y="1600200"/>
            <a:ext cx="8686800" cy="5257800"/>
          </a:xfrm>
        </p:spPr>
        <p:txBody>
          <a:bodyPr>
            <a:normAutofit lnSpcReduction="1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3200" dirty="0">
                <a:effectLst/>
                <a:latin typeface="ArialMT"/>
              </a:rPr>
              <a:t>Pick one correspondence, count inliers. </a:t>
            </a:r>
            <a:endParaRPr lang="en-US" altLang="zh-TW" dirty="0">
              <a:effectLst/>
            </a:endParaRPr>
          </a:p>
          <a:p>
            <a:pPr marL="285750" indent="-285750">
              <a:buFont typeface="Arial" panose="020B0604020202020204" pitchFamily="34" charset="0"/>
              <a:buChar char="•"/>
            </a:pPr>
            <a:endParaRPr lang="en-US" altLang="zh-TW" sz="3200" dirty="0">
              <a:effectLst/>
              <a:latin typeface="ArialMT"/>
            </a:endParaRPr>
          </a:p>
          <a:p>
            <a:pPr marL="285750" indent="-285750">
              <a:buFont typeface="Arial" panose="020B0604020202020204" pitchFamily="34" charset="0"/>
              <a:buChar char="•"/>
            </a:pPr>
            <a:endParaRPr lang="en-US" altLang="zh-TW" dirty="0">
              <a:latin typeface="ArialMT"/>
            </a:endParaRPr>
          </a:p>
          <a:p>
            <a:pPr marL="285750" indent="-285750">
              <a:buFont typeface="Arial" panose="020B0604020202020204" pitchFamily="34" charset="0"/>
              <a:buChar char="•"/>
            </a:pPr>
            <a:endParaRPr lang="en-US" altLang="zh-TW" sz="3200" dirty="0">
              <a:effectLst/>
              <a:latin typeface="ArialMT"/>
            </a:endParaRPr>
          </a:p>
          <a:p>
            <a:pPr marL="285750" indent="-285750">
              <a:buFont typeface="Arial" panose="020B0604020202020204" pitchFamily="34" charset="0"/>
              <a:buChar char="•"/>
            </a:pPr>
            <a:endParaRPr lang="en-US" altLang="zh-TW" dirty="0">
              <a:latin typeface="ArialMT"/>
            </a:endParaRPr>
          </a:p>
          <a:p>
            <a:pPr marL="285750" indent="-285750">
              <a:buFont typeface="Arial" panose="020B0604020202020204" pitchFamily="34" charset="0"/>
              <a:buChar char="•"/>
            </a:pPr>
            <a:endParaRPr lang="en-US" altLang="zh-TW" sz="3200" dirty="0">
              <a:effectLst/>
              <a:latin typeface="ArialMT"/>
            </a:endParaRPr>
          </a:p>
          <a:p>
            <a:pPr marL="285750" indent="-285750">
              <a:buFont typeface="Arial" panose="020B0604020202020204" pitchFamily="34" charset="0"/>
              <a:buChar char="•"/>
            </a:pPr>
            <a:endParaRPr lang="en-US" altLang="zh-TW" sz="3200" dirty="0">
              <a:effectLst/>
              <a:latin typeface="ArialMT"/>
            </a:endParaRPr>
          </a:p>
          <a:p>
            <a:pPr marL="285750" indent="-285750">
              <a:buFont typeface="Arial" panose="020B0604020202020204" pitchFamily="34" charset="0"/>
              <a:buChar char="•"/>
            </a:pPr>
            <a:endParaRPr lang="en-US" altLang="zh-TW" dirty="0">
              <a:latin typeface="ArialMT"/>
            </a:endParaRPr>
          </a:p>
          <a:p>
            <a:pPr marL="285750" indent="-285750">
              <a:buFont typeface="Arial" panose="020B0604020202020204" pitchFamily="34" charset="0"/>
              <a:buChar char="•"/>
            </a:pPr>
            <a:r>
              <a:rPr lang="en-US" altLang="zh-TW" sz="2400" dirty="0">
                <a:effectLst/>
                <a:latin typeface="ArialMT"/>
              </a:rPr>
              <a:t>The </a:t>
            </a:r>
            <a:r>
              <a:rPr lang="en-US" altLang="zh-TW" sz="2400" b="1" u="sng" dirty="0">
                <a:effectLst/>
                <a:latin typeface="ArialMT"/>
              </a:rPr>
              <a:t>Maximum Consensus</a:t>
            </a:r>
            <a:r>
              <a:rPr lang="en-US" altLang="zh-TW" sz="2400" dirty="0">
                <a:effectLst/>
                <a:latin typeface="ArialMT"/>
              </a:rPr>
              <a:t> criterion:</a:t>
            </a:r>
            <a:br>
              <a:rPr lang="en-US" altLang="zh-TW" sz="2400" dirty="0">
                <a:effectLst/>
                <a:latin typeface="ArialMT"/>
              </a:rPr>
            </a:br>
            <a:r>
              <a:rPr lang="en-US" altLang="zh-TW" sz="2400" dirty="0">
                <a:effectLst/>
                <a:latin typeface="ArialMT"/>
              </a:rPr>
              <a:t>Pick the model with the </a:t>
            </a:r>
            <a:r>
              <a:rPr lang="en-US" altLang="zh-TW" sz="2400" b="1" u="sng" dirty="0">
                <a:effectLst/>
                <a:latin typeface="ArialMT"/>
              </a:rPr>
              <a:t>highest number of inliers</a:t>
            </a:r>
            <a:r>
              <a:rPr lang="en-US" altLang="zh-TW" sz="2400" dirty="0">
                <a:effectLst/>
                <a:latin typeface="ArialMT"/>
              </a:rPr>
              <a:t>!</a:t>
            </a:r>
            <a:endParaRPr lang="en-US" altLang="zh-TW" sz="2400" dirty="0"/>
          </a:p>
        </p:txBody>
      </p:sp>
      <p:sp>
        <p:nvSpPr>
          <p:cNvPr id="2" name="投影片編號版面配置區 1"/>
          <p:cNvSpPr>
            <a:spLocks noGrp="1"/>
          </p:cNvSpPr>
          <p:nvPr>
            <p:ph type="sldNum" sz="quarter" idx="12"/>
          </p:nvPr>
        </p:nvSpPr>
        <p:spPr/>
        <p:txBody>
          <a:bodyPr/>
          <a:lstStyle/>
          <a:p>
            <a:fld id="{028E3F4F-51B2-42EE-AFA2-40C4572185CC}" type="slidenum">
              <a:rPr lang="en-US" smtClean="0"/>
              <a:t>95</a:t>
            </a:fld>
            <a:endParaRPr lang="en-US" dirty="0"/>
          </a:p>
        </p:txBody>
      </p:sp>
      <p:pic>
        <p:nvPicPr>
          <p:cNvPr id="4" name="圖片 3">
            <a:extLst>
              <a:ext uri="{FF2B5EF4-FFF2-40B4-BE49-F238E27FC236}">
                <a16:creationId xmlns:a16="http://schemas.microsoft.com/office/drawing/2014/main" id="{001FCD88-F567-818C-2C02-B5A3B47FA2EB}"/>
              </a:ext>
            </a:extLst>
          </p:cNvPr>
          <p:cNvPicPr>
            <a:picLocks noChangeAspect="1"/>
          </p:cNvPicPr>
          <p:nvPr/>
        </p:nvPicPr>
        <p:blipFill>
          <a:blip r:embed="rId3"/>
          <a:stretch>
            <a:fillRect/>
          </a:stretch>
        </p:blipFill>
        <p:spPr>
          <a:xfrm>
            <a:off x="2424122" y="2174384"/>
            <a:ext cx="4295756" cy="3484180"/>
          </a:xfrm>
          <a:prstGeom prst="rect">
            <a:avLst/>
          </a:prstGeom>
        </p:spPr>
      </p:pic>
      <p:sp>
        <p:nvSpPr>
          <p:cNvPr id="6" name="文字方塊 5">
            <a:extLst>
              <a:ext uri="{FF2B5EF4-FFF2-40B4-BE49-F238E27FC236}">
                <a16:creationId xmlns:a16="http://schemas.microsoft.com/office/drawing/2014/main" id="{C5A8067D-6073-5A8E-F1C6-23FE4F98B674}"/>
              </a:ext>
            </a:extLst>
          </p:cNvPr>
          <p:cNvSpPr txBox="1"/>
          <p:nvPr/>
        </p:nvSpPr>
        <p:spPr>
          <a:xfrm>
            <a:off x="5927834" y="23645"/>
            <a:ext cx="3216166" cy="369332"/>
          </a:xfrm>
          <a:prstGeom prst="rect">
            <a:avLst/>
          </a:prstGeom>
          <a:noFill/>
        </p:spPr>
        <p:txBody>
          <a:bodyPr wrap="square">
            <a:spAutoFit/>
          </a:bodyPr>
          <a:lstStyle/>
          <a:p>
            <a:r>
              <a:rPr kumimoji="1" lang="zh-TW" altLang="en-US" dirty="0"/>
              <a:t>鄭文皇 老師 </a:t>
            </a:r>
            <a:r>
              <a:rPr kumimoji="1" lang="en-US" altLang="zh-TW" dirty="0"/>
              <a:t>AI 02-Search p.338</a:t>
            </a:r>
            <a:endParaRPr kumimoji="1" lang="zh-TW" altLang="en-US" dirty="0"/>
          </a:p>
        </p:txBody>
      </p:sp>
      <p:sp>
        <p:nvSpPr>
          <p:cNvPr id="5" name="文字方塊 4">
            <a:extLst>
              <a:ext uri="{FF2B5EF4-FFF2-40B4-BE49-F238E27FC236}">
                <a16:creationId xmlns:a16="http://schemas.microsoft.com/office/drawing/2014/main" id="{E1192186-6BD1-A1BC-AE48-A6901561A664}"/>
              </a:ext>
            </a:extLst>
          </p:cNvPr>
          <p:cNvSpPr txBox="1"/>
          <p:nvPr/>
        </p:nvSpPr>
        <p:spPr>
          <a:xfrm>
            <a:off x="5285216" y="2761283"/>
            <a:ext cx="2676370" cy="369332"/>
          </a:xfrm>
          <a:prstGeom prst="rect">
            <a:avLst/>
          </a:prstGeom>
          <a:solidFill>
            <a:schemeClr val="bg1">
              <a:alpha val="45000"/>
            </a:schemeClr>
          </a:solidFill>
        </p:spPr>
        <p:txBody>
          <a:bodyPr wrap="square">
            <a:spAutoFit/>
          </a:bodyPr>
          <a:lstStyle/>
          <a:p>
            <a:r>
              <a:rPr lang="en-US" altLang="zh-TW" sz="1800" b="1" dirty="0">
                <a:solidFill>
                  <a:srgbClr val="002060"/>
                </a:solidFill>
                <a:effectLst/>
                <a:latin typeface="Helvetica" pitchFamily="2" charset="0"/>
              </a:rPr>
              <a:t>good correspondence </a:t>
            </a:r>
            <a:endParaRPr lang="en-US" altLang="zh-TW" dirty="0">
              <a:solidFill>
                <a:srgbClr val="002060"/>
              </a:solidFill>
              <a:effectLst/>
            </a:endParaRPr>
          </a:p>
        </p:txBody>
      </p:sp>
      <p:sp>
        <p:nvSpPr>
          <p:cNvPr id="7" name="文字方塊 6">
            <a:extLst>
              <a:ext uri="{FF2B5EF4-FFF2-40B4-BE49-F238E27FC236}">
                <a16:creationId xmlns:a16="http://schemas.microsoft.com/office/drawing/2014/main" id="{EAB2A92A-3182-E69D-AE0E-0615EFC7DD96}"/>
              </a:ext>
            </a:extLst>
          </p:cNvPr>
          <p:cNvSpPr txBox="1"/>
          <p:nvPr/>
        </p:nvSpPr>
        <p:spPr>
          <a:xfrm>
            <a:off x="1070568" y="2338444"/>
            <a:ext cx="2460908" cy="369331"/>
          </a:xfrm>
          <a:prstGeom prst="rect">
            <a:avLst/>
          </a:prstGeom>
          <a:solidFill>
            <a:schemeClr val="bg1">
              <a:alpha val="45000"/>
            </a:schemeClr>
          </a:solidFill>
        </p:spPr>
        <p:txBody>
          <a:bodyPr wrap="square">
            <a:spAutoFit/>
          </a:bodyPr>
          <a:lstStyle/>
          <a:p>
            <a:r>
              <a:rPr lang="en-US" altLang="zh-TW" sz="1800" b="1" dirty="0">
                <a:solidFill>
                  <a:srgbClr val="FF0000"/>
                </a:solidFill>
                <a:effectLst/>
                <a:latin typeface="Helvetica" pitchFamily="2" charset="0"/>
              </a:rPr>
              <a:t>bad correspondence </a:t>
            </a:r>
            <a:endParaRPr lang="en-US" altLang="zh-TW" dirty="0">
              <a:solidFill>
                <a:srgbClr val="FF0000"/>
              </a:solidFill>
              <a:effectLst/>
            </a:endParaRPr>
          </a:p>
        </p:txBody>
      </p:sp>
      <p:sp>
        <p:nvSpPr>
          <p:cNvPr id="9" name="文字方塊 8">
            <a:extLst>
              <a:ext uri="{FF2B5EF4-FFF2-40B4-BE49-F238E27FC236}">
                <a16:creationId xmlns:a16="http://schemas.microsoft.com/office/drawing/2014/main" id="{D23BA9FF-01B1-E4D0-CA46-A08192A96437}"/>
              </a:ext>
            </a:extLst>
          </p:cNvPr>
          <p:cNvSpPr txBox="1"/>
          <p:nvPr/>
        </p:nvSpPr>
        <p:spPr>
          <a:xfrm>
            <a:off x="1915859" y="3099178"/>
            <a:ext cx="1974458" cy="369332"/>
          </a:xfrm>
          <a:prstGeom prst="rect">
            <a:avLst/>
          </a:prstGeom>
          <a:solidFill>
            <a:schemeClr val="bg1">
              <a:alpha val="70249"/>
            </a:schemeClr>
          </a:solidFill>
        </p:spPr>
        <p:txBody>
          <a:bodyPr wrap="square">
            <a:spAutoFit/>
          </a:bodyPr>
          <a:lstStyle/>
          <a:p>
            <a:r>
              <a:rPr lang="en-US" altLang="zh-TW" sz="1800" b="1" dirty="0">
                <a:solidFill>
                  <a:srgbClr val="00B050"/>
                </a:solidFill>
                <a:effectLst/>
                <a:latin typeface="Helvetica" pitchFamily="2" charset="0"/>
              </a:rPr>
              <a:t>correspondence </a:t>
            </a:r>
            <a:endParaRPr lang="en-US" altLang="zh-TW" dirty="0">
              <a:solidFill>
                <a:srgbClr val="00B050"/>
              </a:solidFill>
              <a:effectLst/>
            </a:endParaRPr>
          </a:p>
        </p:txBody>
      </p:sp>
    </p:spTree>
    <p:extLst>
      <p:ext uri="{BB962C8B-B14F-4D97-AF65-F5344CB8AC3E}">
        <p14:creationId xmlns:p14="http://schemas.microsoft.com/office/powerpoint/2010/main" val="394653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AC681-3F60-06B1-C3C6-F0DB8242E067}"/>
            </a:ext>
          </a:extLst>
        </p:cNvPr>
        <p:cNvGrpSpPr/>
        <p:nvPr/>
      </p:nvGrpSpPr>
      <p:grpSpPr>
        <a:xfrm>
          <a:off x="0" y="0"/>
          <a:ext cx="0" cy="0"/>
          <a:chOff x="0" y="0"/>
          <a:chExt cx="0" cy="0"/>
        </a:xfrm>
      </p:grpSpPr>
      <p:sp>
        <p:nvSpPr>
          <p:cNvPr id="72707" name="Rectangle 2">
            <a:extLst>
              <a:ext uri="{FF2B5EF4-FFF2-40B4-BE49-F238E27FC236}">
                <a16:creationId xmlns:a16="http://schemas.microsoft.com/office/drawing/2014/main" id="{2896F806-5031-17A9-3B8E-B93261FA351C}"/>
              </a:ext>
            </a:extLst>
          </p:cNvPr>
          <p:cNvSpPr>
            <a:spLocks noGrp="1" noChangeArrowheads="1"/>
          </p:cNvSpPr>
          <p:nvPr>
            <p:ph type="title"/>
          </p:nvPr>
        </p:nvSpPr>
        <p:spPr>
          <a:xfrm>
            <a:off x="457200" y="853972"/>
            <a:ext cx="8229600" cy="1123124"/>
          </a:xfrm>
        </p:spPr>
        <p:txBody>
          <a:bodyPr>
            <a:normAutofit/>
          </a:bodyPr>
          <a:lstStyle/>
          <a:p>
            <a:pPr algn="l" eaLnBrk="1" hangingPunct="1"/>
            <a:r>
              <a:rPr lang="en-US" altLang="zh-TW" sz="3600" dirty="0"/>
              <a:t>Consensus Maximization with Tree Search</a:t>
            </a:r>
            <a:br>
              <a:rPr lang="en-US" altLang="zh-TW" sz="4000" dirty="0"/>
            </a:br>
            <a:r>
              <a:rPr lang="en-US" altLang="zh-TW" sz="2700" dirty="0"/>
              <a:t> [CVPR 2015, ICCV 2019] </a:t>
            </a:r>
            <a:endParaRPr lang="en-US" altLang="zh-TW" dirty="0"/>
          </a:p>
        </p:txBody>
      </p:sp>
      <p:sp>
        <p:nvSpPr>
          <p:cNvPr id="41988" name="Rectangle 3">
            <a:extLst>
              <a:ext uri="{FF2B5EF4-FFF2-40B4-BE49-F238E27FC236}">
                <a16:creationId xmlns:a16="http://schemas.microsoft.com/office/drawing/2014/main" id="{B82449EE-9A04-EE41-C3F1-00AFBBA1C812}"/>
              </a:ext>
            </a:extLst>
          </p:cNvPr>
          <p:cNvSpPr>
            <a:spLocks noGrp="1" noChangeArrowheads="1"/>
          </p:cNvSpPr>
          <p:nvPr>
            <p:ph idx="1"/>
          </p:nvPr>
        </p:nvSpPr>
        <p:spPr>
          <a:xfrm>
            <a:off x="457200" y="2174384"/>
            <a:ext cx="8229600" cy="3951779"/>
          </a:xfrm>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800" dirty="0">
                <a:effectLst/>
                <a:latin typeface="ArialMT"/>
              </a:rPr>
              <a:t>Optimizing the </a:t>
            </a:r>
            <a:r>
              <a:rPr lang="en-US" altLang="zh-TW" sz="2800" b="1" u="sng" dirty="0">
                <a:effectLst/>
                <a:latin typeface="Arial" panose="020B0604020202020204" pitchFamily="34" charset="0"/>
              </a:rPr>
              <a:t>maximum consensus </a:t>
            </a:r>
            <a:r>
              <a:rPr lang="en-US" altLang="zh-TW" sz="2800" dirty="0">
                <a:effectLst/>
                <a:latin typeface="ArialMT"/>
              </a:rPr>
              <a:t>criterion by randomized sample-and-test techniques </a:t>
            </a:r>
            <a:br>
              <a:rPr lang="en-US" altLang="zh-TW" sz="2800" dirty="0">
                <a:effectLst/>
                <a:latin typeface="ArialMT"/>
              </a:rPr>
            </a:br>
            <a:r>
              <a:rPr lang="en-US" altLang="zh-TW" sz="2800" dirty="0">
                <a:effectLst/>
                <a:latin typeface="ArialMT"/>
              </a:rPr>
              <a:t>(e.g., </a:t>
            </a:r>
            <a:r>
              <a:rPr lang="en-US" altLang="zh-TW" sz="2800" dirty="0">
                <a:solidFill>
                  <a:srgbClr val="0070C0"/>
                </a:solidFill>
                <a:highlight>
                  <a:srgbClr val="FFFF00"/>
                </a:highlight>
                <a:latin typeface="ArialMT"/>
              </a:rPr>
              <a:t>RANSAC</a:t>
            </a:r>
            <a:r>
              <a:rPr lang="en-US" altLang="zh-TW" sz="2800" dirty="0">
                <a:effectLst/>
                <a:latin typeface="ArialMT"/>
              </a:rPr>
              <a:t>) </a:t>
            </a:r>
            <a:br>
              <a:rPr lang="en-US" altLang="zh-TW" sz="2800" dirty="0">
                <a:effectLst/>
                <a:latin typeface="ArialMT"/>
              </a:rPr>
            </a:br>
            <a:r>
              <a:rPr lang="en-US" altLang="zh-TW" sz="2800" dirty="0">
                <a:effectLst/>
                <a:latin typeface="ArialMT"/>
              </a:rPr>
              <a:t>does</a:t>
            </a:r>
            <a:r>
              <a:rPr lang="zh-TW" altLang="en-US" sz="2800" dirty="0">
                <a:effectLst/>
                <a:latin typeface="ArialMT"/>
              </a:rPr>
              <a:t> </a:t>
            </a:r>
            <a:r>
              <a:rPr lang="en-US" altLang="zh-TW" sz="2800" b="1" u="sng" dirty="0">
                <a:effectLst/>
                <a:latin typeface="ArialMT"/>
              </a:rPr>
              <a:t>not guarantee optimality</a:t>
            </a:r>
            <a:r>
              <a:rPr lang="en-US" altLang="zh-TW" sz="2800" dirty="0">
                <a:effectLst/>
                <a:latin typeface="ArialMT"/>
              </a:rPr>
              <a:t> of the result. </a:t>
            </a:r>
            <a:endParaRPr lang="en-US" altLang="zh-TW" sz="2800" dirty="0">
              <a:effectLst/>
            </a:endParaRPr>
          </a:p>
          <a:p>
            <a:pPr marL="285750" indent="-285750">
              <a:buFont typeface="Arial" panose="020B0604020202020204" pitchFamily="34" charset="0"/>
              <a:buChar char="•"/>
            </a:pPr>
            <a:endParaRPr lang="en-US" altLang="zh-TW" sz="2800" dirty="0">
              <a:effectLst/>
              <a:latin typeface="ArialMT"/>
            </a:endParaRPr>
          </a:p>
          <a:p>
            <a:pPr marL="285750" indent="-285750">
              <a:buFont typeface="Arial" panose="020B0604020202020204" pitchFamily="34" charset="0"/>
              <a:buChar char="•"/>
            </a:pPr>
            <a:r>
              <a:rPr lang="en-US" altLang="zh-TW" sz="2800" dirty="0">
                <a:effectLst/>
                <a:latin typeface="ArialMT"/>
              </a:rPr>
              <a:t>For a wide variety of vision tasks, consensus maximization can be posed as a </a:t>
            </a:r>
            <a:r>
              <a:rPr lang="en-US" altLang="zh-TW" sz="2800" dirty="0">
                <a:solidFill>
                  <a:srgbClr val="0070C0"/>
                </a:solidFill>
                <a:effectLst/>
                <a:highlight>
                  <a:srgbClr val="FFFF00"/>
                </a:highlight>
                <a:latin typeface="ArialMT"/>
              </a:rPr>
              <a:t>tree search</a:t>
            </a:r>
            <a:r>
              <a:rPr lang="en-US" altLang="zh-TW" sz="2800" dirty="0">
                <a:solidFill>
                  <a:srgbClr val="0070C0"/>
                </a:solidFill>
                <a:effectLst/>
                <a:latin typeface="ArialMT"/>
              </a:rPr>
              <a:t> </a:t>
            </a:r>
            <a:r>
              <a:rPr lang="en-US" altLang="zh-TW" sz="2800" dirty="0">
                <a:effectLst/>
                <a:latin typeface="ArialMT"/>
              </a:rPr>
              <a:t>problem. </a:t>
            </a:r>
            <a:endParaRPr lang="en-US" altLang="zh-TW" sz="2800" dirty="0">
              <a:effectLst/>
            </a:endParaRPr>
          </a:p>
          <a:p>
            <a:pPr eaLnBrk="1" hangingPunct="1">
              <a:defRPr/>
            </a:pPr>
            <a:endParaRPr lang="en-US" altLang="zh-TW" dirty="0"/>
          </a:p>
        </p:txBody>
      </p:sp>
      <p:sp>
        <p:nvSpPr>
          <p:cNvPr id="2" name="投影片編號版面配置區 1">
            <a:extLst>
              <a:ext uri="{FF2B5EF4-FFF2-40B4-BE49-F238E27FC236}">
                <a16:creationId xmlns:a16="http://schemas.microsoft.com/office/drawing/2014/main" id="{54371ABD-3E06-B94F-7AA6-BC2CBFB15A66}"/>
              </a:ext>
            </a:extLst>
          </p:cNvPr>
          <p:cNvSpPr>
            <a:spLocks noGrp="1"/>
          </p:cNvSpPr>
          <p:nvPr>
            <p:ph type="sldNum" sz="quarter" idx="12"/>
          </p:nvPr>
        </p:nvSpPr>
        <p:spPr/>
        <p:txBody>
          <a:bodyPr/>
          <a:lstStyle/>
          <a:p>
            <a:fld id="{028E3F4F-51B2-42EE-AFA2-40C4572185CC}" type="slidenum">
              <a:rPr lang="en-US" smtClean="0"/>
              <a:t>96</a:t>
            </a:fld>
            <a:endParaRPr lang="en-US"/>
          </a:p>
        </p:txBody>
      </p:sp>
      <p:sp>
        <p:nvSpPr>
          <p:cNvPr id="3" name="文字方塊 2">
            <a:extLst>
              <a:ext uri="{FF2B5EF4-FFF2-40B4-BE49-F238E27FC236}">
                <a16:creationId xmlns:a16="http://schemas.microsoft.com/office/drawing/2014/main" id="{47DDEC61-DF71-67E5-A36F-B364FA5FC87C}"/>
              </a:ext>
            </a:extLst>
          </p:cNvPr>
          <p:cNvSpPr txBox="1"/>
          <p:nvPr/>
        </p:nvSpPr>
        <p:spPr>
          <a:xfrm>
            <a:off x="0" y="6308725"/>
            <a:ext cx="8954814" cy="523220"/>
          </a:xfrm>
          <a:prstGeom prst="rect">
            <a:avLst/>
          </a:prstGeom>
          <a:noFill/>
        </p:spPr>
        <p:txBody>
          <a:bodyPr wrap="square">
            <a:spAutoFit/>
          </a:bodyPr>
          <a:lstStyle/>
          <a:p>
            <a:r>
              <a:rPr lang="en-US" altLang="zh-TW" sz="1400" dirty="0">
                <a:effectLst/>
                <a:latin typeface="ArialMT"/>
              </a:rPr>
              <a:t>Reference#1: “Efficient Globally Optimal Consensus </a:t>
            </a:r>
            <a:r>
              <a:rPr lang="en-US" altLang="zh-TW" sz="1400" dirty="0" err="1">
                <a:effectLst/>
                <a:latin typeface="ArialMT"/>
              </a:rPr>
              <a:t>Maximisation</a:t>
            </a:r>
            <a:r>
              <a:rPr lang="en-US" altLang="zh-TW" sz="1400" dirty="0">
                <a:effectLst/>
                <a:latin typeface="ArialMT"/>
              </a:rPr>
              <a:t> with Tree Search,” CVPR, 2015. Reference#2: “Consensus Maximization Tree Search Revisited,” ICCV, 2019. </a:t>
            </a:r>
            <a:endParaRPr lang="en-US" altLang="zh-TW" sz="1400" dirty="0">
              <a:effectLst/>
            </a:endParaRPr>
          </a:p>
        </p:txBody>
      </p:sp>
      <p:sp>
        <p:nvSpPr>
          <p:cNvPr id="5" name="文字方塊 4">
            <a:extLst>
              <a:ext uri="{FF2B5EF4-FFF2-40B4-BE49-F238E27FC236}">
                <a16:creationId xmlns:a16="http://schemas.microsoft.com/office/drawing/2014/main" id="{A4C133A2-F97C-E815-92DE-404F01380E02}"/>
              </a:ext>
            </a:extLst>
          </p:cNvPr>
          <p:cNvSpPr txBox="1"/>
          <p:nvPr/>
        </p:nvSpPr>
        <p:spPr>
          <a:xfrm>
            <a:off x="0" y="-42253"/>
            <a:ext cx="5838455" cy="461665"/>
          </a:xfrm>
          <a:prstGeom prst="rect">
            <a:avLst/>
          </a:prstGeom>
          <a:noFill/>
        </p:spPr>
        <p:txBody>
          <a:bodyPr wrap="square" rtlCol="0">
            <a:spAutoFit/>
          </a:bodyPr>
          <a:lstStyle/>
          <a:p>
            <a:r>
              <a:rPr kumimoji="1" lang="en-US" altLang="zh-TW" sz="1200" dirty="0">
                <a:latin typeface="Microsoft JhengHei UI" panose="020B0604030504040204" pitchFamily="34" charset="-120"/>
                <a:ea typeface="Microsoft JhengHei UI" panose="020B0604030504040204" pitchFamily="34" charset="-120"/>
              </a:rPr>
              <a:t>CVPR: IEEE Conference on Computer Vision and Pattern Recognition</a:t>
            </a:r>
          </a:p>
          <a:p>
            <a:r>
              <a:rPr lang="en-US" altLang="zh-TW" sz="1200" dirty="0">
                <a:effectLst/>
                <a:latin typeface="Microsoft JhengHei UI" panose="020B0604030504040204" pitchFamily="34" charset="-120"/>
                <a:ea typeface="Microsoft JhengHei UI" panose="020B0604030504040204" pitchFamily="34" charset="-120"/>
              </a:rPr>
              <a:t>ICCV</a:t>
            </a:r>
            <a:r>
              <a:rPr kumimoji="1" lang="en-US" altLang="zh-TW" sz="1200" dirty="0">
                <a:latin typeface="Microsoft JhengHei UI" panose="020B0604030504040204" pitchFamily="34" charset="-120"/>
                <a:ea typeface="Microsoft JhengHei UI" panose="020B0604030504040204" pitchFamily="34" charset="-120"/>
              </a:rPr>
              <a:t>: International Conference on Computer Vision</a:t>
            </a:r>
          </a:p>
        </p:txBody>
      </p:sp>
      <p:sp>
        <p:nvSpPr>
          <p:cNvPr id="8" name="文字方塊 7">
            <a:extLst>
              <a:ext uri="{FF2B5EF4-FFF2-40B4-BE49-F238E27FC236}">
                <a16:creationId xmlns:a16="http://schemas.microsoft.com/office/drawing/2014/main" id="{9ACA743E-BCEE-7504-E418-51D1C321DE26}"/>
              </a:ext>
            </a:extLst>
          </p:cNvPr>
          <p:cNvSpPr txBox="1"/>
          <p:nvPr/>
        </p:nvSpPr>
        <p:spPr>
          <a:xfrm>
            <a:off x="4812250" y="5425228"/>
            <a:ext cx="4331750" cy="369332"/>
          </a:xfrm>
          <a:prstGeom prst="rect">
            <a:avLst/>
          </a:prstGeom>
          <a:solidFill>
            <a:schemeClr val="bg1">
              <a:alpha val="45000"/>
            </a:schemeClr>
          </a:solidFill>
        </p:spPr>
        <p:txBody>
          <a:bodyPr wrap="square">
            <a:spAutoFit/>
          </a:bodyPr>
          <a:lstStyle/>
          <a:p>
            <a:r>
              <a:rPr lang="en-US" altLang="zh-TW" sz="1800" b="1" dirty="0">
                <a:solidFill>
                  <a:srgbClr val="002060"/>
                </a:solidFill>
                <a:effectLst/>
                <a:latin typeface="Helvetica" pitchFamily="2" charset="0"/>
              </a:rPr>
              <a:t>BFS (breadth-first search), A* search</a:t>
            </a:r>
            <a:endParaRPr lang="en-US" altLang="zh-TW" dirty="0">
              <a:solidFill>
                <a:srgbClr val="002060"/>
              </a:solidFill>
              <a:effectLst/>
            </a:endParaRPr>
          </a:p>
        </p:txBody>
      </p:sp>
      <p:sp>
        <p:nvSpPr>
          <p:cNvPr id="10" name="文字方塊 9">
            <a:extLst>
              <a:ext uri="{FF2B5EF4-FFF2-40B4-BE49-F238E27FC236}">
                <a16:creationId xmlns:a16="http://schemas.microsoft.com/office/drawing/2014/main" id="{F3543631-2E8A-70B6-6438-9335F994B8C3}"/>
              </a:ext>
            </a:extLst>
          </p:cNvPr>
          <p:cNvSpPr txBox="1"/>
          <p:nvPr/>
        </p:nvSpPr>
        <p:spPr>
          <a:xfrm>
            <a:off x="5927834" y="23645"/>
            <a:ext cx="3216166" cy="369332"/>
          </a:xfrm>
          <a:prstGeom prst="rect">
            <a:avLst/>
          </a:prstGeom>
          <a:noFill/>
        </p:spPr>
        <p:txBody>
          <a:bodyPr wrap="square">
            <a:spAutoFit/>
          </a:bodyPr>
          <a:lstStyle/>
          <a:p>
            <a:r>
              <a:rPr kumimoji="1" lang="zh-TW" altLang="en-US" dirty="0"/>
              <a:t>鄭文皇 老師 </a:t>
            </a:r>
            <a:r>
              <a:rPr kumimoji="1" lang="en-US" altLang="zh-TW" dirty="0"/>
              <a:t>AI 02-Search p.339</a:t>
            </a:r>
            <a:endParaRPr kumimoji="1" lang="zh-TW" altLang="en-US" dirty="0"/>
          </a:p>
        </p:txBody>
      </p:sp>
      <p:sp>
        <p:nvSpPr>
          <p:cNvPr id="12" name="Rectangle 2">
            <a:extLst>
              <a:ext uri="{FF2B5EF4-FFF2-40B4-BE49-F238E27FC236}">
                <a16:creationId xmlns:a16="http://schemas.microsoft.com/office/drawing/2014/main" id="{DD6958EB-B95A-95D9-B223-D5B7DD5320FF}"/>
              </a:ext>
            </a:extLst>
          </p:cNvPr>
          <p:cNvSpPr txBox="1">
            <a:spLocks noChangeArrowheads="1"/>
          </p:cNvSpPr>
          <p:nvPr/>
        </p:nvSpPr>
        <p:spPr>
          <a:xfrm>
            <a:off x="457200" y="22381"/>
            <a:ext cx="60960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TW" sz="4000" dirty="0">
                <a:solidFill>
                  <a:srgbClr val="0070C0"/>
                </a:solidFill>
              </a:rPr>
              <a:t>Image Matching (</a:t>
            </a:r>
            <a:r>
              <a:rPr lang="zh-TW" altLang="en-US" sz="4000" dirty="0">
                <a:solidFill>
                  <a:srgbClr val="FF0000"/>
                </a:solidFill>
              </a:rPr>
              <a:t>補充不考</a:t>
            </a:r>
            <a:r>
              <a:rPr lang="en-US" altLang="zh-TW" sz="4000" dirty="0">
                <a:solidFill>
                  <a:srgbClr val="0070C0"/>
                </a:solidFill>
              </a:rPr>
              <a:t>)</a:t>
            </a:r>
            <a:endParaRPr lang="en-US" altLang="zh-TW" dirty="0"/>
          </a:p>
        </p:txBody>
      </p:sp>
    </p:spTree>
    <p:extLst>
      <p:ext uri="{BB962C8B-B14F-4D97-AF65-F5344CB8AC3E}">
        <p14:creationId xmlns:p14="http://schemas.microsoft.com/office/powerpoint/2010/main" val="88906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E723B-7B39-09DA-1DF6-92C6E6196CD3}"/>
            </a:ext>
          </a:extLst>
        </p:cNvPr>
        <p:cNvGrpSpPr/>
        <p:nvPr/>
      </p:nvGrpSpPr>
      <p:grpSpPr>
        <a:xfrm>
          <a:off x="0" y="0"/>
          <a:ext cx="0" cy="0"/>
          <a:chOff x="0" y="0"/>
          <a:chExt cx="0" cy="0"/>
        </a:xfrm>
      </p:grpSpPr>
      <p:sp>
        <p:nvSpPr>
          <p:cNvPr id="72707" name="Rectangle 2">
            <a:extLst>
              <a:ext uri="{FF2B5EF4-FFF2-40B4-BE49-F238E27FC236}">
                <a16:creationId xmlns:a16="http://schemas.microsoft.com/office/drawing/2014/main" id="{B3341094-BD58-87E8-F871-5B6D51550A6C}"/>
              </a:ext>
            </a:extLst>
          </p:cNvPr>
          <p:cNvSpPr>
            <a:spLocks noGrp="1" noChangeArrowheads="1"/>
          </p:cNvSpPr>
          <p:nvPr>
            <p:ph type="title"/>
          </p:nvPr>
        </p:nvSpPr>
        <p:spPr/>
        <p:txBody>
          <a:bodyPr/>
          <a:lstStyle/>
          <a:p>
            <a:pPr eaLnBrk="1" hangingPunct="1"/>
            <a:r>
              <a:rPr lang="en-US" altLang="zh-TW"/>
              <a:t>Fun Time</a:t>
            </a:r>
            <a:endParaRPr lang="zh-TW" altLang="zh-TW"/>
          </a:p>
        </p:txBody>
      </p:sp>
      <p:sp>
        <p:nvSpPr>
          <p:cNvPr id="41988" name="Rectangle 3">
            <a:extLst>
              <a:ext uri="{FF2B5EF4-FFF2-40B4-BE49-F238E27FC236}">
                <a16:creationId xmlns:a16="http://schemas.microsoft.com/office/drawing/2014/main" id="{A1E90429-ED41-26CF-3B6F-7E8AA9DB6F0D}"/>
              </a:ext>
            </a:extLst>
          </p:cNvPr>
          <p:cNvSpPr>
            <a:spLocks noGrp="1" noChangeArrowheads="1"/>
          </p:cNvSpPr>
          <p:nvPr>
            <p:ph idx="1"/>
          </p:nvPr>
        </p:nvSpPr>
        <p:spPr/>
        <p:txBody>
          <a:bodyPr/>
          <a:lstStyle/>
          <a:p>
            <a:pPr marL="0" indent="0" eaLnBrk="1" hangingPunct="1">
              <a:buFont typeface="Wingdings" pitchFamily="2" charset="2"/>
              <a:buNone/>
              <a:defRPr/>
            </a:pPr>
            <a:endParaRPr lang="en-US" altLang="zh-TW"/>
          </a:p>
          <a:p>
            <a:pPr eaLnBrk="1" hangingPunct="1">
              <a:defRPr/>
            </a:pPr>
            <a:endParaRPr lang="en-US" altLang="zh-TW"/>
          </a:p>
        </p:txBody>
      </p:sp>
      <p:sp>
        <p:nvSpPr>
          <p:cNvPr id="2" name="投影片編號版面配置區 1">
            <a:extLst>
              <a:ext uri="{FF2B5EF4-FFF2-40B4-BE49-F238E27FC236}">
                <a16:creationId xmlns:a16="http://schemas.microsoft.com/office/drawing/2014/main" id="{86B37BBF-31FB-CF8D-BA23-7EBE77FC379A}"/>
              </a:ext>
            </a:extLst>
          </p:cNvPr>
          <p:cNvSpPr>
            <a:spLocks noGrp="1"/>
          </p:cNvSpPr>
          <p:nvPr>
            <p:ph type="sldNum" sz="quarter" idx="12"/>
          </p:nvPr>
        </p:nvSpPr>
        <p:spPr/>
        <p:txBody>
          <a:bodyPr/>
          <a:lstStyle/>
          <a:p>
            <a:fld id="{028E3F4F-51B2-42EE-AFA2-40C4572185CC}" type="slidenum">
              <a:rPr lang="en-US" smtClean="0"/>
              <a:t>97</a:t>
            </a:fld>
            <a:endParaRPr lang="en-US"/>
          </a:p>
        </p:txBody>
      </p:sp>
    </p:spTree>
    <p:extLst>
      <p:ext uri="{BB962C8B-B14F-4D97-AF65-F5344CB8AC3E}">
        <p14:creationId xmlns:p14="http://schemas.microsoft.com/office/powerpoint/2010/main" val="682174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7.3.3 Vanishing Points (1/5)</a:t>
            </a:r>
            <a:endParaRPr lang="zh-TW" altLang="en-US" dirty="0"/>
          </a:p>
        </p:txBody>
      </p:sp>
      <p:sp>
        <p:nvSpPr>
          <p:cNvPr id="3" name="內容版面配置區 2"/>
          <p:cNvSpPr>
            <a:spLocks noGrp="1"/>
          </p:cNvSpPr>
          <p:nvPr>
            <p:ph idx="1"/>
          </p:nvPr>
        </p:nvSpPr>
        <p:spPr/>
        <p:txBody>
          <a:bodyPr/>
          <a:lstStyle/>
          <a:p>
            <a:r>
              <a:rPr lang="en-US" altLang="zh-TW" b="1" u="sng" dirty="0"/>
              <a:t>Parallel lines</a:t>
            </a:r>
            <a:r>
              <a:rPr lang="en-US" altLang="zh-TW" dirty="0"/>
              <a:t> in </a:t>
            </a:r>
            <a:r>
              <a:rPr lang="en-US" altLang="zh-TW" b="1" u="sng" dirty="0"/>
              <a:t>3D</a:t>
            </a:r>
            <a:r>
              <a:rPr lang="en-US" altLang="zh-TW" dirty="0"/>
              <a:t> have </a:t>
            </a:r>
            <a:br>
              <a:rPr lang="en-US" altLang="zh-TW" dirty="0"/>
            </a:br>
            <a:r>
              <a:rPr lang="en-US" altLang="zh-TW" dirty="0"/>
              <a:t>the </a:t>
            </a:r>
            <a:r>
              <a:rPr lang="en-US" altLang="zh-TW" b="1" u="sng" dirty="0"/>
              <a:t>same</a:t>
            </a:r>
            <a:r>
              <a:rPr lang="en-US" altLang="zh-TW" dirty="0"/>
              <a:t> vanishing point.</a:t>
            </a:r>
            <a:endParaRPr lang="zh-TW" altLang="en-US" dirty="0"/>
          </a:p>
        </p:txBody>
      </p:sp>
      <p:pic>
        <p:nvPicPr>
          <p:cNvPr id="4" name="圖片 3"/>
          <p:cNvPicPr>
            <a:picLocks noChangeAspect="1"/>
          </p:cNvPicPr>
          <p:nvPr/>
        </p:nvPicPr>
        <p:blipFill>
          <a:blip r:embed="rId3"/>
          <a:stretch>
            <a:fillRect/>
          </a:stretch>
        </p:blipFill>
        <p:spPr>
          <a:xfrm>
            <a:off x="280447" y="2852936"/>
            <a:ext cx="8583106" cy="3590384"/>
          </a:xfrm>
          <a:prstGeom prst="rect">
            <a:avLst/>
          </a:prstGeom>
        </p:spPr>
      </p:pic>
      <p:sp>
        <p:nvSpPr>
          <p:cNvPr id="5" name="投影片編號版面配置區 4">
            <a:extLst>
              <a:ext uri="{FF2B5EF4-FFF2-40B4-BE49-F238E27FC236}">
                <a16:creationId xmlns:a16="http://schemas.microsoft.com/office/drawing/2014/main" id="{9209CA29-355B-69A7-2157-98781D6EFB21}"/>
              </a:ext>
            </a:extLst>
          </p:cNvPr>
          <p:cNvSpPr>
            <a:spLocks noGrp="1"/>
          </p:cNvSpPr>
          <p:nvPr>
            <p:ph type="sldNum" sz="quarter" idx="12"/>
          </p:nvPr>
        </p:nvSpPr>
        <p:spPr/>
        <p:txBody>
          <a:bodyPr/>
          <a:lstStyle/>
          <a:p>
            <a:fld id="{1336BF6D-2D3A-41BA-8F36-2BF2F35F56ED}" type="slidenum">
              <a:rPr lang="zh-TW" altLang="en-US" smtClean="0"/>
              <a:pPr/>
              <a:t>98</a:t>
            </a:fld>
            <a:endParaRPr lang="zh-TW"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544B08-6C1B-4CF9-8407-2F9897D48DB3}"/>
              </a:ext>
            </a:extLst>
          </p:cNvPr>
          <p:cNvSpPr>
            <a:spLocks noGrp="1"/>
          </p:cNvSpPr>
          <p:nvPr>
            <p:ph type="title"/>
          </p:nvPr>
        </p:nvSpPr>
        <p:spPr/>
        <p:txBody>
          <a:bodyPr/>
          <a:lstStyle/>
          <a:p>
            <a:r>
              <a:rPr lang="en-US" altLang="zh-TW"/>
              <a:t> </a:t>
            </a:r>
            <a:endParaRPr lang="zh-TW" altLang="en-US"/>
          </a:p>
        </p:txBody>
      </p:sp>
      <p:pic>
        <p:nvPicPr>
          <p:cNvPr id="1026" name="Picture 2" descr="為什麼透視圖的消失點會連成一條消失線？ « Opass&amp;amp;#39;s Blog">
            <a:extLst>
              <a:ext uri="{FF2B5EF4-FFF2-40B4-BE49-F238E27FC236}">
                <a16:creationId xmlns:a16="http://schemas.microsoft.com/office/drawing/2014/main" id="{959AC3E2-233E-48E2-A311-71E30C8A7D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906" y="411659"/>
            <a:ext cx="9066188" cy="6034682"/>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2F58E62F-E656-7DA7-1F5C-72C8B19C21D0}"/>
              </a:ext>
            </a:extLst>
          </p:cNvPr>
          <p:cNvSpPr>
            <a:spLocks noGrp="1"/>
          </p:cNvSpPr>
          <p:nvPr>
            <p:ph type="sldNum" sz="quarter" idx="12"/>
          </p:nvPr>
        </p:nvSpPr>
        <p:spPr/>
        <p:txBody>
          <a:bodyPr/>
          <a:lstStyle/>
          <a:p>
            <a:fld id="{1336BF6D-2D3A-41BA-8F36-2BF2F35F56ED}" type="slidenum">
              <a:rPr lang="zh-TW" altLang="en-US" smtClean="0"/>
              <a:pPr/>
              <a:t>99</a:t>
            </a:fld>
            <a:endParaRPr lang="zh-TW" altLang="en-US"/>
          </a:p>
        </p:txBody>
      </p:sp>
      <p:sp>
        <p:nvSpPr>
          <p:cNvPr id="4" name="矩形 3">
            <a:extLst>
              <a:ext uri="{FF2B5EF4-FFF2-40B4-BE49-F238E27FC236}">
                <a16:creationId xmlns:a16="http://schemas.microsoft.com/office/drawing/2014/main" id="{88D12661-62A6-98DC-B5D9-BD16F8A19CE9}"/>
              </a:ext>
            </a:extLst>
          </p:cNvPr>
          <p:cNvSpPr/>
          <p:nvPr/>
        </p:nvSpPr>
        <p:spPr>
          <a:xfrm>
            <a:off x="3737113" y="2654542"/>
            <a:ext cx="1630017" cy="1212574"/>
          </a:xfrm>
          <a:prstGeom prst="rect">
            <a:avLst/>
          </a:prstGeom>
          <a:solidFill>
            <a:srgbClr val="0070C0">
              <a:alpha val="6002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6" name="文字方塊 5">
            <a:extLst>
              <a:ext uri="{FF2B5EF4-FFF2-40B4-BE49-F238E27FC236}">
                <a16:creationId xmlns:a16="http://schemas.microsoft.com/office/drawing/2014/main" id="{4A43632C-2E8D-6A3C-14C2-B48676C81CDD}"/>
              </a:ext>
            </a:extLst>
          </p:cNvPr>
          <p:cNvSpPr txBox="1"/>
          <p:nvPr/>
        </p:nvSpPr>
        <p:spPr>
          <a:xfrm>
            <a:off x="0" y="6442502"/>
            <a:ext cx="9066188" cy="415498"/>
          </a:xfrm>
          <a:prstGeom prst="rect">
            <a:avLst/>
          </a:prstGeom>
          <a:noFill/>
        </p:spPr>
        <p:txBody>
          <a:bodyPr wrap="square">
            <a:spAutoFit/>
          </a:bodyPr>
          <a:lstStyle/>
          <a:p>
            <a:r>
              <a:rPr lang="en-US" altLang="zh-TW" sz="1050" dirty="0"/>
              <a:t>Source: </a:t>
            </a:r>
            <a:r>
              <a:rPr lang="en-US" altLang="zh-TW" sz="1050" dirty="0">
                <a:hlinkClick r:id="rId4"/>
              </a:rPr>
              <a:t>https://www.google.com/url?sa=i&amp;url=http%3A%2F%2Fopass.logdown.com%2Fposts%2F1153364&amp;psig=AOvVaw1_a7l-zyQT2oSbeidzugya&amp;ust=1646620256167000&amp;source=images&amp;cd=vfe&amp;ved=0CAwQjhxqFwoTCIDM4NG4sPYCFQAAAAAdAAAAABAD</a:t>
            </a:r>
            <a:r>
              <a:rPr lang="zh-TW" altLang="en-US" sz="1050" dirty="0"/>
              <a:t> </a:t>
            </a:r>
          </a:p>
        </p:txBody>
      </p:sp>
    </p:spTree>
    <p:extLst>
      <p:ext uri="{BB962C8B-B14F-4D97-AF65-F5344CB8AC3E}">
        <p14:creationId xmlns:p14="http://schemas.microsoft.com/office/powerpoint/2010/main" val="2246066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20000"/>
          </a:schemeClr>
        </a:solidFill>
        <a:ln>
          <a:noFill/>
        </a:ln>
      </a:spPr>
      <a:bodyPr rtlCol="0" anchor="ctr"/>
      <a:lstStyle>
        <a:defPPr algn="ctr">
          <a:defRPr kumimoji="1" dirty="0"/>
        </a:defPPr>
      </a:lstStyle>
      <a:style>
        <a:lnRef idx="2">
          <a:schemeClr val="accent1">
            <a:shade val="15000"/>
          </a:schemeClr>
        </a:lnRef>
        <a:fillRef idx="1">
          <a:schemeClr val="accent1"/>
        </a:fillRef>
        <a:effectRef idx="0">
          <a:schemeClr val="accent1"/>
        </a:effectRef>
        <a:fontRef idx="minor">
          <a:schemeClr val="lt1"/>
        </a:fontRef>
      </a:style>
    </a:spDef>
    <a:lnDef>
      <a:spPr>
        <a:ln w="508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6545</TotalTime>
  <Words>20195</Words>
  <Application>Microsoft Macintosh PowerPoint</Application>
  <PresentationFormat>如螢幕大小 (4:3)</PresentationFormat>
  <Paragraphs>2520</Paragraphs>
  <Slides>114</Slides>
  <Notes>104</Notes>
  <HiddenSlides>7</HiddenSlides>
  <MMClips>3</MMClips>
  <ScaleCrop>false</ScaleCrop>
  <HeadingPairs>
    <vt:vector size="8" baseType="variant">
      <vt:variant>
        <vt:lpstr>使用字型</vt:lpstr>
      </vt:variant>
      <vt:variant>
        <vt:i4>31</vt:i4>
      </vt:variant>
      <vt:variant>
        <vt:lpstr>佈景主題</vt:lpstr>
      </vt:variant>
      <vt:variant>
        <vt:i4>1</vt:i4>
      </vt:variant>
      <vt:variant>
        <vt:lpstr>內嵌 OLE 伺服程式</vt:lpstr>
      </vt:variant>
      <vt:variant>
        <vt:i4>1</vt:i4>
      </vt:variant>
      <vt:variant>
        <vt:lpstr>投影片標題</vt:lpstr>
      </vt:variant>
      <vt:variant>
        <vt:i4>114</vt:i4>
      </vt:variant>
    </vt:vector>
  </HeadingPairs>
  <TitlesOfParts>
    <vt:vector size="147" baseType="lpstr">
      <vt:lpstr>Microsoft Jhenghei</vt:lpstr>
      <vt:lpstr>Microsoft Jhenghei</vt:lpstr>
      <vt:lpstr>Microsoft Jhenghei</vt:lpstr>
      <vt:lpstr>PMingLiU</vt:lpstr>
      <vt:lpstr>PMingLiU</vt:lpstr>
      <vt:lpstr>ArialMT</vt:lpstr>
      <vt:lpstr>Baoli TC</vt:lpstr>
      <vt:lpstr>CMBX10</vt:lpstr>
      <vt:lpstr>CMR10</vt:lpstr>
      <vt:lpstr>CMSY10</vt:lpstr>
      <vt:lpstr>Gilroy</vt:lpstr>
      <vt:lpstr>Google Sans</vt:lpstr>
      <vt:lpstr>inherit</vt:lpstr>
      <vt:lpstr>Microsoft JhengHei UI</vt:lpstr>
      <vt:lpstr>NimbusRomNo9L</vt:lpstr>
      <vt:lpstr>NimbusRomNo9L-Medi</vt:lpstr>
      <vt:lpstr>NimbusRomNo9L-Regu</vt:lpstr>
      <vt:lpstr>NimbusRomNo9L-ReguItal</vt:lpstr>
      <vt:lpstr>PingFang TC</vt:lpstr>
      <vt:lpstr>sohne</vt:lpstr>
      <vt:lpstr>Söhne</vt:lpstr>
      <vt:lpstr>source-serif-pro</vt:lpstr>
      <vt:lpstr>Arial</vt:lpstr>
      <vt:lpstr>Calibri</vt:lpstr>
      <vt:lpstr>Cambria Math</vt:lpstr>
      <vt:lpstr>Courier New</vt:lpstr>
      <vt:lpstr>Helvetica</vt:lpstr>
      <vt:lpstr>Helvetica Neue</vt:lpstr>
      <vt:lpstr>Open Sans</vt:lpstr>
      <vt:lpstr>Times New Roman</vt:lpstr>
      <vt:lpstr>Wingdings</vt:lpstr>
      <vt:lpstr>Office 佈景主題</vt:lpstr>
      <vt:lpstr>方程式</vt:lpstr>
      <vt:lpstr>Advanced Computer Vision </vt:lpstr>
      <vt:lpstr> </vt:lpstr>
      <vt:lpstr>由來已久…    題西林壁</vt:lpstr>
      <vt:lpstr>Feature Detection and Matching (1/4)</vt:lpstr>
      <vt:lpstr>Feature Detection and Matching (2/4)</vt:lpstr>
      <vt:lpstr>Feature Detection and Matching (3/4)</vt:lpstr>
      <vt:lpstr>Feature Detection and Matching (4/4)</vt:lpstr>
      <vt:lpstr>Feature Detection and Matching</vt:lpstr>
      <vt:lpstr>7.1 Points and Patches (1/4)</vt:lpstr>
      <vt:lpstr>7.1 Points and Patches (2/4)</vt:lpstr>
      <vt:lpstr>7.1 Points and Patches (3/4)</vt:lpstr>
      <vt:lpstr>Points and Patches (4/4)</vt:lpstr>
      <vt:lpstr>Fun Time</vt:lpstr>
      <vt:lpstr>Points and Patches</vt:lpstr>
      <vt:lpstr>7.1.1 Feature Detectors</vt:lpstr>
      <vt:lpstr>Aperture Problem (孔徑問題)</vt:lpstr>
      <vt:lpstr>Weighted Summed Square Difference</vt:lpstr>
      <vt:lpstr>Auto-correlation Function or Surface</vt:lpstr>
      <vt:lpstr>PowerPoint 簡報</vt:lpstr>
      <vt:lpstr>Fun Time</vt:lpstr>
      <vt:lpstr>Approximation of Auto-correlation Function (1/3)</vt:lpstr>
      <vt:lpstr>Approximation of Auto-correlation Function (2/3)</vt:lpstr>
      <vt:lpstr>Approximation of Auto-correlation Function (3/3)</vt:lpstr>
      <vt:lpstr>Approximation of Auto-correlation Function</vt:lpstr>
      <vt:lpstr> </vt:lpstr>
      <vt:lpstr>Other Measurements (1/3)</vt:lpstr>
      <vt:lpstr>Other Measurements (2/3)</vt:lpstr>
      <vt:lpstr>Other Measurements (3/3)</vt:lpstr>
      <vt:lpstr>PowerPoint 簡報</vt:lpstr>
      <vt:lpstr>Basic Feature Detection Algorithm (1/2)</vt:lpstr>
      <vt:lpstr>Basic Feature Detection Algorithm (2/2)</vt:lpstr>
      <vt:lpstr>Fun Time</vt:lpstr>
      <vt:lpstr>Adaptive Non-maximal Suppression (ANMS) (1/2)</vt:lpstr>
      <vt:lpstr>Adaptive Non-maximal Suppression (ANMS) (2/2)</vt:lpstr>
      <vt:lpstr>Measuring Repeatability</vt:lpstr>
      <vt:lpstr>Scale Invariance (1/2)</vt:lpstr>
      <vt:lpstr>Scale Invariance (2/2)</vt:lpstr>
      <vt:lpstr>Rotational Invariance</vt:lpstr>
      <vt:lpstr>Affine Invariance</vt:lpstr>
      <vt:lpstr>Maximally Stable Extremal Region (MSER)</vt:lpstr>
      <vt:lpstr>Maximally Stable Extremal Region (MSER)</vt:lpstr>
      <vt:lpstr>Recent Papers</vt:lpstr>
      <vt:lpstr>Feature Matching  with self attention and cross attention</vt:lpstr>
      <vt:lpstr>Fun Time</vt:lpstr>
      <vt:lpstr>Points and Patches</vt:lpstr>
      <vt:lpstr>7.1.2 Feature Descriptors</vt:lpstr>
      <vt:lpstr>7.1.2 Feature Descriptors</vt:lpstr>
      <vt:lpstr>PowerPoint 簡報</vt:lpstr>
      <vt:lpstr>Scale Invariant Feature Transform (SIFT)</vt:lpstr>
      <vt:lpstr>PowerPoint 簡報</vt:lpstr>
      <vt:lpstr>Multi-scale Oriented Patches (MOP)</vt:lpstr>
      <vt:lpstr>Multi-scale Oriented Patches (MOP)</vt:lpstr>
      <vt:lpstr>Orientation Estimation</vt:lpstr>
      <vt:lpstr>Orientation Estimation</vt:lpstr>
      <vt:lpstr>Gradient Location-Orientation Histogram (GLOH)</vt:lpstr>
      <vt:lpstr>Fun Time</vt:lpstr>
      <vt:lpstr>Points and Patches</vt:lpstr>
      <vt:lpstr>7.1.3 Feature Matching</vt:lpstr>
      <vt:lpstr>Matching Strategy (1/3)</vt:lpstr>
      <vt:lpstr>Matching Strategy (2/3)</vt:lpstr>
      <vt:lpstr>Matching Strategy (3/3)</vt:lpstr>
      <vt:lpstr>Data Structures and Algorithms</vt:lpstr>
      <vt:lpstr>Points and Patches</vt:lpstr>
      <vt:lpstr>7.1.4 Feature Tracking (1/3)</vt:lpstr>
      <vt:lpstr>Feature Tracking (2/3)</vt:lpstr>
      <vt:lpstr>Feature Tracking (3/3)</vt:lpstr>
      <vt:lpstr>Fun Time</vt:lpstr>
      <vt:lpstr>Feature Detection and Matching</vt:lpstr>
      <vt:lpstr>7.2 Edges (1/2)</vt:lpstr>
      <vt:lpstr>Edges (2/2)</vt:lpstr>
      <vt:lpstr>7.2.1 Edge Detection (1/3)</vt:lpstr>
      <vt:lpstr>Edge Detection (2/3)</vt:lpstr>
      <vt:lpstr>Edge Detection (3/3)</vt:lpstr>
      <vt:lpstr>Scale Selection</vt:lpstr>
      <vt:lpstr>Color Edge Detection</vt:lpstr>
      <vt:lpstr>Fun Time</vt:lpstr>
      <vt:lpstr>Feature Detection and Matching</vt:lpstr>
      <vt:lpstr>7.3 Lines</vt:lpstr>
      <vt:lpstr>7.3.1 Successive Approximation</vt:lpstr>
      <vt:lpstr>7.3.1 Successive Approximation</vt:lpstr>
      <vt:lpstr>7.3.2 Hough Transforms (1/4)</vt:lpstr>
      <vt:lpstr>Hough Transforms (2/4)</vt:lpstr>
      <vt:lpstr>Hough Transforms (3/4)</vt:lpstr>
      <vt:lpstr>Example</vt:lpstr>
      <vt:lpstr>Example</vt:lpstr>
      <vt:lpstr>Example</vt:lpstr>
      <vt:lpstr>Example</vt:lpstr>
      <vt:lpstr>Example</vt:lpstr>
      <vt:lpstr>Finding Straight-Line Segments</vt:lpstr>
      <vt:lpstr>Hough Transforms (4/4)</vt:lpstr>
      <vt:lpstr>Hough Transforms Algorithm (1/2)</vt:lpstr>
      <vt:lpstr>Hough Transforms Algorithm (2/2)</vt:lpstr>
      <vt:lpstr>RANSAC-based Line Detection</vt:lpstr>
      <vt:lpstr>RANSAC</vt:lpstr>
      <vt:lpstr>Image Matching (補充不考)</vt:lpstr>
      <vt:lpstr>Consensus Maximization with Tree Search  [CVPR 2015, ICCV 2019] </vt:lpstr>
      <vt:lpstr>Fun Time</vt:lpstr>
      <vt:lpstr>7.3.3 Vanishing Points (1/5)</vt:lpstr>
      <vt:lpstr> </vt:lpstr>
      <vt:lpstr>Vanishing Points (2/5)</vt:lpstr>
      <vt:lpstr>Vanishing Points (3/5)</vt:lpstr>
      <vt:lpstr>Vanishing Points (4/5)</vt:lpstr>
      <vt:lpstr>Vanishing Points (5/5)</vt:lpstr>
      <vt:lpstr>Feature Detection and Matching</vt:lpstr>
      <vt:lpstr>7.4 Segmentation</vt:lpstr>
      <vt:lpstr>Segmentation</vt:lpstr>
      <vt:lpstr>Segmentation</vt:lpstr>
      <vt:lpstr>Segmentation</vt:lpstr>
      <vt:lpstr>Segmentation</vt:lpstr>
      <vt:lpstr>Segmentation</vt:lpstr>
      <vt:lpstr>Segmentation</vt:lpstr>
      <vt:lpstr>Segmentation</vt:lpstr>
      <vt:lpstr>Segmentation</vt:lpstr>
      <vt:lpstr>Joke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dc:title>
  <dc:creator>karen</dc:creator>
  <cp:lastModifiedBy>Vivek Chao</cp:lastModifiedBy>
  <cp:revision>6</cp:revision>
  <dcterms:created xsi:type="dcterms:W3CDTF">2011-01-31T07:36:26Z</dcterms:created>
  <dcterms:modified xsi:type="dcterms:W3CDTF">2024-03-25T09:20:25Z</dcterms:modified>
</cp:coreProperties>
</file>