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2"/>
  </p:notesMasterIdLst>
  <p:sldIdLst>
    <p:sldId id="256" r:id="rId2"/>
    <p:sldId id="257" r:id="rId3"/>
    <p:sldId id="434" r:id="rId4"/>
    <p:sldId id="258" r:id="rId5"/>
    <p:sldId id="262" r:id="rId6"/>
    <p:sldId id="436" r:id="rId7"/>
    <p:sldId id="437" r:id="rId8"/>
    <p:sldId id="264" r:id="rId9"/>
    <p:sldId id="438" r:id="rId10"/>
    <p:sldId id="439" r:id="rId11"/>
    <p:sldId id="440" r:id="rId12"/>
    <p:sldId id="441" r:id="rId13"/>
    <p:sldId id="442" r:id="rId14"/>
    <p:sldId id="422" r:id="rId15"/>
    <p:sldId id="470" r:id="rId16"/>
    <p:sldId id="435" r:id="rId17"/>
    <p:sldId id="424" r:id="rId18"/>
    <p:sldId id="432" r:id="rId19"/>
    <p:sldId id="433" r:id="rId20"/>
    <p:sldId id="310" r:id="rId21"/>
    <p:sldId id="471" r:id="rId22"/>
    <p:sldId id="394" r:id="rId23"/>
    <p:sldId id="357" r:id="rId24"/>
    <p:sldId id="467" r:id="rId25"/>
    <p:sldId id="464" r:id="rId26"/>
    <p:sldId id="481" r:id="rId27"/>
    <p:sldId id="365" r:id="rId28"/>
    <p:sldId id="454" r:id="rId29"/>
    <p:sldId id="468" r:id="rId30"/>
    <p:sldId id="377" r:id="rId31"/>
    <p:sldId id="444" r:id="rId32"/>
    <p:sldId id="469" r:id="rId33"/>
    <p:sldId id="466" r:id="rId34"/>
    <p:sldId id="482" r:id="rId35"/>
    <p:sldId id="465" r:id="rId36"/>
    <p:sldId id="446" r:id="rId37"/>
    <p:sldId id="457" r:id="rId38"/>
    <p:sldId id="458" r:id="rId39"/>
    <p:sldId id="455" r:id="rId40"/>
    <p:sldId id="456" r:id="rId41"/>
    <p:sldId id="472" r:id="rId42"/>
    <p:sldId id="286" r:id="rId43"/>
    <p:sldId id="395" r:id="rId44"/>
    <p:sldId id="269" r:id="rId45"/>
    <p:sldId id="396" r:id="rId46"/>
    <p:sldId id="459" r:id="rId47"/>
    <p:sldId id="398" r:id="rId48"/>
    <p:sldId id="294" r:id="rId49"/>
    <p:sldId id="399" r:id="rId50"/>
    <p:sldId id="400" r:id="rId51"/>
    <p:sldId id="483" r:id="rId52"/>
    <p:sldId id="405" r:id="rId53"/>
    <p:sldId id="280" r:id="rId54"/>
    <p:sldId id="448" r:id="rId55"/>
    <p:sldId id="484" r:id="rId56"/>
    <p:sldId id="485" r:id="rId57"/>
    <p:sldId id="486" r:id="rId58"/>
    <p:sldId id="487" r:id="rId59"/>
    <p:sldId id="473" r:id="rId60"/>
    <p:sldId id="306" r:id="rId61"/>
    <p:sldId id="460" r:id="rId62"/>
    <p:sldId id="461" r:id="rId63"/>
    <p:sldId id="449" r:id="rId64"/>
    <p:sldId id="450" r:id="rId65"/>
    <p:sldId id="451" r:id="rId66"/>
    <p:sldId id="462" r:id="rId67"/>
    <p:sldId id="452" r:id="rId68"/>
    <p:sldId id="453" r:id="rId69"/>
    <p:sldId id="463" r:id="rId70"/>
    <p:sldId id="474" r:id="rId71"/>
    <p:sldId id="355" r:id="rId72"/>
    <p:sldId id="475" r:id="rId73"/>
    <p:sldId id="476" r:id="rId74"/>
    <p:sldId id="430" r:id="rId75"/>
    <p:sldId id="374" r:id="rId76"/>
    <p:sldId id="478" r:id="rId77"/>
    <p:sldId id="479" r:id="rId78"/>
    <p:sldId id="477" r:id="rId79"/>
    <p:sldId id="480" r:id="rId80"/>
    <p:sldId id="431"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6.0 Introduction" id="{09DDA4B2-C2A7-4F1E-AF66-FE45F3D834A4}">
          <p14:sldIdLst>
            <p14:sldId id="256"/>
            <p14:sldId id="257"/>
            <p14:sldId id="434"/>
            <p14:sldId id="258"/>
            <p14:sldId id="262"/>
            <p14:sldId id="436"/>
            <p14:sldId id="437"/>
            <p14:sldId id="264"/>
            <p14:sldId id="438"/>
            <p14:sldId id="439"/>
            <p14:sldId id="440"/>
            <p14:sldId id="441"/>
            <p14:sldId id="442"/>
            <p14:sldId id="422"/>
          </p14:sldIdLst>
        </p14:section>
        <p14:section name="6.1 Instance Reognition" id="{AB328F1B-B1A0-4262-B67B-B25D28615BFF}">
          <p14:sldIdLst>
            <p14:sldId id="470"/>
            <p14:sldId id="435"/>
            <p14:sldId id="424"/>
            <p14:sldId id="432"/>
            <p14:sldId id="433"/>
            <p14:sldId id="310"/>
          </p14:sldIdLst>
        </p14:section>
        <p14:section name="6.2 Image Classification" id="{BC55B4A8-B517-4DD5-8B7C-BB35DCD8C30E}">
          <p14:sldIdLst>
            <p14:sldId id="471"/>
            <p14:sldId id="394"/>
            <p14:sldId id="357"/>
            <p14:sldId id="467"/>
            <p14:sldId id="464"/>
            <p14:sldId id="481"/>
            <p14:sldId id="365"/>
            <p14:sldId id="454"/>
            <p14:sldId id="468"/>
            <p14:sldId id="377"/>
            <p14:sldId id="444"/>
            <p14:sldId id="469"/>
            <p14:sldId id="466"/>
            <p14:sldId id="482"/>
            <p14:sldId id="465"/>
            <p14:sldId id="446"/>
            <p14:sldId id="457"/>
            <p14:sldId id="458"/>
            <p14:sldId id="455"/>
            <p14:sldId id="456"/>
          </p14:sldIdLst>
        </p14:section>
        <p14:section name="6.3 Object Detection" id="{EBB035D0-C457-4C0F-B29B-FD3E08945A3B}">
          <p14:sldIdLst>
            <p14:sldId id="472"/>
            <p14:sldId id="286"/>
            <p14:sldId id="395"/>
            <p14:sldId id="269"/>
            <p14:sldId id="396"/>
            <p14:sldId id="459"/>
            <p14:sldId id="398"/>
            <p14:sldId id="294"/>
            <p14:sldId id="399"/>
            <p14:sldId id="400"/>
            <p14:sldId id="483"/>
            <p14:sldId id="405"/>
            <p14:sldId id="280"/>
            <p14:sldId id="448"/>
            <p14:sldId id="484"/>
            <p14:sldId id="485"/>
            <p14:sldId id="486"/>
            <p14:sldId id="487"/>
          </p14:sldIdLst>
        </p14:section>
        <p14:section name="6.4 Semantic Segmentation" id="{DC3356EE-9561-4AFD-A897-E99F67B722D6}">
          <p14:sldIdLst>
            <p14:sldId id="473"/>
            <p14:sldId id="306"/>
            <p14:sldId id="460"/>
            <p14:sldId id="461"/>
            <p14:sldId id="449"/>
            <p14:sldId id="450"/>
            <p14:sldId id="451"/>
            <p14:sldId id="462"/>
            <p14:sldId id="452"/>
            <p14:sldId id="453"/>
            <p14:sldId id="463"/>
          </p14:sldIdLst>
        </p14:section>
        <p14:section name="6.5 Video Understanding" id="{1C1355A8-17DB-4C6C-9F5B-27638782EB61}">
          <p14:sldIdLst>
            <p14:sldId id="474"/>
            <p14:sldId id="355"/>
            <p14:sldId id="475"/>
            <p14:sldId id="476"/>
          </p14:sldIdLst>
        </p14:section>
        <p14:section name="6.6 Vision and Language" id="{74CC5925-4AE7-4519-856C-0FEAD4DB1CDB}">
          <p14:sldIdLst>
            <p14:sldId id="430"/>
            <p14:sldId id="374"/>
            <p14:sldId id="478"/>
            <p14:sldId id="479"/>
            <p14:sldId id="477"/>
            <p14:sldId id="480"/>
          </p14:sldIdLst>
        </p14:section>
        <p14:section name="References" id="{164045AA-567D-4628-81FF-B9D4327147C2}">
          <p14:sldIdLst>
            <p14:sldId id="43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97" autoAdjust="0"/>
    <p:restoredTop sz="65014" autoAdjust="0"/>
  </p:normalViewPr>
  <p:slideViewPr>
    <p:cSldViewPr snapToGrid="0" snapToObjects="1">
      <p:cViewPr varScale="1">
        <p:scale>
          <a:sx n="61" d="100"/>
          <a:sy n="61" d="100"/>
        </p:scale>
        <p:origin x="921"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308D83-1678-D84B-A03E-CD50BA03CEBD}" type="datetimeFigureOut">
              <a:rPr kumimoji="1" lang="zh-TW" altLang="en-US" smtClean="0"/>
              <a:t>2024/3/19</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2CA0C8-ECDC-9446-8495-5F5B8ACFA423}" type="slidenum">
              <a:rPr kumimoji="1" lang="zh-TW" altLang="en-US" smtClean="0"/>
              <a:t>‹#›</a:t>
            </a:fld>
            <a:endParaRPr kumimoji="1" lang="zh-TW" altLang="en-US"/>
          </a:p>
        </p:txBody>
      </p:sp>
    </p:spTree>
    <p:extLst>
      <p:ext uri="{BB962C8B-B14F-4D97-AF65-F5344CB8AC3E}">
        <p14:creationId xmlns:p14="http://schemas.microsoft.com/office/powerpoint/2010/main" val="1361218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大家好，第</a:t>
            </a:r>
            <a:r>
              <a:rPr lang="en-US" altLang="zh-TW" dirty="0"/>
              <a:t>6</a:t>
            </a:r>
            <a:r>
              <a:rPr lang="zh-TW" altLang="en-US" dirty="0"/>
              <a:t>章報告</a:t>
            </a:r>
            <a:endParaRPr lang="en-US" altLang="zh-TW" dirty="0"/>
          </a:p>
          <a:p>
            <a:r>
              <a:rPr lang="zh-TW" altLang="en-US" dirty="0"/>
              <a:t>這章我們會讓同學們了解甚麼是</a:t>
            </a:r>
            <a:r>
              <a:rPr lang="en-US" altLang="zh-TW" dirty="0"/>
              <a:t>recognition </a:t>
            </a:r>
            <a:r>
              <a:rPr lang="zh-TW" altLang="en-US" dirty="0"/>
              <a:t>辨識</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a:t>
            </a:fld>
            <a:endParaRPr kumimoji="1" lang="zh-TW" altLang="en-US"/>
          </a:p>
        </p:txBody>
      </p:sp>
    </p:spTree>
    <p:extLst>
      <p:ext uri="{BB962C8B-B14F-4D97-AF65-F5344CB8AC3E}">
        <p14:creationId xmlns:p14="http://schemas.microsoft.com/office/powerpoint/2010/main" val="2591551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6.4.5</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(f) pose estimation </a:t>
            </a:r>
            <a:r>
              <a:rPr lang="zh-TW" altLang="en-US" dirty="0">
                <a:latin typeface="Cambria Math" panose="02040503050406030204" pitchFamily="18" charset="0"/>
                <a:ea typeface="Cambria Math" panose="02040503050406030204" pitchFamily="18" charset="0"/>
              </a:rPr>
              <a:t>姿態</a:t>
            </a:r>
            <a:r>
              <a:rPr lang="en-US" altLang="zh-TW" dirty="0">
                <a:latin typeface="Cambria Math" panose="02040503050406030204" pitchFamily="18" charset="0"/>
                <a:ea typeface="Cambria Math" panose="02040503050406030204" pitchFamily="18" charset="0"/>
              </a:rPr>
              <a:t>/</a:t>
            </a:r>
            <a:r>
              <a:rPr lang="zh-TW" altLang="en-US" dirty="0">
                <a:latin typeface="Cambria Math" panose="02040503050406030204" pitchFamily="18" charset="0"/>
                <a:ea typeface="Cambria Math" panose="02040503050406030204" pitchFamily="18" charset="0"/>
              </a:rPr>
              <a:t>姿勢 估計</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10</a:t>
            </a:fld>
            <a:endParaRPr kumimoji="1" lang="zh-TW" altLang="en-US"/>
          </a:p>
        </p:txBody>
      </p:sp>
    </p:spTree>
    <p:extLst>
      <p:ext uri="{BB962C8B-B14F-4D97-AF65-F5344CB8AC3E}">
        <p14:creationId xmlns:p14="http://schemas.microsoft.com/office/powerpoint/2010/main" val="3852340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(g) panoptic segmentation </a:t>
            </a:r>
            <a:r>
              <a:rPr lang="zh-TW" altLang="en-US" dirty="0">
                <a:latin typeface="Cambria Math" panose="02040503050406030204" pitchFamily="18" charset="0"/>
                <a:ea typeface="Cambria Math" panose="02040503050406030204" pitchFamily="18" charset="0"/>
              </a:rPr>
              <a:t>全景分割</a:t>
            </a:r>
            <a:endParaRPr lang="en-US" altLang="zh-TW" dirty="0">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Objects/ stuff</a:t>
            </a:r>
            <a:r>
              <a:rPr lang="zh-TW" altLang="en-US" dirty="0">
                <a:latin typeface="Cambria Math" panose="02040503050406030204" pitchFamily="18" charset="0"/>
                <a:ea typeface="Cambria Math" panose="02040503050406030204" pitchFamily="18" charset="0"/>
              </a:rPr>
              <a:t> </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11</a:t>
            </a:fld>
            <a:endParaRPr kumimoji="1" lang="zh-TW" altLang="en-US"/>
          </a:p>
        </p:txBody>
      </p:sp>
    </p:spTree>
    <p:extLst>
      <p:ext uri="{BB962C8B-B14F-4D97-AF65-F5344CB8AC3E}">
        <p14:creationId xmlns:p14="http://schemas.microsoft.com/office/powerpoint/2010/main" val="3972254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(h) video action recognition </a:t>
            </a:r>
            <a:r>
              <a:rPr lang="zh-TW" altLang="en-US" dirty="0">
                <a:latin typeface="Cambria Math" panose="02040503050406030204" pitchFamily="18" charset="0"/>
                <a:ea typeface="Cambria Math" panose="02040503050406030204" pitchFamily="18" charset="0"/>
              </a:rPr>
              <a:t>視訊動作辨識</a:t>
            </a:r>
            <a:endParaRPr lang="en-US" altLang="zh-TW" dirty="0">
              <a:latin typeface="Cambria Math" panose="02040503050406030204" pitchFamily="18" charset="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和</a:t>
            </a:r>
            <a:r>
              <a:rPr lang="en-US" altLang="zh-TW" dirty="0"/>
              <a:t>pose</a:t>
            </a:r>
            <a:r>
              <a:rPr lang="zh-TW" altLang="en-US" dirty="0"/>
              <a:t> </a:t>
            </a:r>
            <a:r>
              <a:rPr lang="en-US" altLang="zh-TW" dirty="0"/>
              <a:t>estimation</a:t>
            </a:r>
            <a:r>
              <a:rPr lang="zh-TW" altLang="en-US" dirty="0"/>
              <a:t>有關連 應用在影片上</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12</a:t>
            </a:fld>
            <a:endParaRPr kumimoji="1" lang="zh-TW" altLang="en-US"/>
          </a:p>
        </p:txBody>
      </p:sp>
    </p:spTree>
    <p:extLst>
      <p:ext uri="{BB962C8B-B14F-4D97-AF65-F5344CB8AC3E}">
        <p14:creationId xmlns:p14="http://schemas.microsoft.com/office/powerpoint/2010/main" val="315949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6.6</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a:t>
            </a:r>
            <a:r>
              <a:rPr lang="en-US" altLang="zh-TW" dirty="0" err="1">
                <a:latin typeface="Cambria Math" panose="02040503050406030204" pitchFamily="18" charset="0"/>
                <a:ea typeface="Cambria Math" panose="02040503050406030204" pitchFamily="18" charset="0"/>
              </a:rPr>
              <a:t>i</a:t>
            </a:r>
            <a:r>
              <a:rPr lang="en-US" altLang="zh-TW" dirty="0">
                <a:latin typeface="Cambria Math" panose="02040503050406030204" pitchFamily="18" charset="0"/>
                <a:ea typeface="Cambria Math" panose="02040503050406030204" pitchFamily="18" charset="0"/>
              </a:rPr>
              <a:t>) image captioning</a:t>
            </a:r>
            <a:r>
              <a:rPr lang="zh-TW" altLang="en-US" dirty="0">
                <a:latin typeface="Cambria Math" panose="02040503050406030204" pitchFamily="18" charset="0"/>
                <a:ea typeface="Cambria Math" panose="02040503050406030204" pitchFamily="18" charset="0"/>
              </a:rPr>
              <a:t> 幫影像 上字幕</a:t>
            </a:r>
            <a:r>
              <a:rPr lang="en-US" altLang="zh-TW" dirty="0">
                <a:latin typeface="Cambria Math" panose="02040503050406030204" pitchFamily="18" charset="0"/>
                <a:ea typeface="Cambria Math" panose="02040503050406030204" pitchFamily="18" charset="0"/>
              </a:rPr>
              <a:t>/</a:t>
            </a:r>
            <a:r>
              <a:rPr lang="zh-TW" altLang="en-US" dirty="0">
                <a:latin typeface="Cambria Math" panose="02040503050406030204" pitchFamily="18" charset="0"/>
                <a:ea typeface="Cambria Math" panose="02040503050406030204" pitchFamily="18" charset="0"/>
              </a:rPr>
              <a:t>下註解 的概念</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13</a:t>
            </a:fld>
            <a:endParaRPr kumimoji="1" lang="zh-TW" altLang="en-US"/>
          </a:p>
        </p:txBody>
      </p:sp>
    </p:spTree>
    <p:extLst>
      <p:ext uri="{BB962C8B-B14F-4D97-AF65-F5344CB8AC3E}">
        <p14:creationId xmlns:p14="http://schemas.microsoft.com/office/powerpoint/2010/main" val="4230027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14</a:t>
            </a:fld>
            <a:endParaRPr lang="zh-TW" altLang="en-US"/>
          </a:p>
        </p:txBody>
      </p:sp>
    </p:spTree>
    <p:extLst>
      <p:ext uri="{BB962C8B-B14F-4D97-AF65-F5344CB8AC3E}">
        <p14:creationId xmlns:p14="http://schemas.microsoft.com/office/powerpoint/2010/main" val="1375086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15</a:t>
            </a:fld>
            <a:endParaRPr lang="zh-TW" altLang="en-US"/>
          </a:p>
        </p:txBody>
      </p:sp>
    </p:spTree>
    <p:extLst>
      <p:ext uri="{BB962C8B-B14F-4D97-AF65-F5344CB8AC3E}">
        <p14:creationId xmlns:p14="http://schemas.microsoft.com/office/powerpoint/2010/main" val="4010040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首先提到的是</a:t>
            </a:r>
            <a:r>
              <a:rPr lang="en-US" altLang="zh-TW" dirty="0"/>
              <a:t>instance recognition </a:t>
            </a:r>
            <a:r>
              <a:rPr lang="zh-TW" altLang="en-US" dirty="0"/>
              <a:t>實例識別</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就是剛剛</a:t>
            </a:r>
            <a:r>
              <a:rPr lang="en-US" altLang="zh-TW" dirty="0"/>
              <a:t>Introduction</a:t>
            </a:r>
            <a:r>
              <a:rPr lang="zh-TW" altLang="en-US" dirty="0"/>
              <a:t>提到的第二張圖</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使用已知的物體形狀來進行辨識</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圖像中的熊熊</a:t>
            </a:r>
            <a:r>
              <a:rPr lang="en-US" altLang="zh-TW" dirty="0"/>
              <a:t>, </a:t>
            </a:r>
            <a:r>
              <a:rPr lang="zh-TW" altLang="en-US" dirty="0"/>
              <a:t>鞋子</a:t>
            </a:r>
            <a:r>
              <a:rPr lang="en-US" altLang="zh-TW" dirty="0"/>
              <a:t>, </a:t>
            </a:r>
            <a:r>
              <a:rPr lang="zh-TW" altLang="en-US" dirty="0"/>
              <a:t>以及電話都有自己的形狀</a:t>
            </a:r>
            <a:r>
              <a:rPr lang="en-US" altLang="zh-TW" dirty="0"/>
              <a:t>, </a:t>
            </a:r>
            <a:r>
              <a:rPr lang="zh-TW" altLang="en-US" dirty="0"/>
              <a:t>程式可以利用這些形狀來匹配相對應的物體</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16</a:t>
            </a:fld>
            <a:endParaRPr kumimoji="1" lang="zh-TW" altLang="en-US"/>
          </a:p>
        </p:txBody>
      </p:sp>
    </p:spTree>
    <p:extLst>
      <p:ext uri="{BB962C8B-B14F-4D97-AF65-F5344CB8AC3E}">
        <p14:creationId xmlns:p14="http://schemas.microsoft.com/office/powerpoint/2010/main" val="3899818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Times New Roman" charset="0"/>
                <a:ea typeface="Times New Roman" charset="0"/>
                <a:cs typeface="Times New Roman" charset="0"/>
              </a:rPr>
              <a:t>Instance Recognition</a:t>
            </a:r>
            <a:r>
              <a:rPr lang="zh-TW" altLang="en-US" dirty="0">
                <a:latin typeface="Times New Roman" charset="0"/>
                <a:ea typeface="Times New Roman" charset="0"/>
                <a:cs typeface="Times New Roman" charset="0"/>
              </a:rPr>
              <a:t>中一個核心的技術叫做</a:t>
            </a:r>
            <a:endParaRPr lang="en-US" altLang="zh-TW"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Times New Roman" charset="0"/>
                <a:ea typeface="Times New Roman" charset="0"/>
                <a:cs typeface="Times New Roman" charset="0"/>
              </a:rPr>
              <a:t>Geometric alignment</a:t>
            </a:r>
            <a:r>
              <a:rPr lang="zh-TW" altLang="en-US" dirty="0"/>
              <a:t>幾何對齊</a:t>
            </a:r>
            <a:endParaRPr lang="en-US" altLang="zh-TW" dirty="0"/>
          </a:p>
          <a:p>
            <a:r>
              <a:rPr lang="en-US" altLang="zh-TW" dirty="0"/>
              <a:t>1.</a:t>
            </a:r>
            <a:r>
              <a:rPr lang="zh-TW" altLang="en-US" dirty="0"/>
              <a:t>先在</a:t>
            </a:r>
            <a:r>
              <a:rPr lang="en-US" altLang="zh-TW" dirty="0"/>
              <a:t>training database image</a:t>
            </a:r>
            <a:r>
              <a:rPr lang="zh-TW" altLang="en-US" dirty="0"/>
              <a:t>中提取</a:t>
            </a:r>
            <a:r>
              <a:rPr lang="en-US" altLang="zh-TW" dirty="0"/>
              <a:t>interest points </a:t>
            </a:r>
            <a:r>
              <a:rPr lang="zh-TW" altLang="en-US" dirty="0"/>
              <a:t>有興趣的點，然後儲存對</a:t>
            </a:r>
            <a:r>
              <a:rPr lang="en-US" altLang="zh-TW" dirty="0"/>
              <a:t>feature</a:t>
            </a:r>
            <a:r>
              <a:rPr lang="zh-TW" altLang="en-US" dirty="0"/>
              <a:t>相關的描述器</a:t>
            </a:r>
            <a:r>
              <a:rPr lang="en-US" altLang="zh-TW" dirty="0"/>
              <a:t>(associated descriptors)</a:t>
            </a:r>
            <a:r>
              <a:rPr lang="zh-TW" altLang="en-US" dirty="0"/>
              <a:t>和原始位置</a:t>
            </a:r>
            <a:r>
              <a:rPr lang="en-US" altLang="zh-TW" dirty="0"/>
              <a:t>(original positions)</a:t>
            </a:r>
            <a:r>
              <a:rPr lang="zh-TW" altLang="en-US" dirty="0"/>
              <a:t>，放入</a:t>
            </a:r>
            <a:r>
              <a:rPr lang="en-US" altLang="zh-TW" dirty="0"/>
              <a:t>indexing structure</a:t>
            </a:r>
            <a:r>
              <a:rPr lang="zh-TW" altLang="en-US" dirty="0"/>
              <a:t>索引結構中。</a:t>
            </a:r>
            <a:r>
              <a:rPr lang="en-US" altLang="zh-TW" dirty="0"/>
              <a:t>(</a:t>
            </a:r>
            <a:r>
              <a:rPr lang="zh-TW" altLang="en-US" dirty="0"/>
              <a:t>例如搜索樹</a:t>
            </a:r>
            <a:r>
              <a:rPr lang="en-US" altLang="zh-TW" dirty="0"/>
              <a:t>search tree —&gt; </a:t>
            </a:r>
            <a:r>
              <a:rPr lang="en-US" altLang="zh-TW" b="1" dirty="0"/>
              <a:t>ch.7</a:t>
            </a:r>
            <a:r>
              <a:rPr lang="en-US" altLang="zh-TW" dirty="0"/>
              <a:t>)</a:t>
            </a:r>
          </a:p>
          <a:p>
            <a:r>
              <a:rPr lang="en-US" altLang="zh-TW" dirty="0"/>
              <a:t>2.</a:t>
            </a:r>
            <a:r>
              <a:rPr lang="zh-TW" altLang="en-US" dirty="0"/>
              <a:t>在辨識階段，從</a:t>
            </a:r>
            <a:r>
              <a:rPr lang="en-US" altLang="zh-TW" dirty="0"/>
              <a:t>testing image</a:t>
            </a:r>
            <a:r>
              <a:rPr lang="zh-TW" altLang="en-US" dirty="0"/>
              <a:t>提取特徵，並與已經儲存起來的物件特徵進行比較。</a:t>
            </a:r>
            <a:endParaRPr lang="en-US" altLang="zh-TW" dirty="0"/>
          </a:p>
        </p:txBody>
      </p:sp>
      <p:sp>
        <p:nvSpPr>
          <p:cNvPr id="4" name="投影片編號版面配置區 3"/>
          <p:cNvSpPr>
            <a:spLocks noGrp="1"/>
          </p:cNvSpPr>
          <p:nvPr>
            <p:ph type="sldNum" sz="quarter" idx="10"/>
          </p:nvPr>
        </p:nvSpPr>
        <p:spPr/>
        <p:txBody>
          <a:bodyPr/>
          <a:lstStyle/>
          <a:p>
            <a:fld id="{504A6C41-6494-4005-A8E4-CD20897D0D71}" type="slidenum">
              <a:rPr lang="zh-TW" altLang="en-US" smtClean="0"/>
              <a:t>17</a:t>
            </a:fld>
            <a:endParaRPr lang="zh-TW" altLang="en-US"/>
          </a:p>
        </p:txBody>
      </p:sp>
    </p:spTree>
    <p:extLst>
      <p:ext uri="{BB962C8B-B14F-4D97-AF65-F5344CB8AC3E}">
        <p14:creationId xmlns:p14="http://schemas.microsoft.com/office/powerpoint/2010/main" val="3658055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那在找到 充足的</a:t>
            </a:r>
            <a:r>
              <a:rPr lang="en-US" altLang="zh-TW" dirty="0"/>
              <a:t>(</a:t>
            </a:r>
            <a:r>
              <a:rPr lang="zh-TW" altLang="en-US" dirty="0"/>
              <a:t>三個或以上</a:t>
            </a:r>
            <a:r>
              <a:rPr lang="en-US" altLang="zh-TW" dirty="0"/>
              <a:t>)</a:t>
            </a:r>
            <a:r>
              <a:rPr lang="zh-TW" altLang="en-US" dirty="0"/>
              <a:t>的對應特徵後，就會進到</a:t>
            </a:r>
            <a:r>
              <a:rPr lang="en-US" altLang="zh-TW" b="1" dirty="0"/>
              <a:t>match verification (</a:t>
            </a:r>
            <a:r>
              <a:rPr lang="zh-TW" altLang="en-US" b="1" dirty="0"/>
              <a:t>對應驗證</a:t>
            </a:r>
            <a:r>
              <a:rPr lang="en-US" altLang="zh-TW" b="1" dirty="0"/>
              <a:t>)</a:t>
            </a:r>
            <a:r>
              <a:rPr lang="zh-TW" altLang="en-US" b="1" dirty="0"/>
              <a:t> 階段</a:t>
            </a:r>
            <a:r>
              <a:rPr lang="zh-TW" altLang="en-US" dirty="0"/>
              <a:t>。</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這個階段會判斷這些對應特徵的</a:t>
            </a:r>
            <a:r>
              <a:rPr lang="en-US" altLang="zh-TW" dirty="0"/>
              <a:t>spatial arrangement/</a:t>
            </a:r>
            <a:r>
              <a:rPr lang="zh-TW" altLang="en-US" dirty="0"/>
              <a:t>空間編排</a:t>
            </a:r>
            <a:r>
              <a:rPr lang="en-US" altLang="zh-TW" dirty="0"/>
              <a:t>(</a:t>
            </a:r>
            <a:r>
              <a:rPr lang="zh-TW" altLang="en-US" dirty="0"/>
              <a:t>大ㄉ平行四邊形</a:t>
            </a:r>
            <a:r>
              <a:rPr lang="en-US" altLang="zh-TW" dirty="0"/>
              <a:t>)</a:t>
            </a:r>
            <a:r>
              <a:rPr lang="zh-TW" altLang="en-US" dirty="0"/>
              <a:t>，與</a:t>
            </a:r>
            <a:r>
              <a:rPr lang="en-US" altLang="zh-TW" dirty="0"/>
              <a:t>database</a:t>
            </a:r>
            <a:r>
              <a:rPr lang="zh-TW" altLang="en-US" dirty="0"/>
              <a:t>中的圖片是否相同。</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這張圖是要 在有高度重疊且雜亂的場景中，辨識出我們已知的兩個物體</a:t>
            </a:r>
            <a:r>
              <a:rPr lang="en-US" altLang="zh-TW" dirty="0"/>
              <a:t>(</a:t>
            </a:r>
            <a:r>
              <a:rPr lang="zh-TW" altLang="en-US" dirty="0"/>
              <a:t>最左邊那兩個</a:t>
            </a:r>
            <a:r>
              <a:rPr lang="en-US" altLang="zh-TW" dirty="0"/>
              <a:t>)</a:t>
            </a:r>
            <a:r>
              <a:rPr lang="zh-TW" altLang="en-US" dirty="0"/>
              <a:t>。</a:t>
            </a:r>
            <a:endParaRPr lang="en-US" altLang="zh-TW" dirty="0"/>
          </a:p>
        </p:txBody>
      </p:sp>
      <p:sp>
        <p:nvSpPr>
          <p:cNvPr id="4" name="投影片編號版面配置區 3"/>
          <p:cNvSpPr>
            <a:spLocks noGrp="1"/>
          </p:cNvSpPr>
          <p:nvPr>
            <p:ph type="sldNum" sz="quarter" idx="10"/>
          </p:nvPr>
        </p:nvSpPr>
        <p:spPr/>
        <p:txBody>
          <a:bodyPr/>
          <a:lstStyle/>
          <a:p>
            <a:fld id="{504A6C41-6494-4005-A8E4-CD20897D0D71}" type="slidenum">
              <a:rPr lang="zh-TW" altLang="en-US" smtClean="0"/>
              <a:t>18</a:t>
            </a:fld>
            <a:endParaRPr lang="zh-TW" altLang="en-US"/>
          </a:p>
        </p:txBody>
      </p:sp>
    </p:spTree>
    <p:extLst>
      <p:ext uri="{BB962C8B-B14F-4D97-AF65-F5344CB8AC3E}">
        <p14:creationId xmlns:p14="http://schemas.microsoft.com/office/powerpoint/2010/main" val="1633802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Hough</a:t>
            </a:r>
            <a:r>
              <a:rPr lang="zh-TW" altLang="en-US" dirty="0"/>
              <a:t> </a:t>
            </a:r>
            <a:r>
              <a:rPr lang="en-US" altLang="zh-TW" dirty="0"/>
              <a:t>Transform </a:t>
            </a:r>
            <a:r>
              <a:rPr lang="zh-TW" altLang="en-US" dirty="0"/>
              <a:t>是在第七章有詳細提到的，這邊大致帶過他的作用和效果。</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Hough</a:t>
            </a:r>
            <a:r>
              <a:rPr lang="zh-TW" altLang="en-US" dirty="0"/>
              <a:t> </a:t>
            </a:r>
            <a:r>
              <a:rPr lang="en-US" altLang="zh-TW" dirty="0"/>
              <a:t>Transform </a:t>
            </a:r>
            <a:r>
              <a:rPr lang="zh-TW" altLang="en-US" dirty="0"/>
              <a:t>是基於影像常常有高度物體重疊，或是不同物體之間有相似的</a:t>
            </a:r>
            <a:r>
              <a:rPr lang="en-US" altLang="zh-TW" dirty="0"/>
              <a:t>feature</a:t>
            </a:r>
            <a:r>
              <a:rPr lang="zh-TW" altLang="en-US" dirty="0"/>
              <a:t>，因此可能有很多</a:t>
            </a:r>
            <a:r>
              <a:rPr lang="en-US" altLang="zh-TW" dirty="0"/>
              <a:t>outliers(</a:t>
            </a:r>
            <a:r>
              <a:rPr lang="zh-TW" altLang="en-US" dirty="0"/>
              <a:t>離群值</a:t>
            </a:r>
            <a:r>
              <a:rPr lang="en-US" altLang="zh-TW" dirty="0"/>
              <a:t>)</a:t>
            </a:r>
            <a:r>
              <a:rPr lang="zh-TW" altLang="en-US" dirty="0"/>
              <a:t>，</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所以會對於相似的幾何轉換做累加空間中的投票。</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a:t>
            </a:r>
            <a:r>
              <a:rPr lang="zh-TW" altLang="en-US" b="0" i="0" dirty="0">
                <a:solidFill>
                  <a:srgbClr val="202122"/>
                </a:solidFill>
                <a:effectLst/>
                <a:latin typeface="Arial" panose="020B0604020202020204" pitchFamily="34" charset="0"/>
              </a:rPr>
              <a:t>用來辨別找出物件中的特徵，例如：線條。</a:t>
            </a:r>
            <a:r>
              <a:rPr lang="en-US" altLang="zh-TW"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他們會對資料庫裡的物體</a:t>
            </a:r>
            <a:r>
              <a:rPr lang="en-US" altLang="zh-TW" dirty="0"/>
              <a:t>&amp;</a:t>
            </a:r>
            <a:r>
              <a:rPr lang="zh-TW" altLang="en-US" dirty="0"/>
              <a:t>從場景中擷取到的</a:t>
            </a:r>
            <a:r>
              <a:rPr lang="en-US" altLang="zh-TW" dirty="0"/>
              <a:t>features</a:t>
            </a:r>
            <a:r>
              <a:rPr lang="zh-TW" altLang="en-US" dirty="0"/>
              <a:t>做 </a:t>
            </a:r>
            <a:r>
              <a:rPr lang="en-US" altLang="zh-TW" dirty="0"/>
              <a:t>affine transformation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並且在物體大致為平面 </a:t>
            </a:r>
            <a:r>
              <a:rPr lang="en-US" altLang="zh-TW" dirty="0"/>
              <a:t>/</a:t>
            </a:r>
            <a:r>
              <a:rPr lang="zh-TW" altLang="en-US" dirty="0"/>
              <a:t> 類平面時效果很好。</a:t>
            </a:r>
            <a:endParaRPr lang="en-US" altLang="zh-TW" dirty="0"/>
          </a:p>
        </p:txBody>
      </p:sp>
      <p:sp>
        <p:nvSpPr>
          <p:cNvPr id="4" name="投影片編號版面配置區 3"/>
          <p:cNvSpPr>
            <a:spLocks noGrp="1"/>
          </p:cNvSpPr>
          <p:nvPr>
            <p:ph type="sldNum" sz="quarter" idx="10"/>
          </p:nvPr>
        </p:nvSpPr>
        <p:spPr/>
        <p:txBody>
          <a:bodyPr/>
          <a:lstStyle/>
          <a:p>
            <a:fld id="{504A6C41-6494-4005-A8E4-CD20897D0D71}" type="slidenum">
              <a:rPr lang="zh-TW" altLang="en-US" smtClean="0"/>
              <a:t>19</a:t>
            </a:fld>
            <a:endParaRPr lang="zh-TW" altLang="en-US"/>
          </a:p>
        </p:txBody>
      </p:sp>
    </p:spTree>
    <p:extLst>
      <p:ext uri="{BB962C8B-B14F-4D97-AF65-F5344CB8AC3E}">
        <p14:creationId xmlns:p14="http://schemas.microsoft.com/office/powerpoint/2010/main" val="4077972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這章課程的內容是</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1.</a:t>
            </a:r>
            <a:r>
              <a:rPr lang="zh-TW" altLang="en-US" dirty="0">
                <a:latin typeface="Cambria Math" panose="02040503050406030204" pitchFamily="18" charset="0"/>
                <a:ea typeface="Cambria Math" panose="02040503050406030204" pitchFamily="18" charset="0"/>
              </a:rPr>
              <a:t> </a:t>
            </a:r>
            <a:r>
              <a:rPr lang="en-US" altLang="zh-TW" dirty="0">
                <a:latin typeface="Cambria Math" panose="02040503050406030204" pitchFamily="18" charset="0"/>
                <a:ea typeface="Cambria Math" panose="02040503050406030204" pitchFamily="18" charset="0"/>
              </a:rPr>
              <a:t>Instance Recognition </a:t>
            </a:r>
            <a:r>
              <a:rPr lang="zh-TW" altLang="en-US" dirty="0">
                <a:latin typeface="Cambria Math" panose="02040503050406030204" pitchFamily="18" charset="0"/>
                <a:ea typeface="Cambria Math" panose="02040503050406030204" pitchFamily="18" charset="0"/>
              </a:rPr>
              <a:t>實例辨識</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2.</a:t>
            </a:r>
            <a:r>
              <a:rPr kumimoji="1" lang="en-US" altLang="zh-TW" dirty="0">
                <a:latin typeface="Times New Roman" charset="0"/>
                <a:ea typeface="Times New Roman" charset="0"/>
                <a:cs typeface="Times New Roman" charset="0"/>
              </a:rPr>
              <a:t> </a:t>
            </a:r>
            <a:r>
              <a:rPr lang="en-US" altLang="zh-TW" dirty="0">
                <a:latin typeface="Cambria Math" panose="02040503050406030204" pitchFamily="18" charset="0"/>
                <a:ea typeface="Cambria Math" panose="02040503050406030204" pitchFamily="18" charset="0"/>
              </a:rPr>
              <a:t>Image Classification</a:t>
            </a:r>
            <a:r>
              <a:rPr lang="zh-TW" altLang="en-US" dirty="0">
                <a:latin typeface="Cambria Math" panose="02040503050406030204" pitchFamily="18" charset="0"/>
                <a:ea typeface="Cambria Math" panose="02040503050406030204" pitchFamily="18" charset="0"/>
              </a:rPr>
              <a:t> 影像分類</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3.</a:t>
            </a:r>
            <a:r>
              <a:rPr kumimoji="1" lang="en-US" altLang="zh-TW" dirty="0">
                <a:latin typeface="Times New Roman" charset="0"/>
                <a:ea typeface="Times New Roman" charset="0"/>
                <a:cs typeface="Times New Roman" charset="0"/>
              </a:rPr>
              <a:t> </a:t>
            </a:r>
            <a:r>
              <a:rPr lang="en-US" altLang="zh-TW" dirty="0">
                <a:latin typeface="Cambria Math" panose="02040503050406030204" pitchFamily="18" charset="0"/>
                <a:ea typeface="Cambria Math" panose="02040503050406030204" pitchFamily="18" charset="0"/>
              </a:rPr>
              <a:t>Object Detection</a:t>
            </a:r>
            <a:r>
              <a:rPr lang="zh-TW" altLang="en-US" dirty="0">
                <a:latin typeface="Cambria Math" panose="02040503050406030204" pitchFamily="18" charset="0"/>
                <a:ea typeface="Cambria Math" panose="02040503050406030204" pitchFamily="18" charset="0"/>
              </a:rPr>
              <a:t> 物件偵測</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4.</a:t>
            </a:r>
            <a:r>
              <a:rPr kumimoji="1" lang="en-US" altLang="zh-TW" dirty="0">
                <a:latin typeface="Times New Roman" charset="0"/>
                <a:ea typeface="Times New Roman" charset="0"/>
                <a:cs typeface="Times New Roman" charset="0"/>
              </a:rPr>
              <a:t> </a:t>
            </a:r>
            <a:r>
              <a:rPr lang="en-US" altLang="zh-TW" dirty="0">
                <a:latin typeface="Cambria Math" panose="02040503050406030204" pitchFamily="18" charset="0"/>
                <a:ea typeface="Cambria Math" panose="02040503050406030204" pitchFamily="18" charset="0"/>
              </a:rPr>
              <a:t>Semantic Segmentation</a:t>
            </a:r>
            <a:r>
              <a:rPr lang="zh-TW" altLang="en-US" dirty="0">
                <a:latin typeface="Cambria Math" panose="02040503050406030204" pitchFamily="18" charset="0"/>
                <a:ea typeface="Cambria Math" panose="02040503050406030204" pitchFamily="18" charset="0"/>
              </a:rPr>
              <a:t> 語意分割</a:t>
            </a:r>
            <a:endParaRPr lang="en-US" altLang="zh-TW" dirty="0"/>
          </a:p>
          <a:p>
            <a:r>
              <a:rPr lang="en-US" altLang="zh-TW" dirty="0"/>
              <a:t>5.</a:t>
            </a:r>
            <a:r>
              <a:rPr kumimoji="1" lang="en-US" altLang="zh-TW" dirty="0">
                <a:latin typeface="Times New Roman" charset="0"/>
                <a:ea typeface="Times New Roman" charset="0"/>
                <a:cs typeface="Times New Roman" charset="0"/>
              </a:rPr>
              <a:t> </a:t>
            </a:r>
            <a:r>
              <a:rPr lang="en-US" altLang="zh-TW" dirty="0">
                <a:latin typeface="Cambria Math" panose="02040503050406030204" pitchFamily="18" charset="0"/>
                <a:ea typeface="Cambria Math" panose="02040503050406030204" pitchFamily="18" charset="0"/>
              </a:rPr>
              <a:t>Video Understanding</a:t>
            </a:r>
            <a:r>
              <a:rPr lang="zh-TW" altLang="en-US" dirty="0">
                <a:latin typeface="Cambria Math" panose="02040503050406030204" pitchFamily="18" charset="0"/>
                <a:ea typeface="Cambria Math" panose="02040503050406030204" pitchFamily="18" charset="0"/>
              </a:rPr>
              <a:t> 視訊理解</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6.</a:t>
            </a:r>
            <a:r>
              <a:rPr kumimoji="1" lang="en-US" altLang="zh-TW" dirty="0">
                <a:latin typeface="Times New Roman" charset="0"/>
                <a:ea typeface="Times New Roman" charset="0"/>
                <a:cs typeface="Times New Roman" charset="0"/>
              </a:rPr>
              <a:t> </a:t>
            </a:r>
            <a:r>
              <a:rPr lang="en-US" altLang="zh-TW" dirty="0">
                <a:latin typeface="Cambria Math" panose="02040503050406030204" pitchFamily="18" charset="0"/>
                <a:ea typeface="Cambria Math" panose="02040503050406030204" pitchFamily="18" charset="0"/>
              </a:rPr>
              <a:t>Vision and Language</a:t>
            </a:r>
            <a:r>
              <a:rPr lang="zh-TW" altLang="en-US" dirty="0">
                <a:latin typeface="Cambria Math" panose="02040503050406030204" pitchFamily="18" charset="0"/>
                <a:ea typeface="Cambria Math" panose="02040503050406030204" pitchFamily="18" charset="0"/>
              </a:rPr>
              <a:t> 視覺和語言</a:t>
            </a:r>
            <a:endParaRPr kumimoji="1" lang="en-US" altLang="zh-TW" dirty="0">
              <a:latin typeface="Times New Roman" charset="0"/>
              <a:ea typeface="Times New Roman" charset="0"/>
              <a:cs typeface="Times New Roman" charset="0"/>
            </a:endParaRPr>
          </a:p>
          <a:p>
            <a:endParaRPr lang="en-US" dirty="0"/>
          </a:p>
          <a:p>
            <a:r>
              <a:rPr lang="zh-TW" altLang="en-US" dirty="0"/>
              <a:t>主要重點放在前四個小節</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a:t>
            </a:fld>
            <a:endParaRPr kumimoji="1" lang="zh-TW" altLang="en-US"/>
          </a:p>
        </p:txBody>
      </p:sp>
    </p:spTree>
    <p:extLst>
      <p:ext uri="{BB962C8B-B14F-4D97-AF65-F5344CB8AC3E}">
        <p14:creationId xmlns:p14="http://schemas.microsoft.com/office/powerpoint/2010/main" val="501186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那這張圖是應用在</a:t>
            </a:r>
            <a:r>
              <a:rPr lang="en-US" altLang="zh-TW" dirty="0"/>
              <a:t>3D</a:t>
            </a:r>
            <a:r>
              <a:rPr lang="zh-TW" altLang="en-US" dirty="0"/>
              <a:t>物件辨識的一個例子，</a:t>
            </a:r>
            <a:endParaRPr lang="en-US" altLang="zh-TW" dirty="0"/>
          </a:p>
          <a:p>
            <a:r>
              <a:rPr lang="zh-TW" altLang="en-US" dirty="0"/>
              <a:t>它的特色在於它具有 </a:t>
            </a:r>
            <a:r>
              <a:rPr lang="en-US" altLang="zh-TW" dirty="0"/>
              <a:t>affine region(</a:t>
            </a:r>
            <a:r>
              <a:rPr lang="zh-TW" altLang="en-US" dirty="0"/>
              <a:t>仿射區域</a:t>
            </a:r>
            <a:r>
              <a:rPr lang="en-US" altLang="zh-TW" dirty="0"/>
              <a:t>)</a:t>
            </a:r>
          </a:p>
          <a:p>
            <a:pPr marL="228600" indent="-228600">
              <a:buAutoNum type="alphaLcParenBoth"/>
            </a:pPr>
            <a:r>
              <a:rPr lang="zh-TW" altLang="en-US" dirty="0"/>
              <a:t>輸入的圖像</a:t>
            </a:r>
            <a:endParaRPr lang="en-US" altLang="zh-TW" dirty="0"/>
          </a:p>
          <a:p>
            <a:pPr marL="228600" indent="-228600">
              <a:buAutoNum type="alphaLcParenBoth"/>
            </a:pPr>
            <a:r>
              <a:rPr lang="zh-TW" altLang="en-US" dirty="0"/>
              <a:t>有五個物體被偵測到且黑色框框是他們的</a:t>
            </a:r>
            <a:r>
              <a:rPr lang="en-US" altLang="zh-TW" dirty="0"/>
              <a:t>bounding boxes</a:t>
            </a:r>
          </a:p>
          <a:p>
            <a:pPr marL="228600" indent="-228600">
              <a:buAutoNum type="alphaLcParenBoth"/>
            </a:pPr>
            <a:r>
              <a:rPr lang="zh-TW" altLang="en-US" dirty="0"/>
              <a:t>提取一些有興趣的區域  </a:t>
            </a:r>
            <a:r>
              <a:rPr lang="en-US" dirty="0"/>
              <a:t>local affine regions</a:t>
            </a:r>
            <a:r>
              <a:rPr lang="zh-TW" altLang="en-US" dirty="0"/>
              <a:t>  局部的仿射區域</a:t>
            </a:r>
            <a:endParaRPr lang="en-US" dirty="0"/>
          </a:p>
          <a:p>
            <a:pPr marL="228600" indent="-228600">
              <a:buAutoNum type="alphaLcParenBoth"/>
            </a:pPr>
            <a:r>
              <a:rPr lang="zh-TW" altLang="en-US" dirty="0"/>
              <a:t>將這些 </a:t>
            </a:r>
            <a:r>
              <a:rPr lang="en-US" dirty="0"/>
              <a:t>local affine regions </a:t>
            </a:r>
            <a:r>
              <a:rPr lang="zh-TW" altLang="en-US" dirty="0"/>
              <a:t>重新投影變成矩形，並與描述器 </a:t>
            </a:r>
            <a:r>
              <a:rPr lang="en-US" altLang="zh-TW" dirty="0"/>
              <a:t>(descriptor)</a:t>
            </a:r>
            <a:r>
              <a:rPr lang="zh-TW" altLang="en-US" dirty="0"/>
              <a:t> 比對特徵，接著決定這個物體的分類。</a:t>
            </a:r>
            <a:endParaRPr lang="en-US" dirty="0"/>
          </a:p>
          <a:p>
            <a:pPr marL="0" indent="0">
              <a:buNone/>
            </a:pPr>
            <a:endParaRPr lang="en-US" dirty="0"/>
          </a:p>
          <a:p>
            <a:pPr marL="0" indent="0">
              <a:buNone/>
            </a:pPr>
            <a:r>
              <a:rPr lang="zh-TW" altLang="en-US" dirty="0"/>
              <a:t>局部仿射區域（補丁</a:t>
            </a:r>
            <a:r>
              <a:rPr lang="en-US" altLang="zh-TW" dirty="0"/>
              <a:t>/</a:t>
            </a:r>
            <a:r>
              <a:rPr lang="zh-TW" altLang="en-US" dirty="0"/>
              <a:t> 圖</a:t>
            </a:r>
            <a:r>
              <a:rPr lang="en-US" altLang="zh-TW" dirty="0"/>
              <a:t>6.3(d)</a:t>
            </a:r>
            <a:r>
              <a:rPr lang="zh-TW" altLang="en-US" dirty="0"/>
              <a:t>）重新投射到規範（正方形）框架中，以及其</a:t>
            </a:r>
            <a:r>
              <a:rPr lang="zh-TW" altLang="en-US" b="1" dirty="0"/>
              <a:t>幾何仿射變換也</a:t>
            </a:r>
            <a:r>
              <a:rPr lang="en-US" altLang="zh-TW" b="1" dirty="0"/>
              <a:t>reprojected.</a:t>
            </a:r>
          </a:p>
          <a:p>
            <a:pPr marL="0" indent="0">
              <a:buNone/>
            </a:pPr>
            <a:endParaRPr lang="en-US" b="1" dirty="0"/>
          </a:p>
          <a:p>
            <a:pPr marL="0" indent="0">
              <a:buNone/>
            </a:pPr>
            <a:r>
              <a:rPr lang="zh-TW" altLang="en-US" b="1" dirty="0"/>
              <a:t>在配對和辨識階段，</a:t>
            </a:r>
            <a:r>
              <a:rPr lang="en-US" altLang="zh-TW" b="1" dirty="0"/>
              <a:t>SIFT</a:t>
            </a:r>
            <a:r>
              <a:rPr lang="zh-TW" altLang="en-US" b="1" dirty="0"/>
              <a:t>跟</a:t>
            </a:r>
            <a:r>
              <a:rPr lang="en-US" altLang="zh-TW" b="1" dirty="0"/>
              <a:t>UV</a:t>
            </a:r>
            <a:r>
              <a:rPr lang="zh-TW" altLang="en-US" b="1" dirty="0"/>
              <a:t> </a:t>
            </a:r>
            <a:r>
              <a:rPr lang="en-US" altLang="zh-TW" b="1" dirty="0"/>
              <a:t>Color</a:t>
            </a:r>
            <a:r>
              <a:rPr lang="zh-TW" altLang="en-US" b="1" dirty="0"/>
              <a:t>值方圖會被計算。</a:t>
            </a:r>
            <a:endParaRPr lang="en-US" b="1" dirty="0"/>
          </a:p>
          <a:p>
            <a:pPr marL="0" indent="0">
              <a:buNone/>
            </a:pPr>
            <a:r>
              <a:rPr lang="en-US" b="1" dirty="0"/>
              <a:t>SIFT</a:t>
            </a:r>
            <a:r>
              <a:rPr lang="zh-TW" altLang="en-US" b="0" i="0" dirty="0">
                <a:solidFill>
                  <a:srgbClr val="121212"/>
                </a:solidFill>
                <a:effectLst/>
                <a:latin typeface="-apple-system"/>
              </a:rPr>
              <a:t>可以將圖像數據轉化成與尺寸無關的本地特徵，圖像尺寸、旋轉角度、仿射曲折、視角變化、噪音以及光照變化對該特徵的影響都比較小。</a:t>
            </a:r>
            <a:r>
              <a:rPr lang="en-US" altLang="zh-TW" b="0" i="0" dirty="0">
                <a:solidFill>
                  <a:srgbClr val="121212"/>
                </a:solidFill>
                <a:effectLst/>
                <a:latin typeface="-apple-system"/>
              </a:rPr>
              <a:t>(</a:t>
            </a:r>
            <a:r>
              <a:rPr lang="zh-TW" altLang="en-US" b="0" i="0" dirty="0">
                <a:solidFill>
                  <a:srgbClr val="121212"/>
                </a:solidFill>
                <a:effectLst/>
                <a:latin typeface="-apple-system"/>
              </a:rPr>
              <a:t>第七章</a:t>
            </a:r>
            <a:r>
              <a:rPr lang="en-US" altLang="zh-TW" b="0" i="0" dirty="0">
                <a:solidFill>
                  <a:srgbClr val="121212"/>
                </a:solidFill>
                <a:effectLst/>
                <a:latin typeface="-apple-system"/>
              </a:rPr>
              <a:t>?</a:t>
            </a:r>
            <a:r>
              <a:rPr lang="zh-TW" altLang="en-US" b="0" i="0" dirty="0">
                <a:solidFill>
                  <a:srgbClr val="121212"/>
                </a:solidFill>
                <a:effectLst/>
                <a:latin typeface="-apple-system"/>
              </a:rPr>
              <a:t>提到</a:t>
            </a:r>
            <a:r>
              <a:rPr lang="en-US" altLang="zh-TW" b="0" i="0" dirty="0">
                <a:solidFill>
                  <a:srgbClr val="121212"/>
                </a:solidFill>
                <a:effectLst/>
                <a:latin typeface="-apple-system"/>
              </a:rPr>
              <a:t>)</a:t>
            </a:r>
            <a:endParaRPr lang="en-US"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20</a:t>
            </a:fld>
            <a:endParaRPr kumimoji="1" lang="zh-TW" altLang="en-US"/>
          </a:p>
        </p:txBody>
      </p:sp>
    </p:spTree>
    <p:extLst>
      <p:ext uri="{BB962C8B-B14F-4D97-AF65-F5344CB8AC3E}">
        <p14:creationId xmlns:p14="http://schemas.microsoft.com/office/powerpoint/2010/main" val="1374135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21</a:t>
            </a:fld>
            <a:endParaRPr lang="zh-TW" altLang="en-US"/>
          </a:p>
        </p:txBody>
      </p:sp>
    </p:spTree>
    <p:extLst>
      <p:ext uri="{BB962C8B-B14F-4D97-AF65-F5344CB8AC3E}">
        <p14:creationId xmlns:p14="http://schemas.microsoft.com/office/powerpoint/2010/main" val="2467409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6.2.1</a:t>
            </a:r>
            <a:r>
              <a:rPr lang="zh-TW" altLang="en-US" dirty="0"/>
              <a:t> 基於特徵的方法</a:t>
            </a:r>
            <a:endParaRPr lang="en-US" altLang="zh-TW" dirty="0"/>
          </a:p>
          <a:p>
            <a:r>
              <a:rPr lang="en-US" altLang="zh-TW" dirty="0"/>
              <a:t>6.2.2</a:t>
            </a:r>
            <a:r>
              <a:rPr lang="zh-TW" altLang="en-US" dirty="0"/>
              <a:t> 深度網路</a:t>
            </a:r>
            <a:endParaRPr lang="en-US" altLang="zh-TW" dirty="0"/>
          </a:p>
          <a:p>
            <a:r>
              <a:rPr lang="en-US" altLang="zh-TW" dirty="0"/>
              <a:t>6.2.3</a:t>
            </a:r>
            <a:r>
              <a:rPr lang="zh-TW" altLang="en-US" dirty="0"/>
              <a:t> 應用：視覺相似度搜索</a:t>
            </a:r>
            <a:endParaRPr lang="en-US" altLang="zh-TW" dirty="0"/>
          </a:p>
          <a:p>
            <a:r>
              <a:rPr lang="en-US" altLang="zh-TW" dirty="0"/>
              <a:t>6.2.4</a:t>
            </a:r>
            <a:r>
              <a:rPr lang="zh-TW" altLang="en-US" dirty="0"/>
              <a:t> 臉部辨識</a:t>
            </a:r>
            <a:endParaRPr lang="en-US" altLang="zh-TW" dirty="0"/>
          </a:p>
          <a:p>
            <a:endParaRPr lang="en-US" altLang="zh-TW" dirty="0"/>
          </a:p>
          <a:p>
            <a:r>
              <a:rPr lang="en-US" altLang="zh-TW" dirty="0"/>
              <a:t>---</a:t>
            </a:r>
          </a:p>
          <a:p>
            <a:r>
              <a:rPr lang="zh-TW" altLang="en-US" dirty="0"/>
              <a:t>和剛剛的</a:t>
            </a:r>
            <a:r>
              <a:rPr lang="en-US" altLang="zh-TW" dirty="0"/>
              <a:t>instance recognition</a:t>
            </a:r>
            <a:r>
              <a:rPr lang="zh-TW" altLang="en-US" dirty="0"/>
              <a:t>相比，最大的差別在於它不是辨識出某個已知形狀的物體，而是去歸納它所找出的物件是屬於已知的哪一</a:t>
            </a:r>
            <a:r>
              <a:rPr lang="en-US" altLang="zh-TW" dirty="0"/>
              <a:t>”</a:t>
            </a:r>
            <a:r>
              <a:rPr lang="zh-TW" altLang="en-US" dirty="0"/>
              <a:t>類別</a:t>
            </a:r>
            <a:r>
              <a:rPr lang="en-US" altLang="zh-TW" dirty="0"/>
              <a:t>”</a:t>
            </a:r>
            <a:r>
              <a:rPr lang="zh-TW" altLang="en-US" dirty="0"/>
              <a:t>物件</a:t>
            </a:r>
            <a:endParaRPr lang="en-US" altLang="zh-TW" dirty="0"/>
          </a:p>
          <a:p>
            <a:r>
              <a:rPr lang="zh-TW" altLang="en-US" dirty="0"/>
              <a:t>有可能同一類的物件之間會有很大的形態上的差異，相對</a:t>
            </a:r>
            <a:r>
              <a:rPr lang="en-US" altLang="zh-TW" dirty="0"/>
              <a:t>instance</a:t>
            </a:r>
            <a:r>
              <a:rPr lang="zh-TW" altLang="en-US" dirty="0"/>
              <a:t> </a:t>
            </a:r>
            <a:r>
              <a:rPr lang="en-US" altLang="zh-TW" dirty="0"/>
              <a:t>recognition</a:t>
            </a:r>
            <a:r>
              <a:rPr lang="zh-TW" altLang="en-US" dirty="0"/>
              <a:t>來說難度更高了。</a:t>
            </a:r>
            <a:endParaRPr lang="en-US" altLang="zh-TW" dirty="0"/>
          </a:p>
          <a:p>
            <a:r>
              <a:rPr lang="zh-TW" altLang="en-US" dirty="0"/>
              <a:t>圖 </a:t>
            </a:r>
            <a:r>
              <a:rPr lang="en-US" altLang="zh-TW" dirty="0"/>
              <a:t>(</a:t>
            </a:r>
            <a:r>
              <a:rPr lang="zh-TW" altLang="en-US" dirty="0"/>
              <a:t>照列順序</a:t>
            </a:r>
            <a:r>
              <a:rPr lang="en-US" altLang="zh-TW" dirty="0"/>
              <a:t>)</a:t>
            </a:r>
          </a:p>
          <a:p>
            <a:r>
              <a:rPr lang="en-US" altLang="zh-TW" dirty="0"/>
              <a:t>-</a:t>
            </a:r>
            <a:r>
              <a:rPr lang="zh-TW" altLang="en-US" dirty="0"/>
              <a:t> 腳踏車</a:t>
            </a:r>
            <a:endParaRPr lang="en-US" altLang="zh-TW" dirty="0"/>
          </a:p>
          <a:p>
            <a:r>
              <a:rPr lang="en-US" altLang="zh-TW" dirty="0"/>
              <a:t>-</a:t>
            </a:r>
            <a:r>
              <a:rPr lang="zh-TW" altLang="en-US" dirty="0"/>
              <a:t> 書本</a:t>
            </a:r>
            <a:endParaRPr lang="en-US" altLang="zh-TW" dirty="0"/>
          </a:p>
          <a:p>
            <a:r>
              <a:rPr lang="en-US" altLang="zh-TW" dirty="0"/>
              <a:t>-</a:t>
            </a:r>
            <a:r>
              <a:rPr lang="zh-TW" altLang="en-US" dirty="0"/>
              <a:t> 椅子</a:t>
            </a:r>
            <a:endParaRPr lang="en-US" altLang="zh-TW" dirty="0"/>
          </a:p>
          <a:p>
            <a:r>
              <a:rPr lang="en-US" altLang="zh-TW" dirty="0"/>
              <a:t>-</a:t>
            </a:r>
            <a:r>
              <a:rPr lang="zh-TW" altLang="en-US" dirty="0"/>
              <a:t> 電話</a:t>
            </a:r>
            <a:endParaRPr lang="en-US" altLang="zh-TW" dirty="0"/>
          </a:p>
          <a:p>
            <a:r>
              <a:rPr lang="en-US" altLang="zh-TW" dirty="0"/>
              <a:t>-</a:t>
            </a:r>
            <a:r>
              <a:rPr lang="zh-TW" altLang="en-US" dirty="0"/>
              <a:t> 鞋子</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22</a:t>
            </a:fld>
            <a:endParaRPr kumimoji="1" lang="zh-TW" altLang="en-US"/>
          </a:p>
        </p:txBody>
      </p:sp>
    </p:spTree>
    <p:extLst>
      <p:ext uri="{BB962C8B-B14F-4D97-AF65-F5344CB8AC3E}">
        <p14:creationId xmlns:p14="http://schemas.microsoft.com/office/powerpoint/2010/main" val="4227565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panose="02020603050405020304" pitchFamily="18" charset="0"/>
                <a:cs typeface="Times New Roman" panose="02020603050405020304" pitchFamily="18" charset="0"/>
              </a:rPr>
              <a:t>這是兩組被廣泛使用在</a:t>
            </a:r>
            <a:r>
              <a:rPr kumimoji="1" lang="en-US" altLang="zh-TW" dirty="0">
                <a:latin typeface="Times New Roman" panose="02020603050405020304" pitchFamily="18" charset="0"/>
                <a:cs typeface="Times New Roman" panose="02020603050405020304" pitchFamily="18" charset="0"/>
              </a:rPr>
              <a:t>image classification</a:t>
            </a:r>
            <a:r>
              <a:rPr kumimoji="1" lang="zh-TW" altLang="en-US" dirty="0">
                <a:latin typeface="Times New Roman" panose="02020603050405020304" pitchFamily="18" charset="0"/>
                <a:cs typeface="Times New Roman" panose="02020603050405020304" pitchFamily="18" charset="0"/>
              </a:rPr>
              <a:t>的資料集</a:t>
            </a:r>
            <a:endParaRPr kumimoji="1" lang="en-US" altLang="zh-TW"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panose="02020603050405020304" pitchFamily="18" charset="0"/>
                <a:cs typeface="Times New Roman" panose="02020603050405020304" pitchFamily="18" charset="0"/>
              </a:rPr>
              <a:t>左邊這一組是</a:t>
            </a:r>
            <a:r>
              <a:rPr kumimoji="1" lang="en-US" altLang="zh-TW" dirty="0">
                <a:latin typeface="Times New Roman" panose="02020603050405020304" pitchFamily="18" charset="0"/>
                <a:cs typeface="Times New Roman" panose="02020603050405020304" pitchFamily="18" charset="0"/>
              </a:rPr>
              <a:t>Pascal VOC</a:t>
            </a:r>
            <a:r>
              <a:rPr kumimoji="1" lang="zh-TW" altLang="en-US" dirty="0">
                <a:latin typeface="Times New Roman" panose="02020603050405020304" pitchFamily="18" charset="0"/>
                <a:cs typeface="Times New Roman" panose="02020603050405020304" pitchFamily="18" charset="0"/>
              </a:rPr>
              <a:t> </a:t>
            </a:r>
            <a:endParaRPr kumimoji="1" lang="en-US" altLang="zh-TW"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panose="02020603050405020304" pitchFamily="18" charset="0"/>
                <a:cs typeface="Times New Roman" panose="02020603050405020304" pitchFamily="18" charset="0"/>
              </a:rPr>
              <a:t>右邊這一組是</a:t>
            </a:r>
            <a:r>
              <a:rPr kumimoji="1" lang="en-US" altLang="zh-TW" dirty="0">
                <a:latin typeface="Times New Roman" panose="02020603050405020304" pitchFamily="18" charset="0"/>
                <a:cs typeface="Times New Roman" panose="02020603050405020304" pitchFamily="18" charset="0"/>
              </a:rPr>
              <a:t>ImageNet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panose="02020603050405020304" pitchFamily="18" charset="0"/>
                <a:cs typeface="Times New Roman" panose="02020603050405020304" pitchFamily="18" charset="0"/>
              </a:rPr>
              <a:t>在</a:t>
            </a:r>
            <a:r>
              <a:rPr kumimoji="1" lang="en-US" altLang="zh-TW" dirty="0">
                <a:latin typeface="Times New Roman" panose="02020603050405020304" pitchFamily="18" charset="0"/>
                <a:cs typeface="Times New Roman" panose="02020603050405020304" pitchFamily="18" charset="0"/>
              </a:rPr>
              <a:t>Pascal</a:t>
            </a:r>
            <a:r>
              <a:rPr kumimoji="1" lang="zh-TW" altLang="en-US" dirty="0">
                <a:latin typeface="Times New Roman" panose="02020603050405020304" pitchFamily="18" charset="0"/>
                <a:cs typeface="Times New Roman" panose="02020603050405020304" pitchFamily="18" charset="0"/>
              </a:rPr>
              <a:t>中同一組類別的，在右邊的</a:t>
            </a:r>
            <a:r>
              <a:rPr kumimoji="1" lang="en-US" altLang="zh-TW" dirty="0">
                <a:latin typeface="Times New Roman" panose="02020603050405020304" pitchFamily="18" charset="0"/>
                <a:cs typeface="Times New Roman" panose="02020603050405020304" pitchFamily="18" charset="0"/>
              </a:rPr>
              <a:t>ILSVRC</a:t>
            </a:r>
            <a:r>
              <a:rPr kumimoji="1" lang="zh-TW" altLang="en-US" dirty="0">
                <a:latin typeface="Times New Roman" panose="02020603050405020304" pitchFamily="18" charset="0"/>
                <a:cs typeface="Times New Roman" panose="02020603050405020304" pitchFamily="18" charset="0"/>
              </a:rPr>
              <a:t>又下分的更詳細了。</a:t>
            </a:r>
            <a:endParaRPr kumimoji="1" lang="en-US" altLang="zh-TW"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panose="02020603050405020304" pitchFamily="18" charset="0"/>
                <a:cs typeface="Times New Roman" panose="02020603050405020304" pitchFamily="18" charset="0"/>
              </a:rPr>
              <a:t>暹羅貓</a:t>
            </a:r>
            <a:endParaRPr kumimoji="1" lang="en-US" altLang="zh-TW"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panose="02020603050405020304" pitchFamily="18" charset="0"/>
                <a:cs typeface="Times New Roman" panose="02020603050405020304" pitchFamily="18" charset="0"/>
              </a:rPr>
              <a:t>虎斑貓</a:t>
            </a:r>
            <a:endParaRPr kumimoji="1" lang="en-US" altLang="zh-TW"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panose="02020603050405020304" pitchFamily="18" charset="0"/>
                <a:cs typeface="Times New Roman" panose="02020603050405020304" pitchFamily="18" charset="0"/>
              </a:rPr>
              <a:t>山貓</a:t>
            </a:r>
            <a:endParaRPr kumimoji="1" lang="en-US" altLang="zh-TW"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panose="02020603050405020304" pitchFamily="18" charset="0"/>
                <a:cs typeface="Times New Roman" panose="02020603050405020304" pitchFamily="18" charset="0"/>
              </a:rPr>
              <a:t>斑點狗</a:t>
            </a:r>
            <a:endParaRPr kumimoji="1" lang="en-US" altLang="zh-TW"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panose="02020603050405020304" pitchFamily="18" charset="0"/>
                <a:cs typeface="Times New Roman" panose="02020603050405020304" pitchFamily="18" charset="0"/>
              </a:rPr>
              <a:t>荷蘭師毛犬</a:t>
            </a:r>
            <a:endParaRPr kumimoji="1" lang="en-US" altLang="zh-TW"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panose="02020603050405020304" pitchFamily="18" charset="0"/>
                <a:cs typeface="Times New Roman" panose="02020603050405020304" pitchFamily="18" charset="0"/>
              </a:rPr>
              <a:t>迷你雪瑞納</a:t>
            </a:r>
            <a:endParaRPr kumimoji="1" lang="en-US" altLang="zh-TW"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panose="02020603050405020304" pitchFamily="18" charset="0"/>
                <a:cs typeface="Times New Roman" panose="02020603050405020304" pitchFamily="18" charset="0"/>
              </a:rPr>
              <a:t>雪瑞納</a:t>
            </a:r>
            <a:endParaRPr kumimoji="1" lang="en-US" altLang="zh-TW">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TW" altLang="en-US" dirty="0">
              <a:latin typeface="Times New Roman" panose="02020603050405020304" pitchFamily="18" charset="0"/>
              <a:cs typeface="Times New Roman" panose="02020603050405020304" pitchFamily="18"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23</a:t>
            </a:fld>
            <a:endParaRPr kumimoji="1" lang="zh-TW" altLang="en-US"/>
          </a:p>
        </p:txBody>
      </p:sp>
    </p:spTree>
    <p:extLst>
      <p:ext uri="{BB962C8B-B14F-4D97-AF65-F5344CB8AC3E}">
        <p14:creationId xmlns:p14="http://schemas.microsoft.com/office/powerpoint/2010/main" val="309429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t>課本上是寫</a:t>
            </a:r>
            <a:r>
              <a:rPr lang="en-US" altLang="zh-TW" baseline="0" dirty="0"/>
              <a:t>bag of words</a:t>
            </a:r>
            <a:r>
              <a:rPr lang="zh-TW" altLang="en-US" baseline="0" dirty="0"/>
              <a:t>，這個詞實際比較常應用在</a:t>
            </a:r>
            <a:r>
              <a:rPr lang="en-US" altLang="zh-TW" baseline="0" dirty="0"/>
              <a:t>NLP</a:t>
            </a:r>
            <a:r>
              <a:rPr lang="zh-TW" altLang="en-US" baseline="0" dirty="0"/>
              <a:t>，我們可以把它想成</a:t>
            </a:r>
            <a:r>
              <a:rPr lang="en-US" altLang="zh-TW" baseline="0" dirty="0"/>
              <a:t>bag of features / bag of </a:t>
            </a:r>
            <a:r>
              <a:rPr lang="en-US" altLang="zh-TW" baseline="0" dirty="0" err="1"/>
              <a:t>keypoints</a:t>
            </a:r>
            <a:r>
              <a:rPr lang="zh-TW" altLang="en-US" baseline="0" dirty="0"/>
              <a:t>就好。</a:t>
            </a:r>
            <a:endParaRPr lang="en-US" altLang="zh-TW" baseline="0" dirty="0"/>
          </a:p>
          <a:p>
            <a:r>
              <a:rPr lang="en-US" altLang="zh-TW" dirty="0"/>
              <a:t>---</a:t>
            </a:r>
          </a:p>
          <a:p>
            <a:endParaRPr lang="en-US" altLang="zh-TW" dirty="0"/>
          </a:p>
          <a:p>
            <a:r>
              <a:rPr lang="zh-TW" altLang="en-US" dirty="0"/>
              <a:t>特徵首先會先在</a:t>
            </a:r>
            <a:r>
              <a:rPr lang="en-US" altLang="zh-TW" dirty="0" err="1"/>
              <a:t>keypoints</a:t>
            </a:r>
            <a:r>
              <a:rPr lang="en-US" altLang="zh-TW" dirty="0"/>
              <a:t>/key-patch</a:t>
            </a:r>
            <a:r>
              <a:rPr lang="zh-TW" altLang="en-US" dirty="0"/>
              <a:t>處被提取，</a:t>
            </a:r>
            <a:endParaRPr lang="en-US" altLang="zh-TW" dirty="0"/>
          </a:p>
          <a:p>
            <a:r>
              <a:rPr lang="zh-TW" altLang="en-US" dirty="0"/>
              <a:t>然後量化來得到  在已學到的</a:t>
            </a:r>
            <a:r>
              <a:rPr lang="en-US" altLang="zh-TW" dirty="0"/>
              <a:t>visual words</a:t>
            </a:r>
            <a:r>
              <a:rPr lang="zh-TW" altLang="en-US" dirty="0"/>
              <a:t>視覺詞</a:t>
            </a:r>
            <a:r>
              <a:rPr lang="en-US" altLang="zh-TW" dirty="0"/>
              <a:t>(</a:t>
            </a:r>
            <a:r>
              <a:rPr lang="zh-TW" altLang="en-US" dirty="0"/>
              <a:t>這裡可以想成</a:t>
            </a:r>
            <a:r>
              <a:rPr lang="en-US" altLang="zh-TW" dirty="0"/>
              <a:t>feature cluster center</a:t>
            </a:r>
            <a:r>
              <a:rPr lang="zh-TW" altLang="en-US" dirty="0"/>
              <a:t>特徵聚類中心</a:t>
            </a:r>
            <a:r>
              <a:rPr lang="en-US" altLang="zh-TW" dirty="0"/>
              <a:t>)</a:t>
            </a:r>
            <a:r>
              <a:rPr lang="zh-TW" altLang="en-US" dirty="0"/>
              <a:t>上的直方圖分布</a:t>
            </a:r>
            <a:endParaRPr lang="en-US" altLang="zh-TW" dirty="0"/>
          </a:p>
          <a:p>
            <a:endParaRPr lang="en-US" altLang="zh-TW" dirty="0"/>
          </a:p>
          <a:p>
            <a:r>
              <a:rPr lang="zh-TW" altLang="en-US" dirty="0"/>
              <a:t>這個特徵分布直方圖是用於 利用</a:t>
            </a:r>
            <a:r>
              <a:rPr lang="en-US" altLang="zh-TW" dirty="0"/>
              <a:t>classification algorithm</a:t>
            </a:r>
            <a:r>
              <a:rPr lang="zh-TW" altLang="en-US" dirty="0"/>
              <a:t>來學習</a:t>
            </a:r>
            <a:r>
              <a:rPr lang="en-US" altLang="zh-TW" dirty="0"/>
              <a:t>decision surface</a:t>
            </a:r>
            <a:r>
              <a:rPr lang="zh-TW" altLang="en-US" dirty="0"/>
              <a:t>，就像是</a:t>
            </a:r>
            <a:r>
              <a:rPr lang="en-US" altLang="zh-TW" dirty="0"/>
              <a:t>SVM(</a:t>
            </a:r>
            <a:r>
              <a:rPr lang="zh-TW" altLang="en-US" baseline="0" dirty="0"/>
              <a:t>支持向量機</a:t>
            </a:r>
            <a:r>
              <a:rPr lang="en-US" altLang="zh-TW" baseline="0" dirty="0"/>
              <a:t>)</a:t>
            </a:r>
            <a:r>
              <a:rPr lang="zh-TW" altLang="en-US" baseline="0" dirty="0"/>
              <a:t>。</a:t>
            </a:r>
            <a:endParaRPr lang="en-US" altLang="zh-TW"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簡單的在 </a:t>
            </a:r>
            <a:r>
              <a:rPr lang="en-US" altLang="zh-TW" dirty="0"/>
              <a:t>testing image </a:t>
            </a:r>
            <a:r>
              <a:rPr lang="zh-TW" altLang="en-US" dirty="0"/>
              <a:t>中計算 </a:t>
            </a:r>
            <a:r>
              <a:rPr lang="en-US" altLang="zh-TW" dirty="0"/>
              <a:t>visual words</a:t>
            </a:r>
            <a:r>
              <a:rPr lang="zh-TW" altLang="en-US" dirty="0"/>
              <a:t>的分布並將此分布與</a:t>
            </a:r>
            <a:r>
              <a:rPr lang="en-US" altLang="zh-TW" dirty="0"/>
              <a:t>training</a:t>
            </a:r>
            <a:r>
              <a:rPr lang="en-US" altLang="zh-TW" baseline="0" dirty="0"/>
              <a:t> image</a:t>
            </a:r>
            <a:r>
              <a:rPr lang="zh-TW" altLang="en-US" baseline="0" dirty="0"/>
              <a:t>中的分布做比較</a:t>
            </a:r>
            <a:endParaRPr lang="en-US" altLang="zh-TW" dirty="0"/>
          </a:p>
          <a:p>
            <a:endParaRPr lang="en-US" altLang="zh-TW" baseline="0" dirty="0"/>
          </a:p>
          <a:p>
            <a:r>
              <a:rPr lang="zh-TW" altLang="en-US" baseline="0" dirty="0"/>
              <a:t>詳細的在第七章第一節有說明。</a:t>
            </a:r>
            <a:endParaRPr lang="en-US" alt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t>簡單來說就是，</a:t>
            </a:r>
            <a:endParaRPr lang="en-US" alt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t>先把</a:t>
            </a:r>
            <a:r>
              <a:rPr lang="en-US" altLang="zh-TW" baseline="0" dirty="0"/>
              <a:t>training dataset</a:t>
            </a:r>
            <a:r>
              <a:rPr lang="zh-TW" altLang="en-US" baseline="0" dirty="0"/>
              <a:t>中每個影像提取特徵，小片分類成</a:t>
            </a:r>
            <a:r>
              <a:rPr lang="en-US" altLang="zh-TW" baseline="0" dirty="0"/>
              <a:t>n</a:t>
            </a:r>
            <a:r>
              <a:rPr lang="zh-TW" altLang="en-US" baseline="0" dirty="0"/>
              <a:t>個類別；</a:t>
            </a:r>
            <a:endParaRPr lang="en-US" altLang="zh-TW"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t>再將</a:t>
            </a:r>
            <a:r>
              <a:rPr lang="en-US" altLang="zh-TW" baseline="0" dirty="0"/>
              <a:t>testing image</a:t>
            </a:r>
            <a:r>
              <a:rPr lang="zh-TW" altLang="en-US" baseline="0" dirty="0"/>
              <a:t>提取特徵</a:t>
            </a:r>
            <a:r>
              <a:rPr lang="en-US" altLang="zh-TW" baseline="0" dirty="0"/>
              <a:t>,</a:t>
            </a:r>
            <a:r>
              <a:rPr lang="zh-TW" altLang="en-US" baseline="0" dirty="0"/>
              <a:t>並比較與</a:t>
            </a:r>
            <a:r>
              <a:rPr lang="en-US" altLang="zh-TW" baseline="0" dirty="0"/>
              <a:t>training</a:t>
            </a:r>
            <a:r>
              <a:rPr lang="zh-TW" altLang="en-US" baseline="0" dirty="0"/>
              <a:t> </a:t>
            </a:r>
            <a:r>
              <a:rPr lang="en-US" altLang="zh-TW" baseline="0" dirty="0"/>
              <a:t>images</a:t>
            </a:r>
            <a:r>
              <a:rPr lang="zh-TW" altLang="en-US" baseline="0" dirty="0"/>
              <a:t>中的哪個類別成分相近。</a:t>
            </a:r>
            <a:endParaRPr lang="en-US" altLang="zh-TW" baseline="0" dirty="0"/>
          </a:p>
          <a:p>
            <a:endParaRPr lang="en-US" altLang="zh-TW" baseline="0" dirty="0"/>
          </a:p>
          <a:p>
            <a:r>
              <a:rPr lang="en-US" altLang="zh-TW" baseline="0" dirty="0"/>
              <a:t>---</a:t>
            </a:r>
          </a:p>
          <a:p>
            <a:endParaRPr lang="en-US" altLang="zh-TW" baseline="0" dirty="0"/>
          </a:p>
          <a:p>
            <a:r>
              <a:rPr lang="zh-TW" altLang="en-US" baseline="0" dirty="0"/>
              <a:t>跟</a:t>
            </a:r>
            <a:r>
              <a:rPr lang="en-US" altLang="zh-TW" baseline="0" dirty="0"/>
              <a:t>instance</a:t>
            </a:r>
            <a:r>
              <a:rPr lang="zh-TW" altLang="en-US" baseline="0" dirty="0"/>
              <a:t> </a:t>
            </a:r>
            <a:r>
              <a:rPr lang="en-US" altLang="zh-TW" baseline="0" dirty="0"/>
              <a:t>recognition(6.1)</a:t>
            </a:r>
            <a:r>
              <a:rPr lang="zh-TW" altLang="en-US" baseline="0" dirty="0"/>
              <a:t>不一樣的是，他沒有幾何驗證的階段，</a:t>
            </a:r>
            <a:endParaRPr lang="en-US" altLang="zh-TW" baseline="0" dirty="0"/>
          </a:p>
          <a:p>
            <a:r>
              <a:rPr lang="zh-TW" altLang="en-US" baseline="0" dirty="0"/>
              <a:t>因為就像剛剛說到的，同一個分類裡的東西可能也會有很小的空間關聯性。</a:t>
            </a:r>
            <a:r>
              <a:rPr lang="en-US" altLang="zh-TW" baseline="0" dirty="0"/>
              <a:t>(few spatial arrangement)</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24</a:t>
            </a:fld>
            <a:endParaRPr kumimoji="1" lang="zh-TW" altLang="en-US"/>
          </a:p>
        </p:txBody>
      </p:sp>
    </p:spTree>
    <p:extLst>
      <p:ext uri="{BB962C8B-B14F-4D97-AF65-F5344CB8AC3E}">
        <p14:creationId xmlns:p14="http://schemas.microsoft.com/office/powerpoint/2010/main" val="3139144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Part-based </a:t>
            </a:r>
            <a:r>
              <a:rPr lang="zh-TW" altLang="en-US" dirty="0"/>
              <a:t>模型是 </a:t>
            </a:r>
            <a:r>
              <a:rPr lang="en-US" altLang="zh-TW" dirty="0"/>
              <a:t>feature-based method</a:t>
            </a:r>
            <a:r>
              <a:rPr lang="zh-TW" altLang="en-US" dirty="0"/>
              <a:t>中很常見的一種方法</a:t>
            </a:r>
            <a:endParaRPr lang="en-US" altLang="zh-TW" dirty="0"/>
          </a:p>
          <a:p>
            <a:r>
              <a:rPr lang="zh-TW" altLang="en-US" dirty="0"/>
              <a:t>經常使用在</a:t>
            </a:r>
            <a:r>
              <a:rPr lang="en-US" altLang="zh-TW" dirty="0"/>
              <a:t>face recognition</a:t>
            </a:r>
            <a:r>
              <a:rPr lang="zh-TW" altLang="en-US" dirty="0"/>
              <a:t> </a:t>
            </a:r>
            <a:r>
              <a:rPr lang="en-US" altLang="zh-TW" dirty="0"/>
              <a:t>(Section 6.2.4)</a:t>
            </a:r>
            <a:r>
              <a:rPr lang="zh-TW" altLang="en-US" dirty="0"/>
              <a:t>、</a:t>
            </a:r>
            <a:r>
              <a:rPr lang="en-US" altLang="zh-TW" dirty="0"/>
              <a:t>pedestrian detection (Section 6.3.2)</a:t>
            </a:r>
            <a:r>
              <a:rPr lang="zh-TW" altLang="en-US" dirty="0"/>
              <a:t>、還有</a:t>
            </a:r>
            <a:r>
              <a:rPr lang="en-US" altLang="zh-TW" dirty="0"/>
              <a:t>pose estimation (Section 6.4.5)</a:t>
            </a:r>
            <a:r>
              <a:rPr lang="zh-TW" altLang="en-US" dirty="0"/>
              <a:t>。</a:t>
            </a:r>
            <a:endParaRPr lang="en-US" altLang="zh-TW" dirty="0"/>
          </a:p>
          <a:p>
            <a:r>
              <a:rPr lang="en-US" altLang="zh-TW" dirty="0"/>
              <a:t>---</a:t>
            </a:r>
          </a:p>
          <a:p>
            <a:r>
              <a:rPr lang="zh-TW" altLang="en-US" dirty="0"/>
              <a:t>使用 </a:t>
            </a:r>
            <a:r>
              <a:rPr lang="en-US" altLang="zh-TW" dirty="0"/>
              <a:t>pictorial structures(</a:t>
            </a:r>
            <a:r>
              <a:rPr lang="zh-TW" altLang="en-US" dirty="0"/>
              <a:t>圖像結構</a:t>
            </a:r>
            <a:r>
              <a:rPr lang="en-US" altLang="zh-TW" dirty="0"/>
              <a:t>) </a:t>
            </a:r>
            <a:r>
              <a:rPr lang="zh-TW" altLang="en-US" dirty="0"/>
              <a:t>來 </a:t>
            </a:r>
            <a:r>
              <a:rPr lang="en-US" altLang="zh-TW" dirty="0"/>
              <a:t>locate(</a:t>
            </a:r>
            <a:r>
              <a:rPr lang="zh-TW" altLang="en-US" dirty="0"/>
              <a:t>定位</a:t>
            </a:r>
            <a:r>
              <a:rPr lang="en-US" altLang="zh-TW" dirty="0"/>
              <a:t>)</a:t>
            </a:r>
            <a:r>
              <a:rPr lang="zh-TW" altLang="en-US" dirty="0"/>
              <a:t> 和 </a:t>
            </a:r>
            <a:r>
              <a:rPr lang="en-US" altLang="zh-TW" dirty="0"/>
              <a:t>track(</a:t>
            </a:r>
            <a:r>
              <a:rPr lang="zh-TW" altLang="en-US" dirty="0"/>
              <a:t>追蹤</a:t>
            </a:r>
            <a:r>
              <a:rPr lang="en-US" altLang="zh-TW" dirty="0"/>
              <a:t>)</a:t>
            </a:r>
            <a:r>
              <a:rPr lang="zh-TW" altLang="en-US" dirty="0"/>
              <a:t> 一個人，</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t>舉個例子，就像我們前面提到的這張圖</a:t>
            </a:r>
            <a:r>
              <a:rPr lang="en-US" altLang="zh-TW" baseline="0" dirty="0"/>
              <a:t>(</a:t>
            </a:r>
            <a:r>
              <a:rPr lang="zh-TW" altLang="en-US" baseline="0" dirty="0"/>
              <a:t>下一頁</a:t>
            </a:r>
            <a:r>
              <a:rPr lang="en-US" altLang="zh-TW" baseline="0" dirty="0"/>
              <a:t>)(</a:t>
            </a:r>
            <a:r>
              <a:rPr lang="zh-TW" altLang="en-US" baseline="0" dirty="0"/>
              <a:t>記得回這一頁</a:t>
            </a:r>
            <a:r>
              <a:rPr lang="en-US" altLang="zh-TW" baseline="0" dirty="0"/>
              <a:t>!!</a:t>
            </a:r>
            <a:r>
              <a:rPr lang="zh-TW" altLang="en-US" baseline="0" dirty="0"/>
              <a:t>ˋˇˊ</a:t>
            </a:r>
            <a:r>
              <a:rPr lang="en-US" altLang="zh-TW" baseline="0" dirty="0"/>
              <a:t>)</a:t>
            </a:r>
          </a:p>
          <a:p>
            <a:endParaRPr lang="en-US" altLang="zh-TW" dirty="0"/>
          </a:p>
          <a:p>
            <a:r>
              <a:rPr lang="zh-TW" altLang="en-US" dirty="0"/>
              <a:t>附圖這個結構是由</a:t>
            </a:r>
            <a:r>
              <a:rPr lang="en-US" altLang="zh-TW" dirty="0"/>
              <a:t>articulated</a:t>
            </a:r>
            <a:r>
              <a:rPr lang="zh-TW" altLang="en-US" dirty="0"/>
              <a:t>鉸接式矩形身體部位</a:t>
            </a:r>
            <a:r>
              <a:rPr lang="en-US" altLang="zh-TW" dirty="0"/>
              <a:t>(</a:t>
            </a:r>
            <a:r>
              <a:rPr lang="zh-TW" altLang="en-US" dirty="0"/>
              <a:t>軀幹</a:t>
            </a:r>
            <a:r>
              <a:rPr lang="en-US" altLang="zh-TW" dirty="0"/>
              <a:t>, </a:t>
            </a:r>
            <a:r>
              <a:rPr lang="zh-TW" altLang="en-US" dirty="0"/>
              <a:t>頭</a:t>
            </a:r>
            <a:r>
              <a:rPr lang="en-US" altLang="zh-TW" dirty="0"/>
              <a:t>, </a:t>
            </a:r>
            <a:r>
              <a:rPr lang="zh-TW" altLang="en-US" dirty="0"/>
              <a:t>四肢</a:t>
            </a:r>
            <a:r>
              <a:rPr lang="en-US" altLang="zh-TW" dirty="0"/>
              <a:t>)</a:t>
            </a:r>
            <a:r>
              <a:rPr lang="zh-TW" altLang="en-US" dirty="0"/>
              <a:t>連結在</a:t>
            </a:r>
            <a:r>
              <a:rPr lang="en-US" altLang="zh-TW" dirty="0"/>
              <a:t>tree topology</a:t>
            </a:r>
            <a:r>
              <a:rPr lang="zh-TW" altLang="en-US" dirty="0"/>
              <a:t>樹形拓撲</a:t>
            </a:r>
            <a:r>
              <a:rPr lang="en-US" altLang="zh-TW" dirty="0"/>
              <a:t>,</a:t>
            </a:r>
            <a:r>
              <a:rPr lang="en-US" altLang="zh-TW" baseline="0" dirty="0"/>
              <a:t> </a:t>
            </a:r>
            <a:r>
              <a:rPr lang="zh-TW" altLang="en-US" baseline="0" dirty="0"/>
              <a:t>就是</a:t>
            </a:r>
            <a:r>
              <a:rPr lang="en-US" altLang="zh-TW" baseline="0" dirty="0"/>
              <a:t>encode</a:t>
            </a:r>
            <a:r>
              <a:rPr lang="zh-TW" altLang="en-US" baseline="0" dirty="0"/>
              <a:t>相對的每個部分的 </a:t>
            </a:r>
            <a:r>
              <a:rPr lang="en-US" altLang="zh-TW" b="1" baseline="0" dirty="0"/>
              <a:t>positions</a:t>
            </a:r>
            <a:r>
              <a:rPr lang="zh-TW" altLang="en-US" b="1" baseline="0" dirty="0"/>
              <a:t>位置 </a:t>
            </a:r>
            <a:r>
              <a:rPr lang="zh-TW" altLang="en-US" baseline="0" dirty="0"/>
              <a:t>和 </a:t>
            </a:r>
            <a:r>
              <a:rPr lang="en-US" altLang="zh-TW" b="1" baseline="0" dirty="0"/>
              <a:t>orientations</a:t>
            </a:r>
            <a:r>
              <a:rPr lang="zh-TW" altLang="en-US" b="1" baseline="0" dirty="0"/>
              <a:t>方向。</a:t>
            </a:r>
            <a:endParaRPr lang="en-US" altLang="zh-TW" b="1" baseline="0" dirty="0"/>
          </a:p>
          <a:p>
            <a:endParaRPr lang="en-US" altLang="zh-TW" b="1" baseline="0" dirty="0"/>
          </a:p>
          <a:p>
            <a:r>
              <a:rPr lang="zh-TW" altLang="en-US" baseline="0" dirty="0"/>
              <a:t>為了</a:t>
            </a:r>
            <a:r>
              <a:rPr lang="en-US" altLang="zh-TW" baseline="0" dirty="0"/>
              <a:t>fit</a:t>
            </a:r>
            <a:r>
              <a:rPr lang="zh-TW" altLang="en-US" baseline="0" dirty="0"/>
              <a:t>一個</a:t>
            </a:r>
            <a:r>
              <a:rPr lang="en-US" altLang="zh-TW" baseline="0" dirty="0"/>
              <a:t>pictorial structure</a:t>
            </a:r>
            <a:r>
              <a:rPr lang="zh-TW" altLang="en-US" baseline="0" dirty="0"/>
              <a:t>，一個</a:t>
            </a:r>
            <a:r>
              <a:rPr lang="en-US" altLang="zh-TW" baseline="0" dirty="0"/>
              <a:t>binary</a:t>
            </a:r>
            <a:r>
              <a:rPr lang="zh-TW" altLang="en-US" baseline="0" dirty="0"/>
              <a:t>輪廓影像首先要使用 </a:t>
            </a:r>
            <a:r>
              <a:rPr lang="en-US" altLang="zh-TW" baseline="0" dirty="0"/>
              <a:t>background subtraction(</a:t>
            </a:r>
            <a:r>
              <a:rPr lang="zh-TW" altLang="en-US" baseline="0" dirty="0"/>
              <a:t>背景相減</a:t>
            </a:r>
            <a:r>
              <a:rPr lang="en-US" altLang="zh-TW" baseline="0" dirty="0"/>
              <a:t>)</a:t>
            </a:r>
            <a:r>
              <a:rPr lang="zh-TW" altLang="en-US" baseline="0" dirty="0"/>
              <a:t>來計算，</a:t>
            </a:r>
            <a:endParaRPr lang="en-US" altLang="zh-TW" baseline="0" dirty="0"/>
          </a:p>
          <a:p>
            <a:r>
              <a:rPr lang="zh-TW" altLang="en-US" baseline="0" dirty="0"/>
              <a:t>再來就是用這個公式，我們ㄉ目的是最小化</a:t>
            </a:r>
            <a:r>
              <a:rPr lang="en-US" altLang="zh-TW" baseline="0" dirty="0"/>
              <a:t>energy function E</a:t>
            </a:r>
          </a:p>
          <a:p>
            <a:r>
              <a:rPr lang="en-US" altLang="zh-TW" dirty="0"/>
              <a:t>##</a:t>
            </a:r>
            <a:r>
              <a:rPr lang="zh-TW" altLang="en-US" dirty="0"/>
              <a:t> 最小化存在於</a:t>
            </a:r>
            <a:r>
              <a:rPr lang="en-US" altLang="zh-TW" dirty="0"/>
              <a:t>E</a:t>
            </a:r>
            <a:r>
              <a:rPr lang="zh-TW" altLang="en-US" dirty="0"/>
              <a:t>的所有</a:t>
            </a:r>
            <a:r>
              <a:rPr lang="en-US" altLang="zh-TW" dirty="0"/>
              <a:t>part</a:t>
            </a:r>
            <a:r>
              <a:rPr lang="zh-TW" altLang="en-US" dirty="0"/>
              <a:t> </a:t>
            </a:r>
            <a:r>
              <a:rPr lang="en-US" altLang="zh-TW" dirty="0"/>
              <a:t>locations/poses</a:t>
            </a:r>
            <a:r>
              <a:rPr lang="zh-TW" altLang="en-US" dirty="0"/>
              <a:t> 的位能</a:t>
            </a:r>
            <a:r>
              <a:rPr lang="en-US" altLang="zh-TW" dirty="0"/>
              <a:t>{li}</a:t>
            </a:r>
            <a:r>
              <a:rPr lang="zh-TW" altLang="en-US" dirty="0"/>
              <a:t>，以及每個 </a:t>
            </a:r>
            <a:r>
              <a:rPr lang="en-US" altLang="zh-TW" dirty="0"/>
              <a:t>edge</a:t>
            </a:r>
            <a:r>
              <a:rPr lang="zh-TW" altLang="en-US" dirty="0"/>
              <a:t> 的 </a:t>
            </a:r>
            <a:r>
              <a:rPr lang="en-US" altLang="zh-TW" dirty="0"/>
              <a:t>pair of parts(</a:t>
            </a:r>
            <a:r>
              <a:rPr lang="zh-TW" altLang="en-US" dirty="0"/>
              <a:t>幾何關係</a:t>
            </a:r>
            <a:r>
              <a:rPr lang="en-US" altLang="zh-TW" dirty="0"/>
              <a:t>)</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這個能量與</a:t>
            </a:r>
            <a:r>
              <a:rPr lang="en-US" altLang="zh-TW" dirty="0"/>
              <a:t>Markov</a:t>
            </a:r>
            <a:r>
              <a:rPr lang="en-US" altLang="zh-TW" baseline="0" dirty="0"/>
              <a:t> Random Fields</a:t>
            </a:r>
            <a:r>
              <a:rPr lang="zh-TW" altLang="en-US" baseline="0" dirty="0"/>
              <a:t> </a:t>
            </a:r>
            <a:r>
              <a:rPr lang="zh-TW" altLang="en-US" sz="1200" b="0" i="0" kern="1200" dirty="0">
                <a:solidFill>
                  <a:schemeClr val="tx1"/>
                </a:solidFill>
                <a:effectLst/>
                <a:latin typeface="+mn-lt"/>
                <a:ea typeface="+mn-ea"/>
                <a:cs typeface="+mn-cs"/>
              </a:rPr>
              <a:t>馬爾可夫隨機場</a:t>
            </a:r>
            <a:r>
              <a:rPr lang="en-US" altLang="zh-TW" sz="1200" b="0" i="0" kern="1200" baseline="0" dirty="0">
                <a:solidFill>
                  <a:schemeClr val="tx1"/>
                </a:solidFill>
                <a:effectLst/>
                <a:latin typeface="+mn-lt"/>
                <a:ea typeface="+mn-ea"/>
                <a:cs typeface="+mn-cs"/>
              </a:rPr>
              <a:t>(Ch4)</a:t>
            </a:r>
            <a:r>
              <a:rPr lang="zh-TW" altLang="en-US" sz="1200" b="0" i="0" kern="1200" baseline="0" dirty="0">
                <a:solidFill>
                  <a:schemeClr val="tx1"/>
                </a:solidFill>
                <a:effectLst/>
                <a:latin typeface="+mn-lt"/>
                <a:ea typeface="+mn-ea"/>
                <a:cs typeface="+mn-cs"/>
              </a:rPr>
              <a:t> </a:t>
            </a:r>
            <a:r>
              <a:rPr lang="zh-TW" altLang="en-US" baseline="0" dirty="0"/>
              <a:t>有密切相關，</a:t>
            </a:r>
            <a:endParaRPr lang="en-US" altLang="zh-TW"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aseline="0" dirty="0"/>
              <a:t>這個 </a:t>
            </a:r>
            <a:r>
              <a:rPr lang="en-US" altLang="zh-TW" baseline="0" dirty="0"/>
              <a:t>MRF</a:t>
            </a:r>
            <a:r>
              <a:rPr lang="zh-TW" altLang="en-US" baseline="0" dirty="0"/>
              <a:t> 可以被用在 </a:t>
            </a:r>
            <a:r>
              <a:rPr lang="en-US" altLang="zh-TW" baseline="0" dirty="0"/>
              <a:t>probabilistic framework</a:t>
            </a:r>
            <a:r>
              <a:rPr lang="zh-TW" altLang="en-US" baseline="0" dirty="0"/>
              <a:t>機率架構 的</a:t>
            </a:r>
            <a:r>
              <a:rPr lang="en-US" altLang="zh-TW" baseline="0" dirty="0"/>
              <a:t>embed pictorial structure(</a:t>
            </a:r>
            <a:r>
              <a:rPr lang="zh-TW" altLang="en-US" baseline="0" dirty="0"/>
              <a:t>嵌入</a:t>
            </a:r>
            <a:r>
              <a:rPr lang="zh-TW" altLang="en-US" dirty="0"/>
              <a:t>圖像結構</a:t>
            </a:r>
            <a:r>
              <a:rPr lang="en-US" altLang="zh-TW" dirty="0"/>
              <a:t>)</a:t>
            </a:r>
            <a:r>
              <a:rPr lang="zh-TW" altLang="en-US" dirty="0"/>
              <a:t>中</a:t>
            </a:r>
            <a:r>
              <a:rPr lang="en-US" altLang="zh-TW" dirty="0"/>
              <a:t>,</a:t>
            </a:r>
            <a:r>
              <a:rPr lang="zh-TW" altLang="en-US" dirty="0"/>
              <a:t> 這可以使參數可以更容易的被學習。</a:t>
            </a:r>
          </a:p>
          <a:p>
            <a:r>
              <a:rPr lang="en-US" altLang="zh-TW" dirty="0"/>
              <a:t>---</a:t>
            </a:r>
          </a:p>
          <a:p>
            <a:endParaRPr lang="en-US" altLang="zh-TW" dirty="0"/>
          </a:p>
          <a:p>
            <a:r>
              <a:rPr lang="en-US" altLang="zh-TW" b="1" dirty="0"/>
              <a:t>Unary matching potentials Vi(li) </a:t>
            </a:r>
          </a:p>
          <a:p>
            <a:r>
              <a:rPr lang="zh-TW" altLang="en-US" dirty="0"/>
              <a:t>計算每個矩形內</a:t>
            </a:r>
            <a:r>
              <a:rPr lang="en-US" altLang="zh-TW" dirty="0"/>
              <a:t>/</a:t>
            </a:r>
            <a:r>
              <a:rPr lang="zh-TW" altLang="en-US" dirty="0"/>
              <a:t>矩形周圍ㄉ前景</a:t>
            </a:r>
            <a:r>
              <a:rPr lang="en-US" altLang="zh-TW" dirty="0"/>
              <a:t>&amp;</a:t>
            </a:r>
            <a:r>
              <a:rPr lang="zh-TW" altLang="en-US" dirty="0"/>
              <a:t>背景比例。</a:t>
            </a:r>
            <a:endParaRPr lang="en-US" altLang="zh-TW" dirty="0"/>
          </a:p>
          <a:p>
            <a:r>
              <a:rPr lang="en-US" altLang="zh-TW" dirty="0"/>
              <a:t>---(</a:t>
            </a:r>
            <a:r>
              <a:rPr lang="zh-TW" altLang="en-US" dirty="0"/>
              <a:t>跳兩頁</a:t>
            </a:r>
            <a:r>
              <a:rPr lang="en-US" altLang="zh-TW" dirty="0"/>
              <a:t>~)</a:t>
            </a:r>
          </a:p>
          <a:p>
            <a:endParaRPr lang="en-US" altLang="zh-TW" dirty="0"/>
          </a:p>
          <a:p>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25</a:t>
            </a:fld>
            <a:endParaRPr kumimoji="1" lang="zh-TW" altLang="en-US"/>
          </a:p>
        </p:txBody>
      </p:sp>
    </p:spTree>
    <p:extLst>
      <p:ext uri="{BB962C8B-B14F-4D97-AF65-F5344CB8AC3E}">
        <p14:creationId xmlns:p14="http://schemas.microsoft.com/office/powerpoint/2010/main" val="1726766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這張圖就是使用</a:t>
            </a:r>
            <a:r>
              <a:rPr lang="en-US" altLang="zh-TW" dirty="0"/>
              <a:t>pictorial structures(</a:t>
            </a:r>
            <a:r>
              <a:rPr lang="zh-TW" altLang="en-US" dirty="0"/>
              <a:t>圖形結構</a:t>
            </a:r>
            <a:r>
              <a:rPr lang="en-US" altLang="zh-TW" dirty="0"/>
              <a:t>)</a:t>
            </a:r>
            <a:r>
              <a:rPr lang="zh-TW" altLang="en-US" dirty="0"/>
              <a:t>的人臉辨識</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26</a:t>
            </a:fld>
            <a:endParaRPr kumimoji="1" lang="zh-TW" altLang="en-US"/>
          </a:p>
        </p:txBody>
      </p:sp>
    </p:spTree>
    <p:extLst>
      <p:ext uri="{BB962C8B-B14F-4D97-AF65-F5344CB8AC3E}">
        <p14:creationId xmlns:p14="http://schemas.microsoft.com/office/powerpoint/2010/main" val="1695457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幾何空間驗證的圖像模型</a:t>
            </a:r>
            <a:endParaRPr lang="en-US" altLang="zh-TW" dirty="0"/>
          </a:p>
          <a:p>
            <a:r>
              <a:rPr lang="en-US" altLang="zh-TW" dirty="0"/>
              <a:t> </a:t>
            </a:r>
          </a:p>
          <a:p>
            <a:r>
              <a:rPr lang="en-US" altLang="zh-TW" dirty="0"/>
              <a:t>(a) Constellation </a:t>
            </a:r>
            <a:r>
              <a:rPr lang="zh-TW" altLang="en-US" dirty="0"/>
              <a:t>星座</a:t>
            </a:r>
            <a:endParaRPr lang="en-US" altLang="zh-TW" dirty="0"/>
          </a:p>
          <a:p>
            <a:r>
              <a:rPr lang="en-US" altLang="zh-TW" dirty="0"/>
              <a:t>(b) Star </a:t>
            </a:r>
            <a:r>
              <a:rPr lang="zh-TW" altLang="en-US" dirty="0"/>
              <a:t>星星</a:t>
            </a:r>
            <a:endParaRPr lang="en-US" altLang="zh-TW" dirty="0"/>
          </a:p>
          <a:p>
            <a:r>
              <a:rPr lang="en-US" altLang="zh-TW" dirty="0"/>
              <a:t>(c) k-fan (</a:t>
            </a:r>
            <a:r>
              <a:rPr lang="en-US" altLang="zh-TW" b="1" dirty="0"/>
              <a:t>a clique of size k</a:t>
            </a:r>
            <a:r>
              <a:rPr lang="en-US" altLang="zh-TW" dirty="0"/>
              <a:t> forms the </a:t>
            </a:r>
            <a:r>
              <a:rPr lang="en-US" altLang="zh-TW" b="1" dirty="0"/>
              <a:t>root</a:t>
            </a:r>
            <a:r>
              <a:rPr lang="en-US" altLang="zh-TW" dirty="0"/>
              <a:t> of a </a:t>
            </a:r>
            <a:r>
              <a:rPr lang="en-US" altLang="zh-TW" b="1" dirty="0"/>
              <a:t>star-shaped model</a:t>
            </a:r>
            <a:r>
              <a:rPr lang="en-US" altLang="zh-TW" dirty="0"/>
              <a:t>)</a:t>
            </a:r>
          </a:p>
          <a:p>
            <a:r>
              <a:rPr lang="en-US" altLang="zh-TW" dirty="0"/>
              <a:t>(d) Tree </a:t>
            </a:r>
            <a:r>
              <a:rPr lang="zh-TW" altLang="en-US" dirty="0"/>
              <a:t>樹狀結構</a:t>
            </a:r>
            <a:endParaRPr lang="en-US" altLang="zh-TW" dirty="0"/>
          </a:p>
          <a:p>
            <a:r>
              <a:rPr lang="en-US" altLang="zh-TW" dirty="0"/>
              <a:t>(e) Bag of features</a:t>
            </a:r>
            <a:r>
              <a:rPr lang="zh-TW" altLang="en-US" dirty="0"/>
              <a:t> 特徵袋 </a:t>
            </a:r>
            <a:r>
              <a:rPr lang="en-US" altLang="zh-TW" dirty="0"/>
              <a:t>– </a:t>
            </a:r>
            <a:r>
              <a:rPr lang="zh-TW" altLang="en-US" dirty="0"/>
              <a:t>像前面提到的</a:t>
            </a:r>
            <a:r>
              <a:rPr lang="en-US" altLang="zh-TW" dirty="0"/>
              <a:t>bag of words</a:t>
            </a:r>
            <a:r>
              <a:rPr lang="zh-TW" altLang="en-US" dirty="0"/>
              <a:t> 那邊，它沒有</a:t>
            </a:r>
            <a:r>
              <a:rPr lang="en-US" altLang="zh-TW" dirty="0"/>
              <a:t>spatial arrangements</a:t>
            </a:r>
          </a:p>
          <a:p>
            <a:r>
              <a:rPr lang="en-US" altLang="zh-TW" dirty="0"/>
              <a:t>(f) Hierarchy </a:t>
            </a:r>
            <a:r>
              <a:rPr lang="zh-TW" altLang="en-US" dirty="0"/>
              <a:t>層次結構 </a:t>
            </a:r>
            <a:r>
              <a:rPr lang="en-US" altLang="zh-TW" dirty="0"/>
              <a:t>– center</a:t>
            </a:r>
            <a:r>
              <a:rPr lang="zh-TW" altLang="en-US" dirty="0"/>
              <a:t>、</a:t>
            </a:r>
            <a:r>
              <a:rPr lang="en-US" altLang="zh-TW" dirty="0"/>
              <a:t>part </a:t>
            </a:r>
            <a:r>
              <a:rPr lang="zh-TW" altLang="en-US" dirty="0"/>
              <a:t>、</a:t>
            </a:r>
            <a:r>
              <a:rPr lang="en-US" altLang="zh-TW" dirty="0"/>
              <a:t>subpart</a:t>
            </a:r>
          </a:p>
          <a:p>
            <a:r>
              <a:rPr lang="en-US" altLang="zh-TW" dirty="0"/>
              <a:t>(g) Sparse flexible model </a:t>
            </a:r>
            <a:r>
              <a:rPr lang="zh-TW" altLang="en-US" dirty="0"/>
              <a:t>稀疏靈活的模型；保留有用的、有指向性的特徵 </a:t>
            </a:r>
            <a:r>
              <a:rPr lang="en-US" altLang="zh-TW" dirty="0"/>
              <a:t>(</a:t>
            </a:r>
            <a:r>
              <a:rPr lang="zh-TW" altLang="en-US" dirty="0"/>
              <a:t>特性：</a:t>
            </a:r>
            <a:r>
              <a:rPr lang="en-US" altLang="zh-TW" dirty="0"/>
              <a:t>DAG/Direct Acyclic Graph)</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27</a:t>
            </a:fld>
            <a:endParaRPr kumimoji="1" lang="zh-TW" altLang="en-US"/>
          </a:p>
        </p:txBody>
      </p:sp>
    </p:spTree>
    <p:extLst>
      <p:ext uri="{BB962C8B-B14F-4D97-AF65-F5344CB8AC3E}">
        <p14:creationId xmlns:p14="http://schemas.microsoft.com/office/powerpoint/2010/main" val="2203682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Feature-based </a:t>
            </a:r>
            <a:r>
              <a:rPr lang="zh-TW" altLang="en-US" dirty="0"/>
              <a:t>的最後一個部分： </a:t>
            </a:r>
            <a:r>
              <a:rPr lang="en-US" altLang="zh-TW" dirty="0"/>
              <a:t>Context and scene understanding</a:t>
            </a:r>
            <a:r>
              <a:rPr lang="zh-TW" altLang="en-US" dirty="0"/>
              <a:t>上下文與場景理解</a:t>
            </a:r>
            <a:endParaRPr lang="en-US" altLang="zh-TW" dirty="0"/>
          </a:p>
          <a:p>
            <a:endParaRPr lang="en-US" altLang="zh-TW" dirty="0"/>
          </a:p>
          <a:p>
            <a:r>
              <a:rPr lang="en-US" altLang="zh-TW" dirty="0"/>
              <a:t>The importance of context </a:t>
            </a:r>
            <a:r>
              <a:rPr lang="zh-TW" altLang="en-US" dirty="0"/>
              <a:t>上下文的重要 </a:t>
            </a:r>
            <a:r>
              <a:rPr lang="en-US" altLang="zh-TW" dirty="0"/>
              <a:t>(</a:t>
            </a:r>
            <a:r>
              <a:rPr lang="zh-TW" altLang="en-US" dirty="0"/>
              <a:t>影像由</a:t>
            </a:r>
            <a:r>
              <a:rPr lang="en-US" altLang="zh-TW" dirty="0"/>
              <a:t>Antonio</a:t>
            </a:r>
            <a:r>
              <a:rPr lang="en-US" altLang="zh-TW" baseline="0" dirty="0"/>
              <a:t> Torralba</a:t>
            </a:r>
            <a:r>
              <a:rPr lang="zh-TW" altLang="en-US" baseline="0" dirty="0"/>
              <a:t>提供</a:t>
            </a:r>
            <a:r>
              <a:rPr lang="en-US" altLang="zh-TW" dirty="0"/>
              <a:t>)</a:t>
            </a:r>
          </a:p>
          <a:p>
            <a:r>
              <a:rPr lang="zh-TW" altLang="en-US" dirty="0"/>
              <a:t>你可以辨識看看所有在</a:t>
            </a:r>
            <a:r>
              <a:rPr lang="en-US" altLang="zh-TW" dirty="0"/>
              <a:t>a-b</a:t>
            </a:r>
            <a:r>
              <a:rPr lang="zh-TW" altLang="en-US" dirty="0"/>
              <a:t>影像的物體，特別是</a:t>
            </a:r>
            <a:r>
              <a:rPr lang="en-US" altLang="zh-TW" dirty="0"/>
              <a:t>c-d</a:t>
            </a:r>
            <a:r>
              <a:rPr lang="zh-TW" altLang="en-US" dirty="0"/>
              <a:t>圖 圈出的那些</a:t>
            </a:r>
            <a:endParaRPr lang="en-US" altLang="zh-TW" dirty="0"/>
          </a:p>
          <a:p>
            <a:r>
              <a:rPr lang="zh-TW" altLang="en-US" dirty="0"/>
              <a:t>仔細看圈出的物體</a:t>
            </a:r>
            <a:r>
              <a:rPr lang="en-US" altLang="zh-TW" dirty="0"/>
              <a:t>, </a:t>
            </a:r>
            <a:r>
              <a:rPr lang="zh-TW" altLang="en-US" dirty="0"/>
              <a:t>可以注意到他們所有形狀都相同</a:t>
            </a:r>
            <a:r>
              <a:rPr lang="en-US" altLang="zh-TW" dirty="0"/>
              <a:t>(</a:t>
            </a:r>
            <a:r>
              <a:rPr lang="zh-TW" altLang="en-US" dirty="0"/>
              <a:t>旋轉後</a:t>
            </a:r>
            <a:r>
              <a:rPr lang="en-US" altLang="zh-TW" dirty="0"/>
              <a:t>)</a:t>
            </a:r>
            <a:r>
              <a:rPr lang="zh-TW" altLang="en-US" dirty="0"/>
              <a:t>，如圖</a:t>
            </a:r>
            <a:r>
              <a:rPr lang="en-US" altLang="zh-TW" dirty="0"/>
              <a:t>(e)</a:t>
            </a:r>
            <a:r>
              <a:rPr lang="zh-TW" altLang="en-US" dirty="0"/>
              <a:t>所示。</a:t>
            </a:r>
            <a:endParaRPr lang="en-US" altLang="zh-TW" dirty="0"/>
          </a:p>
          <a:p>
            <a:r>
              <a:rPr lang="en-US" altLang="zh-TW" dirty="0"/>
              <a:t>---</a:t>
            </a:r>
          </a:p>
          <a:p>
            <a:r>
              <a:rPr lang="zh-TW" altLang="en-US" dirty="0"/>
              <a:t>跟前面提到的 </a:t>
            </a:r>
            <a:r>
              <a:rPr lang="en-US" altLang="zh-TW" dirty="0"/>
              <a:t>part-based</a:t>
            </a:r>
            <a:r>
              <a:rPr lang="zh-TW" altLang="en-US" dirty="0"/>
              <a:t> 模型最大的區別在於，他會考慮物件跟</a:t>
            </a:r>
            <a:r>
              <a:rPr lang="zh-TW" altLang="en-US" b="1" dirty="0"/>
              <a:t>整個場景</a:t>
            </a:r>
            <a:r>
              <a:rPr lang="zh-TW" altLang="en-US" dirty="0"/>
              <a:t>的關聯。</a:t>
            </a:r>
            <a:endParaRPr lang="en-US" altLang="zh-TW" dirty="0"/>
          </a:p>
          <a:p>
            <a:r>
              <a:rPr lang="en-US" altLang="zh-TW" dirty="0"/>
              <a:t>Part-based models </a:t>
            </a:r>
            <a:r>
              <a:rPr lang="zh-TW" altLang="en-US" dirty="0"/>
              <a:t>用的是</a:t>
            </a:r>
            <a:r>
              <a:rPr lang="en-US" altLang="zh-TW" dirty="0"/>
              <a:t> </a:t>
            </a:r>
            <a:r>
              <a:rPr lang="en-US" altLang="zh-TW" b="1" dirty="0"/>
              <a:t>local context</a:t>
            </a:r>
            <a:r>
              <a:rPr lang="zh-TW" altLang="en-US" b="1" dirty="0"/>
              <a:t> </a:t>
            </a:r>
            <a:r>
              <a:rPr lang="zh-TW" altLang="en-US" b="0" dirty="0"/>
              <a:t>的一種，許多不同的</a:t>
            </a:r>
            <a:r>
              <a:rPr lang="en-US" altLang="zh-TW" b="0" dirty="0"/>
              <a:t>parts </a:t>
            </a:r>
            <a:r>
              <a:rPr lang="zh-TW" altLang="en-US" b="0" dirty="0"/>
              <a:t>需要被排列成一個比較恰當的幾何關係來組成物件。</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28</a:t>
            </a:fld>
            <a:endParaRPr kumimoji="1" lang="zh-TW" altLang="en-US"/>
          </a:p>
        </p:txBody>
      </p:sp>
    </p:spTree>
    <p:extLst>
      <p:ext uri="{BB962C8B-B14F-4D97-AF65-F5344CB8AC3E}">
        <p14:creationId xmlns:p14="http://schemas.microsoft.com/office/powerpoint/2010/main" val="313332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contextual scene models for object recognition</a:t>
            </a:r>
            <a:r>
              <a:rPr lang="zh-TW" altLang="en-US" dirty="0"/>
              <a:t> 物體辨識的上下文場景模型</a:t>
            </a:r>
            <a:endParaRPr lang="en-US" altLang="zh-TW" dirty="0"/>
          </a:p>
          <a:p>
            <a:endParaRPr lang="en-US" altLang="zh-TW" dirty="0"/>
          </a:p>
          <a:p>
            <a:r>
              <a:rPr lang="en-US" altLang="zh-TW" dirty="0"/>
              <a:t>(a)</a:t>
            </a:r>
            <a:r>
              <a:rPr lang="zh-TW" altLang="en-US" dirty="0"/>
              <a:t> 一些街道場景以及他們的相對應標籤</a:t>
            </a:r>
            <a:r>
              <a:rPr lang="en-US" altLang="zh-TW" dirty="0"/>
              <a:t>(</a:t>
            </a:r>
            <a:r>
              <a:rPr lang="zh-TW" altLang="en-US" dirty="0"/>
              <a:t>洋紅色</a:t>
            </a:r>
            <a:r>
              <a:rPr lang="en-US" altLang="zh-TW" dirty="0"/>
              <a:t>-</a:t>
            </a:r>
            <a:r>
              <a:rPr lang="zh-TW" altLang="en-US" dirty="0"/>
              <a:t>建築物</a:t>
            </a:r>
            <a:r>
              <a:rPr lang="en-US" altLang="zh-TW" dirty="0"/>
              <a:t>, </a:t>
            </a:r>
            <a:r>
              <a:rPr lang="zh-TW" altLang="en-US" dirty="0"/>
              <a:t>紅色</a:t>
            </a:r>
            <a:r>
              <a:rPr lang="en-US" altLang="zh-TW" dirty="0"/>
              <a:t>-</a:t>
            </a:r>
            <a:r>
              <a:rPr lang="zh-TW" altLang="en-US" dirty="0"/>
              <a:t>車</a:t>
            </a:r>
            <a:r>
              <a:rPr lang="en-US" altLang="zh-TW" dirty="0"/>
              <a:t>, </a:t>
            </a:r>
            <a:r>
              <a:rPr lang="zh-TW" altLang="en-US" dirty="0"/>
              <a:t>綠色</a:t>
            </a:r>
            <a:r>
              <a:rPr lang="en-US" altLang="zh-TW" dirty="0"/>
              <a:t>-</a:t>
            </a:r>
            <a:r>
              <a:rPr lang="zh-TW" altLang="en-US" dirty="0"/>
              <a:t>樹</a:t>
            </a:r>
            <a:r>
              <a:rPr lang="en-US" altLang="zh-TW" dirty="0"/>
              <a:t>,</a:t>
            </a:r>
            <a:r>
              <a:rPr lang="zh-TW" altLang="en-US" dirty="0"/>
              <a:t>藍色</a:t>
            </a:r>
            <a:r>
              <a:rPr lang="en-US" altLang="zh-TW" dirty="0"/>
              <a:t>-</a:t>
            </a:r>
            <a:r>
              <a:rPr lang="zh-TW" altLang="en-US" dirty="0"/>
              <a:t>路</a:t>
            </a:r>
            <a:r>
              <a:rPr lang="en-US" altLang="zh-TW" dirty="0"/>
              <a:t>)</a:t>
            </a:r>
          </a:p>
          <a:p>
            <a:r>
              <a:rPr lang="en-US" altLang="zh-TW" dirty="0"/>
              <a:t>(b)</a:t>
            </a:r>
            <a:r>
              <a:rPr lang="zh-TW" altLang="en-US" dirty="0"/>
              <a:t> 一些辦公室場景</a:t>
            </a:r>
            <a:r>
              <a:rPr lang="en-US" altLang="zh-TW" dirty="0"/>
              <a:t>(</a:t>
            </a:r>
            <a:r>
              <a:rPr lang="zh-TW" altLang="en-US" dirty="0"/>
              <a:t>紅色</a:t>
            </a:r>
            <a:r>
              <a:rPr lang="en-US" altLang="zh-TW" dirty="0"/>
              <a:t>-</a:t>
            </a:r>
            <a:r>
              <a:rPr lang="zh-TW" altLang="en-US" dirty="0"/>
              <a:t>電腦</a:t>
            </a:r>
            <a:r>
              <a:rPr lang="en-US" altLang="zh-TW" dirty="0"/>
              <a:t>, </a:t>
            </a:r>
            <a:r>
              <a:rPr lang="zh-TW" altLang="en-US" dirty="0"/>
              <a:t>綠色</a:t>
            </a:r>
            <a:r>
              <a:rPr lang="en-US" altLang="zh-TW" dirty="0"/>
              <a:t>-</a:t>
            </a:r>
            <a:r>
              <a:rPr lang="zh-TW" altLang="en-US" dirty="0"/>
              <a:t>鍵盤</a:t>
            </a:r>
            <a:r>
              <a:rPr lang="en-US" altLang="zh-TW" dirty="0"/>
              <a:t>, </a:t>
            </a:r>
            <a:r>
              <a:rPr lang="zh-TW" altLang="en-US" dirty="0"/>
              <a:t>藍色</a:t>
            </a:r>
            <a:r>
              <a:rPr lang="en-US" altLang="zh-TW" dirty="0"/>
              <a:t>-</a:t>
            </a:r>
            <a:r>
              <a:rPr lang="zh-TW" altLang="en-US" dirty="0"/>
              <a:t>滑鼠</a:t>
            </a:r>
            <a:r>
              <a:rPr lang="en-US" altLang="zh-TW" dirty="0"/>
              <a:t>)</a:t>
            </a:r>
          </a:p>
          <a:p>
            <a:r>
              <a:rPr lang="en-US" altLang="zh-TW" dirty="0"/>
              <a:t>(c)</a:t>
            </a:r>
            <a:r>
              <a:rPr lang="zh-TW" altLang="en-US" dirty="0"/>
              <a:t>從這些標記的場景來建造學習上下文模型</a:t>
            </a:r>
            <a:r>
              <a:rPr lang="en-US" altLang="zh-TW" dirty="0"/>
              <a:t>, </a:t>
            </a:r>
            <a:r>
              <a:rPr lang="zh-TW" altLang="en-US" dirty="0"/>
              <a:t>第一列顯示樣品標籤影像和相對於紅色</a:t>
            </a:r>
            <a:r>
              <a:rPr lang="en-US" altLang="zh-TW" dirty="0"/>
              <a:t>(</a:t>
            </a:r>
            <a:r>
              <a:rPr lang="zh-TW" altLang="en-US" dirty="0"/>
              <a:t>車或螢幕</a:t>
            </a:r>
            <a:r>
              <a:rPr lang="en-US" altLang="zh-TW" dirty="0"/>
              <a:t>)</a:t>
            </a:r>
            <a:r>
              <a:rPr lang="zh-TW" altLang="en-US" dirty="0"/>
              <a:t>物體的分布</a:t>
            </a:r>
            <a:r>
              <a:rPr lang="en-US" altLang="zh-TW" dirty="0"/>
              <a:t>,</a:t>
            </a:r>
            <a:r>
              <a:rPr lang="zh-TW" altLang="en-US" dirty="0"/>
              <a:t>下面顯示組成每一個物體部分的分布</a:t>
            </a:r>
          </a:p>
          <a:p>
            <a:endParaRPr lang="en-US" altLang="zh-TW" dirty="0"/>
          </a:p>
          <a:p>
            <a:r>
              <a:rPr lang="en-US" altLang="zh-TW" dirty="0"/>
              <a:t>(c)</a:t>
            </a:r>
            <a:r>
              <a:rPr lang="zh-TW" altLang="en-US" dirty="0"/>
              <a:t>的左半是對應圖</a:t>
            </a:r>
            <a:r>
              <a:rPr lang="en-US" altLang="zh-TW" dirty="0"/>
              <a:t>(a)</a:t>
            </a:r>
            <a:r>
              <a:rPr lang="zh-TW" altLang="en-US" dirty="0"/>
              <a:t>；右半是對應圖</a:t>
            </a:r>
            <a:r>
              <a:rPr lang="en-US" altLang="zh-TW" dirty="0"/>
              <a:t>(b)</a:t>
            </a:r>
            <a:r>
              <a:rPr lang="zh-TW" altLang="en-US" dirty="0"/>
              <a:t>。</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29</a:t>
            </a:fld>
            <a:endParaRPr kumimoji="1" lang="zh-TW" altLang="en-US"/>
          </a:p>
        </p:txBody>
      </p:sp>
    </p:spTree>
    <p:extLst>
      <p:ext uri="{BB962C8B-B14F-4D97-AF65-F5344CB8AC3E}">
        <p14:creationId xmlns:p14="http://schemas.microsoft.com/office/powerpoint/2010/main" val="805898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3</a:t>
            </a:fld>
            <a:endParaRPr lang="zh-TW" altLang="en-US"/>
          </a:p>
        </p:txBody>
      </p:sp>
    </p:spTree>
    <p:extLst>
      <p:ext uri="{BB962C8B-B14F-4D97-AF65-F5344CB8AC3E}">
        <p14:creationId xmlns:p14="http://schemas.microsoft.com/office/powerpoint/2010/main" val="154155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Recognition by scene alignment </a:t>
            </a:r>
            <a:r>
              <a:rPr lang="zh-TW" altLang="en-US" dirty="0"/>
              <a:t>藉由場景對齊的辨識</a:t>
            </a:r>
            <a:endParaRPr lang="en-US" altLang="zh-TW" dirty="0"/>
          </a:p>
          <a:p>
            <a:endParaRPr lang="en-US" altLang="zh-TW" dirty="0"/>
          </a:p>
          <a:p>
            <a:r>
              <a:rPr lang="en-US" altLang="zh-TW" dirty="0"/>
              <a:t>(a)</a:t>
            </a:r>
            <a:r>
              <a:rPr lang="zh-TW" altLang="en-US" dirty="0"/>
              <a:t> 輸入影像</a:t>
            </a:r>
            <a:endParaRPr lang="en-US" altLang="zh-TW" dirty="0"/>
          </a:p>
          <a:p>
            <a:r>
              <a:rPr lang="en-US" altLang="zh-TW" dirty="0"/>
              <a:t>(b) </a:t>
            </a:r>
            <a:r>
              <a:rPr lang="zh-TW" altLang="en-US" dirty="0"/>
              <a:t>由相似場景的配置來配對影像</a:t>
            </a:r>
            <a:endParaRPr lang="en-US" altLang="zh-TW" dirty="0"/>
          </a:p>
          <a:p>
            <a:r>
              <a:rPr lang="en-US" altLang="zh-TW" dirty="0"/>
              <a:t>(c)</a:t>
            </a:r>
            <a:r>
              <a:rPr lang="zh-TW" altLang="en-US" dirty="0"/>
              <a:t> 輸入影像的最終標籤</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30</a:t>
            </a:fld>
            <a:endParaRPr kumimoji="1" lang="zh-TW" altLang="en-US"/>
          </a:p>
        </p:txBody>
      </p:sp>
    </p:spTree>
    <p:extLst>
      <p:ext uri="{BB962C8B-B14F-4D97-AF65-F5344CB8AC3E}">
        <p14:creationId xmlns:p14="http://schemas.microsoft.com/office/powerpoint/2010/main" val="959085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zh-TW" altLang="en-US" dirty="0"/>
              <a:t>再來會介紹一下課本提到的幾個 應用在</a:t>
            </a:r>
            <a:r>
              <a:rPr lang="en-US" altLang="zh-TW" dirty="0"/>
              <a:t>image classification</a:t>
            </a:r>
            <a:r>
              <a:rPr lang="zh-TW" altLang="en-US" dirty="0"/>
              <a:t>的深度神經網路，他們的特點是可以訓練出比較精細的分類辨識結果。</a:t>
            </a:r>
            <a:endParaRPr lang="en-US" altLang="zh-TW" dirty="0"/>
          </a:p>
          <a:p>
            <a:pPr marL="0" indent="0">
              <a:buNone/>
            </a:pPr>
            <a:endParaRPr lang="en-US" altLang="zh-TW" dirty="0"/>
          </a:p>
          <a:p>
            <a:pPr marL="0" indent="0">
              <a:buNone/>
            </a:pPr>
            <a:r>
              <a:rPr lang="zh-TW" altLang="en-US" dirty="0"/>
              <a:t>第一篇是</a:t>
            </a:r>
            <a:r>
              <a:rPr lang="en-US" altLang="zh-TW" dirty="0"/>
              <a:t>© 2014 Springer.</a:t>
            </a:r>
            <a:r>
              <a:rPr lang="zh-TW" altLang="en-US" dirty="0"/>
              <a:t>提出的論文，</a:t>
            </a:r>
            <a:endParaRPr lang="en-US" altLang="zh-TW" dirty="0"/>
          </a:p>
          <a:p>
            <a:pPr marL="0" indent="0">
              <a:buNone/>
            </a:pPr>
            <a:r>
              <a:rPr lang="en-US" altLang="zh-TW" dirty="0"/>
              <a:t> </a:t>
            </a:r>
          </a:p>
          <a:p>
            <a:pPr marL="0" indent="0">
              <a:buNone/>
            </a:pPr>
            <a:r>
              <a:rPr lang="zh-TW" altLang="en-US" dirty="0"/>
              <a:t>深度神經網路 訓練 </a:t>
            </a:r>
            <a:r>
              <a:rPr lang="en-US" altLang="zh-TW" dirty="0"/>
              <a:t>object(</a:t>
            </a:r>
            <a:r>
              <a:rPr lang="zh-TW" altLang="en-US" dirty="0"/>
              <a:t>物件</a:t>
            </a:r>
            <a:r>
              <a:rPr lang="en-US" altLang="zh-TW" dirty="0"/>
              <a:t>)</a:t>
            </a:r>
            <a:r>
              <a:rPr lang="zh-TW" altLang="en-US" dirty="0"/>
              <a:t> 和 </a:t>
            </a:r>
            <a:r>
              <a:rPr lang="en-US" altLang="zh-TW" dirty="0"/>
              <a:t>part(</a:t>
            </a:r>
            <a:r>
              <a:rPr lang="zh-TW" altLang="en-US" dirty="0"/>
              <a:t>部分</a:t>
            </a:r>
            <a:r>
              <a:rPr lang="en-US" altLang="zh-TW" dirty="0"/>
              <a:t>)</a:t>
            </a:r>
            <a:r>
              <a:rPr lang="zh-TW" altLang="en-US" dirty="0"/>
              <a:t>的</a:t>
            </a:r>
            <a:r>
              <a:rPr lang="en-US" altLang="zh-TW" dirty="0"/>
              <a:t>detectors(</a:t>
            </a:r>
            <a:r>
              <a:rPr lang="zh-TW" altLang="en-US" dirty="0"/>
              <a:t>偵測器</a:t>
            </a:r>
            <a:r>
              <a:rPr lang="en-US" altLang="zh-TW" dirty="0"/>
              <a:t>)</a:t>
            </a:r>
            <a:r>
              <a:rPr lang="zh-TW" altLang="en-US" dirty="0"/>
              <a:t> ，</a:t>
            </a:r>
            <a:r>
              <a:rPr lang="en-US" altLang="zh-TW" dirty="0"/>
              <a:t> </a:t>
            </a:r>
            <a:r>
              <a:rPr lang="zh-TW" altLang="en-US" dirty="0"/>
              <a:t>他們的輸出是藉由 </a:t>
            </a:r>
            <a:r>
              <a:rPr lang="en-US" altLang="zh-TW" dirty="0"/>
              <a:t>geometric constraints(</a:t>
            </a:r>
            <a:r>
              <a:rPr lang="zh-TW" altLang="en-US" dirty="0"/>
              <a:t>幾何約束條件</a:t>
            </a:r>
            <a:r>
              <a:rPr lang="en-US" altLang="zh-TW" dirty="0"/>
              <a:t>)</a:t>
            </a:r>
            <a:r>
              <a:rPr lang="zh-TW" altLang="en-US" dirty="0"/>
              <a:t>來連接的。</a:t>
            </a:r>
            <a:endParaRPr lang="en-US" altLang="zh-TW" dirty="0"/>
          </a:p>
          <a:p>
            <a:pPr marL="0" indent="0">
              <a:buNone/>
            </a:pPr>
            <a:endParaRPr lang="en-US" altLang="zh-TW" dirty="0"/>
          </a:p>
          <a:p>
            <a:pPr marL="0" indent="0">
              <a:buNone/>
            </a:pPr>
            <a:r>
              <a:rPr lang="zh-TW" altLang="en-US" dirty="0"/>
              <a:t>擷取出來的那些</a:t>
            </a:r>
            <a:r>
              <a:rPr lang="en-US" altLang="zh-TW" dirty="0"/>
              <a:t>part</a:t>
            </a:r>
            <a:r>
              <a:rPr lang="zh-TW" altLang="en-US" dirty="0"/>
              <a:t>的特徵會被用來訓練</a:t>
            </a:r>
            <a:r>
              <a:rPr lang="en-US" altLang="zh-TW" dirty="0"/>
              <a:t>classifier</a:t>
            </a:r>
            <a:r>
              <a:rPr lang="zh-TW" altLang="en-US" dirty="0"/>
              <a:t>，並且產生最後的分類輸出。</a:t>
            </a:r>
            <a:endParaRPr lang="en-US" altLang="zh-TW" dirty="0"/>
          </a:p>
          <a:p>
            <a:pPr marL="0" indent="0">
              <a:buNone/>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Northern Flicker </a:t>
            </a:r>
            <a:r>
              <a:rPr lang="zh-TW" altLang="en-US" b="0" i="0" u="none" strike="noStrike" dirty="0">
                <a:solidFill>
                  <a:srgbClr val="1A0DAB"/>
                </a:solidFill>
                <a:effectLst/>
                <a:latin typeface="arial" panose="020B0604020202020204" pitchFamily="34" charset="0"/>
              </a:rPr>
              <a:t>北撲翅鴷</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31</a:t>
            </a:fld>
            <a:endParaRPr kumimoji="1" lang="zh-TW" altLang="en-US"/>
          </a:p>
        </p:txBody>
      </p:sp>
    </p:spTree>
    <p:extLst>
      <p:ext uri="{BB962C8B-B14F-4D97-AF65-F5344CB8AC3E}">
        <p14:creationId xmlns:p14="http://schemas.microsoft.com/office/powerpoint/2010/main" val="642950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zh-TW" altLang="en-US" dirty="0"/>
              <a:t>再來左邊圖</a:t>
            </a:r>
            <a:r>
              <a:rPr lang="en-US" altLang="zh-TW" dirty="0"/>
              <a:t>a</a:t>
            </a:r>
            <a:r>
              <a:rPr lang="zh-TW" altLang="en-US" dirty="0"/>
              <a:t>是 </a:t>
            </a:r>
            <a:r>
              <a:rPr lang="en-US" altLang="zh-TW" dirty="0"/>
              <a:t>© 2018 IEEE.</a:t>
            </a:r>
            <a:r>
              <a:rPr lang="zh-TW" altLang="en-US" dirty="0"/>
              <a:t>所提出的一篇，</a:t>
            </a:r>
            <a:r>
              <a:rPr lang="en-US" altLang="zh-TW" dirty="0"/>
              <a:t> </a:t>
            </a:r>
          </a:p>
          <a:p>
            <a:pPr marL="228600" indent="-228600">
              <a:buAutoNum type="alphaLcParenBoth"/>
            </a:pPr>
            <a:r>
              <a:rPr lang="en-US" altLang="zh-TW" dirty="0"/>
              <a:t>The </a:t>
            </a:r>
            <a:r>
              <a:rPr lang="en-US" altLang="zh-TW" dirty="0" err="1"/>
              <a:t>iNaturalist</a:t>
            </a:r>
            <a:r>
              <a:rPr lang="en-US" altLang="zh-TW" dirty="0"/>
              <a:t> web site and app </a:t>
            </a:r>
            <a:r>
              <a:rPr lang="zh-TW" altLang="en-US" dirty="0"/>
              <a:t>讓</a:t>
            </a:r>
            <a:r>
              <a:rPr lang="en-US" altLang="zh-TW" dirty="0"/>
              <a:t>citizen scientists(</a:t>
            </a:r>
            <a:r>
              <a:rPr lang="zh-TW" altLang="en-US" dirty="0"/>
              <a:t>公民科學家</a:t>
            </a:r>
            <a:r>
              <a:rPr lang="en-US" altLang="zh-TW" dirty="0"/>
              <a:t>?)</a:t>
            </a:r>
            <a:r>
              <a:rPr lang="zh-TW" altLang="en-US" dirty="0"/>
              <a:t>可以直接用他們的手機來蒐集和分類他們所記錄到的影像。</a:t>
            </a:r>
            <a:endParaRPr lang="en-US" altLang="zh-TW" dirty="0"/>
          </a:p>
          <a:p>
            <a:pPr marL="0" indent="0">
              <a:buNone/>
            </a:pPr>
            <a:r>
              <a:rPr lang="zh-TW" altLang="en-US" dirty="0"/>
              <a:t>向這張圖左邊的兩星瓢蟲以及右邊的七星瓢蟲就可以被分辨出來。</a:t>
            </a:r>
            <a:r>
              <a:rPr lang="en-US" altLang="zh-TW" dirty="0"/>
              <a:t>(</a:t>
            </a:r>
            <a:r>
              <a:rPr lang="zh-TW" altLang="en-US" dirty="0"/>
              <a:t>下面那行是他的學名</a:t>
            </a:r>
            <a:r>
              <a:rPr lang="en-US" altLang="zh-TW" dirty="0"/>
              <a:t>~)</a:t>
            </a:r>
          </a:p>
          <a:p>
            <a:pPr marL="0" indent="0">
              <a:buNone/>
            </a:pPr>
            <a:r>
              <a:rPr lang="en-US" altLang="zh-TW" dirty="0"/>
              <a:t>---</a:t>
            </a:r>
          </a:p>
          <a:p>
            <a:pPr marL="0" indent="0">
              <a:buNone/>
            </a:pPr>
            <a:r>
              <a:rPr lang="zh-TW" altLang="en-US" dirty="0"/>
              <a:t>那右邊這張圖</a:t>
            </a:r>
            <a:r>
              <a:rPr lang="en-US" altLang="zh-TW" dirty="0"/>
              <a:t>b</a:t>
            </a:r>
            <a:r>
              <a:rPr lang="zh-TW" altLang="en-US" dirty="0"/>
              <a:t>是 </a:t>
            </a:r>
            <a:r>
              <a:rPr lang="en-US" altLang="zh-TW" dirty="0"/>
              <a:t>© 2014 Springer</a:t>
            </a:r>
            <a:r>
              <a:rPr lang="zh-TW" altLang="en-US" dirty="0"/>
              <a:t> 所提出的一篇，</a:t>
            </a:r>
            <a:endParaRPr lang="en-US" altLang="zh-TW" dirty="0"/>
          </a:p>
          <a:p>
            <a:pPr marL="0" indent="0">
              <a:buNone/>
            </a:pPr>
            <a:r>
              <a:rPr lang="en-US" altLang="zh-TW" dirty="0"/>
              <a:t>(b)  </a:t>
            </a:r>
            <a:r>
              <a:rPr lang="zh-TW" altLang="en-US" dirty="0"/>
              <a:t>這些屬性可以被用在 </a:t>
            </a:r>
            <a:r>
              <a:rPr lang="en-US" altLang="zh-TW" dirty="0"/>
              <a:t>fine-grained categorization(</a:t>
            </a:r>
            <a:r>
              <a:rPr lang="zh-TW" altLang="en-US" dirty="0"/>
              <a:t>精細的分類</a:t>
            </a:r>
            <a:r>
              <a:rPr lang="en-US" altLang="zh-TW" dirty="0"/>
              <a:t>) </a:t>
            </a:r>
            <a:r>
              <a:rPr lang="zh-TW" altLang="en-US" dirty="0"/>
              <a:t>和</a:t>
            </a:r>
            <a:r>
              <a:rPr lang="en-US" altLang="zh-TW" dirty="0"/>
              <a:t> zero-shot learning. </a:t>
            </a:r>
          </a:p>
          <a:p>
            <a:pPr marL="0" indent="0">
              <a:buNone/>
            </a:pPr>
            <a:r>
              <a:rPr lang="zh-TW" altLang="en-US" dirty="0"/>
              <a:t>這些圖片是</a:t>
            </a:r>
            <a:r>
              <a:rPr lang="en-US" altLang="zh-TW" dirty="0"/>
              <a:t> Animals with Attributes dataset</a:t>
            </a:r>
            <a:r>
              <a:rPr lang="zh-TW" altLang="en-US" dirty="0"/>
              <a:t> 的一部分。</a:t>
            </a:r>
            <a:r>
              <a:rPr lang="en-US" altLang="zh-TW" dirty="0"/>
              <a:t> </a:t>
            </a:r>
          </a:p>
          <a:p>
            <a:pPr marL="0" indent="0">
              <a:buNone/>
            </a:pPr>
            <a:r>
              <a:rPr lang="en-US" altLang="zh-TW" dirty="0"/>
              <a:t>Otter </a:t>
            </a:r>
            <a:r>
              <a:rPr lang="zh-TW" altLang="en-US" dirty="0"/>
              <a:t>水獺</a:t>
            </a:r>
            <a:endParaRPr lang="en-US" altLang="zh-TW" dirty="0"/>
          </a:p>
          <a:p>
            <a:pPr marL="0" indent="0">
              <a:buNone/>
            </a:pPr>
            <a:endParaRPr lang="en-US" altLang="zh-TW" dirty="0"/>
          </a:p>
          <a:p>
            <a:pPr marL="0" indent="0">
              <a:buNone/>
            </a:pPr>
            <a:r>
              <a:rPr lang="en-US" altLang="zh-TW" b="1" dirty="0"/>
              <a:t>Zero-shot learning</a:t>
            </a:r>
          </a:p>
          <a:p>
            <a:pPr marL="0" indent="0">
              <a:buNone/>
            </a:pPr>
            <a:r>
              <a:rPr lang="zh-TW" altLang="en-US" b="0" i="0" dirty="0">
                <a:solidFill>
                  <a:srgbClr val="121212"/>
                </a:solidFill>
                <a:effectLst/>
                <a:latin typeface="-apple-system"/>
              </a:rPr>
              <a:t>指的是我們之前沒有這個類別的訓練樣本，但是我們可以學習到一個映射，比如 </a:t>
            </a:r>
            <a:r>
              <a:rPr lang="en-US" altLang="zh-TW" b="0" i="0" dirty="0">
                <a:solidFill>
                  <a:srgbClr val="121212"/>
                </a:solidFill>
                <a:effectLst/>
                <a:latin typeface="-apple-system"/>
              </a:rPr>
              <a:t>X-&gt;Y</a:t>
            </a:r>
            <a:r>
              <a:rPr lang="zh-TW" altLang="en-US" b="0" i="0" dirty="0">
                <a:solidFill>
                  <a:srgbClr val="121212"/>
                </a:solidFill>
                <a:effectLst/>
                <a:latin typeface="-apple-system"/>
              </a:rPr>
              <a:t>。</a:t>
            </a:r>
            <a:endParaRPr lang="en-US" altLang="zh-TW" b="0" i="0" dirty="0">
              <a:solidFill>
                <a:srgbClr val="121212"/>
              </a:solidFill>
              <a:effectLst/>
              <a:latin typeface="-apple-system"/>
            </a:endParaRPr>
          </a:p>
          <a:p>
            <a:pPr marL="0" indent="0">
              <a:buNone/>
            </a:pPr>
            <a:r>
              <a:rPr lang="zh-TW" altLang="en-US" b="0" i="0" dirty="0">
                <a:solidFill>
                  <a:srgbClr val="121212"/>
                </a:solidFill>
                <a:effectLst/>
                <a:latin typeface="-apple-system"/>
              </a:rPr>
              <a:t>如果這個映射足夠好的話，我們就可以處理沒有看過的類別了。</a:t>
            </a:r>
            <a:endParaRPr lang="en-US" altLang="zh-TW" dirty="0"/>
          </a:p>
          <a:p>
            <a:pPr marL="0" indent="0">
              <a:buNone/>
            </a:pPr>
            <a:r>
              <a:rPr lang="zh-TW" altLang="en-US" b="0" i="0" dirty="0">
                <a:solidFill>
                  <a:srgbClr val="333333"/>
                </a:solidFill>
                <a:effectLst/>
                <a:latin typeface="-apple-system"/>
              </a:rPr>
              <a:t>它類似於我們人類在沒有明確監督的情況下歸納和識別新事物的能力。</a:t>
            </a:r>
            <a:endParaRPr lang="en-US" altLang="zh-TW" b="0" i="0" dirty="0">
              <a:solidFill>
                <a:srgbClr val="333333"/>
              </a:solidFill>
              <a:effectLst/>
              <a:latin typeface="-apple-system"/>
            </a:endParaRPr>
          </a:p>
          <a:p>
            <a:pPr marL="0" indent="0">
              <a:buNone/>
            </a:pPr>
            <a:r>
              <a:rPr lang="zh-TW" altLang="en-US" b="0" i="0" dirty="0">
                <a:solidFill>
                  <a:srgbClr val="333333"/>
                </a:solidFill>
                <a:effectLst/>
                <a:latin typeface="-apple-system"/>
              </a:rPr>
              <a:t>並沒有將文本分類為</a:t>
            </a:r>
            <a:r>
              <a:rPr lang="en-US" altLang="zh-TW" b="0" i="0" dirty="0">
                <a:solidFill>
                  <a:srgbClr val="333333"/>
                </a:solidFill>
                <a:effectLst/>
                <a:latin typeface="-apple-system"/>
              </a:rPr>
              <a:t>X</a:t>
            </a:r>
            <a:r>
              <a:rPr lang="zh-TW" altLang="en-US" b="0" i="0" dirty="0">
                <a:solidFill>
                  <a:srgbClr val="333333"/>
                </a:solidFill>
                <a:effectLst/>
                <a:latin typeface="-apple-system"/>
              </a:rPr>
              <a:t>類，而是將 </a:t>
            </a:r>
            <a:r>
              <a:rPr lang="en-US" altLang="zh-TW" b="0" i="0" dirty="0">
                <a:solidFill>
                  <a:srgbClr val="333333"/>
                </a:solidFill>
                <a:effectLst/>
                <a:latin typeface="-apple-system"/>
              </a:rPr>
              <a:t>task</a:t>
            </a:r>
            <a:r>
              <a:rPr lang="zh-TW" altLang="en-US" b="0" i="0" dirty="0">
                <a:solidFill>
                  <a:srgbClr val="333333"/>
                </a:solidFill>
                <a:effectLst/>
                <a:latin typeface="-apple-system"/>
              </a:rPr>
              <a:t> 重新組織為二元分類，以確定文本和類是否相關。</a:t>
            </a:r>
            <a:endParaRPr lang="en-US" altLang="zh-TW" b="0" i="0" dirty="0">
              <a:solidFill>
                <a:srgbClr val="333333"/>
              </a:solidFill>
              <a:effectLst/>
              <a:latin typeface="-apple-system"/>
            </a:endParaRPr>
          </a:p>
          <a:p>
            <a:pPr marL="0" indent="0">
              <a:buNone/>
            </a:pPr>
            <a:endParaRPr lang="en-US" altLang="zh-TW" b="0" i="0" dirty="0">
              <a:solidFill>
                <a:srgbClr val="333333"/>
              </a:solidFill>
              <a:effectLst/>
              <a:latin typeface="-apple-system"/>
            </a:endParaRPr>
          </a:p>
          <a:p>
            <a:pPr marL="0" indent="0">
              <a:buNone/>
            </a:pPr>
            <a:r>
              <a:rPr lang="zh-TW" altLang="en-US" b="0" i="0" dirty="0">
                <a:solidFill>
                  <a:srgbClr val="333333"/>
                </a:solidFill>
                <a:effectLst/>
                <a:latin typeface="-apple-system"/>
              </a:rPr>
              <a:t>就像上面圖片裡的 </a:t>
            </a:r>
            <a:r>
              <a:rPr lang="en-US" altLang="zh-TW" b="0" i="0" dirty="0">
                <a:solidFill>
                  <a:srgbClr val="333333"/>
                </a:solidFill>
                <a:effectLst/>
                <a:latin typeface="-apple-system"/>
              </a:rPr>
              <a:t>yes/no </a:t>
            </a:r>
            <a:r>
              <a:rPr lang="zh-TW" altLang="en-US" b="0" i="0" dirty="0">
                <a:solidFill>
                  <a:srgbClr val="333333"/>
                </a:solidFill>
                <a:effectLst/>
                <a:latin typeface="-apple-system"/>
              </a:rPr>
              <a:t>就是針對每個屬性去定義二元分類</a:t>
            </a:r>
            <a:r>
              <a:rPr lang="en-US" altLang="zh-TW" b="0" i="0" dirty="0">
                <a:solidFill>
                  <a:srgbClr val="333333"/>
                </a:solidFill>
                <a:effectLst/>
                <a:latin typeface="-apple-system"/>
              </a:rPr>
              <a:t>(</a:t>
            </a:r>
            <a:r>
              <a:rPr lang="zh-TW" altLang="en-US" b="0" i="0" dirty="0">
                <a:solidFill>
                  <a:srgbClr val="333333"/>
                </a:solidFill>
                <a:effectLst/>
                <a:latin typeface="-apple-system"/>
              </a:rPr>
              <a:t>是</a:t>
            </a:r>
            <a:r>
              <a:rPr lang="en-US" altLang="zh-TW" b="0" i="0" dirty="0">
                <a:solidFill>
                  <a:srgbClr val="333333"/>
                </a:solidFill>
                <a:effectLst/>
                <a:latin typeface="-apple-system"/>
              </a:rPr>
              <a:t>/</a:t>
            </a:r>
            <a:r>
              <a:rPr lang="zh-TW" altLang="en-US" b="0" i="0" dirty="0">
                <a:solidFill>
                  <a:srgbClr val="333333"/>
                </a:solidFill>
                <a:effectLst/>
                <a:latin typeface="-apple-system"/>
              </a:rPr>
              <a:t>否</a:t>
            </a:r>
            <a:r>
              <a:rPr lang="en-US" altLang="zh-TW" b="0" i="0" dirty="0">
                <a:solidFill>
                  <a:srgbClr val="333333"/>
                </a:solidFill>
                <a:effectLst/>
                <a:latin typeface="-apple-system"/>
              </a:rPr>
              <a:t>)</a:t>
            </a:r>
            <a:r>
              <a:rPr lang="zh-TW" altLang="en-US" b="0" i="0" dirty="0">
                <a:solidFill>
                  <a:srgbClr val="333333"/>
                </a:solidFill>
                <a:effectLst/>
                <a:latin typeface="-apple-system"/>
              </a:rPr>
              <a:t>，最後做出分類。</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32</a:t>
            </a:fld>
            <a:endParaRPr kumimoji="1" lang="zh-TW" altLang="en-US"/>
          </a:p>
        </p:txBody>
      </p:sp>
    </p:spTree>
    <p:extLst>
      <p:ext uri="{BB962C8B-B14F-4D97-AF65-F5344CB8AC3E}">
        <p14:creationId xmlns:p14="http://schemas.microsoft.com/office/powerpoint/2010/main" val="10942885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en-US" altLang="zh-TW" sz="1200" b="1" dirty="0">
                <a:latin typeface="Cambria Math" panose="02040503050406030204" pitchFamily="18" charset="0"/>
                <a:ea typeface="Cambria Math" panose="02040503050406030204" pitchFamily="18" charset="0"/>
              </a:rPr>
              <a:t>Image search </a:t>
            </a:r>
            <a:r>
              <a:rPr lang="en-US" altLang="zh-TW" sz="1200" dirty="0">
                <a:latin typeface="Cambria Math" panose="02040503050406030204" pitchFamily="18" charset="0"/>
                <a:ea typeface="Cambria Math" panose="02040503050406030204" pitchFamily="18" charset="0"/>
              </a:rPr>
              <a:t>and </a:t>
            </a:r>
            <a:r>
              <a:rPr lang="en-US" altLang="zh-TW" sz="1200" b="1" dirty="0">
                <a:latin typeface="Cambria Math" panose="02040503050406030204" pitchFamily="18" charset="0"/>
                <a:ea typeface="Cambria Math" panose="02040503050406030204" pitchFamily="18" charset="0"/>
              </a:rPr>
              <a:t>image retrieval </a:t>
            </a:r>
            <a:r>
              <a:rPr lang="en-US" altLang="zh-TW" sz="1200" dirty="0">
                <a:latin typeface="Cambria Math" panose="02040503050406030204" pitchFamily="18" charset="0"/>
                <a:ea typeface="Cambria Math" panose="02040503050406030204" pitchFamily="18" charset="0"/>
              </a:rPr>
              <a:t>engines: </a:t>
            </a:r>
          </a:p>
          <a:p>
            <a:pPr marL="0" indent="0">
              <a:buNone/>
            </a:pPr>
            <a:r>
              <a:rPr lang="zh-TW" altLang="en-US" dirty="0"/>
              <a:t>根據</a:t>
            </a:r>
            <a:r>
              <a:rPr lang="en-US" altLang="zh-TW" dirty="0"/>
              <a:t>keywords</a:t>
            </a:r>
            <a:r>
              <a:rPr lang="zh-TW" altLang="en-US" dirty="0"/>
              <a:t>找到相似的影像；一般的網頁搜尋引擎會找相關的文件</a:t>
            </a:r>
            <a:r>
              <a:rPr lang="en-US" altLang="zh-TW" dirty="0"/>
              <a:t>&amp;</a:t>
            </a:r>
            <a:r>
              <a:rPr lang="zh-TW" altLang="en-US" dirty="0"/>
              <a:t>頁面。</a:t>
            </a:r>
            <a:endParaRPr lang="en-US" altLang="zh-TW" dirty="0"/>
          </a:p>
          <a:p>
            <a:pPr marL="0" indent="0">
              <a:buNone/>
            </a:pPr>
            <a:endParaRPr lang="en-US" altLang="zh-TW" dirty="0"/>
          </a:p>
          <a:p>
            <a:pPr marL="0" indent="0">
              <a:buNone/>
            </a:pPr>
            <a:r>
              <a:rPr lang="en-US" altLang="zh-TW" dirty="0"/>
              <a:t>Visual search</a:t>
            </a:r>
            <a:r>
              <a:rPr lang="zh-TW" altLang="en-US" dirty="0"/>
              <a:t> 直接從圖片上找出你需要的資訊，像是前面提到的</a:t>
            </a:r>
            <a:r>
              <a:rPr lang="en-US" altLang="zh-TW" dirty="0"/>
              <a:t>fine-grained</a:t>
            </a:r>
            <a:r>
              <a:rPr lang="zh-TW" altLang="en-US" dirty="0"/>
              <a:t>分類，或是</a:t>
            </a:r>
            <a:r>
              <a:rPr lang="en-US" altLang="zh-TW" dirty="0"/>
              <a:t>instance retrieval</a:t>
            </a:r>
            <a:r>
              <a:rPr lang="zh-TW" altLang="en-US" dirty="0"/>
              <a:t>找出一模一樣的物品或位置。</a:t>
            </a:r>
            <a:endParaRPr lang="en-US" altLang="zh-TW" dirty="0"/>
          </a:p>
          <a:p>
            <a:pPr marL="0" indent="0">
              <a:buNone/>
            </a:pPr>
            <a:endParaRPr lang="en-US" altLang="zh-TW" dirty="0"/>
          </a:p>
          <a:p>
            <a:pPr marL="0" indent="0">
              <a:buNone/>
            </a:pPr>
            <a:r>
              <a:rPr lang="zh-TW" altLang="en-US" dirty="0"/>
              <a:t>當我們搜尋的目標沒辦法被 </a:t>
            </a:r>
            <a:r>
              <a:rPr lang="en-US" altLang="zh-TW" dirty="0"/>
              <a:t>succinctly</a:t>
            </a:r>
            <a:r>
              <a:rPr lang="zh-TW" altLang="en-US" dirty="0"/>
              <a:t> 簡潔地獲取時，就會用到</a:t>
            </a:r>
            <a:r>
              <a:rPr lang="en-US" altLang="zh-TW" dirty="0"/>
              <a:t>visual search</a:t>
            </a:r>
            <a:r>
              <a:rPr lang="zh-TW" altLang="en-US" dirty="0"/>
              <a:t>的變形</a:t>
            </a:r>
            <a:r>
              <a:rPr lang="en-US" altLang="zh-TW" dirty="0"/>
              <a:t>:</a:t>
            </a:r>
            <a:r>
              <a:rPr lang="zh-TW" altLang="en-US" dirty="0"/>
              <a:t> </a:t>
            </a:r>
            <a:r>
              <a:rPr lang="en-US" altLang="zh-TW" dirty="0"/>
              <a:t>visual similarity search.</a:t>
            </a:r>
          </a:p>
          <a:p>
            <a:pPr marL="0" indent="0">
              <a:buNone/>
            </a:pPr>
            <a:endParaRPr lang="en-US" altLang="zh-TW" dirty="0"/>
          </a:p>
          <a:p>
            <a:pPr marL="0" indent="0">
              <a:buNone/>
            </a:pPr>
            <a:r>
              <a:rPr lang="zh-TW" altLang="en-US" dirty="0"/>
              <a:t>從</a:t>
            </a:r>
            <a:r>
              <a:rPr lang="en-US" altLang="zh-TW" dirty="0"/>
              <a:t>1996</a:t>
            </a:r>
            <a:r>
              <a:rPr lang="zh-TW" altLang="en-US" dirty="0"/>
              <a:t>最早期的用整張圖的顏色</a:t>
            </a:r>
            <a:r>
              <a:rPr lang="en-US" altLang="zh-TW" dirty="0"/>
              <a:t>/</a:t>
            </a:r>
            <a:r>
              <a:rPr lang="zh-TW" altLang="en-US" dirty="0"/>
              <a:t>材質相似度做搜尋，到</a:t>
            </a:r>
            <a:r>
              <a:rPr lang="en-US" altLang="zh-TW" dirty="0"/>
              <a:t>2004</a:t>
            </a:r>
            <a:r>
              <a:rPr lang="zh-TW" altLang="en-US" dirty="0"/>
              <a:t>年開始學習擷取</a:t>
            </a:r>
            <a:r>
              <a:rPr lang="en-US" altLang="zh-TW" dirty="0"/>
              <a:t>feature</a:t>
            </a:r>
            <a:r>
              <a:rPr lang="zh-TW" altLang="en-US" dirty="0"/>
              <a:t>並且對傳統基於關鍵字的圖片搜尋引擎輸出做重新排名；接著</a:t>
            </a:r>
            <a:r>
              <a:rPr lang="en-US" altLang="zh-TW" dirty="0"/>
              <a:t>2005</a:t>
            </a:r>
            <a:r>
              <a:rPr lang="zh-TW" altLang="en-US" dirty="0"/>
              <a:t>以後開始出現</a:t>
            </a:r>
            <a:endParaRPr lang="en-US" altLang="zh-TW" dirty="0"/>
          </a:p>
          <a:p>
            <a:pPr marL="0" indent="0">
              <a:buNone/>
            </a:pPr>
            <a:r>
              <a:rPr lang="zh-TW" altLang="en-US" dirty="0"/>
              <a:t>用 </a:t>
            </a:r>
            <a:r>
              <a:rPr lang="en-US" altLang="zh-TW" b="1" dirty="0"/>
              <a:t>PLSA</a:t>
            </a:r>
            <a:r>
              <a:rPr lang="zh-TW" altLang="en-US" b="1" dirty="0"/>
              <a:t> </a:t>
            </a:r>
            <a:r>
              <a:rPr lang="en-US" altLang="zh-TW" b="1" dirty="0"/>
              <a:t>(</a:t>
            </a:r>
            <a:r>
              <a:rPr lang="zh-TW" altLang="en-US" b="1" i="0" dirty="0">
                <a:solidFill>
                  <a:srgbClr val="222222"/>
                </a:solidFill>
                <a:effectLst/>
                <a:latin typeface="arial" panose="020B0604020202020204" pitchFamily="34" charset="0"/>
              </a:rPr>
              <a:t>機率潛在語義分析</a:t>
            </a:r>
            <a:r>
              <a:rPr lang="en-US" altLang="zh-TW" b="1" i="0" dirty="0">
                <a:solidFill>
                  <a:srgbClr val="222222"/>
                </a:solidFill>
                <a:effectLst/>
                <a:latin typeface="arial" panose="020B0604020202020204" pitchFamily="34" charset="0"/>
              </a:rPr>
              <a:t>)</a:t>
            </a:r>
            <a:r>
              <a:rPr lang="zh-TW" altLang="en-US" b="1" i="0" dirty="0">
                <a:solidFill>
                  <a:srgbClr val="222222"/>
                </a:solidFill>
                <a:effectLst/>
                <a:latin typeface="arial" panose="020B0604020202020204" pitchFamily="34" charset="0"/>
              </a:rPr>
              <a:t> </a:t>
            </a:r>
            <a:r>
              <a:rPr lang="zh-TW" altLang="en-US" b="0" i="0" dirty="0">
                <a:solidFill>
                  <a:srgbClr val="222222"/>
                </a:solidFill>
                <a:effectLst/>
                <a:latin typeface="arial" panose="020B0604020202020204" pitchFamily="34" charset="0"/>
              </a:rPr>
              <a:t>的延伸所產生的結果做 聚類 </a:t>
            </a:r>
            <a:r>
              <a:rPr lang="en-US" altLang="zh-TW" b="0" i="0" dirty="0">
                <a:solidFill>
                  <a:srgbClr val="222222"/>
                </a:solidFill>
                <a:effectLst/>
                <a:latin typeface="arial" panose="020B0604020202020204" pitchFamily="34" charset="0"/>
              </a:rPr>
              <a:t>clustering</a:t>
            </a:r>
            <a:r>
              <a:rPr lang="zh-TW" altLang="en-US" b="0" i="0" dirty="0">
                <a:solidFill>
                  <a:srgbClr val="222222"/>
                </a:solidFill>
                <a:effectLst/>
                <a:latin typeface="arial" panose="020B0604020202020204" pitchFamily="34" charset="0"/>
              </a:rPr>
              <a:t>。</a:t>
            </a:r>
            <a:r>
              <a:rPr lang="en-US" altLang="zh-TW" b="0" i="0" dirty="0">
                <a:solidFill>
                  <a:srgbClr val="222222"/>
                </a:solidFill>
                <a:effectLst/>
                <a:latin typeface="arial" panose="020B0604020202020204" pitchFamily="34" charset="0"/>
              </a:rPr>
              <a:t>(</a:t>
            </a:r>
            <a:r>
              <a:rPr lang="zh-TW" altLang="en-US" b="0" i="0" dirty="0">
                <a:solidFill>
                  <a:srgbClr val="222222"/>
                </a:solidFill>
                <a:effectLst/>
                <a:latin typeface="arial" panose="020B0604020202020204" pitchFamily="34" charset="0"/>
              </a:rPr>
              <a:t>李飛飛提出ㄉ</a:t>
            </a:r>
            <a:r>
              <a:rPr lang="en-US" altLang="zh-TW" b="0" i="0" dirty="0">
                <a:solidFill>
                  <a:srgbClr val="222222"/>
                </a:solidFill>
                <a:effectLst/>
                <a:latin typeface="arial" panose="020B0604020202020204" pitchFamily="34" charset="0"/>
              </a:rPr>
              <a:t>)</a:t>
            </a:r>
            <a:endParaRPr lang="en-US" altLang="zh-TW"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33</a:t>
            </a:fld>
            <a:endParaRPr kumimoji="1" lang="zh-TW" altLang="en-US"/>
          </a:p>
        </p:txBody>
      </p:sp>
    </p:spTree>
    <p:extLst>
      <p:ext uri="{BB962C8B-B14F-4D97-AF65-F5344CB8AC3E}">
        <p14:creationId xmlns:p14="http://schemas.microsoft.com/office/powerpoint/2010/main" val="1542130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zh-TW" altLang="en-US" dirty="0"/>
              <a:t>再來是這裡課本有提供的一篇</a:t>
            </a:r>
            <a:r>
              <a:rPr lang="en-US" altLang="zh-TW" dirty="0"/>
              <a:t>© 2020 ACM </a:t>
            </a:r>
            <a:r>
              <a:rPr lang="zh-TW" altLang="en-US" dirty="0"/>
              <a:t>的論文</a:t>
            </a:r>
            <a:endParaRPr lang="en-US" altLang="zh-TW" dirty="0"/>
          </a:p>
          <a:p>
            <a:pPr marL="228600" indent="-228600">
              <a:buAutoNum type="alphaLcParenBoth"/>
            </a:pPr>
            <a:r>
              <a:rPr lang="zh-TW" altLang="en-US" dirty="0"/>
              <a:t>上面這張圖是，辨識出圖片裡的所有產品 </a:t>
            </a:r>
            <a:r>
              <a:rPr lang="en-US" altLang="zh-TW" dirty="0"/>
              <a:t>(product)</a:t>
            </a:r>
          </a:p>
          <a:p>
            <a:pPr marL="228600" indent="-228600">
              <a:buAutoNum type="alphaLcParenBoth"/>
            </a:pPr>
            <a:r>
              <a:rPr lang="zh-TW" altLang="en-US" dirty="0"/>
              <a:t>下面這張圖是，</a:t>
            </a:r>
            <a:r>
              <a:rPr lang="en-US" altLang="zh-TW" dirty="0"/>
              <a:t>automatically sourcing data for metric learning using </a:t>
            </a:r>
            <a:r>
              <a:rPr lang="en-US" altLang="zh-TW" b="1" dirty="0"/>
              <a:t>weakly supervised data augmentation</a:t>
            </a:r>
          </a:p>
          <a:p>
            <a:pPr marL="685800" lvl="1" indent="-228600">
              <a:buAutoNum type="arabicParenBoth"/>
            </a:pPr>
            <a:r>
              <a:rPr lang="en-US" altLang="zh-TW" dirty="0"/>
              <a:t>Source collection in photos </a:t>
            </a:r>
            <a:r>
              <a:rPr lang="zh-TW" altLang="en-US" dirty="0"/>
              <a:t>取得一系列沒有標記的照片</a:t>
            </a:r>
            <a:endParaRPr lang="en-US" altLang="zh-TW" dirty="0"/>
          </a:p>
          <a:p>
            <a:pPr marL="685800" lvl="1" indent="-228600">
              <a:buAutoNum type="arabicParenBoth"/>
            </a:pPr>
            <a:r>
              <a:rPr lang="en-US" altLang="zh-TW" dirty="0"/>
              <a:t>Detect objects in photos</a:t>
            </a:r>
            <a:r>
              <a:rPr lang="zh-TW" altLang="en-US" dirty="0"/>
              <a:t>  偵測照片中的物品</a:t>
            </a:r>
            <a:endParaRPr lang="en-US" altLang="zh-TW" dirty="0"/>
          </a:p>
          <a:p>
            <a:pPr marL="685800" lvl="1" indent="-228600">
              <a:buAutoNum type="arabicParenBoth"/>
            </a:pPr>
            <a:r>
              <a:rPr lang="en-US" altLang="zh-TW" dirty="0"/>
              <a:t>Extract features for each object</a:t>
            </a:r>
            <a:r>
              <a:rPr lang="zh-TW" altLang="en-US" dirty="0"/>
              <a:t>  從偵測出的物品擷取出特徵</a:t>
            </a:r>
            <a:endParaRPr lang="en-US" altLang="zh-TW" dirty="0"/>
          </a:p>
          <a:p>
            <a:pPr marL="685800" lvl="1" indent="-228600">
              <a:buAutoNum type="arabicParenBoth"/>
            </a:pPr>
            <a:r>
              <a:rPr lang="en-US" altLang="zh-TW" dirty="0"/>
              <a:t>Match against catalog and threshold</a:t>
            </a:r>
            <a:r>
              <a:rPr lang="zh-TW" altLang="en-US" dirty="0"/>
              <a:t>  然後藉由 商品目錄 和 </a:t>
            </a:r>
            <a:r>
              <a:rPr lang="en-US" altLang="zh-TW" dirty="0"/>
              <a:t>threshold</a:t>
            </a:r>
            <a:r>
              <a:rPr lang="zh-TW" altLang="en-US" dirty="0"/>
              <a:t>值去找出 </a:t>
            </a:r>
            <a:r>
              <a:rPr lang="en-US" altLang="zh-TW" dirty="0"/>
              <a:t>match</a:t>
            </a:r>
            <a:r>
              <a:rPr lang="zh-TW" altLang="en-US" dirty="0"/>
              <a:t>的分類</a:t>
            </a:r>
            <a:endParaRPr lang="en-US" altLang="zh-TW" dirty="0"/>
          </a:p>
          <a:p>
            <a:pPr marL="685800" lvl="1" indent="-228600">
              <a:buAutoNum type="arabicParenBoth"/>
            </a:pPr>
            <a:r>
              <a:rPr lang="en-US" altLang="zh-TW" dirty="0"/>
              <a:t>Train </a:t>
            </a:r>
            <a:r>
              <a:rPr lang="en-US" altLang="zh-TW" dirty="0" err="1"/>
              <a:t>GrokNet</a:t>
            </a:r>
            <a:r>
              <a:rPr lang="en-US" altLang="zh-TW" dirty="0"/>
              <a:t> model</a:t>
            </a:r>
            <a:r>
              <a:rPr lang="zh-TW" altLang="en-US" dirty="0"/>
              <a:t> 訓練這個</a:t>
            </a:r>
            <a:r>
              <a:rPr lang="en-US" altLang="zh-TW" dirty="0" err="1"/>
              <a:t>GrokNet</a:t>
            </a:r>
            <a:r>
              <a:rPr lang="zh-TW" altLang="en-US" dirty="0"/>
              <a:t> 模型</a:t>
            </a:r>
            <a:endParaRPr lang="en-US" altLang="zh-TW" dirty="0"/>
          </a:p>
          <a:p>
            <a:pPr marL="0" indent="0">
              <a:buNone/>
            </a:pPr>
            <a:endParaRPr lang="en-US" altLang="zh-TW" b="1" i="0" dirty="0">
              <a:solidFill>
                <a:srgbClr val="202124"/>
              </a:solidFill>
              <a:effectLst/>
              <a:latin typeface="arial" panose="020B0604020202020204" pitchFamily="34" charset="0"/>
            </a:endParaRPr>
          </a:p>
          <a:p>
            <a:pPr marL="0" indent="0">
              <a:buNone/>
            </a:pPr>
            <a:r>
              <a:rPr lang="zh-TW" altLang="en-US" b="1" i="0" dirty="0">
                <a:solidFill>
                  <a:srgbClr val="202124"/>
                </a:solidFill>
                <a:effectLst/>
                <a:latin typeface="arial" panose="020B0604020202020204" pitchFamily="34" charset="0"/>
              </a:rPr>
              <a:t>度量學習（</a:t>
            </a:r>
            <a:r>
              <a:rPr lang="en-US" altLang="zh-TW" b="1" i="0" dirty="0">
                <a:solidFill>
                  <a:srgbClr val="EA4335"/>
                </a:solidFill>
                <a:effectLst/>
                <a:latin typeface="arial" panose="020B0604020202020204" pitchFamily="34" charset="0"/>
              </a:rPr>
              <a:t>Metric Learning</a:t>
            </a:r>
            <a:r>
              <a:rPr lang="zh-TW" altLang="en-US" b="1" i="0" dirty="0">
                <a:solidFill>
                  <a:srgbClr val="202124"/>
                </a:solidFill>
                <a:effectLst/>
                <a:latin typeface="arial" panose="020B0604020202020204" pitchFamily="34" charset="0"/>
              </a:rPr>
              <a:t>）</a:t>
            </a:r>
            <a:r>
              <a:rPr lang="zh-TW" altLang="en-US" b="0" i="0" dirty="0">
                <a:solidFill>
                  <a:srgbClr val="202124"/>
                </a:solidFill>
                <a:effectLst/>
                <a:latin typeface="arial" panose="020B0604020202020204" pitchFamily="34" charset="0"/>
              </a:rPr>
              <a:t>也就是常說的</a:t>
            </a:r>
            <a:r>
              <a:rPr lang="zh-TW" altLang="en-US" b="1" i="0" dirty="0">
                <a:solidFill>
                  <a:srgbClr val="202124"/>
                </a:solidFill>
                <a:effectLst/>
                <a:latin typeface="arial" panose="020B0604020202020204" pitchFamily="34" charset="0"/>
              </a:rPr>
              <a:t>相似度學習</a:t>
            </a:r>
            <a:r>
              <a:rPr lang="zh-TW" altLang="en-US" b="0" i="0" dirty="0">
                <a:solidFill>
                  <a:srgbClr val="202124"/>
                </a:solidFill>
                <a:effectLst/>
                <a:latin typeface="arial" panose="020B0604020202020204" pitchFamily="34" charset="0"/>
              </a:rPr>
              <a:t>，</a:t>
            </a:r>
            <a:endParaRPr lang="en-US" altLang="zh-TW" b="0" i="0" dirty="0">
              <a:solidFill>
                <a:srgbClr val="202124"/>
              </a:solidFill>
              <a:effectLst/>
              <a:latin typeface="arial" panose="020B0604020202020204" pitchFamily="34" charset="0"/>
            </a:endParaRPr>
          </a:p>
          <a:p>
            <a:pPr marL="0" indent="0">
              <a:buNone/>
            </a:pPr>
            <a:r>
              <a:rPr lang="zh-TW" altLang="en-US" b="0" i="0" dirty="0">
                <a:solidFill>
                  <a:srgbClr val="3D3D3D"/>
                </a:solidFill>
                <a:effectLst/>
                <a:latin typeface="-apple-system"/>
              </a:rPr>
              <a:t>如果我們的目標是識別人臉，那麼就需要構建一個距離函數去強化合適的特徵（如髮色，臉型等）；</a:t>
            </a:r>
            <a:endParaRPr lang="en-US" altLang="zh-TW" b="0" i="0" dirty="0">
              <a:solidFill>
                <a:srgbClr val="3D3D3D"/>
              </a:solidFill>
              <a:effectLst/>
              <a:latin typeface="-apple-system"/>
            </a:endParaRPr>
          </a:p>
          <a:p>
            <a:pPr marL="0" indent="0">
              <a:buNone/>
            </a:pPr>
            <a:r>
              <a:rPr lang="zh-TW" altLang="en-US" b="0" i="0" dirty="0">
                <a:solidFill>
                  <a:srgbClr val="3D3D3D"/>
                </a:solidFill>
                <a:effectLst/>
                <a:latin typeface="-apple-system"/>
              </a:rPr>
              <a:t>而如果我們的目標是識別姿勢，那麼就需要構建一個捕獲姿勢相似度的距離函數。</a:t>
            </a:r>
            <a:endParaRPr lang="en-US" altLang="zh-TW" b="0" i="0" dirty="0">
              <a:solidFill>
                <a:srgbClr val="3D3D3D"/>
              </a:solidFill>
              <a:effectLst/>
              <a:latin typeface="-apple-system"/>
            </a:endParaRPr>
          </a:p>
          <a:p>
            <a:pPr marL="0" indent="0">
              <a:buNone/>
            </a:pPr>
            <a:r>
              <a:rPr lang="zh-TW" altLang="en-US" b="0" i="0" dirty="0">
                <a:solidFill>
                  <a:srgbClr val="3D3D3D"/>
                </a:solidFill>
                <a:effectLst/>
                <a:latin typeface="-apple-system"/>
              </a:rPr>
              <a:t>爲了處理各種各樣的特徵相似度，我們可以在特定的任務通過選擇合適的特徵並手動構建距離函數。</a:t>
            </a:r>
            <a:endParaRPr lang="en-US" altLang="zh-TW" b="0" i="0" dirty="0">
              <a:solidFill>
                <a:srgbClr val="3D3D3D"/>
              </a:solidFill>
              <a:effectLst/>
              <a:latin typeface="-apple-system"/>
            </a:endParaRPr>
          </a:p>
          <a:p>
            <a:pPr marL="0" indent="0">
              <a:buNone/>
            </a:pPr>
            <a:r>
              <a:rPr lang="zh-TW" altLang="en-US" b="0" i="0" dirty="0">
                <a:solidFill>
                  <a:srgbClr val="3D3D3D"/>
                </a:solidFill>
                <a:effectLst/>
                <a:latin typeface="-apple-system"/>
              </a:rPr>
              <a:t>然而這種方法會需要很大的人工投入，也可能對數據的改變非常不</a:t>
            </a:r>
            <a:r>
              <a:rPr lang="en-US" altLang="zh-TW" b="0" i="0" dirty="0">
                <a:solidFill>
                  <a:srgbClr val="3D3D3D"/>
                </a:solidFill>
                <a:effectLst/>
                <a:latin typeface="-apple-system"/>
              </a:rPr>
              <a:t>robust</a:t>
            </a:r>
            <a:r>
              <a:rPr lang="zh-TW" altLang="en-US" b="0" i="0" dirty="0">
                <a:solidFill>
                  <a:srgbClr val="3D3D3D"/>
                </a:solidFill>
                <a:effectLst/>
                <a:latin typeface="-apple-system"/>
              </a:rPr>
              <a:t>。</a:t>
            </a:r>
            <a:endParaRPr lang="en-US" altLang="zh-TW" b="0" i="0" dirty="0">
              <a:solidFill>
                <a:srgbClr val="3D3D3D"/>
              </a:solidFill>
              <a:effectLst/>
              <a:latin typeface="-apple-system"/>
            </a:endParaRPr>
          </a:p>
          <a:p>
            <a:pPr marL="0" indent="0">
              <a:buNone/>
            </a:pPr>
            <a:r>
              <a:rPr lang="zh-TW" altLang="en-US" b="0" i="0" dirty="0">
                <a:solidFill>
                  <a:srgbClr val="3D3D3D"/>
                </a:solidFill>
                <a:effectLst/>
                <a:latin typeface="-apple-system"/>
              </a:rPr>
              <a:t>度量學習作爲一個理想的替代，可以根據不同的任務來自主學習出針對某個特定任務的度量距離函數。</a:t>
            </a:r>
            <a:endParaRPr lang="en-US" altLang="zh-TW" b="0" i="0" dirty="0">
              <a:solidFill>
                <a:srgbClr val="3D3D3D"/>
              </a:solidFill>
              <a:effectLst/>
              <a:latin typeface="-apple-system"/>
            </a:endParaRPr>
          </a:p>
          <a:p>
            <a:pPr marL="0" indent="0">
              <a:buNone/>
            </a:pPr>
            <a:r>
              <a:rPr lang="en-US" altLang="zh-TW" b="0" i="0" dirty="0">
                <a:solidFill>
                  <a:srgbClr val="3D3D3D"/>
                </a:solidFill>
                <a:effectLst/>
                <a:latin typeface="-apple-system"/>
              </a:rPr>
              <a:t>---</a:t>
            </a:r>
          </a:p>
          <a:p>
            <a:pPr marL="0" indent="0">
              <a:buNone/>
            </a:pPr>
            <a:r>
              <a:rPr lang="en-US" altLang="zh-TW" dirty="0"/>
              <a:t>Antique Bronze Pendant </a:t>
            </a:r>
            <a:r>
              <a:rPr lang="zh-TW" altLang="zh-TW" dirty="0"/>
              <a:t>仿古青銅吊墜</a:t>
            </a:r>
            <a:endParaRPr lang="en-US" altLang="zh-TW" dirty="0"/>
          </a:p>
          <a:p>
            <a:pPr marL="0" indent="0">
              <a:buNone/>
            </a:pPr>
            <a:r>
              <a:rPr lang="en-US" altLang="zh-TW" dirty="0"/>
              <a:t>Cast Iron Teapot </a:t>
            </a:r>
            <a:r>
              <a:rPr lang="zh-TW" altLang="zh-TW" dirty="0"/>
              <a:t>鑄鐵茶壺</a:t>
            </a:r>
            <a:endParaRPr lang="en-US" altLang="zh-TW" dirty="0"/>
          </a:p>
          <a:p>
            <a:pPr marL="0" indent="0">
              <a:buNone/>
            </a:pPr>
            <a:r>
              <a:rPr lang="en-US" altLang="zh-TW" dirty="0"/>
              <a:t>Walnut Dining Table/Chair </a:t>
            </a:r>
            <a:r>
              <a:rPr lang="zh-TW" altLang="en-US" dirty="0"/>
              <a:t>核桃餐桌</a:t>
            </a:r>
            <a:r>
              <a:rPr lang="en-US" altLang="zh-TW" dirty="0"/>
              <a:t>/</a:t>
            </a:r>
            <a:r>
              <a:rPr lang="zh-TW" altLang="en-US" dirty="0"/>
              <a:t>椅</a:t>
            </a:r>
            <a:endParaRPr lang="en-US" altLang="zh-TW" dirty="0"/>
          </a:p>
          <a:p>
            <a:pPr marL="0" indent="0">
              <a:buNone/>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34</a:t>
            </a:fld>
            <a:endParaRPr kumimoji="1" lang="zh-TW" altLang="en-US"/>
          </a:p>
        </p:txBody>
      </p:sp>
    </p:spTree>
    <p:extLst>
      <p:ext uri="{BB962C8B-B14F-4D97-AF65-F5344CB8AC3E}">
        <p14:creationId xmlns:p14="http://schemas.microsoft.com/office/powerpoint/2010/main" val="1504916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zh-TW" altLang="en-US" dirty="0"/>
              <a:t>沒考 跳過</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35</a:t>
            </a:fld>
            <a:endParaRPr kumimoji="1" lang="zh-TW" altLang="en-US"/>
          </a:p>
        </p:txBody>
      </p:sp>
    </p:spTree>
    <p:extLst>
      <p:ext uri="{BB962C8B-B14F-4D97-AF65-F5344CB8AC3E}">
        <p14:creationId xmlns:p14="http://schemas.microsoft.com/office/powerpoint/2010/main" val="34652541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latin typeface="Times New Roman" charset="0"/>
                <a:cs typeface="Times New Roman" charset="0"/>
              </a:rPr>
              <a:t>再來要介紹的是</a:t>
            </a:r>
            <a:r>
              <a:rPr lang="en-US" altLang="zh-TW" i="0" dirty="0">
                <a:latin typeface="Times New Roman" charset="0"/>
                <a:cs typeface="Times New Roman" charset="0"/>
              </a:rPr>
              <a:t>6.4</a:t>
            </a:r>
            <a:r>
              <a:rPr lang="zh-TW" altLang="en-US" i="0" dirty="0">
                <a:latin typeface="Times New Roman" charset="0"/>
                <a:cs typeface="Times New Roman" charset="0"/>
              </a:rPr>
              <a:t> </a:t>
            </a:r>
            <a:r>
              <a:rPr lang="en-US" altLang="zh-TW" i="0" dirty="0">
                <a:latin typeface="Times New Roman" charset="0"/>
                <a:cs typeface="Times New Roman" charset="0"/>
              </a:rPr>
              <a:t>Face Recognition</a:t>
            </a:r>
            <a:r>
              <a:rPr lang="zh-TW" altLang="en-US" i="0" dirty="0">
                <a:latin typeface="Times New Roman" charset="0"/>
                <a:cs typeface="Times New Roman" charset="0"/>
              </a:rPr>
              <a:t> 臉部辨識</a:t>
            </a:r>
            <a:endParaRPr lang="en-US" altLang="zh-TW" i="0" dirty="0">
              <a:latin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latin typeface="Times New Roman" charset="0"/>
                <a:cs typeface="Times New Roman" charset="0"/>
              </a:rPr>
              <a:t>首先是</a:t>
            </a:r>
            <a:r>
              <a:rPr lang="en-US" altLang="zh-TW" i="0" dirty="0">
                <a:latin typeface="Times New Roman" charset="0"/>
                <a:cs typeface="Times New Roman" charset="0"/>
              </a:rPr>
              <a:t>Active appearance</a:t>
            </a:r>
            <a:r>
              <a:rPr lang="zh-TW" altLang="en-US" i="0" dirty="0">
                <a:latin typeface="Times New Roman" charset="0"/>
                <a:cs typeface="Times New Roman" charset="0"/>
              </a:rPr>
              <a:t> </a:t>
            </a:r>
            <a:r>
              <a:rPr lang="en-US" altLang="zh-TW" i="0" dirty="0">
                <a:latin typeface="Times New Roman" charset="0"/>
                <a:cs typeface="Times New Roman" charset="0"/>
              </a:rPr>
              <a:t>and 3D models</a:t>
            </a:r>
            <a:r>
              <a:rPr lang="zh-TW" altLang="en-US" i="0" dirty="0">
                <a:latin typeface="Times New Roman" charset="0"/>
                <a:cs typeface="Times New Roman" charset="0"/>
              </a:rPr>
              <a:t> 主動外觀和</a:t>
            </a:r>
            <a:r>
              <a:rPr lang="en-US" altLang="zh-TW" i="0" dirty="0">
                <a:latin typeface="Times New Roman" charset="0"/>
                <a:cs typeface="Times New Roman" charset="0"/>
              </a:rPr>
              <a:t>3D</a:t>
            </a:r>
            <a:r>
              <a:rPr lang="zh-TW" altLang="en-US" i="0" dirty="0">
                <a:latin typeface="Times New Roman" charset="0"/>
                <a:cs typeface="Times New Roman" charset="0"/>
              </a:rPr>
              <a:t>模型</a:t>
            </a:r>
            <a:endParaRPr lang="en-US" altLang="zh-TW" i="0" dirty="0">
              <a:latin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i="0" dirty="0">
              <a:latin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latin typeface="Times New Roman" charset="0"/>
                <a:cs typeface="Times New Roman" charset="0"/>
              </a:rPr>
              <a:t>人可以辨認低解析度熟悉的人臉</a:t>
            </a:r>
            <a:r>
              <a:rPr lang="en-US" altLang="zh-TW" i="0" dirty="0">
                <a:latin typeface="Times New Roman" charset="0"/>
                <a:cs typeface="Times New Roman" charset="0"/>
              </a:rPr>
              <a:t>(</a:t>
            </a:r>
            <a:r>
              <a:rPr lang="zh-TW" altLang="en-US" i="0" dirty="0">
                <a:latin typeface="Times New Roman" charset="0"/>
                <a:cs typeface="Times New Roman" charset="0"/>
              </a:rPr>
              <a:t>例如家人</a:t>
            </a:r>
            <a:r>
              <a:rPr lang="en-US" altLang="zh-TW" i="0" dirty="0">
                <a:latin typeface="Times New Roman" charset="0"/>
                <a:cs typeface="Times New Roman" charset="0"/>
              </a:rPr>
              <a:t>/</a:t>
            </a:r>
            <a:r>
              <a:rPr lang="zh-TW" altLang="en-US" i="0" dirty="0">
                <a:latin typeface="Times New Roman" charset="0"/>
                <a:cs typeface="Times New Roman" charset="0"/>
              </a:rPr>
              <a:t>名人</a:t>
            </a:r>
            <a:r>
              <a:rPr lang="en-US" altLang="zh-TW" i="0" dirty="0">
                <a:latin typeface="Times New Roman" charset="0"/>
                <a:cs typeface="Times New Roman" charset="0"/>
              </a:rPr>
              <a:t>)</a:t>
            </a:r>
            <a:r>
              <a:rPr lang="zh-TW" altLang="en-US" i="0" dirty="0">
                <a:latin typeface="Times New Roman" charset="0"/>
                <a:cs typeface="Times New Roman" charset="0"/>
              </a:rPr>
              <a:t>，向下面左邊這張圖。</a:t>
            </a:r>
            <a:endParaRPr lang="en-US" altLang="zh-TW" i="0" dirty="0"/>
          </a:p>
          <a:p>
            <a:r>
              <a:rPr lang="en-US" altLang="zh-TW" dirty="0"/>
              <a:t>---</a:t>
            </a:r>
          </a:p>
          <a:p>
            <a:r>
              <a:rPr lang="zh-TW" altLang="en-US" dirty="0"/>
              <a:t>再來是右邊這張圖，他是 </a:t>
            </a:r>
            <a:r>
              <a:rPr lang="en-US" altLang="zh-TW" dirty="0"/>
              <a:t>AAMs</a:t>
            </a:r>
            <a:r>
              <a:rPr lang="zh-TW" altLang="en-US" dirty="0"/>
              <a:t> </a:t>
            </a:r>
            <a:r>
              <a:rPr lang="en-US" altLang="zh-TW" dirty="0"/>
              <a:t>(Active Appearance Models)</a:t>
            </a:r>
            <a:r>
              <a:rPr lang="zh-TW" altLang="en-US" dirty="0"/>
              <a:t> 主動外觀模型</a:t>
            </a:r>
            <a:r>
              <a:rPr lang="en-US" altLang="zh-TW" dirty="0"/>
              <a:t>, </a:t>
            </a:r>
            <a:r>
              <a:rPr lang="zh-TW" altLang="en-US" dirty="0"/>
              <a:t>透過色彩和形狀來操縱臉部外觀，改變性別屬性</a:t>
            </a:r>
            <a:endParaRPr lang="en-US" altLang="zh-TW" dirty="0"/>
          </a:p>
          <a:p>
            <a:r>
              <a:rPr lang="en-US" altLang="zh-TW" dirty="0"/>
              <a:t>(b)</a:t>
            </a:r>
            <a:r>
              <a:rPr lang="zh-TW" altLang="en-US" dirty="0"/>
              <a:t>是原圖</a:t>
            </a:r>
            <a:r>
              <a:rPr lang="en-US" altLang="zh-TW" dirty="0"/>
              <a:t>(</a:t>
            </a:r>
            <a:r>
              <a:rPr lang="zh-TW" altLang="en-US" dirty="0"/>
              <a:t>目前性別是</a:t>
            </a:r>
            <a:r>
              <a:rPr lang="en-US" altLang="zh-TW" dirty="0"/>
              <a:t>50%)</a:t>
            </a:r>
          </a:p>
          <a:p>
            <a:r>
              <a:rPr lang="en-US" altLang="zh-TW" dirty="0"/>
              <a:t>(a)</a:t>
            </a:r>
            <a:r>
              <a:rPr lang="zh-TW" altLang="en-US" dirty="0"/>
              <a:t>將自己的性別</a:t>
            </a:r>
            <a:r>
              <a:rPr lang="en-US" altLang="zh-TW" dirty="0"/>
              <a:t>+50%, </a:t>
            </a:r>
            <a:r>
              <a:rPr lang="zh-TW" altLang="en-US" dirty="0"/>
              <a:t>所以是</a:t>
            </a:r>
            <a:r>
              <a:rPr lang="en-US" altLang="zh-TW" dirty="0"/>
              <a:t>100%</a:t>
            </a:r>
            <a:r>
              <a:rPr lang="zh-TW" altLang="en-US" dirty="0"/>
              <a:t> </a:t>
            </a:r>
            <a:r>
              <a:rPr lang="en-US" altLang="zh-TW" dirty="0"/>
              <a:t>gender enhancement </a:t>
            </a:r>
            <a:r>
              <a:rPr lang="zh-TW" altLang="en-US" dirty="0"/>
              <a:t>性別提升</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(c)</a:t>
            </a:r>
            <a:r>
              <a:rPr lang="zh-TW" altLang="en-US" dirty="0"/>
              <a:t>將自己的性別</a:t>
            </a:r>
            <a:r>
              <a:rPr lang="en-US" altLang="zh-TW" dirty="0"/>
              <a:t>-50%, </a:t>
            </a:r>
            <a:r>
              <a:rPr lang="zh-TW" altLang="en-US" dirty="0"/>
              <a:t>所以是</a:t>
            </a:r>
            <a:r>
              <a:rPr lang="en-US" altLang="zh-TW" dirty="0"/>
              <a:t>0%</a:t>
            </a:r>
            <a:r>
              <a:rPr lang="zh-TW" altLang="en-US" dirty="0"/>
              <a:t> </a:t>
            </a:r>
            <a:r>
              <a:rPr lang="en-US" altLang="zh-TW" dirty="0"/>
              <a:t>androgyny</a:t>
            </a:r>
            <a:r>
              <a:rPr lang="zh-TW" altLang="en-US" dirty="0"/>
              <a:t> 雌雄同體</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(d)</a:t>
            </a:r>
            <a:r>
              <a:rPr lang="zh-TW" altLang="en-US" dirty="0"/>
              <a:t>將自己的性別</a:t>
            </a:r>
            <a:r>
              <a:rPr lang="en-US" altLang="zh-TW" dirty="0"/>
              <a:t>-100%, </a:t>
            </a:r>
            <a:r>
              <a:rPr lang="zh-TW" altLang="en-US" dirty="0"/>
              <a:t>所以是</a:t>
            </a:r>
            <a:r>
              <a:rPr lang="en-US" altLang="zh-TW" dirty="0"/>
              <a:t>-50%</a:t>
            </a:r>
            <a:r>
              <a:rPr lang="zh-TW" altLang="en-US" dirty="0"/>
              <a:t> </a:t>
            </a:r>
            <a:r>
              <a:rPr lang="en-US" altLang="zh-TW" dirty="0"/>
              <a:t>gender switched </a:t>
            </a:r>
            <a:r>
              <a:rPr lang="zh-TW" altLang="en-US" dirty="0"/>
              <a:t>性別轉換</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(e)</a:t>
            </a:r>
            <a:r>
              <a:rPr lang="zh-TW" altLang="en-US" dirty="0"/>
              <a:t>將自己的性別</a:t>
            </a:r>
            <a:r>
              <a:rPr lang="en-US" altLang="zh-TW" dirty="0"/>
              <a:t>-150%,</a:t>
            </a:r>
            <a:r>
              <a:rPr lang="zh-TW" altLang="en-US" dirty="0"/>
              <a:t>所以是</a:t>
            </a:r>
            <a:r>
              <a:rPr lang="en-US" altLang="zh-TW" dirty="0"/>
              <a:t>-100%</a:t>
            </a:r>
            <a:r>
              <a:rPr lang="zh-TW" altLang="en-US" dirty="0"/>
              <a:t>  </a:t>
            </a:r>
            <a:r>
              <a:rPr lang="en-US" altLang="zh-TW" dirty="0"/>
              <a:t>opposite gender attributes enhanced </a:t>
            </a:r>
            <a:r>
              <a:rPr lang="zh-TW" altLang="en-US" dirty="0"/>
              <a:t>對立性別屬性增強</a:t>
            </a:r>
            <a:endParaRPr lang="en-US" altLang="zh-TW" dirty="0"/>
          </a:p>
          <a:p>
            <a:endParaRPr lang="en-US" altLang="zh-TW" dirty="0"/>
          </a:p>
          <a:p>
            <a:r>
              <a:rPr lang="zh-TW" altLang="en-US" dirty="0"/>
              <a:t>通過形狀和顏色操縱面部外觀</a:t>
            </a:r>
            <a:r>
              <a:rPr lang="en-US" altLang="zh-TW" dirty="0"/>
              <a:t>, </a:t>
            </a:r>
            <a:r>
              <a:rPr lang="zh-TW" altLang="en-US" dirty="0"/>
              <a:t>可以透過增加特定性別的形狀與特徵</a:t>
            </a:r>
            <a:endParaRPr lang="en-US" altLang="zh-TW" dirty="0"/>
          </a:p>
          <a:p>
            <a:r>
              <a:rPr lang="zh-TW" altLang="en-US" dirty="0"/>
              <a:t>可以誘發不同數量的性別差異。 （從平均值開始增加）</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36</a:t>
            </a:fld>
            <a:endParaRPr kumimoji="1" lang="zh-TW" altLang="en-US"/>
          </a:p>
        </p:txBody>
      </p:sp>
    </p:spTree>
    <p:extLst>
      <p:ext uri="{BB962C8B-B14F-4D97-AF65-F5344CB8AC3E}">
        <p14:creationId xmlns:p14="http://schemas.microsoft.com/office/powerpoint/2010/main" val="735698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那這張圖是在講</a:t>
            </a:r>
            <a:endParaRPr lang="en-US" altLang="zh-TW" dirty="0"/>
          </a:p>
          <a:p>
            <a:r>
              <a:rPr lang="zh-TW" altLang="en-US" dirty="0"/>
              <a:t>主動外觀模型 的 主要變化模式 </a:t>
            </a:r>
            <a:r>
              <a:rPr lang="en-US" altLang="zh-TW" dirty="0"/>
              <a:t>(principal modes of variation in active appearance models)</a:t>
            </a:r>
          </a:p>
          <a:p>
            <a:r>
              <a:rPr lang="en-US" altLang="zh-TW" dirty="0"/>
              <a:t>(a)(b)(c)(d)</a:t>
            </a:r>
            <a:r>
              <a:rPr lang="zh-TW" altLang="en-US" dirty="0"/>
              <a:t> 中間是我的原始影像</a:t>
            </a:r>
            <a:r>
              <a:rPr lang="en-US" altLang="zh-TW" dirty="0"/>
              <a:t>. </a:t>
            </a:r>
            <a:r>
              <a:rPr lang="zh-TW" altLang="en-US" dirty="0"/>
              <a:t>通過</a:t>
            </a:r>
            <a:r>
              <a:rPr lang="en-US" altLang="zh-TW" dirty="0"/>
              <a:t>AAMs</a:t>
            </a:r>
            <a:r>
              <a:rPr lang="zh-TW" altLang="en-US" dirty="0"/>
              <a:t>來改變臉部的的形狀和陰影</a:t>
            </a:r>
            <a:r>
              <a:rPr lang="en-US" altLang="zh-TW" dirty="0"/>
              <a:t>,</a:t>
            </a:r>
            <a:r>
              <a:rPr lang="zh-TW" altLang="en-US" dirty="0"/>
              <a:t>，產生不同的表情。</a:t>
            </a:r>
            <a:endParaRPr lang="en-US" altLang="zh-TW" dirty="0"/>
          </a:p>
          <a:p>
            <a:endParaRPr lang="en-US" altLang="zh-TW" dirty="0"/>
          </a:p>
          <a:p>
            <a:r>
              <a:rPr lang="zh-TW" altLang="en-US" dirty="0"/>
              <a:t>四幅圖像顯示了同時通過平均值</a:t>
            </a:r>
            <a:r>
              <a:rPr lang="en-US" altLang="zh-TW" dirty="0"/>
              <a:t>+ -sigma</a:t>
            </a:r>
            <a:r>
              <a:rPr lang="zh-TW" altLang="en-US" dirty="0"/>
              <a:t>改變形狀和紋理的前四種變化模式的效果。</a:t>
            </a:r>
            <a:endParaRPr lang="en-US" altLang="zh-TW" dirty="0"/>
          </a:p>
          <a:p>
            <a:r>
              <a:rPr lang="zh-TW" altLang="en-US" dirty="0"/>
              <a:t>你可以清楚地看到臉部的形狀和陰影是如何同時受到影響的。</a:t>
            </a:r>
            <a:endParaRPr lang="en-US" altLang="zh-TW" dirty="0"/>
          </a:p>
          <a:p>
            <a:endParaRPr lang="en-US" altLang="zh-TW" dirty="0"/>
          </a:p>
          <a:p>
            <a:r>
              <a:rPr lang="zh-TW" altLang="en-US" dirty="0"/>
              <a:t>下圖的公式也可以看到，產生的形狀</a:t>
            </a:r>
            <a:r>
              <a:rPr lang="en-US" altLang="zh-TW" dirty="0"/>
              <a:t>/</a:t>
            </a:r>
            <a:r>
              <a:rPr lang="zh-TW" altLang="en-US" dirty="0"/>
              <a:t>紋理是從</a:t>
            </a:r>
            <a:r>
              <a:rPr lang="en-US" altLang="zh-TW" dirty="0"/>
              <a:t>mean shape/mean texture</a:t>
            </a:r>
            <a:r>
              <a:rPr lang="zh-TW" altLang="en-US" dirty="0"/>
              <a:t>去加減我們所要調整的變化量而得來ㄉ。</a:t>
            </a:r>
            <a:r>
              <a:rPr lang="en-US" altLang="zh-TW" dirty="0"/>
              <a:t>(</a:t>
            </a:r>
            <a:r>
              <a:rPr lang="zh-TW" altLang="en-US" dirty="0"/>
              <a:t>改變表情、性別、年齡、身分</a:t>
            </a:r>
            <a:r>
              <a:rPr lang="en-US" altLang="zh-TW" dirty="0"/>
              <a:t>)</a:t>
            </a:r>
          </a:p>
          <a:p>
            <a:r>
              <a:rPr lang="en-US" altLang="zh-TW" b="1" dirty="0"/>
              <a:t>a</a:t>
            </a:r>
            <a:r>
              <a:rPr lang="zh-TW" altLang="en-US" b="0" dirty="0"/>
              <a:t>是</a:t>
            </a:r>
            <a:r>
              <a:rPr lang="en-US" altLang="zh-TW" b="0" dirty="0"/>
              <a:t>appearance parameter</a:t>
            </a:r>
            <a:r>
              <a:rPr lang="zh-TW" altLang="en-US" b="0" dirty="0"/>
              <a:t>、</a:t>
            </a:r>
            <a:r>
              <a:rPr lang="en-US" altLang="zh-TW" b="0" dirty="0"/>
              <a:t>Us/Ut</a:t>
            </a:r>
            <a:r>
              <a:rPr lang="zh-TW" altLang="en-US" b="0" dirty="0"/>
              <a:t>是 </a:t>
            </a:r>
            <a:r>
              <a:rPr lang="en-US" altLang="zh-TW" b="0" dirty="0"/>
              <a:t>eigenvectors</a:t>
            </a:r>
            <a:r>
              <a:rPr lang="zh-TW" altLang="en-US" b="0" dirty="0"/>
              <a:t>。</a:t>
            </a:r>
            <a:endParaRPr lang="en-US" altLang="zh-TW" b="1" dirty="0"/>
          </a:p>
          <a:p>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37</a:t>
            </a:fld>
            <a:endParaRPr kumimoji="1" lang="zh-TW" altLang="en-US"/>
          </a:p>
        </p:txBody>
      </p:sp>
    </p:spTree>
    <p:extLst>
      <p:ext uri="{BB962C8B-B14F-4D97-AF65-F5344CB8AC3E}">
        <p14:creationId xmlns:p14="http://schemas.microsoft.com/office/powerpoint/2010/main" val="20239057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(a)</a:t>
            </a:r>
            <a:r>
              <a:rPr lang="zh-TW" altLang="en-US" baseline="0" dirty="0"/>
              <a:t>在講一個在</a:t>
            </a:r>
            <a:r>
              <a:rPr lang="en-US" altLang="zh-TW" baseline="0" dirty="0"/>
              <a:t>© 2007 Springer</a:t>
            </a:r>
            <a:r>
              <a:rPr lang="zh-TW" altLang="en-US" baseline="0" dirty="0"/>
              <a:t>提出的 </a:t>
            </a:r>
            <a:r>
              <a:rPr lang="en-US" altLang="zh-TW" baseline="0" dirty="0"/>
              <a:t>3D</a:t>
            </a:r>
            <a:r>
              <a:rPr lang="zh-TW" altLang="en-US" baseline="0" dirty="0"/>
              <a:t> </a:t>
            </a:r>
            <a:r>
              <a:rPr lang="en-US" altLang="zh-TW" baseline="0" dirty="0"/>
              <a:t>AAMs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aseline="0" dirty="0"/>
              <a:t>Showing video frames  along with the estimated </a:t>
            </a:r>
            <a:r>
              <a:rPr lang="en-US" altLang="zh-TW" i="1" baseline="0" dirty="0"/>
              <a:t>yaw, pitch, and roll </a:t>
            </a:r>
            <a:r>
              <a:rPr lang="en-US" altLang="zh-TW" i="0" baseline="0" dirty="0"/>
              <a:t> parameters and the fitted 3D deformable mesh.</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baseline="0" dirty="0"/>
              <a:t>在影片的每個</a:t>
            </a:r>
            <a:r>
              <a:rPr lang="en-US" altLang="zh-TW" i="0" baseline="0" dirty="0"/>
              <a:t>frame</a:t>
            </a:r>
            <a:r>
              <a:rPr lang="zh-TW" altLang="en-US" i="0" baseline="0" dirty="0"/>
              <a:t>裡估計出所需要的</a:t>
            </a:r>
            <a:r>
              <a:rPr lang="en-US" altLang="zh-TW" i="0" baseline="0" dirty="0"/>
              <a:t>parameters</a:t>
            </a:r>
            <a:r>
              <a:rPr lang="zh-TW" altLang="en-US" i="0" baseline="0" dirty="0"/>
              <a:t>，然後產生</a:t>
            </a:r>
            <a:r>
              <a:rPr lang="en-US" altLang="zh-TW" i="0" baseline="0" dirty="0"/>
              <a:t>3D</a:t>
            </a:r>
            <a:r>
              <a:rPr lang="zh-TW" altLang="en-US" i="0" baseline="0" dirty="0"/>
              <a:t>的變形的網格。</a:t>
            </a:r>
            <a:endParaRPr lang="en-US" altLang="zh-TW"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aseline="0" dirty="0"/>
          </a:p>
          <a:p>
            <a:r>
              <a:rPr lang="en-US" altLang="zh-TW" dirty="0"/>
              <a:t>(b)</a:t>
            </a:r>
            <a:r>
              <a:rPr lang="zh-TW" altLang="en-US" dirty="0"/>
              <a:t>在講一個在 </a:t>
            </a:r>
            <a:r>
              <a:rPr lang="en-US" altLang="zh-TW" dirty="0"/>
              <a:t>©</a:t>
            </a:r>
            <a:r>
              <a:rPr lang="zh-TW" altLang="en-US" dirty="0"/>
              <a:t> </a:t>
            </a:r>
            <a:r>
              <a:rPr lang="en-US" altLang="zh-TW" dirty="0"/>
              <a:t>2014</a:t>
            </a:r>
            <a:r>
              <a:rPr lang="zh-TW" altLang="en-US" dirty="0"/>
              <a:t> </a:t>
            </a:r>
            <a:r>
              <a:rPr lang="en-US" altLang="zh-TW" dirty="0"/>
              <a:t>IEEE</a:t>
            </a:r>
            <a:r>
              <a:rPr lang="zh-TW" altLang="en-US" dirty="0"/>
              <a:t>提出的，用來正面化臉部影像</a:t>
            </a:r>
            <a:endParaRPr lang="en-US" altLang="zh-TW" dirty="0"/>
          </a:p>
          <a:p>
            <a:r>
              <a:rPr lang="zh-TW" altLang="en-US" dirty="0"/>
              <a:t>用</a:t>
            </a:r>
            <a:r>
              <a:rPr lang="en-US" altLang="zh-TW" dirty="0"/>
              <a:t>(</a:t>
            </a:r>
            <a:r>
              <a:rPr lang="zh-TW" altLang="en-US" dirty="0"/>
              <a:t>先</a:t>
            </a:r>
            <a:r>
              <a:rPr lang="en-US" altLang="zh-TW" dirty="0"/>
              <a:t>6)</a:t>
            </a:r>
            <a:r>
              <a:rPr lang="zh-TW" altLang="en-US" dirty="0"/>
              <a:t> </a:t>
            </a:r>
            <a:r>
              <a:rPr lang="en-US" altLang="zh-TW" dirty="0"/>
              <a:t>+</a:t>
            </a:r>
            <a:r>
              <a:rPr lang="zh-TW" altLang="en-US" dirty="0"/>
              <a:t> </a:t>
            </a:r>
            <a:r>
              <a:rPr lang="en-US" altLang="zh-TW" dirty="0"/>
              <a:t>(</a:t>
            </a:r>
            <a:r>
              <a:rPr lang="zh-TW" altLang="en-US" dirty="0"/>
              <a:t>後</a:t>
            </a:r>
            <a:r>
              <a:rPr lang="en-US" altLang="zh-TW" dirty="0"/>
              <a:t>67)</a:t>
            </a:r>
            <a:r>
              <a:rPr lang="zh-TW" altLang="en-US" dirty="0"/>
              <a:t>個基準點 </a:t>
            </a:r>
            <a:r>
              <a:rPr lang="en-US" altLang="zh-TW" dirty="0"/>
              <a:t>(</a:t>
            </a:r>
            <a:r>
              <a:rPr lang="zh-TW" altLang="en-US" dirty="0"/>
              <a:t>在</a:t>
            </a:r>
            <a:r>
              <a:rPr lang="en-US" altLang="zh-TW" dirty="0" err="1"/>
              <a:t>DeepFace</a:t>
            </a:r>
            <a:r>
              <a:rPr lang="zh-TW" altLang="en-US" dirty="0"/>
              <a:t>系統</a:t>
            </a:r>
            <a:r>
              <a:rPr lang="en-US" altLang="zh-TW" dirty="0"/>
              <a:t>)</a:t>
            </a:r>
          </a:p>
          <a:p>
            <a:r>
              <a:rPr lang="en-US" altLang="zh-TW" sz="1200" dirty="0" err="1"/>
              <a:t>Frontalization</a:t>
            </a:r>
            <a:r>
              <a:rPr lang="zh-TW" altLang="en-US" sz="1200" dirty="0"/>
              <a:t> 正面化</a:t>
            </a:r>
            <a:endParaRPr lang="en-US" altLang="zh-TW" sz="1200" dirty="0"/>
          </a:p>
          <a:p>
            <a:endParaRPr lang="en-US" altLang="zh-TW" sz="1200"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38</a:t>
            </a:fld>
            <a:endParaRPr kumimoji="1" lang="zh-TW" altLang="en-US"/>
          </a:p>
        </p:txBody>
      </p:sp>
    </p:spTree>
    <p:extLst>
      <p:ext uri="{BB962C8B-B14F-4D97-AF65-F5344CB8AC3E}">
        <p14:creationId xmlns:p14="http://schemas.microsoft.com/office/powerpoint/2010/main" val="17202700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這是</a:t>
            </a:r>
            <a:r>
              <a:rPr lang="en-US" altLang="zh-TW" dirty="0"/>
              <a:t>© 2014 IEEE</a:t>
            </a:r>
            <a:r>
              <a:rPr lang="zh-TW" altLang="en-US" dirty="0"/>
              <a:t>提出的一篇 </a:t>
            </a:r>
            <a:r>
              <a:rPr lang="en-US" altLang="zh-TW" dirty="0" err="1"/>
              <a:t>DeepFace</a:t>
            </a:r>
            <a:r>
              <a:rPr lang="zh-TW" altLang="en-US" dirty="0"/>
              <a:t> 的架構</a:t>
            </a:r>
            <a:endParaRPr lang="en-US" altLang="zh-TW" dirty="0"/>
          </a:p>
          <a:p>
            <a:endParaRPr lang="en-US" altLang="zh-TW" dirty="0"/>
          </a:p>
          <a:p>
            <a:r>
              <a:rPr lang="zh-TW" altLang="en-US" dirty="0"/>
              <a:t>第一步會先做</a:t>
            </a:r>
            <a:r>
              <a:rPr lang="en-US" altLang="zh-TW" dirty="0" err="1"/>
              <a:t>frontalization</a:t>
            </a:r>
            <a:r>
              <a:rPr lang="en-US" altLang="zh-TW" dirty="0"/>
              <a:t> (</a:t>
            </a:r>
            <a:r>
              <a:rPr lang="zh-TW" altLang="en-US" dirty="0"/>
              <a:t>正面化</a:t>
            </a:r>
            <a:r>
              <a:rPr lang="en-US" altLang="zh-TW" dirty="0"/>
              <a:t>)</a:t>
            </a:r>
            <a:r>
              <a:rPr lang="zh-TW" altLang="en-US" dirty="0"/>
              <a:t> ，</a:t>
            </a:r>
            <a:endParaRPr lang="en-US" altLang="zh-TW" dirty="0"/>
          </a:p>
          <a:p>
            <a:r>
              <a:rPr lang="zh-TW" altLang="en-US" dirty="0"/>
              <a:t>接著會做幾層的 </a:t>
            </a:r>
            <a:r>
              <a:rPr lang="en-US" altLang="zh-TW" dirty="0"/>
              <a:t>locally-connected (non-convolutional) layers</a:t>
            </a:r>
            <a:r>
              <a:rPr lang="zh-TW" altLang="en-US" dirty="0"/>
              <a:t>，</a:t>
            </a:r>
            <a:endParaRPr lang="en-US" altLang="zh-TW" dirty="0"/>
          </a:p>
          <a:p>
            <a:r>
              <a:rPr lang="zh-TW" altLang="en-US" dirty="0"/>
              <a:t>然後做兩層 </a:t>
            </a:r>
            <a:r>
              <a:rPr lang="en-US" altLang="zh-TW" dirty="0"/>
              <a:t>fully connected layers </a:t>
            </a:r>
            <a:r>
              <a:rPr lang="zh-TW" altLang="en-US" dirty="0"/>
              <a:t>配上一個</a:t>
            </a:r>
            <a:r>
              <a:rPr lang="en-US" altLang="zh-TW" dirty="0"/>
              <a:t> K-class </a:t>
            </a:r>
            <a:r>
              <a:rPr lang="en-US" altLang="zh-TW" dirty="0" err="1"/>
              <a:t>softmax</a:t>
            </a:r>
            <a:r>
              <a:rPr lang="zh-TW" altLang="en-US" dirty="0"/>
              <a:t>。</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39</a:t>
            </a:fld>
            <a:endParaRPr kumimoji="1" lang="zh-TW" altLang="en-US"/>
          </a:p>
        </p:txBody>
      </p:sp>
    </p:spTree>
    <p:extLst>
      <p:ext uri="{BB962C8B-B14F-4D97-AF65-F5344CB8AC3E}">
        <p14:creationId xmlns:p14="http://schemas.microsoft.com/office/powerpoint/2010/main" val="2768153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這裡簡單整理了幾個</a:t>
            </a:r>
            <a:r>
              <a:rPr lang="en-US" altLang="zh-TW" dirty="0"/>
              <a:t>recognition</a:t>
            </a:r>
            <a:r>
              <a:rPr lang="zh-TW" altLang="en-US" dirty="0"/>
              <a:t>比較常見的應用類型，他們也各自對應到之後我們會提到的幾個章節：</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face recognition with pictorial structures</a:t>
            </a:r>
            <a:r>
              <a:rPr lang="zh-TW" altLang="en-US" dirty="0"/>
              <a:t> 使用圖形結構的人臉辨識</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instance (known object) recognition</a:t>
            </a:r>
            <a:r>
              <a:rPr lang="zh-TW" altLang="en-US" dirty="0"/>
              <a:t> 實例識別</a:t>
            </a:r>
            <a:r>
              <a:rPr lang="en-US" altLang="zh-TW" dirty="0"/>
              <a:t>:</a:t>
            </a:r>
            <a:r>
              <a:rPr lang="zh-TW" altLang="en-US" dirty="0"/>
              <a:t> 使用已知的物體形狀來進行辨識</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real-time face detection</a:t>
            </a:r>
            <a:r>
              <a:rPr lang="zh-TW" altLang="en-US" dirty="0"/>
              <a:t> 即時的臉部偵測器</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feature-based recognition</a:t>
            </a:r>
            <a:r>
              <a:rPr lang="zh-TW" altLang="en-US" dirty="0"/>
              <a:t> 基於物體特徵的識別</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latin typeface="Cambria Math" panose="02040503050406030204" pitchFamily="18" charset="0"/>
                <a:ea typeface="Cambria Math" panose="02040503050406030204" pitchFamily="18" charset="0"/>
              </a:rPr>
              <a:t>instance segmentation using Mask R-CNN</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latin typeface="Cambria Math" panose="02040503050406030204" pitchFamily="18" charset="0"/>
                <a:ea typeface="Cambria Math" panose="02040503050406030204" pitchFamily="18" charset="0"/>
              </a:rPr>
              <a:t>pose estimation</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latin typeface="Cambria Math" panose="02040503050406030204" pitchFamily="18" charset="0"/>
                <a:ea typeface="Cambria Math" panose="02040503050406030204" pitchFamily="18" charset="0"/>
              </a:rPr>
              <a:t>panoptic segmentation</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latin typeface="Cambria Math" panose="02040503050406030204" pitchFamily="18" charset="0"/>
                <a:ea typeface="Cambria Math" panose="02040503050406030204" pitchFamily="18" charset="0"/>
              </a:rPr>
              <a:t>video action recognition </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latin typeface="Cambria Math" panose="02040503050406030204" pitchFamily="18" charset="0"/>
                <a:ea typeface="Cambria Math" panose="02040503050406030204" pitchFamily="18" charset="0"/>
              </a:rPr>
              <a:t>image captioning</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a:t>
            </a:fld>
            <a:endParaRPr kumimoji="1" lang="zh-TW" altLang="en-US"/>
          </a:p>
        </p:txBody>
      </p:sp>
    </p:spTree>
    <p:extLst>
      <p:ext uri="{BB962C8B-B14F-4D97-AF65-F5344CB8AC3E}">
        <p14:creationId xmlns:p14="http://schemas.microsoft.com/office/powerpoint/2010/main" val="42554822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i="0" dirty="0">
                <a:latin typeface="Times New Roman" charset="0"/>
                <a:ea typeface="Times New Roman" charset="0"/>
                <a:cs typeface="Times New Roman" charset="0"/>
              </a:rPr>
              <a:t>Application: Personal photo collections </a:t>
            </a:r>
            <a:r>
              <a:rPr lang="zh-TW" altLang="en-US" i="0" dirty="0">
                <a:latin typeface="Times New Roman" charset="0"/>
                <a:ea typeface="Times New Roman" charset="0"/>
                <a:cs typeface="Times New Roman" charset="0"/>
              </a:rPr>
              <a:t>應用在個人照片收集</a:t>
            </a:r>
            <a:endParaRPr lang="en-US" altLang="zh-TW" i="0" dirty="0">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i="0" dirty="0">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latin typeface="Times New Roman" charset="0"/>
                <a:ea typeface="Times New Roman" charset="0"/>
                <a:cs typeface="Times New Roman" charset="0"/>
              </a:rPr>
              <a:t>這是一篇 </a:t>
            </a:r>
            <a:r>
              <a:rPr lang="en-US" altLang="zh-TW" i="0" dirty="0">
                <a:latin typeface="Times New Roman" charset="0"/>
                <a:ea typeface="Times New Roman" charset="0"/>
                <a:cs typeface="Times New Roman" charset="0"/>
              </a:rPr>
              <a:t>©</a:t>
            </a:r>
            <a:r>
              <a:rPr lang="zh-TW" altLang="en-US" i="0" dirty="0">
                <a:latin typeface="Times New Roman" charset="0"/>
                <a:ea typeface="Times New Roman" charset="0"/>
                <a:cs typeface="Times New Roman" charset="0"/>
              </a:rPr>
              <a:t> </a:t>
            </a:r>
            <a:r>
              <a:rPr lang="en-US" altLang="zh-TW" i="0" dirty="0">
                <a:latin typeface="Times New Roman" charset="0"/>
                <a:ea typeface="Times New Roman" charset="0"/>
                <a:cs typeface="Times New Roman" charset="0"/>
              </a:rPr>
              <a:t>2018IEEE</a:t>
            </a:r>
            <a:r>
              <a:rPr lang="zh-TW" altLang="en-US" i="0" dirty="0">
                <a:latin typeface="Times New Roman" charset="0"/>
                <a:ea typeface="Times New Roman" charset="0"/>
                <a:cs typeface="Times New Roman" charset="0"/>
              </a:rPr>
              <a:t> 發表的研究，</a:t>
            </a:r>
            <a:endParaRPr lang="en-US" altLang="zh-TW" i="0" dirty="0">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latin typeface="Times New Roman" charset="0"/>
                <a:ea typeface="Times New Roman" charset="0"/>
                <a:cs typeface="Times New Roman" charset="0"/>
              </a:rPr>
              <a:t>在訓練階段，就會有大量的已標記臉部影像集 </a:t>
            </a:r>
            <a:r>
              <a:rPr lang="en-US" altLang="zh-TW" i="0" dirty="0">
                <a:latin typeface="Times New Roman" charset="0"/>
                <a:ea typeface="Times New Roman" charset="0"/>
                <a:cs typeface="Times New Roman" charset="0"/>
              </a:rPr>
              <a:t>(</a:t>
            </a:r>
            <a:r>
              <a:rPr lang="zh-TW" altLang="en-US" i="0" dirty="0">
                <a:latin typeface="Times New Roman" charset="0"/>
                <a:ea typeface="Times New Roman" charset="0"/>
                <a:cs typeface="Times New Roman" charset="0"/>
              </a:rPr>
              <a:t>用來限制</a:t>
            </a:r>
            <a:r>
              <a:rPr lang="en-US" altLang="zh-TW" i="0" dirty="0">
                <a:latin typeface="Times New Roman" charset="0"/>
                <a:ea typeface="Times New Roman" charset="0"/>
                <a:cs typeface="Times New Roman" charset="0"/>
              </a:rPr>
              <a:t>DCNN</a:t>
            </a:r>
            <a:r>
              <a:rPr lang="zh-TW" altLang="en-US" i="0" dirty="0">
                <a:latin typeface="Times New Roman" charset="0"/>
                <a:ea typeface="Times New Roman" charset="0"/>
                <a:cs typeface="Times New Roman" charset="0"/>
              </a:rPr>
              <a:t>的權重</a:t>
            </a:r>
            <a:r>
              <a:rPr lang="en-US" altLang="zh-TW" i="0" dirty="0">
                <a:latin typeface="Times New Roman" charset="0"/>
                <a:ea typeface="Times New Roman" charset="0"/>
                <a:cs typeface="Times New Roman" charset="0"/>
              </a:rPr>
              <a:t>)</a:t>
            </a:r>
            <a:r>
              <a:rPr lang="zh-TW" altLang="en-US" i="0" dirty="0">
                <a:latin typeface="Times New Roman" charset="0"/>
                <a:ea typeface="Times New Roman" charset="0"/>
                <a:cs typeface="Times New Roman" charset="0"/>
              </a:rPr>
              <a:t>，</a:t>
            </a:r>
            <a:endParaRPr lang="en-US" altLang="zh-TW" i="0" dirty="0">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latin typeface="Times New Roman" charset="0"/>
                <a:ea typeface="Times New Roman" charset="0"/>
                <a:cs typeface="Times New Roman" charset="0"/>
              </a:rPr>
              <a:t>接著做</a:t>
            </a:r>
            <a:r>
              <a:rPr lang="en-US" altLang="zh-TW" i="0" dirty="0">
                <a:latin typeface="Times New Roman" charset="0"/>
                <a:ea typeface="Times New Roman" charset="0"/>
                <a:cs typeface="Times New Roman" charset="0"/>
              </a:rPr>
              <a:t>loss</a:t>
            </a:r>
            <a:r>
              <a:rPr lang="zh-TW" altLang="en-US" i="0" dirty="0">
                <a:latin typeface="Times New Roman" charset="0"/>
                <a:ea typeface="Times New Roman" charset="0"/>
                <a:cs typeface="Times New Roman" charset="0"/>
              </a:rPr>
              <a:t> </a:t>
            </a:r>
            <a:r>
              <a:rPr lang="en-US" altLang="zh-TW" i="0" dirty="0">
                <a:latin typeface="Times New Roman" charset="0"/>
                <a:ea typeface="Times New Roman" charset="0"/>
                <a:cs typeface="Times New Roman" charset="0"/>
              </a:rPr>
              <a:t>function</a:t>
            </a:r>
            <a:r>
              <a:rPr lang="zh-TW" altLang="en-US" i="0" dirty="0">
                <a:latin typeface="Times New Roman" charset="0"/>
                <a:ea typeface="Times New Roman" charset="0"/>
                <a:cs typeface="Times New Roman" charset="0"/>
              </a:rPr>
              <a:t>的最佳化，</a:t>
            </a:r>
            <a:endParaRPr lang="en-US" altLang="zh-TW" i="0" dirty="0">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i="0" dirty="0">
                <a:latin typeface="Times New Roman" charset="0"/>
                <a:ea typeface="Times New Roman" charset="0"/>
                <a:cs typeface="Times New Roman" charset="0"/>
              </a:rPr>
              <a:t>最後在</a:t>
            </a:r>
            <a:r>
              <a:rPr lang="en-US" altLang="zh-TW" i="0" dirty="0">
                <a:latin typeface="Times New Roman" charset="0"/>
                <a:ea typeface="Times New Roman" charset="0"/>
                <a:cs typeface="Times New Roman" charset="0"/>
              </a:rPr>
              <a:t>testing</a:t>
            </a:r>
            <a:r>
              <a:rPr lang="zh-TW" altLang="en-US" i="0" dirty="0">
                <a:latin typeface="Times New Roman" charset="0"/>
                <a:ea typeface="Times New Roman" charset="0"/>
                <a:cs typeface="Times New Roman" charset="0"/>
              </a:rPr>
              <a:t>階段用</a:t>
            </a:r>
            <a:r>
              <a:rPr lang="en-US" altLang="zh-TW" i="0" dirty="0">
                <a:latin typeface="Times New Roman" charset="0"/>
                <a:ea typeface="Times New Roman" charset="0"/>
                <a:cs typeface="Times New Roman" charset="0"/>
              </a:rPr>
              <a:t>DCNN</a:t>
            </a:r>
            <a:r>
              <a:rPr lang="zh-TW" altLang="en-US" i="0" dirty="0">
                <a:latin typeface="Times New Roman" charset="0"/>
                <a:ea typeface="Times New Roman" charset="0"/>
                <a:cs typeface="Times New Roman" charset="0"/>
              </a:rPr>
              <a:t>來當作</a:t>
            </a:r>
            <a:r>
              <a:rPr lang="en-US" altLang="zh-TW" i="0" dirty="0">
                <a:latin typeface="Times New Roman" charset="0"/>
                <a:ea typeface="Times New Roman" charset="0"/>
                <a:cs typeface="Times New Roman" charset="0"/>
              </a:rPr>
              <a:t>feature extractor</a:t>
            </a:r>
            <a:r>
              <a:rPr lang="zh-TW" altLang="en-US" i="0" dirty="0">
                <a:latin typeface="Times New Roman" charset="0"/>
                <a:ea typeface="Times New Roman" charset="0"/>
                <a:cs typeface="Times New Roman" charset="0"/>
              </a:rPr>
              <a:t>，用來做後續比較</a:t>
            </a:r>
            <a:r>
              <a:rPr lang="en-US" altLang="zh-TW" i="0" dirty="0">
                <a:latin typeface="Times New Roman" charset="0"/>
                <a:ea typeface="Times New Roman" charset="0"/>
                <a:cs typeface="Times New Roman" charset="0"/>
              </a:rPr>
              <a:t>face descriptors</a:t>
            </a:r>
            <a:r>
              <a:rPr lang="zh-TW" altLang="en-US" i="0" dirty="0">
                <a:latin typeface="Times New Roman" charset="0"/>
                <a:ea typeface="Times New Roman" charset="0"/>
                <a:cs typeface="Times New Roman" charset="0"/>
              </a:rPr>
              <a:t>，看相似程度大小。</a:t>
            </a:r>
            <a:endParaRPr lang="en-US" altLang="zh-TW" i="0" dirty="0">
              <a:latin typeface="Times New Roman" charset="0"/>
              <a:ea typeface="Times New Roman" charset="0"/>
              <a:cs typeface="Times New Roman" charset="0"/>
            </a:endParaRPr>
          </a:p>
          <a:p>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40</a:t>
            </a:fld>
            <a:endParaRPr kumimoji="1" lang="zh-TW" altLang="en-US"/>
          </a:p>
        </p:txBody>
      </p:sp>
    </p:spTree>
    <p:extLst>
      <p:ext uri="{BB962C8B-B14F-4D97-AF65-F5344CB8AC3E}">
        <p14:creationId xmlns:p14="http://schemas.microsoft.com/office/powerpoint/2010/main" val="1520510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41</a:t>
            </a:fld>
            <a:endParaRPr lang="zh-TW" altLang="en-US"/>
          </a:p>
        </p:txBody>
      </p:sp>
    </p:spTree>
    <p:extLst>
      <p:ext uri="{BB962C8B-B14F-4D97-AF65-F5344CB8AC3E}">
        <p14:creationId xmlns:p14="http://schemas.microsoft.com/office/powerpoint/2010/main" val="310906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aseline="0" dirty="0"/>
              <a:t>再來</a:t>
            </a:r>
            <a:r>
              <a:rPr lang="en-US" altLang="zh-TW" baseline="0" dirty="0"/>
              <a:t>6.3</a:t>
            </a:r>
            <a:r>
              <a:rPr lang="zh-TW" altLang="en-US" baseline="0" dirty="0"/>
              <a:t>要講的是</a:t>
            </a:r>
            <a:r>
              <a:rPr lang="en-US" altLang="zh-TW" baseline="0" dirty="0"/>
              <a:t>object detection</a:t>
            </a:r>
            <a:r>
              <a:rPr lang="zh-TW" altLang="en-US" baseline="0" dirty="0"/>
              <a:t>物件偵測</a:t>
            </a:r>
            <a:endParaRPr lang="en-US" altLang="zh-TW" baseline="0" dirty="0"/>
          </a:p>
          <a:p>
            <a:r>
              <a:rPr lang="zh-TW" altLang="en-US" baseline="0" dirty="0"/>
              <a:t>在一張很複雜很多東西的圖上，要偵測出多樣物件是件很不容易的事，</a:t>
            </a:r>
            <a:endParaRPr lang="en-US" altLang="zh-TW" baseline="0" dirty="0"/>
          </a:p>
          <a:p>
            <a:r>
              <a:rPr lang="zh-TW" altLang="en-US" baseline="0" dirty="0"/>
              <a:t>最基本的就是從偵測臉部開始 </a:t>
            </a:r>
            <a:r>
              <a:rPr lang="en-US" altLang="zh-TW" baseline="0" dirty="0"/>
              <a:t>(</a:t>
            </a:r>
            <a:r>
              <a:rPr lang="zh-TW" altLang="en-US" baseline="0" dirty="0"/>
              <a:t>比較早期就有成功案例出現的是臉部偵測</a:t>
            </a:r>
            <a:r>
              <a:rPr lang="en-US" altLang="zh-TW" baseline="0" dirty="0"/>
              <a:t>)</a:t>
            </a:r>
            <a:r>
              <a:rPr lang="zh-TW" altLang="en-US" baseline="0" dirty="0"/>
              <a:t>，</a:t>
            </a:r>
            <a:endParaRPr lang="en-US" altLang="zh-TW" baseline="0" dirty="0"/>
          </a:p>
          <a:p>
            <a:r>
              <a:rPr lang="zh-TW" altLang="en-US" baseline="0" dirty="0"/>
              <a:t>並且這項技術也被廣泛應用在我們現在的</a:t>
            </a:r>
            <a:r>
              <a:rPr lang="en-US" altLang="zh-TW" baseline="0" dirty="0"/>
              <a:t>camera</a:t>
            </a:r>
            <a:r>
              <a:rPr lang="zh-TW" altLang="en-US" baseline="0" dirty="0"/>
              <a:t>上，</a:t>
            </a:r>
            <a:endParaRPr lang="en-US" altLang="zh-TW" baseline="0" dirty="0"/>
          </a:p>
          <a:p>
            <a:r>
              <a:rPr lang="zh-TW" altLang="en-US" baseline="0" dirty="0"/>
              <a:t>例如手機內建相機的自動對焦功能</a:t>
            </a:r>
            <a:r>
              <a:rPr lang="en-US" altLang="zh-TW" baseline="0" dirty="0"/>
              <a:t>/</a:t>
            </a:r>
            <a:r>
              <a:rPr lang="zh-TW" altLang="en-US" baseline="0" dirty="0"/>
              <a:t> 針對臉部放大功能等等的。</a:t>
            </a:r>
            <a:endParaRPr lang="en-US" altLang="zh-TW" baseline="0" dirty="0"/>
          </a:p>
          <a:p>
            <a:endParaRPr lang="en-US" altLang="zh-TW" baseline="0" dirty="0"/>
          </a:p>
          <a:p>
            <a:r>
              <a:rPr lang="zh-TW" altLang="en-US" baseline="0" dirty="0"/>
              <a:t>接著</a:t>
            </a:r>
            <a:r>
              <a:rPr lang="en-US" altLang="zh-TW" baseline="0" dirty="0"/>
              <a:t>6.3.2</a:t>
            </a:r>
            <a:r>
              <a:rPr lang="zh-TW" altLang="en-US" baseline="0" dirty="0"/>
              <a:t>會講到 </a:t>
            </a:r>
            <a:r>
              <a:rPr lang="en-US" altLang="zh-TW" baseline="0" dirty="0"/>
              <a:t>pedestrian detection</a:t>
            </a:r>
            <a:r>
              <a:rPr lang="zh-TW" altLang="en-US" baseline="0" dirty="0"/>
              <a:t> 行人偵測，來當作</a:t>
            </a:r>
            <a:r>
              <a:rPr lang="en-US" altLang="zh-TW" baseline="0" dirty="0"/>
              <a:t>object detection</a:t>
            </a:r>
            <a:r>
              <a:rPr lang="zh-TW" altLang="en-US" baseline="0" dirty="0"/>
              <a:t>比較普遍的一個方法。</a:t>
            </a:r>
            <a:endParaRPr lang="en-US" altLang="zh-TW" baseline="0" dirty="0"/>
          </a:p>
          <a:p>
            <a:r>
              <a:rPr lang="zh-TW" altLang="en-US" baseline="0" dirty="0"/>
              <a:t>最後是</a:t>
            </a:r>
            <a:r>
              <a:rPr lang="en-US" altLang="zh-TW" baseline="0" dirty="0"/>
              <a:t>6.3.3</a:t>
            </a:r>
            <a:r>
              <a:rPr lang="zh-TW" altLang="en-US" baseline="0" dirty="0"/>
              <a:t>會講到</a:t>
            </a:r>
            <a:r>
              <a:rPr lang="en-US" altLang="zh-TW" baseline="0" dirty="0"/>
              <a:t>general object detection </a:t>
            </a:r>
            <a:r>
              <a:rPr lang="zh-TW" altLang="en-US" baseline="0" dirty="0"/>
              <a:t>，也就是 </a:t>
            </a:r>
            <a:r>
              <a:rPr lang="en-US" altLang="zh-TW" baseline="0" dirty="0"/>
              <a:t>multi-class object detection</a:t>
            </a:r>
            <a:r>
              <a:rPr lang="zh-TW" altLang="en-US" baseline="0" dirty="0"/>
              <a:t> </a:t>
            </a:r>
            <a:r>
              <a:rPr lang="en-US" altLang="zh-TW" baseline="0" dirty="0"/>
              <a:t>(</a:t>
            </a:r>
            <a:r>
              <a:rPr lang="zh-TW" altLang="en-US" baseline="0" dirty="0"/>
              <a:t>要偵測多種類型的物件</a:t>
            </a:r>
            <a:r>
              <a:rPr lang="en-US" altLang="zh-TW" baseline="0" dirty="0"/>
              <a:t>)</a:t>
            </a:r>
            <a:r>
              <a:rPr lang="zh-TW" altLang="en-US" baseline="0" dirty="0"/>
              <a:t>，那這個問題目前已經被 </a:t>
            </a:r>
            <a:r>
              <a:rPr lang="en-US" altLang="zh-TW" baseline="0" dirty="0"/>
              <a:t>multi-stage DNN </a:t>
            </a:r>
            <a:r>
              <a:rPr lang="zh-TW" altLang="en-US" baseline="0" dirty="0"/>
              <a:t>解決了。</a:t>
            </a:r>
            <a:endParaRPr lang="en-US" altLang="zh-TW" baseline="0" dirty="0"/>
          </a:p>
          <a:p>
            <a:r>
              <a:rPr lang="en-US" altLang="zh-TW" baseline="0" dirty="0"/>
              <a:t>---</a:t>
            </a:r>
          </a:p>
          <a:p>
            <a:r>
              <a:rPr lang="en-US" altLang="zh-TW" baseline="0" dirty="0"/>
              <a:t>©2006</a:t>
            </a:r>
            <a:r>
              <a:rPr lang="zh-TW" altLang="en-US" baseline="0" dirty="0"/>
              <a:t> </a:t>
            </a:r>
            <a:r>
              <a:rPr lang="en-US" altLang="zh-TW" baseline="0" dirty="0"/>
              <a:t>Springer</a:t>
            </a:r>
          </a:p>
          <a:p>
            <a:r>
              <a:rPr lang="zh-TW" altLang="en-US" baseline="0" dirty="0"/>
              <a:t>從這張圖來看，上圖</a:t>
            </a:r>
            <a:r>
              <a:rPr lang="en-US" altLang="zh-TW" baseline="0" dirty="0"/>
              <a:t>(a)</a:t>
            </a:r>
            <a:r>
              <a:rPr lang="zh-TW" altLang="en-US" baseline="0" dirty="0"/>
              <a:t>只單純用</a:t>
            </a:r>
            <a:r>
              <a:rPr lang="en-US" altLang="zh-TW" baseline="0" dirty="0"/>
              <a:t>face detection</a:t>
            </a:r>
            <a:r>
              <a:rPr lang="zh-TW" altLang="en-US" baseline="0" dirty="0"/>
              <a:t>，就有幾個人被</a:t>
            </a:r>
            <a:r>
              <a:rPr lang="en-US" altLang="zh-TW" baseline="0" dirty="0"/>
              <a:t>miss</a:t>
            </a:r>
            <a:r>
              <a:rPr lang="zh-TW" altLang="en-US" baseline="0" dirty="0"/>
              <a:t>掉沒偵測到；</a:t>
            </a:r>
            <a:endParaRPr lang="en-US" altLang="zh-TW" baseline="0" dirty="0"/>
          </a:p>
          <a:p>
            <a:r>
              <a:rPr lang="zh-TW" altLang="en-US" baseline="0" dirty="0"/>
              <a:t>下圖</a:t>
            </a:r>
            <a:r>
              <a:rPr lang="en-US" altLang="zh-TW" baseline="0" dirty="0"/>
              <a:t>(b)</a:t>
            </a:r>
            <a:r>
              <a:rPr lang="zh-TW" altLang="en-US" baseline="0" dirty="0"/>
              <a:t>這張用了</a:t>
            </a:r>
            <a:r>
              <a:rPr lang="en-US" altLang="zh-TW" baseline="0" dirty="0"/>
              <a:t>combined face and clothing model</a:t>
            </a:r>
            <a:r>
              <a:rPr lang="zh-TW" altLang="en-US" baseline="0" dirty="0"/>
              <a:t>，把臉跟衣服都做偵測之後，就成功找到所有人。</a:t>
            </a:r>
            <a:endParaRPr lang="en-US" altLang="zh-TW" baseline="0"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42</a:t>
            </a:fld>
            <a:endParaRPr kumimoji="1" lang="zh-TW" altLang="en-US"/>
          </a:p>
        </p:txBody>
      </p:sp>
    </p:spTree>
    <p:extLst>
      <p:ext uri="{BB962C8B-B14F-4D97-AF65-F5344CB8AC3E}">
        <p14:creationId xmlns:p14="http://schemas.microsoft.com/office/powerpoint/2010/main" val="42081675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charset="0"/>
                <a:ea typeface="Times New Roman" charset="0"/>
                <a:cs typeface="Times New Roman" charset="0"/>
              </a:rPr>
              <a:t>首先進到第一個部分 </a:t>
            </a:r>
            <a:r>
              <a:rPr kumimoji="1" lang="en-US" altLang="zh-TW" dirty="0">
                <a:latin typeface="Times New Roman" charset="0"/>
                <a:ea typeface="Times New Roman" charset="0"/>
                <a:cs typeface="Times New Roman" charset="0"/>
              </a:rPr>
              <a:t>Face Detection</a:t>
            </a:r>
            <a:r>
              <a:rPr kumimoji="1" lang="zh-TW" altLang="en-US" dirty="0">
                <a:latin typeface="Times New Roman" charset="0"/>
                <a:ea typeface="Times New Roman" charset="0"/>
                <a:cs typeface="Times New Roman" charset="0"/>
              </a:rPr>
              <a:t>臉部偵測</a:t>
            </a:r>
            <a:endParaRPr kumimoji="1" lang="en-US" altLang="zh-TW"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TW"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TW" dirty="0">
                <a:latin typeface="Times New Roman" charset="0"/>
                <a:ea typeface="Times New Roman" charset="0"/>
                <a:cs typeface="Times New Roman" charset="0"/>
              </a:rPr>
              <a:t>1.</a:t>
            </a:r>
            <a:r>
              <a:rPr kumimoji="1" lang="zh-TW" altLang="en-US" dirty="0">
                <a:latin typeface="Times New Roman" charset="0"/>
                <a:ea typeface="Times New Roman" charset="0"/>
                <a:cs typeface="Times New Roman" charset="0"/>
              </a:rPr>
              <a:t> </a:t>
            </a:r>
            <a:r>
              <a:rPr kumimoji="1" lang="en-US" altLang="zh-TW" dirty="0">
                <a:latin typeface="Times New Roman" charset="0"/>
                <a:ea typeface="Times New Roman" charset="0"/>
                <a:cs typeface="Times New Roman" charset="0"/>
              </a:rPr>
              <a:t>Feature-based </a:t>
            </a:r>
            <a:r>
              <a:rPr kumimoji="1" lang="zh-TW" altLang="en-US" dirty="0">
                <a:latin typeface="Times New Roman" charset="0"/>
                <a:ea typeface="Times New Roman" charset="0"/>
                <a:cs typeface="Times New Roman" charset="0"/>
              </a:rPr>
              <a:t>可以使用臉部特徵 </a:t>
            </a:r>
            <a:r>
              <a:rPr kumimoji="1" lang="en-US" altLang="zh-TW" dirty="0">
                <a:latin typeface="Times New Roman" charset="0"/>
                <a:ea typeface="Times New Roman" charset="0"/>
                <a:cs typeface="Times New Roman" charset="0"/>
              </a:rPr>
              <a:t>(e.g. </a:t>
            </a:r>
            <a:r>
              <a:rPr kumimoji="1" lang="zh-TW" altLang="en-US" baseline="0" dirty="0">
                <a:latin typeface="Times New Roman" charset="0"/>
                <a:cs typeface="Times New Roman" charset="0"/>
              </a:rPr>
              <a:t>眼睛、鼻子、嘴巴</a:t>
            </a:r>
            <a:r>
              <a:rPr kumimoji="1" lang="en-US" altLang="zh-TW" baseline="0" dirty="0">
                <a:latin typeface="Times New Roman" charset="0"/>
                <a:cs typeface="Times New Roman" charset="0"/>
              </a:rPr>
              <a:t>)</a:t>
            </a:r>
            <a:r>
              <a:rPr kumimoji="1" lang="zh-TW" altLang="en-US" baseline="0" dirty="0">
                <a:latin typeface="Times New Roman" charset="0"/>
                <a:cs typeface="Times New Roman" charset="0"/>
              </a:rPr>
              <a:t>，接著確認他們的幾何排列是否合理。</a:t>
            </a:r>
            <a:endParaRPr kumimoji="1" lang="en-US" altLang="zh-TW" baseline="0" dirty="0">
              <a:latin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TW" baseline="0"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TW" baseline="0" dirty="0">
                <a:latin typeface="Times New Roman" charset="0"/>
                <a:ea typeface="Times New Roman" charset="0"/>
                <a:cs typeface="Times New Roman" charset="0"/>
              </a:rPr>
              <a:t>2.</a:t>
            </a:r>
            <a:r>
              <a:rPr kumimoji="1" lang="zh-TW" altLang="en-US" baseline="0" dirty="0">
                <a:latin typeface="Times New Roman" charset="0"/>
                <a:ea typeface="Times New Roman" charset="0"/>
                <a:cs typeface="Times New Roman" charset="0"/>
              </a:rPr>
              <a:t> </a:t>
            </a:r>
            <a:r>
              <a:rPr kumimoji="1" lang="en-US" altLang="zh-TW" baseline="0" dirty="0">
                <a:latin typeface="Times New Roman" charset="0"/>
                <a:ea typeface="Times New Roman" charset="0"/>
                <a:cs typeface="Times New Roman" charset="0"/>
              </a:rPr>
              <a:t>Template-based </a:t>
            </a:r>
            <a:r>
              <a:rPr kumimoji="1" lang="zh-TW" altLang="en-US" baseline="0" dirty="0">
                <a:latin typeface="Times New Roman" charset="0"/>
                <a:ea typeface="Times New Roman" charset="0"/>
                <a:cs typeface="Times New Roman" charset="0"/>
              </a:rPr>
              <a:t>可以使用模板 </a:t>
            </a:r>
            <a:r>
              <a:rPr kumimoji="1" lang="en-US" altLang="zh-TW" baseline="0" dirty="0">
                <a:latin typeface="Times New Roman" charset="0"/>
                <a:ea typeface="Times New Roman" charset="0"/>
                <a:cs typeface="Times New Roman" charset="0"/>
              </a:rPr>
              <a:t>(</a:t>
            </a:r>
            <a:r>
              <a:rPr kumimoji="1" lang="zh-TW" altLang="en-US" baseline="0" dirty="0">
                <a:latin typeface="Times New Roman" charset="0"/>
                <a:ea typeface="Times New Roman" charset="0"/>
                <a:cs typeface="Times New Roman" charset="0"/>
              </a:rPr>
              <a:t>前面講到的 </a:t>
            </a:r>
            <a:r>
              <a:rPr kumimoji="1" lang="en-US" altLang="zh-TW" baseline="0" dirty="0">
                <a:latin typeface="Times New Roman" charset="0"/>
                <a:ea typeface="Times New Roman" charset="0"/>
                <a:cs typeface="Times New Roman" charset="0"/>
              </a:rPr>
              <a:t>AAMs</a:t>
            </a:r>
            <a:r>
              <a:rPr kumimoji="1" lang="zh-TW" altLang="en-US" dirty="0">
                <a:latin typeface="Times New Roman" charset="0"/>
                <a:ea typeface="Times New Roman" charset="0"/>
                <a:cs typeface="Times New Roman" charset="0"/>
              </a:rPr>
              <a:t>主動外觀模型</a:t>
            </a:r>
            <a:r>
              <a:rPr kumimoji="1" lang="en-US" altLang="zh-TW" dirty="0">
                <a:latin typeface="Times New Roman" charset="0"/>
                <a:ea typeface="Times New Roman" charset="0"/>
                <a:cs typeface="Times New Roman" charset="0"/>
              </a:rPr>
              <a:t>)</a:t>
            </a:r>
            <a:r>
              <a:rPr kumimoji="1" lang="zh-TW" altLang="en-US" dirty="0">
                <a:latin typeface="Times New Roman" charset="0"/>
                <a:ea typeface="Times New Roman" charset="0"/>
                <a:cs typeface="Times New Roman" charset="0"/>
              </a:rPr>
              <a:t>，他可以處理 表情</a:t>
            </a:r>
            <a:r>
              <a:rPr kumimoji="1" lang="en-US" altLang="zh-TW" dirty="0">
                <a:latin typeface="Times New Roman" charset="0"/>
                <a:ea typeface="Times New Roman" charset="0"/>
                <a:cs typeface="Times New Roman" charset="0"/>
              </a:rPr>
              <a:t>/</a:t>
            </a:r>
            <a:r>
              <a:rPr kumimoji="1" lang="zh-TW" altLang="en-US" dirty="0">
                <a:latin typeface="Times New Roman" charset="0"/>
                <a:ea typeface="Times New Roman" charset="0"/>
                <a:cs typeface="Times New Roman" charset="0"/>
              </a:rPr>
              <a:t>姿態上的大量變化性；</a:t>
            </a:r>
            <a:endParaRPr kumimoji="1" lang="en-US" altLang="zh-TW"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charset="0"/>
                <a:ea typeface="Times New Roman" charset="0"/>
                <a:cs typeface="Times New Roman" charset="0"/>
              </a:rPr>
              <a:t>不適合用在快速臉部偵測，因為他們需要很好的接近真實臉部的初始值。</a:t>
            </a:r>
            <a:endParaRPr kumimoji="1" lang="en-US" altLang="zh-TW"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TW" dirty="0">
              <a:latin typeface="Times New Roman" charset="0"/>
              <a:ea typeface="Times New Roman" charset="0"/>
              <a:cs typeface="Times New Roman" charset="0"/>
            </a:endParaRPr>
          </a:p>
          <a:p>
            <a:r>
              <a:rPr kumimoji="1" lang="en-US" altLang="zh-TW" dirty="0">
                <a:latin typeface="Times New Roman" charset="0"/>
                <a:ea typeface="Times New Roman" charset="0"/>
                <a:cs typeface="Times New Roman" charset="0"/>
              </a:rPr>
              <a:t>3.</a:t>
            </a:r>
            <a:r>
              <a:rPr kumimoji="1" lang="zh-TW" altLang="en-US" dirty="0">
                <a:latin typeface="Times New Roman" charset="0"/>
                <a:ea typeface="Times New Roman" charset="0"/>
                <a:cs typeface="Times New Roman" charset="0"/>
              </a:rPr>
              <a:t> </a:t>
            </a:r>
            <a:r>
              <a:rPr kumimoji="1" lang="en-US" altLang="zh-TW" dirty="0">
                <a:latin typeface="Times New Roman" charset="0"/>
                <a:ea typeface="Times New Roman" charset="0"/>
                <a:cs typeface="Times New Roman" charset="0"/>
              </a:rPr>
              <a:t>Appearance-based</a:t>
            </a:r>
            <a:r>
              <a:rPr kumimoji="1" lang="zh-TW" altLang="en-US" dirty="0">
                <a:latin typeface="Times New Roman" charset="0"/>
                <a:ea typeface="Times New Roman" charset="0"/>
                <a:cs typeface="Times New Roman" charset="0"/>
              </a:rPr>
              <a:t> 以外觀為基礎，</a:t>
            </a:r>
            <a:endParaRPr kumimoji="1" lang="en-US" altLang="zh-TW" dirty="0">
              <a:latin typeface="Times New Roman" charset="0"/>
              <a:ea typeface="Times New Roman" charset="0"/>
              <a:cs typeface="Times New Roman" charset="0"/>
            </a:endParaRPr>
          </a:p>
          <a:p>
            <a:r>
              <a:rPr kumimoji="1" lang="zh-TW" altLang="en-US" dirty="0">
                <a:latin typeface="Times New Roman" charset="0"/>
                <a:ea typeface="Times New Roman" charset="0"/>
                <a:cs typeface="Times New Roman" charset="0"/>
              </a:rPr>
              <a:t>掃描圖像中小重疊矩形的區域，搜索可能的臉部候選者；</a:t>
            </a:r>
            <a:endParaRPr kumimoji="1" lang="en-US" altLang="zh-TW" dirty="0">
              <a:latin typeface="Times New Roman" charset="0"/>
              <a:ea typeface="Times New Roman" charset="0"/>
              <a:cs typeface="Times New Roman" charset="0"/>
            </a:endParaRPr>
          </a:p>
          <a:p>
            <a:r>
              <a:rPr kumimoji="1" lang="zh-TW" altLang="en-US" dirty="0">
                <a:latin typeface="Times New Roman" charset="0"/>
                <a:ea typeface="Times New Roman" charset="0"/>
                <a:cs typeface="Times New Roman" charset="0"/>
              </a:rPr>
              <a:t>這種方法非常倚重 在標記為臉</a:t>
            </a:r>
            <a:r>
              <a:rPr kumimoji="1" lang="en-US" altLang="zh-TW" dirty="0">
                <a:latin typeface="Times New Roman" charset="0"/>
                <a:ea typeface="Times New Roman" charset="0"/>
                <a:cs typeface="Times New Roman" charset="0"/>
              </a:rPr>
              <a:t>/</a:t>
            </a:r>
            <a:r>
              <a:rPr kumimoji="1" lang="zh-TW" altLang="en-US" dirty="0">
                <a:latin typeface="Times New Roman" charset="0"/>
                <a:ea typeface="Times New Roman" charset="0"/>
                <a:cs typeface="Times New Roman" charset="0"/>
              </a:rPr>
              <a:t>非臉的集合上的訓練分類器。</a:t>
            </a:r>
            <a:endParaRPr kumimoji="1" lang="en-US" altLang="zh-TW" dirty="0">
              <a:latin typeface="Times New Roman" charset="0"/>
              <a:ea typeface="Times New Roman" charset="0"/>
              <a:cs typeface="Times New Roman" charset="0"/>
            </a:endParaRPr>
          </a:p>
          <a:p>
            <a:endParaRPr kumimoji="1" lang="en-US" altLang="zh-TW"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In order to deal with scale variation, the image is usually converted into a sub-octave pyramid and a separate scan is performed on each level. </a:t>
            </a:r>
            <a:endParaRPr kumimoji="1" lang="en-US" altLang="zh-TW" dirty="0">
              <a:latin typeface="Times New Roman" charset="0"/>
              <a:ea typeface="Times New Roman"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43</a:t>
            </a:fld>
            <a:endParaRPr kumimoji="1" lang="zh-TW" altLang="en-US"/>
          </a:p>
        </p:txBody>
      </p:sp>
    </p:spTree>
    <p:extLst>
      <p:ext uri="{BB962C8B-B14F-4D97-AF65-F5344CB8AC3E}">
        <p14:creationId xmlns:p14="http://schemas.microsoft.com/office/powerpoint/2010/main" val="34468598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再講回前面提到的 </a:t>
            </a:r>
            <a:r>
              <a:rPr lang="en-US" altLang="zh-TW" dirty="0"/>
              <a:t>face recognition </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分為三個部分</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人臉基本五官的識別，以及識別後的五官相對位置。</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將人臉拆解</a:t>
            </a:r>
            <a:r>
              <a:rPr lang="en-US" altLang="zh-TW" dirty="0"/>
              <a:t>, </a:t>
            </a:r>
            <a:r>
              <a:rPr lang="zh-TW" altLang="en-US" dirty="0"/>
              <a:t>而每個拆解的 分量 </a:t>
            </a:r>
            <a:r>
              <a:rPr lang="en-US" altLang="zh-TW" dirty="0"/>
              <a:t>(eigenface) </a:t>
            </a:r>
            <a:r>
              <a:rPr lang="zh-TW" altLang="en-US" dirty="0"/>
              <a:t>進行線性組合，就可以還原成原來的臉。</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(c) </a:t>
            </a:r>
            <a:r>
              <a:rPr lang="zh-TW" altLang="en-US" dirty="0"/>
              <a:t>綜合上述兩個條件加上程式處理速度夠快時，我們可以達到</a:t>
            </a:r>
            <a:r>
              <a:rPr lang="en-US" altLang="zh-TW" dirty="0"/>
              <a:t> real-time face detection</a:t>
            </a:r>
            <a:r>
              <a:rPr lang="zh-TW" altLang="en-US" dirty="0"/>
              <a:t>。</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44</a:t>
            </a:fld>
            <a:endParaRPr kumimoji="1" lang="zh-TW" altLang="en-US"/>
          </a:p>
        </p:txBody>
      </p:sp>
    </p:spTree>
    <p:extLst>
      <p:ext uri="{BB962C8B-B14F-4D97-AF65-F5344CB8AC3E}">
        <p14:creationId xmlns:p14="http://schemas.microsoft.com/office/powerpoint/2010/main" val="39749731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Pre-processing stages for face detector training</a:t>
            </a:r>
            <a:r>
              <a:rPr lang="zh-TW" altLang="en-US" sz="1200" dirty="0">
                <a:latin typeface="Times New Roman" panose="02020603050405020304" pitchFamily="18" charset="0"/>
                <a:cs typeface="Times New Roman" panose="02020603050405020304" pitchFamily="18" charset="0"/>
              </a:rPr>
              <a:t> 訓練臉部偵測的前處理階段</a:t>
            </a:r>
            <a:endParaRPr lang="en-US" altLang="zh-TW" dirty="0"/>
          </a:p>
          <a:p>
            <a:pPr marL="228600" indent="-228600">
              <a:buAutoNum type="alphaLcParenBoth"/>
            </a:pPr>
            <a:r>
              <a:rPr lang="zh-TW" altLang="en-US" dirty="0"/>
              <a:t>對影像進行 鏡像</a:t>
            </a:r>
            <a:r>
              <a:rPr lang="en-US" altLang="zh-TW" dirty="0"/>
              <a:t>/</a:t>
            </a:r>
            <a:r>
              <a:rPr lang="zh-TW" altLang="en-US" dirty="0"/>
              <a:t>旋轉</a:t>
            </a:r>
            <a:r>
              <a:rPr lang="en-US" altLang="zh-TW" dirty="0"/>
              <a:t>/</a:t>
            </a:r>
            <a:r>
              <a:rPr lang="zh-TW" altLang="en-US" dirty="0"/>
              <a:t>平移 來增加資料量</a:t>
            </a:r>
            <a:endParaRPr lang="en-US" altLang="zh-TW" dirty="0"/>
          </a:p>
          <a:p>
            <a:pPr marL="228600" indent="-228600">
              <a:buAutoNum type="alphaLcParenBoth"/>
            </a:pPr>
            <a:r>
              <a:rPr lang="zh-TW" altLang="en-US" dirty="0"/>
              <a:t>使用大樹當作不是臉的影像</a:t>
            </a:r>
            <a:endParaRPr lang="en-US" altLang="zh-TW" dirty="0"/>
          </a:p>
          <a:p>
            <a:pPr marL="228600" indent="-228600">
              <a:buAutoNum type="alphaLcParenBoth"/>
            </a:pPr>
            <a:r>
              <a:rPr lang="zh-TW" altLang="en-US" dirty="0"/>
              <a:t>將第一列影像</a:t>
            </a:r>
            <a:r>
              <a:rPr lang="en-US" altLang="zh-TW" dirty="0"/>
              <a:t>, </a:t>
            </a:r>
            <a:r>
              <a:rPr lang="zh-TW" altLang="en-US" dirty="0"/>
              <a:t>減去第二列的影像</a:t>
            </a:r>
            <a:r>
              <a:rPr lang="en-US" altLang="zh-TW" dirty="0"/>
              <a:t>-corrected</a:t>
            </a:r>
            <a:r>
              <a:rPr lang="en-US" altLang="zh-TW" baseline="0" dirty="0"/>
              <a:t> lighting</a:t>
            </a:r>
            <a:r>
              <a:rPr lang="zh-TW" altLang="en-US" dirty="0"/>
              <a:t>修正光</a:t>
            </a:r>
            <a:r>
              <a:rPr lang="en-US" altLang="zh-TW" dirty="0"/>
              <a:t>, </a:t>
            </a:r>
            <a:r>
              <a:rPr lang="zh-TW" altLang="en-US" dirty="0"/>
              <a:t>使影像減少亮度的干擾</a:t>
            </a:r>
            <a:endParaRPr lang="en-US" altLang="zh-TW" dirty="0"/>
          </a:p>
          <a:p>
            <a:pPr marL="0" indent="0">
              <a:buNone/>
            </a:pPr>
            <a:r>
              <a:rPr lang="zh-TW" altLang="en-US" dirty="0"/>
              <a:t>      再進行值方圖均衡</a:t>
            </a:r>
            <a:r>
              <a:rPr lang="zh-TW" altLang="en-US" baseline="0" dirty="0"/>
              <a:t>來增加影像對比度</a:t>
            </a:r>
            <a:endParaRPr lang="en-US" altLang="zh-TW" dirty="0"/>
          </a:p>
          <a:p>
            <a:endParaRPr lang="en-US" altLang="zh-TW" dirty="0"/>
          </a:p>
          <a:p>
            <a:endParaRPr lang="en-US" altLang="zh-TW" dirty="0"/>
          </a:p>
          <a:p>
            <a:endParaRPr lang="en-US" altLang="zh-TW" dirty="0"/>
          </a:p>
          <a:p>
            <a:endParaRPr lang="en-US" altLang="zh-TW" dirty="0"/>
          </a:p>
          <a:p>
            <a:r>
              <a:rPr lang="zh-TW" altLang="en-US" dirty="0"/>
              <a:t>這是</a:t>
            </a:r>
            <a:r>
              <a:rPr lang="en-US" altLang="zh-TW" dirty="0"/>
              <a:t>train</a:t>
            </a:r>
            <a:r>
              <a:rPr lang="zh-TW" altLang="en-US" dirty="0"/>
              <a:t>一個</a:t>
            </a:r>
            <a:r>
              <a:rPr lang="en-US" altLang="zh-TW" dirty="0"/>
              <a:t>face detector</a:t>
            </a:r>
            <a:r>
              <a:rPr lang="zh-TW" altLang="en-US" dirty="0"/>
              <a:t> 的 </a:t>
            </a:r>
            <a:r>
              <a:rPr lang="en-US" altLang="zh-TW" dirty="0"/>
              <a:t>pre-processing</a:t>
            </a:r>
            <a:r>
              <a:rPr lang="en-US" altLang="zh-TW" baseline="0" dirty="0"/>
              <a:t> stages</a:t>
            </a:r>
            <a:r>
              <a:rPr lang="zh-TW" altLang="en-US" dirty="0"/>
              <a:t>前處理階段</a:t>
            </a:r>
            <a:endParaRPr lang="en-US" altLang="zh-TW" dirty="0"/>
          </a:p>
          <a:p>
            <a:r>
              <a:rPr lang="en-US" altLang="zh-TW" dirty="0"/>
              <a:t>(a)</a:t>
            </a:r>
            <a:r>
              <a:rPr lang="zh-TW" altLang="en-US" dirty="0"/>
              <a:t>當</a:t>
            </a:r>
            <a:r>
              <a:rPr lang="en-US" altLang="zh-TW" dirty="0" err="1"/>
              <a:t>trainning</a:t>
            </a:r>
            <a:r>
              <a:rPr lang="zh-TW" altLang="en-US" dirty="0"/>
              <a:t> 的 </a:t>
            </a:r>
            <a:r>
              <a:rPr lang="en-US" altLang="zh-TW" dirty="0"/>
              <a:t>database</a:t>
            </a:r>
            <a:r>
              <a:rPr lang="zh-TW" altLang="en-US" dirty="0"/>
              <a:t>量固定</a:t>
            </a:r>
            <a:r>
              <a:rPr lang="en-US" altLang="zh-TW" dirty="0"/>
              <a:t>, </a:t>
            </a:r>
            <a:r>
              <a:rPr lang="zh-TW" altLang="en-US" dirty="0"/>
              <a:t>如何</a:t>
            </a:r>
            <a:r>
              <a:rPr lang="en-US" altLang="zh-TW" dirty="0"/>
              <a:t>expand </a:t>
            </a:r>
            <a:r>
              <a:rPr lang="zh-TW" altLang="en-US" dirty="0"/>
              <a:t>我的 </a:t>
            </a:r>
            <a:r>
              <a:rPr lang="en-US" altLang="zh-TW" dirty="0"/>
              <a:t>database?  </a:t>
            </a:r>
            <a:r>
              <a:rPr lang="zh-TW" altLang="en-US" dirty="0"/>
              <a:t>對同一張影像進行 </a:t>
            </a:r>
            <a:r>
              <a:rPr lang="en-US" altLang="zh-TW" dirty="0"/>
              <a:t>artificially</a:t>
            </a:r>
            <a:r>
              <a:rPr lang="en-US" altLang="zh-TW" baseline="0" dirty="0"/>
              <a:t> mirroring</a:t>
            </a:r>
            <a:r>
              <a:rPr lang="zh-TW" altLang="en-US" dirty="0"/>
              <a:t>人工鏡像</a:t>
            </a:r>
            <a:r>
              <a:rPr lang="en-US" altLang="zh-TW" dirty="0"/>
              <a:t>,</a:t>
            </a:r>
            <a:r>
              <a:rPr lang="en-US" altLang="zh-TW" baseline="0" dirty="0"/>
              <a:t> rotating</a:t>
            </a:r>
            <a:r>
              <a:rPr lang="zh-TW" altLang="en-US" baseline="0" dirty="0"/>
              <a:t>旋轉</a:t>
            </a:r>
            <a:r>
              <a:rPr lang="en-US" altLang="zh-TW" baseline="0" dirty="0"/>
              <a:t>, scaling </a:t>
            </a:r>
            <a:r>
              <a:rPr lang="zh-TW" altLang="en-US" baseline="0" dirty="0"/>
              <a:t>尺度</a:t>
            </a:r>
            <a:r>
              <a:rPr lang="en-US" altLang="zh-TW" baseline="0" dirty="0"/>
              <a:t>, translating</a:t>
            </a:r>
            <a:r>
              <a:rPr lang="zh-TW" altLang="en-US" baseline="0" dirty="0"/>
              <a:t>平移來訓練影像更大的可能性</a:t>
            </a:r>
            <a:endParaRPr lang="en-US" altLang="zh-TW" dirty="0"/>
          </a:p>
          <a:p>
            <a:r>
              <a:rPr lang="en-US" dirty="0"/>
              <a:t>(b)</a:t>
            </a:r>
            <a:r>
              <a:rPr lang="zh-TW" altLang="en-US" dirty="0"/>
              <a:t>使用</a:t>
            </a:r>
            <a:r>
              <a:rPr lang="en-US" altLang="zh-TW" dirty="0"/>
              <a:t>non-face</a:t>
            </a:r>
            <a:r>
              <a:rPr lang="zh-TW" altLang="en-US" dirty="0"/>
              <a:t>的影像</a:t>
            </a:r>
            <a:r>
              <a:rPr lang="en-US" altLang="zh-TW" dirty="0"/>
              <a:t>(</a:t>
            </a:r>
            <a:r>
              <a:rPr lang="zh-TW" altLang="en-US" dirty="0"/>
              <a:t>像是大樹中的方格們</a:t>
            </a:r>
            <a:r>
              <a:rPr lang="en-US" altLang="zh-TW" dirty="0"/>
              <a:t>)</a:t>
            </a:r>
            <a:r>
              <a:rPr lang="zh-TW" altLang="en-US" dirty="0"/>
              <a:t>來產生不是的的</a:t>
            </a:r>
            <a:r>
              <a:rPr lang="en-US" altLang="zh-TW" dirty="0"/>
              <a:t>example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a:t>
            </a:r>
            <a:r>
              <a:rPr kumimoji="1" lang="zh-TW" altLang="en-US" dirty="0">
                <a:latin typeface="Times New Roman" charset="0"/>
                <a:ea typeface="Times New Roman" charset="0"/>
                <a:cs typeface="Times New Roman" charset="0"/>
              </a:rPr>
              <a:t>將第一列</a:t>
            </a:r>
            <a:r>
              <a:rPr kumimoji="1" lang="en-US" altLang="zh-TW" dirty="0">
                <a:latin typeface="Times New Roman" charset="0"/>
                <a:ea typeface="Times New Roman" charset="0"/>
                <a:cs typeface="Times New Roman" charset="0"/>
              </a:rPr>
              <a:t>input imager</a:t>
            </a:r>
            <a:r>
              <a:rPr kumimoji="1" lang="zh-TW" altLang="en-US" dirty="0">
                <a:latin typeface="Times New Roman" charset="0"/>
                <a:ea typeface="Times New Roman" charset="0"/>
                <a:cs typeface="Times New Roman" charset="0"/>
              </a:rPr>
              <a:t>減</a:t>
            </a:r>
            <a:r>
              <a:rPr lang="zh-TW" altLang="en-US" dirty="0"/>
              <a:t>去第二列最佳擬和函數</a:t>
            </a:r>
            <a:r>
              <a:rPr lang="en-US" altLang="zh-TW" dirty="0"/>
              <a:t>(constant gradient</a:t>
            </a:r>
            <a:r>
              <a:rPr lang="en-US" altLang="zh-TW" baseline="0" dirty="0"/>
              <a:t> </a:t>
            </a:r>
            <a:r>
              <a:rPr lang="zh-TW" altLang="en-US" baseline="0" dirty="0"/>
              <a:t>恆定梯度</a:t>
            </a:r>
            <a:r>
              <a:rPr lang="en-US" altLang="zh-TW" baseline="0" dirty="0"/>
              <a:t>(</a:t>
            </a:r>
            <a:r>
              <a:rPr lang="zh-TW" altLang="en-US" baseline="0" dirty="0"/>
              <a:t>修正光</a:t>
            </a:r>
            <a:r>
              <a:rPr lang="en-US" altLang="zh-TW" baseline="0" dirty="0"/>
              <a:t>)</a:t>
            </a:r>
            <a:r>
              <a:rPr lang="en-US" altLang="zh-TW"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在進行</a:t>
            </a:r>
            <a:r>
              <a:rPr lang="en-US" altLang="zh-TW" dirty="0" err="1"/>
              <a:t>historgram</a:t>
            </a:r>
            <a:r>
              <a:rPr lang="en-US" altLang="zh-TW" baseline="0" dirty="0"/>
              <a:t> equalizing </a:t>
            </a:r>
            <a:r>
              <a:rPr lang="zh-TW" altLang="en-US" dirty="0"/>
              <a:t>值方圖均衡</a:t>
            </a:r>
            <a:r>
              <a:rPr lang="en-US" altLang="zh-TW" baseline="0" dirty="0"/>
              <a:t> </a:t>
            </a:r>
            <a:r>
              <a:rPr lang="zh-TW" altLang="en-US" baseline="0" dirty="0"/>
              <a:t>調整影像對比度變得更明顯</a:t>
            </a:r>
            <a:endParaRPr lang="en-US" altLang="zh-TW" baseline="0"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45</a:t>
            </a:fld>
            <a:endParaRPr kumimoji="1" lang="zh-TW" altLang="en-US"/>
          </a:p>
        </p:txBody>
      </p:sp>
    </p:spTree>
    <p:extLst>
      <p:ext uri="{BB962C8B-B14F-4D97-AF65-F5344CB8AC3E}">
        <p14:creationId xmlns:p14="http://schemas.microsoft.com/office/powerpoint/2010/main" val="29538843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latin typeface="Times New Roman" charset="0"/>
                <a:ea typeface="Times New Roman" charset="0"/>
                <a:cs typeface="Times New Roman" charset="0"/>
              </a:rPr>
              <a:t>這頁是剛剛所提到的，</a:t>
            </a:r>
            <a:r>
              <a:rPr kumimoji="1" lang="en-US" altLang="zh-TW" dirty="0">
                <a:latin typeface="Times New Roman" charset="0"/>
                <a:ea typeface="Times New Roman" charset="0"/>
                <a:cs typeface="Times New Roman" charset="0"/>
              </a:rPr>
              <a:t>face detection</a:t>
            </a:r>
            <a:r>
              <a:rPr kumimoji="1" lang="zh-TW" altLang="en-US" dirty="0">
                <a:latin typeface="Times New Roman" charset="0"/>
                <a:ea typeface="Times New Roman" charset="0"/>
                <a:cs typeface="Times New Roman" charset="0"/>
              </a:rPr>
              <a:t>主要的三種類型的其中一種 </a:t>
            </a:r>
            <a:r>
              <a:rPr kumimoji="1" lang="en-US" altLang="zh-TW" dirty="0">
                <a:latin typeface="Times New Roman" charset="0"/>
                <a:ea typeface="Times New Roman" charset="0"/>
                <a:cs typeface="Times New Roman" charset="0"/>
              </a:rPr>
              <a:t>appearance-based</a:t>
            </a:r>
            <a:r>
              <a:rPr kumimoji="1" lang="zh-TW" altLang="en-US" dirty="0">
                <a:latin typeface="Times New Roman" charset="0"/>
                <a:ea typeface="Times New Roman" charset="0"/>
                <a:cs typeface="Times New Roman" charset="0"/>
              </a:rPr>
              <a:t>模型，</a:t>
            </a:r>
            <a:endParaRPr kumimoji="1" lang="en-US" altLang="zh-TW" dirty="0">
              <a:latin typeface="Times New Roman" charset="0"/>
              <a:ea typeface="Times New Roman" charset="0"/>
              <a:cs typeface="Times New Roman" charset="0"/>
            </a:endParaRPr>
          </a:p>
          <a:p>
            <a:r>
              <a:rPr kumimoji="1" lang="zh-TW" altLang="en-US" dirty="0">
                <a:latin typeface="Times New Roman" charset="0"/>
                <a:ea typeface="Times New Roman" charset="0"/>
                <a:cs typeface="Times New Roman" charset="0"/>
              </a:rPr>
              <a:t>在早期的許多</a:t>
            </a:r>
            <a:r>
              <a:rPr kumimoji="1" lang="en-US" altLang="zh-TW" dirty="0">
                <a:latin typeface="Times New Roman" charset="0"/>
                <a:ea typeface="Times New Roman" charset="0"/>
                <a:cs typeface="Times New Roman" charset="0"/>
              </a:rPr>
              <a:t>face detector</a:t>
            </a:r>
            <a:r>
              <a:rPr kumimoji="1" lang="zh-TW" altLang="en-US" dirty="0">
                <a:latin typeface="Times New Roman" charset="0"/>
                <a:ea typeface="Times New Roman" charset="0"/>
                <a:cs typeface="Times New Roman" charset="0"/>
              </a:rPr>
              <a:t>上，</a:t>
            </a:r>
            <a:r>
              <a:rPr kumimoji="1" lang="en-US" altLang="zh-TW" dirty="0">
                <a:latin typeface="Times New Roman" charset="0"/>
                <a:ea typeface="Times New Roman" charset="0"/>
                <a:cs typeface="Times New Roman" charset="0"/>
              </a:rPr>
              <a:t>based on</a:t>
            </a:r>
            <a:r>
              <a:rPr kumimoji="1" lang="zh-TW" altLang="en-US" dirty="0">
                <a:latin typeface="Times New Roman" charset="0"/>
                <a:ea typeface="Times New Roman" charset="0"/>
                <a:cs typeface="Times New Roman" charset="0"/>
              </a:rPr>
              <a:t>以下這些機器演算法 </a:t>
            </a:r>
            <a:r>
              <a:rPr kumimoji="1" lang="en-US" altLang="zh-TW" dirty="0">
                <a:latin typeface="Times New Roman" charset="0"/>
                <a:ea typeface="Times New Roman" charset="0"/>
                <a:cs typeface="Times New Roman" charset="0"/>
              </a:rPr>
              <a:t>(machine algorithm)</a:t>
            </a:r>
            <a:r>
              <a:rPr kumimoji="1" lang="zh-TW" altLang="en-US" dirty="0">
                <a:latin typeface="Times New Roman" charset="0"/>
                <a:ea typeface="Times New Roman" charset="0"/>
                <a:cs typeface="Times New Roman" charset="0"/>
              </a:rPr>
              <a:t>。</a:t>
            </a:r>
            <a:endParaRPr kumimoji="1" lang="en-US" altLang="zh-TW" dirty="0">
              <a:latin typeface="Times New Roman" charset="0"/>
              <a:ea typeface="Times New Roman" charset="0"/>
              <a:cs typeface="Times New Roman" charset="0"/>
            </a:endParaRPr>
          </a:p>
          <a:p>
            <a:endParaRPr kumimoji="1" lang="en-US" altLang="zh-TW" dirty="0">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charset="0"/>
                <a:ea typeface="Times New Roman" charset="0"/>
                <a:cs typeface="Times New Roman" charset="0"/>
              </a:rPr>
              <a:t>包括</a:t>
            </a:r>
            <a:endParaRPr kumimoji="1" lang="en-US" altLang="zh-TW" dirty="0">
              <a:latin typeface="Times New Roman" charset="0"/>
              <a:ea typeface="Times New Roman"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dirty="0">
                <a:latin typeface="Cambria Math" panose="02040503050406030204" pitchFamily="18" charset="0"/>
                <a:ea typeface="Cambria Math" panose="02040503050406030204" pitchFamily="18" charset="0"/>
                <a:cs typeface="Times New Roman" charset="0"/>
              </a:rPr>
              <a:t>Clustering and PCA</a:t>
            </a:r>
            <a:r>
              <a:rPr kumimoji="1" lang="zh-TW" altLang="en-US" sz="1200" dirty="0">
                <a:latin typeface="Cambria Math" panose="02040503050406030204" pitchFamily="18" charset="0"/>
                <a:ea typeface="Cambria Math" panose="02040503050406030204" pitchFamily="18" charset="0"/>
                <a:cs typeface="Times New Roman" charset="0"/>
              </a:rPr>
              <a:t>聚類和主成分分析</a:t>
            </a:r>
            <a:endParaRPr kumimoji="1" lang="en-US" altLang="zh-TW" sz="1200" dirty="0">
              <a:latin typeface="Cambria Math" panose="02040503050406030204" pitchFamily="18" charset="0"/>
              <a:ea typeface="Cambria Math" panose="02040503050406030204" pitchFamily="18"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dirty="0">
                <a:latin typeface="Cambria Math" panose="02040503050406030204" pitchFamily="18" charset="0"/>
                <a:ea typeface="Cambria Math" panose="02040503050406030204" pitchFamily="18" charset="0"/>
                <a:cs typeface="Times New Roman" charset="0"/>
              </a:rPr>
              <a:t>Neural networks</a:t>
            </a:r>
            <a:r>
              <a:rPr kumimoji="1" lang="zh-TW" altLang="en-US" sz="1200" dirty="0">
                <a:latin typeface="Cambria Math" panose="02040503050406030204" pitchFamily="18" charset="0"/>
                <a:ea typeface="Cambria Math" panose="02040503050406030204" pitchFamily="18" charset="0"/>
                <a:cs typeface="Times New Roman" charset="0"/>
              </a:rPr>
              <a:t>神經網路</a:t>
            </a:r>
            <a:endParaRPr kumimoji="1" lang="en-US" altLang="zh-TW" sz="1200" dirty="0">
              <a:latin typeface="Cambria Math" panose="02040503050406030204" pitchFamily="18" charset="0"/>
              <a:ea typeface="Cambria Math" panose="02040503050406030204" pitchFamily="18"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dirty="0">
                <a:latin typeface="Cambria Math" panose="02040503050406030204" pitchFamily="18" charset="0"/>
                <a:ea typeface="Cambria Math" panose="02040503050406030204" pitchFamily="18" charset="0"/>
                <a:cs typeface="Times New Roman" charset="0"/>
              </a:rPr>
              <a:t>Support vector machines</a:t>
            </a:r>
            <a:r>
              <a:rPr kumimoji="1" lang="zh-TW" altLang="en-US" sz="1200" dirty="0">
                <a:latin typeface="Cambria Math" panose="02040503050406030204" pitchFamily="18" charset="0"/>
                <a:ea typeface="Cambria Math" panose="02040503050406030204" pitchFamily="18" charset="0"/>
                <a:cs typeface="Times New Roman" charset="0"/>
              </a:rPr>
              <a:t>支持向量機</a:t>
            </a:r>
            <a:endParaRPr kumimoji="1" lang="en-US" altLang="zh-TW" sz="1200" dirty="0">
              <a:latin typeface="Cambria Math" panose="02040503050406030204" pitchFamily="18" charset="0"/>
              <a:ea typeface="Cambria Math" panose="02040503050406030204" pitchFamily="18"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dirty="0">
                <a:latin typeface="Cambria Math" panose="02040503050406030204" pitchFamily="18" charset="0"/>
                <a:ea typeface="Cambria Math" panose="02040503050406030204" pitchFamily="18" charset="0"/>
                <a:cs typeface="Times New Roman" charset="0"/>
              </a:rPr>
              <a:t>Boosting</a:t>
            </a:r>
            <a:r>
              <a:rPr kumimoji="1" lang="zh-TW" altLang="en-US" sz="1200" dirty="0">
                <a:latin typeface="Cambria Math" panose="02040503050406030204" pitchFamily="18" charset="0"/>
                <a:ea typeface="Cambria Math" panose="02040503050406030204" pitchFamily="18" charset="0"/>
                <a:cs typeface="Times New Roman" charset="0"/>
              </a:rPr>
              <a:t> 提升方法</a:t>
            </a:r>
            <a:endParaRPr kumimoji="1" lang="en-US" altLang="zh-TW" sz="1200" dirty="0">
              <a:latin typeface="Cambria Math" panose="02040503050406030204" pitchFamily="18" charset="0"/>
              <a:ea typeface="Cambria Math" panose="02040503050406030204" pitchFamily="18"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200" dirty="0">
                <a:latin typeface="Cambria Math" panose="02040503050406030204" pitchFamily="18" charset="0"/>
                <a:ea typeface="Cambria Math" panose="02040503050406030204" pitchFamily="18" charset="0"/>
                <a:cs typeface="Times New Roman" charset="0"/>
              </a:rPr>
              <a:t>Deep networks</a:t>
            </a:r>
            <a:r>
              <a:rPr kumimoji="1" lang="zh-TW" altLang="en-US" sz="1200" dirty="0">
                <a:latin typeface="Cambria Math" panose="02040503050406030204" pitchFamily="18" charset="0"/>
                <a:ea typeface="Cambria Math" panose="02040503050406030204" pitchFamily="18" charset="0"/>
                <a:cs typeface="Times New Roman" charset="0"/>
              </a:rPr>
              <a:t>深度網路</a:t>
            </a:r>
            <a:endParaRPr kumimoji="1" lang="en-US" altLang="zh-TW" sz="1200" dirty="0">
              <a:latin typeface="Cambria Math" panose="02040503050406030204" pitchFamily="18" charset="0"/>
              <a:ea typeface="Cambria Math" panose="02040503050406030204" pitchFamily="18"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TW" sz="1200" dirty="0">
              <a:latin typeface="Cambria Math" panose="02040503050406030204" pitchFamily="18" charset="0"/>
              <a:ea typeface="Cambria Math" panose="02040503050406030204" pitchFamily="18" charset="0"/>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dirty="0">
                <a:latin typeface="Times New Roman" charset="0"/>
                <a:ea typeface="Times New Roman" charset="0"/>
                <a:cs typeface="Times New Roman" charset="0"/>
              </a:rPr>
              <a:t>接著會分別講過他們各自的涵義跟用法。</a:t>
            </a:r>
            <a:endParaRPr kumimoji="1" lang="en-US" altLang="zh-TW" dirty="0">
              <a:latin typeface="Times New Roman" charset="0"/>
              <a:ea typeface="Times New Roman" charset="0"/>
              <a:cs typeface="Times New Roman" charset="0"/>
            </a:endParaRPr>
          </a:p>
          <a:p>
            <a:endParaRPr kumimoji="1" lang="en-US" altLang="zh-TW" dirty="0">
              <a:latin typeface="Times New Roman" charset="0"/>
              <a:ea typeface="Times New Roman"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46</a:t>
            </a:fld>
            <a:endParaRPr kumimoji="1" lang="zh-TW" altLang="en-US"/>
          </a:p>
        </p:txBody>
      </p:sp>
    </p:spTree>
    <p:extLst>
      <p:ext uri="{BB962C8B-B14F-4D97-AF65-F5344CB8AC3E}">
        <p14:creationId xmlns:p14="http://schemas.microsoft.com/office/powerpoint/2010/main" val="23117086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Times New Roman" charset="0"/>
                <a:ea typeface="Times New Roman" charset="0"/>
                <a:cs typeface="Times New Roman" charset="0"/>
              </a:rPr>
              <a:t>Clustering and PCA</a:t>
            </a:r>
            <a:r>
              <a:rPr lang="zh-TW" altLang="en-US" dirty="0">
                <a:latin typeface="Times New Roman" charset="0"/>
                <a:ea typeface="Times New Roman" charset="0"/>
                <a:cs typeface="Times New Roman" charset="0"/>
              </a:rPr>
              <a:t> 聚類 和 主成份分析法</a:t>
            </a:r>
            <a:endParaRPr lang="en-US" altLang="zh-TW"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latin typeface="Times New Roman" charset="0"/>
              <a:ea typeface="Times New Roman" charset="0"/>
              <a:cs typeface="Times New Roman" charset="0"/>
            </a:endParaRPr>
          </a:p>
          <a:p>
            <a:r>
              <a:rPr lang="en-US" altLang="zh-TW" dirty="0"/>
              <a:t>1.</a:t>
            </a:r>
            <a:r>
              <a:rPr lang="zh-TW" altLang="en-US" dirty="0"/>
              <a:t>使用</a:t>
            </a:r>
            <a:r>
              <a:rPr lang="en-US" altLang="zh-TW" dirty="0"/>
              <a:t>(</a:t>
            </a:r>
            <a:r>
              <a:rPr lang="zh-TW" altLang="en-US" dirty="0"/>
              <a:t>第五章有說過的</a:t>
            </a:r>
            <a:r>
              <a:rPr lang="en-US" altLang="zh-TW" dirty="0"/>
              <a:t>)k-means</a:t>
            </a:r>
            <a:r>
              <a:rPr lang="zh-TW" altLang="en-US" dirty="0"/>
              <a:t>來分類所有</a:t>
            </a:r>
            <a:r>
              <a:rPr lang="en-US" altLang="zh-TW" dirty="0"/>
              <a:t>19X19 </a:t>
            </a:r>
            <a:r>
              <a:rPr lang="zh-TW" altLang="en-US" dirty="0"/>
              <a:t>的 </a:t>
            </a:r>
            <a:r>
              <a:rPr lang="en-US" altLang="zh-TW" dirty="0"/>
              <a:t>face </a:t>
            </a:r>
            <a:r>
              <a:rPr lang="zh-TW" altLang="en-US" dirty="0"/>
              <a:t>和 </a:t>
            </a:r>
            <a:r>
              <a:rPr lang="en-US" altLang="zh-TW" dirty="0"/>
              <a:t>non-face </a:t>
            </a:r>
            <a:r>
              <a:rPr lang="zh-TW" altLang="en-US" dirty="0"/>
              <a:t>影像</a:t>
            </a:r>
            <a:endParaRPr lang="en-US" altLang="zh-TW" dirty="0"/>
          </a:p>
          <a:p>
            <a:r>
              <a:rPr lang="en-US" altLang="zh-TW" dirty="0"/>
              <a:t>2.</a:t>
            </a:r>
            <a:r>
              <a:rPr lang="zh-TW" altLang="en-US" dirty="0"/>
              <a:t>各分成六個集群</a:t>
            </a:r>
            <a:r>
              <a:rPr lang="en-US" altLang="zh-TW" dirty="0"/>
              <a:t>(clusters)</a:t>
            </a:r>
          </a:p>
          <a:p>
            <a:r>
              <a:rPr lang="en-US" altLang="zh-TW" baseline="0" dirty="0"/>
              <a:t>3.</a:t>
            </a:r>
            <a:r>
              <a:rPr lang="zh-TW" altLang="en-US" baseline="0" dirty="0"/>
              <a:t>最後使用</a:t>
            </a:r>
            <a:r>
              <a:rPr lang="en-US" altLang="zh-TW" baseline="0" dirty="0"/>
              <a:t>PCA</a:t>
            </a:r>
            <a:r>
              <a:rPr lang="zh-TW" altLang="en-US" baseline="0" dirty="0"/>
              <a:t>得到</a:t>
            </a:r>
            <a:r>
              <a:rPr lang="en-US" altLang="zh-TW" baseline="0" dirty="0" err="1"/>
              <a:t>eigenface</a:t>
            </a:r>
            <a:r>
              <a:rPr lang="zh-TW" altLang="en-US" baseline="0" dirty="0"/>
              <a:t> </a:t>
            </a:r>
            <a:r>
              <a:rPr lang="en-US" altLang="zh-TW" baseline="0" dirty="0"/>
              <a:t>, </a:t>
            </a:r>
            <a:r>
              <a:rPr lang="zh-TW" altLang="en-US" baseline="0" dirty="0"/>
              <a:t>而右邊的影像就是分類結果的質心。</a:t>
            </a:r>
            <a:endParaRPr lang="en-US" altLang="zh-TW" baseline="0" dirty="0"/>
          </a:p>
          <a:p>
            <a:endParaRPr lang="en-US" altLang="zh-TW" baseline="0" dirty="0"/>
          </a:p>
          <a:p>
            <a:r>
              <a:rPr lang="zh-TW" altLang="en-US" baseline="0" dirty="0"/>
              <a:t>這</a:t>
            </a:r>
            <a:r>
              <a:rPr lang="en-US" altLang="zh-TW" baseline="0" dirty="0"/>
              <a:t>6+6=12</a:t>
            </a:r>
            <a:r>
              <a:rPr lang="zh-TW" altLang="en-US" baseline="0" dirty="0"/>
              <a:t>個</a:t>
            </a:r>
            <a:r>
              <a:rPr lang="en-US" altLang="zh-TW" baseline="0" dirty="0"/>
              <a:t>clusters</a:t>
            </a:r>
            <a:r>
              <a:rPr lang="zh-TW" altLang="en-US" baseline="0" dirty="0"/>
              <a:t>會在</a:t>
            </a:r>
            <a:r>
              <a:rPr lang="en-US" altLang="zh-TW" baseline="0" dirty="0"/>
              <a:t>detection</a:t>
            </a:r>
            <a:r>
              <a:rPr lang="zh-TW" altLang="en-US" baseline="0" dirty="0"/>
              <a:t> </a:t>
            </a:r>
            <a:r>
              <a:rPr lang="en-US" altLang="zh-TW" baseline="0" dirty="0"/>
              <a:t>time</a:t>
            </a:r>
            <a:r>
              <a:rPr lang="zh-TW" altLang="en-US" baseline="0" dirty="0"/>
              <a:t>藉由</a:t>
            </a:r>
            <a:r>
              <a:rPr lang="en-US" altLang="zh-TW" baseline="0" dirty="0"/>
              <a:t>DIFS</a:t>
            </a:r>
            <a:r>
              <a:rPr lang="zh-TW" altLang="en-US" baseline="0" dirty="0"/>
              <a:t>跟</a:t>
            </a:r>
            <a:r>
              <a:rPr lang="en-US" altLang="zh-TW" baseline="0" dirty="0"/>
              <a:t>DFFS</a:t>
            </a:r>
            <a:r>
              <a:rPr lang="zh-TW" altLang="en-US" baseline="0" dirty="0"/>
              <a:t> </a:t>
            </a:r>
            <a:r>
              <a:rPr lang="en-US" altLang="zh-TW" baseline="0" dirty="0"/>
              <a:t>metrics</a:t>
            </a:r>
            <a:r>
              <a:rPr lang="zh-TW" altLang="en-US" baseline="0" dirty="0"/>
              <a:t>被劃為</a:t>
            </a:r>
            <a:r>
              <a:rPr lang="en-US" altLang="zh-TW" baseline="0" dirty="0"/>
              <a:t>24</a:t>
            </a:r>
            <a:r>
              <a:rPr lang="zh-TW" altLang="en-US" baseline="0" dirty="0"/>
              <a:t>個</a:t>
            </a:r>
            <a:r>
              <a:rPr lang="en-US" altLang="zh-TW" baseline="0" dirty="0"/>
              <a:t>distance measurements (</a:t>
            </a:r>
            <a:r>
              <a:rPr lang="zh-TW" altLang="en-US" baseline="0" dirty="0"/>
              <a:t>每個</a:t>
            </a:r>
            <a:r>
              <a:rPr lang="en-US" altLang="zh-TW" baseline="0" dirty="0"/>
              <a:t>cluster</a:t>
            </a:r>
            <a:r>
              <a:rPr lang="zh-TW" altLang="en-US" baseline="0" dirty="0"/>
              <a:t>兩個</a:t>
            </a:r>
            <a:r>
              <a:rPr lang="en-US" altLang="zh-TW" baseline="0" dirty="0"/>
              <a:t>)</a:t>
            </a:r>
            <a:r>
              <a:rPr lang="zh-TW" altLang="en-US" baseline="0" dirty="0"/>
              <a:t>，這</a:t>
            </a:r>
            <a:r>
              <a:rPr lang="en-US" altLang="zh-TW" baseline="0" dirty="0"/>
              <a:t>24</a:t>
            </a:r>
            <a:r>
              <a:rPr lang="zh-TW" altLang="en-US" baseline="0" dirty="0"/>
              <a:t>個 </a:t>
            </a:r>
            <a:r>
              <a:rPr lang="en-US" altLang="zh-TW" baseline="0" dirty="0"/>
              <a:t>measurements</a:t>
            </a:r>
            <a:r>
              <a:rPr lang="zh-TW" altLang="en-US" baseline="0" dirty="0"/>
              <a:t>就是接著ㄉ</a:t>
            </a:r>
            <a:r>
              <a:rPr lang="en-US" altLang="zh-TW" baseline="0" dirty="0"/>
              <a:t>MLP/FCN</a:t>
            </a:r>
            <a:r>
              <a:rPr lang="zh-TW" altLang="en-US" baseline="0" dirty="0"/>
              <a:t>的</a:t>
            </a:r>
            <a:r>
              <a:rPr lang="en-US" altLang="zh-TW" baseline="0" dirty="0"/>
              <a:t>input</a:t>
            </a:r>
            <a:r>
              <a:rPr lang="zh-TW" altLang="en-US" baseline="0" dirty="0"/>
              <a:t>。</a:t>
            </a:r>
            <a:endParaRPr lang="en-US" altLang="zh-TW" baseline="0" dirty="0"/>
          </a:p>
          <a:p>
            <a:endParaRPr lang="en-US" dirty="0"/>
          </a:p>
          <a:p>
            <a:r>
              <a:rPr lang="en-US" altLang="zh-TW" dirty="0"/>
              <a:t>---</a:t>
            </a:r>
          </a:p>
          <a:p>
            <a:r>
              <a:rPr lang="en-US" altLang="zh-TW" b="0" i="0" dirty="0">
                <a:solidFill>
                  <a:srgbClr val="4D5156"/>
                </a:solidFill>
                <a:effectLst/>
                <a:latin typeface="arial" panose="020B0604020202020204" pitchFamily="34" charset="0"/>
              </a:rPr>
              <a:t>k-means clustering </a:t>
            </a:r>
            <a:r>
              <a:rPr lang="zh-TW" altLang="en-US" b="0" i="0" dirty="0">
                <a:solidFill>
                  <a:srgbClr val="4D5156"/>
                </a:solidFill>
                <a:effectLst/>
                <a:latin typeface="arial" panose="020B0604020202020204" pitchFamily="34" charset="0"/>
              </a:rPr>
              <a:t>的目的是：把</a:t>
            </a:r>
            <a:r>
              <a:rPr lang="en-US" altLang="zh-TW" b="0" i="0" dirty="0">
                <a:solidFill>
                  <a:srgbClr val="4D5156"/>
                </a:solidFill>
                <a:effectLst/>
                <a:latin typeface="arial" panose="020B0604020202020204" pitchFamily="34" charset="0"/>
              </a:rPr>
              <a:t>n</a:t>
            </a:r>
            <a:r>
              <a:rPr lang="zh-TW" altLang="en-US" b="0" i="0" dirty="0">
                <a:solidFill>
                  <a:srgbClr val="4D5156"/>
                </a:solidFill>
                <a:effectLst/>
                <a:latin typeface="arial" panose="020B0604020202020204" pitchFamily="34" charset="0"/>
              </a:rPr>
              <a:t>個點劃分到</a:t>
            </a:r>
            <a:r>
              <a:rPr lang="en-US" altLang="zh-TW" b="0" i="0" dirty="0">
                <a:solidFill>
                  <a:srgbClr val="4D5156"/>
                </a:solidFill>
                <a:effectLst/>
                <a:latin typeface="arial" panose="020B0604020202020204" pitchFamily="34" charset="0"/>
              </a:rPr>
              <a:t>k</a:t>
            </a:r>
            <a:r>
              <a:rPr lang="zh-TW" altLang="en-US" b="0" i="0" dirty="0">
                <a:solidFill>
                  <a:srgbClr val="4D5156"/>
                </a:solidFill>
                <a:effectLst/>
                <a:latin typeface="arial" panose="020B0604020202020204" pitchFamily="34" charset="0"/>
              </a:rPr>
              <a:t>個聚類中，使得每個點都屬於離他最近的均值對應的聚類，以之作為聚類的標準。</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47</a:t>
            </a:fld>
            <a:endParaRPr kumimoji="1" lang="zh-TW" altLang="en-US"/>
          </a:p>
        </p:txBody>
      </p:sp>
    </p:spTree>
    <p:extLst>
      <p:ext uri="{BB962C8B-B14F-4D97-AF65-F5344CB8AC3E}">
        <p14:creationId xmlns:p14="http://schemas.microsoft.com/office/powerpoint/2010/main" val="18856827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PCA</a:t>
            </a:r>
            <a:r>
              <a:rPr lang="zh-TW" altLang="en-US" sz="1200" kern="1200" dirty="0">
                <a:solidFill>
                  <a:schemeClr val="tx1"/>
                </a:solidFill>
                <a:effectLst/>
                <a:latin typeface="+mn-lt"/>
                <a:ea typeface="+mn-ea"/>
                <a:cs typeface="+mn-cs"/>
              </a:rPr>
              <a:t>有什麼問題</a:t>
            </a:r>
            <a:r>
              <a:rPr lang="en-US" altLang="zh-TW"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PCA</a:t>
            </a:r>
            <a:r>
              <a:rPr lang="zh-TW" altLang="en-US" sz="1200" kern="1200" dirty="0">
                <a:solidFill>
                  <a:schemeClr val="tx1"/>
                </a:solidFill>
                <a:effectLst/>
                <a:latin typeface="+mn-lt"/>
                <a:ea typeface="+mn-ea"/>
                <a:cs typeface="+mn-cs"/>
              </a:rPr>
              <a:t>也不是萬能的，這裡說因為亮度的急遽變化造成的差異比換一個不同的人還要大，</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所以前處理才要加入</a:t>
            </a:r>
            <a:r>
              <a:rPr lang="en-US" altLang="zh-TW" sz="1200" kern="1200" dirty="0">
                <a:solidFill>
                  <a:schemeClr val="tx1"/>
                </a:solidFill>
                <a:effectLst/>
                <a:latin typeface="+mn-lt"/>
                <a:ea typeface="+mn-ea"/>
                <a:cs typeface="+mn-cs"/>
              </a:rPr>
              <a:t>corrected-lighting </a:t>
            </a:r>
            <a:r>
              <a:rPr lang="zh-TW" altLang="en-US" sz="1200" kern="1200" dirty="0">
                <a:solidFill>
                  <a:schemeClr val="tx1"/>
                </a:solidFill>
                <a:effectLst/>
                <a:latin typeface="+mn-lt"/>
                <a:ea typeface="+mn-ea"/>
                <a:cs typeface="+mn-cs"/>
              </a:rPr>
              <a:t>和 </a:t>
            </a:r>
            <a:r>
              <a:rPr lang="en-US" altLang="zh-TW" sz="1200" kern="1200" dirty="0">
                <a:solidFill>
                  <a:schemeClr val="tx1"/>
                </a:solidFill>
                <a:effectLst/>
                <a:latin typeface="+mn-lt"/>
                <a:ea typeface="+mn-ea"/>
                <a:cs typeface="+mn-cs"/>
              </a:rPr>
              <a:t>histogram</a:t>
            </a:r>
            <a:r>
              <a:rPr lang="zh-TW" altLang="en-US" sz="1200" kern="1200" dirty="0">
                <a:solidFill>
                  <a:schemeClr val="tx1"/>
                </a:solidFill>
                <a:effectLst/>
                <a:latin typeface="+mn-lt"/>
                <a:ea typeface="+mn-ea"/>
                <a:cs typeface="+mn-cs"/>
              </a:rPr>
              <a:t> </a:t>
            </a:r>
            <a:r>
              <a:rPr lang="en-US" altLang="zh-TW" sz="1200" kern="1200" dirty="0">
                <a:solidFill>
                  <a:schemeClr val="tx1"/>
                </a:solidFill>
                <a:effectLst/>
                <a:latin typeface="+mn-lt"/>
                <a:ea typeface="+mn-ea"/>
                <a:cs typeface="+mn-cs"/>
              </a:rPr>
              <a:t>equalizing</a:t>
            </a:r>
            <a:r>
              <a:rPr lang="zh-TW" altLang="en-US" sz="1200" kern="1200" dirty="0">
                <a:solidFill>
                  <a:schemeClr val="tx1"/>
                </a:solidFill>
                <a:effectLst/>
                <a:latin typeface="+mn-lt"/>
                <a:ea typeface="+mn-ea"/>
                <a:cs typeface="+mn-cs"/>
              </a:rPr>
              <a:t>。</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effectLst/>
              <a:latin typeface="+mn-lt"/>
              <a:ea typeface="+mn-ea"/>
              <a:cs typeface="+mn-cs"/>
            </a:endParaRPr>
          </a:p>
          <a:p>
            <a:r>
              <a:rPr kumimoji="1" lang="zh-TW" altLang="en-US" dirty="0"/>
              <a:t>如圖所示，考慮一個人在一系列照明下拍攝的圖像集，這些圖像中的人差異遠遠大於在相同照明下拍攝的任何兩個人之間的典型的人際差異。</a:t>
            </a:r>
            <a:endParaRPr kumimoji="1" lang="en-US" altLang="zh-TW" dirty="0"/>
          </a:p>
          <a:p>
            <a:r>
              <a:rPr kumimoji="1" lang="zh-TW" altLang="en-US" dirty="0"/>
              <a:t>正常ㄉ</a:t>
            </a:r>
            <a:r>
              <a:rPr kumimoji="1" lang="en-US" altLang="zh-TW" dirty="0"/>
              <a:t>PCA</a:t>
            </a:r>
            <a:r>
              <a:rPr kumimoji="1" lang="zh-TW" altLang="en-US" dirty="0"/>
              <a:t>無法區分這兩種變異來源，實際上可能將其大部分主要成分用於模擬個體內變異性。</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48</a:t>
            </a:fld>
            <a:endParaRPr kumimoji="1" lang="zh-TW" altLang="en-US"/>
          </a:p>
        </p:txBody>
      </p:sp>
    </p:spTree>
    <p:extLst>
      <p:ext uri="{BB962C8B-B14F-4D97-AF65-F5344CB8AC3E}">
        <p14:creationId xmlns:p14="http://schemas.microsoft.com/office/powerpoint/2010/main" val="1566728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latin typeface="Times New Roman" charset="0"/>
                <a:ea typeface="Times New Roman" charset="0"/>
                <a:cs typeface="Times New Roman" charset="0"/>
              </a:rPr>
              <a:t>Neural Networks</a:t>
            </a:r>
            <a:r>
              <a:rPr lang="zh-TW" altLang="en-US" sz="1200" dirty="0">
                <a:latin typeface="Times New Roman" charset="0"/>
                <a:ea typeface="Times New Roman" charset="0"/>
                <a:cs typeface="Times New Roman" charset="0"/>
              </a:rPr>
              <a:t> </a:t>
            </a:r>
            <a:r>
              <a:rPr lang="en-US" altLang="zh-TW" sz="1200" dirty="0">
                <a:latin typeface="Times New Roman" charset="0"/>
                <a:ea typeface="Times New Roman" charset="0"/>
                <a:cs typeface="Times New Roman" charset="0"/>
              </a:rPr>
              <a:t>for Face Detection </a:t>
            </a:r>
            <a:r>
              <a:rPr lang="zh-TW" altLang="en-US" sz="1200" dirty="0">
                <a:latin typeface="Times New Roman" charset="0"/>
                <a:ea typeface="Times New Roman" charset="0"/>
                <a:cs typeface="Times New Roman" charset="0"/>
              </a:rPr>
              <a:t>臉部偵測的神經網路</a:t>
            </a:r>
            <a:endParaRPr lang="en-US" altLang="zh-TW" sz="1200" dirty="0">
              <a:latin typeface="Times New Roman" charset="0"/>
              <a:ea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r>
              <a:rPr lang="en-US" altLang="zh-TW" dirty="0"/>
              <a:t>1.</a:t>
            </a:r>
            <a:r>
              <a:rPr lang="zh-TW" altLang="en-US" dirty="0"/>
              <a:t>將影像利用透過 </a:t>
            </a:r>
            <a:r>
              <a:rPr lang="en-US" altLang="zh-TW" dirty="0"/>
              <a:t>pyramid</a:t>
            </a:r>
            <a:r>
              <a:rPr lang="zh-TW" altLang="en-US" dirty="0"/>
              <a:t>金字塔  進行</a:t>
            </a:r>
            <a:r>
              <a:rPr lang="en-US" altLang="zh-TW" dirty="0"/>
              <a:t>subsampling</a:t>
            </a:r>
            <a:r>
              <a:rPr lang="zh-TW" altLang="en-US" dirty="0"/>
              <a:t>子採樣來提取不同</a:t>
            </a:r>
            <a:r>
              <a:rPr lang="en-US" altLang="zh-TW" dirty="0"/>
              <a:t>level</a:t>
            </a:r>
            <a:r>
              <a:rPr lang="zh-TW" altLang="en-US" dirty="0"/>
              <a:t>間的重疊小影像 </a:t>
            </a:r>
            <a:r>
              <a:rPr lang="en-US" altLang="zh-TW" dirty="0"/>
              <a:t>(</a:t>
            </a:r>
            <a:r>
              <a:rPr lang="zh-TW" altLang="en-US" dirty="0"/>
              <a:t>可以解決輸入影像</a:t>
            </a:r>
            <a:r>
              <a:rPr lang="en-US" altLang="zh-TW" dirty="0"/>
              <a:t>multi-scale</a:t>
            </a:r>
            <a:r>
              <a:rPr lang="zh-TW" altLang="en-US" dirty="0"/>
              <a:t>的問題</a:t>
            </a:r>
            <a:r>
              <a:rPr lang="en-US" altLang="zh-TW" dirty="0"/>
              <a:t>?)</a:t>
            </a:r>
          </a:p>
          <a:p>
            <a:r>
              <a:rPr lang="en-US" altLang="zh-TW" dirty="0"/>
              <a:t>2.</a:t>
            </a:r>
            <a:r>
              <a:rPr lang="zh-TW" altLang="en-US" dirty="0"/>
              <a:t>進行 </a:t>
            </a:r>
            <a:r>
              <a:rPr lang="en-US" altLang="zh-TW" dirty="0"/>
              <a:t>corrected</a:t>
            </a:r>
            <a:r>
              <a:rPr lang="en-US" altLang="zh-TW" baseline="0" dirty="0"/>
              <a:t> lighting </a:t>
            </a:r>
            <a:r>
              <a:rPr lang="zh-TW" altLang="en-US" baseline="0" dirty="0"/>
              <a:t>修正光以及 </a:t>
            </a:r>
            <a:r>
              <a:rPr lang="en-US" altLang="zh-TW" baseline="0" dirty="0"/>
              <a:t>histogram</a:t>
            </a:r>
            <a:r>
              <a:rPr lang="zh-TW" altLang="en-US" baseline="0" dirty="0"/>
              <a:t> </a:t>
            </a:r>
            <a:r>
              <a:rPr lang="en-US" altLang="zh-TW" baseline="0" dirty="0"/>
              <a:t>equalized</a:t>
            </a:r>
            <a:r>
              <a:rPr lang="zh-TW" altLang="en-US" baseline="0" dirty="0"/>
              <a:t>來 </a:t>
            </a:r>
            <a:r>
              <a:rPr lang="en-US" altLang="zh-TW" baseline="0" dirty="0"/>
              <a:t>pre-processed</a:t>
            </a:r>
            <a:r>
              <a:rPr lang="zh-TW" altLang="en-US" baseline="0" dirty="0"/>
              <a:t>這些影像</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3.</a:t>
            </a:r>
            <a:r>
              <a:rPr lang="zh-TW" altLang="en-US" dirty="0"/>
              <a:t>再利用三層</a:t>
            </a:r>
            <a:r>
              <a:rPr lang="en-US" altLang="zh-TW" sz="1200" dirty="0">
                <a:latin typeface="Times New Roman" charset="0"/>
                <a:ea typeface="Times New Roman" charset="0"/>
                <a:cs typeface="Times New Roman" charset="0"/>
              </a:rPr>
              <a:t>Neural Networks</a:t>
            </a:r>
            <a:r>
              <a:rPr lang="zh-TW" altLang="en-US" dirty="0"/>
              <a:t>來偵測可能是臉的位置</a:t>
            </a:r>
            <a:endParaRPr lang="en-US" altLang="zh-TW" dirty="0"/>
          </a:p>
          <a:p>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49</a:t>
            </a:fld>
            <a:endParaRPr kumimoji="1" lang="zh-TW" altLang="en-US"/>
          </a:p>
        </p:txBody>
      </p:sp>
    </p:spTree>
    <p:extLst>
      <p:ext uri="{BB962C8B-B14F-4D97-AF65-F5344CB8AC3E}">
        <p14:creationId xmlns:p14="http://schemas.microsoft.com/office/powerpoint/2010/main" val="4081846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6.2.4</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face recognition with </a:t>
            </a:r>
            <a:r>
              <a:rPr lang="en-US" altLang="zh-TW" b="1" dirty="0"/>
              <a:t>pictorial structures</a:t>
            </a:r>
            <a:r>
              <a:rPr lang="zh-TW" altLang="en-US" b="1" dirty="0"/>
              <a:t> </a:t>
            </a:r>
            <a:r>
              <a:rPr lang="zh-TW" altLang="en-US" dirty="0"/>
              <a:t>使用</a:t>
            </a:r>
            <a:r>
              <a:rPr lang="zh-TW" altLang="en-US" b="1" dirty="0"/>
              <a:t>圖形結構</a:t>
            </a:r>
            <a:r>
              <a:rPr lang="zh-TW" altLang="en-US" dirty="0"/>
              <a:t>的人臉辨識</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a:t>
            </a:fld>
            <a:endParaRPr kumimoji="1" lang="zh-TW" altLang="en-US"/>
          </a:p>
        </p:txBody>
      </p:sp>
    </p:spTree>
    <p:extLst>
      <p:ext uri="{BB962C8B-B14F-4D97-AF65-F5344CB8AC3E}">
        <p14:creationId xmlns:p14="http://schemas.microsoft.com/office/powerpoint/2010/main" val="41148652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就像第五章有獎到ㄉ</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SVM</a:t>
            </a:r>
            <a:r>
              <a:rPr lang="zh-TW" altLang="en-US" dirty="0"/>
              <a:t> </a:t>
            </a:r>
            <a:r>
              <a:rPr lang="en-US" altLang="zh-TW" dirty="0"/>
              <a:t>(</a:t>
            </a:r>
            <a:r>
              <a:rPr lang="en-US" sz="1200" b="0" i="0" kern="1200" dirty="0">
                <a:solidFill>
                  <a:schemeClr val="tx1"/>
                </a:solidFill>
                <a:effectLst/>
                <a:latin typeface="+mn-lt"/>
                <a:ea typeface="+mn-ea"/>
                <a:cs typeface="+mn-cs"/>
              </a:rPr>
              <a:t>support vector machine</a:t>
            </a:r>
            <a:r>
              <a:rPr lang="zh-TW" altLang="en-US" sz="1200" b="0" i="0" kern="1200" dirty="0">
                <a:solidFill>
                  <a:schemeClr val="tx1"/>
                </a:solidFill>
                <a:effectLst/>
                <a:latin typeface="+mn-lt"/>
                <a:ea typeface="+mn-ea"/>
                <a:cs typeface="+mn-cs"/>
              </a:rPr>
              <a:t> 支持向量機</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 </a:t>
            </a:r>
            <a:endParaRPr lang="en-US" dirty="0"/>
          </a:p>
          <a:p>
            <a:r>
              <a:rPr lang="zh-TW" altLang="en-US" dirty="0"/>
              <a:t>使用一些</a:t>
            </a:r>
            <a:r>
              <a:rPr lang="en-US" altLang="zh-TW" dirty="0"/>
              <a:t>kernels</a:t>
            </a:r>
            <a:r>
              <a:rPr lang="zh-TW" altLang="en-US" dirty="0"/>
              <a:t> 來讓 </a:t>
            </a:r>
            <a:r>
              <a:rPr kumimoji="1" lang="en-US" altLang="zh-TW" dirty="0"/>
              <a:t>feature</a:t>
            </a:r>
            <a:r>
              <a:rPr kumimoji="1" lang="zh-TW" altLang="en-US" dirty="0"/>
              <a:t> </a:t>
            </a:r>
            <a:r>
              <a:rPr kumimoji="1" lang="en-US" altLang="zh-TW" dirty="0"/>
              <a:t>space </a:t>
            </a:r>
            <a:r>
              <a:rPr kumimoji="1" lang="zh-TW" altLang="en-US" dirty="0"/>
              <a:t>特徵空間上升成更高維度，</a:t>
            </a:r>
            <a:endParaRPr kumimoji="1" lang="en-US" altLang="zh-TW" dirty="0"/>
          </a:p>
          <a:p>
            <a:r>
              <a:rPr kumimoji="1" lang="zh-TW" altLang="en-US" dirty="0"/>
              <a:t>圖中可以看到他先將藍紅的點放在更高維度的</a:t>
            </a:r>
            <a:r>
              <a:rPr kumimoji="1" lang="en-US" altLang="zh-TW" dirty="0"/>
              <a:t>feature</a:t>
            </a:r>
            <a:r>
              <a:rPr kumimoji="1" lang="zh-TW" altLang="en-US" dirty="0"/>
              <a:t> </a:t>
            </a:r>
            <a:r>
              <a:rPr kumimoji="1" lang="en-US" altLang="zh-TW" dirty="0"/>
              <a:t>space</a:t>
            </a:r>
            <a:r>
              <a:rPr kumimoji="1" lang="zh-TW" altLang="en-US" dirty="0"/>
              <a:t>，再進行分類。</a:t>
            </a:r>
            <a:endParaRPr 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50</a:t>
            </a:fld>
            <a:endParaRPr kumimoji="1" lang="zh-TW" altLang="en-US"/>
          </a:p>
        </p:txBody>
      </p:sp>
    </p:spTree>
    <p:extLst>
      <p:ext uri="{BB962C8B-B14F-4D97-AF65-F5344CB8AC3E}">
        <p14:creationId xmlns:p14="http://schemas.microsoft.com/office/powerpoint/2010/main" val="17118535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Boosting </a:t>
            </a:r>
            <a:r>
              <a:rPr lang="zh-TW" altLang="en-US" dirty="0"/>
              <a:t>分類器</a:t>
            </a:r>
            <a:endParaRPr lang="en-US" altLang="zh-TW" dirty="0"/>
          </a:p>
          <a:p>
            <a:pPr marL="228600" indent="-228600">
              <a:buAutoNum type="arabicPeriod"/>
            </a:pPr>
            <a:r>
              <a:rPr lang="zh-TW" altLang="en-US" dirty="0"/>
              <a:t>先利用 </a:t>
            </a:r>
            <a:r>
              <a:rPr lang="en-US" altLang="zh-TW" dirty="0"/>
              <a:t>decision stump(</a:t>
            </a:r>
            <a:r>
              <a:rPr lang="zh-TW" altLang="en-US" dirty="0"/>
              <a:t>決策樹樁</a:t>
            </a:r>
            <a:r>
              <a:rPr lang="en-US" altLang="zh-TW" dirty="0"/>
              <a:t>)</a:t>
            </a:r>
            <a:r>
              <a:rPr lang="zh-TW" altLang="en-US" dirty="0"/>
              <a:t>和 </a:t>
            </a:r>
            <a:r>
              <a:rPr lang="en-US" altLang="zh-TW" dirty="0"/>
              <a:t>hyperplane(</a:t>
            </a:r>
            <a:r>
              <a:rPr lang="zh-TW" altLang="en-US" dirty="0"/>
              <a:t>超平面</a:t>
            </a:r>
            <a:r>
              <a:rPr lang="en-US" altLang="zh-TW" dirty="0"/>
              <a:t>)</a:t>
            </a:r>
            <a:r>
              <a:rPr lang="zh-TW" altLang="en-US" dirty="0"/>
              <a:t>，也就是前面講的</a:t>
            </a:r>
            <a:r>
              <a:rPr lang="en-US" altLang="zh-TW" dirty="0"/>
              <a:t>SVM</a:t>
            </a:r>
            <a:r>
              <a:rPr lang="zh-TW" altLang="en-US" dirty="0"/>
              <a:t>，來選擇數個</a:t>
            </a:r>
            <a:r>
              <a:rPr lang="en-US" altLang="zh-TW" dirty="0"/>
              <a:t>weak</a:t>
            </a:r>
            <a:r>
              <a:rPr lang="zh-TW" altLang="en-US" dirty="0"/>
              <a:t> </a:t>
            </a:r>
            <a:r>
              <a:rPr lang="en-US" altLang="zh-TW" dirty="0"/>
              <a:t>classifier</a:t>
            </a:r>
            <a:r>
              <a:rPr lang="zh-TW" altLang="en-US" dirty="0"/>
              <a:t>，</a:t>
            </a:r>
            <a:endParaRPr lang="en-US" altLang="zh-TW" dirty="0"/>
          </a:p>
          <a:p>
            <a:pPr marL="0" indent="0">
              <a:buNone/>
            </a:pPr>
            <a:r>
              <a:rPr lang="en-US" altLang="zh-TW" dirty="0"/>
              <a:t>       </a:t>
            </a:r>
            <a:r>
              <a:rPr lang="zh-TW" altLang="en-US" dirty="0"/>
              <a:t>第一個分類錯誤的結果會使錯誤的點權重增加，讓下一個適合的分類器去針對這些錯誤做分類。</a:t>
            </a:r>
            <a:endParaRPr lang="en-US" altLang="zh-TW" dirty="0"/>
          </a:p>
          <a:p>
            <a:r>
              <a:rPr lang="en-US" altLang="zh-TW" dirty="0"/>
              <a:t>2.    </a:t>
            </a:r>
            <a:r>
              <a:rPr lang="zh-TW" altLang="en-US" dirty="0"/>
              <a:t>這些</a:t>
            </a:r>
            <a:r>
              <a:rPr lang="en-US" altLang="zh-TW" dirty="0"/>
              <a:t>simple weak classifiers </a:t>
            </a:r>
            <a:r>
              <a:rPr lang="zh-TW" altLang="en-US" dirty="0"/>
              <a:t>藉由線性組合成一個 </a:t>
            </a:r>
            <a:r>
              <a:rPr lang="en-US" altLang="zh-TW" dirty="0"/>
              <a:t>final</a:t>
            </a:r>
            <a:r>
              <a:rPr lang="zh-TW" altLang="en-US" dirty="0"/>
              <a:t> </a:t>
            </a:r>
            <a:r>
              <a:rPr lang="en-US" altLang="zh-TW" dirty="0"/>
              <a:t>classifier(</a:t>
            </a:r>
            <a:r>
              <a:rPr lang="zh-TW" altLang="en-US" dirty="0"/>
              <a:t>最終分類器</a:t>
            </a:r>
            <a:r>
              <a:rPr lang="en-US" altLang="zh-TW" dirty="0"/>
              <a:t>)</a:t>
            </a:r>
            <a:r>
              <a:rPr lang="zh-TW" altLang="en-US" dirty="0"/>
              <a:t>。</a:t>
            </a:r>
            <a:endParaRPr lang="en-US" altLang="zh-TW" dirty="0"/>
          </a:p>
          <a:p>
            <a:endParaRPr lang="en-US" altLang="zh-TW" dirty="0"/>
          </a:p>
          <a:p>
            <a:endParaRPr lang="en-US" altLang="zh-TW" dirty="0"/>
          </a:p>
          <a:p>
            <a:r>
              <a:rPr kumimoji="1" lang="en-US" altLang="zh-TW" sz="1200" dirty="0">
                <a:latin typeface="Cambria Math" panose="02040503050406030204" pitchFamily="18" charset="0"/>
              </a:rPr>
              <a:t>Erroneously </a:t>
            </a:r>
            <a:r>
              <a:rPr kumimoji="1" lang="zh-TW" altLang="en-US" sz="1200" dirty="0">
                <a:latin typeface="Cambria Math" panose="02040503050406030204" pitchFamily="18" charset="0"/>
              </a:rPr>
              <a:t>錯誤地</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51</a:t>
            </a:fld>
            <a:endParaRPr kumimoji="1" lang="zh-TW" altLang="en-US"/>
          </a:p>
        </p:txBody>
      </p:sp>
    </p:spTree>
    <p:extLst>
      <p:ext uri="{BB962C8B-B14F-4D97-AF65-F5344CB8AC3E}">
        <p14:creationId xmlns:p14="http://schemas.microsoft.com/office/powerpoint/2010/main" val="25806415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Times New Roman" charset="0"/>
                <a:ea typeface="Times New Roman" charset="0"/>
                <a:cs typeface="Times New Roman" charset="0"/>
              </a:rPr>
              <a:t>Pedestrian Detection</a:t>
            </a:r>
            <a:r>
              <a:rPr lang="zh-TW" altLang="en-US" sz="1200" kern="1200" dirty="0">
                <a:solidFill>
                  <a:schemeClr val="tx1"/>
                </a:solidFill>
                <a:effectLst/>
                <a:latin typeface="+mn-lt"/>
                <a:ea typeface="+mn-ea"/>
                <a:cs typeface="+mn-cs"/>
              </a:rPr>
              <a:t>行人偵測器</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此方法是使用</a:t>
            </a:r>
            <a:r>
              <a:rPr lang="en-US" altLang="zh-TW" sz="1200" kern="1200" dirty="0">
                <a:solidFill>
                  <a:schemeClr val="tx1"/>
                </a:solidFill>
                <a:effectLst/>
                <a:latin typeface="+mn-lt"/>
                <a:ea typeface="+mn-ea"/>
                <a:cs typeface="+mn-cs"/>
              </a:rPr>
              <a:t>HOG</a:t>
            </a:r>
            <a:r>
              <a:rPr lang="en-US" altLang="zh-TW" sz="1200" kern="1200" baseline="0" dirty="0">
                <a:solidFill>
                  <a:schemeClr val="tx1"/>
                </a:solidFill>
                <a:effectLst/>
                <a:latin typeface="+mn-lt"/>
                <a:ea typeface="+mn-ea"/>
                <a:cs typeface="+mn-cs"/>
              </a:rPr>
              <a:t> (H</a:t>
            </a:r>
            <a:r>
              <a:rPr lang="en-US" altLang="zh-TW" sz="1200" kern="1200" dirty="0">
                <a:solidFill>
                  <a:schemeClr val="tx1"/>
                </a:solidFill>
                <a:effectLst/>
                <a:latin typeface="+mn-lt"/>
                <a:ea typeface="+mn-ea"/>
                <a:cs typeface="+mn-cs"/>
              </a:rPr>
              <a:t>istogram of Oriented Gradients) </a:t>
            </a:r>
            <a:r>
              <a:rPr lang="zh-TW" altLang="en-US" sz="1200" b="0" i="0" kern="1200" dirty="0">
                <a:solidFill>
                  <a:schemeClr val="tx1"/>
                </a:solidFill>
                <a:effectLst/>
                <a:latin typeface="+mn-lt"/>
                <a:ea typeface="+mn-ea"/>
                <a:cs typeface="+mn-cs"/>
              </a:rPr>
              <a:t>方向梯度直方圖</a:t>
            </a:r>
            <a:endParaRPr lang="en-US" altLang="zh-TW" sz="1200" b="0" i="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b="0" i="0" kern="1200" dirty="0">
                <a:solidFill>
                  <a:schemeClr val="tx1"/>
                </a:solidFill>
                <a:effectLst/>
                <a:latin typeface="+mn-lt"/>
                <a:ea typeface="+mn-ea"/>
                <a:cs typeface="+mn-cs"/>
              </a:rPr>
              <a:t>先計算每張影像的平均梯度</a:t>
            </a:r>
            <a:endParaRPr lang="en-US" altLang="zh-TW" sz="1200" b="0" i="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a:solidFill>
                  <a:schemeClr val="tx1"/>
                </a:solidFill>
                <a:effectLst/>
                <a:latin typeface="+mn-lt"/>
                <a:ea typeface="+mn-ea"/>
                <a:cs typeface="+mn-cs"/>
              </a:rPr>
              <a:t>計算每個</a:t>
            </a:r>
            <a:r>
              <a:rPr lang="en-US" altLang="zh-TW" sz="1200" kern="1200" dirty="0">
                <a:solidFill>
                  <a:schemeClr val="tx1"/>
                </a:solidFill>
                <a:effectLst/>
                <a:latin typeface="+mn-lt"/>
                <a:ea typeface="+mn-ea"/>
                <a:cs typeface="+mn-cs"/>
              </a:rPr>
              <a:t>block</a:t>
            </a:r>
            <a:r>
              <a:rPr lang="zh-TW" altLang="en-US" sz="1200" kern="1200" dirty="0">
                <a:solidFill>
                  <a:schemeClr val="tx1"/>
                </a:solidFill>
                <a:effectLst/>
                <a:latin typeface="+mn-lt"/>
                <a:ea typeface="+mn-ea"/>
                <a:cs typeface="+mn-cs"/>
              </a:rPr>
              <a:t>中心的最大</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正權重</a:t>
            </a:r>
            <a:endParaRPr lang="en-US" altLang="zh-TW"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a:solidFill>
                  <a:schemeClr val="tx1"/>
                </a:solidFill>
                <a:effectLst/>
                <a:latin typeface="+mn-lt"/>
                <a:ea typeface="+mn-ea"/>
                <a:cs typeface="+mn-cs"/>
              </a:rPr>
              <a:t>計算每個</a:t>
            </a:r>
            <a:r>
              <a:rPr lang="en-US" altLang="zh-TW" sz="1200" kern="1200" dirty="0">
                <a:solidFill>
                  <a:schemeClr val="tx1"/>
                </a:solidFill>
                <a:effectLst/>
                <a:latin typeface="+mn-lt"/>
                <a:ea typeface="+mn-ea"/>
                <a:cs typeface="+mn-cs"/>
              </a:rPr>
              <a:t>block</a:t>
            </a:r>
            <a:r>
              <a:rPr lang="zh-TW" altLang="en-US" sz="1200" kern="1200" dirty="0">
                <a:solidFill>
                  <a:schemeClr val="tx1"/>
                </a:solidFill>
                <a:effectLst/>
                <a:latin typeface="+mn-lt"/>
                <a:ea typeface="+mn-ea"/>
                <a:cs typeface="+mn-cs"/>
              </a:rPr>
              <a:t>中心的最小</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負權重</a:t>
            </a:r>
            <a:endParaRPr lang="en-US" altLang="zh-TW"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a:solidFill>
                  <a:schemeClr val="tx1"/>
                </a:solidFill>
                <a:effectLst/>
                <a:latin typeface="+mn-lt"/>
                <a:ea typeface="+mn-ea"/>
                <a:cs typeface="+mn-cs"/>
              </a:rPr>
              <a:t>輸入的</a:t>
            </a:r>
            <a:r>
              <a:rPr lang="en-US" altLang="zh-TW" sz="1200" kern="1200" dirty="0">
                <a:solidFill>
                  <a:schemeClr val="tx1"/>
                </a:solidFill>
                <a:effectLst/>
                <a:latin typeface="+mn-lt"/>
                <a:ea typeface="+mn-ea"/>
                <a:cs typeface="+mn-cs"/>
              </a:rPr>
              <a:t>testing </a:t>
            </a:r>
            <a:r>
              <a:rPr lang="zh-TW" altLang="en-US" sz="1200" kern="1200" dirty="0">
                <a:solidFill>
                  <a:schemeClr val="tx1"/>
                </a:solidFill>
                <a:effectLst/>
                <a:latin typeface="+mn-lt"/>
                <a:ea typeface="+mn-ea"/>
                <a:cs typeface="+mn-cs"/>
              </a:rPr>
              <a:t>影像</a:t>
            </a:r>
            <a:endParaRPr lang="en-US" altLang="zh-TW"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a:solidFill>
                  <a:schemeClr val="tx1"/>
                </a:solidFill>
                <a:effectLst/>
                <a:latin typeface="+mn-lt"/>
                <a:ea typeface="+mn-ea"/>
                <a:cs typeface="+mn-cs"/>
              </a:rPr>
              <a:t>計算</a:t>
            </a:r>
            <a:r>
              <a:rPr lang="en-US" altLang="zh-TW" sz="1200" kern="1200" dirty="0">
                <a:solidFill>
                  <a:schemeClr val="tx1"/>
                </a:solidFill>
                <a:effectLst/>
                <a:latin typeface="+mn-lt"/>
                <a:ea typeface="+mn-ea"/>
                <a:cs typeface="+mn-cs"/>
              </a:rPr>
              <a:t>R-HOG (Rectangular</a:t>
            </a:r>
            <a:r>
              <a:rPr lang="en-US" altLang="zh-TW" sz="1200" kern="1200" baseline="0" dirty="0">
                <a:solidFill>
                  <a:schemeClr val="tx1"/>
                </a:solidFill>
                <a:effectLst/>
                <a:latin typeface="+mn-lt"/>
                <a:ea typeface="+mn-ea"/>
                <a:cs typeface="+mn-cs"/>
              </a:rPr>
              <a:t>-Histogram of Gradients)</a:t>
            </a:r>
            <a:r>
              <a:rPr lang="zh-TW" altLang="en-US" sz="1200" kern="1200" baseline="0" dirty="0">
                <a:solidFill>
                  <a:schemeClr val="tx1"/>
                </a:solidFill>
                <a:effectLst/>
                <a:latin typeface="+mn-lt"/>
                <a:ea typeface="+mn-ea"/>
                <a:cs typeface="+mn-cs"/>
              </a:rPr>
              <a:t> 矩形</a:t>
            </a:r>
            <a:r>
              <a:rPr lang="zh-TW" altLang="en-US" sz="1200" b="0" i="0" kern="1200" dirty="0">
                <a:solidFill>
                  <a:schemeClr val="tx1"/>
                </a:solidFill>
                <a:effectLst/>
                <a:latin typeface="+mn-lt"/>
                <a:ea typeface="+mn-ea"/>
                <a:cs typeface="+mn-cs"/>
              </a:rPr>
              <a:t>方向梯度直方圖</a:t>
            </a:r>
            <a:r>
              <a:rPr lang="en-US" altLang="zh-TW" sz="1200" b="0" i="0"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的結果</a:t>
            </a:r>
            <a:endParaRPr lang="en-US" altLang="zh-TW"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a:solidFill>
                  <a:schemeClr val="tx1"/>
                </a:solidFill>
                <a:effectLst/>
                <a:latin typeface="+mn-lt"/>
                <a:ea typeface="+mn-ea"/>
                <a:cs typeface="+mn-cs"/>
              </a:rPr>
              <a:t>使用</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分類後正權重的</a:t>
            </a:r>
            <a:r>
              <a:rPr lang="en-US" altLang="zh-TW" sz="1200" kern="1200" dirty="0">
                <a:solidFill>
                  <a:schemeClr val="tx1"/>
                </a:solidFill>
                <a:effectLst/>
                <a:latin typeface="+mn-lt"/>
                <a:ea typeface="+mn-ea"/>
                <a:cs typeface="+mn-cs"/>
              </a:rPr>
              <a:t>R-HOG, </a:t>
            </a:r>
            <a:r>
              <a:rPr lang="zh-TW" altLang="en-US" sz="1200" kern="1200" dirty="0">
                <a:solidFill>
                  <a:schemeClr val="tx1"/>
                </a:solidFill>
                <a:effectLst/>
                <a:latin typeface="+mn-lt"/>
                <a:ea typeface="+mn-ea"/>
                <a:cs typeface="+mn-cs"/>
              </a:rPr>
              <a:t>這張圖看起來就像是一個人了</a:t>
            </a:r>
            <a:endParaRPr lang="en-US" altLang="zh-TW"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sz="1200" kern="1200" dirty="0">
                <a:solidFill>
                  <a:schemeClr val="tx1"/>
                </a:solidFill>
                <a:effectLst/>
                <a:latin typeface="+mn-lt"/>
                <a:ea typeface="+mn-ea"/>
                <a:cs typeface="+mn-cs"/>
              </a:rPr>
              <a:t>使用</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分類後負權重的</a:t>
            </a:r>
            <a:r>
              <a:rPr lang="en-US" altLang="zh-TW" sz="1200" kern="1200" dirty="0">
                <a:solidFill>
                  <a:schemeClr val="tx1"/>
                </a:solidFill>
                <a:effectLst/>
                <a:latin typeface="+mn-lt"/>
                <a:ea typeface="+mn-ea"/>
                <a:cs typeface="+mn-cs"/>
              </a:rPr>
              <a:t>R-HOG</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endParaRPr lang="en-US" altLang="zh-TW"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endParaRPr lang="en-US" altLang="zh-TW"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2005</a:t>
            </a:r>
            <a:r>
              <a:rPr lang="zh-TW" altLang="en-US" sz="1200" kern="1200" dirty="0">
                <a:solidFill>
                  <a:schemeClr val="tx1"/>
                </a:solidFill>
                <a:effectLst/>
                <a:latin typeface="+mn-lt"/>
                <a:ea typeface="+mn-ea"/>
                <a:cs typeface="+mn-cs"/>
              </a:rPr>
              <a:t>年</a:t>
            </a:r>
            <a:r>
              <a:rPr lang="en-US" altLang="zh-TW" sz="1200" kern="1200" dirty="0">
                <a:solidFill>
                  <a:schemeClr val="tx1"/>
                </a:solidFill>
                <a:effectLst/>
                <a:latin typeface="+mn-lt"/>
                <a:ea typeface="+mn-ea"/>
                <a:cs typeface="+mn-cs"/>
              </a:rPr>
              <a:t>,</a:t>
            </a:r>
            <a:r>
              <a:rPr lang="en-US" altLang="zh-TW" sz="1200" kern="1200" baseline="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使用</a:t>
            </a:r>
            <a:r>
              <a:rPr lang="en-US" altLang="zh-TW" sz="1200" kern="1200" dirty="0">
                <a:solidFill>
                  <a:schemeClr val="tx1"/>
                </a:solidFill>
                <a:effectLst/>
                <a:latin typeface="+mn-lt"/>
                <a:ea typeface="+mn-ea"/>
                <a:cs typeface="+mn-cs"/>
              </a:rPr>
              <a:t>histogram of oriented gradients (HOG)</a:t>
            </a:r>
            <a:r>
              <a:rPr lang="zh-TW" altLang="en-US" sz="120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方向梯度直方圖</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 </a:t>
            </a:r>
            <a:r>
              <a:rPr lang="zh-TW" altLang="en-US" sz="1200" kern="1200" dirty="0">
                <a:solidFill>
                  <a:schemeClr val="tx1"/>
                </a:solidFill>
                <a:effectLst/>
                <a:latin typeface="+mn-lt"/>
                <a:ea typeface="+mn-ea"/>
                <a:cs typeface="+mn-cs"/>
              </a:rPr>
              <a:t>製作行人偵測器</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(a)</a:t>
            </a:r>
            <a:r>
              <a:rPr lang="zh-TW" altLang="en-US" sz="1200" kern="1200" dirty="0">
                <a:solidFill>
                  <a:schemeClr val="tx1"/>
                </a:solidFill>
                <a:effectLst/>
                <a:latin typeface="+mn-lt"/>
                <a:ea typeface="+mn-ea"/>
                <a:cs typeface="+mn-cs"/>
              </a:rPr>
              <a:t>先將</a:t>
            </a:r>
            <a:r>
              <a:rPr lang="en-US" altLang="zh-TW" sz="1200" kern="1200" dirty="0">
                <a:solidFill>
                  <a:schemeClr val="tx1"/>
                </a:solidFill>
                <a:effectLst/>
                <a:latin typeface="+mn-lt"/>
                <a:ea typeface="+mn-ea"/>
                <a:cs typeface="+mn-cs"/>
              </a:rPr>
              <a:t>training</a:t>
            </a:r>
            <a:r>
              <a:rPr lang="zh-TW" altLang="en-US" sz="1200" kern="1200" baseline="0" dirty="0">
                <a:solidFill>
                  <a:schemeClr val="tx1"/>
                </a:solidFill>
                <a:effectLst/>
                <a:latin typeface="+mn-lt"/>
                <a:ea typeface="+mn-ea"/>
                <a:cs typeface="+mn-cs"/>
              </a:rPr>
              <a:t>影像的每個</a:t>
            </a:r>
            <a:r>
              <a:rPr lang="en-US" altLang="zh-TW" sz="1200" kern="1200" baseline="0" dirty="0">
                <a:solidFill>
                  <a:schemeClr val="tx1"/>
                </a:solidFill>
                <a:effectLst/>
                <a:latin typeface="+mn-lt"/>
                <a:ea typeface="+mn-ea"/>
                <a:cs typeface="+mn-cs"/>
              </a:rPr>
              <a:t>cell</a:t>
            </a:r>
            <a:r>
              <a:rPr lang="zh-TW" altLang="en-US" sz="1200" kern="1200" baseline="0" dirty="0">
                <a:solidFill>
                  <a:schemeClr val="tx1"/>
                </a:solidFill>
                <a:effectLst/>
                <a:latin typeface="+mn-lt"/>
                <a:ea typeface="+mn-ea"/>
                <a:cs typeface="+mn-cs"/>
              </a:rPr>
              <a:t>計算</a:t>
            </a:r>
            <a:r>
              <a:rPr lang="en-US" altLang="zh-TW" sz="1200" kern="1200" baseline="0" dirty="0">
                <a:solidFill>
                  <a:schemeClr val="tx1"/>
                </a:solidFill>
                <a:effectLst/>
                <a:latin typeface="+mn-lt"/>
                <a:ea typeface="+mn-ea"/>
                <a:cs typeface="+mn-cs"/>
              </a:rPr>
              <a:t>average</a:t>
            </a:r>
            <a:r>
              <a:rPr lang="zh-TW" altLang="en-US" sz="1200" kern="1200" baseline="0" dirty="0">
                <a:solidFill>
                  <a:schemeClr val="tx1"/>
                </a:solidFill>
                <a:effectLst/>
                <a:latin typeface="+mn-lt"/>
                <a:ea typeface="+mn-ea"/>
                <a:cs typeface="+mn-cs"/>
              </a:rPr>
              <a:t> </a:t>
            </a:r>
            <a:r>
              <a:rPr lang="en-US" altLang="zh-TW" sz="1200" kern="1200" baseline="0" dirty="0">
                <a:solidFill>
                  <a:schemeClr val="tx1"/>
                </a:solidFill>
                <a:effectLst/>
                <a:latin typeface="+mn-lt"/>
                <a:ea typeface="+mn-ea"/>
                <a:cs typeface="+mn-cs"/>
              </a:rPr>
              <a:t>gradient</a:t>
            </a:r>
            <a:r>
              <a:rPr lang="zh-TW" altLang="en-US" sz="1200" kern="1200" baseline="0" dirty="0">
                <a:solidFill>
                  <a:schemeClr val="tx1"/>
                </a:solidFill>
                <a:effectLst/>
                <a:latin typeface="+mn-lt"/>
                <a:ea typeface="+mn-ea"/>
                <a:cs typeface="+mn-cs"/>
              </a:rPr>
              <a:t> 平均梯度</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(b)</a:t>
            </a:r>
            <a:r>
              <a:rPr lang="zh-TW" altLang="en-US" sz="1200" kern="1200" dirty="0">
                <a:solidFill>
                  <a:schemeClr val="tx1"/>
                </a:solidFill>
                <a:effectLst/>
                <a:latin typeface="+mn-lt"/>
                <a:ea typeface="+mn-ea"/>
                <a:cs typeface="+mn-cs"/>
              </a:rPr>
              <a:t>每個像素顯示以像素為中心的塊中的最大正</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權重</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(c)</a:t>
            </a:r>
            <a:r>
              <a:rPr lang="zh-TW" altLang="en-US" sz="1200" kern="1200" dirty="0">
                <a:solidFill>
                  <a:schemeClr val="tx1"/>
                </a:solidFill>
                <a:effectLst/>
                <a:latin typeface="+mn-lt"/>
                <a:ea typeface="+mn-ea"/>
                <a:cs typeface="+mn-cs"/>
              </a:rPr>
              <a:t>每個像素顯示以像素為中心的塊中的最大負</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權重</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(d)</a:t>
            </a:r>
            <a:r>
              <a:rPr lang="zh-TW" altLang="en-US" sz="1200" kern="1200" dirty="0">
                <a:solidFill>
                  <a:schemeClr val="tx1"/>
                </a:solidFill>
                <a:effectLst/>
                <a:latin typeface="+mn-lt"/>
                <a:ea typeface="+mn-ea"/>
                <a:cs typeface="+mn-cs"/>
              </a:rPr>
              <a:t>一張</a:t>
            </a:r>
            <a:r>
              <a:rPr lang="en-US" altLang="zh-TW" sz="1200" kern="1200" dirty="0">
                <a:solidFill>
                  <a:schemeClr val="tx1"/>
                </a:solidFill>
                <a:effectLst/>
                <a:latin typeface="+mn-lt"/>
                <a:ea typeface="+mn-ea"/>
                <a:cs typeface="+mn-cs"/>
              </a:rPr>
              <a:t>test</a:t>
            </a:r>
            <a:r>
              <a:rPr lang="zh-TW" altLang="en-US" sz="1200" kern="1200" dirty="0">
                <a:solidFill>
                  <a:schemeClr val="tx1"/>
                </a:solidFill>
                <a:effectLst/>
                <a:latin typeface="+mn-lt"/>
                <a:ea typeface="+mn-ea"/>
                <a:cs typeface="+mn-cs"/>
              </a:rPr>
              <a:t>影像</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(e)</a:t>
            </a:r>
            <a:r>
              <a:rPr lang="zh-TW" altLang="en-US" sz="1200" kern="1200" dirty="0">
                <a:solidFill>
                  <a:schemeClr val="tx1"/>
                </a:solidFill>
                <a:effectLst/>
                <a:latin typeface="+mn-lt"/>
                <a:ea typeface="+mn-ea"/>
                <a:cs typeface="+mn-cs"/>
              </a:rPr>
              <a:t>計算</a:t>
            </a:r>
            <a:r>
              <a:rPr lang="en-US" altLang="zh-TW" sz="1200" kern="1200" dirty="0">
                <a:solidFill>
                  <a:schemeClr val="tx1"/>
                </a:solidFill>
                <a:effectLst/>
                <a:latin typeface="+mn-lt"/>
                <a:ea typeface="+mn-ea"/>
                <a:cs typeface="+mn-cs"/>
              </a:rPr>
              <a:t>R-HOG (rectangular</a:t>
            </a:r>
            <a:r>
              <a:rPr lang="en-US" altLang="zh-TW" sz="1200" kern="1200" baseline="0" dirty="0">
                <a:solidFill>
                  <a:schemeClr val="tx1"/>
                </a:solidFill>
                <a:effectLst/>
                <a:latin typeface="+mn-lt"/>
                <a:ea typeface="+mn-ea"/>
                <a:cs typeface="+mn-cs"/>
              </a:rPr>
              <a:t> histogram of gradients</a:t>
            </a:r>
            <a:r>
              <a:rPr lang="en-US"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的結果</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(f)</a:t>
            </a:r>
            <a:r>
              <a:rPr lang="zh-TW" altLang="en-US" sz="1200" kern="1200" dirty="0">
                <a:solidFill>
                  <a:schemeClr val="tx1"/>
                </a:solidFill>
                <a:effectLst/>
                <a:latin typeface="+mn-lt"/>
                <a:ea typeface="+mn-ea"/>
                <a:cs typeface="+mn-cs"/>
              </a:rPr>
              <a:t>藉由最大正</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權重的</a:t>
            </a:r>
            <a:r>
              <a:rPr lang="en-US" altLang="zh-TW" sz="1200" kern="1200" dirty="0">
                <a:solidFill>
                  <a:schemeClr val="tx1"/>
                </a:solidFill>
                <a:effectLst/>
                <a:latin typeface="+mn-lt"/>
                <a:ea typeface="+mn-ea"/>
                <a:cs typeface="+mn-cs"/>
              </a:rPr>
              <a:t>R-HOG</a:t>
            </a:r>
            <a:r>
              <a:rPr lang="zh-TW" altLang="en-US" sz="1200" kern="1200" dirty="0">
                <a:solidFill>
                  <a:schemeClr val="tx1"/>
                </a:solidFill>
                <a:effectLst/>
                <a:latin typeface="+mn-lt"/>
                <a:ea typeface="+mn-ea"/>
                <a:cs typeface="+mn-cs"/>
              </a:rPr>
              <a:t>表示結果</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(g)</a:t>
            </a:r>
            <a:r>
              <a:rPr lang="zh-TW" altLang="en-US" sz="1200" kern="1200" dirty="0">
                <a:solidFill>
                  <a:schemeClr val="tx1"/>
                </a:solidFill>
                <a:effectLst/>
                <a:latin typeface="+mn-lt"/>
                <a:ea typeface="+mn-ea"/>
                <a:cs typeface="+mn-cs"/>
              </a:rPr>
              <a:t>藉由最大負</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權重的</a:t>
            </a:r>
            <a:r>
              <a:rPr lang="en-US" altLang="zh-TW" sz="1200" kern="1200" dirty="0">
                <a:solidFill>
                  <a:schemeClr val="tx1"/>
                </a:solidFill>
                <a:effectLst/>
                <a:latin typeface="+mn-lt"/>
                <a:ea typeface="+mn-ea"/>
                <a:cs typeface="+mn-cs"/>
              </a:rPr>
              <a:t>R-HOG</a:t>
            </a:r>
            <a:r>
              <a:rPr lang="zh-TW" altLang="en-US" sz="1200" kern="1200" dirty="0">
                <a:solidFill>
                  <a:schemeClr val="tx1"/>
                </a:solidFill>
                <a:effectLst/>
                <a:latin typeface="+mn-lt"/>
                <a:ea typeface="+mn-ea"/>
                <a:cs typeface="+mn-cs"/>
              </a:rPr>
              <a:t>表示結果</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each pixel shows the maximum positive SVM weight in the block centered on the pixel</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每個像素顯示以像素為中心的塊中的最大正</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權重</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like-wise, for the negative SVM weight</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同樣，對於負</a:t>
            </a:r>
            <a:r>
              <a:rPr lang="en-US" altLang="zh-TW" sz="1200" kern="1200" dirty="0">
                <a:solidFill>
                  <a:schemeClr val="tx1"/>
                </a:solidFill>
                <a:effectLst/>
                <a:latin typeface="+mn-lt"/>
                <a:ea typeface="+mn-ea"/>
                <a:cs typeface="+mn-cs"/>
              </a:rPr>
              <a:t>SVM</a:t>
            </a:r>
            <a:r>
              <a:rPr lang="zh-TW" altLang="en-US" sz="1200" kern="1200" dirty="0">
                <a:solidFill>
                  <a:schemeClr val="tx1"/>
                </a:solidFill>
                <a:effectLst/>
                <a:latin typeface="+mn-lt"/>
                <a:ea typeface="+mn-ea"/>
                <a:cs typeface="+mn-cs"/>
              </a:rPr>
              <a:t>權重</a:t>
            </a: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kern="1200" dirty="0">
                <a:solidFill>
                  <a:schemeClr val="tx1"/>
                </a:solidFill>
                <a:effectLst/>
                <a:latin typeface="+mn-lt"/>
                <a:ea typeface="+mn-ea"/>
                <a:cs typeface="+mn-cs"/>
              </a:rPr>
              <a:t>An example of a well-known pedestrian detector is the algorithm developed by </a:t>
            </a:r>
            <a:r>
              <a:rPr lang="en-US" altLang="zh-TW" sz="1200" kern="1200" dirty="0" err="1">
                <a:solidFill>
                  <a:schemeClr val="tx1"/>
                </a:solidFill>
                <a:effectLst/>
                <a:latin typeface="+mn-lt"/>
                <a:ea typeface="+mn-ea"/>
                <a:cs typeface="+mn-cs"/>
              </a:rPr>
              <a:t>Dalal</a:t>
            </a:r>
            <a:r>
              <a:rPr lang="en-US" altLang="zh-TW" sz="1200" kern="1200" dirty="0">
                <a:solidFill>
                  <a:schemeClr val="tx1"/>
                </a:solidFill>
                <a:effectLst/>
                <a:latin typeface="+mn-lt"/>
                <a:ea typeface="+mn-ea"/>
                <a:cs typeface="+mn-cs"/>
              </a:rPr>
              <a:t> and </a:t>
            </a:r>
            <a:r>
              <a:rPr lang="en-US" altLang="zh-TW" sz="1200" kern="1200" dirty="0" err="1">
                <a:solidFill>
                  <a:schemeClr val="tx1"/>
                </a:solidFill>
                <a:effectLst/>
                <a:latin typeface="+mn-lt"/>
                <a:ea typeface="+mn-ea"/>
                <a:cs typeface="+mn-cs"/>
              </a:rPr>
              <a:t>Triggs</a:t>
            </a:r>
            <a:r>
              <a:rPr lang="en-US" altLang="zh-TW" sz="1200" kern="1200" dirty="0">
                <a:solidFill>
                  <a:schemeClr val="tx1"/>
                </a:solidFill>
                <a:effectLst/>
                <a:latin typeface="+mn-lt"/>
                <a:ea typeface="+mn-ea"/>
                <a:cs typeface="+mn-cs"/>
              </a:rPr>
              <a:t> (2005), who use a set of overlapping </a:t>
            </a:r>
            <a:r>
              <a:rPr lang="en-US" altLang="zh-TW" sz="1200" i="1" kern="1200" dirty="0">
                <a:solidFill>
                  <a:schemeClr val="tx1"/>
                </a:solidFill>
                <a:effectLst/>
                <a:latin typeface="+mn-lt"/>
                <a:ea typeface="+mn-ea"/>
                <a:cs typeface="+mn-cs"/>
              </a:rPr>
              <a:t>histogram of oriented gradients </a:t>
            </a:r>
            <a:r>
              <a:rPr lang="en-US" altLang="zh-TW" sz="1200" kern="1200" dirty="0">
                <a:solidFill>
                  <a:schemeClr val="tx1"/>
                </a:solidFill>
                <a:effectLst/>
                <a:latin typeface="+mn-lt"/>
                <a:ea typeface="+mn-ea"/>
                <a:cs typeface="+mn-cs"/>
              </a:rPr>
              <a:t>(HOG) de- </a:t>
            </a:r>
            <a:r>
              <a:rPr lang="en-US" altLang="zh-TW" sz="1200" kern="1200" dirty="0" err="1">
                <a:solidFill>
                  <a:schemeClr val="tx1"/>
                </a:solidFill>
                <a:effectLst/>
                <a:latin typeface="+mn-lt"/>
                <a:ea typeface="+mn-ea"/>
                <a:cs typeface="+mn-cs"/>
              </a:rPr>
              <a:t>scriptors</a:t>
            </a:r>
            <a:r>
              <a:rPr lang="en-US" altLang="zh-TW" sz="1200" kern="1200" dirty="0">
                <a:solidFill>
                  <a:schemeClr val="tx1"/>
                </a:solidFill>
                <a:effectLst/>
                <a:latin typeface="+mn-lt"/>
                <a:ea typeface="+mn-ea"/>
                <a:cs typeface="+mn-cs"/>
              </a:rPr>
              <a:t> fed into a support vector machine (Figure 14.8). Each HOG has cells to accumulate magnitude-weighted votes for gradients at particular orientations, just as in the scale invariant feature transform (</a:t>
            </a:r>
            <a:r>
              <a:rPr lang="en-US" altLang="zh-TW" sz="1200" b="1" kern="1200" dirty="0">
                <a:solidFill>
                  <a:schemeClr val="tx1"/>
                </a:solidFill>
                <a:effectLst/>
                <a:latin typeface="+mn-lt"/>
                <a:ea typeface="+mn-ea"/>
                <a:cs typeface="+mn-cs"/>
              </a:rPr>
              <a:t>SIFT) </a:t>
            </a:r>
            <a:r>
              <a:rPr lang="en-US" altLang="zh-TW" sz="1200" kern="1200" dirty="0">
                <a:solidFill>
                  <a:schemeClr val="tx1"/>
                </a:solidFill>
                <a:effectLst/>
                <a:latin typeface="+mn-lt"/>
                <a:ea typeface="+mn-ea"/>
                <a:cs typeface="+mn-cs"/>
              </a:rPr>
              <a:t>developed by Lowe (2004), which we discussed in Section 4.1.2 and Figure 4.18. Unlike SIFT, however, which is only evaluated at interest point locations, HOGs are evaluated on a regular overlapping grid and their descriptor magnitudes are normalized using an even coarser grid; they are only computed at a single scale and a fixed orientation. In order to capture the subtle variations in orientation around a person’s outline, a large number of orientation bins is used and no smoothing is performed in the </a:t>
            </a:r>
            <a:r>
              <a:rPr lang="en-US" altLang="zh-TW" sz="1200" b="1" kern="1200" dirty="0">
                <a:solidFill>
                  <a:schemeClr val="tx1"/>
                </a:solidFill>
                <a:effectLst/>
                <a:latin typeface="+mn-lt"/>
                <a:ea typeface="+mn-ea"/>
                <a:cs typeface="+mn-cs"/>
              </a:rPr>
              <a:t>central difference gradient computation</a:t>
            </a:r>
            <a:r>
              <a:rPr lang="en-US" altLang="zh-TW" sz="1200" b="1" kern="1200" baseline="0" dirty="0">
                <a:solidFill>
                  <a:schemeClr val="tx1"/>
                </a:solidFill>
                <a:effectLst/>
                <a:latin typeface="+mn-lt"/>
                <a:ea typeface="+mn-ea"/>
                <a:cs typeface="+mn-cs"/>
              </a:rPr>
              <a:t> </a:t>
            </a:r>
            <a:r>
              <a:rPr lang="en-US" altLang="zh-TW" sz="1200" b="1" kern="1200" dirty="0">
                <a:solidFill>
                  <a:schemeClr val="tx1"/>
                </a:solidFill>
                <a:effectLst/>
                <a:latin typeface="+mn-lt"/>
                <a:ea typeface="+mn-ea"/>
                <a:cs typeface="+mn-cs"/>
              </a:rPr>
              <a:t>see </a:t>
            </a:r>
            <a:r>
              <a:rPr lang="en-US" altLang="zh-TW" sz="1200" kern="1200" dirty="0">
                <a:solidFill>
                  <a:schemeClr val="tx1"/>
                </a:solidFill>
                <a:effectLst/>
                <a:latin typeface="+mn-lt"/>
                <a:ea typeface="+mn-ea"/>
                <a:cs typeface="+mn-cs"/>
              </a:rPr>
              <a:t>the work of </a:t>
            </a:r>
            <a:r>
              <a:rPr lang="en-US" altLang="zh-TW" sz="1200" kern="1200" dirty="0" err="1">
                <a:solidFill>
                  <a:schemeClr val="tx1"/>
                </a:solidFill>
                <a:effectLst/>
                <a:latin typeface="+mn-lt"/>
                <a:ea typeface="+mn-ea"/>
                <a:cs typeface="+mn-cs"/>
              </a:rPr>
              <a:t>Dalal</a:t>
            </a:r>
            <a:r>
              <a:rPr lang="en-US" altLang="zh-TW" sz="1200" kern="1200" dirty="0">
                <a:solidFill>
                  <a:schemeClr val="tx1"/>
                </a:solidFill>
                <a:effectLst/>
                <a:latin typeface="+mn-lt"/>
                <a:ea typeface="+mn-ea"/>
                <a:cs typeface="+mn-cs"/>
              </a:rPr>
              <a:t> and </a:t>
            </a:r>
            <a:r>
              <a:rPr lang="en-US" altLang="zh-TW" sz="1200" kern="1200" dirty="0" err="1">
                <a:solidFill>
                  <a:schemeClr val="tx1"/>
                </a:solidFill>
                <a:effectLst/>
                <a:latin typeface="+mn-lt"/>
                <a:ea typeface="+mn-ea"/>
                <a:cs typeface="+mn-cs"/>
              </a:rPr>
              <a:t>Triggs</a:t>
            </a:r>
            <a:r>
              <a:rPr lang="en-US" altLang="zh-TW" sz="1200" kern="1200" dirty="0">
                <a:solidFill>
                  <a:schemeClr val="tx1"/>
                </a:solidFill>
                <a:effectLst/>
                <a:latin typeface="+mn-lt"/>
                <a:ea typeface="+mn-ea"/>
                <a:cs typeface="+mn-cs"/>
              </a:rPr>
              <a:t> (2005) for more implementation details. </a:t>
            </a:r>
            <a:endParaRPr lang="en-US" altLang="zh-TW" dirty="0"/>
          </a:p>
          <a:p>
            <a:endParaRPr kumimoji="1"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52</a:t>
            </a:fld>
            <a:endParaRPr kumimoji="1" lang="zh-TW" altLang="en-US"/>
          </a:p>
        </p:txBody>
      </p:sp>
    </p:spTree>
    <p:extLst>
      <p:ext uri="{BB962C8B-B14F-4D97-AF65-F5344CB8AC3E}">
        <p14:creationId xmlns:p14="http://schemas.microsoft.com/office/powerpoint/2010/main" val="9437575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latin typeface="Times New Roman" charset="0"/>
                <a:ea typeface="Times New Roman" charset="0"/>
                <a:cs typeface="Times New Roman" charset="0"/>
              </a:rPr>
              <a:t>這張圖是 </a:t>
            </a:r>
            <a:r>
              <a:rPr lang="en-US" altLang="zh-TW" dirty="0">
                <a:latin typeface="Times New Roman" charset="0"/>
                <a:ea typeface="Times New Roman" charset="0"/>
                <a:cs typeface="Times New Roman" charset="0"/>
              </a:rPr>
              <a:t>©</a:t>
            </a:r>
            <a:r>
              <a:rPr lang="zh-TW" altLang="en-US" dirty="0">
                <a:latin typeface="Times New Roman" charset="0"/>
                <a:ea typeface="Times New Roman" charset="0"/>
                <a:cs typeface="Times New Roman" charset="0"/>
              </a:rPr>
              <a:t> </a:t>
            </a:r>
            <a:r>
              <a:rPr lang="en-US" altLang="zh-TW" dirty="0">
                <a:latin typeface="Times New Roman" charset="0"/>
                <a:ea typeface="Times New Roman" charset="0"/>
                <a:cs typeface="Times New Roman" charset="0"/>
              </a:rPr>
              <a:t>2008</a:t>
            </a:r>
            <a:r>
              <a:rPr lang="zh-TW" altLang="en-US" dirty="0">
                <a:latin typeface="Times New Roman" charset="0"/>
                <a:ea typeface="Times New Roman" charset="0"/>
                <a:cs typeface="Times New Roman" charset="0"/>
              </a:rPr>
              <a:t> </a:t>
            </a:r>
            <a:r>
              <a:rPr lang="en-US" altLang="zh-TW" dirty="0">
                <a:latin typeface="Times New Roman" charset="0"/>
                <a:ea typeface="Times New Roman" charset="0"/>
                <a:cs typeface="Times New Roman" charset="0"/>
              </a:rPr>
              <a:t>IEEE</a:t>
            </a:r>
            <a:r>
              <a:rPr lang="zh-TW" altLang="en-US" dirty="0">
                <a:latin typeface="Times New Roman" charset="0"/>
                <a:ea typeface="Times New Roman" charset="0"/>
                <a:cs typeface="Times New Roman" charset="0"/>
              </a:rPr>
              <a:t> 的一篇</a:t>
            </a:r>
            <a:endParaRPr lang="en-US" altLang="zh-TW" dirty="0">
              <a:latin typeface="Times New Roman" charset="0"/>
              <a:ea typeface="Times New Roman" charset="0"/>
              <a:cs typeface="Times New Roman" charset="0"/>
            </a:endParaRPr>
          </a:p>
          <a:p>
            <a:r>
              <a:rPr lang="en-US" altLang="zh-TW" dirty="0">
                <a:latin typeface="Times New Roman" charset="0"/>
                <a:ea typeface="Times New Roman" charset="0"/>
                <a:cs typeface="Times New Roman" charset="0"/>
              </a:rPr>
              <a:t>The extension of  the oriented gradients person detector: Part-based object detection</a:t>
            </a:r>
            <a:r>
              <a:rPr lang="zh-TW" altLang="en-US" dirty="0">
                <a:latin typeface="Times New Roman" charset="0"/>
                <a:ea typeface="Times New Roman" charset="0"/>
                <a:cs typeface="Times New Roman" charset="0"/>
              </a:rPr>
              <a:t> </a:t>
            </a:r>
            <a:endParaRPr lang="en-US" altLang="zh-TW" dirty="0">
              <a:latin typeface="Times New Roman" charset="0"/>
              <a:ea typeface="Times New Roman" charset="0"/>
              <a:cs typeface="Times New Roman" charset="0"/>
            </a:endParaRPr>
          </a:p>
          <a:p>
            <a:r>
              <a:rPr lang="zh-TW" altLang="en-US" dirty="0">
                <a:latin typeface="Times New Roman" charset="0"/>
                <a:ea typeface="Times New Roman" charset="0"/>
                <a:cs typeface="Times New Roman" charset="0"/>
              </a:rPr>
              <a:t>方向梯度人偵測器的擴展：基於部分的物體檢測</a:t>
            </a:r>
            <a:endParaRPr lang="en-US" altLang="zh-TW" dirty="0">
              <a:latin typeface="Times New Roman" charset="0"/>
              <a:ea typeface="Times New Roman" charset="0"/>
              <a:cs typeface="Times New Roman" charset="0"/>
            </a:endParaRPr>
          </a:p>
          <a:p>
            <a:endParaRPr lang="en-US" altLang="zh-TW" dirty="0">
              <a:latin typeface="Times New Roman" charset="0"/>
              <a:ea typeface="Times New Roman" charset="0"/>
              <a:cs typeface="Times New Roman" charset="0"/>
            </a:endParaRPr>
          </a:p>
          <a:p>
            <a:pPr marL="228600" indent="-228600">
              <a:buAutoNum type="alphaLcParenBoth"/>
            </a:pPr>
            <a:r>
              <a:rPr lang="zh-TW" altLang="en-US" dirty="0">
                <a:latin typeface="Times New Roman" charset="0"/>
                <a:cs typeface="Times New Roman" charset="0"/>
              </a:rPr>
              <a:t>這張影像的藍框是人</a:t>
            </a:r>
            <a:r>
              <a:rPr lang="en-US" altLang="zh-TW" dirty="0">
                <a:latin typeface="Times New Roman" charset="0"/>
                <a:cs typeface="Times New Roman" charset="0"/>
              </a:rPr>
              <a:t>, </a:t>
            </a:r>
            <a:r>
              <a:rPr lang="zh-TW" altLang="en-US" dirty="0">
                <a:latin typeface="Times New Roman" charset="0"/>
                <a:cs typeface="Times New Roman" charset="0"/>
              </a:rPr>
              <a:t>黃框是部分</a:t>
            </a:r>
            <a:endParaRPr lang="en-US" altLang="zh-TW" dirty="0">
              <a:latin typeface="Times New Roman" charset="0"/>
              <a:cs typeface="Times New Roman" charset="0"/>
            </a:endParaRPr>
          </a:p>
          <a:p>
            <a:pPr marL="228600" marR="0" lvl="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latin typeface="Times New Roman" charset="0"/>
                <a:cs typeface="Times New Roman" charset="0"/>
              </a:rPr>
              <a:t>計算</a:t>
            </a:r>
            <a:r>
              <a:rPr lang="en-US" altLang="zh-TW" dirty="0">
                <a:latin typeface="Times New Roman" charset="0"/>
                <a:cs typeface="Times New Roman" charset="0"/>
              </a:rPr>
              <a:t>R-HOG</a:t>
            </a:r>
            <a:r>
              <a:rPr lang="zh-TW" altLang="en-US" dirty="0">
                <a:latin typeface="Times New Roman" charset="0"/>
                <a:cs typeface="Times New Roman" charset="0"/>
              </a:rPr>
              <a:t>後</a:t>
            </a:r>
            <a:r>
              <a:rPr lang="en-US" altLang="zh-TW" dirty="0">
                <a:latin typeface="Times New Roman" charset="0"/>
                <a:cs typeface="Times New Roman" charset="0"/>
              </a:rPr>
              <a:t>, </a:t>
            </a:r>
            <a:r>
              <a:rPr lang="zh-TW" altLang="en-US" dirty="0">
                <a:latin typeface="Times New Roman" charset="0"/>
                <a:cs typeface="Times New Roman" charset="0"/>
              </a:rPr>
              <a:t>定義黃色框框，人的各部位特徵 </a:t>
            </a:r>
            <a:r>
              <a:rPr lang="en-US" altLang="zh-TW" dirty="0">
                <a:latin typeface="Times New Roman" charset="0"/>
                <a:cs typeface="Times New Roman" charset="0"/>
              </a:rPr>
              <a:t>(</a:t>
            </a:r>
            <a:r>
              <a:rPr lang="zh-TW" altLang="en-US" dirty="0"/>
              <a:t>檢測模型由</a:t>
            </a:r>
            <a:r>
              <a:rPr lang="zh-TW" altLang="en-US" b="1" dirty="0"/>
              <a:t>粗模板</a:t>
            </a:r>
            <a:r>
              <a:rPr lang="zh-TW" altLang="en-US" dirty="0"/>
              <a:t>，</a:t>
            </a:r>
            <a:r>
              <a:rPr lang="zh-TW" altLang="en-US" b="1" dirty="0"/>
              <a:t>幾個更高分辨率的部件模板</a:t>
            </a:r>
            <a:r>
              <a:rPr lang="zh-TW" altLang="en-US" dirty="0"/>
              <a:t>以及</a:t>
            </a:r>
            <a:r>
              <a:rPr lang="zh-TW" altLang="en-US" b="1" dirty="0"/>
              <a:t>每個部件位置的空間模型</a:t>
            </a:r>
            <a:r>
              <a:rPr lang="zh-TW" altLang="en-US" b="0" dirty="0"/>
              <a:t>這</a:t>
            </a:r>
            <a:r>
              <a:rPr lang="en-US" altLang="zh-TW" b="0" dirty="0"/>
              <a:t>3</a:t>
            </a:r>
            <a:r>
              <a:rPr lang="zh-TW" altLang="en-US" b="0" dirty="0"/>
              <a:t>個東西</a:t>
            </a:r>
            <a:r>
              <a:rPr lang="zh-TW" altLang="en-US" dirty="0"/>
              <a:t>定義ㄉ</a:t>
            </a:r>
            <a:r>
              <a:rPr lang="en-US" altLang="zh-TW" dirty="0">
                <a:latin typeface="Times New Roman" charset="0"/>
                <a:cs typeface="Times New Roman" charset="0"/>
              </a:rPr>
              <a:t>)</a:t>
            </a:r>
          </a:p>
          <a:p>
            <a:pPr marL="228600" indent="-228600">
              <a:buAutoNum type="alphaLcParenBoth"/>
            </a:pPr>
            <a:r>
              <a:rPr lang="zh-TW" altLang="en-US" dirty="0">
                <a:latin typeface="Times New Roman" charset="0"/>
                <a:cs typeface="Times New Roman" charset="0"/>
              </a:rPr>
              <a:t>使用人的</a:t>
            </a:r>
            <a:r>
              <a:rPr lang="en-US" altLang="zh-TW" dirty="0">
                <a:latin typeface="Times New Roman" charset="0"/>
                <a:cs typeface="Times New Roman" charset="0"/>
              </a:rPr>
              <a:t>label </a:t>
            </a:r>
            <a:r>
              <a:rPr lang="zh-TW" altLang="en-US" dirty="0">
                <a:latin typeface="Times New Roman" charset="0"/>
                <a:cs typeface="Times New Roman" charset="0"/>
              </a:rPr>
              <a:t>對一個滑雪的人進行檢測 </a:t>
            </a:r>
            <a:r>
              <a:rPr lang="en-US" altLang="zh-TW" dirty="0">
                <a:latin typeface="Times New Roman" charset="0"/>
                <a:cs typeface="Times New Roman" charset="0"/>
              </a:rPr>
              <a:t>(</a:t>
            </a:r>
            <a:r>
              <a:rPr lang="en-US" altLang="zh-TW" dirty="0"/>
              <a:t>True Positive detection</a:t>
            </a:r>
            <a:r>
              <a:rPr lang="en-US" altLang="zh-TW" dirty="0">
                <a:latin typeface="Times New Roman" charset="0"/>
                <a:cs typeface="Times New Roman" charset="0"/>
              </a:rPr>
              <a:t>)</a:t>
            </a:r>
          </a:p>
          <a:p>
            <a:pPr marL="228600" indent="-228600">
              <a:buAutoNum type="alphaLcParenBoth"/>
            </a:pPr>
            <a:r>
              <a:rPr lang="zh-TW" altLang="en-US" dirty="0">
                <a:latin typeface="Times New Roman" charset="0"/>
                <a:cs typeface="Times New Roman" charset="0"/>
              </a:rPr>
              <a:t>使用人的</a:t>
            </a:r>
            <a:r>
              <a:rPr lang="en-US" altLang="zh-TW" dirty="0">
                <a:latin typeface="Times New Roman" charset="0"/>
                <a:cs typeface="Times New Roman" charset="0"/>
              </a:rPr>
              <a:t>label</a:t>
            </a:r>
            <a:r>
              <a:rPr lang="zh-TW" altLang="en-US" dirty="0">
                <a:latin typeface="Times New Roman" charset="0"/>
                <a:cs typeface="Times New Roman" charset="0"/>
              </a:rPr>
              <a:t>對一個牛進行檢測</a:t>
            </a:r>
            <a:r>
              <a:rPr lang="en-US" altLang="zh-TW" dirty="0">
                <a:latin typeface="Times New Roman" charset="0"/>
                <a:cs typeface="Times New Roman" charset="0"/>
              </a:rPr>
              <a:t> (F</a:t>
            </a:r>
            <a:r>
              <a:rPr lang="en-US" altLang="zh-TW" dirty="0"/>
              <a:t>alse Positive detection</a:t>
            </a:r>
            <a:r>
              <a:rPr lang="en-US" altLang="zh-TW" dirty="0">
                <a:latin typeface="Times New Roman" charset="0"/>
                <a:cs typeface="Times New Roman" charset="0"/>
              </a:rPr>
              <a:t>)</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53</a:t>
            </a:fld>
            <a:endParaRPr kumimoji="1" lang="zh-TW" altLang="en-US"/>
          </a:p>
        </p:txBody>
      </p:sp>
    </p:spTree>
    <p:extLst>
      <p:ext uri="{BB962C8B-B14F-4D97-AF65-F5344CB8AC3E}">
        <p14:creationId xmlns:p14="http://schemas.microsoft.com/office/powerpoint/2010/main" val="34649701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latin typeface="Times New Roman" charset="0"/>
                <a:ea typeface="Times New Roman" charset="0"/>
                <a:cs typeface="Times New Roman" charset="0"/>
              </a:rPr>
              <a:t>這邊</a:t>
            </a:r>
            <a:r>
              <a:rPr kumimoji="1" lang="en-US" altLang="zh-TW" dirty="0">
                <a:latin typeface="Times New Roman" charset="0"/>
                <a:ea typeface="Times New Roman" charset="0"/>
                <a:cs typeface="Times New Roman" charset="0"/>
              </a:rPr>
              <a:t>6.3.3</a:t>
            </a:r>
            <a:r>
              <a:rPr kumimoji="1" lang="zh-TW" altLang="en-US" dirty="0">
                <a:latin typeface="Times New Roman" charset="0"/>
                <a:ea typeface="Times New Roman" charset="0"/>
                <a:cs typeface="Times New Roman" charset="0"/>
              </a:rPr>
              <a:t> 會帶過一些</a:t>
            </a:r>
            <a:endParaRPr kumimoji="1" lang="en-US" altLang="zh-TW" dirty="0">
              <a:latin typeface="Times New Roman" charset="0"/>
              <a:ea typeface="Times New Roman" charset="0"/>
              <a:cs typeface="Times New Roman" charset="0"/>
            </a:endParaRPr>
          </a:p>
          <a:p>
            <a:r>
              <a:rPr kumimoji="1" lang="zh-TW" altLang="en-US" dirty="0">
                <a:latin typeface="Times New Roman" charset="0"/>
                <a:ea typeface="Times New Roman" charset="0"/>
                <a:cs typeface="Times New Roman" charset="0"/>
              </a:rPr>
              <a:t>一般的物件偵測所用到的</a:t>
            </a:r>
            <a:r>
              <a:rPr kumimoji="1" lang="en-US" altLang="zh-TW" dirty="0">
                <a:latin typeface="Times New Roman" charset="0"/>
                <a:ea typeface="Times New Roman" charset="0"/>
                <a:cs typeface="Times New Roman" charset="0"/>
              </a:rPr>
              <a:t>metrics</a:t>
            </a:r>
            <a:r>
              <a:rPr kumimoji="1" lang="zh-TW" altLang="en-US" dirty="0">
                <a:latin typeface="Times New Roman" charset="0"/>
                <a:ea typeface="Times New Roman" charset="0"/>
                <a:cs typeface="Times New Roman" charset="0"/>
              </a:rPr>
              <a:t>和應用。</a:t>
            </a:r>
            <a:endParaRPr kumimoji="1" lang="en-US" altLang="zh-TW" dirty="0">
              <a:latin typeface="Times New Roman" charset="0"/>
              <a:ea typeface="Times New Roman"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54</a:t>
            </a:fld>
            <a:endParaRPr kumimoji="1" lang="zh-TW" altLang="en-US"/>
          </a:p>
        </p:txBody>
      </p:sp>
    </p:spTree>
    <p:extLst>
      <p:ext uri="{BB962C8B-B14F-4D97-AF65-F5344CB8AC3E}">
        <p14:creationId xmlns:p14="http://schemas.microsoft.com/office/powerpoint/2010/main" val="24736696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sz="1200" dirty="0" err="1">
                <a:latin typeface="Times New Roman" charset="0"/>
                <a:ea typeface="Times New Roman" charset="0"/>
                <a:cs typeface="Times New Roman" charset="0"/>
              </a:rPr>
              <a:t>IoU</a:t>
            </a:r>
            <a:r>
              <a:rPr kumimoji="1" lang="en-US" altLang="zh-TW" sz="1200" dirty="0">
                <a:latin typeface="Times New Roman" charset="0"/>
                <a:ea typeface="Times New Roman" charset="0"/>
                <a:cs typeface="Times New Roman" charset="0"/>
              </a:rPr>
              <a:t> (Intersection over Union) </a:t>
            </a:r>
            <a:r>
              <a:rPr kumimoji="1" lang="zh-TW" altLang="en-US" sz="1200" dirty="0">
                <a:latin typeface="Times New Roman" charset="0"/>
                <a:ea typeface="Times New Roman" charset="0"/>
                <a:cs typeface="Times New Roman" charset="0"/>
              </a:rPr>
              <a:t>聯集分之交集，如圖</a:t>
            </a:r>
            <a:r>
              <a:rPr kumimoji="1" lang="en-US" altLang="zh-TW" sz="1200" dirty="0">
                <a:latin typeface="Times New Roman" charset="0"/>
                <a:ea typeface="Times New Roman" charset="0"/>
                <a:cs typeface="Times New Roman" charset="0"/>
              </a:rPr>
              <a:t>(a)</a:t>
            </a:r>
            <a:r>
              <a:rPr kumimoji="1" lang="zh-TW" altLang="en-US" sz="1200" dirty="0">
                <a:latin typeface="Times New Roman" charset="0"/>
                <a:ea typeface="Times New Roman" charset="0"/>
                <a:cs typeface="Times New Roman" charset="0"/>
              </a:rPr>
              <a:t>，可以簡單理解為我們所預測的框框與</a:t>
            </a:r>
            <a:r>
              <a:rPr kumimoji="1" lang="en-US" altLang="zh-TW" sz="1200" dirty="0">
                <a:latin typeface="Times New Roman" charset="0"/>
                <a:ea typeface="Times New Roman" charset="0"/>
                <a:cs typeface="Times New Roman" charset="0"/>
              </a:rPr>
              <a:t>ground truth</a:t>
            </a:r>
            <a:r>
              <a:rPr kumimoji="1" lang="zh-TW" altLang="en-US" sz="1200" dirty="0">
                <a:latin typeface="Times New Roman" charset="0"/>
                <a:ea typeface="Times New Roman" charset="0"/>
                <a:cs typeface="Times New Roman" charset="0"/>
              </a:rPr>
              <a:t>的框框重疊的比例有多高。</a:t>
            </a:r>
            <a:endParaRPr kumimoji="1" lang="en-US" altLang="zh-TW" sz="1200" dirty="0">
              <a:latin typeface="Times New Roman" charset="0"/>
              <a:ea typeface="Times New Roman" charset="0"/>
              <a:cs typeface="Times New Roman" charset="0"/>
            </a:endParaRPr>
          </a:p>
          <a:p>
            <a:r>
              <a:rPr kumimoji="1" lang="zh-TW" altLang="en-US" sz="1200" dirty="0">
                <a:latin typeface="Times New Roman" charset="0"/>
                <a:ea typeface="Times New Roman" charset="0"/>
                <a:cs typeface="Times New Roman" charset="0"/>
              </a:rPr>
              <a:t>圖</a:t>
            </a:r>
            <a:r>
              <a:rPr kumimoji="1" lang="en-US" altLang="zh-TW" sz="1200" dirty="0">
                <a:latin typeface="Times New Roman" charset="0"/>
                <a:ea typeface="Times New Roman" charset="0"/>
                <a:cs typeface="Times New Roman" charset="0"/>
              </a:rPr>
              <a:t>(b)</a:t>
            </a:r>
            <a:r>
              <a:rPr kumimoji="1" lang="zh-TW" altLang="en-US" sz="1200" dirty="0">
                <a:latin typeface="Times New Roman" charset="0"/>
                <a:ea typeface="Times New Roman" charset="0"/>
                <a:cs typeface="Times New Roman" charset="0"/>
              </a:rPr>
              <a:t>為一張實際圖的例子，當它的</a:t>
            </a:r>
            <a:r>
              <a:rPr kumimoji="1" lang="en-US" altLang="zh-TW" sz="1200" dirty="0" err="1">
                <a:latin typeface="Times New Roman" charset="0"/>
                <a:ea typeface="Times New Roman" charset="0"/>
                <a:cs typeface="Times New Roman" charset="0"/>
              </a:rPr>
              <a:t>IoU</a:t>
            </a:r>
            <a:r>
              <a:rPr kumimoji="1" lang="zh-TW" altLang="en-US" sz="1200" dirty="0">
                <a:latin typeface="Times New Roman" charset="0"/>
                <a:ea typeface="Times New Roman" charset="0"/>
                <a:cs typeface="Times New Roman" charset="0"/>
              </a:rPr>
              <a:t>大於等於定義的</a:t>
            </a:r>
            <a:r>
              <a:rPr kumimoji="1" lang="en-US" altLang="zh-TW" sz="1200" dirty="0">
                <a:latin typeface="Times New Roman" charset="0"/>
                <a:ea typeface="Times New Roman" charset="0"/>
                <a:cs typeface="Times New Roman" charset="0"/>
              </a:rPr>
              <a:t>threshold</a:t>
            </a:r>
            <a:r>
              <a:rPr kumimoji="1" lang="zh-TW" altLang="en-US" sz="1200" dirty="0">
                <a:latin typeface="Times New Roman" charset="0"/>
                <a:ea typeface="Times New Roman" charset="0"/>
                <a:cs typeface="Times New Roman" charset="0"/>
              </a:rPr>
              <a:t>值時，就判斷它為</a:t>
            </a:r>
            <a:r>
              <a:rPr kumimoji="1" lang="en-US" altLang="zh-TW" sz="1200" dirty="0">
                <a:latin typeface="Times New Roman" charset="0"/>
                <a:ea typeface="Times New Roman" charset="0"/>
                <a:cs typeface="Times New Roman" charset="0"/>
              </a:rPr>
              <a:t>True Positive</a:t>
            </a:r>
            <a:r>
              <a:rPr kumimoji="1" lang="zh-TW" altLang="en-US" sz="1200" dirty="0">
                <a:latin typeface="Times New Roman" charset="0"/>
                <a:ea typeface="Times New Roman" charset="0"/>
                <a:cs typeface="Times New Roman" charset="0"/>
              </a:rPr>
              <a:t>。</a:t>
            </a:r>
            <a:endParaRPr kumimoji="1" lang="en-US" altLang="zh-TW" sz="1200" dirty="0">
              <a:latin typeface="Times New Roman" charset="0"/>
              <a:ea typeface="Times New Roman"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55</a:t>
            </a:fld>
            <a:endParaRPr kumimoji="1" lang="zh-TW" altLang="en-US"/>
          </a:p>
        </p:txBody>
      </p:sp>
    </p:spTree>
    <p:extLst>
      <p:ext uri="{BB962C8B-B14F-4D97-AF65-F5344CB8AC3E}">
        <p14:creationId xmlns:p14="http://schemas.microsoft.com/office/powerpoint/2010/main" val="31749365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en-US" altLang="zh-TW" dirty="0">
              <a:latin typeface="Times New Roman" charset="0"/>
              <a:ea typeface="Times New Roman"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56</a:t>
            </a:fld>
            <a:endParaRPr kumimoji="1" lang="zh-TW" altLang="en-US"/>
          </a:p>
        </p:txBody>
      </p:sp>
    </p:spTree>
    <p:extLst>
      <p:ext uri="{BB962C8B-B14F-4D97-AF65-F5344CB8AC3E}">
        <p14:creationId xmlns:p14="http://schemas.microsoft.com/office/powerpoint/2010/main" val="30376361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Best </a:t>
            </a:r>
            <a:r>
              <a:rPr lang="en-US" altLang="zh-TW" b="1" dirty="0"/>
              <a:t>Average Precision (AP) </a:t>
            </a:r>
            <a:r>
              <a:rPr lang="en-US" altLang="zh-TW" dirty="0"/>
              <a:t>results by year on the COCO object detection task</a:t>
            </a:r>
          </a:p>
          <a:p>
            <a:r>
              <a:rPr lang="en-US" altLang="zh-TW" dirty="0"/>
              <a:t>(Lin, Maire et al. 2014)</a:t>
            </a:r>
          </a:p>
          <a:p>
            <a:endParaRPr kumimoji="1" lang="en-US" altLang="zh-TW" dirty="0">
              <a:latin typeface="Times New Roman" charset="0"/>
              <a:ea typeface="Times New Roman" charset="0"/>
              <a:cs typeface="Times New Roman" charset="0"/>
            </a:endParaRPr>
          </a:p>
          <a:p>
            <a:r>
              <a:rPr kumimoji="1" lang="zh-TW" altLang="en-US" dirty="0">
                <a:latin typeface="Times New Roman" charset="0"/>
                <a:ea typeface="Times New Roman" charset="0"/>
                <a:cs typeface="Times New Roman" charset="0"/>
              </a:rPr>
              <a:t>從</a:t>
            </a:r>
            <a:r>
              <a:rPr kumimoji="1" lang="en-US" altLang="zh-TW" dirty="0">
                <a:latin typeface="Times New Roman" charset="0"/>
                <a:ea typeface="Times New Roman" charset="0"/>
                <a:cs typeface="Times New Roman" charset="0"/>
              </a:rPr>
              <a:t>2015</a:t>
            </a:r>
            <a:r>
              <a:rPr kumimoji="1" lang="zh-TW" altLang="en-US" dirty="0">
                <a:latin typeface="Times New Roman" charset="0"/>
                <a:ea typeface="Times New Roman" charset="0"/>
                <a:cs typeface="Times New Roman" charset="0"/>
              </a:rPr>
              <a:t> </a:t>
            </a:r>
            <a:r>
              <a:rPr kumimoji="1" lang="en-US" altLang="zh-TW" dirty="0">
                <a:latin typeface="Times New Roman" charset="0"/>
                <a:ea typeface="Times New Roman" charset="0"/>
                <a:cs typeface="Times New Roman" charset="0"/>
              </a:rPr>
              <a:t>DL</a:t>
            </a:r>
            <a:r>
              <a:rPr kumimoji="1" lang="zh-TW" altLang="en-US" dirty="0">
                <a:latin typeface="Times New Roman" charset="0"/>
                <a:ea typeface="Times New Roman" charset="0"/>
                <a:cs typeface="Times New Roman" charset="0"/>
              </a:rPr>
              <a:t>開始發展後的進步，超</a:t>
            </a:r>
            <a:r>
              <a:rPr kumimoji="1" lang="en-US" altLang="zh-TW" dirty="0">
                <a:latin typeface="Times New Roman" charset="0"/>
                <a:ea typeface="Times New Roman" charset="0"/>
                <a:cs typeface="Times New Roman" charset="0"/>
              </a:rPr>
              <a:t>AP</a:t>
            </a:r>
            <a:r>
              <a:rPr kumimoji="1" lang="zh-TW" altLang="en-US" dirty="0">
                <a:latin typeface="Times New Roman" charset="0"/>
                <a:ea typeface="Times New Roman" charset="0"/>
                <a:cs typeface="Times New Roman" charset="0"/>
              </a:rPr>
              <a:t>過</a:t>
            </a:r>
            <a:r>
              <a:rPr kumimoji="1" lang="en-US" altLang="zh-TW" dirty="0">
                <a:latin typeface="Times New Roman" charset="0"/>
                <a:ea typeface="Times New Roman" charset="0"/>
                <a:cs typeface="Times New Roman" charset="0"/>
              </a:rPr>
              <a:t>3</a:t>
            </a:r>
            <a:r>
              <a:rPr kumimoji="1" lang="zh-TW" altLang="en-US" dirty="0">
                <a:latin typeface="Times New Roman" charset="0"/>
                <a:ea typeface="Times New Roman" charset="0"/>
                <a:cs typeface="Times New Roman" charset="0"/>
              </a:rPr>
              <a:t>倍</a:t>
            </a:r>
            <a:r>
              <a:rPr kumimoji="1" lang="en-US" altLang="zh-TW" dirty="0">
                <a:latin typeface="Times New Roman" charset="0"/>
                <a:ea typeface="Times New Roman" charset="0"/>
                <a:cs typeface="Times New Roman" charset="0"/>
              </a:rPr>
              <a:t>!</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57</a:t>
            </a:fld>
            <a:endParaRPr kumimoji="1" lang="zh-TW" altLang="en-US"/>
          </a:p>
        </p:txBody>
      </p:sp>
    </p:spTree>
    <p:extLst>
      <p:ext uri="{BB962C8B-B14F-4D97-AF65-F5344CB8AC3E}">
        <p14:creationId xmlns:p14="http://schemas.microsoft.com/office/powerpoint/2010/main" val="7835375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a:latin typeface="Times New Roman" charset="0"/>
                <a:ea typeface="Times New Roman" charset="0"/>
                <a:cs typeface="Times New Roman" charset="0"/>
              </a:rPr>
              <a:t>Single stage networks</a:t>
            </a:r>
          </a:p>
          <a:p>
            <a:r>
              <a:rPr kumimoji="1" lang="zh-TW" altLang="en-US" dirty="0">
                <a:latin typeface="Times New Roman" charset="0"/>
                <a:ea typeface="Times New Roman" charset="0"/>
                <a:cs typeface="Times New Roman" charset="0"/>
              </a:rPr>
              <a:t>用單一個神經網路，去在不同位置輸出偵測結果。</a:t>
            </a:r>
            <a:endParaRPr kumimoji="1" lang="en-US" altLang="zh-TW" dirty="0">
              <a:latin typeface="Times New Roman" charset="0"/>
              <a:ea typeface="Times New Roman" charset="0"/>
              <a:cs typeface="Times New Roman" charset="0"/>
            </a:endParaRPr>
          </a:p>
          <a:p>
            <a:endParaRPr kumimoji="1" lang="en-US" altLang="zh-TW" dirty="0">
              <a:latin typeface="Times New Roman" charset="0"/>
              <a:ea typeface="Times New Roman" charset="0"/>
              <a:cs typeface="Times New Roman" charset="0"/>
            </a:endParaRPr>
          </a:p>
          <a:p>
            <a:r>
              <a:rPr kumimoji="1" lang="zh-TW" altLang="en-US" dirty="0">
                <a:latin typeface="Times New Roman" charset="0"/>
                <a:ea typeface="Times New Roman" charset="0"/>
                <a:cs typeface="Times New Roman" charset="0"/>
              </a:rPr>
              <a:t>兩個常見的應用：</a:t>
            </a:r>
            <a:r>
              <a:rPr kumimoji="1" lang="en-US" altLang="zh-TW" dirty="0">
                <a:latin typeface="Times New Roman" charset="0"/>
                <a:ea typeface="Times New Roman" charset="0"/>
                <a:cs typeface="Times New Roman" charset="0"/>
              </a:rPr>
              <a:t>SSD</a:t>
            </a:r>
            <a:r>
              <a:rPr kumimoji="1" lang="zh-TW" altLang="en-US" dirty="0">
                <a:latin typeface="Times New Roman" charset="0"/>
                <a:ea typeface="Times New Roman" charset="0"/>
                <a:cs typeface="Times New Roman" charset="0"/>
              </a:rPr>
              <a:t>、</a:t>
            </a:r>
            <a:r>
              <a:rPr kumimoji="1" lang="en-US" altLang="zh-TW" dirty="0">
                <a:latin typeface="Times New Roman" charset="0"/>
                <a:ea typeface="Times New Roman" charset="0"/>
                <a:cs typeface="Times New Roman" charset="0"/>
              </a:rPr>
              <a:t>YOLO</a:t>
            </a:r>
            <a:r>
              <a:rPr kumimoji="1" lang="zh-TW" altLang="en-US" dirty="0">
                <a:latin typeface="Times New Roman" charset="0"/>
                <a:ea typeface="Times New Roman" charset="0"/>
                <a:cs typeface="Times New Roman" charset="0"/>
              </a:rPr>
              <a:t>。</a:t>
            </a:r>
            <a:endParaRPr kumimoji="1" lang="en-US" altLang="zh-TW" dirty="0">
              <a:latin typeface="Times New Roman" charset="0"/>
              <a:ea typeface="Times New Roman" charset="0"/>
              <a:cs typeface="Times New Roman" charset="0"/>
            </a:endParaRPr>
          </a:p>
          <a:p>
            <a:r>
              <a:rPr kumimoji="1" lang="en-US" altLang="zh-TW" dirty="0">
                <a:latin typeface="Times New Roman" charset="0"/>
                <a:ea typeface="Times New Roman" charset="0"/>
                <a:cs typeface="Times New Roman" charset="0"/>
              </a:rPr>
              <a:t>---</a:t>
            </a:r>
          </a:p>
          <a:p>
            <a:pPr algn="l"/>
            <a:r>
              <a:rPr lang="en-US" altLang="zh-TW" b="1" i="0" dirty="0">
                <a:solidFill>
                  <a:srgbClr val="121212"/>
                </a:solidFill>
                <a:effectLst/>
                <a:latin typeface="-apple-system"/>
              </a:rPr>
              <a:t>Two-stage</a:t>
            </a:r>
            <a:r>
              <a:rPr lang="zh-TW" altLang="en-US" b="0" i="0" dirty="0">
                <a:solidFill>
                  <a:srgbClr val="121212"/>
                </a:solidFill>
                <a:effectLst/>
                <a:latin typeface="-apple-system"/>
              </a:rPr>
              <a:t>：是</a:t>
            </a:r>
            <a:r>
              <a:rPr lang="en-US" altLang="zh-TW" b="0" i="0" dirty="0">
                <a:solidFill>
                  <a:srgbClr val="121212"/>
                </a:solidFill>
                <a:effectLst/>
                <a:latin typeface="-apple-system"/>
              </a:rPr>
              <a:t>RCNN</a:t>
            </a:r>
            <a:r>
              <a:rPr lang="zh-TW" altLang="en-US" b="0" i="0" dirty="0">
                <a:solidFill>
                  <a:srgbClr val="121212"/>
                </a:solidFill>
                <a:effectLst/>
                <a:latin typeface="-apple-system"/>
              </a:rPr>
              <a:t>家族系列的目標檢測算法，基本步驟是特徵提取，然後利用（</a:t>
            </a:r>
            <a:r>
              <a:rPr lang="en-US" altLang="zh-TW" b="0" i="0" dirty="0">
                <a:solidFill>
                  <a:srgbClr val="121212"/>
                </a:solidFill>
                <a:effectLst/>
                <a:latin typeface="-apple-system"/>
              </a:rPr>
              <a:t>selective search </a:t>
            </a:r>
            <a:r>
              <a:rPr lang="zh-TW" altLang="en-US" b="0" i="0" dirty="0">
                <a:solidFill>
                  <a:srgbClr val="121212"/>
                </a:solidFill>
                <a:effectLst/>
                <a:latin typeface="-apple-system"/>
              </a:rPr>
              <a:t>或者</a:t>
            </a:r>
            <a:r>
              <a:rPr lang="en-US" altLang="zh-TW" b="0" i="0" dirty="0">
                <a:solidFill>
                  <a:srgbClr val="121212"/>
                </a:solidFill>
                <a:effectLst/>
                <a:latin typeface="-apple-system"/>
              </a:rPr>
              <a:t>RPN</a:t>
            </a:r>
            <a:r>
              <a:rPr lang="zh-TW" altLang="en-US" b="0" i="0" dirty="0">
                <a:solidFill>
                  <a:srgbClr val="121212"/>
                </a:solidFill>
                <a:effectLst/>
                <a:latin typeface="-apple-system"/>
              </a:rPr>
              <a:t>網絡）得到候選框（</a:t>
            </a:r>
            <a:r>
              <a:rPr lang="en-US" altLang="zh-TW" b="0" i="0" dirty="0">
                <a:solidFill>
                  <a:srgbClr val="121212"/>
                </a:solidFill>
                <a:effectLst/>
                <a:latin typeface="-apple-system"/>
              </a:rPr>
              <a:t>region proposal</a:t>
            </a:r>
            <a:r>
              <a:rPr lang="zh-TW" altLang="en-US" b="0" i="0" dirty="0">
                <a:solidFill>
                  <a:srgbClr val="121212"/>
                </a:solidFill>
                <a:effectLst/>
                <a:latin typeface="-apple-system"/>
              </a:rPr>
              <a:t>），再進行分類及回歸。</a:t>
            </a:r>
          </a:p>
          <a:p>
            <a:pPr algn="l"/>
            <a:r>
              <a:rPr lang="en-US" altLang="zh-TW" b="1" i="0" dirty="0">
                <a:solidFill>
                  <a:srgbClr val="121212"/>
                </a:solidFill>
                <a:effectLst/>
                <a:latin typeface="-apple-system"/>
              </a:rPr>
              <a:t>Single-stage</a:t>
            </a:r>
            <a:r>
              <a:rPr lang="zh-TW" altLang="en-US" b="0" i="0" dirty="0">
                <a:solidFill>
                  <a:srgbClr val="121212"/>
                </a:solidFill>
                <a:effectLst/>
                <a:latin typeface="-apple-system"/>
              </a:rPr>
              <a:t>：（</a:t>
            </a:r>
            <a:r>
              <a:rPr lang="en-US" altLang="zh-TW" b="0" i="0" dirty="0">
                <a:solidFill>
                  <a:srgbClr val="121212"/>
                </a:solidFill>
                <a:effectLst/>
                <a:latin typeface="-apple-system"/>
              </a:rPr>
              <a:t>YOLO</a:t>
            </a:r>
            <a:r>
              <a:rPr lang="zh-TW" altLang="en-US" b="0" i="0" dirty="0">
                <a:solidFill>
                  <a:srgbClr val="121212"/>
                </a:solidFill>
                <a:effectLst/>
                <a:latin typeface="-apple-system"/>
              </a:rPr>
              <a:t>或者</a:t>
            </a:r>
            <a:r>
              <a:rPr lang="en-US" altLang="zh-TW" b="0" i="0" dirty="0">
                <a:solidFill>
                  <a:srgbClr val="121212"/>
                </a:solidFill>
                <a:effectLst/>
                <a:latin typeface="-apple-system"/>
              </a:rPr>
              <a:t>SSD</a:t>
            </a:r>
            <a:r>
              <a:rPr lang="zh-TW" altLang="en-US" b="0" i="0" dirty="0">
                <a:solidFill>
                  <a:srgbClr val="121212"/>
                </a:solidFill>
                <a:effectLst/>
                <a:latin typeface="-apple-system"/>
              </a:rPr>
              <a:t>等）均勻在</a:t>
            </a:r>
            <a:r>
              <a:rPr lang="en-US" altLang="zh-TW" b="0" i="0" dirty="0">
                <a:solidFill>
                  <a:srgbClr val="121212"/>
                </a:solidFill>
                <a:effectLst/>
                <a:latin typeface="-apple-system"/>
              </a:rPr>
              <a:t>feature map</a:t>
            </a:r>
            <a:r>
              <a:rPr lang="zh-TW" altLang="en-US" b="0" i="0" dirty="0">
                <a:solidFill>
                  <a:srgbClr val="121212"/>
                </a:solidFill>
                <a:effectLst/>
                <a:latin typeface="-apple-system"/>
              </a:rPr>
              <a:t>上進行密集抽樣，產生大量的先驗框（</a:t>
            </a:r>
            <a:r>
              <a:rPr lang="en-US" altLang="zh-TW" b="0" i="0" dirty="0">
                <a:solidFill>
                  <a:srgbClr val="121212"/>
                </a:solidFill>
                <a:effectLst/>
                <a:latin typeface="-apple-system"/>
              </a:rPr>
              <a:t>prior box</a:t>
            </a:r>
            <a:r>
              <a:rPr lang="zh-TW" altLang="en-US" b="0" i="0" dirty="0">
                <a:solidFill>
                  <a:srgbClr val="121212"/>
                </a:solidFill>
                <a:effectLst/>
                <a:latin typeface="-apple-system"/>
              </a:rPr>
              <a:t>），然後進行分類和回歸。</a:t>
            </a:r>
            <a:endParaRPr lang="en-US" altLang="zh-TW" b="0" i="0" dirty="0">
              <a:solidFill>
                <a:srgbClr val="121212"/>
              </a:solidFill>
              <a:effectLst/>
              <a:latin typeface="-apple-system"/>
            </a:endParaRPr>
          </a:p>
          <a:p>
            <a:pPr algn="l"/>
            <a:endParaRPr lang="zh-TW" altLang="en-US" b="0" i="0" dirty="0">
              <a:solidFill>
                <a:srgbClr val="121212"/>
              </a:solidFill>
              <a:effectLst/>
              <a:latin typeface="-apple-system"/>
            </a:endParaRPr>
          </a:p>
          <a:p>
            <a:pPr algn="l"/>
            <a:r>
              <a:rPr lang="en-US" altLang="zh-TW" b="1" i="0" dirty="0">
                <a:solidFill>
                  <a:srgbClr val="121212"/>
                </a:solidFill>
                <a:effectLst/>
                <a:latin typeface="-apple-system"/>
              </a:rPr>
              <a:t>Two-stage</a:t>
            </a:r>
            <a:r>
              <a:rPr lang="zh-TW" altLang="en-US" b="0" i="0" dirty="0">
                <a:solidFill>
                  <a:srgbClr val="121212"/>
                </a:solidFill>
                <a:effectLst/>
                <a:latin typeface="-apple-system"/>
              </a:rPr>
              <a:t>的優點就是精度高，但是檢測速度比較慢；</a:t>
            </a:r>
            <a:endParaRPr lang="en-US" altLang="zh-TW" b="0" i="0" dirty="0">
              <a:solidFill>
                <a:srgbClr val="121212"/>
              </a:solidFill>
              <a:effectLst/>
              <a:latin typeface="-apple-system"/>
            </a:endParaRPr>
          </a:p>
          <a:p>
            <a:pPr algn="l"/>
            <a:r>
              <a:rPr lang="en-US" altLang="zh-TW" b="1" i="0" dirty="0">
                <a:solidFill>
                  <a:srgbClr val="121212"/>
                </a:solidFill>
                <a:effectLst/>
                <a:latin typeface="-apple-system"/>
              </a:rPr>
              <a:t>Single-stage</a:t>
            </a:r>
            <a:r>
              <a:rPr lang="zh-TW" altLang="en-US" b="0" i="0" dirty="0">
                <a:solidFill>
                  <a:srgbClr val="121212"/>
                </a:solidFill>
                <a:effectLst/>
                <a:latin typeface="-apple-system"/>
              </a:rPr>
              <a:t>的優點就是檢測速度快，但是精度很難達到兩步法的感知精度。</a:t>
            </a:r>
            <a:endParaRPr lang="en-US" altLang="zh-TW" b="0" i="0" dirty="0">
              <a:solidFill>
                <a:srgbClr val="121212"/>
              </a:solidFill>
              <a:effectLst/>
              <a:latin typeface="-apple-system"/>
            </a:endParaRPr>
          </a:p>
          <a:p>
            <a:pPr algn="l"/>
            <a:r>
              <a:rPr lang="zh-TW" altLang="en-US" b="0" i="0" dirty="0">
                <a:solidFill>
                  <a:srgbClr val="121212"/>
                </a:solidFill>
                <a:effectLst/>
                <a:latin typeface="-apple-system"/>
              </a:rPr>
              <a:t>近些年的發展</a:t>
            </a:r>
            <a:r>
              <a:rPr lang="en-US" altLang="zh-TW" b="1" i="0" dirty="0">
                <a:solidFill>
                  <a:srgbClr val="121212"/>
                </a:solidFill>
                <a:effectLst/>
                <a:latin typeface="-apple-system"/>
              </a:rPr>
              <a:t>Two-stage</a:t>
            </a:r>
            <a:r>
              <a:rPr lang="zh-TW" altLang="en-US" b="0" i="0" dirty="0">
                <a:solidFill>
                  <a:srgbClr val="121212"/>
                </a:solidFill>
                <a:effectLst/>
                <a:latin typeface="-apple-system"/>
              </a:rPr>
              <a:t>與</a:t>
            </a:r>
            <a:r>
              <a:rPr lang="en-US" altLang="zh-TW" b="1" i="0" dirty="0">
                <a:solidFill>
                  <a:srgbClr val="121212"/>
                </a:solidFill>
                <a:effectLst/>
                <a:latin typeface="-apple-system"/>
              </a:rPr>
              <a:t>Single-stage</a:t>
            </a:r>
            <a:r>
              <a:rPr lang="zh-TW" altLang="en-US" b="0" i="0" dirty="0">
                <a:solidFill>
                  <a:srgbClr val="121212"/>
                </a:solidFill>
                <a:effectLst/>
                <a:latin typeface="-apple-system"/>
              </a:rPr>
              <a:t>的優勢都漸漸結合，新的算法感知精度高，感知速度快。</a:t>
            </a:r>
          </a:p>
          <a:p>
            <a:endParaRPr kumimoji="1" lang="en-US" altLang="zh-TW" dirty="0">
              <a:latin typeface="Times New Roman" charset="0"/>
              <a:ea typeface="Times New Roman" charset="0"/>
              <a:cs typeface="Times New Roman" charset="0"/>
            </a:endParaRP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58</a:t>
            </a:fld>
            <a:endParaRPr kumimoji="1" lang="zh-TW" altLang="en-US"/>
          </a:p>
        </p:txBody>
      </p:sp>
    </p:spTree>
    <p:extLst>
      <p:ext uri="{BB962C8B-B14F-4D97-AF65-F5344CB8AC3E}">
        <p14:creationId xmlns:p14="http://schemas.microsoft.com/office/powerpoint/2010/main" val="24318935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59</a:t>
            </a:fld>
            <a:endParaRPr lang="zh-TW" altLang="en-US"/>
          </a:p>
        </p:txBody>
      </p:sp>
    </p:spTree>
    <p:extLst>
      <p:ext uri="{BB962C8B-B14F-4D97-AF65-F5344CB8AC3E}">
        <p14:creationId xmlns:p14="http://schemas.microsoft.com/office/powerpoint/2010/main" val="4149193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6.1</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(b) </a:t>
            </a:r>
            <a:r>
              <a:rPr lang="en-US" altLang="zh-TW" b="1" dirty="0"/>
              <a:t>instance (known object) </a:t>
            </a:r>
            <a:r>
              <a:rPr lang="en-US" altLang="zh-TW" dirty="0"/>
              <a:t>recognition</a:t>
            </a:r>
            <a:r>
              <a:rPr lang="zh-TW" altLang="en-US" dirty="0"/>
              <a:t> </a:t>
            </a:r>
            <a:r>
              <a:rPr lang="zh-TW" altLang="en-US" b="1" dirty="0"/>
              <a:t>實例</a:t>
            </a:r>
            <a:r>
              <a:rPr lang="zh-TW" altLang="en-US" dirty="0"/>
              <a:t>識別</a:t>
            </a:r>
            <a:r>
              <a:rPr lang="en-US" altLang="zh-TW" dirty="0"/>
              <a:t>:</a:t>
            </a:r>
            <a:r>
              <a:rPr lang="zh-TW" altLang="en-US" dirty="0"/>
              <a:t> 使用</a:t>
            </a:r>
            <a:r>
              <a:rPr lang="zh-TW" altLang="en-US" b="1" dirty="0"/>
              <a:t>已知的物體</a:t>
            </a:r>
            <a:r>
              <a:rPr lang="zh-TW" altLang="en-US" dirty="0"/>
              <a:t>形狀來進行辨識</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圖像中的熊熊、鞋子、以及電話都有自己的形狀，程式可以利用這些形狀來匹配相對應的物體。</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a:t>
            </a:fld>
            <a:endParaRPr kumimoji="1" lang="zh-TW" altLang="en-US"/>
          </a:p>
        </p:txBody>
      </p:sp>
    </p:spTree>
    <p:extLst>
      <p:ext uri="{BB962C8B-B14F-4D97-AF65-F5344CB8AC3E}">
        <p14:creationId xmlns:p14="http://schemas.microsoft.com/office/powerpoint/2010/main" val="37429872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Semantic segmentation </a:t>
            </a:r>
            <a:r>
              <a:rPr lang="zh-TW" altLang="en-US" dirty="0"/>
              <a:t>語意分割 </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分成</a:t>
            </a:r>
            <a:r>
              <a:rPr lang="en-US" altLang="zh-TW" dirty="0"/>
              <a:t>5</a:t>
            </a:r>
            <a:r>
              <a:rPr lang="zh-TW" altLang="en-US" dirty="0"/>
              <a:t>個子節</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i="1" dirty="0">
                <a:latin typeface="Cambria Math" panose="02040503050406030204" pitchFamily="18" charset="0"/>
                <a:ea typeface="Cambria Math" panose="02040503050406030204" pitchFamily="18" charset="0"/>
              </a:rPr>
              <a:t>6.4.1</a:t>
            </a:r>
            <a:r>
              <a:rPr lang="zh-TW" altLang="en-US" i="1" dirty="0">
                <a:latin typeface="Cambria Math" panose="02040503050406030204" pitchFamily="18" charset="0"/>
                <a:ea typeface="Cambria Math" panose="02040503050406030204" pitchFamily="18" charset="0"/>
              </a:rPr>
              <a:t>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Medical Image Segmentation</a:t>
            </a:r>
            <a:r>
              <a:rPr lang="en-US" altLang="zh-TW" dirty="0"/>
              <a:t> </a:t>
            </a:r>
            <a:r>
              <a:rPr lang="zh-TW" altLang="en-US" dirty="0"/>
              <a:t> 醫學影像分割</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6.4.2</a:t>
            </a:r>
            <a:r>
              <a:rPr lang="zh-TW" altLang="en-US" dirty="0">
                <a:latin typeface="Cambria Math" panose="02040503050406030204" pitchFamily="18" charset="0"/>
                <a:ea typeface="Cambria Math" panose="02040503050406030204" pitchFamily="18" charset="0"/>
              </a:rPr>
              <a:t> </a:t>
            </a:r>
            <a:r>
              <a:rPr lang="en-US" altLang="zh-TW" dirty="0">
                <a:latin typeface="Cambria Math" panose="02040503050406030204" pitchFamily="18" charset="0"/>
                <a:ea typeface="Cambria Math" panose="02040503050406030204" pitchFamily="18" charset="0"/>
              </a:rPr>
              <a:t>Instance Segmentation</a:t>
            </a:r>
            <a:r>
              <a:rPr lang="zh-TW" altLang="en-US" dirty="0">
                <a:latin typeface="Cambria Math" panose="02040503050406030204" pitchFamily="18" charset="0"/>
                <a:ea typeface="Cambria Math" panose="02040503050406030204" pitchFamily="18" charset="0"/>
              </a:rPr>
              <a:t> 實例分割</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6.4.3</a:t>
            </a:r>
            <a:r>
              <a:rPr lang="zh-TW" altLang="en-US" dirty="0"/>
              <a:t> </a:t>
            </a:r>
            <a:r>
              <a:rPr lang="en-US" altLang="zh-TW" dirty="0">
                <a:latin typeface="Cambria Math" panose="02040503050406030204" pitchFamily="18" charset="0"/>
                <a:ea typeface="Cambria Math" panose="02040503050406030204" pitchFamily="18" charset="0"/>
              </a:rPr>
              <a:t>Panoptic Segmentation</a:t>
            </a:r>
            <a:r>
              <a:rPr lang="zh-TW" altLang="en-US" dirty="0">
                <a:latin typeface="Cambria Math" panose="02040503050406030204" pitchFamily="18" charset="0"/>
                <a:ea typeface="Cambria Math" panose="02040503050406030204" pitchFamily="18" charset="0"/>
              </a:rPr>
              <a:t> 全景分割</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6.4.4</a:t>
            </a:r>
            <a:r>
              <a:rPr lang="zh-TW" altLang="en-US" dirty="0">
                <a:latin typeface="Cambria Math" panose="02040503050406030204" pitchFamily="18" charset="0"/>
                <a:ea typeface="Cambria Math" panose="02040503050406030204" pitchFamily="18" charset="0"/>
              </a:rPr>
              <a:t>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Intelligent Photo Editing</a:t>
            </a:r>
            <a:r>
              <a:rPr lang="zh-TW" altLang="en-US" dirty="0">
                <a:latin typeface="Cambria Math" panose="02040503050406030204" pitchFamily="18" charset="0"/>
                <a:ea typeface="Cambria Math" panose="02040503050406030204" pitchFamily="18" charset="0"/>
              </a:rPr>
              <a:t> 智慧相片編輯</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6.4.5</a:t>
            </a:r>
            <a:r>
              <a:rPr lang="zh-TW" altLang="en-US" dirty="0">
                <a:latin typeface="Cambria Math" panose="02040503050406030204" pitchFamily="18" charset="0"/>
                <a:ea typeface="Cambria Math" panose="02040503050406030204" pitchFamily="18" charset="0"/>
              </a:rPr>
              <a:t> </a:t>
            </a:r>
            <a:r>
              <a:rPr lang="en-US" altLang="zh-TW" dirty="0">
                <a:latin typeface="Cambria Math" panose="02040503050406030204" pitchFamily="18" charset="0"/>
                <a:ea typeface="Cambria Math" panose="02040503050406030204" pitchFamily="18" charset="0"/>
              </a:rPr>
              <a:t>Pose Estimation</a:t>
            </a:r>
            <a:r>
              <a:rPr lang="zh-TW" altLang="en-US" dirty="0">
                <a:latin typeface="Cambria Math" panose="02040503050406030204" pitchFamily="18" charset="0"/>
                <a:ea typeface="Cambria Math" panose="02040503050406030204" pitchFamily="18" charset="0"/>
              </a:rPr>
              <a:t> 姿態估計</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(a) original image</a:t>
            </a:r>
            <a:r>
              <a:rPr lang="zh-TW" altLang="en-US" dirty="0"/>
              <a:t> 原始影像</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(b) semantic segmentation (per-pixel classification)</a:t>
            </a:r>
            <a:r>
              <a:rPr lang="zh-TW" altLang="en-US" dirty="0"/>
              <a:t> 語意分割</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(c) instance segmentation (delineate each object)</a:t>
            </a:r>
            <a:r>
              <a:rPr lang="zh-TW" altLang="en-US" dirty="0"/>
              <a:t> 實例分割 </a:t>
            </a:r>
            <a:r>
              <a:rPr lang="en-US" altLang="zh-TW" dirty="0"/>
              <a:t>(</a:t>
            </a:r>
            <a:r>
              <a:rPr lang="zh-TW" altLang="en-US" dirty="0"/>
              <a:t>勾畫每個物體</a:t>
            </a:r>
            <a:r>
              <a:rPr lang="en-US" altLang="zh-TW"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(d) panoptic segmentation (label all things and stuff)</a:t>
            </a:r>
            <a:r>
              <a:rPr lang="zh-TW" altLang="en-US" dirty="0"/>
              <a:t> 全景分割 </a:t>
            </a:r>
            <a:r>
              <a:rPr lang="en-US" altLang="zh-TW" dirty="0"/>
              <a:t>(</a:t>
            </a:r>
            <a:r>
              <a:rPr lang="zh-TW" altLang="en-US" dirty="0"/>
              <a:t>標記所有可數</a:t>
            </a:r>
            <a:r>
              <a:rPr lang="en-US" altLang="zh-TW" dirty="0"/>
              <a:t>/</a:t>
            </a:r>
            <a:r>
              <a:rPr lang="zh-TW" altLang="en-US" dirty="0"/>
              <a:t>不可數物件</a:t>
            </a:r>
            <a:r>
              <a:rPr lang="en-US" altLang="zh-TW" dirty="0"/>
              <a:t>)</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60</a:t>
            </a:fld>
            <a:endParaRPr kumimoji="1" lang="zh-TW" altLang="en-US"/>
          </a:p>
        </p:txBody>
      </p:sp>
    </p:spTree>
    <p:extLst>
      <p:ext uri="{BB962C8B-B14F-4D97-AF65-F5344CB8AC3E}">
        <p14:creationId xmlns:p14="http://schemas.microsoft.com/office/powerpoint/2010/main" val="12135145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較早期 </a:t>
            </a:r>
            <a:r>
              <a:rPr lang="en-US" altLang="zh-TW" dirty="0"/>
              <a:t>2009</a:t>
            </a:r>
            <a:r>
              <a:rPr lang="zh-TW" altLang="en-US" dirty="0"/>
              <a:t> 的 </a:t>
            </a:r>
            <a:r>
              <a:rPr lang="en-US" altLang="zh-TW" dirty="0" err="1"/>
              <a:t>TextonBoost</a:t>
            </a:r>
            <a:r>
              <a:rPr lang="en-US" altLang="zh-TW" dirty="0"/>
              <a:t> (for image understanding)</a:t>
            </a:r>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61</a:t>
            </a:fld>
            <a:endParaRPr kumimoji="1" lang="zh-TW" altLang="en-US"/>
          </a:p>
        </p:txBody>
      </p:sp>
    </p:spTree>
    <p:extLst>
      <p:ext uri="{BB962C8B-B14F-4D97-AF65-F5344CB8AC3E}">
        <p14:creationId xmlns:p14="http://schemas.microsoft.com/office/powerpoint/2010/main" val="27453637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The </a:t>
            </a:r>
            <a:r>
              <a:rPr lang="en-US" altLang="zh-TW" dirty="0" err="1"/>
              <a:t>UPerNet</a:t>
            </a:r>
            <a:r>
              <a:rPr lang="en-US" altLang="zh-TW" dirty="0"/>
              <a:t> framework for </a:t>
            </a:r>
            <a:r>
              <a:rPr lang="en-US" altLang="zh-TW" b="1" dirty="0"/>
              <a:t>Unified Perceptual Parsing (</a:t>
            </a:r>
            <a:r>
              <a:rPr lang="zh-TW" altLang="en-US" b="1" dirty="0"/>
              <a:t>統一感知解析</a:t>
            </a:r>
            <a:r>
              <a:rPr lang="en-US" altLang="zh-TW" b="1"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b="1"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A Feature Pyramid Network (FPN) backbone is appended with a Pyramid Pooling Module (PPM) before feeding it into the top-down branch of the FPN.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Various layers of the FPN and/or PPM are fed into different heads, including a scene head for image classification, object and part heads from the fused FPN features, a material head operating on the finest level of the FPN, and a texture head that does not participate in the FPN fine tuning.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The bottom gray squares give more details into some of the heads.</a:t>
            </a:r>
            <a:endParaRPr lang="en-US" altLang="zh-TW" b="1"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62</a:t>
            </a:fld>
            <a:endParaRPr kumimoji="1" lang="zh-TW" altLang="en-US"/>
          </a:p>
        </p:txBody>
      </p:sp>
    </p:spTree>
    <p:extLst>
      <p:ext uri="{BB962C8B-B14F-4D97-AF65-F5344CB8AC3E}">
        <p14:creationId xmlns:p14="http://schemas.microsoft.com/office/powerpoint/2010/main" val="27857081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Times New Roman" charset="0"/>
                <a:cs typeface="Times New Roman" charset="0"/>
              </a:rPr>
              <a:t>最常用</a:t>
            </a:r>
            <a:r>
              <a:rPr lang="en-US" altLang="zh-TW" dirty="0">
                <a:latin typeface="Times New Roman" charset="0"/>
                <a:cs typeface="Times New Roman" charset="0"/>
              </a:rPr>
              <a:t>segmentation</a:t>
            </a:r>
            <a:r>
              <a:rPr lang="zh-TW" altLang="en-US" dirty="0">
                <a:latin typeface="Times New Roman" charset="0"/>
                <a:cs typeface="Times New Roman" charset="0"/>
              </a:rPr>
              <a:t>應用的領域之一，就是在醫學影像這塊</a:t>
            </a:r>
            <a:endParaRPr lang="en-US" altLang="zh-TW" dirty="0">
              <a:latin typeface="Times New Roman" charset="0"/>
              <a:cs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可以用來分割解剖的組織，然後做進一步的分析。</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這張圖是 </a:t>
            </a:r>
            <a:r>
              <a:rPr lang="en-US" altLang="zh-TW" dirty="0"/>
              <a:t>(3D volumetric medical image segmentation using a deep network)</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用深度網路做的</a:t>
            </a:r>
            <a:r>
              <a:rPr lang="en-US" altLang="zh-TW" dirty="0"/>
              <a:t>3D</a:t>
            </a:r>
            <a:r>
              <a:rPr lang="zh-TW" altLang="en-US" dirty="0"/>
              <a:t>醫學影像分割 </a:t>
            </a:r>
            <a:r>
              <a:rPr lang="en-US" altLang="zh-TW" dirty="0"/>
              <a:t>(</a:t>
            </a:r>
            <a:r>
              <a:rPr lang="zh-TW" altLang="en-US" dirty="0"/>
              <a:t>偵測大腦掃描是否有腫瘤</a:t>
            </a:r>
            <a:r>
              <a:rPr lang="en-US" altLang="zh-TW"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以前用</a:t>
            </a:r>
            <a:r>
              <a:rPr lang="zh-TW" altLang="en-US" b="1" dirty="0"/>
              <a:t>優化技巧</a:t>
            </a:r>
            <a:r>
              <a:rPr lang="en-US" altLang="zh-TW" dirty="0"/>
              <a:t>MRF(</a:t>
            </a:r>
            <a:r>
              <a:rPr lang="zh-TW" altLang="en-US" dirty="0"/>
              <a:t>馬可夫隨機場</a:t>
            </a:r>
            <a:r>
              <a:rPr lang="en-US" altLang="zh-TW" dirty="0"/>
              <a:t>-</a:t>
            </a:r>
            <a:r>
              <a:rPr lang="zh-TW" altLang="en-US" dirty="0"/>
              <a:t>第四章提到的</a:t>
            </a:r>
            <a:r>
              <a:rPr lang="en-US" altLang="zh-TW" dirty="0"/>
              <a:t>)</a:t>
            </a:r>
            <a:r>
              <a:rPr lang="zh-TW" altLang="en-US" dirty="0"/>
              <a:t> </a:t>
            </a:r>
            <a:r>
              <a:rPr lang="en-US" altLang="zh-TW" dirty="0"/>
              <a:t>+</a:t>
            </a:r>
            <a:r>
              <a:rPr lang="zh-TW" altLang="en-US" dirty="0"/>
              <a:t> </a:t>
            </a:r>
            <a:r>
              <a:rPr lang="zh-TW" altLang="en-US" b="1" dirty="0"/>
              <a:t>判別分類器 </a:t>
            </a:r>
            <a:r>
              <a:rPr lang="en-US" altLang="zh-TW" dirty="0"/>
              <a:t>random forest (</a:t>
            </a:r>
            <a:r>
              <a:rPr lang="zh-TW" altLang="en-US" dirty="0"/>
              <a:t>第五章提到的</a:t>
            </a:r>
            <a:r>
              <a:rPr lang="en-US" altLang="zh-TW" dirty="0"/>
              <a:t>)</a:t>
            </a:r>
            <a:r>
              <a:rPr lang="zh-TW" altLang="en-US" dirty="0"/>
              <a:t>，</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近期都轉為發展深度學習的方法。</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63</a:t>
            </a:fld>
            <a:endParaRPr kumimoji="1" lang="zh-TW" altLang="en-US"/>
          </a:p>
        </p:txBody>
      </p:sp>
    </p:spTree>
    <p:extLst>
      <p:ext uri="{BB962C8B-B14F-4D97-AF65-F5344CB8AC3E}">
        <p14:creationId xmlns:p14="http://schemas.microsoft.com/office/powerpoint/2010/main" val="751878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6.4.2</a:t>
            </a:r>
            <a:r>
              <a:rPr lang="zh-TW" altLang="en-US" dirty="0"/>
              <a:t>講的是</a:t>
            </a:r>
            <a:r>
              <a:rPr lang="en-US" altLang="zh-TW" dirty="0"/>
              <a:t>instance segmentation</a:t>
            </a:r>
            <a:r>
              <a:rPr lang="zh-TW" altLang="en-US" dirty="0"/>
              <a:t>實例分割</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那</a:t>
            </a:r>
            <a:r>
              <a:rPr lang="en-US" altLang="zh-TW" dirty="0"/>
              <a:t>instance</a:t>
            </a:r>
            <a:r>
              <a:rPr lang="zh-TW" altLang="en-US" dirty="0"/>
              <a:t> </a:t>
            </a:r>
            <a:r>
              <a:rPr lang="en-US" altLang="zh-TW" dirty="0"/>
              <a:t>segmentation</a:t>
            </a:r>
            <a:r>
              <a:rPr lang="zh-TW" altLang="en-US" dirty="0"/>
              <a:t>在應用上最著名的一個例子就是</a:t>
            </a:r>
            <a:r>
              <a:rPr lang="en-US" altLang="zh-TW" dirty="0"/>
              <a:t>Mask R-CNN</a:t>
            </a:r>
            <a:r>
              <a:rPr lang="zh-TW" altLang="en-US" dirty="0"/>
              <a:t>。</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這篇是 </a:t>
            </a:r>
            <a:r>
              <a:rPr lang="en-US" altLang="zh-TW" dirty="0"/>
              <a:t>© 2017 IEEE</a:t>
            </a:r>
            <a:r>
              <a:rPr lang="zh-TW" altLang="en-US" dirty="0"/>
              <a:t>所提出的</a:t>
            </a:r>
            <a:r>
              <a:rPr lang="en-US" altLang="zh-TW" dirty="0"/>
              <a:t>Mask R-CNN: </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system architecture, with an additional segmentation branch </a:t>
            </a:r>
            <a:r>
              <a:rPr lang="zh-TW" altLang="en-US" dirty="0"/>
              <a:t>系統架構圖</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sample results</a:t>
            </a:r>
            <a:r>
              <a:rPr lang="zh-TW" altLang="en-US" dirty="0"/>
              <a:t> 範例結果</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64</a:t>
            </a:fld>
            <a:endParaRPr kumimoji="1" lang="zh-TW" altLang="en-US"/>
          </a:p>
        </p:txBody>
      </p:sp>
    </p:spTree>
    <p:extLst>
      <p:ext uri="{BB962C8B-B14F-4D97-AF65-F5344CB8AC3E}">
        <p14:creationId xmlns:p14="http://schemas.microsoft.com/office/powerpoint/2010/main" val="17850687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接著</a:t>
            </a:r>
            <a:r>
              <a:rPr lang="en-US" altLang="zh-TW" dirty="0"/>
              <a:t>6.4.3</a:t>
            </a:r>
            <a:r>
              <a:rPr lang="zh-TW" altLang="en-US" dirty="0"/>
              <a:t>講的是 </a:t>
            </a:r>
            <a:r>
              <a:rPr lang="en-US" altLang="zh-TW" dirty="0"/>
              <a:t>Panoptic Segmentation</a:t>
            </a:r>
            <a:r>
              <a:rPr lang="zh-TW" altLang="en-US" dirty="0"/>
              <a:t> 全景分割</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4D4D4D"/>
                </a:solidFill>
                <a:effectLst/>
                <a:latin typeface="-apple-system"/>
              </a:rPr>
              <a:t>全景的宗旨在於 對視野內所有物體進行描述，</a:t>
            </a:r>
            <a:endParaRPr lang="en-US" altLang="zh-TW" b="0" i="0" dirty="0">
              <a:solidFill>
                <a:srgbClr val="4D4D4D"/>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b="0" i="0" dirty="0">
              <a:solidFill>
                <a:srgbClr val="4D4D4D"/>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4D4D4D"/>
                </a:solidFill>
                <a:effectLst/>
                <a:latin typeface="-apple-system"/>
              </a:rPr>
              <a:t>我們以往知道的</a:t>
            </a:r>
            <a:r>
              <a:rPr lang="en-US" altLang="zh-TW" b="0" i="0" dirty="0">
                <a:solidFill>
                  <a:srgbClr val="4D4D4D"/>
                </a:solidFill>
                <a:effectLst/>
                <a:latin typeface="-apple-system"/>
              </a:rPr>
              <a:t>semantic segmentation</a:t>
            </a:r>
            <a:r>
              <a:rPr lang="zh-TW" altLang="en-US" b="0" i="0" dirty="0">
                <a:solidFill>
                  <a:srgbClr val="4D4D4D"/>
                </a:solidFill>
                <a:effectLst/>
                <a:latin typeface="-apple-system"/>
              </a:rPr>
              <a:t>是把每個</a:t>
            </a:r>
            <a:r>
              <a:rPr lang="en-US" altLang="zh-TW" b="0" i="0" dirty="0">
                <a:solidFill>
                  <a:srgbClr val="4D4D4D"/>
                </a:solidFill>
                <a:effectLst/>
                <a:latin typeface="-apple-system"/>
              </a:rPr>
              <a:t>pixel</a:t>
            </a:r>
            <a:r>
              <a:rPr lang="zh-TW" altLang="en-US" b="0" i="0" dirty="0">
                <a:solidFill>
                  <a:srgbClr val="4D4D4D"/>
                </a:solidFill>
                <a:effectLst/>
                <a:latin typeface="-apple-system"/>
              </a:rPr>
              <a:t>分類到我們定義的</a:t>
            </a:r>
            <a:r>
              <a:rPr lang="en-US" altLang="zh-TW" b="0" i="0" dirty="0">
                <a:solidFill>
                  <a:srgbClr val="4D4D4D"/>
                </a:solidFill>
                <a:effectLst/>
                <a:latin typeface="-apple-system"/>
              </a:rPr>
              <a:t>stuff</a:t>
            </a:r>
            <a:r>
              <a:rPr lang="zh-TW" altLang="en-US" b="0" i="0" dirty="0">
                <a:solidFill>
                  <a:srgbClr val="4D4D4D"/>
                </a:solidFill>
                <a:effectLst/>
                <a:latin typeface="-apple-system"/>
              </a:rPr>
              <a:t>；</a:t>
            </a:r>
            <a:endParaRPr lang="en-US" altLang="zh-TW" b="0" i="0" dirty="0">
              <a:solidFill>
                <a:srgbClr val="4D4D4D"/>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4D4D4D"/>
                </a:solidFill>
                <a:effectLst/>
                <a:latin typeface="-apple-system"/>
              </a:rPr>
              <a:t>而我們知道的</a:t>
            </a:r>
            <a:r>
              <a:rPr lang="en-US" altLang="zh-TW" b="0" i="0" dirty="0">
                <a:solidFill>
                  <a:srgbClr val="4D4D4D"/>
                </a:solidFill>
                <a:effectLst/>
                <a:latin typeface="-apple-system"/>
              </a:rPr>
              <a:t>instance segmentation</a:t>
            </a:r>
            <a:r>
              <a:rPr lang="zh-TW" altLang="en-US" b="0" i="0" dirty="0">
                <a:solidFill>
                  <a:srgbClr val="4D4D4D"/>
                </a:solidFill>
                <a:effectLst/>
                <a:latin typeface="-apple-system"/>
              </a:rPr>
              <a:t>是去檢測每個</a:t>
            </a:r>
            <a:r>
              <a:rPr lang="en-US" altLang="zh-TW" b="0" i="0" dirty="0">
                <a:solidFill>
                  <a:srgbClr val="4D4D4D"/>
                </a:solidFill>
                <a:effectLst/>
                <a:latin typeface="-apple-system"/>
              </a:rPr>
              <a:t>object instance(</a:t>
            </a:r>
            <a:r>
              <a:rPr lang="zh-TW" altLang="en-US" b="0" i="0" dirty="0">
                <a:solidFill>
                  <a:srgbClr val="4D4D4D"/>
                </a:solidFill>
                <a:effectLst/>
                <a:latin typeface="-apple-system"/>
              </a:rPr>
              <a:t>物件個體</a:t>
            </a:r>
            <a:r>
              <a:rPr lang="en-US" altLang="zh-TW" b="0" i="0" dirty="0">
                <a:solidFill>
                  <a:srgbClr val="4D4D4D"/>
                </a:solidFill>
                <a:effectLst/>
                <a:latin typeface="-apple-system"/>
              </a:rPr>
              <a:t>)</a:t>
            </a:r>
            <a:r>
              <a:rPr lang="zh-TW" altLang="en-US" b="0" i="0" dirty="0">
                <a:solidFill>
                  <a:srgbClr val="4D4D4D"/>
                </a:solidFill>
                <a:effectLst/>
                <a:latin typeface="-apple-system"/>
              </a:rPr>
              <a:t> ，並去分割他們的範圍。</a:t>
            </a:r>
            <a:endParaRPr lang="en-US" altLang="zh-TW" b="0" i="0" dirty="0">
              <a:solidFill>
                <a:srgbClr val="4D4D4D"/>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0" i="0" dirty="0">
                <a:solidFill>
                  <a:srgbClr val="4D4D4D"/>
                </a:solidFill>
                <a:effectLst/>
                <a:latin typeface="-apple-system"/>
              </a:rPr>
              <a:t>Panoptic segmentation</a:t>
            </a:r>
            <a:r>
              <a:rPr lang="zh-TW" altLang="en-US" b="0" i="0" dirty="0">
                <a:solidFill>
                  <a:srgbClr val="4D4D4D"/>
                </a:solidFill>
                <a:effectLst/>
                <a:latin typeface="-apple-system"/>
              </a:rPr>
              <a:t>就是把以上兩者作結合。</a:t>
            </a:r>
            <a:endParaRPr lang="en-US" altLang="zh-TW" b="0" i="0" dirty="0">
              <a:solidFill>
                <a:srgbClr val="4D4D4D"/>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b="0" i="0" dirty="0">
              <a:solidFill>
                <a:srgbClr val="4D4D4D"/>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4D4D4D"/>
                </a:solidFill>
                <a:effectLst/>
                <a:latin typeface="-apple-system"/>
              </a:rPr>
              <a:t>圖片內的每個像素都必須分配到一個</a:t>
            </a:r>
            <a:r>
              <a:rPr lang="en-US" altLang="zh-TW" b="0" i="0" dirty="0">
                <a:solidFill>
                  <a:srgbClr val="4D4D4D"/>
                </a:solidFill>
                <a:effectLst/>
                <a:latin typeface="-apple-system"/>
              </a:rPr>
              <a:t>semantic label </a:t>
            </a:r>
            <a:r>
              <a:rPr lang="zh-TW" altLang="en-US" b="0" i="0" dirty="0">
                <a:solidFill>
                  <a:srgbClr val="4D4D4D"/>
                </a:solidFill>
                <a:effectLst/>
                <a:latin typeface="-apple-system"/>
              </a:rPr>
              <a:t>和一個 </a:t>
            </a:r>
            <a:r>
              <a:rPr lang="en-US" altLang="zh-TW" b="0" i="0" dirty="0">
                <a:solidFill>
                  <a:srgbClr val="4D4D4D"/>
                </a:solidFill>
                <a:effectLst/>
                <a:latin typeface="-apple-system"/>
              </a:rPr>
              <a:t>instance id</a:t>
            </a:r>
            <a:r>
              <a:rPr lang="zh-TW" altLang="en-US" b="0" i="0" dirty="0">
                <a:solidFill>
                  <a:srgbClr val="4D4D4D"/>
                </a:solidFill>
                <a:effectLst/>
                <a:latin typeface="-apple-system"/>
              </a:rPr>
              <a:t>。</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這張圖是</a:t>
            </a:r>
            <a:r>
              <a:rPr lang="en-US" altLang="zh-TW" dirty="0"/>
              <a:t>© 2019 IEEE</a:t>
            </a:r>
            <a:r>
              <a:rPr lang="zh-TW" altLang="en-US" dirty="0"/>
              <a:t> 所提出的一篇研究的結果，</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Panoptic segmentation results using a Panoptic Feature Pyramid Network</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這裡可以把</a:t>
            </a:r>
            <a:r>
              <a:rPr lang="en-US" altLang="zh-TW" dirty="0"/>
              <a:t>stuff</a:t>
            </a:r>
            <a:r>
              <a:rPr lang="zh-TW" altLang="en-US" dirty="0"/>
              <a:t>跟</a:t>
            </a:r>
            <a:r>
              <a:rPr lang="en-US" altLang="zh-TW" dirty="0"/>
              <a:t>object</a:t>
            </a:r>
            <a:r>
              <a:rPr lang="zh-TW" altLang="en-US" dirty="0"/>
              <a:t>這樣理解：</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1" i="0" dirty="0">
                <a:solidFill>
                  <a:srgbClr val="4D4D4D"/>
                </a:solidFill>
                <a:effectLst/>
                <a:latin typeface="-apple-system"/>
              </a:rPr>
              <a:t>stuff</a:t>
            </a:r>
            <a:r>
              <a:rPr lang="en-US" altLang="zh-TW" b="0" i="0" dirty="0">
                <a:solidFill>
                  <a:srgbClr val="4D4D4D"/>
                </a:solidFill>
                <a:effectLst/>
                <a:latin typeface="-apple-system"/>
              </a:rPr>
              <a:t> -</a:t>
            </a:r>
            <a:r>
              <a:rPr lang="zh-TW" altLang="en-US" b="0" i="0" dirty="0">
                <a:solidFill>
                  <a:srgbClr val="4D4D4D"/>
                </a:solidFill>
                <a:effectLst/>
                <a:latin typeface="-apple-system"/>
              </a:rPr>
              <a:t>相同或相似紋理或材料的不規則區域，如</a:t>
            </a:r>
            <a:r>
              <a:rPr lang="en-US" altLang="zh-TW" b="0" i="0" dirty="0">
                <a:solidFill>
                  <a:srgbClr val="4D4D4D"/>
                </a:solidFill>
                <a:effectLst/>
                <a:latin typeface="-apple-system"/>
              </a:rPr>
              <a:t>grass</a:t>
            </a:r>
            <a:r>
              <a:rPr lang="zh-TW" altLang="en-US" b="0" i="0" dirty="0">
                <a:solidFill>
                  <a:srgbClr val="4D4D4D"/>
                </a:solidFill>
                <a:effectLst/>
                <a:latin typeface="-apple-system"/>
              </a:rPr>
              <a:t>，</a:t>
            </a:r>
            <a:r>
              <a:rPr lang="en-US" altLang="zh-TW" b="0" i="0" dirty="0">
                <a:solidFill>
                  <a:srgbClr val="4D4D4D"/>
                </a:solidFill>
                <a:effectLst/>
                <a:latin typeface="-apple-system"/>
              </a:rPr>
              <a:t>sky</a:t>
            </a:r>
            <a:r>
              <a:rPr lang="zh-TW" altLang="en-US" b="0" i="0" dirty="0">
                <a:solidFill>
                  <a:srgbClr val="4D4D4D"/>
                </a:solidFill>
                <a:effectLst/>
                <a:latin typeface="-apple-system"/>
              </a:rPr>
              <a:t>，</a:t>
            </a:r>
            <a:r>
              <a:rPr lang="en-US" altLang="zh-TW" b="0" i="0" dirty="0">
                <a:solidFill>
                  <a:srgbClr val="4D4D4D"/>
                </a:solidFill>
                <a:effectLst/>
                <a:latin typeface="-apple-system"/>
              </a:rPr>
              <a:t>road</a:t>
            </a:r>
            <a:r>
              <a:rPr lang="zh-TW" altLang="en-US" b="0" i="0" dirty="0">
                <a:solidFill>
                  <a:srgbClr val="4D4D4D"/>
                </a:solidFill>
                <a:effectLst/>
                <a:latin typeface="-apple-system"/>
              </a:rPr>
              <a:t>。</a:t>
            </a:r>
            <a:r>
              <a:rPr lang="en-US" altLang="zh-TW" b="0" i="0" dirty="0">
                <a:solidFill>
                  <a:srgbClr val="4D4D4D"/>
                </a:solidFill>
                <a:effectLst/>
                <a:latin typeface="-apple-system"/>
              </a:rPr>
              <a:t>(</a:t>
            </a:r>
            <a:r>
              <a:rPr lang="zh-TW" altLang="en-US" b="0" i="0" dirty="0">
                <a:solidFill>
                  <a:srgbClr val="4D4D4D"/>
                </a:solidFill>
                <a:effectLst/>
                <a:latin typeface="-apple-system"/>
              </a:rPr>
              <a:t>通常不可數</a:t>
            </a:r>
            <a:r>
              <a:rPr lang="en-US" altLang="zh-TW" b="0" i="0" dirty="0">
                <a:solidFill>
                  <a:srgbClr val="4D4D4D"/>
                </a:solidFill>
                <a:effectLst/>
                <a:latin typeface="-apple-system"/>
              </a:rPr>
              <a:t>)</a:t>
            </a:r>
            <a:endParaRPr lang="en-US" altLang="zh-TW" dirty="0"/>
          </a:p>
          <a:p>
            <a:pPr algn="l"/>
            <a:r>
              <a:rPr lang="en-US" altLang="zh-TW" b="1" i="0" dirty="0">
                <a:solidFill>
                  <a:srgbClr val="4D4D4D"/>
                </a:solidFill>
                <a:effectLst/>
                <a:latin typeface="-apple-system"/>
              </a:rPr>
              <a:t>objects</a:t>
            </a:r>
            <a:r>
              <a:rPr lang="en-US" altLang="zh-TW" b="0" i="0" dirty="0">
                <a:solidFill>
                  <a:srgbClr val="4D4D4D"/>
                </a:solidFill>
                <a:effectLst/>
                <a:latin typeface="-apple-system"/>
              </a:rPr>
              <a:t> -</a:t>
            </a:r>
            <a:r>
              <a:rPr lang="zh-TW" altLang="en-US" b="0" i="0" dirty="0">
                <a:solidFill>
                  <a:srgbClr val="4D4D4D"/>
                </a:solidFill>
                <a:effectLst/>
                <a:latin typeface="-apple-system"/>
              </a:rPr>
              <a:t>可數的</a:t>
            </a:r>
            <a:r>
              <a:rPr lang="en-US" altLang="zh-TW" b="0" i="0" dirty="0">
                <a:solidFill>
                  <a:srgbClr val="4D4D4D"/>
                </a:solidFill>
                <a:effectLst/>
                <a:latin typeface="-apple-system"/>
              </a:rPr>
              <a:t>objects</a:t>
            </a:r>
            <a:r>
              <a:rPr lang="zh-TW" altLang="en-US" b="0" i="0" dirty="0">
                <a:solidFill>
                  <a:srgbClr val="4D4D4D"/>
                </a:solidFill>
                <a:effectLst/>
                <a:latin typeface="-apple-system"/>
              </a:rPr>
              <a:t>，如</a:t>
            </a:r>
            <a:r>
              <a:rPr lang="en-US" altLang="zh-TW" b="0" i="0" dirty="0">
                <a:solidFill>
                  <a:srgbClr val="4D4D4D"/>
                </a:solidFill>
                <a:effectLst/>
                <a:latin typeface="-apple-system"/>
              </a:rPr>
              <a:t>people, animals, tools</a:t>
            </a:r>
            <a:r>
              <a:rPr lang="zh-TW" altLang="en-US" b="0" i="0" dirty="0">
                <a:solidFill>
                  <a:srgbClr val="4D4D4D"/>
                </a:solidFill>
                <a:effectLst/>
                <a:latin typeface="-apple-system"/>
              </a:rPr>
              <a:t>。</a:t>
            </a:r>
            <a:endParaRPr lang="en-US" altLang="zh-TW" b="0" i="0" dirty="0">
              <a:solidFill>
                <a:srgbClr val="4D4D4D"/>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65</a:t>
            </a:fld>
            <a:endParaRPr kumimoji="1" lang="zh-TW" altLang="en-US"/>
          </a:p>
        </p:txBody>
      </p:sp>
    </p:spTree>
    <p:extLst>
      <p:ext uri="{BB962C8B-B14F-4D97-AF65-F5344CB8AC3E}">
        <p14:creationId xmlns:p14="http://schemas.microsoft.com/office/powerpoint/2010/main" val="20600993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接下來會講到兩個</a:t>
            </a:r>
            <a:r>
              <a:rPr lang="en-US" altLang="zh-TW" dirty="0"/>
              <a:t>segmentation</a:t>
            </a:r>
            <a:r>
              <a:rPr lang="zh-TW" altLang="en-US" dirty="0"/>
              <a:t>的應用，</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第一個是</a:t>
            </a:r>
            <a:r>
              <a:rPr lang="en-US" altLang="zh-TW" dirty="0"/>
              <a:t>© 2007 ACM</a:t>
            </a:r>
            <a:r>
              <a:rPr lang="zh-TW" altLang="en-US" dirty="0"/>
              <a:t>這篇</a:t>
            </a:r>
            <a:r>
              <a:rPr lang="en-US" altLang="zh-TW"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scene completion using millions of photographs</a:t>
            </a:r>
            <a:r>
              <a:rPr lang="zh-TW" altLang="en-US" dirty="0"/>
              <a:t> 使用數百萬張照片完成場景</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原始影像</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移除不想要的前景</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altLang="zh-TW" dirty="0"/>
              <a:t>with the one the user selected highlighted in red</a:t>
            </a:r>
            <a:r>
              <a:rPr lang="zh-TW" altLang="en-US" dirty="0"/>
              <a:t> 找到合理的相符場景 </a:t>
            </a:r>
            <a:r>
              <a:rPr lang="en-US" altLang="zh-TW" dirty="0"/>
              <a:t>(find images with similar colors and composition)</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取代</a:t>
            </a:r>
            <a:r>
              <a:rPr lang="en-US" altLang="zh-TW" dirty="0"/>
              <a:t>&amp;</a:t>
            </a:r>
            <a:r>
              <a:rPr lang="zh-TW" altLang="en-US" dirty="0"/>
              <a:t>融合之後輸出影像</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66</a:t>
            </a:fld>
            <a:endParaRPr kumimoji="1" lang="zh-TW" altLang="en-US"/>
          </a:p>
        </p:txBody>
      </p:sp>
    </p:spTree>
    <p:extLst>
      <p:ext uri="{BB962C8B-B14F-4D97-AF65-F5344CB8AC3E}">
        <p14:creationId xmlns:p14="http://schemas.microsoft.com/office/powerpoint/2010/main" val="37201775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 2005 ACM: </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應用</a:t>
            </a:r>
            <a:r>
              <a:rPr lang="en-US" altLang="zh-TW" dirty="0"/>
              <a:t>:</a:t>
            </a:r>
            <a:r>
              <a:rPr lang="zh-TW" altLang="en-US" dirty="0"/>
              <a:t>智慧照片編輯</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automatic photo pop-up</a:t>
            </a:r>
            <a:r>
              <a:rPr lang="zh-TW" altLang="en-US" dirty="0"/>
              <a:t> 自動照片彈出 </a:t>
            </a:r>
            <a:r>
              <a:rPr lang="en-US" altLang="zh-TW" dirty="0"/>
              <a:t>----“pop-up” (after removing the sky pixels)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輸入影像</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計算</a:t>
            </a:r>
            <a:r>
              <a:rPr lang="en-US" altLang="zh-TW" dirty="0"/>
              <a:t>Super-pixels (</a:t>
            </a:r>
            <a:r>
              <a:rPr lang="zh-TW" altLang="en-US" dirty="0"/>
              <a:t>超像素</a:t>
            </a:r>
            <a:r>
              <a:rPr lang="en-US" altLang="zh-TW" dirty="0"/>
              <a:t>)</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超像素被群組成好幾個區域</a:t>
            </a:r>
            <a:r>
              <a:rPr lang="en-US" altLang="zh-TW" dirty="0"/>
              <a:t>(</a:t>
            </a:r>
            <a:r>
              <a:rPr lang="zh-TW" altLang="en-US" dirty="0"/>
              <a:t>有可能是相似幾何組成的合理區域</a:t>
            </a:r>
            <a:r>
              <a:rPr lang="en-US" altLang="zh-TW" dirty="0"/>
              <a:t>)</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標籤綠色代表</a:t>
            </a:r>
            <a:r>
              <a:rPr lang="en-US" altLang="zh-TW" dirty="0"/>
              <a:t>ground</a:t>
            </a:r>
            <a:r>
              <a:rPr lang="zh-TW" altLang="en-US" dirty="0"/>
              <a:t>、紅色代表</a:t>
            </a:r>
            <a:r>
              <a:rPr lang="en-US" altLang="zh-TW" dirty="0"/>
              <a:t>vertical</a:t>
            </a:r>
            <a:r>
              <a:rPr lang="zh-TW" altLang="en-US" dirty="0"/>
              <a:t>、藍色代表</a:t>
            </a:r>
            <a:r>
              <a:rPr lang="en-US" altLang="zh-TW" dirty="0"/>
              <a:t>sky</a:t>
            </a:r>
            <a:r>
              <a:rPr lang="zh-TW" altLang="en-US" dirty="0"/>
              <a:t>。</a:t>
            </a:r>
            <a:endParaRPr lang="en-US" altLang="zh-TW" dirty="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zh-TW" altLang="en-US" dirty="0"/>
              <a:t>從數百萬</a:t>
            </a:r>
            <a:r>
              <a:rPr lang="en-US" altLang="zh-TW" dirty="0"/>
              <a:t>database</a:t>
            </a:r>
            <a:r>
              <a:rPr lang="zh-TW" altLang="en-US" dirty="0"/>
              <a:t>中有很多是拍攝不同角度的火車，匹配這些場景，</a:t>
            </a:r>
            <a:r>
              <a:rPr lang="zh-TW" altLang="en-US" baseline="0" dirty="0"/>
              <a:t>可以</a:t>
            </a:r>
            <a:r>
              <a:rPr lang="zh-TW" altLang="en-US" dirty="0"/>
              <a:t>得到的分段平面三維模型的新視圖；</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我們標籤完所有的</a:t>
            </a:r>
            <a:r>
              <a:rPr lang="en-US" altLang="zh-TW" dirty="0"/>
              <a:t>pixel</a:t>
            </a:r>
            <a:r>
              <a:rPr lang="zh-TW" altLang="en-US" dirty="0"/>
              <a:t>後，在</a:t>
            </a:r>
            <a:r>
              <a:rPr lang="en-US" altLang="zh-TW" dirty="0"/>
              <a:t>vertical</a:t>
            </a:r>
            <a:r>
              <a:rPr lang="zh-TW" altLang="en-US" dirty="0"/>
              <a:t>跟 </a:t>
            </a:r>
            <a:r>
              <a:rPr lang="en-US" altLang="zh-TW" dirty="0"/>
              <a:t>ground</a:t>
            </a:r>
            <a:r>
              <a:rPr lang="zh-TW" altLang="en-US" dirty="0"/>
              <a:t>之間的</a:t>
            </a:r>
            <a:r>
              <a:rPr lang="en-US" altLang="zh-TW" dirty="0"/>
              <a:t>boundary</a:t>
            </a:r>
            <a:r>
              <a:rPr lang="zh-TW" altLang="en-US" dirty="0"/>
              <a:t>就可以被用來推斷</a:t>
            </a:r>
            <a:r>
              <a:rPr lang="en-US" altLang="zh-TW" dirty="0"/>
              <a:t>3D</a:t>
            </a:r>
            <a:r>
              <a:rPr lang="zh-TW" altLang="en-US" dirty="0"/>
              <a:t>的線段，並且整合成去掉</a:t>
            </a:r>
            <a:r>
              <a:rPr lang="en-US" altLang="zh-TW" dirty="0"/>
              <a:t>sky</a:t>
            </a:r>
            <a:r>
              <a:rPr lang="zh-TW" altLang="en-US" dirty="0"/>
              <a:t>的</a:t>
            </a:r>
            <a:r>
              <a:rPr lang="en-US" altLang="zh-TW" dirty="0"/>
              <a:t>”pop up” image</a:t>
            </a:r>
            <a:r>
              <a:rPr lang="zh-TW" altLang="en-US" dirty="0"/>
              <a:t>。</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更多詳細的在第</a:t>
            </a:r>
            <a:r>
              <a:rPr lang="en-US" altLang="zh-TW" dirty="0"/>
              <a:t>12</a:t>
            </a:r>
            <a:r>
              <a:rPr lang="zh-TW" altLang="en-US" dirty="0"/>
              <a:t>章會講到。</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67</a:t>
            </a:fld>
            <a:endParaRPr kumimoji="1" lang="zh-TW" altLang="en-US"/>
          </a:p>
        </p:txBody>
      </p:sp>
    </p:spTree>
    <p:extLst>
      <p:ext uri="{BB962C8B-B14F-4D97-AF65-F5344CB8AC3E}">
        <p14:creationId xmlns:p14="http://schemas.microsoft.com/office/powerpoint/2010/main" val="41687719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Pose Estimation</a:t>
            </a:r>
          </a:p>
          <a:p>
            <a:r>
              <a:rPr lang="zh-TW" altLang="en-US" dirty="0"/>
              <a:t>利用人的特徵以及可能相對位置來估計人的姿態</a:t>
            </a:r>
            <a:endParaRPr lang="en-US" altLang="zh-TW" dirty="0"/>
          </a:p>
          <a:p>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附圖為 </a:t>
            </a:r>
            <a:r>
              <a:rPr lang="en-US" altLang="zh-TW" dirty="0" err="1"/>
              <a:t>OpenPose</a:t>
            </a:r>
            <a:r>
              <a:rPr lang="zh-TW" altLang="en-US" dirty="0"/>
              <a:t> </a:t>
            </a:r>
            <a:r>
              <a:rPr lang="en-US" altLang="zh-TW" dirty="0"/>
              <a:t>system</a:t>
            </a:r>
            <a:r>
              <a:rPr lang="zh-TW" altLang="en-US" dirty="0"/>
              <a:t> </a:t>
            </a:r>
            <a:r>
              <a:rPr lang="en-US" altLang="zh-TW" dirty="0"/>
              <a:t>© 2017 IEEE.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近期，深度網路變成大家比較傾向使用的方式來辨認人體的一些</a:t>
            </a:r>
            <a:r>
              <a:rPr lang="en-US" altLang="zh-TW" b="1" dirty="0" err="1"/>
              <a:t>keypoints</a:t>
            </a:r>
            <a:r>
              <a:rPr lang="zh-TW" altLang="en-US" b="1" dirty="0"/>
              <a:t> </a:t>
            </a:r>
            <a:r>
              <a:rPr lang="en-US" altLang="zh-TW" b="1" dirty="0"/>
              <a:t>(</a:t>
            </a:r>
            <a:r>
              <a:rPr lang="zh-TW" altLang="en-US" b="1" dirty="0"/>
              <a:t>關鍵點</a:t>
            </a:r>
            <a:r>
              <a:rPr lang="en-US" altLang="zh-TW" b="1" dirty="0"/>
              <a:t>)---</a:t>
            </a:r>
            <a:r>
              <a:rPr lang="zh-TW" altLang="en-US" b="1" dirty="0"/>
              <a:t>頭部、軀幹、四肢</a:t>
            </a:r>
            <a:r>
              <a:rPr lang="zh-TW" altLang="en-US" dirty="0"/>
              <a:t>，來進一步把他們轉換成姿勢的估計。</a:t>
            </a:r>
            <a:endParaRPr lang="en-US" altLang="zh-TW" dirty="0"/>
          </a:p>
          <a:p>
            <a:endParaRPr lang="en-US" altLang="zh-TW" dirty="0"/>
          </a:p>
          <a:p>
            <a:r>
              <a:rPr lang="zh-TW" altLang="en-US" dirty="0"/>
              <a:t>先偵測每個關節點，並在每個</a:t>
            </a:r>
            <a:r>
              <a:rPr lang="en-US" altLang="zh-TW" dirty="0"/>
              <a:t>frame</a:t>
            </a:r>
            <a:r>
              <a:rPr lang="zh-TW" altLang="en-US" dirty="0"/>
              <a:t>中繪製估計的</a:t>
            </a:r>
            <a:r>
              <a:rPr lang="en-US" altLang="zh-TW" dirty="0"/>
              <a:t>pose</a:t>
            </a:r>
            <a:r>
              <a:rPr lang="zh-TW" altLang="en-US" dirty="0"/>
              <a:t>。</a:t>
            </a: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68</a:t>
            </a:fld>
            <a:endParaRPr kumimoji="1" lang="zh-TW" altLang="en-US"/>
          </a:p>
        </p:txBody>
      </p:sp>
    </p:spTree>
    <p:extLst>
      <p:ext uri="{BB962C8B-B14F-4D97-AF65-F5344CB8AC3E}">
        <p14:creationId xmlns:p14="http://schemas.microsoft.com/office/powerpoint/2010/main" val="40477497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 2018 IEEE</a:t>
            </a:r>
            <a:r>
              <a:rPr lang="zh-TW" altLang="en-US" dirty="0"/>
              <a:t>的一篇研究</a:t>
            </a:r>
            <a:endParaRPr lang="en-US" altLang="zh-TW" dirty="0"/>
          </a:p>
          <a:p>
            <a:r>
              <a:rPr lang="zh-TW" altLang="en-US" dirty="0"/>
              <a:t>他把軀幹四肢等等詳細的</a:t>
            </a:r>
            <a:r>
              <a:rPr lang="en-US" altLang="zh-TW" dirty="0"/>
              <a:t>segmentation</a:t>
            </a:r>
            <a:r>
              <a:rPr lang="zh-TW" altLang="en-US" dirty="0"/>
              <a:t>切出來。</a:t>
            </a:r>
            <a:endParaRPr lang="en-US" altLang="zh-TW" dirty="0"/>
          </a:p>
          <a:p>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69</a:t>
            </a:fld>
            <a:endParaRPr kumimoji="1" lang="zh-TW" altLang="en-US"/>
          </a:p>
        </p:txBody>
      </p:sp>
    </p:spTree>
    <p:extLst>
      <p:ext uri="{BB962C8B-B14F-4D97-AF65-F5344CB8AC3E}">
        <p14:creationId xmlns:p14="http://schemas.microsoft.com/office/powerpoint/2010/main" val="4020546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6.3.1</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(c) real-time face detection</a:t>
            </a:r>
            <a:r>
              <a:rPr lang="zh-TW" altLang="en-US" dirty="0"/>
              <a:t> 即時的臉部偵測器</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a:t>
            </a:fld>
            <a:endParaRPr kumimoji="1" lang="zh-TW" altLang="en-US"/>
          </a:p>
        </p:txBody>
      </p:sp>
    </p:spTree>
    <p:extLst>
      <p:ext uri="{BB962C8B-B14F-4D97-AF65-F5344CB8AC3E}">
        <p14:creationId xmlns:p14="http://schemas.microsoft.com/office/powerpoint/2010/main" val="34356944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70</a:t>
            </a:fld>
            <a:endParaRPr lang="zh-TW" altLang="en-US"/>
          </a:p>
        </p:txBody>
      </p:sp>
    </p:spTree>
    <p:extLst>
      <p:ext uri="{BB962C8B-B14F-4D97-AF65-F5344CB8AC3E}">
        <p14:creationId xmlns:p14="http://schemas.microsoft.com/office/powerpoint/2010/main" val="23261943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lphaLcParenBoth"/>
            </a:pPr>
            <a:r>
              <a:rPr lang="en-US" altLang="zh-TW" dirty="0"/>
              <a:t>two-stream architecture for video classification </a:t>
            </a:r>
          </a:p>
          <a:p>
            <a:pPr marL="0" indent="0">
              <a:buNone/>
            </a:pPr>
            <a:r>
              <a:rPr lang="zh-TW" altLang="en-US" dirty="0"/>
              <a:t>在時間上</a:t>
            </a:r>
            <a:r>
              <a:rPr lang="en-US" altLang="zh-TW" dirty="0"/>
              <a:t>(</a:t>
            </a:r>
            <a:r>
              <a:rPr lang="zh-TW" altLang="en-US" dirty="0"/>
              <a:t>多個</a:t>
            </a:r>
            <a:r>
              <a:rPr lang="en-US" altLang="zh-TW" dirty="0"/>
              <a:t>frame)</a:t>
            </a:r>
            <a:r>
              <a:rPr lang="zh-TW" altLang="en-US" dirty="0"/>
              <a:t>以及空間上</a:t>
            </a:r>
            <a:r>
              <a:rPr lang="en-US" altLang="zh-TW" dirty="0"/>
              <a:t>(</a:t>
            </a:r>
            <a:r>
              <a:rPr lang="zh-TW" altLang="en-US" dirty="0"/>
              <a:t>單一個</a:t>
            </a:r>
            <a:r>
              <a:rPr lang="en-US" altLang="zh-TW" dirty="0"/>
              <a:t>image)</a:t>
            </a:r>
            <a:r>
              <a:rPr lang="zh-TW" altLang="en-US" dirty="0"/>
              <a:t>各自做</a:t>
            </a:r>
            <a:r>
              <a:rPr lang="en-US" altLang="zh-TW" dirty="0"/>
              <a:t>Conv. Network</a:t>
            </a:r>
            <a:r>
              <a:rPr lang="zh-TW" altLang="en-US" dirty="0"/>
              <a:t>，</a:t>
            </a:r>
            <a:endParaRPr lang="en-US" altLang="zh-TW" dirty="0"/>
          </a:p>
          <a:p>
            <a:pPr marL="0" indent="0">
              <a:buNone/>
            </a:pPr>
            <a:r>
              <a:rPr lang="zh-TW" altLang="en-US" dirty="0"/>
              <a:t>最後在做</a:t>
            </a:r>
            <a:r>
              <a:rPr lang="en-US" altLang="zh-TW" dirty="0"/>
              <a:t>fusion</a:t>
            </a:r>
            <a:r>
              <a:rPr lang="zh-TW" altLang="en-US" dirty="0"/>
              <a:t>。</a:t>
            </a:r>
            <a:endParaRPr lang="en-US" altLang="zh-TW" dirty="0"/>
          </a:p>
          <a:p>
            <a:pPr marL="0" indent="0">
              <a:buNone/>
            </a:pPr>
            <a:r>
              <a:rPr lang="zh-TW" altLang="en-US"/>
              <a:t>它之後的變形很多，有興趣的可以再去搜尋</a:t>
            </a:r>
            <a:r>
              <a:rPr lang="en-US" altLang="zh-TW"/>
              <a:t>Video understanding using neural networks</a:t>
            </a:r>
            <a:r>
              <a:rPr lang="zh-TW" altLang="en-US"/>
              <a:t>。</a:t>
            </a:r>
            <a:endParaRPr lang="en-US" altLang="zh-TW"/>
          </a:p>
          <a:p>
            <a:pPr marL="0" indent="0">
              <a:buNone/>
            </a:pPr>
            <a:endParaRPr lang="en-US" altLang="zh-TW" dirty="0"/>
          </a:p>
          <a:p>
            <a:pPr marL="0" indent="0">
              <a:buNone/>
            </a:pPr>
            <a:r>
              <a:rPr lang="en-US" altLang="zh-TW" dirty="0"/>
              <a:t>© </a:t>
            </a:r>
            <a:r>
              <a:rPr lang="en-US" altLang="zh-TW" dirty="0" err="1"/>
              <a:t>Simonyan</a:t>
            </a:r>
            <a:r>
              <a:rPr lang="en-US" altLang="zh-TW" dirty="0"/>
              <a:t> and Zisserman (2014a)</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71</a:t>
            </a:fld>
            <a:endParaRPr kumimoji="1" lang="zh-TW" altLang="en-US"/>
          </a:p>
        </p:txBody>
      </p:sp>
    </p:spTree>
    <p:extLst>
      <p:ext uri="{BB962C8B-B14F-4D97-AF65-F5344CB8AC3E}">
        <p14:creationId xmlns:p14="http://schemas.microsoft.com/office/powerpoint/2010/main" val="15329449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(b) some alternative video processing architectures </a:t>
            </a:r>
          </a:p>
          <a:p>
            <a:r>
              <a:rPr lang="en-US" altLang="zh-TW" dirty="0"/>
              <a:t>© 2017 IEEE;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它之後的變形很多，有興趣的可以再去搜尋</a:t>
            </a:r>
            <a:r>
              <a:rPr lang="en-US" altLang="zh-TW" i="1" dirty="0"/>
              <a:t>video understanding using neural networks</a:t>
            </a:r>
            <a:r>
              <a:rPr lang="zh-TW" altLang="en-US" dirty="0"/>
              <a:t>。</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72</a:t>
            </a:fld>
            <a:endParaRPr kumimoji="1" lang="zh-TW" altLang="en-US"/>
          </a:p>
        </p:txBody>
      </p:sp>
    </p:spTree>
    <p:extLst>
      <p:ext uri="{BB962C8B-B14F-4D97-AF65-F5344CB8AC3E}">
        <p14:creationId xmlns:p14="http://schemas.microsoft.com/office/powerpoint/2010/main" val="40867641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 a </a:t>
            </a:r>
            <a:r>
              <a:rPr lang="en-US" altLang="zh-TW" dirty="0" err="1"/>
              <a:t>SlowFast</a:t>
            </a:r>
            <a:r>
              <a:rPr lang="en-US" altLang="zh-TW" dirty="0"/>
              <a:t> network with a low frame rate, low temporal resolution Slow pathway and a high frame rate, higher temporal resolution Fast pathway </a:t>
            </a:r>
          </a:p>
          <a:p>
            <a:endParaRPr lang="en-US" altLang="zh-TW" dirty="0"/>
          </a:p>
          <a:p>
            <a:r>
              <a:rPr lang="en-US" altLang="zh-TW" dirty="0"/>
              <a:t>(</a:t>
            </a:r>
            <a:r>
              <a:rPr lang="en-US" altLang="zh-TW" dirty="0" err="1"/>
              <a:t>Feichtenhofer</a:t>
            </a:r>
            <a:r>
              <a:rPr lang="en-US" altLang="zh-TW" dirty="0"/>
              <a:t>, Fan et al. 2019) © 2019 IEEE.</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73</a:t>
            </a:fld>
            <a:endParaRPr kumimoji="1" lang="zh-TW" altLang="en-US"/>
          </a:p>
        </p:txBody>
      </p:sp>
    </p:spTree>
    <p:extLst>
      <p:ext uri="{BB962C8B-B14F-4D97-AF65-F5344CB8AC3E}">
        <p14:creationId xmlns:p14="http://schemas.microsoft.com/office/powerpoint/2010/main" val="27446334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74</a:t>
            </a:fld>
            <a:endParaRPr lang="zh-TW" altLang="en-US"/>
          </a:p>
        </p:txBody>
      </p:sp>
    </p:spTree>
    <p:extLst>
      <p:ext uri="{BB962C8B-B14F-4D97-AF65-F5344CB8AC3E}">
        <p14:creationId xmlns:p14="http://schemas.microsoft.com/office/powerpoint/2010/main" val="32725915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Visual Captioning</a:t>
            </a:r>
            <a:r>
              <a:rPr lang="zh-TW" altLang="en-US" dirty="0"/>
              <a:t>簡單理解可以想成是在給影像理解後上字幕或旁白。</a:t>
            </a:r>
            <a:endParaRPr lang="en-US" altLang="zh-TW" dirty="0"/>
          </a:p>
          <a:p>
            <a:endParaRPr lang="en-US" altLang="zh-TW" dirty="0"/>
          </a:p>
          <a:p>
            <a:r>
              <a:rPr lang="en-US" altLang="zh-TW" dirty="0" err="1"/>
              <a:t>BabyTalk</a:t>
            </a:r>
            <a:r>
              <a:rPr lang="en-US" altLang="zh-TW" dirty="0"/>
              <a:t> detects objects, attributes, and positional relationships and composes these into image captions</a:t>
            </a:r>
          </a:p>
          <a:p>
            <a:r>
              <a:rPr lang="zh-TW" altLang="en-US" dirty="0"/>
              <a:t>偵測畫面中的物件有哪些、他們的屬性及分數、還有物件與物件之間的關聯</a:t>
            </a:r>
            <a:r>
              <a:rPr lang="en-US" altLang="zh-TW" dirty="0"/>
              <a:t>(</a:t>
            </a:r>
            <a:r>
              <a:rPr lang="zh-TW" altLang="en-US" dirty="0"/>
              <a:t>介係詞</a:t>
            </a:r>
            <a:r>
              <a:rPr lang="en-US" altLang="zh-TW" dirty="0"/>
              <a:t>)</a:t>
            </a:r>
            <a:r>
              <a:rPr lang="zh-TW" altLang="en-US" dirty="0"/>
              <a:t>，</a:t>
            </a:r>
            <a:endParaRPr lang="en-US" altLang="zh-TW" dirty="0"/>
          </a:p>
          <a:p>
            <a:r>
              <a:rPr lang="zh-TW" altLang="en-US" dirty="0"/>
              <a:t>接著建立一個條件隨機場</a:t>
            </a:r>
            <a:r>
              <a:rPr lang="en-US" altLang="zh-TW" dirty="0"/>
              <a:t>CRF</a:t>
            </a:r>
            <a:r>
              <a:rPr lang="zh-TW" altLang="en-US" dirty="0"/>
              <a:t>， 預測結果的標籤後，最後產生完整的句子。</a:t>
            </a:r>
            <a:endParaRPr lang="en-US" altLang="zh-TW" dirty="0"/>
          </a:p>
          <a:p>
            <a:endParaRPr lang="en-US" altLang="zh-TW" dirty="0"/>
          </a:p>
          <a:p>
            <a:r>
              <a:rPr lang="en-US" altLang="zh-TW" dirty="0"/>
              <a:t>(Kulkarni, </a:t>
            </a:r>
            <a:r>
              <a:rPr lang="en-US" altLang="zh-TW" dirty="0" err="1"/>
              <a:t>Premraj</a:t>
            </a:r>
            <a:r>
              <a:rPr lang="en-US" altLang="zh-TW" dirty="0"/>
              <a:t> et al. 2013)</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75</a:t>
            </a:fld>
            <a:endParaRPr kumimoji="1" lang="zh-TW" altLang="en-US"/>
          </a:p>
        </p:txBody>
      </p:sp>
    </p:spTree>
    <p:extLst>
      <p:ext uri="{BB962C8B-B14F-4D97-AF65-F5344CB8AC3E}">
        <p14:creationId xmlns:p14="http://schemas.microsoft.com/office/powerpoint/2010/main" val="7804700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t>DenseCap</a:t>
            </a:r>
            <a:r>
              <a:rPr lang="en-US" altLang="zh-TW" dirty="0"/>
              <a:t> </a:t>
            </a:r>
            <a:r>
              <a:rPr lang="zh-TW" altLang="en-US" dirty="0"/>
              <a:t>也是另外一</a:t>
            </a:r>
            <a:r>
              <a:rPr lang="en-US" altLang="zh-TW" dirty="0"/>
              <a:t>Visual Captioning</a:t>
            </a:r>
            <a:r>
              <a:rPr lang="zh-TW" altLang="en-US" dirty="0"/>
              <a:t>的例子，</a:t>
            </a:r>
            <a:endParaRPr lang="en-US" altLang="zh-TW" dirty="0"/>
          </a:p>
          <a:p>
            <a:r>
              <a:rPr lang="zh-TW" altLang="en-US" dirty="0"/>
              <a:t>先連接一些區域上的片語，接著用</a:t>
            </a:r>
            <a:r>
              <a:rPr lang="en-US" altLang="zh-TW" dirty="0"/>
              <a:t>RNN(Recurrent Neural Network)</a:t>
            </a:r>
            <a:r>
              <a:rPr lang="zh-TW" altLang="en-US" dirty="0"/>
              <a:t>去重建出合理的句子。</a:t>
            </a:r>
            <a:endParaRPr lang="en-US" altLang="zh-TW" dirty="0"/>
          </a:p>
          <a:p>
            <a:endParaRPr lang="en-US" altLang="zh-TW" dirty="0"/>
          </a:p>
          <a:p>
            <a:r>
              <a:rPr lang="en-US" altLang="zh-TW" dirty="0"/>
              <a:t>(Johnson, </a:t>
            </a:r>
            <a:r>
              <a:rPr lang="en-US" altLang="zh-TW" dirty="0" err="1"/>
              <a:t>Karpathy</a:t>
            </a:r>
            <a:r>
              <a:rPr lang="en-US" altLang="zh-TW" dirty="0"/>
              <a:t>, and Fei-Fei 2016) © 2016 IEEE.</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76</a:t>
            </a:fld>
            <a:endParaRPr kumimoji="1" lang="zh-TW" altLang="en-US"/>
          </a:p>
        </p:txBody>
      </p:sp>
    </p:spTree>
    <p:extLst>
      <p:ext uri="{BB962C8B-B14F-4D97-AF65-F5344CB8AC3E}">
        <p14:creationId xmlns:p14="http://schemas.microsoft.com/office/powerpoint/2010/main" val="24833581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None/>
            </a:pPr>
            <a:r>
              <a:rPr lang="zh-TW" altLang="en-US" dirty="0"/>
              <a:t>對於影像場景中的某些物件給予比較高的關注。</a:t>
            </a:r>
            <a:endParaRPr lang="en-US" altLang="zh-TW" dirty="0"/>
          </a:p>
          <a:p>
            <a:pPr marL="228600" indent="-228600">
              <a:buAutoNum type="alphaLcParenBoth"/>
            </a:pPr>
            <a:r>
              <a:rPr lang="en-US" altLang="zh-TW" dirty="0"/>
              <a:t>The “Show, Attend, and Tell” system, which uses hard attention to align generated words with image regions </a:t>
            </a:r>
          </a:p>
          <a:p>
            <a:pPr marL="0" indent="0">
              <a:buNone/>
            </a:pPr>
            <a:r>
              <a:rPr lang="en-US" altLang="zh-TW" dirty="0"/>
              <a:t>© Xu, Ba et al. (2015)</a:t>
            </a:r>
          </a:p>
          <a:p>
            <a:pPr marL="0" indent="0">
              <a:buNone/>
            </a:pPr>
            <a:endParaRPr lang="en-US" altLang="zh-TW" dirty="0"/>
          </a:p>
          <a:p>
            <a:pPr marL="0" indent="0">
              <a:buNone/>
            </a:pPr>
            <a:r>
              <a:rPr lang="en-US" altLang="zh-TW" dirty="0"/>
              <a:t>(b) Neural Baby Talk captions generated using different detectors, showing the association between words and grounding regions </a:t>
            </a:r>
          </a:p>
          <a:p>
            <a:pPr marL="0" indent="0">
              <a:buNone/>
            </a:pPr>
            <a:r>
              <a:rPr lang="en-US" altLang="zh-TW" dirty="0"/>
              <a:t>(Lu, Yang et al. 2018) © 2018 IEEE.</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77</a:t>
            </a:fld>
            <a:endParaRPr kumimoji="1" lang="zh-TW" altLang="en-US"/>
          </a:p>
        </p:txBody>
      </p:sp>
    </p:spTree>
    <p:extLst>
      <p:ext uri="{BB962C8B-B14F-4D97-AF65-F5344CB8AC3E}">
        <p14:creationId xmlns:p14="http://schemas.microsoft.com/office/powerpoint/2010/main" val="17320477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可以進一步做到問答。</a:t>
            </a:r>
            <a:endParaRPr lang="en-US" altLang="zh-TW" dirty="0"/>
          </a:p>
          <a:p>
            <a:r>
              <a:rPr lang="en-US" altLang="zh-TW" dirty="0"/>
              <a:t>Images and data from the Visual Genome dataset</a:t>
            </a:r>
          </a:p>
          <a:p>
            <a:r>
              <a:rPr lang="zh-TW" altLang="en-US" dirty="0"/>
              <a:t>一些範例問句和答句。</a:t>
            </a:r>
            <a:endParaRPr lang="en-US" altLang="zh-TW" dirty="0"/>
          </a:p>
          <a:p>
            <a:r>
              <a:rPr lang="en-US" altLang="zh-TW" dirty="0"/>
              <a:t>Some sample question and answer pairs, which cover a spectrum of visual tasks from recognition to high-level reasoning</a:t>
            </a:r>
            <a:endParaRPr lang="zh-TW" altLang="en-US"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78</a:t>
            </a:fld>
            <a:endParaRPr kumimoji="1" lang="zh-TW" altLang="en-US"/>
          </a:p>
        </p:txBody>
      </p:sp>
    </p:spTree>
    <p:extLst>
      <p:ext uri="{BB962C8B-B14F-4D97-AF65-F5344CB8AC3E}">
        <p14:creationId xmlns:p14="http://schemas.microsoft.com/office/powerpoint/2010/main" val="19346484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504A6C41-6494-4005-A8E4-CD20897D0D71}" type="slidenum">
              <a:rPr lang="zh-TW" altLang="en-US" smtClean="0"/>
              <a:t>79</a:t>
            </a:fld>
            <a:endParaRPr lang="zh-TW" altLang="en-US"/>
          </a:p>
        </p:txBody>
      </p:sp>
    </p:spTree>
    <p:extLst>
      <p:ext uri="{BB962C8B-B14F-4D97-AF65-F5344CB8AC3E}">
        <p14:creationId xmlns:p14="http://schemas.microsoft.com/office/powerpoint/2010/main" val="3299538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6.2.1</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(d) feature-based recognition</a:t>
            </a:r>
            <a:r>
              <a:rPr lang="zh-TW" altLang="en-US" dirty="0"/>
              <a:t> 基於物體特徵的識別</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圖像中利用 方向盤 輪子 腳踏板 車尾 坐墊 等特徵來判斷這是一台機車</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8</a:t>
            </a:fld>
            <a:endParaRPr kumimoji="1" lang="zh-TW" altLang="en-US"/>
          </a:p>
        </p:txBody>
      </p:sp>
    </p:spTree>
    <p:extLst>
      <p:ext uri="{BB962C8B-B14F-4D97-AF65-F5344CB8AC3E}">
        <p14:creationId xmlns:p14="http://schemas.microsoft.com/office/powerpoint/2010/main" val="24345783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62CA0C8-ECDC-9446-8495-5F5B8ACFA423}" type="slidenum">
              <a:rPr kumimoji="1" lang="zh-TW" altLang="en-US" smtClean="0"/>
              <a:t>80</a:t>
            </a:fld>
            <a:endParaRPr kumimoji="1" lang="zh-TW" altLang="en-US"/>
          </a:p>
        </p:txBody>
      </p:sp>
    </p:spTree>
    <p:extLst>
      <p:ext uri="{BB962C8B-B14F-4D97-AF65-F5344CB8AC3E}">
        <p14:creationId xmlns:p14="http://schemas.microsoft.com/office/powerpoint/2010/main" val="860982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Section 6.4.2</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(e) instance segmentation using Mask R-CNN</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Cambria Math" panose="02040503050406030204" pitchFamily="18" charset="0"/>
                <a:ea typeface="Cambria Math" panose="02040503050406030204" pitchFamily="18" charset="0"/>
              </a:rPr>
              <a:t>用</a:t>
            </a:r>
            <a:r>
              <a:rPr lang="en-US" altLang="zh-TW" dirty="0">
                <a:latin typeface="Cambria Math" panose="02040503050406030204" pitchFamily="18" charset="0"/>
                <a:ea typeface="Cambria Math" panose="02040503050406030204" pitchFamily="18" charset="0"/>
              </a:rPr>
              <a:t>Mask-RCNN</a:t>
            </a:r>
            <a:r>
              <a:rPr lang="zh-TW" altLang="en-US" dirty="0">
                <a:latin typeface="Cambria Math" panose="02040503050406030204" pitchFamily="18" charset="0"/>
                <a:ea typeface="Cambria Math" panose="02040503050406030204" pitchFamily="18" charset="0"/>
              </a:rPr>
              <a:t> 去做實例分割</a:t>
            </a:r>
            <a:endParaRPr lang="en-US" altLang="zh-TW" dirty="0">
              <a:latin typeface="Cambria Math" panose="02040503050406030204" pitchFamily="18" charset="0"/>
              <a:ea typeface="Cambria Math" panose="020405030504060302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10"/>
          </p:nvPr>
        </p:nvSpPr>
        <p:spPr/>
        <p:txBody>
          <a:bodyPr/>
          <a:lstStyle/>
          <a:p>
            <a:fld id="{062CA0C8-ECDC-9446-8495-5F5B8ACFA423}" type="slidenum">
              <a:rPr kumimoji="1" lang="zh-TW" altLang="en-US" smtClean="0"/>
              <a:t>9</a:t>
            </a:fld>
            <a:endParaRPr kumimoji="1" lang="zh-TW" altLang="en-US"/>
          </a:p>
        </p:txBody>
      </p:sp>
    </p:spTree>
    <p:extLst>
      <p:ext uri="{BB962C8B-B14F-4D97-AF65-F5344CB8AC3E}">
        <p14:creationId xmlns:p14="http://schemas.microsoft.com/office/powerpoint/2010/main" val="336728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91B341BD-3AF8-024D-919A-4DD7A003224D}" type="datetimeFigureOut">
              <a:rPr kumimoji="1" lang="zh-TW" altLang="en-US" smtClean="0"/>
              <a:t>2024/3/19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3399583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1B341BD-3AF8-024D-919A-4DD7A003224D}" type="datetimeFigureOut">
              <a:rPr kumimoji="1" lang="zh-TW" altLang="en-US" smtClean="0"/>
              <a:t>2024/3/19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912412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1B341BD-3AF8-024D-919A-4DD7A003224D}" type="datetimeFigureOut">
              <a:rPr kumimoji="1" lang="zh-TW" altLang="en-US" smtClean="0"/>
              <a:t>2024/3/19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B6A65E8-8A9C-1F44-A4E1-83753F1758AA}" type="slidenum">
              <a:rPr kumimoji="1" lang="zh-TW" altLang="en-US" smtClean="0"/>
              <a:t>‹#›</a:t>
            </a:fld>
            <a:endParaRPr kumimoji="1" lang="zh-TW"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06323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91B341BD-3AF8-024D-919A-4DD7A003224D}" type="datetimeFigureOut">
              <a:rPr kumimoji="1" lang="zh-TW" altLang="en-US" smtClean="0"/>
              <a:t>2024/3/19</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568687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91B341BD-3AF8-024D-919A-4DD7A003224D}" type="datetimeFigureOut">
              <a:rPr kumimoji="1" lang="zh-TW" altLang="en-US" smtClean="0"/>
              <a:t>2024/3/19</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B6A65E8-8A9C-1F44-A4E1-83753F1758AA}" type="slidenum">
              <a:rPr kumimoji="1" lang="zh-TW" altLang="en-US" smtClean="0"/>
              <a:t>‹#›</a:t>
            </a:fld>
            <a:endParaRPr kumimoji="1" lang="zh-TW"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53890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91B341BD-3AF8-024D-919A-4DD7A003224D}" type="datetimeFigureOut">
              <a:rPr kumimoji="1" lang="zh-TW" altLang="en-US" smtClean="0"/>
              <a:t>2024/3/19</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118643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1B341BD-3AF8-024D-919A-4DD7A003224D}" type="datetimeFigureOut">
              <a:rPr kumimoji="1" lang="zh-TW" altLang="en-US" smtClean="0"/>
              <a:t>2024/3/19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352059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1B341BD-3AF8-024D-919A-4DD7A003224D}" type="datetimeFigureOut">
              <a:rPr kumimoji="1" lang="zh-TW" altLang="en-US" smtClean="0"/>
              <a:t>2024/3/19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3690628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lvl1pPr>
              <a:defRPr b="1" baseline="0">
                <a:latin typeface="Cambria Math" panose="02040503050406030204" pitchFamily="18" charset="0"/>
                <a:ea typeface="微軟正黑體 Light" panose="020B0304030504040204" pitchFamily="34" charset="-120"/>
              </a:defRPr>
            </a:lvl1pPr>
          </a:lstStyle>
          <a:p>
            <a:r>
              <a:rPr lang="zh-TW" altLang="en-US" dirty="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lvl1pPr>
              <a:defRPr baseline="0">
                <a:latin typeface="Cambria Math" panose="02040503050406030204" pitchFamily="18" charset="0"/>
                <a:ea typeface="微軟正黑體 Light" panose="020B0304030504040204" pitchFamily="34" charset="-120"/>
              </a:defRPr>
            </a:lvl1pPr>
            <a:lvl2pPr>
              <a:defRPr baseline="0">
                <a:latin typeface="Cambria Math" panose="02040503050406030204" pitchFamily="18" charset="0"/>
                <a:ea typeface="微軟正黑體 Light" panose="020B0304030504040204" pitchFamily="34" charset="-120"/>
              </a:defRPr>
            </a:lvl2pPr>
            <a:lvl3pPr>
              <a:defRPr baseline="0">
                <a:latin typeface="Cambria Math" panose="02040503050406030204" pitchFamily="18" charset="0"/>
                <a:ea typeface="微軟正黑體 Light" panose="020B0304030504040204" pitchFamily="34" charset="-120"/>
              </a:defRPr>
            </a:lvl3pPr>
            <a:lvl4pPr>
              <a:defRPr baseline="0">
                <a:latin typeface="Cambria Math" panose="02040503050406030204" pitchFamily="18" charset="0"/>
                <a:ea typeface="微軟正黑體 Light" panose="020B0304030504040204" pitchFamily="34" charset="-120"/>
              </a:defRPr>
            </a:lvl4pPr>
            <a:lvl5pPr>
              <a:defRPr baseline="0">
                <a:latin typeface="Cambria Math" panose="02040503050406030204" pitchFamily="18" charset="0"/>
                <a:ea typeface="微軟正黑體 Light" panose="020B03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1B341BD-3AF8-024D-919A-4DD7A003224D}" type="datetimeFigureOut">
              <a:rPr kumimoji="1" lang="zh-TW" altLang="en-US" smtClean="0"/>
              <a:t>2024/3/19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00955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91B341BD-3AF8-024D-919A-4DD7A003224D}" type="datetimeFigureOut">
              <a:rPr kumimoji="1" lang="zh-TW" altLang="en-US" smtClean="0"/>
              <a:t>2024/3/19</a:t>
            </a:fld>
            <a:endParaRPr kumimoji="1" lang="zh-TW" altLang="en-US"/>
          </a:p>
        </p:txBody>
      </p:sp>
      <p:sp>
        <p:nvSpPr>
          <p:cNvPr id="5" name="Footer Placeholder 4"/>
          <p:cNvSpPr>
            <a:spLocks noGrp="1"/>
          </p:cNvSpPr>
          <p:nvPr>
            <p:ph type="ftr" sz="quarter" idx="11"/>
          </p:nvPr>
        </p:nvSpPr>
        <p:spPr/>
        <p:txBody>
          <a:bodyPr/>
          <a:lstStyle/>
          <a:p>
            <a:endParaRPr kumimoji="1" lang="zh-TW"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278886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1B341BD-3AF8-024D-919A-4DD7A003224D}" type="datetimeFigureOut">
              <a:rPr kumimoji="1" lang="zh-TW" altLang="en-US" smtClean="0"/>
              <a:t>2024/3/19</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026253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1B341BD-3AF8-024D-919A-4DD7A003224D}" type="datetimeFigureOut">
              <a:rPr kumimoji="1" lang="zh-TW" altLang="en-US" smtClean="0"/>
              <a:t>2024/3/19</a:t>
            </a:fld>
            <a:endParaRPr kumimoji="1" lang="zh-TW" altLang="en-US"/>
          </a:p>
        </p:txBody>
      </p:sp>
      <p:sp>
        <p:nvSpPr>
          <p:cNvPr id="8" name="Footer Placeholder 7"/>
          <p:cNvSpPr>
            <a:spLocks noGrp="1"/>
          </p:cNvSpPr>
          <p:nvPr>
            <p:ph type="ftr" sz="quarter" idx="11"/>
          </p:nvPr>
        </p:nvSpPr>
        <p:spPr/>
        <p:txBody>
          <a:bodyPr/>
          <a:lstStyle/>
          <a:p>
            <a:endParaRPr kumimoji="1" lang="zh-TW"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484042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91B341BD-3AF8-024D-919A-4DD7A003224D}" type="datetimeFigureOut">
              <a:rPr kumimoji="1" lang="zh-TW" altLang="en-US" smtClean="0"/>
              <a:t>2024/3/19</a:t>
            </a:fld>
            <a:endParaRPr kumimoji="1" lang="zh-TW" altLang="en-US"/>
          </a:p>
        </p:txBody>
      </p:sp>
      <p:sp>
        <p:nvSpPr>
          <p:cNvPr id="4" name="Footer Placeholder 3"/>
          <p:cNvSpPr>
            <a:spLocks noGrp="1"/>
          </p:cNvSpPr>
          <p:nvPr>
            <p:ph type="ftr" sz="quarter" idx="11"/>
          </p:nvPr>
        </p:nvSpPr>
        <p:spPr/>
        <p:txBody>
          <a:bodyPr/>
          <a:lstStyle/>
          <a:p>
            <a:endParaRPr kumimoji="1" lang="zh-TW"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1742703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B341BD-3AF8-024D-919A-4DD7A003224D}" type="datetimeFigureOut">
              <a:rPr kumimoji="1" lang="zh-TW" altLang="en-US" smtClean="0"/>
              <a:t>2024/3/19</a:t>
            </a:fld>
            <a:endParaRPr kumimoji="1" lang="zh-TW" altLang="en-US"/>
          </a:p>
        </p:txBody>
      </p:sp>
      <p:sp>
        <p:nvSpPr>
          <p:cNvPr id="3" name="Footer Placeholder 2"/>
          <p:cNvSpPr>
            <a:spLocks noGrp="1"/>
          </p:cNvSpPr>
          <p:nvPr>
            <p:ph type="ftr" sz="quarter" idx="11"/>
          </p:nvPr>
        </p:nvSpPr>
        <p:spPr/>
        <p:txBody>
          <a:bodyPr/>
          <a:lstStyle/>
          <a:p>
            <a:endParaRPr kumimoji="1" lang="zh-TW"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346851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1B341BD-3AF8-024D-919A-4DD7A003224D}" type="datetimeFigureOut">
              <a:rPr kumimoji="1" lang="zh-TW" altLang="en-US" smtClean="0"/>
              <a:t>2024/3/19</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813076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1B341BD-3AF8-024D-919A-4DD7A003224D}" type="datetimeFigureOut">
              <a:rPr kumimoji="1" lang="zh-TW" altLang="en-US" smtClean="0"/>
              <a:t>2024/3/19</a:t>
            </a:fld>
            <a:endParaRPr kumimoji="1" lang="zh-TW" altLang="en-US"/>
          </a:p>
        </p:txBody>
      </p:sp>
      <p:sp>
        <p:nvSpPr>
          <p:cNvPr id="6" name="Footer Placeholder 5"/>
          <p:cNvSpPr>
            <a:spLocks noGrp="1"/>
          </p:cNvSpPr>
          <p:nvPr>
            <p:ph type="ftr" sz="quarter" idx="11"/>
          </p:nvPr>
        </p:nvSpPr>
        <p:spPr/>
        <p:txBody>
          <a:bodyPr/>
          <a:lstStyle/>
          <a:p>
            <a:endParaRPr kumimoji="1" lang="zh-TW"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502618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1B341BD-3AF8-024D-919A-4DD7A003224D}" type="datetimeFigureOut">
              <a:rPr kumimoji="1" lang="zh-TW" altLang="en-US" smtClean="0"/>
              <a:t>2024/3/19</a:t>
            </a:fld>
            <a:endParaRPr kumimoji="1" lang="zh-TW"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zh-TW"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B6A65E8-8A9C-1F44-A4E1-83753F1758AA}" type="slidenum">
              <a:rPr kumimoji="1" lang="zh-TW" altLang="en-US" smtClean="0"/>
              <a:t>‹#›</a:t>
            </a:fld>
            <a:endParaRPr kumimoji="1" lang="zh-TW" altLang="en-US"/>
          </a:p>
        </p:txBody>
      </p:sp>
    </p:spTree>
    <p:extLst>
      <p:ext uri="{BB962C8B-B14F-4D97-AF65-F5344CB8AC3E}">
        <p14:creationId xmlns:p14="http://schemas.microsoft.com/office/powerpoint/2010/main" val="25642973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12922134@ntu.edu.tw"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szeliski.org/Book/"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222625"/>
            <a:ext cx="9144000" cy="3118598"/>
          </a:xfrm>
        </p:spPr>
        <p:txBody>
          <a:bodyPr>
            <a:normAutofit/>
          </a:bodyPr>
          <a:lstStyle/>
          <a:p>
            <a:r>
              <a:rPr kumimoji="1" lang="en-US" altLang="zh-TW" dirty="0">
                <a:latin typeface="Times New Roman" charset="0"/>
                <a:ea typeface="Times New Roman" charset="0"/>
                <a:cs typeface="Times New Roman" charset="0"/>
              </a:rPr>
              <a:t>Advanced Computer Vision</a:t>
            </a:r>
            <a:br>
              <a:rPr kumimoji="1" lang="en-US" altLang="zh-TW" dirty="0">
                <a:latin typeface="Times New Roman" charset="0"/>
                <a:ea typeface="Times New Roman" charset="0"/>
                <a:cs typeface="Times New Roman" charset="0"/>
              </a:rPr>
            </a:br>
            <a:br>
              <a:rPr kumimoji="1" lang="en-US" altLang="zh-TW" sz="3100" dirty="0">
                <a:latin typeface="Times New Roman" charset="0"/>
                <a:ea typeface="Times New Roman" charset="0"/>
                <a:cs typeface="Times New Roman" charset="0"/>
              </a:rPr>
            </a:br>
            <a:r>
              <a:rPr kumimoji="1" lang="en-US" altLang="zh-TW" sz="5300" dirty="0">
                <a:latin typeface="Times New Roman" charset="0"/>
                <a:ea typeface="Times New Roman" charset="0"/>
                <a:cs typeface="Times New Roman" charset="0"/>
              </a:rPr>
              <a:t>Chapter 6 </a:t>
            </a:r>
            <a:br>
              <a:rPr kumimoji="1" lang="en-US" altLang="zh-TW" sz="5300" dirty="0">
                <a:latin typeface="Times New Roman" charset="0"/>
                <a:ea typeface="Times New Roman" charset="0"/>
                <a:cs typeface="Times New Roman" charset="0"/>
              </a:rPr>
            </a:br>
            <a:r>
              <a:rPr lang="en-US" altLang="zh-TW" b="1" dirty="0">
                <a:latin typeface="Times New Roman" charset="0"/>
                <a:ea typeface="Times New Roman" charset="0"/>
                <a:cs typeface="Times New Roman" charset="0"/>
              </a:rPr>
              <a:t>Recognition</a:t>
            </a:r>
            <a:endParaRPr kumimoji="1" lang="zh-TW" altLang="en-US" sz="6700" b="1" dirty="0">
              <a:latin typeface="Times New Roman" charset="0"/>
              <a:ea typeface="Times New Roman" charset="0"/>
              <a:cs typeface="Times New Roman" charset="0"/>
            </a:endParaRPr>
          </a:p>
        </p:txBody>
      </p:sp>
      <p:sp>
        <p:nvSpPr>
          <p:cNvPr id="3" name="副標題 2"/>
          <p:cNvSpPr>
            <a:spLocks noGrp="1"/>
          </p:cNvSpPr>
          <p:nvPr>
            <p:ph type="subTitle" idx="1"/>
          </p:nvPr>
        </p:nvSpPr>
        <p:spPr>
          <a:xfrm>
            <a:off x="1524000" y="4773294"/>
            <a:ext cx="9144000" cy="1411749"/>
          </a:xfrm>
        </p:spPr>
        <p:txBody>
          <a:bodyPr>
            <a:normAutofit/>
          </a:bodyPr>
          <a:lstStyle/>
          <a:p>
            <a:r>
              <a:rPr kumimoji="1" lang="en-US" altLang="zh-TW" b="0" dirty="0">
                <a:latin typeface="Tahoma" charset="0"/>
                <a:ea typeface="Tahoma" charset="0"/>
                <a:cs typeface="Tahoma" charset="0"/>
              </a:rPr>
              <a:t>Presenter: Hong</a:t>
            </a:r>
            <a:r>
              <a:rPr kumimoji="1" lang="en-US" altLang="zh-TW" dirty="0">
                <a:latin typeface="Tahoma" charset="0"/>
                <a:ea typeface="Tahoma" charset="0"/>
                <a:cs typeface="Tahoma" charset="0"/>
              </a:rPr>
              <a:t>-Jing</a:t>
            </a:r>
            <a:r>
              <a:rPr kumimoji="1" lang="en-US" altLang="zh-TW" b="0" dirty="0">
                <a:latin typeface="Tahoma" charset="0"/>
                <a:ea typeface="Tahoma" charset="0"/>
                <a:cs typeface="Tahoma" charset="0"/>
              </a:rPr>
              <a:t> Lan</a:t>
            </a:r>
          </a:p>
          <a:p>
            <a:r>
              <a:rPr kumimoji="1" lang="en-US" altLang="zh-TW" b="0" dirty="0">
                <a:latin typeface="Tahoma" charset="0"/>
                <a:ea typeface="Tahoma" charset="0"/>
                <a:cs typeface="Tahoma" charset="0"/>
              </a:rPr>
              <a:t>Mail: </a:t>
            </a:r>
            <a:r>
              <a:rPr kumimoji="1" lang="en-US" altLang="zh-TW" b="0" dirty="0">
                <a:latin typeface="Tahoma" charset="0"/>
                <a:ea typeface="Tahoma" charset="0"/>
                <a:cs typeface="Tahoma" charset="0"/>
                <a:hlinkClick r:id="rId3"/>
              </a:rPr>
              <a:t>r12922134@ntu.edu.tw</a:t>
            </a:r>
            <a:endParaRPr kumimoji="1" lang="en-US" altLang="zh-TW" b="0" dirty="0">
              <a:latin typeface="Tahoma" charset="0"/>
              <a:ea typeface="Tahoma" charset="0"/>
              <a:cs typeface="Tahoma" charset="0"/>
            </a:endParaRPr>
          </a:p>
          <a:p>
            <a:r>
              <a:rPr kumimoji="1" lang="en-US" altLang="zh-TW" b="0" dirty="0">
                <a:latin typeface="Tahoma" charset="0"/>
                <a:ea typeface="Tahoma" charset="0"/>
                <a:cs typeface="Tahoma" charset="0"/>
              </a:rPr>
              <a:t>Phone: 0908013956</a:t>
            </a:r>
          </a:p>
          <a:p>
            <a:endParaRPr kumimoji="1" lang="en-US" altLang="zh-TW" sz="2800" b="0" dirty="0">
              <a:latin typeface="Tahoma" charset="0"/>
              <a:ea typeface="Tahoma" charset="0"/>
              <a:cs typeface="Tahoma" charset="0"/>
            </a:endParaRPr>
          </a:p>
        </p:txBody>
      </p:sp>
    </p:spTree>
    <p:extLst>
      <p:ext uri="{BB962C8B-B14F-4D97-AF65-F5344CB8AC3E}">
        <p14:creationId xmlns:p14="http://schemas.microsoft.com/office/powerpoint/2010/main" val="826168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7182487" y="2961663"/>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200" y="3756401"/>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Pose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Estimation</a:t>
            </a:r>
          </a:p>
        </p:txBody>
      </p:sp>
      <p:cxnSp>
        <p:nvCxnSpPr>
          <p:cNvPr id="15" name="直線箭頭接點 14"/>
          <p:cNvCxnSpPr>
            <a:cxnSpLocks/>
            <a:endCxn id="14" idx="3"/>
          </p:cNvCxnSpPr>
          <p:nvPr/>
        </p:nvCxnSpPr>
        <p:spPr>
          <a:xfrm flipH="1">
            <a:off x="2230582" y="4200901"/>
            <a:ext cx="495190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105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2776237" y="4867451"/>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520192" y="5741865"/>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Panoptic Segmentation </a:t>
            </a:r>
          </a:p>
        </p:txBody>
      </p:sp>
      <p:cxnSp>
        <p:nvCxnSpPr>
          <p:cNvPr id="15" name="直線箭頭接點 14"/>
          <p:cNvCxnSpPr>
            <a:cxnSpLocks/>
            <a:endCxn id="14" idx="3"/>
          </p:cNvCxnSpPr>
          <p:nvPr/>
        </p:nvCxnSpPr>
        <p:spPr>
          <a:xfrm flipH="1">
            <a:off x="2547574" y="6186365"/>
            <a:ext cx="22866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491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4979361" y="4867451"/>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748855" y="5603875"/>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Video Action Recognition </a:t>
            </a:r>
          </a:p>
        </p:txBody>
      </p:sp>
      <p:cxnSp>
        <p:nvCxnSpPr>
          <p:cNvPr id="15" name="直線箭頭接點 14"/>
          <p:cNvCxnSpPr>
            <a:cxnSpLocks/>
            <a:endCxn id="14" idx="3"/>
          </p:cNvCxnSpPr>
          <p:nvPr/>
        </p:nvCxnSpPr>
        <p:spPr>
          <a:xfrm flipH="1">
            <a:off x="2776237" y="6048375"/>
            <a:ext cx="220312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498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7182487" y="4867451"/>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748855" y="5603875"/>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Image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dirty="0">
                <a:latin typeface="Cambria Math" panose="02040503050406030204" pitchFamily="18" charset="0"/>
                <a:ea typeface="Cambria Math" panose="02040503050406030204" pitchFamily="18" charset="0"/>
              </a:rPr>
              <a:t>Captioning</a:t>
            </a:r>
            <a:endParaRPr lang="en-US" altLang="zh-TW" dirty="0"/>
          </a:p>
        </p:txBody>
      </p:sp>
      <p:cxnSp>
        <p:nvCxnSpPr>
          <p:cNvPr id="15" name="直線箭頭接點 14"/>
          <p:cNvCxnSpPr>
            <a:cxnSpLocks/>
            <a:endCxn id="14" idx="3"/>
          </p:cNvCxnSpPr>
          <p:nvPr/>
        </p:nvCxnSpPr>
        <p:spPr>
          <a:xfrm flipH="1">
            <a:off x="2776237" y="6048375"/>
            <a:ext cx="495190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460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598894" y="387531"/>
            <a:ext cx="10169433" cy="6470469"/>
          </a:xfrm>
        </p:spPr>
        <p:txBody>
          <a:bodyPr>
            <a:normAutofit fontScale="92500" lnSpcReduction="10000"/>
          </a:bodyPr>
          <a:lstStyle/>
          <a:p>
            <a:r>
              <a:rPr lang="en-US" altLang="zh-TW" dirty="0">
                <a:latin typeface="Cambria Math" panose="02040503050406030204" pitchFamily="18" charset="0"/>
                <a:ea typeface="Cambria Math" panose="02040503050406030204" pitchFamily="18" charset="0"/>
              </a:rPr>
              <a:t>6.1 Instance Recognition</a:t>
            </a:r>
          </a:p>
          <a:p>
            <a:r>
              <a:rPr lang="en-US" altLang="zh-TW" dirty="0">
                <a:latin typeface="Cambria Math" panose="02040503050406030204" pitchFamily="18" charset="0"/>
                <a:ea typeface="Cambria Math" panose="02040503050406030204" pitchFamily="18" charset="0"/>
              </a:rPr>
              <a:t>6.2 Image Classification</a:t>
            </a:r>
          </a:p>
          <a:p>
            <a:pPr lvl="1"/>
            <a:r>
              <a:rPr lang="en-US" altLang="zh-TW" dirty="0">
                <a:latin typeface="Cambria Math" panose="02040503050406030204" pitchFamily="18" charset="0"/>
                <a:ea typeface="Cambria Math" panose="02040503050406030204" pitchFamily="18" charset="0"/>
              </a:rPr>
              <a:t>6.2.1 Feature-based Methods</a:t>
            </a:r>
          </a:p>
          <a:p>
            <a:pPr lvl="1"/>
            <a:r>
              <a:rPr lang="en-US" altLang="zh-TW" dirty="0">
                <a:latin typeface="Cambria Math" panose="02040503050406030204" pitchFamily="18" charset="0"/>
                <a:ea typeface="Cambria Math" panose="02040503050406030204" pitchFamily="18" charset="0"/>
              </a:rPr>
              <a:t>6.2.2 Deep Networks</a:t>
            </a:r>
          </a:p>
          <a:p>
            <a:pPr lvl="1"/>
            <a:r>
              <a:rPr lang="en-US" altLang="zh-TW" dirty="0">
                <a:latin typeface="Cambria Math" panose="02040503050406030204" pitchFamily="18" charset="0"/>
                <a:ea typeface="Cambria Math" panose="02040503050406030204" pitchFamily="18" charset="0"/>
              </a:rPr>
              <a:t>6.2.3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Visual Similarity Search</a:t>
            </a:r>
          </a:p>
          <a:p>
            <a:pPr lvl="1"/>
            <a:r>
              <a:rPr lang="en-US" altLang="zh-TW" dirty="0">
                <a:latin typeface="Cambria Math" panose="02040503050406030204" pitchFamily="18" charset="0"/>
                <a:ea typeface="Cambria Math" panose="02040503050406030204" pitchFamily="18" charset="0"/>
              </a:rPr>
              <a:t>6.2.4 Face Recognition</a:t>
            </a:r>
          </a:p>
          <a:p>
            <a:r>
              <a:rPr lang="en-US" altLang="zh-TW" dirty="0">
                <a:latin typeface="Cambria Math" panose="02040503050406030204" pitchFamily="18" charset="0"/>
                <a:ea typeface="Cambria Math" panose="02040503050406030204" pitchFamily="18" charset="0"/>
              </a:rPr>
              <a:t>6.3 Object Detection</a:t>
            </a:r>
          </a:p>
          <a:p>
            <a:pPr lvl="1"/>
            <a:r>
              <a:rPr lang="en-US" altLang="zh-TW" dirty="0">
                <a:latin typeface="Cambria Math" panose="02040503050406030204" pitchFamily="18" charset="0"/>
                <a:ea typeface="Cambria Math" panose="02040503050406030204" pitchFamily="18" charset="0"/>
              </a:rPr>
              <a:t>6.3.1 Face Detection</a:t>
            </a:r>
          </a:p>
          <a:p>
            <a:pPr lvl="1"/>
            <a:r>
              <a:rPr lang="en-US" altLang="zh-TW" dirty="0">
                <a:latin typeface="Cambria Math" panose="02040503050406030204" pitchFamily="18" charset="0"/>
                <a:ea typeface="Cambria Math" panose="02040503050406030204" pitchFamily="18" charset="0"/>
              </a:rPr>
              <a:t>6.3.2 Pedestrian Detection</a:t>
            </a:r>
          </a:p>
          <a:p>
            <a:pPr lvl="1"/>
            <a:r>
              <a:rPr lang="en-US" altLang="zh-TW" dirty="0">
                <a:latin typeface="Cambria Math" panose="02040503050406030204" pitchFamily="18" charset="0"/>
                <a:ea typeface="Cambria Math" panose="02040503050406030204" pitchFamily="18" charset="0"/>
              </a:rPr>
              <a:t>6.3.3 General Object Detection</a:t>
            </a:r>
          </a:p>
          <a:p>
            <a:r>
              <a:rPr lang="en-US" altLang="zh-TW" dirty="0">
                <a:latin typeface="Cambria Math" panose="02040503050406030204" pitchFamily="18" charset="0"/>
                <a:ea typeface="Cambria Math" panose="02040503050406030204" pitchFamily="18" charset="0"/>
              </a:rPr>
              <a:t>6.4 Semantic Segmentation</a:t>
            </a:r>
          </a:p>
          <a:p>
            <a:pPr lvl="1"/>
            <a:r>
              <a:rPr lang="en-US" altLang="zh-TW" dirty="0">
                <a:latin typeface="Cambria Math" panose="02040503050406030204" pitchFamily="18" charset="0"/>
                <a:ea typeface="Cambria Math" panose="02040503050406030204" pitchFamily="18" charset="0"/>
              </a:rPr>
              <a:t>6.4.1</a:t>
            </a:r>
            <a:r>
              <a:rPr lang="zh-TW" altLang="en-US" dirty="0">
                <a:latin typeface="Cambria Math" panose="02040503050406030204" pitchFamily="18" charset="0"/>
                <a:ea typeface="Cambria Math" panose="02040503050406030204" pitchFamily="18" charset="0"/>
              </a:rPr>
              <a:t>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Medical Image Segmentation</a:t>
            </a:r>
          </a:p>
          <a:p>
            <a:pPr lvl="1"/>
            <a:r>
              <a:rPr lang="en-US" altLang="zh-TW" dirty="0">
                <a:latin typeface="Cambria Math" panose="02040503050406030204" pitchFamily="18" charset="0"/>
                <a:ea typeface="Cambria Math" panose="02040503050406030204" pitchFamily="18" charset="0"/>
              </a:rPr>
              <a:t>6.4.2 Instance Segmentation</a:t>
            </a:r>
          </a:p>
          <a:p>
            <a:pPr lvl="1"/>
            <a:r>
              <a:rPr lang="en-US" altLang="zh-TW" dirty="0">
                <a:latin typeface="Cambria Math" panose="02040503050406030204" pitchFamily="18" charset="0"/>
                <a:ea typeface="Cambria Math" panose="02040503050406030204" pitchFamily="18" charset="0"/>
              </a:rPr>
              <a:t>6.4.3 Panoptic Segmentation</a:t>
            </a:r>
          </a:p>
          <a:p>
            <a:pPr lvl="1"/>
            <a:r>
              <a:rPr lang="en-US" altLang="zh-TW" dirty="0">
                <a:latin typeface="Cambria Math" panose="02040503050406030204" pitchFamily="18" charset="0"/>
                <a:ea typeface="Cambria Math" panose="02040503050406030204" pitchFamily="18" charset="0"/>
              </a:rPr>
              <a:t>6.4.4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Intelligent Photo Editing</a:t>
            </a:r>
          </a:p>
          <a:p>
            <a:pPr lvl="1"/>
            <a:r>
              <a:rPr lang="en-US" altLang="zh-TW" dirty="0">
                <a:latin typeface="Cambria Math" panose="02040503050406030204" pitchFamily="18" charset="0"/>
                <a:ea typeface="Cambria Math" panose="02040503050406030204" pitchFamily="18" charset="0"/>
              </a:rPr>
              <a:t>6.4.5 Pose Estimation</a:t>
            </a:r>
          </a:p>
          <a:p>
            <a:r>
              <a:rPr lang="en-US" altLang="zh-TW" dirty="0">
                <a:latin typeface="Cambria Math" panose="02040503050406030204" pitchFamily="18" charset="0"/>
                <a:ea typeface="Cambria Math" panose="02040503050406030204" pitchFamily="18" charset="0"/>
              </a:rPr>
              <a:t>6.5 Video Understanding</a:t>
            </a:r>
          </a:p>
          <a:p>
            <a:r>
              <a:rPr lang="en-US" altLang="zh-TW" dirty="0">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3557763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598894" y="387531"/>
            <a:ext cx="10169433" cy="6470469"/>
          </a:xfrm>
        </p:spPr>
        <p:txBody>
          <a:bodyPr>
            <a:normAutofit fontScale="92500" lnSpcReduction="10000"/>
          </a:bodyPr>
          <a:lstStyle/>
          <a:p>
            <a:r>
              <a:rPr lang="en-US" altLang="zh-TW" dirty="0">
                <a:latin typeface="Cambria Math" panose="02040503050406030204" pitchFamily="18" charset="0"/>
                <a:ea typeface="Cambria Math" panose="02040503050406030204" pitchFamily="18" charset="0"/>
              </a:rPr>
              <a:t>6.1 Instance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6.2 Image Classification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6.2.1 Feature-based Methods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6.2.2 Deep Networks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6.2.3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Visual Similarity Search</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6.2.4 Face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6.3 Object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6.3.1 Face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6.3.2 Pedestrian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6.3.3 General Object Detection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6.4 Semantic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6.4.1</a:t>
            </a:r>
            <a:r>
              <a:rPr lang="zh-TW" altLang="en-US" dirty="0">
                <a:solidFill>
                  <a:schemeClr val="bg1">
                    <a:lumMod val="65000"/>
                  </a:schemeClr>
                </a:solidFill>
                <a:latin typeface="Cambria Math" panose="02040503050406030204" pitchFamily="18" charset="0"/>
                <a:ea typeface="Cambria Math" panose="02040503050406030204" pitchFamily="18" charset="0"/>
              </a:rPr>
              <a:t>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Medical Image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6.4.2 Instance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6.4.3 Panoptic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6.4.4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Intelligent Photo Editing</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6.4.5 Pose Estimation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6.5 Video Understanding</a:t>
            </a:r>
          </a:p>
          <a:p>
            <a:r>
              <a:rPr lang="en-US" altLang="zh-TW" dirty="0">
                <a:solidFill>
                  <a:schemeClr val="bg1">
                    <a:lumMod val="65000"/>
                  </a:schemeClr>
                </a:solidFill>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1210906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10" name="矩形 9"/>
          <p:cNvSpPr/>
          <p:nvPr/>
        </p:nvSpPr>
        <p:spPr>
          <a:xfrm>
            <a:off x="4979361" y="1067123"/>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200" y="2280298"/>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a:latin typeface="Times New Roman" charset="0"/>
                <a:ea typeface="Times New Roman" charset="0"/>
                <a:cs typeface="Times New Roman" charset="0"/>
              </a:rPr>
              <a:t>Instance </a:t>
            </a:r>
            <a:r>
              <a:rPr kumimoji="1" lang="en-US" altLang="zh-TW" dirty="0">
                <a:latin typeface="Times New Roman" charset="0"/>
                <a:ea typeface="Times New Roman" charset="0"/>
                <a:cs typeface="Times New Roman" charset="0"/>
              </a:rPr>
              <a:t>recognition</a:t>
            </a:r>
            <a:endParaRPr kumimoji="1" lang="zh-TW" altLang="en-US" dirty="0">
              <a:latin typeface="Times New Roman" charset="0"/>
              <a:ea typeface="Times New Roman" charset="0"/>
              <a:cs typeface="Times New Roman" charset="0"/>
            </a:endParaRPr>
          </a:p>
        </p:txBody>
      </p:sp>
      <p:cxnSp>
        <p:nvCxnSpPr>
          <p:cNvPr id="15" name="直線箭頭接點 14"/>
          <p:cNvCxnSpPr>
            <a:cxnSpLocks/>
            <a:endCxn id="14" idx="3"/>
          </p:cNvCxnSpPr>
          <p:nvPr/>
        </p:nvCxnSpPr>
        <p:spPr>
          <a:xfrm flipH="1">
            <a:off x="2230582" y="2724798"/>
            <a:ext cx="27487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圖片 15"/>
          <p:cNvPicPr>
            <a:picLocks noChangeAspect="1"/>
          </p:cNvPicPr>
          <p:nvPr/>
        </p:nvPicPr>
        <p:blipFill>
          <a:blip r:embed="rId4"/>
          <a:stretch>
            <a:fillRect/>
          </a:stretch>
        </p:blipFill>
        <p:spPr>
          <a:xfrm>
            <a:off x="6746514" y="2526882"/>
            <a:ext cx="5194710" cy="4151595"/>
          </a:xfrm>
          <a:prstGeom prst="rect">
            <a:avLst/>
          </a:prstGeom>
          <a:ln>
            <a:solidFill>
              <a:srgbClr val="FF0000"/>
            </a:solidFill>
          </a:ln>
        </p:spPr>
      </p:pic>
      <p:sp>
        <p:nvSpPr>
          <p:cNvPr id="11" name="標題 1">
            <a:extLst>
              <a:ext uri="{FF2B5EF4-FFF2-40B4-BE49-F238E27FC236}">
                <a16:creationId xmlns:a16="http://schemas.microsoft.com/office/drawing/2014/main" id="{A11050B9-B0A3-46B5-8557-E9303E407BF8}"/>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6.1 Instance Recognition</a:t>
            </a:r>
            <a:endParaRPr kumimoji="1" lang="zh-TW" altLang="en-US" sz="4000" b="1" dirty="0">
              <a:latin typeface="Cambria Math" panose="02040503050406030204" pitchFamily="18" charset="0"/>
              <a:ea typeface="Times New Roman" charset="0"/>
              <a:cs typeface="Times New Roman" charset="0"/>
            </a:endParaRPr>
          </a:p>
        </p:txBody>
      </p:sp>
    </p:spTree>
    <p:extLst>
      <p:ext uri="{BB962C8B-B14F-4D97-AF65-F5344CB8AC3E}">
        <p14:creationId xmlns:p14="http://schemas.microsoft.com/office/powerpoint/2010/main" val="3269913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標題 1">
            <a:extLst>
              <a:ext uri="{FF2B5EF4-FFF2-40B4-BE49-F238E27FC236}">
                <a16:creationId xmlns:a16="http://schemas.microsoft.com/office/drawing/2014/main" id="{D2E94F0A-A3F6-4AAA-9B99-C7D69CADA859}"/>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6.1 Instance Recognition</a:t>
            </a:r>
            <a:endParaRPr kumimoji="1" lang="zh-TW" altLang="en-US" sz="4000" b="1"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838200" y="1445480"/>
            <a:ext cx="10515600" cy="4924497"/>
          </a:xfrm>
        </p:spPr>
        <p:txBody>
          <a:bodyPr>
            <a:normAutofit/>
          </a:bodyPr>
          <a:lstStyle/>
          <a:p>
            <a:r>
              <a:rPr lang="en-US" altLang="zh-TW" sz="2400" dirty="0">
                <a:latin typeface="Cambria Math" panose="02040503050406030204" pitchFamily="18" charset="0"/>
                <a:ea typeface="Cambria Math" panose="02040503050406030204" pitchFamily="18" charset="0"/>
              </a:rPr>
              <a:t>Geometric Alignment</a:t>
            </a:r>
          </a:p>
          <a:p>
            <a:pPr lvl="1"/>
            <a:r>
              <a:rPr lang="en-US" altLang="zh-TW" sz="2000" dirty="0">
                <a:latin typeface="Cambria Math" panose="02040503050406030204" pitchFamily="18" charset="0"/>
                <a:ea typeface="Cambria Math" panose="02040503050406030204" pitchFamily="18" charset="0"/>
              </a:rPr>
              <a:t>Extracts a set of interest points in each database image.</a:t>
            </a:r>
          </a:p>
          <a:p>
            <a:pPr lvl="1"/>
            <a:r>
              <a:rPr lang="en-US" altLang="zh-TW" sz="2000" dirty="0">
                <a:ea typeface="Cambria Math" panose="02040503050406030204" pitchFamily="18" charset="0"/>
              </a:rPr>
              <a:t>S</a:t>
            </a:r>
            <a:r>
              <a:rPr lang="en-US" altLang="zh-TW" sz="2000" dirty="0">
                <a:latin typeface="Cambria Math" panose="02040503050406030204" pitchFamily="18" charset="0"/>
                <a:ea typeface="Cambria Math" panose="02040503050406030204" pitchFamily="18" charset="0"/>
              </a:rPr>
              <a:t>tores the </a:t>
            </a:r>
            <a:r>
              <a:rPr lang="en-US" altLang="zh-TW" sz="2000" b="1" dirty="0">
                <a:latin typeface="Cambria Math" panose="02040503050406030204" pitchFamily="18" charset="0"/>
                <a:ea typeface="Cambria Math" panose="02040503050406030204" pitchFamily="18" charset="0"/>
              </a:rPr>
              <a:t>associated descriptors </a:t>
            </a:r>
            <a:r>
              <a:rPr lang="en-US" altLang="zh-TW" sz="2000" dirty="0">
                <a:latin typeface="Cambria Math" panose="02040503050406030204" pitchFamily="18" charset="0"/>
                <a:ea typeface="Cambria Math" panose="02040503050406030204" pitchFamily="18" charset="0"/>
              </a:rPr>
              <a:t>and </a:t>
            </a:r>
            <a:r>
              <a:rPr lang="en-US" altLang="zh-TW" sz="2000" b="1" dirty="0">
                <a:latin typeface="Cambria Math" panose="02040503050406030204" pitchFamily="18" charset="0"/>
                <a:ea typeface="Cambria Math" panose="02040503050406030204" pitchFamily="18" charset="0"/>
              </a:rPr>
              <a:t>original positions </a:t>
            </a:r>
            <a:r>
              <a:rPr lang="en-US" altLang="zh-TW" sz="2000" dirty="0">
                <a:latin typeface="Cambria Math" panose="02040503050406030204" pitchFamily="18" charset="0"/>
                <a:ea typeface="Cambria Math" panose="02040503050406030204" pitchFamily="18" charset="0"/>
              </a:rPr>
              <a:t>in an indexing structure. </a:t>
            </a:r>
          </a:p>
          <a:p>
            <a:pPr marL="457200" lvl="1" indent="0">
              <a:buNone/>
            </a:pPr>
            <a:r>
              <a:rPr lang="en-US" altLang="zh-TW" sz="2000" dirty="0">
                <a:latin typeface="Cambria Math" panose="02040503050406030204" pitchFamily="18" charset="0"/>
                <a:ea typeface="Cambria Math" panose="02040503050406030204" pitchFamily="18" charset="0"/>
              </a:rPr>
              <a:t>	(e.g. search tree)</a:t>
            </a:r>
          </a:p>
          <a:p>
            <a:pPr lvl="1"/>
            <a:r>
              <a:rPr lang="en-US" altLang="zh-TW" sz="2000" dirty="0">
                <a:latin typeface="Cambria Math" panose="02040503050406030204" pitchFamily="18" charset="0"/>
                <a:ea typeface="Cambria Math" panose="02040503050406030204" pitchFamily="18" charset="0"/>
              </a:rPr>
              <a:t>At recognition time, features are extracted from the new image and compared against the stored object features.</a:t>
            </a:r>
          </a:p>
        </p:txBody>
      </p:sp>
      <p:pic>
        <p:nvPicPr>
          <p:cNvPr id="22" name="圖片 21">
            <a:extLst>
              <a:ext uri="{FF2B5EF4-FFF2-40B4-BE49-F238E27FC236}">
                <a16:creationId xmlns:a16="http://schemas.microsoft.com/office/drawing/2014/main" id="{06DD4470-BDB8-4349-A1BE-CB05A2129F65}"/>
              </a:ext>
            </a:extLst>
          </p:cNvPr>
          <p:cNvPicPr>
            <a:picLocks noChangeAspect="1"/>
          </p:cNvPicPr>
          <p:nvPr/>
        </p:nvPicPr>
        <p:blipFill rotWithShape="1">
          <a:blip r:embed="rId3"/>
          <a:srcRect t="4482"/>
          <a:stretch/>
        </p:blipFill>
        <p:spPr>
          <a:xfrm>
            <a:off x="2538359" y="3925824"/>
            <a:ext cx="7505700" cy="2665743"/>
          </a:xfrm>
          <a:prstGeom prst="rect">
            <a:avLst/>
          </a:prstGeom>
        </p:spPr>
      </p:pic>
      <p:sp>
        <p:nvSpPr>
          <p:cNvPr id="23" name="文字方塊 22">
            <a:extLst>
              <a:ext uri="{FF2B5EF4-FFF2-40B4-BE49-F238E27FC236}">
                <a16:creationId xmlns:a16="http://schemas.microsoft.com/office/drawing/2014/main" id="{90C7F667-F3CA-4231-A326-BBA2B458B5FA}"/>
              </a:ext>
            </a:extLst>
          </p:cNvPr>
          <p:cNvSpPr txBox="1"/>
          <p:nvPr/>
        </p:nvSpPr>
        <p:spPr>
          <a:xfrm>
            <a:off x="2538359" y="6506529"/>
            <a:ext cx="6801492" cy="369332"/>
          </a:xfrm>
          <a:prstGeom prst="rect">
            <a:avLst/>
          </a:prstGeom>
          <a:noFill/>
        </p:spPr>
        <p:txBody>
          <a:bodyPr wrap="square" rtlCol="0">
            <a:spAutoFit/>
          </a:bodyPr>
          <a:lstStyle/>
          <a:p>
            <a:r>
              <a:rPr lang="en-US" altLang="zh-TW" dirty="0">
                <a:latin typeface="Cambria Math" panose="02040503050406030204" pitchFamily="18" charset="0"/>
                <a:ea typeface="Cambria Math" panose="02040503050406030204" pitchFamily="18" charset="0"/>
              </a:rPr>
              <a:t>Recognizing objects in a cluttered scene.</a:t>
            </a:r>
            <a:endParaRPr lang="zh-TW" altLang="en-US" dirty="0">
              <a:latin typeface="Cambria Math" panose="02040503050406030204" pitchFamily="18" charset="0"/>
            </a:endParaRPr>
          </a:p>
        </p:txBody>
      </p:sp>
    </p:spTree>
    <p:extLst>
      <p:ext uri="{BB962C8B-B14F-4D97-AF65-F5344CB8AC3E}">
        <p14:creationId xmlns:p14="http://schemas.microsoft.com/office/powerpoint/2010/main" val="2091284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標題 1">
            <a:extLst>
              <a:ext uri="{FF2B5EF4-FFF2-40B4-BE49-F238E27FC236}">
                <a16:creationId xmlns:a16="http://schemas.microsoft.com/office/drawing/2014/main" id="{D2E94F0A-A3F6-4AAA-9B99-C7D69CADA859}"/>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6.1 Instance Recognition</a:t>
            </a:r>
            <a:endParaRPr kumimoji="1" lang="zh-TW" altLang="en-US" sz="4000" b="1"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838200" y="1445480"/>
            <a:ext cx="10515600" cy="4924497"/>
          </a:xfrm>
        </p:spPr>
        <p:txBody>
          <a:bodyPr>
            <a:normAutofit/>
          </a:bodyPr>
          <a:lstStyle/>
          <a:p>
            <a:r>
              <a:rPr lang="en-US" altLang="zh-TW" sz="2400" dirty="0">
                <a:latin typeface="Cambria Math" panose="02040503050406030204" pitchFamily="18" charset="0"/>
                <a:ea typeface="Cambria Math" panose="02040503050406030204" pitchFamily="18" charset="0"/>
              </a:rPr>
              <a:t>Match Verification</a:t>
            </a:r>
          </a:p>
          <a:p>
            <a:pPr lvl="1"/>
            <a:r>
              <a:rPr lang="en-US" altLang="zh-TW" sz="2000" dirty="0">
                <a:latin typeface="Cambria Math" panose="02040503050406030204" pitchFamily="18" charset="0"/>
                <a:ea typeface="Cambria Math" panose="02040503050406030204" pitchFamily="18" charset="0"/>
              </a:rPr>
              <a:t>When a sufficient number of matching features (three or more) are found for a given object, the system then invokes a </a:t>
            </a:r>
            <a:r>
              <a:rPr lang="en-US" altLang="zh-TW" sz="2000" i="1" dirty="0">
                <a:latin typeface="Cambria Math" panose="02040503050406030204" pitchFamily="18" charset="0"/>
                <a:ea typeface="Cambria Math" panose="02040503050406030204" pitchFamily="18" charset="0"/>
              </a:rPr>
              <a:t>match verification </a:t>
            </a:r>
            <a:r>
              <a:rPr lang="en-US" altLang="zh-TW" sz="2000" dirty="0">
                <a:latin typeface="Cambria Math" panose="02040503050406030204" pitchFamily="18" charset="0"/>
                <a:ea typeface="Cambria Math" panose="02040503050406030204" pitchFamily="18" charset="0"/>
              </a:rPr>
              <a:t>stage.</a:t>
            </a:r>
          </a:p>
          <a:p>
            <a:pPr lvl="1"/>
            <a:endParaRPr lang="en-US" altLang="zh-TW" sz="2000" dirty="0">
              <a:latin typeface="Cambria Math" panose="02040503050406030204" pitchFamily="18" charset="0"/>
              <a:ea typeface="Cambria Math" panose="02040503050406030204" pitchFamily="18" charset="0"/>
            </a:endParaRPr>
          </a:p>
          <a:p>
            <a:pPr lvl="1"/>
            <a:r>
              <a:rPr lang="en-US" altLang="zh-TW" sz="2000" dirty="0">
                <a:latin typeface="Cambria Math" panose="02040503050406030204" pitchFamily="18" charset="0"/>
                <a:ea typeface="Cambria Math" panose="02040503050406030204" pitchFamily="18" charset="0"/>
              </a:rPr>
              <a:t>Determine whether the spatial arrangement of matching features is consistent with those in the database image.</a:t>
            </a:r>
          </a:p>
        </p:txBody>
      </p:sp>
      <p:pic>
        <p:nvPicPr>
          <p:cNvPr id="22" name="圖片 21">
            <a:extLst>
              <a:ext uri="{FF2B5EF4-FFF2-40B4-BE49-F238E27FC236}">
                <a16:creationId xmlns:a16="http://schemas.microsoft.com/office/drawing/2014/main" id="{06DD4470-BDB8-4349-A1BE-CB05A2129F65}"/>
              </a:ext>
            </a:extLst>
          </p:cNvPr>
          <p:cNvPicPr>
            <a:picLocks noChangeAspect="1"/>
          </p:cNvPicPr>
          <p:nvPr/>
        </p:nvPicPr>
        <p:blipFill>
          <a:blip r:embed="rId3"/>
          <a:stretch>
            <a:fillRect/>
          </a:stretch>
        </p:blipFill>
        <p:spPr>
          <a:xfrm>
            <a:off x="2538359" y="3800742"/>
            <a:ext cx="7505700" cy="2790825"/>
          </a:xfrm>
          <a:prstGeom prst="rect">
            <a:avLst/>
          </a:prstGeom>
        </p:spPr>
      </p:pic>
      <p:sp>
        <p:nvSpPr>
          <p:cNvPr id="23" name="文字方塊 22">
            <a:extLst>
              <a:ext uri="{FF2B5EF4-FFF2-40B4-BE49-F238E27FC236}">
                <a16:creationId xmlns:a16="http://schemas.microsoft.com/office/drawing/2014/main" id="{90C7F667-F3CA-4231-A326-BBA2B458B5FA}"/>
              </a:ext>
            </a:extLst>
          </p:cNvPr>
          <p:cNvSpPr txBox="1"/>
          <p:nvPr/>
        </p:nvSpPr>
        <p:spPr>
          <a:xfrm>
            <a:off x="2626760" y="6443825"/>
            <a:ext cx="6801492" cy="369332"/>
          </a:xfrm>
          <a:prstGeom prst="rect">
            <a:avLst/>
          </a:prstGeom>
          <a:noFill/>
        </p:spPr>
        <p:txBody>
          <a:bodyPr wrap="square" rtlCol="0">
            <a:spAutoFit/>
          </a:bodyPr>
          <a:lstStyle/>
          <a:p>
            <a:r>
              <a:rPr lang="en-US" altLang="zh-TW" dirty="0">
                <a:latin typeface="Cambria Math" panose="02040503050406030204" pitchFamily="18" charset="0"/>
                <a:ea typeface="Cambria Math" panose="02040503050406030204" pitchFamily="18" charset="0"/>
              </a:rPr>
              <a:t>Recognizing objects in a cluttered scene.</a:t>
            </a:r>
            <a:endParaRPr lang="zh-TW" altLang="en-US" dirty="0">
              <a:latin typeface="Cambria Math" panose="02040503050406030204" pitchFamily="18" charset="0"/>
            </a:endParaRPr>
          </a:p>
        </p:txBody>
      </p:sp>
    </p:spTree>
    <p:extLst>
      <p:ext uri="{BB962C8B-B14F-4D97-AF65-F5344CB8AC3E}">
        <p14:creationId xmlns:p14="http://schemas.microsoft.com/office/powerpoint/2010/main" val="1875495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標題 1">
            <a:extLst>
              <a:ext uri="{FF2B5EF4-FFF2-40B4-BE49-F238E27FC236}">
                <a16:creationId xmlns:a16="http://schemas.microsoft.com/office/drawing/2014/main" id="{D2E94F0A-A3F6-4AAA-9B99-C7D69CADA859}"/>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6.1 Instance Recognition</a:t>
            </a:r>
            <a:endParaRPr kumimoji="1" lang="zh-TW" altLang="en-US" sz="4000" b="1"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838200" y="1445480"/>
            <a:ext cx="10515600" cy="4924497"/>
          </a:xfrm>
        </p:spPr>
        <p:txBody>
          <a:bodyPr>
            <a:normAutofit/>
          </a:bodyPr>
          <a:lstStyle/>
          <a:p>
            <a:r>
              <a:rPr lang="en-US" altLang="zh-TW" sz="2400" dirty="0">
                <a:latin typeface="Cambria Math" panose="02040503050406030204" pitchFamily="18" charset="0"/>
                <a:ea typeface="Cambria Math" panose="02040503050406030204" pitchFamily="18" charset="0"/>
              </a:rPr>
              <a:t>Hough Transform (</a:t>
            </a:r>
            <a:r>
              <a:rPr lang="en-US" altLang="zh-TW" sz="2400" dirty="0">
                <a:solidFill>
                  <a:schemeClr val="accent1">
                    <a:lumMod val="75000"/>
                  </a:schemeClr>
                </a:solidFill>
                <a:latin typeface="Cambria Math" panose="02040503050406030204" pitchFamily="18" charset="0"/>
                <a:ea typeface="Cambria Math" panose="02040503050406030204" pitchFamily="18" charset="0"/>
              </a:rPr>
              <a:t>Section 7.4.2</a:t>
            </a:r>
            <a:r>
              <a:rPr lang="en-US" altLang="zh-TW" sz="2400" dirty="0">
                <a:latin typeface="Cambria Math" panose="02040503050406030204" pitchFamily="18" charset="0"/>
                <a:ea typeface="Cambria Math" panose="02040503050406030204" pitchFamily="18" charset="0"/>
              </a:rPr>
              <a:t>) </a:t>
            </a:r>
          </a:p>
          <a:p>
            <a:pPr lvl="1"/>
            <a:r>
              <a:rPr lang="en-US" altLang="zh-TW" sz="2000" dirty="0">
                <a:latin typeface="Cambria Math" panose="02040503050406030204" pitchFamily="18" charset="0"/>
                <a:ea typeface="Cambria Math" panose="02040503050406030204" pitchFamily="18" charset="0"/>
              </a:rPr>
              <a:t>Accumulate votes for likely geometric transformations. </a:t>
            </a:r>
          </a:p>
          <a:p>
            <a:pPr lvl="1"/>
            <a:endParaRPr lang="en-US" altLang="zh-TW" sz="2000" dirty="0">
              <a:latin typeface="Cambria Math" panose="02040503050406030204" pitchFamily="18" charset="0"/>
              <a:ea typeface="Cambria Math" panose="02040503050406030204" pitchFamily="18" charset="0"/>
            </a:endParaRPr>
          </a:p>
          <a:p>
            <a:pPr lvl="1"/>
            <a:r>
              <a:rPr lang="en-US" altLang="zh-TW" sz="2000" dirty="0">
                <a:latin typeface="Cambria Math" panose="02040503050406030204" pitchFamily="18" charset="0"/>
                <a:ea typeface="Cambria Math" panose="02040503050406030204" pitchFamily="18" charset="0"/>
              </a:rPr>
              <a:t>Use</a:t>
            </a:r>
            <a:r>
              <a:rPr lang="en-US" altLang="zh-TW" sz="2000" b="1" dirty="0">
                <a:latin typeface="Cambria Math" panose="02040503050406030204" pitchFamily="18" charset="0"/>
                <a:ea typeface="Cambria Math" panose="02040503050406030204" pitchFamily="18" charset="0"/>
              </a:rPr>
              <a:t> affine transformation</a:t>
            </a:r>
            <a:r>
              <a:rPr lang="en-US" altLang="zh-TW" sz="2000" dirty="0">
                <a:latin typeface="Cambria Math" panose="02040503050406030204" pitchFamily="18" charset="0"/>
                <a:ea typeface="Cambria Math" panose="02040503050406030204" pitchFamily="18" charset="0"/>
              </a:rPr>
              <a:t> between the database object and the collection of scene features.</a:t>
            </a:r>
          </a:p>
          <a:p>
            <a:pPr lvl="1"/>
            <a:endParaRPr lang="en-US" altLang="zh-TW" sz="2000" dirty="0">
              <a:latin typeface="Cambria Math" panose="02040503050406030204" pitchFamily="18" charset="0"/>
              <a:ea typeface="Cambria Math" panose="02040503050406030204" pitchFamily="18" charset="0"/>
            </a:endParaRPr>
          </a:p>
          <a:p>
            <a:pPr lvl="1"/>
            <a:r>
              <a:rPr lang="en-US" altLang="zh-TW" sz="2000" dirty="0">
                <a:latin typeface="Cambria Math" panose="02040503050406030204" pitchFamily="18" charset="0"/>
                <a:ea typeface="Cambria Math" panose="02040503050406030204" pitchFamily="18" charset="0"/>
              </a:rPr>
              <a:t>Works well for objects that are mostly </a:t>
            </a:r>
            <a:r>
              <a:rPr lang="en-US" altLang="zh-TW" sz="2000" b="1" dirty="0">
                <a:latin typeface="Cambria Math" panose="02040503050406030204" pitchFamily="18" charset="0"/>
                <a:ea typeface="Cambria Math" panose="02040503050406030204" pitchFamily="18" charset="0"/>
              </a:rPr>
              <a:t>planar</a:t>
            </a:r>
            <a:r>
              <a:rPr lang="en-US" altLang="zh-TW" sz="2000" dirty="0">
                <a:latin typeface="Cambria Math" panose="02040503050406030204" pitchFamily="18" charset="0"/>
                <a:ea typeface="Cambria Math" panose="02040503050406030204" pitchFamily="18" charset="0"/>
              </a:rPr>
              <a:t>.</a:t>
            </a:r>
          </a:p>
        </p:txBody>
      </p:sp>
    </p:spTree>
    <p:extLst>
      <p:ext uri="{BB962C8B-B14F-4D97-AF65-F5344CB8AC3E}">
        <p14:creationId xmlns:p14="http://schemas.microsoft.com/office/powerpoint/2010/main" val="4153712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4">
            <a:extLst>
              <a:ext uri="{FF2B5EF4-FFF2-40B4-BE49-F238E27FC236}">
                <a16:creationId xmlns:a16="http://schemas.microsoft.com/office/drawing/2014/main" id="{63B72A4C-19E2-454B-82B7-A07CF37CD559}"/>
              </a:ext>
            </a:extLst>
          </p:cNvPr>
          <p:cNvSpPr>
            <a:spLocks noGrp="1"/>
          </p:cNvSpPr>
          <p:nvPr>
            <p:ph type="title"/>
          </p:nvPr>
        </p:nvSpPr>
        <p:spPr/>
        <p:txBody>
          <a:bodyPr/>
          <a:lstStyle/>
          <a:p>
            <a:pPr algn="ctr"/>
            <a:r>
              <a:rPr lang="en-US" altLang="zh-TW" b="1" dirty="0">
                <a:latin typeface="Cambria Math" panose="02040503050406030204" pitchFamily="18" charset="0"/>
                <a:ea typeface="Cambria Math" panose="02040503050406030204" pitchFamily="18" charset="0"/>
              </a:rPr>
              <a:t>Chapter 6 </a:t>
            </a:r>
            <a:br>
              <a:rPr lang="en-US" altLang="zh-TW" b="1" dirty="0">
                <a:latin typeface="Cambria Math" panose="02040503050406030204" pitchFamily="18" charset="0"/>
                <a:ea typeface="Cambria Math" panose="02040503050406030204" pitchFamily="18" charset="0"/>
              </a:rPr>
            </a:br>
            <a:r>
              <a:rPr lang="en-US" altLang="zh-TW" b="1" dirty="0">
                <a:latin typeface="Cambria Math" panose="02040503050406030204" pitchFamily="18" charset="0"/>
                <a:ea typeface="Cambria Math" panose="02040503050406030204" pitchFamily="18" charset="0"/>
              </a:rPr>
              <a:t>Recognition</a:t>
            </a:r>
            <a:endParaRPr lang="zh-TW" altLang="en-US" b="1" dirty="0">
              <a:latin typeface="Cambria Math" panose="02040503050406030204" pitchFamily="18" charset="0"/>
            </a:endParaRPr>
          </a:p>
        </p:txBody>
      </p:sp>
      <p:sp>
        <p:nvSpPr>
          <p:cNvPr id="7" name="內容版面配置區 5">
            <a:extLst>
              <a:ext uri="{FF2B5EF4-FFF2-40B4-BE49-F238E27FC236}">
                <a16:creationId xmlns:a16="http://schemas.microsoft.com/office/drawing/2014/main" id="{7AAF66CF-5CA9-4C75-B799-1C2B5D86C517}"/>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zh-TW" dirty="0">
                <a:latin typeface="Cambria Math" panose="02040503050406030204" pitchFamily="18" charset="0"/>
                <a:ea typeface="Cambria Math" panose="02040503050406030204" pitchFamily="18" charset="0"/>
              </a:rPr>
              <a:t>6.1 Instance Recognition</a:t>
            </a:r>
          </a:p>
          <a:p>
            <a:r>
              <a:rPr lang="en-US" altLang="zh-TW" dirty="0">
                <a:latin typeface="Cambria Math" panose="02040503050406030204" pitchFamily="18" charset="0"/>
                <a:ea typeface="Cambria Math" panose="02040503050406030204" pitchFamily="18" charset="0"/>
              </a:rPr>
              <a:t>6.2 Image Classification</a:t>
            </a:r>
          </a:p>
          <a:p>
            <a:r>
              <a:rPr lang="en-US" altLang="zh-TW" dirty="0">
                <a:latin typeface="Cambria Math" panose="02040503050406030204" pitchFamily="18" charset="0"/>
                <a:ea typeface="Cambria Math" panose="02040503050406030204" pitchFamily="18" charset="0"/>
              </a:rPr>
              <a:t>6.3 Object Detection</a:t>
            </a:r>
          </a:p>
          <a:p>
            <a:r>
              <a:rPr lang="en-US" altLang="zh-TW" dirty="0">
                <a:latin typeface="Cambria Math" panose="02040503050406030204" pitchFamily="18" charset="0"/>
                <a:ea typeface="Cambria Math" panose="02040503050406030204" pitchFamily="18" charset="0"/>
              </a:rPr>
              <a:t>6.4 Semantic Segmentation</a:t>
            </a:r>
          </a:p>
          <a:p>
            <a:r>
              <a:rPr lang="en-US" altLang="zh-TW" dirty="0">
                <a:latin typeface="Cambria Math" panose="02040503050406030204" pitchFamily="18" charset="0"/>
                <a:ea typeface="Cambria Math" panose="02040503050406030204" pitchFamily="18" charset="0"/>
              </a:rPr>
              <a:t>6.5 Video Understanding</a:t>
            </a:r>
          </a:p>
          <a:p>
            <a:r>
              <a:rPr lang="en-US" altLang="zh-TW" dirty="0">
                <a:latin typeface="Cambria Math" panose="02040503050406030204" pitchFamily="18" charset="0"/>
                <a:ea typeface="Cambria Math" panose="02040503050406030204" pitchFamily="18" charset="0"/>
              </a:rPr>
              <a:t>6.6 Vision and Language</a:t>
            </a:r>
          </a:p>
        </p:txBody>
      </p:sp>
    </p:spTree>
    <p:extLst>
      <p:ext uri="{BB962C8B-B14F-4D97-AF65-F5344CB8AC3E}">
        <p14:creationId xmlns:p14="http://schemas.microsoft.com/office/powerpoint/2010/main" val="432156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2C7201B1-D653-4B3C-91A1-549366714E41}"/>
              </a:ext>
            </a:extLst>
          </p:cNvPr>
          <p:cNvPicPr>
            <a:picLocks noChangeAspect="1"/>
          </p:cNvPicPr>
          <p:nvPr/>
        </p:nvPicPr>
        <p:blipFill>
          <a:blip r:embed="rId3"/>
          <a:stretch>
            <a:fillRect/>
          </a:stretch>
        </p:blipFill>
        <p:spPr>
          <a:xfrm>
            <a:off x="744103" y="3429000"/>
            <a:ext cx="10703793" cy="2753082"/>
          </a:xfrm>
          <a:prstGeom prst="rect">
            <a:avLst/>
          </a:prstGeom>
        </p:spPr>
      </p:pic>
      <p:sp>
        <p:nvSpPr>
          <p:cNvPr id="6" name="標題 1">
            <a:extLst>
              <a:ext uri="{FF2B5EF4-FFF2-40B4-BE49-F238E27FC236}">
                <a16:creationId xmlns:a16="http://schemas.microsoft.com/office/drawing/2014/main" id="{342BCF87-1C3B-4CB6-95C0-23151CBA6DC0}"/>
              </a:ext>
            </a:extLst>
          </p:cNvPr>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6.1 Instance Recognition</a:t>
            </a:r>
            <a:endParaRPr kumimoji="1" lang="zh-TW" altLang="en-US" sz="4000" b="1" dirty="0">
              <a:latin typeface="Cambria Math" panose="02040503050406030204" pitchFamily="18" charset="0"/>
              <a:ea typeface="Times New Roman" charset="0"/>
              <a:cs typeface="Times New Roman" charset="0"/>
            </a:endParaRPr>
          </a:p>
        </p:txBody>
      </p:sp>
      <p:sp>
        <p:nvSpPr>
          <p:cNvPr id="7" name="文字方塊 6">
            <a:extLst>
              <a:ext uri="{FF2B5EF4-FFF2-40B4-BE49-F238E27FC236}">
                <a16:creationId xmlns:a16="http://schemas.microsoft.com/office/drawing/2014/main" id="{DEFBE86E-F035-45C3-936F-953F69C9734F}"/>
              </a:ext>
            </a:extLst>
          </p:cNvPr>
          <p:cNvSpPr txBox="1"/>
          <p:nvPr/>
        </p:nvSpPr>
        <p:spPr>
          <a:xfrm>
            <a:off x="838200" y="1430214"/>
            <a:ext cx="10515600" cy="1631216"/>
          </a:xfrm>
          <a:prstGeom prst="rect">
            <a:avLst/>
          </a:prstGeom>
          <a:noFill/>
        </p:spPr>
        <p:txBody>
          <a:bodyPr wrap="square" rtlCol="0">
            <a:spAutoFit/>
          </a:bodyPr>
          <a:lstStyle/>
          <a:p>
            <a:pPr marL="342900" indent="-342900">
              <a:buFont typeface="Arial" panose="020B0604020202020204" pitchFamily="34" charset="0"/>
              <a:buChar char="•"/>
            </a:pPr>
            <a:r>
              <a:rPr lang="en-US" altLang="zh-TW" sz="2800" dirty="0">
                <a:latin typeface="Cambria Math" panose="02040503050406030204" pitchFamily="18" charset="0"/>
                <a:ea typeface="Cambria Math" panose="02040503050406030204" pitchFamily="18" charset="0"/>
                <a:cs typeface="Times New Roman" panose="02020603050405020304" pitchFamily="18" charset="0"/>
              </a:rPr>
              <a:t>3D Object Recognition with Affine Regions</a:t>
            </a:r>
          </a:p>
          <a:p>
            <a:pPr marL="800100" lvl="1" indent="-342900">
              <a:buFont typeface="Arial" panose="020B0604020202020204" pitchFamily="34" charset="0"/>
              <a:buChar char="•"/>
            </a:pPr>
            <a:endParaRPr lang="en-US" altLang="zh-TW" sz="2400" b="1" dirty="0">
              <a:latin typeface="Cambria Math" panose="02040503050406030204" pitchFamily="18" charset="0"/>
              <a:ea typeface="Cambria Math" panose="02040503050406030204" pitchFamily="18" charset="0"/>
            </a:endParaRPr>
          </a:p>
          <a:p>
            <a:pPr marL="800100" lvl="1" indent="-342900">
              <a:buFont typeface="Arial" panose="020B0604020202020204" pitchFamily="34" charset="0"/>
              <a:buChar char="•"/>
            </a:pPr>
            <a:r>
              <a:rPr lang="en-US" altLang="zh-TW" sz="2400" b="1" dirty="0">
                <a:latin typeface="Cambria Math" panose="02040503050406030204" pitchFamily="18" charset="0"/>
                <a:ea typeface="Cambria Math" panose="02040503050406030204" pitchFamily="18" charset="0"/>
              </a:rPr>
              <a:t>SIFT descriptor</a:t>
            </a:r>
            <a:r>
              <a:rPr lang="en-US" altLang="zh-TW" sz="2400" dirty="0">
                <a:latin typeface="Cambria Math" panose="02040503050406030204" pitchFamily="18" charset="0"/>
                <a:ea typeface="Cambria Math" panose="02040503050406030204" pitchFamily="18" charset="0"/>
              </a:rPr>
              <a:t> and </a:t>
            </a:r>
            <a:r>
              <a:rPr lang="en-US" altLang="zh-TW" sz="2400" b="1" dirty="0">
                <a:latin typeface="Cambria Math" panose="02040503050406030204" pitchFamily="18" charset="0"/>
                <a:ea typeface="Cambria Math" panose="02040503050406030204" pitchFamily="18" charset="0"/>
              </a:rPr>
              <a:t>UV color histogram</a:t>
            </a:r>
            <a:r>
              <a:rPr lang="en-US" altLang="zh-TW" sz="2400" dirty="0">
                <a:latin typeface="Cambria Math" panose="02040503050406030204" pitchFamily="18" charset="0"/>
                <a:ea typeface="Cambria Math" panose="02040503050406030204" pitchFamily="18" charset="0"/>
              </a:rPr>
              <a:t> are computed and used for matching and recognition.</a:t>
            </a:r>
            <a:endParaRPr lang="en-US" altLang="zh-TW" sz="2400" dirty="0">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2" name="文字方塊 1">
            <a:extLst>
              <a:ext uri="{FF2B5EF4-FFF2-40B4-BE49-F238E27FC236}">
                <a16:creationId xmlns:a16="http://schemas.microsoft.com/office/drawing/2014/main" id="{77E710E1-FAE6-429D-8CEC-FC54B16BF7EF}"/>
              </a:ext>
            </a:extLst>
          </p:cNvPr>
          <p:cNvSpPr txBox="1"/>
          <p:nvPr/>
        </p:nvSpPr>
        <p:spPr>
          <a:xfrm>
            <a:off x="7731492" y="6492875"/>
            <a:ext cx="4460508" cy="369332"/>
          </a:xfrm>
          <a:prstGeom prst="rect">
            <a:avLst/>
          </a:prstGeom>
          <a:noFill/>
        </p:spPr>
        <p:txBody>
          <a:bodyPr wrap="square" rtlCol="0">
            <a:spAutoFit/>
          </a:bodyPr>
          <a:lstStyle/>
          <a:p>
            <a:r>
              <a:rPr lang="en-US" altLang="zh-TW" dirty="0"/>
              <a:t>SIFT:</a:t>
            </a:r>
            <a:r>
              <a:rPr lang="zh-TW" altLang="en-US" dirty="0"/>
              <a:t> </a:t>
            </a:r>
            <a:r>
              <a:rPr lang="en-US" altLang="zh-TW" dirty="0"/>
              <a:t>Scale-Invariant Feature Transform</a:t>
            </a:r>
            <a:endParaRPr lang="zh-TW" altLang="en-US" dirty="0"/>
          </a:p>
        </p:txBody>
      </p:sp>
    </p:spTree>
    <p:extLst>
      <p:ext uri="{BB962C8B-B14F-4D97-AF65-F5344CB8AC3E}">
        <p14:creationId xmlns:p14="http://schemas.microsoft.com/office/powerpoint/2010/main" val="1132281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598894" y="387531"/>
            <a:ext cx="10169433" cy="6470469"/>
          </a:xfrm>
        </p:spPr>
        <p:txBody>
          <a:bodyPr>
            <a:normAutofit fontScale="92500" lnSpcReduction="10000"/>
          </a:bodyPr>
          <a:lstStyle/>
          <a:p>
            <a:r>
              <a:rPr lang="en-US" altLang="zh-TW" dirty="0">
                <a:solidFill>
                  <a:schemeClr val="bg1">
                    <a:lumMod val="65000"/>
                  </a:schemeClr>
                </a:solidFill>
                <a:latin typeface="Cambria Math" panose="02040503050406030204" pitchFamily="18" charset="0"/>
                <a:ea typeface="Cambria Math" panose="02040503050406030204" pitchFamily="18" charset="0"/>
              </a:rPr>
              <a:t>6.1 Instance Recognition</a:t>
            </a:r>
          </a:p>
          <a:p>
            <a:r>
              <a:rPr lang="en-US" altLang="zh-TW" dirty="0">
                <a:solidFill>
                  <a:schemeClr val="tx1"/>
                </a:solidFill>
                <a:latin typeface="Cambria Math" panose="02040503050406030204" pitchFamily="18" charset="0"/>
                <a:ea typeface="Cambria Math" panose="02040503050406030204" pitchFamily="18" charset="0"/>
              </a:rPr>
              <a:t>6.2 Image Classification</a:t>
            </a:r>
          </a:p>
          <a:p>
            <a:pPr lvl="1"/>
            <a:r>
              <a:rPr lang="en-US" altLang="zh-TW" dirty="0">
                <a:solidFill>
                  <a:schemeClr val="tx1"/>
                </a:solidFill>
                <a:latin typeface="Cambria Math" panose="02040503050406030204" pitchFamily="18" charset="0"/>
                <a:ea typeface="Cambria Math" panose="02040503050406030204" pitchFamily="18" charset="0"/>
              </a:rPr>
              <a:t>6.2.1 Feature-based Methods</a:t>
            </a:r>
          </a:p>
          <a:p>
            <a:pPr lvl="1"/>
            <a:r>
              <a:rPr lang="en-US" altLang="zh-TW" dirty="0">
                <a:solidFill>
                  <a:schemeClr val="tx1"/>
                </a:solidFill>
                <a:latin typeface="Cambria Math" panose="02040503050406030204" pitchFamily="18" charset="0"/>
                <a:ea typeface="Cambria Math" panose="02040503050406030204" pitchFamily="18" charset="0"/>
              </a:rPr>
              <a:t>6.2.2 Deep Networks</a:t>
            </a:r>
          </a:p>
          <a:p>
            <a:pPr lvl="1"/>
            <a:r>
              <a:rPr lang="en-US" altLang="zh-TW" dirty="0">
                <a:solidFill>
                  <a:schemeClr val="tx1"/>
                </a:solidFill>
                <a:latin typeface="Cambria Math" panose="02040503050406030204" pitchFamily="18" charset="0"/>
                <a:ea typeface="Cambria Math" panose="02040503050406030204" pitchFamily="18" charset="0"/>
              </a:rPr>
              <a:t>6.2.3 </a:t>
            </a:r>
            <a:r>
              <a:rPr lang="en-US" altLang="zh-TW" i="1" dirty="0">
                <a:solidFill>
                  <a:schemeClr val="tx1"/>
                </a:solidFill>
                <a:latin typeface="Cambria Math" panose="02040503050406030204" pitchFamily="18" charset="0"/>
                <a:ea typeface="Cambria Math" panose="02040503050406030204" pitchFamily="18" charset="0"/>
              </a:rPr>
              <a:t>Application</a:t>
            </a:r>
            <a:r>
              <a:rPr lang="en-US" altLang="zh-TW" dirty="0">
                <a:solidFill>
                  <a:schemeClr val="tx1"/>
                </a:solidFill>
                <a:latin typeface="Cambria Math" panose="02040503050406030204" pitchFamily="18" charset="0"/>
                <a:ea typeface="Cambria Math" panose="02040503050406030204" pitchFamily="18" charset="0"/>
              </a:rPr>
              <a:t>: Visual Similarity Search</a:t>
            </a:r>
          </a:p>
          <a:p>
            <a:pPr lvl="1"/>
            <a:r>
              <a:rPr lang="en-US" altLang="zh-TW" dirty="0">
                <a:solidFill>
                  <a:schemeClr val="tx1"/>
                </a:solidFill>
                <a:latin typeface="Cambria Math" panose="02040503050406030204" pitchFamily="18" charset="0"/>
                <a:ea typeface="Cambria Math" panose="02040503050406030204" pitchFamily="18" charset="0"/>
              </a:rPr>
              <a:t>6.2.4 Face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6.3 Object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6.3.1 Face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6.3.2 Pedestrian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6.3.3 General Object Detection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6.4 Semantic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6.4.1</a:t>
            </a:r>
            <a:r>
              <a:rPr lang="zh-TW" altLang="en-US" dirty="0">
                <a:solidFill>
                  <a:schemeClr val="bg1">
                    <a:lumMod val="65000"/>
                  </a:schemeClr>
                </a:solidFill>
                <a:latin typeface="Cambria Math" panose="02040503050406030204" pitchFamily="18" charset="0"/>
                <a:ea typeface="Cambria Math" panose="02040503050406030204" pitchFamily="18" charset="0"/>
              </a:rPr>
              <a:t>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Medical Image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6.4.2 Instance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6.4.3 Panoptic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6.4.4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Intelligent Photo Editing</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6.4.5 Pose Estimation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6.5 Video Understanding</a:t>
            </a:r>
          </a:p>
          <a:p>
            <a:r>
              <a:rPr lang="en-US" altLang="zh-TW" dirty="0">
                <a:solidFill>
                  <a:schemeClr val="bg1">
                    <a:lumMod val="65000"/>
                  </a:schemeClr>
                </a:solidFill>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677747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 Image Classification</a:t>
            </a:r>
            <a:endParaRPr kumimoji="1" lang="zh-TW" altLang="en-US"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1857692" y="1905000"/>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6.2.1 Feature-based Methods</a:t>
            </a:r>
          </a:p>
          <a:p>
            <a:r>
              <a:rPr lang="en-US" altLang="zh-TW" sz="2400" dirty="0">
                <a:latin typeface="Cambria Math" panose="02040503050406030204" pitchFamily="18" charset="0"/>
                <a:ea typeface="Cambria Math" panose="02040503050406030204" pitchFamily="18" charset="0"/>
              </a:rPr>
              <a:t>6.2.2 Deep Networks</a:t>
            </a:r>
          </a:p>
          <a:p>
            <a:r>
              <a:rPr lang="en-US" altLang="zh-TW" sz="2400" dirty="0">
                <a:latin typeface="Cambria Math" panose="02040503050406030204" pitchFamily="18" charset="0"/>
                <a:ea typeface="Cambria Math" panose="02040503050406030204" pitchFamily="18" charset="0"/>
              </a:rPr>
              <a:t>6.2.3 </a:t>
            </a:r>
            <a:r>
              <a:rPr lang="en-US" altLang="zh-TW" sz="2400" i="1" dirty="0">
                <a:latin typeface="Cambria Math" panose="02040503050406030204" pitchFamily="18" charset="0"/>
                <a:ea typeface="Cambria Math" panose="02040503050406030204" pitchFamily="18" charset="0"/>
              </a:rPr>
              <a:t>Application</a:t>
            </a:r>
            <a:r>
              <a:rPr lang="en-US" altLang="zh-TW" sz="2400" dirty="0">
                <a:latin typeface="Cambria Math" panose="02040503050406030204" pitchFamily="18" charset="0"/>
                <a:ea typeface="Cambria Math" panose="02040503050406030204" pitchFamily="18" charset="0"/>
              </a:rPr>
              <a:t>: Visual Similarity Search</a:t>
            </a:r>
          </a:p>
          <a:p>
            <a:r>
              <a:rPr lang="en-US" altLang="zh-TW" sz="2400" dirty="0">
                <a:latin typeface="Cambria Math" panose="02040503050406030204" pitchFamily="18" charset="0"/>
                <a:ea typeface="Cambria Math" panose="02040503050406030204" pitchFamily="18" charset="0"/>
              </a:rPr>
              <a:t>6.2.4 Face Recognition</a:t>
            </a:r>
            <a:endParaRPr kumimoji="1" lang="zh-TW" altLang="en-US" sz="2400" dirty="0">
              <a:latin typeface="Times New Roman" charset="0"/>
              <a:ea typeface="Times New Roman" charset="0"/>
              <a:cs typeface="Times New Roman" charset="0"/>
            </a:endParaRPr>
          </a:p>
        </p:txBody>
      </p:sp>
      <p:pic>
        <p:nvPicPr>
          <p:cNvPr id="5" name="圖片 4">
            <a:extLst>
              <a:ext uri="{FF2B5EF4-FFF2-40B4-BE49-F238E27FC236}">
                <a16:creationId xmlns:a16="http://schemas.microsoft.com/office/drawing/2014/main" id="{8AC45B34-1EFE-456E-A775-9B8D9AAF32DE}"/>
              </a:ext>
            </a:extLst>
          </p:cNvPr>
          <p:cNvPicPr>
            <a:picLocks noChangeAspect="1"/>
          </p:cNvPicPr>
          <p:nvPr/>
        </p:nvPicPr>
        <p:blipFill>
          <a:blip r:embed="rId3"/>
          <a:stretch>
            <a:fillRect/>
          </a:stretch>
        </p:blipFill>
        <p:spPr>
          <a:xfrm>
            <a:off x="8260765" y="1572961"/>
            <a:ext cx="3093035" cy="5032375"/>
          </a:xfrm>
          <a:prstGeom prst="rect">
            <a:avLst/>
          </a:prstGeom>
        </p:spPr>
      </p:pic>
    </p:spTree>
    <p:extLst>
      <p:ext uri="{BB962C8B-B14F-4D97-AF65-F5344CB8AC3E}">
        <p14:creationId xmlns:p14="http://schemas.microsoft.com/office/powerpoint/2010/main" val="4119558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19129605-689C-49E4-B222-285C58B34A01}"/>
              </a:ext>
            </a:extLst>
          </p:cNvPr>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6.2.1 </a:t>
            </a:r>
            <a:r>
              <a:rPr lang="en-US" altLang="zh-TW" dirty="0">
                <a:ea typeface="Cambria Math" panose="02040503050406030204" pitchFamily="18" charset="0"/>
              </a:rPr>
              <a:t>Feature-based Methods</a:t>
            </a:r>
            <a:endParaRPr kumimoji="1" lang="zh-TW" altLang="en-US" dirty="0">
              <a:latin typeface="Cambria Math" panose="02040503050406030204" pitchFamily="18" charset="0"/>
              <a:ea typeface="Times New Roman" charset="0"/>
              <a:cs typeface="Times New Roman" charset="0"/>
            </a:endParaRPr>
          </a:p>
        </p:txBody>
      </p:sp>
      <p:sp>
        <p:nvSpPr>
          <p:cNvPr id="5" name="內容版面配置區 2"/>
          <p:cNvSpPr>
            <a:spLocks noGrp="1"/>
          </p:cNvSpPr>
          <p:nvPr>
            <p:ph idx="1"/>
          </p:nvPr>
        </p:nvSpPr>
        <p:spPr>
          <a:xfrm>
            <a:off x="205908" y="1743747"/>
            <a:ext cx="5257800" cy="4351338"/>
          </a:xfrm>
        </p:spPr>
        <p:txBody>
          <a:bodyPr>
            <a:normAutofit/>
          </a:bodyPr>
          <a:lstStyle/>
          <a:p>
            <a:r>
              <a:rPr lang="en-US" altLang="zh-TW" sz="2000" dirty="0"/>
              <a:t>PASCAL Visual Object Categories (VOC)</a:t>
            </a:r>
            <a:endParaRPr kumimoji="1" lang="zh-TW" altLang="en-US" sz="2000" dirty="0">
              <a:latin typeface="Times New Roman" panose="02020603050405020304" pitchFamily="18" charset="0"/>
              <a:cs typeface="Times New Roman" panose="02020603050405020304" pitchFamily="18" charset="0"/>
            </a:endParaRPr>
          </a:p>
        </p:txBody>
      </p:sp>
      <p:pic>
        <p:nvPicPr>
          <p:cNvPr id="1026" name="Picture 2" descr="数据集」深度学习从“数据集”开始_喜欢打酱油的老鸟-CSDN博客">
            <a:extLst>
              <a:ext uri="{FF2B5EF4-FFF2-40B4-BE49-F238E27FC236}">
                <a16:creationId xmlns:a16="http://schemas.microsoft.com/office/drawing/2014/main" id="{FF3899DE-2D49-48A3-B365-9642F1FC75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601"/>
          <a:stretch/>
        </p:blipFill>
        <p:spPr bwMode="auto">
          <a:xfrm>
            <a:off x="110238" y="2766050"/>
            <a:ext cx="5882808" cy="2733776"/>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a:extLst>
              <a:ext uri="{FF2B5EF4-FFF2-40B4-BE49-F238E27FC236}">
                <a16:creationId xmlns:a16="http://schemas.microsoft.com/office/drawing/2014/main" id="{21A89EC8-1293-46E7-877E-04B13F056392}"/>
              </a:ext>
            </a:extLst>
          </p:cNvPr>
          <p:cNvPicPr>
            <a:picLocks noChangeAspect="1"/>
          </p:cNvPicPr>
          <p:nvPr/>
        </p:nvPicPr>
        <p:blipFill rotWithShape="1">
          <a:blip r:embed="rId4"/>
          <a:srcRect l="953" t="2407" r="2261" b="11015"/>
          <a:stretch/>
        </p:blipFill>
        <p:spPr>
          <a:xfrm>
            <a:off x="6096000" y="2500390"/>
            <a:ext cx="6096000" cy="3265096"/>
          </a:xfrm>
          <a:prstGeom prst="rect">
            <a:avLst/>
          </a:prstGeom>
        </p:spPr>
      </p:pic>
      <p:sp>
        <p:nvSpPr>
          <p:cNvPr id="8" name="內容版面配置區 2">
            <a:extLst>
              <a:ext uri="{FF2B5EF4-FFF2-40B4-BE49-F238E27FC236}">
                <a16:creationId xmlns:a16="http://schemas.microsoft.com/office/drawing/2014/main" id="{75B72400-1BEF-43D0-8D92-02572C36D6D4}"/>
              </a:ext>
            </a:extLst>
          </p:cNvPr>
          <p:cNvSpPr txBox="1">
            <a:spLocks/>
          </p:cNvSpPr>
          <p:nvPr/>
        </p:nvSpPr>
        <p:spPr>
          <a:xfrm>
            <a:off x="6301908" y="1729583"/>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Cambria Math" panose="02040503050406030204" pitchFamily="18" charset="0"/>
                <a:ea typeface="微軟正黑體 Light" panose="020B0304030504040204" pitchFamily="34" charset="-120"/>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1"/>
                </a:solidFill>
                <a:latin typeface="Cambria Math" panose="02040503050406030204" pitchFamily="18" charset="0"/>
                <a:ea typeface="微軟正黑體 Light" panose="020B0304030504040204" pitchFamily="34" charset="-120"/>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1"/>
                </a:solidFill>
                <a:latin typeface="Cambria Math" panose="02040503050406030204" pitchFamily="18" charset="0"/>
                <a:ea typeface="微軟正黑體 Light" panose="020B0304030504040204" pitchFamily="34" charset="-120"/>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1"/>
                </a:solidFill>
                <a:latin typeface="Cambria Math" panose="02040503050406030204" pitchFamily="18" charset="0"/>
                <a:ea typeface="微軟正黑體 Light" panose="020B0304030504040204" pitchFamily="34" charset="-120"/>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1"/>
                </a:solidFill>
                <a:latin typeface="Cambria Math" panose="02040503050406030204" pitchFamily="18" charset="0"/>
                <a:ea typeface="微軟正黑體 Light" panose="020B0304030504040204" pitchFamily="34" charset="-12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kumimoji="1" lang="zh-TW" altLang="en-US" dirty="0">
              <a:latin typeface="Times New Roman" panose="02020603050405020304" pitchFamily="18" charset="0"/>
              <a:cs typeface="Times New Roman" panose="02020603050405020304" pitchFamily="18" charset="0"/>
            </a:endParaRPr>
          </a:p>
        </p:txBody>
      </p:sp>
      <p:sp>
        <p:nvSpPr>
          <p:cNvPr id="9" name="內容版面配置區 2">
            <a:extLst>
              <a:ext uri="{FF2B5EF4-FFF2-40B4-BE49-F238E27FC236}">
                <a16:creationId xmlns:a16="http://schemas.microsoft.com/office/drawing/2014/main" id="{6C3F9005-EBEC-4863-8F11-E3673B8BE82C}"/>
              </a:ext>
            </a:extLst>
          </p:cNvPr>
          <p:cNvSpPr txBox="1">
            <a:spLocks/>
          </p:cNvSpPr>
          <p:nvPr/>
        </p:nvSpPr>
        <p:spPr>
          <a:xfrm>
            <a:off x="6404862" y="1729583"/>
            <a:ext cx="5257800" cy="43513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Cambria Math" panose="02040503050406030204" pitchFamily="18" charset="0"/>
                <a:ea typeface="微軟正黑體 Light" panose="020B0304030504040204" pitchFamily="34" charset="-120"/>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baseline="0">
                <a:solidFill>
                  <a:schemeClr val="tx1">
                    <a:lumMod val="75000"/>
                    <a:lumOff val="25000"/>
                  </a:schemeClr>
                </a:solidFill>
                <a:latin typeface="Cambria Math" panose="02040503050406030204" pitchFamily="18" charset="0"/>
                <a:ea typeface="微軟正黑體 Light" panose="020B0304030504040204" pitchFamily="34" charset="-120"/>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baseline="0">
                <a:solidFill>
                  <a:schemeClr val="tx1">
                    <a:lumMod val="75000"/>
                    <a:lumOff val="25000"/>
                  </a:schemeClr>
                </a:solidFill>
                <a:latin typeface="Cambria Math" panose="02040503050406030204" pitchFamily="18" charset="0"/>
                <a:ea typeface="微軟正黑體 Light" panose="020B0304030504040204" pitchFamily="34" charset="-120"/>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baseline="0">
                <a:solidFill>
                  <a:schemeClr val="tx1">
                    <a:lumMod val="75000"/>
                    <a:lumOff val="25000"/>
                  </a:schemeClr>
                </a:solidFill>
                <a:latin typeface="Cambria Math" panose="02040503050406030204" pitchFamily="18" charset="0"/>
                <a:ea typeface="微軟正黑體 Light" panose="020B0304030504040204" pitchFamily="34" charset="-120"/>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baseline="0">
                <a:solidFill>
                  <a:schemeClr val="tx1">
                    <a:lumMod val="75000"/>
                    <a:lumOff val="25000"/>
                  </a:schemeClr>
                </a:solidFill>
                <a:latin typeface="Cambria Math" panose="02040503050406030204" pitchFamily="18" charset="0"/>
                <a:ea typeface="微軟正黑體 Light" panose="020B0304030504040204" pitchFamily="34" charset="-120"/>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altLang="zh-TW" sz="2000" dirty="0"/>
              <a:t>ImageNet</a:t>
            </a:r>
            <a:endParaRPr kumimoji="1" lang="zh-TW" altLang="en-US" sz="2000" dirty="0">
              <a:latin typeface="Times New Roman" panose="02020603050405020304" pitchFamily="18" charset="0"/>
              <a:cs typeface="Times New Roman" panose="02020603050405020304" pitchFamily="18" charset="0"/>
            </a:endParaRPr>
          </a:p>
        </p:txBody>
      </p:sp>
      <p:sp>
        <p:nvSpPr>
          <p:cNvPr id="3" name="文字方塊 2">
            <a:extLst>
              <a:ext uri="{FF2B5EF4-FFF2-40B4-BE49-F238E27FC236}">
                <a16:creationId xmlns:a16="http://schemas.microsoft.com/office/drawing/2014/main" id="{A503A518-BAE9-44DB-AE00-30C8DEEA9777}"/>
              </a:ext>
            </a:extLst>
          </p:cNvPr>
          <p:cNvSpPr txBox="1"/>
          <p:nvPr/>
        </p:nvSpPr>
        <p:spPr>
          <a:xfrm>
            <a:off x="5681472" y="6488668"/>
            <a:ext cx="6510528" cy="369332"/>
          </a:xfrm>
          <a:prstGeom prst="rect">
            <a:avLst/>
          </a:prstGeom>
          <a:noFill/>
        </p:spPr>
        <p:txBody>
          <a:bodyPr wrap="square" rtlCol="0">
            <a:spAutoFit/>
          </a:bodyPr>
          <a:lstStyle/>
          <a:p>
            <a:r>
              <a:rPr lang="en-US" altLang="zh-TW" b="0" i="0" dirty="0">
                <a:effectLst/>
                <a:latin typeface="arial" panose="020B0604020202020204" pitchFamily="34" charset="0"/>
              </a:rPr>
              <a:t>ILSVRC:</a:t>
            </a:r>
            <a:r>
              <a:rPr lang="zh-TW" altLang="en-US" b="0" i="0" dirty="0">
                <a:effectLst/>
                <a:latin typeface="arial" panose="020B0604020202020204" pitchFamily="34" charset="0"/>
              </a:rPr>
              <a:t> </a:t>
            </a:r>
            <a:r>
              <a:rPr lang="en-US" altLang="zh-TW" b="0" i="0" dirty="0">
                <a:effectLst/>
                <a:latin typeface="arial" panose="020B0604020202020204" pitchFamily="34" charset="0"/>
              </a:rPr>
              <a:t>ImageNet Large Scale Visual Recognition Challenge</a:t>
            </a:r>
            <a:endParaRPr lang="zh-TW" altLang="en-US" dirty="0"/>
          </a:p>
        </p:txBody>
      </p:sp>
      <p:sp>
        <p:nvSpPr>
          <p:cNvPr id="4" name="文字方塊 3">
            <a:extLst>
              <a:ext uri="{FF2B5EF4-FFF2-40B4-BE49-F238E27FC236}">
                <a16:creationId xmlns:a16="http://schemas.microsoft.com/office/drawing/2014/main" id="{A1310E6E-FCFC-4947-86D4-9610C8FEE912}"/>
              </a:ext>
            </a:extLst>
          </p:cNvPr>
          <p:cNvSpPr txBox="1"/>
          <p:nvPr/>
        </p:nvSpPr>
        <p:spPr>
          <a:xfrm>
            <a:off x="3645408" y="6166961"/>
            <a:ext cx="8631936" cy="369332"/>
          </a:xfrm>
          <a:prstGeom prst="rect">
            <a:avLst/>
          </a:prstGeom>
          <a:noFill/>
        </p:spPr>
        <p:txBody>
          <a:bodyPr wrap="square" rtlCol="0">
            <a:spAutoFit/>
          </a:bodyPr>
          <a:lstStyle/>
          <a:p>
            <a:r>
              <a:rPr lang="en-US" altLang="zh-TW" dirty="0"/>
              <a:t>PASCAL:</a:t>
            </a:r>
            <a:r>
              <a:rPr lang="zh-TW" altLang="en-US" dirty="0"/>
              <a:t> </a:t>
            </a:r>
            <a:r>
              <a:rPr lang="en-US" altLang="zh-TW" dirty="0"/>
              <a:t>Pattern Analysis, Statistical Modelling and </a:t>
            </a:r>
            <a:r>
              <a:rPr lang="en-US" altLang="zh-TW" dirty="0" err="1"/>
              <a:t>ComputAtional</a:t>
            </a:r>
            <a:r>
              <a:rPr lang="en-US" altLang="zh-TW" dirty="0"/>
              <a:t> Learning</a:t>
            </a:r>
            <a:endParaRPr lang="zh-TW" altLang="en-US" dirty="0"/>
          </a:p>
        </p:txBody>
      </p:sp>
    </p:spTree>
    <p:extLst>
      <p:ext uri="{BB962C8B-B14F-4D97-AF65-F5344CB8AC3E}">
        <p14:creationId xmlns:p14="http://schemas.microsoft.com/office/powerpoint/2010/main" val="3551941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l="9620" r="8916" b="47880"/>
          <a:stretch/>
        </p:blipFill>
        <p:spPr>
          <a:xfrm>
            <a:off x="2443976" y="4127875"/>
            <a:ext cx="7304048" cy="2136400"/>
          </a:xfrm>
          <a:prstGeom prst="rect">
            <a:avLst/>
          </a:prstGeom>
        </p:spPr>
      </p:pic>
      <p:sp>
        <p:nvSpPr>
          <p:cNvPr id="7" name="標題 1">
            <a:extLst>
              <a:ext uri="{FF2B5EF4-FFF2-40B4-BE49-F238E27FC236}">
                <a16:creationId xmlns:a16="http://schemas.microsoft.com/office/drawing/2014/main" id="{19129605-689C-49E4-B222-285C58B34A01}"/>
              </a:ext>
            </a:extLst>
          </p:cNvPr>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6.2.1 </a:t>
            </a:r>
            <a:r>
              <a:rPr lang="en-US" altLang="zh-TW" dirty="0">
                <a:ea typeface="Cambria Math" panose="02040503050406030204" pitchFamily="18" charset="0"/>
              </a:rPr>
              <a:t>Feature-based Methods</a:t>
            </a:r>
            <a:endParaRPr kumimoji="1" lang="zh-TW" altLang="en-US" dirty="0">
              <a:latin typeface="Cambria Math" panose="02040503050406030204" pitchFamily="18" charset="0"/>
              <a:ea typeface="Times New Roman" charset="0"/>
              <a:cs typeface="Times New Roman" charset="0"/>
            </a:endParaRPr>
          </a:p>
        </p:txBody>
      </p:sp>
      <p:sp>
        <p:nvSpPr>
          <p:cNvPr id="5" name="內容版面配置區 2"/>
          <p:cNvSpPr>
            <a:spLocks noGrp="1"/>
          </p:cNvSpPr>
          <p:nvPr>
            <p:ph idx="1"/>
          </p:nvPr>
        </p:nvSpPr>
        <p:spPr>
          <a:xfrm>
            <a:off x="838200" y="1729583"/>
            <a:ext cx="10515600" cy="4351338"/>
          </a:xfrm>
        </p:spPr>
        <p:txBody>
          <a:bodyPr>
            <a:normAutofit/>
          </a:bodyPr>
          <a:lstStyle/>
          <a:p>
            <a:r>
              <a:rPr lang="en-US" altLang="zh-TW" sz="2400" dirty="0">
                <a:ea typeface="Cambria Math" panose="02040503050406030204" pitchFamily="18" charset="0"/>
              </a:rPr>
              <a:t>Bag of words/features/</a:t>
            </a:r>
            <a:r>
              <a:rPr lang="en-US" altLang="zh-TW" sz="2400" dirty="0" err="1">
                <a:ea typeface="Cambria Math" panose="02040503050406030204" pitchFamily="18" charset="0"/>
              </a:rPr>
              <a:t>keypoints</a:t>
            </a:r>
            <a:endParaRPr lang="en-US" altLang="zh-TW" sz="2400" dirty="0">
              <a:ea typeface="Cambria Math" panose="02040503050406030204" pitchFamily="18" charset="0"/>
              <a:cs typeface="Times New Roman" panose="02020603050405020304" pitchFamily="18" charset="0"/>
            </a:endParaRPr>
          </a:p>
          <a:p>
            <a:pPr lvl="1"/>
            <a:r>
              <a:rPr lang="en-US" altLang="zh-TW" sz="2000" dirty="0">
                <a:ea typeface="Cambria Math" panose="02040503050406030204" pitchFamily="18" charset="0"/>
                <a:cs typeface="Times New Roman" panose="02020603050405020304" pitchFamily="18" charset="0"/>
              </a:rPr>
              <a:t>Simply computes the distribution</a:t>
            </a:r>
            <a:r>
              <a:rPr lang="zh-TW" altLang="en-US" sz="2000" dirty="0">
                <a:cs typeface="Times New Roman" panose="02020603050405020304" pitchFamily="18" charset="0"/>
              </a:rPr>
              <a:t> </a:t>
            </a:r>
            <a:r>
              <a:rPr lang="en-US" altLang="zh-TW" sz="2000" dirty="0">
                <a:ea typeface="Cambria Math" panose="02040503050406030204" pitchFamily="18" charset="0"/>
                <a:cs typeface="Times New Roman" panose="02020603050405020304" pitchFamily="18" charset="0"/>
              </a:rPr>
              <a:t>(histogram) of visual words found in the query image.</a:t>
            </a:r>
          </a:p>
          <a:p>
            <a:pPr lvl="1"/>
            <a:r>
              <a:rPr lang="en-US" altLang="zh-TW" sz="2000" dirty="0">
                <a:ea typeface="Cambria Math" panose="02040503050406030204" pitchFamily="18" charset="0"/>
                <a:cs typeface="Times New Roman" panose="02020603050405020304" pitchFamily="18" charset="0"/>
              </a:rPr>
              <a:t>Compares this distribution</a:t>
            </a:r>
            <a:r>
              <a:rPr lang="zh-TW" altLang="en-US" sz="2000" dirty="0">
                <a:cs typeface="Times New Roman" panose="02020603050405020304" pitchFamily="18" charset="0"/>
              </a:rPr>
              <a:t> </a:t>
            </a:r>
            <a:r>
              <a:rPr lang="en-US" altLang="zh-TW" sz="2000" dirty="0">
                <a:ea typeface="Cambria Math" panose="02040503050406030204" pitchFamily="18" charset="0"/>
                <a:cs typeface="Times New Roman" panose="02020603050405020304" pitchFamily="18" charset="0"/>
              </a:rPr>
              <a:t>to those found in the training images. (</a:t>
            </a:r>
            <a:r>
              <a:rPr lang="en-US" altLang="zh-TW" sz="2000" dirty="0">
                <a:solidFill>
                  <a:schemeClr val="accent1">
                    <a:lumMod val="75000"/>
                  </a:schemeClr>
                </a:solidFill>
                <a:ea typeface="Cambria Math" panose="02040503050406030204" pitchFamily="18" charset="0"/>
                <a:cs typeface="Times New Roman" panose="02020603050405020304" pitchFamily="18" charset="0"/>
              </a:rPr>
              <a:t>Section7.1</a:t>
            </a:r>
            <a:r>
              <a:rPr lang="en-US" altLang="zh-TW" sz="2000" dirty="0">
                <a:ea typeface="Cambria Math" panose="02040503050406030204" pitchFamily="18" charset="0"/>
                <a:cs typeface="Times New Roman" panose="02020603050405020304" pitchFamily="18" charset="0"/>
              </a:rPr>
              <a:t>)</a:t>
            </a:r>
          </a:p>
          <a:p>
            <a:pPr lvl="1"/>
            <a:r>
              <a:rPr kumimoji="1" lang="en-US" altLang="zh-TW" sz="2000" dirty="0">
                <a:ea typeface="Cambria Math" panose="02040503050406030204" pitchFamily="18" charset="0"/>
                <a:cs typeface="Times New Roman" panose="02020603050405020304" pitchFamily="18" charset="0"/>
              </a:rPr>
              <a:t>Different from instance recognition (Section 6.1), no geometric verification stage.</a:t>
            </a:r>
            <a:endParaRPr kumimoji="1" lang="zh-TW" altLang="en-US" sz="2000" dirty="0">
              <a:cs typeface="Times New Roman" panose="02020603050405020304" pitchFamily="18" charset="0"/>
            </a:endParaRPr>
          </a:p>
        </p:txBody>
      </p:sp>
    </p:spTree>
    <p:extLst>
      <p:ext uri="{BB962C8B-B14F-4D97-AF65-F5344CB8AC3E}">
        <p14:creationId xmlns:p14="http://schemas.microsoft.com/office/powerpoint/2010/main" val="3356440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6.2.1 </a:t>
            </a:r>
            <a:r>
              <a:rPr lang="en-US" altLang="zh-TW" dirty="0">
                <a:ea typeface="Cambria Math" panose="02040503050406030204" pitchFamily="18" charset="0"/>
              </a:rPr>
              <a:t>Feature-based Methods</a:t>
            </a:r>
            <a:endParaRPr kumimoji="1" lang="zh-TW" altLang="en-US"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2256234" y="1618375"/>
            <a:ext cx="8915400" cy="3777622"/>
          </a:xfrm>
        </p:spPr>
        <p:txBody>
          <a:bodyPr>
            <a:normAutofit/>
          </a:bodyPr>
          <a:lstStyle/>
          <a:p>
            <a:r>
              <a:rPr lang="en-US" altLang="zh-TW" sz="2400" dirty="0">
                <a:ea typeface="Cambria Math" panose="02040503050406030204" pitchFamily="18" charset="0"/>
              </a:rPr>
              <a:t>Part-based models</a:t>
            </a:r>
          </a:p>
          <a:p>
            <a:pPr lvl="1"/>
            <a:r>
              <a:rPr lang="en-US" altLang="zh-TW" sz="2000" dirty="0">
                <a:latin typeface="Cambria Math" panose="02040503050406030204" pitchFamily="18" charset="0"/>
                <a:ea typeface="Cambria Math" panose="02040503050406030204" pitchFamily="18" charset="0"/>
              </a:rPr>
              <a:t>Often used for face recognition, pedestrian detection, and pose estimation.</a:t>
            </a:r>
          </a:p>
          <a:p>
            <a:pPr lvl="1"/>
            <a:r>
              <a:rPr lang="en-US" altLang="zh-TW" sz="2000" b="1" dirty="0">
                <a:ea typeface="Cambria Math" panose="02040503050406030204" pitchFamily="18" charset="0"/>
              </a:rPr>
              <a:t>Pictorial structures</a:t>
            </a:r>
            <a:endParaRPr lang="en-US" altLang="zh-TW" sz="2000" b="1" dirty="0"/>
          </a:p>
          <a:p>
            <a:pPr lvl="1"/>
            <a:r>
              <a:rPr lang="en-US" altLang="zh-TW" sz="2000" dirty="0"/>
              <a:t>Tree topology</a:t>
            </a:r>
          </a:p>
          <a:p>
            <a:pPr lvl="1"/>
            <a:endParaRPr lang="en-US" altLang="zh-TW" sz="20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8D732B62-14CE-41D5-8E6C-B633B960DBEF}"/>
              </a:ext>
            </a:extLst>
          </p:cNvPr>
          <p:cNvPicPr>
            <a:picLocks noChangeAspect="1"/>
          </p:cNvPicPr>
          <p:nvPr/>
        </p:nvPicPr>
        <p:blipFill>
          <a:blip r:embed="rId3"/>
          <a:stretch>
            <a:fillRect/>
          </a:stretch>
        </p:blipFill>
        <p:spPr>
          <a:xfrm>
            <a:off x="3435917" y="4645467"/>
            <a:ext cx="5870234" cy="2096015"/>
          </a:xfrm>
          <a:prstGeom prst="rect">
            <a:avLst/>
          </a:prstGeom>
        </p:spPr>
      </p:pic>
      <p:grpSp>
        <p:nvGrpSpPr>
          <p:cNvPr id="12" name="群組 11">
            <a:extLst>
              <a:ext uri="{FF2B5EF4-FFF2-40B4-BE49-F238E27FC236}">
                <a16:creationId xmlns:a16="http://schemas.microsoft.com/office/drawing/2014/main" id="{3D22D53B-69B8-416E-B207-059023A42C14}"/>
              </a:ext>
            </a:extLst>
          </p:cNvPr>
          <p:cNvGrpSpPr/>
          <p:nvPr/>
        </p:nvGrpSpPr>
        <p:grpSpPr>
          <a:xfrm>
            <a:off x="5338643" y="3244378"/>
            <a:ext cx="6364367" cy="1316893"/>
            <a:chOff x="3219569" y="3020815"/>
            <a:chExt cx="6364367" cy="1316893"/>
          </a:xfrm>
        </p:grpSpPr>
        <p:pic>
          <p:nvPicPr>
            <p:cNvPr id="6" name="圖片 5">
              <a:extLst>
                <a:ext uri="{FF2B5EF4-FFF2-40B4-BE49-F238E27FC236}">
                  <a16:creationId xmlns:a16="http://schemas.microsoft.com/office/drawing/2014/main" id="{D20B8294-7D42-4F0D-9FAD-19216327A0B2}"/>
                </a:ext>
              </a:extLst>
            </p:cNvPr>
            <p:cNvPicPr>
              <a:picLocks noChangeAspect="1"/>
            </p:cNvPicPr>
            <p:nvPr/>
          </p:nvPicPr>
          <p:blipFill rotWithShape="1">
            <a:blip r:embed="rId4"/>
            <a:srcRect l="31001" r="30020" b="62525"/>
            <a:stretch/>
          </p:blipFill>
          <p:spPr>
            <a:xfrm>
              <a:off x="4204335" y="3178612"/>
              <a:ext cx="3783330" cy="1060133"/>
            </a:xfrm>
            <a:prstGeom prst="rect">
              <a:avLst/>
            </a:prstGeom>
          </p:spPr>
        </p:pic>
        <p:sp>
          <p:nvSpPr>
            <p:cNvPr id="7" name="矩形 6">
              <a:extLst>
                <a:ext uri="{FF2B5EF4-FFF2-40B4-BE49-F238E27FC236}">
                  <a16:creationId xmlns:a16="http://schemas.microsoft.com/office/drawing/2014/main" id="{0F8C1965-CAC5-4DAB-8F03-FD61838B8EB4}"/>
                </a:ext>
              </a:extLst>
            </p:cNvPr>
            <p:cNvSpPr/>
            <p:nvPr/>
          </p:nvSpPr>
          <p:spPr>
            <a:xfrm>
              <a:off x="6663690" y="3429000"/>
              <a:ext cx="1143000" cy="5029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solidFill>
                    <a:srgbClr val="FF0000"/>
                  </a:solidFill>
                </a:ln>
                <a:noFill/>
              </a:endParaRPr>
            </a:p>
          </p:txBody>
        </p:sp>
        <p:sp>
          <p:nvSpPr>
            <p:cNvPr id="9" name="文字方塊 8">
              <a:extLst>
                <a:ext uri="{FF2B5EF4-FFF2-40B4-BE49-F238E27FC236}">
                  <a16:creationId xmlns:a16="http://schemas.microsoft.com/office/drawing/2014/main" id="{A0C71644-AB1E-411D-8F30-C37ED111FC08}"/>
                </a:ext>
              </a:extLst>
            </p:cNvPr>
            <p:cNvSpPr txBox="1"/>
            <p:nvPr/>
          </p:nvSpPr>
          <p:spPr>
            <a:xfrm>
              <a:off x="6698194" y="3971154"/>
              <a:ext cx="2885742" cy="366554"/>
            </a:xfrm>
            <a:prstGeom prst="rect">
              <a:avLst/>
            </a:prstGeom>
            <a:noFill/>
            <a:ln>
              <a:noFill/>
            </a:ln>
          </p:spPr>
          <p:txBody>
            <a:bodyPr wrap="square" rtlCol="0">
              <a:spAutoFit/>
            </a:bodyPr>
            <a:lstStyle/>
            <a:p>
              <a:r>
                <a:rPr lang="en-US" altLang="zh-TW" dirty="0">
                  <a:solidFill>
                    <a:srgbClr val="FF0000"/>
                  </a:solidFill>
                </a:rPr>
                <a:t>Pairwise energy function</a:t>
              </a:r>
              <a:endParaRPr lang="zh-TW" altLang="en-US" dirty="0">
                <a:solidFill>
                  <a:srgbClr val="FF0000"/>
                </a:solidFill>
              </a:endParaRPr>
            </a:p>
          </p:txBody>
        </p:sp>
        <p:sp>
          <p:nvSpPr>
            <p:cNvPr id="10" name="矩形 9">
              <a:extLst>
                <a:ext uri="{FF2B5EF4-FFF2-40B4-BE49-F238E27FC236}">
                  <a16:creationId xmlns:a16="http://schemas.microsoft.com/office/drawing/2014/main" id="{F081B198-DDF6-41A6-914E-AE8AE9730C1B}"/>
                </a:ext>
              </a:extLst>
            </p:cNvPr>
            <p:cNvSpPr/>
            <p:nvPr/>
          </p:nvSpPr>
          <p:spPr>
            <a:xfrm>
              <a:off x="5254943" y="3429000"/>
              <a:ext cx="693420" cy="5029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n>
                  <a:solidFill>
                    <a:srgbClr val="FF0000"/>
                  </a:solidFill>
                </a:ln>
                <a:noFill/>
              </a:endParaRPr>
            </a:p>
          </p:txBody>
        </p:sp>
        <p:sp>
          <p:nvSpPr>
            <p:cNvPr id="11" name="文字方塊 10">
              <a:extLst>
                <a:ext uri="{FF2B5EF4-FFF2-40B4-BE49-F238E27FC236}">
                  <a16:creationId xmlns:a16="http://schemas.microsoft.com/office/drawing/2014/main" id="{0BB42818-8870-4669-91E3-314C5DD3F407}"/>
                </a:ext>
              </a:extLst>
            </p:cNvPr>
            <p:cNvSpPr txBox="1"/>
            <p:nvPr/>
          </p:nvSpPr>
          <p:spPr>
            <a:xfrm>
              <a:off x="3219569" y="3020815"/>
              <a:ext cx="3382566" cy="369332"/>
            </a:xfrm>
            <a:prstGeom prst="rect">
              <a:avLst/>
            </a:prstGeom>
            <a:noFill/>
          </p:spPr>
          <p:txBody>
            <a:bodyPr wrap="square" rtlCol="0">
              <a:spAutoFit/>
            </a:bodyPr>
            <a:lstStyle/>
            <a:p>
              <a:r>
                <a:rPr lang="en-US" altLang="zh-TW" dirty="0">
                  <a:solidFill>
                    <a:srgbClr val="FF0000"/>
                  </a:solidFill>
                </a:rPr>
                <a:t>Unary matching potential</a:t>
              </a:r>
              <a:endParaRPr lang="zh-TW" altLang="en-US" dirty="0">
                <a:solidFill>
                  <a:srgbClr val="FF0000"/>
                </a:solidFill>
              </a:endParaRPr>
            </a:p>
          </p:txBody>
        </p:sp>
      </p:grpSp>
    </p:spTree>
    <p:extLst>
      <p:ext uri="{BB962C8B-B14F-4D97-AF65-F5344CB8AC3E}">
        <p14:creationId xmlns:p14="http://schemas.microsoft.com/office/powerpoint/2010/main" val="2450078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2776237" y="1067123"/>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199" y="2204772"/>
            <a:ext cx="2027382" cy="104005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TW" dirty="0">
                <a:latin typeface="Cambria Math" panose="02040503050406030204" pitchFamily="18" charset="0"/>
                <a:ea typeface="Cambria Math" panose="02040503050406030204" pitchFamily="18" charset="0"/>
              </a:rPr>
              <a:t>Face Recognition with Pictorial Structures</a:t>
            </a:r>
            <a:r>
              <a:rPr lang="zh-TW" altLang="en-US" dirty="0">
                <a:latin typeface="Cambria Math" panose="02040503050406030204" pitchFamily="18" charset="0"/>
              </a:rPr>
              <a:t> </a:t>
            </a:r>
            <a:endParaRPr kumimoji="1" lang="zh-TW" altLang="en-US" dirty="0">
              <a:latin typeface="Cambria Math" panose="02040503050406030204" pitchFamily="18" charset="0"/>
              <a:ea typeface="Times New Roman" charset="0"/>
              <a:cs typeface="Times New Roman" charset="0"/>
            </a:endParaRPr>
          </a:p>
        </p:txBody>
      </p:sp>
      <p:cxnSp>
        <p:nvCxnSpPr>
          <p:cNvPr id="15" name="直線箭頭接點 14"/>
          <p:cNvCxnSpPr>
            <a:cxnSpLocks/>
            <a:endCxn id="14" idx="3"/>
          </p:cNvCxnSpPr>
          <p:nvPr/>
        </p:nvCxnSpPr>
        <p:spPr>
          <a:xfrm flipH="1">
            <a:off x="2230581" y="2724798"/>
            <a:ext cx="54565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760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b="33811"/>
          <a:stretch/>
        </p:blipFill>
        <p:spPr>
          <a:xfrm>
            <a:off x="1638300" y="2117788"/>
            <a:ext cx="10134600" cy="4532948"/>
          </a:xfrm>
          <a:prstGeom prst="rect">
            <a:avLst/>
          </a:prstGeom>
        </p:spPr>
      </p:pic>
      <p:sp>
        <p:nvSpPr>
          <p:cNvPr id="6" name="標題 1">
            <a:extLst>
              <a:ext uri="{FF2B5EF4-FFF2-40B4-BE49-F238E27FC236}">
                <a16:creationId xmlns:a16="http://schemas.microsoft.com/office/drawing/2014/main" id="{4755375F-1FB3-4699-9BD6-18EC7F43C01A}"/>
              </a:ext>
            </a:extLst>
          </p:cNvPr>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6.2.1 </a:t>
            </a:r>
            <a:r>
              <a:rPr lang="en-US" altLang="zh-TW" dirty="0">
                <a:ea typeface="Cambria Math" panose="02040503050406030204" pitchFamily="18" charset="0"/>
              </a:rPr>
              <a:t>Feature-based Methods</a:t>
            </a:r>
            <a:endParaRPr kumimoji="1" lang="zh-TW" altLang="en-US" dirty="0">
              <a:latin typeface="Cambria Math" panose="02040503050406030204" pitchFamily="18" charset="0"/>
              <a:ea typeface="Times New Roman" charset="0"/>
              <a:cs typeface="Times New Roman" charset="0"/>
            </a:endParaRPr>
          </a:p>
        </p:txBody>
      </p:sp>
      <p:sp>
        <p:nvSpPr>
          <p:cNvPr id="7" name="內容版面配置區 2">
            <a:extLst>
              <a:ext uri="{FF2B5EF4-FFF2-40B4-BE49-F238E27FC236}">
                <a16:creationId xmlns:a16="http://schemas.microsoft.com/office/drawing/2014/main" id="{E50191C5-BB20-46F5-B6B4-F6C664998DB6}"/>
              </a:ext>
            </a:extLst>
          </p:cNvPr>
          <p:cNvSpPr>
            <a:spLocks noGrp="1"/>
          </p:cNvSpPr>
          <p:nvPr>
            <p:ph idx="1"/>
          </p:nvPr>
        </p:nvSpPr>
        <p:spPr>
          <a:xfrm>
            <a:off x="2247900" y="1625533"/>
            <a:ext cx="8915400" cy="3777622"/>
          </a:xfrm>
        </p:spPr>
        <p:txBody>
          <a:bodyPr>
            <a:normAutofit/>
          </a:bodyPr>
          <a:lstStyle/>
          <a:p>
            <a:r>
              <a:rPr lang="en-US" altLang="zh-TW" sz="2400" dirty="0">
                <a:ea typeface="Cambria Math" panose="02040503050406030204" pitchFamily="18" charset="0"/>
              </a:rPr>
              <a:t>Part-based models</a:t>
            </a:r>
          </a:p>
        </p:txBody>
      </p:sp>
    </p:spTree>
    <p:extLst>
      <p:ext uri="{BB962C8B-B14F-4D97-AF65-F5344CB8AC3E}">
        <p14:creationId xmlns:p14="http://schemas.microsoft.com/office/powerpoint/2010/main" val="1385041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6.2.1 </a:t>
            </a:r>
            <a:r>
              <a:rPr lang="en-US" altLang="zh-TW" dirty="0">
                <a:ea typeface="Cambria Math" panose="02040503050406030204" pitchFamily="18" charset="0"/>
              </a:rPr>
              <a:t>Feature-based Methods</a:t>
            </a:r>
            <a:endParaRPr kumimoji="1" lang="zh-TW" altLang="en-US"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2150300" y="1540189"/>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Context and scene understanding</a:t>
            </a:r>
          </a:p>
          <a:p>
            <a:pPr lvl="1"/>
            <a:r>
              <a:rPr lang="en-US" altLang="zh-TW" sz="2000" dirty="0"/>
              <a:t>The importance of context </a:t>
            </a:r>
          </a:p>
          <a:p>
            <a:pPr lvl="1"/>
            <a:r>
              <a:rPr lang="en-US" altLang="zh-TW" sz="2000" dirty="0">
                <a:latin typeface="Cambria Math" panose="02040503050406030204" pitchFamily="18" charset="0"/>
                <a:ea typeface="Cambria Math" panose="02040503050406030204" pitchFamily="18" charset="0"/>
              </a:rPr>
              <a:t>Combine objects into scenes (</a:t>
            </a:r>
            <a:r>
              <a:rPr lang="en-US" altLang="zh-TW" sz="2000" dirty="0" err="1">
                <a:latin typeface="Cambria Math" panose="02040503050406030204" pitchFamily="18" charset="0"/>
                <a:ea typeface="Cambria Math" panose="02040503050406030204" pitchFamily="18" charset="0"/>
              </a:rPr>
              <a:t>w.r.t.</a:t>
            </a:r>
            <a:r>
              <a:rPr lang="en-US" altLang="zh-TW" sz="2000" dirty="0">
                <a:latin typeface="Cambria Math" panose="02040503050406030204" pitchFamily="18" charset="0"/>
                <a:ea typeface="Cambria Math" panose="02040503050406030204" pitchFamily="18" charset="0"/>
              </a:rPr>
              <a:t> part-based models)</a:t>
            </a:r>
          </a:p>
        </p:txBody>
      </p:sp>
      <p:pic>
        <p:nvPicPr>
          <p:cNvPr id="4" name="圖片 3">
            <a:extLst>
              <a:ext uri="{FF2B5EF4-FFF2-40B4-BE49-F238E27FC236}">
                <a16:creationId xmlns:a16="http://schemas.microsoft.com/office/drawing/2014/main" id="{C5E1C964-8B6D-494F-BC50-C5672639039F}"/>
              </a:ext>
            </a:extLst>
          </p:cNvPr>
          <p:cNvPicPr>
            <a:picLocks noChangeAspect="1"/>
          </p:cNvPicPr>
          <p:nvPr/>
        </p:nvPicPr>
        <p:blipFill rotWithShape="1">
          <a:blip r:embed="rId3"/>
          <a:srcRect b="39227"/>
          <a:stretch/>
        </p:blipFill>
        <p:spPr>
          <a:xfrm>
            <a:off x="2016664" y="3715941"/>
            <a:ext cx="8792527" cy="2461022"/>
          </a:xfrm>
          <a:prstGeom prst="rect">
            <a:avLst/>
          </a:prstGeom>
        </p:spPr>
      </p:pic>
    </p:spTree>
    <p:extLst>
      <p:ext uri="{BB962C8B-B14F-4D97-AF65-F5344CB8AC3E}">
        <p14:creationId xmlns:p14="http://schemas.microsoft.com/office/powerpoint/2010/main" val="3865412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6.2.1 </a:t>
            </a:r>
            <a:r>
              <a:rPr lang="en-US" altLang="zh-TW" dirty="0">
                <a:ea typeface="Cambria Math" panose="02040503050406030204" pitchFamily="18" charset="0"/>
              </a:rPr>
              <a:t>Feature-based Methods</a:t>
            </a:r>
            <a:endParaRPr kumimoji="1" lang="zh-TW" altLang="en-US" dirty="0">
              <a:latin typeface="Cambria Math" panose="02040503050406030204" pitchFamily="18" charset="0"/>
              <a:ea typeface="Times New Roman" charset="0"/>
              <a:cs typeface="Times New Roman" charset="0"/>
            </a:endParaRPr>
          </a:p>
        </p:txBody>
      </p:sp>
      <p:sp>
        <p:nvSpPr>
          <p:cNvPr id="3" name="內容版面配置區 2"/>
          <p:cNvSpPr>
            <a:spLocks noGrp="1"/>
          </p:cNvSpPr>
          <p:nvPr>
            <p:ph idx="1"/>
          </p:nvPr>
        </p:nvSpPr>
        <p:spPr>
          <a:xfrm>
            <a:off x="2150300" y="1540189"/>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Context and scene understanding</a:t>
            </a:r>
          </a:p>
          <a:p>
            <a:pPr lvl="1"/>
            <a:r>
              <a:rPr lang="en-US" altLang="zh-TW" sz="2000" dirty="0"/>
              <a:t>contextual scene models for object recognition</a:t>
            </a:r>
            <a:r>
              <a:rPr lang="zh-TW" altLang="en-US" sz="2000" dirty="0"/>
              <a:t> </a:t>
            </a:r>
            <a:endParaRPr lang="en-US" altLang="zh-TW" sz="2000" dirty="0">
              <a:latin typeface="Cambria Math" panose="02040503050406030204" pitchFamily="18" charset="0"/>
              <a:ea typeface="Cambria Math" panose="02040503050406030204" pitchFamily="18" charset="0"/>
            </a:endParaRPr>
          </a:p>
        </p:txBody>
      </p:sp>
      <p:pic>
        <p:nvPicPr>
          <p:cNvPr id="5" name="圖片 4">
            <a:extLst>
              <a:ext uri="{FF2B5EF4-FFF2-40B4-BE49-F238E27FC236}">
                <a16:creationId xmlns:a16="http://schemas.microsoft.com/office/drawing/2014/main" id="{7436B535-AD2C-4CF7-80C8-FFCBFF5AC8AA}"/>
              </a:ext>
            </a:extLst>
          </p:cNvPr>
          <p:cNvPicPr>
            <a:picLocks noChangeAspect="1"/>
          </p:cNvPicPr>
          <p:nvPr/>
        </p:nvPicPr>
        <p:blipFill rotWithShape="1">
          <a:blip r:embed="rId3"/>
          <a:srcRect t="2222" b="37004"/>
          <a:stretch/>
        </p:blipFill>
        <p:spPr>
          <a:xfrm>
            <a:off x="2265892" y="2554922"/>
            <a:ext cx="8928184" cy="4181157"/>
          </a:xfrm>
          <a:prstGeom prst="rect">
            <a:avLst/>
          </a:prstGeom>
        </p:spPr>
      </p:pic>
    </p:spTree>
    <p:extLst>
      <p:ext uri="{BB962C8B-B14F-4D97-AF65-F5344CB8AC3E}">
        <p14:creationId xmlns:p14="http://schemas.microsoft.com/office/powerpoint/2010/main" val="2765675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574510" y="387531"/>
            <a:ext cx="10169433" cy="6470469"/>
          </a:xfrm>
        </p:spPr>
        <p:txBody>
          <a:bodyPr>
            <a:normAutofit fontScale="92500" lnSpcReduction="10000"/>
          </a:bodyPr>
          <a:lstStyle/>
          <a:p>
            <a:r>
              <a:rPr lang="en-US" altLang="zh-TW" dirty="0">
                <a:latin typeface="Cambria Math" panose="02040503050406030204" pitchFamily="18" charset="0"/>
                <a:ea typeface="Cambria Math" panose="02040503050406030204" pitchFamily="18" charset="0"/>
              </a:rPr>
              <a:t>6.1 Instance Recognition</a:t>
            </a:r>
          </a:p>
          <a:p>
            <a:r>
              <a:rPr lang="en-US" altLang="zh-TW" dirty="0">
                <a:latin typeface="Cambria Math" panose="02040503050406030204" pitchFamily="18" charset="0"/>
                <a:ea typeface="Cambria Math" panose="02040503050406030204" pitchFamily="18" charset="0"/>
              </a:rPr>
              <a:t>6.2 Image Classification</a:t>
            </a:r>
          </a:p>
          <a:p>
            <a:pPr lvl="1"/>
            <a:r>
              <a:rPr lang="en-US" altLang="zh-TW" dirty="0">
                <a:latin typeface="Cambria Math" panose="02040503050406030204" pitchFamily="18" charset="0"/>
                <a:ea typeface="Cambria Math" panose="02040503050406030204" pitchFamily="18" charset="0"/>
              </a:rPr>
              <a:t>6.2.1 Feature-based Methods</a:t>
            </a:r>
          </a:p>
          <a:p>
            <a:pPr lvl="1"/>
            <a:r>
              <a:rPr lang="en-US" altLang="zh-TW" dirty="0">
                <a:latin typeface="Cambria Math" panose="02040503050406030204" pitchFamily="18" charset="0"/>
                <a:ea typeface="Cambria Math" panose="02040503050406030204" pitchFamily="18" charset="0"/>
              </a:rPr>
              <a:t>6.2.2 Deep Networks</a:t>
            </a:r>
          </a:p>
          <a:p>
            <a:pPr lvl="1"/>
            <a:r>
              <a:rPr lang="en-US" altLang="zh-TW" dirty="0">
                <a:latin typeface="Cambria Math" panose="02040503050406030204" pitchFamily="18" charset="0"/>
                <a:ea typeface="Cambria Math" panose="02040503050406030204" pitchFamily="18" charset="0"/>
              </a:rPr>
              <a:t>6.2.3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Visual Similarity Search</a:t>
            </a:r>
          </a:p>
          <a:p>
            <a:pPr lvl="1"/>
            <a:r>
              <a:rPr lang="en-US" altLang="zh-TW" dirty="0">
                <a:latin typeface="Cambria Math" panose="02040503050406030204" pitchFamily="18" charset="0"/>
                <a:ea typeface="Cambria Math" panose="02040503050406030204" pitchFamily="18" charset="0"/>
              </a:rPr>
              <a:t>6.2.4 Face Recognition</a:t>
            </a:r>
          </a:p>
          <a:p>
            <a:r>
              <a:rPr lang="en-US" altLang="zh-TW" dirty="0">
                <a:latin typeface="Cambria Math" panose="02040503050406030204" pitchFamily="18" charset="0"/>
                <a:ea typeface="Cambria Math" panose="02040503050406030204" pitchFamily="18" charset="0"/>
              </a:rPr>
              <a:t>6.3 Object Detection</a:t>
            </a:r>
          </a:p>
          <a:p>
            <a:pPr lvl="1"/>
            <a:r>
              <a:rPr lang="en-US" altLang="zh-TW" dirty="0">
                <a:latin typeface="Cambria Math" panose="02040503050406030204" pitchFamily="18" charset="0"/>
                <a:ea typeface="Cambria Math" panose="02040503050406030204" pitchFamily="18" charset="0"/>
              </a:rPr>
              <a:t>6.3.1 Face Detection</a:t>
            </a:r>
          </a:p>
          <a:p>
            <a:pPr lvl="1"/>
            <a:r>
              <a:rPr lang="en-US" altLang="zh-TW" dirty="0">
                <a:latin typeface="Cambria Math" panose="02040503050406030204" pitchFamily="18" charset="0"/>
                <a:ea typeface="Cambria Math" panose="02040503050406030204" pitchFamily="18" charset="0"/>
              </a:rPr>
              <a:t>6.3.2 Pedestrian Detection</a:t>
            </a:r>
          </a:p>
          <a:p>
            <a:pPr lvl="1"/>
            <a:r>
              <a:rPr lang="en-US" altLang="zh-TW" dirty="0">
                <a:latin typeface="Cambria Math" panose="02040503050406030204" pitchFamily="18" charset="0"/>
                <a:ea typeface="Cambria Math" panose="02040503050406030204" pitchFamily="18" charset="0"/>
              </a:rPr>
              <a:t>6.3.3 General Object Detection</a:t>
            </a:r>
          </a:p>
          <a:p>
            <a:r>
              <a:rPr lang="en-US" altLang="zh-TW" dirty="0">
                <a:latin typeface="Cambria Math" panose="02040503050406030204" pitchFamily="18" charset="0"/>
                <a:ea typeface="Cambria Math" panose="02040503050406030204" pitchFamily="18" charset="0"/>
              </a:rPr>
              <a:t>6.4 Semantic Segmentation</a:t>
            </a:r>
          </a:p>
          <a:p>
            <a:pPr lvl="1"/>
            <a:r>
              <a:rPr lang="en-US" altLang="zh-TW" dirty="0">
                <a:latin typeface="Cambria Math" panose="02040503050406030204" pitchFamily="18" charset="0"/>
                <a:ea typeface="Cambria Math" panose="02040503050406030204" pitchFamily="18" charset="0"/>
              </a:rPr>
              <a:t>6.4.1</a:t>
            </a:r>
            <a:r>
              <a:rPr lang="zh-TW" altLang="en-US" dirty="0">
                <a:latin typeface="Cambria Math" panose="02040503050406030204" pitchFamily="18" charset="0"/>
                <a:ea typeface="Cambria Math" panose="02040503050406030204" pitchFamily="18" charset="0"/>
              </a:rPr>
              <a:t>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Medical Image Segmentation</a:t>
            </a:r>
          </a:p>
          <a:p>
            <a:pPr lvl="1"/>
            <a:r>
              <a:rPr lang="en-US" altLang="zh-TW" dirty="0">
                <a:latin typeface="Cambria Math" panose="02040503050406030204" pitchFamily="18" charset="0"/>
                <a:ea typeface="Cambria Math" panose="02040503050406030204" pitchFamily="18" charset="0"/>
              </a:rPr>
              <a:t>6.4.2 Instance Segmentation</a:t>
            </a:r>
          </a:p>
          <a:p>
            <a:pPr lvl="1"/>
            <a:r>
              <a:rPr lang="en-US" altLang="zh-TW" dirty="0">
                <a:latin typeface="Cambria Math" panose="02040503050406030204" pitchFamily="18" charset="0"/>
                <a:ea typeface="Cambria Math" panose="02040503050406030204" pitchFamily="18" charset="0"/>
              </a:rPr>
              <a:t>6.4.3 Panoptic Segmentation</a:t>
            </a:r>
          </a:p>
          <a:p>
            <a:pPr lvl="1"/>
            <a:r>
              <a:rPr lang="en-US" altLang="zh-TW" dirty="0">
                <a:latin typeface="Cambria Math" panose="02040503050406030204" pitchFamily="18" charset="0"/>
                <a:ea typeface="Cambria Math" panose="02040503050406030204" pitchFamily="18" charset="0"/>
              </a:rPr>
              <a:t>6.4.4 </a:t>
            </a:r>
            <a:r>
              <a:rPr lang="en-US" altLang="zh-TW" i="1" dirty="0">
                <a:latin typeface="Cambria Math" panose="02040503050406030204" pitchFamily="18" charset="0"/>
                <a:ea typeface="Cambria Math" panose="02040503050406030204" pitchFamily="18" charset="0"/>
              </a:rPr>
              <a:t>Application</a:t>
            </a:r>
            <a:r>
              <a:rPr lang="en-US" altLang="zh-TW" dirty="0">
                <a:latin typeface="Cambria Math" panose="02040503050406030204" pitchFamily="18" charset="0"/>
                <a:ea typeface="Cambria Math" panose="02040503050406030204" pitchFamily="18" charset="0"/>
              </a:rPr>
              <a:t>: Intelligent Photo Editing</a:t>
            </a:r>
          </a:p>
          <a:p>
            <a:pPr lvl="1"/>
            <a:r>
              <a:rPr lang="en-US" altLang="zh-TW" dirty="0">
                <a:latin typeface="Cambria Math" panose="02040503050406030204" pitchFamily="18" charset="0"/>
                <a:ea typeface="Cambria Math" panose="02040503050406030204" pitchFamily="18" charset="0"/>
              </a:rPr>
              <a:t>6.4.5 Pose Estimation</a:t>
            </a:r>
          </a:p>
          <a:p>
            <a:r>
              <a:rPr lang="en-US" altLang="zh-TW" dirty="0">
                <a:latin typeface="Cambria Math" panose="02040503050406030204" pitchFamily="18" charset="0"/>
                <a:ea typeface="Cambria Math" panose="02040503050406030204" pitchFamily="18" charset="0"/>
              </a:rPr>
              <a:t>6.5 Video Understanding</a:t>
            </a:r>
          </a:p>
          <a:p>
            <a:r>
              <a:rPr lang="en-US" altLang="zh-TW" sz="1900" dirty="0">
                <a:latin typeface="Cambria Math" panose="02040503050406030204" pitchFamily="18" charset="0"/>
                <a:ea typeface="Cambria Math" panose="02040503050406030204" pitchFamily="18" charset="0"/>
              </a:rPr>
              <a:t>6.6</a:t>
            </a:r>
            <a:r>
              <a:rPr lang="en-US" altLang="zh-TW" dirty="0">
                <a:latin typeface="Cambria Math" panose="02040503050406030204" pitchFamily="18" charset="0"/>
                <a:ea typeface="Cambria Math" panose="02040503050406030204" pitchFamily="18" charset="0"/>
              </a:rPr>
              <a:t>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351071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b="33970"/>
          <a:stretch/>
        </p:blipFill>
        <p:spPr>
          <a:xfrm>
            <a:off x="1128712" y="2971688"/>
            <a:ext cx="9934575" cy="2754742"/>
          </a:xfrm>
          <a:prstGeom prst="rect">
            <a:avLst/>
          </a:prstGeom>
        </p:spPr>
      </p:pic>
      <p:sp>
        <p:nvSpPr>
          <p:cNvPr id="5" name="標題 1">
            <a:extLst>
              <a:ext uri="{FF2B5EF4-FFF2-40B4-BE49-F238E27FC236}">
                <a16:creationId xmlns:a16="http://schemas.microsoft.com/office/drawing/2014/main" id="{F3E7E73F-A5F4-4BF4-B71C-99468C9F1A8C}"/>
              </a:ext>
            </a:extLst>
          </p:cNvPr>
          <p:cNvSpPr>
            <a:spLocks noGrp="1"/>
          </p:cNvSpPr>
          <p:nvPr>
            <p:ph type="title"/>
          </p:nvPr>
        </p:nvSpPr>
        <p:spPr/>
        <p:txBody>
          <a:bodyPr/>
          <a:lstStyle/>
          <a:p>
            <a:pPr algn="ctr"/>
            <a:r>
              <a:rPr kumimoji="1" lang="en-US" altLang="zh-TW" dirty="0">
                <a:latin typeface="Cambria Math" panose="02040503050406030204" pitchFamily="18" charset="0"/>
                <a:ea typeface="Cambria Math" panose="02040503050406030204" pitchFamily="18" charset="0"/>
                <a:cs typeface="Times New Roman" charset="0"/>
              </a:rPr>
              <a:t>6.2.1 </a:t>
            </a:r>
            <a:r>
              <a:rPr lang="en-US" altLang="zh-TW" dirty="0">
                <a:ea typeface="Cambria Math" panose="02040503050406030204" pitchFamily="18" charset="0"/>
              </a:rPr>
              <a:t>Feature-based Methods</a:t>
            </a:r>
            <a:endParaRPr kumimoji="1" lang="zh-TW" altLang="en-US" dirty="0">
              <a:latin typeface="Cambria Math" panose="02040503050406030204" pitchFamily="18" charset="0"/>
              <a:ea typeface="Times New Roman" charset="0"/>
              <a:cs typeface="Times New Roman" charset="0"/>
            </a:endParaRPr>
          </a:p>
        </p:txBody>
      </p:sp>
      <p:sp>
        <p:nvSpPr>
          <p:cNvPr id="6" name="內容版面配置區 2">
            <a:extLst>
              <a:ext uri="{FF2B5EF4-FFF2-40B4-BE49-F238E27FC236}">
                <a16:creationId xmlns:a16="http://schemas.microsoft.com/office/drawing/2014/main" id="{D1512565-BCFA-4A09-A72D-F89D33D0B0BA}"/>
              </a:ext>
            </a:extLst>
          </p:cNvPr>
          <p:cNvSpPr>
            <a:spLocks noGrp="1"/>
          </p:cNvSpPr>
          <p:nvPr>
            <p:ph idx="1"/>
          </p:nvPr>
        </p:nvSpPr>
        <p:spPr>
          <a:xfrm>
            <a:off x="2147887" y="1540189"/>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Context and scene understanding</a:t>
            </a:r>
          </a:p>
          <a:p>
            <a:pPr lvl="1"/>
            <a:r>
              <a:rPr lang="en-US" altLang="zh-TW" sz="2000" dirty="0"/>
              <a:t>recognition by scene alignment </a:t>
            </a:r>
            <a:endParaRPr lang="en-US" altLang="zh-TW" sz="20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309740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6.2.2 Deep Networks</a:t>
            </a:r>
          </a:p>
        </p:txBody>
      </p:sp>
      <p:sp>
        <p:nvSpPr>
          <p:cNvPr id="3" name="內容版面配置區 2"/>
          <p:cNvSpPr>
            <a:spLocks noGrp="1"/>
          </p:cNvSpPr>
          <p:nvPr>
            <p:ph idx="1"/>
          </p:nvPr>
        </p:nvSpPr>
        <p:spPr>
          <a:xfrm>
            <a:off x="2183130" y="1540189"/>
            <a:ext cx="8915400" cy="3777622"/>
          </a:xfrm>
        </p:spPr>
        <p:txBody>
          <a:bodyPr>
            <a:normAutofit/>
          </a:bodyPr>
          <a:lstStyle/>
          <a:p>
            <a:r>
              <a:rPr lang="en-US" altLang="zh-TW" sz="2400" dirty="0"/>
              <a:t>Fine-grained category recognition using </a:t>
            </a:r>
            <a:r>
              <a:rPr lang="en-US" altLang="zh-TW" sz="2400" b="1" dirty="0"/>
              <a:t>parts</a:t>
            </a:r>
            <a:endParaRPr lang="en-US" altLang="zh-TW" sz="2400" b="1"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7FBB08D1-74C1-4F61-8BBD-E45D6EE65A41}"/>
              </a:ext>
            </a:extLst>
          </p:cNvPr>
          <p:cNvPicPr>
            <a:picLocks noChangeAspect="1"/>
          </p:cNvPicPr>
          <p:nvPr/>
        </p:nvPicPr>
        <p:blipFill>
          <a:blip r:embed="rId3"/>
          <a:stretch>
            <a:fillRect/>
          </a:stretch>
        </p:blipFill>
        <p:spPr>
          <a:xfrm>
            <a:off x="2592925" y="2291556"/>
            <a:ext cx="7825740" cy="4273836"/>
          </a:xfrm>
          <a:prstGeom prst="rect">
            <a:avLst/>
          </a:prstGeom>
        </p:spPr>
      </p:pic>
    </p:spTree>
    <p:extLst>
      <p:ext uri="{BB962C8B-B14F-4D97-AF65-F5344CB8AC3E}">
        <p14:creationId xmlns:p14="http://schemas.microsoft.com/office/powerpoint/2010/main" val="2896279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6.2.2 Deep Networks</a:t>
            </a:r>
          </a:p>
        </p:txBody>
      </p:sp>
      <p:sp>
        <p:nvSpPr>
          <p:cNvPr id="3" name="內容版面配置區 2"/>
          <p:cNvSpPr>
            <a:spLocks noGrp="1"/>
          </p:cNvSpPr>
          <p:nvPr>
            <p:ph idx="1"/>
          </p:nvPr>
        </p:nvSpPr>
        <p:spPr>
          <a:xfrm>
            <a:off x="2147887" y="1540189"/>
            <a:ext cx="8915400" cy="3777622"/>
          </a:xfrm>
        </p:spPr>
        <p:txBody>
          <a:bodyPr>
            <a:normAutofit/>
          </a:bodyPr>
          <a:lstStyle/>
          <a:p>
            <a:r>
              <a:rPr lang="en-US" altLang="zh-TW" sz="2400" dirty="0"/>
              <a:t>Fine-grained category recognition</a:t>
            </a:r>
          </a:p>
          <a:p>
            <a:r>
              <a:rPr lang="en-US" altLang="zh-TW" sz="2400" dirty="0">
                <a:ea typeface="Cambria Math" panose="02040503050406030204" pitchFamily="18" charset="0"/>
              </a:rPr>
              <a:t> Zero-shot learning</a:t>
            </a:r>
            <a:endParaRPr lang="en-US" altLang="zh-TW" sz="2400" dirty="0">
              <a:latin typeface="Cambria Math" panose="02040503050406030204" pitchFamily="18" charset="0"/>
              <a:ea typeface="Cambria Math" panose="02040503050406030204" pitchFamily="18" charset="0"/>
            </a:endParaRPr>
          </a:p>
        </p:txBody>
      </p:sp>
      <p:pic>
        <p:nvPicPr>
          <p:cNvPr id="5" name="圖片 4">
            <a:extLst>
              <a:ext uri="{FF2B5EF4-FFF2-40B4-BE49-F238E27FC236}">
                <a16:creationId xmlns:a16="http://schemas.microsoft.com/office/drawing/2014/main" id="{CD1A35E8-A37D-4F8A-B562-7E0E953CD9E2}"/>
              </a:ext>
            </a:extLst>
          </p:cNvPr>
          <p:cNvPicPr>
            <a:picLocks noChangeAspect="1"/>
          </p:cNvPicPr>
          <p:nvPr/>
        </p:nvPicPr>
        <p:blipFill>
          <a:blip r:embed="rId3"/>
          <a:stretch>
            <a:fillRect/>
          </a:stretch>
        </p:blipFill>
        <p:spPr>
          <a:xfrm>
            <a:off x="1904047" y="2651220"/>
            <a:ext cx="8383905" cy="3941096"/>
          </a:xfrm>
          <a:prstGeom prst="rect">
            <a:avLst/>
          </a:prstGeom>
        </p:spPr>
      </p:pic>
    </p:spTree>
    <p:extLst>
      <p:ext uri="{BB962C8B-B14F-4D97-AF65-F5344CB8AC3E}">
        <p14:creationId xmlns:p14="http://schemas.microsoft.com/office/powerpoint/2010/main" val="773117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6FC70CA9-BC2D-4881-A400-59145C6CD014}"/>
              </a:ext>
            </a:extLst>
          </p:cNvPr>
          <p:cNvSpPr>
            <a:spLocks noGrp="1"/>
          </p:cNvSpPr>
          <p:nvPr>
            <p:ph type="title"/>
          </p:nvPr>
        </p:nvSpPr>
        <p:spPr/>
        <p:txBody>
          <a:bodyPr/>
          <a:lstStyle/>
          <a:p>
            <a:pPr algn="ctr"/>
            <a:r>
              <a:rPr lang="en-US" altLang="zh-TW" dirty="0">
                <a:ea typeface="Cambria Math" panose="02040503050406030204" pitchFamily="18" charset="0"/>
              </a:rPr>
              <a:t>6.2.3 </a:t>
            </a:r>
            <a:r>
              <a:rPr lang="en-US" altLang="zh-TW" i="1" dirty="0">
                <a:ea typeface="Cambria Math" panose="02040503050406030204" pitchFamily="18" charset="0"/>
              </a:rPr>
              <a:t>Application</a:t>
            </a:r>
            <a:r>
              <a:rPr lang="en-US" altLang="zh-TW" dirty="0">
                <a:ea typeface="Cambria Math" panose="02040503050406030204" pitchFamily="18" charset="0"/>
              </a:rPr>
              <a:t>: Visual Similarity Search</a:t>
            </a:r>
          </a:p>
        </p:txBody>
      </p:sp>
      <p:sp>
        <p:nvSpPr>
          <p:cNvPr id="3" name="內容版面配置區 2"/>
          <p:cNvSpPr>
            <a:spLocks noGrp="1"/>
          </p:cNvSpPr>
          <p:nvPr>
            <p:ph idx="1"/>
          </p:nvPr>
        </p:nvSpPr>
        <p:spPr>
          <a:xfrm>
            <a:off x="1747964" y="1685154"/>
            <a:ext cx="8915400" cy="5172845"/>
          </a:xfrm>
        </p:spPr>
        <p:txBody>
          <a:bodyPr>
            <a:normAutofit/>
          </a:bodyPr>
          <a:lstStyle/>
          <a:p>
            <a:r>
              <a:rPr lang="en-US" altLang="zh-TW" sz="2400" i="1" dirty="0">
                <a:ea typeface="Cambria Math" panose="02040503050406030204" pitchFamily="18" charset="0"/>
              </a:rPr>
              <a:t>Visual search</a:t>
            </a:r>
            <a:r>
              <a:rPr lang="en-US" altLang="zh-TW" sz="2400" dirty="0">
                <a:ea typeface="Cambria Math" panose="02040503050406030204" pitchFamily="18" charset="0"/>
              </a:rPr>
              <a:t>: find the information you need directly from an image. (e.g.</a:t>
            </a:r>
            <a:r>
              <a:rPr lang="zh-TW" altLang="en-US" sz="2400" dirty="0">
                <a:ea typeface="Cambria Math" panose="02040503050406030204" pitchFamily="18" charset="0"/>
              </a:rPr>
              <a:t> </a:t>
            </a:r>
            <a:r>
              <a:rPr lang="en-US" altLang="zh-TW" sz="2400" b="1" dirty="0">
                <a:ea typeface="Cambria Math" panose="02040503050406030204" pitchFamily="18" charset="0"/>
              </a:rPr>
              <a:t>instance retrieval </a:t>
            </a:r>
            <a:r>
              <a:rPr lang="en-US" altLang="zh-TW" sz="2400" dirty="0">
                <a:ea typeface="Cambria Math" panose="02040503050406030204" pitchFamily="18" charset="0"/>
              </a:rPr>
              <a:t>finds the exact same object or location; </a:t>
            </a:r>
            <a:r>
              <a:rPr lang="en-US" altLang="zh-TW" sz="2400" b="1" dirty="0">
                <a:ea typeface="Cambria Math" panose="02040503050406030204" pitchFamily="18" charset="0"/>
              </a:rPr>
              <a:t>fine-grained categorization </a:t>
            </a:r>
            <a:r>
              <a:rPr lang="en-US" altLang="zh-TW" sz="2400" dirty="0">
                <a:ea typeface="Cambria Math" panose="02040503050406030204" pitchFamily="18" charset="0"/>
              </a:rPr>
              <a:t>as said before.)</a:t>
            </a:r>
          </a:p>
          <a:p>
            <a:endParaRPr lang="en-US" altLang="zh-TW" sz="2400" dirty="0">
              <a:ea typeface="Cambria Math" panose="02040503050406030204" pitchFamily="18" charset="0"/>
            </a:endParaRPr>
          </a:p>
          <a:p>
            <a:r>
              <a:rPr lang="en-US" altLang="zh-TW" sz="2400" i="1" dirty="0">
                <a:ea typeface="Cambria Math" panose="02040503050406030204" pitchFamily="18" charset="0"/>
              </a:rPr>
              <a:t>Visual similarity search</a:t>
            </a:r>
            <a:r>
              <a:rPr lang="en-US" altLang="zh-TW" sz="2400" dirty="0">
                <a:ea typeface="Cambria Math" panose="02040503050406030204" pitchFamily="18" charset="0"/>
              </a:rPr>
              <a:t>: useful when the search intent cannot be succinctly captured in words.</a:t>
            </a:r>
          </a:p>
          <a:p>
            <a:endParaRPr lang="en-US" altLang="zh-TW" sz="2400" dirty="0">
              <a:ea typeface="Cambria Math" panose="02040503050406030204" pitchFamily="18" charset="0"/>
            </a:endParaRPr>
          </a:p>
          <a:p>
            <a:r>
              <a:rPr lang="en-US" altLang="zh-TW" sz="2400" dirty="0">
                <a:ea typeface="Cambria Math" panose="02040503050406030204" pitchFamily="18" charset="0"/>
              </a:rPr>
              <a:t>Simple whole-image similarity search (color and texture) → feature-based learning (re-rank the outputs from a traditional keyword-based image search engines) → cluster the results  returned by image search using an extension of PLSA.</a:t>
            </a:r>
          </a:p>
        </p:txBody>
      </p:sp>
      <p:sp>
        <p:nvSpPr>
          <p:cNvPr id="2" name="文字方塊 1">
            <a:extLst>
              <a:ext uri="{FF2B5EF4-FFF2-40B4-BE49-F238E27FC236}">
                <a16:creationId xmlns:a16="http://schemas.microsoft.com/office/drawing/2014/main" id="{4523A3B5-7C7C-4D0A-9D4B-75CFF162565E}"/>
              </a:ext>
            </a:extLst>
          </p:cNvPr>
          <p:cNvSpPr txBox="1"/>
          <p:nvPr/>
        </p:nvSpPr>
        <p:spPr>
          <a:xfrm>
            <a:off x="7668768" y="30027"/>
            <a:ext cx="4523232" cy="584775"/>
          </a:xfrm>
          <a:prstGeom prst="rect">
            <a:avLst/>
          </a:prstGeom>
          <a:noFill/>
        </p:spPr>
        <p:txBody>
          <a:bodyPr wrap="square" rtlCol="0">
            <a:spAutoFit/>
          </a:bodyPr>
          <a:lstStyle/>
          <a:p>
            <a:r>
              <a:rPr lang="en-US" altLang="zh-TW" sz="1600" i="1" dirty="0"/>
              <a:t>K</a:t>
            </a:r>
            <a:r>
              <a:rPr lang="en-US" altLang="zh-TW" sz="1600" dirty="0"/>
              <a:t>NN:</a:t>
            </a:r>
            <a:r>
              <a:rPr lang="zh-TW" altLang="en-US" sz="1600" i="1" dirty="0"/>
              <a:t> </a:t>
            </a:r>
            <a:r>
              <a:rPr lang="en-US" altLang="zh-TW" sz="1600" i="1" dirty="0"/>
              <a:t>K </a:t>
            </a:r>
            <a:r>
              <a:rPr lang="en-US" altLang="zh-TW" sz="1600" dirty="0"/>
              <a:t>Nearest Neighbor</a:t>
            </a:r>
          </a:p>
          <a:p>
            <a:r>
              <a:rPr lang="en-US" altLang="zh-TW" sz="1600" dirty="0"/>
              <a:t>PLSA: Probabilistic Latent Semantic Analysis</a:t>
            </a:r>
            <a:endParaRPr lang="zh-TW" altLang="en-US" sz="1600" dirty="0"/>
          </a:p>
        </p:txBody>
      </p:sp>
    </p:spTree>
    <p:extLst>
      <p:ext uri="{BB962C8B-B14F-4D97-AF65-F5344CB8AC3E}">
        <p14:creationId xmlns:p14="http://schemas.microsoft.com/office/powerpoint/2010/main" val="3093471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6FC70CA9-BC2D-4881-A400-59145C6CD014}"/>
              </a:ext>
            </a:extLst>
          </p:cNvPr>
          <p:cNvSpPr>
            <a:spLocks noGrp="1"/>
          </p:cNvSpPr>
          <p:nvPr>
            <p:ph type="title"/>
          </p:nvPr>
        </p:nvSpPr>
        <p:spPr/>
        <p:txBody>
          <a:bodyPr/>
          <a:lstStyle/>
          <a:p>
            <a:pPr algn="ctr"/>
            <a:r>
              <a:rPr lang="en-US" altLang="zh-TW" dirty="0">
                <a:ea typeface="Cambria Math" panose="02040503050406030204" pitchFamily="18" charset="0"/>
              </a:rPr>
              <a:t>6.2.3 </a:t>
            </a:r>
            <a:r>
              <a:rPr lang="en-US" altLang="zh-TW" i="1" dirty="0">
                <a:ea typeface="Cambria Math" panose="02040503050406030204" pitchFamily="18" charset="0"/>
              </a:rPr>
              <a:t>Application</a:t>
            </a:r>
            <a:r>
              <a:rPr lang="en-US" altLang="zh-TW" dirty="0">
                <a:ea typeface="Cambria Math" panose="02040503050406030204" pitchFamily="18" charset="0"/>
              </a:rPr>
              <a:t>: Visual Similarity Search</a:t>
            </a:r>
          </a:p>
        </p:txBody>
      </p:sp>
      <p:sp>
        <p:nvSpPr>
          <p:cNvPr id="3" name="內容版面配置區 2"/>
          <p:cNvSpPr>
            <a:spLocks noGrp="1"/>
          </p:cNvSpPr>
          <p:nvPr>
            <p:ph idx="1"/>
          </p:nvPr>
        </p:nvSpPr>
        <p:spPr>
          <a:xfrm>
            <a:off x="1747964" y="1685155"/>
            <a:ext cx="8915400" cy="3777622"/>
          </a:xfrm>
        </p:spPr>
        <p:txBody>
          <a:bodyPr>
            <a:normAutofit/>
          </a:bodyPr>
          <a:lstStyle/>
          <a:p>
            <a:r>
              <a:rPr lang="en-US" altLang="zh-TW" sz="2400" dirty="0"/>
              <a:t>The </a:t>
            </a:r>
            <a:r>
              <a:rPr lang="en-US" altLang="zh-TW" sz="2400" dirty="0" err="1"/>
              <a:t>GrokNet</a:t>
            </a:r>
            <a:r>
              <a:rPr lang="en-US" altLang="zh-TW" sz="2400" dirty="0"/>
              <a:t> product recognition service is used for product tagging, visual search, and recommendations.</a:t>
            </a:r>
            <a:endParaRPr lang="en-US" altLang="zh-TW" sz="2400" dirty="0">
              <a:latin typeface="Cambria Math" panose="02040503050406030204" pitchFamily="18" charset="0"/>
              <a:ea typeface="Cambria Math" panose="02040503050406030204" pitchFamily="18" charset="0"/>
            </a:endParaRPr>
          </a:p>
        </p:txBody>
      </p:sp>
      <p:grpSp>
        <p:nvGrpSpPr>
          <p:cNvPr id="4" name="群組 3">
            <a:extLst>
              <a:ext uri="{FF2B5EF4-FFF2-40B4-BE49-F238E27FC236}">
                <a16:creationId xmlns:a16="http://schemas.microsoft.com/office/drawing/2014/main" id="{1B90A1C6-D9C8-417E-97B1-ED49A3A710CB}"/>
              </a:ext>
            </a:extLst>
          </p:cNvPr>
          <p:cNvGrpSpPr/>
          <p:nvPr/>
        </p:nvGrpSpPr>
        <p:grpSpPr>
          <a:xfrm>
            <a:off x="1886669" y="2688141"/>
            <a:ext cx="8418662" cy="1771650"/>
            <a:chOff x="1619831" y="4148951"/>
            <a:chExt cx="8418662" cy="1771650"/>
          </a:xfrm>
        </p:grpSpPr>
        <p:pic>
          <p:nvPicPr>
            <p:cNvPr id="2050" name="Picture 2" descr="Facebook Unveiled It's AI System Behind The New Shopping Experiences">
              <a:extLst>
                <a:ext uri="{FF2B5EF4-FFF2-40B4-BE49-F238E27FC236}">
                  <a16:creationId xmlns:a16="http://schemas.microsoft.com/office/drawing/2014/main" id="{14340C14-C38B-4797-8CC7-D042F759FF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484"/>
            <a:stretch/>
          </p:blipFill>
          <p:spPr bwMode="auto">
            <a:xfrm>
              <a:off x="1619831" y="4148951"/>
              <a:ext cx="4476169" cy="17716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derstanding Facebook's GrokNet - An Image Recognition System for commerce  applications | by Sai Durga Mahesh | Analytics Vidhya | Medium">
              <a:extLst>
                <a:ext uri="{FF2B5EF4-FFF2-40B4-BE49-F238E27FC236}">
                  <a16:creationId xmlns:a16="http://schemas.microsoft.com/office/drawing/2014/main" id="{77E61D29-8721-403F-B7C0-506E24F2A8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621" t="7913"/>
            <a:stretch/>
          </p:blipFill>
          <p:spPr bwMode="auto">
            <a:xfrm>
              <a:off x="6233531" y="4148951"/>
              <a:ext cx="3804962" cy="177165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圖片 4">
            <a:extLst>
              <a:ext uri="{FF2B5EF4-FFF2-40B4-BE49-F238E27FC236}">
                <a16:creationId xmlns:a16="http://schemas.microsoft.com/office/drawing/2014/main" id="{E83B875E-C908-4F2B-94B0-0088F6A8AD92}"/>
              </a:ext>
            </a:extLst>
          </p:cNvPr>
          <p:cNvPicPr>
            <a:picLocks noChangeAspect="1"/>
          </p:cNvPicPr>
          <p:nvPr/>
        </p:nvPicPr>
        <p:blipFill>
          <a:blip r:embed="rId5"/>
          <a:stretch>
            <a:fillRect/>
          </a:stretch>
        </p:blipFill>
        <p:spPr>
          <a:xfrm>
            <a:off x="3017276" y="4597683"/>
            <a:ext cx="6157448" cy="2179277"/>
          </a:xfrm>
          <a:prstGeom prst="rect">
            <a:avLst/>
          </a:prstGeom>
        </p:spPr>
      </p:pic>
      <p:sp>
        <p:nvSpPr>
          <p:cNvPr id="2" name="文字方塊 1">
            <a:extLst>
              <a:ext uri="{FF2B5EF4-FFF2-40B4-BE49-F238E27FC236}">
                <a16:creationId xmlns:a16="http://schemas.microsoft.com/office/drawing/2014/main" id="{4523A3B5-7C7C-4D0A-9D4B-75CFF162565E}"/>
              </a:ext>
            </a:extLst>
          </p:cNvPr>
          <p:cNvSpPr txBox="1"/>
          <p:nvPr/>
        </p:nvSpPr>
        <p:spPr>
          <a:xfrm>
            <a:off x="9174724" y="47874"/>
            <a:ext cx="3128708" cy="369332"/>
          </a:xfrm>
          <a:prstGeom prst="rect">
            <a:avLst/>
          </a:prstGeom>
          <a:noFill/>
        </p:spPr>
        <p:txBody>
          <a:bodyPr wrap="square" rtlCol="0">
            <a:spAutoFit/>
          </a:bodyPr>
          <a:lstStyle/>
          <a:p>
            <a:r>
              <a:rPr lang="en-US" altLang="zh-TW" i="1" dirty="0"/>
              <a:t>K</a:t>
            </a:r>
            <a:r>
              <a:rPr lang="en-US" altLang="zh-TW" dirty="0"/>
              <a:t>NN:</a:t>
            </a:r>
            <a:r>
              <a:rPr lang="zh-TW" altLang="en-US" i="1" dirty="0"/>
              <a:t> </a:t>
            </a:r>
            <a:r>
              <a:rPr lang="en-US" altLang="zh-TW" i="1" dirty="0"/>
              <a:t>K </a:t>
            </a:r>
            <a:r>
              <a:rPr lang="en-US" altLang="zh-TW" dirty="0"/>
              <a:t>Nearest Neighbor</a:t>
            </a:r>
            <a:endParaRPr lang="zh-TW" altLang="en-US" dirty="0"/>
          </a:p>
        </p:txBody>
      </p:sp>
    </p:spTree>
    <p:extLst>
      <p:ext uri="{BB962C8B-B14F-4D97-AF65-F5344CB8AC3E}">
        <p14:creationId xmlns:p14="http://schemas.microsoft.com/office/powerpoint/2010/main" val="1996385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標題 1">
            <a:extLst>
              <a:ext uri="{FF2B5EF4-FFF2-40B4-BE49-F238E27FC236}">
                <a16:creationId xmlns:a16="http://schemas.microsoft.com/office/drawing/2014/main" id="{9EA5CB0F-23E4-4D59-AAFA-ED3B25638E99}"/>
              </a:ext>
            </a:extLst>
          </p:cNvPr>
          <p:cNvSpPr>
            <a:spLocks noGrp="1"/>
          </p:cNvSpPr>
          <p:nvPr>
            <p:ph type="title"/>
          </p:nvPr>
        </p:nvSpPr>
        <p:spPr/>
        <p:txBody>
          <a:bodyPr/>
          <a:lstStyle/>
          <a:p>
            <a:pPr algn="ctr"/>
            <a:r>
              <a:rPr lang="en-US" altLang="zh-TW" dirty="0">
                <a:ea typeface="Cambria Math" panose="02040503050406030204" pitchFamily="18" charset="0"/>
              </a:rPr>
              <a:t>6.2.3 </a:t>
            </a:r>
            <a:r>
              <a:rPr lang="en-US" altLang="zh-TW" i="1" dirty="0">
                <a:ea typeface="Cambria Math" panose="02040503050406030204" pitchFamily="18" charset="0"/>
              </a:rPr>
              <a:t>Application</a:t>
            </a:r>
            <a:r>
              <a:rPr lang="en-US" altLang="zh-TW" dirty="0">
                <a:ea typeface="Cambria Math" panose="02040503050406030204" pitchFamily="18" charset="0"/>
              </a:rPr>
              <a:t>: Visual Similarity Search</a:t>
            </a:r>
          </a:p>
        </p:txBody>
      </p:sp>
      <p:sp>
        <p:nvSpPr>
          <p:cNvPr id="3" name="內容版面配置區 2"/>
          <p:cNvSpPr>
            <a:spLocks noGrp="1"/>
          </p:cNvSpPr>
          <p:nvPr>
            <p:ph idx="1"/>
          </p:nvPr>
        </p:nvSpPr>
        <p:spPr>
          <a:xfrm>
            <a:off x="1760156" y="1719072"/>
            <a:ext cx="8915400" cy="3777622"/>
          </a:xfrm>
        </p:spPr>
        <p:txBody>
          <a:bodyPr>
            <a:normAutofit/>
          </a:bodyPr>
          <a:lstStyle/>
          <a:p>
            <a:r>
              <a:rPr lang="en-US" altLang="zh-TW" sz="2400" dirty="0"/>
              <a:t>The </a:t>
            </a:r>
            <a:r>
              <a:rPr lang="en-US" altLang="zh-TW" sz="2400" dirty="0" err="1"/>
              <a:t>GrokNet</a:t>
            </a:r>
            <a:r>
              <a:rPr lang="en-US" altLang="zh-TW" sz="2400" dirty="0"/>
              <a:t> training architecture</a:t>
            </a:r>
          </a:p>
          <a:p>
            <a:pPr lvl="1"/>
            <a:r>
              <a:rPr lang="en-US" altLang="zh-TW" sz="2000" dirty="0"/>
              <a:t>7 datasets, a common DNN trunk, two branches, and 83 loss functions (80 categorical losses + 3 embedding losses)</a:t>
            </a:r>
            <a:endParaRPr lang="en-US" altLang="zh-TW" sz="2000" dirty="0">
              <a:latin typeface="Cambria Math" panose="02040503050406030204" pitchFamily="18" charset="0"/>
              <a:ea typeface="Cambria Math" panose="02040503050406030204" pitchFamily="18" charset="0"/>
            </a:endParaRPr>
          </a:p>
        </p:txBody>
      </p:sp>
      <p:pic>
        <p:nvPicPr>
          <p:cNvPr id="6" name="圖片 5">
            <a:extLst>
              <a:ext uri="{FF2B5EF4-FFF2-40B4-BE49-F238E27FC236}">
                <a16:creationId xmlns:a16="http://schemas.microsoft.com/office/drawing/2014/main" id="{A3D460AA-E384-4E57-A64D-A45DBAA882EB}"/>
              </a:ext>
            </a:extLst>
          </p:cNvPr>
          <p:cNvPicPr>
            <a:picLocks noChangeAspect="1"/>
          </p:cNvPicPr>
          <p:nvPr/>
        </p:nvPicPr>
        <p:blipFill>
          <a:blip r:embed="rId3"/>
          <a:stretch>
            <a:fillRect/>
          </a:stretch>
        </p:blipFill>
        <p:spPr>
          <a:xfrm>
            <a:off x="1091076" y="3177557"/>
            <a:ext cx="9837119" cy="3315318"/>
          </a:xfrm>
          <a:prstGeom prst="rect">
            <a:avLst/>
          </a:prstGeom>
        </p:spPr>
      </p:pic>
    </p:spTree>
    <p:extLst>
      <p:ext uri="{BB962C8B-B14F-4D97-AF65-F5344CB8AC3E}">
        <p14:creationId xmlns:p14="http://schemas.microsoft.com/office/powerpoint/2010/main" val="1497114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6.2.4 Face Recognition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1638300" y="1743456"/>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Active appearance and 3D shape models</a:t>
            </a:r>
          </a:p>
          <a:p>
            <a:pPr lvl="1"/>
            <a:r>
              <a:rPr lang="en-US" altLang="zh-TW" sz="2000" dirty="0"/>
              <a:t>Humans can recognize low-resolution faces of familiar people.</a:t>
            </a:r>
            <a:endParaRPr lang="en-US" altLang="zh-TW" sz="2000" dirty="0">
              <a:ea typeface="Cambria Math" panose="02040503050406030204" pitchFamily="18" charset="0"/>
            </a:endParaRPr>
          </a:p>
          <a:p>
            <a:pPr lvl="1"/>
            <a:r>
              <a:rPr lang="en-US" altLang="zh-TW" sz="2000" dirty="0"/>
              <a:t>Manipulating facial appearance through shape and color.</a:t>
            </a:r>
            <a:endParaRPr lang="en-US" altLang="zh-TW" sz="20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099D3E4E-B1AB-4868-90D8-FC853E35A4DE}"/>
              </a:ext>
            </a:extLst>
          </p:cNvPr>
          <p:cNvPicPr>
            <a:picLocks noChangeAspect="1"/>
          </p:cNvPicPr>
          <p:nvPr/>
        </p:nvPicPr>
        <p:blipFill>
          <a:blip r:embed="rId3"/>
          <a:stretch>
            <a:fillRect/>
          </a:stretch>
        </p:blipFill>
        <p:spPr>
          <a:xfrm>
            <a:off x="7452441" y="3397554"/>
            <a:ext cx="4609925" cy="2748775"/>
          </a:xfrm>
          <a:prstGeom prst="rect">
            <a:avLst/>
          </a:prstGeom>
        </p:spPr>
      </p:pic>
      <p:pic>
        <p:nvPicPr>
          <p:cNvPr id="5" name="圖片 4">
            <a:extLst>
              <a:ext uri="{FF2B5EF4-FFF2-40B4-BE49-F238E27FC236}">
                <a16:creationId xmlns:a16="http://schemas.microsoft.com/office/drawing/2014/main" id="{DF959A2D-4EE8-4EF8-AC8C-21713923091A}"/>
              </a:ext>
            </a:extLst>
          </p:cNvPr>
          <p:cNvPicPr>
            <a:picLocks noChangeAspect="1"/>
          </p:cNvPicPr>
          <p:nvPr/>
        </p:nvPicPr>
        <p:blipFill>
          <a:blip r:embed="rId4"/>
          <a:stretch>
            <a:fillRect/>
          </a:stretch>
        </p:blipFill>
        <p:spPr>
          <a:xfrm>
            <a:off x="386284" y="3208965"/>
            <a:ext cx="6825127" cy="3125954"/>
          </a:xfrm>
          <a:prstGeom prst="rect">
            <a:avLst/>
          </a:prstGeom>
        </p:spPr>
      </p:pic>
      <p:sp>
        <p:nvSpPr>
          <p:cNvPr id="6" name="文字方塊 5">
            <a:extLst>
              <a:ext uri="{FF2B5EF4-FFF2-40B4-BE49-F238E27FC236}">
                <a16:creationId xmlns:a16="http://schemas.microsoft.com/office/drawing/2014/main" id="{99030B8F-4AC7-471D-8F59-C9BCCA34F325}"/>
              </a:ext>
            </a:extLst>
          </p:cNvPr>
          <p:cNvSpPr txBox="1"/>
          <p:nvPr/>
        </p:nvSpPr>
        <p:spPr>
          <a:xfrm>
            <a:off x="254839" y="57981"/>
            <a:ext cx="2338086" cy="1384995"/>
          </a:xfrm>
          <a:prstGeom prst="rect">
            <a:avLst/>
          </a:prstGeom>
          <a:noFill/>
        </p:spPr>
        <p:txBody>
          <a:bodyPr wrap="square" rtlCol="0">
            <a:spAutoFit/>
          </a:bodyPr>
          <a:lstStyle/>
          <a:p>
            <a:r>
              <a:rPr lang="en-US" altLang="zh-TW" sz="1400" dirty="0"/>
              <a:t>1: Michael Jordan</a:t>
            </a:r>
          </a:p>
          <a:p>
            <a:r>
              <a:rPr lang="en-US" altLang="zh-TW" sz="1400" dirty="0"/>
              <a:t>2: Woody Allen</a:t>
            </a:r>
          </a:p>
          <a:p>
            <a:r>
              <a:rPr lang="en-US" altLang="zh-TW" sz="1400" dirty="0"/>
              <a:t>3: Goldie Hawn</a:t>
            </a:r>
          </a:p>
          <a:p>
            <a:r>
              <a:rPr lang="en-US" altLang="zh-TW" sz="1400" dirty="0"/>
              <a:t>4: Bill Clinton</a:t>
            </a:r>
          </a:p>
          <a:p>
            <a:r>
              <a:rPr lang="en-US" altLang="zh-TW" sz="1400" dirty="0"/>
              <a:t>5: Tom Hanks</a:t>
            </a:r>
          </a:p>
          <a:p>
            <a:r>
              <a:rPr lang="en-US" altLang="zh-TW" sz="1400" dirty="0"/>
              <a:t>6: Saddam Hussein</a:t>
            </a:r>
            <a:endParaRPr lang="zh-TW" altLang="en-US" sz="1400" dirty="0"/>
          </a:p>
        </p:txBody>
      </p:sp>
      <p:sp>
        <p:nvSpPr>
          <p:cNvPr id="7" name="文字方塊 6">
            <a:extLst>
              <a:ext uri="{FF2B5EF4-FFF2-40B4-BE49-F238E27FC236}">
                <a16:creationId xmlns:a16="http://schemas.microsoft.com/office/drawing/2014/main" id="{A9FE727F-2886-4A1D-BD9B-B2329B7A1C06}"/>
              </a:ext>
            </a:extLst>
          </p:cNvPr>
          <p:cNvSpPr txBox="1"/>
          <p:nvPr/>
        </p:nvSpPr>
        <p:spPr>
          <a:xfrm>
            <a:off x="2129314" y="57980"/>
            <a:ext cx="2338086" cy="1384995"/>
          </a:xfrm>
          <a:prstGeom prst="rect">
            <a:avLst/>
          </a:prstGeom>
          <a:noFill/>
        </p:spPr>
        <p:txBody>
          <a:bodyPr wrap="square" rtlCol="0">
            <a:spAutoFit/>
          </a:bodyPr>
          <a:lstStyle/>
          <a:p>
            <a:r>
              <a:rPr lang="en-US" altLang="zh-TW" sz="1400" dirty="0"/>
              <a:t>7: Elvis Presley</a:t>
            </a:r>
          </a:p>
          <a:p>
            <a:r>
              <a:rPr lang="en-US" altLang="zh-TW" sz="1400" dirty="0"/>
              <a:t>8: Jay Leno</a:t>
            </a:r>
          </a:p>
          <a:p>
            <a:r>
              <a:rPr lang="en-US" altLang="zh-TW" sz="1400" dirty="0"/>
              <a:t>9: Dustin Hoffman</a:t>
            </a:r>
          </a:p>
          <a:p>
            <a:r>
              <a:rPr lang="en-US" altLang="zh-TW" sz="1400" dirty="0"/>
              <a:t>10: Prince Charles</a:t>
            </a:r>
          </a:p>
          <a:p>
            <a:r>
              <a:rPr lang="en-US" altLang="zh-TW" sz="1400" dirty="0"/>
              <a:t>11: Cher</a:t>
            </a:r>
          </a:p>
          <a:p>
            <a:r>
              <a:rPr lang="en-US" altLang="zh-TW" sz="1400" dirty="0"/>
              <a:t>12: Richard Nixon</a:t>
            </a:r>
            <a:endParaRPr lang="zh-TW" altLang="en-US" sz="1400" dirty="0"/>
          </a:p>
        </p:txBody>
      </p:sp>
    </p:spTree>
    <p:extLst>
      <p:ext uri="{BB962C8B-B14F-4D97-AF65-F5344CB8AC3E}">
        <p14:creationId xmlns:p14="http://schemas.microsoft.com/office/powerpoint/2010/main" val="746339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6.2.4 Face Recognition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1819275" y="1658112"/>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Active appearance and 3D shape models</a:t>
            </a:r>
          </a:p>
          <a:p>
            <a:pPr lvl="1"/>
            <a:r>
              <a:rPr lang="en-US" altLang="zh-TW" sz="2000" dirty="0"/>
              <a:t>Principal modes of variation in active appearance models</a:t>
            </a:r>
            <a:endParaRPr lang="en-US" altLang="zh-TW" sz="2000" dirty="0">
              <a:latin typeface="Cambria Math" panose="02040503050406030204" pitchFamily="18" charset="0"/>
              <a:ea typeface="Cambria Math" panose="02040503050406030204" pitchFamily="18" charset="0"/>
            </a:endParaRPr>
          </a:p>
        </p:txBody>
      </p:sp>
      <p:pic>
        <p:nvPicPr>
          <p:cNvPr id="6" name="圖片 5">
            <a:extLst>
              <a:ext uri="{FF2B5EF4-FFF2-40B4-BE49-F238E27FC236}">
                <a16:creationId xmlns:a16="http://schemas.microsoft.com/office/drawing/2014/main" id="{C19B65F5-6E34-4E61-AAC5-0CCC089EC20F}"/>
              </a:ext>
            </a:extLst>
          </p:cNvPr>
          <p:cNvPicPr>
            <a:picLocks noChangeAspect="1"/>
          </p:cNvPicPr>
          <p:nvPr/>
        </p:nvPicPr>
        <p:blipFill rotWithShape="1">
          <a:blip r:embed="rId3"/>
          <a:srcRect b="3099"/>
          <a:stretch/>
        </p:blipFill>
        <p:spPr>
          <a:xfrm>
            <a:off x="2897458" y="2899295"/>
            <a:ext cx="6397083" cy="2764149"/>
          </a:xfrm>
          <a:prstGeom prst="rect">
            <a:avLst/>
          </a:prstGeom>
        </p:spPr>
      </p:pic>
      <p:pic>
        <p:nvPicPr>
          <p:cNvPr id="7" name="圖片 6">
            <a:extLst>
              <a:ext uri="{FF2B5EF4-FFF2-40B4-BE49-F238E27FC236}">
                <a16:creationId xmlns:a16="http://schemas.microsoft.com/office/drawing/2014/main" id="{43B8F31D-836D-4A86-BD4E-94964C2D1B0C}"/>
              </a:ext>
            </a:extLst>
          </p:cNvPr>
          <p:cNvPicPr>
            <a:picLocks noChangeAspect="1"/>
          </p:cNvPicPr>
          <p:nvPr/>
        </p:nvPicPr>
        <p:blipFill rotWithShape="1">
          <a:blip r:embed="rId4"/>
          <a:srcRect t="6577" b="11472"/>
          <a:stretch/>
        </p:blipFill>
        <p:spPr>
          <a:xfrm>
            <a:off x="1819275" y="5730913"/>
            <a:ext cx="8553450" cy="1092821"/>
          </a:xfrm>
          <a:prstGeom prst="rect">
            <a:avLst/>
          </a:prstGeom>
        </p:spPr>
      </p:pic>
    </p:spTree>
    <p:extLst>
      <p:ext uri="{BB962C8B-B14F-4D97-AF65-F5344CB8AC3E}">
        <p14:creationId xmlns:p14="http://schemas.microsoft.com/office/powerpoint/2010/main" val="3346363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6.2.4 Face Recognition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2162492" y="1792224"/>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Active appearance and 3D shape models</a:t>
            </a:r>
          </a:p>
          <a:p>
            <a:pPr lvl="1"/>
            <a:r>
              <a:rPr lang="en-US" altLang="zh-TW" sz="2000" dirty="0"/>
              <a:t>Head tracking and </a:t>
            </a:r>
            <a:r>
              <a:rPr lang="en-US" altLang="zh-TW" sz="2000" dirty="0" err="1"/>
              <a:t>frontalization</a:t>
            </a:r>
            <a:endParaRPr lang="en-US" altLang="zh-TW" sz="20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2F89E5B5-F142-4AFB-92F4-04D19F3B3264}"/>
              </a:ext>
            </a:extLst>
          </p:cNvPr>
          <p:cNvPicPr>
            <a:picLocks noChangeAspect="1"/>
          </p:cNvPicPr>
          <p:nvPr/>
        </p:nvPicPr>
        <p:blipFill>
          <a:blip r:embed="rId3"/>
          <a:stretch>
            <a:fillRect/>
          </a:stretch>
        </p:blipFill>
        <p:spPr>
          <a:xfrm>
            <a:off x="1895475" y="3010210"/>
            <a:ext cx="8401050" cy="3571875"/>
          </a:xfrm>
          <a:prstGeom prst="rect">
            <a:avLst/>
          </a:prstGeom>
        </p:spPr>
      </p:pic>
    </p:spTree>
    <p:extLst>
      <p:ext uri="{BB962C8B-B14F-4D97-AF65-F5344CB8AC3E}">
        <p14:creationId xmlns:p14="http://schemas.microsoft.com/office/powerpoint/2010/main" val="479090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6.2.4 Face Recognition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1894268" y="1880616"/>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Deep Learning</a:t>
            </a:r>
          </a:p>
          <a:p>
            <a:pPr lvl="1"/>
            <a:r>
              <a:rPr lang="en-US" altLang="zh-TW" sz="2000" dirty="0"/>
              <a:t>The </a:t>
            </a:r>
            <a:r>
              <a:rPr lang="en-US" altLang="zh-TW" sz="2000" dirty="0" err="1"/>
              <a:t>DeepFace</a:t>
            </a:r>
            <a:r>
              <a:rPr lang="en-US" altLang="zh-TW" sz="2000" dirty="0"/>
              <a:t> architecture</a:t>
            </a:r>
            <a:endParaRPr lang="en-US" altLang="zh-TW" sz="20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FF271268-64E3-4A94-A49C-5E33C08BD62C}"/>
              </a:ext>
            </a:extLst>
          </p:cNvPr>
          <p:cNvPicPr>
            <a:picLocks noChangeAspect="1"/>
          </p:cNvPicPr>
          <p:nvPr/>
        </p:nvPicPr>
        <p:blipFill>
          <a:blip r:embed="rId3"/>
          <a:stretch>
            <a:fillRect/>
          </a:stretch>
        </p:blipFill>
        <p:spPr>
          <a:xfrm>
            <a:off x="85724" y="2919555"/>
            <a:ext cx="12106275" cy="2916250"/>
          </a:xfrm>
          <a:prstGeom prst="rect">
            <a:avLst/>
          </a:prstGeom>
        </p:spPr>
      </p:pic>
    </p:spTree>
    <p:extLst>
      <p:ext uri="{BB962C8B-B14F-4D97-AF65-F5344CB8AC3E}">
        <p14:creationId xmlns:p14="http://schemas.microsoft.com/office/powerpoint/2010/main" val="3437925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2419D9EE-6CA8-4B3F-A85B-4F83B7F873AF}"/>
              </a:ext>
            </a:extLst>
          </p:cNvPr>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pic>
        <p:nvPicPr>
          <p:cNvPr id="8" name="圖片 7">
            <a:extLst>
              <a:ext uri="{FF2B5EF4-FFF2-40B4-BE49-F238E27FC236}">
                <a16:creationId xmlns:a16="http://schemas.microsoft.com/office/drawing/2014/main" id="{2DE79EBF-6493-4F53-A066-4CD52702EC02}"/>
              </a:ext>
            </a:extLst>
          </p:cNvPr>
          <p:cNvPicPr>
            <a:picLocks noChangeAspect="1"/>
          </p:cNvPicPr>
          <p:nvPr/>
        </p:nvPicPr>
        <p:blipFill>
          <a:blip r:embed="rId3"/>
          <a:stretch>
            <a:fillRect/>
          </a:stretch>
        </p:blipFill>
        <p:spPr>
          <a:xfrm>
            <a:off x="2776237" y="1015475"/>
            <a:ext cx="6638169" cy="5842525"/>
          </a:xfrm>
          <a:prstGeom prst="rect">
            <a:avLst/>
          </a:prstGeom>
        </p:spPr>
      </p:pic>
    </p:spTree>
    <p:extLst>
      <p:ext uri="{BB962C8B-B14F-4D97-AF65-F5344CB8AC3E}">
        <p14:creationId xmlns:p14="http://schemas.microsoft.com/office/powerpoint/2010/main" val="2292520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6.2.4 Face Recognition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2589212" y="1905000"/>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Personal photo collections</a:t>
            </a:r>
          </a:p>
          <a:p>
            <a:pPr lvl="1"/>
            <a:r>
              <a:rPr lang="en-US" altLang="zh-TW" sz="2000" dirty="0"/>
              <a:t>A typical modern deep face recognition architecture</a:t>
            </a:r>
            <a:endParaRPr lang="en-US" altLang="zh-TW" sz="2000" dirty="0">
              <a:latin typeface="Cambria Math" panose="02040503050406030204" pitchFamily="18" charset="0"/>
              <a:ea typeface="Cambria Math" panose="02040503050406030204" pitchFamily="18" charset="0"/>
            </a:endParaRPr>
          </a:p>
        </p:txBody>
      </p:sp>
      <p:pic>
        <p:nvPicPr>
          <p:cNvPr id="5" name="圖片 4">
            <a:extLst>
              <a:ext uri="{FF2B5EF4-FFF2-40B4-BE49-F238E27FC236}">
                <a16:creationId xmlns:a16="http://schemas.microsoft.com/office/drawing/2014/main" id="{0A483943-0561-472F-A1EE-14BCF97EFBA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959714" y="3207026"/>
            <a:ext cx="6272572" cy="3193774"/>
          </a:xfrm>
          <a:prstGeom prst="rect">
            <a:avLst/>
          </a:prstGeom>
        </p:spPr>
      </p:pic>
    </p:spTree>
    <p:extLst>
      <p:ext uri="{BB962C8B-B14F-4D97-AF65-F5344CB8AC3E}">
        <p14:creationId xmlns:p14="http://schemas.microsoft.com/office/powerpoint/2010/main" val="1868788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598894" y="387531"/>
            <a:ext cx="10169433" cy="6470469"/>
          </a:xfrm>
        </p:spPr>
        <p:txBody>
          <a:bodyPr>
            <a:normAutofit fontScale="92500" lnSpcReduction="10000"/>
          </a:bodyPr>
          <a:lstStyle/>
          <a:p>
            <a:r>
              <a:rPr lang="en-US" altLang="zh-TW" dirty="0">
                <a:solidFill>
                  <a:schemeClr val="bg1">
                    <a:lumMod val="65000"/>
                  </a:schemeClr>
                </a:solidFill>
                <a:latin typeface="Cambria Math" panose="02040503050406030204" pitchFamily="18" charset="0"/>
                <a:ea typeface="Cambria Math" panose="02040503050406030204" pitchFamily="18" charset="0"/>
              </a:rPr>
              <a:t>6.1 Instance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6.2 Image Classification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6.2.1 Feature-based Methods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6.2.2 Deep Networks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6.2.3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Visual Similarity Search</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6.2.4 Face Recognition</a:t>
            </a:r>
          </a:p>
          <a:p>
            <a:r>
              <a:rPr lang="en-US" altLang="zh-TW" dirty="0">
                <a:solidFill>
                  <a:schemeClr val="tx1"/>
                </a:solidFill>
                <a:latin typeface="Cambria Math" panose="02040503050406030204" pitchFamily="18" charset="0"/>
                <a:ea typeface="Cambria Math" panose="02040503050406030204" pitchFamily="18" charset="0"/>
              </a:rPr>
              <a:t>6.3 Object Detection</a:t>
            </a:r>
          </a:p>
          <a:p>
            <a:pPr lvl="1"/>
            <a:r>
              <a:rPr lang="en-US" altLang="zh-TW" dirty="0">
                <a:solidFill>
                  <a:schemeClr val="tx1"/>
                </a:solidFill>
                <a:latin typeface="Cambria Math" panose="02040503050406030204" pitchFamily="18" charset="0"/>
                <a:ea typeface="Cambria Math" panose="02040503050406030204" pitchFamily="18" charset="0"/>
              </a:rPr>
              <a:t>6.3.1 Face Detection</a:t>
            </a:r>
          </a:p>
          <a:p>
            <a:pPr lvl="1"/>
            <a:r>
              <a:rPr lang="en-US" altLang="zh-TW" dirty="0">
                <a:solidFill>
                  <a:schemeClr val="tx1"/>
                </a:solidFill>
                <a:latin typeface="Cambria Math" panose="02040503050406030204" pitchFamily="18" charset="0"/>
                <a:ea typeface="Cambria Math" panose="02040503050406030204" pitchFamily="18" charset="0"/>
              </a:rPr>
              <a:t>6.3.2 Pedestrian Detection</a:t>
            </a:r>
          </a:p>
          <a:p>
            <a:pPr lvl="1"/>
            <a:r>
              <a:rPr lang="en-US" altLang="zh-TW" dirty="0">
                <a:solidFill>
                  <a:schemeClr val="tx1"/>
                </a:solidFill>
                <a:latin typeface="Cambria Math" panose="02040503050406030204" pitchFamily="18" charset="0"/>
                <a:ea typeface="Cambria Math" panose="02040503050406030204" pitchFamily="18" charset="0"/>
              </a:rPr>
              <a:t>6.3.3 General Object Detection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6.4 Semantic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6.4.1</a:t>
            </a:r>
            <a:r>
              <a:rPr lang="zh-TW" altLang="en-US" dirty="0">
                <a:solidFill>
                  <a:schemeClr val="bg1">
                    <a:lumMod val="65000"/>
                  </a:schemeClr>
                </a:solidFill>
                <a:latin typeface="Cambria Math" panose="02040503050406030204" pitchFamily="18" charset="0"/>
                <a:ea typeface="Cambria Math" panose="02040503050406030204" pitchFamily="18" charset="0"/>
              </a:rPr>
              <a:t>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Medical Image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6.4.2 Instance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6.4.3 Panoptic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6.4.4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Intelligent Photo Editing</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6.4.5 Pose Estimation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6.5 Video Understanding</a:t>
            </a:r>
          </a:p>
          <a:p>
            <a:r>
              <a:rPr lang="en-US" altLang="zh-TW" dirty="0">
                <a:solidFill>
                  <a:schemeClr val="bg1">
                    <a:lumMod val="65000"/>
                  </a:schemeClr>
                </a:solidFill>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24314498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Times New Roman" charset="0"/>
                <a:ea typeface="Times New Roman" charset="0"/>
                <a:cs typeface="Times New Roman" charset="0"/>
              </a:rPr>
              <a:t>6.3 Object Detection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2320988" y="1540189"/>
            <a:ext cx="8915400" cy="3777622"/>
          </a:xfrm>
        </p:spPr>
        <p:txBody>
          <a:bodyPr>
            <a:normAutofit/>
          </a:bodyPr>
          <a:lstStyle/>
          <a:p>
            <a:r>
              <a:rPr lang="en-US" altLang="zh-TW" sz="2400" dirty="0">
                <a:latin typeface="Cambria Math" panose="02040503050406030204" pitchFamily="18" charset="0"/>
                <a:ea typeface="Cambria Math" panose="02040503050406030204" pitchFamily="18" charset="0"/>
              </a:rPr>
              <a:t>6.3.1 Face Detection</a:t>
            </a:r>
          </a:p>
          <a:p>
            <a:r>
              <a:rPr lang="en-US" altLang="zh-TW" sz="2400" dirty="0">
                <a:latin typeface="Cambria Math" panose="02040503050406030204" pitchFamily="18" charset="0"/>
                <a:ea typeface="Cambria Math" panose="02040503050406030204" pitchFamily="18" charset="0"/>
              </a:rPr>
              <a:t>6.3.2 Pedestrian Detection</a:t>
            </a:r>
            <a:r>
              <a:rPr lang="en-US" altLang="zh-TW" sz="2400" dirty="0">
                <a:latin typeface="Times New Roman" charset="0"/>
                <a:ea typeface="Times New Roman" charset="0"/>
                <a:cs typeface="Times New Roman" charset="0"/>
              </a:rPr>
              <a:t> </a:t>
            </a:r>
          </a:p>
          <a:p>
            <a:r>
              <a:rPr lang="en-US" altLang="zh-TW" sz="2400" dirty="0">
                <a:latin typeface="Cambria Math" panose="02040503050406030204" pitchFamily="18" charset="0"/>
                <a:ea typeface="Cambria Math" panose="02040503050406030204" pitchFamily="18" charset="0"/>
              </a:rPr>
              <a:t>6.3.3 General Object Detection</a:t>
            </a:r>
            <a:endParaRPr lang="en-US" altLang="zh-TW" sz="2400" dirty="0">
              <a:latin typeface="Times New Roman" charset="0"/>
              <a:ea typeface="Times New Roman" charset="0"/>
              <a:cs typeface="Times New Roman" charset="0"/>
            </a:endParaRPr>
          </a:p>
        </p:txBody>
      </p:sp>
      <p:pic>
        <p:nvPicPr>
          <p:cNvPr id="5" name="圖片 4">
            <a:extLst>
              <a:ext uri="{FF2B5EF4-FFF2-40B4-BE49-F238E27FC236}">
                <a16:creationId xmlns:a16="http://schemas.microsoft.com/office/drawing/2014/main" id="{BD9578F6-CE12-44A1-A096-ECD6027CF65D}"/>
              </a:ext>
            </a:extLst>
          </p:cNvPr>
          <p:cNvPicPr>
            <a:picLocks noChangeAspect="1"/>
          </p:cNvPicPr>
          <p:nvPr/>
        </p:nvPicPr>
        <p:blipFill>
          <a:blip r:embed="rId3"/>
          <a:stretch>
            <a:fillRect/>
          </a:stretch>
        </p:blipFill>
        <p:spPr>
          <a:xfrm>
            <a:off x="5827199" y="3056712"/>
            <a:ext cx="6364801" cy="3801288"/>
          </a:xfrm>
          <a:prstGeom prst="rect">
            <a:avLst/>
          </a:prstGeom>
        </p:spPr>
      </p:pic>
    </p:spTree>
    <p:extLst>
      <p:ext uri="{BB962C8B-B14F-4D97-AF65-F5344CB8AC3E}">
        <p14:creationId xmlns:p14="http://schemas.microsoft.com/office/powerpoint/2010/main" val="2105010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latin typeface="Times New Roman" charset="0"/>
                <a:ea typeface="Times New Roman" charset="0"/>
                <a:cs typeface="Times New Roman" charset="0"/>
              </a:rPr>
              <a:t>6.3.1 Face Detection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1167384" y="1825625"/>
            <a:ext cx="10515600" cy="4667250"/>
          </a:xfrm>
        </p:spPr>
        <p:txBody>
          <a:bodyPr>
            <a:normAutofit/>
          </a:bodyPr>
          <a:lstStyle/>
          <a:p>
            <a:r>
              <a:rPr kumimoji="1" lang="en-US" altLang="zh-TW" sz="2400" dirty="0">
                <a:latin typeface="Cambria Math" panose="02040503050406030204" pitchFamily="18" charset="0"/>
                <a:ea typeface="Cambria Math" panose="02040503050406030204" pitchFamily="18" charset="0"/>
                <a:cs typeface="Times New Roman" charset="0"/>
              </a:rPr>
              <a:t>Feature-based </a:t>
            </a:r>
          </a:p>
          <a:p>
            <a:pPr lvl="1"/>
            <a:r>
              <a:rPr kumimoji="1" lang="en-US" altLang="zh-TW" sz="2000" dirty="0">
                <a:latin typeface="Cambria Math" panose="02040503050406030204" pitchFamily="18" charset="0"/>
                <a:ea typeface="Cambria Math" panose="02040503050406030204" pitchFamily="18" charset="0"/>
                <a:cs typeface="Times New Roman" charset="0"/>
              </a:rPr>
              <a:t>Find the locations of distinctive image features (e.g. eyes, nose, and mouth) and then check these features’ geometrical arrangement. </a:t>
            </a:r>
          </a:p>
          <a:p>
            <a:r>
              <a:rPr kumimoji="1" lang="en-US" altLang="zh-TW" sz="2400" dirty="0">
                <a:latin typeface="Cambria Math" panose="02040503050406030204" pitchFamily="18" charset="0"/>
                <a:ea typeface="Cambria Math" panose="02040503050406030204" pitchFamily="18" charset="0"/>
                <a:cs typeface="Times New Roman" charset="0"/>
              </a:rPr>
              <a:t>Template-based</a:t>
            </a:r>
          </a:p>
          <a:p>
            <a:pPr lvl="1"/>
            <a:r>
              <a:rPr lang="en-US" altLang="zh-TW" sz="2000" dirty="0">
                <a:latin typeface="Cambria Math" panose="02040503050406030204" pitchFamily="18" charset="0"/>
                <a:ea typeface="Cambria Math" panose="02040503050406030204" pitchFamily="18" charset="0"/>
              </a:rPr>
              <a:t>Active Appearance Models (AAMs) (Section 6.2.4) </a:t>
            </a:r>
            <a:r>
              <a:rPr kumimoji="1" lang="en-US" altLang="zh-TW" sz="2000" dirty="0">
                <a:latin typeface="Cambria Math" panose="02040503050406030204" pitchFamily="18" charset="0"/>
                <a:ea typeface="Cambria Math" panose="02040503050406030204" pitchFamily="18" charset="0"/>
                <a:cs typeface="Times New Roman" charset="0"/>
              </a:rPr>
              <a:t>deal with a wide range of pose and expression variability. </a:t>
            </a:r>
          </a:p>
          <a:p>
            <a:pPr lvl="1"/>
            <a:r>
              <a:rPr kumimoji="1" lang="en-US" altLang="zh-TW" sz="2000" dirty="0">
                <a:latin typeface="Cambria Math" panose="02040503050406030204" pitchFamily="18" charset="0"/>
                <a:ea typeface="Cambria Math" panose="02040503050406030204" pitchFamily="18" charset="0"/>
                <a:cs typeface="Times New Roman" charset="0"/>
              </a:rPr>
              <a:t>Not suitable as fast face detectors since they require good initialization.</a:t>
            </a:r>
          </a:p>
          <a:p>
            <a:r>
              <a:rPr kumimoji="1" lang="en-US" altLang="zh-TW" sz="2400" dirty="0">
                <a:latin typeface="Cambria Math" panose="02040503050406030204" pitchFamily="18" charset="0"/>
                <a:ea typeface="Cambria Math" panose="02040503050406030204" pitchFamily="18" charset="0"/>
                <a:cs typeface="Times New Roman" charset="0"/>
              </a:rPr>
              <a:t>Appearance-based</a:t>
            </a:r>
          </a:p>
          <a:p>
            <a:pPr lvl="1"/>
            <a:r>
              <a:rPr kumimoji="1" lang="en-US" altLang="zh-TW" sz="2000" dirty="0">
                <a:latin typeface="Cambria Math" panose="02040503050406030204" pitchFamily="18" charset="0"/>
                <a:ea typeface="Cambria Math" panose="02040503050406030204" pitchFamily="18" charset="0"/>
                <a:cs typeface="Times New Roman" charset="0"/>
              </a:rPr>
              <a:t>Scan over small overlapping rectangular patches of the image searching for likely face candidates.</a:t>
            </a:r>
          </a:p>
          <a:p>
            <a:pPr lvl="1"/>
            <a:r>
              <a:rPr lang="en-US" altLang="zh-TW" sz="2000" dirty="0">
                <a:latin typeface="Cambria Math" panose="02040503050406030204" pitchFamily="18" charset="0"/>
                <a:ea typeface="Cambria Math" panose="02040503050406030204" pitchFamily="18" charset="0"/>
              </a:rPr>
              <a:t>Rely heavily on training classifiers using </a:t>
            </a:r>
            <a:r>
              <a:rPr lang="en-US" altLang="zh-TW" sz="2000" b="1" dirty="0">
                <a:latin typeface="Cambria Math" panose="02040503050406030204" pitchFamily="18" charset="0"/>
                <a:ea typeface="Cambria Math" panose="02040503050406030204" pitchFamily="18" charset="0"/>
              </a:rPr>
              <a:t>sets of labeled face and non-face</a:t>
            </a:r>
            <a:r>
              <a:rPr lang="en-US" altLang="zh-TW" sz="2000" dirty="0">
                <a:latin typeface="Cambria Math" panose="02040503050406030204" pitchFamily="18" charset="0"/>
                <a:ea typeface="Cambria Math" panose="02040503050406030204" pitchFamily="18" charset="0"/>
              </a:rPr>
              <a:t> patches.</a:t>
            </a:r>
            <a:endParaRPr kumimoji="1" lang="en-US" altLang="zh-TW" sz="2000" dirty="0">
              <a:latin typeface="Cambria Math" panose="02040503050406030204" pitchFamily="18" charset="0"/>
              <a:ea typeface="Cambria Math" panose="02040503050406030204" pitchFamily="18" charset="0"/>
              <a:cs typeface="Times New Roman" charset="0"/>
            </a:endParaRPr>
          </a:p>
        </p:txBody>
      </p:sp>
    </p:spTree>
    <p:extLst>
      <p:ext uri="{BB962C8B-B14F-4D97-AF65-F5344CB8AC3E}">
        <p14:creationId xmlns:p14="http://schemas.microsoft.com/office/powerpoint/2010/main" val="2528887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b="1" dirty="0">
                <a:latin typeface="Cambria Math" panose="02040503050406030204" pitchFamily="18" charset="0"/>
                <a:ea typeface="Cambria Math" panose="02040503050406030204" pitchFamily="18" charset="0"/>
                <a:cs typeface="Times New Roman" charset="0"/>
              </a:rPr>
              <a:t> Introduction to Recognition</a:t>
            </a:r>
            <a:endParaRPr kumimoji="1" lang="zh-TW" altLang="en-US" sz="4000" b="1" dirty="0">
              <a:latin typeface="Cambria Math" panose="02040503050406030204" pitchFamily="18" charset="0"/>
              <a:ea typeface="Times New Roman" charset="0"/>
              <a:cs typeface="Times New Roman" charset="0"/>
            </a:endParaRPr>
          </a:p>
        </p:txBody>
      </p:sp>
      <p:pic>
        <p:nvPicPr>
          <p:cNvPr id="5" name="圖片 4"/>
          <p:cNvPicPr>
            <a:picLocks noChangeAspect="1"/>
          </p:cNvPicPr>
          <p:nvPr/>
        </p:nvPicPr>
        <p:blipFill>
          <a:blip r:embed="rId3"/>
          <a:stretch>
            <a:fillRect/>
          </a:stretch>
        </p:blipFill>
        <p:spPr>
          <a:xfrm>
            <a:off x="2848131" y="1304694"/>
            <a:ext cx="6100093" cy="5553306"/>
          </a:xfrm>
          <a:prstGeom prst="rect">
            <a:avLst/>
          </a:prstGeom>
        </p:spPr>
      </p:pic>
      <p:sp>
        <p:nvSpPr>
          <p:cNvPr id="6" name="矩形 5"/>
          <p:cNvSpPr/>
          <p:nvPr/>
        </p:nvSpPr>
        <p:spPr>
          <a:xfrm>
            <a:off x="2848131" y="1124262"/>
            <a:ext cx="6100093" cy="21885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矩形 6"/>
          <p:cNvSpPr/>
          <p:nvPr/>
        </p:nvSpPr>
        <p:spPr>
          <a:xfrm>
            <a:off x="203200" y="1774044"/>
            <a:ext cx="2171700"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a:latin typeface="Times New Roman" charset="0"/>
                <a:ea typeface="Times New Roman" charset="0"/>
                <a:cs typeface="Times New Roman" charset="0"/>
              </a:rPr>
              <a:t>Face Recognition</a:t>
            </a:r>
            <a:endParaRPr kumimoji="1" lang="zh-TW" altLang="en-US" dirty="0">
              <a:latin typeface="Times New Roman" charset="0"/>
              <a:ea typeface="Times New Roman" charset="0"/>
              <a:cs typeface="Times New Roman" charset="0"/>
            </a:endParaRPr>
          </a:p>
        </p:txBody>
      </p:sp>
      <p:cxnSp>
        <p:nvCxnSpPr>
          <p:cNvPr id="9" name="直線箭頭接點 8"/>
          <p:cNvCxnSpPr>
            <a:stCxn id="6" idx="1"/>
            <a:endCxn id="7" idx="3"/>
          </p:cNvCxnSpPr>
          <p:nvPr/>
        </p:nvCxnSpPr>
        <p:spPr>
          <a:xfrm flipH="1">
            <a:off x="2374900" y="2218544"/>
            <a:ext cx="47323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圖片 13"/>
          <p:cNvPicPr>
            <a:picLocks noChangeAspect="1"/>
          </p:cNvPicPr>
          <p:nvPr/>
        </p:nvPicPr>
        <p:blipFill>
          <a:blip r:embed="rId4"/>
          <a:stretch>
            <a:fillRect/>
          </a:stretch>
        </p:blipFill>
        <p:spPr>
          <a:xfrm>
            <a:off x="1289050" y="3403792"/>
            <a:ext cx="9698182" cy="3363242"/>
          </a:xfrm>
          <a:prstGeom prst="rect">
            <a:avLst/>
          </a:prstGeom>
          <a:ln>
            <a:solidFill>
              <a:srgbClr val="FF0000"/>
            </a:solidFill>
          </a:ln>
        </p:spPr>
      </p:pic>
      <p:sp>
        <p:nvSpPr>
          <p:cNvPr id="11" name="矩形 10"/>
          <p:cNvSpPr/>
          <p:nvPr/>
        </p:nvSpPr>
        <p:spPr>
          <a:xfrm>
            <a:off x="2257063" y="3493257"/>
            <a:ext cx="1933937" cy="33654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a:latin typeface="Times New Roman" charset="0"/>
                <a:ea typeface="Times New Roman" charset="0"/>
                <a:cs typeface="Times New Roman" charset="0"/>
              </a:rPr>
              <a:t>Pictorial Structure</a:t>
            </a:r>
            <a:endParaRPr kumimoji="1" lang="zh-TW" altLang="en-US" dirty="0">
              <a:latin typeface="Times New Roman" charset="0"/>
              <a:ea typeface="Times New Roman" charset="0"/>
              <a:cs typeface="Times New Roman" charset="0"/>
            </a:endParaRPr>
          </a:p>
        </p:txBody>
      </p:sp>
      <p:sp>
        <p:nvSpPr>
          <p:cNvPr id="12" name="矩形 11"/>
          <p:cNvSpPr/>
          <p:nvPr/>
        </p:nvSpPr>
        <p:spPr>
          <a:xfrm>
            <a:off x="5720377" y="3407082"/>
            <a:ext cx="1698469" cy="354284"/>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err="1">
                <a:latin typeface="Times New Roman" charset="0"/>
                <a:ea typeface="Times New Roman" charset="0"/>
                <a:cs typeface="Times New Roman" charset="0"/>
              </a:rPr>
              <a:t>Eigenfaces</a:t>
            </a:r>
            <a:endParaRPr kumimoji="1" lang="zh-TW" altLang="en-US" dirty="0">
              <a:latin typeface="Times New Roman" charset="0"/>
              <a:ea typeface="Times New Roman" charset="0"/>
              <a:cs typeface="Times New Roman" charset="0"/>
            </a:endParaRPr>
          </a:p>
        </p:txBody>
      </p:sp>
      <p:sp>
        <p:nvSpPr>
          <p:cNvPr id="13" name="矩形 12"/>
          <p:cNvSpPr/>
          <p:nvPr/>
        </p:nvSpPr>
        <p:spPr>
          <a:xfrm>
            <a:off x="8160152" y="3493257"/>
            <a:ext cx="2751939" cy="336539"/>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a:latin typeface="Times New Roman" charset="0"/>
                <a:ea typeface="Times New Roman" charset="0"/>
                <a:cs typeface="Times New Roman" charset="0"/>
              </a:rPr>
              <a:t>Real-time Face Detection </a:t>
            </a:r>
            <a:endParaRPr kumimoji="1" lang="zh-TW" alt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9301307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b="35754"/>
          <a:stretch/>
        </p:blipFill>
        <p:spPr>
          <a:xfrm>
            <a:off x="1469570" y="2547828"/>
            <a:ext cx="9464339" cy="3361619"/>
          </a:xfrm>
          <a:prstGeom prst="rect">
            <a:avLst/>
          </a:prstGeom>
        </p:spPr>
      </p:pic>
      <p:sp>
        <p:nvSpPr>
          <p:cNvPr id="5" name="標題 1">
            <a:extLst>
              <a:ext uri="{FF2B5EF4-FFF2-40B4-BE49-F238E27FC236}">
                <a16:creationId xmlns:a16="http://schemas.microsoft.com/office/drawing/2014/main" id="{4CFD932E-450C-434C-82CA-F590C592738B}"/>
              </a:ext>
            </a:extLst>
          </p:cNvPr>
          <p:cNvSpPr>
            <a:spLocks noGrp="1"/>
          </p:cNvSpPr>
          <p:nvPr>
            <p:ph type="title"/>
          </p:nvPr>
        </p:nvSpPr>
        <p:spPr>
          <a:xfrm>
            <a:off x="2592925" y="624110"/>
            <a:ext cx="8911687" cy="1280890"/>
          </a:xfrm>
        </p:spPr>
        <p:txBody>
          <a:bodyPr/>
          <a:lstStyle/>
          <a:p>
            <a:pPr algn="ctr"/>
            <a:r>
              <a:rPr kumimoji="1" lang="en-US" altLang="zh-TW" dirty="0">
                <a:latin typeface="Times New Roman" charset="0"/>
                <a:ea typeface="Times New Roman" charset="0"/>
                <a:cs typeface="Times New Roman" charset="0"/>
              </a:rPr>
              <a:t>6.3.1 Face Detection</a:t>
            </a:r>
            <a:endParaRPr kumimoji="1" lang="zh-TW" altLang="en-US" dirty="0">
              <a:latin typeface="Times New Roman" charset="0"/>
              <a:ea typeface="Times New Roman" charset="0"/>
              <a:cs typeface="Times New Roman" charset="0"/>
            </a:endParaRPr>
          </a:p>
        </p:txBody>
      </p:sp>
      <p:sp>
        <p:nvSpPr>
          <p:cNvPr id="6" name="內容版面配置區 2">
            <a:extLst>
              <a:ext uri="{FF2B5EF4-FFF2-40B4-BE49-F238E27FC236}">
                <a16:creationId xmlns:a16="http://schemas.microsoft.com/office/drawing/2014/main" id="{C8B6D0D2-C208-4E5B-A95F-73DED39BD70E}"/>
              </a:ext>
            </a:extLst>
          </p:cNvPr>
          <p:cNvSpPr>
            <a:spLocks noGrp="1"/>
          </p:cNvSpPr>
          <p:nvPr>
            <p:ph idx="1"/>
          </p:nvPr>
        </p:nvSpPr>
        <p:spPr>
          <a:xfrm>
            <a:off x="1469570" y="1905000"/>
            <a:ext cx="9642126" cy="1285657"/>
          </a:xfrm>
        </p:spPr>
        <p:txBody>
          <a:bodyPr>
            <a:normAutofit/>
          </a:bodyPr>
          <a:lstStyle/>
          <a:p>
            <a:r>
              <a:rPr lang="en-US" altLang="zh-TW" sz="2400" dirty="0">
                <a:latin typeface="Cambria Math" panose="02040503050406030204" pitchFamily="18" charset="0"/>
                <a:ea typeface="Cambria Math" panose="02040503050406030204" pitchFamily="18" charset="0"/>
                <a:cs typeface="Times New Roman" panose="02020603050405020304" pitchFamily="18" charset="0"/>
              </a:rPr>
              <a:t>Pre-processing stages for face </a:t>
            </a:r>
            <a:r>
              <a:rPr lang="en-US" altLang="zh-TW" sz="2400" dirty="0">
                <a:ea typeface="Cambria Math" panose="02040503050406030204" pitchFamily="18" charset="0"/>
                <a:cs typeface="Times New Roman" panose="02020603050405020304" pitchFamily="18" charset="0"/>
              </a:rPr>
              <a:t>d</a:t>
            </a:r>
            <a:r>
              <a:rPr lang="en-US" altLang="zh-TW" sz="2400" dirty="0">
                <a:latin typeface="Cambria Math" panose="02040503050406030204" pitchFamily="18" charset="0"/>
                <a:ea typeface="Cambria Math" panose="02040503050406030204" pitchFamily="18" charset="0"/>
                <a:cs typeface="Times New Roman" panose="02020603050405020304" pitchFamily="18" charset="0"/>
              </a:rPr>
              <a:t>etector </a:t>
            </a:r>
            <a:r>
              <a:rPr lang="en-US" altLang="zh-TW" sz="2400" dirty="0">
                <a:ea typeface="Cambria Math" panose="02040503050406030204" pitchFamily="18" charset="0"/>
                <a:cs typeface="Times New Roman" panose="02020603050405020304" pitchFamily="18" charset="0"/>
              </a:rPr>
              <a:t>t</a:t>
            </a:r>
            <a:r>
              <a:rPr lang="en-US" altLang="zh-TW" sz="2400" dirty="0">
                <a:latin typeface="Cambria Math" panose="02040503050406030204" pitchFamily="18" charset="0"/>
                <a:ea typeface="Cambria Math" panose="02040503050406030204" pitchFamily="18" charset="0"/>
                <a:cs typeface="Times New Roman" panose="02020603050405020304" pitchFamily="18" charset="0"/>
              </a:rPr>
              <a:t>raining</a:t>
            </a:r>
          </a:p>
        </p:txBody>
      </p:sp>
    </p:spTree>
    <p:extLst>
      <p:ext uri="{BB962C8B-B14F-4D97-AF65-F5344CB8AC3E}">
        <p14:creationId xmlns:p14="http://schemas.microsoft.com/office/powerpoint/2010/main" val="3925678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latin typeface="Times New Roman" charset="0"/>
                <a:ea typeface="Times New Roman" charset="0"/>
                <a:cs typeface="Times New Roman" charset="0"/>
              </a:rPr>
              <a:t>6.3.1 Face Detection</a:t>
            </a:r>
            <a:endParaRPr kumimoji="1" lang="zh-TW" altLang="en-US"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1697110" y="1815378"/>
            <a:ext cx="8760875" cy="4667250"/>
          </a:xfrm>
        </p:spPr>
        <p:txBody>
          <a:bodyPr>
            <a:normAutofit fontScale="92500" lnSpcReduction="20000"/>
          </a:bodyPr>
          <a:lstStyle/>
          <a:p>
            <a:r>
              <a:rPr kumimoji="1" lang="en-US" altLang="zh-TW" sz="2800" dirty="0">
                <a:latin typeface="Cambria Math" panose="02040503050406030204" pitchFamily="18" charset="0"/>
                <a:ea typeface="Cambria Math" panose="02040503050406030204" pitchFamily="18" charset="0"/>
                <a:cs typeface="Times New Roman" charset="0"/>
              </a:rPr>
              <a:t>Appearance-based</a:t>
            </a:r>
          </a:p>
          <a:p>
            <a:pPr lvl="1"/>
            <a:endParaRPr kumimoji="1" lang="en-US" altLang="zh-TW" sz="2400" dirty="0">
              <a:latin typeface="Cambria Math" panose="02040503050406030204" pitchFamily="18" charset="0"/>
              <a:ea typeface="Cambria Math" panose="02040503050406030204" pitchFamily="18" charset="0"/>
              <a:cs typeface="Times New Roman" charset="0"/>
            </a:endParaRPr>
          </a:p>
          <a:p>
            <a:pPr lvl="1"/>
            <a:r>
              <a:rPr kumimoji="1" lang="en-US" altLang="zh-TW" sz="2400" dirty="0">
                <a:latin typeface="Cambria Math" panose="02040503050406030204" pitchFamily="18" charset="0"/>
                <a:ea typeface="Cambria Math" panose="02040503050406030204" pitchFamily="18" charset="0"/>
                <a:cs typeface="Times New Roman" charset="0"/>
              </a:rPr>
              <a:t>Clustering and PCA</a:t>
            </a:r>
          </a:p>
          <a:p>
            <a:pPr lvl="1"/>
            <a:endParaRPr kumimoji="1" lang="en-US" altLang="zh-TW" sz="2400" dirty="0">
              <a:latin typeface="Cambria Math" panose="02040503050406030204" pitchFamily="18" charset="0"/>
              <a:ea typeface="Cambria Math" panose="02040503050406030204" pitchFamily="18" charset="0"/>
              <a:cs typeface="Times New Roman" charset="0"/>
            </a:endParaRPr>
          </a:p>
          <a:p>
            <a:pPr lvl="1"/>
            <a:r>
              <a:rPr kumimoji="1" lang="en-US" altLang="zh-TW" sz="2400" dirty="0">
                <a:latin typeface="Cambria Math" panose="02040503050406030204" pitchFamily="18" charset="0"/>
                <a:ea typeface="Cambria Math" panose="02040503050406030204" pitchFamily="18" charset="0"/>
                <a:cs typeface="Times New Roman" charset="0"/>
              </a:rPr>
              <a:t>Neural networks</a:t>
            </a:r>
          </a:p>
          <a:p>
            <a:pPr lvl="1"/>
            <a:endParaRPr kumimoji="1" lang="en-US" altLang="zh-TW" sz="2400" dirty="0">
              <a:latin typeface="Cambria Math" panose="02040503050406030204" pitchFamily="18" charset="0"/>
              <a:ea typeface="Cambria Math" panose="02040503050406030204" pitchFamily="18" charset="0"/>
              <a:cs typeface="Times New Roman" charset="0"/>
            </a:endParaRPr>
          </a:p>
          <a:p>
            <a:pPr lvl="1"/>
            <a:r>
              <a:rPr kumimoji="1" lang="en-US" altLang="zh-TW" sz="2400" dirty="0">
                <a:latin typeface="Cambria Math" panose="02040503050406030204" pitchFamily="18" charset="0"/>
                <a:ea typeface="Cambria Math" panose="02040503050406030204" pitchFamily="18" charset="0"/>
                <a:cs typeface="Times New Roman" charset="0"/>
              </a:rPr>
              <a:t>Support vector machines</a:t>
            </a:r>
          </a:p>
          <a:p>
            <a:pPr lvl="1"/>
            <a:endParaRPr kumimoji="1" lang="en-US" altLang="zh-TW" sz="2400" dirty="0">
              <a:latin typeface="Cambria Math" panose="02040503050406030204" pitchFamily="18" charset="0"/>
              <a:ea typeface="Cambria Math" panose="02040503050406030204" pitchFamily="18" charset="0"/>
              <a:cs typeface="Times New Roman" charset="0"/>
            </a:endParaRPr>
          </a:p>
          <a:p>
            <a:pPr lvl="1"/>
            <a:r>
              <a:rPr kumimoji="1" lang="en-US" altLang="zh-TW" sz="2400" dirty="0">
                <a:latin typeface="Cambria Math" panose="02040503050406030204" pitchFamily="18" charset="0"/>
                <a:ea typeface="Cambria Math" panose="02040503050406030204" pitchFamily="18" charset="0"/>
                <a:cs typeface="Times New Roman" charset="0"/>
              </a:rPr>
              <a:t>Boosting</a:t>
            </a:r>
          </a:p>
          <a:p>
            <a:pPr lvl="1"/>
            <a:endParaRPr kumimoji="1" lang="en-US" altLang="zh-TW" sz="2400" dirty="0">
              <a:latin typeface="Cambria Math" panose="02040503050406030204" pitchFamily="18" charset="0"/>
              <a:ea typeface="Cambria Math" panose="02040503050406030204" pitchFamily="18" charset="0"/>
              <a:cs typeface="Times New Roman" charset="0"/>
            </a:endParaRPr>
          </a:p>
          <a:p>
            <a:pPr lvl="1"/>
            <a:r>
              <a:rPr kumimoji="1" lang="en-US" altLang="zh-TW" sz="2400" dirty="0">
                <a:latin typeface="Cambria Math" panose="02040503050406030204" pitchFamily="18" charset="0"/>
                <a:ea typeface="Cambria Math" panose="02040503050406030204" pitchFamily="18" charset="0"/>
                <a:cs typeface="Times New Roman" charset="0"/>
              </a:rPr>
              <a:t>Deep networks</a:t>
            </a:r>
          </a:p>
        </p:txBody>
      </p:sp>
      <p:sp>
        <p:nvSpPr>
          <p:cNvPr id="4" name="文字方塊 3">
            <a:extLst>
              <a:ext uri="{FF2B5EF4-FFF2-40B4-BE49-F238E27FC236}">
                <a16:creationId xmlns:a16="http://schemas.microsoft.com/office/drawing/2014/main" id="{B6008E39-B143-4B54-A2B0-A3DDED15F168}"/>
              </a:ext>
            </a:extLst>
          </p:cNvPr>
          <p:cNvSpPr txBox="1"/>
          <p:nvPr/>
        </p:nvSpPr>
        <p:spPr>
          <a:xfrm>
            <a:off x="7973568" y="6485803"/>
            <a:ext cx="4218432" cy="369332"/>
          </a:xfrm>
          <a:prstGeom prst="rect">
            <a:avLst/>
          </a:prstGeom>
          <a:noFill/>
        </p:spPr>
        <p:txBody>
          <a:bodyPr wrap="square" rtlCol="0">
            <a:spAutoFit/>
          </a:bodyPr>
          <a:lstStyle/>
          <a:p>
            <a:r>
              <a:rPr lang="en-US" altLang="zh-TW" dirty="0"/>
              <a:t>PCA: Principal Component Analysis</a:t>
            </a:r>
            <a:endParaRPr lang="zh-TW" altLang="en-US" dirty="0"/>
          </a:p>
        </p:txBody>
      </p:sp>
    </p:spTree>
    <p:extLst>
      <p:ext uri="{BB962C8B-B14F-4D97-AF65-F5344CB8AC3E}">
        <p14:creationId xmlns:p14="http://schemas.microsoft.com/office/powerpoint/2010/main" val="19255458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b="21464"/>
          <a:stretch/>
        </p:blipFill>
        <p:spPr>
          <a:xfrm>
            <a:off x="2933104" y="1059366"/>
            <a:ext cx="8708773" cy="5386039"/>
          </a:xfrm>
          <a:prstGeom prst="rect">
            <a:avLst/>
          </a:prstGeom>
        </p:spPr>
      </p:pic>
      <p:sp>
        <p:nvSpPr>
          <p:cNvPr id="5" name="文字方塊 4"/>
          <p:cNvSpPr txBox="1"/>
          <p:nvPr/>
        </p:nvSpPr>
        <p:spPr>
          <a:xfrm>
            <a:off x="390100" y="1781558"/>
            <a:ext cx="2543004" cy="2308324"/>
          </a:xfrm>
          <a:prstGeom prst="rect">
            <a:avLst/>
          </a:prstGeom>
          <a:noFill/>
        </p:spPr>
        <p:txBody>
          <a:bodyPr wrap="none" rtlCol="0">
            <a:spAutoFit/>
          </a:bodyPr>
          <a:lstStyle/>
          <a:p>
            <a:r>
              <a:rPr lang="en-US" altLang="zh-TW" sz="4000" dirty="0">
                <a:latin typeface="Cambria Math" panose="02040503050406030204" pitchFamily="18" charset="0"/>
                <a:ea typeface="Cambria Math" panose="02040503050406030204" pitchFamily="18" charset="0"/>
                <a:cs typeface="Times New Roman" charset="0"/>
              </a:rPr>
              <a:t>Clustering </a:t>
            </a:r>
          </a:p>
          <a:p>
            <a:r>
              <a:rPr lang="en-US" altLang="zh-TW" sz="4000" dirty="0">
                <a:latin typeface="Cambria Math" panose="02040503050406030204" pitchFamily="18" charset="0"/>
                <a:ea typeface="Cambria Math" panose="02040503050406030204" pitchFamily="18" charset="0"/>
                <a:cs typeface="Times New Roman" charset="0"/>
              </a:rPr>
              <a:t>and </a:t>
            </a:r>
          </a:p>
          <a:p>
            <a:r>
              <a:rPr lang="en-US" altLang="zh-TW" sz="4000" dirty="0">
                <a:latin typeface="Cambria Math" panose="02040503050406030204" pitchFamily="18" charset="0"/>
                <a:ea typeface="Cambria Math" panose="02040503050406030204" pitchFamily="18" charset="0"/>
                <a:cs typeface="Times New Roman" charset="0"/>
              </a:rPr>
              <a:t>PCA</a:t>
            </a:r>
          </a:p>
          <a:p>
            <a:endParaRPr kumimoji="1" lang="zh-TW" altLang="en-US" sz="2400" dirty="0">
              <a:latin typeface="Cambria Math" panose="02040503050406030204" pitchFamily="18" charset="0"/>
            </a:endParaRPr>
          </a:p>
        </p:txBody>
      </p:sp>
    </p:spTree>
    <p:extLst>
      <p:ext uri="{BB962C8B-B14F-4D97-AF65-F5344CB8AC3E}">
        <p14:creationId xmlns:p14="http://schemas.microsoft.com/office/powerpoint/2010/main" val="1519971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t>What’s Problem with PCA?</a:t>
            </a:r>
            <a:endParaRPr kumimoji="1" lang="zh-TW" altLang="en-US" dirty="0"/>
          </a:p>
        </p:txBody>
      </p:sp>
      <p:pic>
        <p:nvPicPr>
          <p:cNvPr id="4" name="圖片 3"/>
          <p:cNvPicPr>
            <a:picLocks noChangeAspect="1"/>
          </p:cNvPicPr>
          <p:nvPr/>
        </p:nvPicPr>
        <p:blipFill rotWithShape="1">
          <a:blip r:embed="rId3"/>
          <a:srcRect b="20811"/>
          <a:stretch/>
        </p:blipFill>
        <p:spPr>
          <a:xfrm>
            <a:off x="1574800" y="1905000"/>
            <a:ext cx="9042400" cy="4203817"/>
          </a:xfrm>
          <a:prstGeom prst="rect">
            <a:avLst/>
          </a:prstGeom>
        </p:spPr>
      </p:pic>
    </p:spTree>
    <p:extLst>
      <p:ext uri="{BB962C8B-B14F-4D97-AF65-F5344CB8AC3E}">
        <p14:creationId xmlns:p14="http://schemas.microsoft.com/office/powerpoint/2010/main" val="15124431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4143766" y="527720"/>
            <a:ext cx="3904467" cy="1077218"/>
          </a:xfrm>
          <a:prstGeom prst="rect">
            <a:avLst/>
          </a:prstGeom>
          <a:noFill/>
        </p:spPr>
        <p:txBody>
          <a:bodyPr wrap="none" rtlCol="0">
            <a:spAutoFit/>
          </a:bodyPr>
          <a:lstStyle/>
          <a:p>
            <a:r>
              <a:rPr lang="en-US" altLang="zh-TW" sz="4000" b="1" dirty="0">
                <a:latin typeface="Cambria Math" panose="02040503050406030204" pitchFamily="18" charset="0"/>
                <a:ea typeface="Cambria Math" panose="02040503050406030204" pitchFamily="18" charset="0"/>
                <a:cs typeface="Times New Roman" charset="0"/>
              </a:rPr>
              <a:t>Neural Networks</a:t>
            </a:r>
          </a:p>
          <a:p>
            <a:endParaRPr kumimoji="1" lang="zh-TW" altLang="en-US" sz="2400" b="1" dirty="0">
              <a:latin typeface="Cambria Math" panose="02040503050406030204" pitchFamily="18" charset="0"/>
            </a:endParaRPr>
          </a:p>
        </p:txBody>
      </p:sp>
      <p:pic>
        <p:nvPicPr>
          <p:cNvPr id="2" name="圖片 1">
            <a:extLst>
              <a:ext uri="{FF2B5EF4-FFF2-40B4-BE49-F238E27FC236}">
                <a16:creationId xmlns:a16="http://schemas.microsoft.com/office/drawing/2014/main" id="{A7714793-FA2D-4490-B153-06F6C7C41E79}"/>
              </a:ext>
            </a:extLst>
          </p:cNvPr>
          <p:cNvPicPr>
            <a:picLocks noChangeAspect="1"/>
          </p:cNvPicPr>
          <p:nvPr/>
        </p:nvPicPr>
        <p:blipFill rotWithShape="1">
          <a:blip r:embed="rId3"/>
          <a:srcRect b="6319"/>
          <a:stretch/>
        </p:blipFill>
        <p:spPr>
          <a:xfrm>
            <a:off x="1371599" y="3082225"/>
            <a:ext cx="9448800" cy="3524631"/>
          </a:xfrm>
          <a:prstGeom prst="rect">
            <a:avLst/>
          </a:prstGeom>
        </p:spPr>
      </p:pic>
      <p:sp>
        <p:nvSpPr>
          <p:cNvPr id="6" name="內容版面配置區 2">
            <a:extLst>
              <a:ext uri="{FF2B5EF4-FFF2-40B4-BE49-F238E27FC236}">
                <a16:creationId xmlns:a16="http://schemas.microsoft.com/office/drawing/2014/main" id="{C6D2C771-2A4E-4310-BA2E-4A8CBFD8836E}"/>
              </a:ext>
            </a:extLst>
          </p:cNvPr>
          <p:cNvSpPr>
            <a:spLocks noGrp="1"/>
          </p:cNvSpPr>
          <p:nvPr>
            <p:ph idx="1"/>
          </p:nvPr>
        </p:nvSpPr>
        <p:spPr>
          <a:xfrm>
            <a:off x="838200" y="1446483"/>
            <a:ext cx="10515600" cy="4351338"/>
          </a:xfrm>
        </p:spPr>
        <p:txBody>
          <a:bodyPr>
            <a:normAutofit/>
          </a:bodyPr>
          <a:lstStyle/>
          <a:p>
            <a:r>
              <a:rPr lang="en-US" altLang="zh-TW" sz="2400" dirty="0">
                <a:latin typeface="Cambria Math" panose="02040503050406030204" pitchFamily="18" charset="0"/>
                <a:ea typeface="Cambria Math" panose="02040503050406030204" pitchFamily="18" charset="0"/>
              </a:rPr>
              <a:t>Overlapping patches are extracted from different levels of a pyramid and then pre-processed.</a:t>
            </a:r>
          </a:p>
          <a:p>
            <a:r>
              <a:rPr lang="en-US" altLang="zh-TW" sz="2400" dirty="0">
                <a:latin typeface="Cambria Math" panose="02040503050406030204" pitchFamily="18" charset="0"/>
                <a:ea typeface="Cambria Math" panose="02040503050406030204" pitchFamily="18" charset="0"/>
              </a:rPr>
              <a:t>A three-layer neural network is then used to detect likely face locations.</a:t>
            </a:r>
            <a:endParaRPr lang="en-US" altLang="zh-TW" sz="2400" dirty="0">
              <a:latin typeface="Cambria Math" panose="02040503050406030204" pitchFamily="18" charset="0"/>
              <a:ea typeface="Cambria Math" panose="02040503050406030204" pitchFamily="18" charset="0"/>
              <a:cs typeface="Times New Roman" charset="0"/>
            </a:endParaRPr>
          </a:p>
        </p:txBody>
      </p:sp>
    </p:spTree>
    <p:extLst>
      <p:ext uri="{BB962C8B-B14F-4D97-AF65-F5344CB8AC3E}">
        <p14:creationId xmlns:p14="http://schemas.microsoft.com/office/powerpoint/2010/main" val="3841280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2776237" y="1067123"/>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199" y="2204772"/>
            <a:ext cx="2027382" cy="104005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TW" dirty="0">
                <a:latin typeface="Cambria Math" panose="02040503050406030204" pitchFamily="18" charset="0"/>
                <a:ea typeface="Cambria Math" panose="02040503050406030204" pitchFamily="18" charset="0"/>
              </a:rPr>
              <a:t>Face Recognition with Pictorial Structures</a:t>
            </a:r>
            <a:r>
              <a:rPr lang="zh-TW" altLang="en-US" dirty="0">
                <a:latin typeface="Cambria Math" panose="02040503050406030204" pitchFamily="18" charset="0"/>
              </a:rPr>
              <a:t> </a:t>
            </a:r>
            <a:endParaRPr kumimoji="1" lang="zh-TW" altLang="en-US" dirty="0">
              <a:latin typeface="Cambria Math" panose="02040503050406030204" pitchFamily="18" charset="0"/>
              <a:ea typeface="Times New Roman" charset="0"/>
              <a:cs typeface="Times New Roman" charset="0"/>
            </a:endParaRPr>
          </a:p>
        </p:txBody>
      </p:sp>
      <p:cxnSp>
        <p:nvCxnSpPr>
          <p:cNvPr id="15" name="直線箭頭接點 14"/>
          <p:cNvCxnSpPr>
            <a:cxnSpLocks/>
            <a:endCxn id="14" idx="3"/>
          </p:cNvCxnSpPr>
          <p:nvPr/>
        </p:nvCxnSpPr>
        <p:spPr>
          <a:xfrm flipH="1">
            <a:off x="2230581" y="2724798"/>
            <a:ext cx="54565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917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VMãçåçæå°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327" y="2885516"/>
            <a:ext cx="6636327" cy="3291447"/>
          </a:xfrm>
          <a:prstGeom prst="rect">
            <a:avLst/>
          </a:prstGeom>
          <a:noFill/>
          <a:extLst>
            <a:ext uri="{909E8E84-426E-40DD-AFC4-6F175D3DCCD1}">
              <a14:hiddenFill xmlns:a14="http://schemas.microsoft.com/office/drawing/2010/main">
                <a:solidFill>
                  <a:srgbClr val="FFFFFF"/>
                </a:solidFill>
              </a14:hiddenFill>
            </a:ext>
          </a:extLst>
        </p:spPr>
      </p:pic>
      <p:sp>
        <p:nvSpPr>
          <p:cNvPr id="6" name="標題 1"/>
          <p:cNvSpPr>
            <a:spLocks noGrp="1"/>
          </p:cNvSpPr>
          <p:nvPr>
            <p:ph type="title"/>
          </p:nvPr>
        </p:nvSpPr>
        <p:spPr>
          <a:xfrm>
            <a:off x="671946" y="367226"/>
            <a:ext cx="10515600" cy="1325563"/>
          </a:xfrm>
        </p:spPr>
        <p:txBody>
          <a:bodyPr/>
          <a:lstStyle/>
          <a:p>
            <a:pPr algn="ctr"/>
            <a:r>
              <a:rPr lang="en-US" altLang="zh-TW" b="1" dirty="0">
                <a:latin typeface="Cambria Math" panose="02040503050406030204" pitchFamily="18" charset="0"/>
                <a:ea typeface="Cambria Math" panose="02040503050406030204" pitchFamily="18" charset="0"/>
                <a:cs typeface="Times New Roman" charset="0"/>
              </a:rPr>
              <a:t>SVM</a:t>
            </a:r>
          </a:p>
        </p:txBody>
      </p:sp>
      <p:sp>
        <p:nvSpPr>
          <p:cNvPr id="5" name="內容版面配置區 2"/>
          <p:cNvSpPr>
            <a:spLocks noGrp="1"/>
          </p:cNvSpPr>
          <p:nvPr>
            <p:ph idx="1"/>
          </p:nvPr>
        </p:nvSpPr>
        <p:spPr>
          <a:xfrm>
            <a:off x="1967346" y="1692789"/>
            <a:ext cx="8915400" cy="3777622"/>
          </a:xfrm>
        </p:spPr>
        <p:txBody>
          <a:bodyPr>
            <a:normAutofit/>
          </a:bodyPr>
          <a:lstStyle/>
          <a:p>
            <a:r>
              <a:rPr kumimoji="1" lang="en-US" altLang="zh-TW" sz="2400" dirty="0">
                <a:latin typeface="Cambria Math" panose="02040503050406030204" pitchFamily="18" charset="0"/>
                <a:ea typeface="Cambria Math" panose="02040503050406030204" pitchFamily="18" charset="0"/>
              </a:rPr>
              <a:t>The feature space can be lifted into higher-dimensional features using kernels.</a:t>
            </a:r>
          </a:p>
          <a:p>
            <a:endParaRPr kumimoji="1" lang="zh-TW" altLang="en-US" sz="2400" dirty="0">
              <a:latin typeface="Cambria Math" panose="02040503050406030204" pitchFamily="18" charset="0"/>
            </a:endParaRPr>
          </a:p>
        </p:txBody>
      </p:sp>
    </p:spTree>
    <p:extLst>
      <p:ext uri="{BB962C8B-B14F-4D97-AF65-F5344CB8AC3E}">
        <p14:creationId xmlns:p14="http://schemas.microsoft.com/office/powerpoint/2010/main" val="26860029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a:spLocks noGrp="1"/>
          </p:cNvSpPr>
          <p:nvPr>
            <p:ph type="title"/>
          </p:nvPr>
        </p:nvSpPr>
        <p:spPr>
          <a:xfrm>
            <a:off x="671946" y="672426"/>
            <a:ext cx="10515600" cy="1020363"/>
          </a:xfrm>
        </p:spPr>
        <p:txBody>
          <a:bodyPr/>
          <a:lstStyle/>
          <a:p>
            <a:pPr algn="ctr"/>
            <a:r>
              <a:rPr lang="en-US" altLang="zh-TW" dirty="0">
                <a:latin typeface="Times New Roman" charset="0"/>
                <a:ea typeface="Times New Roman" charset="0"/>
                <a:cs typeface="Times New Roman" charset="0"/>
              </a:rPr>
              <a:t>Boosting </a:t>
            </a:r>
            <a:endParaRPr lang="en-US" altLang="zh-TW" b="1" dirty="0">
              <a:latin typeface="Cambria Math" panose="02040503050406030204" pitchFamily="18" charset="0"/>
              <a:ea typeface="Cambria Math" panose="02040503050406030204" pitchFamily="18" charset="0"/>
              <a:cs typeface="Times New Roman" charset="0"/>
            </a:endParaRPr>
          </a:p>
        </p:txBody>
      </p:sp>
      <p:sp>
        <p:nvSpPr>
          <p:cNvPr id="5" name="內容版面配置區 2"/>
          <p:cNvSpPr>
            <a:spLocks noGrp="1"/>
          </p:cNvSpPr>
          <p:nvPr>
            <p:ph idx="1"/>
          </p:nvPr>
        </p:nvSpPr>
        <p:spPr>
          <a:xfrm>
            <a:off x="1967346" y="1692789"/>
            <a:ext cx="8915400" cy="3777622"/>
          </a:xfrm>
        </p:spPr>
        <p:txBody>
          <a:bodyPr>
            <a:normAutofit/>
          </a:bodyPr>
          <a:lstStyle/>
          <a:p>
            <a:r>
              <a:rPr kumimoji="1" lang="en-US" altLang="zh-TW" sz="2400" dirty="0">
                <a:latin typeface="Cambria Math" panose="02040503050406030204" pitchFamily="18" charset="0"/>
              </a:rPr>
              <a:t>After each weak classifier (decision stump or hyperplane) is selected, data points that are erroneously classified have their weights increased.</a:t>
            </a:r>
          </a:p>
          <a:p>
            <a:r>
              <a:rPr kumimoji="1" lang="en-US" altLang="zh-TW" sz="2400" dirty="0"/>
              <a:t>The final classifier is a linear combination of the simple weak classifiers.</a:t>
            </a:r>
            <a:endParaRPr kumimoji="1" lang="zh-TW" altLang="en-US" sz="2400" dirty="0">
              <a:latin typeface="Cambria Math" panose="02040503050406030204" pitchFamily="18" charset="0"/>
            </a:endParaRPr>
          </a:p>
        </p:txBody>
      </p:sp>
      <p:pic>
        <p:nvPicPr>
          <p:cNvPr id="7" name="圖片 6">
            <a:extLst>
              <a:ext uri="{FF2B5EF4-FFF2-40B4-BE49-F238E27FC236}">
                <a16:creationId xmlns:a16="http://schemas.microsoft.com/office/drawing/2014/main" id="{E7C540FB-457D-4AE4-9331-674750CD92B2}"/>
              </a:ext>
            </a:extLst>
          </p:cNvPr>
          <p:cNvPicPr>
            <a:picLocks noChangeAspect="1"/>
          </p:cNvPicPr>
          <p:nvPr/>
        </p:nvPicPr>
        <p:blipFill rotWithShape="1">
          <a:blip r:embed="rId3"/>
          <a:srcRect t="1676" b="43986"/>
          <a:stretch/>
        </p:blipFill>
        <p:spPr>
          <a:xfrm>
            <a:off x="988906" y="3832769"/>
            <a:ext cx="10872279" cy="2440709"/>
          </a:xfrm>
          <a:prstGeom prst="rect">
            <a:avLst/>
          </a:prstGeom>
        </p:spPr>
      </p:pic>
    </p:spTree>
    <p:extLst>
      <p:ext uri="{BB962C8B-B14F-4D97-AF65-F5344CB8AC3E}">
        <p14:creationId xmlns:p14="http://schemas.microsoft.com/office/powerpoint/2010/main" val="1989032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cs typeface="Times New Roman" charset="0"/>
              </a:rPr>
              <a:t>6.3.2 Pedestrian Detection </a:t>
            </a:r>
            <a:endParaRPr kumimoji="1" lang="zh-TW" altLang="en-US" dirty="0">
              <a:latin typeface="Cambria Math" panose="02040503050406030204" pitchFamily="18" charset="0"/>
              <a:ea typeface="Times New Roman" charset="0"/>
              <a:cs typeface="Times New Roman" charset="0"/>
            </a:endParaRPr>
          </a:p>
        </p:txBody>
      </p:sp>
      <p:sp>
        <p:nvSpPr>
          <p:cNvPr id="8" name="內容版面配置區 2">
            <a:extLst>
              <a:ext uri="{FF2B5EF4-FFF2-40B4-BE49-F238E27FC236}">
                <a16:creationId xmlns:a16="http://schemas.microsoft.com/office/drawing/2014/main" id="{66F7424D-0E36-49B2-ABDF-E8B3989A2156}"/>
              </a:ext>
            </a:extLst>
          </p:cNvPr>
          <p:cNvSpPr>
            <a:spLocks noGrp="1"/>
          </p:cNvSpPr>
          <p:nvPr>
            <p:ph idx="1"/>
          </p:nvPr>
        </p:nvSpPr>
        <p:spPr>
          <a:xfrm>
            <a:off x="2415591" y="1905000"/>
            <a:ext cx="8915400" cy="3777622"/>
          </a:xfrm>
        </p:spPr>
        <p:txBody>
          <a:bodyPr>
            <a:normAutofit/>
          </a:bodyPr>
          <a:lstStyle/>
          <a:p>
            <a:r>
              <a:rPr lang="en-US" altLang="zh-TW" sz="2000" dirty="0"/>
              <a:t>Pedestrian detection using histograms of oriented gradients</a:t>
            </a:r>
            <a:endParaRPr kumimoji="1" lang="en-US" altLang="zh-TW" sz="2000" dirty="0">
              <a:latin typeface="Times New Roman" charset="0"/>
              <a:ea typeface="Times New Roman" charset="0"/>
              <a:cs typeface="Times New Roman" charset="0"/>
            </a:endParaRPr>
          </a:p>
        </p:txBody>
      </p:sp>
      <p:pic>
        <p:nvPicPr>
          <p:cNvPr id="3" name="圖片 2">
            <a:extLst>
              <a:ext uri="{FF2B5EF4-FFF2-40B4-BE49-F238E27FC236}">
                <a16:creationId xmlns:a16="http://schemas.microsoft.com/office/drawing/2014/main" id="{015CCBCE-9BB6-4D37-A2EE-7CD2A7435F95}"/>
              </a:ext>
            </a:extLst>
          </p:cNvPr>
          <p:cNvPicPr>
            <a:picLocks noChangeAspect="1"/>
          </p:cNvPicPr>
          <p:nvPr/>
        </p:nvPicPr>
        <p:blipFill>
          <a:blip r:embed="rId3"/>
          <a:stretch>
            <a:fillRect/>
          </a:stretch>
        </p:blipFill>
        <p:spPr>
          <a:xfrm>
            <a:off x="1882191" y="2454396"/>
            <a:ext cx="9448800" cy="3105150"/>
          </a:xfrm>
          <a:prstGeom prst="rect">
            <a:avLst/>
          </a:prstGeom>
        </p:spPr>
      </p:pic>
    </p:spTree>
    <p:extLst>
      <p:ext uri="{BB962C8B-B14F-4D97-AF65-F5344CB8AC3E}">
        <p14:creationId xmlns:p14="http://schemas.microsoft.com/office/powerpoint/2010/main" val="31508691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AC65745-F61D-435C-BA4E-4842AE62E45F}"/>
              </a:ext>
            </a:extLst>
          </p:cNvPr>
          <p:cNvPicPr>
            <a:picLocks noChangeAspect="1"/>
          </p:cNvPicPr>
          <p:nvPr/>
        </p:nvPicPr>
        <p:blipFill>
          <a:blip r:embed="rId3"/>
          <a:stretch>
            <a:fillRect/>
          </a:stretch>
        </p:blipFill>
        <p:spPr>
          <a:xfrm>
            <a:off x="785792" y="2460799"/>
            <a:ext cx="10568008" cy="3080989"/>
          </a:xfrm>
          <a:prstGeom prst="rect">
            <a:avLst/>
          </a:prstGeom>
        </p:spPr>
      </p:pic>
      <p:sp>
        <p:nvSpPr>
          <p:cNvPr id="6" name="標題 1">
            <a:extLst>
              <a:ext uri="{FF2B5EF4-FFF2-40B4-BE49-F238E27FC236}">
                <a16:creationId xmlns:a16="http://schemas.microsoft.com/office/drawing/2014/main" id="{D8E2C39C-E448-44A4-B103-FFBFFF7D57C5}"/>
              </a:ext>
            </a:extLst>
          </p:cNvPr>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cs typeface="Times New Roman" charset="0"/>
              </a:rPr>
              <a:t>6.3.2 Pedestrian Detection </a:t>
            </a:r>
            <a:endParaRPr kumimoji="1" lang="zh-TW" altLang="en-US" dirty="0">
              <a:latin typeface="Cambria Math" panose="02040503050406030204" pitchFamily="18" charset="0"/>
              <a:ea typeface="Times New Roman" charset="0"/>
              <a:cs typeface="Times New Roman" charset="0"/>
            </a:endParaRPr>
          </a:p>
        </p:txBody>
      </p:sp>
      <p:sp>
        <p:nvSpPr>
          <p:cNvPr id="5" name="內容版面配置區 2">
            <a:extLst>
              <a:ext uri="{FF2B5EF4-FFF2-40B4-BE49-F238E27FC236}">
                <a16:creationId xmlns:a16="http://schemas.microsoft.com/office/drawing/2014/main" id="{18F55126-6627-4552-A27F-9B27A9D2B01D}"/>
              </a:ext>
            </a:extLst>
          </p:cNvPr>
          <p:cNvSpPr>
            <a:spLocks noGrp="1"/>
          </p:cNvSpPr>
          <p:nvPr>
            <p:ph idx="1"/>
          </p:nvPr>
        </p:nvSpPr>
        <p:spPr>
          <a:xfrm>
            <a:off x="2438400" y="1905000"/>
            <a:ext cx="8915400" cy="3777622"/>
          </a:xfrm>
        </p:spPr>
        <p:txBody>
          <a:bodyPr>
            <a:normAutofit/>
          </a:bodyPr>
          <a:lstStyle/>
          <a:p>
            <a:r>
              <a:rPr lang="en-US" altLang="zh-TW" sz="2400" dirty="0"/>
              <a:t>Part-based object detection</a:t>
            </a:r>
            <a:endParaRPr kumimoji="1" lang="en-US" altLang="zh-TW" sz="2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1646305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6.3.3 General Object Detection</a:t>
            </a:r>
            <a:endParaRPr lang="en-US" altLang="zh-TW"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normAutofit/>
          </a:bodyPr>
          <a:lstStyle/>
          <a:p>
            <a:r>
              <a:rPr kumimoji="1" lang="en-US" altLang="zh-TW" sz="2400" dirty="0" err="1">
                <a:latin typeface="Times New Roman" charset="0"/>
                <a:ea typeface="Times New Roman" charset="0"/>
                <a:cs typeface="Times New Roman" charset="0"/>
              </a:rPr>
              <a:t>IoU</a:t>
            </a:r>
            <a:r>
              <a:rPr kumimoji="1" lang="en-US" altLang="zh-TW" sz="2400" dirty="0">
                <a:latin typeface="Times New Roman" charset="0"/>
                <a:ea typeface="Times New Roman" charset="0"/>
                <a:cs typeface="Times New Roman" charset="0"/>
              </a:rPr>
              <a:t> (Intersection over Union)</a:t>
            </a:r>
          </a:p>
          <a:p>
            <a:endParaRPr kumimoji="1" lang="en-US" altLang="zh-TW" sz="2400" dirty="0">
              <a:latin typeface="Times New Roman" charset="0"/>
              <a:ea typeface="Times New Roman" charset="0"/>
              <a:cs typeface="Times New Roman" charset="0"/>
            </a:endParaRPr>
          </a:p>
          <a:p>
            <a:r>
              <a:rPr kumimoji="1" lang="en-US" altLang="zh-TW" sz="2400" dirty="0">
                <a:latin typeface="Times New Roman" charset="0"/>
                <a:ea typeface="Times New Roman" charset="0"/>
                <a:cs typeface="Times New Roman" charset="0"/>
              </a:rPr>
              <a:t>Precision &amp; Recall</a:t>
            </a:r>
          </a:p>
          <a:p>
            <a:endParaRPr kumimoji="1" lang="en-US" altLang="zh-TW" sz="2400" dirty="0">
              <a:latin typeface="Times New Roman" charset="0"/>
              <a:ea typeface="Times New Roman" charset="0"/>
              <a:cs typeface="Times New Roman" charset="0"/>
            </a:endParaRPr>
          </a:p>
          <a:p>
            <a:r>
              <a:rPr kumimoji="1" lang="en-US" altLang="zh-TW" sz="2400" dirty="0">
                <a:latin typeface="Times New Roman" charset="0"/>
                <a:ea typeface="Times New Roman" charset="0"/>
                <a:cs typeface="Times New Roman" charset="0"/>
              </a:rPr>
              <a:t>Modern Object Detectors</a:t>
            </a:r>
          </a:p>
          <a:p>
            <a:endParaRPr kumimoji="1" lang="en-US" altLang="zh-TW" sz="2400" dirty="0">
              <a:latin typeface="Times New Roman" charset="0"/>
              <a:ea typeface="Times New Roman" charset="0"/>
              <a:cs typeface="Times New Roman" charset="0"/>
            </a:endParaRPr>
          </a:p>
          <a:p>
            <a:r>
              <a:rPr kumimoji="1" lang="en-US" altLang="zh-TW" sz="2400" dirty="0">
                <a:latin typeface="Times New Roman" charset="0"/>
                <a:ea typeface="Times New Roman" charset="0"/>
                <a:cs typeface="Times New Roman" charset="0"/>
              </a:rPr>
              <a:t>Single-stage Networks</a:t>
            </a:r>
          </a:p>
        </p:txBody>
      </p:sp>
    </p:spTree>
    <p:extLst>
      <p:ext uri="{BB962C8B-B14F-4D97-AF65-F5344CB8AC3E}">
        <p14:creationId xmlns:p14="http://schemas.microsoft.com/office/powerpoint/2010/main" val="34042940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6.3.3 General Object Detection</a:t>
            </a:r>
            <a:endParaRPr lang="en-US" altLang="zh-TW"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normAutofit/>
          </a:bodyPr>
          <a:lstStyle/>
          <a:p>
            <a:r>
              <a:rPr kumimoji="1" lang="en-US" altLang="zh-TW" sz="2400" dirty="0" err="1">
                <a:latin typeface="Times New Roman" charset="0"/>
                <a:ea typeface="Times New Roman" charset="0"/>
                <a:cs typeface="Times New Roman" charset="0"/>
              </a:rPr>
              <a:t>IoU</a:t>
            </a:r>
            <a:r>
              <a:rPr kumimoji="1" lang="en-US" altLang="zh-TW" sz="2400" dirty="0">
                <a:latin typeface="Times New Roman" charset="0"/>
                <a:ea typeface="Times New Roman" charset="0"/>
                <a:cs typeface="Times New Roman" charset="0"/>
              </a:rPr>
              <a:t> (Intersection over Union)</a:t>
            </a:r>
          </a:p>
        </p:txBody>
      </p:sp>
      <p:pic>
        <p:nvPicPr>
          <p:cNvPr id="5" name="圖片 4">
            <a:extLst>
              <a:ext uri="{FF2B5EF4-FFF2-40B4-BE49-F238E27FC236}">
                <a16:creationId xmlns:a16="http://schemas.microsoft.com/office/drawing/2014/main" id="{49D11A3E-146B-4F78-8BB5-BB6024BA1CD5}"/>
              </a:ext>
            </a:extLst>
          </p:cNvPr>
          <p:cNvPicPr>
            <a:picLocks noChangeAspect="1"/>
          </p:cNvPicPr>
          <p:nvPr/>
        </p:nvPicPr>
        <p:blipFill>
          <a:blip r:embed="rId3"/>
          <a:stretch>
            <a:fillRect/>
          </a:stretch>
        </p:blipFill>
        <p:spPr>
          <a:xfrm>
            <a:off x="2592925" y="2810599"/>
            <a:ext cx="8630756" cy="3423291"/>
          </a:xfrm>
          <a:prstGeom prst="rect">
            <a:avLst/>
          </a:prstGeom>
        </p:spPr>
      </p:pic>
    </p:spTree>
    <p:extLst>
      <p:ext uri="{BB962C8B-B14F-4D97-AF65-F5344CB8AC3E}">
        <p14:creationId xmlns:p14="http://schemas.microsoft.com/office/powerpoint/2010/main" val="11610490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6.3.3 General Object Detection</a:t>
            </a:r>
            <a:endParaRPr lang="en-US" altLang="zh-TW"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normAutofit/>
          </a:bodyPr>
          <a:lstStyle/>
          <a:p>
            <a:r>
              <a:rPr kumimoji="1" lang="en-US" altLang="zh-TW" sz="2400" dirty="0">
                <a:latin typeface="Times New Roman" charset="0"/>
                <a:ea typeface="Times New Roman" charset="0"/>
                <a:cs typeface="Times New Roman" charset="0"/>
              </a:rPr>
              <a:t>Precision &amp; Recall</a:t>
            </a:r>
          </a:p>
          <a:p>
            <a:pPr marL="0" indent="0">
              <a:buNone/>
            </a:pPr>
            <a:endParaRPr kumimoji="1" lang="en-US" altLang="zh-TW" sz="2400" dirty="0">
              <a:latin typeface="Times New Roman" charset="0"/>
              <a:ea typeface="Times New Roman" charset="0"/>
              <a:cs typeface="Times New Roman" charset="0"/>
            </a:endParaRPr>
          </a:p>
        </p:txBody>
      </p:sp>
      <p:pic>
        <p:nvPicPr>
          <p:cNvPr id="4" name="Picture 2" descr="Cheatsheet for precision &amp; recall | Data science, Precision and recall,  Machine learning">
            <a:extLst>
              <a:ext uri="{FF2B5EF4-FFF2-40B4-BE49-F238E27FC236}">
                <a16:creationId xmlns:a16="http://schemas.microsoft.com/office/drawing/2014/main" id="{3E369206-74BA-4764-B8CE-5A4287BD72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212"/>
          <a:stretch/>
        </p:blipFill>
        <p:spPr bwMode="auto">
          <a:xfrm>
            <a:off x="1364933" y="3414990"/>
            <a:ext cx="6686688" cy="27248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heatsheet for precision &amp; recall | Data science, Precision and recall,  Machine learning">
            <a:extLst>
              <a:ext uri="{FF2B5EF4-FFF2-40B4-BE49-F238E27FC236}">
                <a16:creationId xmlns:a16="http://schemas.microsoft.com/office/drawing/2014/main" id="{73BBFDA5-AD7B-482C-87BD-E4A13662E9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77" t="40141" r="29055"/>
          <a:stretch/>
        </p:blipFill>
        <p:spPr bwMode="auto">
          <a:xfrm>
            <a:off x="8414985" y="2601702"/>
            <a:ext cx="2870332" cy="353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4523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6.3.3 General Object Detection</a:t>
            </a:r>
            <a:endParaRPr lang="en-US" altLang="zh-TW" dirty="0">
              <a:latin typeface="Times New Roman" charset="0"/>
              <a:ea typeface="Times New Roman" charset="0"/>
              <a:cs typeface="Times New Roman" charset="0"/>
            </a:endParaRPr>
          </a:p>
        </p:txBody>
      </p:sp>
      <p:sp>
        <p:nvSpPr>
          <p:cNvPr id="3" name="內容版面配置區 2"/>
          <p:cNvSpPr>
            <a:spLocks noGrp="1"/>
          </p:cNvSpPr>
          <p:nvPr>
            <p:ph idx="1"/>
          </p:nvPr>
        </p:nvSpPr>
        <p:spPr>
          <a:xfrm>
            <a:off x="2048718" y="1806407"/>
            <a:ext cx="8915400" cy="3777622"/>
          </a:xfrm>
        </p:spPr>
        <p:txBody>
          <a:bodyPr>
            <a:normAutofit/>
          </a:bodyPr>
          <a:lstStyle/>
          <a:p>
            <a:r>
              <a:rPr kumimoji="1" lang="en-US" altLang="zh-TW" sz="2400" dirty="0">
                <a:latin typeface="Times New Roman" charset="0"/>
                <a:ea typeface="Times New Roman" charset="0"/>
                <a:cs typeface="Times New Roman" charset="0"/>
              </a:rPr>
              <a:t>Modern Object Detectors</a:t>
            </a:r>
          </a:p>
          <a:p>
            <a:endParaRPr kumimoji="1" lang="en-US" altLang="zh-TW" sz="2400" dirty="0">
              <a:latin typeface="Times New Roman" charset="0"/>
              <a:ea typeface="Times New Roman" charset="0"/>
              <a:cs typeface="Times New Roman" charset="0"/>
            </a:endParaRPr>
          </a:p>
        </p:txBody>
      </p:sp>
      <p:pic>
        <p:nvPicPr>
          <p:cNvPr id="5" name="圖片 4">
            <a:extLst>
              <a:ext uri="{FF2B5EF4-FFF2-40B4-BE49-F238E27FC236}">
                <a16:creationId xmlns:a16="http://schemas.microsoft.com/office/drawing/2014/main" id="{BEE9E33A-7524-4602-97A3-D2E33D445F24}"/>
              </a:ext>
            </a:extLst>
          </p:cNvPr>
          <p:cNvPicPr>
            <a:picLocks noChangeAspect="1"/>
          </p:cNvPicPr>
          <p:nvPr/>
        </p:nvPicPr>
        <p:blipFill>
          <a:blip r:embed="rId3"/>
          <a:stretch>
            <a:fillRect/>
          </a:stretch>
        </p:blipFill>
        <p:spPr>
          <a:xfrm>
            <a:off x="2048718" y="2469816"/>
            <a:ext cx="9582773" cy="3764074"/>
          </a:xfrm>
          <a:prstGeom prst="rect">
            <a:avLst/>
          </a:prstGeom>
        </p:spPr>
      </p:pic>
    </p:spTree>
    <p:extLst>
      <p:ext uri="{BB962C8B-B14F-4D97-AF65-F5344CB8AC3E}">
        <p14:creationId xmlns:p14="http://schemas.microsoft.com/office/powerpoint/2010/main" val="21681425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6.3.3 General Object Detection</a:t>
            </a:r>
            <a:endParaRPr lang="en-US" altLang="zh-TW"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normAutofit/>
          </a:bodyPr>
          <a:lstStyle/>
          <a:p>
            <a:r>
              <a:rPr kumimoji="1" lang="en-US" altLang="zh-TW" sz="2400" dirty="0">
                <a:latin typeface="Times New Roman" charset="0"/>
                <a:ea typeface="Times New Roman" charset="0"/>
                <a:cs typeface="Times New Roman" charset="0"/>
              </a:rPr>
              <a:t>Single-stage Networks</a:t>
            </a:r>
          </a:p>
          <a:p>
            <a:pPr lvl="1"/>
            <a:r>
              <a:rPr kumimoji="1" lang="en-US" altLang="zh-TW" sz="2200" dirty="0">
                <a:latin typeface="Times New Roman" charset="0"/>
                <a:ea typeface="Times New Roman" charset="0"/>
                <a:cs typeface="Times New Roman" charset="0"/>
              </a:rPr>
              <a:t>Uses a single neural network to output detections at a variety of locations.</a:t>
            </a:r>
          </a:p>
          <a:p>
            <a:pPr lvl="1"/>
            <a:r>
              <a:rPr kumimoji="1" lang="en-US" altLang="zh-TW" sz="2200" dirty="0">
                <a:latin typeface="Times New Roman" charset="0"/>
                <a:ea typeface="Times New Roman" charset="0"/>
                <a:cs typeface="Times New Roman" charset="0"/>
              </a:rPr>
              <a:t>SSD (Single Shot </a:t>
            </a:r>
            <a:r>
              <a:rPr kumimoji="1" lang="en-US" altLang="zh-TW" sz="2200" dirty="0" err="1">
                <a:latin typeface="Times New Roman" charset="0"/>
                <a:ea typeface="Times New Roman" charset="0"/>
                <a:cs typeface="Times New Roman" charset="0"/>
              </a:rPr>
              <a:t>MultiBox</a:t>
            </a:r>
            <a:r>
              <a:rPr kumimoji="1" lang="en-US" altLang="zh-TW" sz="2200" dirty="0">
                <a:latin typeface="Times New Roman" charset="0"/>
                <a:ea typeface="Times New Roman" charset="0"/>
                <a:cs typeface="Times New Roman" charset="0"/>
              </a:rPr>
              <a:t> Detector), the family of  YOLO (You Only Look Once).</a:t>
            </a:r>
          </a:p>
        </p:txBody>
      </p:sp>
    </p:spTree>
    <p:extLst>
      <p:ext uri="{BB962C8B-B14F-4D97-AF65-F5344CB8AC3E}">
        <p14:creationId xmlns:p14="http://schemas.microsoft.com/office/powerpoint/2010/main" val="6695287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598894" y="387531"/>
            <a:ext cx="10169433" cy="6470469"/>
          </a:xfrm>
        </p:spPr>
        <p:txBody>
          <a:bodyPr>
            <a:normAutofit fontScale="92500" lnSpcReduction="10000"/>
          </a:bodyPr>
          <a:lstStyle/>
          <a:p>
            <a:r>
              <a:rPr lang="en-US" altLang="zh-TW" dirty="0">
                <a:solidFill>
                  <a:schemeClr val="bg1">
                    <a:lumMod val="65000"/>
                  </a:schemeClr>
                </a:solidFill>
                <a:latin typeface="Cambria Math" panose="02040503050406030204" pitchFamily="18" charset="0"/>
                <a:ea typeface="Cambria Math" panose="02040503050406030204" pitchFamily="18" charset="0"/>
              </a:rPr>
              <a:t>6.1 Instance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6.2 Image Classification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6.2.1 Feature-based Methods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6.2.2 Deep Networks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6.2.3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Visual Similarity Search</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6.2.4 Face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6.3 Object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6.3.1 Face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6.3.2 Pedestrian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6.3.3 General Object Detection</a:t>
            </a:r>
          </a:p>
          <a:p>
            <a:r>
              <a:rPr lang="en-US" altLang="zh-TW" dirty="0">
                <a:solidFill>
                  <a:schemeClr val="tx1"/>
                </a:solidFill>
                <a:latin typeface="Cambria Math" panose="02040503050406030204" pitchFamily="18" charset="0"/>
                <a:ea typeface="Cambria Math" panose="02040503050406030204" pitchFamily="18" charset="0"/>
              </a:rPr>
              <a:t>6.4 Semantic Segmentation</a:t>
            </a:r>
          </a:p>
          <a:p>
            <a:pPr lvl="1"/>
            <a:r>
              <a:rPr lang="en-US" altLang="zh-TW" dirty="0">
                <a:solidFill>
                  <a:schemeClr val="tx1"/>
                </a:solidFill>
                <a:latin typeface="Cambria Math" panose="02040503050406030204" pitchFamily="18" charset="0"/>
                <a:ea typeface="Cambria Math" panose="02040503050406030204" pitchFamily="18" charset="0"/>
              </a:rPr>
              <a:t>6.4.1</a:t>
            </a:r>
            <a:r>
              <a:rPr lang="zh-TW" altLang="en-US" dirty="0">
                <a:solidFill>
                  <a:schemeClr val="tx1"/>
                </a:solidFill>
                <a:latin typeface="Cambria Math" panose="02040503050406030204" pitchFamily="18" charset="0"/>
                <a:ea typeface="Cambria Math" panose="02040503050406030204" pitchFamily="18" charset="0"/>
              </a:rPr>
              <a:t> </a:t>
            </a:r>
            <a:r>
              <a:rPr lang="en-US" altLang="zh-TW" i="1" dirty="0">
                <a:solidFill>
                  <a:schemeClr val="tx1"/>
                </a:solidFill>
                <a:latin typeface="Cambria Math" panose="02040503050406030204" pitchFamily="18" charset="0"/>
                <a:ea typeface="Cambria Math" panose="02040503050406030204" pitchFamily="18" charset="0"/>
              </a:rPr>
              <a:t>Application</a:t>
            </a:r>
            <a:r>
              <a:rPr lang="en-US" altLang="zh-TW" dirty="0">
                <a:solidFill>
                  <a:schemeClr val="tx1"/>
                </a:solidFill>
                <a:latin typeface="Cambria Math" panose="02040503050406030204" pitchFamily="18" charset="0"/>
                <a:ea typeface="Cambria Math" panose="02040503050406030204" pitchFamily="18" charset="0"/>
              </a:rPr>
              <a:t>: Medical Image Segmentation</a:t>
            </a:r>
          </a:p>
          <a:p>
            <a:pPr lvl="1"/>
            <a:r>
              <a:rPr lang="en-US" altLang="zh-TW" dirty="0">
                <a:solidFill>
                  <a:schemeClr val="tx1"/>
                </a:solidFill>
                <a:latin typeface="Cambria Math" panose="02040503050406030204" pitchFamily="18" charset="0"/>
                <a:ea typeface="Cambria Math" panose="02040503050406030204" pitchFamily="18" charset="0"/>
              </a:rPr>
              <a:t>6.4.2 Instance Segmentation</a:t>
            </a:r>
          </a:p>
          <a:p>
            <a:pPr lvl="1"/>
            <a:r>
              <a:rPr lang="en-US" altLang="zh-TW" dirty="0">
                <a:solidFill>
                  <a:schemeClr val="tx1"/>
                </a:solidFill>
                <a:latin typeface="Cambria Math" panose="02040503050406030204" pitchFamily="18" charset="0"/>
                <a:ea typeface="Cambria Math" panose="02040503050406030204" pitchFamily="18" charset="0"/>
              </a:rPr>
              <a:t>6.4.3 Panoptic Segmentation</a:t>
            </a:r>
          </a:p>
          <a:p>
            <a:pPr lvl="1"/>
            <a:r>
              <a:rPr lang="en-US" altLang="zh-TW" dirty="0">
                <a:solidFill>
                  <a:schemeClr val="tx1"/>
                </a:solidFill>
                <a:latin typeface="Cambria Math" panose="02040503050406030204" pitchFamily="18" charset="0"/>
                <a:ea typeface="Cambria Math" panose="02040503050406030204" pitchFamily="18" charset="0"/>
              </a:rPr>
              <a:t>6.4.4 </a:t>
            </a:r>
            <a:r>
              <a:rPr lang="en-US" altLang="zh-TW" i="1" dirty="0">
                <a:solidFill>
                  <a:schemeClr val="tx1"/>
                </a:solidFill>
                <a:latin typeface="Cambria Math" panose="02040503050406030204" pitchFamily="18" charset="0"/>
                <a:ea typeface="Cambria Math" panose="02040503050406030204" pitchFamily="18" charset="0"/>
              </a:rPr>
              <a:t>Application</a:t>
            </a:r>
            <a:r>
              <a:rPr lang="en-US" altLang="zh-TW" dirty="0">
                <a:solidFill>
                  <a:schemeClr val="tx1"/>
                </a:solidFill>
                <a:latin typeface="Cambria Math" panose="02040503050406030204" pitchFamily="18" charset="0"/>
                <a:ea typeface="Cambria Math" panose="02040503050406030204" pitchFamily="18" charset="0"/>
              </a:rPr>
              <a:t>: Intelligent Photo Editing</a:t>
            </a:r>
          </a:p>
          <a:p>
            <a:pPr lvl="1"/>
            <a:r>
              <a:rPr lang="en-US" altLang="zh-TW" dirty="0">
                <a:solidFill>
                  <a:schemeClr val="tx1"/>
                </a:solidFill>
                <a:latin typeface="Cambria Math" panose="02040503050406030204" pitchFamily="18" charset="0"/>
                <a:ea typeface="Cambria Math" panose="02040503050406030204" pitchFamily="18" charset="0"/>
              </a:rPr>
              <a:t>6.4.5 Pose Estimation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6.5 Video Understanding</a:t>
            </a:r>
          </a:p>
          <a:p>
            <a:r>
              <a:rPr lang="en-US" altLang="zh-TW" dirty="0">
                <a:solidFill>
                  <a:schemeClr val="bg1">
                    <a:lumMod val="65000"/>
                  </a:schemeClr>
                </a:solidFill>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803659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4979361" y="1067123"/>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200" y="2280298"/>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a:latin typeface="Cambria Math" panose="02040503050406030204" pitchFamily="18" charset="0"/>
                <a:ea typeface="Cambria Math" panose="02040503050406030204" pitchFamily="18" charset="0"/>
                <a:cs typeface="Times New Roman" charset="0"/>
              </a:rPr>
              <a:t>Instance Recognition</a:t>
            </a:r>
            <a:endParaRPr kumimoji="1" lang="zh-TW" altLang="en-US" dirty="0">
              <a:latin typeface="Cambria Math" panose="02040503050406030204" pitchFamily="18" charset="0"/>
              <a:ea typeface="Times New Roman" charset="0"/>
              <a:cs typeface="Times New Roman" charset="0"/>
            </a:endParaRPr>
          </a:p>
        </p:txBody>
      </p:sp>
      <p:cxnSp>
        <p:nvCxnSpPr>
          <p:cNvPr id="15" name="直線箭頭接點 14"/>
          <p:cNvCxnSpPr>
            <a:cxnSpLocks/>
            <a:endCxn id="14" idx="3"/>
          </p:cNvCxnSpPr>
          <p:nvPr/>
        </p:nvCxnSpPr>
        <p:spPr>
          <a:xfrm flipH="1">
            <a:off x="2230582" y="2724798"/>
            <a:ext cx="27487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316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rPr>
              <a:t>6.4 Semantic Segmentation</a:t>
            </a:r>
          </a:p>
        </p:txBody>
      </p:sp>
      <p:sp>
        <p:nvSpPr>
          <p:cNvPr id="3" name="內容版面配置區 2"/>
          <p:cNvSpPr>
            <a:spLocks noGrp="1"/>
          </p:cNvSpPr>
          <p:nvPr>
            <p:ph idx="1"/>
          </p:nvPr>
        </p:nvSpPr>
        <p:spPr>
          <a:xfrm>
            <a:off x="1347486" y="1596814"/>
            <a:ext cx="10515600" cy="2572755"/>
          </a:xfrm>
        </p:spPr>
        <p:txBody>
          <a:bodyPr>
            <a:normAutofit/>
          </a:bodyPr>
          <a:lstStyle/>
          <a:p>
            <a:r>
              <a:rPr lang="en-US" altLang="zh-TW" sz="2400" dirty="0">
                <a:latin typeface="Cambria Math" panose="02040503050406030204" pitchFamily="18" charset="0"/>
                <a:ea typeface="Cambria Math" panose="02040503050406030204" pitchFamily="18" charset="0"/>
              </a:rPr>
              <a:t>6.4.1</a:t>
            </a:r>
            <a:r>
              <a:rPr lang="zh-TW" altLang="en-US" sz="2400" dirty="0">
                <a:latin typeface="Cambria Math" panose="02040503050406030204" pitchFamily="18" charset="0"/>
                <a:ea typeface="Cambria Math" panose="02040503050406030204" pitchFamily="18" charset="0"/>
              </a:rPr>
              <a:t> </a:t>
            </a:r>
            <a:r>
              <a:rPr lang="en-US" altLang="zh-TW" sz="2400" i="1" dirty="0">
                <a:latin typeface="Cambria Math" panose="02040503050406030204" pitchFamily="18" charset="0"/>
                <a:ea typeface="Cambria Math" panose="02040503050406030204" pitchFamily="18" charset="0"/>
              </a:rPr>
              <a:t>Application</a:t>
            </a:r>
            <a:r>
              <a:rPr lang="en-US" altLang="zh-TW" sz="2400" dirty="0">
                <a:latin typeface="Cambria Math" panose="02040503050406030204" pitchFamily="18" charset="0"/>
                <a:ea typeface="Cambria Math" panose="02040503050406030204" pitchFamily="18" charset="0"/>
              </a:rPr>
              <a:t>: Medical Image Segmentation</a:t>
            </a:r>
            <a:r>
              <a:rPr lang="en-US" altLang="zh-TW" sz="2400" dirty="0"/>
              <a:t> </a:t>
            </a:r>
          </a:p>
          <a:p>
            <a:r>
              <a:rPr lang="en-US" altLang="zh-TW" sz="2400" dirty="0">
                <a:latin typeface="Cambria Math" panose="02040503050406030204" pitchFamily="18" charset="0"/>
                <a:ea typeface="Cambria Math" panose="02040503050406030204" pitchFamily="18" charset="0"/>
              </a:rPr>
              <a:t>6.4.2 Instance Segmentation</a:t>
            </a:r>
            <a:r>
              <a:rPr lang="en-US" altLang="zh-TW" sz="2400" dirty="0"/>
              <a:t> </a:t>
            </a:r>
          </a:p>
          <a:p>
            <a:r>
              <a:rPr lang="en-US" altLang="zh-TW" sz="2400" dirty="0">
                <a:latin typeface="Cambria Math" panose="02040503050406030204" pitchFamily="18" charset="0"/>
                <a:ea typeface="Cambria Math" panose="02040503050406030204" pitchFamily="18" charset="0"/>
              </a:rPr>
              <a:t>6.4.3 Panoptic Segmentation</a:t>
            </a:r>
          </a:p>
          <a:p>
            <a:r>
              <a:rPr kumimoji="1" lang="en-US" altLang="zh-TW" sz="2400" dirty="0">
                <a:latin typeface="Cambria Math" panose="02040503050406030204" pitchFamily="18" charset="0"/>
                <a:ea typeface="Cambria Math" panose="02040503050406030204" pitchFamily="18" charset="0"/>
              </a:rPr>
              <a:t>6.4.4 </a:t>
            </a:r>
            <a:r>
              <a:rPr lang="en-US" altLang="zh-TW" sz="2400" i="1" dirty="0">
                <a:latin typeface="Cambria Math" panose="02040503050406030204" pitchFamily="18" charset="0"/>
                <a:ea typeface="Cambria Math" panose="02040503050406030204" pitchFamily="18" charset="0"/>
              </a:rPr>
              <a:t>Application</a:t>
            </a:r>
            <a:r>
              <a:rPr lang="en-US" altLang="zh-TW" sz="2400" dirty="0">
                <a:latin typeface="Cambria Math" panose="02040503050406030204" pitchFamily="18" charset="0"/>
                <a:ea typeface="Cambria Math" panose="02040503050406030204" pitchFamily="18" charset="0"/>
              </a:rPr>
              <a:t>: Intelligent Photo Editing</a:t>
            </a:r>
          </a:p>
          <a:p>
            <a:r>
              <a:rPr kumimoji="1" lang="en-US" altLang="zh-TW" sz="2400" dirty="0">
                <a:latin typeface="Cambria Math" panose="02040503050406030204" pitchFamily="18" charset="0"/>
                <a:ea typeface="Cambria Math" panose="02040503050406030204" pitchFamily="18" charset="0"/>
              </a:rPr>
              <a:t>6.4.5 </a:t>
            </a:r>
            <a:r>
              <a:rPr lang="en-US" altLang="zh-TW" sz="2400" dirty="0">
                <a:latin typeface="Cambria Math" panose="02040503050406030204" pitchFamily="18" charset="0"/>
                <a:ea typeface="Cambria Math" panose="02040503050406030204" pitchFamily="18" charset="0"/>
              </a:rPr>
              <a:t>Pose Estimation</a:t>
            </a:r>
          </a:p>
        </p:txBody>
      </p:sp>
      <p:pic>
        <p:nvPicPr>
          <p:cNvPr id="5" name="圖片 4">
            <a:extLst>
              <a:ext uri="{FF2B5EF4-FFF2-40B4-BE49-F238E27FC236}">
                <a16:creationId xmlns:a16="http://schemas.microsoft.com/office/drawing/2014/main" id="{8BD048DA-D101-447B-8CAE-32EFD862835B}"/>
              </a:ext>
            </a:extLst>
          </p:cNvPr>
          <p:cNvPicPr>
            <a:picLocks noChangeAspect="1"/>
          </p:cNvPicPr>
          <p:nvPr/>
        </p:nvPicPr>
        <p:blipFill rotWithShape="1">
          <a:blip r:embed="rId3"/>
          <a:srcRect l="1099" r="1169"/>
          <a:stretch/>
        </p:blipFill>
        <p:spPr>
          <a:xfrm>
            <a:off x="0" y="4169569"/>
            <a:ext cx="12192000" cy="2688431"/>
          </a:xfrm>
          <a:prstGeom prst="rect">
            <a:avLst/>
          </a:prstGeom>
        </p:spPr>
      </p:pic>
    </p:spTree>
    <p:extLst>
      <p:ext uri="{BB962C8B-B14F-4D97-AF65-F5344CB8AC3E}">
        <p14:creationId xmlns:p14="http://schemas.microsoft.com/office/powerpoint/2010/main" val="21293192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rPr>
              <a:t>6.4 Semantic Segmentation</a:t>
            </a:r>
          </a:p>
        </p:txBody>
      </p:sp>
      <p:sp>
        <p:nvSpPr>
          <p:cNvPr id="3" name="內容版面配置區 2"/>
          <p:cNvSpPr>
            <a:spLocks noGrp="1"/>
          </p:cNvSpPr>
          <p:nvPr>
            <p:ph idx="1"/>
          </p:nvPr>
        </p:nvSpPr>
        <p:spPr>
          <a:xfrm>
            <a:off x="1790968" y="1905000"/>
            <a:ext cx="9355452" cy="2226656"/>
          </a:xfrm>
        </p:spPr>
        <p:txBody>
          <a:bodyPr>
            <a:normAutofit/>
          </a:bodyPr>
          <a:lstStyle/>
          <a:p>
            <a:r>
              <a:rPr lang="en-US" altLang="zh-TW" sz="2400" dirty="0"/>
              <a:t>Simultaneous recognition and segmentation</a:t>
            </a:r>
            <a:endParaRPr lang="en-US" altLang="zh-TW" sz="24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2F588955-F3CF-4EE3-89E7-6431CF0BC8DC}"/>
              </a:ext>
            </a:extLst>
          </p:cNvPr>
          <p:cNvPicPr>
            <a:picLocks noChangeAspect="1"/>
          </p:cNvPicPr>
          <p:nvPr/>
        </p:nvPicPr>
        <p:blipFill>
          <a:blip r:embed="rId3"/>
          <a:stretch>
            <a:fillRect/>
          </a:stretch>
        </p:blipFill>
        <p:spPr>
          <a:xfrm>
            <a:off x="1882930" y="2442829"/>
            <a:ext cx="7978465" cy="4206827"/>
          </a:xfrm>
          <a:prstGeom prst="rect">
            <a:avLst/>
          </a:prstGeom>
        </p:spPr>
      </p:pic>
    </p:spTree>
    <p:extLst>
      <p:ext uri="{BB962C8B-B14F-4D97-AF65-F5344CB8AC3E}">
        <p14:creationId xmlns:p14="http://schemas.microsoft.com/office/powerpoint/2010/main" val="26849157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rPr>
              <a:t>6.4 Semantic Segmentation</a:t>
            </a:r>
          </a:p>
        </p:txBody>
      </p:sp>
      <p:sp>
        <p:nvSpPr>
          <p:cNvPr id="3" name="內容版面配置區 2"/>
          <p:cNvSpPr>
            <a:spLocks noGrp="1"/>
          </p:cNvSpPr>
          <p:nvPr>
            <p:ph idx="1"/>
          </p:nvPr>
        </p:nvSpPr>
        <p:spPr>
          <a:xfrm>
            <a:off x="1509532" y="1628855"/>
            <a:ext cx="10515600" cy="2226656"/>
          </a:xfrm>
        </p:spPr>
        <p:txBody>
          <a:bodyPr>
            <a:normAutofit/>
          </a:bodyPr>
          <a:lstStyle/>
          <a:p>
            <a:r>
              <a:rPr lang="en-US" altLang="zh-TW" sz="2400" dirty="0"/>
              <a:t>The </a:t>
            </a:r>
            <a:r>
              <a:rPr lang="en-US" altLang="zh-TW" sz="2400" dirty="0" err="1"/>
              <a:t>UPerNet</a:t>
            </a:r>
            <a:r>
              <a:rPr lang="en-US" altLang="zh-TW" sz="2400" dirty="0"/>
              <a:t> framework for Unified Perceptual Parsing</a:t>
            </a:r>
            <a:endParaRPr lang="en-US" altLang="zh-TW" sz="2400" dirty="0">
              <a:latin typeface="Cambria Math" panose="02040503050406030204" pitchFamily="18" charset="0"/>
              <a:ea typeface="Cambria Math" panose="02040503050406030204" pitchFamily="18" charset="0"/>
            </a:endParaRPr>
          </a:p>
        </p:txBody>
      </p:sp>
      <p:pic>
        <p:nvPicPr>
          <p:cNvPr id="5" name="圖片 4">
            <a:extLst>
              <a:ext uri="{FF2B5EF4-FFF2-40B4-BE49-F238E27FC236}">
                <a16:creationId xmlns:a16="http://schemas.microsoft.com/office/drawing/2014/main" id="{FEBBE2B1-52D0-47F3-BB05-478F2391BCF1}"/>
              </a:ext>
            </a:extLst>
          </p:cNvPr>
          <p:cNvPicPr>
            <a:picLocks noChangeAspect="1"/>
          </p:cNvPicPr>
          <p:nvPr/>
        </p:nvPicPr>
        <p:blipFill>
          <a:blip r:embed="rId3"/>
          <a:stretch>
            <a:fillRect/>
          </a:stretch>
        </p:blipFill>
        <p:spPr>
          <a:xfrm>
            <a:off x="2296326" y="2130969"/>
            <a:ext cx="7831522" cy="4634434"/>
          </a:xfrm>
          <a:prstGeom prst="rect">
            <a:avLst/>
          </a:prstGeom>
        </p:spPr>
      </p:pic>
    </p:spTree>
    <p:extLst>
      <p:ext uri="{BB962C8B-B14F-4D97-AF65-F5344CB8AC3E}">
        <p14:creationId xmlns:p14="http://schemas.microsoft.com/office/powerpoint/2010/main" val="19439168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82501" y="624110"/>
            <a:ext cx="9722111" cy="1280890"/>
          </a:xfrm>
        </p:spPr>
        <p:txBody>
          <a:bodyPr/>
          <a:lstStyle/>
          <a:p>
            <a:pPr algn="ctr"/>
            <a:r>
              <a:rPr lang="en-US" altLang="zh-TW" dirty="0">
                <a:ea typeface="Cambria Math" panose="02040503050406030204" pitchFamily="18" charset="0"/>
              </a:rPr>
              <a:t>6.4.1</a:t>
            </a:r>
            <a:r>
              <a:rPr lang="zh-TW" altLang="en-US" dirty="0">
                <a:ea typeface="Cambria Math" panose="02040503050406030204" pitchFamily="18" charset="0"/>
              </a:rPr>
              <a:t> </a:t>
            </a:r>
            <a:r>
              <a:rPr lang="en-US" altLang="zh-TW" i="1" dirty="0">
                <a:ea typeface="Cambria Math" panose="02040503050406030204" pitchFamily="18" charset="0"/>
              </a:rPr>
              <a:t>Application</a:t>
            </a:r>
            <a:r>
              <a:rPr lang="en-US" altLang="zh-TW" dirty="0">
                <a:ea typeface="Cambria Math" panose="02040503050406030204" pitchFamily="18" charset="0"/>
              </a:rPr>
              <a:t>: Medical Image Segmentation</a:t>
            </a:r>
            <a:r>
              <a:rPr lang="en-US" altLang="zh-TW" dirty="0"/>
              <a:t> </a:t>
            </a:r>
          </a:p>
        </p:txBody>
      </p:sp>
      <p:sp>
        <p:nvSpPr>
          <p:cNvPr id="3" name="內容版面配置區 2"/>
          <p:cNvSpPr>
            <a:spLocks noGrp="1"/>
          </p:cNvSpPr>
          <p:nvPr>
            <p:ph idx="1"/>
          </p:nvPr>
        </p:nvSpPr>
        <p:spPr>
          <a:xfrm>
            <a:off x="1162292" y="2042159"/>
            <a:ext cx="10515600" cy="2226656"/>
          </a:xfrm>
        </p:spPr>
        <p:txBody>
          <a:bodyPr>
            <a:normAutofit/>
          </a:bodyPr>
          <a:lstStyle/>
          <a:p>
            <a:pPr>
              <a:lnSpc>
                <a:spcPct val="150000"/>
              </a:lnSpc>
            </a:pPr>
            <a:r>
              <a:rPr lang="en-US" altLang="zh-TW" sz="2400" dirty="0"/>
              <a:t>Segmentation of a brain scan for the detection of brain tumors.</a:t>
            </a:r>
          </a:p>
          <a:p>
            <a:pPr>
              <a:lnSpc>
                <a:spcPct val="150000"/>
              </a:lnSpc>
            </a:pPr>
            <a:r>
              <a:rPr lang="en-US" altLang="zh-TW" sz="2400" dirty="0"/>
              <a:t>Initially,</a:t>
            </a:r>
            <a:r>
              <a:rPr lang="zh-TW" altLang="en-US" sz="2400" dirty="0"/>
              <a:t> </a:t>
            </a:r>
            <a:r>
              <a:rPr lang="en-US" altLang="zh-TW" sz="2400" dirty="0"/>
              <a:t>Markov Random Fields and random forests were used.</a:t>
            </a:r>
          </a:p>
          <a:p>
            <a:pPr>
              <a:lnSpc>
                <a:spcPct val="150000"/>
              </a:lnSpc>
            </a:pPr>
            <a:r>
              <a:rPr lang="en-US" altLang="zh-TW" sz="2400" dirty="0"/>
              <a:t>Recently, the field has shifted to deep learning approaches.</a:t>
            </a:r>
            <a:endParaRPr lang="en-US" altLang="zh-TW" sz="24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92CEA2D2-AA2C-4D98-B7CB-4663EF03070A}"/>
              </a:ext>
            </a:extLst>
          </p:cNvPr>
          <p:cNvPicPr>
            <a:picLocks noChangeAspect="1"/>
          </p:cNvPicPr>
          <p:nvPr/>
        </p:nvPicPr>
        <p:blipFill>
          <a:blip r:embed="rId3"/>
          <a:stretch>
            <a:fillRect/>
          </a:stretch>
        </p:blipFill>
        <p:spPr>
          <a:xfrm>
            <a:off x="3071812" y="4435475"/>
            <a:ext cx="6048375" cy="2057400"/>
          </a:xfrm>
          <a:prstGeom prst="rect">
            <a:avLst/>
          </a:prstGeom>
        </p:spPr>
      </p:pic>
    </p:spTree>
    <p:extLst>
      <p:ext uri="{BB962C8B-B14F-4D97-AF65-F5344CB8AC3E}">
        <p14:creationId xmlns:p14="http://schemas.microsoft.com/office/powerpoint/2010/main" val="19690799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6.4.2 Instance Segmentation</a:t>
            </a:r>
            <a:r>
              <a:rPr lang="en-US" altLang="zh-TW" dirty="0"/>
              <a:t> </a:t>
            </a:r>
          </a:p>
        </p:txBody>
      </p:sp>
      <p:sp>
        <p:nvSpPr>
          <p:cNvPr id="3" name="內容版面配置區 2"/>
          <p:cNvSpPr>
            <a:spLocks noGrp="1"/>
          </p:cNvSpPr>
          <p:nvPr>
            <p:ph idx="1"/>
          </p:nvPr>
        </p:nvSpPr>
        <p:spPr>
          <a:xfrm>
            <a:off x="1555830" y="1924974"/>
            <a:ext cx="10515600" cy="2226656"/>
          </a:xfrm>
        </p:spPr>
        <p:txBody>
          <a:bodyPr>
            <a:normAutofit/>
          </a:bodyPr>
          <a:lstStyle/>
          <a:p>
            <a:r>
              <a:rPr lang="en-US" altLang="zh-TW" sz="2400" dirty="0"/>
              <a:t>Instance segmentation using Mask R-CNN</a:t>
            </a:r>
            <a:endParaRPr lang="en-US" altLang="zh-TW" sz="24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6D018ADE-1492-44C5-BF2B-32384BE63AC1}"/>
              </a:ext>
            </a:extLst>
          </p:cNvPr>
          <p:cNvPicPr>
            <a:picLocks noChangeAspect="1"/>
          </p:cNvPicPr>
          <p:nvPr/>
        </p:nvPicPr>
        <p:blipFill>
          <a:blip r:embed="rId3"/>
          <a:stretch>
            <a:fillRect/>
          </a:stretch>
        </p:blipFill>
        <p:spPr>
          <a:xfrm>
            <a:off x="1919287" y="2904779"/>
            <a:ext cx="8353425" cy="2533650"/>
          </a:xfrm>
          <a:prstGeom prst="rect">
            <a:avLst/>
          </a:prstGeom>
        </p:spPr>
      </p:pic>
    </p:spTree>
    <p:extLst>
      <p:ext uri="{BB962C8B-B14F-4D97-AF65-F5344CB8AC3E}">
        <p14:creationId xmlns:p14="http://schemas.microsoft.com/office/powerpoint/2010/main" val="36619792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ea typeface="Cambria Math" panose="02040503050406030204" pitchFamily="18" charset="0"/>
              </a:rPr>
              <a:t>6.4.3 Panoptic Segmentation</a:t>
            </a:r>
          </a:p>
        </p:txBody>
      </p:sp>
      <p:sp>
        <p:nvSpPr>
          <p:cNvPr id="3" name="內容版面配置區 2"/>
          <p:cNvSpPr>
            <a:spLocks noGrp="1"/>
          </p:cNvSpPr>
          <p:nvPr>
            <p:ph idx="1"/>
          </p:nvPr>
        </p:nvSpPr>
        <p:spPr>
          <a:xfrm>
            <a:off x="1321755" y="1825625"/>
            <a:ext cx="10515600" cy="2226656"/>
          </a:xfrm>
        </p:spPr>
        <p:txBody>
          <a:bodyPr>
            <a:normAutofit/>
          </a:bodyPr>
          <a:lstStyle/>
          <a:p>
            <a:r>
              <a:rPr lang="en-US" altLang="zh-TW" sz="2000" dirty="0"/>
              <a:t>Semantic segmentation</a:t>
            </a:r>
            <a:r>
              <a:rPr lang="zh-TW" altLang="en-US" sz="2000" dirty="0"/>
              <a:t> → </a:t>
            </a:r>
            <a:r>
              <a:rPr lang="en-US" altLang="zh-TW" sz="2000" dirty="0"/>
              <a:t>what </a:t>
            </a:r>
            <a:r>
              <a:rPr lang="en-US" altLang="zh-TW" sz="2000" b="1" i="1" dirty="0"/>
              <a:t>stuff</a:t>
            </a:r>
            <a:r>
              <a:rPr lang="en-US" altLang="zh-TW" sz="2000" dirty="0"/>
              <a:t> does each pixel correspond to.</a:t>
            </a:r>
          </a:p>
          <a:p>
            <a:r>
              <a:rPr lang="en-US" altLang="zh-TW" sz="2000" dirty="0"/>
              <a:t>Instance segmentation </a:t>
            </a:r>
            <a:r>
              <a:rPr lang="zh-TW" altLang="en-US" sz="2000" dirty="0"/>
              <a:t>→ </a:t>
            </a:r>
            <a:r>
              <a:rPr lang="en-US" altLang="zh-TW" sz="2000" dirty="0"/>
              <a:t>how many </a:t>
            </a:r>
            <a:r>
              <a:rPr lang="en-US" altLang="zh-TW" sz="2000" b="1" i="1" dirty="0"/>
              <a:t>objects</a:t>
            </a:r>
            <a:r>
              <a:rPr lang="en-US" altLang="zh-TW" sz="2000" dirty="0"/>
              <a:t> are there and what are their extents.</a:t>
            </a:r>
          </a:p>
          <a:p>
            <a:r>
              <a:rPr lang="en-US" altLang="zh-TW" sz="2000" dirty="0"/>
              <a:t>Panoptic segmentation combines both.</a:t>
            </a:r>
          </a:p>
          <a:p>
            <a:r>
              <a:rPr lang="en-US" altLang="zh-TW" sz="2000" dirty="0"/>
              <a:t>Each pixel should have a </a:t>
            </a:r>
            <a:r>
              <a:rPr lang="en-US" altLang="zh-TW" sz="2000" b="1" dirty="0"/>
              <a:t>semantic label </a:t>
            </a:r>
            <a:r>
              <a:rPr lang="en-US" altLang="zh-TW" sz="2000" dirty="0"/>
              <a:t>and an</a:t>
            </a:r>
            <a:r>
              <a:rPr lang="en-US" altLang="zh-TW" sz="2000" b="1" dirty="0"/>
              <a:t> instance id</a:t>
            </a:r>
            <a:r>
              <a:rPr lang="en-US" altLang="zh-TW" sz="2000" dirty="0"/>
              <a:t>.</a:t>
            </a:r>
          </a:p>
          <a:p>
            <a:r>
              <a:rPr lang="en-US" altLang="zh-TW" sz="2000" dirty="0"/>
              <a:t>Panoptic Quality (PQ)</a:t>
            </a:r>
            <a:r>
              <a:rPr lang="zh-TW" altLang="en-US" sz="2000" dirty="0"/>
              <a:t> </a:t>
            </a:r>
            <a:r>
              <a:rPr lang="en-US" altLang="zh-TW" sz="2000" dirty="0"/>
              <a:t>as metric.</a:t>
            </a:r>
            <a:endParaRPr lang="en-US" altLang="zh-TW" sz="20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9367FD5B-674E-40DB-9EE2-3DEFD31C9C3D}"/>
              </a:ext>
            </a:extLst>
          </p:cNvPr>
          <p:cNvPicPr>
            <a:picLocks noChangeAspect="1"/>
          </p:cNvPicPr>
          <p:nvPr/>
        </p:nvPicPr>
        <p:blipFill>
          <a:blip r:embed="rId3"/>
          <a:stretch>
            <a:fillRect/>
          </a:stretch>
        </p:blipFill>
        <p:spPr>
          <a:xfrm>
            <a:off x="1817385" y="4145493"/>
            <a:ext cx="8996142" cy="2561544"/>
          </a:xfrm>
          <a:prstGeom prst="rect">
            <a:avLst/>
          </a:prstGeom>
        </p:spPr>
      </p:pic>
      <p:pic>
        <p:nvPicPr>
          <p:cNvPr id="1026" name="Picture 2" descr="Panoptic Segmentation — The Panoptic Quality Metric. | by Daniel Mechea |  Medium">
            <a:extLst>
              <a:ext uri="{FF2B5EF4-FFF2-40B4-BE49-F238E27FC236}">
                <a16:creationId xmlns:a16="http://schemas.microsoft.com/office/drawing/2014/main" id="{FF02FB44-BA09-4DA2-AC8E-732F3E6A9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2959" y="2938953"/>
            <a:ext cx="3424396" cy="936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3076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558634" y="2315672"/>
            <a:ext cx="10515600" cy="2226656"/>
          </a:xfrm>
        </p:spPr>
        <p:txBody>
          <a:bodyPr>
            <a:normAutofit/>
          </a:bodyPr>
          <a:lstStyle/>
          <a:p>
            <a:r>
              <a:rPr lang="en-US" altLang="zh-TW" sz="2400" dirty="0"/>
              <a:t>Scene completion using millions of photographs</a:t>
            </a:r>
            <a:endParaRPr lang="en-US" altLang="zh-TW" sz="2400" dirty="0">
              <a:latin typeface="Cambria Math" panose="02040503050406030204" pitchFamily="18" charset="0"/>
              <a:ea typeface="Cambria Math" panose="02040503050406030204" pitchFamily="18" charset="0"/>
            </a:endParaRPr>
          </a:p>
        </p:txBody>
      </p:sp>
      <p:pic>
        <p:nvPicPr>
          <p:cNvPr id="5" name="圖片 4">
            <a:extLst>
              <a:ext uri="{FF2B5EF4-FFF2-40B4-BE49-F238E27FC236}">
                <a16:creationId xmlns:a16="http://schemas.microsoft.com/office/drawing/2014/main" id="{655020ED-48EB-4D89-9FE0-3433BE7D4778}"/>
              </a:ext>
            </a:extLst>
          </p:cNvPr>
          <p:cNvPicPr>
            <a:picLocks noChangeAspect="1"/>
          </p:cNvPicPr>
          <p:nvPr/>
        </p:nvPicPr>
        <p:blipFill>
          <a:blip r:embed="rId3"/>
          <a:stretch>
            <a:fillRect/>
          </a:stretch>
        </p:blipFill>
        <p:spPr>
          <a:xfrm>
            <a:off x="1558634" y="2892482"/>
            <a:ext cx="9201112" cy="2589471"/>
          </a:xfrm>
          <a:prstGeom prst="rect">
            <a:avLst/>
          </a:prstGeom>
        </p:spPr>
      </p:pic>
      <p:sp>
        <p:nvSpPr>
          <p:cNvPr id="7" name="標題 1">
            <a:extLst>
              <a:ext uri="{FF2B5EF4-FFF2-40B4-BE49-F238E27FC236}">
                <a16:creationId xmlns:a16="http://schemas.microsoft.com/office/drawing/2014/main" id="{03FC2E46-5D5F-4F69-9966-182D34CB7D9B}"/>
              </a:ext>
            </a:extLst>
          </p:cNvPr>
          <p:cNvSpPr txBox="1">
            <a:spLocks/>
          </p:cNvSpPr>
          <p:nvPr/>
        </p:nvSpPr>
        <p:spPr>
          <a:xfrm>
            <a:off x="2745325" y="776510"/>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1" kern="1200" baseline="0">
                <a:solidFill>
                  <a:schemeClr val="tx1">
                    <a:lumMod val="85000"/>
                    <a:lumOff val="15000"/>
                  </a:schemeClr>
                </a:solidFill>
                <a:latin typeface="Cambria Math" panose="02040503050406030204" pitchFamily="18" charset="0"/>
                <a:ea typeface="微軟正黑體 Light" panose="020B0304030504040204" pitchFamily="34" charset="-12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kumimoji="1" lang="en-US" altLang="zh-TW">
                <a:ea typeface="Cambria Math" panose="02040503050406030204" pitchFamily="18" charset="0"/>
              </a:rPr>
              <a:t>6.4.4 </a:t>
            </a:r>
            <a:r>
              <a:rPr lang="en-US" altLang="zh-TW" i="1">
                <a:ea typeface="Cambria Math" panose="02040503050406030204" pitchFamily="18" charset="0"/>
              </a:rPr>
              <a:t>Application</a:t>
            </a:r>
            <a:r>
              <a:rPr lang="en-US" altLang="zh-TW">
                <a:ea typeface="Cambria Math" panose="02040503050406030204" pitchFamily="18" charset="0"/>
              </a:rPr>
              <a:t>: Intelligent Photo Editing</a:t>
            </a:r>
            <a:endParaRPr lang="en-US" altLang="zh-TW" dirty="0">
              <a:ea typeface="Cambria Math" panose="02040503050406030204" pitchFamily="18" charset="0"/>
            </a:endParaRPr>
          </a:p>
        </p:txBody>
      </p:sp>
    </p:spTree>
    <p:extLst>
      <p:ext uri="{BB962C8B-B14F-4D97-AF65-F5344CB8AC3E}">
        <p14:creationId xmlns:p14="http://schemas.microsoft.com/office/powerpoint/2010/main" val="16227342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ea typeface="Cambria Math" panose="02040503050406030204" pitchFamily="18" charset="0"/>
              </a:rPr>
              <a:t>6.4.4 </a:t>
            </a:r>
            <a:r>
              <a:rPr lang="en-US" altLang="zh-TW" i="1" dirty="0">
                <a:ea typeface="Cambria Math" panose="02040503050406030204" pitchFamily="18" charset="0"/>
              </a:rPr>
              <a:t>Application</a:t>
            </a:r>
            <a:r>
              <a:rPr lang="en-US" altLang="zh-TW" dirty="0">
                <a:ea typeface="Cambria Math" panose="02040503050406030204" pitchFamily="18" charset="0"/>
              </a:rPr>
              <a:t>: Intelligent Photo Editing</a:t>
            </a:r>
          </a:p>
        </p:txBody>
      </p:sp>
      <p:sp>
        <p:nvSpPr>
          <p:cNvPr id="3" name="內容版面配置區 2"/>
          <p:cNvSpPr>
            <a:spLocks noGrp="1"/>
          </p:cNvSpPr>
          <p:nvPr>
            <p:ph idx="1"/>
          </p:nvPr>
        </p:nvSpPr>
        <p:spPr>
          <a:xfrm>
            <a:off x="1215118" y="1857174"/>
            <a:ext cx="10515600" cy="2226656"/>
          </a:xfrm>
        </p:spPr>
        <p:txBody>
          <a:bodyPr>
            <a:normAutofit/>
          </a:bodyPr>
          <a:lstStyle/>
          <a:p>
            <a:r>
              <a:rPr lang="en-US" altLang="zh-TW" sz="2800" dirty="0"/>
              <a:t> Automatic photo pop-up</a:t>
            </a:r>
          </a:p>
          <a:p>
            <a:pPr lvl="1"/>
            <a:r>
              <a:rPr lang="en-US" altLang="zh-TW" sz="2100" dirty="0"/>
              <a:t> Computing </a:t>
            </a:r>
            <a:r>
              <a:rPr lang="en-US" altLang="zh-TW" sz="2100" dirty="0" err="1"/>
              <a:t>superpixels</a:t>
            </a:r>
            <a:r>
              <a:rPr lang="en-US" altLang="zh-TW" sz="2100" dirty="0"/>
              <a:t>.</a:t>
            </a:r>
          </a:p>
          <a:p>
            <a:pPr lvl="1"/>
            <a:r>
              <a:rPr lang="en-US" altLang="zh-TW" sz="2100" dirty="0"/>
              <a:t> Group them into plausible regions that are likely to share similar geometric labels .</a:t>
            </a:r>
          </a:p>
          <a:p>
            <a:pPr lvl="1"/>
            <a:r>
              <a:rPr lang="en-US" altLang="zh-TW" sz="2100" dirty="0"/>
              <a:t> Uses a variety of classifiers and statistics learned from labeled images to classify each pixel as either </a:t>
            </a:r>
            <a:r>
              <a:rPr lang="en-US" altLang="zh-TW" sz="2100" b="1" dirty="0"/>
              <a:t>ground</a:t>
            </a:r>
            <a:r>
              <a:rPr lang="en-US" altLang="zh-TW" sz="2100" dirty="0"/>
              <a:t>, </a:t>
            </a:r>
            <a:r>
              <a:rPr lang="en-US" altLang="zh-TW" sz="2100" b="1" dirty="0"/>
              <a:t>vertical</a:t>
            </a:r>
            <a:r>
              <a:rPr lang="en-US" altLang="zh-TW" sz="2100" dirty="0"/>
              <a:t>, or </a:t>
            </a:r>
            <a:r>
              <a:rPr lang="en-US" altLang="zh-TW" sz="2100" b="1" dirty="0"/>
              <a:t>sky</a:t>
            </a:r>
            <a:r>
              <a:rPr lang="en-US" altLang="zh-TW" sz="2100" dirty="0"/>
              <a:t>.</a:t>
            </a:r>
          </a:p>
        </p:txBody>
      </p:sp>
      <p:pic>
        <p:nvPicPr>
          <p:cNvPr id="4" name="圖片 3">
            <a:extLst>
              <a:ext uri="{FF2B5EF4-FFF2-40B4-BE49-F238E27FC236}">
                <a16:creationId xmlns:a16="http://schemas.microsoft.com/office/drawing/2014/main" id="{93917297-680D-423B-85DD-6A1BC48F3BBB}"/>
              </a:ext>
            </a:extLst>
          </p:cNvPr>
          <p:cNvPicPr>
            <a:picLocks noChangeAspect="1"/>
          </p:cNvPicPr>
          <p:nvPr/>
        </p:nvPicPr>
        <p:blipFill>
          <a:blip r:embed="rId3"/>
          <a:stretch>
            <a:fillRect/>
          </a:stretch>
        </p:blipFill>
        <p:spPr>
          <a:xfrm>
            <a:off x="1337038" y="4224115"/>
            <a:ext cx="9761764" cy="2009775"/>
          </a:xfrm>
          <a:prstGeom prst="rect">
            <a:avLst/>
          </a:prstGeom>
        </p:spPr>
      </p:pic>
    </p:spTree>
    <p:extLst>
      <p:ext uri="{BB962C8B-B14F-4D97-AF65-F5344CB8AC3E}">
        <p14:creationId xmlns:p14="http://schemas.microsoft.com/office/powerpoint/2010/main" val="28395373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ea typeface="Cambria Math" panose="02040503050406030204" pitchFamily="18" charset="0"/>
              </a:rPr>
              <a:t>6.4.5 </a:t>
            </a:r>
            <a:r>
              <a:rPr lang="en-US" altLang="zh-TW" dirty="0">
                <a:ea typeface="Cambria Math" panose="02040503050406030204" pitchFamily="18" charset="0"/>
              </a:rPr>
              <a:t>Pose Estimation</a:t>
            </a:r>
          </a:p>
        </p:txBody>
      </p:sp>
      <p:sp>
        <p:nvSpPr>
          <p:cNvPr id="3" name="內容版面配置區 2"/>
          <p:cNvSpPr>
            <a:spLocks noGrp="1"/>
          </p:cNvSpPr>
          <p:nvPr>
            <p:ph idx="1"/>
          </p:nvPr>
        </p:nvSpPr>
        <p:spPr>
          <a:xfrm>
            <a:off x="1914646" y="1398905"/>
            <a:ext cx="10515600" cy="2226656"/>
          </a:xfrm>
        </p:spPr>
        <p:txBody>
          <a:bodyPr>
            <a:normAutofit/>
          </a:bodyPr>
          <a:lstStyle/>
          <a:p>
            <a:r>
              <a:rPr lang="en-US" altLang="zh-TW" sz="2400" dirty="0"/>
              <a:t>Identify human body </a:t>
            </a:r>
            <a:r>
              <a:rPr lang="en-US" altLang="zh-TW" sz="2400" dirty="0" err="1"/>
              <a:t>keypoints</a:t>
            </a:r>
            <a:r>
              <a:rPr lang="en-US" altLang="zh-TW" sz="2400" dirty="0"/>
              <a:t> </a:t>
            </a:r>
          </a:p>
          <a:p>
            <a:pPr lvl="1"/>
            <a:r>
              <a:rPr lang="en-US" altLang="zh-TW" sz="2200" dirty="0"/>
              <a:t>head, body, and limb locations and attitude</a:t>
            </a:r>
          </a:p>
          <a:p>
            <a:r>
              <a:rPr lang="en-US" altLang="zh-TW" sz="2400" dirty="0" err="1"/>
              <a:t>OpenPose</a:t>
            </a:r>
            <a:r>
              <a:rPr lang="en-US" altLang="zh-TW" sz="2400" dirty="0"/>
              <a:t> real-time multi-person 2D pose estimation</a:t>
            </a:r>
            <a:endParaRPr lang="en-US" altLang="zh-TW" sz="2400" dirty="0">
              <a:latin typeface="Cambria Math" panose="02040503050406030204" pitchFamily="18" charset="0"/>
              <a:ea typeface="Cambria Math" panose="02040503050406030204" pitchFamily="18" charset="0"/>
            </a:endParaRPr>
          </a:p>
        </p:txBody>
      </p:sp>
      <p:pic>
        <p:nvPicPr>
          <p:cNvPr id="4" name="圖片 3">
            <a:extLst>
              <a:ext uri="{FF2B5EF4-FFF2-40B4-BE49-F238E27FC236}">
                <a16:creationId xmlns:a16="http://schemas.microsoft.com/office/drawing/2014/main" id="{6A43B328-88FE-42C2-AFC6-E8171A0A9E55}"/>
              </a:ext>
            </a:extLst>
          </p:cNvPr>
          <p:cNvPicPr>
            <a:picLocks noChangeAspect="1"/>
          </p:cNvPicPr>
          <p:nvPr/>
        </p:nvPicPr>
        <p:blipFill>
          <a:blip r:embed="rId3"/>
          <a:stretch>
            <a:fillRect/>
          </a:stretch>
        </p:blipFill>
        <p:spPr>
          <a:xfrm>
            <a:off x="5188253" y="2731689"/>
            <a:ext cx="6448454" cy="4005072"/>
          </a:xfrm>
          <a:prstGeom prst="rect">
            <a:avLst/>
          </a:prstGeom>
        </p:spPr>
      </p:pic>
    </p:spTree>
    <p:extLst>
      <p:ext uri="{BB962C8B-B14F-4D97-AF65-F5344CB8AC3E}">
        <p14:creationId xmlns:p14="http://schemas.microsoft.com/office/powerpoint/2010/main" val="18566616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dirty="0">
                <a:ea typeface="Cambria Math" panose="02040503050406030204" pitchFamily="18" charset="0"/>
              </a:rPr>
              <a:t>6.4.5 </a:t>
            </a:r>
            <a:r>
              <a:rPr lang="en-US" altLang="zh-TW" dirty="0">
                <a:ea typeface="Cambria Math" panose="02040503050406030204" pitchFamily="18" charset="0"/>
              </a:rPr>
              <a:t>Pose Estimation</a:t>
            </a:r>
          </a:p>
        </p:txBody>
      </p:sp>
      <p:sp>
        <p:nvSpPr>
          <p:cNvPr id="3" name="內容版面配置區 2"/>
          <p:cNvSpPr>
            <a:spLocks noGrp="1"/>
          </p:cNvSpPr>
          <p:nvPr>
            <p:ph idx="1"/>
          </p:nvPr>
        </p:nvSpPr>
        <p:spPr>
          <a:xfrm>
            <a:off x="1852118" y="1905000"/>
            <a:ext cx="10515600" cy="2226656"/>
          </a:xfrm>
        </p:spPr>
        <p:txBody>
          <a:bodyPr>
            <a:normAutofit/>
          </a:bodyPr>
          <a:lstStyle/>
          <a:p>
            <a:r>
              <a:rPr lang="en-US" altLang="zh-TW" sz="2400" dirty="0"/>
              <a:t>Pose estimation using a pixel labeling pose regions CNN</a:t>
            </a:r>
            <a:endParaRPr lang="en-US" altLang="zh-TW" sz="2400" dirty="0">
              <a:latin typeface="Cambria Math" panose="02040503050406030204" pitchFamily="18" charset="0"/>
              <a:ea typeface="Cambria Math" panose="02040503050406030204" pitchFamily="18" charset="0"/>
            </a:endParaRPr>
          </a:p>
        </p:txBody>
      </p:sp>
      <p:pic>
        <p:nvPicPr>
          <p:cNvPr id="5" name="圖片 4">
            <a:extLst>
              <a:ext uri="{FF2B5EF4-FFF2-40B4-BE49-F238E27FC236}">
                <a16:creationId xmlns:a16="http://schemas.microsoft.com/office/drawing/2014/main" id="{AE80FD42-0000-4F07-9F38-58BD6DE17BC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852118" y="2933377"/>
            <a:ext cx="8487763" cy="1989856"/>
          </a:xfrm>
          <a:prstGeom prst="rect">
            <a:avLst/>
          </a:prstGeom>
        </p:spPr>
      </p:pic>
    </p:spTree>
    <p:extLst>
      <p:ext uri="{BB962C8B-B14F-4D97-AF65-F5344CB8AC3E}">
        <p14:creationId xmlns:p14="http://schemas.microsoft.com/office/powerpoint/2010/main" val="3697054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7182487" y="1067123"/>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200" y="2280298"/>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TW" dirty="0">
                <a:latin typeface="Cambria Math" panose="02040503050406030204" pitchFamily="18" charset="0"/>
                <a:ea typeface="Cambria Math" panose="02040503050406030204" pitchFamily="18" charset="0"/>
              </a:rPr>
              <a:t>Real-time Face Detection</a:t>
            </a:r>
            <a:r>
              <a:rPr lang="zh-TW" altLang="en-US" dirty="0">
                <a:latin typeface="Cambria Math" panose="02040503050406030204" pitchFamily="18" charset="0"/>
              </a:rPr>
              <a:t> </a:t>
            </a:r>
            <a:endParaRPr kumimoji="1" lang="zh-TW" altLang="en-US" dirty="0">
              <a:latin typeface="Cambria Math" panose="02040503050406030204" pitchFamily="18" charset="0"/>
              <a:ea typeface="Times New Roman" charset="0"/>
              <a:cs typeface="Times New Roman" charset="0"/>
            </a:endParaRPr>
          </a:p>
        </p:txBody>
      </p:sp>
      <p:cxnSp>
        <p:nvCxnSpPr>
          <p:cNvPr id="15" name="直線箭頭接點 14"/>
          <p:cNvCxnSpPr>
            <a:cxnSpLocks/>
            <a:endCxn id="14" idx="3"/>
          </p:cNvCxnSpPr>
          <p:nvPr/>
        </p:nvCxnSpPr>
        <p:spPr>
          <a:xfrm flipH="1">
            <a:off x="2230582" y="2724798"/>
            <a:ext cx="495190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2167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598894" y="387531"/>
            <a:ext cx="10169433" cy="6470469"/>
          </a:xfrm>
        </p:spPr>
        <p:txBody>
          <a:bodyPr>
            <a:normAutofit fontScale="92500" lnSpcReduction="10000"/>
          </a:bodyPr>
          <a:lstStyle/>
          <a:p>
            <a:r>
              <a:rPr lang="en-US" altLang="zh-TW" dirty="0">
                <a:solidFill>
                  <a:schemeClr val="bg1">
                    <a:lumMod val="65000"/>
                  </a:schemeClr>
                </a:solidFill>
                <a:latin typeface="Cambria Math" panose="02040503050406030204" pitchFamily="18" charset="0"/>
                <a:ea typeface="Cambria Math" panose="02040503050406030204" pitchFamily="18" charset="0"/>
              </a:rPr>
              <a:t>6.1 Instance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6.2 Image Classification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6.2.1 Feature-based Methods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6.2.2 Deep Networks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6.2.3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Visual Similarity Search</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6.2.4 Face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6.3 Object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6.3.1 Face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6.3.2 Pedestrian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6.3.3 General Object Detection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6.4 Semantic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6.4.1</a:t>
            </a:r>
            <a:r>
              <a:rPr lang="zh-TW" altLang="en-US" dirty="0">
                <a:solidFill>
                  <a:schemeClr val="bg1">
                    <a:lumMod val="65000"/>
                  </a:schemeClr>
                </a:solidFill>
                <a:latin typeface="Cambria Math" panose="02040503050406030204" pitchFamily="18" charset="0"/>
                <a:ea typeface="Cambria Math" panose="02040503050406030204" pitchFamily="18" charset="0"/>
              </a:rPr>
              <a:t>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Medical Image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6.4.2 Instance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6.4.3 Panoptic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6.4.4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Intelligent Photo Editing</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6.4.5 Pose Estimation</a:t>
            </a:r>
          </a:p>
          <a:p>
            <a:r>
              <a:rPr lang="en-US" altLang="zh-TW" dirty="0">
                <a:solidFill>
                  <a:schemeClr val="tx1"/>
                </a:solidFill>
                <a:latin typeface="Cambria Math" panose="02040503050406030204" pitchFamily="18" charset="0"/>
                <a:ea typeface="Cambria Math" panose="02040503050406030204" pitchFamily="18" charset="0"/>
              </a:rPr>
              <a:t>6.5 Video Understanding</a:t>
            </a:r>
          </a:p>
          <a:p>
            <a:r>
              <a:rPr lang="en-US" altLang="zh-TW" dirty="0">
                <a:solidFill>
                  <a:schemeClr val="bg1">
                    <a:lumMod val="65000"/>
                  </a:schemeClr>
                </a:solidFill>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41919406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en-US" altLang="zh-TW" sz="4000" dirty="0">
                <a:latin typeface="Cambria Math" panose="02040503050406030204" pitchFamily="18" charset="0"/>
                <a:ea typeface="Cambria Math" panose="02040503050406030204" pitchFamily="18" charset="0"/>
              </a:rPr>
              <a:t>6.5 Video Understanding</a:t>
            </a:r>
          </a:p>
        </p:txBody>
      </p:sp>
      <p:sp>
        <p:nvSpPr>
          <p:cNvPr id="3" name="內容版面配置區 2"/>
          <p:cNvSpPr>
            <a:spLocks noGrp="1"/>
          </p:cNvSpPr>
          <p:nvPr>
            <p:ph idx="1"/>
          </p:nvPr>
        </p:nvSpPr>
        <p:spPr>
          <a:xfrm>
            <a:off x="1722316" y="1905000"/>
            <a:ext cx="9720072" cy="4351338"/>
          </a:xfrm>
        </p:spPr>
        <p:txBody>
          <a:bodyPr>
            <a:normAutofit/>
          </a:bodyPr>
          <a:lstStyle/>
          <a:p>
            <a:r>
              <a:rPr lang="en-US" altLang="zh-TW" sz="2400" dirty="0"/>
              <a:t>Video understanding using neural networks</a:t>
            </a:r>
          </a:p>
          <a:p>
            <a:pPr lvl="1"/>
            <a:r>
              <a:rPr lang="zh-TW" altLang="en-US" sz="2000" dirty="0"/>
              <a:t> </a:t>
            </a:r>
            <a:r>
              <a:rPr lang="en-US" altLang="zh-TW" sz="2000" dirty="0"/>
              <a:t>human motion analysis</a:t>
            </a:r>
          </a:p>
          <a:p>
            <a:pPr lvl="1"/>
            <a:r>
              <a:rPr lang="zh-TW" altLang="en-US" sz="2000" dirty="0">
                <a:latin typeface="Times New Roman" charset="0"/>
                <a:ea typeface="Times New Roman" charset="0"/>
                <a:cs typeface="Times New Roman" charset="0"/>
              </a:rPr>
              <a:t> </a:t>
            </a:r>
            <a:r>
              <a:rPr lang="en-US" altLang="zh-TW" sz="2000" dirty="0" err="1"/>
              <a:t>spatio</a:t>
            </a:r>
            <a:r>
              <a:rPr lang="en-US" altLang="zh-TW" sz="2000" dirty="0"/>
              <a:t>-temporal signatures</a:t>
            </a:r>
            <a:endParaRPr lang="en-US" altLang="zh-TW" sz="2000" dirty="0">
              <a:latin typeface="Times New Roman" charset="0"/>
              <a:ea typeface="Times New Roman" charset="0"/>
              <a:cs typeface="Times New Roman" charset="0"/>
            </a:endParaRPr>
          </a:p>
        </p:txBody>
      </p:sp>
      <p:pic>
        <p:nvPicPr>
          <p:cNvPr id="5" name="圖片 4">
            <a:extLst>
              <a:ext uri="{FF2B5EF4-FFF2-40B4-BE49-F238E27FC236}">
                <a16:creationId xmlns:a16="http://schemas.microsoft.com/office/drawing/2014/main" id="{10D4ABEB-4300-4119-86C6-3003A58C650F}"/>
              </a:ext>
            </a:extLst>
          </p:cNvPr>
          <p:cNvPicPr>
            <a:picLocks noChangeAspect="1"/>
          </p:cNvPicPr>
          <p:nvPr/>
        </p:nvPicPr>
        <p:blipFill rotWithShape="1">
          <a:blip r:embed="rId3"/>
          <a:srcRect b="11738"/>
          <a:stretch/>
        </p:blipFill>
        <p:spPr>
          <a:xfrm>
            <a:off x="1965198" y="3429000"/>
            <a:ext cx="8629650" cy="3127375"/>
          </a:xfrm>
          <a:prstGeom prst="rect">
            <a:avLst/>
          </a:prstGeom>
        </p:spPr>
      </p:pic>
    </p:spTree>
    <p:extLst>
      <p:ext uri="{BB962C8B-B14F-4D97-AF65-F5344CB8AC3E}">
        <p14:creationId xmlns:p14="http://schemas.microsoft.com/office/powerpoint/2010/main" val="27008723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en-US" altLang="zh-TW" sz="4000" dirty="0">
                <a:latin typeface="Cambria Math" panose="02040503050406030204" pitchFamily="18" charset="0"/>
                <a:ea typeface="Cambria Math" panose="02040503050406030204" pitchFamily="18" charset="0"/>
              </a:rPr>
              <a:t>6.5 Video Understanding</a:t>
            </a:r>
          </a:p>
        </p:txBody>
      </p:sp>
      <p:sp>
        <p:nvSpPr>
          <p:cNvPr id="3" name="內容版面配置區 2"/>
          <p:cNvSpPr>
            <a:spLocks noGrp="1"/>
          </p:cNvSpPr>
          <p:nvPr>
            <p:ph idx="1"/>
          </p:nvPr>
        </p:nvSpPr>
        <p:spPr>
          <a:xfrm>
            <a:off x="1115123" y="1810875"/>
            <a:ext cx="10244328" cy="4351338"/>
          </a:xfrm>
        </p:spPr>
        <p:txBody>
          <a:bodyPr>
            <a:normAutofit/>
          </a:bodyPr>
          <a:lstStyle/>
          <a:p>
            <a:r>
              <a:rPr lang="en-US" altLang="zh-TW" sz="2400" dirty="0"/>
              <a:t>Video understanding using neural networks</a:t>
            </a:r>
            <a:endParaRPr lang="en-US" altLang="zh-TW" sz="2400" dirty="0">
              <a:latin typeface="Times New Roman" charset="0"/>
              <a:ea typeface="Times New Roman" charset="0"/>
              <a:cs typeface="Times New Roman" charset="0"/>
            </a:endParaRPr>
          </a:p>
        </p:txBody>
      </p:sp>
      <p:pic>
        <p:nvPicPr>
          <p:cNvPr id="6" name="圖片 5">
            <a:extLst>
              <a:ext uri="{FF2B5EF4-FFF2-40B4-BE49-F238E27FC236}">
                <a16:creationId xmlns:a16="http://schemas.microsoft.com/office/drawing/2014/main" id="{1F72B84A-1A17-405F-A974-79B4C8903E5D}"/>
              </a:ext>
            </a:extLst>
          </p:cNvPr>
          <p:cNvPicPr>
            <a:picLocks noChangeAspect="1"/>
          </p:cNvPicPr>
          <p:nvPr/>
        </p:nvPicPr>
        <p:blipFill rotWithShape="1">
          <a:blip r:embed="rId3"/>
          <a:srcRect b="10046"/>
          <a:stretch/>
        </p:blipFill>
        <p:spPr>
          <a:xfrm>
            <a:off x="1115123" y="2712975"/>
            <a:ext cx="10534650" cy="3127375"/>
          </a:xfrm>
          <a:prstGeom prst="rect">
            <a:avLst/>
          </a:prstGeom>
        </p:spPr>
      </p:pic>
    </p:spTree>
    <p:extLst>
      <p:ext uri="{BB962C8B-B14F-4D97-AF65-F5344CB8AC3E}">
        <p14:creationId xmlns:p14="http://schemas.microsoft.com/office/powerpoint/2010/main" val="8956951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en-US" altLang="zh-TW" sz="4000" dirty="0">
                <a:latin typeface="Cambria Math" panose="02040503050406030204" pitchFamily="18" charset="0"/>
                <a:ea typeface="Cambria Math" panose="02040503050406030204" pitchFamily="18" charset="0"/>
              </a:rPr>
              <a:t>6.5 Video Understanding</a:t>
            </a:r>
          </a:p>
        </p:txBody>
      </p:sp>
      <p:sp>
        <p:nvSpPr>
          <p:cNvPr id="3" name="內容版面配置區 2"/>
          <p:cNvSpPr>
            <a:spLocks noGrp="1"/>
          </p:cNvSpPr>
          <p:nvPr>
            <p:ph idx="1"/>
          </p:nvPr>
        </p:nvSpPr>
        <p:spPr>
          <a:xfrm>
            <a:off x="1092843" y="1822450"/>
            <a:ext cx="10666412" cy="4351338"/>
          </a:xfrm>
        </p:spPr>
        <p:txBody>
          <a:bodyPr>
            <a:normAutofit/>
          </a:bodyPr>
          <a:lstStyle/>
          <a:p>
            <a:r>
              <a:rPr lang="en-US" altLang="zh-TW" sz="2400" dirty="0"/>
              <a:t>Video understanding using neural networks</a:t>
            </a:r>
            <a:endParaRPr lang="en-US" altLang="zh-TW" sz="2400" dirty="0">
              <a:latin typeface="Times New Roman" charset="0"/>
              <a:ea typeface="Times New Roman" charset="0"/>
              <a:cs typeface="Times New Roman" charset="0"/>
            </a:endParaRPr>
          </a:p>
        </p:txBody>
      </p:sp>
      <p:pic>
        <p:nvPicPr>
          <p:cNvPr id="6" name="圖片 5">
            <a:extLst>
              <a:ext uri="{FF2B5EF4-FFF2-40B4-BE49-F238E27FC236}">
                <a16:creationId xmlns:a16="http://schemas.microsoft.com/office/drawing/2014/main" id="{467D11BB-BD96-4488-AB56-717DFBE3EB60}"/>
              </a:ext>
            </a:extLst>
          </p:cNvPr>
          <p:cNvPicPr>
            <a:picLocks noChangeAspect="1"/>
          </p:cNvPicPr>
          <p:nvPr/>
        </p:nvPicPr>
        <p:blipFill rotWithShape="1">
          <a:blip r:embed="rId3"/>
          <a:srcRect b="10614"/>
          <a:stretch/>
        </p:blipFill>
        <p:spPr>
          <a:xfrm>
            <a:off x="2252662" y="2541460"/>
            <a:ext cx="7686675" cy="3635503"/>
          </a:xfrm>
          <a:prstGeom prst="rect">
            <a:avLst/>
          </a:prstGeom>
        </p:spPr>
      </p:pic>
    </p:spTree>
    <p:extLst>
      <p:ext uri="{BB962C8B-B14F-4D97-AF65-F5344CB8AC3E}">
        <p14:creationId xmlns:p14="http://schemas.microsoft.com/office/powerpoint/2010/main" val="34276130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184366" y="440858"/>
            <a:ext cx="10169433" cy="6470469"/>
          </a:xfrm>
        </p:spPr>
        <p:txBody>
          <a:bodyPr>
            <a:normAutofit fontScale="92500" lnSpcReduction="10000"/>
          </a:bodyPr>
          <a:lstStyle/>
          <a:p>
            <a:r>
              <a:rPr lang="en-US" altLang="zh-TW" dirty="0">
                <a:solidFill>
                  <a:schemeClr val="bg1">
                    <a:lumMod val="65000"/>
                  </a:schemeClr>
                </a:solidFill>
                <a:latin typeface="Cambria Math" panose="02040503050406030204" pitchFamily="18" charset="0"/>
                <a:ea typeface="Cambria Math" panose="02040503050406030204" pitchFamily="18" charset="0"/>
              </a:rPr>
              <a:t>6.1 Instance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6.2 Image Classification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6.2.1 Feature-based Methods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6.2.2 Deep Networks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6.2.3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Visual Similarity Search</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6.2.4 Face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6.3 Object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6.3.1 Face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6.3.2 Pedestrian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6.3.3 General Object Detection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6.4 Semantic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6.4.1</a:t>
            </a:r>
            <a:r>
              <a:rPr lang="zh-TW" altLang="en-US" dirty="0">
                <a:solidFill>
                  <a:schemeClr val="bg1">
                    <a:lumMod val="65000"/>
                  </a:schemeClr>
                </a:solidFill>
                <a:latin typeface="Cambria Math" panose="02040503050406030204" pitchFamily="18" charset="0"/>
                <a:ea typeface="Cambria Math" panose="02040503050406030204" pitchFamily="18" charset="0"/>
              </a:rPr>
              <a:t>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Medical Image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6.4.2 Instance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6.4.3 Panoptic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6.4.4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Intelligent Photo Editing</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6.4.5 Pose Estimation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6.5 Video Understanding</a:t>
            </a:r>
          </a:p>
          <a:p>
            <a:r>
              <a:rPr lang="en-US" altLang="zh-TW" dirty="0">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13253372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rPr>
              <a:t>6.6 Vision and Language</a:t>
            </a:r>
          </a:p>
        </p:txBody>
      </p:sp>
      <p:sp>
        <p:nvSpPr>
          <p:cNvPr id="5" name="內容版面配置區 2"/>
          <p:cNvSpPr>
            <a:spLocks noGrp="1"/>
          </p:cNvSpPr>
          <p:nvPr>
            <p:ph idx="1"/>
          </p:nvPr>
        </p:nvSpPr>
        <p:spPr>
          <a:xfrm>
            <a:off x="2589212" y="1705337"/>
            <a:ext cx="8915400" cy="3777622"/>
          </a:xfrm>
        </p:spPr>
        <p:txBody>
          <a:bodyPr>
            <a:normAutofit/>
          </a:bodyPr>
          <a:lstStyle/>
          <a:p>
            <a:r>
              <a:rPr lang="en-US" altLang="zh-TW" sz="2400" dirty="0"/>
              <a:t>Visual Captioning</a:t>
            </a:r>
          </a:p>
          <a:p>
            <a:pPr lvl="1"/>
            <a:r>
              <a:rPr lang="en-US" altLang="zh-TW" sz="2000" dirty="0"/>
              <a:t>Transforming objects into words</a:t>
            </a:r>
          </a:p>
        </p:txBody>
      </p:sp>
      <p:pic>
        <p:nvPicPr>
          <p:cNvPr id="4" name="圖片 3">
            <a:extLst>
              <a:ext uri="{FF2B5EF4-FFF2-40B4-BE49-F238E27FC236}">
                <a16:creationId xmlns:a16="http://schemas.microsoft.com/office/drawing/2014/main" id="{8B93162E-13D3-4314-B436-A9F793E1EA87}"/>
              </a:ext>
            </a:extLst>
          </p:cNvPr>
          <p:cNvPicPr>
            <a:picLocks noChangeAspect="1"/>
          </p:cNvPicPr>
          <p:nvPr/>
        </p:nvPicPr>
        <p:blipFill>
          <a:blip r:embed="rId3"/>
          <a:stretch>
            <a:fillRect/>
          </a:stretch>
        </p:blipFill>
        <p:spPr>
          <a:xfrm>
            <a:off x="1255776" y="2831178"/>
            <a:ext cx="10668000" cy="3580011"/>
          </a:xfrm>
          <a:prstGeom prst="rect">
            <a:avLst/>
          </a:prstGeom>
        </p:spPr>
      </p:pic>
    </p:spTree>
    <p:extLst>
      <p:ext uri="{BB962C8B-B14F-4D97-AF65-F5344CB8AC3E}">
        <p14:creationId xmlns:p14="http://schemas.microsoft.com/office/powerpoint/2010/main" val="6545543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rPr>
              <a:t>6.6 Vision and Language</a:t>
            </a:r>
          </a:p>
        </p:txBody>
      </p:sp>
      <p:sp>
        <p:nvSpPr>
          <p:cNvPr id="5" name="內容版面配置區 2"/>
          <p:cNvSpPr>
            <a:spLocks noGrp="1"/>
          </p:cNvSpPr>
          <p:nvPr>
            <p:ph idx="1"/>
          </p:nvPr>
        </p:nvSpPr>
        <p:spPr>
          <a:xfrm>
            <a:off x="2589212" y="1751636"/>
            <a:ext cx="8915400" cy="3777622"/>
          </a:xfrm>
        </p:spPr>
        <p:txBody>
          <a:bodyPr>
            <a:normAutofit/>
          </a:bodyPr>
          <a:lstStyle/>
          <a:p>
            <a:r>
              <a:rPr lang="en-US" altLang="zh-TW" sz="2400" dirty="0"/>
              <a:t>Visual Captioning</a:t>
            </a:r>
          </a:p>
          <a:p>
            <a:pPr lvl="1"/>
            <a:r>
              <a:rPr lang="en-US" altLang="zh-TW" sz="2000" dirty="0"/>
              <a:t>Transforming objects into words</a:t>
            </a:r>
          </a:p>
        </p:txBody>
      </p:sp>
      <p:pic>
        <p:nvPicPr>
          <p:cNvPr id="10" name="圖片 9">
            <a:extLst>
              <a:ext uri="{FF2B5EF4-FFF2-40B4-BE49-F238E27FC236}">
                <a16:creationId xmlns:a16="http://schemas.microsoft.com/office/drawing/2014/main" id="{968B3D2A-ECC8-42DD-9282-DDAFFC5BBA1A}"/>
              </a:ext>
            </a:extLst>
          </p:cNvPr>
          <p:cNvPicPr>
            <a:picLocks noChangeAspect="1"/>
          </p:cNvPicPr>
          <p:nvPr/>
        </p:nvPicPr>
        <p:blipFill rotWithShape="1">
          <a:blip r:embed="rId3"/>
          <a:srcRect/>
          <a:stretch/>
        </p:blipFill>
        <p:spPr>
          <a:xfrm>
            <a:off x="555879" y="2836180"/>
            <a:ext cx="11372850" cy="3571875"/>
          </a:xfrm>
          <a:prstGeom prst="rect">
            <a:avLst/>
          </a:prstGeom>
        </p:spPr>
      </p:pic>
    </p:spTree>
    <p:extLst>
      <p:ext uri="{BB962C8B-B14F-4D97-AF65-F5344CB8AC3E}">
        <p14:creationId xmlns:p14="http://schemas.microsoft.com/office/powerpoint/2010/main" val="1013972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rPr>
              <a:t>6.6 Vision and Language</a:t>
            </a:r>
          </a:p>
        </p:txBody>
      </p:sp>
      <p:sp>
        <p:nvSpPr>
          <p:cNvPr id="5" name="內容版面配置區 2"/>
          <p:cNvSpPr>
            <a:spLocks noGrp="1"/>
          </p:cNvSpPr>
          <p:nvPr>
            <p:ph idx="1"/>
          </p:nvPr>
        </p:nvSpPr>
        <p:spPr>
          <a:xfrm>
            <a:off x="2589212" y="1412868"/>
            <a:ext cx="8915400" cy="3777622"/>
          </a:xfrm>
        </p:spPr>
        <p:txBody>
          <a:bodyPr>
            <a:normAutofit/>
          </a:bodyPr>
          <a:lstStyle/>
          <a:p>
            <a:r>
              <a:rPr lang="en-US" altLang="zh-TW" sz="2400" dirty="0"/>
              <a:t>Visual Captioning</a:t>
            </a:r>
          </a:p>
          <a:p>
            <a:pPr lvl="1"/>
            <a:r>
              <a:rPr lang="en-US" altLang="zh-TW" sz="2000" dirty="0"/>
              <a:t>Image captioning with attention</a:t>
            </a:r>
          </a:p>
        </p:txBody>
      </p:sp>
      <p:pic>
        <p:nvPicPr>
          <p:cNvPr id="20" name="圖片 19">
            <a:extLst>
              <a:ext uri="{FF2B5EF4-FFF2-40B4-BE49-F238E27FC236}">
                <a16:creationId xmlns:a16="http://schemas.microsoft.com/office/drawing/2014/main" id="{752A7856-1B17-4F2B-A814-47ED122F0CCC}"/>
              </a:ext>
            </a:extLst>
          </p:cNvPr>
          <p:cNvPicPr>
            <a:picLocks noChangeAspect="1"/>
          </p:cNvPicPr>
          <p:nvPr/>
        </p:nvPicPr>
        <p:blipFill>
          <a:blip r:embed="rId3"/>
          <a:stretch>
            <a:fillRect/>
          </a:stretch>
        </p:blipFill>
        <p:spPr>
          <a:xfrm>
            <a:off x="2592925" y="2301519"/>
            <a:ext cx="8600694" cy="4556481"/>
          </a:xfrm>
          <a:prstGeom prst="rect">
            <a:avLst/>
          </a:prstGeom>
        </p:spPr>
      </p:pic>
    </p:spTree>
    <p:extLst>
      <p:ext uri="{BB962C8B-B14F-4D97-AF65-F5344CB8AC3E}">
        <p14:creationId xmlns:p14="http://schemas.microsoft.com/office/powerpoint/2010/main" val="40178209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tLang="zh-TW" dirty="0">
                <a:latin typeface="Cambria Math" panose="02040503050406030204" pitchFamily="18" charset="0"/>
                <a:ea typeface="Cambria Math" panose="02040503050406030204" pitchFamily="18" charset="0"/>
              </a:rPr>
              <a:t>6.6 Vision and Language</a:t>
            </a:r>
          </a:p>
        </p:txBody>
      </p:sp>
      <p:sp>
        <p:nvSpPr>
          <p:cNvPr id="5" name="內容版面配置區 2"/>
          <p:cNvSpPr>
            <a:spLocks noGrp="1"/>
          </p:cNvSpPr>
          <p:nvPr>
            <p:ph idx="1"/>
          </p:nvPr>
        </p:nvSpPr>
        <p:spPr>
          <a:xfrm>
            <a:off x="2589212" y="1506221"/>
            <a:ext cx="8915400" cy="3777622"/>
          </a:xfrm>
        </p:spPr>
        <p:txBody>
          <a:bodyPr>
            <a:normAutofit/>
          </a:bodyPr>
          <a:lstStyle/>
          <a:p>
            <a:r>
              <a:rPr lang="en-US" altLang="zh-TW" sz="2400" dirty="0"/>
              <a:t>Visual Question Answering and Reasoning</a:t>
            </a:r>
          </a:p>
        </p:txBody>
      </p:sp>
      <p:pic>
        <p:nvPicPr>
          <p:cNvPr id="7" name="圖片 6">
            <a:extLst>
              <a:ext uri="{FF2B5EF4-FFF2-40B4-BE49-F238E27FC236}">
                <a16:creationId xmlns:a16="http://schemas.microsoft.com/office/drawing/2014/main" id="{CDD71B94-2656-4A80-A3CE-0DD8B9819D18}"/>
              </a:ext>
            </a:extLst>
          </p:cNvPr>
          <p:cNvPicPr>
            <a:picLocks noChangeAspect="1"/>
          </p:cNvPicPr>
          <p:nvPr/>
        </p:nvPicPr>
        <p:blipFill>
          <a:blip r:embed="rId3"/>
          <a:stretch>
            <a:fillRect/>
          </a:stretch>
        </p:blipFill>
        <p:spPr>
          <a:xfrm>
            <a:off x="1527365" y="2146173"/>
            <a:ext cx="10391775" cy="4333875"/>
          </a:xfrm>
          <a:prstGeom prst="rect">
            <a:avLst/>
          </a:prstGeom>
        </p:spPr>
      </p:pic>
    </p:spTree>
    <p:extLst>
      <p:ext uri="{BB962C8B-B14F-4D97-AF65-F5344CB8AC3E}">
        <p14:creationId xmlns:p14="http://schemas.microsoft.com/office/powerpoint/2010/main" val="2493722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1184366" y="440858"/>
            <a:ext cx="10169433" cy="6470469"/>
          </a:xfrm>
        </p:spPr>
        <p:txBody>
          <a:bodyPr>
            <a:normAutofit fontScale="92500" lnSpcReduction="10000"/>
          </a:bodyPr>
          <a:lstStyle/>
          <a:p>
            <a:r>
              <a:rPr lang="en-US" altLang="zh-TW" dirty="0">
                <a:solidFill>
                  <a:schemeClr val="bg1">
                    <a:lumMod val="65000"/>
                  </a:schemeClr>
                </a:solidFill>
                <a:latin typeface="Cambria Math" panose="02040503050406030204" pitchFamily="18" charset="0"/>
                <a:ea typeface="Cambria Math" panose="02040503050406030204" pitchFamily="18" charset="0"/>
              </a:rPr>
              <a:t>6.1 Instance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6.2 Image Classification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6.2.1 Feature-based Methods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6.2.2 Deep Networks</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6.2.3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Visual Similarity Search</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6.2.4 Face Recognition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6.3 Object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6.3.1 Face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6.3.2 Pedestrian Detection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6.3.3 General Object Detection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6.4 Semantic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6.4.1</a:t>
            </a:r>
            <a:r>
              <a:rPr lang="zh-TW" altLang="en-US" dirty="0">
                <a:solidFill>
                  <a:schemeClr val="bg1">
                    <a:lumMod val="65000"/>
                  </a:schemeClr>
                </a:solidFill>
                <a:latin typeface="Cambria Math" panose="02040503050406030204" pitchFamily="18" charset="0"/>
                <a:ea typeface="Cambria Math" panose="02040503050406030204" pitchFamily="18" charset="0"/>
              </a:rPr>
              <a:t>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Medical Image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6.4.2 Instance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6.4.3 Panoptic Segmentation</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6.4.4 </a:t>
            </a:r>
            <a:r>
              <a:rPr lang="en-US" altLang="zh-TW" i="1" dirty="0">
                <a:solidFill>
                  <a:schemeClr val="bg1">
                    <a:lumMod val="65000"/>
                  </a:schemeClr>
                </a:solidFill>
                <a:latin typeface="Cambria Math" panose="02040503050406030204" pitchFamily="18" charset="0"/>
                <a:ea typeface="Cambria Math" panose="02040503050406030204" pitchFamily="18" charset="0"/>
              </a:rPr>
              <a:t>Application</a:t>
            </a:r>
            <a:r>
              <a:rPr lang="en-US" altLang="zh-TW" dirty="0">
                <a:solidFill>
                  <a:schemeClr val="bg1">
                    <a:lumMod val="65000"/>
                  </a:schemeClr>
                </a:solidFill>
                <a:latin typeface="Cambria Math" panose="02040503050406030204" pitchFamily="18" charset="0"/>
                <a:ea typeface="Cambria Math" panose="02040503050406030204" pitchFamily="18" charset="0"/>
              </a:rPr>
              <a:t>: Intelligent Photo Editing</a:t>
            </a:r>
          </a:p>
          <a:p>
            <a:pPr lvl="1"/>
            <a:r>
              <a:rPr lang="en-US" altLang="zh-TW" dirty="0">
                <a:solidFill>
                  <a:schemeClr val="bg1">
                    <a:lumMod val="65000"/>
                  </a:schemeClr>
                </a:solidFill>
                <a:latin typeface="Cambria Math" panose="02040503050406030204" pitchFamily="18" charset="0"/>
                <a:ea typeface="Cambria Math" panose="02040503050406030204" pitchFamily="18" charset="0"/>
              </a:rPr>
              <a:t>6.4.5 Pose Estimation</a:t>
            </a:r>
          </a:p>
          <a:p>
            <a:r>
              <a:rPr lang="en-US" altLang="zh-TW" dirty="0">
                <a:solidFill>
                  <a:schemeClr val="bg1">
                    <a:lumMod val="65000"/>
                  </a:schemeClr>
                </a:solidFill>
                <a:latin typeface="Cambria Math" panose="02040503050406030204" pitchFamily="18" charset="0"/>
                <a:ea typeface="Cambria Math" panose="02040503050406030204" pitchFamily="18" charset="0"/>
              </a:rPr>
              <a:t>6.5 Video Understanding</a:t>
            </a:r>
          </a:p>
          <a:p>
            <a:r>
              <a:rPr lang="en-US" altLang="zh-TW" dirty="0">
                <a:solidFill>
                  <a:schemeClr val="bg1">
                    <a:lumMod val="65000"/>
                  </a:schemeClr>
                </a:solidFill>
                <a:latin typeface="Cambria Math" panose="02040503050406030204" pitchFamily="18" charset="0"/>
                <a:ea typeface="Cambria Math" panose="02040503050406030204" pitchFamily="18" charset="0"/>
              </a:rPr>
              <a:t>6.6 Vision and Language</a:t>
            </a:r>
          </a:p>
        </p:txBody>
      </p:sp>
      <p:sp>
        <p:nvSpPr>
          <p:cNvPr id="3" name="矩形 2"/>
          <p:cNvSpPr/>
          <p:nvPr/>
        </p:nvSpPr>
        <p:spPr>
          <a:xfrm>
            <a:off x="0" y="0"/>
            <a:ext cx="731520" cy="6858000"/>
          </a:xfrm>
          <a:prstGeom prst="rect">
            <a:avLst/>
          </a:prstGeom>
          <a:blipFill>
            <a:blip r:embed="rId3"/>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
        <p:nvSpPr>
          <p:cNvPr id="7" name="矩形 6"/>
          <p:cNvSpPr/>
          <p:nvPr/>
        </p:nvSpPr>
        <p:spPr>
          <a:xfrm>
            <a:off x="9239794" y="0"/>
            <a:ext cx="2952206" cy="6858000"/>
          </a:xfrm>
          <a:prstGeom prst="rect">
            <a:avLst/>
          </a:prstGeom>
          <a:blipFill>
            <a:blip r:embed="rId4"/>
            <a:tile tx="0" ty="0" sx="100000" sy="100000" flip="none" algn="tl"/>
          </a:blipFill>
        </p:spPr>
        <p:style>
          <a:lnRef idx="1">
            <a:schemeClr val="accent6"/>
          </a:lnRef>
          <a:fillRef idx="1002">
            <a:schemeClr val="dk2"/>
          </a:fillRef>
          <a:effectRef idx="1">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779143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9E0EC69B-51C5-4949-89B4-28D944D9386A}"/>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2788594" y="2960132"/>
            <a:ext cx="2174934" cy="19532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300650" y="3713680"/>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zh-TW" dirty="0">
                <a:latin typeface="Cambria Math" panose="02040503050406030204" pitchFamily="18" charset="0"/>
                <a:ea typeface="Cambria Math" panose="02040503050406030204" pitchFamily="18" charset="0"/>
                <a:cs typeface="Times New Roman" charset="0"/>
              </a:rPr>
              <a:t>Feature-based Recognition</a:t>
            </a:r>
            <a:endParaRPr kumimoji="1" lang="zh-TW" altLang="en-US" dirty="0">
              <a:latin typeface="Cambria Math" panose="02040503050406030204" pitchFamily="18" charset="0"/>
              <a:ea typeface="Times New Roman" charset="0"/>
              <a:cs typeface="Times New Roman" charset="0"/>
            </a:endParaRPr>
          </a:p>
        </p:txBody>
      </p:sp>
      <p:cxnSp>
        <p:nvCxnSpPr>
          <p:cNvPr id="15" name="直線箭頭接點 14"/>
          <p:cNvCxnSpPr>
            <a:cxnSpLocks/>
            <a:endCxn id="14" idx="3"/>
          </p:cNvCxnSpPr>
          <p:nvPr/>
        </p:nvCxnSpPr>
        <p:spPr>
          <a:xfrm flipH="1">
            <a:off x="2328032" y="4158180"/>
            <a:ext cx="46056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5604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9171881-472D-49C5-8D5F-F451D92DFBC8}"/>
              </a:ext>
            </a:extLst>
          </p:cNvPr>
          <p:cNvSpPr>
            <a:spLocks noGrp="1"/>
          </p:cNvSpPr>
          <p:nvPr>
            <p:ph type="title"/>
          </p:nvPr>
        </p:nvSpPr>
        <p:spPr/>
        <p:txBody>
          <a:bodyPr>
            <a:normAutofit/>
          </a:bodyPr>
          <a:lstStyle/>
          <a:p>
            <a:pPr algn="ctr"/>
            <a:r>
              <a:rPr lang="en-US" altLang="zh-TW" sz="4000" dirty="0">
                <a:latin typeface="Cambria Math" panose="02040503050406030204" pitchFamily="18" charset="0"/>
              </a:rPr>
              <a:t>References</a:t>
            </a:r>
            <a:endParaRPr lang="zh-TW" altLang="en-US" sz="4000" dirty="0">
              <a:latin typeface="Cambria Math" panose="02040503050406030204" pitchFamily="18" charset="0"/>
            </a:endParaRPr>
          </a:p>
        </p:txBody>
      </p:sp>
      <p:sp>
        <p:nvSpPr>
          <p:cNvPr id="3" name="內容版面配置區 2">
            <a:extLst>
              <a:ext uri="{FF2B5EF4-FFF2-40B4-BE49-F238E27FC236}">
                <a16:creationId xmlns:a16="http://schemas.microsoft.com/office/drawing/2014/main" id="{30F08EDD-3A15-4A16-87FD-E05DCEBAB8A1}"/>
              </a:ext>
            </a:extLst>
          </p:cNvPr>
          <p:cNvSpPr>
            <a:spLocks noGrp="1"/>
          </p:cNvSpPr>
          <p:nvPr>
            <p:ph idx="1"/>
          </p:nvPr>
        </p:nvSpPr>
        <p:spPr/>
        <p:txBody>
          <a:bodyPr/>
          <a:lstStyle/>
          <a:p>
            <a:r>
              <a:rPr lang="en-US" altLang="zh-TW" dirty="0"/>
              <a:t>Richard </a:t>
            </a:r>
            <a:r>
              <a:rPr lang="en-US" altLang="zh-TW" dirty="0" err="1"/>
              <a:t>Szeliski</a:t>
            </a:r>
            <a:r>
              <a:rPr lang="en-US" altLang="zh-TW" dirty="0"/>
              <a:t> , “Computer Vision: Algorithms and Applications 2nd Edition, ”</a:t>
            </a:r>
          </a:p>
          <a:p>
            <a:pPr marL="0" indent="0">
              <a:buNone/>
            </a:pPr>
            <a:r>
              <a:rPr lang="en-US" altLang="zh-TW" dirty="0">
                <a:ea typeface="Cambria Math" panose="02040503050406030204" pitchFamily="18" charset="0"/>
              </a:rPr>
              <a:t>   </a:t>
            </a:r>
            <a:r>
              <a:rPr lang="en-US" altLang="zh-TW" dirty="0">
                <a:ea typeface="Cambria Math" panose="02040503050406030204" pitchFamily="18" charset="0"/>
                <a:hlinkClick r:id="rId3"/>
              </a:rPr>
              <a:t>https://szeliski.org/Book/</a:t>
            </a:r>
            <a:r>
              <a:rPr lang="en-US" altLang="zh-TW" dirty="0">
                <a:ea typeface="Cambria Math" panose="02040503050406030204" pitchFamily="18" charset="0"/>
              </a:rPr>
              <a:t>, 2021.</a:t>
            </a:r>
          </a:p>
        </p:txBody>
      </p:sp>
    </p:spTree>
    <p:extLst>
      <p:ext uri="{BB962C8B-B14F-4D97-AF65-F5344CB8AC3E}">
        <p14:creationId xmlns:p14="http://schemas.microsoft.com/office/powerpoint/2010/main" val="1392222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795E3655-B0AD-482D-8AB6-D41414B46889}"/>
              </a:ext>
            </a:extLst>
          </p:cNvPr>
          <p:cNvPicPr>
            <a:picLocks noChangeAspect="1"/>
          </p:cNvPicPr>
          <p:nvPr/>
        </p:nvPicPr>
        <p:blipFill>
          <a:blip r:embed="rId3"/>
          <a:stretch>
            <a:fillRect/>
          </a:stretch>
        </p:blipFill>
        <p:spPr>
          <a:xfrm>
            <a:off x="2776237" y="1015475"/>
            <a:ext cx="6638169" cy="5842525"/>
          </a:xfrm>
          <a:prstGeom prst="rect">
            <a:avLst/>
          </a:prstGeom>
        </p:spPr>
      </p:pic>
      <p:sp>
        <p:nvSpPr>
          <p:cNvPr id="2" name="標題 1"/>
          <p:cNvSpPr>
            <a:spLocks noGrp="1"/>
          </p:cNvSpPr>
          <p:nvPr>
            <p:ph type="title"/>
          </p:nvPr>
        </p:nvSpPr>
        <p:spPr>
          <a:xfrm>
            <a:off x="838200" y="365125"/>
            <a:ext cx="10515600" cy="759137"/>
          </a:xfrm>
        </p:spPr>
        <p:txBody>
          <a:bodyPr>
            <a:normAutofit/>
          </a:bodyPr>
          <a:lstStyle/>
          <a:p>
            <a:pPr algn="ctr"/>
            <a:r>
              <a:rPr kumimoji="1" lang="en-US" altLang="zh-TW" sz="4000" dirty="0">
                <a:latin typeface="Cambria Math" panose="02040503050406030204" pitchFamily="18" charset="0"/>
                <a:ea typeface="Cambria Math" panose="02040503050406030204" pitchFamily="18" charset="0"/>
                <a:cs typeface="Times New Roman" charset="0"/>
              </a:rPr>
              <a:t>Introduction to Recognition</a:t>
            </a:r>
            <a:endParaRPr kumimoji="1" lang="zh-TW" altLang="en-US" sz="4000" dirty="0">
              <a:latin typeface="Cambria Math" panose="02040503050406030204" pitchFamily="18" charset="0"/>
              <a:ea typeface="Times New Roman" charset="0"/>
              <a:cs typeface="Times New Roman" charset="0"/>
            </a:endParaRPr>
          </a:p>
        </p:txBody>
      </p:sp>
      <p:sp>
        <p:nvSpPr>
          <p:cNvPr id="10" name="矩形 9"/>
          <p:cNvSpPr/>
          <p:nvPr/>
        </p:nvSpPr>
        <p:spPr>
          <a:xfrm>
            <a:off x="4950568" y="2961663"/>
            <a:ext cx="2231919" cy="19501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4" name="矩形 13"/>
          <p:cNvSpPr/>
          <p:nvPr/>
        </p:nvSpPr>
        <p:spPr>
          <a:xfrm>
            <a:off x="203200" y="3756401"/>
            <a:ext cx="2027382" cy="8890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TW" dirty="0">
                <a:latin typeface="Cambria Math" panose="02040503050406030204" pitchFamily="18" charset="0"/>
                <a:ea typeface="Cambria Math" panose="02040503050406030204" pitchFamily="18" charset="0"/>
              </a:rPr>
              <a:t>Instance Segmentation</a:t>
            </a:r>
            <a:endParaRPr kumimoji="1" lang="zh-TW" altLang="en-US" dirty="0">
              <a:latin typeface="Cambria Math" panose="02040503050406030204" pitchFamily="18" charset="0"/>
              <a:ea typeface="Times New Roman" charset="0"/>
              <a:cs typeface="Times New Roman" charset="0"/>
            </a:endParaRPr>
          </a:p>
        </p:txBody>
      </p:sp>
      <p:cxnSp>
        <p:nvCxnSpPr>
          <p:cNvPr id="15" name="直線箭頭接點 14"/>
          <p:cNvCxnSpPr>
            <a:cxnSpLocks/>
            <a:endCxn id="14" idx="3"/>
          </p:cNvCxnSpPr>
          <p:nvPr/>
        </p:nvCxnSpPr>
        <p:spPr>
          <a:xfrm flipH="1">
            <a:off x="2230582" y="4200901"/>
            <a:ext cx="271998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318088"/>
      </p:ext>
    </p:extLst>
  </p:cSld>
  <p:clrMapOvr>
    <a:masterClrMapping/>
  </p:clrMapOvr>
</p:sld>
</file>

<file path=ppt/theme/theme1.xml><?xml version="1.0" encoding="utf-8"?>
<a:theme xmlns:a="http://schemas.openxmlformats.org/drawingml/2006/main" name="絲縷">
  <a:themeElements>
    <a:clrScheme name="絲縷">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絲縷">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31738</TotalTime>
  <Words>8592</Words>
  <Application>Microsoft Office PowerPoint</Application>
  <PresentationFormat>寬螢幕</PresentationFormat>
  <Paragraphs>1034</Paragraphs>
  <Slides>80</Slides>
  <Notes>80</Notes>
  <HiddenSlides>3</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80</vt:i4>
      </vt:variant>
    </vt:vector>
  </HeadingPairs>
  <TitlesOfParts>
    <vt:vector size="90" baseType="lpstr">
      <vt:lpstr>-apple-system</vt:lpstr>
      <vt:lpstr>arial</vt:lpstr>
      <vt:lpstr>arial</vt:lpstr>
      <vt:lpstr>Calibri</vt:lpstr>
      <vt:lpstr>Cambria Math</vt:lpstr>
      <vt:lpstr>Century Gothic</vt:lpstr>
      <vt:lpstr>Tahoma</vt:lpstr>
      <vt:lpstr>Times New Roman</vt:lpstr>
      <vt:lpstr>Wingdings 3</vt:lpstr>
      <vt:lpstr>絲縷</vt:lpstr>
      <vt:lpstr>Advanced Computer Vision  Chapter 6  Recognition</vt:lpstr>
      <vt:lpstr>Chapter 6  Recognition</vt:lpstr>
      <vt:lpstr>PowerPoint 簡報</vt:lpstr>
      <vt:lpstr>Introduction to Recognition</vt:lpstr>
      <vt:lpstr>Introduction to Recognition</vt:lpstr>
      <vt:lpstr>Introduction to Recognition</vt:lpstr>
      <vt:lpstr>Introduction to Recognition</vt:lpstr>
      <vt:lpstr>Introduction to Recognition</vt:lpstr>
      <vt:lpstr>Introduction to Recognition</vt:lpstr>
      <vt:lpstr>Introduction to Recognition</vt:lpstr>
      <vt:lpstr>Introduction to Recognition</vt:lpstr>
      <vt:lpstr>Introduction to Recognition</vt:lpstr>
      <vt:lpstr>Introduction to Recognition</vt:lpstr>
      <vt:lpstr>PowerPoint 簡報</vt:lpstr>
      <vt:lpstr>PowerPoint 簡報</vt:lpstr>
      <vt:lpstr>6.1 Instance Recognition</vt:lpstr>
      <vt:lpstr>6.1 Instance Recognition</vt:lpstr>
      <vt:lpstr>6.1 Instance Recognition</vt:lpstr>
      <vt:lpstr>6.1 Instance Recognition</vt:lpstr>
      <vt:lpstr>6.1 Instance Recognition</vt:lpstr>
      <vt:lpstr>PowerPoint 簡報</vt:lpstr>
      <vt:lpstr>6.2 Image Classification</vt:lpstr>
      <vt:lpstr>6.2.1 Feature-based Methods</vt:lpstr>
      <vt:lpstr>6.2.1 Feature-based Methods</vt:lpstr>
      <vt:lpstr>6.2.1 Feature-based Methods</vt:lpstr>
      <vt:lpstr>Introduction to Recognition</vt:lpstr>
      <vt:lpstr>6.2.1 Feature-based Methods</vt:lpstr>
      <vt:lpstr>6.2.1 Feature-based Methods</vt:lpstr>
      <vt:lpstr>6.2.1 Feature-based Methods</vt:lpstr>
      <vt:lpstr>6.2.1 Feature-based Methods</vt:lpstr>
      <vt:lpstr>6.2.2 Deep Networks</vt:lpstr>
      <vt:lpstr>6.2.2 Deep Networks</vt:lpstr>
      <vt:lpstr>6.2.3 Application: Visual Similarity Search</vt:lpstr>
      <vt:lpstr>6.2.3 Application: Visual Similarity Search</vt:lpstr>
      <vt:lpstr>6.2.3 Application: Visual Similarity Search</vt:lpstr>
      <vt:lpstr>6.2.4 Face Recognition</vt:lpstr>
      <vt:lpstr>6.2.4 Face Recognition</vt:lpstr>
      <vt:lpstr>6.2.4 Face Recognition</vt:lpstr>
      <vt:lpstr>6.2.4 Face Recognition</vt:lpstr>
      <vt:lpstr>6.2.4 Face Recognition</vt:lpstr>
      <vt:lpstr>PowerPoint 簡報</vt:lpstr>
      <vt:lpstr>6.3 Object Detection</vt:lpstr>
      <vt:lpstr>6.3.1 Face Detection</vt:lpstr>
      <vt:lpstr> Introduction to Recognition</vt:lpstr>
      <vt:lpstr>6.3.1 Face Detection</vt:lpstr>
      <vt:lpstr>6.3.1 Face Detection</vt:lpstr>
      <vt:lpstr>PowerPoint 簡報</vt:lpstr>
      <vt:lpstr>What’s Problem with PCA?</vt:lpstr>
      <vt:lpstr>PowerPoint 簡報</vt:lpstr>
      <vt:lpstr>SVM</vt:lpstr>
      <vt:lpstr>Boosting </vt:lpstr>
      <vt:lpstr>6.3.2 Pedestrian Detection </vt:lpstr>
      <vt:lpstr>6.3.2 Pedestrian Detection </vt:lpstr>
      <vt:lpstr>6.3.3 General Object Detection</vt:lpstr>
      <vt:lpstr>6.3.3 General Object Detection</vt:lpstr>
      <vt:lpstr>6.3.3 General Object Detection</vt:lpstr>
      <vt:lpstr>6.3.3 General Object Detection</vt:lpstr>
      <vt:lpstr>6.3.3 General Object Detection</vt:lpstr>
      <vt:lpstr>PowerPoint 簡報</vt:lpstr>
      <vt:lpstr>6.4 Semantic Segmentation</vt:lpstr>
      <vt:lpstr>6.4 Semantic Segmentation</vt:lpstr>
      <vt:lpstr>6.4 Semantic Segmentation</vt:lpstr>
      <vt:lpstr>6.4.1 Application: Medical Image Segmentation </vt:lpstr>
      <vt:lpstr>6.4.2 Instance Segmentation </vt:lpstr>
      <vt:lpstr>6.4.3 Panoptic Segmentation</vt:lpstr>
      <vt:lpstr>PowerPoint 簡報</vt:lpstr>
      <vt:lpstr>6.4.4 Application: Intelligent Photo Editing</vt:lpstr>
      <vt:lpstr>6.4.5 Pose Estimation</vt:lpstr>
      <vt:lpstr>6.4.5 Pose Estimation</vt:lpstr>
      <vt:lpstr>PowerPoint 簡報</vt:lpstr>
      <vt:lpstr>6.5 Video Understanding</vt:lpstr>
      <vt:lpstr>6.5 Video Understanding</vt:lpstr>
      <vt:lpstr>6.5 Video Understanding</vt:lpstr>
      <vt:lpstr>PowerPoint 簡報</vt:lpstr>
      <vt:lpstr>6.6 Vision and Language</vt:lpstr>
      <vt:lpstr>6.6 Vision and Language</vt:lpstr>
      <vt:lpstr>6.6 Vision and Language</vt:lpstr>
      <vt:lpstr>6.6 Vision and Language</vt:lpstr>
      <vt:lpstr>PowerPoint 簡報</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Computer Vision Chapter 14  Recognition</dc:title>
  <dc:creator>Microsoft Office 使用者</dc:creator>
  <cp:lastModifiedBy>藍泓景</cp:lastModifiedBy>
  <cp:revision>618</cp:revision>
  <dcterms:created xsi:type="dcterms:W3CDTF">2018-05-15T06:41:02Z</dcterms:created>
  <dcterms:modified xsi:type="dcterms:W3CDTF">2024-03-19T09:12:26Z</dcterms:modified>
</cp:coreProperties>
</file>