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</p:sldMasterIdLst>
  <p:notesMasterIdLst>
    <p:notesMasterId r:id="rId87"/>
  </p:notesMasterIdLst>
  <p:sldIdLst>
    <p:sldId id="256" r:id="rId2"/>
    <p:sldId id="259" r:id="rId3"/>
    <p:sldId id="493" r:id="rId4"/>
    <p:sldId id="433" r:id="rId5"/>
    <p:sldId id="429" r:id="rId6"/>
    <p:sldId id="432" r:id="rId7"/>
    <p:sldId id="436" r:id="rId8"/>
    <p:sldId id="437" r:id="rId9"/>
    <p:sldId id="438" r:id="rId10"/>
    <p:sldId id="531" r:id="rId11"/>
    <p:sldId id="532" r:id="rId12"/>
    <p:sldId id="434" r:id="rId13"/>
    <p:sldId id="494" r:id="rId14"/>
    <p:sldId id="444" r:id="rId15"/>
    <p:sldId id="435" r:id="rId16"/>
    <p:sldId id="443" r:id="rId17"/>
    <p:sldId id="445" r:id="rId18"/>
    <p:sldId id="458" r:id="rId19"/>
    <p:sldId id="521" r:id="rId20"/>
    <p:sldId id="517" r:id="rId21"/>
    <p:sldId id="447" r:id="rId22"/>
    <p:sldId id="448" r:id="rId23"/>
    <p:sldId id="495" r:id="rId24"/>
    <p:sldId id="439" r:id="rId25"/>
    <p:sldId id="450" r:id="rId26"/>
    <p:sldId id="452" r:id="rId27"/>
    <p:sldId id="456" r:id="rId28"/>
    <p:sldId id="454" r:id="rId29"/>
    <p:sldId id="455" r:id="rId30"/>
    <p:sldId id="496" r:id="rId31"/>
    <p:sldId id="457" r:id="rId32"/>
    <p:sldId id="522" r:id="rId33"/>
    <p:sldId id="440" r:id="rId34"/>
    <p:sldId id="427" r:id="rId35"/>
    <p:sldId id="459" r:id="rId36"/>
    <p:sldId id="462" r:id="rId37"/>
    <p:sldId id="464" r:id="rId38"/>
    <p:sldId id="476" r:id="rId39"/>
    <p:sldId id="466" r:id="rId40"/>
    <p:sldId id="468" r:id="rId41"/>
    <p:sldId id="467" r:id="rId42"/>
    <p:sldId id="528" r:id="rId43"/>
    <p:sldId id="529" r:id="rId44"/>
    <p:sldId id="460" r:id="rId45"/>
    <p:sldId id="478" r:id="rId46"/>
    <p:sldId id="479" r:id="rId47"/>
    <p:sldId id="523" r:id="rId48"/>
    <p:sldId id="480" r:id="rId49"/>
    <p:sldId id="481" r:id="rId50"/>
    <p:sldId id="524" r:id="rId51"/>
    <p:sldId id="527" r:id="rId52"/>
    <p:sldId id="525" r:id="rId53"/>
    <p:sldId id="482" r:id="rId54"/>
    <p:sldId id="483" r:id="rId55"/>
    <p:sldId id="484" r:id="rId56"/>
    <p:sldId id="469" r:id="rId57"/>
    <p:sldId id="487" r:id="rId58"/>
    <p:sldId id="489" r:id="rId59"/>
    <p:sldId id="497" r:id="rId60"/>
    <p:sldId id="472" r:id="rId61"/>
    <p:sldId id="490" r:id="rId62"/>
    <p:sldId id="491" r:id="rId63"/>
    <p:sldId id="470" r:id="rId64"/>
    <p:sldId id="498" r:id="rId65"/>
    <p:sldId id="500" r:id="rId66"/>
    <p:sldId id="501" r:id="rId67"/>
    <p:sldId id="428" r:id="rId68"/>
    <p:sldId id="505" r:id="rId69"/>
    <p:sldId id="503" r:id="rId70"/>
    <p:sldId id="504" r:id="rId71"/>
    <p:sldId id="507" r:id="rId72"/>
    <p:sldId id="519" r:id="rId73"/>
    <p:sldId id="506" r:id="rId74"/>
    <p:sldId id="508" r:id="rId75"/>
    <p:sldId id="518" r:id="rId76"/>
    <p:sldId id="473" r:id="rId77"/>
    <p:sldId id="509" r:id="rId78"/>
    <p:sldId id="511" r:id="rId79"/>
    <p:sldId id="510" r:id="rId80"/>
    <p:sldId id="512" r:id="rId81"/>
    <p:sldId id="513" r:id="rId82"/>
    <p:sldId id="514" r:id="rId83"/>
    <p:sldId id="515" r:id="rId84"/>
    <p:sldId id="474" r:id="rId85"/>
    <p:sldId id="516" r:id="rId86"/>
  </p:sldIdLst>
  <p:sldSz cx="9144000" cy="6858000" type="screen4x3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使用者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8F8F"/>
    <a:srgbClr val="FFFF71"/>
    <a:srgbClr val="FE6D62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1" autoAdjust="0"/>
    <p:restoredTop sz="84966" autoAdjust="0"/>
  </p:normalViewPr>
  <p:slideViewPr>
    <p:cSldViewPr snapToGrid="0">
      <p:cViewPr>
        <p:scale>
          <a:sx n="103" d="100"/>
          <a:sy n="103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99059" rIns="99059" bIns="9905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3485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4542b8dbb_2_7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b="0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8" name="Google Shape;58;g54542b8dbb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13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Barycentric https://davidhsu666.com/archives/barycentric-coordinates/</a:t>
            </a: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4833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Barycentric https://davidhsu666.com/archives/barycentric-coordinates/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3110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先對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high resolution image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的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pixels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進行權重估計 </a:t>
            </a: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98680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895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166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這裡的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雖然可以控制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radial basis  function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但它不是可以優化的參數 我們決定了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radial basis function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就會決定這個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 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3391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Inference/Testing problem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7621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488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Training problem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代表幾個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w_l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代表各個 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 </a:t>
            </a:r>
            <a:r>
              <a:rPr lang="zh-TW" altLang="en-US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的權重</a:t>
            </a: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1726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L1-loss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 selection, </a:t>
            </a:r>
            <a:r>
              <a:rPr lang="en-US" altLang="zh-TW" sz="1200" b="1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sparse kernel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east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bsolute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hrinkage and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election </a:t>
            </a:r>
            <a:r>
              <a:rPr lang="en-US" altLang="zh-TW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altLang="zh-TW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perator</a:t>
            </a:r>
            <a:endParaRPr lang="zh-TW" altLang="en-US" sz="12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56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4542b8dbb_2_9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99059" rIns="99059" bIns="99059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altLang="zh-TW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9" name="Google Shape;79;g54542b8dbb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5275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L2-weight decay</a:t>
            </a:r>
            <a:endParaRPr lang="zh-TW" altLang="en-US" sz="12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5505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Problem: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Will never converge.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66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679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6440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7843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6485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04609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1786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144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787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1309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04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Textbook P.203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4427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7319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u="none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3/14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7431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most computer vision applications,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however, the fields we are trying to model or recover are only piecewise continuous, e.g., depth maps and optical flow fields jump at object discontinuities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 images are even more discontinuous, since they also change appearance at albedo (surface color) and shading discontinuities.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893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180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2192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controlled-continuity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2530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3865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729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1412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256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97372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Colorization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(Levin, 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Lischinski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Weiss 2004) 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Interactive tone mapping (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Lischinski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altLang="zh-TW" sz="1100" b="0" i="0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Farbman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et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al. 2006)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control the smoothness in the interpolated chroma or exposure field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inversely proportional to the local luminance gradient strength.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6951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Photometric stereo:</a:t>
            </a:r>
            <a:r>
              <a:rPr lang="zh-TW" altLang="en-US" sz="1200" dirty="0"/>
              <a:t> </a:t>
            </a:r>
            <a:r>
              <a:rPr lang="en-US" altLang="zh-TW" sz="1200" dirty="0"/>
              <a:t>normal vector</a:t>
            </a:r>
            <a:r>
              <a:rPr lang="zh-TW" altLang="en-US" sz="1200" dirty="0"/>
              <a:t>就是</a:t>
            </a:r>
            <a:r>
              <a:rPr lang="en-US" altLang="zh-TW" sz="1200" dirty="0"/>
              <a:t>gradient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Poisson blending:</a:t>
            </a:r>
            <a:r>
              <a:rPr lang="zh-TW" altLang="en-US" sz="1200" dirty="0"/>
              <a:t> 計算</a:t>
            </a:r>
            <a:r>
              <a:rPr lang="en-US" altLang="zh-TW" sz="1200" dirty="0"/>
              <a:t>source/destination images </a:t>
            </a:r>
            <a:r>
              <a:rPr lang="zh-TW" altLang="en-US" sz="1200" dirty="0"/>
              <a:t>的 </a:t>
            </a:r>
            <a:r>
              <a:rPr lang="en-US" altLang="zh-TW" sz="1200" dirty="0"/>
              <a:t>gradient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5747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2428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147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49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03038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44999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37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47867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3699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9036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2482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Least-square solution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5800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72499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1980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8479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59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7569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better results by looking at a larger spatial neighborhood and combining pixels with similar colors or grayscale values.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0437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55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48447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/>
              <a:t>binocular omnidirectional panoramic videos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dirty="0"/>
              <a:t>Panoramic stitching</a:t>
            </a:r>
            <a:r>
              <a:rPr lang="zh-TW" alt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全景圖拼接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4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6183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9113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88325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6928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55689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first term E</a:t>
            </a:r>
            <a:r>
              <a:rPr lang="en-US" altLang="zh-TW" sz="1100" b="0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(x; y) is the data energy or data penalty; it measures the negative log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likelihood that the data were observed given the unknown state x. </a:t>
            </a:r>
          </a:p>
          <a:p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second term EP(x) is</a:t>
            </a:r>
            <a:r>
              <a:rPr lang="zh-TW" altLang="en-US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prior energy; it plays a role analogous to the smoothness energy in regularization.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277157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zh-TW" altLang="en-US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提醒講義有錯 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(E</a:t>
            </a:r>
            <a:r>
              <a:rPr lang="en-US" altLang="zh-TW" sz="1200" u="none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</a:t>
            </a:r>
            <a:r>
              <a:rPr lang="en-US" altLang="zh-TW" sz="1200" u="none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(x))</a:t>
            </a:r>
          </a:p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69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8645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77307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609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81000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grayscale images or depth maps.</a:t>
            </a: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699862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932762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5740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17058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637952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43556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47518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79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458640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78954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90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Delaunay Triangulation: https://www.youtube.com/watch?v=GctAunEuHt4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289428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63697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9947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63998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4542b8dbb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54542b8dbb_2_9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endParaRPr sz="1200" u="none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6" name="Google Shape;86;g54542b8dbb_2_99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85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10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4542b8dbb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54542b8dbb_2_11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" altLang="zh-TW" sz="12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https://davidhsu666.com/archives/barycentric-coordinates/</a:t>
            </a:r>
            <a:endParaRPr lang="zh-TW" altLang="en-US" sz="12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2" name="Google Shape;102;g54542b8dbb_2_11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en-US" altLang="zh-TW"/>
              <a:pPr algn="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9AD4C-2604-4923-8618-66FEFAA14CD3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92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BFDD-4AE5-4056-89B4-90CC7E7D948A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90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914A9-E198-41A3-A287-059F7C984597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35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EC0F-F71F-4B1C-A75D-DDB3899D507A}" type="datetime1">
              <a:rPr lang="en-US" altLang="zh-TW" smtClean="0"/>
              <a:t>3/12/24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76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6752-440C-48A2-A60A-D79CCAB3F579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9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23C6A-1653-4A16-B43D-EC509844F807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9518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5058-170C-4962-B453-525E5C456E63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86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893E-C5BB-4EE3-A452-26004E035151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3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4DDD-1EDE-4514-9B17-E9A929E51522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63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49854A0-5392-4C00-ABB9-1D163F30FBE5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198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BCBC-55D0-49E5-B425-585EB30D97C6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80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AB5561-0A13-4312-94EE-E94834A41B4A}" type="datetime1">
              <a:rPr lang="en-US" altLang="zh-TW" smtClean="0"/>
              <a:t>3/12/24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DC &amp; CV Lab. CSIE NTU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png"/><Relationship Id="rId4" Type="http://schemas.openxmlformats.org/officeDocument/2006/relationships/image" Target="../media/image1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image" Target="../media/image2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image" Target="../media/image47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5" Type="http://schemas.openxmlformats.org/officeDocument/2006/relationships/image" Target="../media/image49.png"/><Relationship Id="rId4" Type="http://schemas.openxmlformats.org/officeDocument/2006/relationships/image" Target="../media/image3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2.png"/><Relationship Id="rId4" Type="http://schemas.openxmlformats.org/officeDocument/2006/relationships/image" Target="../media/image30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23.png"/><Relationship Id="rId4" Type="http://schemas.openxmlformats.org/officeDocument/2006/relationships/image" Target="../media/image28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1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2.png"/><Relationship Id="rId4" Type="http://schemas.openxmlformats.org/officeDocument/2006/relationships/image" Target="../media/image59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5" Type="http://schemas.openxmlformats.org/officeDocument/2006/relationships/image" Target="../media/image77.png"/><Relationship Id="rId4" Type="http://schemas.openxmlformats.org/officeDocument/2006/relationships/image" Target="../media/image5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0.png"/><Relationship Id="rId4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8897" y="5517232"/>
            <a:ext cx="5986206" cy="947639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altLang="zh-TW" sz="1400" i="0" cap="none" dirty="0">
                <a:solidFill>
                  <a:schemeClr val="tx1"/>
                </a:solidFill>
                <a:latin typeface="+mj-lt"/>
                <a:ea typeface="+mj-ea"/>
              </a:rPr>
              <a:t>DC &amp; CV Lab. CSIE NTU</a:t>
            </a:r>
            <a:endParaRPr lang="en-US" altLang="zh-TW" sz="1400" i="0" cap="none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0" y="2230438"/>
            <a:ext cx="9144000" cy="1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  <a:t>Chapter </a:t>
            </a: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4</a:t>
            </a:r>
            <a:endParaRPr sz="3200" dirty="0">
              <a:solidFill>
                <a:srgbClr val="006600"/>
              </a:solidFill>
              <a:latin typeface="+mn-lt"/>
              <a:cs typeface="+mn-cs"/>
            </a:endParaRPr>
          </a:p>
          <a:p>
            <a:pPr marL="91440" lvl="0" indent="-9144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TW" sz="3200" dirty="0">
                <a:solidFill>
                  <a:srgbClr val="006600"/>
                </a:solidFill>
                <a:latin typeface="+mn-lt"/>
                <a:cs typeface="+mn-cs"/>
              </a:rPr>
              <a:t>Model fitting and optimization</a:t>
            </a:r>
            <a:br>
              <a:rPr lang="zh-TW" sz="3200" dirty="0">
                <a:solidFill>
                  <a:srgbClr val="006600"/>
                </a:solidFill>
                <a:latin typeface="+mn-lt"/>
                <a:cs typeface="+mn-cs"/>
              </a:rPr>
            </a:br>
            <a:r>
              <a:rPr lang="zh-TW" sz="2600" dirty="0">
                <a:solidFill>
                  <a:schemeClr val="tx1"/>
                </a:solidFill>
              </a:rPr>
              <a:t>Advanced Computer Vision</a:t>
            </a:r>
            <a:endParaRPr sz="2600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01187" y="845910"/>
            <a:ext cx="59416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Computer Vision:</a:t>
            </a:r>
            <a:endParaRPr lang="en-US" altLang="zh-TW" sz="4000" kern="1200" spc="-5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zh-TW" altLang="en-US" sz="4000" kern="1200" spc="-5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Algorithms and Applications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46363" y="4309352"/>
            <a:ext cx="3851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TW" sz="1800" dirty="0">
                <a:latin typeface="+mj-lt"/>
                <a:ea typeface="+mj-ea"/>
              </a:rPr>
              <a:t>Presented by: </a:t>
            </a:r>
            <a:r>
              <a:rPr kumimoji="0" lang="zh-TW" altLang="en-US" sz="1800" dirty="0">
                <a:latin typeface="+mj-lt"/>
                <a:ea typeface="+mj-ea"/>
              </a:rPr>
              <a:t>傅楸善 </a:t>
            </a:r>
            <a:r>
              <a:rPr kumimoji="0" lang="en-US" altLang="zh-TW" sz="1800" dirty="0">
                <a:latin typeface="+mj-lt"/>
                <a:ea typeface="+mj-ea"/>
              </a:rPr>
              <a:t>&amp; </a:t>
            </a:r>
            <a:r>
              <a:rPr lang="zh-TW" altLang="en-US" sz="1800" dirty="0">
                <a:latin typeface="+mj-lt"/>
                <a:ea typeface="+mj-ea"/>
              </a:rPr>
              <a:t>陳孝寧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en-US" altLang="zh-TW" sz="1800" dirty="0">
                <a:latin typeface="+mj-lt"/>
                <a:ea typeface="+mj-ea"/>
              </a:rPr>
              <a:t>E-mail: </a:t>
            </a:r>
            <a:r>
              <a:rPr lang="en-US" altLang="zh-TW" sz="1800" dirty="0">
                <a:latin typeface="+mj-lt"/>
                <a:ea typeface="+mj-ea"/>
              </a:rPr>
              <a:t>r12922162@ntu.edu.tw</a:t>
            </a:r>
            <a:endParaRPr kumimoji="0" lang="en-US" altLang="zh-TW" sz="1800" dirty="0">
              <a:latin typeface="+mj-lt"/>
              <a:ea typeface="+mj-ea"/>
            </a:endParaRP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手機</a:t>
            </a:r>
            <a:r>
              <a:rPr kumimoji="0" lang="en-US" altLang="zh-TW" sz="1800" dirty="0">
                <a:latin typeface="+mj-lt"/>
                <a:ea typeface="+mj-ea"/>
              </a:rPr>
              <a:t>:</a:t>
            </a:r>
            <a:r>
              <a:rPr kumimoji="0" lang="zh-TW" altLang="en-US" sz="1800" dirty="0">
                <a:latin typeface="+mj-lt"/>
                <a:ea typeface="+mj-ea"/>
              </a:rPr>
              <a:t> </a:t>
            </a:r>
            <a:r>
              <a:rPr kumimoji="0" lang="en-US" altLang="zh-TW" sz="1800" dirty="0">
                <a:latin typeface="+mj-lt"/>
                <a:ea typeface="+mj-ea"/>
              </a:rPr>
              <a:t>0972064212</a:t>
            </a:r>
          </a:p>
          <a:p>
            <a:pPr algn="ctr">
              <a:spcBef>
                <a:spcPts val="0"/>
              </a:spcBef>
            </a:pPr>
            <a:r>
              <a:rPr kumimoji="0" lang="zh-TW" altLang="en-US" sz="1800" dirty="0">
                <a:latin typeface="+mj-lt"/>
                <a:ea typeface="+mj-ea"/>
              </a:rPr>
              <a:t>授課教授：傅楸善 博士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C19191-63A4-34DA-4119-63036E4CB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13" y="1899430"/>
            <a:ext cx="2863774" cy="25945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BC1390F-0569-58A3-A560-DC05EE6E8EC9}"/>
                  </a:ext>
                </a:extLst>
              </p:cNvPr>
              <p:cNvSpPr txBox="1"/>
              <p:nvPr/>
            </p:nvSpPr>
            <p:spPr>
              <a:xfrm>
                <a:off x="822960" y="2968516"/>
                <a:ext cx="2132113" cy="3124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acc>
                        <m:accPr>
                          <m:chr m:val="⃗"/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kumimoji="1" lang="zh-TW" altLang="en-US" sz="18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ABC1390F-0569-58A3-A560-DC05EE6E8E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968516"/>
                <a:ext cx="2132113" cy="312458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95C895C-2DCC-81E9-AE7E-F087EE223E8B}"/>
                  </a:ext>
                </a:extLst>
              </p:cNvPr>
              <p:cNvSpPr txBox="1"/>
              <p:nvPr/>
            </p:nvSpPr>
            <p:spPr>
              <a:xfrm>
                <a:off x="822960" y="3778779"/>
                <a:ext cx="34873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C95C895C-2DCC-81E9-AE7E-F087EE223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778779"/>
                <a:ext cx="3487328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7FB43C7-15C4-C5DF-CE8D-6DBF1B1FC51E}"/>
                  </a:ext>
                </a:extLst>
              </p:cNvPr>
              <p:cNvSpPr txBox="1"/>
              <p:nvPr/>
            </p:nvSpPr>
            <p:spPr>
              <a:xfrm>
                <a:off x="800658" y="4645916"/>
                <a:ext cx="522492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𝑢𝐵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𝑣𝐶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0≤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C7FB43C7-15C4-C5DF-CE8D-6DBF1B1FC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8" y="4645916"/>
                <a:ext cx="5224925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B01392D-7282-AE52-B323-0641AB5791B3}"/>
                  </a:ext>
                </a:extLst>
              </p:cNvPr>
              <p:cNvSpPr txBox="1"/>
              <p:nvPr/>
            </p:nvSpPr>
            <p:spPr>
              <a:xfrm>
                <a:off x="828877" y="5490751"/>
                <a:ext cx="47340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zh-TW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kumimoji="1"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3B01392D-7282-AE52-B323-0641AB579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77" y="5490751"/>
                <a:ext cx="4734006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77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11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7688E49-8589-9A32-B2DD-88E709BAE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812" y="2785864"/>
            <a:ext cx="5938376" cy="33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7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Pull-push algorithms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EB229E6-6162-4ECF-9131-93D3330AD0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17" t="28166" r="62657" b="40680"/>
          <a:stretch/>
        </p:blipFill>
        <p:spPr>
          <a:xfrm>
            <a:off x="2924436" y="3322728"/>
            <a:ext cx="5899968" cy="2178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54C470AF-E401-488A-A0D7-DFF5627658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8" t="28166" r="87941" b="40680"/>
          <a:stretch/>
        </p:blipFill>
        <p:spPr>
          <a:xfrm>
            <a:off x="389986" y="3295173"/>
            <a:ext cx="2153810" cy="217886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483233E-BE69-4881-AFDC-60330B3B8446}"/>
              </a:ext>
            </a:extLst>
          </p:cNvPr>
          <p:cNvSpPr/>
          <p:nvPr/>
        </p:nvSpPr>
        <p:spPr>
          <a:xfrm>
            <a:off x="822960" y="5474040"/>
            <a:ext cx="13388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Original image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DED4D1-39D4-4CAF-8372-6DF349E6DE85}"/>
              </a:ext>
            </a:extLst>
          </p:cNvPr>
          <p:cNvSpPr/>
          <p:nvPr/>
        </p:nvSpPr>
        <p:spPr>
          <a:xfrm>
            <a:off x="3246414" y="5474040"/>
            <a:ext cx="134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E4147FE-360C-4A42-916F-18BD81737359}"/>
              </a:ext>
            </a:extLst>
          </p:cNvPr>
          <p:cNvSpPr/>
          <p:nvPr/>
        </p:nvSpPr>
        <p:spPr>
          <a:xfrm>
            <a:off x="5450077" y="5474039"/>
            <a:ext cx="9316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Pull-push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0521457-44C3-4084-A906-0E7BEA17D4F8}"/>
              </a:ext>
            </a:extLst>
          </p:cNvPr>
          <p:cNvSpPr/>
          <p:nvPr/>
        </p:nvSpPr>
        <p:spPr>
          <a:xfrm>
            <a:off x="7089241" y="5474038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 result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4C3588C-9787-407C-96C5-CD3321CFD43B}"/>
              </a:ext>
            </a:extLst>
          </p:cNvPr>
          <p:cNvSpPr/>
          <p:nvPr/>
        </p:nvSpPr>
        <p:spPr>
          <a:xfrm>
            <a:off x="710213" y="2732874"/>
            <a:ext cx="821184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The algorithm is very fast but less accurate.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EB8E69E-708D-4E91-AF87-62901350A9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653"/>
          <a:stretch/>
        </p:blipFill>
        <p:spPr>
          <a:xfrm>
            <a:off x="6124072" y="1778030"/>
            <a:ext cx="2671904" cy="162690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B938D34E-41E8-4A2A-BA8A-09F7FEFC2853}"/>
              </a:ext>
            </a:extLst>
          </p:cNvPr>
          <p:cNvSpPr/>
          <p:nvPr/>
        </p:nvSpPr>
        <p:spPr>
          <a:xfrm>
            <a:off x="828217" y="5781815"/>
            <a:ext cx="768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NimbusRomNo9L-Regu"/>
              </a:rPr>
              <a:t>Gortler</a:t>
            </a:r>
            <a:r>
              <a:rPr lang="en-US" altLang="zh-TW" dirty="0">
                <a:latin typeface="NimbusRomNo9L-Regu"/>
              </a:rPr>
              <a:t>, S. J., </a:t>
            </a:r>
            <a:r>
              <a:rPr lang="en-US" altLang="zh-TW" dirty="0" err="1">
                <a:latin typeface="NimbusRomNo9L-Regu"/>
              </a:rPr>
              <a:t>Grzeszczuk</a:t>
            </a:r>
            <a:r>
              <a:rPr lang="en-US" altLang="zh-TW" dirty="0">
                <a:latin typeface="NimbusRomNo9L-Regu"/>
              </a:rPr>
              <a:t>, R., </a:t>
            </a:r>
            <a:r>
              <a:rPr lang="en-US" altLang="zh-TW" dirty="0" err="1">
                <a:latin typeface="NimbusRomNo9L-Regu"/>
              </a:rPr>
              <a:t>Szeliski</a:t>
            </a:r>
            <a:r>
              <a:rPr lang="en-US" altLang="zh-TW" dirty="0">
                <a:latin typeface="NimbusRomNo9L-Regu"/>
              </a:rPr>
              <a:t>, R., and Cohen, M. F. (1996). The </a:t>
            </a:r>
            <a:r>
              <a:rPr lang="en-US" altLang="zh-TW" dirty="0" err="1">
                <a:latin typeface="NimbusRomNo9L-Regu"/>
              </a:rPr>
              <a:t>Lumigraph</a:t>
            </a:r>
            <a:r>
              <a:rPr lang="en-US" altLang="zh-TW" dirty="0">
                <a:latin typeface="NimbusRomNo9L-Regu"/>
              </a:rPr>
              <a:t>. In </a:t>
            </a:r>
            <a:r>
              <a:rPr lang="en-US" altLang="zh-TW" dirty="0">
                <a:latin typeface="NimbusRomNo9L-ReguItal"/>
              </a:rPr>
              <a:t>ACM</a:t>
            </a:r>
          </a:p>
          <a:p>
            <a:r>
              <a:rPr lang="en-US" altLang="zh-TW" dirty="0">
                <a:latin typeface="NimbusRomNo9L-ReguItal"/>
              </a:rPr>
              <a:t>SIGGRAPH Conference Proceedings</a:t>
            </a:r>
            <a:r>
              <a:rPr lang="en-US" altLang="zh-TW" dirty="0">
                <a:latin typeface="NimbusRomNo9L-Regu"/>
              </a:rPr>
              <a:t>, pp. 43–54.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6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9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14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Mesh-based approaches are limited to low-dimensional domain.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here introduce radial basis functions, a mesh-free approach, which can be easily extended to higher dimension.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/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(ǁ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ǁ)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13572892-3AA5-429F-9880-3109B8997F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082" y="4210768"/>
                <a:ext cx="3081998" cy="8392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A83DE1D7-E01E-4AB2-B061-E2A285CF6639}"/>
              </a:ext>
            </a:extLst>
          </p:cNvPr>
          <p:cNvSpPr/>
          <p:nvPr/>
        </p:nvSpPr>
        <p:spPr>
          <a:xfrm>
            <a:off x="2764639" y="5050037"/>
            <a:ext cx="34579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Interpolated function using radial basis functions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2022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15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Some commonly used basis functions include: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𝐺𝑎𝑢𝑠𝑠𝑖𝑎𝑛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∅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</m:sup>
                    </m:sSup>
                  </m:oMath>
                </a14:m>
                <a:endParaRPr lang="en-US" altLang="zh-TW" sz="20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𝐻𝑎𝑟𝑑𝑦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00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𝑖𝑛𝑣𝑒𝑟𝑠𝑒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𝑚𝑢𝑙𝑡𝑖𝑞𝑢𝑎𝑑𝑟𝑖𝑐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𝑇h𝑖𝑛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𝑝𝑙𝑎𝑡𝑒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𝑠𝑝𝑙𝑖𝑛𝑒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∅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func>
                  </m:oMath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1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the size (radial fallout) of the basis function, and hence its smoothness.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969163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/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𝑟𝑎𝑑𝑖𝑎𝑙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𝑑𝑖𝑠𝑡𝑎𝑛𝑐𝑒</m:t>
                    </m:r>
                  </m:oMath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𝑠𝑐𝑎𝑙𝑒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𝑝𝑎𝑟𝑎𝑚𝑒𝑡𝑒𝑟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CF5BAB6F-9240-4FF2-9D96-A3F51D3D6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528" y="3429000"/>
                <a:ext cx="2660472" cy="707886"/>
              </a:xfrm>
              <a:prstGeom prst="rect">
                <a:avLst/>
              </a:prstGeom>
              <a:blipFill>
                <a:blip r:embed="rId4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36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16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be scattered data, the equation need to satisfy: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locations of the scattered data points;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altLang="zh-TW" sz="2000" dirty="0"/>
                  <a:t>s are radial basis functions;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TW" sz="2000" dirty="0"/>
                  <a:t> are the local weights.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	We need to obtain the desired 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3464090"/>
              </a:xfrm>
              <a:prstGeom prst="rect">
                <a:avLst/>
              </a:prstGeom>
              <a:blipFill>
                <a:blip r:embed="rId3"/>
                <a:stretch>
                  <a:fillRect l="-826" b="-210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6184245E-4B00-4F5B-92CF-0E34D4BF2E3F}"/>
              </a:ext>
            </a:extLst>
          </p:cNvPr>
          <p:cNvSpPr/>
          <p:nvPr/>
        </p:nvSpPr>
        <p:spPr>
          <a:xfrm>
            <a:off x="941032" y="5415378"/>
            <a:ext cx="523784" cy="1509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68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Solution: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Minimizing the data constraint energy together with a weight penalty.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Kernel regression</a:t>
            </a:r>
          </a:p>
        </p:txBody>
      </p:sp>
    </p:spTree>
    <p:extLst>
      <p:ext uri="{BB962C8B-B14F-4D97-AF65-F5344CB8AC3E}">
        <p14:creationId xmlns:p14="http://schemas.microsoft.com/office/powerpoint/2010/main" val="30187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19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is called </a:t>
                </a:r>
                <a:r>
                  <a:rPr lang="en-US" altLang="zh-TW" sz="2000" b="1" dirty="0"/>
                  <a:t>LASSO</a:t>
                </a:r>
                <a:r>
                  <a:rPr lang="en-US" altLang="zh-TW" sz="2000" dirty="0"/>
                  <a:t> regression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986934"/>
                <a:ext cx="4834336" cy="958660"/>
              </a:xfrm>
              <a:prstGeom prst="rect">
                <a:avLst/>
              </a:prstGeom>
              <a:blipFill>
                <a:blip r:embed="rId5"/>
                <a:stretch>
                  <a:fillRect l="-1387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23DE034F-EEE0-4919-8B45-064E28F4F9A9}"/>
              </a:ext>
            </a:extLst>
          </p:cNvPr>
          <p:cNvSpPr/>
          <p:nvPr/>
        </p:nvSpPr>
        <p:spPr>
          <a:xfrm>
            <a:off x="4320136" y="5945594"/>
            <a:ext cx="4134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b="1" dirty="0"/>
              <a:t>L</a:t>
            </a:r>
            <a:r>
              <a:rPr lang="en-US" altLang="zh-TW" dirty="0"/>
              <a:t>east </a:t>
            </a:r>
            <a:r>
              <a:rPr lang="en-US" altLang="zh-TW" b="1" dirty="0"/>
              <a:t>A</a:t>
            </a:r>
            <a:r>
              <a:rPr lang="en-US" altLang="zh-TW" dirty="0"/>
              <a:t>bsolute </a:t>
            </a:r>
            <a:r>
              <a:rPr lang="en-US" altLang="zh-TW" b="1" dirty="0"/>
              <a:t>S</a:t>
            </a:r>
            <a:r>
              <a:rPr lang="en-US" altLang="zh-TW" dirty="0"/>
              <a:t>hrinkage and </a:t>
            </a:r>
            <a:r>
              <a:rPr lang="en-US" altLang="zh-TW" b="1" dirty="0"/>
              <a:t>S</a:t>
            </a:r>
            <a:r>
              <a:rPr lang="en-US" altLang="zh-TW" dirty="0"/>
              <a:t>election </a:t>
            </a:r>
            <a:r>
              <a:rPr lang="en-US" altLang="zh-TW" b="1" dirty="0"/>
              <a:t>O</a:t>
            </a:r>
            <a:r>
              <a:rPr lang="en-US" altLang="zh-TW" dirty="0"/>
              <a:t>perator</a:t>
            </a:r>
            <a:endParaRPr lang="zh-TW" altLang="en-US" sz="1600" b="1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Outline</a:t>
            </a:r>
            <a:endParaRPr lang="zh-TW" altLang="en-US" sz="3200" b="1" dirty="0"/>
          </a:p>
        </p:txBody>
      </p:sp>
      <p:sp>
        <p:nvSpPr>
          <p:cNvPr id="82" name="Google Shape;82;p17"/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Scattered data interpolation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Variational methods and regularization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Markov random fields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313" y="836613"/>
            <a:ext cx="8101012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20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1BEB238-BB27-4D69-93B3-E12B649A6849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Minimizing the data constraint energy together with a weight penalty: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/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D81AB734-4C52-419B-8044-973277F6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167390"/>
                <a:ext cx="349717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大括弧 12">
            <a:extLst>
              <a:ext uri="{FF2B5EF4-FFF2-40B4-BE49-F238E27FC236}">
                <a16:creationId xmlns:a16="http://schemas.microsoft.com/office/drawing/2014/main" id="{7D44F634-84ED-4780-80F1-660A33C3FBE4}"/>
              </a:ext>
            </a:extLst>
          </p:cNvPr>
          <p:cNvSpPr/>
          <p:nvPr/>
        </p:nvSpPr>
        <p:spPr>
          <a:xfrm>
            <a:off x="710213" y="4388367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/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CF4306BC-71C7-4902-8D4B-6E00B9B1CD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33" y="3670725"/>
                <a:ext cx="4409220" cy="23332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/>
              <p:nvPr/>
            </p:nvSpPr>
            <p:spPr>
              <a:xfrm>
                <a:off x="4309664" y="4837326"/>
                <a:ext cx="4834336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When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it becomes a pure least squares problem.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1" dirty="0"/>
                  <a:t>ridge regression</a:t>
                </a:r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EA33E43B-919A-40E2-9F41-364F28EC5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64" y="4837326"/>
                <a:ext cx="4834336" cy="1420325"/>
              </a:xfrm>
              <a:prstGeom prst="rect">
                <a:avLst/>
              </a:prstGeom>
              <a:blipFill>
                <a:blip r:embed="rId5"/>
                <a:stretch>
                  <a:fillRect l="-1387" r="-1261" b="-68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85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21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An alternative to solving a set of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/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We simply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TW" sz="2000" dirty="0"/>
                  <a:t>: </a:t>
                </a: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4D6CCF47-CA1F-4FBD-BB76-D2EC5E245A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819112"/>
                <a:ext cx="2935162" cy="496996"/>
              </a:xfrm>
              <a:prstGeom prst="rect">
                <a:avLst/>
              </a:prstGeom>
              <a:blipFill>
                <a:blip r:embed="rId3"/>
                <a:stretch>
                  <a:fillRect l="-2287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359950"/>
                <a:ext cx="3737946" cy="988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3" y="4864905"/>
            <a:ext cx="748387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this fails to interpolate the data.</a:t>
            </a:r>
          </a:p>
        </p:txBody>
      </p:sp>
    </p:spTree>
    <p:extLst>
      <p:ext uri="{BB962C8B-B14F-4D97-AF65-F5344CB8AC3E}">
        <p14:creationId xmlns:p14="http://schemas.microsoft.com/office/powerpoint/2010/main" val="23544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4.1.1 Radial basis functions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22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Kernel regression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/>
              <p:nvPr/>
            </p:nvSpPr>
            <p:spPr>
              <a:xfrm>
                <a:off x="2725887" y="3919246"/>
                <a:ext cx="3577261" cy="901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ǁ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03A7D803-5D9E-46FE-9EE2-1B14452998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887" y="3919246"/>
                <a:ext cx="3577261" cy="901850"/>
              </a:xfrm>
              <a:prstGeom prst="rect">
                <a:avLst/>
              </a:prstGeom>
              <a:blipFill>
                <a:blip r:embed="rId3"/>
                <a:stretch>
                  <a:fillRect t="-66667" b="-97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25FC7BAA-B526-4378-93B1-DECAA76700A0}"/>
              </a:ext>
            </a:extLst>
          </p:cNvPr>
          <p:cNvSpPr/>
          <p:nvPr/>
        </p:nvSpPr>
        <p:spPr>
          <a:xfrm>
            <a:off x="710212" y="2849376"/>
            <a:ext cx="811419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So, we divide the data-weighted summed basis functions by the sum of all the basis functions: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874C95-75BD-4C51-9A33-F576688188C4}"/>
              </a:ext>
            </a:extLst>
          </p:cNvPr>
          <p:cNvSpPr/>
          <p:nvPr/>
        </p:nvSpPr>
        <p:spPr>
          <a:xfrm>
            <a:off x="822960" y="4933458"/>
            <a:ext cx="8114191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While not that widely used in computer vision, kernel regression techniques have been applied to a number of low-level image processing operations.</a:t>
            </a:r>
          </a:p>
        </p:txBody>
      </p:sp>
    </p:spTree>
    <p:extLst>
      <p:ext uri="{BB962C8B-B14F-4D97-AF65-F5344CB8AC3E}">
        <p14:creationId xmlns:p14="http://schemas.microsoft.com/office/powerpoint/2010/main" val="33936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Overfitting and underfitting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237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24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72DD2E-BF82-47F5-8D70-18C7C482B342}"/>
              </a:ext>
            </a:extLst>
          </p:cNvPr>
          <p:cNvSpPr txBox="1"/>
          <p:nvPr/>
        </p:nvSpPr>
        <p:spPr>
          <a:xfrm>
            <a:off x="710214" y="2233887"/>
            <a:ext cx="7989904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Some data are noisy, so fitting them makes no sense.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Doing so can produce a lot of spurious wiggles, which may cause overfitting.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C145D83-2C62-4A65-A82A-9387D47E3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3" t="51838" r="66529" b="18312"/>
          <a:stretch/>
        </p:blipFill>
        <p:spPr>
          <a:xfrm>
            <a:off x="2763448" y="3429000"/>
            <a:ext cx="3617103" cy="2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2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25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036E093-4127-4B6B-AA73-983132802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08" t="20723" r="66529" b="17623"/>
          <a:stretch/>
        </p:blipFill>
        <p:spPr>
          <a:xfrm>
            <a:off x="2073601" y="2243140"/>
            <a:ext cx="5042517" cy="37108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E690BFB-93CD-4A1D-BF34-2D570C8949CF}"/>
              </a:ext>
            </a:extLst>
          </p:cNvPr>
          <p:cNvSpPr/>
          <p:nvPr/>
        </p:nvSpPr>
        <p:spPr>
          <a:xfrm>
            <a:off x="7406241" y="4966751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overfitting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72E8E2-1A5D-401D-AC90-F936B8A765F5}"/>
              </a:ext>
            </a:extLst>
          </p:cNvPr>
          <p:cNvSpPr/>
          <p:nvPr/>
        </p:nvSpPr>
        <p:spPr>
          <a:xfrm>
            <a:off x="822960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4EFD094-ACC0-49BD-BF01-4D959FA58B94}"/>
              </a:ext>
            </a:extLst>
          </p:cNvPr>
          <p:cNvSpPr/>
          <p:nvPr/>
        </p:nvSpPr>
        <p:spPr>
          <a:xfrm>
            <a:off x="7297235" y="2890390"/>
            <a:ext cx="106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underfitting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9B3FE9C-CF6D-4630-8CA3-543A1B968BCD}"/>
              </a:ext>
            </a:extLst>
          </p:cNvPr>
          <p:cNvSpPr/>
          <p:nvPr/>
        </p:nvSpPr>
        <p:spPr>
          <a:xfrm>
            <a:off x="1089058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M=0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ECBF2D-1552-4A35-94F9-4DB995AED0ED}"/>
              </a:ext>
            </a:extLst>
          </p:cNvPr>
          <p:cNvSpPr/>
          <p:nvPr/>
        </p:nvSpPr>
        <p:spPr>
          <a:xfrm>
            <a:off x="7617836" y="3275111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M=1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1D06C69-50B4-469C-B25E-C4B3FBAA80E3}"/>
              </a:ext>
            </a:extLst>
          </p:cNvPr>
          <p:cNvSpPr/>
          <p:nvPr/>
        </p:nvSpPr>
        <p:spPr>
          <a:xfrm>
            <a:off x="7563334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M=9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EF81360-489C-412B-8A44-E77C9996AE4F}"/>
              </a:ext>
            </a:extLst>
          </p:cNvPr>
          <p:cNvSpPr/>
          <p:nvPr/>
        </p:nvSpPr>
        <p:spPr>
          <a:xfrm>
            <a:off x="889474" y="4966751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plausible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E54A5A94-2139-4294-A17F-E0ADA01FD51C}"/>
              </a:ext>
            </a:extLst>
          </p:cNvPr>
          <p:cNvSpPr/>
          <p:nvPr/>
        </p:nvSpPr>
        <p:spPr>
          <a:xfrm>
            <a:off x="1046567" y="5351078"/>
            <a:ext cx="5373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M=3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98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 can we quantify the amount of underfitting and overfitting?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How can we get just the right amount?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/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800" i="1"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r>
                  <a:rPr lang="en-US" altLang="zh-TW" sz="2000" dirty="0"/>
                  <a:t>Adjust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to get different results.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A5A0926-82FB-401D-B41B-DF9FAD00B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391134"/>
                <a:ext cx="7929478" cy="51328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8AE6FD3D-0211-4EC8-BE15-EE689E58E6B2}"/>
              </a:ext>
            </a:extLst>
          </p:cNvPr>
          <p:cNvSpPr/>
          <p:nvPr/>
        </p:nvSpPr>
        <p:spPr>
          <a:xfrm>
            <a:off x="4337407" y="3617295"/>
            <a:ext cx="514905" cy="10209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左大括弧 9">
            <a:extLst>
              <a:ext uri="{FF2B5EF4-FFF2-40B4-BE49-F238E27FC236}">
                <a16:creationId xmlns:a16="http://schemas.microsoft.com/office/drawing/2014/main" id="{4FE3FF95-A20F-4DCF-800B-DA93422C6052}"/>
              </a:ext>
            </a:extLst>
          </p:cNvPr>
          <p:cNvSpPr/>
          <p:nvPr/>
        </p:nvSpPr>
        <p:spPr>
          <a:xfrm>
            <a:off x="906702" y="4707145"/>
            <a:ext cx="195309" cy="94991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/>
              <p:nvPr/>
            </p:nvSpPr>
            <p:spPr>
              <a:xfrm>
                <a:off x="1248130" y="4130577"/>
                <a:ext cx="8568928" cy="2183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3790ABF3-BE10-4F5A-9C9F-E53E149E5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30" y="4130577"/>
                <a:ext cx="8568928" cy="21834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7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27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1945124"/>
                <a:ext cx="811419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Now we vary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000" i="1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TW" sz="2000" dirty="0"/>
                  <a:t>, we can typically obtain a curve as below: 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1945124"/>
                <a:ext cx="8114191" cy="496996"/>
              </a:xfrm>
              <a:prstGeom prst="rect">
                <a:avLst/>
              </a:prstGeom>
              <a:blipFill>
                <a:blip r:embed="rId3"/>
                <a:stretch>
                  <a:fillRect l="-826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AB8C0E63-0B14-44DB-A91A-558592975B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521" t="25409" r="34559" b="30267"/>
          <a:stretch/>
        </p:blipFill>
        <p:spPr>
          <a:xfrm>
            <a:off x="2405359" y="2506271"/>
            <a:ext cx="4723897" cy="3372804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25B7986E-D5DB-43B1-8D40-61D51C47CBEA}"/>
              </a:ext>
            </a:extLst>
          </p:cNvPr>
          <p:cNvCxnSpPr/>
          <p:nvPr/>
        </p:nvCxnSpPr>
        <p:spPr>
          <a:xfrm>
            <a:off x="2610853" y="6075947"/>
            <a:ext cx="4518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80095E-E4F0-4335-B36E-3D04E7AED0C2}"/>
                  </a:ext>
                </a:extLst>
              </p:cNvPr>
              <p:cNvSpPr/>
              <p:nvPr/>
            </p:nvSpPr>
            <p:spPr>
              <a:xfrm>
                <a:off x="2152074" y="5814337"/>
                <a:ext cx="458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oMath>
                  </m:oMathPara>
                </a14:m>
                <a:endParaRPr lang="zh-TW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9480095E-E4F0-4335-B36E-3D04E7AED0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074" y="5814337"/>
                <a:ext cx="45877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>
            <a:extLst>
              <a:ext uri="{FF2B5EF4-FFF2-40B4-BE49-F238E27FC236}">
                <a16:creationId xmlns:a16="http://schemas.microsoft.com/office/drawing/2014/main" id="{F6BFD7F4-DA93-4EF6-84B8-47B0AF46F035}"/>
              </a:ext>
            </a:extLst>
          </p:cNvPr>
          <p:cNvSpPr/>
          <p:nvPr/>
        </p:nvSpPr>
        <p:spPr>
          <a:xfrm>
            <a:off x="7153151" y="5874497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lesser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Validation Set:</a:t>
            </a:r>
          </a:p>
          <a:p>
            <a:pPr>
              <a:lnSpc>
                <a:spcPct val="150000"/>
              </a:lnSpc>
            </a:pPr>
            <a:r>
              <a:rPr lang="en-US" altLang="zh-TW" sz="2000" dirty="0"/>
              <a:t>We save some data in a validation set in order to see if the function we compute is overfitting or underfitting.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822960" y="4121393"/>
            <a:ext cx="2760956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1861838" y="5479119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data</a:t>
            </a:r>
            <a:endParaRPr lang="zh-TW" altLang="en-US" sz="32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2853415" y="3971150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315E510F-BA96-489D-AC25-CDCF66480633}"/>
              </a:ext>
            </a:extLst>
          </p:cNvPr>
          <p:cNvSpPr/>
          <p:nvPr/>
        </p:nvSpPr>
        <p:spPr>
          <a:xfrm>
            <a:off x="4836184" y="4115877"/>
            <a:ext cx="2030451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3C9A86-D2E6-4542-A42A-00ECEC9AC7FC}"/>
              </a:ext>
            </a:extLst>
          </p:cNvPr>
          <p:cNvSpPr/>
          <p:nvPr/>
        </p:nvSpPr>
        <p:spPr>
          <a:xfrm>
            <a:off x="7703282" y="4115877"/>
            <a:ext cx="730505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1A890AA5-21F0-4ED9-AB7B-990931BB1B63}"/>
              </a:ext>
            </a:extLst>
          </p:cNvPr>
          <p:cNvSpPr/>
          <p:nvPr/>
        </p:nvSpPr>
        <p:spPr>
          <a:xfrm>
            <a:off x="3803327" y="4598699"/>
            <a:ext cx="722762" cy="2713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58D88C32-4939-4E11-9D56-E47AB6475CB3}"/>
              </a:ext>
            </a:extLst>
          </p:cNvPr>
          <p:cNvSpPr txBox="1"/>
          <p:nvPr/>
        </p:nvSpPr>
        <p:spPr>
          <a:xfrm>
            <a:off x="5089021" y="5482557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Training set</a:t>
            </a:r>
            <a:endParaRPr lang="zh-TW" altLang="en-US" sz="2000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76A70661-92D3-4D92-A307-10DF09F1C89F}"/>
              </a:ext>
            </a:extLst>
          </p:cNvPr>
          <p:cNvSpPr txBox="1"/>
          <p:nvPr/>
        </p:nvSpPr>
        <p:spPr>
          <a:xfrm>
            <a:off x="7280045" y="5479119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/>
              <a:t>Validation set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043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4.1.2 Overfitting and underfitting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29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531441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Cross validation: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Split the data into </a:t>
            </a:r>
            <a:r>
              <a:rPr lang="en-US" altLang="zh-TW" sz="2000" i="1" dirty="0"/>
              <a:t>K</a:t>
            </a:r>
            <a:r>
              <a:rPr lang="en-US" altLang="zh-TW" sz="2000" dirty="0"/>
              <a:t> folds.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We train for </a:t>
            </a:r>
            <a:r>
              <a:rPr lang="en-US" altLang="zh-TW" sz="2000" i="1" dirty="0"/>
              <a:t>K</a:t>
            </a:r>
            <a:r>
              <a:rPr lang="en-US" altLang="zh-TW" sz="2000" dirty="0"/>
              <a:t> runs, with different folds to be validation set.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Estimate the best result by averaging over all </a:t>
            </a:r>
            <a:r>
              <a:rPr lang="en-US" altLang="zh-TW" sz="2000" i="1" dirty="0"/>
              <a:t>K</a:t>
            </a:r>
            <a:r>
              <a:rPr lang="en-US" altLang="zh-TW" sz="2000" dirty="0"/>
              <a:t> training runs’ result.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F9E0A6-983C-46B4-9686-2F0053D2D7AF}"/>
              </a:ext>
            </a:extLst>
          </p:cNvPr>
          <p:cNvSpPr/>
          <p:nvPr/>
        </p:nvSpPr>
        <p:spPr>
          <a:xfrm>
            <a:off x="2989112" y="4325578"/>
            <a:ext cx="2470653" cy="129950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28C6BDF-487D-4B38-8765-C0FCEF047465}"/>
              </a:ext>
            </a:extLst>
          </p:cNvPr>
          <p:cNvSpPr txBox="1"/>
          <p:nvPr/>
        </p:nvSpPr>
        <p:spPr>
          <a:xfrm>
            <a:off x="3290101" y="59436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1</a:t>
            </a:r>
            <a:endParaRPr lang="zh-TW" altLang="en-US" sz="2400" dirty="0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DFB70F2-5403-4B20-B801-845E72418C9F}"/>
              </a:ext>
            </a:extLst>
          </p:cNvPr>
          <p:cNvCxnSpPr/>
          <p:nvPr/>
        </p:nvCxnSpPr>
        <p:spPr>
          <a:xfrm>
            <a:off x="3439341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DBD9022-F2BC-4698-B328-F94F1B65D640}"/>
              </a:ext>
            </a:extLst>
          </p:cNvPr>
          <p:cNvCxnSpPr/>
          <p:nvPr/>
        </p:nvCxnSpPr>
        <p:spPr>
          <a:xfrm>
            <a:off x="3840316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96387D54-9A21-49E2-A43E-6238035B94C1}"/>
              </a:ext>
            </a:extLst>
          </p:cNvPr>
          <p:cNvCxnSpPr/>
          <p:nvPr/>
        </p:nvCxnSpPr>
        <p:spPr>
          <a:xfrm>
            <a:off x="4728083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92982F25-7387-4D5B-AEAC-D8769095CFEA}"/>
              </a:ext>
            </a:extLst>
          </p:cNvPr>
          <p:cNvCxnSpPr/>
          <p:nvPr/>
        </p:nvCxnSpPr>
        <p:spPr>
          <a:xfrm>
            <a:off x="5129058" y="4206937"/>
            <a:ext cx="0" cy="173450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30D3BBA-1CA7-45EF-BE5E-5599DFFC1506}"/>
              </a:ext>
            </a:extLst>
          </p:cNvPr>
          <p:cNvSpPr txBox="1"/>
          <p:nvPr/>
        </p:nvSpPr>
        <p:spPr>
          <a:xfrm>
            <a:off x="4063627" y="473848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…</a:t>
            </a:r>
            <a:endParaRPr lang="zh-TW" altLang="en-US" sz="32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CCB13F6-2D87-4203-8700-796CB48F6629}"/>
              </a:ext>
            </a:extLst>
          </p:cNvPr>
          <p:cNvSpPr txBox="1"/>
          <p:nvPr/>
        </p:nvSpPr>
        <p:spPr>
          <a:xfrm>
            <a:off x="3691075" y="594575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/>
              <a:t>2</a:t>
            </a:r>
            <a:endParaRPr lang="zh-TW" altLang="en-US" sz="24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7B42248-05F5-4051-BA45-13353AED9772}"/>
              </a:ext>
            </a:extLst>
          </p:cNvPr>
          <p:cNvSpPr txBox="1"/>
          <p:nvPr/>
        </p:nvSpPr>
        <p:spPr>
          <a:xfrm>
            <a:off x="4499583" y="5919361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r>
              <a:rPr lang="en-US" altLang="zh-TW" sz="1600" dirty="0"/>
              <a:t>-1</a:t>
            </a:r>
            <a:endParaRPr lang="zh-TW" altLang="en-US" sz="2400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4BF91924-7118-4063-B1C4-3E5D12102427}"/>
              </a:ext>
            </a:extLst>
          </p:cNvPr>
          <p:cNvSpPr txBox="1"/>
          <p:nvPr/>
        </p:nvSpPr>
        <p:spPr>
          <a:xfrm>
            <a:off x="4980368" y="591936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i="1" dirty="0"/>
              <a:t>K</a:t>
            </a:r>
            <a:endParaRPr lang="zh-TW" altLang="en-US" sz="2400" i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7F3B43E-F556-4675-8757-C87888EA8B10}"/>
              </a:ext>
            </a:extLst>
          </p:cNvPr>
          <p:cNvSpPr/>
          <p:nvPr/>
        </p:nvSpPr>
        <p:spPr>
          <a:xfrm>
            <a:off x="5759054" y="5719306"/>
            <a:ext cx="2191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/>
              <a:t>(</a:t>
            </a:r>
            <a:r>
              <a:rPr lang="en-US" altLang="zh-TW" sz="1800" i="1" dirty="0"/>
              <a:t>K</a:t>
            </a:r>
            <a:r>
              <a:rPr lang="en-US" altLang="zh-TW" sz="1800" dirty="0"/>
              <a:t>=5 is often used.)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642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57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Radial basis functions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Overfitting and underfitting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4.1.3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Robust data fitting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30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510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31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935707" y="5196824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5196824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751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1FC9EF-9FA3-4CD0-ACF6-F23A50CDF6C1}"/>
                  </a:ext>
                </a:extLst>
              </p:cNvPr>
              <p:cNvSpPr/>
              <p:nvPr/>
            </p:nvSpPr>
            <p:spPr>
              <a:xfrm>
                <a:off x="935707" y="1911012"/>
                <a:ext cx="3497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D1FC9EF-9FA3-4CD0-ACF6-F23A50CDF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1911012"/>
                <a:ext cx="349717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大括弧 11">
            <a:extLst>
              <a:ext uri="{FF2B5EF4-FFF2-40B4-BE49-F238E27FC236}">
                <a16:creationId xmlns:a16="http://schemas.microsoft.com/office/drawing/2014/main" id="{0E5ECB9A-9C73-41E2-B00B-F9387EF7D416}"/>
              </a:ext>
            </a:extLst>
          </p:cNvPr>
          <p:cNvSpPr/>
          <p:nvPr/>
        </p:nvSpPr>
        <p:spPr>
          <a:xfrm>
            <a:off x="822960" y="3131989"/>
            <a:ext cx="230820" cy="139987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C31C16-5702-4E9E-A391-200F0F21D559}"/>
                  </a:ext>
                </a:extLst>
              </p:cNvPr>
              <p:cNvSpPr/>
              <p:nvPr/>
            </p:nvSpPr>
            <p:spPr>
              <a:xfrm>
                <a:off x="1053780" y="2414347"/>
                <a:ext cx="4409220" cy="2333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∅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 panose="02040503050406030204" pitchFamily="18" charset="0"/>
                                        </a:rPr>
                                        <m:t>ǁ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</m:oMath>
                  </m:oMathPara>
                </a14:m>
                <a:endParaRPr lang="en-US" altLang="zh-TW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FC31C16-5702-4E9E-A391-200F0F21D5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780" y="2414347"/>
                <a:ext cx="4409220" cy="2333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320552-A638-4E3F-9C88-B8F0C3A3B5F5}"/>
                  </a:ext>
                </a:extLst>
              </p:cNvPr>
              <p:cNvSpPr/>
              <p:nvPr/>
            </p:nvSpPr>
            <p:spPr>
              <a:xfrm>
                <a:off x="935707" y="5664880"/>
                <a:ext cx="356296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sz="2800" i="1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3320552-A638-4E3F-9C88-B8F0C3A3B5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707" y="5664880"/>
                <a:ext cx="356296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FF9F4A6E-B5D4-4AC7-B81F-0EA1C936FE37}"/>
              </a:ext>
            </a:extLst>
          </p:cNvPr>
          <p:cNvSpPr/>
          <p:nvPr/>
        </p:nvSpPr>
        <p:spPr>
          <a:xfrm>
            <a:off x="5638303" y="4889047"/>
            <a:ext cx="12362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dk1"/>
              </a:buClr>
              <a:buSzPts val="1200"/>
              <a:buFont typeface="Calibri"/>
              <a:buNone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Residual Error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32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dirty="0"/>
                  <a:t>Penalty function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r>
                          <a:rPr lang="zh-TW" altLang="el-GR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(ǁ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ǁ)</m:t>
                        </m:r>
                      </m:e>
                    </m:nary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with</m:t>
                    </m:r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406843"/>
              </a:xfrm>
              <a:prstGeom prst="rect">
                <a:avLst/>
              </a:prstGeom>
              <a:blipFill>
                <a:blip r:embed="rId3"/>
                <a:stretch>
                  <a:fillRect l="-826" t="-119403" b="-1791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52469" b="22427"/>
          <a:stretch/>
        </p:blipFill>
        <p:spPr>
          <a:xfrm>
            <a:off x="6048259" y="2796643"/>
            <a:ext cx="3076683" cy="33818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EB5456E-6C53-447E-A915-729A6D1EA2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65" t="49035" r="24518" b="31672"/>
          <a:stretch/>
        </p:blipFill>
        <p:spPr>
          <a:xfrm>
            <a:off x="4831719" y="4701701"/>
            <a:ext cx="1275819" cy="14548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/>
              <p:nvPr/>
            </p:nvSpPr>
            <p:spPr>
              <a:xfrm>
                <a:off x="761175" y="2936618"/>
                <a:ext cx="406803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controls the range of residual values</a:t>
                </a:r>
              </a:p>
              <a:p>
                <a:r>
                  <a:rPr lang="en-US" altLang="zh-TW" sz="1800" dirty="0"/>
                  <a:t>corresponds to inliers</a:t>
                </a:r>
                <a:endParaRPr lang="zh-TW" altLang="en-US" sz="1800" dirty="0"/>
              </a:p>
            </p:txBody>
          </p:sp>
        </mc:Choice>
        <mc:Fallback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08D990B-A734-4FB7-A474-7B32ABF0DA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5" y="2936618"/>
                <a:ext cx="4068037" cy="646331"/>
              </a:xfrm>
              <a:prstGeom prst="rect">
                <a:avLst/>
              </a:prstGeom>
              <a:blipFill>
                <a:blip r:embed="rId5"/>
                <a:stretch>
                  <a:fillRect l="-1558" t="-5769" r="-312" b="-1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/>
              <p:nvPr/>
            </p:nvSpPr>
            <p:spPr>
              <a:xfrm>
                <a:off x="761176" y="3715840"/>
                <a:ext cx="528457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8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kumimoji="1" lang="en-US" altLang="zh-TW" sz="1800" dirty="0"/>
                  <a:t>controls how drastically outlier residuals are </a:t>
                </a:r>
                <a:r>
                  <a:rPr kumimoji="1" lang="en-US" altLang="zh-TW" sz="1800" dirty="0" err="1"/>
                  <a:t>downweighted</a:t>
                </a:r>
                <a:r>
                  <a:rPr kumimoji="1" lang="en-US" altLang="zh-TW" sz="1800" dirty="0"/>
                  <a:t>, </a:t>
                </a:r>
                <a:r>
                  <a:rPr lang="en-US" altLang="zh-TW" sz="1800" dirty="0"/>
                  <a:t>was often determined based on the expected shape of the outlier distribution.</a:t>
                </a:r>
                <a:endParaRPr lang="zh-TW" altLang="en-US" sz="1800" dirty="0"/>
              </a:p>
            </p:txBody>
          </p:sp>
        </mc:Choice>
        <mc:Fallback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9E48E-DB78-4AA7-A8FB-69DEB90D6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76" y="3715840"/>
                <a:ext cx="5284578" cy="923330"/>
              </a:xfrm>
              <a:prstGeom prst="rect">
                <a:avLst/>
              </a:prstGeom>
              <a:blipFill>
                <a:blip r:embed="rId6"/>
                <a:stretch>
                  <a:fillRect l="-1199" t="-2703" b="-94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BA959176-0640-2522-00DC-AA5723D37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223" y="5461092"/>
            <a:ext cx="4504575" cy="7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4.1.3 Robust data fitting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33</a:t>
            </a:fld>
            <a:endParaRPr lang="uk-UA" sz="120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/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Robust loss function </a:t>
                </a:r>
                <a14:m>
                  <m:oMath xmlns:m="http://schemas.openxmlformats.org/officeDocument/2006/math">
                    <m:r>
                      <a:rPr lang="zh-TW" altLang="el-GR" sz="200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 )</m:t>
                    </m:r>
                  </m:oMath>
                </a14:m>
                <a:endParaRPr lang="en-US" altLang="zh-TW" sz="2000" b="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Lower weights to larger error, which are more likely to be outlier.</a:t>
                </a:r>
                <a:endParaRPr lang="zh-TW" altLang="en-US" sz="2000" dirty="0"/>
              </a:p>
              <a:p>
                <a:pPr>
                  <a:lnSpc>
                    <a:spcPct val="150000"/>
                  </a:lnSpc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79295624-6F50-4419-B293-4AFEA221E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3" y="2233887"/>
                <a:ext cx="8114191" cy="1420325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33EFF3B1-7C7D-4A42-A712-15D13F8E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00" t="18889" r="21165" b="22427"/>
          <a:stretch/>
        </p:blipFill>
        <p:spPr>
          <a:xfrm>
            <a:off x="2601157" y="3236925"/>
            <a:ext cx="5628444" cy="30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34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93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The methods in the previous section provide reasonable solutions, but: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B4D9761-8F7A-4397-B38B-5E3E458AF098}"/>
              </a:ext>
            </a:extLst>
          </p:cNvPr>
          <p:cNvSpPr txBox="1"/>
          <p:nvPr/>
        </p:nvSpPr>
        <p:spPr>
          <a:xfrm>
            <a:off x="710214" y="3351796"/>
            <a:ext cx="7048870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Cannot directly quantify and hence optimize the amount of</a:t>
            </a:r>
            <a:r>
              <a:rPr lang="en-US" altLang="zh-TW" sz="2000" b="1" dirty="0"/>
              <a:t> </a:t>
            </a:r>
            <a:r>
              <a:rPr lang="en-US" altLang="zh-TW" sz="2000" b="1" dirty="0">
                <a:solidFill>
                  <a:srgbClr val="FF0000"/>
                </a:solidFill>
              </a:rPr>
              <a:t>smoothness</a:t>
            </a:r>
            <a:r>
              <a:rPr lang="en-US" altLang="zh-TW" sz="2000" b="1" dirty="0"/>
              <a:t> </a:t>
            </a:r>
            <a:r>
              <a:rPr lang="en-US" altLang="zh-TW" sz="2000" dirty="0"/>
              <a:t>in the solution.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No local control over where the solution should be </a:t>
            </a:r>
            <a:r>
              <a:rPr lang="en-US" altLang="zh-TW" sz="2000" b="1" dirty="0">
                <a:solidFill>
                  <a:srgbClr val="FF0000"/>
                </a:solidFill>
              </a:rPr>
              <a:t>discontinuous</a:t>
            </a:r>
            <a:r>
              <a:rPr lang="en-US" altLang="zh-TW" sz="2000" dirty="0"/>
              <a:t>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901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/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1-dimensional functions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B4D9761-8F7A-4397-B38B-5E3E458AF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104816"/>
                <a:ext cx="3769573" cy="496996"/>
              </a:xfrm>
              <a:prstGeom prst="rect">
                <a:avLst/>
              </a:prstGeom>
              <a:blipFill>
                <a:blip r:embed="rId3"/>
                <a:stretch>
                  <a:fillRect l="-1780" b="-207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713" y="2584375"/>
                <a:ext cx="2127206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箭號: 向右 4">
            <a:extLst>
              <a:ext uri="{FF2B5EF4-FFF2-40B4-BE49-F238E27FC236}">
                <a16:creationId xmlns:a16="http://schemas.microsoft.com/office/drawing/2014/main" id="{CF3FD552-8E72-4CE0-8238-D4823CBBB07C}"/>
              </a:ext>
            </a:extLst>
          </p:cNvPr>
          <p:cNvSpPr/>
          <p:nvPr/>
        </p:nvSpPr>
        <p:spPr>
          <a:xfrm>
            <a:off x="4421079" y="3342594"/>
            <a:ext cx="621437" cy="172812"/>
          </a:xfrm>
          <a:prstGeom prst="rightArrow">
            <a:avLst/>
          </a:prstGeom>
          <a:solidFill>
            <a:schemeClr val="tx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>
            <a:extLst>
              <a:ext uri="{FF2B5EF4-FFF2-40B4-BE49-F238E27FC236}">
                <a16:creationId xmlns:a16="http://schemas.microsoft.com/office/drawing/2014/main" id="{290BA245-5F3F-41BC-9BB0-A2EB62B6D134}"/>
              </a:ext>
            </a:extLst>
          </p:cNvPr>
          <p:cNvSpPr/>
          <p:nvPr/>
        </p:nvSpPr>
        <p:spPr>
          <a:xfrm>
            <a:off x="5303405" y="2991407"/>
            <a:ext cx="195308" cy="87518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Such functions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often called variational methods,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 because they measure the variation (non-smoothness) in a function.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811557"/>
                <a:ext cx="7972054" cy="958660"/>
              </a:xfrm>
              <a:prstGeom prst="rect">
                <a:avLst/>
              </a:prstGeom>
              <a:blipFill>
                <a:blip r:embed="rId5"/>
                <a:stretch>
                  <a:fillRect l="-842" r="-77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5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37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917717"/>
                <a:ext cx="7353375" cy="17070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4811557"/>
            <a:ext cx="7949612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However, these smoothness functions cannot provide discontinuities.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4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Variational methods in 2-dimensions: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{[1−</m:t>
                          </m:r>
                          <m:r>
                            <a:rPr lang="zh-TW" alt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)][</m:t>
                          </m:r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+2∗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]}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𝑑𝑥𝑑𝑦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3357495"/>
                <a:ext cx="7353375" cy="1237839"/>
              </a:xfrm>
              <a:prstGeom prst="rect">
                <a:avLst/>
              </a:prstGeom>
              <a:blipFill>
                <a:blip r:embed="rId3"/>
                <a:stretch>
                  <a:fillRect b="-2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/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𝑐𝑐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AE6D13E3-CD94-4949-9F9E-21BA14D9B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295" y="2883826"/>
                <a:ext cx="99854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/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the continuity of the surface</a:t>
                </a:r>
              </a:p>
              <a:p>
                <a14:m>
                  <m:oMath xmlns:m="http://schemas.openxmlformats.org/officeDocument/2006/math">
                    <m:r>
                      <a:rPr lang="zh-TW" altLang="en-US" sz="2000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controls how flat the surface wants to be.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10880CF3-D987-4628-84A3-67CE27A49D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5068861"/>
                <a:ext cx="6438557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0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39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137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/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For scattered data interpolation, the data penalty measures the distance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1800" dirty="0"/>
                  <a:t>Between the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TW" sz="1800" dirty="0"/>
                  <a:t> and a set of data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dirty="0"/>
                  <a:t> 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DC5EEE19-A5B4-4F70-9F06-C9ED06469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3575395"/>
                <a:ext cx="7532831" cy="872034"/>
              </a:xfrm>
              <a:prstGeom prst="rect">
                <a:avLst/>
              </a:prstGeom>
              <a:blipFill>
                <a:blip r:embed="rId5"/>
                <a:stretch>
                  <a:fillRect l="-729" b="-10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50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/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2000" b="0" dirty="0"/>
                  <a:t>Produce a function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2000" b="0" dirty="0"/>
                  <a:t>, such that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0E83A-9B9C-40BF-B10B-A6D5C05D1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3507226"/>
                <a:ext cx="4829592" cy="307777"/>
              </a:xfrm>
              <a:prstGeom prst="rect">
                <a:avLst/>
              </a:prstGeom>
              <a:blipFill>
                <a:blip r:embed="rId4"/>
                <a:stretch>
                  <a:fillRect l="-3157" t="-23529" r="-253" b="-509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/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b="0" dirty="0"/>
                  <a:t>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7A46444A-CD9B-44C7-899E-6AC6EF99E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2147780"/>
                <a:ext cx="3082447" cy="958660"/>
              </a:xfrm>
              <a:prstGeom prst="rect">
                <a:avLst/>
              </a:prstGeom>
              <a:blipFill>
                <a:blip r:embed="rId5"/>
                <a:stretch>
                  <a:fillRect l="-21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In addition to the smoothness term, variational problems also require a data penalty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000" dirty="0"/>
                  <a:t>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33887"/>
                <a:ext cx="7048870" cy="958660"/>
              </a:xfrm>
              <a:prstGeom prst="rect">
                <a:avLst/>
              </a:prstGeom>
              <a:blipFill>
                <a:blip r:embed="rId3"/>
                <a:stretch>
                  <a:fillRect l="-952" r="-1471" b="-101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 ]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82" y="4785269"/>
                <a:ext cx="8469294" cy="1061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DC5EEE19-A5B4-4F70-9F06-C9ED06469D1E}"/>
              </a:ext>
            </a:extLst>
          </p:cNvPr>
          <p:cNvSpPr/>
          <p:nvPr/>
        </p:nvSpPr>
        <p:spPr>
          <a:xfrm>
            <a:off x="710214" y="3575395"/>
            <a:ext cx="5327099" cy="872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800" dirty="0"/>
              <a:t>For a problem like noise removal,</a:t>
            </a:r>
          </a:p>
          <a:p>
            <a:pPr>
              <a:lnSpc>
                <a:spcPct val="150000"/>
              </a:lnSpc>
            </a:pPr>
            <a:r>
              <a:rPr lang="en-US" altLang="zh-TW" sz="1800" dirty="0"/>
              <a:t>a continuous version of this measure can be used,</a:t>
            </a:r>
          </a:p>
        </p:txBody>
      </p:sp>
    </p:spTree>
    <p:extLst>
      <p:ext uri="{BB962C8B-B14F-4D97-AF65-F5344CB8AC3E}">
        <p14:creationId xmlns:p14="http://schemas.microsoft.com/office/powerpoint/2010/main" val="36239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A029D07-D92E-4B9B-9BA9-F4AD4AA1653E}"/>
              </a:ext>
            </a:extLst>
          </p:cNvPr>
          <p:cNvSpPr txBox="1"/>
          <p:nvPr/>
        </p:nvSpPr>
        <p:spPr>
          <a:xfrm>
            <a:off x="710214" y="2233887"/>
            <a:ext cx="704887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Finally, we get a global energy that can be minimized, the two energy penalties are usually added together,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/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smoothness penalty.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/>
                  <a:t> or some weighted blend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𝐶𝐶</m:t>
                        </m:r>
                      </m:sub>
                    </m:sSub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18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1800" i="1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zh-TW" altLang="en-US" sz="1800" dirty="0"/>
                  <a:t> </a:t>
                </a:r>
                <a:r>
                  <a:rPr lang="en-US" altLang="zh-TW" sz="1800" dirty="0"/>
                  <a:t>is the regularization parameter, which controls the smoothness of the solution.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11E3832-5851-458C-A77C-739D289F0E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062681"/>
                <a:ext cx="8214508" cy="1287532"/>
              </a:xfrm>
              <a:prstGeom prst="rect">
                <a:avLst/>
              </a:prstGeom>
              <a:blipFill>
                <a:blip r:embed="rId3"/>
                <a:stretch>
                  <a:fillRect r="-1336" b="-66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/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Ɛ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EB2FBD5F-4396-460B-B0B5-13846CA802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37" y="3427559"/>
                <a:ext cx="168642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7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91E9A-500A-4DBD-BA1A-48ECB8B4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Exercise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D14E47-6CA7-4C4A-88D0-205656D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109A9A-38DB-4B8F-9BE5-A03943E6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42</a:t>
            </a:fld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/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Given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000" dirty="0"/>
                  <a:t>, Calculate the variation (non-smoothness) in [0, 2] and [-1, 1]. Which interval have greater variation?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blipFill>
                <a:blip r:embed="rId2"/>
                <a:stretch>
                  <a:fillRect l="-864" r="-259" b="-8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/>
              <p:nvPr/>
            </p:nvSpPr>
            <p:spPr>
              <a:xfrm>
                <a:off x="801444" y="3038434"/>
                <a:ext cx="6013525" cy="221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/>
                  <a:t>Variation of [0, 2]:</a:t>
                </a:r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1800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TW" sz="1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TW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17.07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444" y="3038434"/>
                <a:ext cx="6013525" cy="2211118"/>
              </a:xfrm>
              <a:prstGeom prst="rect">
                <a:avLst/>
              </a:prstGeom>
              <a:blipFill>
                <a:blip r:embed="rId3"/>
                <a:stretch>
                  <a:fillRect l="-811" t="-1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0167CA9F-74EC-4244-A332-A0B81CB08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92" y="2993912"/>
            <a:ext cx="3295516" cy="231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0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691E9A-500A-4DBD-BA1A-48ECB8B4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>
                <a:solidFill>
                  <a:schemeClr val="tx1"/>
                </a:solidFill>
              </a:rPr>
              <a:t>Exercise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D14E47-6CA7-4C4A-88D0-205656DE5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zh-TW"/>
              <a:t>DC &amp; CV Lab. CSIE NTU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109A9A-38DB-4B8F-9BE5-A03943E6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43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1635A44-7E7C-43DE-816C-A4C5FC8B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92" y="2993912"/>
            <a:ext cx="3295516" cy="2316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/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Given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000" dirty="0"/>
                  <a:t>, Calculate the variation (non-smoothness) in [0, 2] and [-1, 1]. Which interval have greater variation?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7D30E2F4-24D9-46EC-96D0-E60AB5FA6F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1773940"/>
                <a:ext cx="7048870" cy="1151341"/>
              </a:xfrm>
              <a:prstGeom prst="rect">
                <a:avLst/>
              </a:prstGeom>
              <a:blipFill>
                <a:blip r:embed="rId3"/>
                <a:stretch>
                  <a:fillRect l="-864" r="-259" b="-8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/>
              <p:nvPr/>
            </p:nvSpPr>
            <p:spPr>
              <a:xfrm>
                <a:off x="801368" y="3044221"/>
                <a:ext cx="6013525" cy="2211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800" dirty="0"/>
                  <a:t>Variation of [-1, 1]:</a:t>
                </a:r>
                <a:endParaRPr lang="en-US" altLang="zh-TW" sz="18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b="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altLang="zh-TW" sz="1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TW" sz="1800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altLang="zh-TW" sz="1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TW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altLang="zh-TW" sz="18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altLang="zh-TW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Ɛ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altLang="zh-TW" sz="18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1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altLang="zh-TW" sz="1800" i="1" dirty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altLang="zh-TW" sz="1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TW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3.07</m:t>
                    </m:r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9D04147-1863-460E-91A9-9B71F648AE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" y="3044221"/>
                <a:ext cx="6013525" cy="2211118"/>
              </a:xfrm>
              <a:prstGeom prst="rect">
                <a:avLst/>
              </a:prstGeom>
              <a:blipFill>
                <a:blip r:embed="rId4"/>
                <a:stretch>
                  <a:fillRect l="-811" t="-1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E29997BE-07BB-4080-A7A1-A00C3C90E625}"/>
              </a:ext>
            </a:extLst>
          </p:cNvPr>
          <p:cNvSpPr/>
          <p:nvPr/>
        </p:nvSpPr>
        <p:spPr>
          <a:xfrm>
            <a:off x="1708501" y="5685244"/>
            <a:ext cx="6405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[0, 2]  has greater variation </a:t>
            </a:r>
            <a:r>
              <a:rPr lang="en-US" altLang="zh-TW" sz="2000" dirty="0">
                <a:sym typeface="Wingdings" panose="05000000000000000000" pitchFamily="2" charset="2"/>
              </a:rPr>
              <a:t> greater non-smoothness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49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44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285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optional smoothness weights.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 of horizontal and vertical weakness in the surface.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 exact elements they control depend on the problem itself.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715848" cy="1456617"/>
              </a:xfrm>
              <a:prstGeom prst="rect">
                <a:avLst/>
              </a:prstGeom>
              <a:blipFill>
                <a:blip r:embed="rId5"/>
                <a:stretch>
                  <a:fillRect l="-769" b="-66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53C08C9-B567-4D1D-B17A-8D14FACD5645}"/>
                  </a:ext>
                </a:extLst>
              </p:cNvPr>
              <p:cNvSpPr/>
              <p:nvPr/>
            </p:nvSpPr>
            <p:spPr>
              <a:xfrm>
                <a:off x="4082395" y="1922121"/>
                <a:ext cx="7353375" cy="738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16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53C08C9-B567-4D1D-B17A-8D14FACD56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95" y="1922121"/>
                <a:ext cx="7353375" cy="7382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41F8C49-47C7-4D7D-B55F-80D2C5DDD699}"/>
                  </a:ext>
                </a:extLst>
              </p:cNvPr>
              <p:cNvSpPr/>
              <p:nvPr/>
            </p:nvSpPr>
            <p:spPr>
              <a:xfrm>
                <a:off x="3372663" y="2483506"/>
                <a:ext cx="4724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41F8C49-47C7-4D7D-B55F-80D2C5DDD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663" y="2483506"/>
                <a:ext cx="472437" cy="4001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940A41FF-88C4-4499-91C9-825C70CA5729}"/>
              </a:ext>
            </a:extLst>
          </p:cNvPr>
          <p:cNvSpPr/>
          <p:nvPr/>
        </p:nvSpPr>
        <p:spPr>
          <a:xfrm>
            <a:off x="3372663" y="2908830"/>
            <a:ext cx="2167525" cy="29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4B95B-2086-4796-B6AB-6FD29847D1F7}"/>
                  </a:ext>
                </a:extLst>
              </p:cNvPr>
              <p:cNvSpPr/>
              <p:nvPr/>
            </p:nvSpPr>
            <p:spPr>
              <a:xfrm>
                <a:off x="3000083" y="3087359"/>
                <a:ext cx="48000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A754B95B-2086-4796-B6AB-6FD29847D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083" y="3087359"/>
                <a:ext cx="480003" cy="424283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3">
            <a:extLst>
              <a:ext uri="{FF2B5EF4-FFF2-40B4-BE49-F238E27FC236}">
                <a16:creationId xmlns:a16="http://schemas.microsoft.com/office/drawing/2014/main" id="{CF143108-9B93-49AA-B320-42DC9727F272}"/>
              </a:ext>
            </a:extLst>
          </p:cNvPr>
          <p:cNvSpPr/>
          <p:nvPr/>
        </p:nvSpPr>
        <p:spPr>
          <a:xfrm>
            <a:off x="3000083" y="3512683"/>
            <a:ext cx="2167525" cy="2934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1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3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46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A029D07-D92E-4B9B-9BA9-F4AD4AA16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3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765" y="2653564"/>
                <a:ext cx="5507767" cy="1212255"/>
              </a:xfrm>
              <a:prstGeom prst="rect">
                <a:avLst/>
              </a:prstGeom>
              <a:blipFill>
                <a:blip r:embed="rId4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gradient data constraints used by algorithms, such as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Photometric stereo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(13.1.1), Poisson blending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(8.4.4), etc.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are set to zero when just discretizing the conventional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first-order smoothness functional.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0" y="4222965"/>
                <a:ext cx="8389989" cy="1918282"/>
              </a:xfrm>
              <a:prstGeom prst="rect">
                <a:avLst/>
              </a:prstGeom>
              <a:blipFill>
                <a:blip r:embed="rId5"/>
                <a:stretch>
                  <a:fillRect l="-799" b="-50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5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734637" y="1711660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" y="1711660"/>
                <a:ext cx="10128774" cy="8740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4698122-BDA2-4145-B9A9-8F67C812527D}"/>
                  </a:ext>
                </a:extLst>
              </p:cNvPr>
              <p:cNvSpPr txBox="1"/>
              <p:nvPr/>
            </p:nvSpPr>
            <p:spPr>
              <a:xfrm>
                <a:off x="822959" y="2486427"/>
                <a:ext cx="7586403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4698122-BDA2-4145-B9A9-8F67C8125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486427"/>
                <a:ext cx="7586403" cy="1135888"/>
              </a:xfrm>
              <a:prstGeom prst="rect">
                <a:avLst/>
              </a:prstGeom>
              <a:blipFill>
                <a:blip r:embed="rId4"/>
                <a:stretch>
                  <a:fillRect l="-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FD04F3-EB66-4B33-A265-59FF302FD77F}"/>
                  </a:ext>
                </a:extLst>
              </p:cNvPr>
              <p:cNvSpPr/>
              <p:nvPr/>
            </p:nvSpPr>
            <p:spPr>
              <a:xfrm>
                <a:off x="650417" y="5118734"/>
                <a:ext cx="10128774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1AFD04F3-EB66-4B33-A265-59FF302FD7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5118734"/>
                <a:ext cx="10128774" cy="1212255"/>
              </a:xfrm>
              <a:prstGeom prst="rect">
                <a:avLst/>
              </a:prstGeom>
              <a:blipFill>
                <a:blip r:embed="rId5"/>
                <a:stretch>
                  <a:fillRect b="-25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85ACAC-F752-4AC0-AE49-B14B5174D2D7}"/>
                  </a:ext>
                </a:extLst>
              </p:cNvPr>
              <p:cNvSpPr/>
              <p:nvPr/>
            </p:nvSpPr>
            <p:spPr>
              <a:xfrm>
                <a:off x="626353" y="3663933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2285ACAC-F752-4AC0-AE49-B14B5174D2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53" y="3663933"/>
                <a:ext cx="6272807" cy="733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8ED9EC6-0FF6-4A45-9B0C-A66D68BB480D}"/>
                  </a:ext>
                </a:extLst>
              </p:cNvPr>
              <p:cNvSpPr/>
              <p:nvPr/>
            </p:nvSpPr>
            <p:spPr>
              <a:xfrm>
                <a:off x="626353" y="4388404"/>
                <a:ext cx="6280374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B8ED9EC6-0FF6-4A45-9B0C-A66D68BB48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53" y="4388404"/>
                <a:ext cx="6280374" cy="7436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4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size of the finite element grid. It is only important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if the energy is being discretized at a variety of resolutions.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833922" cy="958660"/>
              </a:xfrm>
              <a:prstGeom prst="rect">
                <a:avLst/>
              </a:prstGeom>
              <a:blipFill>
                <a:blip r:embed="rId4"/>
                <a:stretch>
                  <a:fillRect l="-892" b="-108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8743B33-21BF-43BE-97F6-4ABC67D7B805}"/>
                  </a:ext>
                </a:extLst>
              </p:cNvPr>
              <p:cNvSpPr/>
              <p:nvPr/>
            </p:nvSpPr>
            <p:spPr>
              <a:xfrm>
                <a:off x="3404936" y="2637729"/>
                <a:ext cx="58304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𝑥𝑥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08743B33-21BF-43BE-97F6-4ABC67D7B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936" y="2637729"/>
                <a:ext cx="583045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4F88A4FF-60C7-4606-A1B4-6BB2115FC2B7}"/>
              </a:ext>
            </a:extLst>
          </p:cNvPr>
          <p:cNvSpPr/>
          <p:nvPr/>
        </p:nvSpPr>
        <p:spPr>
          <a:xfrm>
            <a:off x="3404936" y="3063052"/>
            <a:ext cx="3729789" cy="3911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B5EE655-304F-4569-9817-A28BB1CF920D}"/>
              </a:ext>
            </a:extLst>
          </p:cNvPr>
          <p:cNvSpPr/>
          <p:nvPr/>
        </p:nvSpPr>
        <p:spPr>
          <a:xfrm>
            <a:off x="2369754" y="3696726"/>
            <a:ext cx="5389330" cy="30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D8222A2-E480-4316-B825-206F62D6B047}"/>
                  </a:ext>
                </a:extLst>
              </p:cNvPr>
              <p:cNvSpPr/>
              <p:nvPr/>
            </p:nvSpPr>
            <p:spPr>
              <a:xfrm>
                <a:off x="7176039" y="3282297"/>
                <a:ext cx="590611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D8222A2-E480-4316-B825-206F62D6B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039" y="3282297"/>
                <a:ext cx="590611" cy="424283"/>
              </a:xfrm>
              <a:prstGeom prst="rect">
                <a:avLst/>
              </a:prstGeom>
              <a:blipFill>
                <a:blip r:embed="rId7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08006BAF-8F6B-41F5-90E3-8862B175467D}"/>
              </a:ext>
            </a:extLst>
          </p:cNvPr>
          <p:cNvSpPr/>
          <p:nvPr/>
        </p:nvSpPr>
        <p:spPr>
          <a:xfrm>
            <a:off x="3127744" y="4034875"/>
            <a:ext cx="3670098" cy="3007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570B791-2FA8-4266-BD72-B73F4D117613}"/>
                  </a:ext>
                </a:extLst>
              </p:cNvPr>
              <p:cNvSpPr/>
              <p:nvPr/>
            </p:nvSpPr>
            <p:spPr>
              <a:xfrm>
                <a:off x="6295914" y="4262788"/>
                <a:ext cx="598625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3570B791-2FA8-4266-BD72-B73F4D1176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914" y="4262788"/>
                <a:ext cx="598625" cy="424283"/>
              </a:xfrm>
              <a:prstGeom prst="rect">
                <a:avLst/>
              </a:prstGeom>
              <a:blipFill>
                <a:blip r:embed="rId8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553466D-1CC7-40A6-9E2C-2B3401FD9261}"/>
                  </a:ext>
                </a:extLst>
              </p:cNvPr>
              <p:cNvSpPr/>
              <p:nvPr/>
            </p:nvSpPr>
            <p:spPr>
              <a:xfrm>
                <a:off x="4905204" y="1864067"/>
                <a:ext cx="4459041" cy="6574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+2∗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0553466D-1CC7-40A6-9E2C-2B3401FD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204" y="1864067"/>
                <a:ext cx="4459041" cy="6574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9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2" grpId="0"/>
      <p:bldP spid="13" grpId="0" animBg="1"/>
      <p:bldP spid="1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49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/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0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0D57475-3642-4767-ACE4-2A1D7C56FD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568448"/>
                <a:ext cx="7481514" cy="1827808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are crease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000" dirty="0"/>
                  <a:t>They control the locations of creases in the surface.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03" y="4541504"/>
                <a:ext cx="6035627" cy="994952"/>
              </a:xfrm>
              <a:prstGeom prst="rect">
                <a:avLst/>
              </a:prstGeom>
              <a:blipFill>
                <a:blip r:embed="rId4"/>
                <a:stretch>
                  <a:fillRect l="-1010" r="-303" b="-10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TW" alt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461665"/>
              </a:xfrm>
              <a:prstGeom prst="rect">
                <a:avLst/>
              </a:prstGeom>
              <a:blipFill>
                <a:blip r:embed="rId5"/>
                <a:stretch>
                  <a:fillRect l="-260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80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</a:t>
            </a:fld>
            <a:endParaRPr lang="uk-UA" sz="1200">
              <a:latin typeface="+mj-lt"/>
              <a:ea typeface="+mj-ea"/>
            </a:endParaRPr>
          </a:p>
        </p:txBody>
      </p:sp>
      <p:pic>
        <p:nvPicPr>
          <p:cNvPr id="1028" name="Picture 4" descr="interpolation of scattered data.png">
            <a:extLst>
              <a:ext uri="{FF2B5EF4-FFF2-40B4-BE49-F238E27FC236}">
                <a16:creationId xmlns:a16="http://schemas.microsoft.com/office/drawing/2014/main" id="{6AB7268A-3450-4CBE-8A40-2E6B3A78C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5" t="28913" r="19723" b="12935"/>
          <a:stretch/>
        </p:blipFill>
        <p:spPr bwMode="auto">
          <a:xfrm>
            <a:off x="5758984" y="2267573"/>
            <a:ext cx="2982897" cy="2947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4933A-22E0-4FD0-9403-E1FC2AB1BAB3}"/>
              </a:ext>
            </a:extLst>
          </p:cNvPr>
          <p:cNvSpPr/>
          <p:nvPr/>
        </p:nvSpPr>
        <p:spPr>
          <a:xfrm>
            <a:off x="5606391" y="5367170"/>
            <a:ext cx="3288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dirty="0">
                <a:solidFill>
                  <a:schemeClr val="tx1"/>
                </a:solidFill>
              </a:rPr>
              <a:t>Example of scattered data interpolation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9FB08A5-CDF2-42A3-B7D5-40CC5F7231AE}"/>
              </a:ext>
            </a:extLst>
          </p:cNvPr>
          <p:cNvSpPr txBox="1"/>
          <p:nvPr/>
        </p:nvSpPr>
        <p:spPr>
          <a:xfrm>
            <a:off x="822960" y="2267573"/>
            <a:ext cx="4432621" cy="2712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b="0" dirty="0"/>
              <a:t>It requires the function to pass through data point.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TW" sz="2000" b="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TW" sz="2000" dirty="0"/>
              <a:t>The data points are irregularly placed throughout the domain.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001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59" y="2612587"/>
                <a:ext cx="6985535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59" y="2612587"/>
                <a:ext cx="6985535" cy="1135888"/>
              </a:xfrm>
              <a:prstGeom prst="rect">
                <a:avLst/>
              </a:prstGeom>
              <a:blipFill>
                <a:blip r:embed="rId3"/>
                <a:stretch>
                  <a:fillRect l="-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/>
              <p:nvPr/>
            </p:nvSpPr>
            <p:spPr>
              <a:xfrm>
                <a:off x="638385" y="4525088"/>
                <a:ext cx="8288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+2,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5" y="4525088"/>
                <a:ext cx="8288231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38385" y="3691312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85" y="3691312"/>
                <a:ext cx="6272807" cy="7331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/>
              <p:nvPr/>
            </p:nvSpPr>
            <p:spPr>
              <a:xfrm>
                <a:off x="3768289" y="4970983"/>
                <a:ext cx="3714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+2,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89" y="4970983"/>
                <a:ext cx="3714094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/>
              <p:nvPr/>
            </p:nvSpPr>
            <p:spPr>
              <a:xfrm>
                <a:off x="3768289" y="5356556"/>
                <a:ext cx="3751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289" y="5356556"/>
                <a:ext cx="3751412" cy="369332"/>
              </a:xfrm>
              <a:prstGeom prst="rect">
                <a:avLst/>
              </a:prstGeom>
              <a:blipFill>
                <a:blip r:embed="rId8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3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4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51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60" y="2612587"/>
                <a:ext cx="7178040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612587"/>
                <a:ext cx="7178040" cy="1135888"/>
              </a:xfrm>
              <a:prstGeom prst="rect">
                <a:avLst/>
              </a:prstGeom>
              <a:blipFill>
                <a:blip r:embed="rId3"/>
                <a:stretch>
                  <a:fillRect l="-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altLang="zh-TW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𝒚𝒚</m:t>
                              </m:r>
                            </m:sub>
                          </m:sSub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/>
              <p:nvPr/>
            </p:nvSpPr>
            <p:spPr>
              <a:xfrm>
                <a:off x="650417" y="4464958"/>
                <a:ext cx="8319137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pt-BR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5935118-9773-4C07-8E9C-F7D9B0A0F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4464958"/>
                <a:ext cx="8319137" cy="391261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50417" y="3733024"/>
                <a:ext cx="6302816" cy="7436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17" y="3733024"/>
                <a:ext cx="6302816" cy="7436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/>
              <p:nvPr/>
            </p:nvSpPr>
            <p:spPr>
              <a:xfrm>
                <a:off x="3813725" y="4950535"/>
                <a:ext cx="37140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DB05CA2E-F68A-4F06-9C94-38DBFCF0F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25" y="4950535"/>
                <a:ext cx="3714094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/>
              <p:nvPr/>
            </p:nvSpPr>
            <p:spPr>
              <a:xfrm>
                <a:off x="3813725" y="5489324"/>
                <a:ext cx="3751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1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altLang="zh-TW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1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1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TW" sz="18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40CE2081-757A-42A4-841A-12BCAD29A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25" y="5489324"/>
                <a:ext cx="3751412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4" grpId="0"/>
      <p:bldP spid="2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52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/>
              <p:nvPr/>
            </p:nvSpPr>
            <p:spPr>
              <a:xfrm>
                <a:off x="822960" y="2612587"/>
                <a:ext cx="6602384" cy="1135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𝐷𝑒𝑓𝑖𝑛𝑖𝑡𝑖𝑜𝑛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𝐷𝑒𝑟𝑖𝑣𝑎𝑡𝑖𝑣𝑒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altLang="zh-TW" sz="20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BR" altLang="zh-TW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limLow>
                          <m:limLow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zh-TW" sz="20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altLang="zh-TW" sz="2000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pt-BR" altLang="zh-TW" sz="200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pt-BR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altLang="zh-TW" sz="200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0</m:t>
                        </m:r>
                      </m:lim>
                    </m:limLow>
                    <m:f>
                      <m:fPr>
                        <m:ctrlPr>
                          <a:rPr lang="pt-BR" altLang="zh-TW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E4DA4AC-897F-4B0B-8C55-4BF4F78A2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612587"/>
                <a:ext cx="6602384" cy="1135888"/>
              </a:xfrm>
              <a:prstGeom prst="rect">
                <a:avLst/>
              </a:prstGeom>
              <a:blipFill>
                <a:blip r:embed="rId3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/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n-US" altLang="zh-TW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TW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altLang="zh-TW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37F0BBF3-6E70-4609-831C-627F9AA5C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1790841"/>
                <a:ext cx="10128774" cy="8740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/>
              <p:nvPr/>
            </p:nvSpPr>
            <p:spPr>
              <a:xfrm>
                <a:off x="614321" y="3814529"/>
                <a:ext cx="6272807" cy="7331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pt-BR" altLang="zh-TW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altLang="zh-TW" sz="20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pt-BR" altLang="zh-TW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1, 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func>
                      <m:r>
                        <a:rPr lang="en-US" altLang="zh-TW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+1,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E9143085-4CCE-4D94-87D1-6F51688C2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1" y="3814529"/>
                <a:ext cx="6272807" cy="7331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D4EF6AB-FF21-421F-B837-B72B840E474F}"/>
                  </a:ext>
                </a:extLst>
              </p:cNvPr>
              <p:cNvSpPr/>
              <p:nvPr/>
            </p:nvSpPr>
            <p:spPr>
              <a:xfrm>
                <a:off x="614321" y="4613732"/>
                <a:ext cx="8650958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+1,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d>
                  </m:oMath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D4EF6AB-FF21-421F-B837-B72B840E4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21" y="4613732"/>
                <a:ext cx="8650958" cy="391261"/>
              </a:xfrm>
              <a:prstGeom prst="rect">
                <a:avLst/>
              </a:prstGeom>
              <a:blipFill>
                <a:blip r:embed="rId6"/>
                <a:stretch>
                  <a:fillRect l="-211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4ADEC5-6AD4-4F76-AC55-F3B553A69587}"/>
                  </a:ext>
                </a:extLst>
              </p:cNvPr>
              <p:cNvSpPr/>
              <p:nvPr/>
            </p:nvSpPr>
            <p:spPr>
              <a:xfrm>
                <a:off x="3750724" y="5203268"/>
                <a:ext cx="51957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TW" sz="18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altLang="zh-TW" sz="18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TW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</m:oMath>
                </a14:m>
                <a:endParaRPr lang="zh-TW" altLang="en-US" sz="1800" b="1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DC4ADEC5-6AD4-4F76-AC55-F3B553A69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24" y="5203268"/>
                <a:ext cx="5195781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53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/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sz="2000" dirty="0"/>
                  <a:t> controls how strongly the data constraint is enforced.</a:t>
                </a: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77F82FA8-3C20-4FAD-89BD-F6F3406BF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4545102"/>
                <a:ext cx="6361165" cy="496996"/>
              </a:xfrm>
              <a:prstGeom prst="rect">
                <a:avLst/>
              </a:prstGeom>
              <a:blipFill>
                <a:blip r:embed="rId3"/>
                <a:stretch>
                  <a:fillRect r="-192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2-dimensional discrete data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sz="2400" dirty="0"/>
                  <a:t> is written as: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4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08" y="3431487"/>
                <a:ext cx="5251759" cy="580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6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54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total energy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zh-TW" sz="2400" dirty="0"/>
                  <a:t> of the discretized problem can now be written as a quadratic form: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78BBFAD-6E58-4DD3-85CD-671F8A614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048870" cy="830997"/>
              </a:xfrm>
              <a:prstGeom prst="rect">
                <a:avLst/>
              </a:prstGeom>
              <a:blipFill>
                <a:blip r:embed="rId3"/>
                <a:stretch>
                  <a:fillRect l="-1384" t="-5147" b="-169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3431219"/>
                <a:ext cx="548015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/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−1)]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TW" altLang="en-US" sz="2000" dirty="0"/>
                  <a:t>  </a:t>
                </a:r>
                <a:r>
                  <a:rPr lang="en-US" altLang="zh-TW" sz="2000" dirty="0"/>
                  <a:t>is called state vector.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Hessian. It encodes the second derivative of the energy function.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the weighted data vector.</a:t>
                </a:r>
              </a:p>
              <a:p>
                <a:pPr>
                  <a:lnSpc>
                    <a:spcPct val="150000"/>
                  </a:lnSpc>
                </a:pPr>
                <a:endParaRPr lang="en-US" altLang="zh-TW" sz="2000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24D5B7F3-516F-4AA0-9F45-B3E7E329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21" y="4347019"/>
                <a:ext cx="8433786" cy="1881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>
            <a:extLst>
              <a:ext uri="{FF2B5EF4-FFF2-40B4-BE49-F238E27FC236}">
                <a16:creationId xmlns:a16="http://schemas.microsoft.com/office/drawing/2014/main" id="{DE631B8A-6C03-5E52-F779-B65133FEB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7484" y="4282918"/>
            <a:ext cx="3469984" cy="17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82145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4.2.1 Discrete energy minimization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78BBFAD-6E58-4DD3-85CD-671F8A614E0E}"/>
              </a:ext>
            </a:extLst>
          </p:cNvPr>
          <p:cNvSpPr txBox="1"/>
          <p:nvPr/>
        </p:nvSpPr>
        <p:spPr>
          <a:xfrm>
            <a:off x="713321" y="3568922"/>
            <a:ext cx="704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Minimizing the quadratic form is equivalent to solving the following linear system: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/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altLang="zh-TW" sz="2800" b="0" i="1" smtClean="0">
                          <a:latin typeface="Cambria Math" panose="02040503050406030204" pitchFamily="18" charset="0"/>
                        </a:rPr>
                        <m:t>λ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ECD288E7-C9FD-4D95-9675-DE3525542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22" y="2765859"/>
                <a:ext cx="548015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/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690F4422-FB61-49B8-8ECF-0D928354E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569" y="4645022"/>
                <a:ext cx="138243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230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Total variation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7058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57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Today, many regularized problems are formulated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altLang="zh-TW" sz="2400" dirty="0"/>
                  <a:t> norm, which is often called </a:t>
                </a:r>
                <a:r>
                  <a:rPr lang="en-US" altLang="zh-TW" sz="2400" b="1" dirty="0"/>
                  <a:t>total variation</a:t>
                </a:r>
                <a:r>
                  <a:rPr lang="en-US" altLang="zh-TW" sz="2400" dirty="0"/>
                  <a:t>. 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en-US" altLang="zh-TW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It tends to better preserve discontinuities, but still results in a convex problem that has a globally unique solution.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1854344"/>
                <a:ext cx="7838982" cy="3901837"/>
              </a:xfrm>
              <a:prstGeom prst="rect">
                <a:avLst/>
              </a:prstGeom>
              <a:blipFill>
                <a:blip r:embed="rId3"/>
                <a:stretch>
                  <a:fillRect l="-1245" r="-12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/>
              <p:nvPr/>
            </p:nvSpPr>
            <p:spPr>
              <a:xfrm>
                <a:off x="895312" y="4563607"/>
                <a:ext cx="7353375" cy="1707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Ɛ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418CCB2-9A7F-4746-AA18-842F37429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12" y="4563607"/>
                <a:ext cx="7353375" cy="17070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Total variation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58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Hyper-Laplacian norms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&lt;1 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TW" sz="2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≅0.5−0.8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have gained popularity. They have even stronger tendency to prefer large discontinuities over small ones.</a:t>
                </a:r>
                <a:endParaRPr lang="zh-TW" altLang="en-US" sz="2400" dirty="0"/>
              </a:p>
            </p:txBody>
          </p:sp>
        </mc:Choice>
        <mc:Fallback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29B62D-3CB1-4AF3-BD47-E51BBAD0D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1685846"/>
              </a:xfrm>
              <a:prstGeom prst="rect">
                <a:avLst/>
              </a:prstGeom>
              <a:blipFill>
                <a:blip r:embed="rId3"/>
                <a:stretch>
                  <a:fillRect l="-1297" r="-810" b="-74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s://upload.wikimedia.org/wikipedia/commons/thumb/5/5f/Unit_Circle_of_Lp-norm%2C_in_R2_space.png/800px-Unit_Circle_of_Lp-norm%2C_in_R2_space.png">
            <a:extLst>
              <a:ext uri="{FF2B5EF4-FFF2-40B4-BE49-F238E27FC236}">
                <a16:creationId xmlns:a16="http://schemas.microsoft.com/office/drawing/2014/main" id="{15D7C8A6-F464-4DEA-A5CD-DD9240CD6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26" y="4202851"/>
            <a:ext cx="6496148" cy="17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59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Google Shape;88;p18">
            <a:extLst>
              <a:ext uri="{FF2B5EF4-FFF2-40B4-BE49-F238E27FC236}">
                <a16:creationId xmlns:a16="http://schemas.microsoft.com/office/drawing/2014/main" id="{7B88361C-884A-45FD-875A-654FD35E6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713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/>
              <a:t>Common methods:</a:t>
            </a:r>
          </a:p>
          <a:p>
            <a:pPr>
              <a:lnSpc>
                <a:spcPct val="150000"/>
              </a:lnSpc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Triangulation &amp; interpolation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altLang="zh-TW" sz="2000" dirty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zh-TW" sz="2000" dirty="0"/>
              <a:t>Pull-push algorithms</a:t>
            </a:r>
          </a:p>
        </p:txBody>
      </p:sp>
    </p:spTree>
    <p:extLst>
      <p:ext uri="{BB962C8B-B14F-4D97-AF65-F5344CB8AC3E}">
        <p14:creationId xmlns:p14="http://schemas.microsoft.com/office/powerpoint/2010/main" val="33728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139429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As discussed in 3.3.2, we can often get better results by looking at a larger spatial neighborhood. We can extend this idea to energy minimization. Recall the bilateral weight function: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/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2400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ǁ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)ǁ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B957042-785B-48C4-A988-FB4008074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03" y="4781341"/>
                <a:ext cx="8157874" cy="928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9DC6BB8-742C-49B6-B773-79FE18F22771}"/>
                  </a:ext>
                </a:extLst>
              </p:cNvPr>
              <p:cNvSpPr txBox="1"/>
              <p:nvPr/>
            </p:nvSpPr>
            <p:spPr>
              <a:xfrm>
                <a:off x="7437598" y="94891"/>
                <a:ext cx="1943530" cy="76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i="1" dirty="0">
                    <a:latin typeface="+mj-lt"/>
                  </a:rPr>
                  <a:t> </a:t>
                </a:r>
                <a:r>
                  <a:rPr lang="en-US" altLang="zh-TW" dirty="0">
                    <a:latin typeface="+mj-lt"/>
                  </a:rPr>
                  <a:t>domain kernel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dirty="0">
                    <a:latin typeface="+mj-lt"/>
                  </a:rPr>
                  <a:t>range kernel</a:t>
                </a:r>
              </a:p>
              <a:p>
                <a:endParaRPr lang="zh-TW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D9DC6BB8-742C-49B6-B773-79FE18F22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598" y="94891"/>
                <a:ext cx="1943530" cy="761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wider-neighborhood, bilaterally weighted version of nearest-neighbor smoothness penalty: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/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  <m:sup/>
                          <m:e>
                            <m:acc>
                              <m:accPr>
                                <m:chr m:val="̂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)]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11846788-8B44-4E0E-8A2F-30936378BD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335" y="3765382"/>
                <a:ext cx="6585329" cy="580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/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d>
                        <m:d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65241118-C2FF-4FF2-9396-8C7A323AD8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352" y="4893101"/>
                <a:ext cx="4869218" cy="1019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5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Bilateral solver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878CA5ED-5F79-4C0C-83CC-46882C504ABA}"/>
              </a:ext>
            </a:extLst>
          </p:cNvPr>
          <p:cNvSpPr txBox="1"/>
          <p:nvPr/>
        </p:nvSpPr>
        <p:spPr>
          <a:xfrm>
            <a:off x="496854" y="2112339"/>
            <a:ext cx="8565866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bilateral solver has been used in a number of demanding video processing and 3D reconstruction application, including the stitching of binocular omnidirectional panoramic videos, and smartphone AR (Augmented Reality) system.</a:t>
            </a:r>
            <a:endParaRPr lang="zh-TW" altLang="en-US" sz="2400" dirty="0"/>
          </a:p>
        </p:txBody>
      </p:sp>
      <p:pic>
        <p:nvPicPr>
          <p:cNvPr id="1026" name="Picture 2" descr="Temporal Consistent Motion Parallax for Omnidirectional Stereo Panorama  Video">
            <a:extLst>
              <a:ext uri="{FF2B5EF4-FFF2-40B4-BE49-F238E27FC236}">
                <a16:creationId xmlns:a16="http://schemas.microsoft.com/office/drawing/2014/main" id="{2585CBAD-F6D3-4961-B081-E5094EA6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9" b="7484"/>
          <a:stretch/>
        </p:blipFill>
        <p:spPr bwMode="auto">
          <a:xfrm>
            <a:off x="822960" y="4352183"/>
            <a:ext cx="2814813" cy="169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014066B-9E21-4FF6-8C1F-2A80A5E6D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803" y="4352183"/>
            <a:ext cx="3000317" cy="168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Discrete energy minimization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Total variation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4.2.3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Bilateral solver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4.2.4</a:t>
            </a:r>
            <a:r>
              <a:rPr lang="zh-TW" altLang="en-US" sz="2800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colorization</a:t>
            </a: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Google Shape;88;p18">
            <a:extLst>
              <a:ext uri="{FF2B5EF4-FFF2-40B4-BE49-F238E27FC236}">
                <a16:creationId xmlns:a16="http://schemas.microsoft.com/office/drawing/2014/main" id="{0639A08E-D76D-4C50-8FD6-508050BB9C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Variational methods and regularization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059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 good use of edge-aware interpolation techniques is in colorization which manually adding colors to grayscale image.</a:t>
            </a:r>
            <a:endParaRPr lang="zh-TW" altLang="en-US" sz="24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9BFD04-D522-4E90-9110-7581DA9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98" y="4132328"/>
            <a:ext cx="6542014" cy="18047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F214CA-F4B7-432D-B86F-06A2EE0D2C07}"/>
              </a:ext>
            </a:extLst>
          </p:cNvPr>
          <p:cNvSpPr/>
          <p:nvPr/>
        </p:nvSpPr>
        <p:spPr>
          <a:xfrm>
            <a:off x="1243288" y="5937048"/>
            <a:ext cx="22990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grayscale + color scribbles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B050D5E-3F3B-4AE1-9FDF-4C8F7F2DC43C}"/>
              </a:ext>
            </a:extLst>
          </p:cNvPr>
          <p:cNvSpPr/>
          <p:nvPr/>
        </p:nvSpPr>
        <p:spPr>
          <a:xfrm>
            <a:off x="3930635" y="5937047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resulting image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CD844F-28D2-4465-BEDE-78E5E9BD9A21}"/>
              </a:ext>
            </a:extLst>
          </p:cNvPr>
          <p:cNvSpPr/>
          <p:nvPr/>
        </p:nvSpPr>
        <p:spPr>
          <a:xfrm>
            <a:off x="6246332" y="5937046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original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7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65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/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 user draws some scribbles, and the system interpolates the specified chrominance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values.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Then, re-combined chrominance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400" dirty="0"/>
                  <a:t>values with the luminance channel to produce a final colorized image.</a:t>
                </a:r>
                <a:endParaRPr lang="zh-TW" altLang="en-US" sz="2400" dirty="0"/>
              </a:p>
              <a:p>
                <a:pPr>
                  <a:lnSpc>
                    <a:spcPct val="150000"/>
                  </a:lnSpc>
                </a:pPr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A3B871AF-5852-49D7-97EF-F28B03E8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1927837"/>
                <a:ext cx="7838982" cy="2793842"/>
              </a:xfrm>
              <a:prstGeom prst="rect">
                <a:avLst/>
              </a:prstGeom>
              <a:blipFill>
                <a:blip r:embed="rId3"/>
                <a:stretch>
                  <a:fillRect l="-12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E0B40889-9984-4848-B60E-A79A0406D5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48"/>
          <a:stretch/>
        </p:blipFill>
        <p:spPr>
          <a:xfrm>
            <a:off x="2408176" y="4355466"/>
            <a:ext cx="4327647" cy="18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4.2.4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Application: Interactive colorization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66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3B871AF-5852-49D7-97EF-F28B03E8980B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interpolation is performed using locally weighted regularization introduced in 4.2.1. This approach has inspired many later algorithms.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/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+1,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F8A987EE-55F6-48B2-B488-A76070FD11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116" y="4335473"/>
                <a:ext cx="5507767" cy="1212255"/>
              </a:xfrm>
              <a:prstGeom prst="rect">
                <a:avLst/>
              </a:prstGeom>
              <a:blipFill>
                <a:blip r:embed="rId3"/>
                <a:stretch>
                  <a:fillRect b="-3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6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67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13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/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C7F3E4B8-EEB7-429B-8A07-1C03FA8A92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3026714"/>
                <a:ext cx="3504997" cy="1001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/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TW" sz="28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AF422019-50E2-4D42-9F70-8805084F68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4313977"/>
                <a:ext cx="660462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1635250" y="5306297"/>
                <a:ext cx="453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250" y="5306297"/>
                <a:ext cx="453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號: 向右 5">
            <a:extLst>
              <a:ext uri="{FF2B5EF4-FFF2-40B4-BE49-F238E27FC236}">
                <a16:creationId xmlns:a16="http://schemas.microsoft.com/office/drawing/2014/main" id="{13A9C5DE-F8E1-445D-B518-41A3B0F1D473}"/>
              </a:ext>
            </a:extLst>
          </p:cNvPr>
          <p:cNvSpPr/>
          <p:nvPr/>
        </p:nvSpPr>
        <p:spPr>
          <a:xfrm>
            <a:off x="853440" y="4541520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3323B02C-554B-4395-9175-3199B2B31A8D}"/>
              </a:ext>
            </a:extLst>
          </p:cNvPr>
          <p:cNvSpPr/>
          <p:nvPr/>
        </p:nvSpPr>
        <p:spPr>
          <a:xfrm>
            <a:off x="853440" y="5496787"/>
            <a:ext cx="731010" cy="14224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F18591F-E2BB-4980-8338-1CE0811E7ED8}"/>
                  </a:ext>
                </a:extLst>
              </p:cNvPr>
              <p:cNvSpPr/>
              <p:nvPr/>
            </p:nvSpPr>
            <p:spPr>
              <a:xfrm>
                <a:off x="1114425" y="5999560"/>
                <a:ext cx="8380095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1600" dirty="0"/>
                  <a:t>(We drop the constant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sz="1600" dirty="0"/>
                  <a:t> because its value does not matter during energy minimization.)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F18591F-E2BB-4980-8338-1CE0811E7E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425" y="5999560"/>
                <a:ext cx="8380095" cy="338554"/>
              </a:xfrm>
              <a:prstGeom prst="rect">
                <a:avLst/>
              </a:prstGeom>
              <a:blipFill>
                <a:blip r:embed="rId6"/>
                <a:stretch>
                  <a:fillRect l="-436"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E02CB4-4EF8-4877-80FA-CC669BA52B14}"/>
                  </a:ext>
                </a:extLst>
              </p:cNvPr>
              <p:cNvSpPr txBox="1"/>
              <p:nvPr/>
            </p:nvSpPr>
            <p:spPr>
              <a:xfrm>
                <a:off x="6298349" y="472162"/>
                <a:ext cx="28456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>
                    <a:latin typeface="+mj-lt"/>
                  </a:rPr>
                  <a:t>data energy or data penalty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>
                    <a:latin typeface="+mj-lt"/>
                  </a:rPr>
                  <a:t>: prior energy</a:t>
                </a:r>
                <a:endParaRPr lang="zh-TW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CCE02CB4-4EF8-4877-80FA-CC669BA52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349" y="472162"/>
                <a:ext cx="2845651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69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An alternative technique is to use probabilistic model.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/>
              <p:nvPr/>
            </p:nvSpPr>
            <p:spPr>
              <a:xfrm>
                <a:off x="2256458" y="3226345"/>
                <a:ext cx="453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302DAAB-677F-4BB6-99CF-1694AF8997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458" y="3226345"/>
                <a:ext cx="45399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/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FDACE91-7EBD-41ED-A46B-228E86F846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74" y="4143807"/>
                <a:ext cx="498085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/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−1,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−1)]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7F851077-B3B6-45BA-AE9F-BD9BBFC1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724" y="5061269"/>
                <a:ext cx="500996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>
            <a:extLst>
              <a:ext uri="{FF2B5EF4-FFF2-40B4-BE49-F238E27FC236}">
                <a16:creationId xmlns:a16="http://schemas.microsoft.com/office/drawing/2014/main" id="{16E1A357-6080-42FB-8846-3DE2A17359F7}"/>
              </a:ext>
            </a:extLst>
          </p:cNvPr>
          <p:cNvSpPr txBox="1"/>
          <p:nvPr/>
        </p:nvSpPr>
        <p:spPr>
          <a:xfrm>
            <a:off x="529546" y="5184379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Input pixels:</a:t>
            </a:r>
            <a:endParaRPr lang="zh-TW" altLang="en-US" sz="20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07B4629-5EBD-4BC4-85C4-0E0A0B398B7B}"/>
              </a:ext>
            </a:extLst>
          </p:cNvPr>
          <p:cNvSpPr txBox="1"/>
          <p:nvPr/>
        </p:nvSpPr>
        <p:spPr>
          <a:xfrm>
            <a:off x="330774" y="4263983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Output pixels: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688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2" y="3508462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3064498" y="3508464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2604973" y="4360372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73228849-4AFE-44EA-808B-133166774B2C}"/>
              </a:ext>
            </a:extLst>
          </p:cNvPr>
          <p:cNvSpPr/>
          <p:nvPr/>
        </p:nvSpPr>
        <p:spPr>
          <a:xfrm>
            <a:off x="5514274" y="4367085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027938" y="3344136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653622" y="5331344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3657206" y="5331343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23B2E61-42F4-489F-8C5B-D38B07568B8A}"/>
              </a:ext>
            </a:extLst>
          </p:cNvPr>
          <p:cNvSpPr/>
          <p:nvPr/>
        </p:nvSpPr>
        <p:spPr>
          <a:xfrm>
            <a:off x="6975251" y="5331343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354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70</a:t>
            </a:fld>
            <a:endParaRPr lang="uk-UA" sz="1200" dirty="0">
              <a:latin typeface="+mj-lt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/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400" dirty="0"/>
                  <a:t>Graphical model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400" dirty="0"/>
                  <a:t>) Markov random field: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D904415-4501-4AF1-A1A7-AE4359DF4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4" y="2296418"/>
                <a:ext cx="7838982" cy="577850"/>
              </a:xfrm>
              <a:prstGeom prst="rect">
                <a:avLst/>
              </a:prstGeom>
              <a:blipFill>
                <a:blip r:embed="rId3"/>
                <a:stretch>
                  <a:fillRect l="-1245" b="-24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83F460D4-8C79-4DCA-9D94-89E9CE408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91" t="25350" r="42299" b="37419"/>
          <a:stretch/>
        </p:blipFill>
        <p:spPr>
          <a:xfrm>
            <a:off x="2427924" y="3024876"/>
            <a:ext cx="4531992" cy="30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Binary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It simply segments images into foreground and background regions.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/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585B73D-EDD5-426E-B0A4-DF15E6728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229179"/>
                <a:ext cx="3944862" cy="461665"/>
              </a:xfrm>
              <a:prstGeom prst="rect">
                <a:avLst/>
              </a:prstGeom>
              <a:blipFill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/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+1,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5B4254D-F4B3-4CD2-9E14-6623EE75F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04" y="4995112"/>
                <a:ext cx="7545399" cy="5091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80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The term “ordinal” indicates that the labels have an implied ordering, e.g., that higher values are lighter pixels (grayscale image).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196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822446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Ordinal-valued MRFs: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DBB9170-A6DA-4134-87AB-49249652A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0" y="2485381"/>
            <a:ext cx="8954750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74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652509" y="2309078"/>
            <a:ext cx="7838982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Another case with multi-valued labels where MRFs are often applied are unordered labels, such as segmentation.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351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Markov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75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1737361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Unordered labels: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EC0AADB-D08A-440D-9B6A-22342C60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2315211"/>
            <a:ext cx="8659433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Application: Interactive segmentation</a:t>
            </a:r>
            <a:endParaRPr sz="2800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76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5800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77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E383606-46F4-4651-98E0-92BA7AB2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2138141" y="2269316"/>
            <a:ext cx="4867717" cy="3276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/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C9037670-13E0-44BF-9EB8-837E5DAE0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440" y="574808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4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78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In addition to minimizing a data term, the MRF need to be modified so that the smoothness terms depend on the magnitude of the gradient between adjacent pixels.</a:t>
            </a:r>
            <a:endParaRPr lang="zh-TW" altLang="en-US" sz="240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8E66571-FC9C-4B65-8DDD-C1BE23BA7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1" t="25350" r="42299" b="37419"/>
          <a:stretch/>
        </p:blipFill>
        <p:spPr>
          <a:xfrm>
            <a:off x="3009115" y="3982264"/>
            <a:ext cx="2985364" cy="2009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/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dirty="0"/>
                  <a:t>) MRF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29B7985-DAA6-41AF-AFA3-A4163D993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6032564"/>
                <a:ext cx="1189300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6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79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Graphic model for a conditional random field (CRF):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22FC8BA-570D-4759-B79A-CD7CAEE53C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72" t="17111" r="27111" b="15531"/>
          <a:stretch/>
        </p:blipFill>
        <p:spPr>
          <a:xfrm>
            <a:off x="2091974" y="2890240"/>
            <a:ext cx="5211450" cy="3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6" name="Picture 2" descr="https://www.mathworks.com/help/examples/matlab/win64/InterpolatingScatteredDataUsingDelaunayTriangulationExample_01.png">
            <a:extLst>
              <a:ext uri="{FF2B5EF4-FFF2-40B4-BE49-F238E27FC236}">
                <a16:creationId xmlns:a16="http://schemas.microsoft.com/office/drawing/2014/main" id="{9DD37A96-50E3-4D34-B466-3B069F658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05" y="4114774"/>
            <a:ext cx="2431900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athworks.com/help/examples/matlab/win64/InterpolatingScatteredDataUsingDelaunayTriangulationExample_02.png">
            <a:extLst>
              <a:ext uri="{FF2B5EF4-FFF2-40B4-BE49-F238E27FC236}">
                <a16:creationId xmlns:a16="http://schemas.microsoft.com/office/drawing/2014/main" id="{EB55EBD6-1ADF-474D-9FBB-68A1C7C5D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5558" r="5595" b="4863"/>
          <a:stretch/>
        </p:blipFill>
        <p:spPr bwMode="auto">
          <a:xfrm>
            <a:off x="4833061" y="4114776"/>
            <a:ext cx="2391448" cy="18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F9623AC8-18EE-49A3-98EA-86F3DCC66BEF}"/>
              </a:ext>
            </a:extLst>
          </p:cNvPr>
          <p:cNvSpPr/>
          <p:nvPr/>
        </p:nvSpPr>
        <p:spPr>
          <a:xfrm>
            <a:off x="4373536" y="4966684"/>
            <a:ext cx="322125" cy="1190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B669004-6066-469D-9A72-B53087819E9B}"/>
              </a:ext>
            </a:extLst>
          </p:cNvPr>
          <p:cNvSpPr/>
          <p:nvPr/>
        </p:nvSpPr>
        <p:spPr>
          <a:xfrm>
            <a:off x="2422185" y="5937656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Scattered data </a:t>
            </a:r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9E3067A-5413-4F53-AFFC-B19282A913A4}"/>
              </a:ext>
            </a:extLst>
          </p:cNvPr>
          <p:cNvSpPr/>
          <p:nvPr/>
        </p:nvSpPr>
        <p:spPr>
          <a:xfrm>
            <a:off x="5425769" y="5937655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Triangulation</a:t>
            </a:r>
            <a:endParaRPr lang="zh-TW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0AF5EAD-E295-4B98-AEA7-3BD96BC27051}"/>
              </a:ext>
            </a:extLst>
          </p:cNvPr>
          <p:cNvSpPr/>
          <p:nvPr/>
        </p:nvSpPr>
        <p:spPr>
          <a:xfrm>
            <a:off x="710213" y="2874917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Triangulation: Division into triangles.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A good triangulation should avoid producing long skew triangles.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107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80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Penalty function for a conditional random field (CRF):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/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zh-TW" altLang="en-US" sz="28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3994555-625A-48BE-B2F8-797D676D4B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408" y="349504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1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81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Image often contains longer-range interactions.</a:t>
            </a:r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8FE261-6327-412D-A11E-B9809E63D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205" b="37841"/>
          <a:stretch/>
        </p:blipFill>
        <p:spPr>
          <a:xfrm>
            <a:off x="1464302" y="3495666"/>
            <a:ext cx="1766578" cy="269089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1FC6AC1-14B2-4F97-967F-7219903E25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45" r="60059" b="37841"/>
          <a:stretch/>
        </p:blipFill>
        <p:spPr>
          <a:xfrm>
            <a:off x="5215863" y="3622352"/>
            <a:ext cx="1683408" cy="2564211"/>
          </a:xfrm>
          <a:prstGeom prst="rect">
            <a:avLst/>
          </a:prstGeom>
        </p:spPr>
      </p:pic>
      <p:sp>
        <p:nvSpPr>
          <p:cNvPr id="5" name="箭號: 向右 4">
            <a:extLst>
              <a:ext uri="{FF2B5EF4-FFF2-40B4-BE49-F238E27FC236}">
                <a16:creationId xmlns:a16="http://schemas.microsoft.com/office/drawing/2014/main" id="{A0960A6B-B824-439C-969C-2A152C0D6DBC}"/>
              </a:ext>
            </a:extLst>
          </p:cNvPr>
          <p:cNvSpPr/>
          <p:nvPr/>
        </p:nvSpPr>
        <p:spPr>
          <a:xfrm>
            <a:off x="3689478" y="4714840"/>
            <a:ext cx="1067786" cy="2525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71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82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  <a:p>
            <a:pPr>
              <a:lnSpc>
                <a:spcPct val="150000"/>
              </a:lnSpc>
            </a:pPr>
            <a:r>
              <a:rPr lang="en-US" altLang="zh-TW" sz="2400" dirty="0"/>
              <a:t>In order to model such longer-range interactions, we introduce a fully connected CRF (aka. dense CRF).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30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4.3.1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Conditional random fields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83</a:t>
            </a:fld>
            <a:endParaRPr lang="uk-UA" sz="1200" dirty="0">
              <a:latin typeface="+mj-lt"/>
              <a:ea typeface="+mj-ea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904415-4501-4AF1-A1A7-AE4359DF41D3}"/>
              </a:ext>
            </a:extLst>
          </p:cNvPr>
          <p:cNvSpPr txBox="1"/>
          <p:nvPr/>
        </p:nvSpPr>
        <p:spPr>
          <a:xfrm>
            <a:off x="710214" y="2296418"/>
            <a:ext cx="783898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Dense conditional random fields (CRFs):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/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altLang="zh-TW" sz="2800" b="0" dirty="0"/>
              </a:p>
              <a:p>
                <a:endParaRPr lang="en-US" altLang="zh-TW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brk m:alnAt="7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6279C413-8EC9-45BE-8DEC-71C8A3066D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32" y="3373120"/>
                <a:ext cx="6084936" cy="2055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3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10" name="Google Shape;82;p17">
            <a:extLst>
              <a:ext uri="{FF2B5EF4-FFF2-40B4-BE49-F238E27FC236}">
                <a16:creationId xmlns:a16="http://schemas.microsoft.com/office/drawing/2014/main" id="{218C25F7-8DB5-4F98-9D6D-55FC4792997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302286" cy="50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4.3.1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dirty="0">
                <a:solidFill>
                  <a:schemeClr val="tx1"/>
                </a:solidFill>
              </a:rPr>
              <a:t>Conditional random fields</a:t>
            </a:r>
          </a:p>
          <a:p>
            <a:pPr marL="0" lvl="1" indent="0" algn="just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altLang="zh-TW" sz="2800" b="1" dirty="0">
                <a:solidFill>
                  <a:schemeClr val="tx1"/>
                </a:solidFill>
              </a:rPr>
              <a:t>4.3.2</a:t>
            </a:r>
            <a:r>
              <a:rPr lang="zh-TW" altLang="en-US" sz="2800" b="1" dirty="0">
                <a:solidFill>
                  <a:schemeClr val="tx1"/>
                </a:solidFill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</a:rPr>
              <a:t>Application: Interactive segmentation</a:t>
            </a:r>
            <a:endParaRPr sz="2800" b="1" dirty="0">
              <a:solidFill>
                <a:schemeClr val="tx1"/>
              </a:solidFill>
            </a:endParaRPr>
          </a:p>
          <a:p>
            <a:pPr marL="0" lvl="1" indent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lang="en-US" altLang="zh-TW" sz="2800" dirty="0">
              <a:solidFill>
                <a:schemeClr val="tx1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84</a:t>
            </a:fld>
            <a:endParaRPr lang="uk-UA" sz="1200" dirty="0"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338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72623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4.3.2 Application: Interactive segmentation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85</a:t>
            </a:fld>
            <a:endParaRPr lang="uk-UA" sz="1200" dirty="0">
              <a:latin typeface="+mj-lt"/>
              <a:ea typeface="+mj-ea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1D5DD91-CFFA-432C-AD2E-49E1C11F2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4" r="76232"/>
          <a:stretch/>
        </p:blipFill>
        <p:spPr>
          <a:xfrm>
            <a:off x="772160" y="3833290"/>
            <a:ext cx="2275840" cy="234263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744212C-616A-4D25-87E3-65E7775D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33" t="-833" r="39365" b="833"/>
          <a:stretch/>
        </p:blipFill>
        <p:spPr>
          <a:xfrm>
            <a:off x="3921762" y="3833289"/>
            <a:ext cx="2052320" cy="234263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CF95B28-D29F-464A-83AC-9D06C87E7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667" t="6236" r="4331" b="-6236"/>
          <a:stretch/>
        </p:blipFill>
        <p:spPr>
          <a:xfrm>
            <a:off x="6496876" y="3833289"/>
            <a:ext cx="2052320" cy="2342639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3502EA74-8CD7-4357-9B72-12CFD3FF37D5}"/>
              </a:ext>
            </a:extLst>
          </p:cNvPr>
          <p:cNvSpPr/>
          <p:nvPr/>
        </p:nvSpPr>
        <p:spPr>
          <a:xfrm>
            <a:off x="3393693" y="490932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45831B84-5D1C-4DC3-A530-1FE9807E7023}"/>
              </a:ext>
            </a:extLst>
          </p:cNvPr>
          <p:cNvSpPr/>
          <p:nvPr/>
        </p:nvSpPr>
        <p:spPr>
          <a:xfrm>
            <a:off x="5974084" y="4904242"/>
            <a:ext cx="598042" cy="19057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A4BB3CE-24D1-499C-ABAD-9612DE7D1614}"/>
              </a:ext>
            </a:extLst>
          </p:cNvPr>
          <p:cNvSpPr txBox="1"/>
          <p:nvPr/>
        </p:nvSpPr>
        <p:spPr>
          <a:xfrm>
            <a:off x="710214" y="2296418"/>
            <a:ext cx="783898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/>
              <a:t>The algorithm performs a binary segmentation, and the process is repeated with better </a:t>
            </a:r>
            <a:r>
              <a:rPr lang="en-US" altLang="zh-TW" sz="2400"/>
              <a:t>region statistics.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42872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lvl="1" algn="l"/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4.1.0</a:t>
            </a:r>
            <a:r>
              <a:rPr lang="zh-TW" altLang="en-US" sz="3200" b="1" dirty="0">
                <a:solidFill>
                  <a:schemeClr val="tx1"/>
                </a:solidFill>
                <a:latin typeface="+mj-lt"/>
                <a:ea typeface="+mj-ea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+mj-lt"/>
                <a:ea typeface="+mj-ea"/>
              </a:rPr>
              <a:t>Scattered data interpolation</a:t>
            </a:r>
            <a:endParaRPr sz="3200" dirty="0">
              <a:solidFill>
                <a:schemeClr val="tx1"/>
              </a:solidFill>
              <a:latin typeface="+mj-lt"/>
              <a:ea typeface="+mj-ea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/>
          <a:p>
            <a:r>
              <a:rPr lang="pl-PL" altLang="zh-TW" sz="1200" cap="none">
                <a:latin typeface="+mj-lt"/>
                <a:ea typeface="+mj-ea"/>
              </a:rPr>
              <a:t>DC &amp; CV Lab. CSIE NTU</a:t>
            </a:r>
            <a:endParaRPr lang="zh-TW" altLang="en-US" sz="1200" cap="none">
              <a:latin typeface="+mj-lt"/>
              <a:ea typeface="+mj-ea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00000000-1234-1234-1234-123412341234}" type="slidenum">
              <a:rPr lang="uk-UA" altLang="zh-TW" sz="1200">
                <a:latin typeface="+mj-lt"/>
                <a:ea typeface="+mj-ea"/>
              </a:rPr>
              <a:pPr/>
              <a:t>9</a:t>
            </a:fld>
            <a:endParaRPr lang="uk-UA" sz="1200">
              <a:latin typeface="+mj-lt"/>
              <a:ea typeface="+mj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9295624-6F50-4419-B293-4AFEA221E3FE}"/>
              </a:ext>
            </a:extLst>
          </p:cNvPr>
          <p:cNvSpPr txBox="1"/>
          <p:nvPr/>
        </p:nvSpPr>
        <p:spPr>
          <a:xfrm>
            <a:off x="710213" y="2233887"/>
            <a:ext cx="81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Triangulation &amp; interpolation</a:t>
            </a:r>
          </a:p>
        </p:txBody>
      </p:sp>
      <p:pic>
        <p:nvPicPr>
          <p:cNvPr id="1026" name="Picture 2" descr="OpenGL Interpolation algorithm - Stack Overflow">
            <a:extLst>
              <a:ext uri="{FF2B5EF4-FFF2-40B4-BE49-F238E27FC236}">
                <a16:creationId xmlns:a16="http://schemas.microsoft.com/office/drawing/2014/main" id="{030EEE47-0715-4C45-BD27-DA151C83F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3206"/>
          <a:stretch/>
        </p:blipFill>
        <p:spPr bwMode="auto">
          <a:xfrm>
            <a:off x="653175" y="3871213"/>
            <a:ext cx="3053918" cy="194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63E6FF9-E4D1-4A06-BF2B-B0CADA7705D2}"/>
              </a:ext>
            </a:extLst>
          </p:cNvPr>
          <p:cNvSpPr/>
          <p:nvPr/>
        </p:nvSpPr>
        <p:spPr>
          <a:xfrm>
            <a:off x="1600488" y="5859065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Interpolation</a:t>
            </a:r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2F474F4-DA4E-4205-81F8-203246A975B7}"/>
              </a:ext>
            </a:extLst>
          </p:cNvPr>
          <p:cNvSpPr/>
          <p:nvPr/>
        </p:nvSpPr>
        <p:spPr>
          <a:xfrm>
            <a:off x="710213" y="2732874"/>
            <a:ext cx="821184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Barycentric coordinates are usually used to do interpolation.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sz="1800" dirty="0">
                <a:solidFill>
                  <a:srgbClr val="202124"/>
                </a:solidFill>
                <a:latin typeface="arial" panose="020B0604020202020204" pitchFamily="34" charset="0"/>
              </a:rPr>
              <a:t>If a smoother surface is desired, we can use higher-order splines.</a:t>
            </a:r>
            <a:endParaRPr lang="zh-TW" altLang="en-US" sz="1800" dirty="0"/>
          </a:p>
        </p:txBody>
      </p:sp>
      <p:pic>
        <p:nvPicPr>
          <p:cNvPr id="2050" name="Picture 2" descr="https://blogs.sas.com/content/iml/files/2020/05/cubicInterp1.png">
            <a:extLst>
              <a:ext uri="{FF2B5EF4-FFF2-40B4-BE49-F238E27FC236}">
                <a16:creationId xmlns:a16="http://schemas.microsoft.com/office/drawing/2014/main" id="{1B511AC0-6F5A-4C87-A110-E5569201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7031"/>
          <a:stretch/>
        </p:blipFill>
        <p:spPr bwMode="auto">
          <a:xfrm>
            <a:off x="4654406" y="3822263"/>
            <a:ext cx="3184521" cy="20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81E14996-2792-4B30-8E9D-323A04F35DEA}"/>
              </a:ext>
            </a:extLst>
          </p:cNvPr>
          <p:cNvSpPr/>
          <p:nvPr/>
        </p:nvSpPr>
        <p:spPr>
          <a:xfrm>
            <a:off x="5244251" y="5859065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</a:rPr>
              <a:t>Cubic splines interpolation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135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自訂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28361</TotalTime>
  <Words>4239</Words>
  <Application>Microsoft Macintosh PowerPoint</Application>
  <PresentationFormat>如螢幕大小 (4:3)</PresentationFormat>
  <Paragraphs>731</Paragraphs>
  <Slides>85</Slides>
  <Notes>83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85</vt:i4>
      </vt:variant>
    </vt:vector>
  </HeadingPairs>
  <TitlesOfParts>
    <vt:vector size="94" baseType="lpstr">
      <vt:lpstr>NimbusRomNo9L-Regu</vt:lpstr>
      <vt:lpstr>NimbusRomNo9L-ReguItal</vt:lpstr>
      <vt:lpstr>Arial</vt:lpstr>
      <vt:lpstr>Arial</vt:lpstr>
      <vt:lpstr>Calibri</vt:lpstr>
      <vt:lpstr>Cambria Math</vt:lpstr>
      <vt:lpstr>Times New Roman</vt:lpstr>
      <vt:lpstr>Wingdings</vt:lpstr>
      <vt:lpstr>回顧</vt:lpstr>
      <vt:lpstr>Chapter 4 Model fitting and optimization Advanced Computer Vision</vt:lpstr>
      <vt:lpstr>Outline</vt:lpstr>
      <vt:lpstr>4.1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4.1.0 Scattered data interpolation</vt:lpstr>
      <vt:lpstr>4.1 Scattered data interpolation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4.1.1 Radial basis functions</vt:lpstr>
      <vt:lpstr>4.1 Scattered data interpolation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4.1.2 Overfitting and underfitting</vt:lpstr>
      <vt:lpstr>4.1 Scattered data interpolation</vt:lpstr>
      <vt:lpstr>4.1.3 Robust data fitting</vt:lpstr>
      <vt:lpstr>4.1.3 Robust data fitting</vt:lpstr>
      <vt:lpstr>4.1.3 Robust data fitting</vt:lpstr>
      <vt:lpstr>4.2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4.2.0 Variational methods and regularization</vt:lpstr>
      <vt:lpstr>Exercise</vt:lpstr>
      <vt:lpstr>Exercise</vt:lpstr>
      <vt:lpstr>4.2 Variational methods and regularization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4.2.1 Discrete energy minimization</vt:lpstr>
      <vt:lpstr>4.2 Variational methods and regularization</vt:lpstr>
      <vt:lpstr>4.2.2 Total variation</vt:lpstr>
      <vt:lpstr>4.2.2 Total variation</vt:lpstr>
      <vt:lpstr>4.2 Variational methods and regularization</vt:lpstr>
      <vt:lpstr>4.2.3 Bilateral solver</vt:lpstr>
      <vt:lpstr>4.2.3 Bilateral solver</vt:lpstr>
      <vt:lpstr>4.2.3 Bilateral solver</vt:lpstr>
      <vt:lpstr>4.2 Variational methods and regularization</vt:lpstr>
      <vt:lpstr>4.2.4 Application: Interactive colorization</vt:lpstr>
      <vt:lpstr>4.2.4 Application: Interactive colorization</vt:lpstr>
      <vt:lpstr>4.2.4 Application: Interactive colorization</vt:lpstr>
      <vt:lpstr>4.3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4.3.0 Markov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4.3.1 Conditional random fields</vt:lpstr>
      <vt:lpstr>4.3.2 Application: Interactive segmentation</vt:lpstr>
      <vt:lpstr>4.3.2 Application: Interactive segmentation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Feature-based alignment Advanced Computer Vision</dc:title>
  <dc:creator>球球</dc:creator>
  <cp:lastModifiedBy>孝寧 陳</cp:lastModifiedBy>
  <cp:revision>866</cp:revision>
  <cp:lastPrinted>2020-04-20T18:38:36Z</cp:lastPrinted>
  <dcterms:modified xsi:type="dcterms:W3CDTF">2024-03-12T04:11:10Z</dcterms:modified>
</cp:coreProperties>
</file>