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46" r:id="rId20"/>
    <p:sldId id="274" r:id="rId21"/>
    <p:sldId id="275" r:id="rId22"/>
    <p:sldId id="276" r:id="rId23"/>
    <p:sldId id="277" r:id="rId24"/>
    <p:sldId id="340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394" r:id="rId72"/>
    <p:sldId id="395" r:id="rId73"/>
    <p:sldId id="396" r:id="rId74"/>
    <p:sldId id="397" r:id="rId75"/>
    <p:sldId id="398" r:id="rId76"/>
    <p:sldId id="399" r:id="rId77"/>
    <p:sldId id="327" r:id="rId78"/>
    <p:sldId id="328" r:id="rId79"/>
    <p:sldId id="339" r:id="rId8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2794" autoAdjust="0"/>
  </p:normalViewPr>
  <p:slideViewPr>
    <p:cSldViewPr snapToGrid="0">
      <p:cViewPr varScale="1">
        <p:scale>
          <a:sx n="76" d="100"/>
          <a:sy n="76" d="100"/>
        </p:scale>
        <p:origin x="1186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01B56-F1C7-4282-AD32-D987A543699C}" type="datetimeFigureOut">
              <a:rPr lang="zh-TW" altLang="en-US" smtClean="0"/>
              <a:t>2024/2/26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D8A11-8BAB-45D9-8F84-D0CEE05204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08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2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3D </a:t>
                </a:r>
                <a:r>
                  <a:rPr lang="zh-TW" altLang="en-US" dirty="0"/>
                  <a:t>線：直線上的兩點 </a:t>
                </a:r>
                <a:r>
                  <a:rPr lang="en-US" altLang="zh-TW" dirty="0"/>
                  <a:t>(</a:t>
                </a:r>
                <a:r>
                  <a:rPr lang="zh-TW" altLang="en-US" dirty="0"/>
                  <a:t>𝑝</a:t>
                </a:r>
                <a:r>
                  <a:rPr lang="en-US" altLang="zh-TW" dirty="0"/>
                  <a:t>, </a:t>
                </a:r>
                <a:r>
                  <a:rPr lang="zh-TW" altLang="en-US" dirty="0"/>
                  <a:t>𝑞</a:t>
                </a:r>
                <a:r>
                  <a:rPr lang="en-US" altLang="zh-TW" dirty="0"/>
                  <a:t>)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r>
                  <a:rPr lang="zh-TW" altLang="en-US" dirty="0"/>
                  <a:t>直線上的任何其他點都可以表示為這兩點的線性組合。</a:t>
                </a: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3</a:t>
                </a:r>
                <a:r>
                  <a:rPr lang="zh-TW" altLang="en-US" dirty="0"/>
                  <a:t>維的線的話</a:t>
                </a:r>
                <a:br>
                  <a:rPr lang="en-US" altLang="zh-TW" dirty="0"/>
                </a:br>
                <a:r>
                  <a:rPr lang="zh-TW" altLang="en-US" dirty="0"/>
                  <a:t>可以利用線上的任一兩點表示一條線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那他的數學表示法就是 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𝒓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=(1−𝜆)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𝒑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+𝜆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𝒒</a:t>
                </a:r>
                <a:endParaRPr lang="en-US" altLang="zh-TW" sz="1200" b="1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  <a:p>
                <a:r>
                  <a:rPr lang="zh-TW" altLang="en-US" dirty="0"/>
                  <a:t>在右邊有一個舉例，</a:t>
                </a:r>
                <a:endParaRPr lang="en-US" altLang="zh-TW" dirty="0"/>
              </a:p>
              <a:p>
                <a:r>
                  <a:rPr lang="zh-TW" altLang="en-US" dirty="0"/>
                  <a:t>可以看到說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𝜆</a:t>
                </a:r>
                <a:r>
                  <a:rPr lang="en-US" altLang="zh-TW" dirty="0"/>
                  <a:t>=0</a:t>
                </a:r>
                <a:r>
                  <a:rPr lang="zh-TW" altLang="en-US" dirty="0"/>
                  <a:t> 的話 就是</a:t>
                </a:r>
                <a:r>
                  <a:rPr lang="en-US" altLang="zh-TW" dirty="0"/>
                  <a:t>P</a:t>
                </a:r>
                <a:br>
                  <a:rPr lang="en-US" altLang="zh-TW" dirty="0"/>
                </a:b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𝜆</a:t>
                </a:r>
                <a:r>
                  <a:rPr lang="en-US" altLang="zh-TW" dirty="0"/>
                  <a:t>=1</a:t>
                </a:r>
                <a:r>
                  <a:rPr lang="zh-TW" altLang="en-US" dirty="0"/>
                  <a:t> 就是 </a:t>
                </a:r>
                <a:r>
                  <a:rPr lang="en-US" altLang="zh-TW" dirty="0"/>
                  <a:t>q</a:t>
                </a:r>
              </a:p>
              <a:p>
                <a:r>
                  <a:rPr lang="zh-TW" altLang="en-US" dirty="0"/>
                  <a:t>可以利用公式推算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點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254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接下來是三維的平面，他的數學表示法就是</a:t>
                </a:r>
                <a:endParaRPr lang="en-US" altLang="zh-TW" dirty="0"/>
              </a:p>
              <a:p>
                <a:r>
                  <a:rPr lang="en-US" altLang="zh-TW" dirty="0"/>
                  <a:t>X </a:t>
                </a:r>
                <a:r>
                  <a:rPr lang="en-US" altLang="zh-TW" dirty="0" err="1"/>
                  <a:t>ba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內積 </a:t>
                </a:r>
                <a:r>
                  <a:rPr lang="en-US" altLang="zh-TW" dirty="0"/>
                  <a:t>m tilde</a:t>
                </a:r>
                <a:r>
                  <a:rPr lang="zh-TW" altLang="en-US" dirty="0"/>
                  <a:t> 就會等於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𝑎𝑥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𝑏𝑦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𝑐𝑧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𝑑</a:t>
                </a:r>
                <a:endParaRPr lang="en-US" altLang="zh-TW" dirty="0"/>
              </a:p>
              <a:p>
                <a:r>
                  <a:rPr lang="en-US" altLang="zh-TW" dirty="0"/>
                  <a:t>m tilde</a:t>
                </a:r>
                <a:r>
                  <a:rPr lang="zh-TW" altLang="en-US" dirty="0"/>
                  <a:t>  就是 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𝑎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𝑏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𝑐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𝑑</a:t>
                </a:r>
                <a:endParaRPr lang="en-US" altLang="zh-TW" dirty="0"/>
              </a:p>
              <a:p>
                <a:r>
                  <a:rPr lang="zh-TW" altLang="en-US" dirty="0"/>
                  <a:t>那經過</a:t>
                </a:r>
                <a:r>
                  <a:rPr lang="en-US" altLang="zh-TW" dirty="0"/>
                  <a:t>Normalize</a:t>
                </a:r>
                <a:r>
                  <a:rPr lang="zh-TW" altLang="en-US" dirty="0"/>
                  <a:t>後，</a:t>
                </a:r>
                <a:r>
                  <a:rPr lang="en-US" altLang="zh-TW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𝒎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=(𝑛 ̂_𝑥,𝑛 ̂_𝑦,𝑛 ̂_𝑧,𝑑)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𝒏 ̂</a:t>
                </a:r>
                <a:r>
                  <a:rPr lang="zh-TW" altLang="en-US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是法向量，他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=(𝑐𝑜𝑠𝜃𝑠𝑖𝑛𝜙,𝑠𝑖𝑛𝜃𝑠𝑖𝑛𝜙,𝑐𝑜𝑠𝜙)</a:t>
                </a:r>
                <a:endParaRPr lang="en-US" altLang="zh-TW" sz="1200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  <a:p>
                <a:r>
                  <a:rPr lang="en-US" altLang="zh-TW" dirty="0"/>
                  <a:t>d</a:t>
                </a:r>
                <a:r>
                  <a:rPr lang="zh-TW" altLang="en-US" dirty="0"/>
                  <a:t>是這個平面與原點的距離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======================================</a:t>
                </a:r>
              </a:p>
              <a:p>
                <a:r>
                  <a:rPr lang="zh-TW" altLang="en-US" dirty="0"/>
                  <a:t>補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 </a:t>
                </a:r>
                <a:r>
                  <a:rPr lang="en-US" altLang="zh-TW" dirty="0"/>
                  <a:t>We can express nˆ as a function of two angles (θ,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𝜙</a:t>
                </a:r>
                <a:r>
                  <a:rPr lang="en-US" altLang="zh-TW" dirty="0"/>
                  <a:t>),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27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3D </a:t>
                </a:r>
                <a:r>
                  <a:rPr lang="zh-TW" altLang="en-US" dirty="0"/>
                  <a:t>二次曲面：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圓球、圓柱面、拋物柱面、橢球、橢圓柱面、雙曲柱面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Quadrics </a:t>
                </a:r>
                <a:r>
                  <a:rPr lang="zh-TW" altLang="en-US" dirty="0"/>
                  <a:t>二次曲面</a:t>
                </a:r>
                <a:endParaRPr lang="en-US" altLang="zh-TW" dirty="0"/>
              </a:p>
              <a:p>
                <a:r>
                  <a:rPr lang="en-US" altLang="zh-TW" dirty="0"/>
                  <a:t>Ellipsoid </a:t>
                </a:r>
                <a:r>
                  <a:rPr lang="zh-TW" altLang="en-US" dirty="0"/>
                  <a:t>橢圓體</a:t>
                </a:r>
                <a:endParaRPr lang="en-US" altLang="zh-TW" dirty="0"/>
              </a:p>
              <a:p>
                <a:r>
                  <a:rPr lang="en-US" altLang="zh-TW" dirty="0"/>
                  <a:t>Cylinder </a:t>
                </a:r>
                <a:r>
                  <a:rPr lang="zh-TW" altLang="en-US" dirty="0"/>
                  <a:t>圓柱體</a:t>
                </a:r>
                <a:endParaRPr lang="en-US" altLang="zh-TW" dirty="0"/>
              </a:p>
              <a:p>
                <a:r>
                  <a:rPr lang="en-US" altLang="zh-TW" dirty="0"/>
                  <a:t>Elliptic </a:t>
                </a:r>
                <a:r>
                  <a:rPr lang="zh-TW" altLang="en-US" dirty="0"/>
                  <a:t>橢圓的</a:t>
                </a:r>
                <a:endParaRPr lang="en-US" altLang="zh-TW" dirty="0"/>
              </a:p>
              <a:p>
                <a:r>
                  <a:rPr lang="en-US" altLang="zh-TW" dirty="0" err="1"/>
                  <a:t>Circluar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環狀的</a:t>
                </a:r>
                <a:endParaRPr lang="en-US" altLang="zh-TW" dirty="0"/>
              </a:p>
              <a:p>
                <a:r>
                  <a:rPr lang="en-US" altLang="zh-TW" dirty="0"/>
                  <a:t>Parabolic </a:t>
                </a:r>
                <a:r>
                  <a:rPr lang="zh-TW" altLang="en-US" dirty="0"/>
                  <a:t>拋物線</a:t>
                </a:r>
                <a:endParaRPr lang="en-US" altLang="zh-TW" dirty="0"/>
              </a:p>
              <a:p>
                <a:r>
                  <a:rPr lang="en-US" altLang="zh-TW" dirty="0"/>
                  <a:t>==========================</a:t>
                </a:r>
              </a:p>
              <a:p>
                <a:r>
                  <a:rPr lang="zh-TW" altLang="en-US" dirty="0"/>
                  <a:t>同樣的在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維也有他的曲面</a:t>
                </a:r>
                <a:endParaRPr lang="en-US" altLang="zh-TW" dirty="0"/>
              </a:p>
              <a:p>
                <a:r>
                  <a:rPr lang="zh-TW" altLang="en-US" dirty="0"/>
                  <a:t>像是有球體、橢圓體等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這邊只是稍為的帶過，那他的表示式</a:t>
                </a:r>
                <a:r>
                  <a:rPr lang="en-US" altLang="zh-TW" b="1" i="0">
                    <a:latin typeface="Cambria Math" panose="02040503050406030204" pitchFamily="18" charset="0"/>
                    <a:cs typeface="Times New Roman" pitchFamily="18" charset="0"/>
                  </a:rPr>
                  <a:t>𝒙 ̃^𝑻 </a:t>
                </a:r>
                <a:r>
                  <a:rPr lang="en-US" altLang="zh-TW" i="0">
                    <a:latin typeface="Cambria Math" panose="02040503050406030204" pitchFamily="18" charset="0"/>
                    <a:cs typeface="Times New Roman" pitchFamily="18" charset="0"/>
                  </a:rPr>
                  <a:t>𝑄</a:t>
                </a:r>
                <a:r>
                  <a:rPr lang="en-US" altLang="zh-TW" b="1" i="0">
                    <a:latin typeface="Cambria Math" panose="02040503050406030204" pitchFamily="18" charset="0"/>
                    <a:cs typeface="Times New Roman" pitchFamily="18" charset="0"/>
                  </a:rPr>
                  <a:t>𝒙 ̃</a:t>
                </a:r>
                <a:r>
                  <a:rPr lang="zh-TW" altLang="en-US" b="1" dirty="0">
                    <a:cs typeface="Times New Roman" pitchFamily="18" charset="0"/>
                  </a:rPr>
                  <a:t> </a:t>
                </a:r>
                <a:r>
                  <a:rPr lang="en-US" altLang="zh-TW" b="1" dirty="0">
                    <a:cs typeface="Times New Roman" pitchFamily="18" charset="0"/>
                  </a:rPr>
                  <a:t>(</a:t>
                </a:r>
                <a:r>
                  <a:rPr lang="zh-TW" altLang="en-US" b="1" dirty="0">
                    <a:cs typeface="Times New Roman" pitchFamily="18" charset="0"/>
                  </a:rPr>
                  <a:t>展開不細講</a:t>
                </a:r>
                <a:r>
                  <a:rPr lang="en-US" altLang="zh-TW" b="1" dirty="0">
                    <a:cs typeface="Times New Roman" pitchFamily="18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140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2.1.2 2D </a:t>
            </a:r>
            <a:r>
              <a:rPr lang="zh-TW" altLang="en-US" dirty="0"/>
              <a:t>轉換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 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56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b="0" i="0" dirty="0">
                    <a:latin typeface="Cambria Math" panose="02040503050406030204" pitchFamily="18" charset="0"/>
                  </a:rPr>
                  <a:t>平移</a:t>
                </a:r>
                <a:endParaRPr lang="en-US" altLang="zh-TW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: x prime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b="0" i="0" dirty="0">
                    <a:latin typeface="Cambria Math" panose="02040503050406030204" pitchFamily="18" charset="0"/>
                  </a:rPr>
                  <a:t>平移</a:t>
                </a:r>
                <a:endParaRPr lang="en-US" altLang="zh-TW" b="0" i="0" dirty="0">
                  <a:latin typeface="Cambria Math" panose="02040503050406030204" pitchFamily="18" charset="0"/>
                </a:endParaRPr>
              </a:p>
              <a:p>
                <a:r>
                  <a:rPr lang="zh-TW" altLang="ar-AE" b="1" i="0">
                    <a:latin typeface="Cambria Math" panose="02040503050406030204" pitchFamily="18" charset="0"/>
                  </a:rPr>
                  <a:t>𝒙</a:t>
                </a:r>
                <a:r>
                  <a:rPr lang="ar-AE" altLang="zh-TW" b="1" i="0">
                    <a:latin typeface="Cambria Math" panose="02040503050406030204" pitchFamily="18" charset="0"/>
                  </a:rPr>
                  <a:t>^′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: x prime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002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歐幾里德</a:t>
                </a:r>
                <a:endParaRPr lang="en-US" altLang="zh-TW" dirty="0"/>
              </a:p>
              <a:p>
                <a:r>
                  <a:rPr lang="zh-TW" altLang="en-US" dirty="0"/>
                  <a:t>旋轉</a:t>
                </a:r>
                <a:r>
                  <a:rPr lang="en-US" altLang="zh-TW" dirty="0"/>
                  <a:t>+</a:t>
                </a:r>
                <a:r>
                  <a:rPr lang="zh-TW" altLang="en-US" dirty="0"/>
                  <a:t>平移</a:t>
                </a:r>
                <a:endParaRPr lang="en-US" altLang="zh-TW" dirty="0"/>
              </a:p>
              <a:p>
                <a:r>
                  <a:rPr lang="zh-TW" altLang="en-US" dirty="0"/>
                  <a:t>也稱為 </a:t>
                </a:r>
                <a:r>
                  <a:rPr lang="en-US" altLang="zh-TW" dirty="0"/>
                  <a:t>2D </a:t>
                </a:r>
                <a:r>
                  <a:rPr lang="zh-TW" altLang="en-US" dirty="0"/>
                  <a:t>剛體運動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R </a:t>
                </a:r>
                <a:r>
                  <a:rPr lang="zh-TW" altLang="en-US" dirty="0"/>
                  <a:t>是正交旋轉矩陣，其中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𝑹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zh-TW" altLang="en-US" dirty="0"/>
                  <a:t>且 </a:t>
                </a:r>
                <a:r>
                  <a:rPr lang="en-US" altLang="zh-TW" dirty="0"/>
                  <a:t>|</a:t>
                </a:r>
                <a:r>
                  <a:rPr lang="zh-TW" altLang="en-US" dirty="0"/>
                  <a:t>𝑹</a:t>
                </a:r>
                <a:r>
                  <a:rPr lang="en-US" altLang="zh-TW" dirty="0"/>
                  <a:t>|=1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r>
                  <a:rPr lang="zh-TW" altLang="en-US" dirty="0"/>
                  <a:t>正交矩陣：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p>
                      <m:sSup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1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zh-TW" altLang="en-US" dirty="0"/>
                  <a:t>。</a:t>
                </a:r>
                <a:endParaRPr lang="en-US" altLang="zh-TW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鋼體運動</a:t>
                </a:r>
                <a:endParaRPr lang="en-US" altLang="zh-TW" dirty="0"/>
              </a:p>
              <a:p>
                <a:r>
                  <a:rPr lang="zh-TW" altLang="en-US" dirty="0"/>
                  <a:t>逆時針選轉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 度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152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相似</a:t>
            </a:r>
            <a:endParaRPr lang="en-US" altLang="zh-TW" dirty="0"/>
          </a:p>
          <a:p>
            <a:r>
              <a:rPr lang="zh-TW" altLang="en-US" dirty="0"/>
              <a:t>縮放旋轉。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211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仿射</a:t>
                </a:r>
                <a:endParaRPr lang="en-US" altLang="zh-TW" dirty="0"/>
              </a:p>
              <a:p>
                <a:r>
                  <a:rPr lang="zh-TW" altLang="en-US" dirty="0"/>
                  <a:t>𝑥</a:t>
                </a:r>
                <a:r>
                  <a:rPr lang="en-US" altLang="zh-TW" dirty="0"/>
                  <a:t>^′=</a:t>
                </a:r>
                <a:r>
                  <a:rPr lang="zh-TW" altLang="en-US" dirty="0"/>
                  <a:t>𝑨𝑥 ̅，其中𝑨 是任意 </a:t>
                </a:r>
                <a:r>
                  <a:rPr lang="en-US" altLang="zh-TW" dirty="0"/>
                  <a:t>2 × 3 </a:t>
                </a:r>
                <a:r>
                  <a:rPr lang="zh-TW" altLang="en-US" dirty="0"/>
                  <a:t>矩陣。 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保留平行性：</a:t>
                </a:r>
                <a:endParaRPr lang="en-US" altLang="zh-TW" dirty="0"/>
              </a:p>
              <a:p>
                <a:r>
                  <a:rPr lang="zh-TW" altLang="en-US" dirty="0"/>
                  <a:t>方形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zh-TW" altLang="en-US" dirty="0"/>
                  <a:t>平行四邊形</a:t>
                </a:r>
                <a:endParaRPr lang="en-US" altLang="zh-TW" dirty="0"/>
              </a:p>
              <a:p>
                <a:r>
                  <a:rPr lang="zh-TW" altLang="en-US" dirty="0"/>
                  <a:t>平行四邊形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zh-TW" altLang="en-US" dirty="0"/>
                  <a:t> 平行四邊形 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仿射</a:t>
                </a:r>
                <a:endParaRPr lang="en-US" altLang="zh-TW" dirty="0"/>
              </a:p>
              <a:p>
                <a:r>
                  <a:rPr lang="zh-TW" altLang="en-US" dirty="0"/>
                  <a:t>𝑥</a:t>
                </a:r>
                <a:r>
                  <a:rPr lang="en-US" altLang="zh-TW" dirty="0"/>
                  <a:t>^′=</a:t>
                </a:r>
                <a:r>
                  <a:rPr lang="zh-TW" altLang="en-US" dirty="0"/>
                  <a:t>𝑨𝑥 ̅，其中𝑨 是任意 </a:t>
                </a:r>
                <a:r>
                  <a:rPr lang="en-US" altLang="zh-TW" dirty="0"/>
                  <a:t>2 × 3 </a:t>
                </a:r>
                <a:r>
                  <a:rPr lang="zh-TW" altLang="en-US" dirty="0"/>
                  <a:t>矩陣。 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保留平行性：</a:t>
                </a:r>
                <a:endParaRPr lang="en-US" altLang="zh-TW" dirty="0"/>
              </a:p>
              <a:p>
                <a:r>
                  <a:rPr lang="zh-TW" altLang="en-US" dirty="0"/>
                  <a:t>方形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zh-TW" altLang="en-US" dirty="0"/>
                  <a:t>平行四邊形</a:t>
                </a:r>
                <a:endParaRPr lang="en-US" altLang="zh-TW" dirty="0"/>
              </a:p>
              <a:p>
                <a:r>
                  <a:rPr lang="zh-TW" altLang="en-US" dirty="0"/>
                  <a:t>平行四邊形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zh-TW" altLang="en-US" dirty="0"/>
                  <a:t> 平行四邊形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---------------------------------------------------------------------------------------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接著第四個是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TW" altLang="en-US" dirty="0"/>
                  <a:t>仿射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它會將物體的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軸或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軸依照不同的比例進行縮放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但它還是會保留線的平行性，也就是說，如果兩條直線在變換前是平行的，變換後它們仍然是平行的。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TW" altLang="en-US" dirty="0"/>
                  <a:t>在電腦視覺和影像處理中，</a:t>
                </a:r>
                <a:r>
                  <a:rPr lang="en-US" altLang="zh-TW" dirty="0"/>
                  <a:t>affine </a:t>
                </a:r>
                <a:r>
                  <a:rPr lang="zh-TW" altLang="en-US" dirty="0"/>
                  <a:t>變換經常被用來對影像進行幾何校正、配準等操作。</a:t>
                </a:r>
                <a:r>
                  <a:rPr lang="zh-TW" altLang="en-US" sz="12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它的數學表示方式是 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𝒙^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′=</a:t>
                </a:r>
                <a:r>
                  <a:rPr lang="en-US" altLang="zh-TW" b="1" i="0">
                    <a:latin typeface="Cambria Math" panose="02040503050406030204" pitchFamily="18" charset="0"/>
                  </a:rPr>
                  <a:t>𝑨</a:t>
                </a:r>
                <a:r>
                  <a:rPr lang="en-US" altLang="zh-TW" i="0">
                    <a:latin typeface="Cambria Math" panose="02040503050406030204" pitchFamily="18" charset="0"/>
                  </a:rPr>
                  <a:t>𝑥 ̅</a:t>
                </a:r>
                <a:r>
                  <a:rPr lang="zh-TW" altLang="en-US" dirty="0"/>
                  <a:t> 那這個</a:t>
                </a:r>
                <a:r>
                  <a:rPr lang="en-US" altLang="zh-TW" b="1" i="0">
                    <a:latin typeface="Cambria Math" panose="02040503050406030204" pitchFamily="18" charset="0"/>
                  </a:rPr>
                  <a:t>𝑨</a:t>
                </a:r>
                <a:r>
                  <a:rPr lang="zh-TW" altLang="en-US" dirty="0"/>
                  <a:t>是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一個任意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× 3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的矩陣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273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投影</a:t>
                </a:r>
                <a:endParaRPr lang="en-US" altLang="zh-TW" dirty="0"/>
              </a:p>
              <a:p>
                <a:r>
                  <a:rPr lang="en-US" altLang="zh-TW" dirty="0"/>
                  <a:t>2D </a:t>
                </a:r>
                <a:r>
                  <a:rPr lang="zh-TW" altLang="en-US" dirty="0"/>
                  <a:t>投影在齊次座標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zh-TW" altLang="en-US" dirty="0"/>
                  <a:t>上運行，</a:t>
                </a:r>
                <a:endParaRPr lang="en-US" altLang="zh-TW" dirty="0"/>
              </a:p>
              <a:p>
                <a:r>
                  <a:rPr lang="zh-TW" altLang="en-US" dirty="0"/>
                  <a:t>也稱為透視變換或單應性。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保留直線： 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個軸</a:t>
                </a:r>
                <a:endParaRPr lang="en-US" altLang="zh-TW" dirty="0"/>
              </a:p>
              <a:p>
                <a:r>
                  <a:rPr lang="zh-TW" altLang="en-US" dirty="0"/>
                  <a:t>方形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zh-TW" altLang="en-US" dirty="0"/>
                  <a:t>任四邊形</a:t>
                </a:r>
                <a:endParaRPr lang="en-US" altLang="zh-TW" dirty="0"/>
              </a:p>
              <a:p>
                <a:r>
                  <a:rPr lang="zh-TW" altLang="en-US" dirty="0"/>
                  <a:t>直線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zh-TW" altLang="en-US" dirty="0"/>
                  <a:t>直線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投影</a:t>
                </a:r>
                <a:endParaRPr lang="en-US" altLang="zh-TW" dirty="0"/>
              </a:p>
              <a:p>
                <a:r>
                  <a:rPr lang="en-US" altLang="zh-TW" dirty="0"/>
                  <a:t>2D </a:t>
                </a:r>
                <a:r>
                  <a:rPr lang="zh-TW" altLang="en-US" dirty="0"/>
                  <a:t>投影在齊次座標 </a:t>
                </a:r>
                <a:r>
                  <a:rPr lang="zh-TW" altLang="ar-AE" b="1" i="0">
                    <a:latin typeface="Cambria Math" panose="02040503050406030204" pitchFamily="18" charset="0"/>
                  </a:rPr>
                  <a:t>𝒙</a:t>
                </a:r>
                <a:r>
                  <a:rPr lang="ar-AE" altLang="zh-TW" b="1" i="0">
                    <a:latin typeface="Cambria Math" panose="02040503050406030204" pitchFamily="18" charset="0"/>
                  </a:rPr>
                  <a:t> ̃^</a:t>
                </a:r>
                <a:r>
                  <a:rPr lang="ar-AE" altLang="zh-TW" i="0">
                    <a:latin typeface="Cambria Math" panose="02040503050406030204" pitchFamily="18" charset="0"/>
                  </a:rPr>
                  <a:t>′=</a:t>
                </a:r>
                <a:r>
                  <a:rPr lang="zh-TW" altLang="ar-AE" b="1" i="0">
                    <a:latin typeface="Cambria Math" panose="02040503050406030204" pitchFamily="18" charset="0"/>
                  </a:rPr>
                  <a:t>𝑯</a:t>
                </a:r>
                <a:r>
                  <a:rPr lang="ar-AE" altLang="zh-TW" b="1" i="0">
                    <a:latin typeface="Cambria Math" panose="02040503050406030204" pitchFamily="18" charset="0"/>
                  </a:rPr>
                  <a:t> ̃</a:t>
                </a:r>
                <a:r>
                  <a:rPr lang="zh-TW" altLang="ar-AE" b="1" i="0">
                    <a:latin typeface="Cambria Math" panose="02040503050406030204" pitchFamily="18" charset="0"/>
                  </a:rPr>
                  <a:t>𝒙</a:t>
                </a:r>
                <a:r>
                  <a:rPr lang="ar-AE" altLang="zh-TW" b="1" i="0">
                    <a:latin typeface="Cambria Math" panose="02040503050406030204" pitchFamily="18" charset="0"/>
                  </a:rPr>
                  <a:t> ̃</a:t>
                </a:r>
                <a:r>
                  <a:rPr lang="zh-TW" altLang="en-US" dirty="0"/>
                  <a:t>上運行，</a:t>
                </a:r>
                <a:endParaRPr lang="en-US" altLang="zh-TW" dirty="0"/>
              </a:p>
              <a:p>
                <a:r>
                  <a:rPr lang="zh-TW" altLang="en-US" dirty="0"/>
                  <a:t>也稱為透視變換或單應性。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保留直線： 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個軸</a:t>
                </a:r>
                <a:endParaRPr lang="en-US" altLang="zh-TW" dirty="0"/>
              </a:p>
              <a:p>
                <a:r>
                  <a:rPr lang="zh-TW" altLang="en-US" dirty="0"/>
                  <a:t>方形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zh-TW" altLang="en-US" dirty="0"/>
                  <a:t>任四邊形</a:t>
                </a:r>
                <a:endParaRPr lang="en-US" altLang="zh-TW" dirty="0"/>
              </a:p>
              <a:p>
                <a:r>
                  <a:rPr lang="zh-TW" altLang="en-US" dirty="0"/>
                  <a:t>直線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zh-TW" altLang="en-US" dirty="0"/>
                  <a:t>直線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---------------------------------------------------------------------------------------</a:t>
                </a:r>
              </a:p>
              <a:p>
                <a:r>
                  <a:rPr lang="zh-TW" altLang="en-US" dirty="0"/>
                  <a:t>第五個是投影</a:t>
                </a:r>
                <a:endParaRPr lang="en-US" altLang="zh-TW" dirty="0"/>
              </a:p>
              <a:p>
                <a:r>
                  <a:rPr lang="zh-TW" altLang="en-US" dirty="0"/>
                  <a:t>跟前面比起來的話 它唯一保留的是只有直線</a:t>
                </a:r>
                <a:endParaRPr lang="en-US" altLang="zh-TW" dirty="0"/>
              </a:p>
              <a:p>
                <a:r>
                  <a:rPr lang="zh-TW" altLang="en-US" dirty="0"/>
                  <a:t>像是大小或角度就會改變</a:t>
                </a:r>
                <a:endParaRPr lang="en-US" altLang="zh-TW" dirty="0"/>
              </a:p>
              <a:p>
                <a:r>
                  <a:rPr lang="zh-TW" altLang="en-US" dirty="0"/>
                  <a:t>這比較特別的是它會透過齊次座標去做</a:t>
                </a:r>
                <a:endParaRPr lang="en-US" altLang="zh-TW" dirty="0"/>
              </a:p>
              <a:p>
                <a:r>
                  <a:rPr lang="zh-TW" altLang="en-US" dirty="0"/>
                  <a:t>那它的數學表達方式是</a:t>
                </a:r>
                <a:r>
                  <a:rPr lang="zh-TW" altLang="ar-AE" b="1" i="0">
                    <a:latin typeface="Cambria Math" panose="02040503050406030204" pitchFamily="18" charset="0"/>
                  </a:rPr>
                  <a:t>𝒙</a:t>
                </a:r>
                <a:r>
                  <a:rPr lang="ar-AE" altLang="zh-TW" b="1" i="0">
                    <a:latin typeface="Cambria Math" panose="02040503050406030204" pitchFamily="18" charset="0"/>
                  </a:rPr>
                  <a:t> ̃^</a:t>
                </a:r>
                <a:r>
                  <a:rPr lang="ar-AE" altLang="zh-TW" i="0">
                    <a:latin typeface="Cambria Math" panose="02040503050406030204" pitchFamily="18" charset="0"/>
                  </a:rPr>
                  <a:t>′=</a:t>
                </a:r>
                <a:r>
                  <a:rPr lang="zh-TW" altLang="ar-AE" b="1" i="0">
                    <a:latin typeface="Cambria Math" panose="02040503050406030204" pitchFamily="18" charset="0"/>
                  </a:rPr>
                  <a:t>𝑯</a:t>
                </a:r>
                <a:r>
                  <a:rPr lang="ar-AE" altLang="zh-TW" b="1" i="0">
                    <a:latin typeface="Cambria Math" panose="02040503050406030204" pitchFamily="18" charset="0"/>
                  </a:rPr>
                  <a:t> ̃</a:t>
                </a:r>
                <a:r>
                  <a:rPr lang="zh-TW" altLang="ar-AE" b="1" i="0">
                    <a:latin typeface="Cambria Math" panose="02040503050406030204" pitchFamily="18" charset="0"/>
                  </a:rPr>
                  <a:t>𝒙</a:t>
                </a:r>
                <a:r>
                  <a:rPr lang="ar-AE" altLang="zh-TW" b="1" i="0">
                    <a:latin typeface="Cambria Math" panose="02040503050406030204" pitchFamily="18" charset="0"/>
                  </a:rPr>
                  <a:t> ̃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pPr/>
                <a:r>
                  <a:rPr lang="zh-TW" altLang="ar-AE" b="1" i="0">
                    <a:latin typeface="Cambria Math" panose="02040503050406030204" pitchFamily="18" charset="0"/>
                  </a:rPr>
                  <a:t>𝑯</a:t>
                </a:r>
                <a:r>
                  <a:rPr lang="ar-AE" altLang="zh-TW" b="1" i="0">
                    <a:latin typeface="Cambria Math" panose="02040503050406030204" pitchFamily="18" charset="0"/>
                  </a:rPr>
                  <a:t> ̃</a:t>
                </a:r>
                <a:r>
                  <a:rPr lang="zh-TW" altLang="en-US" dirty="0"/>
                  <a:t>就是</a:t>
                </a:r>
                <a:r>
                  <a:rPr lang="en-US" altLang="zh-TW" dirty="0"/>
                  <a:t>h1~h9</a:t>
                </a:r>
              </a:p>
              <a:p>
                <a:pPr/>
                <a:r>
                  <a:rPr lang="zh-TW" altLang="en-US" dirty="0"/>
                  <a:t>可是這邊有一個要注意的是它是在齊次座標上去運作</a:t>
                </a:r>
                <a:endParaRPr lang="en-US" altLang="zh-TW" dirty="0"/>
              </a:p>
              <a:p>
                <a:pPr/>
                <a:r>
                  <a:rPr lang="zh-TW" altLang="en-US" dirty="0"/>
                  <a:t>然後齊次座標的最後一項會等於</a:t>
                </a:r>
                <a:r>
                  <a:rPr lang="en-US" altLang="zh-TW" dirty="0"/>
                  <a:t>1</a:t>
                </a:r>
              </a:p>
              <a:p>
                <a:pPr/>
                <a:r>
                  <a:rPr lang="zh-TW" altLang="en-US" dirty="0"/>
                  <a:t>所以每個係數都要再去除以</a:t>
                </a:r>
                <a:r>
                  <a:rPr lang="en-US" altLang="zh-TW" dirty="0"/>
                  <a:t>h9</a:t>
                </a:r>
              </a:p>
              <a:p>
                <a:pPr/>
                <a:r>
                  <a:rPr lang="zh-TW" altLang="en-US" dirty="0"/>
                  <a:t>所以它真正的自由度只有</a:t>
                </a:r>
                <a:r>
                  <a:rPr lang="en-US" altLang="zh-TW" dirty="0"/>
                  <a:t>8</a:t>
                </a:r>
                <a:r>
                  <a:rPr lang="zh-TW" altLang="en-US" dirty="0"/>
                  <a:t>個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240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81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66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二維座標變換的層次結構。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每個轉換也保留下面各行中列出的屬性。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2 X 3 </a:t>
                </a:r>
                <a:r>
                  <a:rPr lang="zh-TW" altLang="en-US" dirty="0"/>
                  <a:t>矩陣以第三個 </a:t>
                </a:r>
                <a:r>
                  <a:rPr lang="en-US" altLang="zh-TW" dirty="0"/>
                  <a:t>[0 0 1] </a:t>
                </a:r>
                <a:r>
                  <a:rPr lang="zh-TW" altLang="en-US" dirty="0"/>
                  <a:t>行擴展以形成完整的 </a:t>
                </a:r>
                <a:r>
                  <a:rPr lang="en-US" altLang="zh-TW" dirty="0"/>
                  <a:t>3 X 3 </a:t>
                </a:r>
                <a:r>
                  <a:rPr lang="zh-TW" altLang="en-US" dirty="0"/>
                  <a:t>矩陣。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Euclidean Transformation, it has 3 DOF: rotation, translation in x and translation in 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Similarity transform, it has 4 DOF: rotation, translation in x, translation in y and scaling.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Affine transform, it has 6 DOF: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translate x, translate y, scale x, scale y, rotate, shear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Hierarchy 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階級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dirty="0"/>
                  <a:t>Extend </a:t>
                </a:r>
                <a:r>
                  <a:rPr lang="zh-TW" altLang="en-US" dirty="0"/>
                  <a:t>延伸</a:t>
                </a:r>
                <a:endParaRPr lang="en-US" altLang="zh-TW" dirty="0"/>
              </a:p>
              <a:p>
                <a:r>
                  <a:rPr lang="en-US" altLang="zh-TW" dirty="0"/>
                  <a:t>Form </a:t>
                </a:r>
                <a:r>
                  <a:rPr lang="zh-TW" altLang="en-US" dirty="0"/>
                  <a:t>組成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=====================================</a:t>
                </a:r>
              </a:p>
              <a:p>
                <a:r>
                  <a:rPr lang="zh-TW" altLang="en-US" dirty="0"/>
                  <a:t>這邊也是統整</a:t>
                </a:r>
                <a:endParaRPr lang="en-US" altLang="zh-TW" dirty="0"/>
              </a:p>
              <a:p>
                <a:r>
                  <a:rPr lang="en-US" altLang="zh-TW" dirty="0"/>
                  <a:t>translation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  <a:r>
                  <a:rPr lang="zh-TW" altLang="en-US" dirty="0"/>
                  <a:t>   自由度的話是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dirty="0"/>
                  <a:t>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  <a:r>
                  <a:rPr lang="zh-TW" altLang="en-US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s(scale)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 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6</a:t>
                </a:r>
                <a:r>
                  <a:rPr lang="zh-TW" altLang="en-US" dirty="0"/>
                  <a:t>個系數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的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8</a:t>
                </a:r>
                <a:r>
                  <a:rPr lang="zh-TW" altLang="en-US" dirty="0"/>
                  <a:t>個系數 </a:t>
                </a:r>
                <a:r>
                  <a:rPr lang="en-US" altLang="zh-TW" dirty="0"/>
                  <a:t>h1-h8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826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3D </a:t>
                </a:r>
                <a:r>
                  <a:rPr lang="zh-TW" altLang="en-US" dirty="0"/>
                  <a:t>變換與 </a:t>
                </a:r>
                <a:r>
                  <a:rPr lang="en-US" altLang="zh-TW" dirty="0"/>
                  <a:t>2D </a:t>
                </a:r>
                <a:r>
                  <a:rPr lang="zh-TW" altLang="en-US" dirty="0"/>
                  <a:t>變換類似。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這張圖展示的是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3D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坐標變換的層次結構表，用於描述和比較不同的幾何變換。表格列出了五種變換：平移（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translation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）、剛性（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rigid 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或 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Euclidean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）、相似性（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similarity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）、仿射（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affine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）、以及投影（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projective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）變換。對於每種變換，表格提供了相應的變換矩陣、自由度（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degrees of freedom, 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簡稱</a:t>
                </a:r>
                <a:r>
                  <a:rPr lang="en-US" altLang="zh-TW" sz="1200" b="0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DoF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）、保持的幾何性質，以及一個代表性的圖示。</a:t>
                </a: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平移變換 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使用一個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3x4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矩陣表示，具有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個自由度，以保持物體的方向。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剛性變換 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也用一個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3x4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矩陣表示，有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6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個自由度，保持物體的長度。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相似變換 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使用一個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3x4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矩陣，有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7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個自由度，保持角度。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仿射變換 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以一個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3x4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矩陣表示，有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12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個自由度，保持平行線。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投影變換 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由一個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4x4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矩陣表示，有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15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個自由度，保持直線。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這些變換在表格中從上至下的排列表示了它們的一種層次結構，每一種變換都保持其上一行變換的幾何性質。 例如，相似變換不僅保持角度，還保持平行性和直線。 表格中提到的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3x4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矩陣可以透過加入一行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[0' 1]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擴展成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4x4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的齊次座標變換矩陣。 圖示是二維的，但它們暗示了在全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3D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立方體中發生的變換。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自由度（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Degrees of Freedom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，簡稱</a:t>
                </a:r>
                <a:r>
                  <a:rPr lang="en-US" altLang="zh-TW" sz="1200" b="0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DoF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）在幾何變換中表示一個物體能夠獨立移動的方式數量。在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3D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空間中，自由度通常涉及到物體能夠進行的旋轉和平移的數量。</a:t>
                </a:r>
              </a:p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五種變換的自由度代表：</a:t>
                </a: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平移（</a:t>
                </a:r>
                <a:r>
                  <a:rPr lang="en-US" altLang="zh-TW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Translation</a:t>
                </a:r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3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個自由度意味著物體可以沿著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x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、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y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、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z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三個獨立的軸向移動，但不能旋轉或改變尺寸。</a:t>
                </a: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剛性（</a:t>
                </a:r>
                <a:r>
                  <a:rPr lang="en-US" altLang="zh-TW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Rigid </a:t>
                </a:r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或 </a:t>
                </a:r>
                <a:r>
                  <a:rPr lang="en-US" altLang="zh-TW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Euclidean</a:t>
                </a:r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6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個自由度意味著物體除了能夠沿著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x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、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y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、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z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軸移動（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個自由度），還能繞著這三個軸旋轉（另外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3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個自由度），保持物體形狀和大小不變。</a:t>
                </a: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相似（</a:t>
                </a:r>
                <a:r>
                  <a:rPr lang="en-US" altLang="zh-TW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Similarity</a:t>
                </a:r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7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個自由度包括剛性變換的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6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個自由度（平移和旋轉），再加上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個自由度用於均勻縮放（物體可以變大或變小，但形狀比例保持不變）。</a:t>
                </a: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仿射（</a:t>
                </a:r>
                <a:r>
                  <a:rPr lang="en-US" altLang="zh-TW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Affine</a:t>
                </a:r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12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個自由度涵蓋了相似變換的自由度，並加入更多允許變形的自由度，如剪切和不同方向上的非均勻縮放，這意味著物體可以改變形狀但平行線依然保持平行。</a:t>
                </a:r>
              </a:p>
              <a:p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投影（</a:t>
                </a:r>
                <a:r>
                  <a:rPr lang="en-US" altLang="zh-TW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Projective</a:t>
                </a:r>
                <a:r>
                  <a:rPr lang="zh-TW" altLang="en-US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）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 15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個自由度包含了仿射變換的所有自由度，並且增加了能夠變更透視效果的自由度，這允許在投影到一個新視平面時模擬遠近效果，如相機鏡頭所捕捉的影像。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接下來要講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維轉換</a:t>
                </a:r>
                <a:endParaRPr lang="en-US" altLang="zh-TW" dirty="0"/>
              </a:p>
              <a:p>
                <a:r>
                  <a:rPr lang="en-US" altLang="zh-TW" dirty="0"/>
                  <a:t>3</a:t>
                </a:r>
                <a:r>
                  <a:rPr lang="zh-TW" altLang="en-US" dirty="0"/>
                  <a:t>維轉換跟前面的很接近</a:t>
                </a:r>
                <a:endParaRPr lang="en-US" altLang="zh-TW" dirty="0"/>
              </a:p>
              <a:p>
                <a:r>
                  <a:rPr lang="zh-TW" altLang="en-US" dirty="0"/>
                  <a:t>他就是多了一個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軸，所以他所有的東西都會多一個維度</a:t>
                </a:r>
                <a:endParaRPr lang="en-US" altLang="zh-TW" dirty="0"/>
              </a:p>
              <a:p>
                <a:r>
                  <a:rPr lang="zh-TW" altLang="en-US" dirty="0"/>
                  <a:t>那他的自由度也會多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軸那個方向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translation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  <a:r>
                  <a:rPr lang="zh-TW" altLang="en-US" dirty="0"/>
                  <a:t> </a:t>
                </a:r>
                <a:r>
                  <a:rPr lang="en-US" altLang="zh-TW" dirty="0" err="1"/>
                  <a:t>tz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  <a:r>
                  <a:rPr lang="zh-TW" altLang="en-US" dirty="0"/>
                  <a:t>   自由度的話是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𝑦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𝑧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 </a:t>
                </a:r>
                <a:r>
                  <a:rPr lang="en-US" altLang="zh-TW" dirty="0" err="1"/>
                  <a:t>tz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 </a:t>
                </a:r>
                <a:r>
                  <a:rPr lang="en-US" altLang="zh-TW" dirty="0" err="1"/>
                  <a:t>tz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𝑦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𝑧</a:t>
                </a:r>
                <a:r>
                  <a:rPr lang="en-US" altLang="zh-TW" dirty="0"/>
                  <a:t> s(scale)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 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12</a:t>
                </a:r>
                <a:r>
                  <a:rPr lang="zh-TW" altLang="en-US" dirty="0"/>
                  <a:t>個系數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的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15</a:t>
                </a:r>
                <a:r>
                  <a:rPr lang="zh-TW" altLang="en-US" dirty="0"/>
                  <a:t>個系數 </a:t>
                </a:r>
                <a:r>
                  <a:rPr lang="en-US" altLang="zh-TW" dirty="0"/>
                  <a:t>h1-h8(</a:t>
                </a:r>
                <a:r>
                  <a:rPr lang="zh-TW" altLang="en-US" dirty="0"/>
                  <a:t>所有除掉最右下角的那個</a:t>
                </a:r>
                <a:r>
                  <a:rPr lang="en-US" altLang="zh-TW" dirty="0"/>
                  <a:t>)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137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軸</a:t>
                </a:r>
                <a:r>
                  <a:rPr lang="en-US" altLang="zh-TW" dirty="0"/>
                  <a:t>/</a:t>
                </a:r>
                <a:r>
                  <a:rPr lang="zh-TW" altLang="en-US" dirty="0"/>
                  <a:t>角</a:t>
                </a:r>
                <a:endParaRPr lang="en-US" altLang="zh-TW" dirty="0"/>
              </a:p>
              <a:p>
                <a:r>
                  <a:rPr lang="zh-TW" altLang="en-US" dirty="0"/>
                  <a:t>旋轉可以用旋轉軸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dirty="0"/>
                  <a:t>和角度 𝜃 表示。</a:t>
                </a:r>
                <a:endParaRPr lang="en-US" altLang="zh-TW" dirty="0"/>
              </a:p>
              <a:p>
                <a:r>
                  <a:rPr lang="zh-TW" altLang="en-US" dirty="0"/>
                  <a:t>或等效地通過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向量 𝜔</a:t>
                </a:r>
                <a:r>
                  <a:rPr lang="en-US" altLang="zh-TW" dirty="0"/>
                  <a:t>=</a:t>
                </a:r>
                <a:r>
                  <a:rPr lang="zh-TW" altLang="en-US" dirty="0"/>
                  <a:t>𝜃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dirty="0"/>
                  <a:t> 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接下來要講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維的旋轉</a:t>
                </a:r>
                <a:endParaRPr lang="en-US" altLang="zh-TW" dirty="0"/>
              </a:p>
              <a:p>
                <a:r>
                  <a:rPr lang="zh-TW" altLang="en-US" dirty="0"/>
                  <a:t>我們可以假想他是在一個平面上做旋轉的</a:t>
                </a:r>
                <a:endParaRPr lang="en-US" altLang="zh-TW" dirty="0"/>
              </a:p>
              <a:p>
                <a:r>
                  <a:rPr lang="zh-TW" altLang="en-US" dirty="0"/>
                  <a:t>所以我們可以表示的方法是平面的的法向量跟平面上所投影的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角來做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維的旋轉</a:t>
                </a:r>
                <a:endParaRPr lang="en-US" altLang="zh-TW" dirty="0"/>
              </a:p>
              <a:p>
                <a:r>
                  <a:rPr lang="zh-TW" altLang="en-US" dirty="0"/>
                  <a:t>所以他單純的表示方法就是</a:t>
                </a:r>
                <a:r>
                  <a:rPr lang="en-US" altLang="zh-TW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omega</a:t>
                </a:r>
                <a:r>
                  <a:rPr lang="zh-TW" altLang="en-US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altLang="zh-TW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=</a:t>
                </a:r>
                <a:r>
                  <a:rPr lang="zh-TW" altLang="en-US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乘上</a:t>
                </a:r>
                <a:r>
                  <a:rPr lang="en-US" altLang="zh-TW" dirty="0"/>
                  <a:t>n head</a:t>
                </a:r>
              </a:p>
              <a:p>
                <a:r>
                  <a:rPr lang="zh-TW" altLang="en-US" dirty="0"/>
                  <a:t>下面是一個簡單的例子 就是 希望將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向量轉到</a:t>
                </a:r>
                <a:r>
                  <a:rPr lang="en-US" altLang="zh-TW" dirty="0"/>
                  <a:t>U</a:t>
                </a:r>
                <a:r>
                  <a:rPr lang="zh-TW" altLang="en-US" dirty="0"/>
                  <a:t>向量</a:t>
                </a:r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203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將向量 𝒗 投影到軸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dirty="0"/>
                  <a:t> 上：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zh-TW" altLang="en-US" dirty="0"/>
                  <a:t>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計算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向量 </a:t>
                </a:r>
                <a:r>
                  <a:rPr lang="zh-TW" altLang="en-US" dirty="0"/>
                  <a:t>𝒗 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與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垂直的餘向量</a:t>
                </a:r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使用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向量積</a:t>
                </a:r>
                <a:r>
                  <a:rPr lang="zh-TW" altLang="en-US" dirty="0"/>
                  <a:t>將該向量旋轉 </a:t>
                </a:r>
                <a:r>
                  <a:rPr lang="en-US" altLang="zh-TW" dirty="0"/>
                  <a:t>90°</a:t>
                </a:r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zh-TW" altLang="en-US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zh-TW" altLang="en-US" dirty="0"/>
                  <a:t>是向量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的向量積運算矩陣形式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Perpendicular </a:t>
                </a:r>
                <a:r>
                  <a:rPr lang="zh-TW" altLang="en-US" dirty="0"/>
                  <a:t>垂直的</a:t>
                </a:r>
                <a:endParaRPr lang="en-US" altLang="zh-TW" dirty="0"/>
              </a:p>
              <a:p>
                <a:r>
                  <a:rPr lang="en-US" altLang="zh-TW" dirty="0"/>
                  <a:t>Residual </a:t>
                </a:r>
                <a:r>
                  <a:rPr lang="zh-TW" altLang="en-US" dirty="0"/>
                  <a:t>分量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</a:t>
                </a:r>
              </a:p>
              <a:p>
                <a:r>
                  <a:rPr lang="zh-TW" altLang="en-US" dirty="0"/>
                  <a:t>所以第一件事情就是去求出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平行</a:t>
                </a:r>
                <a:endParaRPr lang="en-US" altLang="zh-TW" dirty="0"/>
              </a:p>
              <a:p>
                <a:r>
                  <a:rPr lang="zh-TW" altLang="en-US" dirty="0"/>
                  <a:t>那他是平行於這個平面的法向量 </a:t>
                </a:r>
                <a:r>
                  <a:rPr lang="en-US" altLang="zh-TW" dirty="0"/>
                  <a:t>n head</a:t>
                </a:r>
              </a:p>
              <a:p>
                <a:r>
                  <a:rPr lang="zh-TW" altLang="en-US" dirty="0"/>
                  <a:t>這部分可以利用 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內基於 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 再乘上 </a:t>
                </a:r>
                <a:r>
                  <a:rPr lang="en-US" altLang="zh-TW" dirty="0"/>
                  <a:t>n head </a:t>
                </a:r>
              </a:p>
              <a:p>
                <a:r>
                  <a:rPr lang="zh-TW" altLang="en-US" dirty="0"/>
                  <a:t>那這東西整理完後，就是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乘上</a:t>
                </a:r>
                <a:r>
                  <a:rPr lang="en-US" altLang="zh-TW" dirty="0"/>
                  <a:t>n head transpose </a:t>
                </a:r>
                <a:r>
                  <a:rPr lang="zh-TW" altLang="en-US" dirty="0"/>
                  <a:t>再乘上</a:t>
                </a:r>
                <a:r>
                  <a:rPr lang="en-US" altLang="zh-TW" dirty="0"/>
                  <a:t>v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接下來就要算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垂直</a:t>
                </a:r>
                <a:endParaRPr lang="en-US" altLang="zh-TW" dirty="0"/>
              </a:p>
              <a:p>
                <a:r>
                  <a:rPr lang="zh-TW" altLang="en-US" dirty="0"/>
                  <a:t>因為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垂直、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平行和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是三角形</a:t>
                </a:r>
                <a:endParaRPr lang="en-US" altLang="zh-TW" dirty="0"/>
              </a:p>
              <a:p>
                <a:r>
                  <a:rPr lang="zh-TW" altLang="en-US" dirty="0"/>
                  <a:t>就可以寫成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⊥=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−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∥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，</a:t>
                </a:r>
                <a:r>
                  <a:rPr lang="zh-TW" altLang="en-US" dirty="0"/>
                  <a:t>經過整理後就是後面的算式</a:t>
                </a:r>
                <a:endParaRPr lang="en-US" altLang="zh-TW" dirty="0"/>
              </a:p>
              <a:p>
                <a:r>
                  <a:rPr lang="en-US" altLang="zh-TW" dirty="0"/>
                  <a:t>v</a:t>
                </a:r>
                <a:r>
                  <a:rPr lang="zh-TW" altLang="en-US" dirty="0"/>
                  <a:t>垂直就是這個向量投影到這個平面的向量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第三步就是將剛剛算的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</a:t>
                </a:r>
                <a:r>
                  <a:rPr lang="zh-TW" altLang="en-US" dirty="0"/>
                  <a:t>做</a:t>
                </a:r>
                <a:r>
                  <a:rPr lang="en-US" altLang="zh-TW" dirty="0"/>
                  <a:t>90</a:t>
                </a:r>
                <a:r>
                  <a:rPr lang="zh-TW" altLang="en-US" dirty="0"/>
                  <a:t>度旋轉</a:t>
                </a:r>
                <a:endParaRPr lang="en-US" altLang="zh-TW" dirty="0"/>
              </a:p>
              <a:p>
                <a:r>
                  <a:rPr lang="zh-TW" altLang="en-US" dirty="0"/>
                  <a:t>那這個可以用外積去算</a:t>
                </a:r>
                <a:endParaRPr lang="en-US" altLang="zh-TW" dirty="0"/>
              </a:p>
              <a:p>
                <a:r>
                  <a:rPr lang="zh-TW" altLang="en-US" dirty="0"/>
                  <a:t>所以</a:t>
                </a:r>
                <a:r>
                  <a:rPr lang="en-US" altLang="zh-TW" dirty="0"/>
                  <a:t>v cross </a:t>
                </a:r>
                <a:r>
                  <a:rPr lang="zh-TW" altLang="en-US" dirty="0"/>
                  <a:t>等於 </a:t>
                </a:r>
                <a:r>
                  <a:rPr lang="en-US" altLang="zh-TW" dirty="0"/>
                  <a:t>n head cross v </a:t>
                </a:r>
                <a:r>
                  <a:rPr lang="zh-TW" altLang="en-US" dirty="0"/>
                  <a:t>，又可以寫成 </a:t>
                </a:r>
                <a:r>
                  <a:rPr lang="en-US" altLang="zh-TW" dirty="0"/>
                  <a:t>n head cross </a:t>
                </a:r>
                <a:r>
                  <a:rPr lang="zh-TW" altLang="en-US" dirty="0"/>
                  <a:t>乘上 </a:t>
                </a:r>
                <a:r>
                  <a:rPr lang="en-US" altLang="zh-TW" dirty="0"/>
                  <a:t>v</a:t>
                </a:r>
              </a:p>
              <a:p>
                <a:r>
                  <a:rPr lang="zh-TW" altLang="en-US" dirty="0"/>
                  <a:t>其中</a:t>
                </a:r>
                <a:r>
                  <a:rPr lang="en-US" altLang="zh-TW" dirty="0"/>
                  <a:t>n head cross </a:t>
                </a:r>
                <a:r>
                  <a:rPr lang="zh-TW" altLang="en-US" dirty="0"/>
                  <a:t> 矩陣 是由向量 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外積運算子組成</a:t>
                </a:r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923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將此向量再旋轉 </a:t>
                </a:r>
                <a:r>
                  <a:rPr lang="en-US" altLang="zh-TW" dirty="0"/>
                  <a:t>90°</a:t>
                </a:r>
                <a:r>
                  <a:rPr lang="zh-TW" altLang="en-US" dirty="0"/>
                  <a:t>：</a:t>
                </a:r>
                <a:endParaRPr lang="en-US" altLang="zh-TW" dirty="0"/>
              </a:p>
              <a:p>
                <a:r>
                  <a:rPr lang="zh-TW" altLang="en-US" dirty="0"/>
                  <a:t>計算旋轉向量 𝒖 的平面內分量：</a:t>
                </a:r>
                <a:endParaRPr lang="en-US" altLang="zh-TW" dirty="0"/>
              </a:p>
              <a:p>
                <a:r>
                  <a:rPr lang="zh-TW" altLang="en-US" dirty="0"/>
                  <a:t>獲得最終的旋轉向量：</a:t>
                </a:r>
                <a:endParaRPr lang="en-US" altLang="zh-TW" dirty="0"/>
              </a:p>
              <a:p>
                <a:r>
                  <a:rPr lang="zh-TW" altLang="en-US" dirty="0"/>
                  <a:t>羅德里格斯公式：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Perpendicular </a:t>
                </a:r>
                <a:r>
                  <a:rPr lang="zh-TW" altLang="en-US" dirty="0"/>
                  <a:t>垂直的</a:t>
                </a:r>
                <a:endParaRPr lang="en-US" altLang="zh-TW" dirty="0"/>
              </a:p>
              <a:p>
                <a:r>
                  <a:rPr lang="en-US" altLang="zh-TW" dirty="0"/>
                  <a:t>Residual </a:t>
                </a:r>
                <a:r>
                  <a:rPr lang="zh-TW" altLang="en-US" dirty="0"/>
                  <a:t>分量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</a:t>
                </a:r>
              </a:p>
              <a:p>
                <a:r>
                  <a:rPr lang="zh-TW" altLang="en-US" dirty="0"/>
                  <a:t>接著我們再將剛剛旋轉的向量再旋轉</a:t>
                </a:r>
                <a:r>
                  <a:rPr lang="en-US" altLang="zh-TW" dirty="0"/>
                  <a:t>90</a:t>
                </a:r>
                <a:r>
                  <a:rPr lang="zh-TW" altLang="en-US" dirty="0"/>
                  <a:t>度 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𝒗_(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××)</a:t>
                </a:r>
                <a:endParaRPr lang="en-US" altLang="zh-TW" dirty="0"/>
              </a:p>
              <a:p>
                <a:r>
                  <a:rPr lang="zh-TW" altLang="en-US" dirty="0"/>
                  <a:t>就是在做外積的到這個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𝒗_(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××)</a:t>
                </a:r>
                <a:r>
                  <a:rPr lang="zh-TW" altLang="en-US" dirty="0"/>
                  <a:t> 又會等於 </a:t>
                </a:r>
                <a:r>
                  <a:rPr lang="en-US" altLang="zh-TW" dirty="0"/>
                  <a:t>n head cross</a:t>
                </a:r>
                <a:r>
                  <a:rPr lang="en-US" altLang="zh-TW" baseline="0" dirty="0"/>
                  <a:t> </a:t>
                </a:r>
                <a:r>
                  <a:rPr lang="zh-TW" altLang="en-US" baseline="0" dirty="0"/>
                  <a:t>平方 乘上 </a:t>
                </a:r>
                <a:r>
                  <a:rPr lang="en-US" altLang="zh-TW" baseline="0" dirty="0"/>
                  <a:t>v</a:t>
                </a:r>
              </a:p>
              <a:p>
                <a:r>
                  <a:rPr lang="zh-TW" altLang="en-US" baseline="0" dirty="0"/>
                  <a:t>其實他又等於負的</a:t>
                </a:r>
                <a:r>
                  <a:rPr lang="en-US" altLang="zh-TW" baseline="0" dirty="0"/>
                  <a:t>V</a:t>
                </a:r>
                <a:r>
                  <a:rPr lang="zh-TW" altLang="en-US" baseline="0" dirty="0"/>
                  <a:t>垂直</a:t>
                </a:r>
                <a:endParaRPr lang="en-US" altLang="zh-TW" baseline="0" dirty="0"/>
              </a:p>
              <a:p>
                <a:endParaRPr lang="en-US" altLang="zh-TW" baseline="0" dirty="0"/>
              </a:p>
              <a:p>
                <a:r>
                  <a:rPr lang="zh-TW" altLang="en-US" baseline="0" dirty="0"/>
                  <a:t>所以我們又可以將前面所推出的</a:t>
                </a:r>
                <a:r>
                  <a:rPr lang="en-US" altLang="zh-TW" baseline="0" dirty="0"/>
                  <a:t>V</a:t>
                </a:r>
                <a:r>
                  <a:rPr lang="zh-TW" altLang="en-US" baseline="0" dirty="0"/>
                  <a:t>平行去表示成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−V</a:t>
                </a:r>
                <a:r>
                  <a:rPr lang="zh-TW" altLang="en-US" dirty="0"/>
                  <a:t>垂直 變成 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+V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/>
                  <a:t>cross</a:t>
                </a:r>
                <a:r>
                  <a:rPr lang="en-US" altLang="zh-TW" baseline="0" dirty="0"/>
                  <a:t> </a:t>
                </a:r>
                <a:r>
                  <a:rPr lang="en-US" altLang="zh-TW" baseline="0" dirty="0" err="1"/>
                  <a:t>cross</a:t>
                </a:r>
                <a:endParaRPr lang="en-US" altLang="zh-TW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baseline="0" dirty="0"/>
                  <a:t>又等於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第五個步驟就是計算旋轉向量 𝒖 的平面內分量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他的表示式就是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𝒖_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⊥=cos𝜃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⊥+sin𝜃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endParaRPr lang="en-US" altLang="zh-TW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這個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就是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向量轉到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向量的角度</a:t>
                </a:r>
                <a:endParaRPr lang="en-US" altLang="zh-TW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又等於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×−cos𝜃[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最後我們去把它轉換回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的方式就是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垂直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+V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的平行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整理完後就是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=(𝐼+sin𝜃[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×+(1−cos𝜃) 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所以最終對</a:t>
                </a:r>
                <a:r>
                  <a:rPr lang="en-US" altLang="zh-TW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TW" altLang="en-US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維的向量作旋轉的矩陣就是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𝑹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,𝜃)=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+sin𝜃[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×+(1−cos𝜃) 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</a:t>
                </a:r>
                <a:endParaRPr lang="en-US" altLang="zh-TW" b="0" i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221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我們需要指定 </a:t>
            </a:r>
            <a:r>
              <a:rPr lang="en-US" altLang="zh-TW" dirty="0"/>
              <a:t>3D </a:t>
            </a:r>
            <a:r>
              <a:rPr lang="zh-TW" altLang="en-US" dirty="0"/>
              <a:t>圖元如何投影到影像平面上。  </a:t>
            </a:r>
            <a:endParaRPr lang="en-US" altLang="zh-TW" dirty="0"/>
          </a:p>
          <a:p>
            <a:r>
              <a:rPr lang="zh-TW" altLang="en-US" dirty="0"/>
              <a:t>最簡單的模型是正交投影法，更常用的模型是透視法。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847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正交法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正交投影只需刪除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座標 𝒑 的 </a:t>
                </a:r>
                <a:r>
                  <a:rPr lang="en-US" altLang="zh-TW" dirty="0"/>
                  <a:t>z </a:t>
                </a:r>
                <a:r>
                  <a:rPr lang="zh-TW" altLang="en-US" dirty="0"/>
                  <a:t>分量即可獲得 </a:t>
                </a:r>
                <a:r>
                  <a:rPr lang="en-US" altLang="zh-TW" dirty="0"/>
                  <a:t>2D </a:t>
                </a:r>
                <a:r>
                  <a:rPr lang="zh-TW" altLang="en-US" dirty="0"/>
                  <a:t>點 𝒙。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endParaRPr lang="en-US" altLang="zh-TW" dirty="0"/>
              </a:p>
              <a:p>
                <a:r>
                  <a:rPr lang="zh-TW" altLang="en-US" dirty="0"/>
                  <a:t>齊次（投影）座標：  在實踐中，需要縮放世界座標以適應影像感測器。 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因此，縮放正交法實際上更常用。𝒙</a:t>
                </a:r>
                <a:r>
                  <a:rPr lang="en-US" altLang="zh-TW" dirty="0"/>
                  <a:t>=[</a:t>
                </a:r>
                <a:r>
                  <a:rPr lang="zh-TW" altLang="en-US" dirty="0"/>
                  <a:t>𝑠𝑰</a:t>
                </a:r>
                <a:r>
                  <a:rPr lang="en-US" altLang="zh-TW" dirty="0"/>
                  <a:t>_(2×2) │ 0]</a:t>
                </a:r>
                <a:r>
                  <a:rPr lang="zh-TW" altLang="en-US" dirty="0"/>
                  <a:t>𝒑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正交法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正交投影只需刪除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座標 𝒑 的 </a:t>
                </a:r>
                <a:r>
                  <a:rPr lang="en-US" altLang="zh-TW" dirty="0"/>
                  <a:t>z </a:t>
                </a:r>
                <a:r>
                  <a:rPr lang="zh-TW" altLang="en-US" dirty="0"/>
                  <a:t>分量即可獲得 </a:t>
                </a:r>
                <a:r>
                  <a:rPr lang="en-US" altLang="zh-TW" dirty="0"/>
                  <a:t>2D </a:t>
                </a:r>
                <a:r>
                  <a:rPr lang="zh-TW" altLang="en-US" dirty="0"/>
                  <a:t>點 𝒙。 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𝒙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=[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𝑰_(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2×2)  │ 0]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𝒑</a:t>
                </a:r>
                <a:endParaRPr lang="en-US" altLang="zh-TW" b="1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endParaRPr lang="en-US" altLang="zh-TW" dirty="0"/>
              </a:p>
              <a:p>
                <a:r>
                  <a:rPr lang="zh-TW" altLang="en-US" dirty="0"/>
                  <a:t>齊次（投影）座標：  在實踐中，需要縮放世界座標以適應影像感測器。 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因此，縮放正交法實際上更常用。𝒙</a:t>
                </a:r>
                <a:r>
                  <a:rPr lang="en-US" altLang="zh-TW" dirty="0"/>
                  <a:t>=[</a:t>
                </a:r>
                <a:r>
                  <a:rPr lang="zh-TW" altLang="en-US" dirty="0"/>
                  <a:t>𝑠𝑰</a:t>
                </a:r>
                <a:r>
                  <a:rPr lang="en-US" altLang="zh-TW" dirty="0"/>
                  <a:t>_(2×2) │ 0]</a:t>
                </a:r>
                <a:r>
                  <a:rPr lang="zh-TW" altLang="en-US" dirty="0"/>
                  <a:t>𝒑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---------------------------------------------------------------------------------------</a:t>
                </a:r>
              </a:p>
              <a:p>
                <a:r>
                  <a:rPr lang="zh-TW" altLang="en-US" dirty="0"/>
                  <a:t>那這個正交投影的方法就是把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軸直接刪掉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所以它的單位矩陣就是</a:t>
                </a:r>
                <a:r>
                  <a:rPr lang="en-US" altLang="zh-TW" dirty="0"/>
                  <a:t>2x2</a:t>
                </a:r>
                <a:r>
                  <a:rPr lang="zh-TW" altLang="en-US" dirty="0"/>
                  <a:t> 後面會再乘上一個</a:t>
                </a:r>
                <a:r>
                  <a:rPr lang="en-US" altLang="zh-TW" dirty="0"/>
                  <a:t>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在齊次座標上的話 它就是把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軸都設為</a:t>
                </a:r>
                <a:r>
                  <a:rPr lang="en-US" altLang="zh-TW" dirty="0"/>
                  <a:t>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就是看你要哪一個面 如果是從上面看的話 就是把下面都刪掉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如果是從前面看的話 就是把後面都刪掉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如果是從側面看的話 就是把另一個側面都刪掉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所以這個方法就是把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軸給刪掉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366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透視法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電腦圖形學和電腦視覺中最常用的投影是真正的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透視。 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將點除以它們的 </a:t>
                </a:r>
                <a:r>
                  <a:rPr lang="en-US" altLang="zh-TW" dirty="0"/>
                  <a:t>z </a:t>
                </a:r>
                <a:r>
                  <a:rPr lang="zh-TW" altLang="en-US" dirty="0"/>
                  <a:t>分量，將點投影到影像平面上。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𝒫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透視法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電腦圖形學和電腦視覺中最常用的投影是真正的 </a:t>
                </a:r>
                <a:r>
                  <a:rPr lang="en-US" altLang="zh-TW" dirty="0"/>
                  <a:t>3D </a:t>
                </a:r>
                <a:r>
                  <a:rPr lang="zh-TW" altLang="en-US" dirty="0"/>
                  <a:t>透視。 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將點除以它們的 </a:t>
                </a:r>
                <a:r>
                  <a:rPr lang="en-US" altLang="zh-TW" dirty="0"/>
                  <a:t>z </a:t>
                </a:r>
                <a:r>
                  <a:rPr lang="zh-TW" altLang="en-US" dirty="0"/>
                  <a:t>分量，將點投影到影像平面上。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𝑥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 ̅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=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𝒫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cs typeface="Times New Roman" pitchFamily="18" charset="0"/>
                  </a:rPr>
                  <a:t>_𝑧 (𝑝)=[■8(𝑥/𝑧@𝑦/𝑧@1)]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---------------------------------------------------------------------------------------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那這個是透視投影的方法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它是電腦圖學和電腦視覺中最常用的投影方法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那它是把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軸去除掉 然後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軸就會等於</a:t>
                </a:r>
                <a:r>
                  <a:rPr lang="en-US" altLang="zh-TW" dirty="0"/>
                  <a:t>1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540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透視與正交法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269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2.1.5 </a:t>
            </a:r>
            <a:r>
              <a:rPr lang="zh-TW" altLang="en-US" dirty="0"/>
              <a:t>相機本質</a:t>
            </a:r>
            <a:endParaRPr lang="en-US" altLang="zh-TW" dirty="0"/>
          </a:p>
          <a:p>
            <a:r>
              <a:rPr lang="zh-TW" altLang="en-US" dirty="0"/>
              <a:t>相機是 </a:t>
            </a:r>
            <a:r>
              <a:rPr lang="en-US" altLang="zh-TW" dirty="0"/>
              <a:t>3D </a:t>
            </a:r>
            <a:r>
              <a:rPr lang="zh-TW" altLang="en-US" dirty="0"/>
              <a:t>世界和 </a:t>
            </a:r>
            <a:r>
              <a:rPr lang="en-US" altLang="zh-TW" dirty="0"/>
              <a:t>2D </a:t>
            </a:r>
            <a:r>
              <a:rPr lang="zh-TW" altLang="en-US" dirty="0"/>
              <a:t>影像之間的映射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42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 </a:t>
            </a:r>
            <a:r>
              <a:rPr lang="en-US" altLang="zh-TW" dirty="0"/>
              <a:t>2.1 </a:t>
            </a:r>
            <a:r>
              <a:rPr lang="zh-TW" altLang="en-US" dirty="0"/>
              <a:t>影像形成過程的幾個組成部分： 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(a) </a:t>
            </a:r>
            <a:r>
              <a:rPr lang="zh-TW" altLang="en-US" dirty="0"/>
              <a:t>透視投影； </a:t>
            </a:r>
            <a:r>
              <a:rPr lang="en-US" altLang="zh-TW" dirty="0"/>
              <a:t>(b) </a:t>
            </a:r>
            <a:r>
              <a:rPr lang="zh-TW" altLang="en-US" dirty="0"/>
              <a:t>撞擊表面時的光散射； </a:t>
            </a:r>
            <a:r>
              <a:rPr lang="en-US" altLang="zh-TW" dirty="0"/>
              <a:t>(c) </a:t>
            </a:r>
            <a:r>
              <a:rPr lang="zh-TW" altLang="en-US" dirty="0"/>
              <a:t>透鏡光學元件； </a:t>
            </a:r>
            <a:r>
              <a:rPr lang="en-US" altLang="zh-TW" dirty="0"/>
              <a:t>(d) </a:t>
            </a:r>
            <a:r>
              <a:rPr lang="zh-TW" altLang="en-US" dirty="0"/>
              <a:t>拜耳濾色器陣列。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852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6274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75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42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400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34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旋轉以對齊軸</a:t>
            </a:r>
            <a:endParaRPr lang="en-US" altLang="zh-TW" dirty="0"/>
          </a:p>
          <a:p>
            <a:r>
              <a:rPr lang="en-US" altLang="zh-TW" dirty="0"/>
              <a:t>align origins:</a:t>
            </a:r>
            <a:r>
              <a:rPr lang="zh-TW" altLang="en-US" dirty="0"/>
              <a:t>對齊原點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1988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310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關於焦距的註釋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圖 </a:t>
            </a:r>
            <a:r>
              <a:rPr lang="en-US" altLang="zh-TW" dirty="0"/>
              <a:t>2.10 </a:t>
            </a:r>
            <a:r>
              <a:rPr lang="zh-TW" altLang="en-US" dirty="0"/>
              <a:t>中心投影，顯示 </a:t>
            </a:r>
            <a:r>
              <a:rPr lang="en-US" altLang="zh-TW" dirty="0"/>
              <a:t>3D </a:t>
            </a:r>
            <a:r>
              <a:rPr lang="zh-TW" altLang="en-US" dirty="0"/>
              <a:t>和 </a:t>
            </a:r>
            <a:r>
              <a:rPr lang="en-US" altLang="zh-TW" dirty="0"/>
              <a:t>2D </a:t>
            </a:r>
            <a:r>
              <a:rPr lang="zh-TW" altLang="en-US" dirty="0"/>
              <a:t>座標 </a:t>
            </a:r>
            <a:r>
              <a:rPr lang="en-US" altLang="zh-TW" dirty="0"/>
              <a:t>p </a:t>
            </a:r>
            <a:r>
              <a:rPr lang="zh-TW" altLang="en-US" dirty="0"/>
              <a:t>和 </a:t>
            </a:r>
            <a:r>
              <a:rPr lang="en-US" altLang="zh-TW" dirty="0"/>
              <a:t>x </a:t>
            </a:r>
            <a:r>
              <a:rPr lang="zh-TW" altLang="en-US" dirty="0"/>
              <a:t>之間的關係，以及焦距 </a:t>
            </a:r>
            <a:r>
              <a:rPr lang="en-US" altLang="zh-TW" dirty="0"/>
              <a:t>f</a:t>
            </a:r>
            <a:r>
              <a:rPr lang="zh-TW" altLang="en-US" dirty="0"/>
              <a:t>、影像寬度 </a:t>
            </a:r>
            <a:r>
              <a:rPr lang="en-US" altLang="zh-TW" dirty="0"/>
              <a:t>W </a:t>
            </a:r>
            <a:r>
              <a:rPr lang="zh-TW" altLang="en-US" dirty="0"/>
              <a:t>和水平視場 </a:t>
            </a:r>
            <a:r>
              <a:rPr lang="en-US" altLang="zh-TW" dirty="0"/>
              <a:t>θ </a:t>
            </a:r>
            <a:r>
              <a:rPr lang="zh-TW" altLang="en-US" dirty="0"/>
              <a:t>之間的關係。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391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透鏡的扭曲</a:t>
            </a:r>
            <a:endParaRPr lang="en-US" altLang="zh-TW" dirty="0"/>
          </a:p>
          <a:p>
            <a:r>
              <a:rPr lang="zh-TW" altLang="en-US" dirty="0"/>
              <a:t>成像模型都假設相機遵循線性投影模型，其中世界中的直線導致影像中的直線。 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許多廣角鏡頭都有明顯的徑向變形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圖 </a:t>
            </a:r>
            <a:r>
              <a:rPr lang="en-US" altLang="zh-TW" dirty="0"/>
              <a:t>2.13 </a:t>
            </a:r>
            <a:r>
              <a:rPr lang="zh-TW" altLang="en-US" dirty="0"/>
              <a:t>徑向鏡頭變形：</a:t>
            </a:r>
            <a:r>
              <a:rPr lang="en-US" altLang="zh-TW" dirty="0"/>
              <a:t>(a) </a:t>
            </a:r>
            <a:r>
              <a:rPr lang="zh-TW" altLang="en-US" dirty="0"/>
              <a:t>桶形變形，</a:t>
            </a:r>
            <a:r>
              <a:rPr lang="en-US" altLang="zh-TW" dirty="0"/>
              <a:t>(b) </a:t>
            </a:r>
            <a:r>
              <a:rPr lang="zh-TW" altLang="en-US" dirty="0"/>
              <a:t>枕形變形，</a:t>
            </a:r>
            <a:r>
              <a:rPr lang="en-US" altLang="zh-TW" dirty="0"/>
              <a:t>(c) </a:t>
            </a:r>
            <a:r>
              <a:rPr lang="zh-TW" altLang="en-US" dirty="0"/>
              <a:t>魚眼變形。 魚眼影像從一側到另一側幾乎跨越 </a:t>
            </a:r>
            <a:r>
              <a:rPr lang="en-US" altLang="zh-TW" dirty="0"/>
              <a:t>180°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875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光度學的影像形成</a:t>
            </a:r>
            <a:endParaRPr lang="en-US" altLang="zh-TW" dirty="0"/>
          </a:p>
          <a:p>
            <a:r>
              <a:rPr lang="en-US" altLang="zh-TW" dirty="0"/>
              <a:t>2.2.1 </a:t>
            </a:r>
            <a:r>
              <a:rPr lang="zh-TW" altLang="en-US" dirty="0"/>
              <a:t>光 </a:t>
            </a:r>
            <a:endParaRPr lang="en-US" altLang="zh-TW" dirty="0"/>
          </a:p>
          <a:p>
            <a:r>
              <a:rPr lang="en-US" altLang="zh-TW" dirty="0"/>
              <a:t>2.2.2 </a:t>
            </a:r>
            <a:r>
              <a:rPr lang="zh-TW" altLang="en-US" dirty="0"/>
              <a:t>反射率和陰影  </a:t>
            </a:r>
            <a:endParaRPr lang="en-US" altLang="zh-TW" dirty="0"/>
          </a:p>
          <a:p>
            <a:r>
              <a:rPr lang="en-US" altLang="zh-TW" dirty="0"/>
              <a:t>2.2.3 </a:t>
            </a:r>
            <a:r>
              <a:rPr lang="zh-TW" altLang="en-US" dirty="0"/>
              <a:t>光學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02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2.1</a:t>
            </a:r>
            <a:r>
              <a:rPr lang="zh-TW" altLang="en-US" dirty="0"/>
              <a:t>幾何基本元素和轉換</a:t>
            </a:r>
            <a:endParaRPr lang="en-US" altLang="zh-TW" dirty="0"/>
          </a:p>
          <a:p>
            <a:pPr lvl="0"/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幾何</a:t>
            </a:r>
            <a:r>
              <a:rPr lang="zh-TW" altLang="en-US" dirty="0"/>
              <a:t>基本元素</a:t>
            </a:r>
            <a:endParaRPr lang="en-US" altLang="zh-TW" dirty="0"/>
          </a:p>
          <a:p>
            <a:pPr lvl="0"/>
            <a:r>
              <a:rPr lang="en-US" altLang="zh-TW" dirty="0"/>
              <a:t>2.1.2 2</a:t>
            </a:r>
            <a:r>
              <a:rPr lang="zh-TW" altLang="en-US" dirty="0"/>
              <a:t>維轉換  </a:t>
            </a:r>
            <a:endParaRPr lang="en-US" altLang="zh-TW" dirty="0"/>
          </a:p>
          <a:p>
            <a:pPr lvl="0"/>
            <a:r>
              <a:rPr lang="en-US" altLang="zh-TW" dirty="0"/>
              <a:t>2.1.3 3</a:t>
            </a:r>
            <a:r>
              <a:rPr lang="zh-TW" altLang="en-US" dirty="0"/>
              <a:t>維轉換  </a:t>
            </a:r>
            <a:endParaRPr lang="en-US" altLang="zh-TW" dirty="0"/>
          </a:p>
          <a:p>
            <a:pPr lvl="0"/>
            <a:r>
              <a:rPr lang="en-US" altLang="zh-TW" dirty="0"/>
              <a:t>2.1.4 3</a:t>
            </a:r>
            <a:r>
              <a:rPr lang="zh-TW" altLang="en-US" dirty="0"/>
              <a:t>維旋轉  </a:t>
            </a:r>
            <a:endParaRPr lang="en-US" altLang="zh-TW" dirty="0"/>
          </a:p>
          <a:p>
            <a:pPr lvl="0"/>
            <a:r>
              <a:rPr lang="en-US" altLang="zh-TW" dirty="0"/>
              <a:t>2.1.5 3</a:t>
            </a:r>
            <a:r>
              <a:rPr lang="zh-TW" altLang="en-US" dirty="0"/>
              <a:t>維到 </a:t>
            </a:r>
            <a:r>
              <a:rPr lang="en-US" altLang="zh-TW" dirty="0"/>
              <a:t>2</a:t>
            </a:r>
            <a:r>
              <a:rPr lang="zh-TW" altLang="en-US" dirty="0"/>
              <a:t>維投影  </a:t>
            </a:r>
            <a:endParaRPr lang="en-US" altLang="zh-TW" dirty="0"/>
          </a:p>
          <a:p>
            <a:pPr lvl="0"/>
            <a:r>
              <a:rPr lang="en-US" altLang="zh-TW" dirty="0"/>
              <a:t>2.1.6 </a:t>
            </a:r>
            <a:r>
              <a:rPr lang="zh-TW" altLang="en-US" dirty="0"/>
              <a:t>透鏡的扭曲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154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要產生影像，必須用一個或多個光源照亮場景。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圖 </a:t>
                </a:r>
                <a:r>
                  <a:rPr lang="en-US" altLang="zh-TW" dirty="0"/>
                  <a:t>2.14 </a:t>
                </a:r>
                <a:r>
                  <a:rPr lang="zh-TW" altLang="en-US" dirty="0"/>
                  <a:t>光度影像形成的簡化模型。 光線由一個或多個光源發射，然後從物體表面反射。 該光的一部分被引導至相機。 這個簡化的模型忽略了現實世界場景中經常發生的多次反射。</a:t>
                </a:r>
                <a:endParaRPr lang="en-US" altLang="zh-TW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Illuminate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照亮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Wavelength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zh-TW" altLang="en-US" dirty="0"/>
                  <a:t>波長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Emit</a:t>
                </a:r>
                <a:r>
                  <a:rPr lang="zh-TW" altLang="en-US" dirty="0"/>
                  <a:t> 發射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Portion</a:t>
                </a:r>
                <a:r>
                  <a:rPr lang="zh-TW" altLang="en-US" dirty="0"/>
                  <a:t> 一部分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b="1" i="0" dirty="0">
                    <a:solidFill>
                      <a:srgbClr val="009944"/>
                    </a:solidFill>
                    <a:effectLst/>
                    <a:latin typeface="Verdana" panose="020B0604030504040204" pitchFamily="34" charset="0"/>
                  </a:rPr>
                  <a:t>be directed toward</a:t>
                </a:r>
                <a:r>
                  <a:rPr lang="zh-TW" altLang="en-US" b="1" i="0" dirty="0">
                    <a:solidFill>
                      <a:srgbClr val="009944"/>
                    </a:solidFill>
                    <a:effectLst/>
                    <a:latin typeface="Verdana" panose="020B0604030504040204" pitchFamily="34" charset="0"/>
                  </a:rPr>
                  <a:t> 指向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</a:t>
                </a:r>
              </a:p>
              <a:p>
                <a:r>
                  <a:rPr lang="zh-TW" altLang="en-US" dirty="0"/>
                  <a:t>第一個要介紹光，</a:t>
                </a:r>
                <a:endParaRPr lang="en-US" altLang="zh-TW" dirty="0"/>
              </a:p>
              <a:p>
                <a:r>
                  <a:rPr lang="zh-TW" altLang="en-US" dirty="0"/>
                  <a:t>如果我們要去產生一張影像的話，</a:t>
                </a:r>
                <a:endParaRPr lang="en-US" altLang="zh-TW" dirty="0"/>
              </a:p>
              <a:p>
                <a:r>
                  <a:rPr lang="zh-TW" altLang="en-US" dirty="0"/>
                  <a:t>我們會利用一個光源或是多個去打到在你要拍攝的物體上面</a:t>
                </a:r>
                <a:br>
                  <a:rPr lang="en-US" altLang="zh-TW" dirty="0"/>
                </a:br>
                <a:r>
                  <a:rPr lang="zh-TW" altLang="en-US" dirty="0"/>
                  <a:t>然後我們再去接收從物體反射出來的光訊號，最後得到影像</a:t>
                </a:r>
                <a:endParaRPr lang="en-US" altLang="zh-TW" dirty="0"/>
              </a:p>
              <a:p>
                <a:r>
                  <a:rPr lang="zh-TW" altLang="en-US" dirty="0"/>
                  <a:t>這邊就是舉一個例子</a:t>
                </a:r>
                <a:endParaRPr lang="en-US" altLang="zh-TW" dirty="0"/>
              </a:p>
              <a:p>
                <a:r>
                  <a:rPr lang="zh-TW" altLang="en-US" dirty="0"/>
                  <a:t>所以會有一個光源或是多的光源打到平面上</a:t>
                </a:r>
                <a:endParaRPr lang="en-US" altLang="zh-TW" dirty="0"/>
              </a:p>
              <a:p>
                <a:r>
                  <a:rPr lang="zh-TW" altLang="en-US" dirty="0"/>
                  <a:t>一個平面朝四面八方去漫射</a:t>
                </a:r>
                <a:endParaRPr lang="en-US" altLang="zh-TW" dirty="0"/>
              </a:p>
              <a:p>
                <a:r>
                  <a:rPr lang="zh-TW" altLang="en-US" dirty="0"/>
                  <a:t>然後相機會去捕捉，然後經過透鏡然後成像在感應器上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</a:t>
                </a:r>
              </a:p>
              <a:p>
                <a:r>
                  <a:rPr lang="zh-TW" altLang="en-US" dirty="0"/>
                  <a:t>為了產生影像，必須用一個或多個光源照亮場景。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光度影像形成的簡化模型。 光由一個或多個光源發射，然後從物體表面反射。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該光的一部分指向相機。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 這個簡化的模型忽略了多次反射，這通常發生在現實世界的場景中。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補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點光源具有強度和色譜，即在波長 𝐿</a:t>
                </a:r>
                <a:r>
                  <a:rPr lang="en-US" altLang="zh-TW" dirty="0"/>
                  <a:t>(</a:t>
                </a:r>
                <a:r>
                  <a:rPr lang="zh-TW" altLang="en-US" dirty="0"/>
                  <a:t>𝜆</a:t>
                </a:r>
                <a:r>
                  <a:rPr lang="en-US" altLang="zh-TW" dirty="0"/>
                  <a:t>) </a:t>
                </a:r>
                <a:r>
                  <a:rPr lang="zh-TW" altLang="en-US" dirty="0"/>
                  <a:t>上的分佈。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(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 point light source has an intensity and a color spectrum,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i.e., a distribution over wavelengths </a:t>
                </a:r>
                <a:r>
                  <a:rPr lang="zh-TW" altLang="en-US" i="0" dirty="0">
                    <a:latin typeface="Cambria Math" panose="02040503050406030204" pitchFamily="18" charset="0"/>
                  </a:rPr>
                  <a:t>𝐿</a:t>
                </a:r>
                <a:r>
                  <a:rPr lang="en-US" altLang="zh-TW" i="0" dirty="0">
                    <a:latin typeface="Cambria Math" panose="02040503050406030204" pitchFamily="18" charset="0"/>
                  </a:rPr>
                  <a:t>(</a:t>
                </a:r>
                <a:r>
                  <a:rPr lang="zh-TW" altLang="en-US" i="0" dirty="0">
                    <a:latin typeface="Cambria Math" panose="02040503050406030204" pitchFamily="18" charset="0"/>
                  </a:rPr>
                  <a:t>𝜆</a:t>
                </a:r>
                <a:r>
                  <a:rPr lang="en-US" altLang="zh-TW" i="0" dirty="0">
                    <a:latin typeface="Cambria Math" panose="02040503050406030204" pitchFamily="18" charset="0"/>
                  </a:rPr>
                  <a:t>)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  <a:r>
                  <a:rPr lang="en-US" altLang="zh-TW" dirty="0"/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1318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2.2.2 </a:t>
                </a:r>
                <a:r>
                  <a:rPr lang="zh-TW" altLang="en-US" dirty="0"/>
                  <a:t>反射率和陰影</a:t>
                </a:r>
                <a:endParaRPr lang="en-US" altLang="zh-TW" dirty="0"/>
              </a:p>
              <a:p>
                <a:r>
                  <a:rPr lang="zh-TW" altLang="en-US" dirty="0"/>
                  <a:t>雙向反射分佈函數 </a:t>
                </a:r>
                <a:r>
                  <a:rPr lang="en-US" altLang="zh-TW" dirty="0"/>
                  <a:t>(BRDF)</a:t>
                </a:r>
              </a:p>
              <a:p>
                <a:r>
                  <a:rPr lang="en-US" altLang="zh-TW" dirty="0"/>
                  <a:t>BRDF </a:t>
                </a:r>
                <a:r>
                  <a:rPr lang="zh-TW" altLang="en-US" dirty="0"/>
                  <a:t>描述了每個到達入射方向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的每個波長有多少在反射方向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zh-TW" altLang="en-US" dirty="0"/>
                  <a:t>上發射。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入射方向和反射方向相對於表面框架的角度為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圖 </a:t>
                </a:r>
                <a:r>
                  <a:rPr lang="en-US" altLang="zh-TW" dirty="0"/>
                  <a:t>2.15 (a) </a:t>
                </a:r>
                <a:r>
                  <a:rPr lang="zh-TW" altLang="en-US" dirty="0"/>
                  <a:t>光照射到表面時會發生散射。 </a:t>
                </a:r>
                <a:r>
                  <a:rPr lang="en-US" altLang="zh-TW" dirty="0"/>
                  <a:t>(b) </a:t>
                </a:r>
                <a:r>
                  <a:rPr lang="zh-TW" altLang="en-US" dirty="0"/>
                  <a:t>雙向反射率分佈函數 </a:t>
                </a:r>
                <a:r>
                  <a:rPr lang="en-US" altLang="zh-TW" dirty="0"/>
                  <a:t>(BRDF) f(</a:t>
                </a:r>
                <a:r>
                  <a:rPr lang="en-US" altLang="zh-TW" dirty="0" err="1"/>
                  <a:t>θi</a:t>
                </a:r>
                <a:r>
                  <a:rPr lang="en-US" altLang="zh-TW" dirty="0"/>
                  <a:t>, </a:t>
                </a:r>
                <a:r>
                  <a:rPr lang="en-US" altLang="zh-TW" dirty="0" err="1"/>
                  <a:t>φi</a:t>
                </a:r>
                <a:r>
                  <a:rPr lang="en-US" altLang="zh-TW" dirty="0"/>
                  <a:t>, </a:t>
                </a:r>
                <a:r>
                  <a:rPr lang="en-US" altLang="zh-TW" dirty="0" err="1"/>
                  <a:t>θr</a:t>
                </a:r>
                <a:r>
                  <a:rPr lang="en-US" altLang="zh-TW" dirty="0"/>
                  <a:t>, </a:t>
                </a:r>
                <a:r>
                  <a:rPr lang="en-US" altLang="zh-TW" dirty="0" err="1"/>
                  <a:t>φr</a:t>
                </a:r>
                <a:r>
                  <a:rPr lang="en-US" altLang="zh-TW" dirty="0"/>
                  <a:t>) </a:t>
                </a:r>
                <a:r>
                  <a:rPr lang="zh-TW" altLang="en-US" dirty="0"/>
                  <a:t>透過入射光線方向 ˆ</a:t>
                </a:r>
                <a:r>
                  <a:rPr lang="en-US" altLang="zh-TW" dirty="0"/>
                  <a:t>vi </a:t>
                </a:r>
                <a:r>
                  <a:rPr lang="zh-TW" altLang="en-US" dirty="0"/>
                  <a:t>和反射光線方向 ˆ</a:t>
                </a:r>
                <a:r>
                  <a:rPr lang="en-US" altLang="zh-TW" dirty="0" err="1"/>
                  <a:t>vr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與局部表面座標系形成的角度進行參數化（ </a:t>
                </a:r>
                <a:r>
                  <a:rPr lang="en-US" altLang="zh-TW" dirty="0" err="1"/>
                  <a:t>dˆx</a:t>
                </a:r>
                <a:r>
                  <a:rPr lang="en-US" altLang="zh-TW" dirty="0"/>
                  <a:t>, </a:t>
                </a:r>
                <a:r>
                  <a:rPr lang="en-US" altLang="zh-TW" dirty="0" err="1"/>
                  <a:t>dˆy</a:t>
                </a:r>
                <a:r>
                  <a:rPr lang="en-US" altLang="zh-TW" dirty="0"/>
                  <a:t>, ˆn)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BRDF:</a:t>
                </a:r>
                <a:r>
                  <a:rPr lang="zh-TW" altLang="en-US" dirty="0"/>
                  <a:t> 雙向反射分佈函數</a:t>
                </a:r>
                <a:endParaRPr lang="en-US" altLang="zh-TW" dirty="0"/>
              </a:p>
              <a:p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incident direction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入射方向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r>
                  <a:rPr lang="en-US" altLang="zh-TW" dirty="0"/>
                  <a:t>Scatter </a:t>
                </a:r>
                <a:r>
                  <a:rPr lang="zh-TW" altLang="en-US" dirty="0"/>
                  <a:t>散射</a:t>
                </a:r>
                <a:endParaRPr lang="en-US" altLang="zh-TW" dirty="0"/>
              </a:p>
              <a:p>
                <a:r>
                  <a:rPr lang="en-US" altLang="zh-TW" dirty="0"/>
                  <a:t>Frame </a:t>
                </a:r>
                <a:r>
                  <a:rPr lang="zh-TW" altLang="en-US" dirty="0"/>
                  <a:t>框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</a:t>
                </a:r>
              </a:p>
              <a:p>
                <a:r>
                  <a:rPr lang="zh-TW" altLang="en-US" dirty="0"/>
                  <a:t>在反射以及陰影上面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有人就是透過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BRDF(</a:t>
                </a:r>
                <a:r>
                  <a:rPr lang="zh-TW" altLang="en-US" dirty="0"/>
                  <a:t>雙向反射分佈函數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)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的方式去表示他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主要是描述</a:t>
                </a:r>
                <a:r>
                  <a:rPr lang="zh-TW" altLang="en-US" dirty="0"/>
                  <a:t>入射方向的每個波長中有多少在反射方向發射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那他的表示方式</a:t>
                </a:r>
                <a:r>
                  <a:rPr lang="zh-TW" altLang="ar-AE" i="0">
                    <a:latin typeface="Cambria Math" panose="02040503050406030204" pitchFamily="18" charset="0"/>
                  </a:rPr>
                  <a:t>𝑓</a:t>
                </a:r>
                <a:r>
                  <a:rPr lang="ar-AE" altLang="zh-TW" i="0">
                    <a:latin typeface="Cambria Math" panose="02040503050406030204" pitchFamily="18" charset="0"/>
                  </a:rPr>
                  <a:t>_</a:t>
                </a:r>
                <a:r>
                  <a:rPr lang="en-US" altLang="zh-TW" i="0">
                    <a:latin typeface="Cambria Math" panose="02040503050406030204" pitchFamily="18" charset="0"/>
                  </a:rPr>
                  <a:t>𝑟 (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𝜃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_𝑖,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𝜙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_𝑖,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𝜃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_𝑟,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𝜙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_𝑟;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𝜆</a:t>
                </a:r>
                <a:r>
                  <a:rPr lang="en-US" altLang="zh-TW" i="0">
                    <a:latin typeface="Cambria Math" panose="02040503050406030204" pitchFamily="18" charset="0"/>
                  </a:rPr>
                  <a:t>)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=&gt;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看圖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=====================================</a:t>
                </a:r>
              </a:p>
              <a:p>
                <a:r>
                  <a:rPr lang="en-US" altLang="zh-TW" dirty="0"/>
                  <a:t>BRDF </a:t>
                </a:r>
                <a:r>
                  <a:rPr lang="zh-TW" altLang="en-US" dirty="0"/>
                  <a:t>描述了到達入射方向 𝒗 ̂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 的每個波長中有多少在反射方向 𝒗 ̂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 發射。</a:t>
                </a:r>
                <a:endParaRPr lang="en-US" altLang="zh-TW" dirty="0"/>
              </a:p>
              <a:p>
                <a:r>
                  <a:rPr lang="zh-TW" altLang="en-US" dirty="0"/>
                  <a:t>相對於表面框架的入射角和反射方向為𝜃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𝑟（𝜃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𝑖，𝜙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𝑖，𝜃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𝑟，𝜙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𝑟；𝜆）。</a:t>
                </a:r>
                <a:endParaRPr lang="en-US" altLang="zh-TW" dirty="0"/>
              </a:p>
              <a:p>
                <a:pPr marL="228600" indent="-228600">
                  <a:buAutoNum type="alphaLcParenBoth"/>
                </a:pP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光在撞擊表面時會發生散射。 </a:t>
                </a:r>
                <a:endParaRPr lang="en-US" altLang="zh-TW" dirty="0">
                  <a:solidFill>
                    <a:srgbClr val="5F6368"/>
                  </a:solidFill>
                  <a:effectLst/>
                </a:endParaRPr>
              </a:p>
              <a:p>
                <a:pPr marL="228600" indent="-228600">
                  <a:buAutoNum type="alphaLcParenBoth"/>
                </a:pP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雙向反射率分佈函數 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(BRDF) f(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θi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φi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θr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φr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)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由入射光線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v^i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和反射光線方向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v^r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與局部表面坐標系所形成的角度參數化（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d^x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d^y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n^)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。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331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Diffuse </a:t>
            </a:r>
            <a:r>
              <a:rPr lang="zh-TW" altLang="en-US" dirty="0"/>
              <a:t>漫射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Specular </a:t>
            </a:r>
            <a:r>
              <a:rPr lang="zh-TW" altLang="en-US" dirty="0"/>
              <a:t>鏡射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漫反射與鏡面反射</a:t>
            </a:r>
            <a:endParaRPr lang="en-US" altLang="zh-TW" dirty="0"/>
          </a:p>
          <a:p>
            <a:r>
              <a:rPr lang="zh-TW" altLang="en-US" dirty="0"/>
              <a:t>漫反射：漫反射成分將光均勻地向各個方向散射。</a:t>
            </a:r>
            <a:endParaRPr lang="en-US" altLang="zh-TW" dirty="0"/>
          </a:p>
          <a:p>
            <a:r>
              <a:rPr lang="zh-TW" altLang="en-US" dirty="0"/>
              <a:t>鏡面反射：入射光線沿著圍繞表面法線 𝒏 ̂ 旋轉 </a:t>
            </a:r>
            <a:r>
              <a:rPr lang="en-US" altLang="zh-TW" dirty="0"/>
              <a:t>180° </a:t>
            </a:r>
            <a:r>
              <a:rPr lang="zh-TW" altLang="en-US" dirty="0"/>
              <a:t>的方向反射。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80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Phong</a:t>
            </a:r>
            <a:r>
              <a:rPr lang="en-US" altLang="zh-TW" dirty="0"/>
              <a:t> </a:t>
            </a:r>
            <a:r>
              <a:rPr lang="zh-TW" altLang="en-US" dirty="0"/>
              <a:t>將反射的漫反射和鏡面反射分量與環境照明結合。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075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物體通常不僅由點光源照明，而且還由對應於相互反射（例如房間的牆壁）或遠處光源（例如藍天）的漫射照明來照明。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0920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光學</a:t>
            </a:r>
            <a:endParaRPr lang="en-US" altLang="zh-TW" dirty="0"/>
          </a:p>
          <a:p>
            <a:r>
              <a:rPr lang="zh-TW" altLang="en-US" dirty="0"/>
              <a:t>來自場景的光線到達相機； 它在到達感測器之前必須穿過鏡頭。  </a:t>
            </a:r>
            <a:endParaRPr lang="en-US" altLang="zh-TW" dirty="0"/>
          </a:p>
          <a:p>
            <a:r>
              <a:rPr lang="zh-TW" altLang="en-US" dirty="0"/>
              <a:t>薄透鏡由單塊玻璃組成，兩側曲率非常低且相等。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焦距為 </a:t>
            </a:r>
            <a:r>
              <a:rPr lang="en-US" altLang="zh-TW" dirty="0"/>
              <a:t>f </a:t>
            </a:r>
            <a:r>
              <a:rPr lang="zh-TW" altLang="en-US" dirty="0"/>
              <a:t>的薄透鏡將透鏡前面距離 </a:t>
            </a:r>
            <a:r>
              <a:rPr lang="en-US" altLang="zh-TW" dirty="0"/>
              <a:t>z0 </a:t>
            </a:r>
            <a:r>
              <a:rPr lang="zh-TW" altLang="en-US" dirty="0"/>
              <a:t>的平面的光聚焦到透鏡後面距離 </a:t>
            </a:r>
            <a:r>
              <a:rPr lang="en-US" altLang="zh-TW" dirty="0" err="1"/>
              <a:t>zi</a:t>
            </a:r>
            <a:r>
              <a:rPr lang="en-US" altLang="zh-TW" dirty="0"/>
              <a:t> </a:t>
            </a:r>
            <a:r>
              <a:rPr lang="zh-TW" altLang="en-US" dirty="0"/>
              <a:t>的平面上，其中 </a:t>
            </a:r>
            <a:r>
              <a:rPr lang="en-US" altLang="zh-TW" dirty="0"/>
              <a:t>1/z0 + 1/</a:t>
            </a:r>
            <a:r>
              <a:rPr lang="en-US" altLang="zh-TW" dirty="0" err="1"/>
              <a:t>zi</a:t>
            </a:r>
            <a:r>
              <a:rPr lang="en-US" altLang="zh-TW" dirty="0"/>
              <a:t> = 1/f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860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漸暈</a:t>
            </a:r>
            <a:endParaRPr lang="en-US" altLang="zh-TW" dirty="0"/>
          </a:p>
          <a:p>
            <a:r>
              <a:rPr lang="zh-TW" altLang="en-US" dirty="0"/>
              <a:t>影像亮度朝向影像邊緣下降的趨勢。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553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2.3.1 </a:t>
            </a:r>
            <a:r>
              <a:rPr lang="zh-TW" altLang="en-US" dirty="0"/>
              <a:t>取樣和失真</a:t>
            </a:r>
            <a:endParaRPr lang="en-US" altLang="zh-TW" dirty="0"/>
          </a:p>
          <a:p>
            <a:r>
              <a:rPr lang="en-US" altLang="zh-TW" dirty="0"/>
              <a:t>2.3.2 </a:t>
            </a:r>
            <a:r>
              <a:rPr lang="zh-TW" altLang="en-US" dirty="0"/>
              <a:t>顏色  </a:t>
            </a:r>
            <a:endParaRPr lang="en-US" altLang="zh-TW" dirty="0"/>
          </a:p>
          <a:p>
            <a:r>
              <a:rPr lang="en-US" altLang="zh-TW" dirty="0"/>
              <a:t>2.3.3 </a:t>
            </a:r>
            <a:r>
              <a:rPr lang="zh-TW" altLang="en-US" dirty="0"/>
              <a:t>壓縮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443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相機輻照度 光學 光圈 快門</a:t>
            </a:r>
            <a:endParaRPr lang="en-US" altLang="zh-TW" dirty="0"/>
          </a:p>
          <a:p>
            <a:r>
              <a:rPr lang="zh-TW" altLang="en-US" dirty="0"/>
              <a:t>去馬賽克 銳化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CCD</a:t>
            </a:r>
            <a:r>
              <a:rPr lang="zh-TW" altLang="en-US" dirty="0"/>
              <a:t>：電荷耦合元件</a:t>
            </a:r>
            <a:endParaRPr lang="en-US" altLang="zh-TW" dirty="0"/>
          </a:p>
          <a:p>
            <a:r>
              <a:rPr lang="en-US" altLang="zh-TW" dirty="0"/>
              <a:t>CMOS</a:t>
            </a:r>
            <a:r>
              <a:rPr lang="zh-TW" altLang="en-US" dirty="0"/>
              <a:t>：互補金屬氧化物半導體</a:t>
            </a:r>
            <a:endParaRPr lang="en-US" altLang="zh-TW" dirty="0"/>
          </a:p>
          <a:p>
            <a:r>
              <a:rPr lang="en-US" altLang="zh-TW" dirty="0"/>
              <a:t>A/D</a:t>
            </a:r>
            <a:r>
              <a:rPr lang="zh-TW" altLang="en-US" dirty="0"/>
              <a:t>：類比數位轉換器</a:t>
            </a:r>
            <a:endParaRPr lang="en-US" altLang="zh-TW" dirty="0"/>
          </a:p>
          <a:p>
            <a:r>
              <a:rPr lang="en-US" altLang="zh-TW" dirty="0"/>
              <a:t>DSP</a:t>
            </a:r>
            <a:r>
              <a:rPr lang="zh-TW" altLang="en-US" dirty="0"/>
              <a:t>：數位訊號處理器</a:t>
            </a:r>
            <a:endParaRPr lang="en-US" altLang="zh-TW" dirty="0"/>
          </a:p>
          <a:p>
            <a:r>
              <a:rPr lang="en-US" altLang="zh-TW" dirty="0"/>
              <a:t>JPEG</a:t>
            </a:r>
            <a:r>
              <a:rPr lang="zh-TW" altLang="en-US" dirty="0"/>
              <a:t>：聯合攝影專家組</a:t>
            </a:r>
            <a:endParaRPr lang="en-US" altLang="zh-TW" dirty="0"/>
          </a:p>
          <a:p>
            <a:r>
              <a:rPr lang="en-US" altLang="zh-TW" dirty="0"/>
              <a:t>ISO</a:t>
            </a:r>
            <a:r>
              <a:rPr lang="zh-TW" altLang="en-US" dirty="0"/>
              <a:t>：國際標準組織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5410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數位相機</a:t>
            </a:r>
            <a:endParaRPr lang="en-US" altLang="zh-TW" dirty="0"/>
          </a:p>
          <a:p>
            <a:r>
              <a:rPr lang="en-US" altLang="zh-TW" dirty="0"/>
              <a:t>Charge-Coupled device </a:t>
            </a:r>
            <a:r>
              <a:rPr lang="zh-TW" altLang="en-US" dirty="0"/>
              <a:t>電荷耦合元件</a:t>
            </a:r>
            <a:endParaRPr lang="en-US" altLang="zh-TW" dirty="0"/>
          </a:p>
          <a:p>
            <a:r>
              <a:rPr lang="en-US" altLang="zh-TW" dirty="0"/>
              <a:t>Photon </a:t>
            </a:r>
            <a:r>
              <a:rPr lang="zh-TW" altLang="en-US" dirty="0"/>
              <a:t>光子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CCD</a:t>
            </a:r>
            <a:r>
              <a:rPr lang="zh-TW" altLang="en-US" dirty="0"/>
              <a:t>（電荷耦合元件）</a:t>
            </a:r>
            <a:endParaRPr lang="en-US" altLang="zh-TW" dirty="0"/>
          </a:p>
          <a:p>
            <a:r>
              <a:rPr lang="zh-TW" altLang="en-US" dirty="0"/>
              <a:t>在曝光時間內，光子在每個活性孔中累積。</a:t>
            </a:r>
            <a:endParaRPr lang="en-US" altLang="zh-TW" dirty="0"/>
          </a:p>
          <a:p>
            <a:r>
              <a:rPr lang="zh-TW" altLang="en-US" dirty="0"/>
              <a:t>在轉移階段，電荷以一種「桶隊」的方式從一個孔轉移到另一個孔，直到它們沉積在讀出放大器處。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23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幾何基本元素</a:t>
            </a:r>
            <a:endParaRPr lang="en-US" altLang="zh-TW" dirty="0"/>
          </a:p>
          <a:p>
            <a:r>
              <a:rPr lang="zh-TW" altLang="en-US" dirty="0"/>
              <a:t>用於描述 </a:t>
            </a:r>
            <a:r>
              <a:rPr lang="en-US" altLang="zh-TW" dirty="0"/>
              <a:t>2D </a:t>
            </a:r>
            <a:r>
              <a:rPr lang="zh-TW" altLang="en-US" dirty="0"/>
              <a:t>和 </a:t>
            </a:r>
            <a:r>
              <a:rPr lang="en-US" altLang="zh-TW" dirty="0"/>
              <a:t>3D </a:t>
            </a:r>
            <a:r>
              <a:rPr lang="zh-TW" altLang="en-US" dirty="0"/>
              <a:t>形狀的最簡單的幾何物件。  </a:t>
            </a:r>
            <a:endParaRPr lang="en-US" altLang="zh-TW" dirty="0"/>
          </a:p>
          <a:p>
            <a:r>
              <a:rPr lang="zh-TW" altLang="en-US" dirty="0"/>
              <a:t>點、線和面。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99290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CMOS</a:t>
            </a:r>
            <a:r>
              <a:rPr lang="zh-TW" altLang="en-US" dirty="0"/>
              <a:t>（互補金屬氧化物半導體）</a:t>
            </a:r>
            <a:endParaRPr lang="en-US" altLang="zh-TW" dirty="0"/>
          </a:p>
          <a:p>
            <a:r>
              <a:rPr lang="zh-TW" altLang="en-US" dirty="0"/>
              <a:t>撞擊感測器的光子直接影響光電探測器的電導率，光電探測器可以選擇性地選通以控制曝光持續時間，並在使用多路複用計畫讀出之前進行局部放大。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006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快門速度</a:t>
            </a:r>
            <a:endParaRPr lang="en-US" altLang="zh-TW" dirty="0"/>
          </a:p>
          <a:p>
            <a:r>
              <a:rPr lang="zh-TW" altLang="en-US" dirty="0"/>
              <a:t>快門速度（曝光時間）直接控制到達感測器的光量並確定影像是否曝光不足或過度。 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取樣間距</a:t>
            </a:r>
            <a:endParaRPr lang="en-US" altLang="zh-TW" dirty="0"/>
          </a:p>
          <a:p>
            <a:r>
              <a:rPr lang="zh-TW" altLang="en-US" dirty="0"/>
              <a:t>取樣間距是成像晶片上相鄰感測器單元之間的物理間距。 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填充係數</a:t>
            </a:r>
            <a:endParaRPr lang="en-US" altLang="zh-TW" dirty="0"/>
          </a:p>
          <a:p>
            <a:r>
              <a:rPr lang="zh-TW" altLang="en-US" dirty="0"/>
              <a:t>填充因子是有效感應區域尺寸佔理論上可用感應區域（水平和垂直採樣間距的乘積）的一部分。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7005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晶片尺寸</a:t>
            </a:r>
            <a:endParaRPr lang="en-US" altLang="zh-TW" dirty="0"/>
          </a:p>
          <a:p>
            <a:r>
              <a:rPr lang="zh-TW" altLang="en-US" dirty="0"/>
              <a:t>視訊和傻瓜相機傳統上使用小晶片區域（</a:t>
            </a:r>
            <a:r>
              <a:rPr lang="en-US" altLang="zh-TW" dirty="0"/>
              <a:t>1/4 </a:t>
            </a:r>
            <a:r>
              <a:rPr lang="zh-TW" altLang="en-US" dirty="0"/>
              <a:t>英寸至 </a:t>
            </a:r>
            <a:r>
              <a:rPr lang="en-US" altLang="zh-TW" dirty="0"/>
              <a:t>1/2 </a:t>
            </a:r>
            <a:r>
              <a:rPr lang="zh-TW" altLang="en-US" dirty="0"/>
              <a:t>英寸感測器）。 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類比增益</a:t>
            </a:r>
            <a:endParaRPr lang="en-US" altLang="zh-TW" dirty="0"/>
          </a:p>
          <a:p>
            <a:r>
              <a:rPr lang="zh-TW" altLang="en-US" dirty="0"/>
              <a:t>在類比數位轉換之前，感測訊號通常由感測放大器增強。 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感測器雜訊</a:t>
            </a:r>
            <a:endParaRPr lang="en-US" altLang="zh-TW" dirty="0"/>
          </a:p>
          <a:p>
            <a:r>
              <a:rPr lang="zh-TW" altLang="en-US" dirty="0"/>
              <a:t>在整個感測過程中，雜訊來自各種來源，其中可能包括固定模式雜訊、暗電流雜訊、散粒雜訊、放大器雜訊和量化雜訊。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4748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ADC</a:t>
            </a:r>
            <a:r>
              <a:rPr lang="zh-TW" altLang="en-US" dirty="0"/>
              <a:t>解析度</a:t>
            </a:r>
            <a:endParaRPr lang="en-US" altLang="zh-TW" dirty="0"/>
          </a:p>
          <a:p>
            <a:r>
              <a:rPr lang="zh-TW" altLang="en-US" dirty="0"/>
              <a:t>解析度：它產生多少位元</a:t>
            </a:r>
            <a:endParaRPr lang="en-US" altLang="zh-TW" dirty="0"/>
          </a:p>
          <a:p>
            <a:r>
              <a:rPr lang="zh-TW" altLang="en-US" dirty="0"/>
              <a:t>雜訊等級：這些位元中有多少在實踐中有用 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數位後處理</a:t>
            </a:r>
            <a:endParaRPr lang="en-US" altLang="zh-TW" dirty="0"/>
          </a:p>
          <a:p>
            <a:r>
              <a:rPr lang="zh-TW" altLang="en-US" dirty="0"/>
              <a:t>在壓縮和儲存像素值之前增強影像。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7759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3272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640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奈奎斯特頻率</a:t>
            </a:r>
            <a:endParaRPr lang="en-US" altLang="zh-TW" dirty="0"/>
          </a:p>
          <a:p>
            <a:r>
              <a:rPr lang="zh-TW" altLang="en-US" dirty="0"/>
              <a:t>從樣本重建訊號所需的最小取樣率必須至少是最高頻率的兩倍。 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最小取樣頻率的倒數稱為奈奎斯特速率。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2506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2265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 </a:t>
            </a:r>
            <a:r>
              <a:rPr lang="en-US" altLang="zh-TW" dirty="0"/>
              <a:t>2.27 </a:t>
            </a:r>
            <a:r>
              <a:rPr lang="zh-TW" altLang="en-US" dirty="0"/>
              <a:t>原色和間色： </a:t>
            </a:r>
            <a:r>
              <a:rPr lang="en-US" altLang="zh-TW" dirty="0"/>
              <a:t>(a) </a:t>
            </a:r>
            <a:r>
              <a:rPr lang="zh-TW" altLang="en-US" dirty="0"/>
              <a:t>加色紅、綠和藍色可以混合產生青色、洋紅色、黃色和白色； </a:t>
            </a:r>
            <a:r>
              <a:rPr lang="en-US" altLang="zh-TW" dirty="0"/>
              <a:t>(b) </a:t>
            </a:r>
            <a:r>
              <a:rPr lang="zh-TW" altLang="en-US" dirty="0"/>
              <a:t>減色青色、洋紅色和黃色可以混合產生紅色、綠色、藍色和黑色。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9226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2.3.2 </a:t>
            </a:r>
            <a:r>
              <a:rPr lang="zh-TW" altLang="en-US" dirty="0"/>
              <a:t>顏色加色</a:t>
            </a:r>
            <a:endParaRPr lang="en-US" altLang="zh-TW" dirty="0"/>
          </a:p>
          <a:p>
            <a:r>
              <a:rPr lang="zh-TW" altLang="en-US" dirty="0"/>
              <a:t>從黑色開始</a:t>
            </a:r>
            <a:r>
              <a:rPr lang="en-US" altLang="zh-TW" dirty="0"/>
              <a:t>——</a:t>
            </a:r>
            <a:r>
              <a:rPr lang="zh-TW" altLang="en-US" dirty="0"/>
              <a:t>沒有任何顏色。 添加的顏色越多，它就越亮。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由紅、綠、藍三基色相加形成的顏色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加法顏色使用的範例：</a:t>
            </a:r>
            <a:r>
              <a:rPr lang="en-US" altLang="zh-TW" dirty="0"/>
              <a:t>-</a:t>
            </a:r>
          </a:p>
          <a:p>
            <a:r>
              <a:rPr lang="zh-TW" altLang="en-US" dirty="0"/>
              <a:t>人類的眼睛</a:t>
            </a:r>
            <a:endParaRPr lang="en-US" altLang="zh-TW" dirty="0"/>
          </a:p>
          <a:p>
            <a:r>
              <a:rPr lang="zh-TW" altLang="en-US" dirty="0"/>
              <a:t>燈光</a:t>
            </a:r>
            <a:endParaRPr lang="en-US" altLang="zh-TW" dirty="0"/>
          </a:p>
          <a:p>
            <a:r>
              <a:rPr lang="zh-TW" altLang="en-US" dirty="0"/>
              <a:t>彩色顯示器</a:t>
            </a:r>
            <a:endParaRPr lang="en-US" altLang="zh-TW" dirty="0"/>
          </a:p>
          <a:p>
            <a:r>
              <a:rPr lang="zh-TW" altLang="en-US" dirty="0"/>
              <a:t>彩色攝影機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40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Homogeneous coordinates </a:t>
                </a:r>
                <a:r>
                  <a:rPr lang="zh-TW" altLang="en-US" dirty="0"/>
                  <a:t>齊次座標</a:t>
                </a:r>
                <a:endParaRPr lang="en-US" altLang="zh-TW" dirty="0"/>
              </a:p>
              <a:p>
                <a:r>
                  <a:rPr lang="zh-TW" altLang="en-US" dirty="0"/>
                  <a:t>如果最後一個值為</a:t>
                </a:r>
                <a:r>
                  <a:rPr lang="en-US" altLang="zh-TW" dirty="0"/>
                  <a:t>0</a:t>
                </a:r>
                <a:r>
                  <a:rPr lang="zh-TW" altLang="en-US" dirty="0"/>
                  <a:t> 則代表 </a:t>
                </a:r>
                <a:r>
                  <a:rPr lang="en-US" altLang="zh-TW" dirty="0"/>
                  <a:t>ideal points(</a:t>
                </a:r>
                <a:r>
                  <a:rPr lang="zh-TW" altLang="en-US" dirty="0"/>
                  <a:t>理想點</a:t>
                </a:r>
                <a:r>
                  <a:rPr lang="en-US" altLang="zh-TW" dirty="0"/>
                  <a:t>) or points at infinity(</a:t>
                </a:r>
                <a:r>
                  <a:rPr lang="zh-TW" altLang="en-US" dirty="0"/>
                  <a:t>無窮遠點</a:t>
                </a:r>
                <a:r>
                  <a:rPr lang="en-US" altLang="zh-TW" dirty="0"/>
                  <a:t>)</a:t>
                </a:r>
              </a:p>
              <a:p>
                <a:r>
                  <a:rPr lang="en-US" altLang="zh-TW" sz="1200" dirty="0"/>
                  <a:t>Augmented vector</a:t>
                </a:r>
                <a:r>
                  <a:rPr lang="zh-TW" altLang="en-US" sz="1200" dirty="0"/>
                  <a:t> </a:t>
                </a:r>
                <a:r>
                  <a:rPr lang="zh-TW" altLang="en-US" dirty="0"/>
                  <a:t>擴充特徵向量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=================================================</a:t>
                </a:r>
              </a:p>
              <a:p>
                <a:r>
                  <a:rPr lang="zh-TW" altLang="en-US" dirty="0"/>
                  <a:t>我們先從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維的點來看，</a:t>
                </a:r>
                <a:endParaRPr lang="en-US" altLang="zh-TW" dirty="0"/>
              </a:p>
              <a:p>
                <a:r>
                  <a:rPr lang="zh-TW" altLang="en-US" dirty="0"/>
                  <a:t>那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維的點其實就是影像上像素的座標</a:t>
                </a:r>
                <a:endParaRPr lang="en-US" altLang="zh-TW" dirty="0"/>
              </a:p>
              <a:p>
                <a:r>
                  <a:rPr lang="zh-TW" altLang="en-US" dirty="0"/>
                  <a:t>表示的方法有</a:t>
                </a:r>
                <a:r>
                  <a:rPr lang="zh-TW" altLang="en-US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𝒙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(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𝑥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𝑦)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=[■8(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𝑥@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𝑦)]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∈ℛ^2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通常我們在表示的時候會用齊次座標，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他的後面會多一個</a:t>
                </a:r>
                <a:r>
                  <a:rPr lang="en-US" altLang="zh-TW" dirty="0"/>
                  <a:t>W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就是指說他所投影的平面在哪裡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這邊也有說到 這個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維的投影空間也可以利用三維的座標去減掉投影的原點所求得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所以在不同的地方的話，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就會不一樣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當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是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的話，他就會是擴充特徵向量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也就是表示這個點最簡單的表示方式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5194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2.3.2 </a:t>
            </a:r>
            <a:r>
              <a:rPr lang="zh-TW" altLang="en-US" dirty="0"/>
              <a:t>減色法</a:t>
            </a:r>
            <a:endParaRPr lang="en-US" altLang="zh-TW" dirty="0"/>
          </a:p>
          <a:p>
            <a:r>
              <a:rPr lang="zh-TW" altLang="en-US" dirty="0"/>
              <a:t>從白色背景（通常是紙張）開始。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使用青色、洋紅色和</a:t>
            </a:r>
            <a:r>
              <a:rPr lang="en-US" altLang="zh-TW" dirty="0"/>
              <a:t>/</a:t>
            </a:r>
            <a:r>
              <a:rPr lang="zh-TW" altLang="en-US" dirty="0"/>
              <a:t>或黃色染料從紙張反射的光線中減去，以產生所有顏色。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減色法的使用範例：</a:t>
            </a:r>
            <a:r>
              <a:rPr lang="en-US" altLang="zh-TW" dirty="0"/>
              <a:t>-</a:t>
            </a:r>
          </a:p>
          <a:p>
            <a:r>
              <a:rPr lang="zh-TW" altLang="en-US" dirty="0"/>
              <a:t>彩色印表機</a:t>
            </a:r>
            <a:endParaRPr lang="en-US" altLang="zh-TW" dirty="0"/>
          </a:p>
          <a:p>
            <a:r>
              <a:rPr lang="zh-TW" altLang="en-US" dirty="0"/>
              <a:t>油漆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6820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CIE</a:t>
            </a:r>
            <a:r>
              <a:rPr lang="zh-TW" altLang="en-US" dirty="0"/>
              <a:t>：國際照明委員會</a:t>
            </a:r>
            <a:endParaRPr lang="en-US" altLang="zh-TW" dirty="0"/>
          </a:p>
          <a:p>
            <a:r>
              <a:rPr lang="en-US" altLang="zh-TW" dirty="0"/>
              <a:t>CIE RGB </a:t>
            </a:r>
            <a:r>
              <a:rPr lang="zh-TW" altLang="en-US" dirty="0"/>
              <a:t>和 </a:t>
            </a:r>
            <a:r>
              <a:rPr lang="en-US" altLang="zh-TW" dirty="0"/>
              <a:t>XYZ</a:t>
            </a:r>
          </a:p>
          <a:p>
            <a:r>
              <a:rPr lang="zh-TW" altLang="en-US" dirty="0"/>
              <a:t>在 </a:t>
            </a:r>
            <a:r>
              <a:rPr lang="en-US" altLang="zh-TW" dirty="0"/>
              <a:t>1930</a:t>
            </a:r>
            <a:r>
              <a:rPr lang="zh-TW" altLang="en-US" dirty="0"/>
              <a:t>年代，國際照明委員會 </a:t>
            </a:r>
            <a:r>
              <a:rPr lang="en-US" altLang="zh-TW" dirty="0"/>
              <a:t>(CIE) </a:t>
            </a:r>
            <a:r>
              <a:rPr lang="zh-TW" altLang="en-US" dirty="0"/>
              <a:t>透過使用紅色（</a:t>
            </a:r>
            <a:r>
              <a:rPr lang="en-US" altLang="zh-TW" dirty="0"/>
              <a:t>700.0nm </a:t>
            </a:r>
            <a:r>
              <a:rPr lang="zh-TW" altLang="en-US" dirty="0"/>
              <a:t>波長）、綠色（</a:t>
            </a:r>
            <a:r>
              <a:rPr lang="en-US" altLang="zh-TW" dirty="0"/>
              <a:t>546.1nm</a:t>
            </a:r>
            <a:r>
              <a:rPr lang="zh-TW" altLang="en-US" dirty="0"/>
              <a:t>）和藍色（</a:t>
            </a:r>
            <a:r>
              <a:rPr lang="en-US" altLang="zh-TW" dirty="0"/>
              <a:t>435.8nm</a:t>
            </a:r>
            <a:r>
              <a:rPr lang="zh-TW" altLang="en-US" dirty="0"/>
              <a:t>）三原色進行顏色匹配實驗，標準化了 </a:t>
            </a:r>
            <a:r>
              <a:rPr lang="en-US" altLang="zh-TW" dirty="0"/>
              <a:t>RGB </a:t>
            </a:r>
            <a:r>
              <a:rPr lang="zh-TW" altLang="en-US" dirty="0"/>
              <a:t>表示。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圖 </a:t>
            </a:r>
            <a:r>
              <a:rPr lang="en-US" altLang="zh-TW" dirty="0"/>
              <a:t>2.28 </a:t>
            </a:r>
            <a:r>
              <a:rPr lang="zh-TW" altLang="en-US" dirty="0"/>
              <a:t>標準 </a:t>
            </a:r>
            <a:r>
              <a:rPr lang="en-US" altLang="zh-TW" dirty="0"/>
              <a:t>CIE </a:t>
            </a:r>
            <a:r>
              <a:rPr lang="zh-TW" altLang="en-US" dirty="0"/>
              <a:t>配色函數： ： </a:t>
            </a:r>
            <a:r>
              <a:rPr lang="en-US" altLang="zh-TW" dirty="0"/>
              <a:t>(a)</a:t>
            </a:r>
            <a:r>
              <a:rPr lang="zh-TW" altLang="en-US" dirty="0"/>
              <a:t>𝑟 ̅</a:t>
            </a:r>
            <a:r>
              <a:rPr lang="en-US" altLang="zh-TW" dirty="0"/>
              <a:t>(</a:t>
            </a:r>
            <a:r>
              <a:rPr lang="zh-TW" altLang="en-US" dirty="0"/>
              <a:t>𝜆</a:t>
            </a:r>
            <a:r>
              <a:rPr lang="en-US" altLang="zh-TW" dirty="0"/>
              <a:t>),</a:t>
            </a:r>
            <a:r>
              <a:rPr lang="zh-TW" altLang="en-US" dirty="0"/>
              <a:t>𝑔 ̅</a:t>
            </a:r>
            <a:r>
              <a:rPr lang="en-US" altLang="zh-TW" dirty="0"/>
              <a:t>(</a:t>
            </a:r>
            <a:r>
              <a:rPr lang="zh-TW" altLang="en-US" dirty="0"/>
              <a:t>𝜆</a:t>
            </a:r>
            <a:r>
              <a:rPr lang="en-US" altLang="zh-TW" dirty="0"/>
              <a:t>),</a:t>
            </a:r>
            <a:r>
              <a:rPr lang="zh-TW" altLang="en-US" dirty="0"/>
              <a:t>𝑏 ̅</a:t>
            </a:r>
            <a:r>
              <a:rPr lang="en-US" altLang="zh-TW" dirty="0"/>
              <a:t>(</a:t>
            </a:r>
            <a:r>
              <a:rPr lang="zh-TW" altLang="en-US" dirty="0"/>
              <a:t>𝜆</a:t>
            </a:r>
            <a:r>
              <a:rPr lang="en-US" altLang="zh-TW" dirty="0"/>
              <a:t>) </a:t>
            </a:r>
            <a:r>
              <a:rPr lang="zh-TW" altLang="en-US" dirty="0"/>
              <a:t>將純色與 </a:t>
            </a:r>
            <a:r>
              <a:rPr lang="en-US" altLang="zh-TW" dirty="0"/>
              <a:t>R=700.0nm</a:t>
            </a:r>
            <a:r>
              <a:rPr lang="zh-TW" altLang="en-US" dirty="0"/>
              <a:t>、</a:t>
            </a:r>
            <a:r>
              <a:rPr lang="en-US" altLang="zh-TW" dirty="0"/>
              <a:t>G=546.1nm </a:t>
            </a:r>
            <a:r>
              <a:rPr lang="zh-TW" altLang="en-US" dirty="0"/>
              <a:t>與 </a:t>
            </a:r>
            <a:r>
              <a:rPr lang="en-US" altLang="zh-TW" dirty="0"/>
              <a:t>B=435.8nm </a:t>
            </a:r>
            <a:r>
              <a:rPr lang="zh-TW" altLang="en-US" dirty="0"/>
              <a:t>原色配對所得的色譜；</a:t>
            </a:r>
            <a:r>
              <a:rPr lang="en-US" altLang="zh-TW" dirty="0"/>
              <a:t>(b)</a:t>
            </a:r>
            <a:r>
              <a:rPr lang="zh-TW" altLang="en-US" dirty="0"/>
              <a:t>𝑥 ̅</a:t>
            </a:r>
            <a:r>
              <a:rPr lang="en-US" altLang="zh-TW" dirty="0"/>
              <a:t>(</a:t>
            </a:r>
            <a:r>
              <a:rPr lang="zh-TW" altLang="en-US" dirty="0"/>
              <a:t>𝜆</a:t>
            </a:r>
            <a:r>
              <a:rPr lang="en-US" altLang="zh-TW" dirty="0"/>
              <a:t>),</a:t>
            </a:r>
            <a:r>
              <a:rPr lang="zh-TW" altLang="en-US" dirty="0"/>
              <a:t>𝑦 ̅</a:t>
            </a:r>
            <a:r>
              <a:rPr lang="en-US" altLang="zh-TW" dirty="0"/>
              <a:t>(</a:t>
            </a:r>
            <a:r>
              <a:rPr lang="zh-TW" altLang="en-US" dirty="0"/>
              <a:t>𝜆</a:t>
            </a:r>
            <a:r>
              <a:rPr lang="en-US" altLang="zh-TW" dirty="0"/>
              <a:t>),</a:t>
            </a:r>
            <a:r>
              <a:rPr lang="zh-TW" altLang="en-US" dirty="0"/>
              <a:t>𝑧 ̅</a:t>
            </a:r>
            <a:r>
              <a:rPr lang="en-US" altLang="zh-TW" dirty="0"/>
              <a:t>(</a:t>
            </a:r>
            <a:r>
              <a:rPr lang="zh-TW" altLang="en-US" dirty="0"/>
              <a:t>𝜆</a:t>
            </a:r>
            <a:r>
              <a:rPr lang="en-US" altLang="zh-TW" dirty="0"/>
              <a:t>) </a:t>
            </a:r>
            <a:r>
              <a:rPr lang="zh-TW" altLang="en-US" dirty="0"/>
              <a:t>顏色匹配函數，它們是 </a:t>
            </a:r>
            <a:r>
              <a:rPr lang="en-US" altLang="zh-TW" dirty="0"/>
              <a:t>(</a:t>
            </a:r>
            <a:r>
              <a:rPr lang="zh-TW" altLang="en-US" dirty="0"/>
              <a:t>𝑟 ̅</a:t>
            </a:r>
            <a:r>
              <a:rPr lang="en-US" altLang="zh-TW" dirty="0"/>
              <a:t>(</a:t>
            </a:r>
            <a:r>
              <a:rPr lang="zh-TW" altLang="en-US" dirty="0"/>
              <a:t>𝜆</a:t>
            </a:r>
            <a:r>
              <a:rPr lang="en-US" altLang="zh-TW" dirty="0"/>
              <a:t>),</a:t>
            </a:r>
            <a:r>
              <a:rPr lang="zh-TW" altLang="en-US" dirty="0"/>
              <a:t>𝑔 ̅</a:t>
            </a:r>
            <a:r>
              <a:rPr lang="en-US" altLang="zh-TW" dirty="0"/>
              <a:t>(</a:t>
            </a:r>
            <a:r>
              <a:rPr lang="zh-TW" altLang="en-US" dirty="0"/>
              <a:t>𝜆</a:t>
            </a:r>
            <a:r>
              <a:rPr lang="en-US" altLang="zh-TW" dirty="0"/>
              <a:t>),p</a:t>
            </a:r>
            <a:r>
              <a:rPr lang="zh-TW" altLang="en-US" dirty="0"/>
              <a:t>𝑎</a:t>
            </a:r>
            <a:r>
              <a:rPr lang="en-US" altLang="zh-TW" dirty="0"/>
              <a:t>), </a:t>
            </a:r>
            <a:r>
              <a:rPr lang="zh-TW" altLang="en-US" dirty="0"/>
              <a:t>的線性組合。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A </a:t>
            </a:r>
            <a:r>
              <a:rPr lang="zh-TW" altLang="en-US" dirty="0"/>
              <a:t>色彩匹配函數，是 </a:t>
            </a:r>
            <a:r>
              <a:rPr lang="en-US" altLang="zh-TW" dirty="0"/>
              <a:t>B </a:t>
            </a:r>
            <a:r>
              <a:rPr lang="zh-TW" altLang="en-US" dirty="0"/>
              <a:t>光譜的線性組合。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70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CIE RGB </a:t>
            </a:r>
            <a:r>
              <a:rPr lang="zh-TW" altLang="en-US" dirty="0"/>
              <a:t>和 </a:t>
            </a:r>
            <a:r>
              <a:rPr lang="en-US" altLang="zh-TW" dirty="0"/>
              <a:t>XYZ</a:t>
            </a:r>
          </a:p>
          <a:p>
            <a:r>
              <a:rPr lang="zh-TW" altLang="en-US" dirty="0"/>
              <a:t>由於與混合負光相關的問題，</a:t>
            </a:r>
            <a:r>
              <a:rPr lang="en-US" altLang="zh-TW" dirty="0"/>
              <a:t>CIE </a:t>
            </a:r>
            <a:r>
              <a:rPr lang="zh-TW" altLang="en-US" dirty="0"/>
              <a:t>還開發了名為 </a:t>
            </a:r>
            <a:r>
              <a:rPr lang="en-US" altLang="zh-TW" dirty="0"/>
              <a:t>XYZ </a:t>
            </a:r>
            <a:r>
              <a:rPr lang="zh-TW" altLang="en-US" dirty="0"/>
              <a:t>的新色彩空間。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從 </a:t>
            </a:r>
            <a:r>
              <a:rPr lang="en-US" altLang="zh-TW" dirty="0"/>
              <a:t>RGB </a:t>
            </a:r>
            <a:r>
              <a:rPr lang="zh-TW" altLang="en-US" dirty="0"/>
              <a:t>到 </a:t>
            </a:r>
            <a:r>
              <a:rPr lang="en-US" altLang="zh-TW" dirty="0"/>
              <a:t>XYZ </a:t>
            </a:r>
            <a:r>
              <a:rPr lang="zh-TW" altLang="en-US" dirty="0"/>
              <a:t>的變換由下式給出：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色度座標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8767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 </a:t>
            </a:r>
            <a:r>
              <a:rPr lang="en-US" altLang="zh-TW" dirty="0"/>
              <a:t>2.29 CIE </a:t>
            </a:r>
            <a:r>
              <a:rPr lang="zh-TW" altLang="en-US" dirty="0"/>
              <a:t>色度圖，顯示顏色及其對應的 </a:t>
            </a:r>
            <a:r>
              <a:rPr lang="en-US" altLang="zh-TW" dirty="0"/>
              <a:t>(x, y) </a:t>
            </a:r>
            <a:r>
              <a:rPr lang="zh-TW" altLang="en-US" dirty="0"/>
              <a:t>值。 </a:t>
            </a:r>
            <a:endParaRPr lang="en-US" altLang="zh-TW" dirty="0"/>
          </a:p>
          <a:p>
            <a:r>
              <a:rPr lang="zh-TW" altLang="en-US" dirty="0"/>
              <a:t>純光譜顏色排列在曲線外側。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3086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L*a*b* </a:t>
            </a:r>
            <a:r>
              <a:rPr lang="zh-TW" altLang="en-US" dirty="0"/>
              <a:t>色彩空間</a:t>
            </a:r>
            <a:endParaRPr lang="en-US" altLang="zh-TW" dirty="0"/>
          </a:p>
          <a:p>
            <a:r>
              <a:rPr lang="en-US" altLang="zh-TW" dirty="0"/>
              <a:t>CIE </a:t>
            </a:r>
            <a:r>
              <a:rPr lang="zh-TW" altLang="en-US" dirty="0"/>
              <a:t>定義了 </a:t>
            </a:r>
            <a:r>
              <a:rPr lang="en-US" altLang="zh-TW" dirty="0"/>
              <a:t>XYZ </a:t>
            </a:r>
            <a:r>
              <a:rPr lang="zh-TW" altLang="en-US" dirty="0"/>
              <a:t>空間的非線性重新映射，稱為 </a:t>
            </a:r>
            <a:r>
              <a:rPr lang="en-US" altLang="zh-TW" dirty="0"/>
              <a:t>L*a*b*</a:t>
            </a:r>
            <a:r>
              <a:rPr lang="zh-TW" altLang="en-US" dirty="0"/>
              <a:t>（有時稱為 </a:t>
            </a:r>
            <a:r>
              <a:rPr lang="en-US" altLang="zh-TW" dirty="0"/>
              <a:t>CIELAB</a:t>
            </a:r>
            <a:r>
              <a:rPr lang="zh-TW" altLang="en-US" dirty="0"/>
              <a:t>）。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2609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L*a*b* </a:t>
            </a:r>
            <a:r>
              <a:rPr lang="zh-TW" altLang="en-US" dirty="0"/>
              <a:t>色彩空間</a:t>
            </a:r>
            <a:endParaRPr lang="en-US" altLang="zh-TW" dirty="0"/>
          </a:p>
          <a:p>
            <a:r>
              <a:rPr lang="en-US" altLang="zh-TW" dirty="0"/>
              <a:t>L*a*b*</a:t>
            </a:r>
            <a:r>
              <a:rPr lang="zh-TW" altLang="en-US" dirty="0"/>
              <a:t>空間的三個座標代表顏色的明度。</a:t>
            </a:r>
            <a:endParaRPr lang="en-US" altLang="zh-TW" dirty="0"/>
          </a:p>
          <a:p>
            <a:r>
              <a:rPr lang="en-US" altLang="zh-TW" dirty="0"/>
              <a:t>L*</a:t>
            </a:r>
            <a:r>
              <a:rPr lang="zh-TW" altLang="en-US" dirty="0"/>
              <a:t>：</a:t>
            </a:r>
            <a:r>
              <a:rPr lang="en-US" altLang="zh-TW" dirty="0"/>
              <a:t>L* = 0 </a:t>
            </a:r>
            <a:r>
              <a:rPr lang="zh-TW" altLang="en-US" dirty="0"/>
              <a:t>表示黑色，</a:t>
            </a:r>
            <a:r>
              <a:rPr lang="en-US" altLang="zh-TW" dirty="0"/>
              <a:t>L* = 100 </a:t>
            </a:r>
            <a:r>
              <a:rPr lang="zh-TW" altLang="en-US" dirty="0"/>
              <a:t>表示白色。</a:t>
            </a:r>
            <a:endParaRPr lang="en-US" altLang="zh-TW" dirty="0"/>
          </a:p>
          <a:p>
            <a:r>
              <a:rPr lang="en-US" altLang="zh-TW" dirty="0"/>
              <a:t>a*</a:t>
            </a:r>
            <a:r>
              <a:rPr lang="zh-TW" altLang="en-US" dirty="0"/>
              <a:t>：紅色</a:t>
            </a:r>
            <a:r>
              <a:rPr lang="en-US" altLang="zh-TW" dirty="0"/>
              <a:t>/</a:t>
            </a:r>
            <a:r>
              <a:rPr lang="zh-TW" altLang="en-US" dirty="0"/>
              <a:t>洋紅色（正值）和綠色（負值）之間的位置。</a:t>
            </a:r>
            <a:endParaRPr lang="en-US" altLang="zh-TW" dirty="0"/>
          </a:p>
          <a:p>
            <a:r>
              <a:rPr lang="en-US" altLang="zh-TW" dirty="0"/>
              <a:t>b*</a:t>
            </a:r>
            <a:r>
              <a:rPr lang="zh-TW" altLang="en-US" dirty="0"/>
              <a:t>：黃色（正值）和藍色（負值）之間的位置。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4084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其他色彩空間</a:t>
            </a:r>
            <a:endParaRPr lang="en-US" altLang="zh-TW" dirty="0"/>
          </a:p>
          <a:p>
            <a:r>
              <a:rPr lang="en-US" altLang="zh-TW" dirty="0"/>
              <a:t>HSV</a:t>
            </a:r>
            <a:r>
              <a:rPr lang="zh-TW" altLang="en-US" dirty="0"/>
              <a:t>：色調、飽和度、明度</a:t>
            </a:r>
            <a:endParaRPr lang="en-US" altLang="zh-TW" dirty="0"/>
          </a:p>
          <a:p>
            <a:r>
              <a:rPr lang="en-US" altLang="zh-TW" dirty="0"/>
              <a:t>RGB </a:t>
            </a:r>
            <a:r>
              <a:rPr lang="zh-TW" altLang="en-US" dirty="0"/>
              <a:t>顏色立方體在非線性色度角度、徑向飽和度百分比和亮度啟發值上的投影。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7761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其他色彩空間</a:t>
            </a:r>
            <a:endParaRPr lang="en-US" altLang="zh-TW" dirty="0">
              <a:latin typeface="+mn-lt"/>
              <a:cs typeface="+mn-cs"/>
            </a:endParaRPr>
          </a:p>
          <a:p>
            <a:endParaRPr lang="en-US" altLang="zh-TW" dirty="0">
              <a:latin typeface="+mn-lt"/>
              <a:cs typeface="+mn-cs"/>
            </a:endParaRPr>
          </a:p>
          <a:p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YC</a:t>
            </a:r>
            <a:r>
              <a:rPr lang="en-US" altLang="zh-TW" baseline="-5999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altLang="zh-TW" baseline="-5999" dirty="0" err="1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altLang="zh-TW" dirty="0"/>
              <a:t>Y</a:t>
            </a:r>
            <a:r>
              <a:rPr lang="zh-TW" altLang="en-US" dirty="0"/>
              <a:t>：亮度</a:t>
            </a:r>
            <a:endParaRPr lang="en-US" altLang="zh-TW" dirty="0"/>
          </a:p>
          <a:p>
            <a:r>
              <a:rPr lang="en-US" altLang="zh-TW" dirty="0" err="1"/>
              <a:t>Cb</a:t>
            </a:r>
            <a:r>
              <a:rPr lang="zh-TW" altLang="en-US" dirty="0"/>
              <a:t>、</a:t>
            </a:r>
            <a:r>
              <a:rPr lang="en-US" altLang="zh-TW" dirty="0"/>
              <a:t>Cr</a:t>
            </a:r>
            <a:r>
              <a:rPr lang="zh-TW" altLang="en-US" dirty="0"/>
              <a:t>：藍差與紅差色分量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𝑅</a:t>
            </a:r>
            <a:r>
              <a:rPr lang="en-US" altLang="zh-TW" dirty="0"/>
              <a:t>^′ </a:t>
            </a:r>
            <a:r>
              <a:rPr lang="zh-TW" altLang="en-US" dirty="0"/>
              <a:t>𝐺</a:t>
            </a:r>
            <a:r>
              <a:rPr lang="en-US" altLang="zh-TW" dirty="0"/>
              <a:t>^′ </a:t>
            </a:r>
            <a:r>
              <a:rPr lang="zh-TW" altLang="en-US" dirty="0"/>
              <a:t>𝐵</a:t>
            </a:r>
            <a:r>
              <a:rPr lang="en-US" altLang="zh-TW" dirty="0"/>
              <a:t>′ </a:t>
            </a:r>
            <a:r>
              <a:rPr lang="zh-TW" altLang="en-US" dirty="0"/>
              <a:t>值是八位伽瑪壓縮的顏色分量。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303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 </a:t>
            </a:r>
            <a:r>
              <a:rPr lang="en-US" altLang="zh-TW" dirty="0"/>
              <a:t>2.32 </a:t>
            </a:r>
            <a:r>
              <a:rPr lang="zh-TW" altLang="en-US" dirty="0"/>
              <a:t>色彩空間變換：</a:t>
            </a:r>
            <a:r>
              <a:rPr lang="en-US" altLang="zh-TW" dirty="0"/>
              <a:t>(a-d) RGB</a:t>
            </a:r>
            <a:r>
              <a:rPr lang="zh-TW" altLang="en-US" dirty="0"/>
              <a:t>； </a:t>
            </a:r>
            <a:r>
              <a:rPr lang="en-US" altLang="zh-TW" dirty="0"/>
              <a:t>(e-h) RGB</a:t>
            </a:r>
            <a:r>
              <a:rPr lang="zh-TW" altLang="en-US" dirty="0"/>
              <a:t>； </a:t>
            </a:r>
            <a:r>
              <a:rPr lang="en-US" altLang="zh-TW" dirty="0"/>
              <a:t>(</a:t>
            </a:r>
            <a:r>
              <a:rPr lang="en-US" altLang="zh-TW" dirty="0" err="1"/>
              <a:t>i</a:t>
            </a:r>
            <a:r>
              <a:rPr lang="en-US" altLang="zh-TW" dirty="0"/>
              <a:t>–k) L*a*b*</a:t>
            </a:r>
            <a:r>
              <a:rPr lang="zh-TW" altLang="en-US" dirty="0"/>
              <a:t>； </a:t>
            </a:r>
            <a:r>
              <a:rPr lang="en-US" altLang="zh-TW" dirty="0"/>
              <a:t>(l–n) HSV</a:t>
            </a:r>
            <a:r>
              <a:rPr lang="zh-TW" altLang="en-US" dirty="0"/>
              <a:t>。 </a:t>
            </a:r>
            <a:endParaRPr lang="en-US" altLang="zh-TW" dirty="0"/>
          </a:p>
          <a:p>
            <a:r>
              <a:rPr lang="zh-TW" altLang="en-US" dirty="0"/>
              <a:t>請注意，</a:t>
            </a:r>
            <a:r>
              <a:rPr lang="en-US" altLang="zh-TW" dirty="0" err="1"/>
              <a:t>rgb</a:t>
            </a:r>
            <a:r>
              <a:rPr lang="zh-TW" altLang="en-US" dirty="0"/>
              <a:t>、</a:t>
            </a:r>
            <a:r>
              <a:rPr lang="en-US" altLang="zh-TW" dirty="0"/>
              <a:t>L*a*b* </a:t>
            </a:r>
            <a:r>
              <a:rPr lang="zh-TW" altLang="en-US" dirty="0"/>
              <a:t>和 </a:t>
            </a:r>
            <a:r>
              <a:rPr lang="en-US" altLang="zh-TW" dirty="0"/>
              <a:t>HSV </a:t>
            </a:r>
            <a:r>
              <a:rPr lang="zh-TW" altLang="en-US" dirty="0"/>
              <a:t>值都會重新縮放以適應列印頁面的動態範圍。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542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色彩濾波矩陣 </a:t>
            </a:r>
            <a:r>
              <a:rPr lang="en-US" altLang="zh-TW" dirty="0"/>
              <a:t>(CFA)</a:t>
            </a:r>
          </a:p>
          <a:p>
            <a:r>
              <a:rPr lang="zh-TW" altLang="en-US" dirty="0"/>
              <a:t>現今大多數數位相機和攝影機都使用色彩濾波矩陣 </a:t>
            </a:r>
            <a:r>
              <a:rPr lang="en-US" altLang="zh-TW" dirty="0"/>
              <a:t>(CFA)</a:t>
            </a:r>
            <a:r>
              <a:rPr lang="zh-TW" altLang="en-US" dirty="0"/>
              <a:t>，其中交替的感測器被不同的顏色濾波器覆蓋。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圖 </a:t>
            </a:r>
            <a:r>
              <a:rPr lang="en-US" altLang="zh-TW" dirty="0"/>
              <a:t>2.30 Bayer RGB </a:t>
            </a:r>
            <a:r>
              <a:rPr lang="zh-TW" altLang="en-US" dirty="0"/>
              <a:t>模式：</a:t>
            </a:r>
            <a:r>
              <a:rPr lang="en-US" altLang="zh-TW" dirty="0"/>
              <a:t>(a) </a:t>
            </a:r>
            <a:r>
              <a:rPr lang="zh-TW" altLang="en-US" dirty="0"/>
              <a:t>濾色陣列佈局； </a:t>
            </a:r>
            <a:r>
              <a:rPr lang="en-US" altLang="zh-TW" dirty="0"/>
              <a:t>(b) </a:t>
            </a:r>
            <a:r>
              <a:rPr lang="zh-TW" altLang="en-US" dirty="0"/>
              <a:t>內插像素值，未知（猜測）值顯示為小寫。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入射光</a:t>
            </a:r>
            <a:endParaRPr lang="en-US" altLang="zh-TW" dirty="0"/>
          </a:p>
          <a:p>
            <a:r>
              <a:rPr lang="zh-TW" altLang="en-US" dirty="0"/>
              <a:t>過濾層</a:t>
            </a:r>
            <a:endParaRPr lang="en-US" altLang="zh-TW" dirty="0"/>
          </a:p>
          <a:p>
            <a:r>
              <a:rPr lang="zh-TW" altLang="en-US" dirty="0"/>
              <a:t>感測器陣列</a:t>
            </a:r>
            <a:endParaRPr lang="en-US" altLang="zh-TW" dirty="0"/>
          </a:p>
          <a:p>
            <a:r>
              <a:rPr lang="zh-TW" altLang="en-US" dirty="0"/>
              <a:t>結果模式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386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 smtClean="0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zh-TW" altLang="en-US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200" dirty="0">
                    <a:cs typeface="Times New Roman" pitchFamily="18" charset="0"/>
                  </a:rPr>
                  <a:t>是內積</a:t>
                </a:r>
                <a:endParaRPr lang="en-US" altLang="zh-TW" sz="120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ar-AE" altLang="zh-TW" sz="1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200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200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: norm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2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200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" panose="02020603050405020304" pitchFamily="18" charset="0"/>
                    <a:cs typeface="Times" panose="02020603050405020304" pitchFamily="18" charset="0"/>
                  </a:rPr>
                  <a:t>normal vector: </a:t>
                </a:r>
                <a:r>
                  <a:rPr lang="zh-TW" altLang="en-US" sz="1200" dirty="0">
                    <a:latin typeface="Times" panose="02020603050405020304" pitchFamily="18" charset="0"/>
                    <a:cs typeface="Times" panose="02020603050405020304" pitchFamily="18" charset="0"/>
                  </a:rPr>
                  <a:t>法向量 </a:t>
                </a:r>
                <a:endParaRPr lang="en-US" altLang="zh-TW" sz="12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ar-AE" altLang="zh-TW" sz="1200" i="0">
                    <a:latin typeface="Cambria Math" panose="02040503050406030204" pitchFamily="18" charset="0"/>
                    <a:cs typeface="Times New Roman" pitchFamily="18" charset="0"/>
                  </a:rPr>
                  <a:t>‖</a:t>
                </a:r>
                <a:r>
                  <a:rPr lang="zh-TW" altLang="ar-AE" sz="1200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𝒏</a:t>
                </a:r>
                <a:r>
                  <a:rPr lang="ar-AE" altLang="zh-TW" sz="1200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 ̂</a:t>
                </a:r>
                <a:r>
                  <a:rPr lang="zh-TW" altLang="ar-AE" sz="1200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 ‖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: norm</a:t>
                </a:r>
              </a:p>
              <a:p>
                <a:pPr/>
                <a:endParaRPr lang="en-US" altLang="zh-TW" dirty="0"/>
              </a:p>
              <a:p>
                <a:pPr/>
                <a:r>
                  <a:rPr lang="en-US" altLang="zh-TW" sz="1200" dirty="0">
                    <a:latin typeface="Times" panose="02020603050405020304" pitchFamily="18" charset="0"/>
                    <a:cs typeface="Times" panose="02020603050405020304" pitchFamily="18" charset="0"/>
                  </a:rPr>
                  <a:t>normal vector: </a:t>
                </a:r>
                <a:r>
                  <a:rPr lang="zh-TW" altLang="en-US" sz="1200" dirty="0">
                    <a:latin typeface="Times" panose="02020603050405020304" pitchFamily="18" charset="0"/>
                    <a:cs typeface="Times" panose="02020603050405020304" pitchFamily="18" charset="0"/>
                  </a:rPr>
                  <a:t>法向量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9396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彩色濾光片陣列 </a:t>
            </a:r>
            <a:r>
              <a:rPr lang="en-US" altLang="zh-TW" dirty="0"/>
              <a:t>(CFA) – </a:t>
            </a:r>
            <a:r>
              <a:rPr lang="zh-TW" altLang="en-US" dirty="0"/>
              <a:t>拜耳模式</a:t>
            </a:r>
            <a:endParaRPr lang="en-US" altLang="zh-TW" dirty="0"/>
          </a:p>
          <a:p>
            <a:r>
              <a:rPr lang="zh-TW" altLang="en-US" dirty="0"/>
              <a:t>綠色濾光片放置在一半感測器上方（呈棋盤圖案），紅色和藍色濾光片放置在其餘感測器上方。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綠色濾光片數量是紅色和藍色濾光片數量的兩倍的原因是：</a:t>
            </a:r>
            <a:endParaRPr lang="en-US" altLang="zh-TW" dirty="0"/>
          </a:p>
          <a:p>
            <a:r>
              <a:rPr lang="zh-TW" altLang="en-US" dirty="0"/>
              <a:t>亮度訊號主要由綠色值決定。</a:t>
            </a:r>
            <a:endParaRPr lang="en-US" altLang="zh-TW" dirty="0"/>
          </a:p>
          <a:p>
            <a:r>
              <a:rPr lang="zh-TW" altLang="en-US" dirty="0"/>
              <a:t>視覺系統對亮度中的高頻細節比對色度中的高頻細節更敏感。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3926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彩色濾光片陣列 </a:t>
            </a:r>
            <a:r>
              <a:rPr lang="en-US" altLang="zh-TW" dirty="0"/>
              <a:t>(CFA) – </a:t>
            </a:r>
            <a:r>
              <a:rPr lang="zh-TW" altLang="en-US" dirty="0"/>
              <a:t>拜耳模式</a:t>
            </a:r>
            <a:endParaRPr lang="en-US" altLang="zh-TW" dirty="0"/>
          </a:p>
          <a:p>
            <a:r>
              <a:rPr lang="zh-TW" altLang="en-US" dirty="0"/>
              <a:t>對缺少的顏色值進行內插以使所有像素都具有有效的 </a:t>
            </a:r>
            <a:r>
              <a:rPr lang="en-US" altLang="zh-TW" dirty="0"/>
              <a:t>RGB </a:t>
            </a:r>
            <a:r>
              <a:rPr lang="zh-TW" altLang="en-US" dirty="0"/>
              <a:t>值的過程稱為去馬賽克（顏色插值）。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5630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色彩平衡（自動白平衡）</a:t>
            </a:r>
            <a:endParaRPr lang="en-US" altLang="zh-TW" dirty="0"/>
          </a:p>
          <a:p>
            <a:r>
              <a:rPr lang="zh-TW" altLang="en-US" dirty="0"/>
              <a:t>在對感測到的 </a:t>
            </a:r>
            <a:r>
              <a:rPr lang="en-US" altLang="zh-TW" dirty="0"/>
              <a:t>RGB </a:t>
            </a:r>
            <a:r>
              <a:rPr lang="zh-TW" altLang="en-US" dirty="0"/>
              <a:t>值進行編碼之前，大多數相機都會執行某種色彩平衡操作，試圖將給定影像的白點移至更接近純白色。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0685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伽瑪</a:t>
            </a:r>
            <a:endParaRPr lang="en-US" altLang="zh-TW" dirty="0"/>
          </a:p>
          <a:p>
            <a:r>
              <a:rPr lang="zh-TW" altLang="en-US" dirty="0"/>
              <a:t>對於</a:t>
            </a:r>
            <a:r>
              <a:rPr lang="en-US" altLang="zh-TW" dirty="0"/>
              <a:t>CRT</a:t>
            </a:r>
            <a:r>
              <a:rPr lang="zh-TW" altLang="en-US" dirty="0"/>
              <a:t>（陰極射線管），電壓（</a:t>
            </a:r>
            <a:r>
              <a:rPr lang="en-US" altLang="zh-TW" dirty="0"/>
              <a:t>V</a:t>
            </a:r>
            <a:r>
              <a:rPr lang="zh-TW" altLang="en-US" dirty="0"/>
              <a:t>）和亮度（</a:t>
            </a:r>
            <a:r>
              <a:rPr lang="en-US" altLang="zh-TW" dirty="0"/>
              <a:t>B</a:t>
            </a:r>
            <a:r>
              <a:rPr lang="zh-TW" altLang="en-US" dirty="0"/>
              <a:t>）之間的關係以伽馬（</a:t>
            </a:r>
            <a:r>
              <a:rPr lang="en-US" altLang="zh-TW" dirty="0"/>
              <a:t>γ</a:t>
            </a:r>
            <a:r>
              <a:rPr lang="zh-TW" altLang="en-US" dirty="0"/>
              <a:t>）來表徵，</a:t>
            </a:r>
            <a:r>
              <a:rPr lang="en-US" altLang="zh-TW" dirty="0"/>
              <a:t>γ=2.2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為了補償這種影響，電視攝影機中的電子設備將透過逆伽瑪 </a:t>
            </a:r>
            <a:r>
              <a:rPr lang="en-US" altLang="zh-TW" dirty="0"/>
              <a:t>1/γ = 0.45 </a:t>
            </a:r>
            <a:r>
              <a:rPr lang="zh-TW" altLang="en-US" dirty="0"/>
              <a:t>預先映射亮度 </a:t>
            </a:r>
            <a:r>
              <a:rPr lang="en-US" altLang="zh-TW" dirty="0"/>
              <a:t>Y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2339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所有彩色視訊和影像壓縮演算法都首先將訊號轉換為 </a:t>
            </a:r>
            <a:r>
              <a:rPr lang="en-US" altLang="zh-TW" dirty="0" err="1"/>
              <a:t>YCbCr</a:t>
            </a:r>
            <a:r>
              <a:rPr lang="zh-TW" altLang="en-US" dirty="0"/>
              <a:t>（或一些密切相關的變體），以便它們能夠以比色度訊號更高的保真度來壓縮亮度訊號。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679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一旦亮度和色度影像被適當地二次取樣並分離成單獨的影像，它們就會被傳遞到區塊變換階段。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 這裡最常用的技術是離散餘弦變換 </a:t>
            </a:r>
            <a:r>
              <a:rPr lang="en-US" altLang="zh-TW" dirty="0"/>
              <a:t>(DCT)</a:t>
            </a:r>
            <a:r>
              <a:rPr lang="zh-TW" altLang="en-US" dirty="0"/>
              <a:t>，它是離散傅立葉變換 </a:t>
            </a:r>
            <a:r>
              <a:rPr lang="en-US" altLang="zh-TW" dirty="0"/>
              <a:t>(DFT) </a:t>
            </a:r>
            <a:r>
              <a:rPr lang="zh-TW" altLang="en-US" dirty="0"/>
              <a:t>的實值變體。  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在變換編碼之後，係數值被量化為一組小整數值，可以使用諸如霍夫曼碼或算術碼之類的可變位元長度方案來編碼。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2704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量化的步長是由 </a:t>
            </a:r>
            <a:r>
              <a:rPr lang="en-US" altLang="zh-TW" dirty="0"/>
              <a:t>JPEG </a:t>
            </a:r>
            <a:r>
              <a:rPr lang="zh-TW" altLang="en-US" dirty="0"/>
              <a:t>檔案的品質設定控制的主要變數。  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JPEG</a:t>
            </a:r>
            <a:r>
              <a:rPr lang="zh-TW" altLang="en-US" dirty="0"/>
              <a:t>（聯合影像專家小組）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圖 </a:t>
            </a:r>
            <a:r>
              <a:rPr lang="en-US" altLang="zh-TW" dirty="0"/>
              <a:t>2.33 </a:t>
            </a:r>
            <a:r>
              <a:rPr lang="zh-TW" altLang="en-US" dirty="0"/>
              <a:t>在三種品質設定下使用 </a:t>
            </a:r>
            <a:r>
              <a:rPr lang="en-US" altLang="zh-TW" dirty="0"/>
              <a:t>JPEG </a:t>
            </a:r>
            <a:r>
              <a:rPr lang="zh-TW" altLang="en-US" dirty="0"/>
              <a:t>壓縮的影像。 請注意區塊偽影和高頻混疊（「蚊式雜訊」）的數量如何從左到右增加。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7214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然後這是作業</a:t>
            </a:r>
            <a:r>
              <a:rPr lang="en-US" altLang="zh-TW" dirty="0"/>
              <a:t>2</a:t>
            </a:r>
            <a:r>
              <a:rPr lang="zh-TW" altLang="en-US" dirty="0"/>
              <a:t> 其實要做的就是三件事</a:t>
            </a:r>
            <a:endParaRPr lang="en-US" altLang="zh-TW" dirty="0"/>
          </a:p>
          <a:p>
            <a:r>
              <a:rPr lang="zh-TW" altLang="en-US" dirty="0"/>
              <a:t>第一個是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 相機的校正，即計算物體位移（</a:t>
            </a:r>
            <a:r>
              <a:rPr lang="en-US" altLang="zh-TW" dirty="0"/>
              <a:t>#mm/</a:t>
            </a:r>
            <a:r>
              <a:rPr lang="zh-TW" altLang="en-US" dirty="0"/>
              <a:t>像素）</a:t>
            </a:r>
            <a:endParaRPr lang="en-US" altLang="zh-TW" dirty="0"/>
          </a:p>
          <a:p>
            <a:r>
              <a:rPr lang="en-US" altLang="zh-TW" dirty="0"/>
              <a:t>2. </a:t>
            </a:r>
            <a:r>
              <a:rPr lang="zh-TW" altLang="en-US" dirty="0"/>
              <a:t>用角度去計算水平的視野（以角度為單位）。</a:t>
            </a:r>
            <a:endParaRPr lang="en-US" altLang="zh-TW" dirty="0"/>
          </a:p>
          <a:p>
            <a:r>
              <a:rPr lang="en-US" altLang="zh-TW" dirty="0"/>
              <a:t>3. </a:t>
            </a:r>
            <a:r>
              <a:rPr lang="zh-TW" altLang="en-US" dirty="0"/>
              <a:t>計算理論值（</a:t>
            </a:r>
            <a:r>
              <a:rPr lang="en-US" altLang="zh-TW" dirty="0"/>
              <a:t>FOV</a:t>
            </a:r>
            <a:r>
              <a:rPr lang="zh-TW" altLang="en-US" dirty="0"/>
              <a:t>）並與測量值進行比較。</a:t>
            </a:r>
            <a:endParaRPr lang="en-US" altLang="zh-TW" dirty="0"/>
          </a:p>
          <a:p>
            <a:r>
              <a:rPr lang="zh-TW" altLang="en-US" dirty="0"/>
              <a:t>使用 </a:t>
            </a:r>
            <a:r>
              <a:rPr lang="en-US" altLang="zh-TW" dirty="0"/>
              <a:t>http://goo.gl/pWBNN0 </a:t>
            </a:r>
            <a:r>
              <a:rPr lang="zh-TW" altLang="en-US" dirty="0"/>
              <a:t>中的範例影像</a:t>
            </a:r>
            <a:endParaRPr lang="en-US" altLang="zh-TW" dirty="0"/>
          </a:p>
          <a:p>
            <a:r>
              <a:rPr lang="zh-TW" altLang="en-US" dirty="0"/>
              <a:t>使用鏡頭焦距：</a:t>
            </a:r>
            <a:r>
              <a:rPr lang="en-US" altLang="zh-TW" dirty="0"/>
              <a:t>18mm</a:t>
            </a:r>
            <a:r>
              <a:rPr lang="zh-TW" altLang="en-US" dirty="0"/>
              <a:t>、</a:t>
            </a:r>
            <a:r>
              <a:rPr lang="en-US" altLang="zh-TW" dirty="0"/>
              <a:t>53mm</a:t>
            </a:r>
            <a:r>
              <a:rPr lang="zh-TW" altLang="en-US" dirty="0"/>
              <a:t>、</a:t>
            </a:r>
            <a:r>
              <a:rPr lang="en-US" altLang="zh-TW" dirty="0"/>
              <a:t>135mm</a:t>
            </a:r>
          </a:p>
          <a:p>
            <a:r>
              <a:rPr lang="zh-TW" altLang="en-US" dirty="0"/>
              <a:t>物體位移：</a:t>
            </a:r>
            <a:r>
              <a:rPr lang="en-US" altLang="zh-TW" dirty="0"/>
              <a:t>1mm</a:t>
            </a:r>
            <a:r>
              <a:rPr lang="zh-TW" altLang="en-US" dirty="0"/>
              <a:t>、</a:t>
            </a:r>
            <a:r>
              <a:rPr lang="en-US" altLang="zh-TW" dirty="0"/>
              <a:t>5mm</a:t>
            </a:r>
            <a:r>
              <a:rPr lang="zh-TW" altLang="en-US" dirty="0"/>
              <a:t>、</a:t>
            </a:r>
            <a:r>
              <a:rPr lang="en-US" altLang="zh-TW" dirty="0"/>
              <a:t>10mm</a:t>
            </a:r>
            <a:r>
              <a:rPr lang="zh-TW" altLang="en-US" dirty="0"/>
              <a:t>、</a:t>
            </a:r>
            <a:r>
              <a:rPr lang="en-US" altLang="zh-TW" dirty="0"/>
              <a:t>20mm</a:t>
            </a:r>
          </a:p>
          <a:p>
            <a:r>
              <a:rPr lang="zh-TW" altLang="en-US" dirty="0"/>
              <a:t>物距：</a:t>
            </a:r>
            <a:r>
              <a:rPr lang="en-US" altLang="zh-TW" dirty="0"/>
              <a:t>0.6m</a:t>
            </a:r>
            <a:r>
              <a:rPr lang="zh-TW" altLang="en-US" dirty="0"/>
              <a:t>、</a:t>
            </a:r>
            <a:r>
              <a:rPr lang="en-US" altLang="zh-TW" dirty="0"/>
              <a:t>1.2m</a:t>
            </a:r>
            <a:r>
              <a:rPr lang="zh-TW" altLang="en-US" dirty="0"/>
              <a:t>、</a:t>
            </a:r>
            <a:r>
              <a:rPr lang="en-US" altLang="zh-TW" dirty="0"/>
              <a:t>1.8m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3692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你可以延續作業</a:t>
            </a:r>
            <a:r>
              <a:rPr lang="en-US" altLang="zh-TW" dirty="0"/>
              <a:t>1</a:t>
            </a:r>
            <a:r>
              <a:rPr lang="zh-TW" altLang="en-US" dirty="0"/>
              <a:t> 去看影像上移動的</a:t>
            </a:r>
            <a:r>
              <a:rPr lang="en-US" altLang="zh-TW" dirty="0"/>
              <a:t>pixel</a:t>
            </a:r>
            <a:r>
              <a:rPr lang="zh-TW" altLang="en-US" dirty="0"/>
              <a:t>有多少個</a:t>
            </a:r>
            <a:endParaRPr lang="en-US" altLang="zh-TW" dirty="0"/>
          </a:p>
          <a:p>
            <a:r>
              <a:rPr lang="zh-TW" altLang="en-US" dirty="0"/>
              <a:t>所以你就會有這個表格</a:t>
            </a:r>
            <a:endParaRPr lang="en-US" altLang="zh-TW" dirty="0"/>
          </a:p>
          <a:p>
            <a:r>
              <a:rPr lang="zh-TW" altLang="en-US" dirty="0"/>
              <a:t>前三列都有給你 從紅色箭頭開始就是你要自己去計算的部分</a:t>
            </a:r>
            <a:endParaRPr lang="en-US" altLang="zh-TW" dirty="0"/>
          </a:p>
          <a:p>
            <a:r>
              <a:rPr lang="zh-TW" altLang="en-US" dirty="0"/>
              <a:t>比如說你要去偵測影像上的某一個點 然後你要去看它位移多少</a:t>
            </a:r>
            <a:endParaRPr lang="en-US" altLang="zh-TW" dirty="0"/>
          </a:p>
          <a:p>
            <a:r>
              <a:rPr lang="zh-TW" altLang="en-US" dirty="0"/>
              <a:t>然後就可以去計算說一個</a:t>
            </a:r>
            <a:r>
              <a:rPr lang="en-US" altLang="zh-TW" dirty="0"/>
              <a:t>pixel</a:t>
            </a:r>
            <a:r>
              <a:rPr lang="zh-TW" altLang="en-US" dirty="0"/>
              <a:t>它位移幾個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millimeter</a:t>
            </a:r>
            <a:endParaRPr lang="en-US" altLang="zh-TW" dirty="0"/>
          </a:p>
          <a:p>
            <a:r>
              <a:rPr lang="zh-TW" altLang="en-US" dirty="0"/>
              <a:t>接下來你要去計算它的</a:t>
            </a:r>
            <a:r>
              <a:rPr lang="en-US" altLang="zh-TW" dirty="0"/>
              <a:t>FOV</a:t>
            </a:r>
            <a:r>
              <a:rPr lang="zh-TW" altLang="en-US" dirty="0"/>
              <a:t>值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5281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那這邊有給你</a:t>
            </a:r>
            <a:r>
              <a:rPr lang="en-US" altLang="zh-TW" dirty="0"/>
              <a:t>FOV</a:t>
            </a:r>
            <a:r>
              <a:rPr lang="zh-TW" altLang="en-US" dirty="0"/>
              <a:t>計算的公式</a:t>
            </a:r>
            <a:endParaRPr lang="en-US" altLang="zh-TW" dirty="0"/>
          </a:p>
          <a:p>
            <a:r>
              <a:rPr lang="zh-TW" altLang="en-US" dirty="0"/>
              <a:t>把值帶進去就可以把它算出來</a:t>
            </a:r>
            <a:endParaRPr lang="en-US" altLang="zh-TW" dirty="0"/>
          </a:p>
          <a:p>
            <a:r>
              <a:rPr lang="zh-TW" altLang="en-US" dirty="0"/>
              <a:t>那這是第二次的作業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74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2D </a:t>
            </a:r>
            <a:r>
              <a:rPr lang="zh-TW" altLang="en-US" dirty="0"/>
              <a:t>二次</a:t>
            </a:r>
            <a:r>
              <a:rPr lang="en-US" altLang="zh-TW" dirty="0"/>
              <a:t>(</a:t>
            </a:r>
            <a:r>
              <a:rPr lang="zh-TW" altLang="en-US" dirty="0"/>
              <a:t>圓錐</a:t>
            </a:r>
            <a:r>
              <a:rPr lang="en-US" altLang="zh-TW" dirty="0"/>
              <a:t>)</a:t>
            </a:r>
            <a:r>
              <a:rPr lang="zh-TW" altLang="en-US" dirty="0"/>
              <a:t>曲線：圓、橢圓、拋物線、雙曲線</a:t>
            </a:r>
            <a:endParaRPr lang="en-US" altLang="zh-TW" dirty="0">
              <a:latin typeface="+mn-lt"/>
              <a:cs typeface="+mn-cs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Quadric equation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/>
              <a:t>二次方程式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55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再來是講三維的點、線、面，要怎麼用數學式子去定義它</a:t>
                </a:r>
                <a:endParaRPr lang="en-US" altLang="zh-TW" dirty="0"/>
              </a:p>
              <a:p>
                <a:r>
                  <a:rPr lang="zh-TW" altLang="en-US" dirty="0"/>
                  <a:t>那三維的點跟二維的點，就是差在三維的點多了一個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</a:t>
                </a:r>
                <a:endParaRPr lang="en-US" altLang="zh-TW" dirty="0"/>
              </a:p>
              <a:p>
                <a:r>
                  <a:rPr lang="zh-TW" altLang="en-US" dirty="0"/>
                  <a:t>所以你可以看到它的表示方式為</a:t>
                </a:r>
                <a:r>
                  <a:rPr lang="en-US" altLang="zh-TW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𝒙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=(𝑥,𝑦,𝑧)∈</a:t>
                </a:r>
                <a:r>
                  <a:rPr lang="en-US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ℛ^3</a:t>
                </a:r>
                <a:r>
                  <a:rPr lang="zh-TW" altLang="en-US" dirty="0"/>
                  <a:t>  在三維空間中，</a:t>
                </a:r>
                <a:r>
                  <a:rPr lang="en-US" altLang="zh-TW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𝒙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=(𝑥,𝑦,𝑧)</a:t>
                </a:r>
                <a:r>
                  <a:rPr lang="zh-TW" altLang="en-US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  </a:t>
                </a:r>
                <a:r>
                  <a:rPr lang="zh-TW" altLang="en-US" dirty="0"/>
                  <a:t>就是多了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</a:t>
                </a:r>
                <a:endParaRPr lang="en-US" altLang="zh-TW" dirty="0"/>
              </a:p>
              <a:p>
                <a:r>
                  <a:rPr lang="zh-TW" altLang="en-US" dirty="0"/>
                  <a:t>在齊次座標就是多了一個</a:t>
                </a:r>
                <a:r>
                  <a:rPr lang="en-US" altLang="zh-TW" dirty="0"/>
                  <a:t>z tilde</a:t>
                </a:r>
              </a:p>
              <a:p>
                <a:r>
                  <a:rPr lang="zh-TW" altLang="en-US" dirty="0"/>
                  <a:t>然後它的增廣向量 一樣就是多了一個</a:t>
                </a:r>
                <a:r>
                  <a:rPr lang="en-US" altLang="zh-TW" dirty="0"/>
                  <a:t>z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90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66E64D-ECCC-434C-A9B1-0BF393A4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6F52CD9-1950-491C-B930-053F74C83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1711DE-68CB-4CE1-B722-AC5E601A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7895C8-479A-4672-975E-93FC936B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537DD9-BE2E-4DA5-B739-10E09761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510E67-8308-4182-917F-C2D3C335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90D114D-F506-4A2E-8331-267BD2C76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D23708-AA33-4CA2-8432-74D102EF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6B4FFD-61E3-4AA9-850A-19ED722C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EE01F1-1F3F-44FB-8A13-4D10B119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3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F5DF0A7-D00A-49B3-A80C-FE96C4FD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86DF660-AB49-4DE3-A80A-6F68FB152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192909-0D5D-4BEB-B94F-1F8647B3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1952AB-A042-410F-BB79-E5E03660E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0E875E-ADBA-4F8B-8E60-1FD6F7EE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13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xfrm>
            <a:off x="-9766" y="-6347"/>
            <a:ext cx="12211532" cy="10482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indent="446469" algn="l">
              <a:defRPr sz="2812" b="1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493799" y="1260533"/>
            <a:ext cx="11204402" cy="5350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2109"/>
              </a:spcBef>
              <a:defRPr sz="2109">
                <a:solidFill>
                  <a:srgbClr val="000000"/>
                </a:solidFill>
              </a:defRPr>
            </a:lvl1pPr>
            <a:lvl2pPr>
              <a:lnSpc>
                <a:spcPct val="130000"/>
              </a:lnSpc>
              <a:spcBef>
                <a:spcPts val="1125"/>
              </a:spcBef>
              <a:buChar char="✦"/>
              <a:defRPr sz="1969">
                <a:solidFill>
                  <a:srgbClr val="000000"/>
                </a:solidFill>
              </a:defRPr>
            </a:lvl2pPr>
            <a:lvl3pPr>
              <a:lnSpc>
                <a:spcPct val="130000"/>
              </a:lnSpc>
              <a:spcBef>
                <a:spcPts val="1125"/>
              </a:spcBef>
              <a:buChar char="✓"/>
              <a:defRPr sz="1969">
                <a:solidFill>
                  <a:srgbClr val="000000"/>
                </a:solidFill>
              </a:defRPr>
            </a:lvl3pPr>
            <a:lvl4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4pPr>
            <a:lvl5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79240" y="6430517"/>
            <a:ext cx="844845" cy="287524"/>
          </a:xfrm>
          <a:prstGeom prst="rect">
            <a:avLst/>
          </a:prstGeom>
        </p:spPr>
        <p:txBody>
          <a:bodyPr/>
          <a:lstStyle>
            <a:lvl1pPr>
              <a:defRPr sz="1547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2221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7DD1D3-B523-4239-A117-9B318260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B9F4D2-D0A8-461F-8E46-912B0797F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D2E238-4A42-4234-95B4-4D9A4E17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4053D-E624-4285-AAD3-9D9954E2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43F18B-8C07-4999-9BB2-7FA38518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7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401F96-7617-438F-B967-726C5E8F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294808-F850-4B1C-8957-0C5949ACE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8A4665-00D7-4605-81E0-41201469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AFAB39-516A-42E1-BA39-F6101353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6F2D73-042A-41D7-91C1-74E1D7B1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6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A397F5-CA8D-40C6-A8D6-D2A751CE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F76B00-5B76-4720-B5DE-C4E40CFAD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BBB7AFA-3864-41AA-B407-DDF66ACF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FA7A34-760C-4D06-A7D6-0C1D1EAC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B91A55-2B3E-401F-B8B4-C2C0B55F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1966B89-F9B8-4364-AE14-B2C2A668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0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B8D975-9D5D-4BD3-8387-036542117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90474C6-1B53-4426-82C1-EEF3EFC28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5C8B2F0-6D82-413B-8461-AACB9C8DF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9E1AB5-A956-4B4C-B3CA-9B573B940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F610E9-CFDA-471A-8D71-FFDBB2729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3BC8E21-AD55-449E-90E0-9D3781CB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F376527-2C86-437E-9FEF-04F7ADFD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B5BDCAE-AF6E-48C5-82E4-130144D8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0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59E5CD-2220-4909-837D-FD2D51A4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A428B1-A0AE-427B-AF35-BF7F1D97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D94A7D-939F-4524-ACD1-8567B948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CFF3FE9-D8EE-4F03-A00F-E2C9529C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23EEAAC-CEF4-40F2-92AB-B289F1DE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4D35221-1746-4D6B-9348-FD9FF021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AABF0A-8224-446C-955D-0E9C30E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C1A77D-DB6D-43C5-A8D0-CA3D6789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C48CE1-155D-44DC-9057-D392D5CC4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F92B95-26AD-4D59-B944-B12C0DD6E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2084CE6-88A3-4577-A427-12B5DB5E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F2E7CC-5AB9-44F1-B280-954C246C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BB26343-0714-46F2-AC12-477BBCFA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4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42B8CD-4164-454A-A013-06D9677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B00C62-4CC0-47A7-9203-5D3BBFC22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FD6FD4-5A21-4794-8567-06C633EA1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C4034E-3152-4068-9139-1EC0EEA7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E6D8EA-D1CA-4C33-9892-2694EF72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B1B6E2-BD7F-49F3-8412-93CE6F8D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9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389F660-EDE0-4AF5-8EFD-9172ED29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094311-E43D-4D45-B21A-C2AD2A1C8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D2D6F6-FF96-4383-A4C8-8AB40F18A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FFE93F-01A7-4AD8-BC6B-6E9E340B6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50DBB1-D436-4B88-866D-C0F73DD09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5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13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image" Target="../media/image25.png"/><Relationship Id="rId7" Type="http://schemas.openxmlformats.org/officeDocument/2006/relationships/image" Target="../media/image26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tif"/><Relationship Id="rId9" Type="http://schemas.openxmlformats.org/officeDocument/2006/relationships/image" Target="../media/image2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bservablehq.com/@esperanc/transformation-demo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3.png"/><Relationship Id="rId4" Type="http://schemas.openxmlformats.org/officeDocument/2006/relationships/hyperlink" Target="https://www.youtube.com/watch?v=WLF3uqb5otM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goo.gl/pWBNN0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hyperlink" Target="https://www.digicamdb.com/specs/pentax_k-7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BBD8AA70-9FF8-466C-920D-0FC965CB4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2345" y="4591637"/>
            <a:ext cx="5107306" cy="1372355"/>
          </a:xfrm>
        </p:spPr>
        <p:txBody>
          <a:bodyPr>
            <a:normAutofit/>
          </a:bodyPr>
          <a:lstStyle/>
          <a:p>
            <a:pPr algn="just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Presented by: </a:t>
            </a:r>
            <a:r>
              <a:rPr lang="zh-TW" altLang="en-US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傅楸善教授 </a:t>
            </a:r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陳婷</a:t>
            </a:r>
            <a:endParaRPr lang="en-US" altLang="zh-TW" cap="none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Phone: 0906334568</a:t>
            </a:r>
          </a:p>
          <a:p>
            <a:pPr algn="just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Email: tiffany970216@gmail.com</a:t>
            </a:r>
            <a:endParaRPr lang="zh-TW" altLang="en-US" cap="none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9D909D-61FF-4923-A132-0794E2DA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6817E38-12F0-4451-834C-9EA6D711D398}"/>
              </a:ext>
            </a:extLst>
          </p:cNvPr>
          <p:cNvSpPr txBox="1"/>
          <p:nvPr/>
        </p:nvSpPr>
        <p:spPr>
          <a:xfrm>
            <a:off x="2145045" y="1638241"/>
            <a:ext cx="79019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Computer Vision</a:t>
            </a:r>
          </a:p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2</a:t>
            </a:r>
          </a:p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40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">
            <a:extLst>
              <a:ext uri="{FF2B5EF4-FFF2-40B4-BE49-F238E27FC236}">
                <a16:creationId xmlns:a16="http://schemas.microsoft.com/office/drawing/2014/main" id="{19B52013-2877-4529-ADA6-EF22B31591F8}"/>
              </a:ext>
            </a:extLst>
          </p:cNvPr>
          <p:cNvGrpSpPr/>
          <p:nvPr/>
        </p:nvGrpSpPr>
        <p:grpSpPr>
          <a:xfrm>
            <a:off x="5276956" y="3429000"/>
            <a:ext cx="5102225" cy="2746619"/>
            <a:chOff x="0" y="0"/>
            <a:chExt cx="6794500" cy="3657600"/>
          </a:xfrm>
        </p:grpSpPr>
        <p:pic>
          <p:nvPicPr>
            <p:cNvPr id="7" name="螢幕快照 2018-03-05 上午2.37.22.png" descr="螢幕快照 2018-03-05 上午2.37.22.png">
              <a:extLst>
                <a:ext uri="{FF2B5EF4-FFF2-40B4-BE49-F238E27FC236}">
                  <a16:creationId xmlns:a16="http://schemas.microsoft.com/office/drawing/2014/main" id="{F78B8AA0-31F0-4386-9B01-2D66CAF0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794500" cy="3657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/>
                <p:nvPr/>
              </p:nvSpPr>
              <p:spPr>
                <a:xfrm>
                  <a:off x="2939668" y="1890307"/>
                  <a:ext cx="1207118" cy="5054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890307"/>
                  <a:ext cx="1207118" cy="505491"/>
                </a:xfrm>
                <a:prstGeom prst="rect">
                  <a:avLst/>
                </a:prstGeom>
                <a:blipFill>
                  <a:blip r:embed="rId5"/>
                  <a:stretch>
                    <a:fillRect l="-3378" r="-3378" b="-1269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圓形">
              <a:extLst>
                <a:ext uri="{FF2B5EF4-FFF2-40B4-BE49-F238E27FC236}">
                  <a16:creationId xmlns:a16="http://schemas.microsoft.com/office/drawing/2014/main" id="{818AC5F1-0488-48AF-837B-EAC742E7262B}"/>
                </a:ext>
              </a:extLst>
            </p:cNvPr>
            <p:cNvSpPr/>
            <p:nvPr/>
          </p:nvSpPr>
          <p:spPr>
            <a:xfrm>
              <a:off x="2945713" y="1279288"/>
              <a:ext cx="124904" cy="124903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000">
                  <a:solidFill>
                    <a:srgbClr val="FFFFFF"/>
                  </a:solidFill>
                </a:defRPr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/>
                <p:nvPr/>
              </p:nvSpPr>
              <p:spPr>
                <a:xfrm>
                  <a:off x="3586276" y="288603"/>
                  <a:ext cx="1207118" cy="5054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276" y="288603"/>
                  <a:ext cx="1207118" cy="505491"/>
                </a:xfrm>
                <a:prstGeom prst="rect">
                  <a:avLst/>
                </a:prstGeom>
                <a:blipFill>
                  <a:blip r:embed="rId6"/>
                  <a:stretch>
                    <a:fillRect l="-2685" r="-3356" b="-1451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/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midpoint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(</m:t>
                      </m:r>
                      <m:r>
                        <a:rPr lang="zh-TW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0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5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a14:m>
                  <a:endParaRPr lang="en-US" altLang="zh-TW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blipFill>
                  <a:blip r:embed="rId7"/>
                  <a:stretch>
                    <a:fillRect l="-5158" t="-5882" r="-2292" b="-25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138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lines: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points on the line,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 other point on the line can be expressed as a linear combination of these two points.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Homogeneous coordinates: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1387"/>
                <a:ext cx="10515600" cy="4351338"/>
              </a:xfrm>
              <a:blipFill>
                <a:blip r:embed="rId8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5E0CA7C-0802-4878-B3EB-23CE3602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/>
              <p:nvPr/>
            </p:nvSpPr>
            <p:spPr>
              <a:xfrm>
                <a:off x="1566268" y="3905171"/>
                <a:ext cx="27360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𝒓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𝒑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𝒒</m:t>
                      </m:r>
                    </m:oMath>
                  </m:oMathPara>
                </a14:m>
                <a:endParaRPr lang="en-US" altLang="zh-TW" sz="2000" b="1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68" y="3905171"/>
                <a:ext cx="2736070" cy="400110"/>
              </a:xfrm>
              <a:prstGeom prst="rect">
                <a:avLst/>
              </a:prstGeom>
              <a:blipFill>
                <a:blip r:embed="rId9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C0B43A-2EB7-40FA-A24A-3C5B5F1A4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294483"/>
              </p:ext>
            </p:extLst>
          </p:nvPr>
        </p:nvGraphicFramePr>
        <p:xfrm>
          <a:off x="4870310" y="4435051"/>
          <a:ext cx="1508125" cy="396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" name="方程式" r:id="rId10" imgW="774360" imgH="203040" progId="Equation.3">
                  <p:embed/>
                </p:oleObj>
              </mc:Choice>
              <mc:Fallback>
                <p:oleObj name="方程式" r:id="rId10" imgW="774360" imgH="20304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4C0B43A-2EB7-40FA-A24A-3C5B5F1A4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310" y="4435051"/>
                        <a:ext cx="1508125" cy="396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04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138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planes: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𝒎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𝑐𝑧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 the plane equation: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m:rPr>
                        <m:nor/>
                      </m:rPr>
                      <a:rPr lang="en-US" altLang="zh-TW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zh-TW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distance to the origin.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1387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51DBD0-876A-4CD3-86E8-E44E9B09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F919E99-08B1-43AF-8D67-3ADB5433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44" y="3429000"/>
            <a:ext cx="2162175" cy="2048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/>
              <p:nvPr/>
            </p:nvSpPr>
            <p:spPr>
              <a:xfrm>
                <a:off x="6850744" y="4052901"/>
                <a:ext cx="442788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=(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744" y="4052901"/>
                <a:ext cx="4427886" cy="400110"/>
              </a:xfrm>
              <a:prstGeom prst="rect">
                <a:avLst/>
              </a:prstGeom>
              <a:blipFill>
                <a:blip r:embed="rId5"/>
                <a:stretch>
                  <a:fillRect t="-6154" b="-16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76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551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quadrics: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Spheres, Ellipsoids, Cylinders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5515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2FB0DF-90BA-4A46-B229-50C44BF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E0B200A-E171-4BD0-8FFC-0D042FE1C78E}"/>
              </a:ext>
            </a:extLst>
          </p:cNvPr>
          <p:cNvGrpSpPr/>
          <p:nvPr/>
        </p:nvGrpSpPr>
        <p:grpSpPr>
          <a:xfrm>
            <a:off x="5616152" y="2093740"/>
            <a:ext cx="6575848" cy="3573113"/>
            <a:chOff x="3174930" y="2683398"/>
            <a:chExt cx="5765281" cy="3259017"/>
          </a:xfrm>
        </p:grpSpPr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18FF17DE-2FA9-4C36-B3E4-3A84D0A6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1362" y="2689711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62A5AD5C-819D-4AF7-BCEE-B57D6966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4930" y="4365986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影像" descr="影像">
              <a:extLst>
                <a:ext uri="{FF2B5EF4-FFF2-40B4-BE49-F238E27FC236}">
                  <a16:creationId xmlns:a16="http://schemas.microsoft.com/office/drawing/2014/main" id="{BC047ABC-F350-4F46-AB5A-4CA849DD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1447" y="2689711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影像" descr="影像">
              <a:extLst>
                <a:ext uri="{FF2B5EF4-FFF2-40B4-BE49-F238E27FC236}">
                  <a16:creationId xmlns:a16="http://schemas.microsoft.com/office/drawing/2014/main" id="{1A3ED18B-2EC5-446D-9148-7E43711D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1447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影像" descr="影像">
              <a:extLst>
                <a:ext uri="{FF2B5EF4-FFF2-40B4-BE49-F238E27FC236}">
                  <a16:creationId xmlns:a16="http://schemas.microsoft.com/office/drawing/2014/main" id="{70E0B4D6-F7AD-496C-A632-B4C4494FF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0441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影像" descr="影像">
              <a:extLst>
                <a:ext uri="{FF2B5EF4-FFF2-40B4-BE49-F238E27FC236}">
                  <a16:creationId xmlns:a16="http://schemas.microsoft.com/office/drawing/2014/main" id="{C865826A-F00F-447F-B6CE-FFE85236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90441" y="2683398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Parabolic cylinder">
              <a:extLst>
                <a:ext uri="{FF2B5EF4-FFF2-40B4-BE49-F238E27FC236}">
                  <a16:creationId xmlns:a16="http://schemas.microsoft.com/office/drawing/2014/main" id="{EB16EC80-36D1-4458-9EAD-458E4B958BE6}"/>
                </a:ext>
              </a:extLst>
            </p:cNvPr>
            <p:cNvSpPr txBox="1"/>
            <p:nvPr/>
          </p:nvSpPr>
          <p:spPr>
            <a:xfrm>
              <a:off x="6947514" y="3864728"/>
              <a:ext cx="1905750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Parabolic cylinder</a:t>
              </a:r>
            </a:p>
          </p:txBody>
        </p:sp>
        <p:sp>
          <p:nvSpPr>
            <p:cNvPr id="21" name="Sphere">
              <a:extLst>
                <a:ext uri="{FF2B5EF4-FFF2-40B4-BE49-F238E27FC236}">
                  <a16:creationId xmlns:a16="http://schemas.microsoft.com/office/drawing/2014/main" id="{B45D9E42-8368-4CBE-9564-4FAC52F4001A}"/>
                </a:ext>
              </a:extLst>
            </p:cNvPr>
            <p:cNvSpPr txBox="1"/>
            <p:nvPr/>
          </p:nvSpPr>
          <p:spPr>
            <a:xfrm>
              <a:off x="3348629" y="3874098"/>
              <a:ext cx="781892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Sphere</a:t>
              </a:r>
            </a:p>
          </p:txBody>
        </p:sp>
        <p:sp>
          <p:nvSpPr>
            <p:cNvPr id="22" name="Ellipsoid">
              <a:extLst>
                <a:ext uri="{FF2B5EF4-FFF2-40B4-BE49-F238E27FC236}">
                  <a16:creationId xmlns:a16="http://schemas.microsoft.com/office/drawing/2014/main" id="{5579CB52-D8F3-43BE-BEF4-7609B90B495E}"/>
                </a:ext>
              </a:extLst>
            </p:cNvPr>
            <p:cNvSpPr txBox="1"/>
            <p:nvPr/>
          </p:nvSpPr>
          <p:spPr>
            <a:xfrm>
              <a:off x="3261780" y="5596192"/>
              <a:ext cx="882726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Ellipsoid</a:t>
              </a:r>
            </a:p>
          </p:txBody>
        </p:sp>
        <p:sp>
          <p:nvSpPr>
            <p:cNvPr id="23" name="Circular cylinder">
              <a:extLst>
                <a:ext uri="{FF2B5EF4-FFF2-40B4-BE49-F238E27FC236}">
                  <a16:creationId xmlns:a16="http://schemas.microsoft.com/office/drawing/2014/main" id="{A8B29D63-B3D9-46BF-AB64-84F3AC427105}"/>
                </a:ext>
              </a:extLst>
            </p:cNvPr>
            <p:cNvSpPr txBox="1"/>
            <p:nvPr/>
          </p:nvSpPr>
          <p:spPr>
            <a:xfrm>
              <a:off x="4973966" y="3864728"/>
              <a:ext cx="1779423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Circular cylinder</a:t>
              </a:r>
            </a:p>
          </p:txBody>
        </p:sp>
        <p:sp>
          <p:nvSpPr>
            <p:cNvPr id="24" name="Elliptic cylinder">
              <a:extLst>
                <a:ext uri="{FF2B5EF4-FFF2-40B4-BE49-F238E27FC236}">
                  <a16:creationId xmlns:a16="http://schemas.microsoft.com/office/drawing/2014/main" id="{E2A18651-17E2-464F-B273-E39D55095D64}"/>
                </a:ext>
              </a:extLst>
            </p:cNvPr>
            <p:cNvSpPr txBox="1"/>
            <p:nvPr/>
          </p:nvSpPr>
          <p:spPr>
            <a:xfrm>
              <a:off x="5031043" y="5551189"/>
              <a:ext cx="1527304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Elliptic cylinder</a:t>
              </a:r>
            </a:p>
          </p:txBody>
        </p:sp>
        <p:sp>
          <p:nvSpPr>
            <p:cNvPr id="25" name="Hyperbolic cylinder">
              <a:extLst>
                <a:ext uri="{FF2B5EF4-FFF2-40B4-BE49-F238E27FC236}">
                  <a16:creationId xmlns:a16="http://schemas.microsoft.com/office/drawing/2014/main" id="{6B12FF16-5B0E-4F27-B2F3-BA0F0832CCE5}"/>
                </a:ext>
              </a:extLst>
            </p:cNvPr>
            <p:cNvSpPr txBox="1"/>
            <p:nvPr/>
          </p:nvSpPr>
          <p:spPr>
            <a:xfrm>
              <a:off x="6947514" y="5575362"/>
              <a:ext cx="1992697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Hyperbolic cylinder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34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8BEC2-D132-4B9B-8400-368C958E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944204C-8B5B-4836-855C-11DD15E5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215" y="1848064"/>
            <a:ext cx="8549569" cy="387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0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Translation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 translations can be written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e>
                              <m: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Augmented vector: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A7F102-DD58-436A-B11A-D3A727B1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quation.pdf">
            <a:extLst>
              <a:ext uri="{FF2B5EF4-FFF2-40B4-BE49-F238E27FC236}">
                <a16:creationId xmlns:a16="http://schemas.microsoft.com/office/drawing/2014/main" id="{DBDB9C3D-9470-4866-A3BE-38E5CA8F8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6" y="3310231"/>
            <a:ext cx="4867849" cy="101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quation.pdf">
            <a:extLst>
              <a:ext uri="{FF2B5EF4-FFF2-40B4-BE49-F238E27FC236}">
                <a16:creationId xmlns:a16="http://schemas.microsoft.com/office/drawing/2014/main" id="{CE2D4284-BE38-4998-A990-9D35DBA14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6" y="4895483"/>
            <a:ext cx="5333359" cy="12109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E249875-1E6A-46CD-A67A-54CF11B5B3F9}"/>
              </a:ext>
            </a:extLst>
          </p:cNvPr>
          <p:cNvSpPr/>
          <p:nvPr/>
        </p:nvSpPr>
        <p:spPr>
          <a:xfrm>
            <a:off x="9477890" y="287655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0B6863A-777F-42FC-AB33-FA9A0D5FBBD0}"/>
              </a:ext>
            </a:extLst>
          </p:cNvPr>
          <p:cNvSpPr/>
          <p:nvPr/>
        </p:nvSpPr>
        <p:spPr>
          <a:xfrm>
            <a:off x="10248900" y="112581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B4BA9DC-24A6-4BA8-9464-B1222BB9D586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0030340" y="2284897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07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4433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 + Translation.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known as 2D rigid body motion.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𝑹𝒙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an orthonormal rotation matrix with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𝑹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orthonormal matrix: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44330"/>
                <a:ext cx="10515600" cy="4351338"/>
              </a:xfrm>
              <a:blipFill>
                <a:blip r:embed="rId3"/>
                <a:stretch>
                  <a:fillRect l="-986" b="-4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A5FF7EC-720B-4D70-8608-94E70941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/>
              <p:nvPr/>
            </p:nvSpPr>
            <p:spPr>
              <a:xfrm>
                <a:off x="1980412" y="4036172"/>
                <a:ext cx="2604099" cy="608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412" y="4036172"/>
                <a:ext cx="2604099" cy="608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106688" y="2931272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10033323" y="1351188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659138" y="2339619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11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56333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Scaled Rotation.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𝑅𝑥</m:t>
                    </m:r>
                    <m:r>
                      <a:rPr lang="ar-AE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arbitrary scale factor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56333"/>
                <a:ext cx="10515600" cy="4351338"/>
              </a:xfrm>
              <a:blipFill>
                <a:blip r:embed="rId3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60793A-5EA3-4DF0-BCC8-E0288305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320958" y="2820075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10336368" y="1380093"/>
            <a:ext cx="851330" cy="851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873408" y="2228422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/>
              <p:nvPr/>
            </p:nvSpPr>
            <p:spPr>
              <a:xfrm>
                <a:off x="1493577" y="3362867"/>
                <a:ext cx="3372024" cy="650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77" y="3362867"/>
                <a:ext cx="3372024" cy="6503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044C699-8CF6-4BA6-81E4-C0331F97353A}"/>
                  </a:ext>
                </a:extLst>
              </p:cNvPr>
              <p:cNvSpPr txBox="1"/>
              <p:nvPr/>
            </p:nvSpPr>
            <p:spPr>
              <a:xfrm>
                <a:off x="1792757" y="4087467"/>
                <a:ext cx="2599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  <m:brk m:alnAt="7"/>
                        </m:rPr>
                        <a:rPr lang="en-US" altLang="zh-TW" sz="18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altLang="zh-TW" sz="1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US" altLang="zh-TW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044C699-8CF6-4BA6-81E4-C0331F973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757" y="4087467"/>
                <a:ext cx="25994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17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590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𝑨</m:t>
                    </m:r>
                    <m:acc>
                      <m:accPr>
                        <m:chr m:val="̅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an arbitrary 2 × 3 matrix.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parallelism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Parallelogram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Parallelogram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Parallelogram</a:t>
                </a: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5907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EE0704-E2D2-4108-B0B2-B7BDF4AB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239298" y="253119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791748" y="1939537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/>
              <p:nvPr/>
            </p:nvSpPr>
            <p:spPr>
              <a:xfrm>
                <a:off x="1477096" y="2822359"/>
                <a:ext cx="2807179" cy="6066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096" y="2822359"/>
                <a:ext cx="2807179" cy="606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平行四邊形 2">
            <a:extLst>
              <a:ext uri="{FF2B5EF4-FFF2-40B4-BE49-F238E27FC236}">
                <a16:creationId xmlns:a16="http://schemas.microsoft.com/office/drawing/2014/main" id="{2D23A58C-1DFE-4FA1-9BE5-C67B43F97731}"/>
              </a:ext>
            </a:extLst>
          </p:cNvPr>
          <p:cNvSpPr/>
          <p:nvPr/>
        </p:nvSpPr>
        <p:spPr>
          <a:xfrm rot="20399850">
            <a:off x="10283237" y="1097254"/>
            <a:ext cx="1226820" cy="771525"/>
          </a:xfrm>
          <a:prstGeom prst="parallelogram">
            <a:avLst>
              <a:gd name="adj" fmla="val 40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3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0"/>
                <a:ext cx="10515600" cy="51030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 Projective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operates on homogeneous coordinates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known as perspective transform or 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homography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straight lines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arbitrary quadrilateral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Straight lines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straight lines</a:t>
                </a: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0"/>
                <a:ext cx="10515600" cy="510301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5E31E84-5E36-454F-B57E-A12C1E7D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277350" y="3014296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829800" y="2422643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梯形 3">
            <a:extLst>
              <a:ext uri="{FF2B5EF4-FFF2-40B4-BE49-F238E27FC236}">
                <a16:creationId xmlns:a16="http://schemas.microsoft.com/office/drawing/2014/main" id="{81C078E6-6FFA-43E9-B86D-267AB5043999}"/>
              </a:ext>
            </a:extLst>
          </p:cNvPr>
          <p:cNvSpPr/>
          <p:nvPr/>
        </p:nvSpPr>
        <p:spPr>
          <a:xfrm rot="16200000">
            <a:off x="10321290" y="1884998"/>
            <a:ext cx="1226820" cy="8382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/>
              <p:nvPr/>
            </p:nvSpPr>
            <p:spPr>
              <a:xfrm>
                <a:off x="5665245" y="3248141"/>
                <a:ext cx="2124192" cy="819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sz="200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TW" altLang="en-US" sz="2000" b="0" i="0" u="none" strike="noStrike" cap="none" spc="0" normalizeH="0" baseline="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245" y="3248141"/>
                <a:ext cx="2124192" cy="819968"/>
              </a:xfrm>
              <a:prstGeom prst="rect">
                <a:avLst/>
              </a:prstGeom>
              <a:blipFill>
                <a:blip r:embed="rId4"/>
                <a:stretch>
                  <a:fillRect b="-671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/>
              <p:nvPr/>
            </p:nvSpPr>
            <p:spPr>
              <a:xfrm>
                <a:off x="5490436" y="4575261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𝑥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36" y="4575261"/>
                <a:ext cx="2473810" cy="636969"/>
              </a:xfrm>
              <a:prstGeom prst="rect">
                <a:avLst/>
              </a:prstGeom>
              <a:blipFill>
                <a:blip r:embed="rId5"/>
                <a:stretch>
                  <a:fillRect b="-9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/>
              <p:nvPr/>
            </p:nvSpPr>
            <p:spPr>
              <a:xfrm>
                <a:off x="5490436" y="5474852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𝑦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36" y="5474852"/>
                <a:ext cx="2473810" cy="6369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23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8BEC2-D132-4B9B-8400-368C958E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944204C-8B5B-4836-855C-11DD15E5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2487" y="1848063"/>
            <a:ext cx="6347026" cy="287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466F701-455B-41EC-BBE8-FA03DF93D78D}"/>
              </a:ext>
            </a:extLst>
          </p:cNvPr>
          <p:cNvGraphicFramePr>
            <a:graphicFrameLocks noGrp="1"/>
          </p:cNvGraphicFramePr>
          <p:nvPr/>
        </p:nvGraphicFramePr>
        <p:xfrm>
          <a:off x="2062479" y="4724187"/>
          <a:ext cx="8128002" cy="1483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50313913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0823203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271214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693817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278089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2248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Preserves 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Translation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Euclidean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Similarity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Affine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Projective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460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Lengths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244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Angles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511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Parallelism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538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CF3A84-5C4B-4ABC-B4AE-9E71330BA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 Geometric primitives and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2.2 Photometric image formation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2.3 The digital camera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569619-607C-4F38-BCB9-8227D3D7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96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Hierarchy of 2D coordinate transformations. Each transformation also preserves the properties listed in the rows below. The 2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matrices are extended with a third [0 0 1] row to form a full   3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matrix.</a:t>
                </a: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  <a:blipFill>
                <a:blip r:embed="rId3"/>
                <a:stretch>
                  <a:fillRect l="-1043" r="-15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B69CD5A-0853-4460-B27E-AE20F6D1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螢幕快照 2018-03-05 上午3.13.22.png" descr="螢幕快照 2018-03-05 上午3.13.22.png">
            <a:extLst>
              <a:ext uri="{FF2B5EF4-FFF2-40B4-BE49-F238E27FC236}">
                <a16:creationId xmlns:a16="http://schemas.microsoft.com/office/drawing/2014/main" id="{F89516E9-FB4D-4650-BF6F-5639D1078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797" y="3250622"/>
            <a:ext cx="5756405" cy="328829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笑臉 4">
            <a:hlinkClick r:id="rId5"/>
            <a:extLst>
              <a:ext uri="{FF2B5EF4-FFF2-40B4-BE49-F238E27FC236}">
                <a16:creationId xmlns:a16="http://schemas.microsoft.com/office/drawing/2014/main" id="{211BB0BF-85B8-4F33-B79F-D8F81036D923}"/>
              </a:ext>
            </a:extLst>
          </p:cNvPr>
          <p:cNvSpPr/>
          <p:nvPr/>
        </p:nvSpPr>
        <p:spPr>
          <a:xfrm>
            <a:off x="12818997" y="5441950"/>
            <a:ext cx="914400" cy="914400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04A8A60-428E-4C7F-A107-CC362B5169D8}"/>
              </a:ext>
            </a:extLst>
          </p:cNvPr>
          <p:cNvSpPr txBox="1"/>
          <p:nvPr/>
        </p:nvSpPr>
        <p:spPr>
          <a:xfrm>
            <a:off x="9562669" y="50517"/>
            <a:ext cx="258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Degrees of Freedom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4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2.1.3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239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3D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transformations are similar to the 2D transformations.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1EEBC8-5AEF-4A3E-81A2-E517B8FD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螢幕快照 2018-03-05 上午3.15.23.png" descr="螢幕快照 2018-03-05 上午3.15.23.png">
            <a:extLst>
              <a:ext uri="{FF2B5EF4-FFF2-40B4-BE49-F238E27FC236}">
                <a16:creationId xmlns:a16="http://schemas.microsoft.com/office/drawing/2014/main" id="{36C8EDB8-819C-4D56-81AF-245B0B2B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" b="164"/>
          <a:stretch>
            <a:fillRect/>
          </a:stretch>
        </p:blipFill>
        <p:spPr>
          <a:xfrm>
            <a:off x="2647026" y="2324124"/>
            <a:ext cx="6897947" cy="394038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59AECCB-5278-400C-9F36-B8E7FEF64C6B}"/>
              </a:ext>
            </a:extLst>
          </p:cNvPr>
          <p:cNvSpPr txBox="1"/>
          <p:nvPr/>
        </p:nvSpPr>
        <p:spPr>
          <a:xfrm>
            <a:off x="9562669" y="50517"/>
            <a:ext cx="258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Degrees of Freedom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99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Axis/Angle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rotation can be represented by a rotation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an angle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equivalently by a 3D vector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2A45B9-CF31-4722-A542-7896AA17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CF4F175-7367-444F-BACF-A259154C4604}"/>
              </a:ext>
            </a:extLst>
          </p:cNvPr>
          <p:cNvGrpSpPr/>
          <p:nvPr/>
        </p:nvGrpSpPr>
        <p:grpSpPr>
          <a:xfrm>
            <a:off x="3522563" y="3675730"/>
            <a:ext cx="5146873" cy="2896012"/>
            <a:chOff x="3522562" y="3429000"/>
            <a:chExt cx="5146873" cy="2896012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B75CDA6A-526F-47DF-96AE-A5C3B6D84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2562" y="3429000"/>
              <a:ext cx="5146873" cy="2896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BE56DECA-227F-4DC7-95D6-8D7AC7BE2B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7174" y="4129873"/>
              <a:ext cx="448826" cy="73352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72204CD9-9EDD-4BB5-8BD3-91CAE2C285B8}"/>
                </a:ext>
              </a:extLst>
            </p:cNvPr>
            <p:cNvCxnSpPr/>
            <p:nvPr/>
          </p:nvCxnSpPr>
          <p:spPr>
            <a:xfrm flipV="1">
              <a:off x="6095998" y="3811881"/>
              <a:ext cx="656492" cy="10651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68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259806"/>
                <a:ext cx="10058400" cy="4469341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 the vector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onto the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Compute the perpendicular residual of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Rotate this vector by 90</a:t>
                </a:r>
                <a:r>
                  <a:rPr lang="en-US" altLang="zh-TW" baseline="3199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◦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using the cross product: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matrix form of cross product operator with the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259806"/>
                <a:ext cx="10058400" cy="4469341"/>
              </a:xfrm>
              <a:blipFill>
                <a:blip r:embed="rId3"/>
                <a:stretch>
                  <a:fillRect l="-909" r="-1455" b="-12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/>
              <p:nvPr/>
            </p:nvSpPr>
            <p:spPr>
              <a:xfrm>
                <a:off x="4504378" y="5650926"/>
                <a:ext cx="3183243" cy="1070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378" y="5650926"/>
                <a:ext cx="3183243" cy="10705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群組 4">
            <a:extLst>
              <a:ext uri="{FF2B5EF4-FFF2-40B4-BE49-F238E27FC236}">
                <a16:creationId xmlns:a16="http://schemas.microsoft.com/office/drawing/2014/main" id="{36C931A3-3174-4B66-BE6E-A049E2B16C4B}"/>
              </a:ext>
            </a:extLst>
          </p:cNvPr>
          <p:cNvGrpSpPr/>
          <p:nvPr/>
        </p:nvGrpSpPr>
        <p:grpSpPr>
          <a:xfrm>
            <a:off x="8275961" y="741552"/>
            <a:ext cx="3412478" cy="2901900"/>
            <a:chOff x="7743202" y="1845734"/>
            <a:chExt cx="3412478" cy="2901900"/>
          </a:xfrm>
        </p:grpSpPr>
        <p:pic>
          <p:nvPicPr>
            <p:cNvPr id="7" name="螢幕快照 2018-03-05 上午11.30.00.png" descr="螢幕快照 2018-03-05 上午11.30.00.png">
              <a:extLst>
                <a:ext uri="{FF2B5EF4-FFF2-40B4-BE49-F238E27FC236}">
                  <a16:creationId xmlns:a16="http://schemas.microsoft.com/office/drawing/2014/main" id="{FA380A2E-8D66-45C1-8394-71A13A86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010" r="21845" b="18739"/>
            <a:stretch>
              <a:fillRect/>
            </a:stretch>
          </p:blipFill>
          <p:spPr>
            <a:xfrm>
              <a:off x="7743202" y="1845734"/>
              <a:ext cx="3412478" cy="290190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0195C859-BE97-4126-AED5-E4CAA2D304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58225" y="2533650"/>
              <a:ext cx="657226" cy="109537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60B97962-67E7-431F-9D41-5F16DAC51E1D}"/>
                </a:ext>
              </a:extLst>
            </p:cNvPr>
            <p:cNvCxnSpPr>
              <a:cxnSpLocks/>
            </p:cNvCxnSpPr>
            <p:nvPr/>
          </p:nvCxnSpPr>
          <p:spPr>
            <a:xfrm>
              <a:off x="9292592" y="3589656"/>
              <a:ext cx="876340" cy="469878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A60A3C3E-60B0-4F83-866B-DE287E7154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5451" y="3190875"/>
              <a:ext cx="634367" cy="4230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2558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Rotate this vector by another 90</a:t>
                </a:r>
                <a:r>
                  <a:rPr lang="zh-TW" altLang="en-US" baseline="3199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◦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 the in-plane component of the rotated vector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Obtain the final rotated vector: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TW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b="1" dirty="0">
                    <a:solidFill>
                      <a:srgbClr val="FF2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Rodriguez’s formula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7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717E4C9-0DEF-4BB4-A3C5-B459FA690575}"/>
              </a:ext>
            </a:extLst>
          </p:cNvPr>
          <p:cNvGrpSpPr/>
          <p:nvPr/>
        </p:nvGrpSpPr>
        <p:grpSpPr>
          <a:xfrm>
            <a:off x="8606971" y="542926"/>
            <a:ext cx="3412478" cy="2901900"/>
            <a:chOff x="7743202" y="1845734"/>
            <a:chExt cx="3412478" cy="2901900"/>
          </a:xfrm>
        </p:grpSpPr>
        <p:pic>
          <p:nvPicPr>
            <p:cNvPr id="7" name="螢幕快照 2018-03-05 上午11.30.00.png" descr="螢幕快照 2018-03-05 上午11.30.00.png">
              <a:extLst>
                <a:ext uri="{FF2B5EF4-FFF2-40B4-BE49-F238E27FC236}">
                  <a16:creationId xmlns:a16="http://schemas.microsoft.com/office/drawing/2014/main" id="{FA380A2E-8D66-45C1-8394-71A13A86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010" r="21845" b="18739"/>
            <a:stretch>
              <a:fillRect/>
            </a:stretch>
          </p:blipFill>
          <p:spPr>
            <a:xfrm>
              <a:off x="7743202" y="1845734"/>
              <a:ext cx="3412478" cy="290190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0195C859-BE97-4126-AED5-E4CAA2D304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53650" y="2105026"/>
              <a:ext cx="19050" cy="1524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60B97962-67E7-431F-9D41-5F16DAC51E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5451" y="3609975"/>
              <a:ext cx="857249" cy="1905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593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61004"/>
            <a:ext cx="10058400" cy="446934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to specify how 3D primitives are projected onto the image plane.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simplest model is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orthography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more commonly used model is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87A70A-4B75-494A-AACD-2AE4C85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螢幕快照 2018-03-05 下午12.17.48.png" descr="螢幕快照 2018-03-05 下午12.17.48.png">
            <a:extLst>
              <a:ext uri="{FF2B5EF4-FFF2-40B4-BE49-F238E27FC236}">
                <a16:creationId xmlns:a16="http://schemas.microsoft.com/office/drawing/2014/main" id="{BA781D5E-E88D-4FF5-9EDB-119DCD72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65" y="3836481"/>
            <a:ext cx="6121333" cy="292836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585B798E-36DF-46D6-B521-F423B7E7D419}"/>
              </a:ext>
            </a:extLst>
          </p:cNvPr>
          <p:cNvSpPr/>
          <p:nvPr/>
        </p:nvSpPr>
        <p:spPr>
          <a:xfrm>
            <a:off x="4437393" y="4004136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D33E7513-BBB3-4CFE-895F-3C666F7D5B69}"/>
              </a:ext>
            </a:extLst>
          </p:cNvPr>
          <p:cNvSpPr/>
          <p:nvPr/>
        </p:nvSpPr>
        <p:spPr>
          <a:xfrm>
            <a:off x="9012011" y="4004136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EA6C443-371C-4C28-BE93-E6A0214B63FF}"/>
              </a:ext>
            </a:extLst>
          </p:cNvPr>
          <p:cNvSpPr txBox="1"/>
          <p:nvPr/>
        </p:nvSpPr>
        <p:spPr>
          <a:xfrm>
            <a:off x="3585447" y="4265822"/>
            <a:ext cx="171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Vanishing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1202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2.1.5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3D to 2D Projections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223264"/>
                <a:ext cx="10058400" cy="511387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Orthography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An orthographic projection simply drops the z component of the 3D coordinate </a:t>
                </a:r>
                <a:r>
                  <a:rPr lang="en" altLang="zh-TW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𝒑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to obtain the 2D point </a:t>
                </a:r>
                <a:r>
                  <a:rPr lang="en" altLang="zh-TW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𝒙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Homogeneous (projective) coordinates: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In practice, world coordinates need to be scaled to fit onto an image sensor. For this reason, </a:t>
                </a:r>
                <a:r>
                  <a:rPr lang="en" altLang="zh-TW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scaled orthography 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is actually more commonly used.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223264"/>
                <a:ext cx="10058400" cy="5113874"/>
              </a:xfrm>
              <a:blipFill>
                <a:blip r:embed="rId3"/>
                <a:stretch>
                  <a:fillRect l="-9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3EAA5A4-A975-4484-B512-1FE6EC52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26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0128C6A-6F34-8946-A719-2106DE9F9811}"/>
              </a:ext>
            </a:extLst>
          </p:cNvPr>
          <p:cNvGrpSpPr/>
          <p:nvPr/>
        </p:nvGrpSpPr>
        <p:grpSpPr>
          <a:xfrm>
            <a:off x="8228720" y="2224622"/>
            <a:ext cx="3010780" cy="2003838"/>
            <a:chOff x="7641779" y="3522492"/>
            <a:chExt cx="4523809" cy="308935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FCFCEFF-1416-6841-AFEE-93E8A9D23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207" y="3522492"/>
              <a:ext cx="2180952" cy="175238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3D436B2-E869-864A-A71F-9B35D8C4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1779" y="5326137"/>
              <a:ext cx="4523809" cy="1285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/>
              <p:nvPr/>
            </p:nvSpPr>
            <p:spPr>
              <a:xfrm>
                <a:off x="5357731" y="3272837"/>
                <a:ext cx="2570319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acc>
                        <m:accPr>
                          <m:chr m:val="̃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731" y="3272837"/>
                <a:ext cx="2570319" cy="9062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374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Perspective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most commonly used projection in computer graphics and computer vision is </a:t>
                </a:r>
                <a:r>
                  <a:rPr lang="en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true 3D perspective</a:t>
                </a: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Points are projected onto the image plane by dividing them by their z component.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𝒫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  <a:blipFill>
                <a:blip r:embed="rId3"/>
                <a:stretch>
                  <a:fillRect l="-909" r="-9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A3001CB-C808-422B-8E80-8DE4AAF2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1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 vs. Orthography</a:t>
            </a:r>
            <a:endParaRPr lang="en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D04D1A3-5DCF-47D4-A5D3-EAC2AEBF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BB9A67-1643-0C4F-8E04-20BDFB474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99" y="1848326"/>
            <a:ext cx="7588599" cy="36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58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camera is a mapping between the 3D world and a 2D image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84EA83-50B2-43DA-8708-E1CFEFC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A29373-D0C7-4600-AF32-1F240C2E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05" y="2579252"/>
            <a:ext cx="5802389" cy="37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1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89CF55F-C262-4322-9220-BCA9D8D9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螢幕快照 2018-03-05 上午12.27.34.png" descr="螢幕快照 2018-03-05 上午12.27.34.png">
            <a:extLst>
              <a:ext uri="{FF2B5EF4-FFF2-40B4-BE49-F238E27FC236}">
                <a16:creationId xmlns:a16="http://schemas.microsoft.com/office/drawing/2014/main" id="{157B9312-94F6-45F2-B26B-692102CE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69" y="1488611"/>
            <a:ext cx="7546661" cy="5232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8888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pinhole camera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45D2F16-4C32-47EE-9F95-E8A27C3E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624F7F9-115F-458F-8407-D26CC45526DB}"/>
              </a:ext>
            </a:extLst>
          </p:cNvPr>
          <p:cNvSpPr/>
          <p:nvPr/>
        </p:nvSpPr>
        <p:spPr>
          <a:xfrm>
            <a:off x="2897593" y="4709533"/>
            <a:ext cx="1719495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112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E28ACC9-2125-41B0-AFD8-8C0D1888C9F2}"/>
              </a:ext>
            </a:extLst>
          </p:cNvPr>
          <p:cNvSpPr/>
          <p:nvPr/>
        </p:nvSpPr>
        <p:spPr>
          <a:xfrm>
            <a:off x="2918227" y="2964232"/>
            <a:ext cx="0" cy="1764759"/>
          </a:xfrm>
          <a:custGeom>
            <a:avLst/>
            <a:gdLst/>
            <a:ahLst/>
            <a:cxnLst/>
            <a:rect l="l" t="t" r="r" b="b"/>
            <a:pathLst>
              <a:path h="2857500">
                <a:moveTo>
                  <a:pt x="0" y="0"/>
                </a:moveTo>
                <a:lnTo>
                  <a:pt x="0" y="285730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36C6B92-D42B-4A85-8E5C-65E3C79DE11F}"/>
              </a:ext>
            </a:extLst>
          </p:cNvPr>
          <p:cNvSpPr/>
          <p:nvPr/>
        </p:nvSpPr>
        <p:spPr>
          <a:xfrm>
            <a:off x="2837178" y="2852318"/>
            <a:ext cx="166495" cy="166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E38A3FA-909C-4545-A478-13875040D5B3}"/>
              </a:ext>
            </a:extLst>
          </p:cNvPr>
          <p:cNvSpPr/>
          <p:nvPr/>
        </p:nvSpPr>
        <p:spPr>
          <a:xfrm>
            <a:off x="1461150" y="3815536"/>
            <a:ext cx="3005972" cy="1735738"/>
          </a:xfrm>
          <a:custGeom>
            <a:avLst/>
            <a:gdLst/>
            <a:ahLst/>
            <a:cxnLst/>
            <a:rect l="l" t="t" r="r" b="b"/>
            <a:pathLst>
              <a:path w="4867275" h="2810510">
                <a:moveTo>
                  <a:pt x="0" y="2810027"/>
                </a:moveTo>
                <a:lnTo>
                  <a:pt x="4861608" y="3175"/>
                </a:lnTo>
                <a:lnTo>
                  <a:pt x="4867107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1FF53F18-0EFA-43FC-8748-EB96376277D0}"/>
              </a:ext>
            </a:extLst>
          </p:cNvPr>
          <p:cNvSpPr/>
          <p:nvPr/>
        </p:nvSpPr>
        <p:spPr>
          <a:xfrm>
            <a:off x="4399044" y="3743118"/>
            <a:ext cx="196078" cy="163885"/>
          </a:xfrm>
          <a:custGeom>
            <a:avLst/>
            <a:gdLst/>
            <a:ahLst/>
            <a:cxnLst/>
            <a:rect l="l" t="t" r="r" b="b"/>
            <a:pathLst>
              <a:path w="85089" h="71120">
                <a:moveTo>
                  <a:pt x="85051" y="0"/>
                </a:moveTo>
                <a:lnTo>
                  <a:pt x="0" y="5105"/>
                </a:lnTo>
                <a:lnTo>
                  <a:pt x="35560" y="28575"/>
                </a:lnTo>
                <a:lnTo>
                  <a:pt x="38100" y="71094"/>
                </a:lnTo>
                <a:lnTo>
                  <a:pt x="85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AC145F1D-118B-4690-A78D-E674CE5A0348}"/>
              </a:ext>
            </a:extLst>
          </p:cNvPr>
          <p:cNvSpPr/>
          <p:nvPr/>
        </p:nvSpPr>
        <p:spPr>
          <a:xfrm>
            <a:off x="4604647" y="3019679"/>
            <a:ext cx="1594165" cy="2734984"/>
          </a:xfrm>
          <a:custGeom>
            <a:avLst/>
            <a:gdLst/>
            <a:ahLst/>
            <a:cxnLst/>
            <a:rect l="l" t="t" r="r" b="b"/>
            <a:pathLst>
              <a:path w="2581275" h="4428490">
                <a:moveTo>
                  <a:pt x="2570035" y="0"/>
                </a:moveTo>
                <a:lnTo>
                  <a:pt x="0" y="1468234"/>
                </a:lnTo>
                <a:lnTo>
                  <a:pt x="10769" y="4428083"/>
                </a:lnTo>
                <a:lnTo>
                  <a:pt x="2580805" y="2959849"/>
                </a:lnTo>
                <a:lnTo>
                  <a:pt x="2570035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FBDADE5A-8BF0-40B3-80E0-3B177334EB94}"/>
              </a:ext>
            </a:extLst>
          </p:cNvPr>
          <p:cNvSpPr/>
          <p:nvPr/>
        </p:nvSpPr>
        <p:spPr>
          <a:xfrm>
            <a:off x="5733049" y="4722466"/>
            <a:ext cx="4849226" cy="61735"/>
          </a:xfrm>
          <a:custGeom>
            <a:avLst/>
            <a:gdLst/>
            <a:ahLst/>
            <a:cxnLst/>
            <a:rect l="l" t="t" r="r" b="b"/>
            <a:pathLst>
              <a:path w="4518025">
                <a:moveTo>
                  <a:pt x="0" y="0"/>
                </a:moveTo>
                <a:lnTo>
                  <a:pt x="6350" y="0"/>
                </a:lnTo>
                <a:lnTo>
                  <a:pt x="4511484" y="0"/>
                </a:lnTo>
                <a:lnTo>
                  <a:pt x="451783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1EB46C5C-D549-4D62-AC02-B0727347212C}"/>
              </a:ext>
            </a:extLst>
          </p:cNvPr>
          <p:cNvSpPr/>
          <p:nvPr/>
        </p:nvSpPr>
        <p:spPr>
          <a:xfrm>
            <a:off x="10530170" y="4650896"/>
            <a:ext cx="175164" cy="175164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B1F02B07-69D8-4B4C-802E-DB6185BD30C6}"/>
              </a:ext>
            </a:extLst>
          </p:cNvPr>
          <p:cNvSpPr/>
          <p:nvPr/>
        </p:nvSpPr>
        <p:spPr>
          <a:xfrm>
            <a:off x="5693630" y="47061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19395" y="2494"/>
                </a:lnTo>
                <a:lnTo>
                  <a:pt x="9302" y="9297"/>
                </a:lnTo>
                <a:lnTo>
                  <a:pt x="2496" y="19389"/>
                </a:lnTo>
                <a:lnTo>
                  <a:pt x="0" y="31750"/>
                </a:lnTo>
                <a:lnTo>
                  <a:pt x="2496" y="44104"/>
                </a:lnTo>
                <a:lnTo>
                  <a:pt x="9302" y="54197"/>
                </a:lnTo>
                <a:lnTo>
                  <a:pt x="19395" y="61003"/>
                </a:lnTo>
                <a:lnTo>
                  <a:pt x="31750" y="63500"/>
                </a:lnTo>
                <a:lnTo>
                  <a:pt x="44110" y="61003"/>
                </a:lnTo>
                <a:lnTo>
                  <a:pt x="54202" y="54197"/>
                </a:lnTo>
                <a:lnTo>
                  <a:pt x="61005" y="44104"/>
                </a:lnTo>
                <a:lnTo>
                  <a:pt x="63500" y="31750"/>
                </a:lnTo>
                <a:lnTo>
                  <a:pt x="61005" y="19389"/>
                </a:lnTo>
                <a:lnTo>
                  <a:pt x="54202" y="9297"/>
                </a:lnTo>
                <a:lnTo>
                  <a:pt x="44110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11148D73-2095-41B4-B96C-804872345F73}"/>
              </a:ext>
            </a:extLst>
          </p:cNvPr>
          <p:cNvSpPr/>
          <p:nvPr/>
        </p:nvSpPr>
        <p:spPr>
          <a:xfrm>
            <a:off x="2941663" y="4310930"/>
            <a:ext cx="1675425" cy="387766"/>
          </a:xfrm>
          <a:custGeom>
            <a:avLst/>
            <a:gdLst/>
            <a:ahLst/>
            <a:cxnLst/>
            <a:rect l="l" t="t" r="r" b="b"/>
            <a:pathLst>
              <a:path w="2951479" h="547370">
                <a:moveTo>
                  <a:pt x="0" y="547145"/>
                </a:moveTo>
                <a:lnTo>
                  <a:pt x="12487" y="544830"/>
                </a:lnTo>
                <a:lnTo>
                  <a:pt x="295142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714FDD50-59FC-45EA-A72A-BAFB8508A50C}"/>
              </a:ext>
            </a:extLst>
          </p:cNvPr>
          <p:cNvSpPr/>
          <p:nvPr/>
        </p:nvSpPr>
        <p:spPr>
          <a:xfrm>
            <a:off x="2891343" y="4687810"/>
            <a:ext cx="61696" cy="6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05354BD8-7EE2-4DC8-8899-2BED85630B35}"/>
              </a:ext>
            </a:extLst>
          </p:cNvPr>
          <p:cNvSpPr/>
          <p:nvPr/>
        </p:nvSpPr>
        <p:spPr>
          <a:xfrm>
            <a:off x="5594896" y="3301765"/>
            <a:ext cx="3697927" cy="778638"/>
          </a:xfrm>
          <a:custGeom>
            <a:avLst/>
            <a:gdLst/>
            <a:ahLst/>
            <a:cxnLst/>
            <a:rect l="l" t="t" r="r" b="b"/>
            <a:pathLst>
              <a:path w="6081395" h="1104900">
                <a:moveTo>
                  <a:pt x="0" y="1104603"/>
                </a:moveTo>
                <a:lnTo>
                  <a:pt x="12495" y="1102333"/>
                </a:lnTo>
                <a:lnTo>
                  <a:pt x="6068279" y="2269"/>
                </a:lnTo>
                <a:lnTo>
                  <a:pt x="6080774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D24EA490-9980-4476-85A9-4BAE30685E95}"/>
              </a:ext>
            </a:extLst>
          </p:cNvPr>
          <p:cNvSpPr/>
          <p:nvPr/>
        </p:nvSpPr>
        <p:spPr>
          <a:xfrm>
            <a:off x="9263606" y="3280422"/>
            <a:ext cx="61735" cy="61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171B016C-9118-4004-89B7-49225630270F}"/>
              </a:ext>
            </a:extLst>
          </p:cNvPr>
          <p:cNvSpPr/>
          <p:nvPr/>
        </p:nvSpPr>
        <p:spPr>
          <a:xfrm>
            <a:off x="5550942" y="4059060"/>
            <a:ext cx="61735" cy="617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90D06446-ED5B-4999-99E3-B44FA8633BF3}"/>
              </a:ext>
            </a:extLst>
          </p:cNvPr>
          <p:cNvSpPr txBox="1"/>
          <p:nvPr/>
        </p:nvSpPr>
        <p:spPr>
          <a:xfrm>
            <a:off x="1305710" y="4494378"/>
            <a:ext cx="15702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sz="1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2121C07B-A634-4098-929D-3D94A4541904}"/>
              </a:ext>
            </a:extLst>
          </p:cNvPr>
          <p:cNvSpPr txBox="1"/>
          <p:nvPr/>
        </p:nvSpPr>
        <p:spPr>
          <a:xfrm>
            <a:off x="9292823" y="2754410"/>
            <a:ext cx="26040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b="1" spc="7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64F77293-4062-4351-B832-7D8BD629A0A8}"/>
              </a:ext>
            </a:extLst>
          </p:cNvPr>
          <p:cNvSpPr txBox="1"/>
          <p:nvPr/>
        </p:nvSpPr>
        <p:spPr>
          <a:xfrm>
            <a:off x="6136005" y="2749556"/>
            <a:ext cx="144816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970D4D02-53D3-4B41-A3CE-7A2082298CA7}"/>
              </a:ext>
            </a:extLst>
          </p:cNvPr>
          <p:cNvSpPr txBox="1"/>
          <p:nvPr/>
        </p:nvSpPr>
        <p:spPr>
          <a:xfrm>
            <a:off x="9173707" y="4751850"/>
            <a:ext cx="140856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85A310A7-3404-4A97-AFB3-8CF1826D9BAC}"/>
              </a:ext>
            </a:extLst>
          </p:cNvPr>
          <p:cNvSpPr txBox="1"/>
          <p:nvPr/>
        </p:nvSpPr>
        <p:spPr>
          <a:xfrm>
            <a:off x="2566059" y="2709354"/>
            <a:ext cx="15373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i="1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FE9C84CD-7745-489A-AD73-5631898D1ED3}"/>
              </a:ext>
            </a:extLst>
          </p:cNvPr>
          <p:cNvSpPr txBox="1"/>
          <p:nvPr/>
        </p:nvSpPr>
        <p:spPr>
          <a:xfrm>
            <a:off x="5550851" y="5409867"/>
            <a:ext cx="15941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04516157-2ADA-4586-9D0E-16C82CE4C223}"/>
              </a:ext>
            </a:extLst>
          </p:cNvPr>
          <p:cNvSpPr/>
          <p:nvPr/>
        </p:nvSpPr>
        <p:spPr>
          <a:xfrm>
            <a:off x="5902503" y="4787862"/>
            <a:ext cx="1409038" cy="7519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51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投影片編號版面配置區 86">
            <a:extLst>
              <a:ext uri="{FF2B5EF4-FFF2-40B4-BE49-F238E27FC236}">
                <a16:creationId xmlns:a16="http://schemas.microsoft.com/office/drawing/2014/main" id="{6B702808-88F4-4B37-9320-A2049AC2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CD958EFF-4C56-44A5-A82E-19700899958F}"/>
              </a:ext>
            </a:extLst>
          </p:cNvPr>
          <p:cNvGrpSpPr/>
          <p:nvPr/>
        </p:nvGrpSpPr>
        <p:grpSpPr>
          <a:xfrm>
            <a:off x="1985962" y="2010730"/>
            <a:ext cx="8220075" cy="3467100"/>
            <a:chOff x="2133600" y="1997186"/>
            <a:chExt cx="8220075" cy="3467100"/>
          </a:xfrm>
        </p:grpSpPr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C5CBB15A-08F4-4409-8AAD-7EFD89165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7925" y="1997186"/>
              <a:ext cx="0" cy="3467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14E7ECC6-E32A-4E67-AC44-6F0F89BC0509}"/>
                </a:ext>
              </a:extLst>
            </p:cNvPr>
            <p:cNvCxnSpPr/>
            <p:nvPr/>
          </p:nvCxnSpPr>
          <p:spPr>
            <a:xfrm>
              <a:off x="2133600" y="4464161"/>
              <a:ext cx="82200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D7E77B3E-2F34-4719-B7C8-9CA6EC379034}"/>
                </a:ext>
              </a:extLst>
            </p:cNvPr>
            <p:cNvCxnSpPr/>
            <p:nvPr/>
          </p:nvCxnSpPr>
          <p:spPr>
            <a:xfrm flipV="1">
              <a:off x="2438400" y="2816336"/>
              <a:ext cx="5743575" cy="1647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A9477175-62F7-40C0-9080-76DC6E94D0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6075" y="2492486"/>
              <a:ext cx="0" cy="27527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A62EFB86-B283-4767-823B-C9302962477B}"/>
                </a:ext>
              </a:extLst>
            </p:cNvPr>
            <p:cNvSpPr txBox="1"/>
            <p:nvPr/>
          </p:nvSpPr>
          <p:spPr>
            <a:xfrm>
              <a:off x="6028424" y="2100413"/>
              <a:ext cx="1335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plane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EFAC2073-8BDA-40DD-BE6C-E1505A9DAF9B}"/>
                </a:ext>
              </a:extLst>
            </p:cNvPr>
            <p:cNvSpPr txBox="1"/>
            <p:nvPr/>
          </p:nvSpPr>
          <p:spPr>
            <a:xfrm>
              <a:off x="8347862" y="2447004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055E38DA-764F-4CD4-95B7-D69E8D210214}"/>
                </a:ext>
              </a:extLst>
            </p:cNvPr>
            <p:cNvCxnSpPr>
              <a:cxnSpLocks/>
            </p:cNvCxnSpPr>
            <p:nvPr/>
          </p:nvCxnSpPr>
          <p:spPr>
            <a:xfrm>
              <a:off x="8181883" y="2816336"/>
              <a:ext cx="0" cy="164782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0FBDA478-DCE4-40D9-9826-9626C788C204}"/>
                </a:ext>
              </a:extLst>
            </p:cNvPr>
            <p:cNvSpPr txBox="1"/>
            <p:nvPr/>
          </p:nvSpPr>
          <p:spPr>
            <a:xfrm>
              <a:off x="8199424" y="354607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61B658A3-22E2-47BE-9966-2C4123B130E8}"/>
                </a:ext>
              </a:extLst>
            </p:cNvPr>
            <p:cNvCxnSpPr/>
            <p:nvPr/>
          </p:nvCxnSpPr>
          <p:spPr>
            <a:xfrm>
              <a:off x="2457451" y="4993870"/>
              <a:ext cx="575149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0ABDA260-687B-4624-AA72-B2D34BDEE32E}"/>
                </a:ext>
              </a:extLst>
            </p:cNvPr>
            <p:cNvSpPr txBox="1"/>
            <p:nvPr/>
          </p:nvSpPr>
          <p:spPr>
            <a:xfrm>
              <a:off x="5319713" y="4988036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7922CB62-C4CD-4C29-BECC-F5584F96F373}"/>
                </a:ext>
              </a:extLst>
            </p:cNvPr>
            <p:cNvCxnSpPr>
              <a:cxnSpLocks/>
            </p:cNvCxnSpPr>
            <p:nvPr/>
          </p:nvCxnSpPr>
          <p:spPr>
            <a:xfrm>
              <a:off x="2457451" y="4574770"/>
              <a:ext cx="42386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85F4F7BB-868F-4766-A8D5-66F2308433B0}"/>
                </a:ext>
              </a:extLst>
            </p:cNvPr>
            <p:cNvSpPr txBox="1"/>
            <p:nvPr/>
          </p:nvSpPr>
          <p:spPr>
            <a:xfrm>
              <a:off x="4449164" y="4513928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D370D9BF-F776-4166-8488-C8129B7F0886}"/>
                </a:ext>
              </a:extLst>
            </p:cNvPr>
            <p:cNvCxnSpPr>
              <a:cxnSpLocks/>
            </p:cNvCxnSpPr>
            <p:nvPr/>
          </p:nvCxnSpPr>
          <p:spPr>
            <a:xfrm>
              <a:off x="6848475" y="3264011"/>
              <a:ext cx="0" cy="12001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bject 21">
              <a:extLst>
                <a:ext uri="{FF2B5EF4-FFF2-40B4-BE49-F238E27FC236}">
                  <a16:creationId xmlns:a16="http://schemas.microsoft.com/office/drawing/2014/main" id="{4F49A1DD-C19E-4B11-95EB-84ED27763131}"/>
                </a:ext>
              </a:extLst>
            </p:cNvPr>
            <p:cNvSpPr txBox="1"/>
            <p:nvPr/>
          </p:nvSpPr>
          <p:spPr>
            <a:xfrm>
              <a:off x="6933883" y="3516219"/>
              <a:ext cx="33591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3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fY</a:t>
              </a:r>
              <a:r>
                <a:rPr sz="1900" i="1" spc="-27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object 22">
              <a:extLst>
                <a:ext uri="{FF2B5EF4-FFF2-40B4-BE49-F238E27FC236}">
                  <a16:creationId xmlns:a16="http://schemas.microsoft.com/office/drawing/2014/main" id="{5775FB7D-5DEB-42BC-9247-E8C0B1DD8737}"/>
                </a:ext>
              </a:extLst>
            </p:cNvPr>
            <p:cNvSpPr/>
            <p:nvPr/>
          </p:nvSpPr>
          <p:spPr>
            <a:xfrm>
              <a:off x="6946593" y="3875446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>
                  <a:moveTo>
                    <a:pt x="0" y="0"/>
                  </a:moveTo>
                  <a:lnTo>
                    <a:pt x="337606" y="0"/>
                  </a:lnTo>
                </a:path>
              </a:pathLst>
            </a:custGeom>
            <a:ln w="9704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bject 23">
              <a:extLst>
                <a:ext uri="{FF2B5EF4-FFF2-40B4-BE49-F238E27FC236}">
                  <a16:creationId xmlns:a16="http://schemas.microsoft.com/office/drawing/2014/main" id="{961E056D-6C92-44CF-9E63-3B019CE2AC9E}"/>
                </a:ext>
              </a:extLst>
            </p:cNvPr>
            <p:cNvSpPr txBox="1"/>
            <p:nvPr/>
          </p:nvSpPr>
          <p:spPr>
            <a:xfrm>
              <a:off x="7011750" y="3847207"/>
              <a:ext cx="18986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23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54406E9C-3926-461F-ACCE-1365CF19EED5}"/>
              </a:ext>
            </a:extLst>
          </p:cNvPr>
          <p:cNvSpPr txBox="1"/>
          <p:nvPr/>
        </p:nvSpPr>
        <p:spPr>
          <a:xfrm>
            <a:off x="4168893" y="5606137"/>
            <a:ext cx="3486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zh-TW" sz="20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pl-PL" altLang="zh-TW" sz="2000" i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2000" i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l-PL" altLang="zh-TW" sz="2000" i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altLang="zh-TW" sz="20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pl-PL" altLang="zh-TW" sz="2000" i="1" spc="202" baseline="33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pl-PL" altLang="zh-TW" sz="2000" i="1" spc="202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pl-PL" altLang="zh-TW" sz="2000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pl-PL" altLang="zh-TW" sz="2000" i="1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l-PL" altLang="zh-TW" sz="2000" i="1" spc="-6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4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X/Z  f</a:t>
            </a:r>
            <a:r>
              <a:rPr lang="pl-PL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pl-PL" altLang="zh-TW" sz="2000" i="1" spc="-6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/Z</a:t>
            </a:r>
            <a:r>
              <a:rPr lang="pl-PL" altLang="zh-TW" sz="2000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pl-PL" altLang="zh-TW" sz="2000" i="1" spc="382" baseline="33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pl-PL" altLang="zh-TW" sz="2000" baseline="33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03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3318AF1F-DF68-46ED-BD0B-B76DF2DD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568" y="1366838"/>
            <a:ext cx="7262996" cy="4989512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B34E161C-638D-4027-98DB-0F04DBD3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2202F6F-BB4E-4858-972B-1F04E6FF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6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標題 1">
            <a:extLst>
              <a:ext uri="{FF2B5EF4-FFF2-40B4-BE49-F238E27FC236}">
                <a16:creationId xmlns:a16="http://schemas.microsoft.com/office/drawing/2014/main" id="{BD07A693-FD2E-48A6-A62E-42C7462B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38835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origin and image origin might be different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F83B54-9E94-420B-9EF5-C7453B83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5948680D-C955-44C7-A015-09D20AD894E3}"/>
              </a:ext>
            </a:extLst>
          </p:cNvPr>
          <p:cNvSpPr/>
          <p:nvPr/>
        </p:nvSpPr>
        <p:spPr>
          <a:xfrm>
            <a:off x="4144695" y="3804126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09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1EAF59B1-F2DA-4A90-B020-616277420A54}"/>
              </a:ext>
            </a:extLst>
          </p:cNvPr>
          <p:cNvSpPr/>
          <p:nvPr/>
        </p:nvSpPr>
        <p:spPr>
          <a:xfrm>
            <a:off x="6002425" y="374316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07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D540901-1017-485E-96EA-C856B3004997}"/>
              </a:ext>
            </a:extLst>
          </p:cNvPr>
          <p:cNvSpPr/>
          <p:nvPr/>
        </p:nvSpPr>
        <p:spPr>
          <a:xfrm>
            <a:off x="4055795" y="3753326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0E57334-7DD3-4E2E-96CA-2D009E73B088}"/>
              </a:ext>
            </a:extLst>
          </p:cNvPr>
          <p:cNvSpPr/>
          <p:nvPr/>
        </p:nvSpPr>
        <p:spPr>
          <a:xfrm>
            <a:off x="4106595" y="2595048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D95E44DE-A9A9-4480-A045-1A6AFB2FC8A5}"/>
              </a:ext>
            </a:extLst>
          </p:cNvPr>
          <p:cNvSpPr/>
          <p:nvPr/>
        </p:nvSpPr>
        <p:spPr>
          <a:xfrm>
            <a:off x="4045635" y="248582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164AC1C4-657F-45BD-9ED2-7A04BC6D548E}"/>
              </a:ext>
            </a:extLst>
          </p:cNvPr>
          <p:cNvSpPr/>
          <p:nvPr/>
        </p:nvSpPr>
        <p:spPr>
          <a:xfrm>
            <a:off x="4055795" y="3753326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887C9424-E8EE-4CCD-866C-4188FB02D189}"/>
              </a:ext>
            </a:extLst>
          </p:cNvPr>
          <p:cNvSpPr/>
          <p:nvPr/>
        </p:nvSpPr>
        <p:spPr>
          <a:xfrm>
            <a:off x="1909495" y="5366231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10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CEF9E71D-C327-4F31-9469-2BDBF7C1550F}"/>
              </a:ext>
            </a:extLst>
          </p:cNvPr>
          <p:cNvSpPr/>
          <p:nvPr/>
        </p:nvSpPr>
        <p:spPr>
          <a:xfrm>
            <a:off x="3767213" y="5305271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82528CA8-7750-439A-9496-92824F6A6C1C}"/>
              </a:ext>
            </a:extLst>
          </p:cNvPr>
          <p:cNvSpPr/>
          <p:nvPr/>
        </p:nvSpPr>
        <p:spPr>
          <a:xfrm>
            <a:off x="1820595" y="5315431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BD87CE5C-F362-4004-9944-BD9608C42415}"/>
              </a:ext>
            </a:extLst>
          </p:cNvPr>
          <p:cNvSpPr/>
          <p:nvPr/>
        </p:nvSpPr>
        <p:spPr>
          <a:xfrm>
            <a:off x="1871395" y="4157153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C89FC10-81DA-42AA-9A5F-8C77F88B6408}"/>
              </a:ext>
            </a:extLst>
          </p:cNvPr>
          <p:cNvSpPr/>
          <p:nvPr/>
        </p:nvSpPr>
        <p:spPr>
          <a:xfrm>
            <a:off x="1810435" y="404792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0AC18E0A-2045-4F86-8AC5-4D482C7C7BA0}"/>
              </a:ext>
            </a:extLst>
          </p:cNvPr>
          <p:cNvSpPr/>
          <p:nvPr/>
        </p:nvSpPr>
        <p:spPr>
          <a:xfrm>
            <a:off x="1820595" y="5315431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B600BCEF-3756-491C-B7A9-4FA452FC4FD5}"/>
              </a:ext>
            </a:extLst>
          </p:cNvPr>
          <p:cNvSpPr txBox="1"/>
          <p:nvPr/>
        </p:nvSpPr>
        <p:spPr>
          <a:xfrm>
            <a:off x="4093895" y="3810159"/>
            <a:ext cx="1952625" cy="55406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0" marR="5080" indent="-609600">
              <a:lnSpc>
                <a:spcPct val="101899"/>
              </a:lnSpc>
              <a:spcBef>
                <a:spcPts val="55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sz="18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CEFE4F36-7544-4793-8FE3-2CB7765D7EAF}"/>
              </a:ext>
            </a:extLst>
          </p:cNvPr>
          <p:cNvSpPr txBox="1"/>
          <p:nvPr/>
        </p:nvSpPr>
        <p:spPr>
          <a:xfrm>
            <a:off x="1884095" y="5486559"/>
            <a:ext cx="2600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coordinate</a:t>
            </a:r>
            <a:r>
              <a:rPr sz="18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9E510B6-E075-427F-A85E-9CABD7D11781}"/>
              </a:ext>
            </a:extLst>
          </p:cNvPr>
          <p:cNvSpPr/>
          <p:nvPr/>
        </p:nvSpPr>
        <p:spPr>
          <a:xfrm>
            <a:off x="2042605" y="3863244"/>
            <a:ext cx="1988185" cy="1351280"/>
          </a:xfrm>
          <a:custGeom>
            <a:avLst/>
            <a:gdLst/>
            <a:ahLst/>
            <a:cxnLst/>
            <a:rect l="l" t="t" r="r" b="b"/>
            <a:pathLst>
              <a:path w="1988185" h="1351279">
                <a:moveTo>
                  <a:pt x="1987675" y="0"/>
                </a:moveTo>
                <a:lnTo>
                  <a:pt x="5252" y="1347216"/>
                </a:lnTo>
                <a:lnTo>
                  <a:pt x="0" y="1350785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0D3C204-CDA7-4D57-9780-5145734AF9BE}"/>
              </a:ext>
            </a:extLst>
          </p:cNvPr>
          <p:cNvSpPr/>
          <p:nvPr/>
        </p:nvSpPr>
        <p:spPr>
          <a:xfrm>
            <a:off x="2000579" y="5168233"/>
            <a:ext cx="84455" cy="74930"/>
          </a:xfrm>
          <a:custGeom>
            <a:avLst/>
            <a:gdLst/>
            <a:ahLst/>
            <a:cxnLst/>
            <a:rect l="l" t="t" r="r" b="b"/>
            <a:pathLst>
              <a:path w="84454" h="74929">
                <a:moveTo>
                  <a:pt x="41617" y="0"/>
                </a:moveTo>
                <a:lnTo>
                  <a:pt x="0" y="74345"/>
                </a:lnTo>
                <a:lnTo>
                  <a:pt x="84442" y="63030"/>
                </a:lnTo>
                <a:lnTo>
                  <a:pt x="47269" y="42227"/>
                </a:lnTo>
                <a:lnTo>
                  <a:pt x="41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A5F959D9-D21F-472B-B741-3D41785BE428}"/>
              </a:ext>
            </a:extLst>
          </p:cNvPr>
          <p:cNvSpPr txBox="1"/>
          <p:nvPr/>
        </p:nvSpPr>
        <p:spPr>
          <a:xfrm>
            <a:off x="2877471" y="3817522"/>
            <a:ext cx="299085" cy="572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b="1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sz="35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E5696F3-A85D-4551-8BAE-174865A16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859" y="3024947"/>
            <a:ext cx="3567545" cy="1436438"/>
          </a:xfrm>
          <a:prstGeom prst="rect">
            <a:avLst/>
          </a:prstGeom>
        </p:spPr>
      </p:pic>
      <p:sp>
        <p:nvSpPr>
          <p:cNvPr id="27" name="object 5">
            <a:extLst>
              <a:ext uri="{FF2B5EF4-FFF2-40B4-BE49-F238E27FC236}">
                <a16:creationId xmlns:a16="http://schemas.microsoft.com/office/drawing/2014/main" id="{03D8FC34-7740-42C8-830F-4AB6A42EE3F4}"/>
              </a:ext>
            </a:extLst>
          </p:cNvPr>
          <p:cNvSpPr txBox="1"/>
          <p:nvPr/>
        </p:nvSpPr>
        <p:spPr>
          <a:xfrm>
            <a:off x="7270934" y="4515571"/>
            <a:ext cx="3373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Accounts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sz="20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12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358BA373-2AE4-403E-8CBE-D046078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0280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decomposed into two matrices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29A83DE-2C16-4980-85E6-20CD4048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B28DBEF-A4D5-4D94-B0B6-A174738F6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37"/>
          <a:stretch/>
        </p:blipFill>
        <p:spPr>
          <a:xfrm>
            <a:off x="3123150" y="2026449"/>
            <a:ext cx="5884740" cy="396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3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標題 1">
            <a:extLst>
              <a:ext uri="{FF2B5EF4-FFF2-40B4-BE49-F238E27FC236}">
                <a16:creationId xmlns:a16="http://schemas.microsoft.com/office/drawing/2014/main" id="{DEA7C55B-63E7-4118-B87E-7A12DDC6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投影片編號版面配置區 46">
            <a:extLst>
              <a:ext uri="{FF2B5EF4-FFF2-40B4-BE49-F238E27FC236}">
                <a16:creationId xmlns:a16="http://schemas.microsoft.com/office/drawing/2014/main" id="{EF534AD3-A0E4-4F75-A203-8627CA96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923C8E-3E89-46E6-86EC-A56C5570D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942" y="1543045"/>
            <a:ext cx="7756115" cy="49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78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C1C6E83A-DF4E-41F8-82F6-9F3D0D753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83" b="62997"/>
          <a:stretch/>
        </p:blipFill>
        <p:spPr>
          <a:xfrm>
            <a:off x="1392237" y="1574572"/>
            <a:ext cx="8872652" cy="1729001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A0BEF802-5B58-4392-A74C-1A1932ED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629F712-9BDD-4730-BCFE-CBEF1847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996359C-1D25-4215-A76F-B703BBC2F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1" t="42675" r="21179" b="14726"/>
          <a:stretch/>
        </p:blipFill>
        <p:spPr>
          <a:xfrm>
            <a:off x="3294975" y="3303573"/>
            <a:ext cx="5067175" cy="28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6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Intrinsics: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note on Focal Lengths</a:t>
            </a:r>
            <a:endParaRPr lang="zh-TW" altLang="en-US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D6DD91-F11C-4342-989F-FAC10E91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B8C23D2-2CAC-C74A-A2FD-C4B103A0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748" y="1946585"/>
            <a:ext cx="8994503" cy="33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FBF9CEC6-F8EB-AF47-A17F-C7323F43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49" y="53041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8135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2.1.6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Lens Distortions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Imaging models all assume that cameras obey a linear projection model where straight lines in the world result in straight lines in the image.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Many wide-angles lenses have noticeable radial distortion</a:t>
            </a:r>
            <a:endParaRPr lang="en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44AF648-5252-48A5-9196-210641C2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38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螢幕快照 2018-03-05 上午3.18.32.png" descr="螢幕快照 2018-03-05 上午3.18.32.png">
            <a:extLst>
              <a:ext uri="{FF2B5EF4-FFF2-40B4-BE49-F238E27FC236}">
                <a16:creationId xmlns:a16="http://schemas.microsoft.com/office/drawing/2014/main" id="{3A54F135-A958-4ECD-BB45-0E2157B5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67" y="3885425"/>
            <a:ext cx="6236715" cy="28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https://vignette.wikia.nocookie.net/mariokart/images/a/af/Barrel_%282%29.png/revision/latest?cb=20171025214906">
            <a:extLst>
              <a:ext uri="{FF2B5EF4-FFF2-40B4-BE49-F238E27FC236}">
                <a16:creationId xmlns:a16="http://schemas.microsoft.com/office/drawing/2014/main" id="{E130B125-08A5-4766-877A-26397A39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792175"/>
            <a:ext cx="860882" cy="1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「pincushion png」的圖片搜尋結果">
            <a:extLst>
              <a:ext uri="{FF2B5EF4-FFF2-40B4-BE49-F238E27FC236}">
                <a16:creationId xmlns:a16="http://schemas.microsoft.com/office/drawing/2014/main" id="{3A65AD6C-8795-4F06-BBD8-DDDA5922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97" y="4792175"/>
            <a:ext cx="974130" cy="1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32AD950-5A7B-43CC-B6D3-CCF41B436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341" y="51329"/>
            <a:ext cx="4045505" cy="13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Photometric Image Formation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2.2.1 Lighting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2.2.2 Reflectance and shading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2.2.3 Optics</a:t>
            </a:r>
            <a:endParaRPr lang="en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12EB983-CC75-49D0-BC2A-0D202137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39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2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0324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 and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2.1.1 Geometric Primitives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2.1.2 2D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2.1.3 3D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2.1.4 3D Rotations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2.1.5 3D to 2D Projections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2.1.6 Lens Distortions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DB048E-FBC2-43F7-BD72-6BB0BD76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10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827460CD-6060-43C0-9E22-837C141B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929" y="2630905"/>
            <a:ext cx="7632141" cy="409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Lighting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produce an image, the scene must be illuminated with one or more light sources.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C940FF-D994-4C11-80C0-FE2DF004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79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309829"/>
                <a:ext cx="10058400" cy="489094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Bidirectional Reflectance Distribution Function (BRDF)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BRDF describes how much of each wavelength arriving at an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incident direction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is emitted in a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reflected direction</a:t>
                </a:r>
                <a:r>
                  <a:rPr lang="en-US" altLang="zh-TW" dirty="0">
                    <a:solidFill>
                      <a:srgbClr val="2F6FB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The angles of the incident and reflected directions relative to the surface frames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309829"/>
                <a:ext cx="10058400" cy="4890946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701FF3-78BE-4DCA-8A52-7E614E7C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螢幕快照 2018-03-05 下午1.57.46.png" descr="螢幕快照 2018-03-05 下午1.57.46.png">
            <a:extLst>
              <a:ext uri="{FF2B5EF4-FFF2-40B4-BE49-F238E27FC236}">
                <a16:creationId xmlns:a16="http://schemas.microsoft.com/office/drawing/2014/main" id="{6695EB6D-FF21-48D7-AEBC-194F724F3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168" y="3919941"/>
            <a:ext cx="5562691" cy="26808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4229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310751"/>
                <a:ext cx="10058400" cy="474774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 Reflection and Specular Reflection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 Reflection: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The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component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scatters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light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uniformly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in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all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directions.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Specular Reflection: Incident light rays are reflected in a direction that is rotated by 180</a:t>
                </a:r>
                <a:r>
                  <a:rPr lang="zh-TW" altLang="en-US" baseline="31999" dirty="0">
                    <a:latin typeface="Times" panose="02020603050405020304" pitchFamily="18" charset="0"/>
                    <a:cs typeface="Times" panose="02020603050405020304" pitchFamily="18" charset="0"/>
                  </a:rPr>
                  <a:t>◦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around the surface normal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310751"/>
                <a:ext cx="10058400" cy="4747744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B10C29-DEB5-4940-BD45-4E3FEA02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3904958-9449-4D20-ABAE-CAE64F78563E}"/>
              </a:ext>
            </a:extLst>
          </p:cNvPr>
          <p:cNvGrpSpPr/>
          <p:nvPr/>
        </p:nvGrpSpPr>
        <p:grpSpPr>
          <a:xfrm>
            <a:off x="2924386" y="4213026"/>
            <a:ext cx="6015069" cy="2515989"/>
            <a:chOff x="2928907" y="3757110"/>
            <a:chExt cx="6015069" cy="2515989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AC581C58-6CF7-4AB7-8741-F4CC5C6B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2314" b="19511"/>
            <a:stretch>
              <a:fillRect/>
            </a:stretch>
          </p:blipFill>
          <p:spPr>
            <a:xfrm>
              <a:off x="2971316" y="3757110"/>
              <a:ext cx="2507304" cy="17978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影像" descr="影像">
              <a:extLst>
                <a:ext uri="{FF2B5EF4-FFF2-40B4-BE49-F238E27FC236}">
                  <a16:creationId xmlns:a16="http://schemas.microsoft.com/office/drawing/2014/main" id="{5F10E3E5-5D1C-4379-AF87-2412EAE30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2190" r="123" b="19941"/>
            <a:stretch>
              <a:fillRect/>
            </a:stretch>
          </p:blipFill>
          <p:spPr>
            <a:xfrm>
              <a:off x="6436672" y="3757110"/>
              <a:ext cx="2507304" cy="17882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Diffuse Reflection…">
              <a:extLst>
                <a:ext uri="{FF2B5EF4-FFF2-40B4-BE49-F238E27FC236}">
                  <a16:creationId xmlns:a16="http://schemas.microsoft.com/office/drawing/2014/main" id="{A84A87BB-90DC-4E2A-8D3C-2563E931991C}"/>
                </a:ext>
              </a:extLst>
            </p:cNvPr>
            <p:cNvSpPr txBox="1"/>
            <p:nvPr/>
          </p:nvSpPr>
          <p:spPr>
            <a:xfrm>
              <a:off x="6614198" y="5554954"/>
              <a:ext cx="2152252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2400" b="1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Diffuse Reflection</a:t>
              </a:r>
            </a:p>
            <a:p>
              <a:pPr algn="ctr">
                <a:defRPr sz="2400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(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R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ough 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urfaces)</a:t>
              </a:r>
            </a:p>
          </p:txBody>
        </p:sp>
        <p:sp>
          <p:nvSpPr>
            <p:cNvPr id="10" name="Specular Reflection…">
              <a:extLst>
                <a:ext uri="{FF2B5EF4-FFF2-40B4-BE49-F238E27FC236}">
                  <a16:creationId xmlns:a16="http://schemas.microsoft.com/office/drawing/2014/main" id="{40A4C568-AFCA-4309-8370-305BEE927843}"/>
                </a:ext>
              </a:extLst>
            </p:cNvPr>
            <p:cNvSpPr txBox="1"/>
            <p:nvPr/>
          </p:nvSpPr>
          <p:spPr>
            <a:xfrm>
              <a:off x="2928907" y="5541361"/>
              <a:ext cx="2507304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2400" b="1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Specular Reflection</a:t>
              </a:r>
            </a:p>
            <a:p>
              <a:pPr algn="ctr">
                <a:defRPr sz="2400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(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mooth 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urfaces)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649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0280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Phong combined the diffuse and specular components of reflection with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ambient illumination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45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02808"/>
            <a:ext cx="10058400" cy="446934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Objects are generally illuminated not only by point light sources but also by a diffuse illumination corresponding to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inter-reflection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(e.g., the walls in a room) or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distant sources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such as the blue sky.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影像" descr="影像">
            <a:extLst>
              <a:ext uri="{FF2B5EF4-FFF2-40B4-BE49-F238E27FC236}">
                <a16:creationId xmlns:a16="http://schemas.microsoft.com/office/drawing/2014/main" id="{F1448CB2-C9D2-41A9-9FEB-974A107A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63" y="3671888"/>
            <a:ext cx="8748874" cy="2434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763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2.2.3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Optics</a:t>
            </a:r>
            <a:endParaRPr lang="zh-TW" altLang="en-US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05160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light from a scene reaches the camera; it must pass through the lens before reaching the sensor.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The thin lens composed of a single piece of glass with very low, equal curvature on both sides.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69FF0B9-6909-4345-967D-CBB7479A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82311C-F75B-44BF-842F-E278B7E5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70" y="3933733"/>
            <a:ext cx="7744159" cy="26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13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2.2.3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Optics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086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Vignetting</a:t>
            </a: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tendency for the brightness of the image to fall off towards the edge of the image.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C17162-159F-487B-A356-655CAB5D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B7F909F5-0973-41D5-B6CC-3F5ACD19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10" r="50000" b="22310"/>
          <a:stretch/>
        </p:blipFill>
        <p:spPr>
          <a:xfrm>
            <a:off x="1435349" y="3236015"/>
            <a:ext cx="4660651" cy="3108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EFAE81F7-B8EC-4507-879A-0177A0CA3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2310" b="22310"/>
          <a:stretch/>
        </p:blipFill>
        <p:spPr>
          <a:xfrm>
            <a:off x="6464549" y="3236014"/>
            <a:ext cx="4660651" cy="31087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4824843B-5F50-4567-AB8F-2F30AE612A1F}"/>
              </a:ext>
            </a:extLst>
          </p:cNvPr>
          <p:cNvGrpSpPr/>
          <p:nvPr/>
        </p:nvGrpSpPr>
        <p:grpSpPr>
          <a:xfrm>
            <a:off x="1206749" y="3056556"/>
            <a:ext cx="5117851" cy="3525445"/>
            <a:chOff x="1206749" y="3056556"/>
            <a:chExt cx="5117851" cy="3525445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4FBC2428-A3A4-44A3-B446-FC4232656B16}"/>
                </a:ext>
              </a:extLst>
            </p:cNvPr>
            <p:cNvSpPr/>
            <p:nvPr/>
          </p:nvSpPr>
          <p:spPr>
            <a:xfrm>
              <a:off x="1206749" y="3056556"/>
              <a:ext cx="744888" cy="7448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5EA1EC8E-A313-412E-9E97-E676ED7387E0}"/>
                </a:ext>
              </a:extLst>
            </p:cNvPr>
            <p:cNvSpPr/>
            <p:nvPr/>
          </p:nvSpPr>
          <p:spPr>
            <a:xfrm>
              <a:off x="1206749" y="5837113"/>
              <a:ext cx="744888" cy="7448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62D167B4-A5C8-43A3-BBC5-081BBBE96456}"/>
                </a:ext>
              </a:extLst>
            </p:cNvPr>
            <p:cNvSpPr/>
            <p:nvPr/>
          </p:nvSpPr>
          <p:spPr>
            <a:xfrm>
              <a:off x="5579712" y="3056556"/>
              <a:ext cx="744888" cy="7448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22814297-E067-47B5-BEEF-E9674452CA87}"/>
                </a:ext>
              </a:extLst>
            </p:cNvPr>
            <p:cNvSpPr/>
            <p:nvPr/>
          </p:nvSpPr>
          <p:spPr>
            <a:xfrm>
              <a:off x="5579712" y="5837113"/>
              <a:ext cx="744888" cy="7448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69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2.3.2 Color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2.3.3 Compression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704B545-11C5-493F-AC06-793D3F73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6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C5C859-200C-4B54-8A50-4FD89E952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25078"/>
            <a:ext cx="9007804" cy="553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772331-791C-4F2C-A968-D2AD8872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AB62805-2442-4994-AB3F-722291694ECA}"/>
              </a:ext>
            </a:extLst>
          </p:cNvPr>
          <p:cNvSpPr txBox="1"/>
          <p:nvPr/>
        </p:nvSpPr>
        <p:spPr>
          <a:xfrm>
            <a:off x="7601146" y="18413"/>
            <a:ext cx="4762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CCD: Charge-Coupled Device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CMOS: Complementary Metal-Oxide-Semiconductor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A/D: Analog-to-Digital Converter 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DSP: Digital Signal Processor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JPEG: Joint Photographic Experts Group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ISO: International Standards Organization</a:t>
            </a:r>
            <a:endParaRPr lang="zh-TW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13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CCD (Charge-Coupled Device)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Photons are accumulated in each active well during the exposure time.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 a transfer phase, the charges are transferred from well to well in a kind of “bucket brigade” until they are deposited at the sense amplifiers.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0F7B71-C8E0-43B0-90D6-6D2526BC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CCD_charge_transfer_animation.gif" descr="CCD_charge_transfer_animation.gif">
            <a:extLst>
              <a:ext uri="{FF2B5EF4-FFF2-40B4-BE49-F238E27FC236}">
                <a16:creationId xmlns:a16="http://schemas.microsoft.com/office/drawing/2014/main" id="{03675F71-05E7-48FF-ADDA-DF65B70386D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38" y="4230026"/>
            <a:ext cx="3286124" cy="1779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A9F930B-A23D-4C35-AFC9-BD4EBCE26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10" t="77429" b="4828"/>
          <a:stretch/>
        </p:blipFill>
        <p:spPr>
          <a:xfrm>
            <a:off x="7221538" y="5918067"/>
            <a:ext cx="3286124" cy="5016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F417B83-84DF-432F-8F1D-6F85BABF9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677"/>
          <a:stretch/>
        </p:blipFill>
        <p:spPr>
          <a:xfrm>
            <a:off x="7516508" y="3663685"/>
            <a:ext cx="2188184" cy="23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Simplest geometric objects used to describe 2D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3D shapes.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Points, Lines, and Planes.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9B6708-4F7E-45C5-A221-2E5969D7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DC0BE041-973E-4C7F-8979-346CA351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3" b="17778"/>
          <a:stretch>
            <a:fillRect/>
          </a:stretch>
        </p:blipFill>
        <p:spPr>
          <a:xfrm>
            <a:off x="2770184" y="3429000"/>
            <a:ext cx="6651631" cy="2177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8052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FC188A3-F2E2-4E5F-A93D-AA42E9E60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2" b="21224"/>
          <a:stretch/>
        </p:blipFill>
        <p:spPr>
          <a:xfrm>
            <a:off x="3700463" y="3957569"/>
            <a:ext cx="2395536" cy="22273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CMOS (Complementary Metal-Oxide-Semiconductor)</a:t>
            </a:r>
          </a:p>
          <a:p>
            <a:pPr lvl="1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photons hitting the sensor directly affect the conductivity of a </a:t>
            </a:r>
            <a:r>
              <a:rPr lang="en-US" altLang="zh-TW" u="sng" dirty="0">
                <a:latin typeface="Times" panose="02020603050405020304" pitchFamily="18" charset="0"/>
                <a:cs typeface="Times" panose="02020603050405020304" pitchFamily="18" charset="0"/>
              </a:rPr>
              <a:t>photodetector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which can be selectively gated to control exposure duration, and locally amplified before being read out using a multiplexing scheme.</a:t>
            </a:r>
          </a:p>
          <a:p>
            <a:pPr marL="201168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D9837A-F7A3-484C-A7A0-19F62F3C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7FF78E-4842-43ED-8475-177107E77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0" t="77429" b="4828"/>
          <a:stretch/>
        </p:blipFill>
        <p:spPr>
          <a:xfrm>
            <a:off x="6510338" y="5071234"/>
            <a:ext cx="3286124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7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399902C-780E-4DB6-851F-92C03B9D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4191CE9-6E5C-44D0-A0B1-47A1812477D6}"/>
              </a:ext>
            </a:extLst>
          </p:cNvPr>
          <p:cNvSpPr txBox="1">
            <a:spLocks/>
          </p:cNvSpPr>
          <p:nvPr/>
        </p:nvSpPr>
        <p:spPr>
          <a:xfrm>
            <a:off x="1066799" y="1354839"/>
            <a:ext cx="10515599" cy="6326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Shutter speed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The shutter speed (exposure time) directly controls the amount of light reaching the sensor and determines if images are under- or over-exposed.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Sampling pitch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The sampling pitch is the physical spacing between adjacent sensor cells on the imaging chip.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 Fill factor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The fill factor is the active sensing area size as a fraction of the theoretically available sensing area (the product of the horizontal and vertical sampling pitches).</a:t>
            </a:r>
          </a:p>
        </p:txBody>
      </p:sp>
    </p:spTree>
    <p:extLst>
      <p:ext uri="{BB962C8B-B14F-4D97-AF65-F5344CB8AC3E}">
        <p14:creationId xmlns:p14="http://schemas.microsoft.com/office/powerpoint/2010/main" val="2764008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961B9D3-B009-4460-A9FE-6570734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EEBBB43-B833-436E-8A98-7C51BFB1ED3C}"/>
              </a:ext>
            </a:extLst>
          </p:cNvPr>
          <p:cNvSpPr txBox="1">
            <a:spLocks/>
          </p:cNvSpPr>
          <p:nvPr/>
        </p:nvSpPr>
        <p:spPr>
          <a:xfrm>
            <a:off x="1066799" y="1245657"/>
            <a:ext cx="10515599" cy="571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Chip size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Video and point-and-shoot cameras have traditionally used small chip areas(1/4-inch to 1/2-inch sensors).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zh-TW" alt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Analog gain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Before analog-to-digital conversion, the sensed signal is usually boosted by a sense amplifier.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 Sensor noise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Throughout the whole sensing process, noise is added from various sources, which may include fixed pattern noise, dark current noise, shot noise, amplifier noise and quantization noise.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endParaRPr lang="en-US" altLang="zh-TW" sz="2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78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74232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ADC</a:t>
            </a:r>
            <a:r>
              <a:rPr lang="zh-TW" alt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resolution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Resolution: how many bits it yields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Noise level: how many of these bits are useful in practice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b="1" dirty="0">
                <a:latin typeface="Times" panose="02020603050405020304" pitchFamily="18" charset="0"/>
                <a:cs typeface="Times" panose="02020603050405020304" pitchFamily="18" charset="0"/>
              </a:rPr>
              <a:t>Digital post-processing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enhance the image before compressing and storing the pixel values.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0644F66-6CD5-459E-9DDF-EB5FCFC3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EA75E13-1019-4AF5-AABB-8044FC654D47}"/>
              </a:ext>
            </a:extLst>
          </p:cNvPr>
          <p:cNvSpPr txBox="1"/>
          <p:nvPr/>
        </p:nvSpPr>
        <p:spPr>
          <a:xfrm>
            <a:off x="9003054" y="136525"/>
            <a:ext cx="318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ADC:</a:t>
            </a:r>
            <a:r>
              <a:rPr lang="zh-TW" altLang="en-US" sz="1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Analog-to-Digital Converter</a:t>
            </a:r>
            <a:endParaRPr lang="zh-TW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093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Sampling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DF0E21-3218-4B26-B61F-FA5E5DFD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6A076903-7155-4300-B73E-40B2FE2C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63" y="1934157"/>
            <a:ext cx="5658274" cy="48917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417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C2E0826-2115-4289-9D57-CB6B168B4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 descr="Aliasing - LabVIEW 2018帮助- National Instruments">
            <a:extLst>
              <a:ext uri="{FF2B5EF4-FFF2-40B4-BE49-F238E27FC236}">
                <a16:creationId xmlns:a16="http://schemas.microsoft.com/office/drawing/2014/main" id="{D8C2E389-B14A-45CE-8060-11E0B82C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63" y="1845733"/>
            <a:ext cx="7821347" cy="44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0978F15B-20FC-40E2-A438-1D9F75EE2C6B}"/>
              </a:ext>
            </a:extLst>
          </p:cNvPr>
          <p:cNvSpPr txBox="1">
            <a:spLocks/>
          </p:cNvSpPr>
          <p:nvPr/>
        </p:nvSpPr>
        <p:spPr>
          <a:xfrm>
            <a:off x="1066800" y="1690688"/>
            <a:ext cx="10058400" cy="4469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Aliasing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613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2832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Nyquist Frequency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minimum sampling rate required to reconstruct a signal from its samples must be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at least twice the highest frequency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The inverse of the minimum sampling frequency is known as the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Nyquist rate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C6A4C94-4F5E-490A-96FF-75592C77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/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≥</m:t>
                      </m:r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/>
              <p:nvPr/>
            </p:nvSpPr>
            <p:spPr>
              <a:xfrm>
                <a:off x="5273146" y="4769939"/>
                <a:ext cx="16457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146" y="4769939"/>
                <a:ext cx="164570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503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72DCA5-CCD9-442E-8CE7-E8B54FF0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33F82-D27A-41F9-9E1C-A7BB1CE2F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98ABB0-62F6-4842-A3CB-3EA207E0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  <p:pic>
        <p:nvPicPr>
          <p:cNvPr id="2050" name="Picture 2" descr="measurement - What happens at sampling rates lower or higher that the  Nyquist rate? - Psychology &amp;amp; Neuroscience Stack Exchange">
            <a:extLst>
              <a:ext uri="{FF2B5EF4-FFF2-40B4-BE49-F238E27FC236}">
                <a16:creationId xmlns:a16="http://schemas.microsoft.com/office/drawing/2014/main" id="{1F39FD5F-964A-451F-A433-0C5B689F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73" y="647009"/>
            <a:ext cx="7442654" cy="58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0038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6" name="群組">
            <a:extLst>
              <a:ext uri="{FF2B5EF4-FFF2-40B4-BE49-F238E27FC236}">
                <a16:creationId xmlns:a16="http://schemas.microsoft.com/office/drawing/2014/main" id="{A1992BDA-33D5-4711-BCF8-1B0EB4C1C9A4}"/>
              </a:ext>
            </a:extLst>
          </p:cNvPr>
          <p:cNvGrpSpPr/>
          <p:nvPr/>
        </p:nvGrpSpPr>
        <p:grpSpPr>
          <a:xfrm>
            <a:off x="1062078" y="1499345"/>
            <a:ext cx="9764371" cy="4385778"/>
            <a:chOff x="-213908" y="0"/>
            <a:chExt cx="12383393" cy="5594477"/>
          </a:xfrm>
        </p:grpSpPr>
        <p:sp>
          <p:nvSpPr>
            <p:cNvPr id="11" name="Additive Colors:…">
              <a:extLst>
                <a:ext uri="{FF2B5EF4-FFF2-40B4-BE49-F238E27FC236}">
                  <a16:creationId xmlns:a16="http://schemas.microsoft.com/office/drawing/2014/main" id="{D7E9F9D0-7E18-4745-A148-F6DA2BEA2910}"/>
                </a:ext>
              </a:extLst>
            </p:cNvPr>
            <p:cNvSpPr/>
            <p:nvPr/>
          </p:nvSpPr>
          <p:spPr>
            <a:xfrm>
              <a:off x="-213908" y="218775"/>
              <a:ext cx="3035677" cy="3335096"/>
            </a:xfrm>
            <a:prstGeom prst="rect">
              <a:avLst/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>
                <a:spcBef>
                  <a:spcPts val="1200"/>
                </a:spcBef>
                <a:defRPr sz="2500">
                  <a:solidFill>
                    <a:srgbClr val="FFFFFF"/>
                  </a:solidFill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Additive Colors: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Yellow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Magenta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0433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</a:t>
              </a:r>
              <a:r>
                <a:rPr lang="en-US"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Cyan</a:t>
              </a:r>
              <a:endParaRPr sz="2000" dirty="0">
                <a:solidFill>
                  <a:srgbClr val="75FBFD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White</a:t>
              </a:r>
            </a:p>
          </p:txBody>
        </p:sp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941B1FDA-4EA2-47D9-A699-1F3DD5F479FB}"/>
                </a:ext>
              </a:extLst>
            </p:cNvPr>
            <p:cNvGrpSpPr/>
            <p:nvPr/>
          </p:nvGrpSpPr>
          <p:grpSpPr>
            <a:xfrm>
              <a:off x="2752512" y="0"/>
              <a:ext cx="9088898" cy="3664079"/>
              <a:chOff x="2619301" y="0"/>
              <a:chExt cx="9088896" cy="3664077"/>
            </a:xfrm>
          </p:grpSpPr>
          <p:pic>
            <p:nvPicPr>
              <p:cNvPr id="16" name="螢幕快照 2018-03-04 上午2.51.39.png" descr="螢幕快照 2018-03-04 上午2.51.39.png">
                <a:extLst>
                  <a:ext uri="{FF2B5EF4-FFF2-40B4-BE49-F238E27FC236}">
                    <a16:creationId xmlns:a16="http://schemas.microsoft.com/office/drawing/2014/main" id="{FB91EE61-2384-4AB8-BBD1-F068B0FE61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371" b="35730"/>
              <a:stretch/>
            </p:blipFill>
            <p:spPr>
              <a:xfrm>
                <a:off x="2619301" y="0"/>
                <a:ext cx="9088896" cy="3664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R">
                <a:extLst>
                  <a:ext uri="{FF2B5EF4-FFF2-40B4-BE49-F238E27FC236}">
                    <a16:creationId xmlns:a16="http://schemas.microsoft.com/office/drawing/2014/main" id="{246BDEC6-1F1F-4027-BACB-F05B24280590}"/>
                  </a:ext>
                </a:extLst>
              </p:cNvPr>
              <p:cNvSpPr txBox="1"/>
              <p:nvPr/>
            </p:nvSpPr>
            <p:spPr>
              <a:xfrm>
                <a:off x="3885562" y="684720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</a:p>
            </p:txBody>
          </p:sp>
          <p:sp>
            <p:nvSpPr>
              <p:cNvPr id="18" name="G">
                <a:extLst>
                  <a:ext uri="{FF2B5EF4-FFF2-40B4-BE49-F238E27FC236}">
                    <a16:creationId xmlns:a16="http://schemas.microsoft.com/office/drawing/2014/main" id="{C4E40B3C-22C4-4624-AA73-11026ECBE815}"/>
                  </a:ext>
                </a:extLst>
              </p:cNvPr>
              <p:cNvSpPr txBox="1"/>
              <p:nvPr/>
            </p:nvSpPr>
            <p:spPr>
              <a:xfrm>
                <a:off x="3045628" y="2188475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G</a:t>
                </a:r>
              </a:p>
            </p:txBody>
          </p:sp>
          <p:sp>
            <p:nvSpPr>
              <p:cNvPr id="19" name="B">
                <a:extLst>
                  <a:ext uri="{FF2B5EF4-FFF2-40B4-BE49-F238E27FC236}">
                    <a16:creationId xmlns:a16="http://schemas.microsoft.com/office/drawing/2014/main" id="{C1FE5D3F-8B03-473B-B3BA-5AC8197533DF}"/>
                  </a:ext>
                </a:extLst>
              </p:cNvPr>
              <p:cNvSpPr txBox="1"/>
              <p:nvPr/>
            </p:nvSpPr>
            <p:spPr>
              <a:xfrm>
                <a:off x="4657761" y="2188475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</a:p>
            </p:txBody>
          </p:sp>
          <p:sp>
            <p:nvSpPr>
              <p:cNvPr id="20" name="C">
                <a:extLst>
                  <a:ext uri="{FF2B5EF4-FFF2-40B4-BE49-F238E27FC236}">
                    <a16:creationId xmlns:a16="http://schemas.microsoft.com/office/drawing/2014/main" id="{9329579A-F563-4A89-A59E-8F8B03296201}"/>
                  </a:ext>
                </a:extLst>
              </p:cNvPr>
              <p:cNvSpPr txBox="1"/>
              <p:nvPr/>
            </p:nvSpPr>
            <p:spPr>
              <a:xfrm>
                <a:off x="7556891" y="684720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</a:p>
            </p:txBody>
          </p:sp>
          <p:sp>
            <p:nvSpPr>
              <p:cNvPr id="21" name="M">
                <a:extLst>
                  <a:ext uri="{FF2B5EF4-FFF2-40B4-BE49-F238E27FC236}">
                    <a16:creationId xmlns:a16="http://schemas.microsoft.com/office/drawing/2014/main" id="{81943B80-4E32-414C-AAD0-FC8655960822}"/>
                  </a:ext>
                </a:extLst>
              </p:cNvPr>
              <p:cNvSpPr txBox="1"/>
              <p:nvPr/>
            </p:nvSpPr>
            <p:spPr>
              <a:xfrm>
                <a:off x="6647571" y="2188475"/>
                <a:ext cx="390330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M</a:t>
                </a:r>
              </a:p>
            </p:txBody>
          </p:sp>
          <p:sp>
            <p:nvSpPr>
              <p:cNvPr id="22" name="Y">
                <a:extLst>
                  <a:ext uri="{FF2B5EF4-FFF2-40B4-BE49-F238E27FC236}">
                    <a16:creationId xmlns:a16="http://schemas.microsoft.com/office/drawing/2014/main" id="{98C51ACE-A6A9-4226-8F96-34678A13AE13}"/>
                  </a:ext>
                </a:extLst>
              </p:cNvPr>
              <p:cNvSpPr txBox="1"/>
              <p:nvPr/>
            </p:nvSpPr>
            <p:spPr>
              <a:xfrm>
                <a:off x="8383279" y="2188475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Y</a:t>
                </a:r>
              </a:p>
            </p:txBody>
          </p:sp>
          <p:sp>
            <p:nvSpPr>
              <p:cNvPr id="23" name="K">
                <a:extLst>
                  <a:ext uri="{FF2B5EF4-FFF2-40B4-BE49-F238E27FC236}">
                    <a16:creationId xmlns:a16="http://schemas.microsoft.com/office/drawing/2014/main" id="{343D07A0-B910-4E21-BAC5-63CC67BE0EB0}"/>
                  </a:ext>
                </a:extLst>
              </p:cNvPr>
              <p:cNvSpPr txBox="1"/>
              <p:nvPr/>
            </p:nvSpPr>
            <p:spPr>
              <a:xfrm>
                <a:off x="7549843" y="1690287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2" name="Subtractive Colors:…">
              <a:extLst>
                <a:ext uri="{FF2B5EF4-FFF2-40B4-BE49-F238E27FC236}">
                  <a16:creationId xmlns:a16="http://schemas.microsoft.com/office/drawing/2014/main" id="{61CCDF98-00FD-45D9-9D35-CA3E79C6BDAE}"/>
                </a:ext>
              </a:extLst>
            </p:cNvPr>
            <p:cNvSpPr txBox="1"/>
            <p:nvPr/>
          </p:nvSpPr>
          <p:spPr>
            <a:xfrm>
              <a:off x="9236568" y="634972"/>
              <a:ext cx="2932917" cy="2486456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 algn="l">
                <a:spcBef>
                  <a:spcPts val="12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Subtractive Colors: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1700F5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Blue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lang="zh-TW" altLang="en-US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Green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EA3423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Red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+ </a:t>
              </a:r>
              <a:r>
                <a:rPr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+ </a:t>
              </a:r>
              <a:r>
                <a:rPr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= </a:t>
              </a:r>
              <a:r>
                <a:rPr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blac</a:t>
              </a:r>
              <a:r>
                <a:rPr lang="en-US"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k</a:t>
              </a:r>
              <a:r>
                <a:rPr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</a:p>
          </p:txBody>
        </p:sp>
        <p:pic>
          <p:nvPicPr>
            <p:cNvPr id="13" name="螢幕快照 2018-03-04 上午2.51.39.png" descr="螢幕快照 2018-03-04 上午2.51.39.png">
              <a:extLst>
                <a:ext uri="{FF2B5EF4-FFF2-40B4-BE49-F238E27FC236}">
                  <a16:creationId xmlns:a16="http://schemas.microsoft.com/office/drawing/2014/main" id="{03DCDFF5-4581-467B-96ED-C12F04F2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5752" b="978"/>
            <a:stretch>
              <a:fillRect/>
            </a:stretch>
          </p:blipFill>
          <p:spPr>
            <a:xfrm>
              <a:off x="133204" y="4267894"/>
              <a:ext cx="11708198" cy="132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(a) Additive colors: RGB">
              <a:extLst>
                <a:ext uri="{FF2B5EF4-FFF2-40B4-BE49-F238E27FC236}">
                  <a16:creationId xmlns:a16="http://schemas.microsoft.com/office/drawing/2014/main" id="{03A77C65-F63C-46B9-8038-1E64AE3AB951}"/>
                </a:ext>
              </a:extLst>
            </p:cNvPr>
            <p:cNvSpPr txBox="1"/>
            <p:nvPr/>
          </p:nvSpPr>
          <p:spPr>
            <a:xfrm>
              <a:off x="1371057" y="3613552"/>
              <a:ext cx="3082055" cy="48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>
                  <a:latin typeface="Times" panose="02020603050405020304" pitchFamily="18" charset="0"/>
                  <a:cs typeface="Times" panose="02020603050405020304" pitchFamily="18" charset="0"/>
                </a:rPr>
                <a:t>(a) Additive colors: RGB</a:t>
              </a:r>
            </a:p>
          </p:txBody>
        </p:sp>
        <p:sp>
          <p:nvSpPr>
            <p:cNvPr id="15" name="(a) Subtractive colors: CMYK">
              <a:extLst>
                <a:ext uri="{FF2B5EF4-FFF2-40B4-BE49-F238E27FC236}">
                  <a16:creationId xmlns:a16="http://schemas.microsoft.com/office/drawing/2014/main" id="{B084BC31-114C-4E92-AC4B-83747F00950C}"/>
                </a:ext>
              </a:extLst>
            </p:cNvPr>
            <p:cNvSpPr txBox="1"/>
            <p:nvPr/>
          </p:nvSpPr>
          <p:spPr>
            <a:xfrm>
              <a:off x="7382596" y="3613552"/>
              <a:ext cx="3683730" cy="48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(a) Subtractive colors: CMYK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616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 Additive Colors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73F811DF-B526-443A-9E4B-635D82D2E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09700"/>
            <a:ext cx="441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098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Start with Black – absence of any colors. The more colors added, the brighter it gets.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formation by the addition of Red, Green, and Blue, the three primary colors</a:t>
            </a:r>
          </a:p>
          <a:p>
            <a:pPr marL="341313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Examples of additive color usage:-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Human eye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Lighting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monitors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video cameras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0CFE536F-8F8F-4FD9-9932-FAC1DBBC7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980" y="5067300"/>
            <a:ext cx="14850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Additive color wheel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814AE98A-B013-4476-82FA-995AC11E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35" y="140970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85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2.1.1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Geometric Primitives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 2D points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(pixel coordinates in an image)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zh-TW" sz="20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Homogeneous coordinates</a:t>
                </a: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A system of coordinates used in projective geometry.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: 2D projective space,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(</a:t>
                </a:r>
                <a:r>
                  <a:rPr lang="en-US" altLang="zh-TW" sz="1800" i="1" dirty="0" err="1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wx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 err="1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wy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) = (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x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y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1) in homogeneous coordinate.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Augmented vector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sz="1800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F4456F-035E-4C28-A672-E3E6EB3F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33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 Subtractive Colors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788CDA2C-F1B8-4681-9525-FBBE7BB02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403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098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Starts with a white background (usually paper).</a:t>
            </a:r>
          </a:p>
          <a:p>
            <a:pPr marL="342900" eaLnBrk="1" hangingPunct="1"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Use Cyan, Magenta, and/or Yellow dyes to subtract from light reflected by paper, to produce all colors.</a:t>
            </a:r>
          </a:p>
          <a:p>
            <a:pPr marL="341313" eaLnBrk="1" hangingPunct="1"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Examples of Subtractive color use:-</a:t>
            </a:r>
          </a:p>
          <a:p>
            <a:pPr lvl="1" eaLnBrk="1" hangingPunct="1">
              <a:spcBef>
                <a:spcPts val="45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printers</a:t>
            </a:r>
          </a:p>
          <a:p>
            <a:pPr lvl="1" eaLnBrk="1" hangingPunct="1">
              <a:spcBef>
                <a:spcPts val="45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Paints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E754045C-42E0-4AD5-A173-9DAF31C9E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5256213"/>
            <a:ext cx="164850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Subtractive color wheel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016712F-8A7E-4211-A007-4006F035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64" y="1690688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475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RGB and XYZ</a:t>
            </a:r>
          </a:p>
          <a:p>
            <a:pPr lvl="1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 the 1930s, Commission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Internationale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de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L'Eclairage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(CIE)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standardized the RGB representation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by performing such color matching experiments using the primary colors of </a:t>
            </a:r>
            <a:r>
              <a:rPr lang="en-US" altLang="zh-TW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red (700.0nm wavelength)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TW" dirty="0">
                <a:solidFill>
                  <a:srgbClr val="87C83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green (546.1nm)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and </a:t>
            </a:r>
            <a:r>
              <a:rPr lang="en-US" altLang="zh-TW" dirty="0">
                <a:solidFill>
                  <a:srgbClr val="0433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blue (435.8nm)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0D6365-C764-46A0-BC0E-8F793E36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AF62D5E-FC47-4D45-AF2B-1B5924C38ADD}"/>
              </a:ext>
            </a:extLst>
          </p:cNvPr>
          <p:cNvSpPr txBox="1"/>
          <p:nvPr/>
        </p:nvSpPr>
        <p:spPr>
          <a:xfrm>
            <a:off x="7712119" y="0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CIE: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International Commission on Illumination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6" name="螢幕快照 2018-03-04 下午1.09.32.png" descr="螢幕快照 2018-03-04 下午1.09.32.png">
            <a:extLst>
              <a:ext uri="{FF2B5EF4-FFF2-40B4-BE49-F238E27FC236}">
                <a16:creationId xmlns:a16="http://schemas.microsoft.com/office/drawing/2014/main" id="{A07BA2D8-6B5D-4CE4-8DD9-07E583AA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5" b="32908"/>
          <a:stretch/>
        </p:blipFill>
        <p:spPr>
          <a:xfrm>
            <a:off x="4604276" y="3767781"/>
            <a:ext cx="5393084" cy="183015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/>
              <p:nvPr/>
            </p:nvSpPr>
            <p:spPr>
              <a:xfrm>
                <a:off x="1866416" y="5597937"/>
                <a:ext cx="8459167" cy="7584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457200">
                  <a:spcBef>
                    <a:spcPts val="1200"/>
                  </a:spcBef>
                  <a:defRPr sz="2200">
                    <a:solidFill>
                      <a:srgbClr val="000000"/>
                    </a:solid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lang="en-US" sz="14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Figure 2.28 </a:t>
                </a:r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Standard CIE color matching functions: (</a:t>
                </a:r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ar-AE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color spectra obtained from matching pure colors to the R=700.0nm, G=546.1nm, and B=435.8nm primaries</a:t>
                </a:r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; (b)</a:t>
                </a:r>
                <a:r>
                  <a:rPr lang="ar-AE" altLang="zh-TW" sz="1400" dirty="0">
                    <a:solidFill>
                      <a:srgbClr val="00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Time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𝑥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𝑦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𝑧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  color matching functions, which are linear combinations of the </a:t>
                </a:r>
                <a14:m>
                  <m:oMath xmlns:m="http://schemas.openxmlformats.org/officeDocument/2006/math">
                    <m:r>
                      <a:rPr lang="en-US" altLang="zh-TW" sz="14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"/>
                        <a:sym typeface="Times"/>
                      </a:rPr>
                      <m:t>(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  <m:r>
                      <a:rPr lang="en-US" altLang="zh-TW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 spectra. </a:t>
                </a:r>
                <a:endParaRPr sz="14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416" y="5597937"/>
                <a:ext cx="8459167" cy="758413"/>
              </a:xfrm>
              <a:prstGeom prst="rect">
                <a:avLst/>
              </a:prstGeom>
              <a:blipFill>
                <a:blip r:embed="rId4"/>
                <a:stretch>
                  <a:fillRect l="-648" b="-72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2521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Because of the problem associated with mixing negative light, the CIE also developed a new color space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XYZ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transformation from RGB to XYZ is given by: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Chromaticity coordinates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螢幕快照 2018-03-04 下午3.48.06.png" descr="螢幕快照 2018-03-04 下午3.48.06.png">
            <a:extLst>
              <a:ext uri="{FF2B5EF4-FFF2-40B4-BE49-F238E27FC236}">
                <a16:creationId xmlns:a16="http://schemas.microsoft.com/office/drawing/2014/main" id="{D963C253-0183-4DD3-8B81-721BCC24F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3943565"/>
            <a:ext cx="5727700" cy="107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螢幕快照 2018-03-04 下午4.14.52.png" descr="螢幕快照 2018-03-04 下午4.14.52.png">
            <a:extLst>
              <a:ext uri="{FF2B5EF4-FFF2-40B4-BE49-F238E27FC236}">
                <a16:creationId xmlns:a16="http://schemas.microsoft.com/office/drawing/2014/main" id="{81069918-9BED-4754-85B1-A660E4ED0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131" y="5456899"/>
            <a:ext cx="5757637" cy="705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76791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螢幕快照 2018-03-04 下午4.17.41.png" descr="螢幕快照 2018-03-04 下午4.17.41.png">
            <a:extLst>
              <a:ext uri="{FF2B5EF4-FFF2-40B4-BE49-F238E27FC236}">
                <a16:creationId xmlns:a16="http://schemas.microsoft.com/office/drawing/2014/main" id="{D467E573-186C-41F3-9905-E1CADD4A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301" y="2309639"/>
            <a:ext cx="3646837" cy="2423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螢幕快照 2018-03-04 下午4.18.11.png" descr="螢幕快照 2018-03-04 下午4.18.11.png">
            <a:hlinkClick r:id="rId4"/>
            <a:extLst>
              <a:ext uri="{FF2B5EF4-FFF2-40B4-BE49-F238E27FC236}">
                <a16:creationId xmlns:a16="http://schemas.microsoft.com/office/drawing/2014/main" id="{F696D80C-E7F4-4D4B-BA45-16643A69D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328" y="1679291"/>
            <a:ext cx="3298543" cy="349941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igure 2.29 CIE chromaticity diagram, showing colors and their corresponding (x, y) values. Pure spectral colors are arranged around the outside of the curve.">
            <a:extLst>
              <a:ext uri="{FF2B5EF4-FFF2-40B4-BE49-F238E27FC236}">
                <a16:creationId xmlns:a16="http://schemas.microsoft.com/office/drawing/2014/main" id="{1A390AD3-2FD3-4DCF-91E1-AE233EF88C58}"/>
              </a:ext>
            </a:extLst>
          </p:cNvPr>
          <p:cNvSpPr txBox="1"/>
          <p:nvPr/>
        </p:nvSpPr>
        <p:spPr>
          <a:xfrm>
            <a:off x="2040407" y="5246039"/>
            <a:ext cx="788569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>
                <a:latin typeface="Times" panose="02020603050405020304" pitchFamily="18" charset="0"/>
                <a:cs typeface="Times" panose="02020603050405020304" pitchFamily="18" charset="0"/>
              </a:rPr>
              <a:t>Figure 2.29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 CIE chromaticity diagram, showing colors and their corresponding (</a:t>
            </a:r>
            <a:r>
              <a:rPr sz="1600" i="1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sz="1600" i="1" dirty="0">
                <a:latin typeface="Times" panose="02020603050405020304" pitchFamily="18" charset="0"/>
                <a:cs typeface="Times" panose="02020603050405020304" pitchFamily="18" charset="0"/>
              </a:rPr>
              <a:t>y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) values. Pure spectral colors are arranged around the outside of the curve. </a:t>
            </a:r>
          </a:p>
        </p:txBody>
      </p:sp>
      <p:sp>
        <p:nvSpPr>
          <p:cNvPr id="12" name="箭頭">
            <a:extLst>
              <a:ext uri="{FF2B5EF4-FFF2-40B4-BE49-F238E27FC236}">
                <a16:creationId xmlns:a16="http://schemas.microsoft.com/office/drawing/2014/main" id="{035A7CC7-5C98-4B3C-AD3E-15AF96E566BD}"/>
              </a:ext>
            </a:extLst>
          </p:cNvPr>
          <p:cNvSpPr/>
          <p:nvPr/>
        </p:nvSpPr>
        <p:spPr>
          <a:xfrm>
            <a:off x="5680615" y="3586608"/>
            <a:ext cx="666236" cy="170665"/>
          </a:xfrm>
          <a:prstGeom prst="rightArrow">
            <a:avLst>
              <a:gd name="adj1" fmla="val 24767"/>
              <a:gd name="adj2" fmla="val 114345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solidFill>
                  <a:srgbClr val="FFFFFF"/>
                </a:solidFill>
              </a:defRPr>
            </a:pPr>
            <a:endParaRPr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λ = 380 nm ~…">
            <a:extLst>
              <a:ext uri="{FF2B5EF4-FFF2-40B4-BE49-F238E27FC236}">
                <a16:creationId xmlns:a16="http://schemas.microsoft.com/office/drawing/2014/main" id="{7C6232B6-C76A-40B8-AE0B-F3AFD7226BA9}"/>
              </a:ext>
            </a:extLst>
          </p:cNvPr>
          <p:cNvSpPr txBox="1"/>
          <p:nvPr/>
        </p:nvSpPr>
        <p:spPr>
          <a:xfrm>
            <a:off x="5301509" y="2608378"/>
            <a:ext cx="147218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λ = 380 nm ~ </a:t>
            </a:r>
          </a:p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λ = 800 nm</a:t>
            </a:r>
          </a:p>
        </p:txBody>
      </p:sp>
    </p:spTree>
    <p:extLst>
      <p:ext uri="{BB962C8B-B14F-4D97-AF65-F5344CB8AC3E}">
        <p14:creationId xmlns:p14="http://schemas.microsoft.com/office/powerpoint/2010/main" val="20251669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defined a non-linear re-mapping of the XYZ space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(also sometimes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CIELAB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BBF2E90-3564-4296-9394-1FFC19CC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40848D42-FA8E-4F62-AED8-4CDFCB92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824" y="3093587"/>
            <a:ext cx="3381102" cy="32627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8318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three coordinates of L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space represent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lightness of the color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0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L*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: L</a:t>
            </a:r>
            <a:r>
              <a:rPr lang="en-US" altLang="zh-TW" sz="2000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= 0 yields black and L</a:t>
            </a:r>
            <a:r>
              <a:rPr lang="en-US" altLang="zh-TW" sz="2000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= 100 indicates white.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0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a*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: The position between </a:t>
            </a:r>
            <a:r>
              <a:rPr lang="en-US" altLang="zh-TW" sz="2000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red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/</a:t>
            </a:r>
            <a:r>
              <a:rPr lang="en-US" altLang="zh-TW" sz="2000" b="1" dirty="0">
                <a:solidFill>
                  <a:srgbClr val="FF4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magenta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(positive values) and </a:t>
            </a:r>
            <a:r>
              <a:rPr lang="en-US" altLang="zh-TW" sz="2000" b="1" dirty="0">
                <a:solidFill>
                  <a:srgbClr val="5CC73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green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(negative values).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0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b*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: The position between </a:t>
            </a:r>
            <a:r>
              <a:rPr lang="en-US" altLang="zh-TW" sz="2000" b="1" dirty="0">
                <a:solidFill>
                  <a:srgbClr val="E9C80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yellow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(positive values) and </a:t>
            </a:r>
            <a:r>
              <a:rPr lang="en-US" altLang="zh-TW" sz="2000" b="1" dirty="0">
                <a:solidFill>
                  <a:srgbClr val="0433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blue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(negative values).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F0F51-F099-4100-B792-9D74BAC1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影像" descr="影像">
            <a:extLst>
              <a:ext uri="{FF2B5EF4-FFF2-40B4-BE49-F238E27FC236}">
                <a16:creationId xmlns:a16="http://schemas.microsoft.com/office/drawing/2014/main" id="{4D0137C2-1472-4BD9-B1B0-5A08ABD3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4" r="4902"/>
          <a:stretch>
            <a:fillRect/>
          </a:stretch>
        </p:blipFill>
        <p:spPr>
          <a:xfrm>
            <a:off x="3050084" y="4379039"/>
            <a:ext cx="2169616" cy="189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EC47C5A7-84B8-409C-8613-DFD65AC3C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04" y="4379039"/>
            <a:ext cx="2152448" cy="1897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2354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50095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Other Color Spaces</a:t>
            </a:r>
            <a:endParaRPr lang="en-US" altLang="zh-TW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HSV: Hue, Saturation, Value</a:t>
            </a:r>
          </a:p>
          <a:p>
            <a:pPr lvl="3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A projection of the RGB color cube onto a non-linear chroma angle, a radial saturation percentage, and a luminance-inspired value.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90BC94E-66B6-4497-8683-B81B7F6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影像" descr="影像">
            <a:extLst>
              <a:ext uri="{FF2B5EF4-FFF2-40B4-BE49-F238E27FC236}">
                <a16:creationId xmlns:a16="http://schemas.microsoft.com/office/drawing/2014/main" id="{744DB122-411C-44F1-8A48-8A788841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8" t="3230" r="47391" b="6332"/>
          <a:stretch>
            <a:fillRect/>
          </a:stretch>
        </p:blipFill>
        <p:spPr>
          <a:xfrm>
            <a:off x="2695123" y="3625951"/>
            <a:ext cx="2662772" cy="1953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影像" descr="影像">
            <a:extLst>
              <a:ext uri="{FF2B5EF4-FFF2-40B4-BE49-F238E27FC236}">
                <a16:creationId xmlns:a16="http://schemas.microsoft.com/office/drawing/2014/main" id="{4111AFFB-18CF-4BDB-97B7-8418267C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50" t="8226" r="4779" b="1336"/>
          <a:stretch>
            <a:fillRect/>
          </a:stretch>
        </p:blipFill>
        <p:spPr>
          <a:xfrm>
            <a:off x="6355558" y="3625951"/>
            <a:ext cx="2332406" cy="195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GB">
            <a:extLst>
              <a:ext uri="{FF2B5EF4-FFF2-40B4-BE49-F238E27FC236}">
                <a16:creationId xmlns:a16="http://schemas.microsoft.com/office/drawing/2014/main" id="{40D26F4D-EEEB-4676-BE87-64E105E2BF4D}"/>
              </a:ext>
            </a:extLst>
          </p:cNvPr>
          <p:cNvSpPr txBox="1"/>
          <p:nvPr/>
        </p:nvSpPr>
        <p:spPr>
          <a:xfrm>
            <a:off x="3707976" y="5579025"/>
            <a:ext cx="63706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</a:p>
        </p:txBody>
      </p:sp>
      <p:sp>
        <p:nvSpPr>
          <p:cNvPr id="17" name="HSV">
            <a:extLst>
              <a:ext uri="{FF2B5EF4-FFF2-40B4-BE49-F238E27FC236}">
                <a16:creationId xmlns:a16="http://schemas.microsoft.com/office/drawing/2014/main" id="{6DB67327-15B6-4D20-A844-150F39E33096}"/>
              </a:ext>
            </a:extLst>
          </p:cNvPr>
          <p:cNvSpPr txBox="1"/>
          <p:nvPr/>
        </p:nvSpPr>
        <p:spPr>
          <a:xfrm>
            <a:off x="7255127" y="5579025"/>
            <a:ext cx="7439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Times" panose="02020603050405020304" pitchFamily="18" charset="0"/>
                <a:cs typeface="Times" panose="02020603050405020304" pitchFamily="18" charset="0"/>
              </a:rPr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10405035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內容版面配置區 2">
                <a:extLst>
                  <a:ext uri="{FF2B5EF4-FFF2-40B4-BE49-F238E27FC236}">
                    <a16:creationId xmlns:a16="http://schemas.microsoft.com/office/drawing/2014/main" id="{01A6C853-9951-4ECF-8902-EB4F47596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529854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Other Color Spaces</a:t>
                </a:r>
                <a:endParaRPr lang="en-US" altLang="zh-TW" b="1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YC</a:t>
                </a:r>
                <a:r>
                  <a:rPr lang="en-US" altLang="zh-TW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  <a:r>
                  <a:rPr lang="en-US" altLang="zh-TW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  <a:r>
                  <a:rPr lang="en-US" altLang="zh-TW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  <a:endParaRPr lang="en-US" altLang="zh-TW" baseline="-5999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Y:</a:t>
                </a:r>
                <a:r>
                  <a:rPr lang="zh-TW" altLang="en-US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luminance</a:t>
                </a:r>
                <a:endParaRPr lang="en-US" altLang="zh-TW" sz="28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400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  <a:r>
                  <a:rPr lang="en-US" altLang="zh-TW" sz="2400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  <a:r>
                  <a:rPr lang="en-US" altLang="zh-TW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, C</a:t>
                </a:r>
                <a:r>
                  <a:rPr lang="en-US" altLang="zh-TW" sz="2400" baseline="-5999" dirty="0"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  <a:r>
                  <a:rPr lang="en-US" altLang="zh-TW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: the blue-difference and red-difference chroma components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𝐺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𝐵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′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values are the eight-bit gamma-compressed color components.</a:t>
                </a:r>
                <a:endParaRPr lang="en-US" altLang="zh-TW" sz="18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內容版面配置區 2">
                <a:extLst>
                  <a:ext uri="{FF2B5EF4-FFF2-40B4-BE49-F238E27FC236}">
                    <a16:creationId xmlns:a16="http://schemas.microsoft.com/office/drawing/2014/main" id="{01A6C853-9951-4ECF-8902-EB4F47596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5298546"/>
              </a:xfrm>
              <a:blipFill>
                <a:blip r:embed="rId6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091596-98B3-46D2-8AEB-70FCB869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6" name="螢幕快照 2018-03-04 下午10.50.13.png" descr="螢幕快照 2018-03-04 下午10.50.13.png">
            <a:extLst>
              <a:ext uri="{FF2B5EF4-FFF2-40B4-BE49-F238E27FC236}">
                <a16:creationId xmlns:a16="http://schemas.microsoft.com/office/drawing/2014/main" id="{3F764D42-4549-4361-9C65-1B96C88B8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139" y="3882269"/>
            <a:ext cx="9141810" cy="132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JPEG YCbCr 支援- Win32 apps | Microsoft Docs">
            <a:extLst>
              <a:ext uri="{FF2B5EF4-FFF2-40B4-BE49-F238E27FC236}">
                <a16:creationId xmlns:a16="http://schemas.microsoft.com/office/drawing/2014/main" id="{A8A210CF-44B4-4BB8-9E47-900B1CBF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01" y="484751"/>
            <a:ext cx="7431599" cy="18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275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2FDC17D-6BF1-4E1C-9789-7884EA90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" name="螢幕快照 2018-03-04 下午10.26.45.png" descr="螢幕快照 2018-03-04 下午10.26.45.png">
            <a:extLst>
              <a:ext uri="{FF2B5EF4-FFF2-40B4-BE49-F238E27FC236}">
                <a16:creationId xmlns:a16="http://schemas.microsoft.com/office/drawing/2014/main" id="{B54A02B2-E2DA-44AB-8FF4-C5A88B47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10" y="1458751"/>
            <a:ext cx="5573981" cy="508016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igure 2.32 Color space transformations: (a–d) RGB; (e–h) rgb; (i–k) L*a*b*; (l–n) HSV. Note that the rgb, L*a*b*, and HSV values are all re-scaled to fit the dynamic range of the printed page.">
            <a:extLst>
              <a:ext uri="{FF2B5EF4-FFF2-40B4-BE49-F238E27FC236}">
                <a16:creationId xmlns:a16="http://schemas.microsoft.com/office/drawing/2014/main" id="{24CF5FDB-4B5A-48A6-9F26-8859C82B1F59}"/>
              </a:ext>
            </a:extLst>
          </p:cNvPr>
          <p:cNvSpPr txBox="1"/>
          <p:nvPr/>
        </p:nvSpPr>
        <p:spPr>
          <a:xfrm>
            <a:off x="5766486" y="4334565"/>
            <a:ext cx="593444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>
                <a:latin typeface="Times" panose="02020603050405020304" pitchFamily="18" charset="0"/>
                <a:cs typeface="Times" panose="02020603050405020304" pitchFamily="18" charset="0"/>
              </a:rPr>
              <a:t>Figure 2.32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 Color space transformations: (a–d) RGB; (e–h) 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; (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–k) L*a*b*; (l–n) HSV. Note that the 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, L*a*b*, and HSV values are all re-scaled to fit the dynamic range of the printed page.</a:t>
            </a:r>
          </a:p>
        </p:txBody>
      </p:sp>
      <p:pic>
        <p:nvPicPr>
          <p:cNvPr id="14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68F08F52-310D-42ED-9C01-07E52E2A3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574" b="4"/>
          <a:stretch>
            <a:fillRect/>
          </a:stretch>
        </p:blipFill>
        <p:spPr>
          <a:xfrm>
            <a:off x="7793604" y="1615586"/>
            <a:ext cx="1170884" cy="4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50CB2295-9A36-45CF-BA2D-2F5E0770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786" r="34786"/>
          <a:stretch>
            <a:fillRect/>
          </a:stretch>
        </p:blipFill>
        <p:spPr>
          <a:xfrm>
            <a:off x="7793604" y="2373595"/>
            <a:ext cx="1170929" cy="423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CD1BBA7C-3CFC-4D3D-8D51-DDE3AC5CB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098" r="475"/>
          <a:stretch>
            <a:fillRect/>
          </a:stretch>
        </p:blipFill>
        <p:spPr>
          <a:xfrm>
            <a:off x="7793406" y="3131604"/>
            <a:ext cx="1171030" cy="4239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49732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39991"/>
            <a:ext cx="10058400" cy="4615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Most of today’s digital still cameras and video cameras use a </a:t>
            </a:r>
            <a:r>
              <a:rPr lang="en-US" altLang="zh-TW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olor Filter Array (CFA)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where alternating sensors are covered by different colored filters.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2A35E0-895D-4796-AE9E-6A13FF0A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02F06E8-9B23-46B1-8E3A-34656CE9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539" y="3726086"/>
            <a:ext cx="6825559" cy="308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7A9A10B2-EEE8-4DE5-81FA-07E0380658E0}"/>
              </a:ext>
            </a:extLst>
          </p:cNvPr>
          <p:cNvGrpSpPr/>
          <p:nvPr/>
        </p:nvGrpSpPr>
        <p:grpSpPr>
          <a:xfrm>
            <a:off x="6865472" y="3726086"/>
            <a:ext cx="5129987" cy="1931657"/>
            <a:chOff x="0" y="-547298"/>
            <a:chExt cx="7838031" cy="3334851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F6917728-C1DD-47C3-90E2-107A80D7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862" t="46505" r="2156" b="21482"/>
            <a:stretch>
              <a:fillRect/>
            </a:stretch>
          </p:blipFill>
          <p:spPr>
            <a:xfrm>
              <a:off x="0" y="56428"/>
              <a:ext cx="4890088" cy="273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coming light…">
              <a:extLst>
                <a:ext uri="{FF2B5EF4-FFF2-40B4-BE49-F238E27FC236}">
                  <a16:creationId xmlns:a16="http://schemas.microsoft.com/office/drawing/2014/main" id="{FAA5BC7E-993F-44C9-828C-AA4F385BA794}"/>
                </a:ext>
              </a:extLst>
            </p:cNvPr>
            <p:cNvSpPr txBox="1"/>
            <p:nvPr/>
          </p:nvSpPr>
          <p:spPr>
            <a:xfrm>
              <a:off x="4890088" y="-547298"/>
              <a:ext cx="2947943" cy="270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Incoming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L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ight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Filter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L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ayer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Sensor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A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rray</a:t>
              </a:r>
            </a:p>
            <a:p>
              <a:pPr algn="l">
                <a:spcBef>
                  <a:spcPts val="1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Resulting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P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431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Geometric Primitives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2D lines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Normalize the line equation vector: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sz="1600" b="1" i="1"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m:rPr>
                        <m:nor/>
                      </m:rPr>
                      <a:rPr lang="en-US" altLang="zh-TW" sz="1600" dirty="0">
                        <a:latin typeface="Times" panose="02020603050405020304" pitchFamily="18" charset="0"/>
                        <a:cs typeface="Times" panose="02020603050405020304" pitchFamily="18" charset="0"/>
                      </a:rPr>
                      <m:t>|</m:t>
                    </m:r>
                  </m:oMath>
                </a14:m>
                <a:r>
                  <a:rPr lang="zh-TW" altLang="en-US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is the distance to the origin.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601169B-5ADD-4B82-9323-FBF96838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AF4B463-A37F-4369-8768-53EA12ABA36C}"/>
              </a:ext>
            </a:extLst>
          </p:cNvPr>
          <p:cNvGrpSpPr/>
          <p:nvPr/>
        </p:nvGrpSpPr>
        <p:grpSpPr>
          <a:xfrm>
            <a:off x="5786101" y="3524691"/>
            <a:ext cx="5368085" cy="2452777"/>
            <a:chOff x="6309565" y="3416317"/>
            <a:chExt cx="5368085" cy="2452777"/>
          </a:xfrm>
        </p:grpSpPr>
        <p:pic>
          <p:nvPicPr>
            <p:cNvPr id="4" name="螢幕快照 2018-03-05 上午1.08.51.png" descr="螢幕快照 2018-03-05 上午1.08.51.png">
              <a:extLst>
                <a:ext uri="{FF2B5EF4-FFF2-40B4-BE49-F238E27FC236}">
                  <a16:creationId xmlns:a16="http://schemas.microsoft.com/office/drawing/2014/main" id="{EE15CB2D-B965-4A2A-85FB-3D017EA6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86" b="1786"/>
            <a:stretch>
              <a:fillRect/>
            </a:stretch>
          </p:blipFill>
          <p:spPr>
            <a:xfrm>
              <a:off x="6309565" y="3730196"/>
              <a:ext cx="4183380" cy="213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/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TW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=(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>
                    <a:solidFill>
                      <a:srgbClr val="000000"/>
                    </a:solidFill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  <a:blipFill>
                  <a:blip r:embed="rId5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/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53C4895-7EC4-4CB8-B8D2-224331ED8D42}"/>
                </a:ext>
              </a:extLst>
            </p:cNvPr>
            <p:cNvSpPr/>
            <p:nvPr/>
          </p:nvSpPr>
          <p:spPr>
            <a:xfrm>
              <a:off x="8267700" y="4743450"/>
              <a:ext cx="84770" cy="847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426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38839"/>
            <a:ext cx="10058400" cy="63138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Green filters are placed over half of the sensors (in a checkerboard pattern), and red and blue filters are placed over the remaining ones.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reason that </a:t>
            </a:r>
            <a:r>
              <a:rPr lang="en-US" altLang="zh-TW" sz="1900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there are twice as many green filters as red and blue</a:t>
            </a: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 is: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luminance signal is mostly determined by green values.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visual system is much more sensitive to high frequency detail in luminance than in chrominance.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610860-77D3-43D1-93D9-B77C2FC2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影像" descr="影像">
            <a:extLst>
              <a:ext uri="{FF2B5EF4-FFF2-40B4-BE49-F238E27FC236}">
                <a16:creationId xmlns:a16="http://schemas.microsoft.com/office/drawing/2014/main" id="{1A48E1E9-1F24-43AF-9CF8-87749041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156" y="3352801"/>
            <a:ext cx="2315307" cy="1504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7F940964-3586-4548-828A-C5856FB66B5F}"/>
              </a:ext>
            </a:extLst>
          </p:cNvPr>
          <p:cNvGrpSpPr/>
          <p:nvPr/>
        </p:nvGrpSpPr>
        <p:grpSpPr>
          <a:xfrm>
            <a:off x="6334125" y="2968298"/>
            <a:ext cx="5129987" cy="1889453"/>
            <a:chOff x="0" y="-474437"/>
            <a:chExt cx="7838031" cy="3261990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D83196C4-4A25-42E4-A8BF-C50DA1369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862" t="46505" r="2156" b="21482"/>
            <a:stretch>
              <a:fillRect/>
            </a:stretch>
          </p:blipFill>
          <p:spPr>
            <a:xfrm>
              <a:off x="0" y="56428"/>
              <a:ext cx="4890088" cy="273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coming light…">
              <a:extLst>
                <a:ext uri="{FF2B5EF4-FFF2-40B4-BE49-F238E27FC236}">
                  <a16:creationId xmlns:a16="http://schemas.microsoft.com/office/drawing/2014/main" id="{654BE50D-805B-45F0-9492-D3C658FABFD4}"/>
                </a:ext>
              </a:extLst>
            </p:cNvPr>
            <p:cNvSpPr txBox="1"/>
            <p:nvPr/>
          </p:nvSpPr>
          <p:spPr>
            <a:xfrm>
              <a:off x="4890088" y="-474437"/>
              <a:ext cx="2947943" cy="2709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Incoming light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Filter layer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Sensor array</a:t>
              </a:r>
            </a:p>
            <a:p>
              <a:pPr algn="l">
                <a:spcBef>
                  <a:spcPts val="1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Resulting pattern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1672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7" y="1339769"/>
            <a:ext cx="10515599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process of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interpolating the missing color values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so that we have valid RGB values for all the pixels is known as </a:t>
            </a:r>
            <a:r>
              <a:rPr lang="en-US" altLang="zh-TW" b="1" dirty="0" err="1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demosaicing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</a:t>
            </a:r>
            <a:r>
              <a:rPr lang="en-US" altLang="zh-TW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interpolation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1C8E3C-FCCB-41E4-BA83-6FA5065E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影像" descr="影像">
            <a:extLst>
              <a:ext uri="{FF2B5EF4-FFF2-40B4-BE49-F238E27FC236}">
                <a16:creationId xmlns:a16="http://schemas.microsoft.com/office/drawing/2014/main" id="{1CC58412-DACC-4DDD-A139-18D4EE2AA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303" y="3600762"/>
            <a:ext cx="8764588" cy="2737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8856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30044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Balance (Auto White Balance)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Before encoding the sensed RGB values, most cameras perform some kind of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balancing operation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in an attempt to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move the white point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of a given image closer to pure white.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3D598F-BD01-489F-ADB3-D846202F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 descr="什麼是色溫？它如何影響專業螢幕的色彩表現？｜BenQ 台灣">
            <a:extLst>
              <a:ext uri="{FF2B5EF4-FFF2-40B4-BE49-F238E27FC236}">
                <a16:creationId xmlns:a16="http://schemas.microsoft.com/office/drawing/2014/main" id="{47032590-EA96-412C-83CB-E91D4F73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6" y="4165070"/>
            <a:ext cx="6589071" cy="18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BA9553F-FA31-4A9C-B64C-ED86DBC57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64" y="3480307"/>
            <a:ext cx="3776935" cy="26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676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55195"/>
            <a:ext cx="10058400" cy="44693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sz="3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sz="3000" dirty="0">
                <a:latin typeface="Times" panose="02020603050405020304" pitchFamily="18" charset="0"/>
                <a:cs typeface="Times" panose="02020603050405020304" pitchFamily="18" charset="0"/>
              </a:rPr>
              <a:t>Gamma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For CRT (Cathode Ray Tube), the relationship between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voltage (V)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and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brightness (B)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was characterized by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gamma (γ)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γ=2.2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compensate for this effect, the electronics in the TV camera</a:t>
            </a:r>
            <a:b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would pre-map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luminance Y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through an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inverse gamma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  <a:b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1/γ = 0.45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BA8FF0-9CDB-433C-8A49-FC6EABB4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螢幕快照 2018-03-04 下午9.35.04.png" descr="螢幕快照 2018-03-04 下午9.35.04.png">
            <a:extLst>
              <a:ext uri="{FF2B5EF4-FFF2-40B4-BE49-F238E27FC236}">
                <a16:creationId xmlns:a16="http://schemas.microsoft.com/office/drawing/2014/main" id="{972898DF-3C43-45BA-9252-0CE0CE9F1A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88"/>
          <a:stretch>
            <a:fillRect/>
          </a:stretch>
        </p:blipFill>
        <p:spPr>
          <a:xfrm>
            <a:off x="3763077" y="3494616"/>
            <a:ext cx="1139321" cy="355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AFBF15A-1800-4362-B979-BBBC2C086065}"/>
              </a:ext>
            </a:extLst>
          </p:cNvPr>
          <p:cNvGrpSpPr>
            <a:grpSpLocks noChangeAspect="1"/>
          </p:cNvGrpSpPr>
          <p:nvPr/>
        </p:nvGrpSpPr>
        <p:grpSpPr>
          <a:xfrm>
            <a:off x="8665540" y="2674248"/>
            <a:ext cx="3526459" cy="3526460"/>
            <a:chOff x="6960606" y="3857149"/>
            <a:chExt cx="5414752" cy="5414753"/>
          </a:xfrm>
        </p:grpSpPr>
        <p:pic>
          <p:nvPicPr>
            <p:cNvPr id="8" name="600px-GammaFunctionGraph.svg.png" descr="600px-GammaFunctionGraph.svg.png">
              <a:extLst>
                <a:ext uri="{FF2B5EF4-FFF2-40B4-BE49-F238E27FC236}">
                  <a16:creationId xmlns:a16="http://schemas.microsoft.com/office/drawing/2014/main" id="{6F35AA05-E8AA-4AA9-94E4-DE440A27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606" y="3857149"/>
              <a:ext cx="5414752" cy="54147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文字方塊 1">
              <a:extLst>
                <a:ext uri="{FF2B5EF4-FFF2-40B4-BE49-F238E27FC236}">
                  <a16:creationId xmlns:a16="http://schemas.microsoft.com/office/drawing/2014/main" id="{A39420E9-8AC1-42A3-A71C-EC5ED0763441}"/>
                </a:ext>
              </a:extLst>
            </p:cNvPr>
            <p:cNvSpPr txBox="1"/>
            <p:nvPr/>
          </p:nvSpPr>
          <p:spPr>
            <a:xfrm>
              <a:off x="10770931" y="6670282"/>
              <a:ext cx="1100818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Times" panose="02020603050405020304" pitchFamily="18" charset="0"/>
                  <a:cs typeface="Times" panose="02020603050405020304" pitchFamily="18" charset="0"/>
                  <a:sym typeface="Cochin"/>
                </a:rPr>
                <a:t>LCD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Times" panose="02020603050405020304" pitchFamily="18" charset="0"/>
                <a:cs typeface="Times" panose="02020603050405020304" pitchFamily="18" charset="0"/>
                <a:sym typeface="Cochin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DEA4EA6-3E91-4AC6-A91B-72FB3A18A0D8}"/>
                </a:ext>
              </a:extLst>
            </p:cNvPr>
            <p:cNvSpPr txBox="1"/>
            <p:nvPr/>
          </p:nvSpPr>
          <p:spPr>
            <a:xfrm>
              <a:off x="7598129" y="4161873"/>
              <a:ext cx="1591899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Times" panose="02020603050405020304" pitchFamily="18" charset="0"/>
                  <a:cs typeface="Times" panose="02020603050405020304" pitchFamily="18" charset="0"/>
                  <a:sym typeface="Cochin"/>
                </a:rPr>
                <a:t>Camera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Times" panose="02020603050405020304" pitchFamily="18" charset="0"/>
                <a:cs typeface="Times" panose="02020603050405020304" pitchFamily="18" charset="0"/>
                <a:sym typeface="Cochin"/>
              </a:endParaRPr>
            </a:p>
          </p:txBody>
        </p:sp>
      </p:grpSp>
      <p:pic>
        <p:nvPicPr>
          <p:cNvPr id="11" name="螢幕快照 2018-03-04 下午9.37.08.png" descr="螢幕快照 2018-03-04 下午9.37.08.png">
            <a:extLst>
              <a:ext uri="{FF2B5EF4-FFF2-40B4-BE49-F238E27FC236}">
                <a16:creationId xmlns:a16="http://schemas.microsoft.com/office/drawing/2014/main" id="{6A53F7CA-B01C-49F0-BEF0-E17C9B1FAD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66"/>
          <a:stretch>
            <a:fillRect/>
          </a:stretch>
        </p:blipFill>
        <p:spPr>
          <a:xfrm>
            <a:off x="3681621" y="5499100"/>
            <a:ext cx="1302233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http://www.hestonweddings.com/images/images/test-pattern.jpg">
            <a:extLst>
              <a:ext uri="{FF2B5EF4-FFF2-40B4-BE49-F238E27FC236}">
                <a16:creationId xmlns:a16="http://schemas.microsoft.com/office/drawing/2014/main" id="{AE25AA06-D47F-444D-8485-3E93E78D4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5" b="19630"/>
          <a:stretch/>
        </p:blipFill>
        <p:spPr bwMode="auto">
          <a:xfrm>
            <a:off x="4000500" y="508601"/>
            <a:ext cx="8001000" cy="10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28EF969-9FBD-452D-B81F-97C3A1E7AC00}"/>
              </a:ext>
            </a:extLst>
          </p:cNvPr>
          <p:cNvSpPr txBox="1"/>
          <p:nvPr/>
        </p:nvSpPr>
        <p:spPr>
          <a:xfrm>
            <a:off x="8048692" y="-49096"/>
            <a:ext cx="4143308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LCD:</a:t>
            </a:r>
            <a:r>
              <a:rPr lang="zh-TW" altLang="en-US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 </a:t>
            </a: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Liquid-Crystal Display (</a:t>
            </a:r>
            <a:r>
              <a:rPr lang="zh-TW" altLang="en-US" sz="1600" b="0" i="0" dirty="0">
                <a:effectLst/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液晶</a:t>
            </a:r>
            <a:r>
              <a:rPr lang="zh-TW" altLang="en-US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顯</a:t>
            </a:r>
            <a:r>
              <a:rPr lang="zh-TW" altLang="en-US" sz="1600" b="0" i="0" dirty="0">
                <a:effectLst/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示器</a:t>
            </a: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)</a:t>
            </a:r>
            <a:endParaRPr lang="zh-TW" altLang="en-US" sz="1600" dirty="0">
              <a:latin typeface="Times" panose="02020603050405020304" pitchFamily="18" charset="0"/>
              <a:ea typeface="標楷體" panose="03000509000000000000" pitchFamily="65" charset="-12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55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14462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baseline="-5999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All color video and image compression algorithms start by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converting the signal into </a:t>
            </a:r>
            <a:r>
              <a:rPr lang="en-US" altLang="zh-TW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YC</a:t>
            </a:r>
            <a:r>
              <a:rPr lang="en-US" altLang="zh-TW" baseline="-5999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altLang="zh-TW" baseline="-5999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(or some closely related variant), so that they can compress the luminance signal with higher fidelity than the chrominance signal.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207E0EF-2D23-40E7-8BD3-49863DEB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473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84829"/>
            <a:ext cx="10058400" cy="4971521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Once the luminance and chrominance images have been appropriately subsampled and separated into individual images, they are then passed to a block transform stage.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most common technique used here is the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Discrete Cosine Transform (DCT)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which is a real-valued variant of the Discrete Fourier Transform (DFT).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After transform coding, the coefficient values are quantized into a set of small integer values that can be coded using a variable bit length scheme such as a Huffman code or an arithmetic code.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19E952-713F-47C2-BE2B-7550B40F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51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700006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step size in the quantization is the main variable controlled by the quality setting on the JPEG file.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JPEG (Joint Photographic Experts Group)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4BC0E-E7C2-4648-A0DE-9D118D43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螢幕快照 2018-03-04 下午11.42.15.png" descr="螢幕快照 2018-03-04 下午11.42.15.png">
            <a:extLst>
              <a:ext uri="{FF2B5EF4-FFF2-40B4-BE49-F238E27FC236}">
                <a16:creationId xmlns:a16="http://schemas.microsoft.com/office/drawing/2014/main" id="{438B1F79-B0EE-4F1D-A003-3048EF306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797" y="3934677"/>
            <a:ext cx="7526405" cy="2558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22717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Homework 2: Project due March 20"/>
          <p:cNvSpPr>
            <a:spLocks noGrp="1"/>
          </p:cNvSpPr>
          <p:nvPr>
            <p:ph type="title"/>
          </p:nvPr>
        </p:nvSpPr>
        <p:spPr>
          <a:xfrm>
            <a:off x="0" y="0"/>
            <a:ext cx="12211532" cy="1048273"/>
          </a:xfrm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12, 2024.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3" name="Camera calibration i.e. compute #pixels/mm object displac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calibration i.e. compute </a:t>
            </a:r>
            <a:r>
              <a:rPr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displacement</a:t>
            </a:r>
            <a:r>
              <a:rPr lang="zh-TW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#mm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pixel )</a:t>
            </a:r>
            <a:endParaRPr lang="en-US" altLang="zh-TW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horizontal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of view in degrees of angle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values (FOV)</a:t>
            </a:r>
            <a:r>
              <a:rPr lang="zh-TW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compare with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values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sample images at 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http://goo.gl/pWBNN0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lens of focal length: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mm, 5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mm,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5mm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displacement of: 1mm, 5mm, 10mm, 20mm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distance of: 0.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1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m,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27174F2-6360-4516-84D3-9F952EBFC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12, 2024.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7" name="Calculate theoretical values and compare with measured valu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Pentax K-7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相機資訊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https://www.digicamdb.com/specs/pentax_k-7/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size: 23.4 x 15.6 mm</a:t>
            </a:r>
          </a:p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29151-61B1-475A-8D37-892174DE65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29" y="2675845"/>
            <a:ext cx="11305019" cy="1335716"/>
          </a:xfrm>
          <a:prstGeom prst="rect">
            <a:avLst/>
          </a:prstGeom>
        </p:spPr>
      </p:pic>
      <p:sp>
        <p:nvSpPr>
          <p:cNvPr id="3" name="箭號: 向上 2">
            <a:extLst>
              <a:ext uri="{FF2B5EF4-FFF2-40B4-BE49-F238E27FC236}">
                <a16:creationId xmlns:a16="http://schemas.microsoft.com/office/drawing/2014/main" id="{A7B5D61C-8043-4C31-B520-67EFF3BCF703}"/>
              </a:ext>
            </a:extLst>
          </p:cNvPr>
          <p:cNvSpPr/>
          <p:nvPr/>
        </p:nvSpPr>
        <p:spPr>
          <a:xfrm>
            <a:off x="6003478" y="4141035"/>
            <a:ext cx="409575" cy="10858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箭號: 向上 6">
            <a:extLst>
              <a:ext uri="{FF2B5EF4-FFF2-40B4-BE49-F238E27FC236}">
                <a16:creationId xmlns:a16="http://schemas.microsoft.com/office/drawing/2014/main" id="{910320E5-B4AB-44BB-8115-F9C5C6B1C30A}"/>
              </a:ext>
            </a:extLst>
          </p:cNvPr>
          <p:cNvSpPr/>
          <p:nvPr/>
        </p:nvSpPr>
        <p:spPr>
          <a:xfrm>
            <a:off x="6948793" y="4135189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箭號: 向上 7">
            <a:extLst>
              <a:ext uri="{FF2B5EF4-FFF2-40B4-BE49-F238E27FC236}">
                <a16:creationId xmlns:a16="http://schemas.microsoft.com/office/drawing/2014/main" id="{C12586BA-9A0B-480A-95EF-76DF1BFC280D}"/>
              </a:ext>
            </a:extLst>
          </p:cNvPr>
          <p:cNvSpPr/>
          <p:nvPr/>
        </p:nvSpPr>
        <p:spPr>
          <a:xfrm>
            <a:off x="8624908" y="4135189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箭號: 向上 8">
            <a:extLst>
              <a:ext uri="{FF2B5EF4-FFF2-40B4-BE49-F238E27FC236}">
                <a16:creationId xmlns:a16="http://schemas.microsoft.com/office/drawing/2014/main" id="{C06DFFF1-EAE5-46E5-AECF-37339A381977}"/>
              </a:ext>
            </a:extLst>
          </p:cNvPr>
          <p:cNvSpPr/>
          <p:nvPr/>
        </p:nvSpPr>
        <p:spPr>
          <a:xfrm>
            <a:off x="11246781" y="4135189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EB0EB68-6C9B-44BA-B1CA-8372EB439A85}"/>
              </a:ext>
            </a:extLst>
          </p:cNvPr>
          <p:cNvSpPr txBox="1"/>
          <p:nvPr/>
        </p:nvSpPr>
        <p:spPr>
          <a:xfrm>
            <a:off x="10104120" y="1095524"/>
            <a:ext cx="20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FOV: Field of View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12, 2024.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7" name="Calculate theoretical values and compare with measured values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93799" y="1041926"/>
                <a:ext cx="11204402" cy="5350944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FOV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 value (f = 135mm, sensor width = 23.4mm): 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FOV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𝑠𝑒𝑛𝑠𝑜𝑟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FOV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value:</a:t>
                </a:r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FOV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𝐼𝑚𝑎𝑔𝑒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𝑝𝑖𝑥𝑒𝑙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m:rPr>
                            <m:nor/>
                          </m:rPr>
                          <a:rPr lang="en-US" altLang="zh-TW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mm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pixel</m:t>
                        </m:r>
                      </m:num>
                      <m:den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𝑜𝑏𝑗𝑒𝑐𝑡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𝑑𝑖𝑠𝑡𝑎𝑛𝑐𝑒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ar-AE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7" name="Calculate theoretical values and compare with measured values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3799" y="1041926"/>
                <a:ext cx="11204402" cy="5350944"/>
              </a:xfrm>
              <a:prstGeom prst="rect">
                <a:avLst/>
              </a:prstGeom>
              <a:blipFill>
                <a:blip r:embed="rId4"/>
                <a:stretch>
                  <a:fillRect l="-5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A2B3915-FB65-4CB1-97BF-1586A022C0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C629B82-803A-4D98-913D-45E0D28BC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2043" r="24055" b="30600"/>
          <a:stretch/>
        </p:blipFill>
        <p:spPr bwMode="auto">
          <a:xfrm>
            <a:off x="1247775" y="4100377"/>
            <a:ext cx="4848225" cy="23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41F24DE-87CA-4D51-BA07-469FF09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599" y="47326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331D4FB-FB42-4A95-A76A-BCF6160C9BE1}"/>
              </a:ext>
            </a:extLst>
          </p:cNvPr>
          <p:cNvSpPr txBox="1"/>
          <p:nvPr/>
        </p:nvSpPr>
        <p:spPr>
          <a:xfrm>
            <a:off x="10104120" y="1095524"/>
            <a:ext cx="20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FOV: Field of View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53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003E4071-F6DE-4E92-9786-D8C48917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284" y="629668"/>
            <a:ext cx="4089942" cy="9481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2331"/>
                <a:ext cx="10515600" cy="516054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2D conics: circle, ellipse, parabola, hyperbola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Quadric equation: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zh-TW" altLang="ar-AE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2331"/>
                <a:ext cx="10515600" cy="5160543"/>
              </a:xfrm>
              <a:blipFill>
                <a:blip r:embed="rId4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EED49B-8F57-4B71-AA82-B1368A17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1B774CD-228A-4605-97B3-47A75DBE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976" y="2234043"/>
            <a:ext cx="5149308" cy="309562"/>
          </a:xfrm>
          <a:prstGeom prst="rect">
            <a:avLst/>
          </a:prstGeom>
        </p:spPr>
      </p:pic>
      <p:grpSp>
        <p:nvGrpSpPr>
          <p:cNvPr id="10" name="群組">
            <a:extLst>
              <a:ext uri="{FF2B5EF4-FFF2-40B4-BE49-F238E27FC236}">
                <a16:creationId xmlns:a16="http://schemas.microsoft.com/office/drawing/2014/main" id="{2A0FC65E-A0FF-4D4D-A41B-E87E4DFFB542}"/>
              </a:ext>
            </a:extLst>
          </p:cNvPr>
          <p:cNvGrpSpPr/>
          <p:nvPr/>
        </p:nvGrpSpPr>
        <p:grpSpPr>
          <a:xfrm>
            <a:off x="2086775" y="2844078"/>
            <a:ext cx="7739480" cy="3688267"/>
            <a:chOff x="2184400" y="3339130"/>
            <a:chExt cx="8636000" cy="4271444"/>
          </a:xfrm>
        </p:grpSpPr>
        <p:pic>
          <p:nvPicPr>
            <p:cNvPr id="11" name="table">
              <a:extLst>
                <a:ext uri="{FF2B5EF4-FFF2-40B4-BE49-F238E27FC236}">
                  <a16:creationId xmlns:a16="http://schemas.microsoft.com/office/drawing/2014/main" id="{840EDF68-EBCF-4CD0-824A-3B3DE590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4400" y="3419574"/>
              <a:ext cx="8636000" cy="4191000"/>
            </a:xfrm>
            <a:prstGeom prst="rect">
              <a:avLst/>
            </a:prstGeom>
          </p:spPr>
        </p:pic>
        <p:pic>
          <p:nvPicPr>
            <p:cNvPr id="12" name="影像" descr="影像">
              <a:extLst>
                <a:ext uri="{FF2B5EF4-FFF2-40B4-BE49-F238E27FC236}">
                  <a16:creationId xmlns:a16="http://schemas.microsoft.com/office/drawing/2014/main" id="{4E30E0E6-C1CC-4768-B6A3-931E79B3A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6" t="18552" r="80262" b="34979"/>
            <a:stretch>
              <a:fillRect/>
            </a:stretch>
          </p:blipFill>
          <p:spPr>
            <a:xfrm>
              <a:off x="233951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影像" descr="影像">
              <a:extLst>
                <a:ext uri="{FF2B5EF4-FFF2-40B4-BE49-F238E27FC236}">
                  <a16:creationId xmlns:a16="http://schemas.microsoft.com/office/drawing/2014/main" id="{95063F0C-38A5-41ED-B404-FDB52040A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5485" t="346" r="55253" b="53185"/>
            <a:stretch>
              <a:fillRect/>
            </a:stretch>
          </p:blipFill>
          <p:spPr>
            <a:xfrm>
              <a:off x="447039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ABC02DD2-3997-4489-A8E0-3657D17B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613" t="10416" r="28124" b="35722"/>
            <a:stretch>
              <a:fillRect/>
            </a:stretch>
          </p:blipFill>
          <p:spPr>
            <a:xfrm>
              <a:off x="6638667" y="3339130"/>
              <a:ext cx="2032002" cy="3241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DDAA42C4-8EBF-4DC4-9B28-F599A696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8894" t="36387" r="1843" b="17145"/>
            <a:stretch>
              <a:fillRect/>
            </a:stretch>
          </p:blipFill>
          <p:spPr>
            <a:xfrm>
              <a:off x="8670670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3371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points: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Homogeneous coordinates: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Augmented vector: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504145-391D-4AD7-B20F-D82C62BC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02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29527</TotalTime>
  <Words>6913</Words>
  <Application>Microsoft Office PowerPoint</Application>
  <PresentationFormat>寬螢幕</PresentationFormat>
  <Paragraphs>900</Paragraphs>
  <Slides>79</Slides>
  <Notes>79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94" baseType="lpstr">
      <vt:lpstr>Cochin</vt:lpstr>
      <vt:lpstr>Optima</vt:lpstr>
      <vt:lpstr>新細明體</vt:lpstr>
      <vt:lpstr>標楷體</vt:lpstr>
      <vt:lpstr>Arial</vt:lpstr>
      <vt:lpstr>Calibri</vt:lpstr>
      <vt:lpstr>Calibri Light</vt:lpstr>
      <vt:lpstr>Cambria Math</vt:lpstr>
      <vt:lpstr>Symbol</vt:lpstr>
      <vt:lpstr>Tahoma</vt:lpstr>
      <vt:lpstr>Times</vt:lpstr>
      <vt:lpstr>Times New Roman</vt:lpstr>
      <vt:lpstr>Wingdings</vt:lpstr>
      <vt:lpstr>Office 佈景主題</vt:lpstr>
      <vt:lpstr>方程式</vt:lpstr>
      <vt:lpstr>PowerPoint 簡報</vt:lpstr>
      <vt:lpstr>Image Formation</vt:lpstr>
      <vt:lpstr>Image Formation</vt:lpstr>
      <vt:lpstr>2.1 Geometric Primitives and Transformations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2.1.3 3D Transformations</vt:lpstr>
      <vt:lpstr>2.1.4 3D Rotations</vt:lpstr>
      <vt:lpstr>2.1.4 3D Rotations</vt:lpstr>
      <vt:lpstr>2.1.4 3D Rotations</vt:lpstr>
      <vt:lpstr>2.1.5 3D to 2D Projections</vt:lpstr>
      <vt:lpstr>2.1.5 3D to 2D Projections</vt:lpstr>
      <vt:lpstr>2.1.5 3D to 2D Projections</vt:lpstr>
      <vt:lpstr>2.1.5 3D to 2D Projections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Intrinsics:  A note on Focal Lengths</vt:lpstr>
      <vt:lpstr>2.1.6 Lens Distortions</vt:lpstr>
      <vt:lpstr>2.2 Photometric Image Formation</vt:lpstr>
      <vt:lpstr>2.2.1 Lighting</vt:lpstr>
      <vt:lpstr>2.2.2 Reflectance and Shading</vt:lpstr>
      <vt:lpstr>2.2.2 Reflectance and Shading</vt:lpstr>
      <vt:lpstr>2.2.2 Reflectance and Shading</vt:lpstr>
      <vt:lpstr>2.2.2 Reflectance and Shading</vt:lpstr>
      <vt:lpstr>2.2.3 Optics</vt:lpstr>
      <vt:lpstr>2.2.3 Optics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2.3.1 Sampling and Aliasing</vt:lpstr>
      <vt:lpstr>2.3.1 Sampling and Aliasing</vt:lpstr>
      <vt:lpstr>2.3.1 Sampling and Aliasing</vt:lpstr>
      <vt:lpstr>PowerPoint 簡報</vt:lpstr>
      <vt:lpstr>2.3.2 Color</vt:lpstr>
      <vt:lpstr>2.3.2 Color Additive Colors</vt:lpstr>
      <vt:lpstr>2.3.2 Color Subtractive Colors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2.3.3 Compression</vt:lpstr>
      <vt:lpstr>2.3.3 Compression</vt:lpstr>
      <vt:lpstr>2.3.3 Compression</vt:lpstr>
      <vt:lpstr>Homework 2: Project due March 12, 2024.</vt:lpstr>
      <vt:lpstr>Homework 2: Project due March 12, 2024.</vt:lpstr>
      <vt:lpstr>Homework 2: Project due March 12, 2024.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Nicholas Li</dc:creator>
  <cp:lastModifiedBy>user</cp:lastModifiedBy>
  <cp:revision>636</cp:revision>
  <dcterms:created xsi:type="dcterms:W3CDTF">2020-03-02T04:38:48Z</dcterms:created>
  <dcterms:modified xsi:type="dcterms:W3CDTF">2024-02-26T11:52:05Z</dcterms:modified>
</cp:coreProperties>
</file>