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09" r:id="rId1"/>
  </p:sldMasterIdLst>
  <p:notesMasterIdLst>
    <p:notesMasterId r:id="rId73"/>
  </p:notesMasterIdLst>
  <p:sldIdLst>
    <p:sldId id="261" r:id="rId2"/>
    <p:sldId id="411" r:id="rId3"/>
    <p:sldId id="412" r:id="rId4"/>
    <p:sldId id="400" r:id="rId5"/>
    <p:sldId id="467" r:id="rId6"/>
    <p:sldId id="413" r:id="rId7"/>
    <p:sldId id="414" r:id="rId8"/>
    <p:sldId id="273" r:id="rId9"/>
    <p:sldId id="415" r:id="rId10"/>
    <p:sldId id="416" r:id="rId11"/>
    <p:sldId id="468" r:id="rId12"/>
    <p:sldId id="274" r:id="rId13"/>
    <p:sldId id="418" r:id="rId14"/>
    <p:sldId id="419" r:id="rId15"/>
    <p:sldId id="421" r:id="rId16"/>
    <p:sldId id="281" r:id="rId17"/>
    <p:sldId id="422" r:id="rId18"/>
    <p:sldId id="423" r:id="rId19"/>
    <p:sldId id="424" r:id="rId20"/>
    <p:sldId id="425" r:id="rId21"/>
    <p:sldId id="426" r:id="rId22"/>
    <p:sldId id="427" r:id="rId23"/>
    <p:sldId id="428" r:id="rId24"/>
    <p:sldId id="429" r:id="rId25"/>
    <p:sldId id="430" r:id="rId26"/>
    <p:sldId id="431" r:id="rId27"/>
    <p:sldId id="432" r:id="rId28"/>
    <p:sldId id="433" r:id="rId29"/>
    <p:sldId id="434" r:id="rId30"/>
    <p:sldId id="435" r:id="rId31"/>
    <p:sldId id="436" r:id="rId32"/>
    <p:sldId id="437" r:id="rId33"/>
    <p:sldId id="438" r:id="rId34"/>
    <p:sldId id="439" r:id="rId35"/>
    <p:sldId id="440" r:id="rId36"/>
    <p:sldId id="441" r:id="rId37"/>
    <p:sldId id="442" r:id="rId38"/>
    <p:sldId id="443" r:id="rId39"/>
    <p:sldId id="444" r:id="rId40"/>
    <p:sldId id="445" r:id="rId41"/>
    <p:sldId id="450" r:id="rId42"/>
    <p:sldId id="317" r:id="rId43"/>
    <p:sldId id="318" r:id="rId44"/>
    <p:sldId id="319" r:id="rId45"/>
    <p:sldId id="320" r:id="rId46"/>
    <p:sldId id="321" r:id="rId47"/>
    <p:sldId id="322" r:id="rId48"/>
    <p:sldId id="323" r:id="rId49"/>
    <p:sldId id="447" r:id="rId50"/>
    <p:sldId id="327" r:id="rId51"/>
    <p:sldId id="364" r:id="rId52"/>
    <p:sldId id="448" r:id="rId53"/>
    <p:sldId id="449" r:id="rId54"/>
    <p:sldId id="451" r:id="rId55"/>
    <p:sldId id="452" r:id="rId56"/>
    <p:sldId id="453" r:id="rId57"/>
    <p:sldId id="454" r:id="rId58"/>
    <p:sldId id="455" r:id="rId59"/>
    <p:sldId id="456" r:id="rId60"/>
    <p:sldId id="457" r:id="rId61"/>
    <p:sldId id="458" r:id="rId62"/>
    <p:sldId id="459" r:id="rId63"/>
    <p:sldId id="460" r:id="rId64"/>
    <p:sldId id="461" r:id="rId65"/>
    <p:sldId id="462" r:id="rId66"/>
    <p:sldId id="463" r:id="rId67"/>
    <p:sldId id="355" r:id="rId68"/>
    <p:sldId id="464" r:id="rId69"/>
    <p:sldId id="465" r:id="rId70"/>
    <p:sldId id="466" r:id="rId71"/>
    <p:sldId id="362" r:id="rId72"/>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預設章節" id="{C167C39B-010A-2A4A-ADAB-46C3D1A9ED83}">
          <p14:sldIdLst>
            <p14:sldId id="261"/>
            <p14:sldId id="411"/>
            <p14:sldId id="412"/>
            <p14:sldId id="400"/>
            <p14:sldId id="467"/>
          </p14:sldIdLst>
        </p14:section>
        <p14:section name="10.1" id="{18278FAC-0845-D343-B3DF-5DFCA747DE0F}">
          <p14:sldIdLst>
            <p14:sldId id="413"/>
            <p14:sldId id="414"/>
            <p14:sldId id="273"/>
            <p14:sldId id="415"/>
            <p14:sldId id="416"/>
            <p14:sldId id="468"/>
            <p14:sldId id="274"/>
            <p14:sldId id="418"/>
            <p14:sldId id="419"/>
            <p14:sldId id="421"/>
            <p14:sldId id="281"/>
            <p14:sldId id="422"/>
            <p14:sldId id="423"/>
            <p14:sldId id="424"/>
          </p14:sldIdLst>
        </p14:section>
        <p14:section name="10.2" id="{1348E0D4-62A9-5345-A389-F5B5723BB411}">
          <p14:sldIdLst>
            <p14:sldId id="425"/>
            <p14:sldId id="426"/>
            <p14:sldId id="427"/>
            <p14:sldId id="428"/>
            <p14:sldId id="429"/>
            <p14:sldId id="430"/>
            <p14:sldId id="431"/>
            <p14:sldId id="432"/>
            <p14:sldId id="433"/>
            <p14:sldId id="434"/>
            <p14:sldId id="435"/>
            <p14:sldId id="436"/>
            <p14:sldId id="437"/>
            <p14:sldId id="438"/>
            <p14:sldId id="439"/>
            <p14:sldId id="440"/>
            <p14:sldId id="441"/>
            <p14:sldId id="442"/>
            <p14:sldId id="443"/>
            <p14:sldId id="444"/>
            <p14:sldId id="445"/>
          </p14:sldIdLst>
        </p14:section>
        <p14:section name="10.3" id="{3FFF77E5-9D71-EA41-A36C-90C6102C1F43}">
          <p14:sldIdLst>
            <p14:sldId id="450"/>
            <p14:sldId id="317"/>
            <p14:sldId id="318"/>
            <p14:sldId id="319"/>
            <p14:sldId id="320"/>
            <p14:sldId id="321"/>
            <p14:sldId id="322"/>
            <p14:sldId id="323"/>
            <p14:sldId id="447"/>
            <p14:sldId id="327"/>
            <p14:sldId id="364"/>
          </p14:sldIdLst>
        </p14:section>
        <p14:section name="10.4" id="{AEB69C69-6D2A-AA4A-A945-007EAC94446D}">
          <p14:sldIdLst>
            <p14:sldId id="448"/>
            <p14:sldId id="449"/>
            <p14:sldId id="451"/>
            <p14:sldId id="452"/>
            <p14:sldId id="453"/>
            <p14:sldId id="454"/>
            <p14:sldId id="455"/>
            <p14:sldId id="456"/>
            <p14:sldId id="457"/>
            <p14:sldId id="458"/>
            <p14:sldId id="459"/>
            <p14:sldId id="460"/>
            <p14:sldId id="461"/>
            <p14:sldId id="462"/>
            <p14:sldId id="463"/>
          </p14:sldIdLst>
        </p14:section>
        <p14:section name="10.5" id="{9C53D917-F4C6-114C-A191-AF137895A726}">
          <p14:sldIdLst>
            <p14:sldId id="355"/>
            <p14:sldId id="464"/>
            <p14:sldId id="465"/>
            <p14:sldId id="466"/>
            <p14:sldId id="36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784" autoAdjust="0"/>
    <p:restoredTop sz="95707" autoAdjust="0"/>
  </p:normalViewPr>
  <p:slideViewPr>
    <p:cSldViewPr snapToGrid="0">
      <p:cViewPr varScale="1">
        <p:scale>
          <a:sx n="109" d="100"/>
          <a:sy n="109" d="100"/>
        </p:scale>
        <p:origin x="288" y="176"/>
      </p:cViewPr>
      <p:guideLst/>
    </p:cSldViewPr>
  </p:slideViewPr>
  <p:notesTextViewPr>
    <p:cViewPr>
      <p:scale>
        <a:sx n="140" d="100"/>
        <a:sy n="14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860D11-4024-4797-AF1D-DDED89FC6955}" type="datetimeFigureOut">
              <a:rPr lang="zh-TW" altLang="en-US" smtClean="0"/>
              <a:t>2024/4/20</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F3F0F7-08CF-4222-AB88-F07377CECCFC}" type="slidenum">
              <a:rPr lang="zh-TW" altLang="en-US" smtClean="0"/>
              <a:t>‹#›</a:t>
            </a:fld>
            <a:endParaRPr lang="zh-TW" altLang="en-US"/>
          </a:p>
        </p:txBody>
      </p:sp>
    </p:spTree>
    <p:extLst>
      <p:ext uri="{BB962C8B-B14F-4D97-AF65-F5344CB8AC3E}">
        <p14:creationId xmlns:p14="http://schemas.microsoft.com/office/powerpoint/2010/main" val="27353958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F8F3F0F7-08CF-4222-AB88-F07377CECCFC}" type="slidenum">
              <a:rPr lang="zh-TW" altLang="en-US" smtClean="0"/>
              <a:t>1</a:t>
            </a:fld>
            <a:endParaRPr lang="zh-TW" altLang="en-US"/>
          </a:p>
        </p:txBody>
      </p:sp>
    </p:spTree>
    <p:extLst>
      <p:ext uri="{BB962C8B-B14F-4D97-AF65-F5344CB8AC3E}">
        <p14:creationId xmlns:p14="http://schemas.microsoft.com/office/powerpoint/2010/main" val="18598341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a:t>如圖 </a:t>
            </a:r>
            <a:r>
              <a:rPr kumimoji="1" lang="en" altLang="zh-TW" dirty="0"/>
              <a:t>10.2</a:t>
            </a:r>
            <a:r>
              <a:rPr kumimoji="1" lang="zh-TW" altLang="en-US" dirty="0"/>
              <a:t> 所示，有一些因素會影響落在透鏡的光亮度如何映射成影像檔案所儲存的數值。</a:t>
            </a:r>
            <a:endParaRPr kumimoji="1" lang="en-US" altLang="zh-TW" dirty="0"/>
          </a:p>
          <a:p>
            <a:r>
              <a:rPr kumimoji="1" lang="zh-TW" altLang="en-US" dirty="0"/>
              <a:t>在這裡我們先忽略任何非均勻的衰減在透鏡內。</a:t>
            </a:r>
            <a:endParaRPr kumimoji="1" lang="en-US" altLang="zh-TW" dirty="0"/>
          </a:p>
          <a:p>
            <a:endParaRPr kumimoji="1" lang="en-US" altLang="zh-TW" dirty="0"/>
          </a:p>
          <a:p>
            <a:r>
              <a:rPr kumimoji="1" lang="zh-TW" altLang="en-US" dirty="0"/>
              <a:t>第一個影響這個映射的因素是光圈和快門速度，他們可以被模型化為入射光線的全域倍增器或乘法器，那這個入射的光線通常量化為曝光值。</a:t>
            </a:r>
            <a:endParaRPr kumimoji="1" lang="en-US" altLang="zh-TW" dirty="0"/>
          </a:p>
          <a:p>
            <a:endParaRPr kumimoji="1" lang="en-US" altLang="zh-TW" dirty="0"/>
          </a:p>
          <a:p>
            <a:r>
              <a:rPr kumimoji="1" lang="zh-TW" altLang="en-US" dirty="0"/>
              <a:t>第二個是</a:t>
            </a:r>
            <a:endParaRPr kumimoji="1" lang="en-US" altLang="zh-TW" dirty="0"/>
          </a:p>
          <a:p>
            <a:endParaRPr kumimoji="1" lang="zh-TW" altLang="en-US" dirty="0"/>
          </a:p>
        </p:txBody>
      </p:sp>
      <p:sp>
        <p:nvSpPr>
          <p:cNvPr id="4" name="投影片編號版面配置區 3"/>
          <p:cNvSpPr>
            <a:spLocks noGrp="1"/>
          </p:cNvSpPr>
          <p:nvPr>
            <p:ph type="sldNum" sz="quarter" idx="5"/>
          </p:nvPr>
        </p:nvSpPr>
        <p:spPr/>
        <p:txBody>
          <a:bodyPr/>
          <a:lstStyle/>
          <a:p>
            <a:fld id="{F8F3F0F7-08CF-4222-AB88-F07377CECCFC}" type="slidenum">
              <a:rPr lang="zh-TW" altLang="en-US" smtClean="0"/>
              <a:t>11</a:t>
            </a:fld>
            <a:endParaRPr lang="zh-TW" altLang="en-US"/>
          </a:p>
        </p:txBody>
      </p:sp>
    </p:spTree>
    <p:extLst>
      <p:ext uri="{BB962C8B-B14F-4D97-AF65-F5344CB8AC3E}">
        <p14:creationId xmlns:p14="http://schemas.microsoft.com/office/powerpoint/2010/main" val="13290801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altLang="zh-TW" b="0" i="0" dirty="0">
                <a:solidFill>
                  <a:srgbClr val="374151"/>
                </a:solidFill>
                <a:effectLst/>
                <a:latin typeface="Söhne"/>
              </a:rPr>
              <a:t>use an integrating sphere, which is a large (typically 1m diameter) sphere carefully painted on the inside with white matte paint. An accurately calibrated light at the top controls the amount of radiance inside the sphere (which is constant everywhere because of the sphere’s radiometry) and a small opening at the side allows for a camera/lens combination to be mounted. By slowly varying the current going into the light, an accurate correspondence can be established between incoming radiance and measured pixel values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 altLang="zh-TW" b="0" i="0" dirty="0">
              <a:solidFill>
                <a:srgbClr val="374151"/>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 altLang="zh-TW" dirty="0"/>
              <a:t>A more practical alternative is to use a calibration chart (Figure 10.3b) such as the Mac- bethorMunsellColorCheckerChart.10 </a:t>
            </a:r>
            <a:r>
              <a:rPr lang="en" altLang="zh-TW" dirty="0" err="1"/>
              <a:t>Thebiggestproblemwiththisapproachistoensure</a:t>
            </a:r>
            <a:r>
              <a:rPr lang="en" altLang="zh-TW" dirty="0"/>
              <a:t> uniform lighting. One approach is to use a large dark room with a high-quality light source far away from (and perpendicular to) the chart. Another is to place the chart outdoors away from any shadows. (The results will differ under these two conditions, because the color of the illuminant will be different.)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 altLang="zh-TW" dirty="0"/>
              <a:t>The easiest approach is probably to take multiple exposures of the same scene while the camera is on a tripod and to recover the response function by simultaneously estimating the incoming irradiance at each pixel and the response curve (Mann and Picard 1995; </a:t>
            </a:r>
            <a:r>
              <a:rPr lang="en" altLang="zh-TW" dirty="0" err="1"/>
              <a:t>Debevec</a:t>
            </a:r>
            <a:r>
              <a:rPr lang="en" altLang="zh-TW" dirty="0"/>
              <a:t> and Malik 1997; </a:t>
            </a:r>
            <a:r>
              <a:rPr lang="en" altLang="zh-TW" dirty="0" err="1"/>
              <a:t>Mitsunaga</a:t>
            </a:r>
            <a:r>
              <a:rPr lang="en" altLang="zh-TW" dirty="0"/>
              <a:t> and </a:t>
            </a:r>
            <a:r>
              <a:rPr lang="en" altLang="zh-TW" dirty="0" err="1"/>
              <a:t>Nayar</a:t>
            </a:r>
            <a:r>
              <a:rPr lang="en" altLang="zh-TW" dirty="0"/>
              <a:t> 1999). </a:t>
            </a:r>
            <a:r>
              <a:rPr lang="en" altLang="zh-TW"/>
              <a:t>This approach is discussed in more detail in Section 10.2 on high dynamic range imaging.</a:t>
            </a:r>
            <a:endParaRPr lang="zh-TW" altLang="en-US" dirty="0"/>
          </a:p>
        </p:txBody>
      </p:sp>
      <p:sp>
        <p:nvSpPr>
          <p:cNvPr id="4" name="投影片編號版面配置區 3"/>
          <p:cNvSpPr>
            <a:spLocks noGrp="1"/>
          </p:cNvSpPr>
          <p:nvPr>
            <p:ph type="sldNum" sz="quarter" idx="5"/>
          </p:nvPr>
        </p:nvSpPr>
        <p:spPr/>
        <p:txBody>
          <a:bodyPr/>
          <a:lstStyle/>
          <a:p>
            <a:fld id="{F8F3F0F7-08CF-4222-AB88-F07377CECCFC}" type="slidenum">
              <a:rPr lang="zh-TW" altLang="en-US" smtClean="0"/>
              <a:t>12</a:t>
            </a:fld>
            <a:endParaRPr lang="zh-TW" altLang="en-US"/>
          </a:p>
        </p:txBody>
      </p:sp>
    </p:spTree>
    <p:extLst>
      <p:ext uri="{BB962C8B-B14F-4D97-AF65-F5344CB8AC3E}">
        <p14:creationId xmlns:p14="http://schemas.microsoft.com/office/powerpoint/2010/main" val="31761059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a:p>
        </p:txBody>
      </p:sp>
      <p:sp>
        <p:nvSpPr>
          <p:cNvPr id="4" name="投影片編號版面配置區 3"/>
          <p:cNvSpPr>
            <a:spLocks noGrp="1"/>
          </p:cNvSpPr>
          <p:nvPr>
            <p:ph type="sldNum" sz="quarter" idx="5"/>
          </p:nvPr>
        </p:nvSpPr>
        <p:spPr/>
        <p:txBody>
          <a:bodyPr/>
          <a:lstStyle/>
          <a:p>
            <a:fld id="{E166C4D3-D343-4D15-BADB-03CCB486B992}" type="slidenum">
              <a:rPr lang="zh-TW" altLang="en-US" smtClean="0"/>
              <a:t>16</a:t>
            </a:fld>
            <a:endParaRPr lang="zh-TW" altLang="en-US"/>
          </a:p>
        </p:txBody>
      </p:sp>
    </p:spTree>
    <p:extLst>
      <p:ext uri="{BB962C8B-B14F-4D97-AF65-F5344CB8AC3E}">
        <p14:creationId xmlns:p14="http://schemas.microsoft.com/office/powerpoint/2010/main" val="6221441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dirty="0" err="1"/>
              <a:t>Ei</a:t>
            </a:r>
            <a:r>
              <a:rPr kumimoji="1" lang="en-US" altLang="zh-TW" dirty="0"/>
              <a:t>: </a:t>
            </a:r>
            <a:r>
              <a:rPr kumimoji="1" lang="zh-TW" altLang="en-US" dirty="0"/>
              <a:t>輻照度</a:t>
            </a:r>
            <a:endParaRPr kumimoji="1" lang="en-US" altLang="zh-TW" dirty="0"/>
          </a:p>
          <a:p>
            <a:r>
              <a:rPr kumimoji="1" lang="en-US" altLang="zh-TW" dirty="0" err="1"/>
              <a:t>Tj</a:t>
            </a:r>
            <a:r>
              <a:rPr kumimoji="1" lang="en-US" altLang="zh-TW" dirty="0"/>
              <a:t>: </a:t>
            </a:r>
            <a:r>
              <a:rPr kumimoji="1" lang="zh-TW" altLang="en-US" dirty="0"/>
              <a:t>曝光時間</a:t>
            </a:r>
            <a:endParaRPr kumimoji="1" lang="en-US" altLang="zh-TW" dirty="0"/>
          </a:p>
          <a:p>
            <a:r>
              <a:rPr kumimoji="1" lang="en-US" altLang="zh-TW" dirty="0"/>
              <a:t>Zij: </a:t>
            </a:r>
            <a:r>
              <a:rPr kumimoji="1" lang="zh-TW" altLang="en-US" dirty="0"/>
              <a:t>像素值</a:t>
            </a:r>
            <a:endParaRPr kumimoji="1" lang="en-US" altLang="zh-TW" dirty="0"/>
          </a:p>
          <a:p>
            <a:r>
              <a:rPr kumimoji="1" lang="en-US" altLang="zh-TW" dirty="0"/>
              <a:t>F: </a:t>
            </a:r>
            <a:r>
              <a:rPr kumimoji="1" lang="zh-TW" altLang="en-US" dirty="0"/>
              <a:t>輻射響應函數</a:t>
            </a:r>
          </a:p>
        </p:txBody>
      </p:sp>
      <p:sp>
        <p:nvSpPr>
          <p:cNvPr id="4" name="投影片編號版面配置區 3"/>
          <p:cNvSpPr>
            <a:spLocks noGrp="1"/>
          </p:cNvSpPr>
          <p:nvPr>
            <p:ph type="sldNum" sz="quarter" idx="5"/>
          </p:nvPr>
        </p:nvSpPr>
        <p:spPr/>
        <p:txBody>
          <a:bodyPr/>
          <a:lstStyle/>
          <a:p>
            <a:fld id="{F8F3F0F7-08CF-4222-AB88-F07377CECCFC}" type="slidenum">
              <a:rPr lang="zh-TW" altLang="en-US" smtClean="0"/>
              <a:t>23</a:t>
            </a:fld>
            <a:endParaRPr lang="zh-TW" altLang="en-US"/>
          </a:p>
        </p:txBody>
      </p:sp>
    </p:spTree>
    <p:extLst>
      <p:ext uri="{BB962C8B-B14F-4D97-AF65-F5344CB8AC3E}">
        <p14:creationId xmlns:p14="http://schemas.microsoft.com/office/powerpoint/2010/main" val="1502048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a:t>假設曝光時間已知</a:t>
            </a:r>
            <a:endParaRPr kumimoji="1" lang="en-US" altLang="zh-TW" dirty="0"/>
          </a:p>
          <a:p>
            <a:r>
              <a:rPr kumimoji="1" lang="zh-TW" altLang="en-US" dirty="0"/>
              <a:t>未知數有幅照度</a:t>
            </a:r>
            <a:r>
              <a:rPr kumimoji="1" lang="en-US" altLang="zh-TW" dirty="0" err="1"/>
              <a:t>Ei</a:t>
            </a:r>
            <a:r>
              <a:rPr kumimoji="1" lang="zh-TW" altLang="en-US" dirty="0"/>
              <a:t>和反應函數的反函數</a:t>
            </a:r>
            <a:r>
              <a:rPr kumimoji="1" lang="en-US" altLang="zh-TW" dirty="0" err="1"/>
              <a:t>gk</a:t>
            </a:r>
            <a:endParaRPr kumimoji="1" lang="en-US" altLang="zh-TW" dirty="0"/>
          </a:p>
          <a:p>
            <a:r>
              <a:rPr kumimoji="1" lang="zh-TW" altLang="en-US" dirty="0"/>
              <a:t>二階導數的平滑限制，</a:t>
            </a:r>
            <a:endParaRPr kumimoji="1" lang="en-US" altLang="zh-TW" dirty="0"/>
          </a:p>
          <a:p>
            <a:r>
              <a:rPr kumimoji="1" lang="zh-TW" altLang="en-US" dirty="0"/>
              <a:t>使得最後求得的反應函數曲線更平滑</a:t>
            </a:r>
            <a:endParaRPr kumimoji="1" lang="en-US" altLang="zh-TW" dirty="0"/>
          </a:p>
          <a:p>
            <a:endParaRPr kumimoji="1" lang="zh-TW" altLang="en-US" dirty="0"/>
          </a:p>
        </p:txBody>
      </p:sp>
      <p:sp>
        <p:nvSpPr>
          <p:cNvPr id="4" name="投影片編號版面配置區 3"/>
          <p:cNvSpPr>
            <a:spLocks noGrp="1"/>
          </p:cNvSpPr>
          <p:nvPr>
            <p:ph type="sldNum" sz="quarter" idx="5"/>
          </p:nvPr>
        </p:nvSpPr>
        <p:spPr/>
        <p:txBody>
          <a:bodyPr/>
          <a:lstStyle/>
          <a:p>
            <a:fld id="{F8F3F0F7-08CF-4222-AB88-F07377CECCFC}" type="slidenum">
              <a:rPr lang="zh-TW" altLang="en-US" smtClean="0"/>
              <a:t>24</a:t>
            </a:fld>
            <a:endParaRPr lang="zh-TW" altLang="en-US"/>
          </a:p>
        </p:txBody>
      </p:sp>
    </p:spTree>
    <p:extLst>
      <p:ext uri="{BB962C8B-B14F-4D97-AF65-F5344CB8AC3E}">
        <p14:creationId xmlns:p14="http://schemas.microsoft.com/office/powerpoint/2010/main" val="28947789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a:t>加入了另一項限制，因為他們發現靠近影像中心的值是較為準確</a:t>
            </a:r>
            <a:endParaRPr kumimoji="1" lang="en-US" altLang="zh-TW" dirty="0"/>
          </a:p>
          <a:p>
            <a:r>
              <a:rPr kumimoji="1" lang="zh-TW" altLang="en-US" dirty="0"/>
              <a:t>將影像兩側不準確的值作</a:t>
            </a:r>
            <a:r>
              <a:rPr kumimoji="1" lang="en-US" altLang="zh-TW" dirty="0"/>
              <a:t> decay</a:t>
            </a:r>
          </a:p>
          <a:p>
            <a:endParaRPr kumimoji="1" lang="zh-TW" altLang="en-US" dirty="0"/>
          </a:p>
        </p:txBody>
      </p:sp>
      <p:sp>
        <p:nvSpPr>
          <p:cNvPr id="4" name="投影片編號版面配置區 3"/>
          <p:cNvSpPr>
            <a:spLocks noGrp="1"/>
          </p:cNvSpPr>
          <p:nvPr>
            <p:ph type="sldNum" sz="quarter" idx="5"/>
          </p:nvPr>
        </p:nvSpPr>
        <p:spPr/>
        <p:txBody>
          <a:bodyPr/>
          <a:lstStyle/>
          <a:p>
            <a:fld id="{F8F3F0F7-08CF-4222-AB88-F07377CECCFC}" type="slidenum">
              <a:rPr lang="zh-TW" altLang="en-US" smtClean="0"/>
              <a:t>25</a:t>
            </a:fld>
            <a:endParaRPr lang="zh-TW" altLang="en-US"/>
          </a:p>
        </p:txBody>
      </p:sp>
    </p:spTree>
    <p:extLst>
      <p:ext uri="{BB962C8B-B14F-4D97-AF65-F5344CB8AC3E}">
        <p14:creationId xmlns:p14="http://schemas.microsoft.com/office/powerpoint/2010/main" val="32025049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a:t>第一式：輻射反應函數的反函數 </a:t>
            </a:r>
            <a:r>
              <a:rPr kumimoji="1" lang="en-US" altLang="zh-TW" dirty="0"/>
              <a:t>g</a:t>
            </a:r>
          </a:p>
          <a:p>
            <a:r>
              <a:rPr kumimoji="1" lang="zh-TW" altLang="en-US" dirty="0"/>
              <a:t>第二式：</a:t>
            </a:r>
            <a:endParaRPr kumimoji="1" lang="en-US" altLang="zh-TW" dirty="0"/>
          </a:p>
          <a:p>
            <a:endParaRPr kumimoji="1" lang="en-US" altLang="zh-TW" dirty="0"/>
          </a:p>
          <a:p>
            <a:r>
              <a:rPr kumimoji="1" lang="zh-TW" altLang="en-US" dirty="0"/>
              <a:t>用最小平方法去求得 </a:t>
            </a:r>
            <a:r>
              <a:rPr kumimoji="1" lang="en-US" altLang="zh-TW" dirty="0" err="1"/>
              <a:t>Ei</a:t>
            </a:r>
            <a:r>
              <a:rPr kumimoji="1" lang="en-US" altLang="zh-TW" dirty="0"/>
              <a:t> </a:t>
            </a:r>
            <a:r>
              <a:rPr kumimoji="1" lang="zh-TW" altLang="en-US" dirty="0"/>
              <a:t>和 </a:t>
            </a:r>
            <a:r>
              <a:rPr kumimoji="1" lang="en-US" altLang="zh-TW" dirty="0"/>
              <a:t>g </a:t>
            </a:r>
            <a:r>
              <a:rPr kumimoji="1" lang="zh-TW" altLang="en-US" dirty="0"/>
              <a:t>的值</a:t>
            </a:r>
          </a:p>
        </p:txBody>
      </p:sp>
      <p:sp>
        <p:nvSpPr>
          <p:cNvPr id="4" name="投影片編號版面配置區 3"/>
          <p:cNvSpPr>
            <a:spLocks noGrp="1"/>
          </p:cNvSpPr>
          <p:nvPr>
            <p:ph type="sldNum" sz="quarter" idx="5"/>
          </p:nvPr>
        </p:nvSpPr>
        <p:spPr/>
        <p:txBody>
          <a:bodyPr/>
          <a:lstStyle/>
          <a:p>
            <a:fld id="{F8F3F0F7-08CF-4222-AB88-F07377CECCFC}" type="slidenum">
              <a:rPr lang="zh-TW" altLang="en-US" smtClean="0"/>
              <a:t>26</a:t>
            </a:fld>
            <a:endParaRPr lang="zh-TW" altLang="en-US"/>
          </a:p>
        </p:txBody>
      </p:sp>
    </p:spTree>
    <p:extLst>
      <p:ext uri="{BB962C8B-B14F-4D97-AF65-F5344CB8AC3E}">
        <p14:creationId xmlns:p14="http://schemas.microsoft.com/office/powerpoint/2010/main" val="25368045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a:t>左邊是輻射反應函數</a:t>
            </a:r>
          </a:p>
        </p:txBody>
      </p:sp>
      <p:sp>
        <p:nvSpPr>
          <p:cNvPr id="4" name="投影片編號版面配置區 3"/>
          <p:cNvSpPr>
            <a:spLocks noGrp="1"/>
          </p:cNvSpPr>
          <p:nvPr>
            <p:ph type="sldNum" sz="quarter" idx="5"/>
          </p:nvPr>
        </p:nvSpPr>
        <p:spPr/>
        <p:txBody>
          <a:bodyPr/>
          <a:lstStyle/>
          <a:p>
            <a:fld id="{F8F3F0F7-08CF-4222-AB88-F07377CECCFC}" type="slidenum">
              <a:rPr lang="zh-TW" altLang="en-US" smtClean="0"/>
              <a:t>27</a:t>
            </a:fld>
            <a:endParaRPr lang="zh-TW" altLang="en-US"/>
          </a:p>
        </p:txBody>
      </p:sp>
    </p:spTree>
    <p:extLst>
      <p:ext uri="{BB962C8B-B14F-4D97-AF65-F5344CB8AC3E}">
        <p14:creationId xmlns:p14="http://schemas.microsoft.com/office/powerpoint/2010/main" val="36690483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a:t>第二步是要繪制一個輻射圖</a:t>
            </a:r>
            <a:endParaRPr kumimoji="1" lang="en-US" altLang="zh-TW" dirty="0"/>
          </a:p>
          <a:p>
            <a:r>
              <a:rPr kumimoji="1" lang="zh-TW" altLang="en-US" dirty="0"/>
              <a:t>理想上，只要有輻射反應函數和像素值</a:t>
            </a:r>
            <a:r>
              <a:rPr kumimoji="1" lang="en-US" altLang="zh-TW" dirty="0"/>
              <a:t>z</a:t>
            </a:r>
            <a:r>
              <a:rPr kumimoji="1" lang="zh-TW" altLang="en-US" dirty="0"/>
              <a:t>，就可以求得福照度 </a:t>
            </a:r>
            <a:r>
              <a:rPr kumimoji="1" lang="en-US" altLang="zh-TW" dirty="0"/>
              <a:t>E</a:t>
            </a:r>
            <a:endParaRPr kumimoji="1" lang="zh-TW" altLang="en-US" dirty="0"/>
          </a:p>
        </p:txBody>
      </p:sp>
      <p:sp>
        <p:nvSpPr>
          <p:cNvPr id="4" name="投影片編號版面配置區 3"/>
          <p:cNvSpPr>
            <a:spLocks noGrp="1"/>
          </p:cNvSpPr>
          <p:nvPr>
            <p:ph type="sldNum" sz="quarter" idx="5"/>
          </p:nvPr>
        </p:nvSpPr>
        <p:spPr/>
        <p:txBody>
          <a:bodyPr/>
          <a:lstStyle/>
          <a:p>
            <a:fld id="{F8F3F0F7-08CF-4222-AB88-F07377CECCFC}" type="slidenum">
              <a:rPr lang="zh-TW" altLang="en-US" smtClean="0"/>
              <a:t>28</a:t>
            </a:fld>
            <a:endParaRPr lang="zh-TW" altLang="en-US"/>
          </a:p>
        </p:txBody>
      </p:sp>
    </p:spTree>
    <p:extLst>
      <p:ext uri="{BB962C8B-B14F-4D97-AF65-F5344CB8AC3E}">
        <p14:creationId xmlns:p14="http://schemas.microsoft.com/office/powerpoint/2010/main" val="28733344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a:t>但有一些像素是雜訊，所以不能用這個方法推得</a:t>
            </a:r>
          </a:p>
        </p:txBody>
      </p:sp>
      <p:sp>
        <p:nvSpPr>
          <p:cNvPr id="4" name="投影片編號版面配置區 3"/>
          <p:cNvSpPr>
            <a:spLocks noGrp="1"/>
          </p:cNvSpPr>
          <p:nvPr>
            <p:ph type="sldNum" sz="quarter" idx="5"/>
          </p:nvPr>
        </p:nvSpPr>
        <p:spPr/>
        <p:txBody>
          <a:bodyPr/>
          <a:lstStyle/>
          <a:p>
            <a:fld id="{F8F3F0F7-08CF-4222-AB88-F07377CECCFC}" type="slidenum">
              <a:rPr lang="zh-TW" altLang="en-US" smtClean="0"/>
              <a:t>29</a:t>
            </a:fld>
            <a:endParaRPr lang="zh-TW" altLang="en-US"/>
          </a:p>
        </p:txBody>
      </p:sp>
    </p:spTree>
    <p:extLst>
      <p:ext uri="{BB962C8B-B14F-4D97-AF65-F5344CB8AC3E}">
        <p14:creationId xmlns:p14="http://schemas.microsoft.com/office/powerpoint/2010/main" val="1775674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a:t>計算攝影學的定義：</a:t>
            </a:r>
            <a:endParaRPr kumimoji="1" lang="en-US" altLang="zh-TW" dirty="0"/>
          </a:p>
          <a:p>
            <a:r>
              <a:rPr kumimoji="1" lang="zh-TW" altLang="en-US" dirty="0"/>
              <a:t>影像分析和處理的演算法，用在多個影像上來創造出新的影像，品質或能力比傳統的成像系統還要好</a:t>
            </a:r>
          </a:p>
        </p:txBody>
      </p:sp>
      <p:sp>
        <p:nvSpPr>
          <p:cNvPr id="4" name="投影片編號版面配置區 3"/>
          <p:cNvSpPr>
            <a:spLocks noGrp="1"/>
          </p:cNvSpPr>
          <p:nvPr>
            <p:ph type="sldNum" sz="quarter" idx="5"/>
          </p:nvPr>
        </p:nvSpPr>
        <p:spPr/>
        <p:txBody>
          <a:bodyPr/>
          <a:lstStyle/>
          <a:p>
            <a:fld id="{F8F3F0F7-08CF-4222-AB88-F07377CECCFC}" type="slidenum">
              <a:rPr lang="zh-TW" altLang="en-US" smtClean="0"/>
              <a:t>2</a:t>
            </a:fld>
            <a:endParaRPr lang="zh-TW" altLang="en-US"/>
          </a:p>
        </p:txBody>
      </p:sp>
    </p:spTree>
    <p:extLst>
      <p:ext uri="{BB962C8B-B14F-4D97-AF65-F5344CB8AC3E}">
        <p14:creationId xmlns:p14="http://schemas.microsoft.com/office/powerpoint/2010/main" val="15347332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fld id="{F8F3F0F7-08CF-4222-AB88-F07377CECCFC}" type="slidenum">
              <a:rPr lang="zh-TW" altLang="en-US" smtClean="0"/>
              <a:t>30</a:t>
            </a:fld>
            <a:endParaRPr lang="zh-TW" altLang="en-US"/>
          </a:p>
        </p:txBody>
      </p:sp>
    </p:spTree>
    <p:extLst>
      <p:ext uri="{BB962C8B-B14F-4D97-AF65-F5344CB8AC3E}">
        <p14:creationId xmlns:p14="http://schemas.microsoft.com/office/powerpoint/2010/main" val="20253866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a:t>第二步得到輻射圖後會轉成</a:t>
            </a:r>
          </a:p>
        </p:txBody>
      </p:sp>
      <p:sp>
        <p:nvSpPr>
          <p:cNvPr id="4" name="投影片編號版面配置區 3"/>
          <p:cNvSpPr>
            <a:spLocks noGrp="1"/>
          </p:cNvSpPr>
          <p:nvPr>
            <p:ph type="sldNum" sz="quarter" idx="5"/>
          </p:nvPr>
        </p:nvSpPr>
        <p:spPr/>
        <p:txBody>
          <a:bodyPr/>
          <a:lstStyle/>
          <a:p>
            <a:fld id="{F8F3F0F7-08CF-4222-AB88-F07377CECCFC}" type="slidenum">
              <a:rPr lang="zh-TW" altLang="en-US" smtClean="0"/>
              <a:t>31</a:t>
            </a:fld>
            <a:endParaRPr lang="zh-TW" altLang="en-US"/>
          </a:p>
        </p:txBody>
      </p:sp>
    </p:spTree>
    <p:extLst>
      <p:ext uri="{BB962C8B-B14F-4D97-AF65-F5344CB8AC3E}">
        <p14:creationId xmlns:p14="http://schemas.microsoft.com/office/powerpoint/2010/main" val="13967527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a:t>將右下角的輻射圖轉換成可顯示色域的範圍</a:t>
            </a:r>
          </a:p>
        </p:txBody>
      </p:sp>
      <p:sp>
        <p:nvSpPr>
          <p:cNvPr id="4" name="投影片編號版面配置區 3"/>
          <p:cNvSpPr>
            <a:spLocks noGrp="1"/>
          </p:cNvSpPr>
          <p:nvPr>
            <p:ph type="sldNum" sz="quarter" idx="5"/>
          </p:nvPr>
        </p:nvSpPr>
        <p:spPr/>
        <p:txBody>
          <a:bodyPr/>
          <a:lstStyle/>
          <a:p>
            <a:fld id="{F8F3F0F7-08CF-4222-AB88-F07377CECCFC}" type="slidenum">
              <a:rPr lang="zh-TW" altLang="en-US" smtClean="0"/>
              <a:t>32</a:t>
            </a:fld>
            <a:endParaRPr lang="zh-TW" altLang="en-US"/>
          </a:p>
        </p:txBody>
      </p:sp>
    </p:spTree>
    <p:extLst>
      <p:ext uri="{BB962C8B-B14F-4D97-AF65-F5344CB8AC3E}">
        <p14:creationId xmlns:p14="http://schemas.microsoft.com/office/powerpoint/2010/main" val="7227481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a:t>運用亮度通道來做 </a:t>
            </a:r>
            <a:r>
              <a:rPr kumimoji="1" lang="en-US" altLang="zh-TW" dirty="0"/>
              <a:t>Global mapping</a:t>
            </a:r>
          </a:p>
          <a:p>
            <a:r>
              <a:rPr kumimoji="1" lang="zh-TW" altLang="en-US" dirty="0"/>
              <a:t>如果附近很亮就除比較多，如果附近很暗就除的比較少</a:t>
            </a:r>
          </a:p>
        </p:txBody>
      </p:sp>
      <p:sp>
        <p:nvSpPr>
          <p:cNvPr id="4" name="投影片編號版面配置區 3"/>
          <p:cNvSpPr>
            <a:spLocks noGrp="1"/>
          </p:cNvSpPr>
          <p:nvPr>
            <p:ph type="sldNum" sz="quarter" idx="5"/>
          </p:nvPr>
        </p:nvSpPr>
        <p:spPr/>
        <p:txBody>
          <a:bodyPr/>
          <a:lstStyle/>
          <a:p>
            <a:fld id="{F8F3F0F7-08CF-4222-AB88-F07377CECCFC}" type="slidenum">
              <a:rPr lang="zh-TW" altLang="en-US" smtClean="0"/>
              <a:t>33</a:t>
            </a:fld>
            <a:endParaRPr lang="zh-TW" altLang="en-US"/>
          </a:p>
        </p:txBody>
      </p:sp>
    </p:spTree>
    <p:extLst>
      <p:ext uri="{BB962C8B-B14F-4D97-AF65-F5344CB8AC3E}">
        <p14:creationId xmlns:p14="http://schemas.microsoft.com/office/powerpoint/2010/main" val="14051174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a:t>將影像分成亮度和色度的通道</a:t>
            </a:r>
            <a:endParaRPr kumimoji="1" lang="en-US" altLang="zh-TW" dirty="0"/>
          </a:p>
          <a:p>
            <a:r>
              <a:rPr kumimoji="1" lang="zh-TW" altLang="en-US" dirty="0"/>
              <a:t>先對亮度取</a:t>
            </a:r>
            <a:r>
              <a:rPr kumimoji="1" lang="en-US" altLang="zh-TW" dirty="0"/>
              <a:t>log</a:t>
            </a:r>
          </a:p>
          <a:p>
            <a:endParaRPr kumimoji="1" lang="zh-TW" altLang="en-US" dirty="0"/>
          </a:p>
        </p:txBody>
      </p:sp>
      <p:sp>
        <p:nvSpPr>
          <p:cNvPr id="4" name="投影片編號版面配置區 3"/>
          <p:cNvSpPr>
            <a:spLocks noGrp="1"/>
          </p:cNvSpPr>
          <p:nvPr>
            <p:ph type="sldNum" sz="quarter" idx="5"/>
          </p:nvPr>
        </p:nvSpPr>
        <p:spPr/>
        <p:txBody>
          <a:bodyPr/>
          <a:lstStyle/>
          <a:p>
            <a:fld id="{F8F3F0F7-08CF-4222-AB88-F07377CECCFC}" type="slidenum">
              <a:rPr lang="zh-TW" altLang="en-US" smtClean="0"/>
              <a:t>34</a:t>
            </a:fld>
            <a:endParaRPr lang="zh-TW" altLang="en-US"/>
          </a:p>
        </p:txBody>
      </p:sp>
    </p:spTree>
    <p:extLst>
      <p:ext uri="{BB962C8B-B14F-4D97-AF65-F5344CB8AC3E}">
        <p14:creationId xmlns:p14="http://schemas.microsoft.com/office/powerpoint/2010/main" val="10993050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a:t>壓縮到可以顯示的範圍</a:t>
            </a:r>
            <a:endParaRPr kumimoji="1" lang="en-US" altLang="zh-TW" dirty="0"/>
          </a:p>
          <a:p>
            <a:endParaRPr kumimoji="1" lang="en-US" altLang="zh-TW" dirty="0"/>
          </a:p>
          <a:p>
            <a:endParaRPr kumimoji="1" lang="zh-TW" altLang="en-US" dirty="0"/>
          </a:p>
        </p:txBody>
      </p:sp>
      <p:sp>
        <p:nvSpPr>
          <p:cNvPr id="4" name="投影片編號版面配置區 3"/>
          <p:cNvSpPr>
            <a:spLocks noGrp="1"/>
          </p:cNvSpPr>
          <p:nvPr>
            <p:ph type="sldNum" sz="quarter" idx="5"/>
          </p:nvPr>
        </p:nvSpPr>
        <p:spPr/>
        <p:txBody>
          <a:bodyPr/>
          <a:lstStyle/>
          <a:p>
            <a:fld id="{F8F3F0F7-08CF-4222-AB88-F07377CECCFC}" type="slidenum">
              <a:rPr lang="zh-TW" altLang="en-US" smtClean="0"/>
              <a:t>35</a:t>
            </a:fld>
            <a:endParaRPr lang="zh-TW" altLang="en-US"/>
          </a:p>
        </p:txBody>
      </p:sp>
    </p:spTree>
    <p:extLst>
      <p:ext uri="{BB962C8B-B14F-4D97-AF65-F5344CB8AC3E}">
        <p14:creationId xmlns:p14="http://schemas.microsoft.com/office/powerpoint/2010/main" val="5500677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a:t>最左上角是 </a:t>
            </a:r>
            <a:r>
              <a:rPr kumimoji="1" lang="en-US" altLang="zh-TW" dirty="0"/>
              <a:t>base layer</a:t>
            </a:r>
          </a:p>
          <a:p>
            <a:r>
              <a:rPr kumimoji="1" lang="zh-TW" altLang="en-US" dirty="0"/>
              <a:t>中間是</a:t>
            </a:r>
            <a:r>
              <a:rPr kumimoji="1" lang="en-US" altLang="zh-TW" dirty="0"/>
              <a:t> detail layer</a:t>
            </a:r>
          </a:p>
          <a:p>
            <a:r>
              <a:rPr kumimoji="1" lang="zh-TW" altLang="en-US" dirty="0"/>
              <a:t>它解決了保存細節的問題</a:t>
            </a:r>
          </a:p>
        </p:txBody>
      </p:sp>
      <p:sp>
        <p:nvSpPr>
          <p:cNvPr id="4" name="投影片編號版面配置區 3"/>
          <p:cNvSpPr>
            <a:spLocks noGrp="1"/>
          </p:cNvSpPr>
          <p:nvPr>
            <p:ph type="sldNum" sz="quarter" idx="5"/>
          </p:nvPr>
        </p:nvSpPr>
        <p:spPr/>
        <p:txBody>
          <a:bodyPr/>
          <a:lstStyle/>
          <a:p>
            <a:fld id="{F8F3F0F7-08CF-4222-AB88-F07377CECCFC}" type="slidenum">
              <a:rPr lang="zh-TW" altLang="en-US" smtClean="0"/>
              <a:t>36</a:t>
            </a:fld>
            <a:endParaRPr lang="zh-TW" altLang="en-US"/>
          </a:p>
        </p:txBody>
      </p:sp>
    </p:spTree>
    <p:extLst>
      <p:ext uri="{BB962C8B-B14F-4D97-AF65-F5344CB8AC3E}">
        <p14:creationId xmlns:p14="http://schemas.microsoft.com/office/powerpoint/2010/main" val="41479408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166C4D3-D343-4D15-BADB-03CCB486B992}" type="slidenum">
              <a:rPr lang="zh-TW" altLang="en-US" smtClean="0"/>
              <a:t>42</a:t>
            </a:fld>
            <a:endParaRPr lang="zh-TW" altLang="en-US"/>
          </a:p>
        </p:txBody>
      </p:sp>
    </p:spTree>
    <p:extLst>
      <p:ext uri="{BB962C8B-B14F-4D97-AF65-F5344CB8AC3E}">
        <p14:creationId xmlns:p14="http://schemas.microsoft.com/office/powerpoint/2010/main" val="24536824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166C4D3-D343-4D15-BADB-03CCB486B992}" type="slidenum">
              <a:rPr lang="zh-TW" altLang="en-US" smtClean="0"/>
              <a:t>43</a:t>
            </a:fld>
            <a:endParaRPr lang="zh-TW" altLang="en-US"/>
          </a:p>
        </p:txBody>
      </p:sp>
    </p:spTree>
    <p:extLst>
      <p:ext uri="{BB962C8B-B14F-4D97-AF65-F5344CB8AC3E}">
        <p14:creationId xmlns:p14="http://schemas.microsoft.com/office/powerpoint/2010/main" val="31416694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166C4D3-D343-4D15-BADB-03CCB486B992}" type="slidenum">
              <a:rPr lang="zh-TW" altLang="en-US" smtClean="0"/>
              <a:t>44</a:t>
            </a:fld>
            <a:endParaRPr lang="zh-TW" altLang="en-US"/>
          </a:p>
        </p:txBody>
      </p:sp>
    </p:spTree>
    <p:extLst>
      <p:ext uri="{BB962C8B-B14F-4D97-AF65-F5344CB8AC3E}">
        <p14:creationId xmlns:p14="http://schemas.microsoft.com/office/powerpoint/2010/main" val="3597805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fld id="{F8F3F0F7-08CF-4222-AB88-F07377CECCFC}" type="slidenum">
              <a:rPr lang="zh-TW" altLang="en-US" smtClean="0"/>
              <a:t>3</a:t>
            </a:fld>
            <a:endParaRPr lang="zh-TW" altLang="en-US"/>
          </a:p>
        </p:txBody>
      </p:sp>
    </p:spTree>
    <p:extLst>
      <p:ext uri="{BB962C8B-B14F-4D97-AF65-F5344CB8AC3E}">
        <p14:creationId xmlns:p14="http://schemas.microsoft.com/office/powerpoint/2010/main" val="30301198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166C4D3-D343-4D15-BADB-03CCB486B992}" type="slidenum">
              <a:rPr lang="zh-TW" altLang="en-US" smtClean="0"/>
              <a:t>45</a:t>
            </a:fld>
            <a:endParaRPr lang="zh-TW" altLang="en-US"/>
          </a:p>
        </p:txBody>
      </p:sp>
    </p:spTree>
    <p:extLst>
      <p:ext uri="{BB962C8B-B14F-4D97-AF65-F5344CB8AC3E}">
        <p14:creationId xmlns:p14="http://schemas.microsoft.com/office/powerpoint/2010/main" val="23660796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166C4D3-D343-4D15-BADB-03CCB486B992}" type="slidenum">
              <a:rPr lang="zh-TW" altLang="en-US" smtClean="0"/>
              <a:t>46</a:t>
            </a:fld>
            <a:endParaRPr lang="zh-TW" altLang="en-US"/>
          </a:p>
        </p:txBody>
      </p:sp>
    </p:spTree>
    <p:extLst>
      <p:ext uri="{BB962C8B-B14F-4D97-AF65-F5344CB8AC3E}">
        <p14:creationId xmlns:p14="http://schemas.microsoft.com/office/powerpoint/2010/main" val="32856211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166C4D3-D343-4D15-BADB-03CCB486B992}" type="slidenum">
              <a:rPr lang="zh-TW" altLang="en-US" smtClean="0"/>
              <a:t>47</a:t>
            </a:fld>
            <a:endParaRPr lang="zh-TW" altLang="en-US"/>
          </a:p>
        </p:txBody>
      </p:sp>
    </p:spTree>
    <p:extLst>
      <p:ext uri="{BB962C8B-B14F-4D97-AF65-F5344CB8AC3E}">
        <p14:creationId xmlns:p14="http://schemas.microsoft.com/office/powerpoint/2010/main" val="41802934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a:sym typeface="Wingdings" panose="05000000000000000000" pitchFamily="2" charset="2"/>
            </a:endParaRPr>
          </a:p>
        </p:txBody>
      </p:sp>
      <p:sp>
        <p:nvSpPr>
          <p:cNvPr id="4" name="投影片編號版面配置區 3"/>
          <p:cNvSpPr>
            <a:spLocks noGrp="1"/>
          </p:cNvSpPr>
          <p:nvPr>
            <p:ph type="sldNum" sz="quarter" idx="5"/>
          </p:nvPr>
        </p:nvSpPr>
        <p:spPr/>
        <p:txBody>
          <a:bodyPr/>
          <a:lstStyle/>
          <a:p>
            <a:fld id="{E166C4D3-D343-4D15-BADB-03CCB486B992}" type="slidenum">
              <a:rPr lang="zh-TW" altLang="en-US" smtClean="0"/>
              <a:t>48</a:t>
            </a:fld>
            <a:endParaRPr lang="zh-TW" altLang="en-US"/>
          </a:p>
        </p:txBody>
      </p:sp>
    </p:spTree>
    <p:extLst>
      <p:ext uri="{BB962C8B-B14F-4D97-AF65-F5344CB8AC3E}">
        <p14:creationId xmlns:p14="http://schemas.microsoft.com/office/powerpoint/2010/main" val="15908875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sym typeface="Wingdings" panose="05000000000000000000" pitchFamily="2" charset="2"/>
              </a:rPr>
              <a:t>期末考</a:t>
            </a:r>
            <a:r>
              <a:rPr lang="en-US" altLang="zh-TW" dirty="0">
                <a:sym typeface="Wingdings" panose="05000000000000000000" pitchFamily="2" charset="2"/>
              </a:rPr>
              <a:t>2</a:t>
            </a:r>
          </a:p>
        </p:txBody>
      </p:sp>
      <p:sp>
        <p:nvSpPr>
          <p:cNvPr id="4" name="投影片編號版面配置區 3"/>
          <p:cNvSpPr>
            <a:spLocks noGrp="1"/>
          </p:cNvSpPr>
          <p:nvPr>
            <p:ph type="sldNum" sz="quarter" idx="5"/>
          </p:nvPr>
        </p:nvSpPr>
        <p:spPr/>
        <p:txBody>
          <a:bodyPr/>
          <a:lstStyle/>
          <a:p>
            <a:fld id="{E166C4D3-D343-4D15-BADB-03CCB486B992}" type="slidenum">
              <a:rPr lang="zh-TW" altLang="en-US" smtClean="0"/>
              <a:t>50</a:t>
            </a:fld>
            <a:endParaRPr lang="zh-TW" altLang="en-US"/>
          </a:p>
        </p:txBody>
      </p:sp>
    </p:spTree>
    <p:extLst>
      <p:ext uri="{BB962C8B-B14F-4D97-AF65-F5344CB8AC3E}">
        <p14:creationId xmlns:p14="http://schemas.microsoft.com/office/powerpoint/2010/main" val="6225117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F8F3F0F7-08CF-4222-AB88-F07377CECCFC}" type="slidenum">
              <a:rPr lang="zh-TW" altLang="en-US" smtClean="0"/>
              <a:t>67</a:t>
            </a:fld>
            <a:endParaRPr lang="zh-TW" altLang="en-US"/>
          </a:p>
        </p:txBody>
      </p:sp>
    </p:spTree>
    <p:extLst>
      <p:ext uri="{BB962C8B-B14F-4D97-AF65-F5344CB8AC3E}">
        <p14:creationId xmlns:p14="http://schemas.microsoft.com/office/powerpoint/2010/main" val="1048853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dirty="0"/>
              <a:t>10.1 </a:t>
            </a:r>
            <a:r>
              <a:rPr kumimoji="1" lang="zh-TW" altLang="en-US" dirty="0"/>
              <a:t>光度標定或光度校正</a:t>
            </a:r>
            <a:endParaRPr kumimoji="1" lang="en-US" altLang="zh-TW" dirty="0"/>
          </a:p>
          <a:p>
            <a:r>
              <a:rPr kumimoji="1" lang="en-US" altLang="zh-TW" dirty="0"/>
              <a:t>10.2 </a:t>
            </a:r>
            <a:r>
              <a:rPr kumimoji="1" lang="zh-TW" altLang="en-US" dirty="0"/>
              <a:t>高動態範圍成像</a:t>
            </a:r>
            <a:endParaRPr kumimoji="1" lang="en-US" altLang="zh-TW" dirty="0"/>
          </a:p>
          <a:p>
            <a:r>
              <a:rPr kumimoji="1" lang="en-US" altLang="zh-TW" dirty="0"/>
              <a:t>10.3 </a:t>
            </a:r>
            <a:r>
              <a:rPr kumimoji="1" lang="zh-TW" altLang="en-US" dirty="0"/>
              <a:t>超解析度、雜訊移除和模糊移除</a:t>
            </a:r>
            <a:endParaRPr kumimoji="1" lang="en-US" altLang="zh-TW" dirty="0"/>
          </a:p>
          <a:p>
            <a:r>
              <a:rPr kumimoji="1" lang="en-US" altLang="zh-TW" dirty="0"/>
              <a:t>10.4 </a:t>
            </a:r>
            <a:r>
              <a:rPr kumimoji="1" lang="zh-TW" altLang="en-US" dirty="0"/>
              <a:t>影像抽圖和組成</a:t>
            </a:r>
          </a:p>
        </p:txBody>
      </p:sp>
      <p:sp>
        <p:nvSpPr>
          <p:cNvPr id="4" name="投影片編號版面配置區 3"/>
          <p:cNvSpPr>
            <a:spLocks noGrp="1"/>
          </p:cNvSpPr>
          <p:nvPr>
            <p:ph type="sldNum" sz="quarter" idx="5"/>
          </p:nvPr>
        </p:nvSpPr>
        <p:spPr/>
        <p:txBody>
          <a:bodyPr/>
          <a:lstStyle/>
          <a:p>
            <a:fld id="{F8F3F0F7-08CF-4222-AB88-F07377CECCFC}" type="slidenum">
              <a:rPr lang="zh-TW" altLang="en-US" smtClean="0"/>
              <a:t>4</a:t>
            </a:fld>
            <a:endParaRPr lang="zh-TW" altLang="en-US"/>
          </a:p>
        </p:txBody>
      </p:sp>
    </p:spTree>
    <p:extLst>
      <p:ext uri="{BB962C8B-B14F-4D97-AF65-F5344CB8AC3E}">
        <p14:creationId xmlns:p14="http://schemas.microsoft.com/office/powerpoint/2010/main" val="2138348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a:t>光度校正</a:t>
            </a:r>
            <a:endParaRPr kumimoji="1" lang="en-US" altLang="zh-TW" dirty="0"/>
          </a:p>
          <a:p>
            <a:endParaRPr kumimoji="1" lang="en-US" altLang="zh-TW" dirty="0"/>
          </a:p>
          <a:p>
            <a:r>
              <a:rPr kumimoji="1" lang="zh-TW" altLang="en-US" dirty="0"/>
              <a:t>在我們可以成功合併多張照片之前，我們需要去特性化一些函數，這些函數會將入射的幅照度或照射度，映射成像素值和每張影像出現的雜訊大小。</a:t>
            </a:r>
          </a:p>
        </p:txBody>
      </p:sp>
      <p:sp>
        <p:nvSpPr>
          <p:cNvPr id="4" name="投影片編號版面配置區 3"/>
          <p:cNvSpPr>
            <a:spLocks noGrp="1"/>
          </p:cNvSpPr>
          <p:nvPr>
            <p:ph type="sldNum" sz="quarter" idx="5"/>
          </p:nvPr>
        </p:nvSpPr>
        <p:spPr/>
        <p:txBody>
          <a:bodyPr/>
          <a:lstStyle/>
          <a:p>
            <a:fld id="{F8F3F0F7-08CF-4222-AB88-F07377CECCFC}" type="slidenum">
              <a:rPr lang="zh-TW" altLang="en-US" smtClean="0"/>
              <a:t>6</a:t>
            </a:fld>
            <a:endParaRPr lang="zh-TW" altLang="en-US"/>
          </a:p>
        </p:txBody>
      </p:sp>
    </p:spTree>
    <p:extLst>
      <p:ext uri="{BB962C8B-B14F-4D97-AF65-F5344CB8AC3E}">
        <p14:creationId xmlns:p14="http://schemas.microsoft.com/office/powerpoint/2010/main" val="3917087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a:t>在介紹有哪些因素會影響這個函數映射之前，讓我們先複習一下第二章所教的數位相機的影像感測流程圖。</a:t>
            </a:r>
          </a:p>
        </p:txBody>
      </p:sp>
      <p:sp>
        <p:nvSpPr>
          <p:cNvPr id="4" name="投影片編號版面配置區 3"/>
          <p:cNvSpPr>
            <a:spLocks noGrp="1"/>
          </p:cNvSpPr>
          <p:nvPr>
            <p:ph type="sldNum" sz="quarter" idx="5"/>
          </p:nvPr>
        </p:nvSpPr>
        <p:spPr/>
        <p:txBody>
          <a:bodyPr/>
          <a:lstStyle/>
          <a:p>
            <a:fld id="{F8F3F0F7-08CF-4222-AB88-F07377CECCFC}" type="slidenum">
              <a:rPr lang="zh-TW" altLang="en-US" smtClean="0"/>
              <a:t>7</a:t>
            </a:fld>
            <a:endParaRPr lang="zh-TW" altLang="en-US"/>
          </a:p>
        </p:txBody>
      </p:sp>
    </p:spTree>
    <p:extLst>
      <p:ext uri="{BB962C8B-B14F-4D97-AF65-F5344CB8AC3E}">
        <p14:creationId xmlns:p14="http://schemas.microsoft.com/office/powerpoint/2010/main" val="31546650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p:txBody>
      </p:sp>
      <p:sp>
        <p:nvSpPr>
          <p:cNvPr id="4" name="投影片編號版面配置區 3"/>
          <p:cNvSpPr>
            <a:spLocks noGrp="1"/>
          </p:cNvSpPr>
          <p:nvPr>
            <p:ph type="sldNum" sz="quarter" idx="5"/>
          </p:nvPr>
        </p:nvSpPr>
        <p:spPr/>
        <p:txBody>
          <a:bodyPr/>
          <a:lstStyle/>
          <a:p>
            <a:fld id="{F8F3F0F7-08CF-4222-AB88-F07377CECCFC}" type="slidenum">
              <a:rPr lang="zh-TW" altLang="en-US" smtClean="0"/>
              <a:t>8</a:t>
            </a:fld>
            <a:endParaRPr lang="zh-TW" altLang="en-US"/>
          </a:p>
        </p:txBody>
      </p:sp>
    </p:spTree>
    <p:extLst>
      <p:ext uri="{BB962C8B-B14F-4D97-AF65-F5344CB8AC3E}">
        <p14:creationId xmlns:p14="http://schemas.microsoft.com/office/powerpoint/2010/main" val="5729741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dirty="0"/>
              <a:t>在成像流程中有三個要件會影響這個的映射，分別是：</a:t>
            </a:r>
            <a:r>
              <a:rPr kumimoji="1" lang="en" altLang="zh-TW" b="0" dirty="0"/>
              <a:t>Radiometric Response Function, Vignetting, Point Spread Function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b="1" dirty="0"/>
              <a:t>，</a:t>
            </a:r>
            <a:r>
              <a:rPr kumimoji="1" lang="zh-TW" altLang="en-US" b="0" dirty="0"/>
              <a:t>他們的中文分別是輻射測量的響應函數、暗角、點擴散函數</a:t>
            </a:r>
            <a:endParaRPr kumimoji="1" lang="en" altLang="zh-TW" b="0" dirty="0"/>
          </a:p>
          <a:p>
            <a:endParaRPr kumimoji="1" lang="zh-TW" altLang="en-US" dirty="0"/>
          </a:p>
        </p:txBody>
      </p:sp>
      <p:sp>
        <p:nvSpPr>
          <p:cNvPr id="4" name="投影片編號版面配置區 3"/>
          <p:cNvSpPr>
            <a:spLocks noGrp="1"/>
          </p:cNvSpPr>
          <p:nvPr>
            <p:ph type="sldNum" sz="quarter" idx="5"/>
          </p:nvPr>
        </p:nvSpPr>
        <p:spPr/>
        <p:txBody>
          <a:bodyPr/>
          <a:lstStyle/>
          <a:p>
            <a:fld id="{F8F3F0F7-08CF-4222-AB88-F07377CECCFC}" type="slidenum">
              <a:rPr lang="zh-TW" altLang="en-US" smtClean="0"/>
              <a:t>9</a:t>
            </a:fld>
            <a:endParaRPr lang="zh-TW" altLang="en-US"/>
          </a:p>
        </p:txBody>
      </p:sp>
    </p:spTree>
    <p:extLst>
      <p:ext uri="{BB962C8B-B14F-4D97-AF65-F5344CB8AC3E}">
        <p14:creationId xmlns:p14="http://schemas.microsoft.com/office/powerpoint/2010/main" val="349070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a:t>如圖 </a:t>
            </a:r>
            <a:r>
              <a:rPr kumimoji="1" lang="en" altLang="zh-TW" dirty="0"/>
              <a:t>10.2</a:t>
            </a:r>
            <a:r>
              <a:rPr kumimoji="1" lang="zh-TW" altLang="en-US" dirty="0"/>
              <a:t> 所示，有一些因素會影響落在透鏡的光亮度如何映射成影像檔案所儲存的數值。</a:t>
            </a:r>
            <a:endParaRPr kumimoji="1" lang="en-US" altLang="zh-TW" dirty="0"/>
          </a:p>
          <a:p>
            <a:r>
              <a:rPr kumimoji="1" lang="zh-TW" altLang="en-US" dirty="0"/>
              <a:t>在這裡我們先忽略任何非均勻的衰減在透鏡內。</a:t>
            </a:r>
            <a:endParaRPr kumimoji="1" lang="en-US" altLang="zh-TW" dirty="0"/>
          </a:p>
          <a:p>
            <a:endParaRPr kumimoji="1" lang="en-US" altLang="zh-TW" dirty="0"/>
          </a:p>
          <a:p>
            <a:r>
              <a:rPr kumimoji="1" lang="zh-TW" altLang="en-US" dirty="0"/>
              <a:t>第一個影響這個映射的因素是光圈和快門速度，他們可以被模型化為入射光線的全域倍增器或乘法器，那這個入射的光線通常量化為曝光值。</a:t>
            </a:r>
            <a:endParaRPr kumimoji="1" lang="en-US" altLang="zh-TW" dirty="0"/>
          </a:p>
          <a:p>
            <a:endParaRPr kumimoji="1" lang="en-US" altLang="zh-TW" dirty="0"/>
          </a:p>
          <a:p>
            <a:r>
              <a:rPr kumimoji="1" lang="zh-TW" altLang="en-US" dirty="0"/>
              <a:t>第二個是</a:t>
            </a:r>
            <a:endParaRPr kumimoji="1" lang="en-US" altLang="zh-TW" dirty="0"/>
          </a:p>
          <a:p>
            <a:endParaRPr kumimoji="1" lang="zh-TW" altLang="en-US" dirty="0"/>
          </a:p>
        </p:txBody>
      </p:sp>
      <p:sp>
        <p:nvSpPr>
          <p:cNvPr id="4" name="投影片編號版面配置區 3"/>
          <p:cNvSpPr>
            <a:spLocks noGrp="1"/>
          </p:cNvSpPr>
          <p:nvPr>
            <p:ph type="sldNum" sz="quarter" idx="5"/>
          </p:nvPr>
        </p:nvSpPr>
        <p:spPr/>
        <p:txBody>
          <a:bodyPr/>
          <a:lstStyle/>
          <a:p>
            <a:fld id="{F8F3F0F7-08CF-4222-AB88-F07377CECCFC}" type="slidenum">
              <a:rPr lang="zh-TW" altLang="en-US" smtClean="0"/>
              <a:t>10</a:t>
            </a:fld>
            <a:endParaRPr lang="zh-TW" altLang="en-US"/>
          </a:p>
        </p:txBody>
      </p:sp>
    </p:spTree>
    <p:extLst>
      <p:ext uri="{BB962C8B-B14F-4D97-AF65-F5344CB8AC3E}">
        <p14:creationId xmlns:p14="http://schemas.microsoft.com/office/powerpoint/2010/main" val="1532106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zh-TW" altLang="en-US"/>
              <a:t>按一下以編輯母片標題樣式</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fld id="{AE4985EC-0474-4453-BA42-7C7EA13CD656}" type="datetime1">
              <a:rPr lang="en-US" altLang="zh-TW" smtClean="0"/>
              <a:t>4/20/24</a:t>
            </a:fld>
            <a:endParaRPr lang="en-US" dirty="0"/>
          </a:p>
        </p:txBody>
      </p:sp>
      <p:sp>
        <p:nvSpPr>
          <p:cNvPr id="5" name="Footer Placeholder 4"/>
          <p:cNvSpPr>
            <a:spLocks noGrp="1"/>
          </p:cNvSpPr>
          <p:nvPr>
            <p:ph type="ftr" sz="quarter" idx="11"/>
          </p:nvPr>
        </p:nvSpPr>
        <p:spPr/>
        <p:txBody>
          <a:bodyPr/>
          <a:lstStyle/>
          <a:p>
            <a:pPr>
              <a:defRPr/>
            </a:pPr>
            <a:r>
              <a:rPr lang="pl-PL" altLang="zh-TW"/>
              <a:t>DC &amp; CV Lab. CSIE NTU</a:t>
            </a:r>
            <a:endParaRPr lang="en-US" altLang="zh-TW"/>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5514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429D7ED7-1118-4395-8D32-36C183C003C9}" type="datetime1">
              <a:rPr lang="en-US" altLang="zh-TW" smtClean="0"/>
              <a:t>4/20/24</a:t>
            </a:fld>
            <a:endParaRPr lang="en-US" dirty="0"/>
          </a:p>
        </p:txBody>
      </p:sp>
      <p:sp>
        <p:nvSpPr>
          <p:cNvPr id="5" name="Footer Placeholder 4"/>
          <p:cNvSpPr>
            <a:spLocks noGrp="1"/>
          </p:cNvSpPr>
          <p:nvPr>
            <p:ph type="ftr" sz="quarter" idx="11"/>
          </p:nvPr>
        </p:nvSpPr>
        <p:spPr/>
        <p:txBody>
          <a:bodyPr/>
          <a:lstStyle/>
          <a:p>
            <a:pPr>
              <a:defRPr/>
            </a:pPr>
            <a:r>
              <a:rPr lang="pl-PL" altLang="zh-TW"/>
              <a:t>DC &amp; CV Lab. CSIE NTU</a:t>
            </a:r>
            <a:endParaRPr lang="en-US" altLang="zh-TW"/>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2376301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1" y="412302"/>
            <a:ext cx="2628900" cy="5759898"/>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838201" y="412302"/>
            <a:ext cx="7734300" cy="5759898"/>
          </a:xfrm>
        </p:spPr>
        <p:txBody>
          <a:bodyPr vert="eaVert" lIns="45720" tIns="0" rIns="45720" bIns="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E97F53EA-63E7-46FD-BDFB-9D357CA5EEE4}" type="datetime1">
              <a:rPr lang="en-US" altLang="zh-TW" smtClean="0"/>
              <a:t>4/20/24</a:t>
            </a:fld>
            <a:endParaRPr lang="en-US" dirty="0"/>
          </a:p>
        </p:txBody>
      </p:sp>
      <p:sp>
        <p:nvSpPr>
          <p:cNvPr id="5" name="Footer Placeholder 4"/>
          <p:cNvSpPr>
            <a:spLocks noGrp="1"/>
          </p:cNvSpPr>
          <p:nvPr>
            <p:ph type="ftr" sz="quarter" idx="11"/>
          </p:nvPr>
        </p:nvSpPr>
        <p:spPr/>
        <p:txBody>
          <a:bodyPr/>
          <a:lstStyle/>
          <a:p>
            <a:pPr>
              <a:defRPr/>
            </a:pPr>
            <a:r>
              <a:rPr lang="pl-PL" altLang="zh-TW"/>
              <a:t>DC &amp; CV Lab. CSIE NTU</a:t>
            </a:r>
            <a:endParaRPr lang="en-US" altLang="zh-TW"/>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7059215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標題，文字及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1390651" y="333375"/>
            <a:ext cx="10801349" cy="12954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912284" y="2041525"/>
            <a:ext cx="5384800" cy="44116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quarter" idx="2"/>
          </p:nvPr>
        </p:nvSpPr>
        <p:spPr>
          <a:xfrm>
            <a:off x="6500284" y="2041525"/>
            <a:ext cx="5384800" cy="21288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內容版面配置區 4"/>
          <p:cNvSpPr>
            <a:spLocks noGrp="1"/>
          </p:cNvSpPr>
          <p:nvPr>
            <p:ph sz="quarter" idx="3"/>
          </p:nvPr>
        </p:nvSpPr>
        <p:spPr>
          <a:xfrm>
            <a:off x="6500284" y="4322764"/>
            <a:ext cx="5384800" cy="213042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Rectangle 6"/>
          <p:cNvSpPr>
            <a:spLocks noGrp="1" noChangeArrowheads="1"/>
          </p:cNvSpPr>
          <p:nvPr>
            <p:ph type="ftr" sz="quarter" idx="10"/>
          </p:nvPr>
        </p:nvSpPr>
        <p:spPr/>
        <p:txBody>
          <a:bodyPr/>
          <a:lstStyle>
            <a:lvl1pPr>
              <a:defRPr b="0">
                <a:effectLst/>
                <a:latin typeface="Times New Roman" pitchFamily="18" charset="0"/>
              </a:defRPr>
            </a:lvl1pPr>
          </a:lstStyle>
          <a:p>
            <a:pPr>
              <a:defRPr/>
            </a:pPr>
            <a:r>
              <a:rPr lang="pl-PL" altLang="zh-TW"/>
              <a:t>DC &amp; CV Lab. CSIE NTU</a:t>
            </a:r>
            <a:endParaRPr lang="en-US" altLang="zh-TW"/>
          </a:p>
        </p:txBody>
      </p:sp>
    </p:spTree>
    <p:extLst>
      <p:ext uri="{BB962C8B-B14F-4D97-AF65-F5344CB8AC3E}">
        <p14:creationId xmlns:p14="http://schemas.microsoft.com/office/powerpoint/2010/main" val="4853293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標題，四項物件">
    <p:spTree>
      <p:nvGrpSpPr>
        <p:cNvPr id="1" name=""/>
        <p:cNvGrpSpPr/>
        <p:nvPr/>
      </p:nvGrpSpPr>
      <p:grpSpPr>
        <a:xfrm>
          <a:off x="0" y="0"/>
          <a:ext cx="0" cy="0"/>
          <a:chOff x="0" y="0"/>
          <a:chExt cx="0" cy="0"/>
        </a:xfrm>
      </p:grpSpPr>
      <p:sp>
        <p:nvSpPr>
          <p:cNvPr id="2" name="標題 1"/>
          <p:cNvSpPr>
            <a:spLocks noGrp="1"/>
          </p:cNvSpPr>
          <p:nvPr>
            <p:ph type="title" sz="quarter"/>
          </p:nvPr>
        </p:nvSpPr>
        <p:spPr>
          <a:xfrm>
            <a:off x="1390651" y="333375"/>
            <a:ext cx="10801349" cy="1295400"/>
          </a:xfrm>
        </p:spPr>
        <p:txBody>
          <a:bodyPr/>
          <a:lstStyle/>
          <a:p>
            <a:r>
              <a:rPr lang="zh-TW" altLang="en-US"/>
              <a:t>按一下以編輯母片標題樣式</a:t>
            </a:r>
          </a:p>
        </p:txBody>
      </p:sp>
      <p:sp>
        <p:nvSpPr>
          <p:cNvPr id="3" name="內容版面配置區 2"/>
          <p:cNvSpPr>
            <a:spLocks noGrp="1"/>
          </p:cNvSpPr>
          <p:nvPr>
            <p:ph sz="quarter" idx="1"/>
          </p:nvPr>
        </p:nvSpPr>
        <p:spPr>
          <a:xfrm>
            <a:off x="912284" y="2041525"/>
            <a:ext cx="5384800" cy="21288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quarter" idx="2"/>
          </p:nvPr>
        </p:nvSpPr>
        <p:spPr>
          <a:xfrm>
            <a:off x="6500284" y="2041525"/>
            <a:ext cx="5384800" cy="21288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內容版面配置區 4"/>
          <p:cNvSpPr>
            <a:spLocks noGrp="1"/>
          </p:cNvSpPr>
          <p:nvPr>
            <p:ph sz="quarter" idx="3"/>
          </p:nvPr>
        </p:nvSpPr>
        <p:spPr>
          <a:xfrm>
            <a:off x="912284" y="4322764"/>
            <a:ext cx="5384800" cy="213042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內容版面配置區 5"/>
          <p:cNvSpPr>
            <a:spLocks noGrp="1"/>
          </p:cNvSpPr>
          <p:nvPr>
            <p:ph sz="quarter" idx="4"/>
          </p:nvPr>
        </p:nvSpPr>
        <p:spPr>
          <a:xfrm>
            <a:off x="6500284" y="4322764"/>
            <a:ext cx="5384800" cy="213042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6"/>
          <p:cNvSpPr>
            <a:spLocks noGrp="1" noChangeArrowheads="1"/>
          </p:cNvSpPr>
          <p:nvPr>
            <p:ph type="ftr" sz="quarter" idx="10"/>
          </p:nvPr>
        </p:nvSpPr>
        <p:spPr/>
        <p:txBody>
          <a:bodyPr/>
          <a:lstStyle>
            <a:lvl1pPr>
              <a:defRPr b="0">
                <a:effectLst/>
                <a:latin typeface="Times New Roman" pitchFamily="18" charset="0"/>
              </a:defRPr>
            </a:lvl1pPr>
          </a:lstStyle>
          <a:p>
            <a:pPr>
              <a:defRPr/>
            </a:pPr>
            <a:r>
              <a:rPr lang="pl-PL" altLang="zh-TW"/>
              <a:t>DC &amp; CV Lab. CSIE NTU</a:t>
            </a:r>
            <a:endParaRPr lang="en-US" altLang="zh-TW"/>
          </a:p>
        </p:txBody>
      </p:sp>
    </p:spTree>
    <p:extLst>
      <p:ext uri="{BB962C8B-B14F-4D97-AF65-F5344CB8AC3E}">
        <p14:creationId xmlns:p14="http://schemas.microsoft.com/office/powerpoint/2010/main" val="36564531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1390651" y="333375"/>
            <a:ext cx="10801349" cy="12954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912284" y="2041525"/>
            <a:ext cx="5384800" cy="44116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500284" y="2041525"/>
            <a:ext cx="5384800" cy="44116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6"/>
          <p:cNvSpPr>
            <a:spLocks noGrp="1" noChangeArrowheads="1"/>
          </p:cNvSpPr>
          <p:nvPr>
            <p:ph type="ftr" sz="quarter" idx="10"/>
          </p:nvPr>
        </p:nvSpPr>
        <p:spPr/>
        <p:txBody>
          <a:bodyPr/>
          <a:lstStyle>
            <a:lvl1pPr>
              <a:defRPr b="0">
                <a:effectLst/>
                <a:latin typeface="Times New Roman" pitchFamily="18" charset="0"/>
              </a:defRPr>
            </a:lvl1pPr>
          </a:lstStyle>
          <a:p>
            <a:pPr>
              <a:defRPr/>
            </a:pPr>
            <a:r>
              <a:rPr lang="pl-PL" altLang="zh-TW"/>
              <a:t>DC &amp; CV Lab. CSIE NTU</a:t>
            </a:r>
            <a:endParaRPr lang="en-US" altLang="zh-TW"/>
          </a:p>
        </p:txBody>
      </p:sp>
    </p:spTree>
    <p:extLst>
      <p:ext uri="{BB962C8B-B14F-4D97-AF65-F5344CB8AC3E}">
        <p14:creationId xmlns:p14="http://schemas.microsoft.com/office/powerpoint/2010/main" val="36592276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912285" y="333376"/>
            <a:ext cx="11279716" cy="611981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3" name="Rectangle 6"/>
          <p:cNvSpPr>
            <a:spLocks noGrp="1" noChangeArrowheads="1"/>
          </p:cNvSpPr>
          <p:nvPr>
            <p:ph type="ftr" sz="quarter" idx="10"/>
          </p:nvPr>
        </p:nvSpPr>
        <p:spPr/>
        <p:txBody>
          <a:bodyPr/>
          <a:lstStyle>
            <a:lvl1pPr>
              <a:defRPr b="0">
                <a:effectLst/>
                <a:latin typeface="Times New Roman" pitchFamily="18" charset="0"/>
              </a:defRPr>
            </a:lvl1pPr>
          </a:lstStyle>
          <a:p>
            <a:pPr>
              <a:defRPr/>
            </a:pPr>
            <a:r>
              <a:rPr lang="pl-PL" altLang="zh-TW"/>
              <a:t>DC &amp; CV Lab. CSIE NTU</a:t>
            </a:r>
            <a:endParaRPr lang="en-US" altLang="zh-TW"/>
          </a:p>
        </p:txBody>
      </p:sp>
    </p:spTree>
    <p:extLst>
      <p:ext uri="{BB962C8B-B14F-4D97-AF65-F5344CB8AC3E}">
        <p14:creationId xmlns:p14="http://schemas.microsoft.com/office/powerpoint/2010/main" val="4726332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woObj" preserve="1">
  <p:cSld name="標題，1 個大物件與 2 個小物件">
    <p:spTree>
      <p:nvGrpSpPr>
        <p:cNvPr id="1" name=""/>
        <p:cNvGrpSpPr/>
        <p:nvPr/>
      </p:nvGrpSpPr>
      <p:grpSpPr>
        <a:xfrm>
          <a:off x="0" y="0"/>
          <a:ext cx="0" cy="0"/>
          <a:chOff x="0" y="0"/>
          <a:chExt cx="0" cy="0"/>
        </a:xfrm>
      </p:grpSpPr>
      <p:sp>
        <p:nvSpPr>
          <p:cNvPr id="2" name="標題 1"/>
          <p:cNvSpPr>
            <a:spLocks noGrp="1"/>
          </p:cNvSpPr>
          <p:nvPr>
            <p:ph type="title"/>
          </p:nvPr>
        </p:nvSpPr>
        <p:spPr>
          <a:xfrm>
            <a:off x="1390651" y="333375"/>
            <a:ext cx="10801349" cy="1295400"/>
          </a:xfrm>
        </p:spPr>
        <p:txBody>
          <a:bodyPr/>
          <a:lstStyle/>
          <a:p>
            <a:r>
              <a:rPr lang="zh-TW" altLang="en-US"/>
              <a:t>按一下以編輯母片標題樣式</a:t>
            </a:r>
          </a:p>
        </p:txBody>
      </p:sp>
      <p:sp>
        <p:nvSpPr>
          <p:cNvPr id="3" name="內容版面配置區 2"/>
          <p:cNvSpPr>
            <a:spLocks noGrp="1"/>
          </p:cNvSpPr>
          <p:nvPr>
            <p:ph sz="half" idx="1"/>
          </p:nvPr>
        </p:nvSpPr>
        <p:spPr>
          <a:xfrm>
            <a:off x="912284" y="2041525"/>
            <a:ext cx="5384800" cy="44116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quarter" idx="2"/>
          </p:nvPr>
        </p:nvSpPr>
        <p:spPr>
          <a:xfrm>
            <a:off x="6500284" y="2041525"/>
            <a:ext cx="5384800" cy="21288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內容版面配置區 4"/>
          <p:cNvSpPr>
            <a:spLocks noGrp="1"/>
          </p:cNvSpPr>
          <p:nvPr>
            <p:ph sz="quarter" idx="3"/>
          </p:nvPr>
        </p:nvSpPr>
        <p:spPr>
          <a:xfrm>
            <a:off x="6500284" y="4322764"/>
            <a:ext cx="5384800" cy="213042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Rectangle 6"/>
          <p:cNvSpPr>
            <a:spLocks noGrp="1" noChangeArrowheads="1"/>
          </p:cNvSpPr>
          <p:nvPr>
            <p:ph type="ftr" sz="quarter" idx="10"/>
          </p:nvPr>
        </p:nvSpPr>
        <p:spPr/>
        <p:txBody>
          <a:bodyPr/>
          <a:lstStyle>
            <a:lvl1pPr>
              <a:defRPr b="0">
                <a:effectLst/>
                <a:latin typeface="Times New Roman" pitchFamily="18" charset="0"/>
              </a:defRPr>
            </a:lvl1pPr>
          </a:lstStyle>
          <a:p>
            <a:pPr>
              <a:defRPr/>
            </a:pPr>
            <a:r>
              <a:rPr lang="pl-PL" altLang="zh-TW"/>
              <a:t>DC &amp; CV Lab. CSIE NTU</a:t>
            </a:r>
            <a:endParaRPr lang="en-US" altLang="zh-TW"/>
          </a:p>
        </p:txBody>
      </p:sp>
    </p:spTree>
    <p:extLst>
      <p:ext uri="{BB962C8B-B14F-4D97-AF65-F5344CB8AC3E}">
        <p14:creationId xmlns:p14="http://schemas.microsoft.com/office/powerpoint/2010/main" val="1194723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1328840" y="2671851"/>
            <a:ext cx="6031600" cy="15464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4800"/>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r>
              <a:rPr lang="zh-TW" altLang="en-US" dirty="0"/>
              <a:t>按一下以編輯母片標題樣式</a:t>
            </a:r>
            <a:endParaRPr dirty="0"/>
          </a:p>
        </p:txBody>
      </p:sp>
    </p:spTree>
    <p:extLst>
      <p:ext uri="{BB962C8B-B14F-4D97-AF65-F5344CB8AC3E}">
        <p14:creationId xmlns:p14="http://schemas.microsoft.com/office/powerpoint/2010/main" val="26107031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 1 column" userDrawn="1">
  <p:cSld name="Title + 1 column">
    <p:bg>
      <p:bgPr>
        <a:solidFill>
          <a:schemeClr val="bg1"/>
        </a:solidFill>
        <a:effectLst/>
      </p:bgPr>
    </p:bg>
    <p:spTree>
      <p:nvGrpSpPr>
        <p:cNvPr id="1" name="Shape 26"/>
        <p:cNvGrpSpPr/>
        <p:nvPr/>
      </p:nvGrpSpPr>
      <p:grpSpPr>
        <a:xfrm>
          <a:off x="0" y="0"/>
          <a:ext cx="0" cy="0"/>
          <a:chOff x="0" y="0"/>
          <a:chExt cx="0" cy="0"/>
        </a:xfrm>
      </p:grpSpPr>
      <p:sp>
        <p:nvSpPr>
          <p:cNvPr id="2" name="Date Placeholder 3">
            <a:extLst>
              <a:ext uri="{FF2B5EF4-FFF2-40B4-BE49-F238E27FC236}">
                <a16:creationId xmlns:a16="http://schemas.microsoft.com/office/drawing/2014/main" id="{DE3AFDD4-2819-7310-9CE5-DFDD51224E67}"/>
              </a:ext>
            </a:extLst>
          </p:cNvPr>
          <p:cNvSpPr>
            <a:spLocks noGrp="1"/>
          </p:cNvSpPr>
          <p:nvPr>
            <p:ph type="dt" sz="half" idx="10"/>
          </p:nvPr>
        </p:nvSpPr>
        <p:spPr>
          <a:xfrm>
            <a:off x="1097282" y="6459787"/>
            <a:ext cx="2472271" cy="365125"/>
          </a:xfrm>
        </p:spPr>
        <p:txBody>
          <a:bodyPr/>
          <a:lstStyle>
            <a:lvl1pPr>
              <a:defRPr sz="1200"/>
            </a:lvl1pPr>
          </a:lstStyle>
          <a:p>
            <a:fld id="{429D7ED7-1118-4395-8D32-36C183C003C9}" type="datetime1">
              <a:rPr lang="en-US" altLang="zh-TW" smtClean="0"/>
              <a:pPr/>
              <a:t>4/20/24</a:t>
            </a:fld>
            <a:endParaRPr lang="en-US" dirty="0"/>
          </a:p>
        </p:txBody>
      </p:sp>
      <p:sp>
        <p:nvSpPr>
          <p:cNvPr id="3" name="Footer Placeholder 4">
            <a:extLst>
              <a:ext uri="{FF2B5EF4-FFF2-40B4-BE49-F238E27FC236}">
                <a16:creationId xmlns:a16="http://schemas.microsoft.com/office/drawing/2014/main" id="{70416D74-A66D-C23F-D4F9-1A8874180087}"/>
              </a:ext>
            </a:extLst>
          </p:cNvPr>
          <p:cNvSpPr>
            <a:spLocks noGrp="1"/>
          </p:cNvSpPr>
          <p:nvPr>
            <p:ph type="ftr" sz="quarter" idx="11"/>
          </p:nvPr>
        </p:nvSpPr>
        <p:spPr>
          <a:xfrm>
            <a:off x="3686186" y="6459787"/>
            <a:ext cx="4822804" cy="365125"/>
          </a:xfrm>
        </p:spPr>
        <p:txBody>
          <a:bodyPr/>
          <a:lstStyle>
            <a:lvl1pPr>
              <a:defRPr sz="1200"/>
            </a:lvl1pPr>
          </a:lstStyle>
          <a:p>
            <a:pPr>
              <a:defRPr/>
            </a:pPr>
            <a:r>
              <a:rPr lang="pl-PL" altLang="zh-TW" dirty="0"/>
              <a:t>DC &amp; CV Lab. CSIE NTU</a:t>
            </a:r>
            <a:endParaRPr lang="en-US" altLang="zh-TW" dirty="0"/>
          </a:p>
        </p:txBody>
      </p:sp>
      <p:sp>
        <p:nvSpPr>
          <p:cNvPr id="4" name="Slide Number Placeholder 5">
            <a:extLst>
              <a:ext uri="{FF2B5EF4-FFF2-40B4-BE49-F238E27FC236}">
                <a16:creationId xmlns:a16="http://schemas.microsoft.com/office/drawing/2014/main" id="{96ACC073-8C43-608E-BB0F-EBAB41B7813A}"/>
              </a:ext>
            </a:extLst>
          </p:cNvPr>
          <p:cNvSpPr txBox="1">
            <a:spLocks/>
          </p:cNvSpPr>
          <p:nvPr userDrawn="1"/>
        </p:nvSpPr>
        <p:spPr>
          <a:xfrm>
            <a:off x="9900460" y="6459787"/>
            <a:ext cx="1312025" cy="365125"/>
          </a:xfrm>
          <a:prstGeom prst="rect">
            <a:avLst/>
          </a:prstGeom>
        </p:spPr>
        <p:txBody>
          <a:bodyPr vert="horz" lIns="91440" tIns="45720" rIns="91440" bIns="45720" rtlCol="0" anchor="ctr"/>
          <a:lstStyle>
            <a:defPPr>
              <a:defRPr lang="zh-TW"/>
            </a:defPPr>
            <a:lvl1pPr marL="0" algn="r" defTabSz="914400" rtl="0" eaLnBrk="1" latinLnBrk="0" hangingPunct="1">
              <a:defRPr sz="105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AB73BC-B049-4115-A692-8D63A059BFB8}" type="slidenum">
              <a:rPr lang="en-US" sz="1400" smtClean="0"/>
              <a:pPr/>
              <a:t>‹#›</a:t>
            </a:fld>
            <a:endParaRPr lang="en-US" sz="1400" dirty="0"/>
          </a:p>
        </p:txBody>
      </p:sp>
      <p:sp>
        <p:nvSpPr>
          <p:cNvPr id="5" name="Title 1">
            <a:extLst>
              <a:ext uri="{FF2B5EF4-FFF2-40B4-BE49-F238E27FC236}">
                <a16:creationId xmlns:a16="http://schemas.microsoft.com/office/drawing/2014/main" id="{7D2B4E4B-53B0-20A2-0D5F-D8EBB3A72568}"/>
              </a:ext>
            </a:extLst>
          </p:cNvPr>
          <p:cNvSpPr>
            <a:spLocks noGrp="1"/>
          </p:cNvSpPr>
          <p:nvPr>
            <p:ph type="title"/>
          </p:nvPr>
        </p:nvSpPr>
        <p:spPr>
          <a:xfrm>
            <a:off x="1097280" y="286604"/>
            <a:ext cx="10058400" cy="1450757"/>
          </a:xfrm>
        </p:spPr>
        <p:txBody>
          <a:bodyPr/>
          <a:lstStyle/>
          <a:p>
            <a:r>
              <a:rPr lang="zh-TW" altLang="en-US"/>
              <a:t>按一下以編輯母片標題樣式</a:t>
            </a:r>
            <a:endParaRPr lang="en-US" dirty="0"/>
          </a:p>
        </p:txBody>
      </p:sp>
      <p:sp>
        <p:nvSpPr>
          <p:cNvPr id="6" name="Content Placeholder 2">
            <a:extLst>
              <a:ext uri="{FF2B5EF4-FFF2-40B4-BE49-F238E27FC236}">
                <a16:creationId xmlns:a16="http://schemas.microsoft.com/office/drawing/2014/main" id="{08723D03-DEE9-71EE-4166-A36C529DD5FB}"/>
              </a:ext>
            </a:extLst>
          </p:cNvPr>
          <p:cNvSpPr>
            <a:spLocks noGrp="1"/>
          </p:cNvSpPr>
          <p:nvPr>
            <p:ph idx="1"/>
          </p:nvPr>
        </p:nvSpPr>
        <p:spPr>
          <a:xfrm>
            <a:off x="1097279" y="1845734"/>
            <a:ext cx="10058401" cy="4023360"/>
          </a:xfrm>
        </p:spPr>
        <p:txBody>
          <a:bodyPr/>
          <a:lstStyle/>
          <a:p>
            <a:pPr lvl="0"/>
            <a:r>
              <a:rPr lang="zh-TW" altLang="en-US" dirty="0"/>
              <a:t>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Tree>
    <p:extLst>
      <p:ext uri="{BB962C8B-B14F-4D97-AF65-F5344CB8AC3E}">
        <p14:creationId xmlns:p14="http://schemas.microsoft.com/office/powerpoint/2010/main" val="2762851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3"/>
        <p:cNvGrpSpPr/>
        <p:nvPr/>
      </p:nvGrpSpPr>
      <p:grpSpPr>
        <a:xfrm>
          <a:off x="0" y="0"/>
          <a:ext cx="0" cy="0"/>
          <a:chOff x="0" y="0"/>
          <a:chExt cx="0" cy="0"/>
        </a:xfrm>
      </p:grpSpPr>
      <p:sp>
        <p:nvSpPr>
          <p:cNvPr id="14" name="Google Shape;14;p3"/>
          <p:cNvSpPr txBox="1">
            <a:spLocks noGrp="1"/>
          </p:cNvSpPr>
          <p:nvPr>
            <p:ph type="subTitle" idx="1"/>
          </p:nvPr>
        </p:nvSpPr>
        <p:spPr>
          <a:xfrm>
            <a:off x="2696400" y="3754564"/>
            <a:ext cx="7455200" cy="1046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1400"/>
              <a:buNone/>
              <a:defRPr sz="1867">
                <a:highlight>
                  <a:schemeClr val="accent1"/>
                </a:highlight>
              </a:defRPr>
            </a:lvl1pPr>
            <a:lvl2pPr lvl="1" rtl="0">
              <a:spcBef>
                <a:spcPts val="0"/>
              </a:spcBef>
              <a:spcAft>
                <a:spcPts val="0"/>
              </a:spcAft>
              <a:buClr>
                <a:schemeClr val="dk2"/>
              </a:buClr>
              <a:buSzPts val="1400"/>
              <a:buNone/>
              <a:defRPr sz="1867">
                <a:solidFill>
                  <a:schemeClr val="dk2"/>
                </a:solidFill>
                <a:highlight>
                  <a:schemeClr val="accent1"/>
                </a:highlight>
              </a:defRPr>
            </a:lvl2pPr>
            <a:lvl3pPr lvl="2" rtl="0">
              <a:spcBef>
                <a:spcPts val="0"/>
              </a:spcBef>
              <a:spcAft>
                <a:spcPts val="0"/>
              </a:spcAft>
              <a:buClr>
                <a:schemeClr val="dk2"/>
              </a:buClr>
              <a:buSzPts val="1400"/>
              <a:buNone/>
              <a:defRPr sz="1867">
                <a:solidFill>
                  <a:schemeClr val="dk2"/>
                </a:solidFill>
                <a:highlight>
                  <a:schemeClr val="accent1"/>
                </a:highlight>
              </a:defRPr>
            </a:lvl3pPr>
            <a:lvl4pPr lvl="3" rtl="0">
              <a:spcBef>
                <a:spcPts val="0"/>
              </a:spcBef>
              <a:spcAft>
                <a:spcPts val="0"/>
              </a:spcAft>
              <a:buClr>
                <a:schemeClr val="dk2"/>
              </a:buClr>
              <a:buSzPts val="1400"/>
              <a:buNone/>
              <a:defRPr sz="1867">
                <a:solidFill>
                  <a:schemeClr val="dk2"/>
                </a:solidFill>
                <a:highlight>
                  <a:schemeClr val="accent1"/>
                </a:highlight>
              </a:defRPr>
            </a:lvl4pPr>
            <a:lvl5pPr lvl="4" rtl="0">
              <a:spcBef>
                <a:spcPts val="0"/>
              </a:spcBef>
              <a:spcAft>
                <a:spcPts val="0"/>
              </a:spcAft>
              <a:buClr>
                <a:schemeClr val="dk2"/>
              </a:buClr>
              <a:buSzPts val="1400"/>
              <a:buNone/>
              <a:defRPr sz="1867">
                <a:solidFill>
                  <a:schemeClr val="dk2"/>
                </a:solidFill>
                <a:highlight>
                  <a:schemeClr val="accent1"/>
                </a:highlight>
              </a:defRPr>
            </a:lvl5pPr>
            <a:lvl6pPr lvl="5" rtl="0">
              <a:spcBef>
                <a:spcPts val="0"/>
              </a:spcBef>
              <a:spcAft>
                <a:spcPts val="0"/>
              </a:spcAft>
              <a:buClr>
                <a:schemeClr val="dk2"/>
              </a:buClr>
              <a:buSzPts val="1400"/>
              <a:buNone/>
              <a:defRPr sz="1867">
                <a:solidFill>
                  <a:schemeClr val="dk2"/>
                </a:solidFill>
                <a:highlight>
                  <a:schemeClr val="accent1"/>
                </a:highlight>
              </a:defRPr>
            </a:lvl6pPr>
            <a:lvl7pPr lvl="6" rtl="0">
              <a:spcBef>
                <a:spcPts val="0"/>
              </a:spcBef>
              <a:spcAft>
                <a:spcPts val="0"/>
              </a:spcAft>
              <a:buClr>
                <a:schemeClr val="dk2"/>
              </a:buClr>
              <a:buSzPts val="1400"/>
              <a:buNone/>
              <a:defRPr sz="1867">
                <a:solidFill>
                  <a:schemeClr val="dk2"/>
                </a:solidFill>
                <a:highlight>
                  <a:schemeClr val="accent1"/>
                </a:highlight>
              </a:defRPr>
            </a:lvl7pPr>
            <a:lvl8pPr lvl="7" rtl="0">
              <a:spcBef>
                <a:spcPts val="0"/>
              </a:spcBef>
              <a:spcAft>
                <a:spcPts val="0"/>
              </a:spcAft>
              <a:buClr>
                <a:schemeClr val="dk2"/>
              </a:buClr>
              <a:buSzPts val="1400"/>
              <a:buNone/>
              <a:defRPr sz="1867">
                <a:solidFill>
                  <a:schemeClr val="dk2"/>
                </a:solidFill>
                <a:highlight>
                  <a:schemeClr val="accent1"/>
                </a:highlight>
              </a:defRPr>
            </a:lvl8pPr>
            <a:lvl9pPr lvl="8" rtl="0">
              <a:spcBef>
                <a:spcPts val="0"/>
              </a:spcBef>
              <a:spcAft>
                <a:spcPts val="0"/>
              </a:spcAft>
              <a:buClr>
                <a:schemeClr val="dk2"/>
              </a:buClr>
              <a:buSzPts val="1400"/>
              <a:buNone/>
              <a:defRPr sz="1867">
                <a:solidFill>
                  <a:schemeClr val="dk2"/>
                </a:solidFill>
                <a:highlight>
                  <a:schemeClr val="accent1"/>
                </a:highlight>
              </a:defRPr>
            </a:lvl9pPr>
          </a:lstStyle>
          <a:p>
            <a:r>
              <a:rPr lang="zh-TW" altLang="en-US"/>
              <a:t>按一下以編輯母片子標題樣式</a:t>
            </a:r>
            <a:endParaRPr/>
          </a:p>
        </p:txBody>
      </p:sp>
      <p:sp>
        <p:nvSpPr>
          <p:cNvPr id="17" name="Google Shape;17;p3"/>
          <p:cNvSpPr txBox="1">
            <a:spLocks noGrp="1"/>
          </p:cNvSpPr>
          <p:nvPr>
            <p:ph type="ctrTitle"/>
          </p:nvPr>
        </p:nvSpPr>
        <p:spPr>
          <a:xfrm>
            <a:off x="2696300" y="2258031"/>
            <a:ext cx="5050400" cy="1546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rPr lang="zh-TW" altLang="en-US"/>
              <a:t>按一下以編輯母片標題樣式</a:t>
            </a:r>
            <a:endParaRPr/>
          </a:p>
        </p:txBody>
      </p:sp>
      <p:sp>
        <p:nvSpPr>
          <p:cNvPr id="19" name="Google Shape;19;p3"/>
          <p:cNvSpPr txBox="1">
            <a:spLocks noGrp="1"/>
          </p:cNvSpPr>
          <p:nvPr>
            <p:ph type="sldNum" idx="12"/>
          </p:nvPr>
        </p:nvSpPr>
        <p:spPr>
          <a:xfrm>
            <a:off x="11390969"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DC8454A8-47C2-409C-A60F-FDA3A9BB984F}" type="slidenum">
              <a:rPr lang="zh-TW" altLang="en-US" smtClean="0"/>
              <a:t>‹#›</a:t>
            </a:fld>
            <a:endParaRPr lang="zh-TW" altLang="en-US"/>
          </a:p>
        </p:txBody>
      </p:sp>
    </p:spTree>
    <p:extLst>
      <p:ext uri="{BB962C8B-B14F-4D97-AF65-F5344CB8AC3E}">
        <p14:creationId xmlns:p14="http://schemas.microsoft.com/office/powerpoint/2010/main" val="169428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dirty="0"/>
              <a:t>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4" name="Date Placeholder 3"/>
          <p:cNvSpPr>
            <a:spLocks noGrp="1"/>
          </p:cNvSpPr>
          <p:nvPr>
            <p:ph type="dt" sz="half" idx="10"/>
          </p:nvPr>
        </p:nvSpPr>
        <p:spPr/>
        <p:txBody>
          <a:bodyPr/>
          <a:lstStyle/>
          <a:p>
            <a:fld id="{A7C54BB9-1F6D-41C6-AA2B-11CE29B80498}" type="datetime1">
              <a:rPr lang="en-US" altLang="zh-TW" smtClean="0"/>
              <a:t>4/20/24</a:t>
            </a:fld>
            <a:endParaRPr lang="en-US" dirty="0"/>
          </a:p>
        </p:txBody>
      </p:sp>
      <p:sp>
        <p:nvSpPr>
          <p:cNvPr id="5" name="Footer Placeholder 4"/>
          <p:cNvSpPr>
            <a:spLocks noGrp="1"/>
          </p:cNvSpPr>
          <p:nvPr>
            <p:ph type="ftr" sz="quarter" idx="11"/>
          </p:nvPr>
        </p:nvSpPr>
        <p:spPr/>
        <p:txBody>
          <a:bodyPr/>
          <a:lstStyle/>
          <a:p>
            <a:pPr>
              <a:defRPr/>
            </a:pPr>
            <a:r>
              <a:rPr lang="pl-PL" altLang="zh-TW"/>
              <a:t>DC &amp; CV Lab. CSIE NTU</a:t>
            </a:r>
            <a:endParaRPr lang="en-US" altLang="zh-TW"/>
          </a:p>
        </p:txBody>
      </p:sp>
      <p:sp>
        <p:nvSpPr>
          <p:cNvPr id="6" name="Slide Number Placeholder 5"/>
          <p:cNvSpPr>
            <a:spLocks noGrp="1"/>
          </p:cNvSpPr>
          <p:nvPr>
            <p:ph type="sldNum" sz="quarter" idx="12"/>
          </p:nvPr>
        </p:nvSpPr>
        <p:spPr/>
        <p:txBody>
          <a:bodyPr/>
          <a:lstStyle/>
          <a:p>
            <a:fld id="{028E3F4F-51B2-42EE-AFA2-40C4572185CC}" type="slidenum">
              <a:rPr lang="en-US" smtClean="0"/>
              <a:t>‹#›</a:t>
            </a:fld>
            <a:endParaRPr lang="en-US" dirty="0"/>
          </a:p>
        </p:txBody>
      </p:sp>
    </p:spTree>
    <p:extLst>
      <p:ext uri="{BB962C8B-B14F-4D97-AF65-F5344CB8AC3E}">
        <p14:creationId xmlns:p14="http://schemas.microsoft.com/office/powerpoint/2010/main" val="3596051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EE7A7383-DDEF-41BD-8069-64E06C97E465}" type="datetime1">
              <a:rPr lang="en-US" altLang="zh-TW" smtClean="0"/>
              <a:t>4/20/24</a:t>
            </a:fld>
            <a:endParaRPr lang="en-US" dirty="0"/>
          </a:p>
        </p:txBody>
      </p:sp>
      <p:sp>
        <p:nvSpPr>
          <p:cNvPr id="5" name="Footer Placeholder 4"/>
          <p:cNvSpPr>
            <a:spLocks noGrp="1"/>
          </p:cNvSpPr>
          <p:nvPr>
            <p:ph type="ftr" sz="quarter" idx="11"/>
          </p:nvPr>
        </p:nvSpPr>
        <p:spPr/>
        <p:txBody>
          <a:bodyPr/>
          <a:lstStyle/>
          <a:p>
            <a:pPr>
              <a:defRPr/>
            </a:pPr>
            <a:r>
              <a:rPr lang="pl-PL" altLang="zh-TW"/>
              <a:t>DC &amp; CV Lab. CSIE NTU</a:t>
            </a:r>
            <a:endParaRPr lang="en-US" altLang="zh-TW"/>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4648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4"/>
            <a:ext cx="10058400" cy="1450757"/>
          </a:xfrm>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1097280" y="1845736"/>
            <a:ext cx="4937760" cy="4023359"/>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9BC0DD9B-DA27-4435-A439-9FD5B3F2F935}" type="datetime1">
              <a:rPr lang="en-US" altLang="zh-TW" smtClean="0"/>
              <a:t>4/20/24</a:t>
            </a:fld>
            <a:endParaRPr lang="en-US" dirty="0"/>
          </a:p>
        </p:txBody>
      </p:sp>
      <p:sp>
        <p:nvSpPr>
          <p:cNvPr id="6" name="Footer Placeholder 5"/>
          <p:cNvSpPr>
            <a:spLocks noGrp="1"/>
          </p:cNvSpPr>
          <p:nvPr>
            <p:ph type="ftr" sz="quarter" idx="11"/>
          </p:nvPr>
        </p:nvSpPr>
        <p:spPr/>
        <p:txBody>
          <a:bodyPr/>
          <a:lstStyle/>
          <a:p>
            <a:pPr>
              <a:defRPr/>
            </a:pPr>
            <a:r>
              <a:rPr lang="pl-PL" altLang="zh-TW"/>
              <a:t>DC &amp; CV Lab. CSIE NTU</a:t>
            </a:r>
            <a:endParaRPr lang="en-US" altLang="zh-TW"/>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695246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4"/>
            <a:ext cx="10058400" cy="1450757"/>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1097280" y="2582335"/>
            <a:ext cx="4937760" cy="328676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6217920" y="2582334"/>
            <a:ext cx="4937760" cy="328676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F306E558-74D3-4490-AF45-DF0278664318}" type="datetime1">
              <a:rPr lang="en-US" altLang="zh-TW" smtClean="0"/>
              <a:t>4/20/24</a:t>
            </a:fld>
            <a:endParaRPr lang="en-US" dirty="0"/>
          </a:p>
        </p:txBody>
      </p:sp>
      <p:sp>
        <p:nvSpPr>
          <p:cNvPr id="8" name="Footer Placeholder 7"/>
          <p:cNvSpPr>
            <a:spLocks noGrp="1"/>
          </p:cNvSpPr>
          <p:nvPr>
            <p:ph type="ftr" sz="quarter" idx="11"/>
          </p:nvPr>
        </p:nvSpPr>
        <p:spPr/>
        <p:txBody>
          <a:bodyPr/>
          <a:lstStyle/>
          <a:p>
            <a:pPr>
              <a:defRPr/>
            </a:pPr>
            <a:r>
              <a:rPr lang="pl-PL" altLang="zh-TW"/>
              <a:t>DC &amp; CV Lab. CSIE NTU</a:t>
            </a:r>
            <a:endParaRPr lang="en-US" altLang="zh-TW"/>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40433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802F59BB-B6C0-407A-ABFC-0B3A8F0954E2}" type="datetime1">
              <a:rPr lang="en-US" altLang="zh-TW" smtClean="0"/>
              <a:t>4/20/24</a:t>
            </a:fld>
            <a:endParaRPr lang="en-US" dirty="0"/>
          </a:p>
        </p:txBody>
      </p:sp>
      <p:sp>
        <p:nvSpPr>
          <p:cNvPr id="4" name="Footer Placeholder 3"/>
          <p:cNvSpPr>
            <a:spLocks noGrp="1"/>
          </p:cNvSpPr>
          <p:nvPr>
            <p:ph type="ftr" sz="quarter" idx="11"/>
          </p:nvPr>
        </p:nvSpPr>
        <p:spPr/>
        <p:txBody>
          <a:bodyPr/>
          <a:lstStyle/>
          <a:p>
            <a:pPr>
              <a:defRPr/>
            </a:pPr>
            <a:r>
              <a:rPr lang="pl-PL" altLang="zh-TW"/>
              <a:t>DC &amp; CV Lab. CSIE NTU</a:t>
            </a:r>
            <a:endParaRPr lang="en-US" altLang="zh-TW"/>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5783262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5" name="Rectangle 4"/>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C16B760-AB60-4664-8D65-6CBDC93964B5}" type="datetime1">
              <a:rPr lang="en-US" altLang="zh-TW" smtClean="0"/>
              <a:t>4/20/24</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pPr>
              <a:defRPr/>
            </a:pPr>
            <a:r>
              <a:rPr lang="pl-PL" altLang="zh-TW"/>
              <a:t>DC &amp; CV Lab. CSIE NTU</a:t>
            </a:r>
            <a:endParaRPr lang="en-US" altLang="zh-TW"/>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632673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8" name="Rectangle 7"/>
          <p:cNvSpPr/>
          <p:nvPr/>
        </p:nvSpPr>
        <p:spPr>
          <a:xfrm>
            <a:off x="18"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zh-TW" altLang="en-US"/>
              <a:t>按一下以編輯母片標題樣式</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5" name="Date Placeholder 4"/>
          <p:cNvSpPr>
            <a:spLocks noGrp="1"/>
          </p:cNvSpPr>
          <p:nvPr>
            <p:ph type="dt" sz="half" idx="10"/>
          </p:nvPr>
        </p:nvSpPr>
        <p:spPr>
          <a:xfrm>
            <a:off x="465513" y="6459787"/>
            <a:ext cx="2618511" cy="365125"/>
          </a:xfrm>
        </p:spPr>
        <p:txBody>
          <a:bodyPr/>
          <a:lstStyle>
            <a:lvl1pPr algn="l">
              <a:defRPr/>
            </a:lvl1pPr>
          </a:lstStyle>
          <a:p>
            <a:fld id="{D62CC26C-0363-424E-9474-5A1C8CD50916}" type="datetime1">
              <a:rPr lang="en-US" altLang="zh-TW" smtClean="0"/>
              <a:t>4/20/24</a:t>
            </a:fld>
            <a:endParaRPr lang="en-US" dirty="0"/>
          </a:p>
        </p:txBody>
      </p:sp>
      <p:sp>
        <p:nvSpPr>
          <p:cNvPr id="6" name="Footer Placeholder 5"/>
          <p:cNvSpPr>
            <a:spLocks noGrp="1"/>
          </p:cNvSpPr>
          <p:nvPr>
            <p:ph type="ftr" sz="quarter" idx="11"/>
          </p:nvPr>
        </p:nvSpPr>
        <p:spPr>
          <a:xfrm>
            <a:off x="4800600" y="6459787"/>
            <a:ext cx="4648200" cy="365125"/>
          </a:xfrm>
        </p:spPr>
        <p:txBody>
          <a:bodyPr/>
          <a:lstStyle>
            <a:lvl1pPr algn="l">
              <a:defRPr>
                <a:solidFill>
                  <a:schemeClr val="tx2"/>
                </a:solidFill>
              </a:defRPr>
            </a:lvl1pPr>
          </a:lstStyle>
          <a:p>
            <a:pPr>
              <a:defRPr/>
            </a:pPr>
            <a:r>
              <a:rPr lang="pl-PL" altLang="zh-TW"/>
              <a:t>DC &amp; CV Lab. CSIE NTU</a:t>
            </a:r>
            <a:endParaRPr lang="en-US" altLang="zh-TW"/>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589998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8" name="Rectangle 7"/>
          <p:cNvSpPr/>
          <p:nvPr/>
        </p:nvSpPr>
        <p:spPr>
          <a:xfrm>
            <a:off x="1"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7"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9360" cy="822960"/>
          </a:xfrm>
        </p:spPr>
        <p:txBody>
          <a:bodyPr tIns="0" bIns="0" anchor="b">
            <a:noAutofit/>
          </a:bodyPr>
          <a:lstStyle>
            <a:lvl1pPr>
              <a:defRPr sz="3600" b="0">
                <a:solidFill>
                  <a:srgbClr val="FFFFFF"/>
                </a:solidFill>
              </a:defRPr>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17"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1097280" y="5907024"/>
            <a:ext cx="1011936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5" name="Date Placeholder 4"/>
          <p:cNvSpPr>
            <a:spLocks noGrp="1"/>
          </p:cNvSpPr>
          <p:nvPr>
            <p:ph type="dt" sz="half" idx="10"/>
          </p:nvPr>
        </p:nvSpPr>
        <p:spPr/>
        <p:txBody>
          <a:bodyPr/>
          <a:lstStyle/>
          <a:p>
            <a:fld id="{80992899-0C41-4DB0-B895-7392ED22C270}" type="datetime1">
              <a:rPr lang="en-US" altLang="zh-TW" smtClean="0"/>
              <a:t>4/20/24</a:t>
            </a:fld>
            <a:endParaRPr lang="en-US" dirty="0"/>
          </a:p>
        </p:txBody>
      </p:sp>
      <p:sp>
        <p:nvSpPr>
          <p:cNvPr id="6" name="Footer Placeholder 5"/>
          <p:cNvSpPr>
            <a:spLocks noGrp="1"/>
          </p:cNvSpPr>
          <p:nvPr>
            <p:ph type="ftr" sz="quarter" idx="11"/>
          </p:nvPr>
        </p:nvSpPr>
        <p:spPr/>
        <p:txBody>
          <a:bodyPr/>
          <a:lstStyle/>
          <a:p>
            <a:pPr>
              <a:defRPr/>
            </a:pPr>
            <a:r>
              <a:rPr lang="pl-PL" altLang="zh-TW"/>
              <a:t>DC &amp; CV Lab. CSIE NTU</a:t>
            </a:r>
            <a:endParaRPr lang="en-US" altLang="zh-TW"/>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9901994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12192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4"/>
            <a:ext cx="10058400" cy="1450757"/>
          </a:xfrm>
          <a:prstGeom prst="rect">
            <a:avLst/>
          </a:prstGeom>
        </p:spPr>
        <p:txBody>
          <a:bodyPr vert="horz" lIns="91440" tIns="45720" rIns="91440" bIns="45720" rtlCol="0" anchor="b">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1097279" y="1845734"/>
            <a:ext cx="10058401" cy="4023360"/>
          </a:xfrm>
          <a:prstGeom prst="rect">
            <a:avLst/>
          </a:prstGeom>
        </p:spPr>
        <p:txBody>
          <a:bodyPr vert="horz" lIns="0" tIns="45720" rIns="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1097282" y="6459787"/>
            <a:ext cx="2472271" cy="365125"/>
          </a:xfrm>
          <a:prstGeom prst="rect">
            <a:avLst/>
          </a:prstGeom>
        </p:spPr>
        <p:txBody>
          <a:bodyPr vert="horz" lIns="91440" tIns="45720" rIns="91440" bIns="45720" rtlCol="0" anchor="ctr"/>
          <a:lstStyle>
            <a:lvl1pPr algn="l">
              <a:defRPr sz="900">
                <a:solidFill>
                  <a:srgbClr val="FFFFFF"/>
                </a:solidFill>
              </a:defRPr>
            </a:lvl1pPr>
          </a:lstStyle>
          <a:p>
            <a:fld id="{FD21F5D5-8625-4428-8C1E-8C1249066BDD}" type="datetime1">
              <a:rPr lang="en-US" altLang="zh-TW" smtClean="0"/>
              <a:t>4/20/24</a:t>
            </a:fld>
            <a:endParaRPr lang="en-US" dirty="0"/>
          </a:p>
        </p:txBody>
      </p:sp>
      <p:sp>
        <p:nvSpPr>
          <p:cNvPr id="5" name="Footer Placeholder 4"/>
          <p:cNvSpPr>
            <a:spLocks noGrp="1"/>
          </p:cNvSpPr>
          <p:nvPr>
            <p:ph type="ftr" sz="quarter" idx="3"/>
          </p:nvPr>
        </p:nvSpPr>
        <p:spPr>
          <a:xfrm>
            <a:off x="3686186" y="6459787"/>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pPr>
              <a:defRPr/>
            </a:pPr>
            <a:r>
              <a:rPr lang="pl-PL" altLang="zh-TW" dirty="0"/>
              <a:t>DC &amp; CV Lab. CSIE NTU</a:t>
            </a:r>
            <a:endParaRPr lang="en-US" altLang="zh-TW" dirty="0"/>
          </a:p>
        </p:txBody>
      </p:sp>
      <p:sp>
        <p:nvSpPr>
          <p:cNvPr id="6" name="Slide Number Placeholder 5"/>
          <p:cNvSpPr>
            <a:spLocks noGrp="1"/>
          </p:cNvSpPr>
          <p:nvPr>
            <p:ph type="sldNum" sz="quarter" idx="4"/>
          </p:nvPr>
        </p:nvSpPr>
        <p:spPr>
          <a:xfrm>
            <a:off x="9900460" y="6459787"/>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3561671"/>
      </p:ext>
    </p:extLst>
  </p:cSld>
  <p:clrMap bg1="lt1" tx1="dk1" bg2="lt2" tx2="dk2" accent1="accent1" accent2="accent2" accent3="accent3" accent4="accent4" accent5="accent5" accent6="accent6" hlink="hlink" folHlink="folHlink"/>
  <p:sldLayoutIdLst>
    <p:sldLayoutId id="2147484110" r:id="rId1"/>
    <p:sldLayoutId id="2147484111" r:id="rId2"/>
    <p:sldLayoutId id="2147484112" r:id="rId3"/>
    <p:sldLayoutId id="2147484113" r:id="rId4"/>
    <p:sldLayoutId id="2147484114" r:id="rId5"/>
    <p:sldLayoutId id="2147484115" r:id="rId6"/>
    <p:sldLayoutId id="2147484116" r:id="rId7"/>
    <p:sldLayoutId id="2147484117" r:id="rId8"/>
    <p:sldLayoutId id="2147484118" r:id="rId9"/>
    <p:sldLayoutId id="2147484119" r:id="rId10"/>
    <p:sldLayoutId id="2147484120" r:id="rId11"/>
    <p:sldLayoutId id="2147484121" r:id="rId12"/>
    <p:sldLayoutId id="2147484122" r:id="rId13"/>
    <p:sldLayoutId id="2147484123" r:id="rId14"/>
    <p:sldLayoutId id="2147484124" r:id="rId15"/>
    <p:sldLayoutId id="2147484125" r:id="rId16"/>
    <p:sldLayoutId id="2147484126" r:id="rId17"/>
    <p:sldLayoutId id="2147484127" r:id="rId18"/>
    <p:sldLayoutId id="2147484128" r:id="rId19"/>
  </p:sldLayoutIdLst>
  <p:hf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r12945072@ntu.edu.tw" TargetMode="External"/><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s://www.google.com.tw/url?sa=i&amp;url=https%3A%2F%2Fwww.terragalleria.com%2Fblog%2Fpolarizing-filters-and-vignetting-on-a-wide-angle-lens-corrections-in-processing%2F&amp;psig=AOvVaw0DvHizkNmdwyF-fTRmiafl&amp;ust=1622376202343000&amp;source=images&amp;cd=vfe&amp;ved=0CAIQjRxqFwoTCLijwrzs7vACFQAAAAAdAAAAABAD" TargetMode="Externa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7.xml"/><Relationship Id="rId1" Type="http://schemas.openxmlformats.org/officeDocument/2006/relationships/slideLayout" Target="../slideLayouts/slideLayout18.xml"/><Relationship Id="rId4" Type="http://schemas.openxmlformats.org/officeDocument/2006/relationships/image" Target="../media/image52.png"/></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18.xml"/><Relationship Id="rId5" Type="http://schemas.openxmlformats.org/officeDocument/2006/relationships/image" Target="../media/image58.png"/><Relationship Id="rId4" Type="http://schemas.openxmlformats.org/officeDocument/2006/relationships/image" Target="../media/image54.png"/></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2.xml"/><Relationship Id="rId1" Type="http://schemas.openxmlformats.org/officeDocument/2006/relationships/slideLayout" Target="../slideLayouts/slideLayout18.xml"/><Relationship Id="rId6" Type="http://schemas.openxmlformats.org/officeDocument/2006/relationships/image" Target="../media/image62.png"/><Relationship Id="rId5" Type="http://schemas.openxmlformats.org/officeDocument/2006/relationships/image" Target="../media/image60.png"/><Relationship Id="rId4" Type="http://schemas.openxmlformats.org/officeDocument/2006/relationships/image" Target="../media/image59.png"/></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4.xml"/><Relationship Id="rId1" Type="http://schemas.openxmlformats.org/officeDocument/2006/relationships/slideLayout" Target="../slideLayouts/slideLayout18.xml"/><Relationship Id="rId5" Type="http://schemas.openxmlformats.org/officeDocument/2006/relationships/image" Target="../media/image66.png"/><Relationship Id="rId4" Type="http://schemas.openxmlformats.org/officeDocument/2006/relationships/image" Target="../media/image65.png"/></Relationships>
</file>

<file path=ppt/slides/_rels/slide5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5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5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6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hyperlink" Target="https://www.google.com.tw/imgres?imgurl=https%3A%2F%2Fupload.wikimedia.org%2Fwikipedia%2Fcommons%2Fthumb%2F3%2F37%2FBayer_pattern_on_sensor.svg%2F1200px-Bayer_pattern_on_sensor.svg.png&amp;imgrefurl=https%3A%2F%2Fen.wikipedia.org%2Fwiki%2FBayer_filter&amp;tbnid=65IPoJQlZUUUUM&amp;vet=12ahUKEwj10JnZye7wAhVS-mEKHRqoDs4QMygAegUIARC4AQ..i&amp;docid=aFt9yVehr6_snM&amp;w=1200&amp;h=780&amp;q=bayer%20pattern&amp;ved=2ahUKEwj10JnZye7wAhVS-mEKHRqoDs4QMygAegUIARC4AQ"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F9479486-22B0-6B0B-1224-F876C8ED7FE7}"/>
              </a:ext>
            </a:extLst>
          </p:cNvPr>
          <p:cNvSpPr txBox="1">
            <a:spLocks noChangeArrowheads="1"/>
          </p:cNvSpPr>
          <p:nvPr/>
        </p:nvSpPr>
        <p:spPr>
          <a:xfrm>
            <a:off x="2324100" y="379660"/>
            <a:ext cx="7543800" cy="1251068"/>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altLang="zh-TW" dirty="0">
                <a:solidFill>
                  <a:srgbClr val="002060"/>
                </a:solidFill>
              </a:rPr>
              <a:t>Advanced Computer Vision </a:t>
            </a:r>
          </a:p>
        </p:txBody>
      </p:sp>
      <p:sp>
        <p:nvSpPr>
          <p:cNvPr id="5" name="Rectangle 3">
            <a:extLst>
              <a:ext uri="{FF2B5EF4-FFF2-40B4-BE49-F238E27FC236}">
                <a16:creationId xmlns:a16="http://schemas.microsoft.com/office/drawing/2014/main" id="{B47490D3-1F75-49A6-63A2-980DD22EC66C}"/>
              </a:ext>
            </a:extLst>
          </p:cNvPr>
          <p:cNvSpPr txBox="1">
            <a:spLocks noChangeArrowheads="1"/>
          </p:cNvSpPr>
          <p:nvPr/>
        </p:nvSpPr>
        <p:spPr>
          <a:xfrm>
            <a:off x="2324100" y="2093882"/>
            <a:ext cx="7543800" cy="150388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lnSpc>
                <a:spcPct val="120000"/>
              </a:lnSpc>
              <a:spcBef>
                <a:spcPts val="0"/>
              </a:spcBef>
              <a:spcAft>
                <a:spcPts val="0"/>
              </a:spcAft>
            </a:pPr>
            <a:r>
              <a:rPr lang="en-US" altLang="zh-TW" sz="3200" dirty="0">
                <a:solidFill>
                  <a:srgbClr val="006600"/>
                </a:solidFill>
                <a:ea typeface="+mj-ea"/>
              </a:rPr>
              <a:t>Chapter 10 </a:t>
            </a:r>
          </a:p>
          <a:p>
            <a:pPr algn="ctr">
              <a:lnSpc>
                <a:spcPct val="120000"/>
              </a:lnSpc>
              <a:spcBef>
                <a:spcPts val="0"/>
              </a:spcBef>
              <a:spcAft>
                <a:spcPts val="0"/>
              </a:spcAft>
            </a:pPr>
            <a:r>
              <a:rPr lang="en-US" altLang="zh-TW" sz="3200" dirty="0">
                <a:solidFill>
                  <a:srgbClr val="006600"/>
                </a:solidFill>
                <a:ea typeface="+mj-ea"/>
              </a:rPr>
              <a:t>Computational Photography</a:t>
            </a:r>
          </a:p>
        </p:txBody>
      </p:sp>
      <p:sp>
        <p:nvSpPr>
          <p:cNvPr id="8" name="Text Box 4">
            <a:extLst>
              <a:ext uri="{FF2B5EF4-FFF2-40B4-BE49-F238E27FC236}">
                <a16:creationId xmlns:a16="http://schemas.microsoft.com/office/drawing/2014/main" id="{FAFF3CE2-0998-2F35-7C66-79E35C21673C}"/>
              </a:ext>
            </a:extLst>
          </p:cNvPr>
          <p:cNvSpPr txBox="1">
            <a:spLocks noChangeArrowheads="1"/>
          </p:cNvSpPr>
          <p:nvPr/>
        </p:nvSpPr>
        <p:spPr bwMode="auto">
          <a:xfrm>
            <a:off x="4171553" y="4149080"/>
            <a:ext cx="3851275" cy="1444626"/>
          </a:xfrm>
          <a:prstGeom prst="rect">
            <a:avLst/>
          </a:prstGeom>
          <a:noFill/>
          <a:ln w="9525">
            <a:noFill/>
            <a:miter lim="800000"/>
            <a:headEnd/>
            <a:tailEnd/>
          </a:ln>
        </p:spPr>
        <p:txBody>
          <a:bodyPr lIns="91440" tIns="45720" rIns="91440" bIns="45720" anchor="t">
            <a:spAutoFit/>
          </a:bodyPr>
          <a:lstStyle/>
          <a:p>
            <a:pPr algn="ctr">
              <a:lnSpc>
                <a:spcPct val="125000"/>
              </a:lnSpc>
            </a:pPr>
            <a:r>
              <a:rPr lang="en-US" altLang="zh-TW" dirty="0">
                <a:latin typeface="+mj-lt"/>
                <a:ea typeface="+mj-ea"/>
              </a:rPr>
              <a:t>Presented by: </a:t>
            </a:r>
            <a:r>
              <a:rPr lang="zh-TW" altLang="en-US" dirty="0">
                <a:latin typeface="+mj-lt"/>
                <a:ea typeface="+mj-ea"/>
              </a:rPr>
              <a:t>傅楸善 </a:t>
            </a:r>
            <a:r>
              <a:rPr lang="en-US" altLang="zh-TW" dirty="0">
                <a:latin typeface="+mj-lt"/>
                <a:ea typeface="+mj-ea"/>
              </a:rPr>
              <a:t>&amp; </a:t>
            </a:r>
            <a:r>
              <a:rPr lang="zh-TW" altLang="en-US" dirty="0">
                <a:latin typeface="+mj-lt"/>
                <a:ea typeface="+mj-ea"/>
              </a:rPr>
              <a:t>鄒雨笙</a:t>
            </a:r>
            <a:endParaRPr lang="en-US" altLang="zh-TW" dirty="0">
              <a:latin typeface="+mj-lt"/>
              <a:ea typeface="+mj-ea"/>
            </a:endParaRPr>
          </a:p>
          <a:p>
            <a:pPr algn="ctr">
              <a:lnSpc>
                <a:spcPct val="125000"/>
              </a:lnSpc>
            </a:pPr>
            <a:r>
              <a:rPr lang="en-US" altLang="zh-TW" dirty="0">
                <a:latin typeface="+mj-lt"/>
                <a:ea typeface="+mj-ea"/>
              </a:rPr>
              <a:t>E-mail: </a:t>
            </a:r>
            <a:r>
              <a:rPr lang="en-US" altLang="zh-TW" dirty="0">
                <a:latin typeface="+mj-lt"/>
                <a:ea typeface="+mj-ea"/>
                <a:hlinkClick r:id="rId3">
                  <a:extLst>
                    <a:ext uri="{A12FA001-AC4F-418D-AE19-62706E023703}">
                      <ahyp:hlinkClr xmlns:ahyp="http://schemas.microsoft.com/office/drawing/2018/hyperlinkcolor" val="tx"/>
                    </a:ext>
                  </a:extLst>
                </a:hlinkClick>
              </a:rPr>
              <a:t>r12945072@ntu.edu.tw</a:t>
            </a:r>
            <a:endParaRPr lang="en-US" altLang="zh-TW" dirty="0">
              <a:latin typeface="+mj-lt"/>
              <a:ea typeface="+mj-ea"/>
            </a:endParaRPr>
          </a:p>
          <a:p>
            <a:pPr algn="ctr">
              <a:lnSpc>
                <a:spcPct val="125000"/>
              </a:lnSpc>
            </a:pPr>
            <a:r>
              <a:rPr lang="zh-TW" altLang="en-US" dirty="0">
                <a:latin typeface="+mj-lt"/>
                <a:ea typeface="+mj-ea"/>
              </a:rPr>
              <a:t>手機</a:t>
            </a:r>
            <a:r>
              <a:rPr lang="en-US" altLang="zh-TW" dirty="0">
                <a:latin typeface="+mj-lt"/>
                <a:ea typeface="+mj-ea"/>
              </a:rPr>
              <a:t>:</a:t>
            </a:r>
            <a:r>
              <a:rPr lang="zh-TW" altLang="en-US" dirty="0">
                <a:latin typeface="+mj-lt"/>
                <a:ea typeface="+mj-ea"/>
              </a:rPr>
              <a:t> </a:t>
            </a:r>
            <a:r>
              <a:rPr lang="en-US" altLang="zh-TW" dirty="0">
                <a:latin typeface="+mj-lt"/>
                <a:ea typeface="+mj-ea"/>
              </a:rPr>
              <a:t>0928592241</a:t>
            </a:r>
            <a:endParaRPr lang="en-US" altLang="zh-TW" dirty="0">
              <a:latin typeface="+mj-lt"/>
              <a:ea typeface="+mj-ea"/>
              <a:cs typeface="Times New Roman"/>
            </a:endParaRPr>
          </a:p>
          <a:p>
            <a:pPr algn="ctr">
              <a:lnSpc>
                <a:spcPct val="125000"/>
              </a:lnSpc>
            </a:pPr>
            <a:r>
              <a:rPr lang="zh-TW" altLang="en-US" dirty="0">
                <a:latin typeface="+mj-lt"/>
                <a:ea typeface="+mj-ea"/>
              </a:rPr>
              <a:t>授課教授：傅楸善 博士</a:t>
            </a:r>
          </a:p>
        </p:txBody>
      </p:sp>
      <p:pic>
        <p:nvPicPr>
          <p:cNvPr id="11" name="圖片 10">
            <a:extLst>
              <a:ext uri="{FF2B5EF4-FFF2-40B4-BE49-F238E27FC236}">
                <a16:creationId xmlns:a16="http://schemas.microsoft.com/office/drawing/2014/main" id="{06A72AB5-5722-A5BE-E44F-3A8B26486728}"/>
              </a:ext>
            </a:extLst>
          </p:cNvPr>
          <p:cNvPicPr>
            <a:picLocks noChangeAspect="1"/>
          </p:cNvPicPr>
          <p:nvPr/>
        </p:nvPicPr>
        <p:blipFill>
          <a:blip r:embed="rId4"/>
          <a:stretch>
            <a:fillRect/>
          </a:stretch>
        </p:blipFill>
        <p:spPr>
          <a:xfrm>
            <a:off x="3098800" y="5525840"/>
            <a:ext cx="5994400" cy="952500"/>
          </a:xfrm>
          <a:prstGeom prst="rect">
            <a:avLst/>
          </a:prstGeom>
        </p:spPr>
      </p:pic>
    </p:spTree>
    <p:extLst>
      <p:ext uri="{BB962C8B-B14F-4D97-AF65-F5344CB8AC3E}">
        <p14:creationId xmlns:p14="http://schemas.microsoft.com/office/powerpoint/2010/main" val="11994707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029D9DD-A32C-77EC-C943-3CE9A0C24EEC}"/>
              </a:ext>
            </a:extLst>
          </p:cNvPr>
          <p:cNvSpPr>
            <a:spLocks noGrp="1"/>
          </p:cNvSpPr>
          <p:nvPr>
            <p:ph type="title"/>
          </p:nvPr>
        </p:nvSpPr>
        <p:spPr/>
        <p:txBody>
          <a:bodyPr>
            <a:normAutofit/>
          </a:bodyPr>
          <a:lstStyle/>
          <a:p>
            <a:r>
              <a:rPr kumimoji="1" lang="en" altLang="zh-TW" dirty="0"/>
              <a:t>10.1.1 Radiometric Response Function</a:t>
            </a:r>
            <a:endParaRPr kumimoji="1" lang="zh-TW" altLang="en-US" dirty="0"/>
          </a:p>
        </p:txBody>
      </p:sp>
      <p:sp>
        <p:nvSpPr>
          <p:cNvPr id="3" name="內容版面配置區 2">
            <a:extLst>
              <a:ext uri="{FF2B5EF4-FFF2-40B4-BE49-F238E27FC236}">
                <a16:creationId xmlns:a16="http://schemas.microsoft.com/office/drawing/2014/main" id="{1D326EAA-900F-DCB9-71BA-7B7B7E18F882}"/>
              </a:ext>
            </a:extLst>
          </p:cNvPr>
          <p:cNvSpPr>
            <a:spLocks noGrp="1"/>
          </p:cNvSpPr>
          <p:nvPr>
            <p:ph idx="1"/>
          </p:nvPr>
        </p:nvSpPr>
        <p:spPr/>
        <p:txBody>
          <a:bodyPr>
            <a:normAutofit/>
          </a:bodyPr>
          <a:lstStyle/>
          <a:p>
            <a:pPr marL="101598" marR="0" lvl="0" indent="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None/>
              <a:tabLst/>
              <a:defRPr/>
            </a:pPr>
            <a:r>
              <a:rPr kumimoji="0" lang="en-US" altLang="zh-TW" sz="2400" b="0" i="0" u="none" strike="noStrike" kern="1200" cap="none" spc="0" normalizeH="0" baseline="0" noProof="0" dirty="0">
                <a:ln>
                  <a:noFill/>
                </a:ln>
                <a:solidFill>
                  <a:prstClr val="black">
                    <a:lumMod val="75000"/>
                    <a:lumOff val="25000"/>
                  </a:prstClr>
                </a:solidFill>
                <a:effectLst/>
                <a:uLnTx/>
                <a:uFillTx/>
                <a:ea typeface="標楷體"/>
                <a:cs typeface="+mn-cs"/>
              </a:rPr>
              <a:t>Factors affect this mapping:</a:t>
            </a:r>
          </a:p>
          <a:p>
            <a:pPr marL="101598" marR="0" lvl="0" indent="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None/>
              <a:tabLst/>
              <a:defRPr/>
            </a:pPr>
            <a:r>
              <a:rPr kumimoji="0" lang="en-US" altLang="zh-TW" sz="2400" b="0" i="0" u="none" strike="noStrike" kern="1200" cap="none" spc="0" normalizeH="0" baseline="0" noProof="0" dirty="0">
                <a:ln>
                  <a:noFill/>
                </a:ln>
                <a:solidFill>
                  <a:prstClr val="black">
                    <a:lumMod val="75000"/>
                    <a:lumOff val="25000"/>
                  </a:prstClr>
                </a:solidFill>
                <a:effectLst/>
                <a:uLnTx/>
                <a:uFillTx/>
                <a:ea typeface="標楷體"/>
                <a:cs typeface="+mn-cs"/>
              </a:rPr>
              <a:t>1. Aperture and Shutter Speed: </a:t>
            </a:r>
            <a:r>
              <a:rPr kumimoji="0" lang="en-US" altLang="zh-TW" sz="2400" b="0" i="0" u="none" strike="noStrike" kern="1200" cap="none" spc="0" normalizeH="0" baseline="0" noProof="0" dirty="0">
                <a:ln>
                  <a:noFill/>
                </a:ln>
                <a:solidFill>
                  <a:srgbClr val="0070C0"/>
                </a:solidFill>
                <a:effectLst/>
                <a:uLnTx/>
                <a:uFillTx/>
                <a:ea typeface="標楷體"/>
                <a:cs typeface="Times New Roman" panose="02020603050405020304" pitchFamily="18" charset="0"/>
              </a:rPr>
              <a:t>Global multiplier </a:t>
            </a:r>
            <a:r>
              <a:rPr kumimoji="0" lang="en-US" altLang="zh-TW" sz="2400" b="0" i="0" u="none" strike="noStrike" kern="1200" cap="none" spc="0" normalizeH="0" baseline="0" noProof="0" dirty="0">
                <a:ln>
                  <a:noFill/>
                </a:ln>
                <a:solidFill>
                  <a:prstClr val="black">
                    <a:lumMod val="75000"/>
                    <a:lumOff val="25000"/>
                  </a:prstClr>
                </a:solidFill>
                <a:effectLst/>
                <a:uLnTx/>
                <a:uFillTx/>
                <a:ea typeface="標楷體"/>
                <a:cs typeface="Times New Roman" panose="02020603050405020304" pitchFamily="18" charset="0"/>
              </a:rPr>
              <a:t>of incoming light</a:t>
            </a:r>
          </a:p>
          <a:p>
            <a:pPr marL="101598" marR="0" lvl="0" indent="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None/>
              <a:tabLst/>
              <a:defRPr/>
            </a:pPr>
            <a:r>
              <a:rPr kumimoji="0" lang="en-US" altLang="zh-TW" sz="2400" b="0" i="0" u="none" strike="noStrike" kern="1200" cap="none" spc="0" normalizeH="0" baseline="0" noProof="0" dirty="0">
                <a:ln>
                  <a:noFill/>
                </a:ln>
                <a:solidFill>
                  <a:prstClr val="black">
                    <a:lumMod val="75000"/>
                    <a:lumOff val="25000"/>
                  </a:prstClr>
                </a:solidFill>
                <a:effectLst/>
                <a:uLnTx/>
                <a:uFillTx/>
                <a:ea typeface="標楷體"/>
                <a:cs typeface="+mn-cs"/>
              </a:rPr>
              <a:t>2. Sensor (Analog to Digital Converter): </a:t>
            </a:r>
            <a:r>
              <a:rPr kumimoji="0" lang="en-US" altLang="zh-TW" sz="2400" b="0" i="0" u="none" strike="noStrike" kern="1200" cap="none" spc="0" normalizeH="0" baseline="0" noProof="0" dirty="0">
                <a:ln>
                  <a:noFill/>
                </a:ln>
                <a:solidFill>
                  <a:srgbClr val="0070C0"/>
                </a:solidFill>
                <a:effectLst/>
                <a:uLnTx/>
                <a:uFillTx/>
                <a:ea typeface="標楷體"/>
                <a:cs typeface="Times New Roman" panose="02020603050405020304" pitchFamily="18" charset="0"/>
              </a:rPr>
              <a:t>Linear</a:t>
            </a:r>
            <a:r>
              <a:rPr kumimoji="0" lang="en-US" altLang="zh-TW" sz="2400" b="0" i="0" u="none" strike="noStrike" kern="1200" cap="none" spc="0" normalizeH="0" baseline="0" noProof="0" dirty="0">
                <a:ln>
                  <a:noFill/>
                </a:ln>
                <a:solidFill>
                  <a:prstClr val="black">
                    <a:lumMod val="75000"/>
                    <a:lumOff val="25000"/>
                  </a:prstClr>
                </a:solidFill>
                <a:effectLst/>
                <a:uLnTx/>
                <a:uFillTx/>
                <a:ea typeface="標楷體"/>
                <a:cs typeface="Times New Roman" panose="02020603050405020304" pitchFamily="18" charset="0"/>
              </a:rPr>
              <a:t> gain, set by ISO value</a:t>
            </a:r>
          </a:p>
        </p:txBody>
      </p:sp>
      <p:sp>
        <p:nvSpPr>
          <p:cNvPr id="4" name="頁尾版面配置區 3">
            <a:extLst>
              <a:ext uri="{FF2B5EF4-FFF2-40B4-BE49-F238E27FC236}">
                <a16:creationId xmlns:a16="http://schemas.microsoft.com/office/drawing/2014/main" id="{8C6274B3-7746-5CC9-A0E5-51DC537344F5}"/>
              </a:ext>
            </a:extLst>
          </p:cNvPr>
          <p:cNvSpPr>
            <a:spLocks noGrp="1"/>
          </p:cNvSpPr>
          <p:nvPr>
            <p:ph type="ftr" sz="quarter" idx="11"/>
          </p:nvPr>
        </p:nvSpPr>
        <p:spPr/>
        <p:txBody>
          <a:bodyPr/>
          <a:lstStyle/>
          <a:p>
            <a:pPr>
              <a:defRPr/>
            </a:pPr>
            <a:r>
              <a:rPr lang="pl-PL" altLang="zh-TW" sz="1200" dirty="0"/>
              <a:t>DC &amp; CV Lab. CSIE NTU</a:t>
            </a:r>
            <a:endParaRPr lang="en-US" altLang="zh-TW" sz="1200" dirty="0"/>
          </a:p>
        </p:txBody>
      </p:sp>
      <p:sp>
        <p:nvSpPr>
          <p:cNvPr id="5" name="投影片編號版面配置區 4">
            <a:extLst>
              <a:ext uri="{FF2B5EF4-FFF2-40B4-BE49-F238E27FC236}">
                <a16:creationId xmlns:a16="http://schemas.microsoft.com/office/drawing/2014/main" id="{065F57B6-24BF-47A3-014E-24085FB944C9}"/>
              </a:ext>
            </a:extLst>
          </p:cNvPr>
          <p:cNvSpPr>
            <a:spLocks noGrp="1"/>
          </p:cNvSpPr>
          <p:nvPr>
            <p:ph type="sldNum" sz="quarter" idx="12"/>
          </p:nvPr>
        </p:nvSpPr>
        <p:spPr/>
        <p:txBody>
          <a:bodyPr/>
          <a:lstStyle/>
          <a:p>
            <a:fld id="{028E3F4F-51B2-42EE-AFA2-40C4572185CC}" type="slidenum">
              <a:rPr lang="en-US" sz="1200" smtClean="0"/>
              <a:t>10</a:t>
            </a:fld>
            <a:endParaRPr lang="en-US" sz="1200" dirty="0"/>
          </a:p>
        </p:txBody>
      </p:sp>
    </p:spTree>
    <p:extLst>
      <p:ext uri="{BB962C8B-B14F-4D97-AF65-F5344CB8AC3E}">
        <p14:creationId xmlns:p14="http://schemas.microsoft.com/office/powerpoint/2010/main" val="14987627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029D9DD-A32C-77EC-C943-3CE9A0C24EEC}"/>
              </a:ext>
            </a:extLst>
          </p:cNvPr>
          <p:cNvSpPr>
            <a:spLocks noGrp="1"/>
          </p:cNvSpPr>
          <p:nvPr>
            <p:ph type="title"/>
          </p:nvPr>
        </p:nvSpPr>
        <p:spPr/>
        <p:txBody>
          <a:bodyPr>
            <a:normAutofit/>
          </a:bodyPr>
          <a:lstStyle/>
          <a:p>
            <a:r>
              <a:rPr kumimoji="1" lang="en" altLang="zh-TW" dirty="0"/>
              <a:t>10.1.1 Radiometric Response Function</a:t>
            </a:r>
            <a:endParaRPr kumimoji="1" lang="zh-TW" altLang="en-US" dirty="0"/>
          </a:p>
        </p:txBody>
      </p:sp>
      <p:sp>
        <p:nvSpPr>
          <p:cNvPr id="3" name="內容版面配置區 2">
            <a:extLst>
              <a:ext uri="{FF2B5EF4-FFF2-40B4-BE49-F238E27FC236}">
                <a16:creationId xmlns:a16="http://schemas.microsoft.com/office/drawing/2014/main" id="{1D326EAA-900F-DCB9-71BA-7B7B7E18F882}"/>
              </a:ext>
            </a:extLst>
          </p:cNvPr>
          <p:cNvSpPr>
            <a:spLocks noGrp="1"/>
          </p:cNvSpPr>
          <p:nvPr>
            <p:ph idx="1"/>
          </p:nvPr>
        </p:nvSpPr>
        <p:spPr/>
        <p:txBody>
          <a:bodyPr>
            <a:normAutofit/>
          </a:bodyPr>
          <a:lstStyle/>
          <a:p>
            <a:pPr marL="101598" marR="0" lvl="0" indent="0" algn="l" defTabSz="914400" rtl="0" eaLnBrk="1" fontAlgn="auto" latinLnBrk="0" hangingPunct="1">
              <a:lnSpc>
                <a:spcPct val="100000"/>
              </a:lnSpc>
              <a:spcBef>
                <a:spcPts val="1200"/>
              </a:spcBef>
              <a:spcAft>
                <a:spcPts val="200"/>
              </a:spcAft>
              <a:buClr>
                <a:srgbClr val="1CADE4"/>
              </a:buClr>
              <a:buSzPct val="100000"/>
              <a:buFont typeface="Calibri" panose="020F0502020204030204" pitchFamily="34" charset="0"/>
              <a:buNone/>
              <a:tabLst/>
              <a:defRPr/>
            </a:pPr>
            <a:r>
              <a:rPr kumimoji="0" lang="en-US" altLang="zh-TW" sz="2400" b="0" i="0" u="none" strike="noStrike" kern="1200" cap="none" spc="0" normalizeH="0" baseline="0" noProof="0" dirty="0">
                <a:ln>
                  <a:noFill/>
                </a:ln>
                <a:solidFill>
                  <a:schemeClr val="tx1"/>
                </a:solidFill>
                <a:effectLst/>
                <a:uLnTx/>
                <a:uFillTx/>
                <a:ea typeface="標楷體"/>
                <a:cs typeface="+mn-cs"/>
              </a:rPr>
              <a:t>Given the complexity of all of this processing, it is difficult to model the camera response function (Figure 10.3a), </a:t>
            </a:r>
            <a:r>
              <a:rPr kumimoji="0" lang="en-US" altLang="zh-TW" sz="2400" b="0" i="0" u="none" strike="noStrike" kern="1200" cap="none" spc="0" normalizeH="0" baseline="0" noProof="0" dirty="0">
                <a:ln>
                  <a:noFill/>
                </a:ln>
                <a:solidFill>
                  <a:srgbClr val="FF0000"/>
                </a:solidFill>
                <a:effectLst/>
                <a:uLnTx/>
                <a:uFillTx/>
                <a:ea typeface="標楷體"/>
                <a:cs typeface="+mn-cs"/>
              </a:rPr>
              <a:t>mapping between incoming irradiance and digital RGB values</a:t>
            </a:r>
            <a:endParaRPr kumimoji="0" lang="en-US" altLang="zh-TW" sz="2400" b="0" i="0" u="none" strike="noStrike" kern="1200" cap="none" spc="0" normalizeH="0" baseline="0" noProof="0" dirty="0">
              <a:ln>
                <a:noFill/>
              </a:ln>
              <a:solidFill>
                <a:srgbClr val="FF0000"/>
              </a:solidFill>
              <a:effectLst/>
              <a:uLnTx/>
              <a:uFillTx/>
              <a:ea typeface="標楷體"/>
              <a:cs typeface="Times New Roman" panose="02020603050405020304" pitchFamily="18" charset="0"/>
            </a:endParaRPr>
          </a:p>
        </p:txBody>
      </p:sp>
      <p:sp>
        <p:nvSpPr>
          <p:cNvPr id="4" name="頁尾版面配置區 3">
            <a:extLst>
              <a:ext uri="{FF2B5EF4-FFF2-40B4-BE49-F238E27FC236}">
                <a16:creationId xmlns:a16="http://schemas.microsoft.com/office/drawing/2014/main" id="{8C6274B3-7746-5CC9-A0E5-51DC537344F5}"/>
              </a:ext>
            </a:extLst>
          </p:cNvPr>
          <p:cNvSpPr>
            <a:spLocks noGrp="1"/>
          </p:cNvSpPr>
          <p:nvPr>
            <p:ph type="ftr" sz="quarter" idx="11"/>
          </p:nvPr>
        </p:nvSpPr>
        <p:spPr/>
        <p:txBody>
          <a:bodyPr/>
          <a:lstStyle/>
          <a:p>
            <a:pPr>
              <a:defRPr/>
            </a:pPr>
            <a:r>
              <a:rPr lang="pl-PL" altLang="zh-TW" sz="1200" dirty="0"/>
              <a:t>DC &amp; CV Lab. CSIE NTU</a:t>
            </a:r>
            <a:endParaRPr lang="en-US" altLang="zh-TW" sz="1200" dirty="0"/>
          </a:p>
        </p:txBody>
      </p:sp>
      <p:sp>
        <p:nvSpPr>
          <p:cNvPr id="5" name="投影片編號版面配置區 4">
            <a:extLst>
              <a:ext uri="{FF2B5EF4-FFF2-40B4-BE49-F238E27FC236}">
                <a16:creationId xmlns:a16="http://schemas.microsoft.com/office/drawing/2014/main" id="{065F57B6-24BF-47A3-014E-24085FB944C9}"/>
              </a:ext>
            </a:extLst>
          </p:cNvPr>
          <p:cNvSpPr>
            <a:spLocks noGrp="1"/>
          </p:cNvSpPr>
          <p:nvPr>
            <p:ph type="sldNum" sz="quarter" idx="12"/>
          </p:nvPr>
        </p:nvSpPr>
        <p:spPr/>
        <p:txBody>
          <a:bodyPr/>
          <a:lstStyle/>
          <a:p>
            <a:fld id="{028E3F4F-51B2-42EE-AFA2-40C4572185CC}" type="slidenum">
              <a:rPr lang="en-US" sz="1200" smtClean="0"/>
              <a:t>11</a:t>
            </a:fld>
            <a:endParaRPr lang="en-US" sz="1200" dirty="0"/>
          </a:p>
        </p:txBody>
      </p:sp>
      <p:pic>
        <p:nvPicPr>
          <p:cNvPr id="8" name="圖片 7">
            <a:extLst>
              <a:ext uri="{FF2B5EF4-FFF2-40B4-BE49-F238E27FC236}">
                <a16:creationId xmlns:a16="http://schemas.microsoft.com/office/drawing/2014/main" id="{EF9ECB08-49EC-36C3-923E-85326B0D02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2662" y="2984275"/>
            <a:ext cx="7706676" cy="3873725"/>
          </a:xfrm>
          <a:prstGeom prst="rect">
            <a:avLst/>
          </a:prstGeom>
        </p:spPr>
      </p:pic>
    </p:spTree>
    <p:extLst>
      <p:ext uri="{BB962C8B-B14F-4D97-AF65-F5344CB8AC3E}">
        <p14:creationId xmlns:p14="http://schemas.microsoft.com/office/powerpoint/2010/main" val="34699474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版面配置區 2">
            <a:extLst>
              <a:ext uri="{FF2B5EF4-FFF2-40B4-BE49-F238E27FC236}">
                <a16:creationId xmlns:a16="http://schemas.microsoft.com/office/drawing/2014/main" id="{9B5E771E-8F77-41FC-8CBE-5BE98546D9A8}"/>
              </a:ext>
            </a:extLst>
          </p:cNvPr>
          <p:cNvSpPr>
            <a:spLocks noGrp="1"/>
          </p:cNvSpPr>
          <p:nvPr>
            <p:ph type="body" idx="4294967295"/>
          </p:nvPr>
        </p:nvSpPr>
        <p:spPr>
          <a:xfrm>
            <a:off x="1094692" y="748086"/>
            <a:ext cx="10792508" cy="1012796"/>
          </a:xfrm>
        </p:spPr>
        <p:txBody>
          <a:bodyPr>
            <a:normAutofit fontScale="92500"/>
          </a:bodyPr>
          <a:lstStyle/>
          <a:p>
            <a:pPr marL="101598" indent="0">
              <a:buNone/>
            </a:pPr>
            <a:r>
              <a:rPr lang="en-US" altLang="zh-TW" sz="2400" dirty="0"/>
              <a:t>A more practical approach…</a:t>
            </a:r>
          </a:p>
          <a:p>
            <a:pPr marL="101598" indent="0">
              <a:buNone/>
            </a:pPr>
            <a:r>
              <a:rPr lang="en-US" altLang="zh-TW" sz="2400" dirty="0"/>
              <a:t>Calibrate the camera by </a:t>
            </a:r>
            <a:r>
              <a:rPr lang="en-US" altLang="zh-TW" sz="2400" dirty="0">
                <a:solidFill>
                  <a:srgbClr val="FF0000"/>
                </a:solidFill>
              </a:rPr>
              <a:t>measuring correspondences between incoming light and final values</a:t>
            </a:r>
          </a:p>
          <a:p>
            <a:pPr lvl="1"/>
            <a:endParaRPr lang="zh-TW" altLang="en-US" sz="2000" dirty="0"/>
          </a:p>
        </p:txBody>
      </p:sp>
      <p:sp>
        <p:nvSpPr>
          <p:cNvPr id="11" name="文字方塊 10">
            <a:extLst>
              <a:ext uri="{FF2B5EF4-FFF2-40B4-BE49-F238E27FC236}">
                <a16:creationId xmlns:a16="http://schemas.microsoft.com/office/drawing/2014/main" id="{EAD1AA29-DB68-308C-59F1-EEA3F9D6A0CB}"/>
              </a:ext>
            </a:extLst>
          </p:cNvPr>
          <p:cNvSpPr txBox="1"/>
          <p:nvPr/>
        </p:nvSpPr>
        <p:spPr>
          <a:xfrm>
            <a:off x="7053942" y="4428528"/>
            <a:ext cx="5964175" cy="369332"/>
          </a:xfrm>
          <a:prstGeom prst="rect">
            <a:avLst/>
          </a:prstGeom>
          <a:noFill/>
        </p:spPr>
        <p:txBody>
          <a:bodyPr wrap="square">
            <a:spAutoFit/>
          </a:bodyPr>
          <a:lstStyle/>
          <a:p>
            <a:r>
              <a:rPr lang="en-US" altLang="zh-TW" dirty="0">
                <a:latin typeface="Times New Roman" panose="02020603050405020304" pitchFamily="18" charset="0"/>
                <a:cs typeface="Times New Roman" panose="02020603050405020304" pitchFamily="18" charset="0"/>
              </a:rPr>
              <a:t>4. International Color Consortium (ICC) Profile</a:t>
            </a:r>
          </a:p>
        </p:txBody>
      </p:sp>
      <p:pic>
        <p:nvPicPr>
          <p:cNvPr id="12" name="圖片 11">
            <a:extLst>
              <a:ext uri="{FF2B5EF4-FFF2-40B4-BE49-F238E27FC236}">
                <a16:creationId xmlns:a16="http://schemas.microsoft.com/office/drawing/2014/main" id="{FAA80AB9-89AC-5560-29EB-C8EC04BF93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9883" y="2119523"/>
            <a:ext cx="3048634" cy="2286476"/>
          </a:xfrm>
          <a:prstGeom prst="rect">
            <a:avLst/>
          </a:prstGeom>
        </p:spPr>
      </p:pic>
      <p:pic>
        <p:nvPicPr>
          <p:cNvPr id="13" name="圖片 12">
            <a:extLst>
              <a:ext uri="{FF2B5EF4-FFF2-40B4-BE49-F238E27FC236}">
                <a16:creationId xmlns:a16="http://schemas.microsoft.com/office/drawing/2014/main" id="{078D61BF-1471-1FB2-8FDB-A18B960523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3942" y="2130787"/>
            <a:ext cx="3414470" cy="2286476"/>
          </a:xfrm>
          <a:prstGeom prst="rect">
            <a:avLst/>
          </a:prstGeom>
        </p:spPr>
      </p:pic>
      <p:pic>
        <p:nvPicPr>
          <p:cNvPr id="14" name="圖片 13">
            <a:extLst>
              <a:ext uri="{FF2B5EF4-FFF2-40B4-BE49-F238E27FC236}">
                <a16:creationId xmlns:a16="http://schemas.microsoft.com/office/drawing/2014/main" id="{13B53DC6-CF7E-93EC-11E9-95AECC3B35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9883" y="4768515"/>
            <a:ext cx="3178047" cy="2122836"/>
          </a:xfrm>
          <a:prstGeom prst="rect">
            <a:avLst/>
          </a:prstGeom>
        </p:spPr>
      </p:pic>
      <p:pic>
        <p:nvPicPr>
          <p:cNvPr id="15" name="圖片 14">
            <a:extLst>
              <a:ext uri="{FF2B5EF4-FFF2-40B4-BE49-F238E27FC236}">
                <a16:creationId xmlns:a16="http://schemas.microsoft.com/office/drawing/2014/main" id="{A3A2B4EA-767D-5C2D-DA4F-82FCBA6A81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86934" y="4764640"/>
            <a:ext cx="2082669" cy="2082669"/>
          </a:xfrm>
          <a:prstGeom prst="rect">
            <a:avLst/>
          </a:prstGeom>
        </p:spPr>
      </p:pic>
      <p:sp>
        <p:nvSpPr>
          <p:cNvPr id="2" name="文字方塊 1">
            <a:extLst>
              <a:ext uri="{FF2B5EF4-FFF2-40B4-BE49-F238E27FC236}">
                <a16:creationId xmlns:a16="http://schemas.microsoft.com/office/drawing/2014/main" id="{BA596A38-4DD8-9EE9-0DB2-60774953507F}"/>
              </a:ext>
            </a:extLst>
          </p:cNvPr>
          <p:cNvSpPr txBox="1"/>
          <p:nvPr/>
        </p:nvSpPr>
        <p:spPr>
          <a:xfrm>
            <a:off x="9694779" y="184080"/>
            <a:ext cx="2101933" cy="646331"/>
          </a:xfrm>
          <a:prstGeom prst="rect">
            <a:avLst/>
          </a:prstGeom>
          <a:noFill/>
        </p:spPr>
        <p:txBody>
          <a:bodyPr wrap="square" rtlCol="0">
            <a:spAutoFit/>
          </a:bodyPr>
          <a:lstStyle/>
          <a:p>
            <a:r>
              <a:rPr kumimoji="1" lang="en-US" altLang="zh-TW" dirty="0"/>
              <a:t>EV: Exposure Value</a:t>
            </a:r>
          </a:p>
          <a:p>
            <a:r>
              <a:rPr kumimoji="1" lang="en-US" altLang="zh-TW" dirty="0"/>
              <a:t>LV: Light Value</a:t>
            </a:r>
            <a:endParaRPr kumimoji="1" lang="zh-TW" altLang="en-US" dirty="0"/>
          </a:p>
        </p:txBody>
      </p:sp>
      <p:sp>
        <p:nvSpPr>
          <p:cNvPr id="4" name="頁尾版面配置區 3">
            <a:extLst>
              <a:ext uri="{FF2B5EF4-FFF2-40B4-BE49-F238E27FC236}">
                <a16:creationId xmlns:a16="http://schemas.microsoft.com/office/drawing/2014/main" id="{D2D40D9D-CFC0-B151-C49B-2C8113C31A3E}"/>
              </a:ext>
            </a:extLst>
          </p:cNvPr>
          <p:cNvSpPr>
            <a:spLocks noGrp="1"/>
          </p:cNvSpPr>
          <p:nvPr>
            <p:ph type="ftr" sz="quarter" idx="11"/>
          </p:nvPr>
        </p:nvSpPr>
        <p:spPr>
          <a:xfrm>
            <a:off x="3686186" y="6459787"/>
            <a:ext cx="4822804" cy="365125"/>
          </a:xfrm>
        </p:spPr>
        <p:txBody>
          <a:bodyPr/>
          <a:lstStyle/>
          <a:p>
            <a:pPr>
              <a:defRPr/>
            </a:pPr>
            <a:r>
              <a:rPr lang="pl-PL" altLang="zh-TW" sz="1200" dirty="0"/>
              <a:t>DC &amp; CV Lab. CSIE NTU</a:t>
            </a:r>
            <a:endParaRPr lang="en-US" altLang="zh-TW" sz="1200" dirty="0"/>
          </a:p>
        </p:txBody>
      </p:sp>
      <p:sp>
        <p:nvSpPr>
          <p:cNvPr id="5" name="文字方塊 4">
            <a:extLst>
              <a:ext uri="{FF2B5EF4-FFF2-40B4-BE49-F238E27FC236}">
                <a16:creationId xmlns:a16="http://schemas.microsoft.com/office/drawing/2014/main" id="{0777684B-6E71-625B-F2C9-3938F7B49168}"/>
              </a:ext>
            </a:extLst>
          </p:cNvPr>
          <p:cNvSpPr txBox="1"/>
          <p:nvPr/>
        </p:nvSpPr>
        <p:spPr>
          <a:xfrm>
            <a:off x="1083846" y="1750191"/>
            <a:ext cx="6103088" cy="369332"/>
          </a:xfrm>
          <a:prstGeom prst="rect">
            <a:avLst/>
          </a:prstGeom>
          <a:noFill/>
        </p:spPr>
        <p:txBody>
          <a:bodyPr wrap="square">
            <a:spAutoFit/>
          </a:bodyPr>
          <a:lstStyle/>
          <a:p>
            <a:r>
              <a:rPr lang="en-US" altLang="zh-TW" dirty="0">
                <a:latin typeface="Times New Roman" panose="02020603050405020304" pitchFamily="18" charset="0"/>
                <a:cs typeface="Times New Roman" panose="02020603050405020304" pitchFamily="18" charset="0"/>
              </a:rPr>
              <a:t>1.</a:t>
            </a:r>
            <a:r>
              <a:rPr lang="zh-TW" altLang="en-US" dirty="0">
                <a:latin typeface="Times New Roman" panose="02020603050405020304" pitchFamily="18" charset="0"/>
                <a:cs typeface="Times New Roman" panose="02020603050405020304" pitchFamily="18" charset="0"/>
              </a:rPr>
              <a:t> </a:t>
            </a:r>
            <a:r>
              <a:rPr lang="en-US" altLang="zh-TW" dirty="0">
                <a:latin typeface="Times New Roman" panose="02020603050405020304" pitchFamily="18" charset="0"/>
                <a:cs typeface="Times New Roman" panose="02020603050405020304" pitchFamily="18" charset="0"/>
              </a:rPr>
              <a:t>Integrating Sphere </a:t>
            </a:r>
            <a:r>
              <a:rPr lang="zh-TW" altLang="en-US" dirty="0">
                <a:latin typeface="Times New Roman" panose="02020603050405020304" pitchFamily="18" charset="0"/>
                <a:cs typeface="Times New Roman" panose="02020603050405020304" pitchFamily="18" charset="0"/>
              </a:rPr>
              <a:t> </a:t>
            </a:r>
            <a:r>
              <a:rPr lang="en-US" altLang="zh-TW" dirty="0">
                <a:latin typeface="Times New Roman" panose="02020603050405020304" pitchFamily="18" charset="0"/>
                <a:cs typeface="Times New Roman" panose="02020603050405020304" pitchFamily="18" charset="0"/>
              </a:rPr>
              <a:t>(Expensive)</a:t>
            </a:r>
          </a:p>
        </p:txBody>
      </p:sp>
      <p:sp>
        <p:nvSpPr>
          <p:cNvPr id="6" name="文字方塊 5">
            <a:extLst>
              <a:ext uri="{FF2B5EF4-FFF2-40B4-BE49-F238E27FC236}">
                <a16:creationId xmlns:a16="http://schemas.microsoft.com/office/drawing/2014/main" id="{3F9D70A5-6030-866B-FD32-FFEB72022DA5}"/>
              </a:ext>
            </a:extLst>
          </p:cNvPr>
          <p:cNvSpPr txBox="1"/>
          <p:nvPr/>
        </p:nvSpPr>
        <p:spPr>
          <a:xfrm>
            <a:off x="1094692" y="4395308"/>
            <a:ext cx="6103088" cy="369332"/>
          </a:xfrm>
          <a:prstGeom prst="rect">
            <a:avLst/>
          </a:prstGeom>
          <a:noFill/>
        </p:spPr>
        <p:txBody>
          <a:bodyPr wrap="square">
            <a:spAutoFit/>
          </a:bodyPr>
          <a:lstStyle/>
          <a:p>
            <a:r>
              <a:rPr lang="en-US" altLang="zh-TW" dirty="0">
                <a:latin typeface="Times New Roman" panose="02020603050405020304" pitchFamily="18" charset="0"/>
                <a:cs typeface="Times New Roman" panose="02020603050405020304" pitchFamily="18" charset="0"/>
              </a:rPr>
              <a:t>3. Multiple Exposures</a:t>
            </a:r>
          </a:p>
        </p:txBody>
      </p:sp>
      <p:sp>
        <p:nvSpPr>
          <p:cNvPr id="7" name="文字方塊 6">
            <a:extLst>
              <a:ext uri="{FF2B5EF4-FFF2-40B4-BE49-F238E27FC236}">
                <a16:creationId xmlns:a16="http://schemas.microsoft.com/office/drawing/2014/main" id="{38FEE7DC-C409-94E9-E536-7271A4B2067E}"/>
              </a:ext>
            </a:extLst>
          </p:cNvPr>
          <p:cNvSpPr txBox="1"/>
          <p:nvPr/>
        </p:nvSpPr>
        <p:spPr>
          <a:xfrm>
            <a:off x="7053942" y="1750191"/>
            <a:ext cx="4465123" cy="646331"/>
          </a:xfrm>
          <a:prstGeom prst="rect">
            <a:avLst/>
          </a:prstGeom>
          <a:noFill/>
        </p:spPr>
        <p:txBody>
          <a:bodyPr wrap="square">
            <a:spAutoFit/>
          </a:bodyPr>
          <a:lstStyle/>
          <a:p>
            <a:r>
              <a:rPr lang="en-US" altLang="zh-TW" dirty="0">
                <a:latin typeface="Times New Roman" panose="02020603050405020304" pitchFamily="18" charset="0"/>
                <a:cs typeface="Times New Roman" panose="02020603050405020304" pitchFamily="18" charset="0"/>
              </a:rPr>
              <a:t>2. Calibration Chart (Needs uniform lighting)</a:t>
            </a:r>
          </a:p>
          <a:p>
            <a:endParaRPr lang="en-US" altLang="zh-TW"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24726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029D9DD-A32C-77EC-C943-3CE9A0C24EEC}"/>
              </a:ext>
            </a:extLst>
          </p:cNvPr>
          <p:cNvSpPr>
            <a:spLocks noGrp="1"/>
          </p:cNvSpPr>
          <p:nvPr>
            <p:ph type="title"/>
          </p:nvPr>
        </p:nvSpPr>
        <p:spPr/>
        <p:txBody>
          <a:bodyPr>
            <a:normAutofit/>
          </a:bodyPr>
          <a:lstStyle/>
          <a:p>
            <a:r>
              <a:rPr kumimoji="1" lang="en" altLang="zh-TW" dirty="0"/>
              <a:t>10.1.2 Noise Level Estimation</a:t>
            </a:r>
            <a:endParaRPr kumimoji="1" lang="zh-TW" altLang="en-US" dirty="0"/>
          </a:p>
        </p:txBody>
      </p:sp>
      <p:sp>
        <p:nvSpPr>
          <p:cNvPr id="3" name="內容版面配置區 2">
            <a:extLst>
              <a:ext uri="{FF2B5EF4-FFF2-40B4-BE49-F238E27FC236}">
                <a16:creationId xmlns:a16="http://schemas.microsoft.com/office/drawing/2014/main" id="{1D326EAA-900F-DCB9-71BA-7B7B7E18F882}"/>
              </a:ext>
            </a:extLst>
          </p:cNvPr>
          <p:cNvSpPr>
            <a:spLocks noGrp="1"/>
          </p:cNvSpPr>
          <p:nvPr>
            <p:ph idx="1"/>
          </p:nvPr>
        </p:nvSpPr>
        <p:spPr/>
        <p:txBody>
          <a:bodyPr>
            <a:normAutofit/>
          </a:bodyPr>
          <a:lstStyle/>
          <a:p>
            <a:pPr marL="101598" marR="0" lvl="0" indent="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None/>
              <a:tabLst/>
              <a:defRPr/>
            </a:pPr>
            <a:r>
              <a:rPr kumimoji="0" lang="en-US" altLang="zh-TW" sz="2400" b="1" i="0" u="none" strike="noStrike" kern="1200" cap="none" spc="0" normalizeH="0" baseline="0" noProof="0" dirty="0">
                <a:ln>
                  <a:noFill/>
                </a:ln>
                <a:solidFill>
                  <a:prstClr val="black">
                    <a:lumMod val="75000"/>
                    <a:lumOff val="25000"/>
                  </a:prstClr>
                </a:solidFill>
                <a:effectLst/>
                <a:uLnTx/>
                <a:uFillTx/>
                <a:ea typeface="標楷體"/>
                <a:cs typeface="+mn-cs"/>
              </a:rPr>
              <a:t>Noise Level Function:</a:t>
            </a:r>
          </a:p>
          <a:p>
            <a:pPr marL="101598" marR="0" lvl="0" indent="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None/>
              <a:tabLst/>
              <a:defRPr/>
            </a:pPr>
            <a:r>
              <a:rPr kumimoji="0" lang="en-US" altLang="zh-TW" b="0" i="0" u="none" strike="noStrike" kern="1200" cap="none" spc="0" normalizeH="0" baseline="0" noProof="0" dirty="0">
                <a:ln>
                  <a:noFill/>
                </a:ln>
                <a:solidFill>
                  <a:prstClr val="black">
                    <a:lumMod val="75000"/>
                    <a:lumOff val="25000"/>
                  </a:prstClr>
                </a:solidFill>
                <a:effectLst/>
                <a:uLnTx/>
                <a:uFillTx/>
                <a:ea typeface="標楷體"/>
                <a:cs typeface="+mn-cs"/>
              </a:rPr>
              <a:t>1.</a:t>
            </a:r>
            <a:r>
              <a:rPr kumimoji="0" lang="zh-TW" altLang="en-US" b="0" i="0" u="none" strike="noStrike" kern="1200" cap="none" spc="0" normalizeH="0" baseline="0" noProof="0" dirty="0">
                <a:ln>
                  <a:noFill/>
                </a:ln>
                <a:solidFill>
                  <a:prstClr val="black">
                    <a:lumMod val="75000"/>
                    <a:lumOff val="25000"/>
                  </a:prstClr>
                </a:solidFill>
                <a:effectLst/>
                <a:uLnTx/>
                <a:uFillTx/>
                <a:ea typeface="標楷體"/>
                <a:cs typeface="+mn-cs"/>
              </a:rPr>
              <a:t> </a:t>
            </a:r>
            <a:r>
              <a:rPr kumimoji="0" lang="en-US" altLang="zh-TW" b="0" i="0" u="none" strike="noStrike" kern="1200" cap="none" spc="0" normalizeH="0" baseline="0" noProof="0" dirty="0">
                <a:ln>
                  <a:noFill/>
                </a:ln>
                <a:solidFill>
                  <a:prstClr val="black">
                    <a:lumMod val="75000"/>
                    <a:lumOff val="25000"/>
                  </a:prstClr>
                </a:solidFill>
                <a:effectLst/>
                <a:uLnTx/>
                <a:uFillTx/>
                <a:ea typeface="標楷體"/>
                <a:cs typeface="+mn-cs"/>
              </a:rPr>
              <a:t>Standard Deviation </a:t>
            </a:r>
          </a:p>
          <a:p>
            <a:pPr marL="101598" marR="0" lvl="0" indent="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None/>
              <a:tabLst/>
              <a:defRPr/>
            </a:pPr>
            <a:r>
              <a:rPr kumimoji="0" lang="en-US" altLang="zh-TW" b="0" i="0" u="none" strike="noStrike" kern="1200" cap="none" spc="0" normalizeH="0" baseline="0" noProof="0" dirty="0">
                <a:ln>
                  <a:noFill/>
                </a:ln>
                <a:solidFill>
                  <a:prstClr val="black">
                    <a:lumMod val="75000"/>
                    <a:lumOff val="25000"/>
                  </a:prstClr>
                </a:solidFill>
                <a:effectLst/>
                <a:uLnTx/>
                <a:uFillTx/>
                <a:ea typeface="標楷體"/>
                <a:cs typeface="+mn-cs"/>
              </a:rPr>
              <a:t>2.</a:t>
            </a:r>
            <a:r>
              <a:rPr kumimoji="0" lang="zh-TW" altLang="en-US" b="0" i="0" u="none" strike="noStrike" kern="1200" cap="none" spc="0" normalizeH="0" baseline="0" noProof="0" dirty="0">
                <a:ln>
                  <a:noFill/>
                </a:ln>
                <a:solidFill>
                  <a:prstClr val="black">
                    <a:lumMod val="75000"/>
                    <a:lumOff val="25000"/>
                  </a:prstClr>
                </a:solidFill>
                <a:effectLst/>
                <a:uLnTx/>
                <a:uFillTx/>
                <a:ea typeface="標楷體"/>
                <a:cs typeface="+mn-cs"/>
              </a:rPr>
              <a:t> </a:t>
            </a:r>
            <a:r>
              <a:rPr kumimoji="0" lang="en-US" altLang="zh-TW" b="0" i="0" u="none" strike="noStrike" kern="1200" cap="none" spc="0" normalizeH="0" baseline="0" noProof="0" dirty="0">
                <a:ln>
                  <a:noFill/>
                </a:ln>
                <a:solidFill>
                  <a:prstClr val="black">
                    <a:lumMod val="75000"/>
                    <a:lumOff val="25000"/>
                  </a:prstClr>
                </a:solidFill>
                <a:effectLst/>
                <a:uLnTx/>
                <a:uFillTx/>
                <a:ea typeface="標楷體"/>
                <a:cs typeface="+mn-cs"/>
              </a:rPr>
              <a:t>Noise Level Function </a:t>
            </a:r>
          </a:p>
          <a:p>
            <a:pPr marL="101598" marR="0" lvl="0" indent="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None/>
              <a:tabLst/>
              <a:defRPr/>
            </a:pPr>
            <a:r>
              <a:rPr kumimoji="0" lang="en-US" altLang="zh-TW" b="0" i="0" u="none" strike="noStrike" kern="1200" cap="none" spc="0" normalizeH="0" baseline="0" noProof="0" dirty="0">
                <a:ln>
                  <a:noFill/>
                </a:ln>
                <a:solidFill>
                  <a:prstClr val="black">
                    <a:lumMod val="75000"/>
                    <a:lumOff val="25000"/>
                  </a:prstClr>
                </a:solidFill>
                <a:effectLst/>
                <a:uLnTx/>
                <a:uFillTx/>
                <a:ea typeface="標楷體"/>
                <a:cs typeface="Times New Roman" panose="02020603050405020304" pitchFamily="18" charset="0"/>
              </a:rPr>
              <a:t>    - At independent pixels: </a:t>
            </a:r>
          </a:p>
          <a:p>
            <a:pPr marL="101598" marR="0" lvl="0" indent="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None/>
              <a:tabLst/>
              <a:defRPr/>
            </a:pPr>
            <a:r>
              <a:rPr lang="en-US" altLang="zh-TW" dirty="0">
                <a:solidFill>
                  <a:prstClr val="black">
                    <a:lumMod val="75000"/>
                    <a:lumOff val="25000"/>
                  </a:prstClr>
                </a:solidFill>
                <a:ea typeface="標楷體"/>
                <a:cs typeface="Times New Roman" panose="02020603050405020304" pitchFamily="18" charset="0"/>
              </a:rPr>
              <a:t>	</a:t>
            </a:r>
            <a:r>
              <a:rPr kumimoji="0" lang="en-US" altLang="zh-TW" b="0" i="0" u="none" strike="noStrike" kern="1200" cap="none" spc="0" normalizeH="0" baseline="0" noProof="0" dirty="0">
                <a:ln>
                  <a:noFill/>
                </a:ln>
                <a:solidFill>
                  <a:prstClr val="black">
                    <a:lumMod val="75000"/>
                    <a:lumOff val="25000"/>
                  </a:prstClr>
                </a:solidFill>
                <a:effectLst/>
                <a:uLnTx/>
                <a:uFillTx/>
                <a:ea typeface="標楷體"/>
                <a:cs typeface="Times New Roman" panose="02020603050405020304" pitchFamily="18" charset="0"/>
              </a:rPr>
              <a:t>temporal variance</a:t>
            </a:r>
          </a:p>
          <a:p>
            <a:pPr marL="101598" marR="0" lvl="0" indent="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None/>
              <a:tabLst/>
              <a:defRPr/>
            </a:pPr>
            <a:r>
              <a:rPr lang="en-US" altLang="zh-TW" dirty="0">
                <a:solidFill>
                  <a:prstClr val="black">
                    <a:lumMod val="75000"/>
                    <a:lumOff val="25000"/>
                  </a:prstClr>
                </a:solidFill>
                <a:ea typeface="標楷體"/>
                <a:cs typeface="Times New Roman" panose="02020603050405020304" pitchFamily="18" charset="0"/>
              </a:rPr>
              <a:t>    - </a:t>
            </a:r>
            <a:r>
              <a:rPr kumimoji="0" lang="en-US" altLang="zh-TW" b="0" i="0" u="none" strike="noStrike" kern="1200" cap="none" spc="0" normalizeH="0" baseline="0" noProof="0" dirty="0">
                <a:ln>
                  <a:noFill/>
                </a:ln>
                <a:solidFill>
                  <a:prstClr val="black">
                    <a:lumMod val="75000"/>
                    <a:lumOff val="25000"/>
                  </a:prstClr>
                </a:solidFill>
                <a:effectLst/>
                <a:uLnTx/>
                <a:uFillTx/>
                <a:ea typeface="標楷體"/>
                <a:cs typeface="Times New Roman" panose="02020603050405020304" pitchFamily="18" charset="0"/>
              </a:rPr>
              <a:t>Over regions: </a:t>
            </a:r>
          </a:p>
          <a:p>
            <a:pPr marL="101598" marR="0" lvl="0" indent="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None/>
              <a:tabLst/>
              <a:defRPr/>
            </a:pPr>
            <a:r>
              <a:rPr lang="en-US" altLang="zh-TW" dirty="0">
                <a:solidFill>
                  <a:prstClr val="black">
                    <a:lumMod val="75000"/>
                    <a:lumOff val="25000"/>
                  </a:prstClr>
                </a:solidFill>
                <a:ea typeface="標楷體"/>
                <a:cs typeface="Times New Roman" panose="02020603050405020304" pitchFamily="18" charset="0"/>
              </a:rPr>
              <a:t>	</a:t>
            </a:r>
            <a:r>
              <a:rPr kumimoji="0" lang="en-US" altLang="zh-TW" b="0" i="0" u="none" strike="noStrike" kern="1200" cap="none" spc="0" normalizeH="0" baseline="0" noProof="0" dirty="0">
                <a:ln>
                  <a:noFill/>
                </a:ln>
                <a:solidFill>
                  <a:prstClr val="black">
                    <a:lumMod val="75000"/>
                    <a:lumOff val="25000"/>
                  </a:prstClr>
                </a:solidFill>
                <a:effectLst/>
                <a:uLnTx/>
                <a:uFillTx/>
                <a:ea typeface="標楷體"/>
                <a:cs typeface="Times New Roman" panose="02020603050405020304" pitchFamily="18" charset="0"/>
              </a:rPr>
              <a:t>spatial variance</a:t>
            </a:r>
          </a:p>
        </p:txBody>
      </p:sp>
      <p:sp>
        <p:nvSpPr>
          <p:cNvPr id="4" name="頁尾版面配置區 3">
            <a:extLst>
              <a:ext uri="{FF2B5EF4-FFF2-40B4-BE49-F238E27FC236}">
                <a16:creationId xmlns:a16="http://schemas.microsoft.com/office/drawing/2014/main" id="{8C6274B3-7746-5CC9-A0E5-51DC537344F5}"/>
              </a:ext>
            </a:extLst>
          </p:cNvPr>
          <p:cNvSpPr>
            <a:spLocks noGrp="1"/>
          </p:cNvSpPr>
          <p:nvPr>
            <p:ph type="ftr" sz="quarter" idx="11"/>
          </p:nvPr>
        </p:nvSpPr>
        <p:spPr/>
        <p:txBody>
          <a:bodyPr/>
          <a:lstStyle/>
          <a:p>
            <a:pPr>
              <a:defRPr/>
            </a:pPr>
            <a:r>
              <a:rPr lang="pl-PL" altLang="zh-TW"/>
              <a:t>DC &amp; CV Lab. CSIE NTU</a:t>
            </a:r>
            <a:endParaRPr lang="en-US" altLang="zh-TW"/>
          </a:p>
        </p:txBody>
      </p:sp>
      <p:sp>
        <p:nvSpPr>
          <p:cNvPr id="5" name="投影片編號版面配置區 4">
            <a:extLst>
              <a:ext uri="{FF2B5EF4-FFF2-40B4-BE49-F238E27FC236}">
                <a16:creationId xmlns:a16="http://schemas.microsoft.com/office/drawing/2014/main" id="{065F57B6-24BF-47A3-014E-24085FB944C9}"/>
              </a:ext>
            </a:extLst>
          </p:cNvPr>
          <p:cNvSpPr>
            <a:spLocks noGrp="1"/>
          </p:cNvSpPr>
          <p:nvPr>
            <p:ph type="sldNum" sz="quarter" idx="12"/>
          </p:nvPr>
        </p:nvSpPr>
        <p:spPr/>
        <p:txBody>
          <a:bodyPr/>
          <a:lstStyle/>
          <a:p>
            <a:fld id="{028E3F4F-51B2-42EE-AFA2-40C4572185CC}" type="slidenum">
              <a:rPr lang="en-US" sz="1200" smtClean="0"/>
              <a:t>13</a:t>
            </a:fld>
            <a:endParaRPr lang="en-US" sz="1200" dirty="0"/>
          </a:p>
        </p:txBody>
      </p:sp>
      <p:pic>
        <p:nvPicPr>
          <p:cNvPr id="8" name="圖片 7">
            <a:extLst>
              <a:ext uri="{FF2B5EF4-FFF2-40B4-BE49-F238E27FC236}">
                <a16:creationId xmlns:a16="http://schemas.microsoft.com/office/drawing/2014/main" id="{FE1695EB-21DD-9BF7-9A1B-7C64142320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8954" y="2328054"/>
            <a:ext cx="8253046" cy="3931036"/>
          </a:xfrm>
          <a:prstGeom prst="rect">
            <a:avLst/>
          </a:prstGeom>
        </p:spPr>
      </p:pic>
    </p:spTree>
    <p:extLst>
      <p:ext uri="{BB962C8B-B14F-4D97-AF65-F5344CB8AC3E}">
        <p14:creationId xmlns:p14="http://schemas.microsoft.com/office/powerpoint/2010/main" val="14428715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029D9DD-A32C-77EC-C943-3CE9A0C24EEC}"/>
              </a:ext>
            </a:extLst>
          </p:cNvPr>
          <p:cNvSpPr>
            <a:spLocks noGrp="1"/>
          </p:cNvSpPr>
          <p:nvPr>
            <p:ph type="title"/>
          </p:nvPr>
        </p:nvSpPr>
        <p:spPr/>
        <p:txBody>
          <a:bodyPr>
            <a:normAutofit/>
          </a:bodyPr>
          <a:lstStyle/>
          <a:p>
            <a:r>
              <a:rPr kumimoji="1" lang="en" altLang="zh-TW" dirty="0"/>
              <a:t>Noise Level depends on:</a:t>
            </a:r>
            <a:endParaRPr kumimoji="1" lang="zh-TW" altLang="en-US" dirty="0"/>
          </a:p>
        </p:txBody>
      </p:sp>
      <p:sp>
        <p:nvSpPr>
          <p:cNvPr id="3" name="內容版面配置區 2">
            <a:extLst>
              <a:ext uri="{FF2B5EF4-FFF2-40B4-BE49-F238E27FC236}">
                <a16:creationId xmlns:a16="http://schemas.microsoft.com/office/drawing/2014/main" id="{1D326EAA-900F-DCB9-71BA-7B7B7E18F882}"/>
              </a:ext>
            </a:extLst>
          </p:cNvPr>
          <p:cNvSpPr>
            <a:spLocks noGrp="1"/>
          </p:cNvSpPr>
          <p:nvPr>
            <p:ph idx="1"/>
          </p:nvPr>
        </p:nvSpPr>
        <p:spPr/>
        <p:txBody>
          <a:bodyPr>
            <a:normAutofit/>
          </a:bodyPr>
          <a:lstStyle/>
          <a:p>
            <a:pPr marL="444498" marR="0" lvl="0" indent="-342900" algn="l" defTabSz="914400" rtl="0" eaLnBrk="1" fontAlgn="auto" latinLnBrk="0" hangingPunct="1">
              <a:lnSpc>
                <a:spcPct val="90000"/>
              </a:lnSpc>
              <a:spcBef>
                <a:spcPts val="1200"/>
              </a:spcBef>
              <a:spcAft>
                <a:spcPts val="200"/>
              </a:spcAft>
              <a:buClr>
                <a:schemeClr val="tx1">
                  <a:lumMod val="85000"/>
                  <a:lumOff val="15000"/>
                </a:schemeClr>
              </a:buClr>
              <a:buSzPct val="100000"/>
              <a:buFont typeface="Wingdings" pitchFamily="2" charset="2"/>
              <a:buChar char="l"/>
              <a:tabLst/>
              <a:defRPr/>
            </a:pPr>
            <a:r>
              <a:rPr kumimoji="0" lang="en-US" altLang="zh-TW" sz="2400" b="0" i="0" u="none" strike="noStrike" kern="1200" cap="none" spc="0" normalizeH="0" baseline="0" noProof="0" dirty="0">
                <a:ln>
                  <a:noFill/>
                </a:ln>
                <a:solidFill>
                  <a:prstClr val="black">
                    <a:lumMod val="75000"/>
                    <a:lumOff val="25000"/>
                  </a:prstClr>
                </a:solidFill>
                <a:effectLst/>
                <a:uLnTx/>
                <a:uFillTx/>
                <a:ea typeface="標楷體"/>
                <a:cs typeface="+mn-cs"/>
              </a:rPr>
              <a:t>ISO gain (main factor)</a:t>
            </a:r>
          </a:p>
          <a:p>
            <a:pPr marL="444498" marR="0" lvl="0" indent="-342900" algn="l" defTabSz="914400" rtl="0" eaLnBrk="1" fontAlgn="auto" latinLnBrk="0" hangingPunct="1">
              <a:lnSpc>
                <a:spcPct val="90000"/>
              </a:lnSpc>
              <a:spcBef>
                <a:spcPts val="1200"/>
              </a:spcBef>
              <a:spcAft>
                <a:spcPts val="200"/>
              </a:spcAft>
              <a:buClr>
                <a:schemeClr val="tx1">
                  <a:lumMod val="85000"/>
                  <a:lumOff val="15000"/>
                </a:schemeClr>
              </a:buClr>
              <a:buSzPct val="100000"/>
              <a:buFont typeface="Wingdings" pitchFamily="2" charset="2"/>
              <a:buChar char="l"/>
              <a:tabLst/>
              <a:defRPr/>
            </a:pPr>
            <a:r>
              <a:rPr kumimoji="0" lang="en-US" altLang="zh-TW" sz="2400" b="0" i="0" u="none" strike="noStrike" kern="1200" cap="none" spc="0" normalizeH="0" baseline="0" noProof="0" dirty="0">
                <a:ln>
                  <a:noFill/>
                </a:ln>
                <a:solidFill>
                  <a:prstClr val="black">
                    <a:lumMod val="75000"/>
                    <a:lumOff val="25000"/>
                  </a:prstClr>
                </a:solidFill>
                <a:effectLst/>
                <a:uLnTx/>
                <a:uFillTx/>
                <a:ea typeface="標楷體"/>
                <a:cs typeface="+mn-cs"/>
              </a:rPr>
              <a:t>Sensor temperature and other minor factors</a:t>
            </a:r>
          </a:p>
          <a:p>
            <a:pPr marL="101598" marR="0" lvl="0" indent="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None/>
              <a:tabLst/>
              <a:defRPr/>
            </a:pPr>
            <a:endParaRPr kumimoji="0" lang="en-US" altLang="zh-TW" sz="2400" b="0" i="0" u="none" strike="noStrike" kern="1200" cap="none" spc="0" normalizeH="0" baseline="0" noProof="0" dirty="0">
              <a:ln>
                <a:noFill/>
              </a:ln>
              <a:solidFill>
                <a:prstClr val="black">
                  <a:lumMod val="75000"/>
                  <a:lumOff val="25000"/>
                </a:prstClr>
              </a:solidFill>
              <a:effectLst/>
              <a:uLnTx/>
              <a:uFillTx/>
              <a:ea typeface="標楷體"/>
              <a:cs typeface="+mn-cs"/>
            </a:endParaRPr>
          </a:p>
        </p:txBody>
      </p:sp>
      <p:sp>
        <p:nvSpPr>
          <p:cNvPr id="4" name="頁尾版面配置區 3">
            <a:extLst>
              <a:ext uri="{FF2B5EF4-FFF2-40B4-BE49-F238E27FC236}">
                <a16:creationId xmlns:a16="http://schemas.microsoft.com/office/drawing/2014/main" id="{8C6274B3-7746-5CC9-A0E5-51DC537344F5}"/>
              </a:ext>
            </a:extLst>
          </p:cNvPr>
          <p:cNvSpPr>
            <a:spLocks noGrp="1"/>
          </p:cNvSpPr>
          <p:nvPr>
            <p:ph type="ftr" sz="quarter" idx="11"/>
          </p:nvPr>
        </p:nvSpPr>
        <p:spPr/>
        <p:txBody>
          <a:bodyPr/>
          <a:lstStyle/>
          <a:p>
            <a:pPr>
              <a:defRPr/>
            </a:pPr>
            <a:r>
              <a:rPr lang="pl-PL" altLang="zh-TW"/>
              <a:t>DC &amp; CV Lab. CSIE NTU</a:t>
            </a:r>
            <a:endParaRPr lang="en-US" altLang="zh-TW"/>
          </a:p>
        </p:txBody>
      </p:sp>
      <p:sp>
        <p:nvSpPr>
          <p:cNvPr id="5" name="投影片編號版面配置區 4">
            <a:extLst>
              <a:ext uri="{FF2B5EF4-FFF2-40B4-BE49-F238E27FC236}">
                <a16:creationId xmlns:a16="http://schemas.microsoft.com/office/drawing/2014/main" id="{065F57B6-24BF-47A3-014E-24085FB944C9}"/>
              </a:ext>
            </a:extLst>
          </p:cNvPr>
          <p:cNvSpPr>
            <a:spLocks noGrp="1"/>
          </p:cNvSpPr>
          <p:nvPr>
            <p:ph type="sldNum" sz="quarter" idx="12"/>
          </p:nvPr>
        </p:nvSpPr>
        <p:spPr/>
        <p:txBody>
          <a:bodyPr/>
          <a:lstStyle/>
          <a:p>
            <a:fld id="{028E3F4F-51B2-42EE-AFA2-40C4572185CC}" type="slidenum">
              <a:rPr lang="en-US" sz="1200" smtClean="0"/>
              <a:t>14</a:t>
            </a:fld>
            <a:endParaRPr lang="en-US" sz="1200" dirty="0"/>
          </a:p>
        </p:txBody>
      </p:sp>
      <p:pic>
        <p:nvPicPr>
          <p:cNvPr id="7" name="Google Shape;216;g10f0c330442_0_10">
            <a:extLst>
              <a:ext uri="{FF2B5EF4-FFF2-40B4-BE49-F238E27FC236}">
                <a16:creationId xmlns:a16="http://schemas.microsoft.com/office/drawing/2014/main" id="{71C67F78-2D82-B4DB-253F-0DE84EEEF5ED}"/>
              </a:ext>
            </a:extLst>
          </p:cNvPr>
          <p:cNvPicPr preferRelativeResize="0"/>
          <p:nvPr/>
        </p:nvPicPr>
        <p:blipFill>
          <a:blip r:embed="rId2">
            <a:alphaModFix/>
          </a:blip>
          <a:stretch>
            <a:fillRect/>
          </a:stretch>
        </p:blipFill>
        <p:spPr>
          <a:xfrm>
            <a:off x="1305727" y="2731477"/>
            <a:ext cx="9580545" cy="4126523"/>
          </a:xfrm>
          <a:prstGeom prst="rect">
            <a:avLst/>
          </a:prstGeom>
          <a:noFill/>
          <a:ln>
            <a:noFill/>
          </a:ln>
        </p:spPr>
      </p:pic>
      <p:sp>
        <p:nvSpPr>
          <p:cNvPr id="8" name="文字方塊 7">
            <a:extLst>
              <a:ext uri="{FF2B5EF4-FFF2-40B4-BE49-F238E27FC236}">
                <a16:creationId xmlns:a16="http://schemas.microsoft.com/office/drawing/2014/main" id="{1D3A7BF8-B465-074B-AAB4-F62ED94EC014}"/>
              </a:ext>
            </a:extLst>
          </p:cNvPr>
          <p:cNvSpPr txBox="1"/>
          <p:nvPr/>
        </p:nvSpPr>
        <p:spPr>
          <a:xfrm>
            <a:off x="3788228" y="6116471"/>
            <a:ext cx="1365662" cy="369332"/>
          </a:xfrm>
          <a:prstGeom prst="rect">
            <a:avLst/>
          </a:prstGeom>
          <a:noFill/>
        </p:spPr>
        <p:txBody>
          <a:bodyPr wrap="square" rtlCol="0">
            <a:spAutoFit/>
          </a:bodyPr>
          <a:lstStyle/>
          <a:p>
            <a:r>
              <a:rPr kumimoji="1" lang="en-US" altLang="zh-TW" dirty="0">
                <a:solidFill>
                  <a:srgbClr val="FF0000"/>
                </a:solidFill>
              </a:rPr>
              <a:t>Fine</a:t>
            </a:r>
            <a:endParaRPr kumimoji="1" lang="zh-TW" altLang="en-US" dirty="0">
              <a:solidFill>
                <a:srgbClr val="FF0000"/>
              </a:solidFill>
            </a:endParaRPr>
          </a:p>
        </p:txBody>
      </p:sp>
      <p:sp>
        <p:nvSpPr>
          <p:cNvPr id="9" name="文字方塊 8">
            <a:extLst>
              <a:ext uri="{FF2B5EF4-FFF2-40B4-BE49-F238E27FC236}">
                <a16:creationId xmlns:a16="http://schemas.microsoft.com/office/drawing/2014/main" id="{A8E15AC7-88CD-6717-A4F6-333A44D6D361}"/>
              </a:ext>
            </a:extLst>
          </p:cNvPr>
          <p:cNvSpPr txBox="1"/>
          <p:nvPr/>
        </p:nvSpPr>
        <p:spPr>
          <a:xfrm>
            <a:off x="7515710" y="6057367"/>
            <a:ext cx="1236400" cy="369332"/>
          </a:xfrm>
          <a:prstGeom prst="rect">
            <a:avLst/>
          </a:prstGeom>
          <a:noFill/>
        </p:spPr>
        <p:txBody>
          <a:bodyPr wrap="square" rtlCol="0">
            <a:spAutoFit/>
          </a:bodyPr>
          <a:lstStyle/>
          <a:p>
            <a:r>
              <a:rPr kumimoji="1" lang="en-US" altLang="zh-TW" dirty="0">
                <a:solidFill>
                  <a:srgbClr val="FF0000"/>
                </a:solidFill>
              </a:rPr>
              <a:t>Coarse</a:t>
            </a:r>
            <a:endParaRPr kumimoji="1" lang="zh-TW" altLang="en-US" dirty="0">
              <a:solidFill>
                <a:srgbClr val="FF0000"/>
              </a:solidFill>
            </a:endParaRPr>
          </a:p>
        </p:txBody>
      </p:sp>
    </p:spTree>
    <p:extLst>
      <p:ext uri="{BB962C8B-B14F-4D97-AF65-F5344CB8AC3E}">
        <p14:creationId xmlns:p14="http://schemas.microsoft.com/office/powerpoint/2010/main" val="26724159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2D8B84D-A57E-CDE4-9417-E59C1D85917F}"/>
              </a:ext>
            </a:extLst>
          </p:cNvPr>
          <p:cNvSpPr>
            <a:spLocks noGrp="1"/>
          </p:cNvSpPr>
          <p:nvPr>
            <p:ph type="title"/>
          </p:nvPr>
        </p:nvSpPr>
        <p:spPr/>
        <p:txBody>
          <a:bodyPr/>
          <a:lstStyle/>
          <a:p>
            <a:r>
              <a:rPr kumimoji="1" lang="en" altLang="zh-TW" dirty="0"/>
              <a:t>10.1.3 Vignetting</a:t>
            </a:r>
            <a:endParaRPr kumimoji="1" lang="zh-TW" altLang="en-US" dirty="0"/>
          </a:p>
        </p:txBody>
      </p:sp>
      <p:sp>
        <p:nvSpPr>
          <p:cNvPr id="3" name="內容版面配置區 2">
            <a:extLst>
              <a:ext uri="{FF2B5EF4-FFF2-40B4-BE49-F238E27FC236}">
                <a16:creationId xmlns:a16="http://schemas.microsoft.com/office/drawing/2014/main" id="{9CAA803F-5B3B-E79B-D064-F3AEC68F78C9}"/>
              </a:ext>
            </a:extLst>
          </p:cNvPr>
          <p:cNvSpPr>
            <a:spLocks noGrp="1"/>
          </p:cNvSpPr>
          <p:nvPr>
            <p:ph idx="1"/>
          </p:nvPr>
        </p:nvSpPr>
        <p:spPr/>
        <p:txBody>
          <a:bodyPr/>
          <a:lstStyle/>
          <a:p>
            <a:pPr marL="101598" marR="0" lvl="0" indent="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None/>
              <a:tabLst/>
              <a:defRPr/>
            </a:pPr>
            <a:r>
              <a:rPr kumimoji="0" lang="en-US" altLang="zh-TW" sz="2000" b="1"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rPr>
              <a:t>Definition: </a:t>
            </a: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rPr>
              <a:t>Vignetting is the darkening of the areas at the border of the photograph, especially at large apertures.</a:t>
            </a:r>
          </a:p>
          <a:p>
            <a:pPr marL="101598" marR="0" lvl="0" indent="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None/>
              <a:tabLst/>
              <a:defRPr/>
            </a:pP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rPr>
              <a:t>Common with wide angle and wide aperture lenses.</a:t>
            </a:r>
          </a:p>
          <a:p>
            <a:pPr marL="101598" marR="0" lvl="0" indent="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None/>
              <a:tabLst/>
              <a:defRPr/>
            </a:pP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rPr>
              <a:t>Calibration: Integrating Sphere (expensive)</a:t>
            </a:r>
          </a:p>
          <a:p>
            <a:pPr marL="101598" marR="0" lvl="0" indent="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None/>
              <a:tabLst/>
              <a:defRPr/>
            </a:pP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rPr>
              <a:t>Alternative approaches?</a:t>
            </a:r>
          </a:p>
          <a:p>
            <a:endParaRPr kumimoji="1" lang="zh-TW" altLang="en-US" dirty="0"/>
          </a:p>
        </p:txBody>
      </p:sp>
      <p:sp>
        <p:nvSpPr>
          <p:cNvPr id="4" name="頁尾版面配置區 3">
            <a:extLst>
              <a:ext uri="{FF2B5EF4-FFF2-40B4-BE49-F238E27FC236}">
                <a16:creationId xmlns:a16="http://schemas.microsoft.com/office/drawing/2014/main" id="{5C76A4B3-A632-1BD5-D155-4584459C98D2}"/>
              </a:ext>
            </a:extLst>
          </p:cNvPr>
          <p:cNvSpPr>
            <a:spLocks noGrp="1"/>
          </p:cNvSpPr>
          <p:nvPr>
            <p:ph type="ftr" sz="quarter" idx="11"/>
          </p:nvPr>
        </p:nvSpPr>
        <p:spPr/>
        <p:txBody>
          <a:bodyPr/>
          <a:lstStyle/>
          <a:p>
            <a:pPr>
              <a:defRPr/>
            </a:pPr>
            <a:r>
              <a:rPr lang="pl-PL" altLang="zh-TW"/>
              <a:t>DC &amp; CV Lab. CSIE NTU</a:t>
            </a:r>
            <a:endParaRPr lang="en-US" altLang="zh-TW"/>
          </a:p>
        </p:txBody>
      </p:sp>
      <p:sp>
        <p:nvSpPr>
          <p:cNvPr id="5" name="投影片編號版面配置區 4">
            <a:extLst>
              <a:ext uri="{FF2B5EF4-FFF2-40B4-BE49-F238E27FC236}">
                <a16:creationId xmlns:a16="http://schemas.microsoft.com/office/drawing/2014/main" id="{F8FAE4F8-6467-9BB4-CA01-2A5BEB4A4CB0}"/>
              </a:ext>
            </a:extLst>
          </p:cNvPr>
          <p:cNvSpPr>
            <a:spLocks noGrp="1"/>
          </p:cNvSpPr>
          <p:nvPr>
            <p:ph type="sldNum" sz="quarter" idx="12"/>
          </p:nvPr>
        </p:nvSpPr>
        <p:spPr/>
        <p:txBody>
          <a:bodyPr/>
          <a:lstStyle/>
          <a:p>
            <a:fld id="{028E3F4F-51B2-42EE-AFA2-40C4572185CC}" type="slidenum">
              <a:rPr lang="en-US" sz="1200" smtClean="0"/>
              <a:t>15</a:t>
            </a:fld>
            <a:endParaRPr lang="en-US" sz="1200" dirty="0"/>
          </a:p>
        </p:txBody>
      </p:sp>
      <p:pic>
        <p:nvPicPr>
          <p:cNvPr id="6" name="Picture 2" descr="Polarizing Filters and Vignetting on a Wide-Angle Lens: Corrections in  Processing | The Terra Galleria Blog - QT Luong">
            <a:hlinkClick r:id="rId2"/>
            <a:extLst>
              <a:ext uri="{FF2B5EF4-FFF2-40B4-BE49-F238E27FC236}">
                <a16:creationId xmlns:a16="http://schemas.microsoft.com/office/drawing/2014/main" id="{374735B1-5D8C-F69B-1666-D732F0993C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0957" y="3997383"/>
            <a:ext cx="4298740" cy="2860617"/>
          </a:xfrm>
          <a:prstGeom prst="rect">
            <a:avLst/>
          </a:prstGeom>
          <a:noFill/>
          <a:extLst>
            <a:ext uri="{909E8E84-426E-40DD-AFC4-6F175D3DCCD1}">
              <a14:hiddenFill xmlns:a14="http://schemas.microsoft.com/office/drawing/2010/main">
                <a:solidFill>
                  <a:srgbClr val="FFFFFF"/>
                </a:solidFill>
              </a14:hiddenFill>
            </a:ext>
          </a:extLst>
        </p:spPr>
      </p:pic>
      <p:pic>
        <p:nvPicPr>
          <p:cNvPr id="7" name="圖片 6">
            <a:extLst>
              <a:ext uri="{FF2B5EF4-FFF2-40B4-BE49-F238E27FC236}">
                <a16:creationId xmlns:a16="http://schemas.microsoft.com/office/drawing/2014/main" id="{FB155182-082E-8764-B8EE-6774DDFB0C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0561" y="2757661"/>
            <a:ext cx="4298740" cy="2867226"/>
          </a:xfrm>
          <a:prstGeom prst="rect">
            <a:avLst/>
          </a:prstGeom>
        </p:spPr>
      </p:pic>
      <p:sp>
        <p:nvSpPr>
          <p:cNvPr id="8" name="文字方塊 7">
            <a:extLst>
              <a:ext uri="{FF2B5EF4-FFF2-40B4-BE49-F238E27FC236}">
                <a16:creationId xmlns:a16="http://schemas.microsoft.com/office/drawing/2014/main" id="{672BD658-0727-945B-1F72-62EA1D350AD3}"/>
              </a:ext>
            </a:extLst>
          </p:cNvPr>
          <p:cNvSpPr txBox="1"/>
          <p:nvPr/>
        </p:nvSpPr>
        <p:spPr>
          <a:xfrm>
            <a:off x="6856940" y="5920233"/>
            <a:ext cx="3840634" cy="369332"/>
          </a:xfrm>
          <a:prstGeom prst="rect">
            <a:avLst/>
          </a:prstGeom>
          <a:noFill/>
        </p:spPr>
        <p:txBody>
          <a:bodyPr wrap="square">
            <a:spAutoFit/>
          </a:bodyPr>
          <a:lstStyle/>
          <a:p>
            <a:r>
              <a:rPr lang="en-US" altLang="zh-TW" dirty="0">
                <a:latin typeface="Times New Roman" panose="02020603050405020304" pitchFamily="18" charset="0"/>
                <a:cs typeface="Times New Roman" panose="02020603050405020304" pitchFamily="18" charset="0"/>
              </a:rPr>
              <a:t>Image </a:t>
            </a:r>
            <a:r>
              <a:rPr lang="en-US" altLang="zh-TW" dirty="0" err="1">
                <a:latin typeface="Times New Roman" panose="02020603050405020304" pitchFamily="18" charset="0"/>
                <a:cs typeface="Times New Roman" panose="02020603050405020304" pitchFamily="18" charset="0"/>
              </a:rPr>
              <a:t>links:https</a:t>
            </a:r>
            <a:r>
              <a:rPr lang="en-US" altLang="zh-TW" dirty="0">
                <a:latin typeface="Times New Roman" panose="02020603050405020304" pitchFamily="18" charset="0"/>
                <a:cs typeface="Times New Roman" panose="02020603050405020304" pitchFamily="18" charset="0"/>
              </a:rPr>
              <a:t>://reurl.cc/KMzKa9</a:t>
            </a:r>
            <a:endParaRPr lang="zh-TW"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20646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版面配置區 2">
            <a:extLst>
              <a:ext uri="{FF2B5EF4-FFF2-40B4-BE49-F238E27FC236}">
                <a16:creationId xmlns:a16="http://schemas.microsoft.com/office/drawing/2014/main" id="{9B5E771E-8F77-41FC-8CBE-5BE98546D9A8}"/>
              </a:ext>
            </a:extLst>
          </p:cNvPr>
          <p:cNvSpPr>
            <a:spLocks noGrp="1"/>
          </p:cNvSpPr>
          <p:nvPr>
            <p:ph type="body" idx="4294967295"/>
          </p:nvPr>
        </p:nvSpPr>
        <p:spPr>
          <a:xfrm>
            <a:off x="1680118" y="344001"/>
            <a:ext cx="10350334" cy="4149600"/>
          </a:xfrm>
        </p:spPr>
        <p:txBody>
          <a:bodyPr/>
          <a:lstStyle/>
          <a:p>
            <a:pPr marL="101598" indent="0">
              <a:buNone/>
            </a:pPr>
            <a:r>
              <a:rPr lang="en-US" altLang="zh-TW" sz="2000" dirty="0"/>
              <a:t>Stitch panoramic scene</a:t>
            </a:r>
          </a:p>
          <a:p>
            <a:pPr marL="101598" indent="0">
              <a:buNone/>
            </a:pPr>
            <a:r>
              <a:rPr lang="en-US" altLang="zh-TW" sz="2000" dirty="0"/>
              <a:t>Assume that the true radiance at each pixel comes from the central portion of each input image. This is easier to do if the radiometric response function is already known (e.g., by shooting in RAW mode) and if the exposure is kept constant.</a:t>
            </a:r>
          </a:p>
          <a:p>
            <a:pPr marL="101598" indent="0">
              <a:buNone/>
            </a:pPr>
            <a:endParaRPr lang="en-US" altLang="zh-TW" sz="2000" dirty="0"/>
          </a:p>
          <a:p>
            <a:pPr marL="101598" indent="0">
              <a:buNone/>
            </a:pPr>
            <a:r>
              <a:rPr lang="en-US" altLang="zh-TW" sz="2000" dirty="0"/>
              <a:t>Single image</a:t>
            </a:r>
          </a:p>
          <a:p>
            <a:pPr marL="745049" lvl="1" indent="0">
              <a:buNone/>
            </a:pPr>
            <a:r>
              <a:rPr lang="en-US" altLang="zh-TW" sz="2000" dirty="0">
                <a:latin typeface="Times New Roman" panose="02020603050405020304" pitchFamily="18" charset="0"/>
                <a:cs typeface="Times New Roman" panose="02020603050405020304" pitchFamily="18" charset="0"/>
              </a:rPr>
              <a:t>Zhang, Lin, Kang (‘06): Segment into smoothly varying regions</a:t>
            </a:r>
          </a:p>
          <a:p>
            <a:pPr marL="745049" lvl="1" indent="0">
              <a:buNone/>
            </a:pPr>
            <a:r>
              <a:rPr lang="en-US" altLang="zh-TW" sz="2000" dirty="0">
                <a:latin typeface="Times New Roman" panose="02020603050405020304" pitchFamily="18" charset="0"/>
                <a:cs typeface="Times New Roman" panose="02020603050405020304" pitchFamily="18" charset="0"/>
              </a:rPr>
              <a:t>Zheng, Yu et al. (‘08): Radial gradients at all the pixels</a:t>
            </a:r>
          </a:p>
        </p:txBody>
      </p:sp>
      <p:pic>
        <p:nvPicPr>
          <p:cNvPr id="2" name="圖片 1">
            <a:extLst>
              <a:ext uri="{FF2B5EF4-FFF2-40B4-BE49-F238E27FC236}">
                <a16:creationId xmlns:a16="http://schemas.microsoft.com/office/drawing/2014/main" id="{17C0602D-8B77-8A76-A634-F31ECFF787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522" y="3288871"/>
            <a:ext cx="10034955" cy="3584515"/>
          </a:xfrm>
          <a:prstGeom prst="rect">
            <a:avLst/>
          </a:prstGeom>
        </p:spPr>
      </p:pic>
    </p:spTree>
    <p:extLst>
      <p:ext uri="{BB962C8B-B14F-4D97-AF65-F5344CB8AC3E}">
        <p14:creationId xmlns:p14="http://schemas.microsoft.com/office/powerpoint/2010/main" val="3840574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2D8B84D-A57E-CDE4-9417-E59C1D85917F}"/>
              </a:ext>
            </a:extLst>
          </p:cNvPr>
          <p:cNvSpPr>
            <a:spLocks noGrp="1"/>
          </p:cNvSpPr>
          <p:nvPr>
            <p:ph type="title"/>
          </p:nvPr>
        </p:nvSpPr>
        <p:spPr>
          <a:xfrm>
            <a:off x="1097279" y="286604"/>
            <a:ext cx="11211952" cy="1450757"/>
          </a:xfrm>
        </p:spPr>
        <p:txBody>
          <a:bodyPr>
            <a:normAutofit/>
          </a:bodyPr>
          <a:lstStyle/>
          <a:p>
            <a:r>
              <a:rPr kumimoji="1" lang="en" altLang="zh-TW" sz="4000" dirty="0"/>
              <a:t>10.1.4 Optical Blur (Spatial Response) Estimation</a:t>
            </a:r>
            <a:endParaRPr kumimoji="1" lang="zh-TW" altLang="en-US" sz="4000" dirty="0"/>
          </a:p>
        </p:txBody>
      </p:sp>
      <p:sp>
        <p:nvSpPr>
          <p:cNvPr id="3" name="內容版面配置區 2">
            <a:extLst>
              <a:ext uri="{FF2B5EF4-FFF2-40B4-BE49-F238E27FC236}">
                <a16:creationId xmlns:a16="http://schemas.microsoft.com/office/drawing/2014/main" id="{9CAA803F-5B3B-E79B-D064-F3AEC68F78C9}"/>
              </a:ext>
            </a:extLst>
          </p:cNvPr>
          <p:cNvSpPr>
            <a:spLocks noGrp="1"/>
          </p:cNvSpPr>
          <p:nvPr>
            <p:ph idx="1"/>
          </p:nvPr>
        </p:nvSpPr>
        <p:spPr/>
        <p:txBody>
          <a:bodyPr>
            <a:normAutofit/>
          </a:bodyPr>
          <a:lstStyle/>
          <a:p>
            <a:r>
              <a:rPr kumimoji="1" lang="en" altLang="zh-TW" sz="2400" b="1" dirty="0"/>
              <a:t>Spatial Response Function</a:t>
            </a: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rPr>
              <a:t>Encodes the optical blur that gets convolved with the incoming image to produce the point-sampled image</a:t>
            </a: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endPar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endParaRP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rPr>
              <a:t>Point Spread Function (PSF) </a:t>
            </a:r>
          </a:p>
          <a:p>
            <a:pPr marL="384048" marR="0" lvl="1" indent="-182880" algn="l" defTabSz="914400" rtl="0" eaLnBrk="1" fontAlgn="auto" latinLnBrk="0" hangingPunct="1">
              <a:lnSpc>
                <a:spcPct val="90000"/>
              </a:lnSpc>
              <a:spcBef>
                <a:spcPts val="200"/>
              </a:spcBef>
              <a:spcAft>
                <a:spcPts val="400"/>
              </a:spcAft>
              <a:buClr>
                <a:srgbClr val="1CADE4"/>
              </a:buClr>
              <a:buSzTx/>
              <a:buFont typeface="Calibri" pitchFamily="34" charset="0"/>
              <a:buChar char="◦"/>
              <a:tabLst/>
              <a:defRPr/>
            </a:pP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標楷體"/>
                <a:cs typeface="Times New Roman" panose="02020603050405020304" pitchFamily="18" charset="0"/>
              </a:rPr>
              <a:t>a.k.a. Optical Transfer Function</a:t>
            </a:r>
          </a:p>
          <a:p>
            <a:pPr marL="384048" marR="0" lvl="1" indent="-182880" algn="l" defTabSz="914400" rtl="0" eaLnBrk="1" fontAlgn="auto" latinLnBrk="0" hangingPunct="1">
              <a:lnSpc>
                <a:spcPct val="90000"/>
              </a:lnSpc>
              <a:spcBef>
                <a:spcPts val="200"/>
              </a:spcBef>
              <a:spcAft>
                <a:spcPts val="400"/>
              </a:spcAft>
              <a:buClr>
                <a:srgbClr val="1CADE4"/>
              </a:buClr>
              <a:buSzTx/>
              <a:buFont typeface="Calibri" pitchFamily="34" charset="0"/>
              <a:buChar char="◦"/>
              <a:tabLst/>
              <a:defRPr/>
            </a:pP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標楷體"/>
                <a:cs typeface="Times New Roman" panose="02020603050405020304" pitchFamily="18" charset="0"/>
              </a:rPr>
              <a:t>The shape of the convolution kernel</a:t>
            </a:r>
          </a:p>
          <a:p>
            <a:endParaRPr kumimoji="1" lang="zh-TW" altLang="en-US" sz="2400" b="1" dirty="0"/>
          </a:p>
        </p:txBody>
      </p:sp>
      <p:sp>
        <p:nvSpPr>
          <p:cNvPr id="4" name="頁尾版面配置區 3">
            <a:extLst>
              <a:ext uri="{FF2B5EF4-FFF2-40B4-BE49-F238E27FC236}">
                <a16:creationId xmlns:a16="http://schemas.microsoft.com/office/drawing/2014/main" id="{5C76A4B3-A632-1BD5-D155-4584459C98D2}"/>
              </a:ext>
            </a:extLst>
          </p:cNvPr>
          <p:cNvSpPr>
            <a:spLocks noGrp="1"/>
          </p:cNvSpPr>
          <p:nvPr>
            <p:ph type="ftr" sz="quarter" idx="11"/>
          </p:nvPr>
        </p:nvSpPr>
        <p:spPr/>
        <p:txBody>
          <a:bodyPr/>
          <a:lstStyle/>
          <a:p>
            <a:pPr>
              <a:defRPr/>
            </a:pPr>
            <a:r>
              <a:rPr lang="pl-PL" altLang="zh-TW" sz="1200" dirty="0"/>
              <a:t>DC &amp; CV Lab. CSIE NTU</a:t>
            </a:r>
            <a:endParaRPr lang="en-US" altLang="zh-TW" sz="1200" dirty="0"/>
          </a:p>
        </p:txBody>
      </p:sp>
      <p:sp>
        <p:nvSpPr>
          <p:cNvPr id="5" name="投影片編號版面配置區 4">
            <a:extLst>
              <a:ext uri="{FF2B5EF4-FFF2-40B4-BE49-F238E27FC236}">
                <a16:creationId xmlns:a16="http://schemas.microsoft.com/office/drawing/2014/main" id="{F8FAE4F8-6467-9BB4-CA01-2A5BEB4A4CB0}"/>
              </a:ext>
            </a:extLst>
          </p:cNvPr>
          <p:cNvSpPr>
            <a:spLocks noGrp="1"/>
          </p:cNvSpPr>
          <p:nvPr>
            <p:ph type="sldNum" sz="quarter" idx="12"/>
          </p:nvPr>
        </p:nvSpPr>
        <p:spPr/>
        <p:txBody>
          <a:bodyPr/>
          <a:lstStyle/>
          <a:p>
            <a:fld id="{028E3F4F-51B2-42EE-AFA2-40C4572185CC}" type="slidenum">
              <a:rPr lang="en-US" smtClean="0"/>
              <a:t>17</a:t>
            </a:fld>
            <a:endParaRPr lang="en-US" dirty="0"/>
          </a:p>
        </p:txBody>
      </p:sp>
      <p:pic>
        <p:nvPicPr>
          <p:cNvPr id="10" name="圖片 9">
            <a:extLst>
              <a:ext uri="{FF2B5EF4-FFF2-40B4-BE49-F238E27FC236}">
                <a16:creationId xmlns:a16="http://schemas.microsoft.com/office/drawing/2014/main" id="{C0FAED74-1F31-EECC-6479-76A11D06FEAA}"/>
              </a:ext>
            </a:extLst>
          </p:cNvPr>
          <p:cNvPicPr>
            <a:picLocks noChangeAspect="1"/>
          </p:cNvPicPr>
          <p:nvPr/>
        </p:nvPicPr>
        <p:blipFill rotWithShape="1">
          <a:blip r:embed="rId2">
            <a:extLst>
              <a:ext uri="{28A0092B-C50C-407E-A947-70E740481C1C}">
                <a14:useLocalDpi xmlns:a14="http://schemas.microsoft.com/office/drawing/2010/main" val="0"/>
              </a:ext>
            </a:extLst>
          </a:blip>
          <a:srcRect t="5822" r="4341"/>
          <a:stretch/>
        </p:blipFill>
        <p:spPr>
          <a:xfrm>
            <a:off x="7156862" y="2817255"/>
            <a:ext cx="4504707" cy="4040746"/>
          </a:xfrm>
          <a:prstGeom prst="rect">
            <a:avLst/>
          </a:prstGeom>
        </p:spPr>
      </p:pic>
      <p:sp>
        <p:nvSpPr>
          <p:cNvPr id="11" name="文字方塊 10">
            <a:extLst>
              <a:ext uri="{FF2B5EF4-FFF2-40B4-BE49-F238E27FC236}">
                <a16:creationId xmlns:a16="http://schemas.microsoft.com/office/drawing/2014/main" id="{28DA91F0-133F-DAC2-5CC0-0035FC561333}"/>
              </a:ext>
            </a:extLst>
          </p:cNvPr>
          <p:cNvSpPr txBox="1"/>
          <p:nvPr/>
        </p:nvSpPr>
        <p:spPr>
          <a:xfrm>
            <a:off x="9436925" y="-40659"/>
            <a:ext cx="2755075" cy="369332"/>
          </a:xfrm>
          <a:prstGeom prst="rect">
            <a:avLst/>
          </a:prstGeom>
          <a:noFill/>
        </p:spPr>
        <p:txBody>
          <a:bodyPr wrap="square" rtlCol="0">
            <a:spAutoFit/>
          </a:bodyPr>
          <a:lstStyle/>
          <a:p>
            <a:r>
              <a:rPr kumimoji="1" lang="en-US" altLang="zh-TW" dirty="0"/>
              <a:t>a.k.a.: also known as</a:t>
            </a:r>
            <a:endParaRPr kumimoji="1" lang="zh-TW" altLang="en-US" dirty="0"/>
          </a:p>
        </p:txBody>
      </p:sp>
    </p:spTree>
    <p:extLst>
      <p:ext uri="{BB962C8B-B14F-4D97-AF65-F5344CB8AC3E}">
        <p14:creationId xmlns:p14="http://schemas.microsoft.com/office/powerpoint/2010/main" val="27390143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2D8B84D-A57E-CDE4-9417-E59C1D85917F}"/>
              </a:ext>
            </a:extLst>
          </p:cNvPr>
          <p:cNvSpPr>
            <a:spLocks noGrp="1"/>
          </p:cNvSpPr>
          <p:nvPr>
            <p:ph type="title"/>
          </p:nvPr>
        </p:nvSpPr>
        <p:spPr>
          <a:xfrm>
            <a:off x="1097279" y="286604"/>
            <a:ext cx="11211952" cy="1450757"/>
          </a:xfrm>
        </p:spPr>
        <p:txBody>
          <a:bodyPr>
            <a:normAutofit/>
          </a:bodyPr>
          <a:lstStyle/>
          <a:p>
            <a:r>
              <a:rPr kumimoji="1" lang="en" altLang="zh-TW" sz="4000" dirty="0"/>
              <a:t>10.1.4 Optical Blur (Spatial Response) Estimation</a:t>
            </a:r>
            <a:endParaRPr kumimoji="1" lang="zh-TW" altLang="en-US" sz="4000" dirty="0"/>
          </a:p>
        </p:txBody>
      </p:sp>
      <p:sp>
        <p:nvSpPr>
          <p:cNvPr id="3" name="內容版面配置區 2">
            <a:extLst>
              <a:ext uri="{FF2B5EF4-FFF2-40B4-BE49-F238E27FC236}">
                <a16:creationId xmlns:a16="http://schemas.microsoft.com/office/drawing/2014/main" id="{9CAA803F-5B3B-E79B-D064-F3AEC68F78C9}"/>
              </a:ext>
            </a:extLst>
          </p:cNvPr>
          <p:cNvSpPr>
            <a:spLocks noGrp="1"/>
          </p:cNvSpPr>
          <p:nvPr>
            <p:ph idx="1"/>
          </p:nvPr>
        </p:nvSpPr>
        <p:spPr/>
        <p:txBody>
          <a:bodyPr>
            <a:normAutofit/>
          </a:bodyPr>
          <a:lstStyle/>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rPr>
              <a:t>Theory: small light source everywhere</a:t>
            </a: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rPr>
              <a:t>More practical</a:t>
            </a:r>
          </a:p>
          <a:p>
            <a:pPr marL="384048" marR="0" lvl="1" indent="-182880" algn="l" defTabSz="914400" rtl="0" eaLnBrk="1" fontAlgn="auto" latinLnBrk="0" hangingPunct="1">
              <a:lnSpc>
                <a:spcPct val="90000"/>
              </a:lnSpc>
              <a:spcBef>
                <a:spcPts val="200"/>
              </a:spcBef>
              <a:spcAft>
                <a:spcPts val="400"/>
              </a:spcAft>
              <a:buClr>
                <a:srgbClr val="1CADE4"/>
              </a:buClr>
              <a:buSzTx/>
              <a:buFont typeface="Calibri" pitchFamily="34" charset="0"/>
              <a:buChar char="◦"/>
              <a:tabLst/>
              <a:defRPr/>
            </a:pP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標楷體"/>
                <a:cs typeface="Times New Roman" panose="02020603050405020304" pitchFamily="18" charset="0"/>
              </a:rPr>
              <a:t>observe image of long straight lines or bars</a:t>
            </a:r>
          </a:p>
          <a:p>
            <a:pPr marL="384048" marR="0" lvl="1" indent="-182880" algn="l" defTabSz="914400" rtl="0" eaLnBrk="1" fontAlgn="auto" latinLnBrk="0" hangingPunct="1">
              <a:lnSpc>
                <a:spcPct val="90000"/>
              </a:lnSpc>
              <a:spcBef>
                <a:spcPts val="200"/>
              </a:spcBef>
              <a:spcAft>
                <a:spcPts val="400"/>
              </a:spcAft>
              <a:buClr>
                <a:srgbClr val="1CADE4"/>
              </a:buClr>
              <a:buSzTx/>
              <a:buFont typeface="Calibri" pitchFamily="34" charset="0"/>
              <a:buChar char="◦"/>
              <a:tabLst/>
              <a:defRPr/>
            </a:pP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標楷體"/>
                <a:cs typeface="Times New Roman" panose="02020603050405020304" pitchFamily="18" charset="0"/>
              </a:rPr>
              <a:t>slightly slanted edges are preferred </a:t>
            </a:r>
          </a:p>
          <a:p>
            <a:endParaRPr kumimoji="1" lang="zh-TW" altLang="en-US" sz="2400" b="1" dirty="0"/>
          </a:p>
        </p:txBody>
      </p:sp>
      <p:sp>
        <p:nvSpPr>
          <p:cNvPr id="4" name="頁尾版面配置區 3">
            <a:extLst>
              <a:ext uri="{FF2B5EF4-FFF2-40B4-BE49-F238E27FC236}">
                <a16:creationId xmlns:a16="http://schemas.microsoft.com/office/drawing/2014/main" id="{5C76A4B3-A632-1BD5-D155-4584459C98D2}"/>
              </a:ext>
            </a:extLst>
          </p:cNvPr>
          <p:cNvSpPr>
            <a:spLocks noGrp="1"/>
          </p:cNvSpPr>
          <p:nvPr>
            <p:ph type="ftr" sz="quarter" idx="11"/>
          </p:nvPr>
        </p:nvSpPr>
        <p:spPr/>
        <p:txBody>
          <a:bodyPr/>
          <a:lstStyle/>
          <a:p>
            <a:pPr>
              <a:defRPr/>
            </a:pPr>
            <a:r>
              <a:rPr lang="pl-PL" altLang="zh-TW"/>
              <a:t>DC &amp; CV Lab. CSIE NTU</a:t>
            </a:r>
            <a:endParaRPr lang="en-US" altLang="zh-TW"/>
          </a:p>
        </p:txBody>
      </p:sp>
      <p:sp>
        <p:nvSpPr>
          <p:cNvPr id="5" name="投影片編號版面配置區 4">
            <a:extLst>
              <a:ext uri="{FF2B5EF4-FFF2-40B4-BE49-F238E27FC236}">
                <a16:creationId xmlns:a16="http://schemas.microsoft.com/office/drawing/2014/main" id="{F8FAE4F8-6467-9BB4-CA01-2A5BEB4A4CB0}"/>
              </a:ext>
            </a:extLst>
          </p:cNvPr>
          <p:cNvSpPr>
            <a:spLocks noGrp="1"/>
          </p:cNvSpPr>
          <p:nvPr>
            <p:ph type="sldNum" sz="quarter" idx="12"/>
          </p:nvPr>
        </p:nvSpPr>
        <p:spPr/>
        <p:txBody>
          <a:bodyPr/>
          <a:lstStyle/>
          <a:p>
            <a:fld id="{028E3F4F-51B2-42EE-AFA2-40C4572185CC}" type="slidenum">
              <a:rPr lang="en-US" smtClean="0"/>
              <a:t>18</a:t>
            </a:fld>
            <a:endParaRPr lang="en-US" dirty="0"/>
          </a:p>
        </p:txBody>
      </p:sp>
      <p:pic>
        <p:nvPicPr>
          <p:cNvPr id="6" name="圖片 5">
            <a:extLst>
              <a:ext uri="{FF2B5EF4-FFF2-40B4-BE49-F238E27FC236}">
                <a16:creationId xmlns:a16="http://schemas.microsoft.com/office/drawing/2014/main" id="{B52E400F-4605-6679-00AE-24545FAEE997}"/>
              </a:ext>
            </a:extLst>
          </p:cNvPr>
          <p:cNvPicPr>
            <a:picLocks noChangeAspect="1"/>
          </p:cNvPicPr>
          <p:nvPr/>
        </p:nvPicPr>
        <p:blipFill>
          <a:blip r:embed="rId2"/>
          <a:stretch>
            <a:fillRect/>
          </a:stretch>
        </p:blipFill>
        <p:spPr>
          <a:xfrm>
            <a:off x="0" y="3333917"/>
            <a:ext cx="6331624" cy="3581524"/>
          </a:xfrm>
          <a:prstGeom prst="rect">
            <a:avLst/>
          </a:prstGeom>
        </p:spPr>
      </p:pic>
      <p:pic>
        <p:nvPicPr>
          <p:cNvPr id="7" name="圖片 6">
            <a:extLst>
              <a:ext uri="{FF2B5EF4-FFF2-40B4-BE49-F238E27FC236}">
                <a16:creationId xmlns:a16="http://schemas.microsoft.com/office/drawing/2014/main" id="{E84E348C-2D7D-EA4D-E62F-29F0158748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9738" y="3429000"/>
            <a:ext cx="5732262" cy="3367705"/>
          </a:xfrm>
          <a:prstGeom prst="rect">
            <a:avLst/>
          </a:prstGeom>
        </p:spPr>
      </p:pic>
    </p:spTree>
    <p:extLst>
      <p:ext uri="{BB962C8B-B14F-4D97-AF65-F5344CB8AC3E}">
        <p14:creationId xmlns:p14="http://schemas.microsoft.com/office/powerpoint/2010/main" val="13411761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2D8B84D-A57E-CDE4-9417-E59C1D85917F}"/>
              </a:ext>
            </a:extLst>
          </p:cNvPr>
          <p:cNvSpPr>
            <a:spLocks noGrp="1"/>
          </p:cNvSpPr>
          <p:nvPr>
            <p:ph type="title"/>
          </p:nvPr>
        </p:nvSpPr>
        <p:spPr>
          <a:xfrm>
            <a:off x="1097279" y="286604"/>
            <a:ext cx="11211952" cy="1450757"/>
          </a:xfrm>
        </p:spPr>
        <p:txBody>
          <a:bodyPr>
            <a:normAutofit/>
          </a:bodyPr>
          <a:lstStyle/>
          <a:p>
            <a:r>
              <a:rPr kumimoji="1" lang="en" altLang="zh-TW" sz="4000" dirty="0"/>
              <a:t>10.1.4 Optical Blur (Spatial Response) Estimation</a:t>
            </a:r>
            <a:endParaRPr kumimoji="1" lang="zh-TW" altLang="en-US" sz="4000" dirty="0"/>
          </a:p>
        </p:txBody>
      </p:sp>
      <p:sp>
        <p:nvSpPr>
          <p:cNvPr id="3" name="內容版面配置區 2">
            <a:extLst>
              <a:ext uri="{FF2B5EF4-FFF2-40B4-BE49-F238E27FC236}">
                <a16:creationId xmlns:a16="http://schemas.microsoft.com/office/drawing/2014/main" id="{9CAA803F-5B3B-E79B-D064-F3AEC68F78C9}"/>
              </a:ext>
            </a:extLst>
          </p:cNvPr>
          <p:cNvSpPr>
            <a:spLocks noGrp="1"/>
          </p:cNvSpPr>
          <p:nvPr>
            <p:ph idx="1"/>
          </p:nvPr>
        </p:nvSpPr>
        <p:spPr/>
        <p:txBody>
          <a:bodyPr>
            <a:normAutofit/>
          </a:bodyPr>
          <a:lstStyle/>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rPr>
              <a:t>Slanted lines gives us </a:t>
            </a:r>
            <a:r>
              <a:rPr kumimoji="0" lang="en-US" altLang="zh-TW" sz="2000" b="0" i="0" u="none" strike="noStrike" kern="1200" cap="none" spc="0" normalizeH="0" baseline="0" noProof="0" dirty="0">
                <a:ln>
                  <a:noFill/>
                </a:ln>
                <a:solidFill>
                  <a:srgbClr val="0070C0"/>
                </a:solidFill>
                <a:effectLst/>
                <a:uLnTx/>
                <a:uFillTx/>
                <a:latin typeface="Times New Roman"/>
                <a:ea typeface="標楷體"/>
                <a:cs typeface="+mn-cs"/>
              </a:rPr>
              <a:t>1D projection of the 2D PSF</a:t>
            </a: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r>
              <a:rPr kumimoji="0" lang="en-US" altLang="zh-TW" sz="2000" b="0" i="0" u="none" strike="noStrike" kern="1200" cap="none" spc="0" normalizeH="0" baseline="0" noProof="0" dirty="0">
                <a:ln>
                  <a:noFill/>
                </a:ln>
                <a:solidFill>
                  <a:prstClr val="black"/>
                </a:solidFill>
                <a:effectLst/>
                <a:uLnTx/>
                <a:uFillTx/>
                <a:latin typeface="Times New Roman"/>
                <a:ea typeface="標楷體"/>
                <a:cs typeface="+mn-cs"/>
              </a:rPr>
              <a:t>It is also called the Line Spread Function</a:t>
            </a:r>
            <a:r>
              <a:rPr kumimoji="0" lang="zh-TW" altLang="en-US" sz="2000" b="0" i="0" u="none" strike="noStrike" kern="1200" cap="none" spc="0" normalizeH="0" baseline="0" noProof="0" dirty="0">
                <a:ln>
                  <a:noFill/>
                </a:ln>
                <a:solidFill>
                  <a:prstClr val="black"/>
                </a:solidFill>
                <a:effectLst/>
                <a:uLnTx/>
                <a:uFillTx/>
                <a:latin typeface="Times New Roman"/>
                <a:ea typeface="標楷體"/>
                <a:cs typeface="+mn-cs"/>
              </a:rPr>
              <a:t> </a:t>
            </a:r>
            <a:r>
              <a:rPr kumimoji="0" lang="en-US" altLang="zh-TW" sz="2000" b="0" i="0" u="none" strike="noStrike" kern="1200" cap="none" spc="0" normalizeH="0" baseline="0" noProof="0" dirty="0">
                <a:ln>
                  <a:noFill/>
                </a:ln>
                <a:solidFill>
                  <a:prstClr val="black"/>
                </a:solidFill>
                <a:effectLst/>
                <a:uLnTx/>
                <a:uFillTx/>
                <a:latin typeface="Times New Roman"/>
                <a:ea typeface="標楷體"/>
                <a:cs typeface="+mn-cs"/>
              </a:rPr>
              <a:t>(LSF)</a:t>
            </a: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r>
              <a:rPr kumimoji="0" lang="en-US" altLang="zh-TW" sz="2000" b="0" i="0" u="none" strike="noStrike" kern="1200" cap="none" spc="0" normalizeH="0" baseline="0" noProof="0" dirty="0">
                <a:ln>
                  <a:noFill/>
                </a:ln>
                <a:solidFill>
                  <a:prstClr val="black"/>
                </a:solidFill>
                <a:effectLst/>
                <a:uLnTx/>
                <a:uFillTx/>
                <a:latin typeface="Times New Roman"/>
                <a:ea typeface="標楷體"/>
                <a:cs typeface="+mn-cs"/>
              </a:rPr>
              <a:t>We can convert into Fourier domain to plot a Modulation Transfer Function (MTF) chart</a:t>
            </a:r>
          </a:p>
        </p:txBody>
      </p:sp>
      <p:sp>
        <p:nvSpPr>
          <p:cNvPr id="4" name="頁尾版面配置區 3">
            <a:extLst>
              <a:ext uri="{FF2B5EF4-FFF2-40B4-BE49-F238E27FC236}">
                <a16:creationId xmlns:a16="http://schemas.microsoft.com/office/drawing/2014/main" id="{5C76A4B3-A632-1BD5-D155-4584459C98D2}"/>
              </a:ext>
            </a:extLst>
          </p:cNvPr>
          <p:cNvSpPr>
            <a:spLocks noGrp="1"/>
          </p:cNvSpPr>
          <p:nvPr>
            <p:ph type="ftr" sz="quarter" idx="11"/>
          </p:nvPr>
        </p:nvSpPr>
        <p:spPr/>
        <p:txBody>
          <a:bodyPr/>
          <a:lstStyle/>
          <a:p>
            <a:pPr>
              <a:defRPr/>
            </a:pPr>
            <a:r>
              <a:rPr lang="pl-PL" altLang="zh-TW"/>
              <a:t>DC &amp; CV Lab. CSIE NTU</a:t>
            </a:r>
            <a:endParaRPr lang="en-US" altLang="zh-TW"/>
          </a:p>
        </p:txBody>
      </p:sp>
      <p:sp>
        <p:nvSpPr>
          <p:cNvPr id="5" name="投影片編號版面配置區 4">
            <a:extLst>
              <a:ext uri="{FF2B5EF4-FFF2-40B4-BE49-F238E27FC236}">
                <a16:creationId xmlns:a16="http://schemas.microsoft.com/office/drawing/2014/main" id="{F8FAE4F8-6467-9BB4-CA01-2A5BEB4A4CB0}"/>
              </a:ext>
            </a:extLst>
          </p:cNvPr>
          <p:cNvSpPr>
            <a:spLocks noGrp="1"/>
          </p:cNvSpPr>
          <p:nvPr>
            <p:ph type="sldNum" sz="quarter" idx="12"/>
          </p:nvPr>
        </p:nvSpPr>
        <p:spPr/>
        <p:txBody>
          <a:bodyPr/>
          <a:lstStyle/>
          <a:p>
            <a:fld id="{028E3F4F-51B2-42EE-AFA2-40C4572185CC}" type="slidenum">
              <a:rPr lang="en-US" smtClean="0"/>
              <a:t>19</a:t>
            </a:fld>
            <a:endParaRPr lang="en-US" dirty="0"/>
          </a:p>
        </p:txBody>
      </p:sp>
      <p:pic>
        <p:nvPicPr>
          <p:cNvPr id="8" name="圖片 7">
            <a:extLst>
              <a:ext uri="{FF2B5EF4-FFF2-40B4-BE49-F238E27FC236}">
                <a16:creationId xmlns:a16="http://schemas.microsoft.com/office/drawing/2014/main" id="{588A2C28-E150-CB34-4C56-69BE9E1F8E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64598" y="3678378"/>
            <a:ext cx="3822701" cy="3249295"/>
          </a:xfrm>
          <a:prstGeom prst="rect">
            <a:avLst/>
          </a:prstGeom>
        </p:spPr>
      </p:pic>
      <p:pic>
        <p:nvPicPr>
          <p:cNvPr id="9" name="Google Shape;298;p26">
            <a:extLst>
              <a:ext uri="{FF2B5EF4-FFF2-40B4-BE49-F238E27FC236}">
                <a16:creationId xmlns:a16="http://schemas.microsoft.com/office/drawing/2014/main" id="{9DC37D7E-E42F-8AF4-C993-02843529878B}"/>
              </a:ext>
            </a:extLst>
          </p:cNvPr>
          <p:cNvPicPr preferRelativeResize="0"/>
          <p:nvPr/>
        </p:nvPicPr>
        <p:blipFill>
          <a:blip r:embed="rId3">
            <a:alphaModFix/>
          </a:blip>
          <a:stretch>
            <a:fillRect/>
          </a:stretch>
        </p:blipFill>
        <p:spPr>
          <a:xfrm>
            <a:off x="0" y="3763571"/>
            <a:ext cx="4235847" cy="3094429"/>
          </a:xfrm>
          <a:prstGeom prst="rect">
            <a:avLst/>
          </a:prstGeom>
          <a:noFill/>
          <a:ln>
            <a:noFill/>
          </a:ln>
        </p:spPr>
      </p:pic>
      <p:pic>
        <p:nvPicPr>
          <p:cNvPr id="10" name="Google Shape;297;p26">
            <a:extLst>
              <a:ext uri="{FF2B5EF4-FFF2-40B4-BE49-F238E27FC236}">
                <a16:creationId xmlns:a16="http://schemas.microsoft.com/office/drawing/2014/main" id="{875876F7-F3B1-DB10-6008-313E2AF890EA}"/>
              </a:ext>
            </a:extLst>
          </p:cNvPr>
          <p:cNvPicPr preferRelativeResize="0"/>
          <p:nvPr/>
        </p:nvPicPr>
        <p:blipFill>
          <a:blip r:embed="rId4">
            <a:alphaModFix/>
          </a:blip>
          <a:stretch>
            <a:fillRect/>
          </a:stretch>
        </p:blipFill>
        <p:spPr>
          <a:xfrm>
            <a:off x="4235846" y="3743324"/>
            <a:ext cx="4628753" cy="3094428"/>
          </a:xfrm>
          <a:prstGeom prst="rect">
            <a:avLst/>
          </a:prstGeom>
          <a:noFill/>
          <a:ln>
            <a:noFill/>
          </a:ln>
        </p:spPr>
      </p:pic>
      <p:sp>
        <p:nvSpPr>
          <p:cNvPr id="11" name="文字方塊 10">
            <a:extLst>
              <a:ext uri="{FF2B5EF4-FFF2-40B4-BE49-F238E27FC236}">
                <a16:creationId xmlns:a16="http://schemas.microsoft.com/office/drawing/2014/main" id="{85C3BF81-FA35-2BB5-9D88-C3879240D0CD}"/>
              </a:ext>
            </a:extLst>
          </p:cNvPr>
          <p:cNvSpPr txBox="1"/>
          <p:nvPr/>
        </p:nvSpPr>
        <p:spPr>
          <a:xfrm>
            <a:off x="9561486" y="178231"/>
            <a:ext cx="3301998" cy="369332"/>
          </a:xfrm>
          <a:prstGeom prst="rect">
            <a:avLst/>
          </a:prstGeom>
          <a:noFill/>
        </p:spPr>
        <p:txBody>
          <a:bodyPr wrap="square" rtlCol="0">
            <a:spAutoFit/>
          </a:bodyPr>
          <a:lstStyle/>
          <a:p>
            <a:r>
              <a:rPr kumimoji="1" lang="en-US" altLang="zh-TW" dirty="0"/>
              <a:t>ROI: Region Of Interest </a:t>
            </a:r>
            <a:endParaRPr kumimoji="1" lang="zh-TW" altLang="en-US" dirty="0"/>
          </a:p>
        </p:txBody>
      </p:sp>
    </p:spTree>
    <p:extLst>
      <p:ext uri="{BB962C8B-B14F-4D97-AF65-F5344CB8AC3E}">
        <p14:creationId xmlns:p14="http://schemas.microsoft.com/office/powerpoint/2010/main" val="39846204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a:extLst>
              <a:ext uri="{FF2B5EF4-FFF2-40B4-BE49-F238E27FC236}">
                <a16:creationId xmlns:a16="http://schemas.microsoft.com/office/drawing/2014/main" id="{EF766D2D-5FAC-32B0-1049-DFD622787FB8}"/>
              </a:ext>
            </a:extLst>
          </p:cNvPr>
          <p:cNvSpPr>
            <a:spLocks noGrp="1"/>
          </p:cNvSpPr>
          <p:nvPr>
            <p:ph type="ftr" sz="quarter" idx="11"/>
          </p:nvPr>
        </p:nvSpPr>
        <p:spPr/>
        <p:txBody>
          <a:bodyPr/>
          <a:lstStyle/>
          <a:p>
            <a:pPr>
              <a:defRPr/>
            </a:pPr>
            <a:r>
              <a:rPr lang="pl-PL" altLang="zh-TW"/>
              <a:t>DC &amp; CV Lab. CSIE NTU</a:t>
            </a:r>
            <a:endParaRPr lang="en-US" altLang="zh-TW" dirty="0"/>
          </a:p>
        </p:txBody>
      </p:sp>
      <p:sp>
        <p:nvSpPr>
          <p:cNvPr id="3" name="標題 2">
            <a:extLst>
              <a:ext uri="{FF2B5EF4-FFF2-40B4-BE49-F238E27FC236}">
                <a16:creationId xmlns:a16="http://schemas.microsoft.com/office/drawing/2014/main" id="{98EEF280-01E4-A90E-0867-4D7276441A7A}"/>
              </a:ext>
            </a:extLst>
          </p:cNvPr>
          <p:cNvSpPr>
            <a:spLocks noGrp="1"/>
          </p:cNvSpPr>
          <p:nvPr>
            <p:ph type="title"/>
          </p:nvPr>
        </p:nvSpPr>
        <p:spPr/>
        <p:txBody>
          <a:bodyPr/>
          <a:lstStyle/>
          <a:p>
            <a:r>
              <a:rPr kumimoji="1" lang="en" altLang="zh-TW" dirty="0"/>
              <a:t>Definition </a:t>
            </a:r>
            <a:endParaRPr kumimoji="1" lang="zh-TW" altLang="en-US" dirty="0"/>
          </a:p>
        </p:txBody>
      </p:sp>
      <p:sp>
        <p:nvSpPr>
          <p:cNvPr id="4" name="內容版面配置區 3">
            <a:extLst>
              <a:ext uri="{FF2B5EF4-FFF2-40B4-BE49-F238E27FC236}">
                <a16:creationId xmlns:a16="http://schemas.microsoft.com/office/drawing/2014/main" id="{DC4C9817-9F32-BB30-D510-DEE98AACE1A1}"/>
              </a:ext>
            </a:extLst>
          </p:cNvPr>
          <p:cNvSpPr>
            <a:spLocks noGrp="1"/>
          </p:cNvSpPr>
          <p:nvPr>
            <p:ph idx="1"/>
          </p:nvPr>
        </p:nvSpPr>
        <p:spPr/>
        <p:txBody>
          <a:bodyPr>
            <a:normAutofit/>
          </a:bodyPr>
          <a:lstStyle/>
          <a:p>
            <a:pPr>
              <a:lnSpc>
                <a:spcPct val="150000"/>
              </a:lnSpc>
            </a:pPr>
            <a:r>
              <a:rPr kumimoji="1" lang="en" altLang="zh-TW" sz="2800" dirty="0"/>
              <a:t>Image analysis and processing algorithms that are applied to one or more photographs to create images that </a:t>
            </a:r>
            <a:r>
              <a:rPr kumimoji="1" lang="en" altLang="zh-TW" sz="2800" dirty="0">
                <a:solidFill>
                  <a:srgbClr val="FF0000"/>
                </a:solidFill>
              </a:rPr>
              <a:t>go beyond the capabilities of traditional imaging systems</a:t>
            </a:r>
          </a:p>
        </p:txBody>
      </p:sp>
    </p:spTree>
    <p:extLst>
      <p:ext uri="{BB962C8B-B14F-4D97-AF65-F5344CB8AC3E}">
        <p14:creationId xmlns:p14="http://schemas.microsoft.com/office/powerpoint/2010/main" val="28238252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EADFBD8-C1C6-2221-D014-2B255932E414}"/>
              </a:ext>
            </a:extLst>
          </p:cNvPr>
          <p:cNvSpPr>
            <a:spLocks noGrp="1"/>
          </p:cNvSpPr>
          <p:nvPr>
            <p:ph type="title"/>
          </p:nvPr>
        </p:nvSpPr>
        <p:spPr/>
        <p:txBody>
          <a:bodyPr/>
          <a:lstStyle/>
          <a:p>
            <a:r>
              <a:rPr kumimoji="1" lang="en" altLang="zh-TW" dirty="0"/>
              <a:t>10.2 High Dynamic Range Imaging</a:t>
            </a:r>
            <a:endParaRPr kumimoji="1" lang="zh-TW" altLang="en-US" dirty="0"/>
          </a:p>
        </p:txBody>
      </p:sp>
      <p:sp>
        <p:nvSpPr>
          <p:cNvPr id="3" name="內容版面配置區 2">
            <a:extLst>
              <a:ext uri="{FF2B5EF4-FFF2-40B4-BE49-F238E27FC236}">
                <a16:creationId xmlns:a16="http://schemas.microsoft.com/office/drawing/2014/main" id="{E571BAD2-20B7-C293-213D-FECD8C8F5E6B}"/>
              </a:ext>
            </a:extLst>
          </p:cNvPr>
          <p:cNvSpPr>
            <a:spLocks noGrp="1"/>
          </p:cNvSpPr>
          <p:nvPr>
            <p:ph idx="1"/>
          </p:nvPr>
        </p:nvSpPr>
        <p:spPr/>
        <p:txBody>
          <a:bodyPr>
            <a:normAutofit/>
          </a:bodyPr>
          <a:lstStyle/>
          <a:p>
            <a:pPr>
              <a:lnSpc>
                <a:spcPct val="100000"/>
              </a:lnSpc>
            </a:pPr>
            <a:r>
              <a:rPr kumimoji="1" lang="en" altLang="zh-TW" sz="2400" dirty="0"/>
              <a:t>Image taken at different exposures can help you create well-exposed photographs under challenging conditions.</a:t>
            </a:r>
          </a:p>
          <a:p>
            <a:pPr>
              <a:lnSpc>
                <a:spcPct val="100000"/>
              </a:lnSpc>
            </a:pPr>
            <a:endParaRPr kumimoji="1" lang="en" altLang="zh-TW" sz="2400" dirty="0"/>
          </a:p>
          <a:p>
            <a:pPr>
              <a:lnSpc>
                <a:spcPct val="100000"/>
              </a:lnSpc>
            </a:pPr>
            <a:endParaRPr kumimoji="1" lang="en" altLang="zh-TW" sz="2400" dirty="0"/>
          </a:p>
          <a:p>
            <a:pPr>
              <a:lnSpc>
                <a:spcPct val="100000"/>
              </a:lnSpc>
            </a:pPr>
            <a:endParaRPr kumimoji="1" lang="en" altLang="zh-TW" sz="2400" dirty="0"/>
          </a:p>
          <a:p>
            <a:pPr>
              <a:lnSpc>
                <a:spcPct val="100000"/>
              </a:lnSpc>
            </a:pPr>
            <a:endParaRPr kumimoji="1" lang="en" altLang="zh-TW" sz="2400" dirty="0"/>
          </a:p>
          <a:p>
            <a:pPr>
              <a:lnSpc>
                <a:spcPct val="100000"/>
              </a:lnSpc>
            </a:pPr>
            <a:endParaRPr kumimoji="1" lang="en" altLang="zh-TW" sz="2400" dirty="0"/>
          </a:p>
        </p:txBody>
      </p:sp>
      <p:sp>
        <p:nvSpPr>
          <p:cNvPr id="4" name="頁尾版面配置區 3">
            <a:extLst>
              <a:ext uri="{FF2B5EF4-FFF2-40B4-BE49-F238E27FC236}">
                <a16:creationId xmlns:a16="http://schemas.microsoft.com/office/drawing/2014/main" id="{93C0E26C-378F-2BCA-8E79-A5C22D932D90}"/>
              </a:ext>
            </a:extLst>
          </p:cNvPr>
          <p:cNvSpPr>
            <a:spLocks noGrp="1"/>
          </p:cNvSpPr>
          <p:nvPr>
            <p:ph type="ftr" sz="quarter" idx="11"/>
          </p:nvPr>
        </p:nvSpPr>
        <p:spPr/>
        <p:txBody>
          <a:bodyPr/>
          <a:lstStyle/>
          <a:p>
            <a:pPr>
              <a:defRPr/>
            </a:pPr>
            <a:r>
              <a:rPr lang="pl-PL" altLang="zh-TW"/>
              <a:t>DC &amp; CV Lab. CSIE NTU</a:t>
            </a:r>
            <a:endParaRPr lang="en-US" altLang="zh-TW"/>
          </a:p>
        </p:txBody>
      </p:sp>
      <p:sp>
        <p:nvSpPr>
          <p:cNvPr id="5" name="投影片編號版面配置區 4">
            <a:extLst>
              <a:ext uri="{FF2B5EF4-FFF2-40B4-BE49-F238E27FC236}">
                <a16:creationId xmlns:a16="http://schemas.microsoft.com/office/drawing/2014/main" id="{DB9DF467-F1FF-3A6D-AAB4-CAFBC7A43676}"/>
              </a:ext>
            </a:extLst>
          </p:cNvPr>
          <p:cNvSpPr>
            <a:spLocks noGrp="1"/>
          </p:cNvSpPr>
          <p:nvPr>
            <p:ph type="sldNum" sz="quarter" idx="12"/>
          </p:nvPr>
        </p:nvSpPr>
        <p:spPr/>
        <p:txBody>
          <a:bodyPr/>
          <a:lstStyle/>
          <a:p>
            <a:fld id="{028E3F4F-51B2-42EE-AFA2-40C4572185CC}" type="slidenum">
              <a:rPr lang="en-US" smtClean="0"/>
              <a:t>20</a:t>
            </a:fld>
            <a:endParaRPr lang="en-US" dirty="0"/>
          </a:p>
        </p:txBody>
      </p:sp>
      <p:pic>
        <p:nvPicPr>
          <p:cNvPr id="6" name="圖片 5">
            <a:extLst>
              <a:ext uri="{FF2B5EF4-FFF2-40B4-BE49-F238E27FC236}">
                <a16:creationId xmlns:a16="http://schemas.microsoft.com/office/drawing/2014/main" id="{CA35C661-7688-45DA-C31C-9FF052261FBD}"/>
              </a:ext>
            </a:extLst>
          </p:cNvPr>
          <p:cNvPicPr>
            <a:picLocks noChangeAspect="1"/>
          </p:cNvPicPr>
          <p:nvPr/>
        </p:nvPicPr>
        <p:blipFill rotWithShape="1">
          <a:blip r:embed="rId2"/>
          <a:srcRect t="6534"/>
          <a:stretch/>
        </p:blipFill>
        <p:spPr>
          <a:xfrm>
            <a:off x="1" y="2613631"/>
            <a:ext cx="12192000" cy="4244370"/>
          </a:xfrm>
          <a:prstGeom prst="rect">
            <a:avLst/>
          </a:prstGeom>
        </p:spPr>
      </p:pic>
    </p:spTree>
    <p:extLst>
      <p:ext uri="{BB962C8B-B14F-4D97-AF65-F5344CB8AC3E}">
        <p14:creationId xmlns:p14="http://schemas.microsoft.com/office/powerpoint/2010/main" val="3776058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EADFBD8-C1C6-2221-D014-2B255932E414}"/>
              </a:ext>
            </a:extLst>
          </p:cNvPr>
          <p:cNvSpPr>
            <a:spLocks noGrp="1"/>
          </p:cNvSpPr>
          <p:nvPr>
            <p:ph type="title"/>
          </p:nvPr>
        </p:nvSpPr>
        <p:spPr/>
        <p:txBody>
          <a:bodyPr/>
          <a:lstStyle/>
          <a:p>
            <a:r>
              <a:rPr kumimoji="1" lang="en" altLang="zh-TW" dirty="0"/>
              <a:t>Approach </a:t>
            </a:r>
            <a:endParaRPr kumimoji="1" lang="zh-TW" altLang="en-US" dirty="0"/>
          </a:p>
        </p:txBody>
      </p:sp>
      <p:sp>
        <p:nvSpPr>
          <p:cNvPr id="3" name="內容版面配置區 2">
            <a:extLst>
              <a:ext uri="{FF2B5EF4-FFF2-40B4-BE49-F238E27FC236}">
                <a16:creationId xmlns:a16="http://schemas.microsoft.com/office/drawing/2014/main" id="{E571BAD2-20B7-C293-213D-FECD8C8F5E6B}"/>
              </a:ext>
            </a:extLst>
          </p:cNvPr>
          <p:cNvSpPr>
            <a:spLocks noGrp="1"/>
          </p:cNvSpPr>
          <p:nvPr>
            <p:ph idx="1"/>
          </p:nvPr>
        </p:nvSpPr>
        <p:spPr/>
        <p:txBody>
          <a:bodyPr>
            <a:normAutofit/>
          </a:bodyPr>
          <a:lstStyle/>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rPr>
              <a:t>Simplest: combine pixels from different exposures</a:t>
            </a:r>
          </a:p>
          <a:p>
            <a:pPr marL="384048" marR="0" lvl="1" indent="-182880" algn="l" defTabSz="914400" rtl="0" eaLnBrk="1" fontAlgn="auto" latinLnBrk="0" hangingPunct="1">
              <a:lnSpc>
                <a:spcPct val="90000"/>
              </a:lnSpc>
              <a:spcBef>
                <a:spcPts val="200"/>
              </a:spcBef>
              <a:spcAft>
                <a:spcPts val="400"/>
              </a:spcAft>
              <a:buClr>
                <a:srgbClr val="1CADE4"/>
              </a:buClr>
              <a:buSzTx/>
              <a:buFont typeface="Calibri" pitchFamily="34" charset="0"/>
              <a:buChar char="◦"/>
              <a:tabLst/>
              <a:defRPr/>
            </a:pP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標楷體"/>
                <a:cs typeface="Times New Roman" panose="02020603050405020304" pitchFamily="18" charset="0"/>
                <a:sym typeface="Wingdings" panose="05000000000000000000" pitchFamily="2" charset="2"/>
              </a:rPr>
              <a:t>Risk of creating </a:t>
            </a:r>
            <a:r>
              <a:rPr kumimoji="0" lang="en-US" altLang="zh-TW" sz="20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標楷體"/>
                <a:cs typeface="Times New Roman" panose="02020603050405020304" pitchFamily="18" charset="0"/>
                <a:sym typeface="Wingdings" panose="05000000000000000000" pitchFamily="2" charset="2"/>
              </a:rPr>
              <a:t>contrast reversals </a:t>
            </a: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標楷體"/>
                <a:cs typeface="Times New Roman" panose="02020603050405020304" pitchFamily="18" charset="0"/>
                <a:sym typeface="Wingdings" panose="05000000000000000000" pitchFamily="2" charset="2"/>
              </a:rPr>
              <a:t>and </a:t>
            </a:r>
            <a:r>
              <a:rPr kumimoji="0" lang="en-US" altLang="zh-TW" sz="20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標楷體"/>
                <a:cs typeface="Times New Roman" panose="02020603050405020304" pitchFamily="18" charset="0"/>
                <a:sym typeface="Wingdings" panose="05000000000000000000" pitchFamily="2" charset="2"/>
              </a:rPr>
              <a:t>halos.</a:t>
            </a: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sym typeface="Wingdings" panose="05000000000000000000" pitchFamily="2" charset="2"/>
              </a:rPr>
              <a:t>More common approach (3 stages)</a:t>
            </a:r>
          </a:p>
          <a:p>
            <a:pPr marL="615948" marR="0" lvl="0" indent="-514350" algn="l" defTabSz="914400" rtl="0" eaLnBrk="1" fontAlgn="auto" latinLnBrk="0" hangingPunct="1">
              <a:lnSpc>
                <a:spcPct val="90000"/>
              </a:lnSpc>
              <a:spcBef>
                <a:spcPts val="1200"/>
              </a:spcBef>
              <a:spcAft>
                <a:spcPts val="200"/>
              </a:spcAft>
              <a:buClr>
                <a:srgbClr val="1CADE4"/>
              </a:buClr>
              <a:buSzPct val="100000"/>
              <a:buFont typeface="+mj-lt"/>
              <a:buAutoNum type="arabicPeriod"/>
              <a:tabLst/>
              <a:defRPr/>
            </a:pP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sym typeface="Wingdings" panose="05000000000000000000" pitchFamily="2" charset="2"/>
              </a:rPr>
              <a:t>Estimate the radiometric response function</a:t>
            </a:r>
          </a:p>
          <a:p>
            <a:pPr marL="615948" marR="0" lvl="0" indent="-514350" algn="l" defTabSz="914400" rtl="0" eaLnBrk="1" fontAlgn="auto" latinLnBrk="0" hangingPunct="1">
              <a:lnSpc>
                <a:spcPct val="90000"/>
              </a:lnSpc>
              <a:spcBef>
                <a:spcPts val="1200"/>
              </a:spcBef>
              <a:spcAft>
                <a:spcPts val="200"/>
              </a:spcAft>
              <a:buClr>
                <a:srgbClr val="1CADE4"/>
              </a:buClr>
              <a:buSzPct val="100000"/>
              <a:buFont typeface="+mj-lt"/>
              <a:buAutoNum type="arabicPeriod"/>
              <a:tabLst/>
              <a:defRPr/>
            </a:pP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sym typeface="Wingdings" panose="05000000000000000000" pitchFamily="2" charset="2"/>
              </a:rPr>
              <a:t>Estimate a radiance map</a:t>
            </a:r>
          </a:p>
          <a:p>
            <a:pPr marL="615948" marR="0" lvl="0" indent="-514350" algn="l" defTabSz="914400" rtl="0" eaLnBrk="1" fontAlgn="auto" latinLnBrk="0" hangingPunct="1">
              <a:lnSpc>
                <a:spcPct val="90000"/>
              </a:lnSpc>
              <a:spcBef>
                <a:spcPts val="1200"/>
              </a:spcBef>
              <a:spcAft>
                <a:spcPts val="200"/>
              </a:spcAft>
              <a:buClr>
                <a:srgbClr val="1CADE4"/>
              </a:buClr>
              <a:buSzPct val="100000"/>
              <a:buFont typeface="+mj-lt"/>
              <a:buAutoNum type="arabicPeriod"/>
              <a:tabLst/>
              <a:defRPr/>
            </a:pP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sym typeface="Wingdings" panose="05000000000000000000" pitchFamily="2" charset="2"/>
              </a:rPr>
              <a:t>Tone map the image into a displayable gamut</a:t>
            </a: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endParaRPr kumimoji="0" lang="zh-TW" altLang="en-US" sz="28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endParaRPr>
          </a:p>
        </p:txBody>
      </p:sp>
      <p:sp>
        <p:nvSpPr>
          <p:cNvPr id="4" name="頁尾版面配置區 3">
            <a:extLst>
              <a:ext uri="{FF2B5EF4-FFF2-40B4-BE49-F238E27FC236}">
                <a16:creationId xmlns:a16="http://schemas.microsoft.com/office/drawing/2014/main" id="{93C0E26C-378F-2BCA-8E79-A5C22D932D90}"/>
              </a:ext>
            </a:extLst>
          </p:cNvPr>
          <p:cNvSpPr>
            <a:spLocks noGrp="1"/>
          </p:cNvSpPr>
          <p:nvPr>
            <p:ph type="ftr" sz="quarter" idx="11"/>
          </p:nvPr>
        </p:nvSpPr>
        <p:spPr/>
        <p:txBody>
          <a:bodyPr/>
          <a:lstStyle/>
          <a:p>
            <a:pPr>
              <a:defRPr/>
            </a:pPr>
            <a:r>
              <a:rPr lang="pl-PL" altLang="zh-TW"/>
              <a:t>DC &amp; CV Lab. CSIE NTU</a:t>
            </a:r>
            <a:endParaRPr lang="en-US" altLang="zh-TW"/>
          </a:p>
        </p:txBody>
      </p:sp>
      <p:sp>
        <p:nvSpPr>
          <p:cNvPr id="5" name="投影片編號版面配置區 4">
            <a:extLst>
              <a:ext uri="{FF2B5EF4-FFF2-40B4-BE49-F238E27FC236}">
                <a16:creationId xmlns:a16="http://schemas.microsoft.com/office/drawing/2014/main" id="{DB9DF467-F1FF-3A6D-AAB4-CAFBC7A43676}"/>
              </a:ext>
            </a:extLst>
          </p:cNvPr>
          <p:cNvSpPr>
            <a:spLocks noGrp="1"/>
          </p:cNvSpPr>
          <p:nvPr>
            <p:ph type="sldNum" sz="quarter" idx="12"/>
          </p:nvPr>
        </p:nvSpPr>
        <p:spPr/>
        <p:txBody>
          <a:bodyPr/>
          <a:lstStyle/>
          <a:p>
            <a:fld id="{028E3F4F-51B2-42EE-AFA2-40C4572185CC}" type="slidenum">
              <a:rPr lang="en-US" smtClean="0"/>
              <a:t>21</a:t>
            </a:fld>
            <a:endParaRPr lang="en-US" dirty="0"/>
          </a:p>
        </p:txBody>
      </p:sp>
      <p:pic>
        <p:nvPicPr>
          <p:cNvPr id="7" name="圖片 6">
            <a:extLst>
              <a:ext uri="{FF2B5EF4-FFF2-40B4-BE49-F238E27FC236}">
                <a16:creationId xmlns:a16="http://schemas.microsoft.com/office/drawing/2014/main" id="{D21AFBA9-D915-F345-3F4D-9EB3D8B04CEA}"/>
              </a:ext>
            </a:extLst>
          </p:cNvPr>
          <p:cNvPicPr>
            <a:picLocks noChangeAspect="1"/>
          </p:cNvPicPr>
          <p:nvPr/>
        </p:nvPicPr>
        <p:blipFill>
          <a:blip r:embed="rId2"/>
          <a:stretch>
            <a:fillRect/>
          </a:stretch>
        </p:blipFill>
        <p:spPr>
          <a:xfrm>
            <a:off x="-71896" y="4539242"/>
            <a:ext cx="12335792" cy="2318758"/>
          </a:xfrm>
          <a:prstGeom prst="rect">
            <a:avLst/>
          </a:prstGeom>
        </p:spPr>
      </p:pic>
    </p:spTree>
    <p:extLst>
      <p:ext uri="{BB962C8B-B14F-4D97-AF65-F5344CB8AC3E}">
        <p14:creationId xmlns:p14="http://schemas.microsoft.com/office/powerpoint/2010/main" val="31999157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EADFBD8-C1C6-2221-D014-2B255932E414}"/>
              </a:ext>
            </a:extLst>
          </p:cNvPr>
          <p:cNvSpPr>
            <a:spLocks noGrp="1"/>
          </p:cNvSpPr>
          <p:nvPr>
            <p:ph type="title"/>
          </p:nvPr>
        </p:nvSpPr>
        <p:spPr>
          <a:xfrm>
            <a:off x="1097280" y="286604"/>
            <a:ext cx="11317458" cy="1450757"/>
          </a:xfrm>
        </p:spPr>
        <p:txBody>
          <a:bodyPr>
            <a:normAutofit/>
          </a:bodyPr>
          <a:lstStyle/>
          <a:p>
            <a:r>
              <a:rPr kumimoji="1" lang="en" altLang="zh-TW" sz="4000" dirty="0"/>
              <a:t>Step 1: Estimate the radiometric response function</a:t>
            </a:r>
            <a:endParaRPr kumimoji="1" lang="zh-TW" altLang="en-US" sz="4000" dirty="0"/>
          </a:p>
        </p:txBody>
      </p:sp>
      <mc:AlternateContent xmlns:mc="http://schemas.openxmlformats.org/markup-compatibility/2006" xmlns:a14="http://schemas.microsoft.com/office/drawing/2010/main">
        <mc:Choice Requires="a14">
          <p:sp>
            <p:nvSpPr>
              <p:cNvPr id="3" name="內容版面配置區 2">
                <a:extLst>
                  <a:ext uri="{FF2B5EF4-FFF2-40B4-BE49-F238E27FC236}">
                    <a16:creationId xmlns:a16="http://schemas.microsoft.com/office/drawing/2014/main" id="{E571BAD2-20B7-C293-213D-FECD8C8F5E6B}"/>
                  </a:ext>
                </a:extLst>
              </p:cNvPr>
              <p:cNvSpPr>
                <a:spLocks noGrp="1"/>
              </p:cNvSpPr>
              <p:nvPr>
                <p:ph idx="1"/>
              </p:nvPr>
            </p:nvSpPr>
            <p:spPr/>
            <p:txBody>
              <a:bodyPr>
                <a:normAutofit/>
              </a:bodyPr>
              <a:lstStyle/>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r>
                  <a:rPr kumimoji="0" lang="en-US" altLang="zh-TW" sz="24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rPr>
                  <a:t>Idea: If we can determine </a:t>
                </a:r>
                <a:r>
                  <a:rPr kumimoji="0" lang="en-US" altLang="zh-TW" sz="2400" b="0" i="0" u="none" strike="noStrike" kern="1200" cap="none" spc="0" normalizeH="0" baseline="0" noProof="0" dirty="0">
                    <a:ln>
                      <a:noFill/>
                    </a:ln>
                    <a:solidFill>
                      <a:srgbClr val="0070C0"/>
                    </a:solidFill>
                    <a:effectLst/>
                    <a:uLnTx/>
                    <a:uFillTx/>
                    <a:latin typeface="Times New Roman"/>
                    <a:ea typeface="標楷體"/>
                    <a:cs typeface="+mn-cs"/>
                  </a:rPr>
                  <a:t>the irradiance (exposure) </a:t>
                </a:r>
                <a14:m>
                  <m:oMath xmlns:m="http://schemas.openxmlformats.org/officeDocument/2006/math">
                    <m:sSub>
                      <m:sSubPr>
                        <m:ctrlPr>
                          <a:rPr kumimoji="0" lang="x-IV_mathan" altLang="zh-TW" sz="2400" b="0" i="1" u="none" strike="noStrike" kern="1200" cap="none" spc="0" normalizeH="0" baseline="0" noProof="0">
                            <a:ln>
                              <a:noFill/>
                            </a:ln>
                            <a:solidFill>
                              <a:srgbClr val="0070C0"/>
                            </a:solidFill>
                            <a:effectLst/>
                            <a:uLnTx/>
                            <a:uFillTx/>
                            <a:latin typeface="Cambria Math" panose="02040503050406030204" pitchFamily="18" charset="0"/>
                            <a:cs typeface="+mn-cs"/>
                          </a:rPr>
                        </m:ctrlPr>
                      </m:sSubPr>
                      <m:e>
                        <m:r>
                          <a:rPr kumimoji="0" lang="x-IV_mathan" altLang="zh-TW" sz="2400" b="0" i="0" u="none" strike="noStrike" kern="1200" cap="none" spc="0" normalizeH="0" baseline="0" noProof="0">
                            <a:ln>
                              <a:noFill/>
                            </a:ln>
                            <a:solidFill>
                              <a:srgbClr val="0070C0"/>
                            </a:solidFill>
                            <a:effectLst/>
                            <a:uLnTx/>
                            <a:uFillTx/>
                            <a:latin typeface="Cambria Math" panose="02040503050406030204" pitchFamily="18" charset="0"/>
                            <a:cs typeface="+mn-cs"/>
                          </a:rPr>
                          <m:t>𝐸</m:t>
                        </m:r>
                      </m:e>
                      <m:sub>
                        <m:r>
                          <a:rPr kumimoji="0" lang="x-IV_mathan" altLang="zh-TW" sz="2400" b="0" i="0" u="none" strike="noStrike" kern="1200" cap="none" spc="0" normalizeH="0" baseline="0" noProof="0">
                            <a:ln>
                              <a:noFill/>
                            </a:ln>
                            <a:solidFill>
                              <a:srgbClr val="0070C0"/>
                            </a:solidFill>
                            <a:effectLst/>
                            <a:uLnTx/>
                            <a:uFillTx/>
                            <a:latin typeface="Cambria Math" panose="02040503050406030204" pitchFamily="18" charset="0"/>
                            <a:cs typeface="+mn-cs"/>
                          </a:rPr>
                          <m:t>𝑖</m:t>
                        </m:r>
                      </m:sub>
                    </m:sSub>
                  </m:oMath>
                </a14:m>
                <a:r>
                  <a:rPr kumimoji="0" lang="zh-TW" altLang="en-US" sz="2400" b="0" i="0" u="none" strike="noStrike" kern="1200" cap="none" spc="0" normalizeH="0" baseline="0" noProof="0" dirty="0">
                    <a:ln>
                      <a:noFill/>
                    </a:ln>
                    <a:solidFill>
                      <a:srgbClr val="0070C0"/>
                    </a:solidFill>
                    <a:effectLst/>
                    <a:uLnTx/>
                    <a:uFillTx/>
                    <a:latin typeface="Times New Roman"/>
                    <a:ea typeface="標楷體"/>
                    <a:cs typeface="+mn-cs"/>
                  </a:rPr>
                  <a:t> </a:t>
                </a:r>
                <a:r>
                  <a:rPr kumimoji="0" lang="en-US" altLang="zh-TW" sz="2400" b="0" i="0" u="none" strike="noStrike" kern="1200" cap="none" spc="0" normalizeH="0" baseline="0" noProof="0" dirty="0">
                    <a:ln>
                      <a:noFill/>
                    </a:ln>
                    <a:solidFill>
                      <a:srgbClr val="0070C0"/>
                    </a:solidFill>
                    <a:effectLst/>
                    <a:uLnTx/>
                    <a:uFillTx/>
                    <a:latin typeface="Times New Roman"/>
                    <a:ea typeface="標楷體"/>
                    <a:cs typeface="+mn-cs"/>
                  </a:rPr>
                  <a:t>at each pixel</a:t>
                </a:r>
                <a:r>
                  <a:rPr kumimoji="0" lang="en-US" altLang="zh-TW" sz="24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rPr>
                  <a:t>, we could plot it against the measured pixel value </a:t>
                </a:r>
                <a14:m>
                  <m:oMath xmlns:m="http://schemas.openxmlformats.org/officeDocument/2006/math">
                    <m:sSub>
                      <m:sSubPr>
                        <m:ctrlPr>
                          <a:rPr kumimoji="0" lang="zh-TW" altLang="zh-TW" sz="24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ctrlPr>
                      </m:sSubPr>
                      <m:e>
                        <m:r>
                          <a:rPr kumimoji="0" lang="zh-TW" altLang="zh-TW" sz="24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𝑧</m:t>
                        </m:r>
                      </m:e>
                      <m:sub>
                        <m:r>
                          <a:rPr kumimoji="0" lang="zh-TW" altLang="zh-TW" sz="24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𝑖𝑗</m:t>
                        </m:r>
                      </m:sub>
                    </m:sSub>
                  </m:oMath>
                </a14:m>
                <a:r>
                  <a:rPr kumimoji="0" lang="zh-TW" altLang="en-US" sz="24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rPr>
                  <a:t> </a:t>
                </a:r>
                <a:r>
                  <a:rPr kumimoji="0" lang="en-US" altLang="zh-TW" sz="24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rPr>
                  <a:t>for each exposure time </a:t>
                </a:r>
                <a14:m>
                  <m:oMath xmlns:m="http://schemas.openxmlformats.org/officeDocument/2006/math">
                    <m:sSub>
                      <m:sSubPr>
                        <m:ctrlPr>
                          <a:rPr kumimoji="0" lang="x-IV_mathan" altLang="zh-TW" sz="24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ctrlPr>
                      </m:sSubPr>
                      <m:e>
                        <m:r>
                          <a:rPr kumimoji="0" lang="x-IV_mathan" altLang="zh-TW" sz="24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𝑡</m:t>
                        </m:r>
                      </m:e>
                      <m:sub>
                        <m:r>
                          <a:rPr kumimoji="0" lang="x-IV_mathan" altLang="zh-TW" sz="24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𝑗</m:t>
                        </m:r>
                      </m:sub>
                    </m:sSub>
                  </m:oMath>
                </a14:m>
                <a:r>
                  <a:rPr kumimoji="0" lang="en-US" altLang="zh-TW" sz="24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rPr>
                  <a:t>.</a:t>
                </a:r>
                <a:endParaRPr kumimoji="0" lang="zh-TW" altLang="en-US" sz="24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endParaRPr>
              </a:p>
            </p:txBody>
          </p:sp>
        </mc:Choice>
        <mc:Fallback xmlns="">
          <p:sp>
            <p:nvSpPr>
              <p:cNvPr id="3" name="內容版面配置區 2">
                <a:extLst>
                  <a:ext uri="{FF2B5EF4-FFF2-40B4-BE49-F238E27FC236}">
                    <a16:creationId xmlns:a16="http://schemas.microsoft.com/office/drawing/2014/main" id="{E571BAD2-20B7-C293-213D-FECD8C8F5E6B}"/>
                  </a:ext>
                </a:extLst>
              </p:cNvPr>
              <p:cNvSpPr>
                <a:spLocks noGrp="1" noRot="1" noChangeAspect="1" noMove="1" noResize="1" noEditPoints="1" noAdjustHandles="1" noChangeArrowheads="1" noChangeShapeType="1" noTextEdit="1"/>
              </p:cNvSpPr>
              <p:nvPr>
                <p:ph idx="1"/>
              </p:nvPr>
            </p:nvSpPr>
            <p:spPr>
              <a:blipFill>
                <a:blip r:embed="rId2"/>
                <a:stretch>
                  <a:fillRect l="-1009" t="-2201"/>
                </a:stretch>
              </a:blipFill>
            </p:spPr>
            <p:txBody>
              <a:bodyPr/>
              <a:lstStyle/>
              <a:p>
                <a:r>
                  <a:rPr lang="zh-TW" altLang="en-US">
                    <a:noFill/>
                  </a:rPr>
                  <a:t> </a:t>
                </a:r>
              </a:p>
            </p:txBody>
          </p:sp>
        </mc:Fallback>
      </mc:AlternateContent>
      <p:sp>
        <p:nvSpPr>
          <p:cNvPr id="4" name="頁尾版面配置區 3">
            <a:extLst>
              <a:ext uri="{FF2B5EF4-FFF2-40B4-BE49-F238E27FC236}">
                <a16:creationId xmlns:a16="http://schemas.microsoft.com/office/drawing/2014/main" id="{93C0E26C-378F-2BCA-8E79-A5C22D932D90}"/>
              </a:ext>
            </a:extLst>
          </p:cNvPr>
          <p:cNvSpPr>
            <a:spLocks noGrp="1"/>
          </p:cNvSpPr>
          <p:nvPr>
            <p:ph type="ftr" sz="quarter" idx="11"/>
          </p:nvPr>
        </p:nvSpPr>
        <p:spPr/>
        <p:txBody>
          <a:bodyPr/>
          <a:lstStyle/>
          <a:p>
            <a:pPr>
              <a:defRPr/>
            </a:pPr>
            <a:r>
              <a:rPr lang="pl-PL" altLang="zh-TW"/>
              <a:t>DC &amp; CV Lab. CSIE NTU</a:t>
            </a:r>
            <a:endParaRPr lang="en-US" altLang="zh-TW"/>
          </a:p>
        </p:txBody>
      </p:sp>
      <p:sp>
        <p:nvSpPr>
          <p:cNvPr id="5" name="投影片編號版面配置區 4">
            <a:extLst>
              <a:ext uri="{FF2B5EF4-FFF2-40B4-BE49-F238E27FC236}">
                <a16:creationId xmlns:a16="http://schemas.microsoft.com/office/drawing/2014/main" id="{DB9DF467-F1FF-3A6D-AAB4-CAFBC7A43676}"/>
              </a:ext>
            </a:extLst>
          </p:cNvPr>
          <p:cNvSpPr>
            <a:spLocks noGrp="1"/>
          </p:cNvSpPr>
          <p:nvPr>
            <p:ph type="sldNum" sz="quarter" idx="12"/>
          </p:nvPr>
        </p:nvSpPr>
        <p:spPr/>
        <p:txBody>
          <a:bodyPr/>
          <a:lstStyle/>
          <a:p>
            <a:fld id="{028E3F4F-51B2-42EE-AFA2-40C4572185CC}" type="slidenum">
              <a:rPr lang="en-US" smtClean="0"/>
              <a:t>22</a:t>
            </a:fld>
            <a:endParaRPr lang="en-US" dirty="0"/>
          </a:p>
        </p:txBody>
      </p:sp>
      <p:pic>
        <p:nvPicPr>
          <p:cNvPr id="6" name="圖片 5">
            <a:extLst>
              <a:ext uri="{FF2B5EF4-FFF2-40B4-BE49-F238E27FC236}">
                <a16:creationId xmlns:a16="http://schemas.microsoft.com/office/drawing/2014/main" id="{2273EA94-A9E6-6F43-3360-784990E019E5}"/>
              </a:ext>
            </a:extLst>
          </p:cNvPr>
          <p:cNvPicPr>
            <a:picLocks noChangeAspect="1"/>
          </p:cNvPicPr>
          <p:nvPr/>
        </p:nvPicPr>
        <p:blipFill>
          <a:blip r:embed="rId3"/>
          <a:stretch>
            <a:fillRect/>
          </a:stretch>
        </p:blipFill>
        <p:spPr>
          <a:xfrm>
            <a:off x="1154306" y="2820668"/>
            <a:ext cx="9883388" cy="4037332"/>
          </a:xfrm>
          <a:prstGeom prst="rect">
            <a:avLst/>
          </a:prstGeom>
        </p:spPr>
      </p:pic>
    </p:spTree>
    <p:extLst>
      <p:ext uri="{BB962C8B-B14F-4D97-AF65-F5344CB8AC3E}">
        <p14:creationId xmlns:p14="http://schemas.microsoft.com/office/powerpoint/2010/main" val="19631506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EADFBD8-C1C6-2221-D014-2B255932E414}"/>
              </a:ext>
            </a:extLst>
          </p:cNvPr>
          <p:cNvSpPr>
            <a:spLocks noGrp="1"/>
          </p:cNvSpPr>
          <p:nvPr>
            <p:ph type="title"/>
          </p:nvPr>
        </p:nvSpPr>
        <p:spPr>
          <a:xfrm>
            <a:off x="1097280" y="286604"/>
            <a:ext cx="11317458" cy="1450757"/>
          </a:xfrm>
        </p:spPr>
        <p:txBody>
          <a:bodyPr>
            <a:normAutofit/>
          </a:bodyPr>
          <a:lstStyle/>
          <a:p>
            <a:r>
              <a:rPr kumimoji="1" lang="en" altLang="zh-TW" sz="4000" dirty="0"/>
              <a:t>Step 1: Estimate the radiometric response function</a:t>
            </a:r>
            <a:endParaRPr kumimoji="1" lang="zh-TW" altLang="en-US" sz="4000" dirty="0"/>
          </a:p>
        </p:txBody>
      </p:sp>
      <mc:AlternateContent xmlns:mc="http://schemas.openxmlformats.org/markup-compatibility/2006" xmlns:a14="http://schemas.microsoft.com/office/drawing/2010/main">
        <mc:Choice Requires="a14">
          <p:sp>
            <p:nvSpPr>
              <p:cNvPr id="3" name="內容版面配置區 2">
                <a:extLst>
                  <a:ext uri="{FF2B5EF4-FFF2-40B4-BE49-F238E27FC236}">
                    <a16:creationId xmlns:a16="http://schemas.microsoft.com/office/drawing/2014/main" id="{E571BAD2-20B7-C293-213D-FECD8C8F5E6B}"/>
                  </a:ext>
                </a:extLst>
              </p:cNvPr>
              <p:cNvSpPr>
                <a:spLocks noGrp="1"/>
              </p:cNvSpPr>
              <p:nvPr>
                <p:ph idx="1"/>
              </p:nvPr>
            </p:nvSpPr>
            <p:spPr/>
            <p:txBody>
              <a:bodyPr>
                <a:normAutofit/>
              </a:bodyPr>
              <a:lstStyle/>
              <a:p>
                <a:pPr lvl="0">
                  <a:buClr>
                    <a:srgbClr val="1CADE4"/>
                  </a:buClr>
                </a:pPr>
                <a:r>
                  <a:rPr lang="en-US" altLang="zh-TW" dirty="0">
                    <a:solidFill>
                      <a:prstClr val="black">
                        <a:lumMod val="75000"/>
                        <a:lumOff val="25000"/>
                      </a:prstClr>
                    </a:solidFill>
                  </a:rPr>
                  <a:t>Radiometric response function </a:t>
                </a:r>
                <a14:m>
                  <m:oMath xmlns:m="http://schemas.openxmlformats.org/officeDocument/2006/math">
                    <m:r>
                      <a:rPr lang="x-IV_mathan" altLang="zh-TW">
                        <a:solidFill>
                          <a:prstClr val="black">
                            <a:lumMod val="75000"/>
                            <a:lumOff val="25000"/>
                          </a:prstClr>
                        </a:solidFill>
                        <a:latin typeface="Cambria Math" panose="02040503050406030204" pitchFamily="18" charset="0"/>
                      </a:rPr>
                      <m:t>𝑓</m:t>
                    </m:r>
                  </m:oMath>
                </a14:m>
                <a:endParaRPr lang="en-US" altLang="zh-TW" dirty="0">
                  <a:solidFill>
                    <a:prstClr val="black">
                      <a:lumMod val="75000"/>
                      <a:lumOff val="25000"/>
                    </a:prstClr>
                  </a:solidFill>
                </a:endParaRPr>
              </a:p>
              <a:p>
                <a:pPr marL="101598" lvl="0" indent="0">
                  <a:buClr>
                    <a:srgbClr val="1CADE4"/>
                  </a:buClr>
                  <a:buNone/>
                </a:pPr>
                <a14:m>
                  <m:oMathPara xmlns:m="http://schemas.openxmlformats.org/officeDocument/2006/math">
                    <m:oMathParaPr>
                      <m:jc m:val="center"/>
                    </m:oMathParaPr>
                    <m:oMath xmlns:m="http://schemas.openxmlformats.org/officeDocument/2006/math">
                      <m:sSub>
                        <m:sSubPr>
                          <m:ctrlPr>
                            <a:rPr lang="x-IV_mathan" altLang="zh-TW" i="1">
                              <a:solidFill>
                                <a:prstClr val="black">
                                  <a:lumMod val="75000"/>
                                  <a:lumOff val="25000"/>
                                </a:prstClr>
                              </a:solidFill>
                              <a:latin typeface="Cambria Math" panose="02040503050406030204" pitchFamily="18" charset="0"/>
                            </a:rPr>
                          </m:ctrlPr>
                        </m:sSubPr>
                        <m:e>
                          <m:r>
                            <a:rPr lang="x-IV_mathan" altLang="zh-TW">
                              <a:solidFill>
                                <a:prstClr val="black">
                                  <a:lumMod val="75000"/>
                                  <a:lumOff val="25000"/>
                                </a:prstClr>
                              </a:solidFill>
                              <a:latin typeface="Cambria Math" panose="02040503050406030204" pitchFamily="18" charset="0"/>
                            </a:rPr>
                            <m:t>𝑧</m:t>
                          </m:r>
                        </m:e>
                        <m:sub>
                          <m:r>
                            <a:rPr lang="x-IV_mathan" altLang="zh-TW">
                              <a:solidFill>
                                <a:prstClr val="black">
                                  <a:lumMod val="75000"/>
                                  <a:lumOff val="25000"/>
                                </a:prstClr>
                              </a:solidFill>
                              <a:latin typeface="Cambria Math" panose="02040503050406030204" pitchFamily="18" charset="0"/>
                            </a:rPr>
                            <m:t>𝑖𝑗</m:t>
                          </m:r>
                        </m:sub>
                      </m:sSub>
                      <m:r>
                        <a:rPr lang="x-IV_mathan" altLang="zh-TW">
                          <a:solidFill>
                            <a:prstClr val="black">
                              <a:lumMod val="75000"/>
                              <a:lumOff val="25000"/>
                            </a:prstClr>
                          </a:solidFill>
                          <a:latin typeface="Cambria Math" panose="02040503050406030204" pitchFamily="18" charset="0"/>
                        </a:rPr>
                        <m:t>=</m:t>
                      </m:r>
                      <m:r>
                        <a:rPr lang="x-IV_mathan" altLang="zh-TW">
                          <a:solidFill>
                            <a:prstClr val="black">
                              <a:lumMod val="75000"/>
                              <a:lumOff val="25000"/>
                            </a:prstClr>
                          </a:solidFill>
                          <a:latin typeface="Cambria Math" panose="02040503050406030204" pitchFamily="18" charset="0"/>
                        </a:rPr>
                        <m:t>𝑓</m:t>
                      </m:r>
                      <m:r>
                        <a:rPr lang="x-IV_mathan" altLang="zh-TW">
                          <a:solidFill>
                            <a:prstClr val="black">
                              <a:lumMod val="75000"/>
                              <a:lumOff val="25000"/>
                            </a:prstClr>
                          </a:solidFill>
                          <a:latin typeface="Cambria Math" panose="02040503050406030204" pitchFamily="18" charset="0"/>
                        </a:rPr>
                        <m:t>(</m:t>
                      </m:r>
                      <m:sSub>
                        <m:sSubPr>
                          <m:ctrlPr>
                            <a:rPr lang="x-IV_mathan" altLang="zh-TW" i="1">
                              <a:solidFill>
                                <a:prstClr val="black">
                                  <a:lumMod val="75000"/>
                                  <a:lumOff val="25000"/>
                                </a:prstClr>
                              </a:solidFill>
                              <a:latin typeface="Cambria Math" panose="02040503050406030204" pitchFamily="18" charset="0"/>
                            </a:rPr>
                          </m:ctrlPr>
                        </m:sSubPr>
                        <m:e>
                          <m:r>
                            <a:rPr lang="x-IV_mathan" altLang="zh-TW">
                              <a:solidFill>
                                <a:prstClr val="black">
                                  <a:lumMod val="75000"/>
                                  <a:lumOff val="25000"/>
                                </a:prstClr>
                              </a:solidFill>
                              <a:latin typeface="Cambria Math" panose="02040503050406030204" pitchFamily="18" charset="0"/>
                            </a:rPr>
                            <m:t>𝐸</m:t>
                          </m:r>
                        </m:e>
                        <m:sub>
                          <m:r>
                            <a:rPr lang="x-IV_mathan" altLang="zh-TW">
                              <a:solidFill>
                                <a:prstClr val="black">
                                  <a:lumMod val="75000"/>
                                  <a:lumOff val="25000"/>
                                </a:prstClr>
                              </a:solidFill>
                              <a:latin typeface="Cambria Math" panose="02040503050406030204" pitchFamily="18" charset="0"/>
                            </a:rPr>
                            <m:t>𝑖</m:t>
                          </m:r>
                        </m:sub>
                      </m:sSub>
                      <m:sSub>
                        <m:sSubPr>
                          <m:ctrlPr>
                            <a:rPr lang="x-IV_mathan" altLang="zh-TW" i="1">
                              <a:solidFill>
                                <a:prstClr val="black">
                                  <a:lumMod val="75000"/>
                                  <a:lumOff val="25000"/>
                                </a:prstClr>
                              </a:solidFill>
                              <a:latin typeface="Cambria Math" panose="02040503050406030204" pitchFamily="18" charset="0"/>
                            </a:rPr>
                          </m:ctrlPr>
                        </m:sSubPr>
                        <m:e>
                          <m:r>
                            <a:rPr lang="x-IV_mathan" altLang="zh-TW">
                              <a:solidFill>
                                <a:prstClr val="black">
                                  <a:lumMod val="75000"/>
                                  <a:lumOff val="25000"/>
                                </a:prstClr>
                              </a:solidFill>
                              <a:latin typeface="Cambria Math" panose="02040503050406030204" pitchFamily="18" charset="0"/>
                            </a:rPr>
                            <m:t>𝑡</m:t>
                          </m:r>
                        </m:e>
                        <m:sub>
                          <m:r>
                            <a:rPr lang="x-IV_mathan" altLang="zh-TW">
                              <a:solidFill>
                                <a:prstClr val="black">
                                  <a:lumMod val="75000"/>
                                  <a:lumOff val="25000"/>
                                </a:prstClr>
                              </a:solidFill>
                              <a:latin typeface="Cambria Math" panose="02040503050406030204" pitchFamily="18" charset="0"/>
                            </a:rPr>
                            <m:t>𝑗</m:t>
                          </m:r>
                        </m:sub>
                      </m:sSub>
                      <m:r>
                        <a:rPr lang="x-IV_mathan" altLang="zh-TW">
                          <a:solidFill>
                            <a:prstClr val="black">
                              <a:lumMod val="75000"/>
                              <a:lumOff val="25000"/>
                            </a:prstClr>
                          </a:solidFill>
                          <a:latin typeface="Cambria Math" panose="02040503050406030204" pitchFamily="18" charset="0"/>
                        </a:rPr>
                        <m:t>)</m:t>
                      </m:r>
                    </m:oMath>
                  </m:oMathPara>
                </a14:m>
                <a:endParaRPr lang="en-US" altLang="zh-TW" dirty="0">
                  <a:solidFill>
                    <a:prstClr val="black">
                      <a:lumMod val="75000"/>
                      <a:lumOff val="25000"/>
                    </a:prstClr>
                  </a:solidFill>
                </a:endParaRPr>
              </a:p>
              <a:p>
                <a:pPr lvl="0">
                  <a:buClr>
                    <a:srgbClr val="1CADE4"/>
                  </a:buClr>
                </a:pPr>
                <a:r>
                  <a:rPr lang="en-US" altLang="zh-TW" dirty="0">
                    <a:solidFill>
                      <a:prstClr val="black">
                        <a:lumMod val="75000"/>
                        <a:lumOff val="25000"/>
                      </a:prstClr>
                    </a:solidFill>
                  </a:rPr>
                  <a:t>Inverse response curve  </a:t>
                </a:r>
                <a14:m>
                  <m:oMath xmlns:m="http://schemas.openxmlformats.org/officeDocument/2006/math">
                    <m:sSup>
                      <m:sSupPr>
                        <m:ctrlPr>
                          <a:rPr lang="zh-TW" altLang="zh-TW" i="1">
                            <a:solidFill>
                              <a:prstClr val="black">
                                <a:lumMod val="75000"/>
                                <a:lumOff val="25000"/>
                              </a:prstClr>
                            </a:solidFill>
                            <a:latin typeface="Cambria Math" panose="02040503050406030204" pitchFamily="18" charset="0"/>
                          </a:rPr>
                        </m:ctrlPr>
                      </m:sSupPr>
                      <m:e>
                        <m:r>
                          <a:rPr lang="zh-TW" altLang="zh-TW">
                            <a:solidFill>
                              <a:prstClr val="black">
                                <a:lumMod val="75000"/>
                                <a:lumOff val="25000"/>
                              </a:prstClr>
                            </a:solidFill>
                            <a:latin typeface="Cambria Math" panose="02040503050406030204" pitchFamily="18" charset="0"/>
                          </a:rPr>
                          <m:t>𝑓</m:t>
                        </m:r>
                      </m:e>
                      <m:sup>
                        <m:r>
                          <a:rPr lang="zh-TW" altLang="zh-TW">
                            <a:solidFill>
                              <a:prstClr val="black">
                                <a:lumMod val="75000"/>
                                <a:lumOff val="25000"/>
                              </a:prstClr>
                            </a:solidFill>
                            <a:latin typeface="Cambria Math" panose="02040503050406030204" pitchFamily="18" charset="0"/>
                          </a:rPr>
                          <m:t>−1</m:t>
                        </m:r>
                      </m:sup>
                    </m:sSup>
                  </m:oMath>
                </a14:m>
                <a:endParaRPr lang="en-US" altLang="zh-TW" dirty="0">
                  <a:solidFill>
                    <a:prstClr val="black">
                      <a:lumMod val="75000"/>
                      <a:lumOff val="25000"/>
                    </a:prstClr>
                  </a:solidFill>
                </a:endParaRPr>
              </a:p>
              <a:p>
                <a:pPr marL="101598" lvl="0" indent="0" algn="ctr">
                  <a:buClr>
                    <a:srgbClr val="1CADE4"/>
                  </a:buClr>
                  <a:buNone/>
                </a:pPr>
                <a14:m>
                  <m:oMathPara xmlns:m="http://schemas.openxmlformats.org/officeDocument/2006/math">
                    <m:oMathParaPr>
                      <m:jc m:val="center"/>
                    </m:oMathParaPr>
                    <m:oMath xmlns:m="http://schemas.openxmlformats.org/officeDocument/2006/math">
                      <m:sSup>
                        <m:sSupPr>
                          <m:ctrlPr>
                            <a:rPr lang="x-IV_mathan" altLang="zh-TW" i="1">
                              <a:solidFill>
                                <a:prstClr val="black">
                                  <a:lumMod val="75000"/>
                                  <a:lumOff val="25000"/>
                                </a:prstClr>
                              </a:solidFill>
                              <a:latin typeface="Cambria Math" panose="02040503050406030204" pitchFamily="18" charset="0"/>
                            </a:rPr>
                          </m:ctrlPr>
                        </m:sSupPr>
                        <m:e>
                          <m:r>
                            <a:rPr lang="x-IV_mathan" altLang="zh-TW">
                              <a:solidFill>
                                <a:prstClr val="black">
                                  <a:lumMod val="75000"/>
                                  <a:lumOff val="25000"/>
                                </a:prstClr>
                              </a:solidFill>
                              <a:latin typeface="Cambria Math" panose="02040503050406030204" pitchFamily="18" charset="0"/>
                            </a:rPr>
                            <m:t>𝑓</m:t>
                          </m:r>
                        </m:e>
                        <m:sup>
                          <m:r>
                            <a:rPr lang="x-IV_mathan" altLang="zh-TW">
                              <a:solidFill>
                                <a:prstClr val="black">
                                  <a:lumMod val="75000"/>
                                  <a:lumOff val="25000"/>
                                </a:prstClr>
                              </a:solidFill>
                              <a:latin typeface="Cambria Math" panose="02040503050406030204" pitchFamily="18" charset="0"/>
                            </a:rPr>
                            <m:t>−1</m:t>
                          </m:r>
                        </m:sup>
                      </m:sSup>
                      <m:d>
                        <m:dPr>
                          <m:ctrlPr>
                            <a:rPr lang="x-IV_mathan" altLang="zh-TW" i="1">
                              <a:solidFill>
                                <a:prstClr val="black">
                                  <a:lumMod val="75000"/>
                                  <a:lumOff val="25000"/>
                                </a:prstClr>
                              </a:solidFill>
                              <a:latin typeface="Cambria Math" panose="02040503050406030204" pitchFamily="18" charset="0"/>
                            </a:rPr>
                          </m:ctrlPr>
                        </m:dPr>
                        <m:e>
                          <m:sSub>
                            <m:sSubPr>
                              <m:ctrlPr>
                                <a:rPr lang="x-IV_mathan" altLang="zh-TW" i="1">
                                  <a:solidFill>
                                    <a:prstClr val="black">
                                      <a:lumMod val="75000"/>
                                      <a:lumOff val="25000"/>
                                    </a:prstClr>
                                  </a:solidFill>
                                  <a:latin typeface="Cambria Math" panose="02040503050406030204" pitchFamily="18" charset="0"/>
                                </a:rPr>
                              </m:ctrlPr>
                            </m:sSubPr>
                            <m:e>
                              <m:r>
                                <a:rPr lang="x-IV_mathan" altLang="zh-TW">
                                  <a:solidFill>
                                    <a:prstClr val="black">
                                      <a:lumMod val="75000"/>
                                      <a:lumOff val="25000"/>
                                    </a:prstClr>
                                  </a:solidFill>
                                  <a:latin typeface="Cambria Math" panose="02040503050406030204" pitchFamily="18" charset="0"/>
                                </a:rPr>
                                <m:t>𝑧</m:t>
                              </m:r>
                            </m:e>
                            <m:sub>
                              <m:r>
                                <a:rPr lang="x-IV_mathan" altLang="zh-TW">
                                  <a:solidFill>
                                    <a:prstClr val="black">
                                      <a:lumMod val="75000"/>
                                      <a:lumOff val="25000"/>
                                    </a:prstClr>
                                  </a:solidFill>
                                  <a:latin typeface="Cambria Math" panose="02040503050406030204" pitchFamily="18" charset="0"/>
                                </a:rPr>
                                <m:t>𝑖𝑗</m:t>
                              </m:r>
                            </m:sub>
                          </m:sSub>
                        </m:e>
                      </m:d>
                      <m:r>
                        <a:rPr lang="x-IV_mathan" altLang="zh-TW">
                          <a:solidFill>
                            <a:prstClr val="black">
                              <a:lumMod val="75000"/>
                              <a:lumOff val="25000"/>
                            </a:prstClr>
                          </a:solidFill>
                          <a:latin typeface="Cambria Math" panose="02040503050406030204" pitchFamily="18" charset="0"/>
                        </a:rPr>
                        <m:t>=</m:t>
                      </m:r>
                      <m:sSub>
                        <m:sSubPr>
                          <m:ctrlPr>
                            <a:rPr lang="x-IV_mathan" altLang="zh-TW" i="1">
                              <a:solidFill>
                                <a:prstClr val="black">
                                  <a:lumMod val="75000"/>
                                  <a:lumOff val="25000"/>
                                </a:prstClr>
                              </a:solidFill>
                              <a:latin typeface="Cambria Math" panose="02040503050406030204" pitchFamily="18" charset="0"/>
                            </a:rPr>
                          </m:ctrlPr>
                        </m:sSubPr>
                        <m:e>
                          <m:r>
                            <a:rPr lang="x-IV_mathan" altLang="zh-TW">
                              <a:solidFill>
                                <a:prstClr val="black">
                                  <a:lumMod val="75000"/>
                                  <a:lumOff val="25000"/>
                                </a:prstClr>
                              </a:solidFill>
                              <a:latin typeface="Cambria Math" panose="02040503050406030204" pitchFamily="18" charset="0"/>
                            </a:rPr>
                            <m:t>𝐸</m:t>
                          </m:r>
                        </m:e>
                        <m:sub>
                          <m:r>
                            <a:rPr lang="x-IV_mathan" altLang="zh-TW">
                              <a:solidFill>
                                <a:prstClr val="black">
                                  <a:lumMod val="75000"/>
                                  <a:lumOff val="25000"/>
                                </a:prstClr>
                              </a:solidFill>
                              <a:latin typeface="Cambria Math" panose="02040503050406030204" pitchFamily="18" charset="0"/>
                            </a:rPr>
                            <m:t>𝑖</m:t>
                          </m:r>
                        </m:sub>
                      </m:sSub>
                      <m:sSub>
                        <m:sSubPr>
                          <m:ctrlPr>
                            <a:rPr lang="x-IV_mathan" altLang="zh-TW" i="1">
                              <a:solidFill>
                                <a:prstClr val="black">
                                  <a:lumMod val="75000"/>
                                  <a:lumOff val="25000"/>
                                </a:prstClr>
                              </a:solidFill>
                              <a:latin typeface="Cambria Math" panose="02040503050406030204" pitchFamily="18" charset="0"/>
                            </a:rPr>
                          </m:ctrlPr>
                        </m:sSubPr>
                        <m:e>
                          <m:r>
                            <a:rPr lang="x-IV_mathan" altLang="zh-TW">
                              <a:solidFill>
                                <a:prstClr val="black">
                                  <a:lumMod val="75000"/>
                                  <a:lumOff val="25000"/>
                                </a:prstClr>
                              </a:solidFill>
                              <a:latin typeface="Cambria Math" panose="02040503050406030204" pitchFamily="18" charset="0"/>
                            </a:rPr>
                            <m:t>𝑡</m:t>
                          </m:r>
                        </m:e>
                        <m:sub>
                          <m:r>
                            <a:rPr lang="x-IV_mathan" altLang="zh-TW">
                              <a:solidFill>
                                <a:prstClr val="black">
                                  <a:lumMod val="75000"/>
                                  <a:lumOff val="25000"/>
                                </a:prstClr>
                              </a:solidFill>
                              <a:latin typeface="Cambria Math" panose="02040503050406030204" pitchFamily="18" charset="0"/>
                            </a:rPr>
                            <m:t>𝑗</m:t>
                          </m:r>
                        </m:sub>
                      </m:sSub>
                    </m:oMath>
                  </m:oMathPara>
                </a14:m>
                <a:endParaRPr lang="en-US" altLang="zh-TW" dirty="0">
                  <a:solidFill>
                    <a:prstClr val="black">
                      <a:lumMod val="75000"/>
                      <a:lumOff val="25000"/>
                    </a:prstClr>
                  </a:solidFill>
                </a:endParaRPr>
              </a:p>
              <a:p>
                <a:pPr lvl="0">
                  <a:buClr>
                    <a:srgbClr val="1CADE4"/>
                  </a:buClr>
                </a:pPr>
                <a:r>
                  <a:rPr lang="en-US" altLang="zh-TW" dirty="0">
                    <a:solidFill>
                      <a:prstClr val="black">
                        <a:lumMod val="75000"/>
                        <a:lumOff val="25000"/>
                      </a:prstClr>
                    </a:solidFill>
                  </a:rPr>
                  <a:t>Take logarithms of both sides</a:t>
                </a:r>
              </a:p>
              <a:p>
                <a:pPr marL="101598" lvl="0" indent="0" algn="ctr">
                  <a:buClr>
                    <a:srgbClr val="1CADE4"/>
                  </a:buClr>
                  <a:buNone/>
                </a:pPr>
                <a14:m>
                  <m:oMathPara xmlns:m="http://schemas.openxmlformats.org/officeDocument/2006/math">
                    <m:oMathParaPr>
                      <m:jc m:val="center"/>
                    </m:oMathParaPr>
                    <m:oMath xmlns:m="http://schemas.openxmlformats.org/officeDocument/2006/math">
                      <m:r>
                        <a:rPr lang="x-IV_mathan" altLang="zh-TW">
                          <a:solidFill>
                            <a:srgbClr val="0070C0"/>
                          </a:solidFill>
                          <a:latin typeface="Cambria Math" panose="02040503050406030204" pitchFamily="18" charset="0"/>
                        </a:rPr>
                        <m:t>𝑔</m:t>
                      </m:r>
                      <m:d>
                        <m:dPr>
                          <m:ctrlPr>
                            <a:rPr lang="x-IV_mathan" altLang="zh-TW" i="1">
                              <a:solidFill>
                                <a:prstClr val="black">
                                  <a:lumMod val="75000"/>
                                  <a:lumOff val="25000"/>
                                </a:prstClr>
                              </a:solidFill>
                              <a:latin typeface="Cambria Math" panose="02040503050406030204" pitchFamily="18" charset="0"/>
                            </a:rPr>
                          </m:ctrlPr>
                        </m:dPr>
                        <m:e>
                          <m:sSub>
                            <m:sSubPr>
                              <m:ctrlPr>
                                <a:rPr lang="x-IV_mathan" altLang="zh-TW" i="1">
                                  <a:solidFill>
                                    <a:prstClr val="black">
                                      <a:lumMod val="75000"/>
                                      <a:lumOff val="25000"/>
                                    </a:prstClr>
                                  </a:solidFill>
                                  <a:latin typeface="Cambria Math" panose="02040503050406030204" pitchFamily="18" charset="0"/>
                                </a:rPr>
                              </m:ctrlPr>
                            </m:sSubPr>
                            <m:e>
                              <m:r>
                                <a:rPr lang="x-IV_mathan" altLang="zh-TW">
                                  <a:solidFill>
                                    <a:prstClr val="black">
                                      <a:lumMod val="75000"/>
                                      <a:lumOff val="25000"/>
                                    </a:prstClr>
                                  </a:solidFill>
                                  <a:latin typeface="Cambria Math" panose="02040503050406030204" pitchFamily="18" charset="0"/>
                                </a:rPr>
                                <m:t>𝑧</m:t>
                              </m:r>
                            </m:e>
                            <m:sub>
                              <m:r>
                                <a:rPr lang="x-IV_mathan" altLang="zh-TW">
                                  <a:solidFill>
                                    <a:prstClr val="black">
                                      <a:lumMod val="75000"/>
                                      <a:lumOff val="25000"/>
                                    </a:prstClr>
                                  </a:solidFill>
                                  <a:latin typeface="Cambria Math" panose="02040503050406030204" pitchFamily="18" charset="0"/>
                                </a:rPr>
                                <m:t>𝑖𝑗</m:t>
                              </m:r>
                            </m:sub>
                          </m:sSub>
                        </m:e>
                      </m:d>
                      <m:r>
                        <a:rPr lang="x-IV_mathan" altLang="zh-TW">
                          <a:solidFill>
                            <a:prstClr val="black">
                              <a:lumMod val="75000"/>
                              <a:lumOff val="25000"/>
                            </a:prstClr>
                          </a:solidFill>
                          <a:latin typeface="Cambria Math" panose="02040503050406030204" pitchFamily="18" charset="0"/>
                        </a:rPr>
                        <m:t>=</m:t>
                      </m:r>
                      <m:func>
                        <m:funcPr>
                          <m:ctrlPr>
                            <a:rPr lang="x-IV_mathan" altLang="zh-TW" i="1">
                              <a:solidFill>
                                <a:prstClr val="black">
                                  <a:lumMod val="75000"/>
                                  <a:lumOff val="25000"/>
                                </a:prstClr>
                              </a:solidFill>
                              <a:latin typeface="Cambria Math" panose="02040503050406030204" pitchFamily="18" charset="0"/>
                            </a:rPr>
                          </m:ctrlPr>
                        </m:funcPr>
                        <m:fName>
                          <m:r>
                            <m:rPr>
                              <m:sty m:val="p"/>
                            </m:rPr>
                            <a:rPr lang="x-IV_mathan" altLang="zh-TW">
                              <a:solidFill>
                                <a:srgbClr val="0070C0"/>
                              </a:solidFill>
                              <a:latin typeface="Cambria Math" panose="02040503050406030204" pitchFamily="18" charset="0"/>
                            </a:rPr>
                            <m:t>log</m:t>
                          </m:r>
                        </m:fName>
                        <m:e>
                          <m:sSup>
                            <m:sSupPr>
                              <m:ctrlPr>
                                <a:rPr lang="x-IV_mathan" altLang="zh-TW" i="1">
                                  <a:solidFill>
                                    <a:srgbClr val="0070C0"/>
                                  </a:solidFill>
                                  <a:latin typeface="Cambria Math" panose="02040503050406030204" pitchFamily="18" charset="0"/>
                                </a:rPr>
                              </m:ctrlPr>
                            </m:sSupPr>
                            <m:e>
                              <m:r>
                                <a:rPr lang="x-IV_mathan" altLang="zh-TW">
                                  <a:solidFill>
                                    <a:srgbClr val="0070C0"/>
                                  </a:solidFill>
                                  <a:latin typeface="Cambria Math" panose="02040503050406030204" pitchFamily="18" charset="0"/>
                                </a:rPr>
                                <m:t>𝑓</m:t>
                              </m:r>
                            </m:e>
                            <m:sup>
                              <m:r>
                                <a:rPr lang="x-IV_mathan" altLang="zh-TW">
                                  <a:solidFill>
                                    <a:srgbClr val="0070C0"/>
                                  </a:solidFill>
                                  <a:latin typeface="Cambria Math" panose="02040503050406030204" pitchFamily="18" charset="0"/>
                                </a:rPr>
                                <m:t>−1</m:t>
                              </m:r>
                            </m:sup>
                          </m:sSup>
                          <m:d>
                            <m:dPr>
                              <m:ctrlPr>
                                <a:rPr lang="x-IV_mathan" altLang="zh-TW" i="1">
                                  <a:solidFill>
                                    <a:prstClr val="black">
                                      <a:lumMod val="75000"/>
                                      <a:lumOff val="25000"/>
                                    </a:prstClr>
                                  </a:solidFill>
                                  <a:latin typeface="Cambria Math" panose="02040503050406030204" pitchFamily="18" charset="0"/>
                                </a:rPr>
                              </m:ctrlPr>
                            </m:dPr>
                            <m:e>
                              <m:sSub>
                                <m:sSubPr>
                                  <m:ctrlPr>
                                    <a:rPr lang="x-IV_mathan" altLang="zh-TW" i="1">
                                      <a:solidFill>
                                        <a:prstClr val="black">
                                          <a:lumMod val="75000"/>
                                          <a:lumOff val="25000"/>
                                        </a:prstClr>
                                      </a:solidFill>
                                      <a:latin typeface="Cambria Math" panose="02040503050406030204" pitchFamily="18" charset="0"/>
                                    </a:rPr>
                                  </m:ctrlPr>
                                </m:sSubPr>
                                <m:e>
                                  <m:r>
                                    <a:rPr lang="x-IV_mathan" altLang="zh-TW">
                                      <a:solidFill>
                                        <a:prstClr val="black">
                                          <a:lumMod val="75000"/>
                                          <a:lumOff val="25000"/>
                                        </a:prstClr>
                                      </a:solidFill>
                                      <a:latin typeface="Cambria Math" panose="02040503050406030204" pitchFamily="18" charset="0"/>
                                    </a:rPr>
                                    <m:t>𝑧</m:t>
                                  </m:r>
                                </m:e>
                                <m:sub>
                                  <m:r>
                                    <a:rPr lang="x-IV_mathan" altLang="zh-TW">
                                      <a:solidFill>
                                        <a:prstClr val="black">
                                          <a:lumMod val="75000"/>
                                          <a:lumOff val="25000"/>
                                        </a:prstClr>
                                      </a:solidFill>
                                      <a:latin typeface="Cambria Math" panose="02040503050406030204" pitchFamily="18" charset="0"/>
                                    </a:rPr>
                                    <m:t>𝑖𝑗</m:t>
                                  </m:r>
                                </m:sub>
                              </m:sSub>
                            </m:e>
                          </m:d>
                        </m:e>
                      </m:func>
                      <m:r>
                        <a:rPr lang="x-IV_mathan" altLang="zh-TW">
                          <a:solidFill>
                            <a:prstClr val="black">
                              <a:lumMod val="75000"/>
                              <a:lumOff val="25000"/>
                            </a:prstClr>
                          </a:solidFill>
                          <a:latin typeface="Cambria Math" panose="02040503050406030204" pitchFamily="18" charset="0"/>
                        </a:rPr>
                        <m:t>=</m:t>
                      </m:r>
                      <m:func>
                        <m:funcPr>
                          <m:ctrlPr>
                            <a:rPr lang="x-IV_mathan" altLang="zh-TW" i="1">
                              <a:solidFill>
                                <a:prstClr val="black">
                                  <a:lumMod val="75000"/>
                                  <a:lumOff val="25000"/>
                                </a:prstClr>
                              </a:solidFill>
                              <a:latin typeface="Cambria Math" panose="02040503050406030204" pitchFamily="18" charset="0"/>
                            </a:rPr>
                          </m:ctrlPr>
                        </m:funcPr>
                        <m:fName>
                          <m:r>
                            <m:rPr>
                              <m:sty m:val="p"/>
                            </m:rPr>
                            <a:rPr lang="x-IV_mathan" altLang="zh-TW">
                              <a:solidFill>
                                <a:prstClr val="black">
                                  <a:lumMod val="75000"/>
                                  <a:lumOff val="25000"/>
                                </a:prstClr>
                              </a:solidFill>
                              <a:latin typeface="Cambria Math" panose="02040503050406030204" pitchFamily="18" charset="0"/>
                            </a:rPr>
                            <m:t>log</m:t>
                          </m:r>
                        </m:fName>
                        <m:e>
                          <m:sSub>
                            <m:sSubPr>
                              <m:ctrlPr>
                                <a:rPr lang="x-IV_mathan" altLang="zh-TW" i="1">
                                  <a:solidFill>
                                    <a:prstClr val="black">
                                      <a:lumMod val="75000"/>
                                      <a:lumOff val="25000"/>
                                    </a:prstClr>
                                  </a:solidFill>
                                  <a:latin typeface="Cambria Math" panose="02040503050406030204" pitchFamily="18" charset="0"/>
                                </a:rPr>
                              </m:ctrlPr>
                            </m:sSubPr>
                            <m:e>
                              <m:r>
                                <a:rPr lang="x-IV_mathan" altLang="zh-TW">
                                  <a:solidFill>
                                    <a:prstClr val="black">
                                      <a:lumMod val="75000"/>
                                      <a:lumOff val="25000"/>
                                    </a:prstClr>
                                  </a:solidFill>
                                  <a:latin typeface="Cambria Math" panose="02040503050406030204" pitchFamily="18" charset="0"/>
                                </a:rPr>
                                <m:t>𝐸</m:t>
                              </m:r>
                            </m:e>
                            <m:sub>
                              <m:r>
                                <a:rPr lang="x-IV_mathan" altLang="zh-TW">
                                  <a:solidFill>
                                    <a:prstClr val="black">
                                      <a:lumMod val="75000"/>
                                      <a:lumOff val="25000"/>
                                    </a:prstClr>
                                  </a:solidFill>
                                  <a:latin typeface="Cambria Math" panose="02040503050406030204" pitchFamily="18" charset="0"/>
                                </a:rPr>
                                <m:t>𝑖</m:t>
                              </m:r>
                            </m:sub>
                          </m:sSub>
                        </m:e>
                      </m:func>
                      <m:r>
                        <a:rPr lang="x-IV_mathan" altLang="zh-TW">
                          <a:solidFill>
                            <a:prstClr val="black">
                              <a:lumMod val="75000"/>
                              <a:lumOff val="25000"/>
                            </a:prstClr>
                          </a:solidFill>
                          <a:latin typeface="Cambria Math" panose="02040503050406030204" pitchFamily="18" charset="0"/>
                        </a:rPr>
                        <m:t>+</m:t>
                      </m:r>
                      <m:func>
                        <m:funcPr>
                          <m:ctrlPr>
                            <a:rPr lang="x-IV_mathan" altLang="zh-TW" i="1">
                              <a:solidFill>
                                <a:prstClr val="black">
                                  <a:lumMod val="75000"/>
                                  <a:lumOff val="25000"/>
                                </a:prstClr>
                              </a:solidFill>
                              <a:latin typeface="Cambria Math" panose="02040503050406030204" pitchFamily="18" charset="0"/>
                            </a:rPr>
                          </m:ctrlPr>
                        </m:funcPr>
                        <m:fName>
                          <m:r>
                            <m:rPr>
                              <m:sty m:val="p"/>
                            </m:rPr>
                            <a:rPr lang="x-IV_mathan" altLang="zh-TW">
                              <a:solidFill>
                                <a:prstClr val="black">
                                  <a:lumMod val="75000"/>
                                  <a:lumOff val="25000"/>
                                </a:prstClr>
                              </a:solidFill>
                              <a:latin typeface="Cambria Math" panose="02040503050406030204" pitchFamily="18" charset="0"/>
                            </a:rPr>
                            <m:t>log</m:t>
                          </m:r>
                        </m:fName>
                        <m:e>
                          <m:sSub>
                            <m:sSubPr>
                              <m:ctrlPr>
                                <a:rPr lang="x-IV_mathan" altLang="zh-TW" i="1">
                                  <a:solidFill>
                                    <a:prstClr val="black">
                                      <a:lumMod val="75000"/>
                                      <a:lumOff val="25000"/>
                                    </a:prstClr>
                                  </a:solidFill>
                                  <a:latin typeface="Cambria Math" panose="02040503050406030204" pitchFamily="18" charset="0"/>
                                </a:rPr>
                              </m:ctrlPr>
                            </m:sSubPr>
                            <m:e>
                              <m:r>
                                <a:rPr lang="x-IV_mathan" altLang="zh-TW">
                                  <a:solidFill>
                                    <a:prstClr val="black">
                                      <a:lumMod val="75000"/>
                                      <a:lumOff val="25000"/>
                                    </a:prstClr>
                                  </a:solidFill>
                                  <a:latin typeface="Cambria Math" panose="02040503050406030204" pitchFamily="18" charset="0"/>
                                </a:rPr>
                                <m:t>𝑡</m:t>
                              </m:r>
                            </m:e>
                            <m:sub>
                              <m:r>
                                <a:rPr lang="x-IV_mathan" altLang="zh-TW">
                                  <a:solidFill>
                                    <a:prstClr val="black">
                                      <a:lumMod val="75000"/>
                                      <a:lumOff val="25000"/>
                                    </a:prstClr>
                                  </a:solidFill>
                                  <a:latin typeface="Cambria Math" panose="02040503050406030204" pitchFamily="18" charset="0"/>
                                </a:rPr>
                                <m:t>𝑗</m:t>
                              </m:r>
                            </m:sub>
                          </m:sSub>
                        </m:e>
                      </m:func>
                    </m:oMath>
                  </m:oMathPara>
                </a14:m>
                <a:endParaRPr lang="zh-TW" altLang="en-US" dirty="0">
                  <a:solidFill>
                    <a:prstClr val="black">
                      <a:lumMod val="75000"/>
                      <a:lumOff val="25000"/>
                    </a:prstClr>
                  </a:solidFill>
                </a:endParaRPr>
              </a:p>
            </p:txBody>
          </p:sp>
        </mc:Choice>
        <mc:Fallback xmlns="">
          <p:sp>
            <p:nvSpPr>
              <p:cNvPr id="3" name="內容版面配置區 2">
                <a:extLst>
                  <a:ext uri="{FF2B5EF4-FFF2-40B4-BE49-F238E27FC236}">
                    <a16:creationId xmlns:a16="http://schemas.microsoft.com/office/drawing/2014/main" id="{E571BAD2-20B7-C293-213D-FECD8C8F5E6B}"/>
                  </a:ext>
                </a:extLst>
              </p:cNvPr>
              <p:cNvSpPr>
                <a:spLocks noGrp="1" noRot="1" noChangeAspect="1" noMove="1" noResize="1" noEditPoints="1" noAdjustHandles="1" noChangeArrowheads="1" noChangeShapeType="1" noTextEdit="1"/>
              </p:cNvSpPr>
              <p:nvPr>
                <p:ph idx="1"/>
              </p:nvPr>
            </p:nvSpPr>
            <p:spPr>
              <a:blipFill>
                <a:blip r:embed="rId3"/>
                <a:stretch>
                  <a:fillRect l="-631" t="-1572"/>
                </a:stretch>
              </a:blipFill>
            </p:spPr>
            <p:txBody>
              <a:bodyPr/>
              <a:lstStyle/>
              <a:p>
                <a:r>
                  <a:rPr lang="zh-TW" altLang="en-US">
                    <a:noFill/>
                  </a:rPr>
                  <a:t> </a:t>
                </a:r>
              </a:p>
            </p:txBody>
          </p:sp>
        </mc:Fallback>
      </mc:AlternateContent>
      <p:sp>
        <p:nvSpPr>
          <p:cNvPr id="4" name="頁尾版面配置區 3">
            <a:extLst>
              <a:ext uri="{FF2B5EF4-FFF2-40B4-BE49-F238E27FC236}">
                <a16:creationId xmlns:a16="http://schemas.microsoft.com/office/drawing/2014/main" id="{93C0E26C-378F-2BCA-8E79-A5C22D932D90}"/>
              </a:ext>
            </a:extLst>
          </p:cNvPr>
          <p:cNvSpPr>
            <a:spLocks noGrp="1"/>
          </p:cNvSpPr>
          <p:nvPr>
            <p:ph type="ftr" sz="quarter" idx="11"/>
          </p:nvPr>
        </p:nvSpPr>
        <p:spPr/>
        <p:txBody>
          <a:bodyPr/>
          <a:lstStyle/>
          <a:p>
            <a:pPr>
              <a:defRPr/>
            </a:pPr>
            <a:r>
              <a:rPr lang="pl-PL" altLang="zh-TW"/>
              <a:t>DC &amp; CV Lab. CSIE NTU</a:t>
            </a:r>
            <a:endParaRPr lang="en-US" altLang="zh-TW"/>
          </a:p>
        </p:txBody>
      </p:sp>
      <p:sp>
        <p:nvSpPr>
          <p:cNvPr id="5" name="投影片編號版面配置區 4">
            <a:extLst>
              <a:ext uri="{FF2B5EF4-FFF2-40B4-BE49-F238E27FC236}">
                <a16:creationId xmlns:a16="http://schemas.microsoft.com/office/drawing/2014/main" id="{DB9DF467-F1FF-3A6D-AAB4-CAFBC7A43676}"/>
              </a:ext>
            </a:extLst>
          </p:cNvPr>
          <p:cNvSpPr>
            <a:spLocks noGrp="1"/>
          </p:cNvSpPr>
          <p:nvPr>
            <p:ph type="sldNum" sz="quarter" idx="12"/>
          </p:nvPr>
        </p:nvSpPr>
        <p:spPr/>
        <p:txBody>
          <a:bodyPr/>
          <a:lstStyle/>
          <a:p>
            <a:fld id="{028E3F4F-51B2-42EE-AFA2-40C4572185CC}" type="slidenum">
              <a:rPr lang="en-US" sz="1200" smtClean="0"/>
              <a:t>23</a:t>
            </a:fld>
            <a:endParaRPr lang="en-US" sz="1200" dirty="0"/>
          </a:p>
        </p:txBody>
      </p:sp>
      <p:pic>
        <p:nvPicPr>
          <p:cNvPr id="7" name="圖片 6">
            <a:extLst>
              <a:ext uri="{FF2B5EF4-FFF2-40B4-BE49-F238E27FC236}">
                <a16:creationId xmlns:a16="http://schemas.microsoft.com/office/drawing/2014/main" id="{F14C9D4B-D773-2FCF-F649-C4BD38DFEB91}"/>
              </a:ext>
            </a:extLst>
          </p:cNvPr>
          <p:cNvPicPr>
            <a:picLocks noChangeAspect="1"/>
          </p:cNvPicPr>
          <p:nvPr/>
        </p:nvPicPr>
        <p:blipFill>
          <a:blip r:embed="rId4"/>
          <a:stretch>
            <a:fillRect/>
          </a:stretch>
        </p:blipFill>
        <p:spPr>
          <a:xfrm>
            <a:off x="2805400" y="4144700"/>
            <a:ext cx="6642158" cy="2713300"/>
          </a:xfrm>
          <a:prstGeom prst="rect">
            <a:avLst/>
          </a:prstGeom>
        </p:spPr>
      </p:pic>
    </p:spTree>
    <p:extLst>
      <p:ext uri="{BB962C8B-B14F-4D97-AF65-F5344CB8AC3E}">
        <p14:creationId xmlns:p14="http://schemas.microsoft.com/office/powerpoint/2010/main" val="2495935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EADFBD8-C1C6-2221-D014-2B255932E414}"/>
              </a:ext>
            </a:extLst>
          </p:cNvPr>
          <p:cNvSpPr>
            <a:spLocks noGrp="1"/>
          </p:cNvSpPr>
          <p:nvPr>
            <p:ph type="title"/>
          </p:nvPr>
        </p:nvSpPr>
        <p:spPr>
          <a:xfrm>
            <a:off x="1097280" y="286604"/>
            <a:ext cx="11317458" cy="1450757"/>
          </a:xfrm>
        </p:spPr>
        <p:txBody>
          <a:bodyPr>
            <a:normAutofit/>
          </a:bodyPr>
          <a:lstStyle/>
          <a:p>
            <a:r>
              <a:rPr kumimoji="1" lang="en" altLang="zh-TW" sz="4000" dirty="0"/>
              <a:t>Step 1: Estimate the radiometric response function</a:t>
            </a:r>
            <a:endParaRPr kumimoji="1" lang="zh-TW" altLang="en-US" sz="4000" dirty="0"/>
          </a:p>
        </p:txBody>
      </p:sp>
      <mc:AlternateContent xmlns:mc="http://schemas.openxmlformats.org/markup-compatibility/2006" xmlns:a14="http://schemas.microsoft.com/office/drawing/2010/main">
        <mc:Choice Requires="a14">
          <p:sp>
            <p:nvSpPr>
              <p:cNvPr id="3" name="內容版面配置區 2">
                <a:extLst>
                  <a:ext uri="{FF2B5EF4-FFF2-40B4-BE49-F238E27FC236}">
                    <a16:creationId xmlns:a16="http://schemas.microsoft.com/office/drawing/2014/main" id="{E571BAD2-20B7-C293-213D-FECD8C8F5E6B}"/>
                  </a:ext>
                </a:extLst>
              </p:cNvPr>
              <p:cNvSpPr>
                <a:spLocks noGrp="1"/>
              </p:cNvSpPr>
              <p:nvPr>
                <p:ph idx="1"/>
              </p:nvPr>
            </p:nvSpPr>
            <p:spPr/>
            <p:txBody>
              <a:bodyPr>
                <a:normAutofit/>
              </a:bodyPr>
              <a:lstStyle/>
              <a:p>
                <a:pPr lvl="0">
                  <a:buClr>
                    <a:srgbClr val="1CADE4"/>
                  </a:buClr>
                </a:pPr>
                <a:r>
                  <a:rPr lang="en-US" altLang="zh-TW" dirty="0">
                    <a:solidFill>
                      <a:prstClr val="black">
                        <a:lumMod val="75000"/>
                        <a:lumOff val="25000"/>
                      </a:prstClr>
                    </a:solidFill>
                  </a:rPr>
                  <a:t>Debevec and Malik (1997)…</a:t>
                </a:r>
              </a:p>
              <a:p>
                <a:pPr lvl="0">
                  <a:buClr>
                    <a:srgbClr val="1CADE4"/>
                  </a:buClr>
                </a:pPr>
                <a:r>
                  <a:rPr lang="en-US" altLang="zh-TW" dirty="0">
                    <a:solidFill>
                      <a:prstClr val="black">
                        <a:lumMod val="75000"/>
                        <a:lumOff val="25000"/>
                      </a:prstClr>
                    </a:solidFill>
                  </a:rPr>
                  <a:t>Assume </a:t>
                </a:r>
                <a14:m>
                  <m:oMath xmlns:m="http://schemas.openxmlformats.org/officeDocument/2006/math">
                    <m:sSub>
                      <m:sSubPr>
                        <m:ctrlPr>
                          <a:rPr lang="zh-TW" altLang="zh-TW" i="1">
                            <a:solidFill>
                              <a:prstClr val="black">
                                <a:lumMod val="75000"/>
                                <a:lumOff val="25000"/>
                              </a:prstClr>
                            </a:solidFill>
                            <a:latin typeface="Cambria Math" panose="02040503050406030204" pitchFamily="18" charset="0"/>
                          </a:rPr>
                        </m:ctrlPr>
                      </m:sSubPr>
                      <m:e>
                        <m:r>
                          <a:rPr lang="zh-TW" altLang="zh-TW">
                            <a:solidFill>
                              <a:prstClr val="black">
                                <a:lumMod val="75000"/>
                                <a:lumOff val="25000"/>
                              </a:prstClr>
                            </a:solidFill>
                            <a:latin typeface="Cambria Math" panose="02040503050406030204" pitchFamily="18" charset="0"/>
                          </a:rPr>
                          <m:t>𝑡</m:t>
                        </m:r>
                      </m:e>
                      <m:sub>
                        <m:r>
                          <a:rPr lang="zh-TW" altLang="zh-TW">
                            <a:solidFill>
                              <a:prstClr val="black">
                                <a:lumMod val="75000"/>
                                <a:lumOff val="25000"/>
                              </a:prstClr>
                            </a:solidFill>
                            <a:latin typeface="Cambria Math" panose="02040503050406030204" pitchFamily="18" charset="0"/>
                          </a:rPr>
                          <m:t>𝑗</m:t>
                        </m:r>
                      </m:sub>
                    </m:sSub>
                  </m:oMath>
                </a14:m>
                <a:r>
                  <a:rPr lang="en-US" altLang="zh-TW" dirty="0">
                    <a:solidFill>
                      <a:prstClr val="black">
                        <a:lumMod val="75000"/>
                        <a:lumOff val="25000"/>
                      </a:prstClr>
                    </a:solidFill>
                  </a:rPr>
                  <a:t> are known</a:t>
                </a:r>
              </a:p>
              <a:p>
                <a:pPr lvl="0">
                  <a:buClr>
                    <a:srgbClr val="1CADE4"/>
                  </a:buClr>
                </a:pPr>
                <a:r>
                  <a:rPr lang="en-US" altLang="zh-TW" dirty="0">
                    <a:solidFill>
                      <a:prstClr val="black">
                        <a:lumMod val="75000"/>
                        <a:lumOff val="25000"/>
                      </a:prstClr>
                    </a:solidFill>
                  </a:rPr>
                  <a:t>Unknowns: </a:t>
                </a:r>
                <a14:m>
                  <m:oMath xmlns:m="http://schemas.openxmlformats.org/officeDocument/2006/math">
                    <m:sSub>
                      <m:sSubPr>
                        <m:ctrlPr>
                          <a:rPr lang="zh-TW" altLang="zh-TW" i="1">
                            <a:solidFill>
                              <a:prstClr val="black">
                                <a:lumMod val="75000"/>
                                <a:lumOff val="25000"/>
                              </a:prstClr>
                            </a:solidFill>
                            <a:latin typeface="Cambria Math" panose="02040503050406030204" pitchFamily="18" charset="0"/>
                          </a:rPr>
                        </m:ctrlPr>
                      </m:sSubPr>
                      <m:e>
                        <m:r>
                          <a:rPr lang="zh-TW" altLang="zh-TW">
                            <a:solidFill>
                              <a:prstClr val="black">
                                <a:lumMod val="75000"/>
                                <a:lumOff val="25000"/>
                              </a:prstClr>
                            </a:solidFill>
                            <a:latin typeface="Cambria Math" panose="02040503050406030204" pitchFamily="18" charset="0"/>
                          </a:rPr>
                          <m:t>𝐸</m:t>
                        </m:r>
                      </m:e>
                      <m:sub>
                        <m:r>
                          <a:rPr lang="zh-TW" altLang="zh-TW">
                            <a:solidFill>
                              <a:prstClr val="black">
                                <a:lumMod val="75000"/>
                                <a:lumOff val="25000"/>
                              </a:prstClr>
                            </a:solidFill>
                            <a:latin typeface="Cambria Math" panose="02040503050406030204" pitchFamily="18" charset="0"/>
                          </a:rPr>
                          <m:t>𝑖</m:t>
                        </m:r>
                      </m:sub>
                    </m:sSub>
                  </m:oMath>
                </a14:m>
                <a:r>
                  <a:rPr lang="en-US" altLang="zh-TW" dirty="0">
                    <a:solidFill>
                      <a:prstClr val="black">
                        <a:lumMod val="75000"/>
                        <a:lumOff val="25000"/>
                      </a:prstClr>
                    </a:solidFill>
                  </a:rPr>
                  <a:t>, </a:t>
                </a:r>
                <a14:m>
                  <m:oMath xmlns:m="http://schemas.openxmlformats.org/officeDocument/2006/math">
                    <m:sSub>
                      <m:sSubPr>
                        <m:ctrlPr>
                          <a:rPr lang="zh-TW" altLang="zh-TW" i="1">
                            <a:solidFill>
                              <a:prstClr val="black">
                                <a:lumMod val="75000"/>
                                <a:lumOff val="25000"/>
                              </a:prstClr>
                            </a:solidFill>
                            <a:latin typeface="Cambria Math" panose="02040503050406030204" pitchFamily="18" charset="0"/>
                          </a:rPr>
                        </m:ctrlPr>
                      </m:sSubPr>
                      <m:e>
                        <m:r>
                          <a:rPr lang="zh-TW" altLang="zh-TW">
                            <a:solidFill>
                              <a:prstClr val="black">
                                <a:lumMod val="75000"/>
                                <a:lumOff val="25000"/>
                              </a:prstClr>
                            </a:solidFill>
                            <a:latin typeface="Cambria Math" panose="02040503050406030204" pitchFamily="18" charset="0"/>
                          </a:rPr>
                          <m:t>𝑔</m:t>
                        </m:r>
                      </m:e>
                      <m:sub>
                        <m:r>
                          <a:rPr lang="zh-TW" altLang="zh-TW">
                            <a:solidFill>
                              <a:prstClr val="black">
                                <a:lumMod val="75000"/>
                                <a:lumOff val="25000"/>
                              </a:prstClr>
                            </a:solidFill>
                            <a:latin typeface="Cambria Math" panose="02040503050406030204" pitchFamily="18" charset="0"/>
                          </a:rPr>
                          <m:t>𝑘</m:t>
                        </m:r>
                      </m:sub>
                    </m:sSub>
                    <m:r>
                      <a:rPr lang="zh-TW" altLang="zh-TW">
                        <a:solidFill>
                          <a:prstClr val="black">
                            <a:lumMod val="75000"/>
                            <a:lumOff val="25000"/>
                          </a:prstClr>
                        </a:solidFill>
                        <a:latin typeface="Cambria Math" panose="02040503050406030204" pitchFamily="18" charset="0"/>
                      </a:rPr>
                      <m:t>=</m:t>
                    </m:r>
                    <m:r>
                      <a:rPr lang="zh-TW" altLang="zh-TW">
                        <a:solidFill>
                          <a:prstClr val="black">
                            <a:lumMod val="75000"/>
                            <a:lumOff val="25000"/>
                          </a:prstClr>
                        </a:solidFill>
                        <a:latin typeface="Cambria Math" panose="02040503050406030204" pitchFamily="18" charset="0"/>
                      </a:rPr>
                      <m:t>𝑔</m:t>
                    </m:r>
                    <m:r>
                      <a:rPr lang="zh-TW" altLang="zh-TW">
                        <a:solidFill>
                          <a:prstClr val="black">
                            <a:lumMod val="75000"/>
                            <a:lumOff val="25000"/>
                          </a:prstClr>
                        </a:solidFill>
                        <a:latin typeface="Cambria Math" panose="02040503050406030204" pitchFamily="18" charset="0"/>
                      </a:rPr>
                      <m:t>(</m:t>
                    </m:r>
                    <m:r>
                      <a:rPr lang="zh-TW" altLang="zh-TW">
                        <a:solidFill>
                          <a:prstClr val="black">
                            <a:lumMod val="75000"/>
                            <a:lumOff val="25000"/>
                          </a:prstClr>
                        </a:solidFill>
                        <a:latin typeface="Cambria Math" panose="02040503050406030204" pitchFamily="18" charset="0"/>
                      </a:rPr>
                      <m:t>𝑘</m:t>
                    </m:r>
                    <m:r>
                      <a:rPr lang="zh-TW" altLang="zh-TW">
                        <a:solidFill>
                          <a:prstClr val="black">
                            <a:lumMod val="75000"/>
                            <a:lumOff val="25000"/>
                          </a:prstClr>
                        </a:solidFill>
                        <a:latin typeface="Cambria Math" panose="02040503050406030204" pitchFamily="18" charset="0"/>
                      </a:rPr>
                      <m:t>)</m:t>
                    </m:r>
                  </m:oMath>
                </a14:m>
                <a:r>
                  <a:rPr lang="en-US" altLang="zh-TW" dirty="0">
                    <a:solidFill>
                      <a:prstClr val="black">
                        <a:lumMod val="75000"/>
                        <a:lumOff val="25000"/>
                      </a:prstClr>
                    </a:solidFill>
                  </a:rPr>
                  <a:t>,  </a:t>
                </a:r>
                <a14:m>
                  <m:oMath xmlns:m="http://schemas.openxmlformats.org/officeDocument/2006/math">
                    <m:r>
                      <a:rPr lang="zh-TW" altLang="zh-TW">
                        <a:solidFill>
                          <a:prstClr val="black">
                            <a:lumMod val="75000"/>
                            <a:lumOff val="25000"/>
                          </a:prstClr>
                        </a:solidFill>
                        <a:latin typeface="Cambria Math" panose="02040503050406030204" pitchFamily="18" charset="0"/>
                      </a:rPr>
                      <m:t>𝑘</m:t>
                    </m:r>
                    <m:r>
                      <a:rPr lang="en-US" altLang="zh-TW" i="1">
                        <a:solidFill>
                          <a:prstClr val="black">
                            <a:lumMod val="75000"/>
                            <a:lumOff val="25000"/>
                          </a:prstClr>
                        </a:solidFill>
                        <a:latin typeface="Cambria Math" panose="02040503050406030204" pitchFamily="18" charset="0"/>
                      </a:rPr>
                      <m:t>∈</m:t>
                    </m:r>
                    <m:d>
                      <m:dPr>
                        <m:begChr m:val="["/>
                        <m:endChr m:val="]"/>
                        <m:ctrlPr>
                          <a:rPr lang="en-US" altLang="zh-TW" i="1">
                            <a:solidFill>
                              <a:prstClr val="black">
                                <a:lumMod val="75000"/>
                                <a:lumOff val="25000"/>
                              </a:prstClr>
                            </a:solidFill>
                            <a:latin typeface="Cambria Math" panose="02040503050406030204" pitchFamily="18" charset="0"/>
                          </a:rPr>
                        </m:ctrlPr>
                      </m:dPr>
                      <m:e>
                        <m:r>
                          <a:rPr lang="en-US" altLang="zh-TW" i="1">
                            <a:solidFill>
                              <a:prstClr val="black">
                                <a:lumMod val="75000"/>
                                <a:lumOff val="25000"/>
                              </a:prstClr>
                            </a:solidFill>
                            <a:latin typeface="Cambria Math" panose="02040503050406030204" pitchFamily="18" charset="0"/>
                          </a:rPr>
                          <m:t>0,255</m:t>
                        </m:r>
                      </m:e>
                    </m:d>
                  </m:oMath>
                </a14:m>
                <a:r>
                  <a:rPr lang="en-US" altLang="zh-TW" dirty="0">
                    <a:solidFill>
                      <a:prstClr val="black">
                        <a:lumMod val="75000"/>
                        <a:lumOff val="25000"/>
                      </a:prstClr>
                    </a:solidFill>
                  </a:rPr>
                  <a:t> if 8-bit</a:t>
                </a:r>
              </a:p>
              <a:p>
                <a:pPr lvl="0">
                  <a:buClr>
                    <a:srgbClr val="1CADE4"/>
                  </a:buClr>
                </a:pPr>
                <a:r>
                  <a:rPr lang="en-US" altLang="zh-TW" dirty="0">
                    <a:solidFill>
                      <a:prstClr val="black">
                        <a:lumMod val="75000"/>
                        <a:lumOff val="25000"/>
                      </a:prstClr>
                    </a:solidFill>
                  </a:rPr>
                  <a:t>Second-order smoothness constraint</a:t>
                </a:r>
              </a:p>
              <a:p>
                <a:pPr marL="101598" lvl="0" indent="0">
                  <a:buClr>
                    <a:srgbClr val="1CADE4"/>
                  </a:buClr>
                  <a:buNone/>
                </a:pPr>
                <a14:m>
                  <m:oMathPara xmlns:m="http://schemas.openxmlformats.org/officeDocument/2006/math">
                    <m:oMathParaPr>
                      <m:jc m:val="center"/>
                    </m:oMathParaPr>
                    <m:oMath xmlns:m="http://schemas.openxmlformats.org/officeDocument/2006/math">
                      <m:r>
                        <a:rPr lang="x-IV_mathan" altLang="zh-TW">
                          <a:solidFill>
                            <a:prstClr val="black">
                              <a:lumMod val="75000"/>
                              <a:lumOff val="25000"/>
                            </a:prstClr>
                          </a:solidFill>
                          <a:latin typeface="Cambria Math" panose="02040503050406030204" pitchFamily="18" charset="0"/>
                        </a:rPr>
                        <m:t>𝜆</m:t>
                      </m:r>
                      <m:nary>
                        <m:naryPr>
                          <m:chr m:val="∑"/>
                          <m:supHide m:val="on"/>
                          <m:ctrlPr>
                            <a:rPr lang="x-IV_mathan" altLang="zh-TW" i="1">
                              <a:solidFill>
                                <a:prstClr val="black">
                                  <a:lumMod val="75000"/>
                                  <a:lumOff val="25000"/>
                                </a:prstClr>
                              </a:solidFill>
                              <a:latin typeface="Cambria Math" panose="02040503050406030204" pitchFamily="18" charset="0"/>
                            </a:rPr>
                          </m:ctrlPr>
                        </m:naryPr>
                        <m:sub>
                          <m:r>
                            <a:rPr lang="x-IV_mathan" altLang="zh-TW">
                              <a:solidFill>
                                <a:prstClr val="black">
                                  <a:lumMod val="75000"/>
                                  <a:lumOff val="25000"/>
                                </a:prstClr>
                              </a:solidFill>
                              <a:latin typeface="Cambria Math" panose="02040503050406030204" pitchFamily="18" charset="0"/>
                            </a:rPr>
                            <m:t>𝑘</m:t>
                          </m:r>
                        </m:sub>
                        <m:sup/>
                        <m:e>
                          <m:sSup>
                            <m:sSupPr>
                              <m:ctrlPr>
                                <a:rPr lang="x-IV_mathan" altLang="zh-TW" i="1">
                                  <a:solidFill>
                                    <a:prstClr val="black">
                                      <a:lumMod val="75000"/>
                                      <a:lumOff val="25000"/>
                                    </a:prstClr>
                                  </a:solidFill>
                                  <a:latin typeface="Cambria Math" panose="02040503050406030204" pitchFamily="18" charset="0"/>
                                </a:rPr>
                              </m:ctrlPr>
                            </m:sSupPr>
                            <m:e>
                              <m:r>
                                <a:rPr lang="x-IV_mathan" altLang="zh-TW">
                                  <a:solidFill>
                                    <a:prstClr val="black">
                                      <a:lumMod val="75000"/>
                                      <a:lumOff val="25000"/>
                                    </a:prstClr>
                                  </a:solidFill>
                                  <a:latin typeface="Cambria Math" panose="02040503050406030204" pitchFamily="18" charset="0"/>
                                </a:rPr>
                                <m:t>𝑔</m:t>
                              </m:r>
                            </m:e>
                            <m:sup>
                              <m:r>
                                <a:rPr lang="x-IV_mathan" altLang="zh-TW">
                                  <a:solidFill>
                                    <a:prstClr val="black">
                                      <a:lumMod val="75000"/>
                                      <a:lumOff val="25000"/>
                                    </a:prstClr>
                                  </a:solidFill>
                                  <a:latin typeface="Cambria Math" panose="02040503050406030204" pitchFamily="18" charset="0"/>
                                </a:rPr>
                                <m:t>′′</m:t>
                              </m:r>
                            </m:sup>
                          </m:sSup>
                          <m:sSup>
                            <m:sSupPr>
                              <m:ctrlPr>
                                <a:rPr lang="x-IV_mathan" altLang="zh-TW" i="1">
                                  <a:solidFill>
                                    <a:prstClr val="black">
                                      <a:lumMod val="75000"/>
                                      <a:lumOff val="25000"/>
                                    </a:prstClr>
                                  </a:solidFill>
                                  <a:latin typeface="Cambria Math" panose="02040503050406030204" pitchFamily="18" charset="0"/>
                                </a:rPr>
                              </m:ctrlPr>
                            </m:sSupPr>
                            <m:e>
                              <m:d>
                                <m:dPr>
                                  <m:ctrlPr>
                                    <a:rPr lang="x-IV_mathan" altLang="zh-TW" i="1">
                                      <a:solidFill>
                                        <a:prstClr val="black">
                                          <a:lumMod val="75000"/>
                                          <a:lumOff val="25000"/>
                                        </a:prstClr>
                                      </a:solidFill>
                                      <a:latin typeface="Cambria Math" panose="02040503050406030204" pitchFamily="18" charset="0"/>
                                    </a:rPr>
                                  </m:ctrlPr>
                                </m:dPr>
                                <m:e>
                                  <m:r>
                                    <a:rPr lang="x-IV_mathan" altLang="zh-TW">
                                      <a:solidFill>
                                        <a:prstClr val="black">
                                          <a:lumMod val="75000"/>
                                          <a:lumOff val="25000"/>
                                        </a:prstClr>
                                      </a:solidFill>
                                      <a:latin typeface="Cambria Math" panose="02040503050406030204" pitchFamily="18" charset="0"/>
                                    </a:rPr>
                                    <m:t>𝑘</m:t>
                                  </m:r>
                                </m:e>
                              </m:d>
                            </m:e>
                            <m:sup>
                              <m:r>
                                <a:rPr lang="x-IV_mathan" altLang="zh-TW">
                                  <a:solidFill>
                                    <a:prstClr val="black">
                                      <a:lumMod val="75000"/>
                                      <a:lumOff val="25000"/>
                                    </a:prstClr>
                                  </a:solidFill>
                                  <a:latin typeface="Cambria Math" panose="02040503050406030204" pitchFamily="18" charset="0"/>
                                </a:rPr>
                                <m:t>2</m:t>
                              </m:r>
                            </m:sup>
                          </m:sSup>
                        </m:e>
                      </m:nary>
                      <m:r>
                        <a:rPr lang="x-IV_mathan" altLang="zh-TW">
                          <a:solidFill>
                            <a:prstClr val="black">
                              <a:lumMod val="75000"/>
                              <a:lumOff val="25000"/>
                            </a:prstClr>
                          </a:solidFill>
                          <a:latin typeface="Cambria Math" panose="02040503050406030204" pitchFamily="18" charset="0"/>
                        </a:rPr>
                        <m:t>=</m:t>
                      </m:r>
                      <m:r>
                        <m:rPr>
                          <m:lit/>
                        </m:rPr>
                        <a:rPr lang="x-IV_mathan" altLang="zh-TW" i="1">
                          <a:solidFill>
                            <a:prstClr val="black">
                              <a:lumMod val="75000"/>
                              <a:lumOff val="25000"/>
                            </a:prstClr>
                          </a:solidFill>
                          <a:latin typeface="Cambria Math" panose="02040503050406030204" pitchFamily="18" charset="0"/>
                        </a:rPr>
                        <m:t> </m:t>
                      </m:r>
                      <m:r>
                        <a:rPr lang="x-IV_mathan" altLang="zh-TW">
                          <a:solidFill>
                            <a:prstClr val="black">
                              <a:lumMod val="75000"/>
                              <a:lumOff val="25000"/>
                            </a:prstClr>
                          </a:solidFill>
                          <a:latin typeface="Cambria Math" panose="02040503050406030204" pitchFamily="18" charset="0"/>
                        </a:rPr>
                        <m:t>𝜆</m:t>
                      </m:r>
                      <m:nary>
                        <m:naryPr>
                          <m:chr m:val="∑"/>
                          <m:subHide m:val="on"/>
                          <m:supHide m:val="on"/>
                          <m:ctrlPr>
                            <a:rPr lang="x-IV_mathan" altLang="zh-TW" i="1">
                              <a:solidFill>
                                <a:prstClr val="black">
                                  <a:lumMod val="75000"/>
                                  <a:lumOff val="25000"/>
                                </a:prstClr>
                              </a:solidFill>
                              <a:latin typeface="Cambria Math" panose="02040503050406030204" pitchFamily="18" charset="0"/>
                            </a:rPr>
                          </m:ctrlPr>
                        </m:naryPr>
                        <m:sub/>
                        <m:sup/>
                        <m:e>
                          <m:sSup>
                            <m:sSupPr>
                              <m:ctrlPr>
                                <a:rPr lang="x-IV_mathan" altLang="zh-TW" i="1">
                                  <a:solidFill>
                                    <a:prstClr val="black">
                                      <a:lumMod val="75000"/>
                                      <a:lumOff val="25000"/>
                                    </a:prstClr>
                                  </a:solidFill>
                                  <a:latin typeface="Cambria Math" panose="02040503050406030204" pitchFamily="18" charset="0"/>
                                </a:rPr>
                              </m:ctrlPr>
                            </m:sSupPr>
                            <m:e>
                              <m:d>
                                <m:dPr>
                                  <m:begChr m:val="["/>
                                  <m:endChr m:val="]"/>
                                  <m:ctrlPr>
                                    <a:rPr lang="x-IV_mathan" altLang="zh-TW" i="1">
                                      <a:solidFill>
                                        <a:prstClr val="black">
                                          <a:lumMod val="75000"/>
                                          <a:lumOff val="25000"/>
                                        </a:prstClr>
                                      </a:solidFill>
                                      <a:latin typeface="Cambria Math" panose="02040503050406030204" pitchFamily="18" charset="0"/>
                                    </a:rPr>
                                  </m:ctrlPr>
                                </m:dPr>
                                <m:e>
                                  <m:r>
                                    <a:rPr lang="en-US" altLang="zh-TW" i="1">
                                      <a:solidFill>
                                        <a:prstClr val="black">
                                          <a:lumMod val="75000"/>
                                          <a:lumOff val="25000"/>
                                        </a:prstClr>
                                      </a:solidFill>
                                      <a:latin typeface="Cambria Math" panose="02040503050406030204" pitchFamily="18" charset="0"/>
                                    </a:rPr>
                                    <m:t>𝑔</m:t>
                                  </m:r>
                                  <m:d>
                                    <m:dPr>
                                      <m:ctrlPr>
                                        <a:rPr lang="x-IV_mathan" altLang="zh-TW" i="1">
                                          <a:solidFill>
                                            <a:prstClr val="black">
                                              <a:lumMod val="75000"/>
                                              <a:lumOff val="25000"/>
                                            </a:prstClr>
                                          </a:solidFill>
                                          <a:latin typeface="Cambria Math" panose="02040503050406030204" pitchFamily="18" charset="0"/>
                                        </a:rPr>
                                      </m:ctrlPr>
                                    </m:dPr>
                                    <m:e>
                                      <m:r>
                                        <a:rPr lang="x-IV_mathan" altLang="zh-TW">
                                          <a:solidFill>
                                            <a:prstClr val="black">
                                              <a:lumMod val="75000"/>
                                              <a:lumOff val="25000"/>
                                            </a:prstClr>
                                          </a:solidFill>
                                          <a:latin typeface="Cambria Math" panose="02040503050406030204" pitchFamily="18" charset="0"/>
                                        </a:rPr>
                                        <m:t>𝑘</m:t>
                                      </m:r>
                                      <m:r>
                                        <a:rPr lang="x-IV_mathan" altLang="zh-TW">
                                          <a:solidFill>
                                            <a:prstClr val="black">
                                              <a:lumMod val="75000"/>
                                              <a:lumOff val="25000"/>
                                            </a:prstClr>
                                          </a:solidFill>
                                          <a:latin typeface="Cambria Math" panose="02040503050406030204" pitchFamily="18" charset="0"/>
                                        </a:rPr>
                                        <m:t>−1</m:t>
                                      </m:r>
                                    </m:e>
                                  </m:d>
                                  <m:r>
                                    <a:rPr lang="x-IV_mathan" altLang="zh-TW">
                                      <a:solidFill>
                                        <a:prstClr val="black">
                                          <a:lumMod val="75000"/>
                                          <a:lumOff val="25000"/>
                                        </a:prstClr>
                                      </a:solidFill>
                                      <a:latin typeface="Cambria Math" panose="02040503050406030204" pitchFamily="18" charset="0"/>
                                    </a:rPr>
                                    <m:t>−2</m:t>
                                  </m:r>
                                  <m:r>
                                    <a:rPr lang="x-IV_mathan" altLang="zh-TW">
                                      <a:solidFill>
                                        <a:prstClr val="black">
                                          <a:lumMod val="75000"/>
                                          <a:lumOff val="25000"/>
                                        </a:prstClr>
                                      </a:solidFill>
                                      <a:latin typeface="Cambria Math" panose="02040503050406030204" pitchFamily="18" charset="0"/>
                                    </a:rPr>
                                    <m:t>𝑔</m:t>
                                  </m:r>
                                  <m:d>
                                    <m:dPr>
                                      <m:ctrlPr>
                                        <a:rPr lang="x-IV_mathan" altLang="zh-TW" i="1">
                                          <a:solidFill>
                                            <a:prstClr val="black">
                                              <a:lumMod val="75000"/>
                                              <a:lumOff val="25000"/>
                                            </a:prstClr>
                                          </a:solidFill>
                                          <a:latin typeface="Cambria Math" panose="02040503050406030204" pitchFamily="18" charset="0"/>
                                        </a:rPr>
                                      </m:ctrlPr>
                                    </m:dPr>
                                    <m:e>
                                      <m:r>
                                        <a:rPr lang="x-IV_mathan" altLang="zh-TW">
                                          <a:solidFill>
                                            <a:prstClr val="black">
                                              <a:lumMod val="75000"/>
                                              <a:lumOff val="25000"/>
                                            </a:prstClr>
                                          </a:solidFill>
                                          <a:latin typeface="Cambria Math" panose="02040503050406030204" pitchFamily="18" charset="0"/>
                                        </a:rPr>
                                        <m:t>𝑘</m:t>
                                      </m:r>
                                    </m:e>
                                  </m:d>
                                  <m:r>
                                    <a:rPr lang="x-IV_mathan" altLang="zh-TW">
                                      <a:solidFill>
                                        <a:prstClr val="black">
                                          <a:lumMod val="75000"/>
                                          <a:lumOff val="25000"/>
                                        </a:prstClr>
                                      </a:solidFill>
                                      <a:latin typeface="Cambria Math" panose="02040503050406030204" pitchFamily="18" charset="0"/>
                                    </a:rPr>
                                    <m:t>+</m:t>
                                  </m:r>
                                  <m:r>
                                    <a:rPr lang="x-IV_mathan" altLang="zh-TW">
                                      <a:solidFill>
                                        <a:prstClr val="black">
                                          <a:lumMod val="75000"/>
                                          <a:lumOff val="25000"/>
                                        </a:prstClr>
                                      </a:solidFill>
                                      <a:latin typeface="Cambria Math" panose="02040503050406030204" pitchFamily="18" charset="0"/>
                                    </a:rPr>
                                    <m:t>𝑔</m:t>
                                  </m:r>
                                  <m:d>
                                    <m:dPr>
                                      <m:ctrlPr>
                                        <a:rPr lang="x-IV_mathan" altLang="zh-TW" i="1">
                                          <a:solidFill>
                                            <a:prstClr val="black">
                                              <a:lumMod val="75000"/>
                                              <a:lumOff val="25000"/>
                                            </a:prstClr>
                                          </a:solidFill>
                                          <a:latin typeface="Cambria Math" panose="02040503050406030204" pitchFamily="18" charset="0"/>
                                        </a:rPr>
                                      </m:ctrlPr>
                                    </m:dPr>
                                    <m:e>
                                      <m:r>
                                        <a:rPr lang="x-IV_mathan" altLang="zh-TW">
                                          <a:solidFill>
                                            <a:prstClr val="black">
                                              <a:lumMod val="75000"/>
                                              <a:lumOff val="25000"/>
                                            </a:prstClr>
                                          </a:solidFill>
                                          <a:latin typeface="Cambria Math" panose="02040503050406030204" pitchFamily="18" charset="0"/>
                                        </a:rPr>
                                        <m:t>𝑘</m:t>
                                      </m:r>
                                      <m:r>
                                        <a:rPr lang="x-IV_mathan" altLang="zh-TW">
                                          <a:solidFill>
                                            <a:prstClr val="black">
                                              <a:lumMod val="75000"/>
                                              <a:lumOff val="25000"/>
                                            </a:prstClr>
                                          </a:solidFill>
                                          <a:latin typeface="Cambria Math" panose="02040503050406030204" pitchFamily="18" charset="0"/>
                                        </a:rPr>
                                        <m:t>+1</m:t>
                                      </m:r>
                                    </m:e>
                                  </m:d>
                                </m:e>
                              </m:d>
                            </m:e>
                            <m:sup>
                              <m:r>
                                <a:rPr lang="x-IV_mathan" altLang="zh-TW">
                                  <a:solidFill>
                                    <a:prstClr val="black">
                                      <a:lumMod val="75000"/>
                                      <a:lumOff val="25000"/>
                                    </a:prstClr>
                                  </a:solidFill>
                                  <a:latin typeface="Cambria Math" panose="02040503050406030204" pitchFamily="18" charset="0"/>
                                </a:rPr>
                                <m:t>2</m:t>
                              </m:r>
                            </m:sup>
                          </m:sSup>
                        </m:e>
                      </m:nary>
                    </m:oMath>
                  </m:oMathPara>
                </a14:m>
                <a:endParaRPr lang="x-IV_mathan" altLang="zh-TW" dirty="0">
                  <a:solidFill>
                    <a:prstClr val="black">
                      <a:lumMod val="75000"/>
                      <a:lumOff val="25000"/>
                    </a:prstClr>
                  </a:solidFill>
                </a:endParaRPr>
              </a:p>
              <a:p>
                <a:pPr lvl="0">
                  <a:buClr>
                    <a:srgbClr val="1CADE4"/>
                  </a:buClr>
                </a:pPr>
                <a:endParaRPr lang="en-US" altLang="zh-TW" dirty="0">
                  <a:solidFill>
                    <a:prstClr val="black">
                      <a:lumMod val="75000"/>
                      <a:lumOff val="25000"/>
                    </a:prstClr>
                  </a:solidFill>
                </a:endParaRPr>
              </a:p>
              <a:p>
                <a:pPr marL="101598" lvl="0" indent="0">
                  <a:buClr>
                    <a:srgbClr val="1CADE4"/>
                  </a:buClr>
                  <a:buNone/>
                </a:pPr>
                <a:endParaRPr lang="en-US" altLang="zh-TW" dirty="0">
                  <a:solidFill>
                    <a:prstClr val="black">
                      <a:lumMod val="75000"/>
                      <a:lumOff val="25000"/>
                    </a:prstClr>
                  </a:solidFill>
                </a:endParaRPr>
              </a:p>
              <a:p>
                <a:pPr lvl="0">
                  <a:buClr>
                    <a:srgbClr val="1CADE4"/>
                  </a:buClr>
                </a:pPr>
                <a:endParaRPr lang="zh-TW" altLang="en-US" dirty="0">
                  <a:solidFill>
                    <a:prstClr val="black">
                      <a:lumMod val="75000"/>
                      <a:lumOff val="25000"/>
                    </a:prstClr>
                  </a:solidFill>
                </a:endParaRPr>
              </a:p>
            </p:txBody>
          </p:sp>
        </mc:Choice>
        <mc:Fallback xmlns="">
          <p:sp>
            <p:nvSpPr>
              <p:cNvPr id="3" name="內容版面配置區 2">
                <a:extLst>
                  <a:ext uri="{FF2B5EF4-FFF2-40B4-BE49-F238E27FC236}">
                    <a16:creationId xmlns:a16="http://schemas.microsoft.com/office/drawing/2014/main" id="{E571BAD2-20B7-C293-213D-FECD8C8F5E6B}"/>
                  </a:ext>
                </a:extLst>
              </p:cNvPr>
              <p:cNvSpPr>
                <a:spLocks noGrp="1" noRot="1" noChangeAspect="1" noMove="1" noResize="1" noEditPoints="1" noAdjustHandles="1" noChangeArrowheads="1" noChangeShapeType="1" noTextEdit="1"/>
              </p:cNvSpPr>
              <p:nvPr>
                <p:ph idx="1"/>
              </p:nvPr>
            </p:nvSpPr>
            <p:spPr>
              <a:blipFill>
                <a:blip r:embed="rId3"/>
                <a:stretch>
                  <a:fillRect l="-631" t="-1572"/>
                </a:stretch>
              </a:blipFill>
            </p:spPr>
            <p:txBody>
              <a:bodyPr/>
              <a:lstStyle/>
              <a:p>
                <a:r>
                  <a:rPr lang="zh-TW" altLang="en-US">
                    <a:noFill/>
                  </a:rPr>
                  <a:t> </a:t>
                </a:r>
              </a:p>
            </p:txBody>
          </p:sp>
        </mc:Fallback>
      </mc:AlternateContent>
      <p:sp>
        <p:nvSpPr>
          <p:cNvPr id="4" name="頁尾版面配置區 3">
            <a:extLst>
              <a:ext uri="{FF2B5EF4-FFF2-40B4-BE49-F238E27FC236}">
                <a16:creationId xmlns:a16="http://schemas.microsoft.com/office/drawing/2014/main" id="{93C0E26C-378F-2BCA-8E79-A5C22D932D90}"/>
              </a:ext>
            </a:extLst>
          </p:cNvPr>
          <p:cNvSpPr>
            <a:spLocks noGrp="1"/>
          </p:cNvSpPr>
          <p:nvPr>
            <p:ph type="ftr" sz="quarter" idx="11"/>
          </p:nvPr>
        </p:nvSpPr>
        <p:spPr/>
        <p:txBody>
          <a:bodyPr/>
          <a:lstStyle/>
          <a:p>
            <a:pPr>
              <a:defRPr/>
            </a:pPr>
            <a:r>
              <a:rPr lang="pl-PL" altLang="zh-TW" sz="1200" dirty="0"/>
              <a:t>DC &amp; CV Lab. CSIE NTU</a:t>
            </a:r>
            <a:endParaRPr lang="en-US" altLang="zh-TW" sz="1200" dirty="0"/>
          </a:p>
        </p:txBody>
      </p:sp>
      <p:sp>
        <p:nvSpPr>
          <p:cNvPr id="5" name="投影片編號版面配置區 4">
            <a:extLst>
              <a:ext uri="{FF2B5EF4-FFF2-40B4-BE49-F238E27FC236}">
                <a16:creationId xmlns:a16="http://schemas.microsoft.com/office/drawing/2014/main" id="{DB9DF467-F1FF-3A6D-AAB4-CAFBC7A43676}"/>
              </a:ext>
            </a:extLst>
          </p:cNvPr>
          <p:cNvSpPr>
            <a:spLocks noGrp="1"/>
          </p:cNvSpPr>
          <p:nvPr>
            <p:ph type="sldNum" sz="quarter" idx="12"/>
          </p:nvPr>
        </p:nvSpPr>
        <p:spPr/>
        <p:txBody>
          <a:bodyPr/>
          <a:lstStyle/>
          <a:p>
            <a:fld id="{028E3F4F-51B2-42EE-AFA2-40C4572185CC}" type="slidenum">
              <a:rPr lang="en-US" sz="1200" smtClean="0"/>
              <a:t>24</a:t>
            </a:fld>
            <a:endParaRPr lang="en-US" sz="1200" dirty="0"/>
          </a:p>
        </p:txBody>
      </p:sp>
      <mc:AlternateContent xmlns:mc="http://schemas.openxmlformats.org/markup-compatibility/2006" xmlns:a14="http://schemas.microsoft.com/office/drawing/2010/main">
        <mc:Choice Requires="a14">
          <p:sp>
            <p:nvSpPr>
              <p:cNvPr id="6" name="文字版面配置區 2">
                <a:extLst>
                  <a:ext uri="{FF2B5EF4-FFF2-40B4-BE49-F238E27FC236}">
                    <a16:creationId xmlns:a16="http://schemas.microsoft.com/office/drawing/2014/main" id="{8D31312C-789C-AA12-7ADF-28D168EA57A7}"/>
                  </a:ext>
                </a:extLst>
              </p:cNvPr>
              <p:cNvSpPr txBox="1">
                <a:spLocks/>
              </p:cNvSpPr>
              <p:nvPr/>
            </p:nvSpPr>
            <p:spPr>
              <a:xfrm>
                <a:off x="6756009" y="443352"/>
                <a:ext cx="5230796" cy="61969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609585" marR="0" lvl="0" indent="-507987" algn="l" rtl="0" eaLnBrk="1" hangingPunct="1">
                  <a:lnSpc>
                    <a:spcPct val="100000"/>
                  </a:lnSpc>
                  <a:spcBef>
                    <a:spcPts val="800"/>
                  </a:spcBef>
                  <a:spcAft>
                    <a:spcPts val="0"/>
                  </a:spcAft>
                  <a:buClr>
                    <a:srgbClr val="FFCD00"/>
                  </a:buClr>
                  <a:buSzPts val="2400"/>
                  <a:buFont typeface="Quattrocento Sans"/>
                  <a:buChar char="◉"/>
                  <a:defRPr sz="3200" b="0" i="0" u="none" strike="noStrike" cap="none">
                    <a:solidFill>
                      <a:schemeClr val="dk1"/>
                    </a:solidFill>
                    <a:latin typeface="Quattrocento Sans"/>
                    <a:ea typeface="Quattrocento Sans"/>
                    <a:cs typeface="Quattrocento Sans"/>
                    <a:sym typeface="Quattrocento Sans"/>
                  </a:defRPr>
                </a:lvl1pPr>
                <a:lvl2pPr marL="1219170" marR="0" lvl="1" indent="-474121" algn="l" rtl="0" eaLnBrk="1" hangingPunct="1">
                  <a:lnSpc>
                    <a:spcPct val="100000"/>
                  </a:lnSpc>
                  <a:spcBef>
                    <a:spcPts val="0"/>
                  </a:spcBef>
                  <a:spcAft>
                    <a:spcPts val="0"/>
                  </a:spcAft>
                  <a:buClr>
                    <a:srgbClr val="FFCD00"/>
                  </a:buClr>
                  <a:buSzPts val="2000"/>
                  <a:buFont typeface="Quattrocento Sans"/>
                  <a:buChar char="○"/>
                  <a:defRPr sz="2667" b="0" i="0" u="none" strike="noStrike" cap="none">
                    <a:solidFill>
                      <a:schemeClr val="dk1"/>
                    </a:solidFill>
                    <a:latin typeface="Quattrocento Sans"/>
                    <a:ea typeface="Quattrocento Sans"/>
                    <a:cs typeface="Quattrocento Sans"/>
                    <a:sym typeface="Quattrocento Sans"/>
                  </a:defRPr>
                </a:lvl2pPr>
                <a:lvl3pPr marL="1828754" marR="0" lvl="2" indent="-474121" algn="l" rtl="0" eaLnBrk="1" hangingPunct="1">
                  <a:lnSpc>
                    <a:spcPct val="100000"/>
                  </a:lnSpc>
                  <a:spcBef>
                    <a:spcPts val="0"/>
                  </a:spcBef>
                  <a:spcAft>
                    <a:spcPts val="0"/>
                  </a:spcAft>
                  <a:buClr>
                    <a:srgbClr val="FFCD00"/>
                  </a:buClr>
                  <a:buSzPts val="2000"/>
                  <a:buFont typeface="Quattrocento Sans"/>
                  <a:buChar char="■"/>
                  <a:defRPr sz="2667" b="0" i="0" u="none" strike="noStrike" cap="none">
                    <a:solidFill>
                      <a:schemeClr val="dk1"/>
                    </a:solidFill>
                    <a:latin typeface="Quattrocento Sans"/>
                    <a:ea typeface="Quattrocento Sans"/>
                    <a:cs typeface="Quattrocento Sans"/>
                    <a:sym typeface="Quattrocento Sans"/>
                  </a:defRPr>
                </a:lvl3pPr>
                <a:lvl4pPr marL="2438339" marR="0" lvl="3" indent="-457189" algn="l" rtl="0" eaLnBrk="1" hangingPunct="1">
                  <a:lnSpc>
                    <a:spcPct val="100000"/>
                  </a:lnSpc>
                  <a:spcBef>
                    <a:spcPts val="0"/>
                  </a:spcBef>
                  <a:spcAft>
                    <a:spcPts val="0"/>
                  </a:spcAft>
                  <a:buClr>
                    <a:srgbClr val="FFCD00"/>
                  </a:buClr>
                  <a:buSzPts val="1800"/>
                  <a:buFont typeface="Quattrocento Sans"/>
                  <a:buChar char="●"/>
                  <a:defRPr sz="2400" b="0" i="0" u="none" strike="noStrike" cap="none">
                    <a:solidFill>
                      <a:schemeClr val="dk1"/>
                    </a:solidFill>
                    <a:latin typeface="Quattrocento Sans"/>
                    <a:ea typeface="Quattrocento Sans"/>
                    <a:cs typeface="Quattrocento Sans"/>
                    <a:sym typeface="Quattrocento Sans"/>
                  </a:defRPr>
                </a:lvl4pPr>
                <a:lvl5pPr marL="3047924" marR="0" lvl="4" indent="-457189" algn="l" rtl="0" eaLnBrk="1" hangingPunct="1">
                  <a:lnSpc>
                    <a:spcPct val="100000"/>
                  </a:lnSpc>
                  <a:spcBef>
                    <a:spcPts val="0"/>
                  </a:spcBef>
                  <a:spcAft>
                    <a:spcPts val="0"/>
                  </a:spcAft>
                  <a:buClr>
                    <a:srgbClr val="FFCD00"/>
                  </a:buClr>
                  <a:buSzPts val="1800"/>
                  <a:buFont typeface="Quattrocento Sans"/>
                  <a:buChar char="○"/>
                  <a:defRPr sz="2400" b="0" i="0" u="none" strike="noStrike" cap="none">
                    <a:solidFill>
                      <a:schemeClr val="dk1"/>
                    </a:solidFill>
                    <a:latin typeface="Quattrocento Sans"/>
                    <a:ea typeface="Quattrocento Sans"/>
                    <a:cs typeface="Quattrocento Sans"/>
                    <a:sym typeface="Quattrocento Sans"/>
                  </a:defRPr>
                </a:lvl5pPr>
                <a:lvl6pPr marL="3657509" marR="0" lvl="5" indent="-457189" algn="l" rtl="0" eaLnBrk="1" hangingPunct="1">
                  <a:lnSpc>
                    <a:spcPct val="100000"/>
                  </a:lnSpc>
                  <a:spcBef>
                    <a:spcPts val="0"/>
                  </a:spcBef>
                  <a:spcAft>
                    <a:spcPts val="0"/>
                  </a:spcAft>
                  <a:buClr>
                    <a:srgbClr val="FFCD00"/>
                  </a:buClr>
                  <a:buSzPts val="1800"/>
                  <a:buFont typeface="Quattrocento Sans"/>
                  <a:buChar char="■"/>
                  <a:defRPr sz="2400" b="0" i="0" u="none" strike="noStrike" cap="none">
                    <a:solidFill>
                      <a:schemeClr val="dk1"/>
                    </a:solidFill>
                    <a:latin typeface="Quattrocento Sans"/>
                    <a:ea typeface="Quattrocento Sans"/>
                    <a:cs typeface="Quattrocento Sans"/>
                    <a:sym typeface="Quattrocento Sans"/>
                  </a:defRPr>
                </a:lvl6pPr>
                <a:lvl7pPr marL="4267093" marR="0" lvl="6" indent="-457189" algn="l" rtl="0" eaLnBrk="1" hangingPunct="1">
                  <a:lnSpc>
                    <a:spcPct val="100000"/>
                  </a:lnSpc>
                  <a:spcBef>
                    <a:spcPts val="0"/>
                  </a:spcBef>
                  <a:spcAft>
                    <a:spcPts val="0"/>
                  </a:spcAft>
                  <a:buClr>
                    <a:srgbClr val="FFCD00"/>
                  </a:buClr>
                  <a:buSzPts val="1800"/>
                  <a:buFont typeface="Quattrocento Sans"/>
                  <a:buChar char="●"/>
                  <a:defRPr sz="2400" b="0" i="0" u="none" strike="noStrike" cap="none">
                    <a:solidFill>
                      <a:schemeClr val="dk1"/>
                    </a:solidFill>
                    <a:latin typeface="Quattrocento Sans"/>
                    <a:ea typeface="Quattrocento Sans"/>
                    <a:cs typeface="Quattrocento Sans"/>
                    <a:sym typeface="Quattrocento Sans"/>
                  </a:defRPr>
                </a:lvl7pPr>
                <a:lvl8pPr marL="4876678" marR="0" lvl="7" indent="-457189" algn="l" rtl="0" eaLnBrk="1" hangingPunct="1">
                  <a:lnSpc>
                    <a:spcPct val="100000"/>
                  </a:lnSpc>
                  <a:spcBef>
                    <a:spcPts val="0"/>
                  </a:spcBef>
                  <a:spcAft>
                    <a:spcPts val="0"/>
                  </a:spcAft>
                  <a:buClr>
                    <a:srgbClr val="FFCD00"/>
                  </a:buClr>
                  <a:buSzPts val="1800"/>
                  <a:buFont typeface="Quattrocento Sans"/>
                  <a:buChar char="○"/>
                  <a:defRPr sz="2400" b="0" i="0" u="none" strike="noStrike" cap="none">
                    <a:solidFill>
                      <a:schemeClr val="dk1"/>
                    </a:solidFill>
                    <a:latin typeface="Quattrocento Sans"/>
                    <a:ea typeface="Quattrocento Sans"/>
                    <a:cs typeface="Quattrocento Sans"/>
                    <a:sym typeface="Quattrocento Sans"/>
                  </a:defRPr>
                </a:lvl8pPr>
                <a:lvl9pPr marL="5486263" marR="0" lvl="8" indent="-457189" algn="l" rtl="0" eaLnBrk="1" hangingPunct="1">
                  <a:lnSpc>
                    <a:spcPct val="100000"/>
                  </a:lnSpc>
                  <a:spcBef>
                    <a:spcPts val="0"/>
                  </a:spcBef>
                  <a:spcAft>
                    <a:spcPts val="0"/>
                  </a:spcAft>
                  <a:buClr>
                    <a:srgbClr val="FFCD00"/>
                  </a:buClr>
                  <a:buSzPts val="1800"/>
                  <a:buFont typeface="Quattrocento Sans"/>
                  <a:buChar char="■"/>
                  <a:defRPr sz="2400" b="0" i="0" u="none" strike="noStrike" cap="none">
                    <a:solidFill>
                      <a:schemeClr val="dk1"/>
                    </a:solidFill>
                    <a:latin typeface="Quattrocento Sans"/>
                    <a:ea typeface="Quattrocento Sans"/>
                    <a:cs typeface="Quattrocento Sans"/>
                    <a:sym typeface="Quattrocento Sans"/>
                  </a:defRPr>
                </a:lvl9pPr>
              </a:lstStyle>
              <a:p>
                <a:pPr marL="101598" indent="0">
                  <a:buFont typeface="Quattrocento Sans"/>
                  <a:buNone/>
                </a:pPr>
                <a14:m>
                  <m:oMathPara xmlns:m="http://schemas.openxmlformats.org/officeDocument/2006/math">
                    <m:oMathParaPr>
                      <m:jc m:val="center"/>
                    </m:oMathParaPr>
                    <m:oMath xmlns:m="http://schemas.openxmlformats.org/officeDocument/2006/math">
                      <m:r>
                        <a:rPr lang="x-IV_mathan" altLang="zh-TW" sz="2000" smtClean="0">
                          <a:solidFill>
                            <a:srgbClr val="0070C0"/>
                          </a:solidFill>
                          <a:latin typeface="Cambria Math" panose="02040503050406030204" pitchFamily="18" charset="0"/>
                        </a:rPr>
                        <m:t>𝑔</m:t>
                      </m:r>
                      <m:d>
                        <m:dPr>
                          <m:ctrlPr>
                            <a:rPr lang="x-IV_mathan" altLang="zh-TW" sz="2000" i="1">
                              <a:latin typeface="Cambria Math" panose="02040503050406030204" pitchFamily="18" charset="0"/>
                            </a:rPr>
                          </m:ctrlPr>
                        </m:dPr>
                        <m:e>
                          <m:sSub>
                            <m:sSubPr>
                              <m:ctrlPr>
                                <a:rPr lang="x-IV_mathan" altLang="zh-TW" sz="2000" i="1">
                                  <a:latin typeface="Cambria Math" panose="02040503050406030204" pitchFamily="18" charset="0"/>
                                </a:rPr>
                              </m:ctrlPr>
                            </m:sSubPr>
                            <m:e>
                              <m:r>
                                <a:rPr lang="x-IV_mathan" altLang="zh-TW" sz="2000">
                                  <a:latin typeface="Cambria Math" panose="02040503050406030204" pitchFamily="18" charset="0"/>
                                </a:rPr>
                                <m:t>𝑧</m:t>
                              </m:r>
                            </m:e>
                            <m:sub>
                              <m:r>
                                <a:rPr lang="x-IV_mathan" altLang="zh-TW" sz="2000">
                                  <a:latin typeface="Cambria Math" panose="02040503050406030204" pitchFamily="18" charset="0"/>
                                </a:rPr>
                                <m:t>𝑖𝑗</m:t>
                              </m:r>
                            </m:sub>
                          </m:sSub>
                        </m:e>
                      </m:d>
                      <m:r>
                        <a:rPr lang="x-IV_mathan" altLang="zh-TW" sz="2000">
                          <a:latin typeface="Cambria Math" panose="02040503050406030204" pitchFamily="18" charset="0"/>
                        </a:rPr>
                        <m:t>=</m:t>
                      </m:r>
                      <m:func>
                        <m:funcPr>
                          <m:ctrlPr>
                            <a:rPr lang="x-IV_mathan" altLang="zh-TW" sz="2000" i="1">
                              <a:latin typeface="Cambria Math" panose="02040503050406030204" pitchFamily="18" charset="0"/>
                            </a:rPr>
                          </m:ctrlPr>
                        </m:funcPr>
                        <m:fName>
                          <m:r>
                            <m:rPr>
                              <m:sty m:val="p"/>
                            </m:rPr>
                            <a:rPr lang="x-IV_mathan" altLang="zh-TW" sz="2000">
                              <a:solidFill>
                                <a:srgbClr val="0070C0"/>
                              </a:solidFill>
                              <a:latin typeface="Cambria Math" panose="02040503050406030204" pitchFamily="18" charset="0"/>
                            </a:rPr>
                            <m:t>log</m:t>
                          </m:r>
                        </m:fName>
                        <m:e>
                          <m:sSup>
                            <m:sSupPr>
                              <m:ctrlPr>
                                <a:rPr lang="x-IV_mathan" altLang="zh-TW" sz="2000" i="1">
                                  <a:solidFill>
                                    <a:srgbClr val="0070C0"/>
                                  </a:solidFill>
                                  <a:latin typeface="Cambria Math" panose="02040503050406030204" pitchFamily="18" charset="0"/>
                                </a:rPr>
                              </m:ctrlPr>
                            </m:sSupPr>
                            <m:e>
                              <m:r>
                                <a:rPr lang="x-IV_mathan" altLang="zh-TW" sz="2000">
                                  <a:solidFill>
                                    <a:srgbClr val="0070C0"/>
                                  </a:solidFill>
                                  <a:latin typeface="Cambria Math" panose="02040503050406030204" pitchFamily="18" charset="0"/>
                                </a:rPr>
                                <m:t>𝑓</m:t>
                              </m:r>
                            </m:e>
                            <m:sup>
                              <m:r>
                                <a:rPr lang="x-IV_mathan" altLang="zh-TW" sz="2000">
                                  <a:solidFill>
                                    <a:srgbClr val="0070C0"/>
                                  </a:solidFill>
                                  <a:latin typeface="Cambria Math" panose="02040503050406030204" pitchFamily="18" charset="0"/>
                                </a:rPr>
                                <m:t>−1</m:t>
                              </m:r>
                            </m:sup>
                          </m:sSup>
                          <m:d>
                            <m:dPr>
                              <m:ctrlPr>
                                <a:rPr lang="x-IV_mathan" altLang="zh-TW" sz="2000" i="1">
                                  <a:latin typeface="Cambria Math" panose="02040503050406030204" pitchFamily="18" charset="0"/>
                                </a:rPr>
                              </m:ctrlPr>
                            </m:dPr>
                            <m:e>
                              <m:sSub>
                                <m:sSubPr>
                                  <m:ctrlPr>
                                    <a:rPr lang="x-IV_mathan" altLang="zh-TW" sz="2000" i="1">
                                      <a:latin typeface="Cambria Math" panose="02040503050406030204" pitchFamily="18" charset="0"/>
                                    </a:rPr>
                                  </m:ctrlPr>
                                </m:sSubPr>
                                <m:e>
                                  <m:r>
                                    <a:rPr lang="x-IV_mathan" altLang="zh-TW" sz="2000">
                                      <a:latin typeface="Cambria Math" panose="02040503050406030204" pitchFamily="18" charset="0"/>
                                    </a:rPr>
                                    <m:t>𝑧</m:t>
                                  </m:r>
                                </m:e>
                                <m:sub>
                                  <m:r>
                                    <a:rPr lang="x-IV_mathan" altLang="zh-TW" sz="2000">
                                      <a:latin typeface="Cambria Math" panose="02040503050406030204" pitchFamily="18" charset="0"/>
                                    </a:rPr>
                                    <m:t>𝑖𝑗</m:t>
                                  </m:r>
                                </m:sub>
                              </m:sSub>
                            </m:e>
                          </m:d>
                        </m:e>
                      </m:func>
                      <m:r>
                        <a:rPr lang="x-IV_mathan" altLang="zh-TW" sz="2000">
                          <a:latin typeface="Cambria Math" panose="02040503050406030204" pitchFamily="18" charset="0"/>
                        </a:rPr>
                        <m:t>=</m:t>
                      </m:r>
                      <m:func>
                        <m:funcPr>
                          <m:ctrlPr>
                            <a:rPr lang="x-IV_mathan" altLang="zh-TW" sz="2000" i="1">
                              <a:latin typeface="Cambria Math" panose="02040503050406030204" pitchFamily="18" charset="0"/>
                            </a:rPr>
                          </m:ctrlPr>
                        </m:funcPr>
                        <m:fName>
                          <m:r>
                            <m:rPr>
                              <m:sty m:val="p"/>
                            </m:rPr>
                            <a:rPr lang="x-IV_mathan" altLang="zh-TW" sz="2000">
                              <a:latin typeface="Cambria Math" panose="02040503050406030204" pitchFamily="18" charset="0"/>
                            </a:rPr>
                            <m:t>log</m:t>
                          </m:r>
                        </m:fName>
                        <m:e>
                          <m:sSub>
                            <m:sSubPr>
                              <m:ctrlPr>
                                <a:rPr lang="x-IV_mathan" altLang="zh-TW" sz="2000" i="1" smtClean="0">
                                  <a:solidFill>
                                    <a:srgbClr val="0070C0"/>
                                  </a:solidFill>
                                  <a:latin typeface="Cambria Math" panose="02040503050406030204" pitchFamily="18" charset="0"/>
                                </a:rPr>
                              </m:ctrlPr>
                            </m:sSubPr>
                            <m:e>
                              <m:r>
                                <a:rPr lang="x-IV_mathan" altLang="zh-TW" sz="2000">
                                  <a:solidFill>
                                    <a:srgbClr val="0070C0"/>
                                  </a:solidFill>
                                  <a:latin typeface="Cambria Math" panose="02040503050406030204" pitchFamily="18" charset="0"/>
                                </a:rPr>
                                <m:t>𝐸</m:t>
                              </m:r>
                            </m:e>
                            <m:sub>
                              <m:r>
                                <a:rPr lang="x-IV_mathan" altLang="zh-TW" sz="2000">
                                  <a:solidFill>
                                    <a:srgbClr val="0070C0"/>
                                  </a:solidFill>
                                  <a:latin typeface="Cambria Math" panose="02040503050406030204" pitchFamily="18" charset="0"/>
                                </a:rPr>
                                <m:t>𝑖</m:t>
                              </m:r>
                            </m:sub>
                          </m:sSub>
                        </m:e>
                      </m:func>
                      <m:r>
                        <a:rPr lang="x-IV_mathan" altLang="zh-TW" sz="2000">
                          <a:latin typeface="Cambria Math" panose="02040503050406030204" pitchFamily="18" charset="0"/>
                        </a:rPr>
                        <m:t>+</m:t>
                      </m:r>
                      <m:func>
                        <m:funcPr>
                          <m:ctrlPr>
                            <a:rPr lang="x-IV_mathan" altLang="zh-TW" sz="2000" i="1">
                              <a:latin typeface="Cambria Math" panose="02040503050406030204" pitchFamily="18" charset="0"/>
                            </a:rPr>
                          </m:ctrlPr>
                        </m:funcPr>
                        <m:fName>
                          <m:r>
                            <m:rPr>
                              <m:sty m:val="p"/>
                            </m:rPr>
                            <a:rPr lang="x-IV_mathan" altLang="zh-TW" sz="2000">
                              <a:latin typeface="Cambria Math" panose="02040503050406030204" pitchFamily="18" charset="0"/>
                            </a:rPr>
                            <m:t>log</m:t>
                          </m:r>
                        </m:fName>
                        <m:e>
                          <m:sSub>
                            <m:sSubPr>
                              <m:ctrlPr>
                                <a:rPr lang="x-IV_mathan" altLang="zh-TW" sz="2000" i="1">
                                  <a:latin typeface="Cambria Math" panose="02040503050406030204" pitchFamily="18" charset="0"/>
                                </a:rPr>
                              </m:ctrlPr>
                            </m:sSubPr>
                            <m:e>
                              <m:r>
                                <a:rPr lang="x-IV_mathan" altLang="zh-TW" sz="2000">
                                  <a:latin typeface="Cambria Math" panose="02040503050406030204" pitchFamily="18" charset="0"/>
                                </a:rPr>
                                <m:t>𝑡</m:t>
                              </m:r>
                            </m:e>
                            <m:sub>
                              <m:r>
                                <a:rPr lang="x-IV_mathan" altLang="zh-TW" sz="2000">
                                  <a:latin typeface="Cambria Math" panose="02040503050406030204" pitchFamily="18" charset="0"/>
                                </a:rPr>
                                <m:t>𝑗</m:t>
                              </m:r>
                            </m:sub>
                          </m:sSub>
                        </m:e>
                      </m:func>
                    </m:oMath>
                  </m:oMathPara>
                </a14:m>
                <a:endParaRPr lang="zh-TW" altLang="en-US" sz="2000" dirty="0"/>
              </a:p>
            </p:txBody>
          </p:sp>
        </mc:Choice>
        <mc:Fallback xmlns="">
          <p:sp>
            <p:nvSpPr>
              <p:cNvPr id="6" name="文字版面配置區 2">
                <a:extLst>
                  <a:ext uri="{FF2B5EF4-FFF2-40B4-BE49-F238E27FC236}">
                    <a16:creationId xmlns:a16="http://schemas.microsoft.com/office/drawing/2014/main" id="{8D31312C-789C-AA12-7ADF-28D168EA57A7}"/>
                  </a:ext>
                </a:extLst>
              </p:cNvPr>
              <p:cNvSpPr txBox="1">
                <a:spLocks noRot="1" noChangeAspect="1" noMove="1" noResize="1" noEditPoints="1" noAdjustHandles="1" noChangeArrowheads="1" noChangeShapeType="1" noTextEdit="1"/>
              </p:cNvSpPr>
              <p:nvPr/>
            </p:nvSpPr>
            <p:spPr>
              <a:xfrm>
                <a:off x="6756009" y="443352"/>
                <a:ext cx="5230796" cy="619690"/>
              </a:xfrm>
              <a:prstGeom prst="rect">
                <a:avLst/>
              </a:prstGeom>
              <a:blipFill>
                <a:blip r:embed="rId4"/>
                <a:stretch>
                  <a:fillRect/>
                </a:stretch>
              </a:blipFill>
              <a:ln>
                <a:noFill/>
              </a:ln>
            </p:spPr>
            <p:txBody>
              <a:bodyPr/>
              <a:lstStyle/>
              <a:p>
                <a:r>
                  <a:rPr lang="zh-TW" altLang="en-US">
                    <a:noFill/>
                  </a:rPr>
                  <a:t> </a:t>
                </a:r>
              </a:p>
            </p:txBody>
          </p:sp>
        </mc:Fallback>
      </mc:AlternateContent>
    </p:spTree>
    <p:extLst>
      <p:ext uri="{BB962C8B-B14F-4D97-AF65-F5344CB8AC3E}">
        <p14:creationId xmlns:p14="http://schemas.microsoft.com/office/powerpoint/2010/main" val="20971859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EADFBD8-C1C6-2221-D014-2B255932E414}"/>
              </a:ext>
            </a:extLst>
          </p:cNvPr>
          <p:cNvSpPr>
            <a:spLocks noGrp="1"/>
          </p:cNvSpPr>
          <p:nvPr>
            <p:ph type="title"/>
          </p:nvPr>
        </p:nvSpPr>
        <p:spPr>
          <a:xfrm>
            <a:off x="1097280" y="286604"/>
            <a:ext cx="11317458" cy="1450757"/>
          </a:xfrm>
        </p:spPr>
        <p:txBody>
          <a:bodyPr>
            <a:normAutofit/>
          </a:bodyPr>
          <a:lstStyle/>
          <a:p>
            <a:r>
              <a:rPr kumimoji="1" lang="en" altLang="zh-TW" sz="4000" dirty="0"/>
              <a:t>Step 1: Estimate the radiometric response function</a:t>
            </a:r>
            <a:endParaRPr kumimoji="1" lang="zh-TW" altLang="en-US" sz="4000" dirty="0"/>
          </a:p>
        </p:txBody>
      </p:sp>
      <mc:AlternateContent xmlns:mc="http://schemas.openxmlformats.org/markup-compatibility/2006" xmlns:a14="http://schemas.microsoft.com/office/drawing/2010/main">
        <mc:Choice Requires="a14">
          <p:sp>
            <p:nvSpPr>
              <p:cNvPr id="3" name="內容版面配置區 2">
                <a:extLst>
                  <a:ext uri="{FF2B5EF4-FFF2-40B4-BE49-F238E27FC236}">
                    <a16:creationId xmlns:a16="http://schemas.microsoft.com/office/drawing/2014/main" id="{E571BAD2-20B7-C293-213D-FECD8C8F5E6B}"/>
                  </a:ext>
                </a:extLst>
              </p:cNvPr>
              <p:cNvSpPr>
                <a:spLocks noGrp="1"/>
              </p:cNvSpPr>
              <p:nvPr>
                <p:ph idx="1"/>
              </p:nvPr>
            </p:nvSpPr>
            <p:spPr/>
            <p:txBody>
              <a:bodyPr>
                <a:normAutofit/>
              </a:bodyPr>
              <a:lstStyle/>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rPr>
                  <a:t>Debevec and Malik (1997)…</a:t>
                </a: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rPr>
                  <a:t>Decays to zero at both ends of pixel range</a:t>
                </a: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endPar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endParaRPr>
              </a:p>
              <a:p>
                <a:pPr marL="101598" marR="0" lvl="0" indent="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None/>
                  <a:tabLst/>
                  <a:defRPr/>
                </a:pPr>
                <a14:m>
                  <m:oMathPara xmlns:m="http://schemas.openxmlformats.org/officeDocument/2006/math">
                    <m:oMathParaPr>
                      <m:jc m:val="centerGroup"/>
                    </m:oMathParaPr>
                    <m:oMath xmlns:m="http://schemas.openxmlformats.org/officeDocument/2006/math">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𝑤</m:t>
                      </m:r>
                      <m:d>
                        <m:dPr>
                          <m:ctrlPr>
                            <a:rPr kumimoji="0" lang="x-IV_mathan" altLang="zh-TW" sz="20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ctrlPr>
                        </m:dPr>
                        <m:e>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𝑧</m:t>
                          </m:r>
                        </m:e>
                      </m:d>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m:t>
                      </m:r>
                      <m:d>
                        <m:dPr>
                          <m:begChr m:val="{"/>
                          <m:endChr m:val=""/>
                          <m:ctrlPr>
                            <a:rPr kumimoji="0" lang="x-IV_mathan" altLang="zh-TW" sz="20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ctrlPr>
                        </m:dPr>
                        <m:e>
                          <m:eqArr>
                            <m:eqArrPr>
                              <m:ctrlPr>
                                <a:rPr kumimoji="0" lang="x-IV_mathan" altLang="zh-TW" sz="20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ctrlPr>
                            </m:eqArrPr>
                            <m:e>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𝑧</m:t>
                              </m:r>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m:t>
                              </m:r>
                              <m:sSub>
                                <m:sSubPr>
                                  <m:ctrlPr>
                                    <a:rPr kumimoji="0" lang="x-IV_mathan" altLang="zh-TW" sz="20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ctrlPr>
                                </m:sSubPr>
                                <m:e>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𝑧</m:t>
                                  </m:r>
                                </m:e>
                                <m:sub>
                                  <m:r>
                                    <a:rPr kumimoji="0" lang="x-IV_mathan" altLang="zh-TW" sz="20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𝑚𝑖𝑛</m:t>
                                  </m:r>
                                </m:sub>
                              </m:sSub>
                              <m:r>
                                <a:rPr kumimoji="0" lang="x-IV_mathan" altLang="zh-TW" sz="20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  </m:t>
                              </m:r>
                              <m:r>
                                <a:rPr kumimoji="0" lang="en-US" altLang="zh-TW" sz="2000" b="0" i="1" u="none" strike="noStrike" kern="1200" cap="none" spc="0" normalizeH="0" baseline="0" noProof="0" smtClean="0">
                                  <a:ln>
                                    <a:noFill/>
                                  </a:ln>
                                  <a:solidFill>
                                    <a:prstClr val="black">
                                      <a:lumMod val="75000"/>
                                      <a:lumOff val="25000"/>
                                    </a:prstClr>
                                  </a:solidFill>
                                  <a:effectLst/>
                                  <a:uLnTx/>
                                  <a:uFillTx/>
                                  <a:latin typeface="Cambria Math" panose="02040503050406030204" pitchFamily="18" charset="0"/>
                                  <a:cs typeface="+mn-cs"/>
                                </a:rPr>
                                <m:t>                   </m:t>
                              </m:r>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𝑧</m:t>
                              </m:r>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m:t>
                              </m:r>
                              <m:sSub>
                                <m:sSubPr>
                                  <m:ctrlPr>
                                    <a:rPr kumimoji="0" lang="x-IV_mathan" altLang="zh-TW" sz="20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ctrlPr>
                                </m:sSubPr>
                                <m:e>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m:t>
                                  </m:r>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𝑧</m:t>
                                  </m:r>
                                </m:e>
                                <m:sub>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𝑚𝑖𝑛</m:t>
                                  </m:r>
                                </m:sub>
                              </m:sSub>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m:t>
                              </m:r>
                              <m:sSub>
                                <m:sSubPr>
                                  <m:ctrlPr>
                                    <a:rPr kumimoji="0" lang="x-IV_mathan" altLang="zh-TW" sz="20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ctrlPr>
                                </m:sSubPr>
                                <m:e>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𝑧</m:t>
                                  </m:r>
                                </m:e>
                                <m:sub>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𝑚𝑎𝑥</m:t>
                                  </m:r>
                                </m:sub>
                              </m:sSub>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)/2</m:t>
                              </m:r>
                            </m:e>
                            <m:e>
                              <m:sSub>
                                <m:sSubPr>
                                  <m:ctrlPr>
                                    <a:rPr kumimoji="0" lang="x-IV_mathan" altLang="zh-TW" sz="20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ctrlPr>
                                </m:sSubPr>
                                <m:e>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𝑧</m:t>
                                  </m:r>
                                </m:e>
                                <m:sub>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𝑚𝑎𝑥</m:t>
                                  </m:r>
                                </m:sub>
                              </m:sSub>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m:t>
                              </m:r>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𝑧</m:t>
                              </m:r>
                              <m:r>
                                <a:rPr kumimoji="0" lang="x-IV_mathan" altLang="zh-TW" sz="20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   </m:t>
                              </m:r>
                              <m:r>
                                <a:rPr kumimoji="0" lang="en-US" altLang="zh-TW" sz="2000" b="0" i="1" u="none" strike="noStrike" kern="1200" cap="none" spc="0" normalizeH="0" baseline="0" noProof="0" smtClean="0">
                                  <a:ln>
                                    <a:noFill/>
                                  </a:ln>
                                  <a:solidFill>
                                    <a:prstClr val="black">
                                      <a:lumMod val="75000"/>
                                      <a:lumOff val="25000"/>
                                    </a:prstClr>
                                  </a:solidFill>
                                  <a:effectLst/>
                                  <a:uLnTx/>
                                  <a:uFillTx/>
                                  <a:latin typeface="Cambria Math" panose="02040503050406030204" pitchFamily="18" charset="0"/>
                                  <a:cs typeface="+mn-cs"/>
                                </a:rPr>
                                <m:t>                  </m:t>
                              </m:r>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𝑧</m:t>
                              </m:r>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&gt;(</m:t>
                              </m:r>
                              <m:sSub>
                                <m:sSubPr>
                                  <m:ctrlPr>
                                    <a:rPr kumimoji="0" lang="x-IV_mathan" altLang="zh-TW" sz="20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ctrlPr>
                                </m:sSubPr>
                                <m:e>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𝑧</m:t>
                                  </m:r>
                                </m:e>
                                <m:sub>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𝑚𝑖𝑛</m:t>
                                  </m:r>
                                </m:sub>
                              </m:sSub>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m:t>
                              </m:r>
                              <m:sSub>
                                <m:sSubPr>
                                  <m:ctrlPr>
                                    <a:rPr kumimoji="0" lang="x-IV_mathan" altLang="zh-TW" sz="20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ctrlPr>
                                </m:sSubPr>
                                <m:e>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𝑧</m:t>
                                  </m:r>
                                </m:e>
                                <m:sub>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𝑚𝑎𝑥</m:t>
                                  </m:r>
                                </m:sub>
                              </m:sSub>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)/2</m:t>
                              </m:r>
                            </m:e>
                          </m:eqArr>
                        </m:e>
                      </m:d>
                    </m:oMath>
                  </m:oMathPara>
                </a14:m>
                <a:endPar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endParaRPr>
              </a:p>
              <a:p>
                <a:pPr marL="101598" marR="0" lvl="0" indent="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None/>
                  <a:tabLst/>
                  <a:defRPr/>
                </a:pPr>
                <a:endPar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endParaRP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endParaRPr kumimoji="0" lang="zh-TW" altLang="en-US"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endParaRPr>
              </a:p>
            </p:txBody>
          </p:sp>
        </mc:Choice>
        <mc:Fallback xmlns="">
          <p:sp>
            <p:nvSpPr>
              <p:cNvPr id="3" name="內容版面配置區 2">
                <a:extLst>
                  <a:ext uri="{FF2B5EF4-FFF2-40B4-BE49-F238E27FC236}">
                    <a16:creationId xmlns:a16="http://schemas.microsoft.com/office/drawing/2014/main" id="{E571BAD2-20B7-C293-213D-FECD8C8F5E6B}"/>
                  </a:ext>
                </a:extLst>
              </p:cNvPr>
              <p:cNvSpPr>
                <a:spLocks noGrp="1" noRot="1" noChangeAspect="1" noMove="1" noResize="1" noEditPoints="1" noAdjustHandles="1" noChangeArrowheads="1" noChangeShapeType="1" noTextEdit="1"/>
              </p:cNvSpPr>
              <p:nvPr>
                <p:ph idx="1"/>
              </p:nvPr>
            </p:nvSpPr>
            <p:spPr>
              <a:blipFill>
                <a:blip r:embed="rId3"/>
                <a:stretch>
                  <a:fillRect l="-631" t="-9434" b="-3459"/>
                </a:stretch>
              </a:blipFill>
            </p:spPr>
            <p:txBody>
              <a:bodyPr/>
              <a:lstStyle/>
              <a:p>
                <a:r>
                  <a:rPr lang="zh-TW" altLang="en-US">
                    <a:noFill/>
                  </a:rPr>
                  <a:t> </a:t>
                </a:r>
              </a:p>
            </p:txBody>
          </p:sp>
        </mc:Fallback>
      </mc:AlternateContent>
      <p:sp>
        <p:nvSpPr>
          <p:cNvPr id="4" name="頁尾版面配置區 3">
            <a:extLst>
              <a:ext uri="{FF2B5EF4-FFF2-40B4-BE49-F238E27FC236}">
                <a16:creationId xmlns:a16="http://schemas.microsoft.com/office/drawing/2014/main" id="{93C0E26C-378F-2BCA-8E79-A5C22D932D90}"/>
              </a:ext>
            </a:extLst>
          </p:cNvPr>
          <p:cNvSpPr>
            <a:spLocks noGrp="1"/>
          </p:cNvSpPr>
          <p:nvPr>
            <p:ph type="ftr" sz="quarter" idx="11"/>
          </p:nvPr>
        </p:nvSpPr>
        <p:spPr/>
        <p:txBody>
          <a:bodyPr/>
          <a:lstStyle/>
          <a:p>
            <a:pPr>
              <a:defRPr/>
            </a:pPr>
            <a:r>
              <a:rPr lang="pl-PL" altLang="zh-TW" sz="1200" dirty="0"/>
              <a:t>DC &amp; CV Lab. CSIE NTU</a:t>
            </a:r>
            <a:endParaRPr lang="en-US" altLang="zh-TW" sz="1200" dirty="0"/>
          </a:p>
        </p:txBody>
      </p:sp>
      <p:sp>
        <p:nvSpPr>
          <p:cNvPr id="5" name="投影片編號版面配置區 4">
            <a:extLst>
              <a:ext uri="{FF2B5EF4-FFF2-40B4-BE49-F238E27FC236}">
                <a16:creationId xmlns:a16="http://schemas.microsoft.com/office/drawing/2014/main" id="{DB9DF467-F1FF-3A6D-AAB4-CAFBC7A43676}"/>
              </a:ext>
            </a:extLst>
          </p:cNvPr>
          <p:cNvSpPr>
            <a:spLocks noGrp="1"/>
          </p:cNvSpPr>
          <p:nvPr>
            <p:ph type="sldNum" sz="quarter" idx="12"/>
          </p:nvPr>
        </p:nvSpPr>
        <p:spPr/>
        <p:txBody>
          <a:bodyPr/>
          <a:lstStyle/>
          <a:p>
            <a:fld id="{028E3F4F-51B2-42EE-AFA2-40C4572185CC}" type="slidenum">
              <a:rPr lang="en-US" sz="1200" smtClean="0"/>
              <a:t>25</a:t>
            </a:fld>
            <a:endParaRPr lang="en-US" sz="1200" dirty="0"/>
          </a:p>
        </p:txBody>
      </p:sp>
      <mc:AlternateContent xmlns:mc="http://schemas.openxmlformats.org/markup-compatibility/2006" xmlns:a14="http://schemas.microsoft.com/office/drawing/2010/main">
        <mc:Choice Requires="a14">
          <p:sp>
            <p:nvSpPr>
              <p:cNvPr id="7" name="文字版面配置區 2">
                <a:extLst>
                  <a:ext uri="{FF2B5EF4-FFF2-40B4-BE49-F238E27FC236}">
                    <a16:creationId xmlns:a16="http://schemas.microsoft.com/office/drawing/2014/main" id="{EC708B33-D02A-CFB0-793A-1DF2B27E6E37}"/>
                  </a:ext>
                </a:extLst>
              </p:cNvPr>
              <p:cNvSpPr txBox="1">
                <a:spLocks/>
              </p:cNvSpPr>
              <p:nvPr/>
            </p:nvSpPr>
            <p:spPr>
              <a:xfrm>
                <a:off x="7206802" y="458372"/>
                <a:ext cx="4985198" cy="7433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609585" marR="0" lvl="0" indent="-507987" algn="l" rtl="0" eaLnBrk="1" hangingPunct="1">
                  <a:lnSpc>
                    <a:spcPct val="100000"/>
                  </a:lnSpc>
                  <a:spcBef>
                    <a:spcPts val="800"/>
                  </a:spcBef>
                  <a:spcAft>
                    <a:spcPts val="0"/>
                  </a:spcAft>
                  <a:buClr>
                    <a:srgbClr val="FFCD00"/>
                  </a:buClr>
                  <a:buSzPts val="2400"/>
                  <a:buFont typeface="Quattrocento Sans"/>
                  <a:buChar char="◉"/>
                  <a:defRPr sz="3200" b="0" i="0" u="none" strike="noStrike" cap="none">
                    <a:solidFill>
                      <a:schemeClr val="dk1"/>
                    </a:solidFill>
                    <a:latin typeface="Quattrocento Sans"/>
                    <a:ea typeface="Quattrocento Sans"/>
                    <a:cs typeface="Quattrocento Sans"/>
                    <a:sym typeface="Quattrocento Sans"/>
                  </a:defRPr>
                </a:lvl1pPr>
                <a:lvl2pPr marL="1219170" marR="0" lvl="1" indent="-474121" algn="l" rtl="0" eaLnBrk="1" hangingPunct="1">
                  <a:lnSpc>
                    <a:spcPct val="100000"/>
                  </a:lnSpc>
                  <a:spcBef>
                    <a:spcPts val="0"/>
                  </a:spcBef>
                  <a:spcAft>
                    <a:spcPts val="0"/>
                  </a:spcAft>
                  <a:buClr>
                    <a:srgbClr val="FFCD00"/>
                  </a:buClr>
                  <a:buSzPts val="2000"/>
                  <a:buFont typeface="Quattrocento Sans"/>
                  <a:buChar char="○"/>
                  <a:defRPr sz="2667" b="0" i="0" u="none" strike="noStrike" cap="none">
                    <a:solidFill>
                      <a:schemeClr val="dk1"/>
                    </a:solidFill>
                    <a:latin typeface="Quattrocento Sans"/>
                    <a:ea typeface="Quattrocento Sans"/>
                    <a:cs typeface="Quattrocento Sans"/>
                    <a:sym typeface="Quattrocento Sans"/>
                  </a:defRPr>
                </a:lvl2pPr>
                <a:lvl3pPr marL="1828754" marR="0" lvl="2" indent="-474121" algn="l" rtl="0" eaLnBrk="1" hangingPunct="1">
                  <a:lnSpc>
                    <a:spcPct val="100000"/>
                  </a:lnSpc>
                  <a:spcBef>
                    <a:spcPts val="0"/>
                  </a:spcBef>
                  <a:spcAft>
                    <a:spcPts val="0"/>
                  </a:spcAft>
                  <a:buClr>
                    <a:srgbClr val="FFCD00"/>
                  </a:buClr>
                  <a:buSzPts val="2000"/>
                  <a:buFont typeface="Quattrocento Sans"/>
                  <a:buChar char="■"/>
                  <a:defRPr sz="2667" b="0" i="0" u="none" strike="noStrike" cap="none">
                    <a:solidFill>
                      <a:schemeClr val="dk1"/>
                    </a:solidFill>
                    <a:latin typeface="Quattrocento Sans"/>
                    <a:ea typeface="Quattrocento Sans"/>
                    <a:cs typeface="Quattrocento Sans"/>
                    <a:sym typeface="Quattrocento Sans"/>
                  </a:defRPr>
                </a:lvl3pPr>
                <a:lvl4pPr marL="2438339" marR="0" lvl="3" indent="-457189" algn="l" rtl="0" eaLnBrk="1" hangingPunct="1">
                  <a:lnSpc>
                    <a:spcPct val="100000"/>
                  </a:lnSpc>
                  <a:spcBef>
                    <a:spcPts val="0"/>
                  </a:spcBef>
                  <a:spcAft>
                    <a:spcPts val="0"/>
                  </a:spcAft>
                  <a:buClr>
                    <a:srgbClr val="FFCD00"/>
                  </a:buClr>
                  <a:buSzPts val="1800"/>
                  <a:buFont typeface="Quattrocento Sans"/>
                  <a:buChar char="●"/>
                  <a:defRPr sz="2400" b="0" i="0" u="none" strike="noStrike" cap="none">
                    <a:solidFill>
                      <a:schemeClr val="dk1"/>
                    </a:solidFill>
                    <a:latin typeface="Quattrocento Sans"/>
                    <a:ea typeface="Quattrocento Sans"/>
                    <a:cs typeface="Quattrocento Sans"/>
                    <a:sym typeface="Quattrocento Sans"/>
                  </a:defRPr>
                </a:lvl4pPr>
                <a:lvl5pPr marL="3047924" marR="0" lvl="4" indent="-457189" algn="l" rtl="0" eaLnBrk="1" hangingPunct="1">
                  <a:lnSpc>
                    <a:spcPct val="100000"/>
                  </a:lnSpc>
                  <a:spcBef>
                    <a:spcPts val="0"/>
                  </a:spcBef>
                  <a:spcAft>
                    <a:spcPts val="0"/>
                  </a:spcAft>
                  <a:buClr>
                    <a:srgbClr val="FFCD00"/>
                  </a:buClr>
                  <a:buSzPts val="1800"/>
                  <a:buFont typeface="Quattrocento Sans"/>
                  <a:buChar char="○"/>
                  <a:defRPr sz="2400" b="0" i="0" u="none" strike="noStrike" cap="none">
                    <a:solidFill>
                      <a:schemeClr val="dk1"/>
                    </a:solidFill>
                    <a:latin typeface="Quattrocento Sans"/>
                    <a:ea typeface="Quattrocento Sans"/>
                    <a:cs typeface="Quattrocento Sans"/>
                    <a:sym typeface="Quattrocento Sans"/>
                  </a:defRPr>
                </a:lvl5pPr>
                <a:lvl6pPr marL="3657509" marR="0" lvl="5" indent="-457189" algn="l" rtl="0" eaLnBrk="1" hangingPunct="1">
                  <a:lnSpc>
                    <a:spcPct val="100000"/>
                  </a:lnSpc>
                  <a:spcBef>
                    <a:spcPts val="0"/>
                  </a:spcBef>
                  <a:spcAft>
                    <a:spcPts val="0"/>
                  </a:spcAft>
                  <a:buClr>
                    <a:srgbClr val="FFCD00"/>
                  </a:buClr>
                  <a:buSzPts val="1800"/>
                  <a:buFont typeface="Quattrocento Sans"/>
                  <a:buChar char="■"/>
                  <a:defRPr sz="2400" b="0" i="0" u="none" strike="noStrike" cap="none">
                    <a:solidFill>
                      <a:schemeClr val="dk1"/>
                    </a:solidFill>
                    <a:latin typeface="Quattrocento Sans"/>
                    <a:ea typeface="Quattrocento Sans"/>
                    <a:cs typeface="Quattrocento Sans"/>
                    <a:sym typeface="Quattrocento Sans"/>
                  </a:defRPr>
                </a:lvl6pPr>
                <a:lvl7pPr marL="4267093" marR="0" lvl="6" indent="-457189" algn="l" rtl="0" eaLnBrk="1" hangingPunct="1">
                  <a:lnSpc>
                    <a:spcPct val="100000"/>
                  </a:lnSpc>
                  <a:spcBef>
                    <a:spcPts val="0"/>
                  </a:spcBef>
                  <a:spcAft>
                    <a:spcPts val="0"/>
                  </a:spcAft>
                  <a:buClr>
                    <a:srgbClr val="FFCD00"/>
                  </a:buClr>
                  <a:buSzPts val="1800"/>
                  <a:buFont typeface="Quattrocento Sans"/>
                  <a:buChar char="●"/>
                  <a:defRPr sz="2400" b="0" i="0" u="none" strike="noStrike" cap="none">
                    <a:solidFill>
                      <a:schemeClr val="dk1"/>
                    </a:solidFill>
                    <a:latin typeface="Quattrocento Sans"/>
                    <a:ea typeface="Quattrocento Sans"/>
                    <a:cs typeface="Quattrocento Sans"/>
                    <a:sym typeface="Quattrocento Sans"/>
                  </a:defRPr>
                </a:lvl7pPr>
                <a:lvl8pPr marL="4876678" marR="0" lvl="7" indent="-457189" algn="l" rtl="0" eaLnBrk="1" hangingPunct="1">
                  <a:lnSpc>
                    <a:spcPct val="100000"/>
                  </a:lnSpc>
                  <a:spcBef>
                    <a:spcPts val="0"/>
                  </a:spcBef>
                  <a:spcAft>
                    <a:spcPts val="0"/>
                  </a:spcAft>
                  <a:buClr>
                    <a:srgbClr val="FFCD00"/>
                  </a:buClr>
                  <a:buSzPts val="1800"/>
                  <a:buFont typeface="Quattrocento Sans"/>
                  <a:buChar char="○"/>
                  <a:defRPr sz="2400" b="0" i="0" u="none" strike="noStrike" cap="none">
                    <a:solidFill>
                      <a:schemeClr val="dk1"/>
                    </a:solidFill>
                    <a:latin typeface="Quattrocento Sans"/>
                    <a:ea typeface="Quattrocento Sans"/>
                    <a:cs typeface="Quattrocento Sans"/>
                    <a:sym typeface="Quattrocento Sans"/>
                  </a:defRPr>
                </a:lvl8pPr>
                <a:lvl9pPr marL="5486263" marR="0" lvl="8" indent="-457189" algn="l" rtl="0" eaLnBrk="1" hangingPunct="1">
                  <a:lnSpc>
                    <a:spcPct val="100000"/>
                  </a:lnSpc>
                  <a:spcBef>
                    <a:spcPts val="0"/>
                  </a:spcBef>
                  <a:spcAft>
                    <a:spcPts val="0"/>
                  </a:spcAft>
                  <a:buClr>
                    <a:srgbClr val="FFCD00"/>
                  </a:buClr>
                  <a:buSzPts val="1800"/>
                  <a:buFont typeface="Quattrocento Sans"/>
                  <a:buChar char="■"/>
                  <a:defRPr sz="2400" b="0" i="0" u="none" strike="noStrike" cap="none">
                    <a:solidFill>
                      <a:schemeClr val="dk1"/>
                    </a:solidFill>
                    <a:latin typeface="Quattrocento Sans"/>
                    <a:ea typeface="Quattrocento Sans"/>
                    <a:cs typeface="Quattrocento Sans"/>
                    <a:sym typeface="Quattrocento Sans"/>
                  </a:defRPr>
                </a:lvl9pPr>
              </a:lstStyle>
              <a:p>
                <a:pPr marL="101598" indent="0">
                  <a:buFont typeface="Quattrocento Sans"/>
                  <a:buNone/>
                </a:pPr>
                <a14:m>
                  <m:oMathPara xmlns:m="http://schemas.openxmlformats.org/officeDocument/2006/math">
                    <m:oMathParaPr>
                      <m:jc m:val="center"/>
                    </m:oMathParaPr>
                    <m:oMath xmlns:m="http://schemas.openxmlformats.org/officeDocument/2006/math">
                      <m:r>
                        <a:rPr lang="x-IV_mathan" altLang="zh-TW" sz="2000" smtClean="0">
                          <a:solidFill>
                            <a:srgbClr val="0070C0"/>
                          </a:solidFill>
                          <a:latin typeface="Cambria Math" panose="02040503050406030204" pitchFamily="18" charset="0"/>
                        </a:rPr>
                        <m:t>𝑔</m:t>
                      </m:r>
                      <m:d>
                        <m:dPr>
                          <m:ctrlPr>
                            <a:rPr lang="x-IV_mathan" altLang="zh-TW" sz="2000" i="1">
                              <a:latin typeface="Cambria Math" panose="02040503050406030204" pitchFamily="18" charset="0"/>
                            </a:rPr>
                          </m:ctrlPr>
                        </m:dPr>
                        <m:e>
                          <m:sSub>
                            <m:sSubPr>
                              <m:ctrlPr>
                                <a:rPr lang="x-IV_mathan" altLang="zh-TW" sz="2000" i="1">
                                  <a:latin typeface="Cambria Math" panose="02040503050406030204" pitchFamily="18" charset="0"/>
                                </a:rPr>
                              </m:ctrlPr>
                            </m:sSubPr>
                            <m:e>
                              <m:r>
                                <a:rPr lang="x-IV_mathan" altLang="zh-TW" sz="2000">
                                  <a:latin typeface="Cambria Math" panose="02040503050406030204" pitchFamily="18" charset="0"/>
                                </a:rPr>
                                <m:t>𝑧</m:t>
                              </m:r>
                            </m:e>
                            <m:sub>
                              <m:r>
                                <a:rPr lang="x-IV_mathan" altLang="zh-TW" sz="2000">
                                  <a:latin typeface="Cambria Math" panose="02040503050406030204" pitchFamily="18" charset="0"/>
                                </a:rPr>
                                <m:t>𝑖𝑗</m:t>
                              </m:r>
                            </m:sub>
                          </m:sSub>
                        </m:e>
                      </m:d>
                      <m:r>
                        <a:rPr lang="x-IV_mathan" altLang="zh-TW" sz="2000">
                          <a:latin typeface="Cambria Math" panose="02040503050406030204" pitchFamily="18" charset="0"/>
                        </a:rPr>
                        <m:t>=</m:t>
                      </m:r>
                      <m:func>
                        <m:funcPr>
                          <m:ctrlPr>
                            <a:rPr lang="x-IV_mathan" altLang="zh-TW" sz="2000" i="1">
                              <a:latin typeface="Cambria Math" panose="02040503050406030204" pitchFamily="18" charset="0"/>
                            </a:rPr>
                          </m:ctrlPr>
                        </m:funcPr>
                        <m:fName>
                          <m:r>
                            <m:rPr>
                              <m:sty m:val="p"/>
                            </m:rPr>
                            <a:rPr lang="x-IV_mathan" altLang="zh-TW" sz="2000">
                              <a:solidFill>
                                <a:srgbClr val="0070C0"/>
                              </a:solidFill>
                              <a:latin typeface="Cambria Math" panose="02040503050406030204" pitchFamily="18" charset="0"/>
                            </a:rPr>
                            <m:t>log</m:t>
                          </m:r>
                        </m:fName>
                        <m:e>
                          <m:sSup>
                            <m:sSupPr>
                              <m:ctrlPr>
                                <a:rPr lang="x-IV_mathan" altLang="zh-TW" sz="2000" i="1">
                                  <a:solidFill>
                                    <a:srgbClr val="0070C0"/>
                                  </a:solidFill>
                                  <a:latin typeface="Cambria Math" panose="02040503050406030204" pitchFamily="18" charset="0"/>
                                </a:rPr>
                              </m:ctrlPr>
                            </m:sSupPr>
                            <m:e>
                              <m:r>
                                <a:rPr lang="x-IV_mathan" altLang="zh-TW" sz="2000">
                                  <a:solidFill>
                                    <a:srgbClr val="0070C0"/>
                                  </a:solidFill>
                                  <a:latin typeface="Cambria Math" panose="02040503050406030204" pitchFamily="18" charset="0"/>
                                </a:rPr>
                                <m:t>𝑓</m:t>
                              </m:r>
                            </m:e>
                            <m:sup>
                              <m:r>
                                <a:rPr lang="x-IV_mathan" altLang="zh-TW" sz="2000">
                                  <a:solidFill>
                                    <a:srgbClr val="0070C0"/>
                                  </a:solidFill>
                                  <a:latin typeface="Cambria Math" panose="02040503050406030204" pitchFamily="18" charset="0"/>
                                </a:rPr>
                                <m:t>−1</m:t>
                              </m:r>
                            </m:sup>
                          </m:sSup>
                          <m:d>
                            <m:dPr>
                              <m:ctrlPr>
                                <a:rPr lang="x-IV_mathan" altLang="zh-TW" sz="2000" i="1">
                                  <a:latin typeface="Cambria Math" panose="02040503050406030204" pitchFamily="18" charset="0"/>
                                </a:rPr>
                              </m:ctrlPr>
                            </m:dPr>
                            <m:e>
                              <m:sSub>
                                <m:sSubPr>
                                  <m:ctrlPr>
                                    <a:rPr lang="x-IV_mathan" altLang="zh-TW" sz="2000" i="1">
                                      <a:latin typeface="Cambria Math" panose="02040503050406030204" pitchFamily="18" charset="0"/>
                                    </a:rPr>
                                  </m:ctrlPr>
                                </m:sSubPr>
                                <m:e>
                                  <m:r>
                                    <a:rPr lang="x-IV_mathan" altLang="zh-TW" sz="2000">
                                      <a:latin typeface="Cambria Math" panose="02040503050406030204" pitchFamily="18" charset="0"/>
                                    </a:rPr>
                                    <m:t>𝑧</m:t>
                                  </m:r>
                                </m:e>
                                <m:sub>
                                  <m:r>
                                    <a:rPr lang="x-IV_mathan" altLang="zh-TW" sz="2000">
                                      <a:latin typeface="Cambria Math" panose="02040503050406030204" pitchFamily="18" charset="0"/>
                                    </a:rPr>
                                    <m:t>𝑖𝑗</m:t>
                                  </m:r>
                                </m:sub>
                              </m:sSub>
                            </m:e>
                          </m:d>
                        </m:e>
                      </m:func>
                      <m:r>
                        <a:rPr lang="x-IV_mathan" altLang="zh-TW" sz="2000">
                          <a:latin typeface="Cambria Math" panose="02040503050406030204" pitchFamily="18" charset="0"/>
                        </a:rPr>
                        <m:t>=</m:t>
                      </m:r>
                      <m:func>
                        <m:funcPr>
                          <m:ctrlPr>
                            <a:rPr lang="x-IV_mathan" altLang="zh-TW" sz="2000" i="1">
                              <a:latin typeface="Cambria Math" panose="02040503050406030204" pitchFamily="18" charset="0"/>
                            </a:rPr>
                          </m:ctrlPr>
                        </m:funcPr>
                        <m:fName>
                          <m:r>
                            <m:rPr>
                              <m:sty m:val="p"/>
                            </m:rPr>
                            <a:rPr lang="x-IV_mathan" altLang="zh-TW" sz="2000">
                              <a:latin typeface="Cambria Math" panose="02040503050406030204" pitchFamily="18" charset="0"/>
                            </a:rPr>
                            <m:t>log</m:t>
                          </m:r>
                        </m:fName>
                        <m:e>
                          <m:sSub>
                            <m:sSubPr>
                              <m:ctrlPr>
                                <a:rPr lang="x-IV_mathan" altLang="zh-TW" sz="2000" i="1">
                                  <a:latin typeface="Cambria Math" panose="02040503050406030204" pitchFamily="18" charset="0"/>
                                </a:rPr>
                              </m:ctrlPr>
                            </m:sSubPr>
                            <m:e>
                              <m:r>
                                <a:rPr lang="x-IV_mathan" altLang="zh-TW" sz="2000">
                                  <a:latin typeface="Cambria Math" panose="02040503050406030204" pitchFamily="18" charset="0"/>
                                </a:rPr>
                                <m:t>𝐸</m:t>
                              </m:r>
                            </m:e>
                            <m:sub>
                              <m:r>
                                <a:rPr lang="x-IV_mathan" altLang="zh-TW" sz="2000">
                                  <a:latin typeface="Cambria Math" panose="02040503050406030204" pitchFamily="18" charset="0"/>
                                </a:rPr>
                                <m:t>𝑖</m:t>
                              </m:r>
                            </m:sub>
                          </m:sSub>
                        </m:e>
                      </m:func>
                      <m:r>
                        <a:rPr lang="x-IV_mathan" altLang="zh-TW" sz="2000">
                          <a:latin typeface="Cambria Math" panose="02040503050406030204" pitchFamily="18" charset="0"/>
                        </a:rPr>
                        <m:t>+</m:t>
                      </m:r>
                      <m:func>
                        <m:funcPr>
                          <m:ctrlPr>
                            <a:rPr lang="x-IV_mathan" altLang="zh-TW" sz="2000" i="1">
                              <a:latin typeface="Cambria Math" panose="02040503050406030204" pitchFamily="18" charset="0"/>
                            </a:rPr>
                          </m:ctrlPr>
                        </m:funcPr>
                        <m:fName>
                          <m:r>
                            <m:rPr>
                              <m:sty m:val="p"/>
                            </m:rPr>
                            <a:rPr lang="x-IV_mathan" altLang="zh-TW" sz="2000">
                              <a:latin typeface="Cambria Math" panose="02040503050406030204" pitchFamily="18" charset="0"/>
                            </a:rPr>
                            <m:t>log</m:t>
                          </m:r>
                        </m:fName>
                        <m:e>
                          <m:sSub>
                            <m:sSubPr>
                              <m:ctrlPr>
                                <a:rPr lang="x-IV_mathan" altLang="zh-TW" sz="2000" i="1">
                                  <a:latin typeface="Cambria Math" panose="02040503050406030204" pitchFamily="18" charset="0"/>
                                </a:rPr>
                              </m:ctrlPr>
                            </m:sSubPr>
                            <m:e>
                              <m:r>
                                <a:rPr lang="x-IV_mathan" altLang="zh-TW" sz="2000">
                                  <a:latin typeface="Cambria Math" panose="02040503050406030204" pitchFamily="18" charset="0"/>
                                </a:rPr>
                                <m:t>𝑡</m:t>
                              </m:r>
                            </m:e>
                            <m:sub>
                              <m:r>
                                <a:rPr lang="x-IV_mathan" altLang="zh-TW" sz="2000">
                                  <a:latin typeface="Cambria Math" panose="02040503050406030204" pitchFamily="18" charset="0"/>
                                </a:rPr>
                                <m:t>𝑗</m:t>
                              </m:r>
                            </m:sub>
                          </m:sSub>
                        </m:e>
                      </m:func>
                    </m:oMath>
                  </m:oMathPara>
                </a14:m>
                <a:endParaRPr lang="zh-TW" altLang="en-US" sz="2000" dirty="0"/>
              </a:p>
            </p:txBody>
          </p:sp>
        </mc:Choice>
        <mc:Fallback xmlns="">
          <p:sp>
            <p:nvSpPr>
              <p:cNvPr id="7" name="文字版面配置區 2">
                <a:extLst>
                  <a:ext uri="{FF2B5EF4-FFF2-40B4-BE49-F238E27FC236}">
                    <a16:creationId xmlns:a16="http://schemas.microsoft.com/office/drawing/2014/main" id="{EC708B33-D02A-CFB0-793A-1DF2B27E6E37}"/>
                  </a:ext>
                </a:extLst>
              </p:cNvPr>
              <p:cNvSpPr txBox="1">
                <a:spLocks noRot="1" noChangeAspect="1" noMove="1" noResize="1" noEditPoints="1" noAdjustHandles="1" noChangeArrowheads="1" noChangeShapeType="1" noTextEdit="1"/>
              </p:cNvSpPr>
              <p:nvPr/>
            </p:nvSpPr>
            <p:spPr>
              <a:xfrm>
                <a:off x="7206802" y="458372"/>
                <a:ext cx="4985198" cy="743304"/>
              </a:xfrm>
              <a:prstGeom prst="rect">
                <a:avLst/>
              </a:prstGeom>
              <a:blipFill>
                <a:blip r:embed="rId4"/>
                <a:stretch>
                  <a:fillRect/>
                </a:stretch>
              </a:blipFill>
              <a:ln>
                <a:noFill/>
              </a:ln>
            </p:spPr>
            <p:txBody>
              <a:bodyPr/>
              <a:lstStyle/>
              <a:p>
                <a:r>
                  <a:rPr lang="zh-TW" altLang="en-US">
                    <a:noFill/>
                  </a:rPr>
                  <a:t> </a:t>
                </a:r>
              </a:p>
            </p:txBody>
          </p:sp>
        </mc:Fallback>
      </mc:AlternateContent>
    </p:spTree>
    <p:extLst>
      <p:ext uri="{BB962C8B-B14F-4D97-AF65-F5344CB8AC3E}">
        <p14:creationId xmlns:p14="http://schemas.microsoft.com/office/powerpoint/2010/main" val="8203719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EADFBD8-C1C6-2221-D014-2B255932E414}"/>
              </a:ext>
            </a:extLst>
          </p:cNvPr>
          <p:cNvSpPr>
            <a:spLocks noGrp="1"/>
          </p:cNvSpPr>
          <p:nvPr>
            <p:ph type="title"/>
          </p:nvPr>
        </p:nvSpPr>
        <p:spPr>
          <a:xfrm>
            <a:off x="1097280" y="286604"/>
            <a:ext cx="11317458" cy="1450757"/>
          </a:xfrm>
        </p:spPr>
        <p:txBody>
          <a:bodyPr>
            <a:normAutofit/>
          </a:bodyPr>
          <a:lstStyle/>
          <a:p>
            <a:r>
              <a:rPr kumimoji="1" lang="en" altLang="zh-TW" sz="4000" dirty="0"/>
              <a:t>Step 1: Estimate the radiometric response function</a:t>
            </a:r>
            <a:endParaRPr kumimoji="1" lang="zh-TW" altLang="en-US" sz="4000" dirty="0"/>
          </a:p>
        </p:txBody>
      </p:sp>
      <mc:AlternateContent xmlns:mc="http://schemas.openxmlformats.org/markup-compatibility/2006" xmlns:a14="http://schemas.microsoft.com/office/drawing/2010/main">
        <mc:Choice Requires="a14">
          <p:sp>
            <p:nvSpPr>
              <p:cNvPr id="3" name="內容版面配置區 2">
                <a:extLst>
                  <a:ext uri="{FF2B5EF4-FFF2-40B4-BE49-F238E27FC236}">
                    <a16:creationId xmlns:a16="http://schemas.microsoft.com/office/drawing/2014/main" id="{E571BAD2-20B7-C293-213D-FECD8C8F5E6B}"/>
                  </a:ext>
                </a:extLst>
              </p:cNvPr>
              <p:cNvSpPr>
                <a:spLocks noGrp="1"/>
              </p:cNvSpPr>
              <p:nvPr>
                <p:ph idx="1"/>
              </p:nvPr>
            </p:nvSpPr>
            <p:spPr/>
            <p:txBody>
              <a:bodyPr>
                <a:normAutofit/>
              </a:bodyPr>
              <a:lstStyle/>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rPr>
                  <a:t>Put all of them together</a:t>
                </a:r>
              </a:p>
              <a:p>
                <a:pPr marL="101598" marR="0" lvl="0" indent="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None/>
                  <a:tabLst/>
                  <a:defRPr/>
                </a:pPr>
                <a14:m>
                  <m:oMathPara xmlns:m="http://schemas.openxmlformats.org/officeDocument/2006/math">
                    <m:oMathParaPr>
                      <m:jc m:val="centerGroup"/>
                    </m:oMathParaPr>
                    <m:oMath xmlns:m="http://schemas.openxmlformats.org/officeDocument/2006/math">
                      <m:r>
                        <a:rPr kumimoji="0" lang="x-IV_mathan" altLang="zh-TW" sz="2000" b="0" i="0" u="none" strike="noStrike" kern="1200" cap="none" spc="0" normalizeH="0" baseline="0" noProof="0" smtClean="0">
                          <a:ln>
                            <a:noFill/>
                          </a:ln>
                          <a:solidFill>
                            <a:prstClr val="black"/>
                          </a:solidFill>
                          <a:effectLst/>
                          <a:uLnTx/>
                          <a:uFillTx/>
                          <a:latin typeface="Cambria Math" panose="02040503050406030204" pitchFamily="18" charset="0"/>
                          <a:cs typeface="+mn-cs"/>
                        </a:rPr>
                        <m:t>𝑔</m:t>
                      </m:r>
                      <m:d>
                        <m:dPr>
                          <m:ctrlPr>
                            <a:rPr kumimoji="0" lang="x-IV_mathan" altLang="zh-TW" sz="20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sSub>
                            <m:sSubPr>
                              <m:ctrlPr>
                                <a:rPr kumimoji="0" lang="x-IV_mathan" altLang="zh-TW" sz="20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x-IV_mathan" altLang="zh-TW" sz="2000" b="0" i="0" u="none" strike="noStrike" kern="1200" cap="none" spc="0" normalizeH="0" baseline="0" noProof="0">
                                  <a:ln>
                                    <a:noFill/>
                                  </a:ln>
                                  <a:solidFill>
                                    <a:prstClr val="black"/>
                                  </a:solidFill>
                                  <a:effectLst/>
                                  <a:uLnTx/>
                                  <a:uFillTx/>
                                  <a:latin typeface="Cambria Math" panose="02040503050406030204" pitchFamily="18" charset="0"/>
                                  <a:cs typeface="+mn-cs"/>
                                </a:rPr>
                                <m:t>𝑧</m:t>
                              </m:r>
                            </m:e>
                            <m:sub>
                              <m:r>
                                <a:rPr kumimoji="0" lang="x-IV_mathan" altLang="zh-TW" sz="2000" b="0" i="0" u="none" strike="noStrike" kern="1200" cap="none" spc="0" normalizeH="0" baseline="0" noProof="0">
                                  <a:ln>
                                    <a:noFill/>
                                  </a:ln>
                                  <a:solidFill>
                                    <a:prstClr val="black"/>
                                  </a:solidFill>
                                  <a:effectLst/>
                                  <a:uLnTx/>
                                  <a:uFillTx/>
                                  <a:latin typeface="Cambria Math" panose="02040503050406030204" pitchFamily="18" charset="0"/>
                                  <a:cs typeface="+mn-cs"/>
                                </a:rPr>
                                <m:t>𝑖𝑗</m:t>
                              </m:r>
                            </m:sub>
                          </m:sSub>
                        </m:e>
                      </m:d>
                      <m:r>
                        <a:rPr kumimoji="0" lang="x-IV_mathan" altLang="zh-TW" sz="2000" b="0" i="0" u="none" strike="noStrike" kern="1200" cap="none" spc="0" normalizeH="0" baseline="0" noProof="0">
                          <a:ln>
                            <a:noFill/>
                          </a:ln>
                          <a:solidFill>
                            <a:prstClr val="black"/>
                          </a:solidFill>
                          <a:effectLst/>
                          <a:uLnTx/>
                          <a:uFillTx/>
                          <a:latin typeface="Cambria Math" panose="02040503050406030204" pitchFamily="18" charset="0"/>
                          <a:cs typeface="+mn-cs"/>
                        </a:rPr>
                        <m:t>=</m:t>
                      </m:r>
                      <m:func>
                        <m:funcPr>
                          <m:ctrlPr>
                            <a:rPr kumimoji="0" lang="x-IV_mathan" altLang="zh-TW" sz="2000" b="0" i="1" u="none" strike="noStrike" kern="1200" cap="none" spc="0" normalizeH="0" baseline="0" noProof="0">
                              <a:ln>
                                <a:noFill/>
                              </a:ln>
                              <a:solidFill>
                                <a:prstClr val="black"/>
                              </a:solidFill>
                              <a:effectLst/>
                              <a:uLnTx/>
                              <a:uFillTx/>
                              <a:latin typeface="Cambria Math" panose="02040503050406030204" pitchFamily="18" charset="0"/>
                              <a:cs typeface="+mn-cs"/>
                            </a:rPr>
                          </m:ctrlPr>
                        </m:funcPr>
                        <m:fName>
                          <m:r>
                            <m:rPr>
                              <m:sty m:val="p"/>
                            </m:rPr>
                            <a:rPr kumimoji="0" lang="x-IV_mathan" altLang="zh-TW" sz="2000" b="0" i="0" u="none" strike="noStrike" kern="1200" cap="none" spc="0" normalizeH="0" baseline="0" noProof="0">
                              <a:ln>
                                <a:noFill/>
                              </a:ln>
                              <a:solidFill>
                                <a:prstClr val="black"/>
                              </a:solidFill>
                              <a:effectLst/>
                              <a:uLnTx/>
                              <a:uFillTx/>
                              <a:latin typeface="Cambria Math" panose="02040503050406030204" pitchFamily="18" charset="0"/>
                              <a:cs typeface="+mn-cs"/>
                            </a:rPr>
                            <m:t>log</m:t>
                          </m:r>
                        </m:fName>
                        <m:e>
                          <m:sSup>
                            <m:sSupPr>
                              <m:ctrlPr>
                                <a:rPr kumimoji="0" lang="x-IV_mathan" altLang="zh-TW" sz="2000" b="0" i="1" u="none" strike="noStrike" kern="1200" cap="none" spc="0" normalizeH="0" baseline="0" noProof="0">
                                  <a:ln>
                                    <a:noFill/>
                                  </a:ln>
                                  <a:solidFill>
                                    <a:prstClr val="black"/>
                                  </a:solidFill>
                                  <a:effectLst/>
                                  <a:uLnTx/>
                                  <a:uFillTx/>
                                  <a:latin typeface="Cambria Math" panose="02040503050406030204" pitchFamily="18" charset="0"/>
                                  <a:cs typeface="+mn-cs"/>
                                </a:rPr>
                              </m:ctrlPr>
                            </m:sSupPr>
                            <m:e>
                              <m:r>
                                <a:rPr kumimoji="0" lang="x-IV_mathan" altLang="zh-TW" sz="2000" b="0" i="0" u="none" strike="noStrike" kern="1200" cap="none" spc="0" normalizeH="0" baseline="0" noProof="0">
                                  <a:ln>
                                    <a:noFill/>
                                  </a:ln>
                                  <a:solidFill>
                                    <a:prstClr val="black"/>
                                  </a:solidFill>
                                  <a:effectLst/>
                                  <a:uLnTx/>
                                  <a:uFillTx/>
                                  <a:latin typeface="Cambria Math" panose="02040503050406030204" pitchFamily="18" charset="0"/>
                                  <a:cs typeface="+mn-cs"/>
                                </a:rPr>
                                <m:t>𝑓</m:t>
                              </m:r>
                            </m:e>
                            <m:sup>
                              <m:r>
                                <a:rPr kumimoji="0" lang="x-IV_mathan" altLang="zh-TW" sz="2000" b="0" i="0" u="none" strike="noStrike" kern="1200" cap="none" spc="0" normalizeH="0" baseline="0" noProof="0">
                                  <a:ln>
                                    <a:noFill/>
                                  </a:ln>
                                  <a:solidFill>
                                    <a:prstClr val="black"/>
                                  </a:solidFill>
                                  <a:effectLst/>
                                  <a:uLnTx/>
                                  <a:uFillTx/>
                                  <a:latin typeface="Cambria Math" panose="02040503050406030204" pitchFamily="18" charset="0"/>
                                  <a:cs typeface="+mn-cs"/>
                                </a:rPr>
                                <m:t>−1</m:t>
                              </m:r>
                            </m:sup>
                          </m:sSup>
                          <m:d>
                            <m:dPr>
                              <m:ctrlPr>
                                <a:rPr kumimoji="0" lang="x-IV_mathan" altLang="zh-TW" sz="20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sSub>
                                <m:sSubPr>
                                  <m:ctrlPr>
                                    <a:rPr kumimoji="0" lang="x-IV_mathan" altLang="zh-TW" sz="20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x-IV_mathan" altLang="zh-TW" sz="2000" b="0" i="0" u="none" strike="noStrike" kern="1200" cap="none" spc="0" normalizeH="0" baseline="0" noProof="0">
                                      <a:ln>
                                        <a:noFill/>
                                      </a:ln>
                                      <a:solidFill>
                                        <a:prstClr val="black"/>
                                      </a:solidFill>
                                      <a:effectLst/>
                                      <a:uLnTx/>
                                      <a:uFillTx/>
                                      <a:latin typeface="Cambria Math" panose="02040503050406030204" pitchFamily="18" charset="0"/>
                                      <a:cs typeface="+mn-cs"/>
                                    </a:rPr>
                                    <m:t>𝑧</m:t>
                                  </m:r>
                                </m:e>
                                <m:sub>
                                  <m:r>
                                    <a:rPr kumimoji="0" lang="x-IV_mathan" altLang="zh-TW" sz="2000" b="0" i="0" u="none" strike="noStrike" kern="1200" cap="none" spc="0" normalizeH="0" baseline="0" noProof="0">
                                      <a:ln>
                                        <a:noFill/>
                                      </a:ln>
                                      <a:solidFill>
                                        <a:prstClr val="black"/>
                                      </a:solidFill>
                                      <a:effectLst/>
                                      <a:uLnTx/>
                                      <a:uFillTx/>
                                      <a:latin typeface="Cambria Math" panose="02040503050406030204" pitchFamily="18" charset="0"/>
                                      <a:cs typeface="+mn-cs"/>
                                    </a:rPr>
                                    <m:t>𝑖𝑗</m:t>
                                  </m:r>
                                </m:sub>
                              </m:sSub>
                            </m:e>
                          </m:d>
                        </m:e>
                      </m:func>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m:t>
                      </m:r>
                      <m:func>
                        <m:funcPr>
                          <m:ctrlPr>
                            <a:rPr kumimoji="0" lang="x-IV_mathan" altLang="zh-TW" sz="20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ctrlPr>
                        </m:funcPr>
                        <m:fName>
                          <m:r>
                            <m:rPr>
                              <m:sty m:val="p"/>
                            </m:rP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log</m:t>
                          </m:r>
                        </m:fName>
                        <m:e>
                          <m:sSub>
                            <m:sSubPr>
                              <m:ctrlPr>
                                <a:rPr kumimoji="0" lang="x-IV_mathan" altLang="zh-TW" sz="20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ctrlPr>
                            </m:sSubPr>
                            <m:e>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𝐸</m:t>
                              </m:r>
                            </m:e>
                            <m:sub>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𝑖</m:t>
                              </m:r>
                            </m:sub>
                          </m:sSub>
                        </m:e>
                      </m:func>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m:t>
                      </m:r>
                      <m:func>
                        <m:funcPr>
                          <m:ctrlPr>
                            <a:rPr kumimoji="0" lang="x-IV_mathan" altLang="zh-TW" sz="20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ctrlPr>
                        </m:funcPr>
                        <m:fName>
                          <m:r>
                            <m:rPr>
                              <m:sty m:val="p"/>
                            </m:rP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log</m:t>
                          </m:r>
                        </m:fName>
                        <m:e>
                          <m:sSub>
                            <m:sSubPr>
                              <m:ctrlPr>
                                <a:rPr kumimoji="0" lang="x-IV_mathan" altLang="zh-TW" sz="20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ctrlPr>
                            </m:sSubPr>
                            <m:e>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𝑡</m:t>
                              </m:r>
                            </m:e>
                            <m:sub>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𝑗</m:t>
                              </m:r>
                            </m:sub>
                          </m:sSub>
                        </m:e>
                      </m:func>
                    </m:oMath>
                  </m:oMathPara>
                </a14:m>
                <a:endParaRPr kumimoji="0" lang="x-IV_mathan"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endParaRPr>
              </a:p>
              <a:p>
                <a:pPr marL="101598" marR="0" lvl="0" indent="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None/>
                  <a:tabLst/>
                  <a:defRPr/>
                </a:pPr>
                <a14:m>
                  <m:oMathPara xmlns:m="http://schemas.openxmlformats.org/officeDocument/2006/math">
                    <m:oMathParaPr>
                      <m:jc m:val="centerGroup"/>
                    </m:oMathParaPr>
                    <m:oMath xmlns:m="http://schemas.openxmlformats.org/officeDocument/2006/math">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𝜆</m:t>
                      </m:r>
                      <m:nary>
                        <m:naryPr>
                          <m:chr m:val="∑"/>
                          <m:supHide m:val="on"/>
                          <m:ctrlPr>
                            <a:rPr kumimoji="0" lang="x-IV_mathan" altLang="zh-TW" sz="20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ctrlPr>
                        </m:naryPr>
                        <m:sub>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𝑘</m:t>
                          </m:r>
                        </m:sub>
                        <m:sup/>
                        <m:e>
                          <m:sSup>
                            <m:sSupPr>
                              <m:ctrlPr>
                                <a:rPr kumimoji="0" lang="x-IV_mathan" altLang="zh-TW" sz="20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ctrlPr>
                            </m:sSupPr>
                            <m:e>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𝑔</m:t>
                              </m:r>
                            </m:e>
                            <m:sup>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m:t>
                              </m:r>
                            </m:sup>
                          </m:sSup>
                          <m:sSup>
                            <m:sSupPr>
                              <m:ctrlPr>
                                <a:rPr kumimoji="0" lang="x-IV_mathan" altLang="zh-TW" sz="20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ctrlPr>
                            </m:sSupPr>
                            <m:e>
                              <m:d>
                                <m:dPr>
                                  <m:ctrlPr>
                                    <a:rPr kumimoji="0" lang="x-IV_mathan" altLang="zh-TW" sz="20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ctrlPr>
                                </m:dPr>
                                <m:e>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𝑘</m:t>
                                  </m:r>
                                </m:e>
                              </m:d>
                            </m:e>
                            <m:sup>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2</m:t>
                              </m:r>
                            </m:sup>
                          </m:sSup>
                        </m:e>
                      </m:nary>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m:t>
                      </m:r>
                      <m:r>
                        <m:rPr>
                          <m:lit/>
                        </m:rPr>
                        <a:rPr kumimoji="0" lang="x-IV_mathan" altLang="zh-TW" sz="20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 </m:t>
                      </m:r>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𝜆</m:t>
                      </m:r>
                      <m:nary>
                        <m:naryPr>
                          <m:chr m:val="∑"/>
                          <m:subHide m:val="on"/>
                          <m:supHide m:val="on"/>
                          <m:ctrlPr>
                            <a:rPr kumimoji="0" lang="x-IV_mathan" altLang="zh-TW" sz="20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ctrlPr>
                        </m:naryPr>
                        <m:sub/>
                        <m:sup/>
                        <m:e>
                          <m:sSup>
                            <m:sSupPr>
                              <m:ctrlPr>
                                <a:rPr kumimoji="0" lang="x-IV_mathan" altLang="zh-TW" sz="20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ctrlPr>
                            </m:sSupPr>
                            <m:e>
                              <m:d>
                                <m:dPr>
                                  <m:begChr m:val="["/>
                                  <m:endChr m:val="]"/>
                                  <m:ctrlPr>
                                    <a:rPr kumimoji="0" lang="x-IV_mathan" altLang="zh-TW" sz="20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ctrlPr>
                                </m:dPr>
                                <m:e>
                                  <m:r>
                                    <a:rPr kumimoji="0" lang="en-US" altLang="zh-TW" sz="2000" b="0" i="1" u="none" strike="noStrike" kern="1200" cap="none" spc="0" normalizeH="0" baseline="0" noProof="0" smtClean="0">
                                      <a:ln>
                                        <a:noFill/>
                                      </a:ln>
                                      <a:solidFill>
                                        <a:prstClr val="black">
                                          <a:lumMod val="75000"/>
                                          <a:lumOff val="25000"/>
                                        </a:prstClr>
                                      </a:solidFill>
                                      <a:effectLst/>
                                      <a:uLnTx/>
                                      <a:uFillTx/>
                                      <a:latin typeface="Cambria Math" panose="02040503050406030204" pitchFamily="18" charset="0"/>
                                      <a:cs typeface="+mn-cs"/>
                                    </a:rPr>
                                    <m:t>𝑔</m:t>
                                  </m:r>
                                  <m:d>
                                    <m:dPr>
                                      <m:ctrlPr>
                                        <a:rPr kumimoji="0" lang="x-IV_mathan" altLang="zh-TW" sz="20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ctrlPr>
                                    </m:dPr>
                                    <m:e>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𝑘</m:t>
                                      </m:r>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−1</m:t>
                                      </m:r>
                                    </m:e>
                                  </m:d>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−2</m:t>
                                  </m:r>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𝑔</m:t>
                                  </m:r>
                                  <m:d>
                                    <m:dPr>
                                      <m:ctrlPr>
                                        <a:rPr kumimoji="0" lang="x-IV_mathan" altLang="zh-TW" sz="20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ctrlPr>
                                    </m:dPr>
                                    <m:e>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𝑘</m:t>
                                      </m:r>
                                    </m:e>
                                  </m:d>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m:t>
                                  </m:r>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𝑔</m:t>
                                  </m:r>
                                  <m:d>
                                    <m:dPr>
                                      <m:ctrlPr>
                                        <a:rPr kumimoji="0" lang="x-IV_mathan" altLang="zh-TW" sz="20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ctrlPr>
                                    </m:dPr>
                                    <m:e>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𝑘</m:t>
                                      </m:r>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+1</m:t>
                                      </m:r>
                                    </m:e>
                                  </m:d>
                                </m:e>
                              </m:d>
                            </m:e>
                            <m:sup>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2</m:t>
                              </m:r>
                            </m:sup>
                          </m:sSup>
                        </m:e>
                      </m:nary>
                    </m:oMath>
                  </m:oMathPara>
                </a14:m>
                <a:endParaRPr kumimoji="0" lang=""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endParaRPr>
              </a:p>
              <a:p>
                <a:pPr marL="101598" marR="0" lvl="0" indent="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None/>
                  <a:tabLst/>
                  <a:defRPr/>
                </a:pPr>
                <a14:m>
                  <m:oMathPara xmlns:m="http://schemas.openxmlformats.org/officeDocument/2006/math">
                    <m:oMathParaPr>
                      <m:jc m:val="centerGroup"/>
                    </m:oMathParaPr>
                    <m:oMath xmlns:m="http://schemas.openxmlformats.org/officeDocument/2006/math">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𝑤</m:t>
                      </m:r>
                      <m:d>
                        <m:dPr>
                          <m:ctrlPr>
                            <a:rPr kumimoji="0" lang="x-IV_mathan" altLang="zh-TW" sz="20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ctrlPr>
                        </m:dPr>
                        <m:e>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𝑧</m:t>
                          </m:r>
                        </m:e>
                      </m:d>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m:t>
                      </m:r>
                      <m:d>
                        <m:dPr>
                          <m:begChr m:val="{"/>
                          <m:endChr m:val=""/>
                          <m:ctrlPr>
                            <a:rPr kumimoji="0" lang="x-IV_mathan" altLang="zh-TW" sz="20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ctrlPr>
                        </m:dPr>
                        <m:e>
                          <m:eqArr>
                            <m:eqArrPr>
                              <m:ctrlPr>
                                <a:rPr kumimoji="0" lang="x-IV_mathan" altLang="zh-TW" sz="20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ctrlPr>
                            </m:eqArrPr>
                            <m:e>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𝑧</m:t>
                              </m:r>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m:t>
                              </m:r>
                              <m:sSub>
                                <m:sSubPr>
                                  <m:ctrlPr>
                                    <a:rPr kumimoji="0" lang="x-IV_mathan" altLang="zh-TW" sz="20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ctrlPr>
                                </m:sSubPr>
                                <m:e>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𝑧</m:t>
                                  </m:r>
                                </m:e>
                                <m:sub>
                                  <m:r>
                                    <m:rPr>
                                      <m:sty m:val="p"/>
                                    </m:rP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min</m:t>
                                  </m:r>
                                </m:sub>
                              </m:sSub>
                              <m:r>
                                <a:rPr kumimoji="0" lang="en-US" altLang="zh-TW" sz="2000" b="0" i="1" u="none" strike="noStrike" kern="1200" cap="none" spc="0" normalizeH="0" baseline="0" noProof="0" smtClean="0">
                                  <a:ln>
                                    <a:noFill/>
                                  </a:ln>
                                  <a:solidFill>
                                    <a:prstClr val="black">
                                      <a:lumMod val="75000"/>
                                      <a:lumOff val="25000"/>
                                    </a:prstClr>
                                  </a:solidFill>
                                  <a:effectLst/>
                                  <a:uLnTx/>
                                  <a:uFillTx/>
                                  <a:latin typeface="Cambria Math" panose="02040503050406030204" pitchFamily="18" charset="0"/>
                                  <a:cs typeface="+mn-cs"/>
                                </a:rPr>
                                <m:t>                         </m:t>
                              </m:r>
                              <m:r>
                                <a:rPr kumimoji="0" lang="x-IV_mathan" altLang="zh-TW" sz="20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  </m:t>
                              </m:r>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𝑧</m:t>
                              </m:r>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m:t>
                              </m:r>
                              <m:sSub>
                                <m:sSubPr>
                                  <m:ctrlPr>
                                    <a:rPr kumimoji="0" lang="x-IV_mathan" altLang="zh-TW" sz="20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ctrlPr>
                                </m:sSubPr>
                                <m:e>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m:t>
                                  </m:r>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𝑧</m:t>
                                  </m:r>
                                </m:e>
                                <m:sub>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𝑚𝑖𝑛</m:t>
                                  </m:r>
                                </m:sub>
                              </m:sSub>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m:t>
                              </m:r>
                              <m:sSub>
                                <m:sSubPr>
                                  <m:ctrlPr>
                                    <a:rPr kumimoji="0" lang="x-IV_mathan" altLang="zh-TW" sz="20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ctrlPr>
                                </m:sSubPr>
                                <m:e>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𝑧</m:t>
                                  </m:r>
                                </m:e>
                                <m:sub>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𝑚𝑎𝑥</m:t>
                                  </m:r>
                                </m:sub>
                              </m:sSub>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)/2</m:t>
                              </m:r>
                            </m:e>
                            <m:e>
                              <m:sSub>
                                <m:sSubPr>
                                  <m:ctrlPr>
                                    <a:rPr kumimoji="0" lang="x-IV_mathan" altLang="zh-TW" sz="20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ctrlPr>
                                </m:sSubPr>
                                <m:e>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𝑧</m:t>
                                  </m:r>
                                </m:e>
                                <m:sub>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𝑚𝑎𝑥</m:t>
                                  </m:r>
                                </m:sub>
                              </m:sSub>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m:t>
                              </m:r>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𝑧</m:t>
                              </m:r>
                              <m:r>
                                <a:rPr kumimoji="0" lang="x-IV_mathan" altLang="zh-TW" sz="20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   </m:t>
                              </m:r>
                              <m:r>
                                <a:rPr kumimoji="0" lang="en-US" altLang="zh-TW" sz="2000" b="0" i="1" u="none" strike="noStrike" kern="1200" cap="none" spc="0" normalizeH="0" baseline="0" noProof="0" smtClean="0">
                                  <a:ln>
                                    <a:noFill/>
                                  </a:ln>
                                  <a:solidFill>
                                    <a:prstClr val="black">
                                      <a:lumMod val="75000"/>
                                      <a:lumOff val="25000"/>
                                    </a:prstClr>
                                  </a:solidFill>
                                  <a:effectLst/>
                                  <a:uLnTx/>
                                  <a:uFillTx/>
                                  <a:latin typeface="Cambria Math" panose="02040503050406030204" pitchFamily="18" charset="0"/>
                                  <a:cs typeface="+mn-cs"/>
                                </a:rPr>
                                <m:t>                         </m:t>
                              </m:r>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𝑧</m:t>
                              </m:r>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&gt;(</m:t>
                              </m:r>
                              <m:sSub>
                                <m:sSubPr>
                                  <m:ctrlPr>
                                    <a:rPr kumimoji="0" lang="x-IV_mathan" altLang="zh-TW" sz="20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ctrlPr>
                                </m:sSubPr>
                                <m:e>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𝑧</m:t>
                                  </m:r>
                                </m:e>
                                <m:sub>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𝑚𝑖𝑛</m:t>
                                  </m:r>
                                </m:sub>
                              </m:sSub>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m:t>
                              </m:r>
                              <m:sSub>
                                <m:sSubPr>
                                  <m:ctrlPr>
                                    <a:rPr kumimoji="0" lang="x-IV_mathan" altLang="zh-TW" sz="20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ctrlPr>
                                </m:sSubPr>
                                <m:e>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𝑧</m:t>
                                  </m:r>
                                </m:e>
                                <m:sub>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𝑚𝑎𝑥</m:t>
                                  </m:r>
                                </m:sub>
                              </m:sSub>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)/2</m:t>
                              </m:r>
                            </m:e>
                          </m:eqArr>
                        </m:e>
                      </m:d>
                    </m:oMath>
                  </m:oMathPara>
                </a14:m>
                <a:endParaRPr kumimoji="0" lang=""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endParaRP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rPr>
                  <a:t>Least squares problem in {</a:t>
                </a:r>
                <a14:m>
                  <m:oMath xmlns:m="http://schemas.openxmlformats.org/officeDocument/2006/math">
                    <m:sSub>
                      <m:sSubPr>
                        <m:ctrlPr>
                          <a:rPr kumimoji="0" lang="zh-TW" altLang="zh-TW" sz="20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ctrlPr>
                      </m:sSubPr>
                      <m:e>
                        <m:r>
                          <a:rPr kumimoji="0" lang="zh-TW"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𝑔</m:t>
                        </m:r>
                      </m:e>
                      <m:sub>
                        <m:r>
                          <a:rPr kumimoji="0" lang="zh-TW"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𝑘</m:t>
                        </m:r>
                      </m:sub>
                    </m:sSub>
                    <m:r>
                      <a:rPr kumimoji="0" lang="zh-TW"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m:t>
                    </m:r>
                  </m:oMath>
                </a14:m>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rPr>
                  <a:t> and </a:t>
                </a:r>
                <a14:m>
                  <m:oMath xmlns:m="http://schemas.openxmlformats.org/officeDocument/2006/math">
                    <m:r>
                      <a:rPr kumimoji="0" lang="zh-TW"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m:t>
                    </m:r>
                    <m:sSub>
                      <m:sSubPr>
                        <m:ctrlPr>
                          <a:rPr kumimoji="0" lang="zh-TW" altLang="zh-TW" sz="20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ctrlPr>
                      </m:sSubPr>
                      <m:e>
                        <m:r>
                          <a:rPr kumimoji="0" lang="zh-TW"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𝐸</m:t>
                        </m:r>
                      </m:e>
                      <m:sub>
                        <m:r>
                          <a:rPr kumimoji="0" lang="zh-TW"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𝑖</m:t>
                        </m:r>
                      </m:sub>
                    </m:sSub>
                    <m:r>
                      <a:rPr kumimoji="0" lang="zh-TW"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m:t>
                    </m:r>
                  </m:oMath>
                </a14:m>
                <a:endPar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endParaRPr>
              </a:p>
              <a:p>
                <a:pPr marL="101598" marR="0" lvl="0" indent="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None/>
                  <a:tabLst/>
                  <a:defRPr/>
                </a:pPr>
                <a14:m>
                  <m:oMathPara xmlns:m="http://schemas.openxmlformats.org/officeDocument/2006/math">
                    <m:oMathParaPr>
                      <m:jc m:val="centerGroup"/>
                    </m:oMathParaPr>
                    <m:oMath xmlns:m="http://schemas.openxmlformats.org/officeDocument/2006/math">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𝐸</m:t>
                      </m:r>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m:t>
                      </m:r>
                      <m:nary>
                        <m:naryPr>
                          <m:chr m:val="∑"/>
                          <m:supHide m:val="on"/>
                          <m:ctrlPr>
                            <a:rPr kumimoji="0" lang="x-IV_mathan" altLang="zh-TW" sz="20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ctrlPr>
                        </m:naryPr>
                        <m:sub>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𝑖</m:t>
                          </m:r>
                        </m:sub>
                        <m:sup/>
                        <m:e>
                          <m:nary>
                            <m:naryPr>
                              <m:chr m:val="∑"/>
                              <m:supHide m:val="on"/>
                              <m:ctrlPr>
                                <a:rPr kumimoji="0" lang="x-IV_mathan" altLang="zh-TW" sz="20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ctrlPr>
                            </m:naryPr>
                            <m:sub>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𝑗</m:t>
                              </m:r>
                            </m:sub>
                            <m:sup/>
                            <m:e>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𝑤</m:t>
                              </m:r>
                              <m:d>
                                <m:dPr>
                                  <m:ctrlPr>
                                    <a:rPr kumimoji="0" lang="x-IV_mathan" altLang="zh-TW" sz="20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ctrlPr>
                                </m:dPr>
                                <m:e>
                                  <m:sSub>
                                    <m:sSubPr>
                                      <m:ctrlPr>
                                        <a:rPr kumimoji="0" lang="x-IV_mathan" altLang="zh-TW" sz="20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ctrlPr>
                                    </m:sSubPr>
                                    <m:e>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𝑧</m:t>
                                      </m:r>
                                    </m:e>
                                    <m:sub>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𝑖𝑗</m:t>
                                      </m:r>
                                    </m:sub>
                                  </m:sSub>
                                </m:e>
                              </m:d>
                              <m:sSup>
                                <m:sSupPr>
                                  <m:ctrlPr>
                                    <a:rPr kumimoji="0" lang="x-IV_mathan" altLang="zh-TW" sz="20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ctrlPr>
                                </m:sSupPr>
                                <m:e>
                                  <m:d>
                                    <m:dPr>
                                      <m:begChr m:val="["/>
                                      <m:endChr m:val="]"/>
                                      <m:ctrlPr>
                                        <a:rPr kumimoji="0" lang="x-IV_mathan" altLang="zh-TW" sz="20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ctrlPr>
                                    </m:dPr>
                                    <m:e>
                                      <m:r>
                                        <a:rPr kumimoji="0" lang="x-IV_mathan" altLang="zh-TW" sz="2000" b="0" i="0" u="none" strike="noStrike" kern="1200" cap="none" spc="0" normalizeH="0" baseline="0" noProof="0" smtClean="0">
                                          <a:ln>
                                            <a:noFill/>
                                          </a:ln>
                                          <a:solidFill>
                                            <a:srgbClr val="0070C0"/>
                                          </a:solidFill>
                                          <a:effectLst/>
                                          <a:uLnTx/>
                                          <a:uFillTx/>
                                          <a:latin typeface="Cambria Math" panose="02040503050406030204" pitchFamily="18" charset="0"/>
                                          <a:cs typeface="+mn-cs"/>
                                        </a:rPr>
                                        <m:t>𝑔</m:t>
                                      </m:r>
                                      <m:d>
                                        <m:dPr>
                                          <m:ctrlPr>
                                            <a:rPr kumimoji="0" lang="x-IV_mathan" altLang="zh-TW" sz="2000" b="0" i="1" u="none" strike="noStrike" kern="1200" cap="none" spc="0" normalizeH="0" baseline="0" noProof="0">
                                              <a:ln>
                                                <a:noFill/>
                                              </a:ln>
                                              <a:solidFill>
                                                <a:srgbClr val="0070C0"/>
                                              </a:solidFill>
                                              <a:effectLst/>
                                              <a:uLnTx/>
                                              <a:uFillTx/>
                                              <a:latin typeface="Cambria Math" panose="02040503050406030204" pitchFamily="18" charset="0"/>
                                              <a:cs typeface="+mn-cs"/>
                                            </a:rPr>
                                          </m:ctrlPr>
                                        </m:dPr>
                                        <m:e>
                                          <m:sSub>
                                            <m:sSubPr>
                                              <m:ctrlPr>
                                                <a:rPr kumimoji="0" lang="x-IV_mathan" altLang="zh-TW" sz="2000" b="0" i="1" u="none" strike="noStrike" kern="1200" cap="none" spc="0" normalizeH="0" baseline="0" noProof="0">
                                                  <a:ln>
                                                    <a:noFill/>
                                                  </a:ln>
                                                  <a:solidFill>
                                                    <a:srgbClr val="0070C0"/>
                                                  </a:solidFill>
                                                  <a:effectLst/>
                                                  <a:uLnTx/>
                                                  <a:uFillTx/>
                                                  <a:latin typeface="Cambria Math" panose="02040503050406030204" pitchFamily="18" charset="0"/>
                                                  <a:cs typeface="+mn-cs"/>
                                                </a:rPr>
                                              </m:ctrlPr>
                                            </m:sSubPr>
                                            <m:e>
                                              <m:r>
                                                <a:rPr kumimoji="0" lang="x-IV_mathan" altLang="zh-TW" sz="2000" b="0" i="0" u="none" strike="noStrike" kern="1200" cap="none" spc="0" normalizeH="0" baseline="0" noProof="0">
                                                  <a:ln>
                                                    <a:noFill/>
                                                  </a:ln>
                                                  <a:solidFill>
                                                    <a:srgbClr val="0070C0"/>
                                                  </a:solidFill>
                                                  <a:effectLst/>
                                                  <a:uLnTx/>
                                                  <a:uFillTx/>
                                                  <a:latin typeface="Cambria Math" panose="02040503050406030204" pitchFamily="18" charset="0"/>
                                                  <a:cs typeface="+mn-cs"/>
                                                </a:rPr>
                                                <m:t>𝑧</m:t>
                                              </m:r>
                                            </m:e>
                                            <m:sub>
                                              <m:r>
                                                <a:rPr kumimoji="0" lang="x-IV_mathan" altLang="zh-TW" sz="2000" b="0" i="0" u="none" strike="noStrike" kern="1200" cap="none" spc="0" normalizeH="0" baseline="0" noProof="0">
                                                  <a:ln>
                                                    <a:noFill/>
                                                  </a:ln>
                                                  <a:solidFill>
                                                    <a:srgbClr val="0070C0"/>
                                                  </a:solidFill>
                                                  <a:effectLst/>
                                                  <a:uLnTx/>
                                                  <a:uFillTx/>
                                                  <a:latin typeface="Cambria Math" panose="02040503050406030204" pitchFamily="18" charset="0"/>
                                                  <a:cs typeface="+mn-cs"/>
                                                </a:rPr>
                                                <m:t>𝑖𝑗</m:t>
                                              </m:r>
                                            </m:sub>
                                          </m:sSub>
                                        </m:e>
                                      </m:d>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m:t>
                                      </m:r>
                                      <m:func>
                                        <m:funcPr>
                                          <m:ctrlPr>
                                            <a:rPr kumimoji="0" lang="x-IV_mathan" altLang="zh-TW" sz="2000" b="0" i="1" u="none" strike="noStrike" kern="1200" cap="none" spc="0" normalizeH="0" baseline="0" noProof="0" smtClean="0">
                                              <a:ln>
                                                <a:noFill/>
                                              </a:ln>
                                              <a:solidFill>
                                                <a:srgbClr val="0070C0"/>
                                              </a:solidFill>
                                              <a:effectLst/>
                                              <a:uLnTx/>
                                              <a:uFillTx/>
                                              <a:latin typeface="Cambria Math" panose="02040503050406030204" pitchFamily="18" charset="0"/>
                                              <a:cs typeface="+mn-cs"/>
                                            </a:rPr>
                                          </m:ctrlPr>
                                        </m:funcPr>
                                        <m:fName>
                                          <m:r>
                                            <m:rPr>
                                              <m:sty m:val="p"/>
                                            </m:rPr>
                                            <a:rPr kumimoji="0" lang="x-IV_mathan" altLang="zh-TW" sz="2000" b="0" i="0" u="none" strike="noStrike" kern="1200" cap="none" spc="0" normalizeH="0" baseline="0" noProof="0">
                                              <a:ln>
                                                <a:noFill/>
                                              </a:ln>
                                              <a:solidFill>
                                                <a:srgbClr val="0070C0"/>
                                              </a:solidFill>
                                              <a:effectLst/>
                                              <a:uLnTx/>
                                              <a:uFillTx/>
                                              <a:latin typeface="Cambria Math" panose="02040503050406030204" pitchFamily="18" charset="0"/>
                                              <a:cs typeface="+mn-cs"/>
                                            </a:rPr>
                                            <m:t>log</m:t>
                                          </m:r>
                                        </m:fName>
                                        <m:e>
                                          <m:sSub>
                                            <m:sSubPr>
                                              <m:ctrlPr>
                                                <a:rPr kumimoji="0" lang="x-IV_mathan" altLang="zh-TW" sz="2000" b="0" i="1" u="none" strike="noStrike" kern="1200" cap="none" spc="0" normalizeH="0" baseline="0" noProof="0">
                                                  <a:ln>
                                                    <a:noFill/>
                                                  </a:ln>
                                                  <a:solidFill>
                                                    <a:srgbClr val="0070C0"/>
                                                  </a:solidFill>
                                                  <a:effectLst/>
                                                  <a:uLnTx/>
                                                  <a:uFillTx/>
                                                  <a:latin typeface="Cambria Math" panose="02040503050406030204" pitchFamily="18" charset="0"/>
                                                  <a:cs typeface="+mn-cs"/>
                                                </a:rPr>
                                              </m:ctrlPr>
                                            </m:sSubPr>
                                            <m:e>
                                              <m:r>
                                                <a:rPr kumimoji="0" lang="x-IV_mathan" altLang="zh-TW" sz="2000" b="0" i="0" u="none" strike="noStrike" kern="1200" cap="none" spc="0" normalizeH="0" baseline="0" noProof="0">
                                                  <a:ln>
                                                    <a:noFill/>
                                                  </a:ln>
                                                  <a:solidFill>
                                                    <a:srgbClr val="0070C0"/>
                                                  </a:solidFill>
                                                  <a:effectLst/>
                                                  <a:uLnTx/>
                                                  <a:uFillTx/>
                                                  <a:latin typeface="Cambria Math" panose="02040503050406030204" pitchFamily="18" charset="0"/>
                                                  <a:cs typeface="+mn-cs"/>
                                                </a:rPr>
                                                <m:t>𝐸</m:t>
                                              </m:r>
                                            </m:e>
                                            <m:sub>
                                              <m:r>
                                                <a:rPr kumimoji="0" lang="x-IV_mathan" altLang="zh-TW" sz="2000" b="0" i="0" u="none" strike="noStrike" kern="1200" cap="none" spc="0" normalizeH="0" baseline="0" noProof="0">
                                                  <a:ln>
                                                    <a:noFill/>
                                                  </a:ln>
                                                  <a:solidFill>
                                                    <a:srgbClr val="0070C0"/>
                                                  </a:solidFill>
                                                  <a:effectLst/>
                                                  <a:uLnTx/>
                                                  <a:uFillTx/>
                                                  <a:latin typeface="Cambria Math" panose="02040503050406030204" pitchFamily="18" charset="0"/>
                                                  <a:cs typeface="+mn-cs"/>
                                                </a:rPr>
                                                <m:t>𝑖</m:t>
                                              </m:r>
                                            </m:sub>
                                          </m:sSub>
                                        </m:e>
                                      </m:func>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m:t>
                                      </m:r>
                                      <m:func>
                                        <m:funcPr>
                                          <m:ctrlPr>
                                            <a:rPr kumimoji="0" lang="x-IV_mathan" altLang="zh-TW" sz="20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ctrlPr>
                                        </m:funcPr>
                                        <m:fName>
                                          <m:r>
                                            <m:rPr>
                                              <m:sty m:val="p"/>
                                            </m:rP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log</m:t>
                                          </m:r>
                                        </m:fName>
                                        <m:e>
                                          <m:sSub>
                                            <m:sSubPr>
                                              <m:ctrlPr>
                                                <a:rPr kumimoji="0" lang="x-IV_mathan" altLang="zh-TW" sz="20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ctrlPr>
                                            </m:sSubPr>
                                            <m:e>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𝑡</m:t>
                                              </m:r>
                                            </m:e>
                                            <m:sub>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𝑗</m:t>
                                              </m:r>
                                            </m:sub>
                                          </m:sSub>
                                        </m:e>
                                      </m:func>
                                    </m:e>
                                  </m:d>
                                </m:e>
                                <m:sup>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2</m:t>
                                  </m:r>
                                </m:sup>
                              </m:sSup>
                            </m:e>
                          </m:nary>
                        </m:e>
                      </m:nary>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m:t>
                      </m:r>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𝜆</m:t>
                      </m:r>
                      <m:nary>
                        <m:naryPr>
                          <m:chr m:val="∑"/>
                          <m:supHide m:val="on"/>
                          <m:ctrlPr>
                            <a:rPr kumimoji="0" lang="x-IV_mathan" altLang="zh-TW" sz="20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ctrlPr>
                        </m:naryPr>
                        <m:sub>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𝑘</m:t>
                          </m:r>
                        </m:sub>
                        <m:sup/>
                        <m:e>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𝑤</m:t>
                          </m:r>
                          <m:d>
                            <m:dPr>
                              <m:ctrlPr>
                                <a:rPr kumimoji="0" lang="x-IV_mathan" altLang="zh-TW" sz="20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ctrlPr>
                            </m:dPr>
                            <m:e>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𝑘</m:t>
                              </m:r>
                            </m:e>
                          </m:d>
                          <m:sSup>
                            <m:sSupPr>
                              <m:ctrlPr>
                                <a:rPr kumimoji="0" lang="x-IV_mathan" altLang="zh-TW" sz="2000" b="0" i="1" u="none" strike="noStrike" kern="1200" cap="none" spc="0" normalizeH="0" baseline="0" noProof="0" smtClean="0">
                                  <a:ln>
                                    <a:noFill/>
                                  </a:ln>
                                  <a:solidFill>
                                    <a:srgbClr val="0070C0"/>
                                  </a:solidFill>
                                  <a:effectLst/>
                                  <a:uLnTx/>
                                  <a:uFillTx/>
                                  <a:latin typeface="Cambria Math" panose="02040503050406030204" pitchFamily="18" charset="0"/>
                                  <a:cs typeface="+mn-cs"/>
                                </a:rPr>
                              </m:ctrlPr>
                            </m:sSupPr>
                            <m:e>
                              <m:r>
                                <a:rPr kumimoji="0" lang="x-IV_mathan" altLang="zh-TW" sz="2000" b="0" i="0" u="none" strike="noStrike" kern="1200" cap="none" spc="0" normalizeH="0" baseline="0" noProof="0">
                                  <a:ln>
                                    <a:noFill/>
                                  </a:ln>
                                  <a:solidFill>
                                    <a:srgbClr val="0070C0"/>
                                  </a:solidFill>
                                  <a:effectLst/>
                                  <a:uLnTx/>
                                  <a:uFillTx/>
                                  <a:latin typeface="Cambria Math" panose="02040503050406030204" pitchFamily="18" charset="0"/>
                                  <a:cs typeface="+mn-cs"/>
                                </a:rPr>
                                <m:t>𝑔</m:t>
                              </m:r>
                            </m:e>
                            <m:sup>
                              <m:r>
                                <a:rPr kumimoji="0" lang="x-IV_mathan" altLang="zh-TW" sz="2000" b="0" i="0" u="none" strike="noStrike" kern="1200" cap="none" spc="0" normalizeH="0" baseline="0" noProof="0">
                                  <a:ln>
                                    <a:noFill/>
                                  </a:ln>
                                  <a:solidFill>
                                    <a:srgbClr val="0070C0"/>
                                  </a:solidFill>
                                  <a:effectLst/>
                                  <a:uLnTx/>
                                  <a:uFillTx/>
                                  <a:latin typeface="Cambria Math" panose="02040503050406030204" pitchFamily="18" charset="0"/>
                                  <a:cs typeface="+mn-cs"/>
                                </a:rPr>
                                <m:t>′′</m:t>
                              </m:r>
                            </m:sup>
                          </m:sSup>
                          <m:sSup>
                            <m:sSupPr>
                              <m:ctrlPr>
                                <a:rPr kumimoji="0" lang="x-IV_mathan" altLang="zh-TW" sz="2000" b="0" i="1" u="none" strike="noStrike" kern="1200" cap="none" spc="0" normalizeH="0" baseline="0" noProof="0">
                                  <a:ln>
                                    <a:noFill/>
                                  </a:ln>
                                  <a:solidFill>
                                    <a:srgbClr val="0070C0"/>
                                  </a:solidFill>
                                  <a:effectLst/>
                                  <a:uLnTx/>
                                  <a:uFillTx/>
                                  <a:latin typeface="Cambria Math" panose="02040503050406030204" pitchFamily="18" charset="0"/>
                                  <a:cs typeface="+mn-cs"/>
                                </a:rPr>
                              </m:ctrlPr>
                            </m:sSupPr>
                            <m:e>
                              <m:d>
                                <m:dPr>
                                  <m:ctrlPr>
                                    <a:rPr kumimoji="0" lang="x-IV_mathan" altLang="zh-TW" sz="2000" b="0" i="1" u="none" strike="noStrike" kern="1200" cap="none" spc="0" normalizeH="0" baseline="0" noProof="0">
                                      <a:ln>
                                        <a:noFill/>
                                      </a:ln>
                                      <a:solidFill>
                                        <a:srgbClr val="0070C0"/>
                                      </a:solidFill>
                                      <a:effectLst/>
                                      <a:uLnTx/>
                                      <a:uFillTx/>
                                      <a:latin typeface="Cambria Math" panose="02040503050406030204" pitchFamily="18" charset="0"/>
                                      <a:cs typeface="+mn-cs"/>
                                    </a:rPr>
                                  </m:ctrlPr>
                                </m:dPr>
                                <m:e>
                                  <m:r>
                                    <a:rPr kumimoji="0" lang="x-IV_mathan" altLang="zh-TW" sz="2000" b="0" i="0" u="none" strike="noStrike" kern="1200" cap="none" spc="0" normalizeH="0" baseline="0" noProof="0">
                                      <a:ln>
                                        <a:noFill/>
                                      </a:ln>
                                      <a:solidFill>
                                        <a:srgbClr val="0070C0"/>
                                      </a:solidFill>
                                      <a:effectLst/>
                                      <a:uLnTx/>
                                      <a:uFillTx/>
                                      <a:latin typeface="Cambria Math" panose="02040503050406030204" pitchFamily="18" charset="0"/>
                                      <a:cs typeface="+mn-cs"/>
                                    </a:rPr>
                                    <m:t>𝑘</m:t>
                                  </m:r>
                                </m:e>
                              </m:d>
                            </m:e>
                            <m:sup>
                              <m:r>
                                <a:rPr kumimoji="0" lang="x-IV_mathan" altLang="zh-TW" sz="2000" b="0" i="0" u="none" strike="noStrike" kern="1200" cap="none" spc="0" normalizeH="0" baseline="0" noProof="0">
                                  <a:ln>
                                    <a:noFill/>
                                  </a:ln>
                                  <a:solidFill>
                                    <a:srgbClr val="0070C0"/>
                                  </a:solidFill>
                                  <a:effectLst/>
                                  <a:uLnTx/>
                                  <a:uFillTx/>
                                  <a:latin typeface="Cambria Math" panose="02040503050406030204" pitchFamily="18" charset="0"/>
                                  <a:cs typeface="+mn-cs"/>
                                </a:rPr>
                                <m:t>2</m:t>
                              </m:r>
                            </m:sup>
                          </m:sSup>
                        </m:e>
                      </m:nary>
                    </m:oMath>
                  </m:oMathPara>
                </a14:m>
                <a:endParaRPr kumimoji="0" lang="x-IV_mathan"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endParaRP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endPar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endParaRPr>
              </a:p>
              <a:p>
                <a:pPr marL="101598" marR="0" lvl="0" indent="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None/>
                  <a:tabLst/>
                  <a:defRPr/>
                </a:pPr>
                <a:endPar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endParaRP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endParaRPr kumimoji="0" lang="zh-TW" altLang="en-US"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endParaRPr>
              </a:p>
            </p:txBody>
          </p:sp>
        </mc:Choice>
        <mc:Fallback xmlns="">
          <p:sp>
            <p:nvSpPr>
              <p:cNvPr id="3" name="內容版面配置區 2">
                <a:extLst>
                  <a:ext uri="{FF2B5EF4-FFF2-40B4-BE49-F238E27FC236}">
                    <a16:creationId xmlns:a16="http://schemas.microsoft.com/office/drawing/2014/main" id="{E571BAD2-20B7-C293-213D-FECD8C8F5E6B}"/>
                  </a:ext>
                </a:extLst>
              </p:cNvPr>
              <p:cNvSpPr>
                <a:spLocks noGrp="1" noRot="1" noChangeAspect="1" noMove="1" noResize="1" noEditPoints="1" noAdjustHandles="1" noChangeArrowheads="1" noChangeShapeType="1" noTextEdit="1"/>
              </p:cNvSpPr>
              <p:nvPr>
                <p:ph idx="1"/>
              </p:nvPr>
            </p:nvSpPr>
            <p:spPr>
              <a:blipFill>
                <a:blip r:embed="rId3"/>
                <a:stretch>
                  <a:fillRect l="-631" t="-11950" b="-16352"/>
                </a:stretch>
              </a:blipFill>
            </p:spPr>
            <p:txBody>
              <a:bodyPr/>
              <a:lstStyle/>
              <a:p>
                <a:r>
                  <a:rPr lang="zh-TW" altLang="en-US">
                    <a:noFill/>
                  </a:rPr>
                  <a:t> </a:t>
                </a:r>
              </a:p>
            </p:txBody>
          </p:sp>
        </mc:Fallback>
      </mc:AlternateContent>
      <p:sp>
        <p:nvSpPr>
          <p:cNvPr id="4" name="頁尾版面配置區 3">
            <a:extLst>
              <a:ext uri="{FF2B5EF4-FFF2-40B4-BE49-F238E27FC236}">
                <a16:creationId xmlns:a16="http://schemas.microsoft.com/office/drawing/2014/main" id="{93C0E26C-378F-2BCA-8E79-A5C22D932D90}"/>
              </a:ext>
            </a:extLst>
          </p:cNvPr>
          <p:cNvSpPr>
            <a:spLocks noGrp="1"/>
          </p:cNvSpPr>
          <p:nvPr>
            <p:ph type="ftr" sz="quarter" idx="11"/>
          </p:nvPr>
        </p:nvSpPr>
        <p:spPr/>
        <p:txBody>
          <a:bodyPr/>
          <a:lstStyle/>
          <a:p>
            <a:pPr>
              <a:defRPr/>
            </a:pPr>
            <a:r>
              <a:rPr lang="pl-PL" altLang="zh-TW" sz="1200" dirty="0"/>
              <a:t>DC &amp; CV Lab. CSIE NTU</a:t>
            </a:r>
            <a:endParaRPr lang="en-US" altLang="zh-TW" sz="1200" dirty="0"/>
          </a:p>
        </p:txBody>
      </p:sp>
      <p:sp>
        <p:nvSpPr>
          <p:cNvPr id="5" name="投影片編號版面配置區 4">
            <a:extLst>
              <a:ext uri="{FF2B5EF4-FFF2-40B4-BE49-F238E27FC236}">
                <a16:creationId xmlns:a16="http://schemas.microsoft.com/office/drawing/2014/main" id="{DB9DF467-F1FF-3A6D-AAB4-CAFBC7A43676}"/>
              </a:ext>
            </a:extLst>
          </p:cNvPr>
          <p:cNvSpPr>
            <a:spLocks noGrp="1"/>
          </p:cNvSpPr>
          <p:nvPr>
            <p:ph type="sldNum" sz="quarter" idx="12"/>
          </p:nvPr>
        </p:nvSpPr>
        <p:spPr/>
        <p:txBody>
          <a:bodyPr/>
          <a:lstStyle/>
          <a:p>
            <a:fld id="{028E3F4F-51B2-42EE-AFA2-40C4572185CC}" type="slidenum">
              <a:rPr lang="en-US" sz="1200" smtClean="0"/>
              <a:t>26</a:t>
            </a:fld>
            <a:endParaRPr lang="en-US" sz="1200" dirty="0"/>
          </a:p>
        </p:txBody>
      </p:sp>
    </p:spTree>
    <p:extLst>
      <p:ext uri="{BB962C8B-B14F-4D97-AF65-F5344CB8AC3E}">
        <p14:creationId xmlns:p14="http://schemas.microsoft.com/office/powerpoint/2010/main" val="9685919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EADFBD8-C1C6-2221-D014-2B255932E414}"/>
              </a:ext>
            </a:extLst>
          </p:cNvPr>
          <p:cNvSpPr>
            <a:spLocks noGrp="1"/>
          </p:cNvSpPr>
          <p:nvPr>
            <p:ph type="title"/>
          </p:nvPr>
        </p:nvSpPr>
        <p:spPr>
          <a:xfrm>
            <a:off x="1097280" y="286604"/>
            <a:ext cx="11317458" cy="1450757"/>
          </a:xfrm>
        </p:spPr>
        <p:txBody>
          <a:bodyPr>
            <a:normAutofit/>
          </a:bodyPr>
          <a:lstStyle/>
          <a:p>
            <a:r>
              <a:rPr kumimoji="1" lang="en" altLang="zh-TW" sz="4000" dirty="0"/>
              <a:t>Step 1: Estimate the radiometric response function</a:t>
            </a:r>
            <a:endParaRPr kumimoji="1" lang="zh-TW" altLang="en-US" sz="4000" dirty="0"/>
          </a:p>
        </p:txBody>
      </p:sp>
      <p:sp>
        <p:nvSpPr>
          <p:cNvPr id="3" name="內容版面配置區 2">
            <a:extLst>
              <a:ext uri="{FF2B5EF4-FFF2-40B4-BE49-F238E27FC236}">
                <a16:creationId xmlns:a16="http://schemas.microsoft.com/office/drawing/2014/main" id="{E571BAD2-20B7-C293-213D-FECD8C8F5E6B}"/>
              </a:ext>
            </a:extLst>
          </p:cNvPr>
          <p:cNvSpPr>
            <a:spLocks noGrp="1"/>
          </p:cNvSpPr>
          <p:nvPr>
            <p:ph idx="1"/>
          </p:nvPr>
        </p:nvSpPr>
        <p:spPr/>
        <p:txBody>
          <a:bodyPr>
            <a:normAutofit/>
          </a:bodyPr>
          <a:lstStyle/>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r>
              <a:rPr kumimoji="0" lang="en"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rPr>
              <a:t>Result (</a:t>
            </a:r>
            <a:r>
              <a:rPr kumimoji="0" lang="en" altLang="zh-TW" sz="2000" b="0" i="0" u="none" strike="noStrike" kern="1200" cap="none" spc="0" normalizeH="0" baseline="0" noProof="0" dirty="0" err="1">
                <a:ln>
                  <a:noFill/>
                </a:ln>
                <a:solidFill>
                  <a:prstClr val="black">
                    <a:lumMod val="75000"/>
                    <a:lumOff val="25000"/>
                  </a:prstClr>
                </a:solidFill>
                <a:effectLst/>
                <a:uLnTx/>
                <a:uFillTx/>
                <a:latin typeface="Times New Roman"/>
                <a:ea typeface="標楷體"/>
                <a:cs typeface="+mn-cs"/>
              </a:rPr>
              <a:t>Debevec</a:t>
            </a:r>
            <a:r>
              <a:rPr kumimoji="0" lang="en"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rPr>
              <a:t> and Malik 1997)</a:t>
            </a: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endParaRPr kumimoji="0" lang="en"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endParaRP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endParaRPr kumimoji="0" lang="en"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endParaRP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endParaRPr kumimoji="0" lang="en"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endParaRP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endParaRPr kumimoji="0" lang="en"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endParaRP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endParaRPr kumimoji="0" lang="en"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endParaRP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endParaRPr kumimoji="0" lang="en"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endParaRP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endParaRPr kumimoji="0" lang="en"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endParaRP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endParaRPr kumimoji="0" lang="zh-TW" altLang="en-US"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endParaRPr>
          </a:p>
        </p:txBody>
      </p:sp>
      <p:sp>
        <p:nvSpPr>
          <p:cNvPr id="4" name="頁尾版面配置區 3">
            <a:extLst>
              <a:ext uri="{FF2B5EF4-FFF2-40B4-BE49-F238E27FC236}">
                <a16:creationId xmlns:a16="http://schemas.microsoft.com/office/drawing/2014/main" id="{93C0E26C-378F-2BCA-8E79-A5C22D932D90}"/>
              </a:ext>
            </a:extLst>
          </p:cNvPr>
          <p:cNvSpPr>
            <a:spLocks noGrp="1"/>
          </p:cNvSpPr>
          <p:nvPr>
            <p:ph type="ftr" sz="quarter" idx="11"/>
          </p:nvPr>
        </p:nvSpPr>
        <p:spPr/>
        <p:txBody>
          <a:bodyPr/>
          <a:lstStyle/>
          <a:p>
            <a:pPr>
              <a:defRPr/>
            </a:pPr>
            <a:r>
              <a:rPr lang="pl-PL" altLang="zh-TW"/>
              <a:t>DC &amp; CV Lab. CSIE NTU</a:t>
            </a:r>
            <a:endParaRPr lang="en-US" altLang="zh-TW"/>
          </a:p>
        </p:txBody>
      </p:sp>
      <p:sp>
        <p:nvSpPr>
          <p:cNvPr id="5" name="投影片編號版面配置區 4">
            <a:extLst>
              <a:ext uri="{FF2B5EF4-FFF2-40B4-BE49-F238E27FC236}">
                <a16:creationId xmlns:a16="http://schemas.microsoft.com/office/drawing/2014/main" id="{DB9DF467-F1FF-3A6D-AAB4-CAFBC7A43676}"/>
              </a:ext>
            </a:extLst>
          </p:cNvPr>
          <p:cNvSpPr>
            <a:spLocks noGrp="1"/>
          </p:cNvSpPr>
          <p:nvPr>
            <p:ph type="sldNum" sz="quarter" idx="12"/>
          </p:nvPr>
        </p:nvSpPr>
        <p:spPr/>
        <p:txBody>
          <a:bodyPr/>
          <a:lstStyle/>
          <a:p>
            <a:fld id="{028E3F4F-51B2-42EE-AFA2-40C4572185CC}" type="slidenum">
              <a:rPr lang="en-US" smtClean="0"/>
              <a:t>27</a:t>
            </a:fld>
            <a:endParaRPr lang="en-US" dirty="0"/>
          </a:p>
        </p:txBody>
      </p:sp>
      <p:pic>
        <p:nvPicPr>
          <p:cNvPr id="6" name="圖片 5">
            <a:extLst>
              <a:ext uri="{FF2B5EF4-FFF2-40B4-BE49-F238E27FC236}">
                <a16:creationId xmlns:a16="http://schemas.microsoft.com/office/drawing/2014/main" id="{3F6EB37F-7A04-E54C-FE92-7D8DEE31672A}"/>
              </a:ext>
            </a:extLst>
          </p:cNvPr>
          <p:cNvPicPr>
            <a:picLocks noChangeAspect="1"/>
          </p:cNvPicPr>
          <p:nvPr/>
        </p:nvPicPr>
        <p:blipFill>
          <a:blip r:embed="rId3"/>
          <a:stretch>
            <a:fillRect/>
          </a:stretch>
        </p:blipFill>
        <p:spPr>
          <a:xfrm>
            <a:off x="743980" y="2332302"/>
            <a:ext cx="10704039" cy="4525698"/>
          </a:xfrm>
          <a:prstGeom prst="rect">
            <a:avLst/>
          </a:prstGeom>
        </p:spPr>
      </p:pic>
    </p:spTree>
    <p:extLst>
      <p:ext uri="{BB962C8B-B14F-4D97-AF65-F5344CB8AC3E}">
        <p14:creationId xmlns:p14="http://schemas.microsoft.com/office/powerpoint/2010/main" val="37462521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EADFBD8-C1C6-2221-D014-2B255932E414}"/>
              </a:ext>
            </a:extLst>
          </p:cNvPr>
          <p:cNvSpPr>
            <a:spLocks noGrp="1"/>
          </p:cNvSpPr>
          <p:nvPr>
            <p:ph type="title"/>
          </p:nvPr>
        </p:nvSpPr>
        <p:spPr>
          <a:xfrm>
            <a:off x="1097280" y="286604"/>
            <a:ext cx="11317458" cy="1450757"/>
          </a:xfrm>
        </p:spPr>
        <p:txBody>
          <a:bodyPr>
            <a:normAutofit/>
          </a:bodyPr>
          <a:lstStyle/>
          <a:p>
            <a:r>
              <a:rPr kumimoji="1" lang="en" altLang="zh-TW" sz="4000" dirty="0"/>
              <a:t>Step 2: Estimate a radiance map</a:t>
            </a:r>
            <a:endParaRPr kumimoji="1" lang="zh-TW" altLang="en-US" sz="4000" dirty="0"/>
          </a:p>
        </p:txBody>
      </p:sp>
      <p:sp>
        <p:nvSpPr>
          <p:cNvPr id="3" name="內容版面配置區 2">
            <a:extLst>
              <a:ext uri="{FF2B5EF4-FFF2-40B4-BE49-F238E27FC236}">
                <a16:creationId xmlns:a16="http://schemas.microsoft.com/office/drawing/2014/main" id="{E571BAD2-20B7-C293-213D-FECD8C8F5E6B}"/>
              </a:ext>
            </a:extLst>
          </p:cNvPr>
          <p:cNvSpPr>
            <a:spLocks noGrp="1"/>
          </p:cNvSpPr>
          <p:nvPr>
            <p:ph idx="1"/>
          </p:nvPr>
        </p:nvSpPr>
        <p:spPr/>
        <p:txBody>
          <a:bodyPr>
            <a:normAutofit/>
          </a:bodyPr>
          <a:lstStyle/>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r>
              <a:rPr kumimoji="0" lang="en"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rPr>
              <a:t>Step 2: Merge the input images into a composite </a:t>
            </a:r>
            <a:r>
              <a:rPr kumimoji="0" lang="en" altLang="zh-TW" sz="2000" b="0" i="0" u="none" strike="noStrike" kern="1200" cap="none" spc="0" normalizeH="0" baseline="0" noProof="0" dirty="0">
                <a:ln>
                  <a:noFill/>
                </a:ln>
                <a:solidFill>
                  <a:srgbClr val="FF0000"/>
                </a:solidFill>
                <a:effectLst/>
                <a:uLnTx/>
                <a:uFillTx/>
                <a:latin typeface="Times New Roman"/>
                <a:ea typeface="標楷體"/>
                <a:cs typeface="+mn-cs"/>
              </a:rPr>
              <a:t>radiance map</a:t>
            </a:r>
            <a:r>
              <a:rPr kumimoji="0" lang="en"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rPr>
              <a:t>.</a:t>
            </a: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r>
              <a:rPr kumimoji="0" lang="en"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rPr>
              <a:t>Ideal: 𝐸=𝑔(𝑧), but…</a:t>
            </a: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endParaRPr kumimoji="0" lang="en"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endParaRP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endParaRPr kumimoji="0" lang="en"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endParaRP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endParaRPr kumimoji="0" lang="en"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endParaRPr>
          </a:p>
        </p:txBody>
      </p:sp>
      <p:sp>
        <p:nvSpPr>
          <p:cNvPr id="4" name="頁尾版面配置區 3">
            <a:extLst>
              <a:ext uri="{FF2B5EF4-FFF2-40B4-BE49-F238E27FC236}">
                <a16:creationId xmlns:a16="http://schemas.microsoft.com/office/drawing/2014/main" id="{93C0E26C-378F-2BCA-8E79-A5C22D932D90}"/>
              </a:ext>
            </a:extLst>
          </p:cNvPr>
          <p:cNvSpPr>
            <a:spLocks noGrp="1"/>
          </p:cNvSpPr>
          <p:nvPr>
            <p:ph type="ftr" sz="quarter" idx="11"/>
          </p:nvPr>
        </p:nvSpPr>
        <p:spPr/>
        <p:txBody>
          <a:bodyPr/>
          <a:lstStyle/>
          <a:p>
            <a:pPr>
              <a:defRPr/>
            </a:pPr>
            <a:r>
              <a:rPr lang="pl-PL" altLang="zh-TW"/>
              <a:t>DC &amp; CV Lab. CSIE NTU</a:t>
            </a:r>
            <a:endParaRPr lang="en-US" altLang="zh-TW"/>
          </a:p>
        </p:txBody>
      </p:sp>
      <p:sp>
        <p:nvSpPr>
          <p:cNvPr id="5" name="投影片編號版面配置區 4">
            <a:extLst>
              <a:ext uri="{FF2B5EF4-FFF2-40B4-BE49-F238E27FC236}">
                <a16:creationId xmlns:a16="http://schemas.microsoft.com/office/drawing/2014/main" id="{DB9DF467-F1FF-3A6D-AAB4-CAFBC7A43676}"/>
              </a:ext>
            </a:extLst>
          </p:cNvPr>
          <p:cNvSpPr>
            <a:spLocks noGrp="1"/>
          </p:cNvSpPr>
          <p:nvPr>
            <p:ph type="sldNum" sz="quarter" idx="12"/>
          </p:nvPr>
        </p:nvSpPr>
        <p:spPr/>
        <p:txBody>
          <a:bodyPr/>
          <a:lstStyle/>
          <a:p>
            <a:fld id="{028E3F4F-51B2-42EE-AFA2-40C4572185CC}" type="slidenum">
              <a:rPr lang="en-US" sz="1200" smtClean="0"/>
              <a:t>28</a:t>
            </a:fld>
            <a:endParaRPr lang="en-US" sz="1200" dirty="0"/>
          </a:p>
        </p:txBody>
      </p:sp>
      <p:pic>
        <p:nvPicPr>
          <p:cNvPr id="7" name="圖片 6">
            <a:extLst>
              <a:ext uri="{FF2B5EF4-FFF2-40B4-BE49-F238E27FC236}">
                <a16:creationId xmlns:a16="http://schemas.microsoft.com/office/drawing/2014/main" id="{12942EDF-7318-4BC5-043E-75408A46BED3}"/>
              </a:ext>
            </a:extLst>
          </p:cNvPr>
          <p:cNvPicPr>
            <a:picLocks noChangeAspect="1"/>
          </p:cNvPicPr>
          <p:nvPr/>
        </p:nvPicPr>
        <p:blipFill>
          <a:blip r:embed="rId3"/>
          <a:stretch>
            <a:fillRect/>
          </a:stretch>
        </p:blipFill>
        <p:spPr>
          <a:xfrm>
            <a:off x="1554441" y="2707128"/>
            <a:ext cx="9083117" cy="4252146"/>
          </a:xfrm>
          <a:prstGeom prst="rect">
            <a:avLst/>
          </a:prstGeom>
        </p:spPr>
      </p:pic>
    </p:spTree>
    <p:extLst>
      <p:ext uri="{BB962C8B-B14F-4D97-AF65-F5344CB8AC3E}">
        <p14:creationId xmlns:p14="http://schemas.microsoft.com/office/powerpoint/2010/main" val="18691928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EADFBD8-C1C6-2221-D014-2B255932E414}"/>
              </a:ext>
            </a:extLst>
          </p:cNvPr>
          <p:cNvSpPr>
            <a:spLocks noGrp="1"/>
          </p:cNvSpPr>
          <p:nvPr>
            <p:ph type="title"/>
          </p:nvPr>
        </p:nvSpPr>
        <p:spPr>
          <a:xfrm>
            <a:off x="1097280" y="286604"/>
            <a:ext cx="11317458" cy="1450757"/>
          </a:xfrm>
        </p:spPr>
        <p:txBody>
          <a:bodyPr>
            <a:normAutofit/>
          </a:bodyPr>
          <a:lstStyle/>
          <a:p>
            <a:r>
              <a:rPr kumimoji="1" lang="en" altLang="zh-TW" sz="4000" dirty="0"/>
              <a:t>Step 2: Estimate a radiance map</a:t>
            </a:r>
            <a:endParaRPr kumimoji="1" lang="zh-TW" altLang="en-US" sz="4000" dirty="0"/>
          </a:p>
        </p:txBody>
      </p:sp>
      <p:sp>
        <p:nvSpPr>
          <p:cNvPr id="3" name="內容版面配置區 2">
            <a:extLst>
              <a:ext uri="{FF2B5EF4-FFF2-40B4-BE49-F238E27FC236}">
                <a16:creationId xmlns:a16="http://schemas.microsoft.com/office/drawing/2014/main" id="{E571BAD2-20B7-C293-213D-FECD8C8F5E6B}"/>
              </a:ext>
            </a:extLst>
          </p:cNvPr>
          <p:cNvSpPr>
            <a:spLocks noGrp="1"/>
          </p:cNvSpPr>
          <p:nvPr>
            <p:ph idx="1"/>
          </p:nvPr>
        </p:nvSpPr>
        <p:spPr/>
        <p:txBody>
          <a:bodyPr>
            <a:normAutofit/>
          </a:bodyPr>
          <a:lstStyle/>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r>
              <a:rPr kumimoji="0" lang=""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rPr>
              <a:t>Problem 1: Pixels are noisy</a:t>
            </a:r>
            <a:endParaRPr kumimoji="0" lang="x-IV_mathan" altLang="zh-TW" sz="2000" b="0" i="0" u="none" strike="noStrike" kern="1200" cap="none" spc="0" normalizeH="0" baseline="0" noProof="0">
              <a:ln>
                <a:noFill/>
              </a:ln>
              <a:solidFill>
                <a:prstClr val="black">
                  <a:lumMod val="75000"/>
                  <a:lumOff val="25000"/>
                </a:prstClr>
              </a:solidFill>
              <a:effectLst/>
              <a:uLnTx/>
              <a:uFillTx/>
              <a:latin typeface="Times New Roman"/>
              <a:ea typeface="標楷體"/>
              <a:cs typeface="+mn-cs"/>
            </a:endParaRPr>
          </a:p>
          <a:p>
            <a:pPr marL="384048" marR="0" lvl="1" indent="-182880" algn="l" defTabSz="914400" rtl="0" eaLnBrk="1" fontAlgn="auto" latinLnBrk="0" hangingPunct="1">
              <a:lnSpc>
                <a:spcPct val="90000"/>
              </a:lnSpc>
              <a:spcBef>
                <a:spcPts val="200"/>
              </a:spcBef>
              <a:spcAft>
                <a:spcPts val="400"/>
              </a:spcAft>
              <a:buClr>
                <a:srgbClr val="1CADE4"/>
              </a:buClr>
              <a:buSzTx/>
              <a:buFont typeface="Calibri" pitchFamily="34" charset="0"/>
              <a:buChar char="◦"/>
              <a:tabLst/>
              <a:defRPr/>
            </a:pPr>
            <a:r>
              <a:rPr kumimoji="0" lang="en-US" altLang="zh-TW" sz="20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標楷體"/>
                <a:cs typeface="Times New Roman" panose="02020603050405020304" pitchFamily="18" charset="0"/>
              </a:rPr>
              <a:t>Mitsunaga</a:t>
            </a: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標楷體"/>
                <a:cs typeface="Times New Roman" panose="02020603050405020304" pitchFamily="18" charset="0"/>
              </a:rPr>
              <a:t> and </a:t>
            </a:r>
            <a:r>
              <a:rPr kumimoji="0" lang="en-US" altLang="zh-TW" sz="20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標楷體"/>
                <a:cs typeface="Times New Roman" panose="02020603050405020304" pitchFamily="18" charset="0"/>
              </a:rPr>
              <a:t>Nayar</a:t>
            </a: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標楷體"/>
                <a:cs typeface="Times New Roman" panose="02020603050405020304" pitchFamily="18" charset="0"/>
              </a:rPr>
              <a:t> (1996): Emphasize both higher pixel and larger gradients in the transfer function.</a:t>
            </a:r>
          </a:p>
          <a:p>
            <a:pPr marL="101598" marR="0" lvl="0" indent="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None/>
              <a:tabLst/>
              <a:defRPr/>
            </a:pPr>
            <a:endPar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endParaRP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endParaRPr kumimoji="0" lang="zh-TW" altLang="en-US"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endParaRPr>
          </a:p>
        </p:txBody>
      </p:sp>
      <p:sp>
        <p:nvSpPr>
          <p:cNvPr id="4" name="頁尾版面配置區 3">
            <a:extLst>
              <a:ext uri="{FF2B5EF4-FFF2-40B4-BE49-F238E27FC236}">
                <a16:creationId xmlns:a16="http://schemas.microsoft.com/office/drawing/2014/main" id="{93C0E26C-378F-2BCA-8E79-A5C22D932D90}"/>
              </a:ext>
            </a:extLst>
          </p:cNvPr>
          <p:cNvSpPr>
            <a:spLocks noGrp="1"/>
          </p:cNvSpPr>
          <p:nvPr>
            <p:ph type="ftr" sz="quarter" idx="11"/>
          </p:nvPr>
        </p:nvSpPr>
        <p:spPr/>
        <p:txBody>
          <a:bodyPr/>
          <a:lstStyle/>
          <a:p>
            <a:pPr>
              <a:defRPr/>
            </a:pPr>
            <a:r>
              <a:rPr lang="pl-PL" altLang="zh-TW"/>
              <a:t>DC &amp; CV Lab. CSIE NTU</a:t>
            </a:r>
            <a:endParaRPr lang="en-US" altLang="zh-TW"/>
          </a:p>
        </p:txBody>
      </p:sp>
      <p:sp>
        <p:nvSpPr>
          <p:cNvPr id="5" name="投影片編號版面配置區 4">
            <a:extLst>
              <a:ext uri="{FF2B5EF4-FFF2-40B4-BE49-F238E27FC236}">
                <a16:creationId xmlns:a16="http://schemas.microsoft.com/office/drawing/2014/main" id="{DB9DF467-F1FF-3A6D-AAB4-CAFBC7A43676}"/>
              </a:ext>
            </a:extLst>
          </p:cNvPr>
          <p:cNvSpPr>
            <a:spLocks noGrp="1"/>
          </p:cNvSpPr>
          <p:nvPr>
            <p:ph type="sldNum" sz="quarter" idx="12"/>
          </p:nvPr>
        </p:nvSpPr>
        <p:spPr/>
        <p:txBody>
          <a:bodyPr/>
          <a:lstStyle/>
          <a:p>
            <a:fld id="{028E3F4F-51B2-42EE-AFA2-40C4572185CC}" type="slidenum">
              <a:rPr lang="en-US" sz="1200" smtClean="0"/>
              <a:t>29</a:t>
            </a:fld>
            <a:endParaRPr lang="en-US" sz="1200" dirty="0"/>
          </a:p>
        </p:txBody>
      </p:sp>
      <p:pic>
        <p:nvPicPr>
          <p:cNvPr id="6" name="圖片 5">
            <a:extLst>
              <a:ext uri="{FF2B5EF4-FFF2-40B4-BE49-F238E27FC236}">
                <a16:creationId xmlns:a16="http://schemas.microsoft.com/office/drawing/2014/main" id="{477ECCCC-0C25-BE73-CE01-3A0FA4917831}"/>
              </a:ext>
            </a:extLst>
          </p:cNvPr>
          <p:cNvPicPr>
            <a:picLocks noChangeAspect="1"/>
          </p:cNvPicPr>
          <p:nvPr/>
        </p:nvPicPr>
        <p:blipFill rotWithShape="1">
          <a:blip r:embed="rId3"/>
          <a:srcRect t="573" b="2381"/>
          <a:stretch/>
        </p:blipFill>
        <p:spPr>
          <a:xfrm>
            <a:off x="1554441" y="2731477"/>
            <a:ext cx="9083117" cy="4126523"/>
          </a:xfrm>
          <a:prstGeom prst="rect">
            <a:avLst/>
          </a:prstGeom>
        </p:spPr>
      </p:pic>
    </p:spTree>
    <p:extLst>
      <p:ext uri="{BB962C8B-B14F-4D97-AF65-F5344CB8AC3E}">
        <p14:creationId xmlns:p14="http://schemas.microsoft.com/office/powerpoint/2010/main" val="3287582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a:extLst>
              <a:ext uri="{FF2B5EF4-FFF2-40B4-BE49-F238E27FC236}">
                <a16:creationId xmlns:a16="http://schemas.microsoft.com/office/drawing/2014/main" id="{170A7BC7-D3EE-1677-E3E7-530F7C0FE1B6}"/>
              </a:ext>
            </a:extLst>
          </p:cNvPr>
          <p:cNvSpPr>
            <a:spLocks noGrp="1"/>
          </p:cNvSpPr>
          <p:nvPr>
            <p:ph type="ftr" sz="quarter" idx="11"/>
          </p:nvPr>
        </p:nvSpPr>
        <p:spPr/>
        <p:txBody>
          <a:bodyPr/>
          <a:lstStyle/>
          <a:p>
            <a:pPr>
              <a:defRPr/>
            </a:pPr>
            <a:r>
              <a:rPr lang="pl-PL" altLang="zh-TW"/>
              <a:t>DC &amp; CV Lab. CSIE NTU</a:t>
            </a:r>
            <a:endParaRPr lang="en-US" altLang="zh-TW" dirty="0"/>
          </a:p>
        </p:txBody>
      </p:sp>
      <p:sp>
        <p:nvSpPr>
          <p:cNvPr id="3" name="標題 2">
            <a:extLst>
              <a:ext uri="{FF2B5EF4-FFF2-40B4-BE49-F238E27FC236}">
                <a16:creationId xmlns:a16="http://schemas.microsoft.com/office/drawing/2014/main" id="{93607069-36CE-3511-A4BA-E0B04EF52152}"/>
              </a:ext>
            </a:extLst>
          </p:cNvPr>
          <p:cNvSpPr>
            <a:spLocks noGrp="1"/>
          </p:cNvSpPr>
          <p:nvPr>
            <p:ph type="title"/>
          </p:nvPr>
        </p:nvSpPr>
        <p:spPr/>
        <p:txBody>
          <a:bodyPr/>
          <a:lstStyle/>
          <a:p>
            <a:r>
              <a:rPr kumimoji="1" lang="en" altLang="zh-TW" dirty="0"/>
              <a:t>Introduction </a:t>
            </a:r>
            <a:endParaRPr kumimoji="1" lang="zh-TW" altLang="en-US" dirty="0"/>
          </a:p>
        </p:txBody>
      </p:sp>
      <p:sp>
        <p:nvSpPr>
          <p:cNvPr id="4" name="內容版面配置區 3">
            <a:extLst>
              <a:ext uri="{FF2B5EF4-FFF2-40B4-BE49-F238E27FC236}">
                <a16:creationId xmlns:a16="http://schemas.microsoft.com/office/drawing/2014/main" id="{8C002D82-65AD-8656-F571-5544FB56B028}"/>
              </a:ext>
            </a:extLst>
          </p:cNvPr>
          <p:cNvSpPr>
            <a:spLocks noGrp="1"/>
          </p:cNvSpPr>
          <p:nvPr>
            <p:ph idx="1"/>
          </p:nvPr>
        </p:nvSpPr>
        <p:spPr/>
        <p:txBody>
          <a:bodyPr/>
          <a:lstStyle/>
          <a:p>
            <a:pPr>
              <a:buClr>
                <a:schemeClr val="tx1">
                  <a:lumMod val="85000"/>
                  <a:lumOff val="15000"/>
                </a:schemeClr>
              </a:buClr>
              <a:buFont typeface="Wingdings" pitchFamily="2" charset="2"/>
              <a:buChar char="l"/>
            </a:pPr>
            <a:r>
              <a:rPr kumimoji="1" lang="en" altLang="zh-TW" dirty="0"/>
              <a:t>  Most widespread commercial impact</a:t>
            </a:r>
          </a:p>
          <a:p>
            <a:pPr>
              <a:buClr>
                <a:schemeClr val="tx1">
                  <a:lumMod val="85000"/>
                  <a:lumOff val="15000"/>
                </a:schemeClr>
              </a:buClr>
              <a:buFont typeface="Wingdings" pitchFamily="2" charset="2"/>
              <a:buChar char="l"/>
            </a:pPr>
            <a:r>
              <a:rPr kumimoji="1" lang="en" altLang="zh-TW" dirty="0"/>
              <a:t>  Most smartphones have built-in computational photography functions</a:t>
            </a:r>
          </a:p>
          <a:p>
            <a:endParaRPr kumimoji="1" lang="en" altLang="zh-TW" dirty="0"/>
          </a:p>
          <a:p>
            <a:endParaRPr kumimoji="1" lang="en" altLang="zh-TW" dirty="0"/>
          </a:p>
          <a:p>
            <a:endParaRPr kumimoji="1" lang="en" altLang="zh-TW" dirty="0"/>
          </a:p>
          <a:p>
            <a:endParaRPr kumimoji="1" lang="zh-TW" altLang="en-US" dirty="0"/>
          </a:p>
        </p:txBody>
      </p:sp>
      <p:pic>
        <p:nvPicPr>
          <p:cNvPr id="5" name="圖片 4">
            <a:extLst>
              <a:ext uri="{FF2B5EF4-FFF2-40B4-BE49-F238E27FC236}">
                <a16:creationId xmlns:a16="http://schemas.microsoft.com/office/drawing/2014/main" id="{7457AF4C-42A5-B47E-046B-2E4D81FA6F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320" y="3176332"/>
            <a:ext cx="2753880" cy="2137665"/>
          </a:xfrm>
          <a:prstGeom prst="rect">
            <a:avLst/>
          </a:prstGeom>
        </p:spPr>
      </p:pic>
      <p:pic>
        <p:nvPicPr>
          <p:cNvPr id="6" name="圖片 5">
            <a:extLst>
              <a:ext uri="{FF2B5EF4-FFF2-40B4-BE49-F238E27FC236}">
                <a16:creationId xmlns:a16="http://schemas.microsoft.com/office/drawing/2014/main" id="{0B69315D-D2AA-C034-3487-664F155FDE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0168" y="3180766"/>
            <a:ext cx="3798862" cy="2137665"/>
          </a:xfrm>
          <a:prstGeom prst="rect">
            <a:avLst/>
          </a:prstGeom>
        </p:spPr>
      </p:pic>
      <p:pic>
        <p:nvPicPr>
          <p:cNvPr id="7" name="圖片 6">
            <a:extLst>
              <a:ext uri="{FF2B5EF4-FFF2-40B4-BE49-F238E27FC236}">
                <a16:creationId xmlns:a16="http://schemas.microsoft.com/office/drawing/2014/main" id="{3B881422-AB62-736A-B20B-08DF5EF0A361}"/>
              </a:ext>
            </a:extLst>
          </p:cNvPr>
          <p:cNvPicPr>
            <a:picLocks noChangeAspect="1"/>
          </p:cNvPicPr>
          <p:nvPr/>
        </p:nvPicPr>
        <p:blipFill rotWithShape="1">
          <a:blip r:embed="rId5">
            <a:extLst>
              <a:ext uri="{28A0092B-C50C-407E-A947-70E740481C1C}">
                <a14:useLocalDpi xmlns:a14="http://schemas.microsoft.com/office/drawing/2010/main" val="0"/>
              </a:ext>
            </a:extLst>
          </a:blip>
          <a:srcRect l="53459" t="46927" r="-1"/>
          <a:stretch/>
        </p:blipFill>
        <p:spPr>
          <a:xfrm>
            <a:off x="8419585" y="3112307"/>
            <a:ext cx="3032491" cy="2274585"/>
          </a:xfrm>
          <a:prstGeom prst="rect">
            <a:avLst/>
          </a:prstGeom>
        </p:spPr>
      </p:pic>
      <p:sp>
        <p:nvSpPr>
          <p:cNvPr id="8" name="文字方塊 7">
            <a:extLst>
              <a:ext uri="{FF2B5EF4-FFF2-40B4-BE49-F238E27FC236}">
                <a16:creationId xmlns:a16="http://schemas.microsoft.com/office/drawing/2014/main" id="{187C31E2-21ED-C576-1C09-EAE1A90D46CE}"/>
              </a:ext>
            </a:extLst>
          </p:cNvPr>
          <p:cNvSpPr txBox="1"/>
          <p:nvPr/>
        </p:nvSpPr>
        <p:spPr>
          <a:xfrm>
            <a:off x="1620931" y="5395721"/>
            <a:ext cx="1040670" cy="523220"/>
          </a:xfrm>
          <a:prstGeom prst="rect">
            <a:avLst/>
          </a:prstGeom>
          <a:noFill/>
        </p:spPr>
        <p:txBody>
          <a:bodyPr wrap="none" rtlCol="0">
            <a:spAutoFit/>
          </a:bodyPr>
          <a:lstStyle/>
          <a:p>
            <a:pPr algn="ctr"/>
            <a:r>
              <a:rPr lang="en-US" altLang="zh-TW" dirty="0">
                <a:solidFill>
                  <a:schemeClr val="accent5">
                    <a:lumMod val="75000"/>
                  </a:schemeClr>
                </a:solidFill>
              </a:rPr>
              <a:t>Panoramic</a:t>
            </a:r>
          </a:p>
          <a:p>
            <a:pPr algn="ctr"/>
            <a:r>
              <a:rPr lang="en-US" altLang="zh-TW" dirty="0">
                <a:solidFill>
                  <a:schemeClr val="accent5">
                    <a:lumMod val="75000"/>
                  </a:schemeClr>
                </a:solidFill>
              </a:rPr>
              <a:t>Stitching</a:t>
            </a:r>
            <a:endParaRPr lang="zh-TW" altLang="en-US" dirty="0">
              <a:solidFill>
                <a:schemeClr val="accent5">
                  <a:lumMod val="75000"/>
                </a:schemeClr>
              </a:solidFill>
            </a:endParaRPr>
          </a:p>
        </p:txBody>
      </p:sp>
      <p:sp>
        <p:nvSpPr>
          <p:cNvPr id="9" name="文字方塊 8">
            <a:extLst>
              <a:ext uri="{FF2B5EF4-FFF2-40B4-BE49-F238E27FC236}">
                <a16:creationId xmlns:a16="http://schemas.microsoft.com/office/drawing/2014/main" id="{E346B9DD-2A28-2E9F-58A8-3B010BE9AA40}"/>
              </a:ext>
            </a:extLst>
          </p:cNvPr>
          <p:cNvSpPr txBox="1"/>
          <p:nvPr/>
        </p:nvSpPr>
        <p:spPr>
          <a:xfrm>
            <a:off x="4605206" y="5331136"/>
            <a:ext cx="2838484" cy="646331"/>
          </a:xfrm>
          <a:prstGeom prst="rect">
            <a:avLst/>
          </a:prstGeom>
          <a:noFill/>
        </p:spPr>
        <p:txBody>
          <a:bodyPr wrap="square" rtlCol="0">
            <a:spAutoFit/>
          </a:bodyPr>
          <a:lstStyle/>
          <a:p>
            <a:pPr algn="ctr"/>
            <a:r>
              <a:rPr lang="en-US" altLang="zh-TW" dirty="0">
                <a:solidFill>
                  <a:schemeClr val="accent5">
                    <a:lumMod val="75000"/>
                  </a:schemeClr>
                </a:solidFill>
              </a:rPr>
              <a:t>HDR</a:t>
            </a:r>
          </a:p>
          <a:p>
            <a:pPr algn="ctr"/>
            <a:r>
              <a:rPr lang="en-US" altLang="zh-TW" dirty="0">
                <a:solidFill>
                  <a:schemeClr val="accent5">
                    <a:lumMod val="75000"/>
                  </a:schemeClr>
                </a:solidFill>
              </a:rPr>
              <a:t>(High Dynamic Range)</a:t>
            </a:r>
            <a:endParaRPr lang="zh-TW" altLang="en-US" dirty="0">
              <a:solidFill>
                <a:schemeClr val="accent5">
                  <a:lumMod val="75000"/>
                </a:schemeClr>
              </a:solidFill>
            </a:endParaRPr>
          </a:p>
        </p:txBody>
      </p:sp>
      <p:sp>
        <p:nvSpPr>
          <p:cNvPr id="10" name="文字方塊 9">
            <a:extLst>
              <a:ext uri="{FF2B5EF4-FFF2-40B4-BE49-F238E27FC236}">
                <a16:creationId xmlns:a16="http://schemas.microsoft.com/office/drawing/2014/main" id="{AE725D79-9AAC-0E0D-4EF5-1CECA7921BBA}"/>
              </a:ext>
            </a:extLst>
          </p:cNvPr>
          <p:cNvSpPr txBox="1"/>
          <p:nvPr/>
        </p:nvSpPr>
        <p:spPr>
          <a:xfrm>
            <a:off x="9387295" y="5450588"/>
            <a:ext cx="1399743" cy="307777"/>
          </a:xfrm>
          <a:prstGeom prst="rect">
            <a:avLst/>
          </a:prstGeom>
          <a:noFill/>
        </p:spPr>
        <p:txBody>
          <a:bodyPr wrap="none" rtlCol="0">
            <a:spAutoFit/>
          </a:bodyPr>
          <a:lstStyle/>
          <a:p>
            <a:pPr algn="ctr"/>
            <a:r>
              <a:rPr lang="en-US" altLang="zh-TW" dirty="0">
                <a:solidFill>
                  <a:schemeClr val="accent5">
                    <a:lumMod val="75000"/>
                  </a:schemeClr>
                </a:solidFill>
              </a:rPr>
              <a:t>Noise Removal</a:t>
            </a:r>
            <a:endParaRPr lang="zh-TW" altLang="en-US" dirty="0">
              <a:solidFill>
                <a:schemeClr val="accent5">
                  <a:lumMod val="75000"/>
                </a:schemeClr>
              </a:solidFill>
            </a:endParaRPr>
          </a:p>
        </p:txBody>
      </p:sp>
    </p:spTree>
    <p:extLst>
      <p:ext uri="{BB962C8B-B14F-4D97-AF65-F5344CB8AC3E}">
        <p14:creationId xmlns:p14="http://schemas.microsoft.com/office/powerpoint/2010/main" val="41885398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EADFBD8-C1C6-2221-D014-2B255932E414}"/>
              </a:ext>
            </a:extLst>
          </p:cNvPr>
          <p:cNvSpPr>
            <a:spLocks noGrp="1"/>
          </p:cNvSpPr>
          <p:nvPr>
            <p:ph type="title"/>
          </p:nvPr>
        </p:nvSpPr>
        <p:spPr>
          <a:xfrm>
            <a:off x="1097280" y="286604"/>
            <a:ext cx="11317458" cy="1450757"/>
          </a:xfrm>
        </p:spPr>
        <p:txBody>
          <a:bodyPr>
            <a:normAutofit/>
          </a:bodyPr>
          <a:lstStyle/>
          <a:p>
            <a:r>
              <a:rPr kumimoji="1" lang="en" altLang="zh-TW" sz="4000" dirty="0"/>
              <a:t>Step 2: Estimate a radiance map</a:t>
            </a:r>
            <a:endParaRPr kumimoji="1" lang="zh-TW" altLang="en-US" sz="4000" dirty="0"/>
          </a:p>
        </p:txBody>
      </p:sp>
      <p:sp>
        <p:nvSpPr>
          <p:cNvPr id="3" name="內容版面配置區 2">
            <a:extLst>
              <a:ext uri="{FF2B5EF4-FFF2-40B4-BE49-F238E27FC236}">
                <a16:creationId xmlns:a16="http://schemas.microsoft.com/office/drawing/2014/main" id="{E571BAD2-20B7-C293-213D-FECD8C8F5E6B}"/>
              </a:ext>
            </a:extLst>
          </p:cNvPr>
          <p:cNvSpPr>
            <a:spLocks noGrp="1"/>
          </p:cNvSpPr>
          <p:nvPr>
            <p:ph idx="1"/>
          </p:nvPr>
        </p:nvSpPr>
        <p:spPr/>
        <p:txBody>
          <a:bodyPr>
            <a:normAutofit/>
          </a:bodyPr>
          <a:lstStyle/>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rPr>
              <a:t>Problem 2: moving objects</a:t>
            </a:r>
          </a:p>
          <a:p>
            <a:pPr marL="384048" marR="0" lvl="1" indent="-182880" algn="l" defTabSz="914400" rtl="0" eaLnBrk="1" fontAlgn="auto" latinLnBrk="0" hangingPunct="1">
              <a:lnSpc>
                <a:spcPct val="90000"/>
              </a:lnSpc>
              <a:spcBef>
                <a:spcPts val="200"/>
              </a:spcBef>
              <a:spcAft>
                <a:spcPts val="400"/>
              </a:spcAft>
              <a:buClr>
                <a:srgbClr val="1CADE4"/>
              </a:buClr>
              <a:buSzTx/>
              <a:buFont typeface="Calibri" pitchFamily="34" charset="0"/>
              <a:buChar char="◦"/>
              <a:tabLst/>
              <a:defRPr/>
            </a:pP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標楷體"/>
                <a:cs typeface="Times New Roman" panose="02020603050405020304" pitchFamily="18" charset="0"/>
              </a:rPr>
              <a:t>Ward (2003): global transform to align</a:t>
            </a:r>
          </a:p>
          <a:p>
            <a:pPr marL="384048" marR="0" lvl="1" indent="-182880" algn="l" defTabSz="914400" rtl="0" eaLnBrk="1" fontAlgn="auto" latinLnBrk="0" hangingPunct="1">
              <a:lnSpc>
                <a:spcPct val="90000"/>
              </a:lnSpc>
              <a:spcBef>
                <a:spcPts val="200"/>
              </a:spcBef>
              <a:spcAft>
                <a:spcPts val="400"/>
              </a:spcAft>
              <a:buClr>
                <a:srgbClr val="1CADE4"/>
              </a:buClr>
              <a:buSzTx/>
              <a:buFont typeface="Calibri" pitchFamily="34" charset="0"/>
              <a:buChar char="◦"/>
              <a:tabLst/>
              <a:defRPr/>
            </a:pPr>
            <a:r>
              <a:rPr kumimoji="0" lang="en-US" altLang="zh-TW" sz="20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標楷體"/>
                <a:cs typeface="Times New Roman" panose="02020603050405020304" pitchFamily="18" charset="0"/>
              </a:rPr>
              <a:t>Uyttendaele</a:t>
            </a: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標楷體"/>
                <a:cs typeface="Times New Roman" panose="02020603050405020304" pitchFamily="18" charset="0"/>
              </a:rPr>
              <a:t> (2003): combine global registration and local motion estimation (optical flow)</a:t>
            </a:r>
          </a:p>
          <a:p>
            <a:pPr marL="384048" marR="0" lvl="1" indent="-182880" algn="l" defTabSz="914400" rtl="0" eaLnBrk="1" fontAlgn="auto" latinLnBrk="0" hangingPunct="1">
              <a:lnSpc>
                <a:spcPct val="90000"/>
              </a:lnSpc>
              <a:spcBef>
                <a:spcPts val="200"/>
              </a:spcBef>
              <a:spcAft>
                <a:spcPts val="400"/>
              </a:spcAft>
              <a:buClr>
                <a:srgbClr val="1CADE4"/>
              </a:buClr>
              <a:buSzTx/>
              <a:buFont typeface="Calibri" pitchFamily="34" charset="0"/>
              <a:buChar char="◦"/>
              <a:tabLst/>
              <a:defRPr/>
            </a:pPr>
            <a:endPar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標楷體"/>
              <a:cs typeface="Times New Roman" panose="02020603050405020304" pitchFamily="18" charset="0"/>
            </a:endParaRPr>
          </a:p>
          <a:p>
            <a:pPr marL="101598" marR="0" lvl="0" indent="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None/>
              <a:tabLst/>
              <a:defRPr/>
            </a:pPr>
            <a:endPar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endParaRP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endParaRPr kumimoji="0" lang="zh-TW" altLang="en-US"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endParaRPr>
          </a:p>
        </p:txBody>
      </p:sp>
      <p:sp>
        <p:nvSpPr>
          <p:cNvPr id="4" name="頁尾版面配置區 3">
            <a:extLst>
              <a:ext uri="{FF2B5EF4-FFF2-40B4-BE49-F238E27FC236}">
                <a16:creationId xmlns:a16="http://schemas.microsoft.com/office/drawing/2014/main" id="{93C0E26C-378F-2BCA-8E79-A5C22D932D90}"/>
              </a:ext>
            </a:extLst>
          </p:cNvPr>
          <p:cNvSpPr>
            <a:spLocks noGrp="1"/>
          </p:cNvSpPr>
          <p:nvPr>
            <p:ph type="ftr" sz="quarter" idx="11"/>
          </p:nvPr>
        </p:nvSpPr>
        <p:spPr/>
        <p:txBody>
          <a:bodyPr/>
          <a:lstStyle/>
          <a:p>
            <a:pPr>
              <a:defRPr/>
            </a:pPr>
            <a:r>
              <a:rPr lang="pl-PL" altLang="zh-TW"/>
              <a:t>DC &amp; CV Lab. CSIE NTU</a:t>
            </a:r>
            <a:endParaRPr lang="en-US" altLang="zh-TW"/>
          </a:p>
        </p:txBody>
      </p:sp>
      <p:sp>
        <p:nvSpPr>
          <p:cNvPr id="5" name="投影片編號版面配置區 4">
            <a:extLst>
              <a:ext uri="{FF2B5EF4-FFF2-40B4-BE49-F238E27FC236}">
                <a16:creationId xmlns:a16="http://schemas.microsoft.com/office/drawing/2014/main" id="{DB9DF467-F1FF-3A6D-AAB4-CAFBC7A43676}"/>
              </a:ext>
            </a:extLst>
          </p:cNvPr>
          <p:cNvSpPr>
            <a:spLocks noGrp="1"/>
          </p:cNvSpPr>
          <p:nvPr>
            <p:ph type="sldNum" sz="quarter" idx="12"/>
          </p:nvPr>
        </p:nvSpPr>
        <p:spPr/>
        <p:txBody>
          <a:bodyPr/>
          <a:lstStyle/>
          <a:p>
            <a:fld id="{028E3F4F-51B2-42EE-AFA2-40C4572185CC}" type="slidenum">
              <a:rPr lang="en-US" sz="1200" smtClean="0"/>
              <a:t>30</a:t>
            </a:fld>
            <a:endParaRPr lang="en-US" sz="1200" dirty="0"/>
          </a:p>
        </p:txBody>
      </p:sp>
      <p:pic>
        <p:nvPicPr>
          <p:cNvPr id="7" name="圖片 6">
            <a:extLst>
              <a:ext uri="{FF2B5EF4-FFF2-40B4-BE49-F238E27FC236}">
                <a16:creationId xmlns:a16="http://schemas.microsoft.com/office/drawing/2014/main" id="{EC648B5B-1169-FC8C-83DA-14FCEA1C2D42}"/>
              </a:ext>
            </a:extLst>
          </p:cNvPr>
          <p:cNvPicPr>
            <a:picLocks noChangeAspect="1"/>
          </p:cNvPicPr>
          <p:nvPr/>
        </p:nvPicPr>
        <p:blipFill>
          <a:blip r:embed="rId3"/>
          <a:stretch>
            <a:fillRect/>
          </a:stretch>
        </p:blipFill>
        <p:spPr>
          <a:xfrm>
            <a:off x="2515908" y="2929574"/>
            <a:ext cx="7160183" cy="3928426"/>
          </a:xfrm>
          <a:prstGeom prst="rect">
            <a:avLst/>
          </a:prstGeom>
        </p:spPr>
      </p:pic>
    </p:spTree>
    <p:extLst>
      <p:ext uri="{BB962C8B-B14F-4D97-AF65-F5344CB8AC3E}">
        <p14:creationId xmlns:p14="http://schemas.microsoft.com/office/powerpoint/2010/main" val="16866108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EADFBD8-C1C6-2221-D014-2B255932E414}"/>
              </a:ext>
            </a:extLst>
          </p:cNvPr>
          <p:cNvSpPr>
            <a:spLocks noGrp="1"/>
          </p:cNvSpPr>
          <p:nvPr>
            <p:ph type="title"/>
          </p:nvPr>
        </p:nvSpPr>
        <p:spPr>
          <a:xfrm>
            <a:off x="1097280" y="286604"/>
            <a:ext cx="11317458" cy="1450757"/>
          </a:xfrm>
        </p:spPr>
        <p:txBody>
          <a:bodyPr>
            <a:normAutofit/>
          </a:bodyPr>
          <a:lstStyle/>
          <a:p>
            <a:r>
              <a:rPr kumimoji="1" lang="en" altLang="zh-TW" sz="4000" dirty="0"/>
              <a:t>HDR Image Formats</a:t>
            </a:r>
            <a:endParaRPr kumimoji="1" lang="zh-TW" altLang="en-US" sz="4000" dirty="0"/>
          </a:p>
        </p:txBody>
      </p:sp>
      <p:sp>
        <p:nvSpPr>
          <p:cNvPr id="3" name="內容版面配置區 2">
            <a:extLst>
              <a:ext uri="{FF2B5EF4-FFF2-40B4-BE49-F238E27FC236}">
                <a16:creationId xmlns:a16="http://schemas.microsoft.com/office/drawing/2014/main" id="{E571BAD2-20B7-C293-213D-FECD8C8F5E6B}"/>
              </a:ext>
            </a:extLst>
          </p:cNvPr>
          <p:cNvSpPr>
            <a:spLocks noGrp="1"/>
          </p:cNvSpPr>
          <p:nvPr>
            <p:ph idx="1"/>
          </p:nvPr>
        </p:nvSpPr>
        <p:spPr/>
        <p:txBody>
          <a:bodyPr>
            <a:normAutofit/>
          </a:bodyPr>
          <a:lstStyle/>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rPr>
              <a:t>Best solution: 32-bit IEEE float</a:t>
            </a: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endPar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endParaRP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rPr>
              <a:t>Intermediate: 16-bit float for each channel</a:t>
            </a: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endPar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endParaRP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endPar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endParaRP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endPar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endParaRP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endPar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endParaRP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endPar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endParaRP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endPar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endParaRP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endPar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endParaRPr>
          </a:p>
        </p:txBody>
      </p:sp>
      <p:sp>
        <p:nvSpPr>
          <p:cNvPr id="4" name="頁尾版面配置區 3">
            <a:extLst>
              <a:ext uri="{FF2B5EF4-FFF2-40B4-BE49-F238E27FC236}">
                <a16:creationId xmlns:a16="http://schemas.microsoft.com/office/drawing/2014/main" id="{93C0E26C-378F-2BCA-8E79-A5C22D932D90}"/>
              </a:ext>
            </a:extLst>
          </p:cNvPr>
          <p:cNvSpPr>
            <a:spLocks noGrp="1"/>
          </p:cNvSpPr>
          <p:nvPr>
            <p:ph type="ftr" sz="quarter" idx="11"/>
          </p:nvPr>
        </p:nvSpPr>
        <p:spPr/>
        <p:txBody>
          <a:bodyPr/>
          <a:lstStyle/>
          <a:p>
            <a:pPr>
              <a:defRPr/>
            </a:pPr>
            <a:r>
              <a:rPr lang="pl-PL" altLang="zh-TW" sz="1200" dirty="0"/>
              <a:t>DC &amp; CV Lab. CSIE NTU</a:t>
            </a:r>
            <a:endParaRPr lang="en-US" altLang="zh-TW" sz="1200" dirty="0"/>
          </a:p>
        </p:txBody>
      </p:sp>
      <p:sp>
        <p:nvSpPr>
          <p:cNvPr id="5" name="投影片編號版面配置區 4">
            <a:extLst>
              <a:ext uri="{FF2B5EF4-FFF2-40B4-BE49-F238E27FC236}">
                <a16:creationId xmlns:a16="http://schemas.microsoft.com/office/drawing/2014/main" id="{DB9DF467-F1FF-3A6D-AAB4-CAFBC7A43676}"/>
              </a:ext>
            </a:extLst>
          </p:cNvPr>
          <p:cNvSpPr>
            <a:spLocks noGrp="1"/>
          </p:cNvSpPr>
          <p:nvPr>
            <p:ph type="sldNum" sz="quarter" idx="12"/>
          </p:nvPr>
        </p:nvSpPr>
        <p:spPr/>
        <p:txBody>
          <a:bodyPr/>
          <a:lstStyle/>
          <a:p>
            <a:fld id="{028E3F4F-51B2-42EE-AFA2-40C4572185CC}" type="slidenum">
              <a:rPr lang="en-US" sz="1200" smtClean="0"/>
              <a:t>31</a:t>
            </a:fld>
            <a:endParaRPr lang="en-US" sz="1200" dirty="0"/>
          </a:p>
        </p:txBody>
      </p:sp>
      <p:sp>
        <p:nvSpPr>
          <p:cNvPr id="6" name="文字方塊 5">
            <a:extLst>
              <a:ext uri="{FF2B5EF4-FFF2-40B4-BE49-F238E27FC236}">
                <a16:creationId xmlns:a16="http://schemas.microsoft.com/office/drawing/2014/main" id="{F944E275-4918-312F-6C90-2E2C250B9AA9}"/>
              </a:ext>
            </a:extLst>
          </p:cNvPr>
          <p:cNvSpPr txBox="1"/>
          <p:nvPr/>
        </p:nvSpPr>
        <p:spPr>
          <a:xfrm>
            <a:off x="6972769" y="553107"/>
            <a:ext cx="6099810" cy="307777"/>
          </a:xfrm>
          <a:prstGeom prst="rect">
            <a:avLst/>
          </a:prstGeom>
          <a:noFill/>
        </p:spPr>
        <p:txBody>
          <a:bodyPr wrap="square">
            <a:spAutoFit/>
          </a:bodyPr>
          <a:lstStyle/>
          <a:p>
            <a:r>
              <a:rPr lang="en-US" altLang="zh-TW" dirty="0"/>
              <a:t>IEEE: Institute of Electrical and Electronics Engineers</a:t>
            </a:r>
            <a:endParaRPr lang="zh-TW" altLang="en-US" dirty="0"/>
          </a:p>
        </p:txBody>
      </p:sp>
    </p:spTree>
    <p:extLst>
      <p:ext uri="{BB962C8B-B14F-4D97-AF65-F5344CB8AC3E}">
        <p14:creationId xmlns:p14="http://schemas.microsoft.com/office/powerpoint/2010/main" val="34020913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2D8B84D-A57E-CDE4-9417-E59C1D85917F}"/>
              </a:ext>
            </a:extLst>
          </p:cNvPr>
          <p:cNvSpPr>
            <a:spLocks noGrp="1"/>
          </p:cNvSpPr>
          <p:nvPr>
            <p:ph type="title"/>
          </p:nvPr>
        </p:nvSpPr>
        <p:spPr>
          <a:xfrm>
            <a:off x="1097279" y="286604"/>
            <a:ext cx="11211952" cy="1450757"/>
          </a:xfrm>
        </p:spPr>
        <p:txBody>
          <a:bodyPr>
            <a:normAutofit/>
          </a:bodyPr>
          <a:lstStyle/>
          <a:p>
            <a:r>
              <a:rPr kumimoji="1" lang="en" altLang="zh-TW" sz="4000" dirty="0"/>
              <a:t>10.2.1 Tone Mapping</a:t>
            </a:r>
          </a:p>
        </p:txBody>
      </p:sp>
      <p:sp>
        <p:nvSpPr>
          <p:cNvPr id="3" name="內容版面配置區 2">
            <a:extLst>
              <a:ext uri="{FF2B5EF4-FFF2-40B4-BE49-F238E27FC236}">
                <a16:creationId xmlns:a16="http://schemas.microsoft.com/office/drawing/2014/main" id="{9CAA803F-5B3B-E79B-D064-F3AEC68F78C9}"/>
              </a:ext>
            </a:extLst>
          </p:cNvPr>
          <p:cNvSpPr>
            <a:spLocks noGrp="1"/>
          </p:cNvSpPr>
          <p:nvPr>
            <p:ph idx="1"/>
          </p:nvPr>
        </p:nvSpPr>
        <p:spPr/>
        <p:txBody>
          <a:bodyPr>
            <a:normAutofit/>
          </a:bodyPr>
          <a:lstStyle/>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rPr>
              <a:t>Necessary to display on a lower gamut screen.</a:t>
            </a: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rPr>
              <a:t>Simplest way: global transfer curve</a:t>
            </a: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rPr>
              <a:t>Apply separate to each channel?</a:t>
            </a:r>
          </a:p>
          <a:p>
            <a:pPr marL="384048" marR="0" lvl="1" indent="-182880" algn="l" defTabSz="914400" rtl="0" eaLnBrk="1" fontAlgn="auto" latinLnBrk="0" hangingPunct="1">
              <a:lnSpc>
                <a:spcPct val="90000"/>
              </a:lnSpc>
              <a:spcBef>
                <a:spcPts val="200"/>
              </a:spcBef>
              <a:spcAft>
                <a:spcPts val="400"/>
              </a:spcAft>
              <a:buClr>
                <a:srgbClr val="1CADE4"/>
              </a:buClr>
              <a:buSzTx/>
              <a:buFont typeface="Calibri" pitchFamily="34" charset="0"/>
              <a:buChar char="◦"/>
              <a:tabLst/>
              <a:defRPr/>
            </a:pP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標楷體"/>
                <a:cs typeface="Times New Roman" panose="02020603050405020304" pitchFamily="18" charset="0"/>
              </a:rPr>
              <a:t>Colors become muted (higher-valued color channels contribute less)</a:t>
            </a: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rPr>
              <a:t>Better</a:t>
            </a:r>
            <a:r>
              <a:rPr kumimoji="0" lang="zh-TW" altLang="en-US"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rPr>
              <a:t> </a:t>
            </a: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rPr>
              <a:t>approach: extract the luminance, and apply the global mapping to the luminance channel.</a:t>
            </a:r>
          </a:p>
          <a:p>
            <a:pPr marL="384048" marR="0" lvl="1" indent="-182880" algn="l" defTabSz="914400" rtl="0" eaLnBrk="1" fontAlgn="auto" latinLnBrk="0" hangingPunct="1">
              <a:lnSpc>
                <a:spcPct val="90000"/>
              </a:lnSpc>
              <a:spcBef>
                <a:spcPts val="200"/>
              </a:spcBef>
              <a:spcAft>
                <a:spcPts val="400"/>
              </a:spcAft>
              <a:buClr>
                <a:srgbClr val="1CADE4"/>
              </a:buClr>
              <a:buSzTx/>
              <a:buFont typeface="Calibri" pitchFamily="34" charset="0"/>
              <a:buChar char="◦"/>
              <a:tabLst/>
              <a:defRPr/>
            </a:pPr>
            <a:endPar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endParaRPr>
          </a:p>
          <a:p>
            <a:pPr marL="384048" marR="0" lvl="1" indent="-182880" algn="l" defTabSz="914400" rtl="0" eaLnBrk="1" fontAlgn="auto" latinLnBrk="0" hangingPunct="1">
              <a:lnSpc>
                <a:spcPct val="90000"/>
              </a:lnSpc>
              <a:spcBef>
                <a:spcPts val="200"/>
              </a:spcBef>
              <a:spcAft>
                <a:spcPts val="400"/>
              </a:spcAft>
              <a:buClr>
                <a:srgbClr val="1CADE4"/>
              </a:buClr>
              <a:buSzTx/>
              <a:buFont typeface="Calibri" pitchFamily="34" charset="0"/>
              <a:buChar char="◦"/>
              <a:tabLst/>
              <a:defRPr/>
            </a:pPr>
            <a:endParaRPr kumimoji="0" lang="en-US" altLang="zh-TW" sz="18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endParaRPr>
          </a:p>
          <a:p>
            <a:pPr marL="101598" marR="0" lvl="0" indent="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None/>
              <a:tabLst/>
              <a:defRPr/>
            </a:pPr>
            <a:endPar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endParaRP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endParaRPr kumimoji="0" lang="zh-TW" altLang="en-US"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endParaRPr>
          </a:p>
        </p:txBody>
      </p:sp>
      <p:sp>
        <p:nvSpPr>
          <p:cNvPr id="4" name="頁尾版面配置區 3">
            <a:extLst>
              <a:ext uri="{FF2B5EF4-FFF2-40B4-BE49-F238E27FC236}">
                <a16:creationId xmlns:a16="http://schemas.microsoft.com/office/drawing/2014/main" id="{5C76A4B3-A632-1BD5-D155-4584459C98D2}"/>
              </a:ext>
            </a:extLst>
          </p:cNvPr>
          <p:cNvSpPr>
            <a:spLocks noGrp="1"/>
          </p:cNvSpPr>
          <p:nvPr>
            <p:ph type="ftr" sz="quarter" idx="11"/>
          </p:nvPr>
        </p:nvSpPr>
        <p:spPr/>
        <p:txBody>
          <a:bodyPr/>
          <a:lstStyle/>
          <a:p>
            <a:pPr>
              <a:defRPr/>
            </a:pPr>
            <a:r>
              <a:rPr lang="pl-PL" altLang="zh-TW"/>
              <a:t>DC &amp; CV Lab. CSIE NTU</a:t>
            </a:r>
            <a:endParaRPr lang="en-US" altLang="zh-TW"/>
          </a:p>
        </p:txBody>
      </p:sp>
      <p:sp>
        <p:nvSpPr>
          <p:cNvPr id="5" name="投影片編號版面配置區 4">
            <a:extLst>
              <a:ext uri="{FF2B5EF4-FFF2-40B4-BE49-F238E27FC236}">
                <a16:creationId xmlns:a16="http://schemas.microsoft.com/office/drawing/2014/main" id="{F8FAE4F8-6467-9BB4-CA01-2A5BEB4A4CB0}"/>
              </a:ext>
            </a:extLst>
          </p:cNvPr>
          <p:cNvSpPr>
            <a:spLocks noGrp="1"/>
          </p:cNvSpPr>
          <p:nvPr>
            <p:ph type="sldNum" sz="quarter" idx="12"/>
          </p:nvPr>
        </p:nvSpPr>
        <p:spPr/>
        <p:txBody>
          <a:bodyPr/>
          <a:lstStyle/>
          <a:p>
            <a:fld id="{028E3F4F-51B2-42EE-AFA2-40C4572185CC}" type="slidenum">
              <a:rPr lang="en-US" sz="1200" smtClean="0"/>
              <a:t>32</a:t>
            </a:fld>
            <a:endParaRPr lang="en-US" sz="1200" dirty="0"/>
          </a:p>
        </p:txBody>
      </p:sp>
      <p:pic>
        <p:nvPicPr>
          <p:cNvPr id="6" name="圖片 5">
            <a:extLst>
              <a:ext uri="{FF2B5EF4-FFF2-40B4-BE49-F238E27FC236}">
                <a16:creationId xmlns:a16="http://schemas.microsoft.com/office/drawing/2014/main" id="{50E360C1-3355-BC98-1B95-2034D2A4121D}"/>
              </a:ext>
            </a:extLst>
          </p:cNvPr>
          <p:cNvPicPr>
            <a:picLocks noChangeAspect="1"/>
          </p:cNvPicPr>
          <p:nvPr/>
        </p:nvPicPr>
        <p:blipFill>
          <a:blip r:embed="rId3"/>
          <a:stretch>
            <a:fillRect/>
          </a:stretch>
        </p:blipFill>
        <p:spPr>
          <a:xfrm>
            <a:off x="3062952" y="3985146"/>
            <a:ext cx="6066096" cy="2839766"/>
          </a:xfrm>
          <a:prstGeom prst="rect">
            <a:avLst/>
          </a:prstGeom>
        </p:spPr>
      </p:pic>
    </p:spTree>
    <p:extLst>
      <p:ext uri="{BB962C8B-B14F-4D97-AF65-F5344CB8AC3E}">
        <p14:creationId xmlns:p14="http://schemas.microsoft.com/office/powerpoint/2010/main" val="39270627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2D8B84D-A57E-CDE4-9417-E59C1D85917F}"/>
              </a:ext>
            </a:extLst>
          </p:cNvPr>
          <p:cNvSpPr>
            <a:spLocks noGrp="1"/>
          </p:cNvSpPr>
          <p:nvPr>
            <p:ph type="title"/>
          </p:nvPr>
        </p:nvSpPr>
        <p:spPr>
          <a:xfrm>
            <a:off x="1097279" y="286604"/>
            <a:ext cx="11211952" cy="1450757"/>
          </a:xfrm>
        </p:spPr>
        <p:txBody>
          <a:bodyPr>
            <a:normAutofit/>
          </a:bodyPr>
          <a:lstStyle/>
          <a:p>
            <a:r>
              <a:rPr kumimoji="1" lang="en" altLang="zh-TW" sz="4000" dirty="0"/>
              <a:t>10.2.1 Tone Mapping</a:t>
            </a:r>
          </a:p>
        </p:txBody>
      </p:sp>
      <p:sp>
        <p:nvSpPr>
          <p:cNvPr id="3" name="內容版面配置區 2">
            <a:extLst>
              <a:ext uri="{FF2B5EF4-FFF2-40B4-BE49-F238E27FC236}">
                <a16:creationId xmlns:a16="http://schemas.microsoft.com/office/drawing/2014/main" id="{9CAA803F-5B3B-E79B-D064-F3AEC68F78C9}"/>
              </a:ext>
            </a:extLst>
          </p:cNvPr>
          <p:cNvSpPr>
            <a:spLocks noGrp="1"/>
          </p:cNvSpPr>
          <p:nvPr>
            <p:ph idx="1"/>
          </p:nvPr>
        </p:nvSpPr>
        <p:spPr/>
        <p:txBody>
          <a:bodyPr>
            <a:normAutofit/>
          </a:bodyPr>
          <a:lstStyle/>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rPr>
              <a:t>Fail to preserve details in </a:t>
            </a:r>
            <a:r>
              <a:rPr kumimoji="0" lang="en-US" altLang="zh-TW" sz="2000" b="0" i="0" u="none" strike="noStrike" kern="1200" cap="none" spc="0" normalizeH="0" baseline="0" noProof="0" dirty="0">
                <a:ln>
                  <a:noFill/>
                </a:ln>
                <a:solidFill>
                  <a:srgbClr val="0070C0"/>
                </a:solidFill>
                <a:effectLst/>
                <a:uLnTx/>
                <a:uFillTx/>
                <a:latin typeface="Times New Roman"/>
                <a:ea typeface="標楷體"/>
                <a:cs typeface="+mn-cs"/>
              </a:rPr>
              <a:t>regions with widely varying exposure</a:t>
            </a: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rPr>
              <a:t>.</a:t>
            </a: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rPr>
              <a:t>Need something similar to dodging and burning</a:t>
            </a:r>
          </a:p>
          <a:p>
            <a:pPr marL="384048" marR="0" lvl="1" indent="-182880" algn="l" defTabSz="914400" rtl="0" eaLnBrk="1" fontAlgn="auto" latinLnBrk="0" hangingPunct="1">
              <a:lnSpc>
                <a:spcPct val="90000"/>
              </a:lnSpc>
              <a:spcBef>
                <a:spcPts val="200"/>
              </a:spcBef>
              <a:spcAft>
                <a:spcPts val="400"/>
              </a:spcAft>
              <a:buClr>
                <a:srgbClr val="1CADE4"/>
              </a:buClr>
              <a:buSzTx/>
              <a:buFont typeface="Calibri" pitchFamily="34" charset="0"/>
              <a:buChar char="◦"/>
              <a:tabLst/>
              <a:defRPr/>
            </a:pP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標楷體"/>
                <a:cs typeface="Times New Roman" panose="02020603050405020304" pitchFamily="18" charset="0"/>
              </a:rPr>
              <a:t>Divide each pixel by the </a:t>
            </a:r>
            <a:r>
              <a:rPr kumimoji="0" lang="en-US" altLang="zh-TW" sz="2000" b="0" i="0" u="none" strike="noStrike" kern="1200" cap="none" spc="0" normalizeH="0" baseline="0" noProof="0" dirty="0">
                <a:ln>
                  <a:noFill/>
                </a:ln>
                <a:solidFill>
                  <a:srgbClr val="0070C0"/>
                </a:solidFill>
                <a:effectLst/>
                <a:uLnTx/>
                <a:uFillTx/>
                <a:latin typeface="Times New Roman" panose="02020603050405020304" pitchFamily="18" charset="0"/>
                <a:ea typeface="標楷體"/>
                <a:cs typeface="Times New Roman" panose="02020603050405020304" pitchFamily="18" charset="0"/>
              </a:rPr>
              <a:t>average brightness in a region around that pixel</a:t>
            </a: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標楷體"/>
                <a:cs typeface="Times New Roman" panose="02020603050405020304" pitchFamily="18" charset="0"/>
              </a:rPr>
              <a:t>.</a:t>
            </a:r>
          </a:p>
        </p:txBody>
      </p:sp>
      <p:sp>
        <p:nvSpPr>
          <p:cNvPr id="4" name="頁尾版面配置區 3">
            <a:extLst>
              <a:ext uri="{FF2B5EF4-FFF2-40B4-BE49-F238E27FC236}">
                <a16:creationId xmlns:a16="http://schemas.microsoft.com/office/drawing/2014/main" id="{5C76A4B3-A632-1BD5-D155-4584459C98D2}"/>
              </a:ext>
            </a:extLst>
          </p:cNvPr>
          <p:cNvSpPr>
            <a:spLocks noGrp="1"/>
          </p:cNvSpPr>
          <p:nvPr>
            <p:ph type="ftr" sz="quarter" idx="11"/>
          </p:nvPr>
        </p:nvSpPr>
        <p:spPr/>
        <p:txBody>
          <a:bodyPr/>
          <a:lstStyle/>
          <a:p>
            <a:pPr>
              <a:defRPr/>
            </a:pPr>
            <a:r>
              <a:rPr lang="pl-PL" altLang="zh-TW"/>
              <a:t>DC &amp; CV Lab. CSIE NTU</a:t>
            </a:r>
            <a:endParaRPr lang="en-US" altLang="zh-TW"/>
          </a:p>
        </p:txBody>
      </p:sp>
      <p:sp>
        <p:nvSpPr>
          <p:cNvPr id="5" name="投影片編號版面配置區 4">
            <a:extLst>
              <a:ext uri="{FF2B5EF4-FFF2-40B4-BE49-F238E27FC236}">
                <a16:creationId xmlns:a16="http://schemas.microsoft.com/office/drawing/2014/main" id="{F8FAE4F8-6467-9BB4-CA01-2A5BEB4A4CB0}"/>
              </a:ext>
            </a:extLst>
          </p:cNvPr>
          <p:cNvSpPr>
            <a:spLocks noGrp="1"/>
          </p:cNvSpPr>
          <p:nvPr>
            <p:ph type="sldNum" sz="quarter" idx="12"/>
          </p:nvPr>
        </p:nvSpPr>
        <p:spPr/>
        <p:txBody>
          <a:bodyPr/>
          <a:lstStyle/>
          <a:p>
            <a:fld id="{028E3F4F-51B2-42EE-AFA2-40C4572185CC}" type="slidenum">
              <a:rPr lang="en-US" sz="1200" smtClean="0"/>
              <a:t>33</a:t>
            </a:fld>
            <a:endParaRPr lang="en-US" sz="1200" dirty="0"/>
          </a:p>
        </p:txBody>
      </p:sp>
      <p:pic>
        <p:nvPicPr>
          <p:cNvPr id="7" name="圖片 6">
            <a:extLst>
              <a:ext uri="{FF2B5EF4-FFF2-40B4-BE49-F238E27FC236}">
                <a16:creationId xmlns:a16="http://schemas.microsoft.com/office/drawing/2014/main" id="{BCDBB231-83DE-28E2-7B55-94DE9E9755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4724" y="3156724"/>
            <a:ext cx="7402551" cy="3701276"/>
          </a:xfrm>
          <a:prstGeom prst="rect">
            <a:avLst/>
          </a:prstGeom>
        </p:spPr>
      </p:pic>
    </p:spTree>
    <p:extLst>
      <p:ext uri="{BB962C8B-B14F-4D97-AF65-F5344CB8AC3E}">
        <p14:creationId xmlns:p14="http://schemas.microsoft.com/office/powerpoint/2010/main" val="23920716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2D8B84D-A57E-CDE4-9417-E59C1D85917F}"/>
              </a:ext>
            </a:extLst>
          </p:cNvPr>
          <p:cNvSpPr>
            <a:spLocks noGrp="1"/>
          </p:cNvSpPr>
          <p:nvPr>
            <p:ph type="title"/>
          </p:nvPr>
        </p:nvSpPr>
        <p:spPr>
          <a:xfrm>
            <a:off x="1097279" y="286604"/>
            <a:ext cx="11211952" cy="1450757"/>
          </a:xfrm>
        </p:spPr>
        <p:txBody>
          <a:bodyPr>
            <a:normAutofit/>
          </a:bodyPr>
          <a:lstStyle/>
          <a:p>
            <a:r>
              <a:rPr kumimoji="1" lang="en" altLang="zh-TW" sz="4000" dirty="0"/>
              <a:t>Mathematical Dodge and Burn</a:t>
            </a:r>
          </a:p>
        </p:txBody>
      </p:sp>
      <mc:AlternateContent xmlns:mc="http://schemas.openxmlformats.org/markup-compatibility/2006" xmlns:a14="http://schemas.microsoft.com/office/drawing/2010/main">
        <mc:Choice Requires="a14">
          <p:sp>
            <p:nvSpPr>
              <p:cNvPr id="3" name="內容版面配置區 2">
                <a:extLst>
                  <a:ext uri="{FF2B5EF4-FFF2-40B4-BE49-F238E27FC236}">
                    <a16:creationId xmlns:a16="http://schemas.microsoft.com/office/drawing/2014/main" id="{9CAA803F-5B3B-E79B-D064-F3AEC68F78C9}"/>
                  </a:ext>
                </a:extLst>
              </p:cNvPr>
              <p:cNvSpPr>
                <a:spLocks noGrp="1"/>
              </p:cNvSpPr>
              <p:nvPr>
                <p:ph idx="1"/>
              </p:nvPr>
            </p:nvSpPr>
            <p:spPr/>
            <p:txBody>
              <a:bodyPr>
                <a:normAutofit/>
              </a:bodyPr>
              <a:lstStyle/>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rPr>
                  <a:t>Split image into luminance and chrominance channels</a:t>
                </a: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rPr>
                  <a:t>Log luminance image</a:t>
                </a:r>
              </a:p>
              <a:p>
                <a:pPr marL="101598" marR="0" lvl="0" indent="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None/>
                  <a:tabLst/>
                  <a:defRPr/>
                </a:pPr>
                <a14:m>
                  <m:oMathPara xmlns:m="http://schemas.openxmlformats.org/officeDocument/2006/math">
                    <m:oMathParaPr>
                      <m:jc m:val="centerGroup"/>
                    </m:oMathParaPr>
                    <m:oMath xmlns:m="http://schemas.openxmlformats.org/officeDocument/2006/math">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𝐻</m:t>
                      </m:r>
                      <m:d>
                        <m:dPr>
                          <m:ctrlPr>
                            <a:rPr kumimoji="0" lang="x-IV_mathan" altLang="zh-TW" sz="20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ctrlPr>
                        </m:dPr>
                        <m:e>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𝑥</m:t>
                          </m:r>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m:t>
                          </m:r>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𝑦</m:t>
                          </m:r>
                        </m:e>
                      </m:d>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m:t>
                      </m:r>
                      <m:func>
                        <m:funcPr>
                          <m:ctrlPr>
                            <a:rPr kumimoji="0" lang="x-IV_mathan" altLang="zh-TW" sz="20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ctrlPr>
                        </m:funcPr>
                        <m:fName>
                          <m:r>
                            <m:rPr>
                              <m:sty m:val="p"/>
                            </m:rP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log</m:t>
                          </m:r>
                        </m:fName>
                        <m:e>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𝐿</m:t>
                          </m:r>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m:t>
                          </m:r>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𝑥</m:t>
                          </m:r>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m:t>
                          </m:r>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𝑦</m:t>
                          </m:r>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m:t>
                          </m:r>
                        </m:e>
                      </m:func>
                    </m:oMath>
                  </m:oMathPara>
                </a14:m>
                <a:endPar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endParaRPr>
              </a:p>
              <a:p>
                <a:pPr marL="101598" marR="0" lvl="0" indent="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None/>
                  <a:tabLst/>
                  <a:defRPr/>
                </a:pPr>
                <a:endPar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endParaRP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rPr>
                  <a:t>Low-pass filtered to produce a base layer</a:t>
                </a:r>
              </a:p>
              <a:p>
                <a:pPr marL="101598" marR="0" lvl="0" indent="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None/>
                  <a:tabLst/>
                  <a:defRPr/>
                </a:pPr>
                <a14:m>
                  <m:oMathPara xmlns:m="http://schemas.openxmlformats.org/officeDocument/2006/math">
                    <m:oMathParaPr>
                      <m:jc m:val="centerGroup"/>
                    </m:oMathParaPr>
                    <m:oMath xmlns:m="http://schemas.openxmlformats.org/officeDocument/2006/math">
                      <m:sSub>
                        <m:sSubPr>
                          <m:ctrlPr>
                            <a:rPr kumimoji="0" lang="x-IV_mathan" altLang="zh-TW" sz="20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ctrlPr>
                        </m:sSubPr>
                        <m:e>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𝐻</m:t>
                          </m:r>
                        </m:e>
                        <m:sub>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𝐿</m:t>
                          </m:r>
                        </m:sub>
                      </m:sSub>
                      <m:d>
                        <m:dPr>
                          <m:ctrlPr>
                            <a:rPr kumimoji="0" lang="x-IV_mathan" altLang="zh-TW" sz="20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ctrlPr>
                        </m:dPr>
                        <m:e>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𝑥</m:t>
                          </m:r>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m:t>
                          </m:r>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𝑦</m:t>
                          </m:r>
                        </m:e>
                      </m:d>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m:t>
                      </m:r>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𝐵</m:t>
                      </m:r>
                      <m:d>
                        <m:dPr>
                          <m:ctrlPr>
                            <a:rPr kumimoji="0" lang="x-IV_mathan" altLang="zh-TW" sz="20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ctrlPr>
                        </m:dPr>
                        <m:e>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𝑥</m:t>
                          </m:r>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m:t>
                          </m:r>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𝑦</m:t>
                          </m:r>
                        </m:e>
                      </m:d>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m:t>
                      </m:r>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𝐻</m:t>
                      </m:r>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m:t>
                      </m:r>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𝑥</m:t>
                      </m:r>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m:t>
                      </m:r>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𝑦</m:t>
                      </m:r>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m:t>
                      </m:r>
                    </m:oMath>
                  </m:oMathPara>
                </a14:m>
                <a:endPar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endParaRPr>
              </a:p>
              <a:p>
                <a:pPr marL="101598" marR="0" lvl="0" indent="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None/>
                  <a:tabLst/>
                  <a:defRPr/>
                </a:pPr>
                <a:endPar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endParaRP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rPr>
                  <a:t>High-pass to produce a detail layer</a:t>
                </a:r>
              </a:p>
              <a:p>
                <a:pPr marL="101598" marR="0" lvl="0" indent="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None/>
                  <a:tabLst/>
                  <a:defRPr/>
                </a:pPr>
                <a14:m>
                  <m:oMathPara xmlns:m="http://schemas.openxmlformats.org/officeDocument/2006/math">
                    <m:oMathParaPr>
                      <m:jc m:val="centerGroup"/>
                    </m:oMathParaPr>
                    <m:oMath xmlns:m="http://schemas.openxmlformats.org/officeDocument/2006/math">
                      <m:sSub>
                        <m:sSubPr>
                          <m:ctrlPr>
                            <a:rPr kumimoji="0" lang="x-IV_mathan" altLang="zh-TW" sz="20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ctrlPr>
                        </m:sSubPr>
                        <m:e>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𝐻</m:t>
                          </m:r>
                        </m:e>
                        <m:sub>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𝐻</m:t>
                          </m:r>
                        </m:sub>
                      </m:sSub>
                      <m:d>
                        <m:dPr>
                          <m:ctrlPr>
                            <a:rPr kumimoji="0" lang="x-IV_mathan" altLang="zh-TW" sz="20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ctrlPr>
                        </m:dPr>
                        <m:e>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𝑥</m:t>
                          </m:r>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m:t>
                          </m:r>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𝑦</m:t>
                          </m:r>
                        </m:e>
                      </m:d>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m:t>
                      </m:r>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𝐻</m:t>
                      </m:r>
                      <m:d>
                        <m:dPr>
                          <m:ctrlPr>
                            <a:rPr kumimoji="0" lang="x-IV_mathan" altLang="zh-TW" sz="20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ctrlPr>
                        </m:dPr>
                        <m:e>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𝑥</m:t>
                          </m:r>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m:t>
                          </m:r>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𝑦</m:t>
                          </m:r>
                        </m:e>
                      </m:d>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m:t>
                      </m:r>
                      <m:sSub>
                        <m:sSubPr>
                          <m:ctrlPr>
                            <a:rPr kumimoji="0" lang="x-IV_mathan" altLang="zh-TW" sz="20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ctrlPr>
                        </m:sSubPr>
                        <m:e>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𝐻</m:t>
                          </m:r>
                        </m:e>
                        <m:sub>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𝐿</m:t>
                          </m:r>
                        </m:sub>
                      </m:sSub>
                      <m:d>
                        <m:dPr>
                          <m:ctrlPr>
                            <a:rPr kumimoji="0" lang="x-IV_mathan" altLang="zh-TW" sz="20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ctrlPr>
                        </m:dPr>
                        <m:e>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𝑥</m:t>
                          </m:r>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m:t>
                          </m:r>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𝑦</m:t>
                          </m:r>
                        </m:e>
                      </m:d>
                    </m:oMath>
                  </m:oMathPara>
                </a14:m>
                <a:endParaRPr kumimoji="0" lang="zh-TW" altLang="en-US"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endParaRPr>
              </a:p>
            </p:txBody>
          </p:sp>
        </mc:Choice>
        <mc:Fallback xmlns="">
          <p:sp>
            <p:nvSpPr>
              <p:cNvPr id="3" name="內容版面配置區 2">
                <a:extLst>
                  <a:ext uri="{FF2B5EF4-FFF2-40B4-BE49-F238E27FC236}">
                    <a16:creationId xmlns:a16="http://schemas.microsoft.com/office/drawing/2014/main" id="{9CAA803F-5B3B-E79B-D064-F3AEC68F78C9}"/>
                  </a:ext>
                </a:extLst>
              </p:cNvPr>
              <p:cNvSpPr>
                <a:spLocks noGrp="1" noRot="1" noChangeAspect="1" noMove="1" noResize="1" noEditPoints="1" noAdjustHandles="1" noChangeArrowheads="1" noChangeShapeType="1" noTextEdit="1"/>
              </p:cNvSpPr>
              <p:nvPr>
                <p:ph idx="1"/>
              </p:nvPr>
            </p:nvSpPr>
            <p:spPr>
              <a:blipFill>
                <a:blip r:embed="rId3"/>
                <a:stretch>
                  <a:fillRect l="-631" t="-1572"/>
                </a:stretch>
              </a:blipFill>
            </p:spPr>
            <p:txBody>
              <a:bodyPr/>
              <a:lstStyle/>
              <a:p>
                <a:r>
                  <a:rPr lang="zh-TW" altLang="en-US">
                    <a:noFill/>
                  </a:rPr>
                  <a:t> </a:t>
                </a:r>
              </a:p>
            </p:txBody>
          </p:sp>
        </mc:Fallback>
      </mc:AlternateContent>
      <p:sp>
        <p:nvSpPr>
          <p:cNvPr id="4" name="頁尾版面配置區 3">
            <a:extLst>
              <a:ext uri="{FF2B5EF4-FFF2-40B4-BE49-F238E27FC236}">
                <a16:creationId xmlns:a16="http://schemas.microsoft.com/office/drawing/2014/main" id="{5C76A4B3-A632-1BD5-D155-4584459C98D2}"/>
              </a:ext>
            </a:extLst>
          </p:cNvPr>
          <p:cNvSpPr>
            <a:spLocks noGrp="1"/>
          </p:cNvSpPr>
          <p:nvPr>
            <p:ph type="ftr" sz="quarter" idx="11"/>
          </p:nvPr>
        </p:nvSpPr>
        <p:spPr/>
        <p:txBody>
          <a:bodyPr/>
          <a:lstStyle/>
          <a:p>
            <a:pPr>
              <a:defRPr/>
            </a:pPr>
            <a:r>
              <a:rPr lang="pl-PL" altLang="zh-TW" sz="1200" dirty="0"/>
              <a:t>DC &amp; CV Lab. CSIE NTU</a:t>
            </a:r>
            <a:endParaRPr lang="en-US" altLang="zh-TW" sz="1200" dirty="0"/>
          </a:p>
        </p:txBody>
      </p:sp>
      <p:sp>
        <p:nvSpPr>
          <p:cNvPr id="5" name="投影片編號版面配置區 4">
            <a:extLst>
              <a:ext uri="{FF2B5EF4-FFF2-40B4-BE49-F238E27FC236}">
                <a16:creationId xmlns:a16="http://schemas.microsoft.com/office/drawing/2014/main" id="{F8FAE4F8-6467-9BB4-CA01-2A5BEB4A4CB0}"/>
              </a:ext>
            </a:extLst>
          </p:cNvPr>
          <p:cNvSpPr>
            <a:spLocks noGrp="1"/>
          </p:cNvSpPr>
          <p:nvPr>
            <p:ph type="sldNum" sz="quarter" idx="12"/>
          </p:nvPr>
        </p:nvSpPr>
        <p:spPr/>
        <p:txBody>
          <a:bodyPr/>
          <a:lstStyle/>
          <a:p>
            <a:fld id="{028E3F4F-51B2-42EE-AFA2-40C4572185CC}" type="slidenum">
              <a:rPr lang="en-US" sz="1200" smtClean="0"/>
              <a:t>34</a:t>
            </a:fld>
            <a:endParaRPr lang="en-US" sz="1200" dirty="0"/>
          </a:p>
        </p:txBody>
      </p:sp>
    </p:spTree>
    <p:extLst>
      <p:ext uri="{BB962C8B-B14F-4D97-AF65-F5344CB8AC3E}">
        <p14:creationId xmlns:p14="http://schemas.microsoft.com/office/powerpoint/2010/main" val="187687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2D8B84D-A57E-CDE4-9417-E59C1D85917F}"/>
              </a:ext>
            </a:extLst>
          </p:cNvPr>
          <p:cNvSpPr>
            <a:spLocks noGrp="1"/>
          </p:cNvSpPr>
          <p:nvPr>
            <p:ph type="title"/>
          </p:nvPr>
        </p:nvSpPr>
        <p:spPr>
          <a:xfrm>
            <a:off x="1097279" y="286604"/>
            <a:ext cx="11211952" cy="1450757"/>
          </a:xfrm>
        </p:spPr>
        <p:txBody>
          <a:bodyPr>
            <a:normAutofit/>
          </a:bodyPr>
          <a:lstStyle/>
          <a:p>
            <a:r>
              <a:rPr kumimoji="1" lang="en" altLang="zh-TW" sz="4000" dirty="0"/>
              <a:t>Mathematical Dodge and Burn</a:t>
            </a:r>
          </a:p>
        </p:txBody>
      </p:sp>
      <mc:AlternateContent xmlns:mc="http://schemas.openxmlformats.org/markup-compatibility/2006" xmlns:a14="http://schemas.microsoft.com/office/drawing/2010/main">
        <mc:Choice Requires="a14">
          <p:sp>
            <p:nvSpPr>
              <p:cNvPr id="3" name="內容版面配置區 2">
                <a:extLst>
                  <a:ext uri="{FF2B5EF4-FFF2-40B4-BE49-F238E27FC236}">
                    <a16:creationId xmlns:a16="http://schemas.microsoft.com/office/drawing/2014/main" id="{9CAA803F-5B3B-E79B-D064-F3AEC68F78C9}"/>
                  </a:ext>
                </a:extLst>
              </p:cNvPr>
              <p:cNvSpPr>
                <a:spLocks noGrp="1"/>
              </p:cNvSpPr>
              <p:nvPr>
                <p:ph idx="1"/>
              </p:nvPr>
            </p:nvSpPr>
            <p:spPr/>
            <p:txBody>
              <a:bodyPr>
                <a:normAutofit/>
              </a:bodyPr>
              <a:lstStyle/>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rPr>
                  <a:t>Contrast reduce base layer to desired luminance range</a:t>
                </a:r>
              </a:p>
              <a:p>
                <a:pPr marL="101598" marR="0" lvl="0" indent="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None/>
                  <a:tabLst/>
                  <a:defRPr/>
                </a:pPr>
                <a14:m>
                  <m:oMathPara xmlns:m="http://schemas.openxmlformats.org/officeDocument/2006/math">
                    <m:oMathParaPr>
                      <m:jc m:val="centerGroup"/>
                    </m:oMathParaPr>
                    <m:oMath xmlns:m="http://schemas.openxmlformats.org/officeDocument/2006/math">
                      <m:sSubSup>
                        <m:sSubSupPr>
                          <m:ctrlPr>
                            <a:rPr kumimoji="0" lang="x-IV_mathan" altLang="zh-TW" sz="20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ctrlPr>
                        </m:sSubSupPr>
                        <m:e>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𝐻</m:t>
                          </m:r>
                        </m:e>
                        <m:sub>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𝐻</m:t>
                          </m:r>
                        </m:sub>
                        <m:sup>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m:t>
                          </m:r>
                        </m:sup>
                      </m:sSubSup>
                      <m:d>
                        <m:dPr>
                          <m:ctrlPr>
                            <a:rPr kumimoji="0" lang="x-IV_mathan" altLang="zh-TW" sz="20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ctrlPr>
                        </m:dPr>
                        <m:e>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𝑥</m:t>
                          </m:r>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m:t>
                          </m:r>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𝑦</m:t>
                          </m:r>
                        </m:e>
                      </m:d>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m:t>
                      </m:r>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𝑠</m:t>
                      </m:r>
                      <m:sSub>
                        <m:sSubPr>
                          <m:ctrlPr>
                            <a:rPr kumimoji="0" lang="x-IV_mathan" altLang="zh-TW" sz="20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ctrlPr>
                        </m:sSubPr>
                        <m:e>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𝐻</m:t>
                          </m:r>
                        </m:e>
                        <m:sub>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𝐻</m:t>
                          </m:r>
                        </m:sub>
                      </m:sSub>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m:t>
                      </m:r>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𝑥</m:t>
                      </m:r>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m:t>
                      </m:r>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𝑦</m:t>
                      </m:r>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m:t>
                      </m:r>
                    </m:oMath>
                  </m:oMathPara>
                </a14:m>
                <a:endPar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endParaRP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endPar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endParaRP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rPr>
                  <a:t>Add the detail layer</a:t>
                </a:r>
              </a:p>
              <a:p>
                <a:pPr marL="101598" marR="0" lvl="0" indent="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None/>
                  <a:tabLst/>
                  <a:defRPr/>
                </a:pPr>
                <a14:m>
                  <m:oMathPara xmlns:m="http://schemas.openxmlformats.org/officeDocument/2006/math">
                    <m:oMathParaPr>
                      <m:jc m:val="centerGroup"/>
                    </m:oMathParaPr>
                    <m:oMath xmlns:m="http://schemas.openxmlformats.org/officeDocument/2006/math">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𝐼</m:t>
                      </m:r>
                      <m:d>
                        <m:dPr>
                          <m:ctrlPr>
                            <a:rPr kumimoji="0" lang="x-IV_mathan" altLang="zh-TW" sz="20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ctrlPr>
                        </m:dPr>
                        <m:e>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𝑥</m:t>
                          </m:r>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m:t>
                          </m:r>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𝑦</m:t>
                          </m:r>
                        </m:e>
                      </m:d>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m:t>
                      </m:r>
                      <m:sSubSup>
                        <m:sSubSupPr>
                          <m:ctrlPr>
                            <a:rPr kumimoji="0" lang="x-IV_mathan" altLang="zh-TW" sz="20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ctrlPr>
                        </m:sSubSupPr>
                        <m:e>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𝐻</m:t>
                          </m:r>
                        </m:e>
                        <m:sub>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𝐻</m:t>
                          </m:r>
                        </m:sub>
                        <m:sup>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m:t>
                          </m:r>
                        </m:sup>
                      </m:sSubSup>
                      <m:d>
                        <m:dPr>
                          <m:ctrlPr>
                            <a:rPr kumimoji="0" lang="x-IV_mathan" altLang="zh-TW" sz="20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ctrlPr>
                        </m:dPr>
                        <m:e>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𝑥</m:t>
                          </m:r>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m:t>
                          </m:r>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𝑦</m:t>
                          </m:r>
                        </m:e>
                      </m:d>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m:t>
                      </m:r>
                      <m:sSub>
                        <m:sSubPr>
                          <m:ctrlPr>
                            <a:rPr kumimoji="0" lang="x-IV_mathan" altLang="zh-TW" sz="20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ctrlPr>
                        </m:sSubPr>
                        <m:e>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𝐻</m:t>
                          </m:r>
                        </m:e>
                        <m:sub>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𝐿</m:t>
                          </m:r>
                        </m:sub>
                      </m:sSub>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m:t>
                      </m:r>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𝑥</m:t>
                      </m:r>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m:t>
                      </m:r>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𝑦</m:t>
                      </m:r>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m:t>
                      </m:r>
                    </m:oMath>
                  </m:oMathPara>
                </a14:m>
                <a:endPar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endParaRP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endPar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endParaRP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rPr>
                  <a:t>Exponentiate to produce the tone-mapped image</a:t>
                </a:r>
                <a:endParaRPr kumimoji="0" lang="zh-TW" altLang="en-US"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endParaRPr>
              </a:p>
            </p:txBody>
          </p:sp>
        </mc:Choice>
        <mc:Fallback xmlns="">
          <p:sp>
            <p:nvSpPr>
              <p:cNvPr id="3" name="內容版面配置區 2">
                <a:extLst>
                  <a:ext uri="{FF2B5EF4-FFF2-40B4-BE49-F238E27FC236}">
                    <a16:creationId xmlns:a16="http://schemas.microsoft.com/office/drawing/2014/main" id="{9CAA803F-5B3B-E79B-D064-F3AEC68F78C9}"/>
                  </a:ext>
                </a:extLst>
              </p:cNvPr>
              <p:cNvSpPr>
                <a:spLocks noGrp="1" noRot="1" noChangeAspect="1" noMove="1" noResize="1" noEditPoints="1" noAdjustHandles="1" noChangeArrowheads="1" noChangeShapeType="1" noTextEdit="1"/>
              </p:cNvSpPr>
              <p:nvPr>
                <p:ph idx="1"/>
              </p:nvPr>
            </p:nvSpPr>
            <p:spPr>
              <a:blipFill>
                <a:blip r:embed="rId3"/>
                <a:stretch>
                  <a:fillRect l="-631" t="-1572"/>
                </a:stretch>
              </a:blipFill>
            </p:spPr>
            <p:txBody>
              <a:bodyPr/>
              <a:lstStyle/>
              <a:p>
                <a:r>
                  <a:rPr lang="zh-TW" altLang="en-US">
                    <a:noFill/>
                  </a:rPr>
                  <a:t> </a:t>
                </a:r>
              </a:p>
            </p:txBody>
          </p:sp>
        </mc:Fallback>
      </mc:AlternateContent>
      <p:sp>
        <p:nvSpPr>
          <p:cNvPr id="4" name="頁尾版面配置區 3">
            <a:extLst>
              <a:ext uri="{FF2B5EF4-FFF2-40B4-BE49-F238E27FC236}">
                <a16:creationId xmlns:a16="http://schemas.microsoft.com/office/drawing/2014/main" id="{5C76A4B3-A632-1BD5-D155-4584459C98D2}"/>
              </a:ext>
            </a:extLst>
          </p:cNvPr>
          <p:cNvSpPr>
            <a:spLocks noGrp="1"/>
          </p:cNvSpPr>
          <p:nvPr>
            <p:ph type="ftr" sz="quarter" idx="11"/>
          </p:nvPr>
        </p:nvSpPr>
        <p:spPr/>
        <p:txBody>
          <a:bodyPr/>
          <a:lstStyle/>
          <a:p>
            <a:pPr>
              <a:defRPr/>
            </a:pPr>
            <a:r>
              <a:rPr lang="pl-PL" altLang="zh-TW" sz="1200" dirty="0"/>
              <a:t>DC &amp; CV Lab. CSIE NTU</a:t>
            </a:r>
            <a:endParaRPr lang="en-US" altLang="zh-TW" sz="1200" dirty="0"/>
          </a:p>
        </p:txBody>
      </p:sp>
      <p:sp>
        <p:nvSpPr>
          <p:cNvPr id="5" name="投影片編號版面配置區 4">
            <a:extLst>
              <a:ext uri="{FF2B5EF4-FFF2-40B4-BE49-F238E27FC236}">
                <a16:creationId xmlns:a16="http://schemas.microsoft.com/office/drawing/2014/main" id="{F8FAE4F8-6467-9BB4-CA01-2A5BEB4A4CB0}"/>
              </a:ext>
            </a:extLst>
          </p:cNvPr>
          <p:cNvSpPr>
            <a:spLocks noGrp="1"/>
          </p:cNvSpPr>
          <p:nvPr>
            <p:ph type="sldNum" sz="quarter" idx="12"/>
          </p:nvPr>
        </p:nvSpPr>
        <p:spPr/>
        <p:txBody>
          <a:bodyPr/>
          <a:lstStyle/>
          <a:p>
            <a:fld id="{028E3F4F-51B2-42EE-AFA2-40C4572185CC}" type="slidenum">
              <a:rPr lang="en-US" sz="1200" smtClean="0"/>
              <a:t>35</a:t>
            </a:fld>
            <a:endParaRPr lang="en-US" sz="1200" dirty="0"/>
          </a:p>
        </p:txBody>
      </p:sp>
    </p:spTree>
    <p:extLst>
      <p:ext uri="{BB962C8B-B14F-4D97-AF65-F5344CB8AC3E}">
        <p14:creationId xmlns:p14="http://schemas.microsoft.com/office/powerpoint/2010/main" val="15251865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2D8B84D-A57E-CDE4-9417-E59C1D85917F}"/>
              </a:ext>
            </a:extLst>
          </p:cNvPr>
          <p:cNvSpPr>
            <a:spLocks noGrp="1"/>
          </p:cNvSpPr>
          <p:nvPr>
            <p:ph type="title"/>
          </p:nvPr>
        </p:nvSpPr>
        <p:spPr>
          <a:xfrm>
            <a:off x="1097279" y="286604"/>
            <a:ext cx="11211952" cy="1450757"/>
          </a:xfrm>
        </p:spPr>
        <p:txBody>
          <a:bodyPr>
            <a:normAutofit/>
          </a:bodyPr>
          <a:lstStyle/>
          <a:p>
            <a:r>
              <a:rPr kumimoji="1" lang="en" altLang="zh-TW" sz="4000" dirty="0"/>
              <a:t>Mathematical Dodge and Burn</a:t>
            </a:r>
          </a:p>
        </p:txBody>
      </p:sp>
      <p:sp>
        <p:nvSpPr>
          <p:cNvPr id="3" name="內容版面配置區 2">
            <a:extLst>
              <a:ext uri="{FF2B5EF4-FFF2-40B4-BE49-F238E27FC236}">
                <a16:creationId xmlns:a16="http://schemas.microsoft.com/office/drawing/2014/main" id="{9CAA803F-5B3B-E79B-D064-F3AEC68F78C9}"/>
              </a:ext>
            </a:extLst>
          </p:cNvPr>
          <p:cNvSpPr>
            <a:spLocks noGrp="1"/>
          </p:cNvSpPr>
          <p:nvPr>
            <p:ph idx="1"/>
          </p:nvPr>
        </p:nvSpPr>
        <p:spPr/>
        <p:txBody>
          <a:bodyPr>
            <a:normAutofit/>
          </a:bodyPr>
          <a:lstStyle/>
          <a:p>
            <a:pPr>
              <a:buClr>
                <a:srgbClr val="1CADE4"/>
              </a:buClr>
              <a:defRPr/>
            </a:pPr>
            <a:r>
              <a:rPr lang="en-US" altLang="zh-TW" sz="2000" dirty="0"/>
              <a:t>Visible halo in the detail layer around high contrast edges</a:t>
            </a:r>
            <a:endParaRPr lang="zh-TW" altLang="en-US" sz="2000" dirty="0"/>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endParaRPr kumimoji="0" lang="zh-TW" altLang="en-US"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endParaRPr>
          </a:p>
        </p:txBody>
      </p:sp>
      <p:sp>
        <p:nvSpPr>
          <p:cNvPr id="4" name="頁尾版面配置區 3">
            <a:extLst>
              <a:ext uri="{FF2B5EF4-FFF2-40B4-BE49-F238E27FC236}">
                <a16:creationId xmlns:a16="http://schemas.microsoft.com/office/drawing/2014/main" id="{5C76A4B3-A632-1BD5-D155-4584459C98D2}"/>
              </a:ext>
            </a:extLst>
          </p:cNvPr>
          <p:cNvSpPr>
            <a:spLocks noGrp="1"/>
          </p:cNvSpPr>
          <p:nvPr>
            <p:ph type="ftr" sz="quarter" idx="11"/>
          </p:nvPr>
        </p:nvSpPr>
        <p:spPr/>
        <p:txBody>
          <a:bodyPr/>
          <a:lstStyle/>
          <a:p>
            <a:pPr>
              <a:defRPr/>
            </a:pPr>
            <a:r>
              <a:rPr lang="pl-PL" altLang="zh-TW"/>
              <a:t>DC &amp; CV Lab. CSIE NTU</a:t>
            </a:r>
            <a:endParaRPr lang="en-US" altLang="zh-TW"/>
          </a:p>
        </p:txBody>
      </p:sp>
      <p:sp>
        <p:nvSpPr>
          <p:cNvPr id="5" name="投影片編號版面配置區 4">
            <a:extLst>
              <a:ext uri="{FF2B5EF4-FFF2-40B4-BE49-F238E27FC236}">
                <a16:creationId xmlns:a16="http://schemas.microsoft.com/office/drawing/2014/main" id="{F8FAE4F8-6467-9BB4-CA01-2A5BEB4A4CB0}"/>
              </a:ext>
            </a:extLst>
          </p:cNvPr>
          <p:cNvSpPr>
            <a:spLocks noGrp="1"/>
          </p:cNvSpPr>
          <p:nvPr>
            <p:ph type="sldNum" sz="quarter" idx="12"/>
          </p:nvPr>
        </p:nvSpPr>
        <p:spPr/>
        <p:txBody>
          <a:bodyPr/>
          <a:lstStyle/>
          <a:p>
            <a:fld id="{028E3F4F-51B2-42EE-AFA2-40C4572185CC}" type="slidenum">
              <a:rPr lang="en-US" sz="1200" smtClean="0"/>
              <a:t>36</a:t>
            </a:fld>
            <a:endParaRPr lang="en-US" sz="1200" dirty="0"/>
          </a:p>
        </p:txBody>
      </p:sp>
      <p:pic>
        <p:nvPicPr>
          <p:cNvPr id="6" name="圖片 5">
            <a:extLst>
              <a:ext uri="{FF2B5EF4-FFF2-40B4-BE49-F238E27FC236}">
                <a16:creationId xmlns:a16="http://schemas.microsoft.com/office/drawing/2014/main" id="{151C439B-0A0F-138C-44DD-6089A8CA6ACC}"/>
              </a:ext>
            </a:extLst>
          </p:cNvPr>
          <p:cNvPicPr>
            <a:picLocks noChangeAspect="1"/>
          </p:cNvPicPr>
          <p:nvPr/>
        </p:nvPicPr>
        <p:blipFill>
          <a:blip r:embed="rId3"/>
          <a:stretch>
            <a:fillRect/>
          </a:stretch>
        </p:blipFill>
        <p:spPr>
          <a:xfrm>
            <a:off x="1738636" y="2459607"/>
            <a:ext cx="8714728" cy="4398393"/>
          </a:xfrm>
          <a:prstGeom prst="rect">
            <a:avLst/>
          </a:prstGeom>
        </p:spPr>
      </p:pic>
    </p:spTree>
    <p:extLst>
      <p:ext uri="{BB962C8B-B14F-4D97-AF65-F5344CB8AC3E}">
        <p14:creationId xmlns:p14="http://schemas.microsoft.com/office/powerpoint/2010/main" val="35677216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2D8B84D-A57E-CDE4-9417-E59C1D85917F}"/>
              </a:ext>
            </a:extLst>
          </p:cNvPr>
          <p:cNvSpPr>
            <a:spLocks noGrp="1"/>
          </p:cNvSpPr>
          <p:nvPr>
            <p:ph type="title"/>
          </p:nvPr>
        </p:nvSpPr>
        <p:spPr>
          <a:xfrm>
            <a:off x="1097279" y="286604"/>
            <a:ext cx="11211952" cy="1450757"/>
          </a:xfrm>
        </p:spPr>
        <p:txBody>
          <a:bodyPr>
            <a:normAutofit/>
          </a:bodyPr>
          <a:lstStyle/>
          <a:p>
            <a:r>
              <a:rPr kumimoji="1" lang="en" altLang="zh-TW" sz="4000" dirty="0"/>
              <a:t>Solution to Halo: edge-preserving filter </a:t>
            </a:r>
          </a:p>
        </p:txBody>
      </p:sp>
      <p:sp>
        <p:nvSpPr>
          <p:cNvPr id="3" name="內容版面配置區 2">
            <a:extLst>
              <a:ext uri="{FF2B5EF4-FFF2-40B4-BE49-F238E27FC236}">
                <a16:creationId xmlns:a16="http://schemas.microsoft.com/office/drawing/2014/main" id="{9CAA803F-5B3B-E79B-D064-F3AEC68F78C9}"/>
              </a:ext>
            </a:extLst>
          </p:cNvPr>
          <p:cNvSpPr>
            <a:spLocks noGrp="1"/>
          </p:cNvSpPr>
          <p:nvPr>
            <p:ph idx="1"/>
          </p:nvPr>
        </p:nvSpPr>
        <p:spPr/>
        <p:txBody>
          <a:bodyPr>
            <a:normAutofit/>
          </a:bodyPr>
          <a:lstStyle/>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rPr>
              <a:t>Problem: linear filtering is not edge-preserving</a:t>
            </a: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rPr>
              <a:t>Solution 1: Bilateral filtering </a:t>
            </a:r>
          </a:p>
          <a:p>
            <a:pPr marL="384048" marR="0" lvl="1" indent="-182880" algn="l" defTabSz="914400" rtl="0" eaLnBrk="1" fontAlgn="auto" latinLnBrk="0" hangingPunct="1">
              <a:lnSpc>
                <a:spcPct val="90000"/>
              </a:lnSpc>
              <a:spcBef>
                <a:spcPts val="200"/>
              </a:spcBef>
              <a:spcAft>
                <a:spcPts val="400"/>
              </a:spcAft>
              <a:buClr>
                <a:srgbClr val="1CADE4"/>
              </a:buClr>
              <a:buSzTx/>
              <a:buFont typeface="Calibri" pitchFamily="34" charset="0"/>
              <a:buChar char="◦"/>
              <a:tabLst/>
              <a:defRPr/>
            </a:pP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標楷體"/>
                <a:cs typeface="Times New Roman" panose="02020603050405020304" pitchFamily="18" charset="0"/>
              </a:rPr>
              <a:t>Durand and Dorsey (2002)</a:t>
            </a:r>
            <a:endParaRPr kumimoji="0" lang="zh-TW" altLang="en-US" sz="20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標楷體"/>
              <a:cs typeface="Times New Roman" panose="02020603050405020304" pitchFamily="18" charset="0"/>
            </a:endParaRPr>
          </a:p>
        </p:txBody>
      </p:sp>
      <p:sp>
        <p:nvSpPr>
          <p:cNvPr id="4" name="頁尾版面配置區 3">
            <a:extLst>
              <a:ext uri="{FF2B5EF4-FFF2-40B4-BE49-F238E27FC236}">
                <a16:creationId xmlns:a16="http://schemas.microsoft.com/office/drawing/2014/main" id="{5C76A4B3-A632-1BD5-D155-4584459C98D2}"/>
              </a:ext>
            </a:extLst>
          </p:cNvPr>
          <p:cNvSpPr>
            <a:spLocks noGrp="1"/>
          </p:cNvSpPr>
          <p:nvPr>
            <p:ph type="ftr" sz="quarter" idx="11"/>
          </p:nvPr>
        </p:nvSpPr>
        <p:spPr/>
        <p:txBody>
          <a:bodyPr/>
          <a:lstStyle/>
          <a:p>
            <a:pPr>
              <a:defRPr/>
            </a:pPr>
            <a:r>
              <a:rPr lang="pl-PL" altLang="zh-TW" sz="1200" dirty="0"/>
              <a:t>DC &amp; CV Lab. CSIE NTU</a:t>
            </a:r>
            <a:endParaRPr lang="en-US" altLang="zh-TW" sz="1200" dirty="0"/>
          </a:p>
        </p:txBody>
      </p:sp>
      <p:sp>
        <p:nvSpPr>
          <p:cNvPr id="5" name="投影片編號版面配置區 4">
            <a:extLst>
              <a:ext uri="{FF2B5EF4-FFF2-40B4-BE49-F238E27FC236}">
                <a16:creationId xmlns:a16="http://schemas.microsoft.com/office/drawing/2014/main" id="{F8FAE4F8-6467-9BB4-CA01-2A5BEB4A4CB0}"/>
              </a:ext>
            </a:extLst>
          </p:cNvPr>
          <p:cNvSpPr>
            <a:spLocks noGrp="1"/>
          </p:cNvSpPr>
          <p:nvPr>
            <p:ph type="sldNum" sz="quarter" idx="12"/>
          </p:nvPr>
        </p:nvSpPr>
        <p:spPr/>
        <p:txBody>
          <a:bodyPr/>
          <a:lstStyle/>
          <a:p>
            <a:fld id="{028E3F4F-51B2-42EE-AFA2-40C4572185CC}" type="slidenum">
              <a:rPr lang="en-US" sz="1200" smtClean="0"/>
              <a:t>37</a:t>
            </a:fld>
            <a:endParaRPr lang="en-US" sz="1200" dirty="0"/>
          </a:p>
        </p:txBody>
      </p:sp>
      <p:pic>
        <p:nvPicPr>
          <p:cNvPr id="7" name="圖片 6">
            <a:extLst>
              <a:ext uri="{FF2B5EF4-FFF2-40B4-BE49-F238E27FC236}">
                <a16:creationId xmlns:a16="http://schemas.microsoft.com/office/drawing/2014/main" id="{1EC8D158-6CC3-6E1D-087E-9FD60FDE0A74}"/>
              </a:ext>
            </a:extLst>
          </p:cNvPr>
          <p:cNvPicPr>
            <a:picLocks noChangeAspect="1"/>
          </p:cNvPicPr>
          <p:nvPr/>
        </p:nvPicPr>
        <p:blipFill>
          <a:blip r:embed="rId2"/>
          <a:stretch>
            <a:fillRect/>
          </a:stretch>
        </p:blipFill>
        <p:spPr>
          <a:xfrm>
            <a:off x="0" y="3590088"/>
            <a:ext cx="5230660" cy="2674544"/>
          </a:xfrm>
          <a:prstGeom prst="rect">
            <a:avLst/>
          </a:prstGeom>
        </p:spPr>
      </p:pic>
      <p:pic>
        <p:nvPicPr>
          <p:cNvPr id="8" name="圖片 7">
            <a:extLst>
              <a:ext uri="{FF2B5EF4-FFF2-40B4-BE49-F238E27FC236}">
                <a16:creationId xmlns:a16="http://schemas.microsoft.com/office/drawing/2014/main" id="{69008D7D-091A-174E-0DFC-19D28EFAA848}"/>
              </a:ext>
            </a:extLst>
          </p:cNvPr>
          <p:cNvPicPr>
            <a:picLocks noChangeAspect="1"/>
          </p:cNvPicPr>
          <p:nvPr/>
        </p:nvPicPr>
        <p:blipFill>
          <a:blip r:embed="rId3"/>
          <a:stretch>
            <a:fillRect/>
          </a:stretch>
        </p:blipFill>
        <p:spPr>
          <a:xfrm>
            <a:off x="5230660" y="4034751"/>
            <a:ext cx="6770311" cy="2129689"/>
          </a:xfrm>
          <a:prstGeom prst="rect">
            <a:avLst/>
          </a:prstGeom>
        </p:spPr>
      </p:pic>
    </p:spTree>
    <p:extLst>
      <p:ext uri="{BB962C8B-B14F-4D97-AF65-F5344CB8AC3E}">
        <p14:creationId xmlns:p14="http://schemas.microsoft.com/office/powerpoint/2010/main" val="40473523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2D8B84D-A57E-CDE4-9417-E59C1D85917F}"/>
              </a:ext>
            </a:extLst>
          </p:cNvPr>
          <p:cNvSpPr>
            <a:spLocks noGrp="1"/>
          </p:cNvSpPr>
          <p:nvPr>
            <p:ph type="title"/>
          </p:nvPr>
        </p:nvSpPr>
        <p:spPr>
          <a:xfrm>
            <a:off x="1097279" y="286604"/>
            <a:ext cx="11211952" cy="1450757"/>
          </a:xfrm>
        </p:spPr>
        <p:txBody>
          <a:bodyPr>
            <a:normAutofit/>
          </a:bodyPr>
          <a:lstStyle/>
          <a:p>
            <a:r>
              <a:rPr kumimoji="1" lang="en" altLang="zh-TW" sz="4000" dirty="0"/>
              <a:t>Solution to Halo: edge-preserving filter </a:t>
            </a:r>
          </a:p>
        </p:txBody>
      </p:sp>
      <mc:AlternateContent xmlns:mc="http://schemas.openxmlformats.org/markup-compatibility/2006" xmlns:a14="http://schemas.microsoft.com/office/drawing/2010/main">
        <mc:Choice Requires="a14">
          <p:sp>
            <p:nvSpPr>
              <p:cNvPr id="3" name="內容版面配置區 2">
                <a:extLst>
                  <a:ext uri="{FF2B5EF4-FFF2-40B4-BE49-F238E27FC236}">
                    <a16:creationId xmlns:a16="http://schemas.microsoft.com/office/drawing/2014/main" id="{9CAA803F-5B3B-E79B-D064-F3AEC68F78C9}"/>
                  </a:ext>
                </a:extLst>
              </p:cNvPr>
              <p:cNvSpPr>
                <a:spLocks noGrp="1"/>
              </p:cNvSpPr>
              <p:nvPr>
                <p:ph idx="1"/>
              </p:nvPr>
            </p:nvSpPr>
            <p:spPr/>
            <p:txBody>
              <a:bodyPr>
                <a:normAutofit/>
              </a:bodyPr>
              <a:lstStyle/>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rPr>
                  <a:t>Solution 2: Derivatives</a:t>
                </a: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rPr>
                  <a:t>Differentiate log-luminance image </a:t>
                </a: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endParaRPr kumimoji="0" lang="en-US" altLang="zh-TW" sz="2000" b="0" i="1" u="none" strike="noStrike" kern="1200" cap="none" spc="0" normalizeH="0" baseline="0" noProof="0" dirty="0">
                  <a:ln>
                    <a:noFill/>
                  </a:ln>
                  <a:solidFill>
                    <a:prstClr val="black">
                      <a:lumMod val="75000"/>
                      <a:lumOff val="25000"/>
                    </a:prstClr>
                  </a:solidFill>
                  <a:effectLst/>
                  <a:uLnTx/>
                  <a:uFillTx/>
                  <a:latin typeface="Times New Roman"/>
                  <a:ea typeface="標楷體"/>
                  <a:cs typeface="+mn-cs"/>
                </a:endParaRPr>
              </a:p>
              <a:p>
                <a:pPr marL="101598" marR="0" lvl="0" indent="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None/>
                  <a:tabLst/>
                  <a:defRPr/>
                </a:pPr>
                <a14:m>
                  <m:oMathPara xmlns:m="http://schemas.openxmlformats.org/officeDocument/2006/math">
                    <m:oMathParaPr>
                      <m:jc m:val="centerGroup"/>
                    </m:oMathParaPr>
                    <m:oMath xmlns:m="http://schemas.openxmlformats.org/officeDocument/2006/math">
                      <m:sSup>
                        <m:sSupPr>
                          <m:ctrlPr>
                            <a:rPr kumimoji="0" lang="x-IV_mathan" altLang="zh-TW" sz="20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ctrlPr>
                        </m:sSupPr>
                        <m:e>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𝐻</m:t>
                          </m:r>
                        </m:e>
                        <m:sup>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m:t>
                          </m:r>
                        </m:sup>
                      </m:sSup>
                      <m:d>
                        <m:dPr>
                          <m:ctrlPr>
                            <a:rPr kumimoji="0" lang="x-IV_mathan" altLang="zh-TW" sz="20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ctrlPr>
                        </m:dPr>
                        <m:e>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𝑥</m:t>
                          </m:r>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m:t>
                          </m:r>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𝑦</m:t>
                          </m:r>
                        </m:e>
                      </m:d>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m:t>
                      </m:r>
                      <m:r>
                        <m:rPr>
                          <m:sty m:val="p"/>
                        </m:rP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m:t>
                      </m:r>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𝐻</m:t>
                      </m:r>
                      <m:d>
                        <m:dPr>
                          <m:ctrlPr>
                            <a:rPr kumimoji="0" lang="x-IV_mathan" altLang="zh-TW" sz="20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ctrlPr>
                        </m:dPr>
                        <m:e>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𝑥</m:t>
                          </m:r>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m:t>
                          </m:r>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𝑦</m:t>
                          </m:r>
                        </m:e>
                      </m:d>
                    </m:oMath>
                  </m:oMathPara>
                </a14:m>
                <a:endPar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endParaRPr>
              </a:p>
              <a:p>
                <a:pPr marL="101598" marR="0" lvl="0" indent="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None/>
                  <a:tabLst/>
                  <a:defRPr/>
                </a:pPr>
                <a:endPar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endParaRP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rPr>
                  <a:t>Attenuate the gradient image by a </a:t>
                </a:r>
                <a:r>
                  <a:rPr kumimoji="0" lang="en-US" altLang="zh-TW" sz="2000" b="0" i="0" u="none" strike="noStrike" kern="1200" cap="none" spc="0" normalizeH="0" baseline="0" noProof="0" dirty="0">
                    <a:ln>
                      <a:noFill/>
                    </a:ln>
                    <a:solidFill>
                      <a:srgbClr val="0070C0"/>
                    </a:solidFill>
                    <a:effectLst/>
                    <a:uLnTx/>
                    <a:uFillTx/>
                    <a:latin typeface="Times New Roman"/>
                    <a:ea typeface="標楷體"/>
                    <a:cs typeface="+mn-cs"/>
                  </a:rPr>
                  <a:t>spatially varying</a:t>
                </a: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rPr>
                  <a:t> attenuation function </a:t>
                </a: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endPar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endParaRPr>
              </a:p>
              <a:p>
                <a:pPr marL="101598" marR="0" lvl="0" indent="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None/>
                  <a:tabLst/>
                  <a:defRPr/>
                </a:pPr>
                <a14:m>
                  <m:oMathPara xmlns:m="http://schemas.openxmlformats.org/officeDocument/2006/math">
                    <m:oMathParaPr>
                      <m:jc m:val="centerGroup"/>
                    </m:oMathParaPr>
                    <m:oMath xmlns:m="http://schemas.openxmlformats.org/officeDocument/2006/math">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𝐺</m:t>
                      </m:r>
                      <m:d>
                        <m:dPr>
                          <m:ctrlPr>
                            <a:rPr kumimoji="0" lang="x-IV_mathan" altLang="zh-TW" sz="20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ctrlPr>
                        </m:dPr>
                        <m:e>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𝑥</m:t>
                          </m:r>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m:t>
                          </m:r>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𝑦</m:t>
                          </m:r>
                        </m:e>
                      </m:d>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m:t>
                      </m:r>
                      <m:sSup>
                        <m:sSupPr>
                          <m:ctrlPr>
                            <a:rPr kumimoji="0" lang="x-IV_mathan" altLang="zh-TW" sz="20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ctrlPr>
                        </m:sSupPr>
                        <m:e>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𝐻</m:t>
                          </m:r>
                        </m:e>
                        <m:sup>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m:t>
                          </m:r>
                        </m:sup>
                      </m:sSup>
                      <m:d>
                        <m:dPr>
                          <m:ctrlPr>
                            <a:rPr kumimoji="0" lang="x-IV_mathan" altLang="zh-TW" sz="20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ctrlPr>
                        </m:dPr>
                        <m:e>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𝑥</m:t>
                          </m:r>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m:t>
                          </m:r>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𝑦</m:t>
                          </m:r>
                        </m:e>
                      </m:d>
                      <m:r>
                        <m:rPr>
                          <m:sty m:val="p"/>
                        </m:rPr>
                        <a:rPr kumimoji="0" lang="x-IV_mathan" altLang="zh-TW" sz="2000" b="0" i="0" u="none" strike="noStrike" kern="1200" cap="none" spc="0" normalizeH="0" baseline="0" noProof="0" smtClean="0">
                          <a:ln>
                            <a:noFill/>
                          </a:ln>
                          <a:solidFill>
                            <a:srgbClr val="0070C0"/>
                          </a:solidFill>
                          <a:effectLst/>
                          <a:uLnTx/>
                          <a:uFillTx/>
                          <a:latin typeface="Cambria Math" panose="02040503050406030204" pitchFamily="18" charset="0"/>
                          <a:cs typeface="+mn-cs"/>
                        </a:rPr>
                        <m:t>Φ</m:t>
                      </m:r>
                      <m:r>
                        <a:rPr kumimoji="0" lang="x-IV_mathan" altLang="zh-TW" sz="2000" b="0" i="0" u="none" strike="noStrike" kern="1200" cap="none" spc="0" normalizeH="0" baseline="0" noProof="0" smtClean="0">
                          <a:ln>
                            <a:noFill/>
                          </a:ln>
                          <a:solidFill>
                            <a:srgbClr val="0070C0"/>
                          </a:solidFill>
                          <a:effectLst/>
                          <a:uLnTx/>
                          <a:uFillTx/>
                          <a:latin typeface="Cambria Math" panose="02040503050406030204" pitchFamily="18" charset="0"/>
                          <a:cs typeface="+mn-cs"/>
                        </a:rPr>
                        <m:t>(</m:t>
                      </m:r>
                      <m:r>
                        <a:rPr kumimoji="0" lang="x-IV_mathan" altLang="zh-TW" sz="2000" b="0" i="0" u="none" strike="noStrike" kern="1200" cap="none" spc="0" normalizeH="0" baseline="0" noProof="0" smtClean="0">
                          <a:ln>
                            <a:noFill/>
                          </a:ln>
                          <a:solidFill>
                            <a:srgbClr val="0070C0"/>
                          </a:solidFill>
                          <a:effectLst/>
                          <a:uLnTx/>
                          <a:uFillTx/>
                          <a:latin typeface="Cambria Math" panose="02040503050406030204" pitchFamily="18" charset="0"/>
                          <a:cs typeface="+mn-cs"/>
                        </a:rPr>
                        <m:t>𝑥</m:t>
                      </m:r>
                      <m:r>
                        <a:rPr kumimoji="0" lang="x-IV_mathan" altLang="zh-TW" sz="2000" b="0" i="0" u="none" strike="noStrike" kern="1200" cap="none" spc="0" normalizeH="0" baseline="0" noProof="0" smtClean="0">
                          <a:ln>
                            <a:noFill/>
                          </a:ln>
                          <a:solidFill>
                            <a:srgbClr val="0070C0"/>
                          </a:solidFill>
                          <a:effectLst/>
                          <a:uLnTx/>
                          <a:uFillTx/>
                          <a:latin typeface="Cambria Math" panose="02040503050406030204" pitchFamily="18" charset="0"/>
                          <a:cs typeface="+mn-cs"/>
                        </a:rPr>
                        <m:t>,</m:t>
                      </m:r>
                      <m:r>
                        <a:rPr kumimoji="0" lang="x-IV_mathan" altLang="zh-TW" sz="2000" b="0" i="0" u="none" strike="noStrike" kern="1200" cap="none" spc="0" normalizeH="0" baseline="0" noProof="0" smtClean="0">
                          <a:ln>
                            <a:noFill/>
                          </a:ln>
                          <a:solidFill>
                            <a:srgbClr val="0070C0"/>
                          </a:solidFill>
                          <a:effectLst/>
                          <a:uLnTx/>
                          <a:uFillTx/>
                          <a:latin typeface="Cambria Math" panose="02040503050406030204" pitchFamily="18" charset="0"/>
                          <a:cs typeface="+mn-cs"/>
                        </a:rPr>
                        <m:t>𝑦</m:t>
                      </m:r>
                      <m:r>
                        <a:rPr kumimoji="0" lang="x-IV_mathan" altLang="zh-TW" sz="2000" b="0" i="0" u="none" strike="noStrike" kern="1200" cap="none" spc="0" normalizeH="0" baseline="0" noProof="0" smtClean="0">
                          <a:ln>
                            <a:noFill/>
                          </a:ln>
                          <a:solidFill>
                            <a:srgbClr val="0070C0"/>
                          </a:solidFill>
                          <a:effectLst/>
                          <a:uLnTx/>
                          <a:uFillTx/>
                          <a:latin typeface="Cambria Math" panose="02040503050406030204" pitchFamily="18" charset="0"/>
                          <a:cs typeface="+mn-cs"/>
                        </a:rPr>
                        <m:t>)</m:t>
                      </m:r>
                    </m:oMath>
                  </m:oMathPara>
                </a14:m>
                <a:endParaRPr kumimoji="0" lang="en-US" altLang="zh-TW" sz="2000" b="0" i="0" u="none" strike="noStrike" kern="1200" cap="none" spc="0" normalizeH="0" baseline="0" noProof="0" dirty="0">
                  <a:ln>
                    <a:noFill/>
                  </a:ln>
                  <a:solidFill>
                    <a:srgbClr val="0070C0"/>
                  </a:solidFill>
                  <a:effectLst/>
                  <a:uLnTx/>
                  <a:uFillTx/>
                  <a:latin typeface="Times New Roman"/>
                  <a:ea typeface="標楷體"/>
                  <a:cs typeface="+mn-cs"/>
                </a:endParaRP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endParaRPr kumimoji="0" lang="zh-TW" altLang="en-US"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endParaRPr>
              </a:p>
            </p:txBody>
          </p:sp>
        </mc:Choice>
        <mc:Fallback xmlns="">
          <p:sp>
            <p:nvSpPr>
              <p:cNvPr id="3" name="內容版面配置區 2">
                <a:extLst>
                  <a:ext uri="{FF2B5EF4-FFF2-40B4-BE49-F238E27FC236}">
                    <a16:creationId xmlns:a16="http://schemas.microsoft.com/office/drawing/2014/main" id="{9CAA803F-5B3B-E79B-D064-F3AEC68F78C9}"/>
                  </a:ext>
                </a:extLst>
              </p:cNvPr>
              <p:cNvSpPr>
                <a:spLocks noGrp="1" noRot="1" noChangeAspect="1" noMove="1" noResize="1" noEditPoints="1" noAdjustHandles="1" noChangeArrowheads="1" noChangeShapeType="1" noTextEdit="1"/>
              </p:cNvSpPr>
              <p:nvPr>
                <p:ph idx="1"/>
              </p:nvPr>
            </p:nvSpPr>
            <p:spPr>
              <a:blipFill>
                <a:blip r:embed="rId2"/>
                <a:stretch>
                  <a:fillRect l="-631" t="-1572"/>
                </a:stretch>
              </a:blipFill>
            </p:spPr>
            <p:txBody>
              <a:bodyPr/>
              <a:lstStyle/>
              <a:p>
                <a:r>
                  <a:rPr lang="zh-TW" altLang="en-US">
                    <a:noFill/>
                  </a:rPr>
                  <a:t> </a:t>
                </a:r>
              </a:p>
            </p:txBody>
          </p:sp>
        </mc:Fallback>
      </mc:AlternateContent>
      <p:sp>
        <p:nvSpPr>
          <p:cNvPr id="4" name="頁尾版面配置區 3">
            <a:extLst>
              <a:ext uri="{FF2B5EF4-FFF2-40B4-BE49-F238E27FC236}">
                <a16:creationId xmlns:a16="http://schemas.microsoft.com/office/drawing/2014/main" id="{5C76A4B3-A632-1BD5-D155-4584459C98D2}"/>
              </a:ext>
            </a:extLst>
          </p:cNvPr>
          <p:cNvSpPr>
            <a:spLocks noGrp="1"/>
          </p:cNvSpPr>
          <p:nvPr>
            <p:ph type="ftr" sz="quarter" idx="11"/>
          </p:nvPr>
        </p:nvSpPr>
        <p:spPr/>
        <p:txBody>
          <a:bodyPr/>
          <a:lstStyle/>
          <a:p>
            <a:pPr>
              <a:defRPr/>
            </a:pPr>
            <a:r>
              <a:rPr lang="pl-PL" altLang="zh-TW" sz="1200" dirty="0"/>
              <a:t>DC &amp; CV Lab. CSIE NTU</a:t>
            </a:r>
            <a:endParaRPr lang="en-US" altLang="zh-TW" sz="1200" dirty="0"/>
          </a:p>
        </p:txBody>
      </p:sp>
      <p:sp>
        <p:nvSpPr>
          <p:cNvPr id="5" name="投影片編號版面配置區 4">
            <a:extLst>
              <a:ext uri="{FF2B5EF4-FFF2-40B4-BE49-F238E27FC236}">
                <a16:creationId xmlns:a16="http://schemas.microsoft.com/office/drawing/2014/main" id="{F8FAE4F8-6467-9BB4-CA01-2A5BEB4A4CB0}"/>
              </a:ext>
            </a:extLst>
          </p:cNvPr>
          <p:cNvSpPr>
            <a:spLocks noGrp="1"/>
          </p:cNvSpPr>
          <p:nvPr>
            <p:ph type="sldNum" sz="quarter" idx="12"/>
          </p:nvPr>
        </p:nvSpPr>
        <p:spPr/>
        <p:txBody>
          <a:bodyPr/>
          <a:lstStyle/>
          <a:p>
            <a:fld id="{028E3F4F-51B2-42EE-AFA2-40C4572185CC}" type="slidenum">
              <a:rPr lang="en-US" sz="1200" smtClean="0"/>
              <a:t>38</a:t>
            </a:fld>
            <a:endParaRPr lang="en-US" sz="1200" dirty="0"/>
          </a:p>
        </p:txBody>
      </p:sp>
    </p:spTree>
    <p:extLst>
      <p:ext uri="{BB962C8B-B14F-4D97-AF65-F5344CB8AC3E}">
        <p14:creationId xmlns:p14="http://schemas.microsoft.com/office/powerpoint/2010/main" val="8096179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2D8B84D-A57E-CDE4-9417-E59C1D85917F}"/>
              </a:ext>
            </a:extLst>
          </p:cNvPr>
          <p:cNvSpPr>
            <a:spLocks noGrp="1"/>
          </p:cNvSpPr>
          <p:nvPr>
            <p:ph type="title"/>
          </p:nvPr>
        </p:nvSpPr>
        <p:spPr>
          <a:xfrm>
            <a:off x="1097279" y="286604"/>
            <a:ext cx="11211952" cy="1450757"/>
          </a:xfrm>
        </p:spPr>
        <p:txBody>
          <a:bodyPr>
            <a:normAutofit/>
          </a:bodyPr>
          <a:lstStyle/>
          <a:p>
            <a:r>
              <a:rPr kumimoji="1" lang="en" altLang="zh-TW" sz="4000" dirty="0"/>
              <a:t>Solution to Halo: edge-preserving filter </a:t>
            </a:r>
          </a:p>
        </p:txBody>
      </p:sp>
      <mc:AlternateContent xmlns:mc="http://schemas.openxmlformats.org/markup-compatibility/2006" xmlns:a14="http://schemas.microsoft.com/office/drawing/2010/main">
        <mc:Choice Requires="a14">
          <p:sp>
            <p:nvSpPr>
              <p:cNvPr id="3" name="內容版面配置區 2">
                <a:extLst>
                  <a:ext uri="{FF2B5EF4-FFF2-40B4-BE49-F238E27FC236}">
                    <a16:creationId xmlns:a16="http://schemas.microsoft.com/office/drawing/2014/main" id="{9CAA803F-5B3B-E79B-D064-F3AEC68F78C9}"/>
                  </a:ext>
                </a:extLst>
              </p:cNvPr>
              <p:cNvSpPr>
                <a:spLocks noGrp="1"/>
              </p:cNvSpPr>
              <p:nvPr>
                <p:ph idx="1"/>
              </p:nvPr>
            </p:nvSpPr>
            <p:spPr/>
            <p:txBody>
              <a:bodyPr>
                <a:normAutofit/>
              </a:bodyPr>
              <a:lstStyle/>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rPr>
                  <a:t>Solution 2: Derivatives</a:t>
                </a: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rPr>
                  <a:t>Re-integrate by solving first-order variational problem</a:t>
                </a:r>
              </a:p>
              <a:p>
                <a:pPr marL="101598" marR="0" lvl="0" indent="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None/>
                  <a:tabLst/>
                  <a:defRPr/>
                </a:pPr>
                <a14:m>
                  <m:oMathPara xmlns:m="http://schemas.openxmlformats.org/officeDocument/2006/math">
                    <m:oMathParaPr>
                      <m:jc m:val="centerGroup"/>
                    </m:oMathParaPr>
                    <m:oMath xmlns:m="http://schemas.openxmlformats.org/officeDocument/2006/math">
                      <m:func>
                        <m:funcPr>
                          <m:ctrlPr>
                            <a:rPr kumimoji="0" lang="x-IV_mathan" altLang="zh-TW" sz="20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ctrlPr>
                        </m:funcPr>
                        <m:fName>
                          <m:r>
                            <m:rPr>
                              <m:sty m:val="p"/>
                            </m:rP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min</m:t>
                          </m:r>
                        </m:fName>
                        <m:e>
                          <m:nary>
                            <m:naryPr>
                              <m:subHide m:val="on"/>
                              <m:supHide m:val="on"/>
                              <m:ctrlPr>
                                <a:rPr kumimoji="0" lang="x-IV_mathan" altLang="zh-TW" sz="20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ctrlPr>
                            </m:naryPr>
                            <m:sub/>
                            <m:sup/>
                            <m:e>
                              <m:nary>
                                <m:naryPr>
                                  <m:subHide m:val="on"/>
                                  <m:supHide m:val="on"/>
                                  <m:ctrlPr>
                                    <a:rPr kumimoji="0" lang="x-IV_mathan" altLang="zh-TW" sz="20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ctrlPr>
                                </m:naryPr>
                                <m:sub/>
                                <m:sup/>
                                <m:e>
                                  <m:sSup>
                                    <m:sSupPr>
                                      <m:ctrlPr>
                                        <a:rPr kumimoji="0" lang="x-IV_mathan" altLang="zh-TW" sz="20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ctrlPr>
                                    </m:sSupPr>
                                    <m:e>
                                      <m:d>
                                        <m:dPr>
                                          <m:begChr m:val="|"/>
                                          <m:endChr m:val="|"/>
                                          <m:ctrlPr>
                                            <a:rPr kumimoji="0" lang="x-IV_mathan" altLang="zh-TW" sz="20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ctrlPr>
                                        </m:dPr>
                                        <m:e>
                                          <m:d>
                                            <m:dPr>
                                              <m:begChr m:val="|"/>
                                              <m:endChr m:val="|"/>
                                              <m:ctrlPr>
                                                <a:rPr kumimoji="0" lang="x-IV_mathan" altLang="zh-TW" sz="20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ctrlPr>
                                            </m:dPr>
                                            <m:e>
                                              <m:r>
                                                <m:rPr>
                                                  <m:sty m:val="p"/>
                                                </m:rP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m:t>
                                              </m:r>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𝐼</m:t>
                                              </m:r>
                                              <m:d>
                                                <m:dPr>
                                                  <m:ctrlPr>
                                                    <a:rPr kumimoji="0" lang="x-IV_mathan" altLang="zh-TW" sz="20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ctrlPr>
                                                </m:dPr>
                                                <m:e>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𝑥</m:t>
                                                  </m:r>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m:t>
                                                  </m:r>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𝑦</m:t>
                                                  </m:r>
                                                </m:e>
                                              </m:d>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m:t>
                                              </m:r>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𝐺</m:t>
                                              </m:r>
                                              <m:d>
                                                <m:dPr>
                                                  <m:ctrlPr>
                                                    <a:rPr kumimoji="0" lang="x-IV_mathan" altLang="zh-TW" sz="20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ctrlPr>
                                                </m:dPr>
                                                <m:e>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𝑥</m:t>
                                                  </m:r>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m:t>
                                                  </m:r>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𝑦</m:t>
                                                  </m:r>
                                                </m:e>
                                              </m:d>
                                            </m:e>
                                          </m:d>
                                        </m:e>
                                      </m:d>
                                    </m:e>
                                    <m:sup>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2</m:t>
                                      </m:r>
                                    </m:sup>
                                  </m:sSup>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𝑑𝑥</m:t>
                                  </m:r>
                                  <m:r>
                                    <a:rPr kumimoji="0" lang="x-IV_mathan" altLang="zh-TW" sz="20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 </m:t>
                                  </m:r>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𝑑𝑦</m:t>
                                  </m:r>
                                </m:e>
                              </m:nary>
                            </m:e>
                          </m:nary>
                        </m:e>
                      </m:func>
                    </m:oMath>
                  </m:oMathPara>
                </a14:m>
                <a:endPar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endParaRP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rPr>
                  <a:t>Combine with the original color image</a:t>
                </a:r>
              </a:p>
              <a:p>
                <a:pPr marL="101598" marR="0" lvl="0" indent="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None/>
                  <a:tabLst/>
                  <a:defRPr/>
                </a:pPr>
                <a14:m>
                  <m:oMathPara xmlns:m="http://schemas.openxmlformats.org/officeDocument/2006/math">
                    <m:oMathParaPr>
                      <m:jc m:val="centerGroup"/>
                    </m:oMathParaPr>
                    <m:oMath xmlns:m="http://schemas.openxmlformats.org/officeDocument/2006/math">
                      <m:sSub>
                        <m:sSubPr>
                          <m:ctrlPr>
                            <a:rPr kumimoji="0" lang="x-IV_mathan" altLang="zh-TW" sz="20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ctrlPr>
                        </m:sSubPr>
                        <m:e>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𝐶</m:t>
                          </m:r>
                        </m:e>
                        <m:sub>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𝑜𝑢𝑡</m:t>
                          </m:r>
                        </m:sub>
                      </m:sSub>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m:t>
                      </m:r>
                      <m:sSup>
                        <m:sSupPr>
                          <m:ctrlPr>
                            <a:rPr kumimoji="0" lang="x-IV_mathan" altLang="zh-TW" sz="20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ctrlPr>
                        </m:sSupPr>
                        <m:e>
                          <m:d>
                            <m:dPr>
                              <m:ctrlPr>
                                <a:rPr kumimoji="0" lang="x-IV_mathan" altLang="zh-TW" sz="20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ctrlPr>
                            </m:dPr>
                            <m:e>
                              <m:f>
                                <m:fPr>
                                  <m:ctrlPr>
                                    <a:rPr kumimoji="0" lang="x-IV_mathan" altLang="zh-TW" sz="20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ctrlPr>
                                </m:fPr>
                                <m:num>
                                  <m:sSub>
                                    <m:sSubPr>
                                      <m:ctrlPr>
                                        <a:rPr kumimoji="0" lang="x-IV_mathan" altLang="zh-TW" sz="20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ctrlPr>
                                    </m:sSubPr>
                                    <m:e>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𝐶</m:t>
                                      </m:r>
                                    </m:e>
                                    <m:sub>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𝑖𝑛</m:t>
                                      </m:r>
                                    </m:sub>
                                  </m:sSub>
                                </m:num>
                                <m:den>
                                  <m:sSub>
                                    <m:sSubPr>
                                      <m:ctrlPr>
                                        <a:rPr kumimoji="0" lang="x-IV_mathan" altLang="zh-TW" sz="20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ctrlPr>
                                    </m:sSubPr>
                                    <m:e>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𝐿</m:t>
                                      </m:r>
                                    </m:e>
                                    <m:sub>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𝑖𝑛</m:t>
                                      </m:r>
                                    </m:sub>
                                  </m:sSub>
                                </m:den>
                              </m:f>
                            </m:e>
                          </m:d>
                        </m:e>
                        <m:sup>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𝑠</m:t>
                          </m:r>
                        </m:sup>
                      </m:sSup>
                      <m:sSub>
                        <m:sSubPr>
                          <m:ctrlPr>
                            <a:rPr kumimoji="0" lang="x-IV_mathan" altLang="zh-TW" sz="20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ctrlPr>
                        </m:sSubPr>
                        <m:e>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𝐿</m:t>
                          </m:r>
                        </m:e>
                        <m:sub>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𝑜𝑢𝑡</m:t>
                          </m:r>
                        </m:sub>
                      </m:sSub>
                    </m:oMath>
                  </m:oMathPara>
                </a14:m>
                <a:endParaRPr kumimoji="0" lang="zh-TW" altLang="en-US"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endParaRPr>
              </a:p>
            </p:txBody>
          </p:sp>
        </mc:Choice>
        <mc:Fallback xmlns="">
          <p:sp>
            <p:nvSpPr>
              <p:cNvPr id="3" name="內容版面配置區 2">
                <a:extLst>
                  <a:ext uri="{FF2B5EF4-FFF2-40B4-BE49-F238E27FC236}">
                    <a16:creationId xmlns:a16="http://schemas.microsoft.com/office/drawing/2014/main" id="{9CAA803F-5B3B-E79B-D064-F3AEC68F78C9}"/>
                  </a:ext>
                </a:extLst>
              </p:cNvPr>
              <p:cNvSpPr>
                <a:spLocks noGrp="1" noRot="1" noChangeAspect="1" noMove="1" noResize="1" noEditPoints="1" noAdjustHandles="1" noChangeArrowheads="1" noChangeShapeType="1" noTextEdit="1"/>
              </p:cNvSpPr>
              <p:nvPr>
                <p:ph idx="1"/>
              </p:nvPr>
            </p:nvSpPr>
            <p:spPr>
              <a:blipFill>
                <a:blip r:embed="rId2"/>
                <a:stretch>
                  <a:fillRect l="-631" t="-14151"/>
                </a:stretch>
              </a:blipFill>
            </p:spPr>
            <p:txBody>
              <a:bodyPr/>
              <a:lstStyle/>
              <a:p>
                <a:r>
                  <a:rPr lang="zh-TW" altLang="en-US">
                    <a:noFill/>
                  </a:rPr>
                  <a:t> </a:t>
                </a:r>
              </a:p>
            </p:txBody>
          </p:sp>
        </mc:Fallback>
      </mc:AlternateContent>
      <p:sp>
        <p:nvSpPr>
          <p:cNvPr id="4" name="頁尾版面配置區 3">
            <a:extLst>
              <a:ext uri="{FF2B5EF4-FFF2-40B4-BE49-F238E27FC236}">
                <a16:creationId xmlns:a16="http://schemas.microsoft.com/office/drawing/2014/main" id="{5C76A4B3-A632-1BD5-D155-4584459C98D2}"/>
              </a:ext>
            </a:extLst>
          </p:cNvPr>
          <p:cNvSpPr>
            <a:spLocks noGrp="1"/>
          </p:cNvSpPr>
          <p:nvPr>
            <p:ph type="ftr" sz="quarter" idx="11"/>
          </p:nvPr>
        </p:nvSpPr>
        <p:spPr/>
        <p:txBody>
          <a:bodyPr/>
          <a:lstStyle/>
          <a:p>
            <a:pPr>
              <a:defRPr/>
            </a:pPr>
            <a:r>
              <a:rPr lang="pl-PL" altLang="zh-TW" sz="1200" dirty="0"/>
              <a:t>DC &amp; CV Lab. CSIE NTU</a:t>
            </a:r>
            <a:endParaRPr lang="en-US" altLang="zh-TW" sz="1200" dirty="0"/>
          </a:p>
        </p:txBody>
      </p:sp>
      <p:sp>
        <p:nvSpPr>
          <p:cNvPr id="5" name="投影片編號版面配置區 4">
            <a:extLst>
              <a:ext uri="{FF2B5EF4-FFF2-40B4-BE49-F238E27FC236}">
                <a16:creationId xmlns:a16="http://schemas.microsoft.com/office/drawing/2014/main" id="{F8FAE4F8-6467-9BB4-CA01-2A5BEB4A4CB0}"/>
              </a:ext>
            </a:extLst>
          </p:cNvPr>
          <p:cNvSpPr>
            <a:spLocks noGrp="1"/>
          </p:cNvSpPr>
          <p:nvPr>
            <p:ph type="sldNum" sz="quarter" idx="12"/>
          </p:nvPr>
        </p:nvSpPr>
        <p:spPr/>
        <p:txBody>
          <a:bodyPr/>
          <a:lstStyle/>
          <a:p>
            <a:fld id="{028E3F4F-51B2-42EE-AFA2-40C4572185CC}" type="slidenum">
              <a:rPr lang="en-US" sz="1200" smtClean="0"/>
              <a:t>39</a:t>
            </a:fld>
            <a:endParaRPr lang="en-US" sz="1200" dirty="0"/>
          </a:p>
        </p:txBody>
      </p:sp>
      <mc:AlternateContent xmlns:mc="http://schemas.openxmlformats.org/markup-compatibility/2006" xmlns:a14="http://schemas.microsoft.com/office/drawing/2010/main">
        <mc:Choice Requires="a14">
          <p:sp>
            <p:nvSpPr>
              <p:cNvPr id="6" name="文字方塊 5">
                <a:extLst>
                  <a:ext uri="{FF2B5EF4-FFF2-40B4-BE49-F238E27FC236}">
                    <a16:creationId xmlns:a16="http://schemas.microsoft.com/office/drawing/2014/main" id="{2B852335-C1E1-28A7-2426-D7DB01AE127B}"/>
                  </a:ext>
                </a:extLst>
              </p:cNvPr>
              <p:cNvSpPr txBox="1"/>
              <p:nvPr/>
            </p:nvSpPr>
            <p:spPr>
              <a:xfrm>
                <a:off x="2352029" y="5293852"/>
                <a:ext cx="5550750" cy="923330"/>
              </a:xfrm>
              <a:prstGeom prst="rect">
                <a:avLst/>
              </a:prstGeom>
              <a:noFill/>
            </p:spPr>
            <p:txBody>
              <a:bodyPr wrap="none" rtlCol="0">
                <a:spAutoFit/>
              </a:bodyPr>
              <a:lstStyle/>
              <a:p>
                <a14:m>
                  <m:oMath xmlns:m="http://schemas.openxmlformats.org/officeDocument/2006/math">
                    <m:r>
                      <a:rPr lang="zh-TW" altLang="zh-TW">
                        <a:latin typeface="Cambria Math" panose="02040503050406030204" pitchFamily="18" charset="0"/>
                      </a:rPr>
                      <m:t>𝐶</m:t>
                    </m:r>
                    <m:r>
                      <a:rPr lang="zh-TW" altLang="zh-TW">
                        <a:latin typeface="Cambria Math" panose="02040503050406030204" pitchFamily="18" charset="0"/>
                      </a:rPr>
                      <m:t>=(</m:t>
                    </m:r>
                    <m:r>
                      <a:rPr lang="zh-TW" altLang="zh-TW">
                        <a:latin typeface="Cambria Math" panose="02040503050406030204" pitchFamily="18" charset="0"/>
                      </a:rPr>
                      <m:t>𝑅</m:t>
                    </m:r>
                    <m:r>
                      <a:rPr lang="zh-TW" altLang="zh-TW">
                        <a:latin typeface="Cambria Math" panose="02040503050406030204" pitchFamily="18" charset="0"/>
                      </a:rPr>
                      <m:t>,</m:t>
                    </m:r>
                    <m:r>
                      <a:rPr lang="zh-TW" altLang="zh-TW">
                        <a:latin typeface="Cambria Math" panose="02040503050406030204" pitchFamily="18" charset="0"/>
                      </a:rPr>
                      <m:t>𝐺</m:t>
                    </m:r>
                    <m:r>
                      <a:rPr lang="zh-TW" altLang="zh-TW">
                        <a:latin typeface="Cambria Math" panose="02040503050406030204" pitchFamily="18" charset="0"/>
                      </a:rPr>
                      <m:t>,</m:t>
                    </m:r>
                    <m:r>
                      <a:rPr lang="zh-TW" altLang="zh-TW">
                        <a:latin typeface="Cambria Math" panose="02040503050406030204" pitchFamily="18" charset="0"/>
                      </a:rPr>
                      <m:t>𝐵</m:t>
                    </m:r>
                    <m:r>
                      <a:rPr lang="zh-TW" altLang="zh-TW">
                        <a:latin typeface="Cambria Math" panose="02040503050406030204" pitchFamily="18" charset="0"/>
                      </a:rPr>
                      <m:t>)</m:t>
                    </m:r>
                  </m:oMath>
                </a14:m>
                <a:r>
                  <a:rPr lang="en-US" altLang="zh-TW" dirty="0"/>
                  <a:t>, </a:t>
                </a:r>
              </a:p>
              <a:p>
                <a14:m>
                  <m:oMath xmlns:m="http://schemas.openxmlformats.org/officeDocument/2006/math">
                    <m:sSub>
                      <m:sSubPr>
                        <m:ctrlPr>
                          <a:rPr lang="zh-TW" altLang="zh-TW" i="1">
                            <a:latin typeface="Cambria Math" panose="02040503050406030204" pitchFamily="18" charset="0"/>
                          </a:rPr>
                        </m:ctrlPr>
                      </m:sSubPr>
                      <m:e>
                        <m:r>
                          <a:rPr lang="zh-TW" altLang="zh-TW">
                            <a:latin typeface="Cambria Math" panose="02040503050406030204" pitchFamily="18" charset="0"/>
                          </a:rPr>
                          <m:t>𝐿</m:t>
                        </m:r>
                      </m:e>
                      <m:sub>
                        <m:r>
                          <a:rPr lang="zh-TW" altLang="zh-TW">
                            <a:latin typeface="Cambria Math" panose="02040503050406030204" pitchFamily="18" charset="0"/>
                          </a:rPr>
                          <m:t>𝑖𝑛</m:t>
                        </m:r>
                      </m:sub>
                    </m:sSub>
                  </m:oMath>
                </a14:m>
                <a:r>
                  <a:rPr lang="en-US" altLang="zh-TW" dirty="0"/>
                  <a:t> </a:t>
                </a:r>
                <a:r>
                  <a:rPr lang="en-US" altLang="zh-TW" dirty="0">
                    <a:latin typeface="Times New Roman" panose="02020603050405020304" pitchFamily="18" charset="0"/>
                    <a:cs typeface="Times New Roman" panose="02020603050405020304" pitchFamily="18" charset="0"/>
                  </a:rPr>
                  <a:t>and</a:t>
                </a:r>
                <a:r>
                  <a:rPr lang="en-US" altLang="zh-TW" dirty="0"/>
                  <a:t> </a:t>
                </a:r>
                <a14:m>
                  <m:oMath xmlns:m="http://schemas.openxmlformats.org/officeDocument/2006/math">
                    <m:sSub>
                      <m:sSubPr>
                        <m:ctrlPr>
                          <a:rPr lang="zh-TW" altLang="zh-TW" i="1">
                            <a:latin typeface="Cambria Math" panose="02040503050406030204" pitchFamily="18" charset="0"/>
                          </a:rPr>
                        </m:ctrlPr>
                      </m:sSubPr>
                      <m:e>
                        <m:r>
                          <a:rPr lang="zh-TW" altLang="zh-TW">
                            <a:latin typeface="Cambria Math" panose="02040503050406030204" pitchFamily="18" charset="0"/>
                          </a:rPr>
                          <m:t>𝐿</m:t>
                        </m:r>
                      </m:e>
                      <m:sub>
                        <m:r>
                          <a:rPr lang="zh-TW" altLang="zh-TW">
                            <a:latin typeface="Cambria Math" panose="02040503050406030204" pitchFamily="18" charset="0"/>
                          </a:rPr>
                          <m:t>𝑜𝑢𝑡</m:t>
                        </m:r>
                      </m:sub>
                    </m:sSub>
                    <m:r>
                      <a:rPr lang="zh-TW" altLang="en-US" i="1">
                        <a:latin typeface="Cambria Math" panose="02040503050406030204" pitchFamily="18" charset="0"/>
                      </a:rPr>
                      <m:t> </m:t>
                    </m:r>
                  </m:oMath>
                </a14:m>
                <a:r>
                  <a:rPr lang="en-US" altLang="zh-TW" dirty="0"/>
                  <a:t>: </a:t>
                </a:r>
                <a:r>
                  <a:rPr lang="en-US" altLang="zh-TW" dirty="0">
                    <a:latin typeface="Times New Roman" panose="02020603050405020304" pitchFamily="18" charset="0"/>
                    <a:cs typeface="Times New Roman" panose="02020603050405020304" pitchFamily="18" charset="0"/>
                  </a:rPr>
                  <a:t>original and compressed luminance images</a:t>
                </a:r>
              </a:p>
              <a:p>
                <a14:m>
                  <m:oMath xmlns:m="http://schemas.openxmlformats.org/officeDocument/2006/math">
                    <m:r>
                      <a:rPr lang="zh-TW" altLang="zh-TW">
                        <a:latin typeface="Cambria Math" panose="02040503050406030204" pitchFamily="18" charset="0"/>
                      </a:rPr>
                      <m:t>𝑠</m:t>
                    </m:r>
                  </m:oMath>
                </a14:m>
                <a:r>
                  <a:rPr lang="en-US" altLang="zh-TW" dirty="0">
                    <a:latin typeface="Times New Roman" panose="02020603050405020304" pitchFamily="18" charset="0"/>
                    <a:cs typeface="Times New Roman" panose="02020603050405020304" pitchFamily="18" charset="0"/>
                  </a:rPr>
                  <a:t>: controls the saturation of the colors</a:t>
                </a:r>
                <a:endParaRPr lang="zh-TW" altLang="en-US" dirty="0">
                  <a:latin typeface="Times New Roman" panose="02020603050405020304" pitchFamily="18" charset="0"/>
                  <a:cs typeface="Times New Roman" panose="02020603050405020304" pitchFamily="18" charset="0"/>
                </a:endParaRPr>
              </a:p>
            </p:txBody>
          </p:sp>
        </mc:Choice>
        <mc:Fallback xmlns="">
          <p:sp>
            <p:nvSpPr>
              <p:cNvPr id="6" name="文字方塊 5">
                <a:extLst>
                  <a:ext uri="{FF2B5EF4-FFF2-40B4-BE49-F238E27FC236}">
                    <a16:creationId xmlns:a16="http://schemas.microsoft.com/office/drawing/2014/main" id="{2B852335-C1E1-28A7-2426-D7DB01AE127B}"/>
                  </a:ext>
                </a:extLst>
              </p:cNvPr>
              <p:cNvSpPr txBox="1">
                <a:spLocks noRot="1" noChangeAspect="1" noMove="1" noResize="1" noEditPoints="1" noAdjustHandles="1" noChangeArrowheads="1" noChangeShapeType="1" noTextEdit="1"/>
              </p:cNvSpPr>
              <p:nvPr/>
            </p:nvSpPr>
            <p:spPr>
              <a:xfrm>
                <a:off x="2352029" y="5293852"/>
                <a:ext cx="5550750" cy="923330"/>
              </a:xfrm>
              <a:prstGeom prst="rect">
                <a:avLst/>
              </a:prstGeom>
              <a:blipFill>
                <a:blip r:embed="rId3"/>
                <a:stretch>
                  <a:fillRect t="-2703" b="-9459"/>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5734874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3">
            <a:extLst>
              <a:ext uri="{FF2B5EF4-FFF2-40B4-BE49-F238E27FC236}">
                <a16:creationId xmlns:a16="http://schemas.microsoft.com/office/drawing/2014/main" id="{13A5BE8E-BFE4-2732-5040-87F87BD45FB2}"/>
              </a:ext>
            </a:extLst>
          </p:cNvPr>
          <p:cNvSpPr>
            <a:spLocks noGrp="1"/>
          </p:cNvSpPr>
          <p:nvPr>
            <p:ph type="ftr" sz="quarter" idx="11"/>
          </p:nvPr>
        </p:nvSpPr>
        <p:spPr/>
        <p:txBody>
          <a:bodyPr/>
          <a:lstStyle/>
          <a:p>
            <a:pPr>
              <a:defRPr/>
            </a:pPr>
            <a:r>
              <a:rPr lang="pl-PL" altLang="zh-TW" sz="1200" dirty="0"/>
              <a:t>DC &amp; CV Lab. CSIE NTU</a:t>
            </a:r>
            <a:endParaRPr lang="en-US" altLang="zh-TW" sz="1200" dirty="0"/>
          </a:p>
        </p:txBody>
      </p:sp>
      <p:sp>
        <p:nvSpPr>
          <p:cNvPr id="5" name="投影片編號版面配置區 4">
            <a:extLst>
              <a:ext uri="{FF2B5EF4-FFF2-40B4-BE49-F238E27FC236}">
                <a16:creationId xmlns:a16="http://schemas.microsoft.com/office/drawing/2014/main" id="{315F153B-9EAF-15DA-5673-6F42529E9C00}"/>
              </a:ext>
            </a:extLst>
          </p:cNvPr>
          <p:cNvSpPr>
            <a:spLocks noGrp="1"/>
          </p:cNvSpPr>
          <p:nvPr>
            <p:ph type="sldNum" sz="quarter" idx="12"/>
          </p:nvPr>
        </p:nvSpPr>
        <p:spPr/>
        <p:txBody>
          <a:bodyPr/>
          <a:lstStyle/>
          <a:p>
            <a:fld id="{028E3F4F-51B2-42EE-AFA2-40C4572185CC}" type="slidenum">
              <a:rPr lang="en-US" sz="1200" smtClean="0"/>
              <a:t>4</a:t>
            </a:fld>
            <a:endParaRPr lang="en-US" sz="1200" dirty="0"/>
          </a:p>
        </p:txBody>
      </p:sp>
      <p:sp>
        <p:nvSpPr>
          <p:cNvPr id="6" name="Content Placeholder 2">
            <a:extLst>
              <a:ext uri="{FF2B5EF4-FFF2-40B4-BE49-F238E27FC236}">
                <a16:creationId xmlns:a16="http://schemas.microsoft.com/office/drawing/2014/main" id="{47F5B2D3-DA91-EC83-432D-1B4FC2F1D372}"/>
              </a:ext>
            </a:extLst>
          </p:cNvPr>
          <p:cNvSpPr txBox="1">
            <a:spLocks/>
          </p:cNvSpPr>
          <p:nvPr/>
        </p:nvSpPr>
        <p:spPr>
          <a:xfrm>
            <a:off x="1641231" y="2086707"/>
            <a:ext cx="10128739" cy="4437917"/>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nSpc>
                <a:spcPct val="100000"/>
              </a:lnSpc>
              <a:spcBef>
                <a:spcPts val="0"/>
              </a:spcBef>
              <a:spcAft>
                <a:spcPts val="0"/>
              </a:spcAft>
              <a:defRPr/>
            </a:pPr>
            <a:r>
              <a:rPr lang="en-US" altLang="zh-TW" sz="3600" dirty="0">
                <a:solidFill>
                  <a:schemeClr val="tx1"/>
                </a:solidFill>
              </a:rPr>
              <a:t>10.1 Photometric calibration</a:t>
            </a:r>
          </a:p>
          <a:p>
            <a:pPr>
              <a:lnSpc>
                <a:spcPct val="100000"/>
              </a:lnSpc>
              <a:spcBef>
                <a:spcPts val="2400"/>
              </a:spcBef>
              <a:spcAft>
                <a:spcPts val="0"/>
              </a:spcAft>
              <a:defRPr/>
            </a:pPr>
            <a:r>
              <a:rPr lang="en-US" altLang="zh-TW" sz="3600" dirty="0">
                <a:solidFill>
                  <a:schemeClr val="tx1"/>
                </a:solidFill>
              </a:rPr>
              <a:t>10.2 High dynamic range imaging</a:t>
            </a:r>
          </a:p>
          <a:p>
            <a:pPr>
              <a:lnSpc>
                <a:spcPct val="100000"/>
              </a:lnSpc>
              <a:spcBef>
                <a:spcPts val="2400"/>
              </a:spcBef>
              <a:spcAft>
                <a:spcPts val="0"/>
              </a:spcAft>
              <a:defRPr/>
            </a:pPr>
            <a:r>
              <a:rPr lang="en-US" altLang="zh-TW" sz="3600" dirty="0">
                <a:solidFill>
                  <a:schemeClr val="tx1"/>
                </a:solidFill>
              </a:rPr>
              <a:t>10.3 Super-resolution, denoising, and blur removal </a:t>
            </a:r>
          </a:p>
          <a:p>
            <a:pPr>
              <a:lnSpc>
                <a:spcPct val="100000"/>
              </a:lnSpc>
              <a:spcBef>
                <a:spcPts val="2400"/>
              </a:spcBef>
              <a:spcAft>
                <a:spcPts val="0"/>
              </a:spcAft>
              <a:defRPr/>
            </a:pPr>
            <a:r>
              <a:rPr lang="en-US" altLang="zh-TW" sz="3600" dirty="0">
                <a:solidFill>
                  <a:schemeClr val="tx1"/>
                </a:solidFill>
              </a:rPr>
              <a:t>10.4 Image matting and compositing</a:t>
            </a:r>
          </a:p>
        </p:txBody>
      </p:sp>
      <p:sp>
        <p:nvSpPr>
          <p:cNvPr id="7" name="Title 1">
            <a:extLst>
              <a:ext uri="{FF2B5EF4-FFF2-40B4-BE49-F238E27FC236}">
                <a16:creationId xmlns:a16="http://schemas.microsoft.com/office/drawing/2014/main" id="{30FBFDE8-AC3B-9EAC-F4EF-0254501B00E0}"/>
              </a:ext>
            </a:extLst>
          </p:cNvPr>
          <p:cNvSpPr>
            <a:spLocks noGrp="1"/>
          </p:cNvSpPr>
          <p:nvPr>
            <p:ph type="title"/>
          </p:nvPr>
        </p:nvSpPr>
        <p:spPr>
          <a:xfrm>
            <a:off x="1992313" y="836613"/>
            <a:ext cx="8101012" cy="576262"/>
          </a:xfrm>
        </p:spPr>
        <p:txBody>
          <a:bodyPr>
            <a:noAutofit/>
          </a:bodyPr>
          <a:lstStyle/>
          <a:p>
            <a:pPr algn="ctr"/>
            <a:r>
              <a:rPr lang="en-US" altLang="zh-TW" dirty="0">
                <a:solidFill>
                  <a:schemeClr val="tx1"/>
                </a:solidFill>
              </a:rPr>
              <a:t>Outline</a:t>
            </a:r>
            <a:endParaRPr lang="zh-TW" altLang="en-US" dirty="0">
              <a:solidFill>
                <a:schemeClr val="tx1"/>
              </a:solidFill>
            </a:endParaRPr>
          </a:p>
        </p:txBody>
      </p:sp>
    </p:spTree>
    <p:extLst>
      <p:ext uri="{BB962C8B-B14F-4D97-AF65-F5344CB8AC3E}">
        <p14:creationId xmlns:p14="http://schemas.microsoft.com/office/powerpoint/2010/main" val="11696252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2D8B84D-A57E-CDE4-9417-E59C1D85917F}"/>
              </a:ext>
            </a:extLst>
          </p:cNvPr>
          <p:cNvSpPr>
            <a:spLocks noGrp="1"/>
          </p:cNvSpPr>
          <p:nvPr>
            <p:ph type="title"/>
          </p:nvPr>
        </p:nvSpPr>
        <p:spPr>
          <a:xfrm>
            <a:off x="1097279" y="286604"/>
            <a:ext cx="11211952" cy="1450757"/>
          </a:xfrm>
        </p:spPr>
        <p:txBody>
          <a:bodyPr>
            <a:normAutofit/>
          </a:bodyPr>
          <a:lstStyle/>
          <a:p>
            <a:r>
              <a:rPr kumimoji="1" lang="en" altLang="zh-TW" sz="4000" dirty="0"/>
              <a:t>Solution to Halo: edge-preserving filter </a:t>
            </a:r>
          </a:p>
        </p:txBody>
      </p:sp>
      <p:sp>
        <p:nvSpPr>
          <p:cNvPr id="3" name="內容版面配置區 2">
            <a:extLst>
              <a:ext uri="{FF2B5EF4-FFF2-40B4-BE49-F238E27FC236}">
                <a16:creationId xmlns:a16="http://schemas.microsoft.com/office/drawing/2014/main" id="{9CAA803F-5B3B-E79B-D064-F3AEC68F78C9}"/>
              </a:ext>
            </a:extLst>
          </p:cNvPr>
          <p:cNvSpPr>
            <a:spLocks noGrp="1"/>
          </p:cNvSpPr>
          <p:nvPr>
            <p:ph idx="1"/>
          </p:nvPr>
        </p:nvSpPr>
        <p:spPr/>
        <p:txBody>
          <a:bodyPr>
            <a:normAutofit/>
          </a:bodyPr>
          <a:lstStyle/>
          <a:p>
            <a:pPr>
              <a:buClr>
                <a:srgbClr val="1CADE4"/>
              </a:buClr>
              <a:defRPr/>
            </a:pPr>
            <a:r>
              <a:rPr lang="en-US" altLang="zh-TW" sz="2000" dirty="0"/>
              <a:t>Solution 2: Derivatives</a:t>
            </a: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endParaRPr kumimoji="0" lang="zh-TW" altLang="en-US"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endParaRPr>
          </a:p>
        </p:txBody>
      </p:sp>
      <p:sp>
        <p:nvSpPr>
          <p:cNvPr id="4" name="頁尾版面配置區 3">
            <a:extLst>
              <a:ext uri="{FF2B5EF4-FFF2-40B4-BE49-F238E27FC236}">
                <a16:creationId xmlns:a16="http://schemas.microsoft.com/office/drawing/2014/main" id="{5C76A4B3-A632-1BD5-D155-4584459C98D2}"/>
              </a:ext>
            </a:extLst>
          </p:cNvPr>
          <p:cNvSpPr>
            <a:spLocks noGrp="1"/>
          </p:cNvSpPr>
          <p:nvPr>
            <p:ph type="ftr" sz="quarter" idx="11"/>
          </p:nvPr>
        </p:nvSpPr>
        <p:spPr/>
        <p:txBody>
          <a:bodyPr/>
          <a:lstStyle/>
          <a:p>
            <a:pPr>
              <a:defRPr/>
            </a:pPr>
            <a:r>
              <a:rPr lang="pl-PL" altLang="zh-TW" sz="1200" dirty="0"/>
              <a:t>DC &amp; CV Lab. CSIE NTU</a:t>
            </a:r>
            <a:endParaRPr lang="en-US" altLang="zh-TW" sz="1200" dirty="0"/>
          </a:p>
        </p:txBody>
      </p:sp>
      <p:sp>
        <p:nvSpPr>
          <p:cNvPr id="5" name="投影片編號版面配置區 4">
            <a:extLst>
              <a:ext uri="{FF2B5EF4-FFF2-40B4-BE49-F238E27FC236}">
                <a16:creationId xmlns:a16="http://schemas.microsoft.com/office/drawing/2014/main" id="{F8FAE4F8-6467-9BB4-CA01-2A5BEB4A4CB0}"/>
              </a:ext>
            </a:extLst>
          </p:cNvPr>
          <p:cNvSpPr>
            <a:spLocks noGrp="1"/>
          </p:cNvSpPr>
          <p:nvPr>
            <p:ph type="sldNum" sz="quarter" idx="12"/>
          </p:nvPr>
        </p:nvSpPr>
        <p:spPr/>
        <p:txBody>
          <a:bodyPr/>
          <a:lstStyle/>
          <a:p>
            <a:fld id="{028E3F4F-51B2-42EE-AFA2-40C4572185CC}" type="slidenum">
              <a:rPr lang="en-US" sz="1200" smtClean="0"/>
              <a:t>40</a:t>
            </a:fld>
            <a:endParaRPr lang="en-US" sz="1200" dirty="0"/>
          </a:p>
        </p:txBody>
      </p:sp>
      <p:pic>
        <p:nvPicPr>
          <p:cNvPr id="7" name="圖片 6">
            <a:extLst>
              <a:ext uri="{FF2B5EF4-FFF2-40B4-BE49-F238E27FC236}">
                <a16:creationId xmlns:a16="http://schemas.microsoft.com/office/drawing/2014/main" id="{5DBE0626-3557-F2E2-18D4-C7E7BEEBF058}"/>
              </a:ext>
            </a:extLst>
          </p:cNvPr>
          <p:cNvPicPr>
            <a:picLocks noChangeAspect="1"/>
          </p:cNvPicPr>
          <p:nvPr/>
        </p:nvPicPr>
        <p:blipFill>
          <a:blip r:embed="rId2"/>
          <a:stretch>
            <a:fillRect/>
          </a:stretch>
        </p:blipFill>
        <p:spPr>
          <a:xfrm>
            <a:off x="5475348" y="2939274"/>
            <a:ext cx="6716652" cy="2822035"/>
          </a:xfrm>
          <a:prstGeom prst="rect">
            <a:avLst/>
          </a:prstGeom>
        </p:spPr>
      </p:pic>
      <p:pic>
        <p:nvPicPr>
          <p:cNvPr id="8" name="圖片 7">
            <a:extLst>
              <a:ext uri="{FF2B5EF4-FFF2-40B4-BE49-F238E27FC236}">
                <a16:creationId xmlns:a16="http://schemas.microsoft.com/office/drawing/2014/main" id="{47FEE448-6960-0F1A-D173-5DD7A685BF57}"/>
              </a:ext>
            </a:extLst>
          </p:cNvPr>
          <p:cNvPicPr>
            <a:picLocks noChangeAspect="1"/>
          </p:cNvPicPr>
          <p:nvPr/>
        </p:nvPicPr>
        <p:blipFill>
          <a:blip r:embed="rId3"/>
          <a:stretch>
            <a:fillRect/>
          </a:stretch>
        </p:blipFill>
        <p:spPr>
          <a:xfrm>
            <a:off x="295479" y="2841149"/>
            <a:ext cx="4944955" cy="2822035"/>
          </a:xfrm>
          <a:prstGeom prst="rect">
            <a:avLst/>
          </a:prstGeom>
        </p:spPr>
      </p:pic>
    </p:spTree>
    <p:extLst>
      <p:ext uri="{BB962C8B-B14F-4D97-AF65-F5344CB8AC3E}">
        <p14:creationId xmlns:p14="http://schemas.microsoft.com/office/powerpoint/2010/main" val="32967330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3">
            <a:extLst>
              <a:ext uri="{FF2B5EF4-FFF2-40B4-BE49-F238E27FC236}">
                <a16:creationId xmlns:a16="http://schemas.microsoft.com/office/drawing/2014/main" id="{93C0E26C-378F-2BCA-8E79-A5C22D932D90}"/>
              </a:ext>
            </a:extLst>
          </p:cNvPr>
          <p:cNvSpPr>
            <a:spLocks noGrp="1"/>
          </p:cNvSpPr>
          <p:nvPr>
            <p:ph type="ftr" sz="quarter" idx="11"/>
          </p:nvPr>
        </p:nvSpPr>
        <p:spPr/>
        <p:txBody>
          <a:bodyPr/>
          <a:lstStyle/>
          <a:p>
            <a:pPr>
              <a:defRPr/>
            </a:pPr>
            <a:r>
              <a:rPr lang="pl-PL" altLang="zh-TW" sz="1200" dirty="0"/>
              <a:t>DC &amp; CV Lab. CSIE NTU</a:t>
            </a:r>
            <a:endParaRPr lang="en-US" altLang="zh-TW" sz="1200" dirty="0"/>
          </a:p>
        </p:txBody>
      </p:sp>
      <p:sp>
        <p:nvSpPr>
          <p:cNvPr id="5" name="投影片編號版面配置區 4">
            <a:extLst>
              <a:ext uri="{FF2B5EF4-FFF2-40B4-BE49-F238E27FC236}">
                <a16:creationId xmlns:a16="http://schemas.microsoft.com/office/drawing/2014/main" id="{DB9DF467-F1FF-3A6D-AAB4-CAFBC7A43676}"/>
              </a:ext>
            </a:extLst>
          </p:cNvPr>
          <p:cNvSpPr>
            <a:spLocks noGrp="1"/>
          </p:cNvSpPr>
          <p:nvPr>
            <p:ph type="sldNum" sz="quarter" idx="12"/>
          </p:nvPr>
        </p:nvSpPr>
        <p:spPr/>
        <p:txBody>
          <a:bodyPr/>
          <a:lstStyle/>
          <a:p>
            <a:fld id="{028E3F4F-51B2-42EE-AFA2-40C4572185CC}" type="slidenum">
              <a:rPr lang="en-US" sz="1200" smtClean="0"/>
              <a:t>41</a:t>
            </a:fld>
            <a:endParaRPr lang="en-US" sz="1200" dirty="0"/>
          </a:p>
        </p:txBody>
      </p:sp>
      <p:sp>
        <p:nvSpPr>
          <p:cNvPr id="11" name="標題 1">
            <a:extLst>
              <a:ext uri="{FF2B5EF4-FFF2-40B4-BE49-F238E27FC236}">
                <a16:creationId xmlns:a16="http://schemas.microsoft.com/office/drawing/2014/main" id="{4668AD32-CC7A-D7F7-AA27-E4DCE780A18D}"/>
              </a:ext>
            </a:extLst>
          </p:cNvPr>
          <p:cNvSpPr txBox="1">
            <a:spLocks/>
          </p:cNvSpPr>
          <p:nvPr/>
        </p:nvSpPr>
        <p:spPr>
          <a:xfrm>
            <a:off x="1230922" y="2203938"/>
            <a:ext cx="10351478" cy="2014313"/>
          </a:xfrm>
          <a:prstGeom prst="rect">
            <a:avLst/>
          </a:prstGeom>
        </p:spPr>
        <p:txBody>
          <a:bodyPr vert="horz" lIns="91440" tIns="45720" rIns="91440" bIns="45720" rtlCol="0" anchor="b">
            <a:normAutofit fontScale="925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altLang="zh-TW" dirty="0">
                <a:latin typeface="Times New Roman" panose="02020603050405020304" pitchFamily="18" charset="0"/>
                <a:cs typeface="Times New Roman" panose="02020603050405020304" pitchFamily="18" charset="0"/>
              </a:rPr>
              <a:t>10.3</a:t>
            </a:r>
            <a:br>
              <a:rPr lang="en-US" altLang="zh-TW" dirty="0">
                <a:latin typeface="Times New Roman" panose="02020603050405020304" pitchFamily="18" charset="0"/>
                <a:cs typeface="Times New Roman" panose="02020603050405020304" pitchFamily="18" charset="0"/>
              </a:rPr>
            </a:br>
            <a:r>
              <a:rPr lang="en-US" altLang="zh-TW" dirty="0">
                <a:latin typeface="Times New Roman" panose="02020603050405020304" pitchFamily="18" charset="0"/>
                <a:cs typeface="Times New Roman" panose="02020603050405020304" pitchFamily="18" charset="0"/>
              </a:rPr>
              <a:t>Super-resolution, denoising, and blur removal</a:t>
            </a:r>
            <a:br>
              <a:rPr lang="en-US" altLang="zh-TW" dirty="0">
                <a:latin typeface="Times New Roman" panose="02020603050405020304" pitchFamily="18" charset="0"/>
                <a:cs typeface="Times New Roman" panose="02020603050405020304" pitchFamily="18" charset="0"/>
              </a:rPr>
            </a:br>
            <a:endParaRPr lang="en-US" altLang="zh-TW"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00135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2">
            <a:extLst>
              <a:ext uri="{FF2B5EF4-FFF2-40B4-BE49-F238E27FC236}">
                <a16:creationId xmlns:a16="http://schemas.microsoft.com/office/drawing/2014/main" id="{3D52A220-7664-4FA7-AB2E-0833F8A22434}"/>
              </a:ext>
            </a:extLst>
          </p:cNvPr>
          <p:cNvSpPr txBox="1">
            <a:spLocks/>
          </p:cNvSpPr>
          <p:nvPr/>
        </p:nvSpPr>
        <p:spPr>
          <a:xfrm>
            <a:off x="1841666" y="229216"/>
            <a:ext cx="8821816" cy="1546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dk1"/>
              </a:buClr>
              <a:buSzPts val="2000"/>
              <a:buFont typeface="Lora"/>
              <a:buNone/>
              <a:defRPr sz="2667" b="1" i="0" u="none" strike="noStrike" cap="none">
                <a:solidFill>
                  <a:schemeClr val="dk1"/>
                </a:solidFill>
                <a:latin typeface="Lora"/>
                <a:ea typeface="Lora"/>
                <a:cs typeface="Lora"/>
                <a:sym typeface="Lora"/>
              </a:defRPr>
            </a:lvl1pPr>
            <a:lvl2pPr marR="0" lvl="1" algn="l" rtl="0" eaLnBrk="1" hangingPunct="1">
              <a:lnSpc>
                <a:spcPct val="100000"/>
              </a:lnSpc>
              <a:spcBef>
                <a:spcPts val="0"/>
              </a:spcBef>
              <a:spcAft>
                <a:spcPts val="0"/>
              </a:spcAft>
              <a:buClr>
                <a:schemeClr val="dk1"/>
              </a:buClr>
              <a:buSzPts val="2000"/>
              <a:buFont typeface="Lora"/>
              <a:buNone/>
              <a:defRPr sz="2667" b="1" i="0" u="none" strike="noStrike" cap="none">
                <a:solidFill>
                  <a:schemeClr val="dk1"/>
                </a:solidFill>
                <a:highlight>
                  <a:srgbClr val="FFFFFF"/>
                </a:highlight>
                <a:latin typeface="Lora"/>
                <a:ea typeface="Lora"/>
                <a:cs typeface="Lora"/>
                <a:sym typeface="Lora"/>
              </a:defRPr>
            </a:lvl2pPr>
            <a:lvl3pPr marR="0" lvl="2" algn="l" rtl="0" eaLnBrk="1" hangingPunct="1">
              <a:lnSpc>
                <a:spcPct val="100000"/>
              </a:lnSpc>
              <a:spcBef>
                <a:spcPts val="0"/>
              </a:spcBef>
              <a:spcAft>
                <a:spcPts val="0"/>
              </a:spcAft>
              <a:buClr>
                <a:schemeClr val="dk1"/>
              </a:buClr>
              <a:buSzPts val="2000"/>
              <a:buFont typeface="Lora"/>
              <a:buNone/>
              <a:defRPr sz="2667" b="1" i="0" u="none" strike="noStrike" cap="none">
                <a:solidFill>
                  <a:schemeClr val="dk1"/>
                </a:solidFill>
                <a:highlight>
                  <a:srgbClr val="FFFFFF"/>
                </a:highlight>
                <a:latin typeface="Lora"/>
                <a:ea typeface="Lora"/>
                <a:cs typeface="Lora"/>
                <a:sym typeface="Lora"/>
              </a:defRPr>
            </a:lvl3pPr>
            <a:lvl4pPr marR="0" lvl="3" algn="l" rtl="0" eaLnBrk="1" hangingPunct="1">
              <a:lnSpc>
                <a:spcPct val="100000"/>
              </a:lnSpc>
              <a:spcBef>
                <a:spcPts val="0"/>
              </a:spcBef>
              <a:spcAft>
                <a:spcPts val="0"/>
              </a:spcAft>
              <a:buClr>
                <a:schemeClr val="dk1"/>
              </a:buClr>
              <a:buSzPts val="2000"/>
              <a:buFont typeface="Lora"/>
              <a:buNone/>
              <a:defRPr sz="2667" b="1" i="0" u="none" strike="noStrike" cap="none">
                <a:solidFill>
                  <a:schemeClr val="dk1"/>
                </a:solidFill>
                <a:highlight>
                  <a:srgbClr val="FFFFFF"/>
                </a:highlight>
                <a:latin typeface="Lora"/>
                <a:ea typeface="Lora"/>
                <a:cs typeface="Lora"/>
                <a:sym typeface="Lora"/>
              </a:defRPr>
            </a:lvl4pPr>
            <a:lvl5pPr marR="0" lvl="4" algn="l" rtl="0" eaLnBrk="1" hangingPunct="1">
              <a:lnSpc>
                <a:spcPct val="100000"/>
              </a:lnSpc>
              <a:spcBef>
                <a:spcPts val="0"/>
              </a:spcBef>
              <a:spcAft>
                <a:spcPts val="0"/>
              </a:spcAft>
              <a:buClr>
                <a:schemeClr val="dk1"/>
              </a:buClr>
              <a:buSzPts val="2000"/>
              <a:buFont typeface="Lora"/>
              <a:buNone/>
              <a:defRPr sz="2667" b="1" i="0" u="none" strike="noStrike" cap="none">
                <a:solidFill>
                  <a:schemeClr val="dk1"/>
                </a:solidFill>
                <a:highlight>
                  <a:srgbClr val="FFFFFF"/>
                </a:highlight>
                <a:latin typeface="Lora"/>
                <a:ea typeface="Lora"/>
                <a:cs typeface="Lora"/>
                <a:sym typeface="Lora"/>
              </a:defRPr>
            </a:lvl5pPr>
            <a:lvl6pPr marR="0" lvl="5" algn="l" rtl="0" eaLnBrk="1" hangingPunct="1">
              <a:lnSpc>
                <a:spcPct val="100000"/>
              </a:lnSpc>
              <a:spcBef>
                <a:spcPts val="0"/>
              </a:spcBef>
              <a:spcAft>
                <a:spcPts val="0"/>
              </a:spcAft>
              <a:buClr>
                <a:schemeClr val="dk1"/>
              </a:buClr>
              <a:buSzPts val="2000"/>
              <a:buFont typeface="Lora"/>
              <a:buNone/>
              <a:defRPr sz="2667" b="1" i="0" u="none" strike="noStrike" cap="none">
                <a:solidFill>
                  <a:schemeClr val="dk1"/>
                </a:solidFill>
                <a:highlight>
                  <a:srgbClr val="FFFFFF"/>
                </a:highlight>
                <a:latin typeface="Lora"/>
                <a:ea typeface="Lora"/>
                <a:cs typeface="Lora"/>
                <a:sym typeface="Lora"/>
              </a:defRPr>
            </a:lvl6pPr>
            <a:lvl7pPr marR="0" lvl="6" algn="l" rtl="0" eaLnBrk="1" hangingPunct="1">
              <a:lnSpc>
                <a:spcPct val="100000"/>
              </a:lnSpc>
              <a:spcBef>
                <a:spcPts val="0"/>
              </a:spcBef>
              <a:spcAft>
                <a:spcPts val="0"/>
              </a:spcAft>
              <a:buClr>
                <a:schemeClr val="dk1"/>
              </a:buClr>
              <a:buSzPts val="2000"/>
              <a:buFont typeface="Lora"/>
              <a:buNone/>
              <a:defRPr sz="2667" b="1" i="0" u="none" strike="noStrike" cap="none">
                <a:solidFill>
                  <a:schemeClr val="dk1"/>
                </a:solidFill>
                <a:highlight>
                  <a:srgbClr val="FFFFFF"/>
                </a:highlight>
                <a:latin typeface="Lora"/>
                <a:ea typeface="Lora"/>
                <a:cs typeface="Lora"/>
                <a:sym typeface="Lora"/>
              </a:defRPr>
            </a:lvl7pPr>
            <a:lvl8pPr marR="0" lvl="7" algn="l" rtl="0" eaLnBrk="1" hangingPunct="1">
              <a:lnSpc>
                <a:spcPct val="100000"/>
              </a:lnSpc>
              <a:spcBef>
                <a:spcPts val="0"/>
              </a:spcBef>
              <a:spcAft>
                <a:spcPts val="0"/>
              </a:spcAft>
              <a:buClr>
                <a:schemeClr val="dk1"/>
              </a:buClr>
              <a:buSzPts val="2000"/>
              <a:buFont typeface="Lora"/>
              <a:buNone/>
              <a:defRPr sz="2667" b="1" i="0" u="none" strike="noStrike" cap="none">
                <a:solidFill>
                  <a:schemeClr val="dk1"/>
                </a:solidFill>
                <a:highlight>
                  <a:srgbClr val="FFFFFF"/>
                </a:highlight>
                <a:latin typeface="Lora"/>
                <a:ea typeface="Lora"/>
                <a:cs typeface="Lora"/>
                <a:sym typeface="Lora"/>
              </a:defRPr>
            </a:lvl8pPr>
            <a:lvl9pPr marR="0" lvl="8" algn="l" rtl="0" eaLnBrk="1" hangingPunct="1">
              <a:lnSpc>
                <a:spcPct val="100000"/>
              </a:lnSpc>
              <a:spcBef>
                <a:spcPts val="0"/>
              </a:spcBef>
              <a:spcAft>
                <a:spcPts val="0"/>
              </a:spcAft>
              <a:buClr>
                <a:schemeClr val="dk1"/>
              </a:buClr>
              <a:buSzPts val="2000"/>
              <a:buFont typeface="Lora"/>
              <a:buNone/>
              <a:defRPr sz="2667" b="1" i="0" u="none" strike="noStrike" cap="none">
                <a:solidFill>
                  <a:schemeClr val="dk1"/>
                </a:solidFill>
                <a:highlight>
                  <a:srgbClr val="FFFFFF"/>
                </a:highlight>
                <a:latin typeface="Lora"/>
                <a:ea typeface="Lora"/>
                <a:cs typeface="Lora"/>
                <a:sym typeface="Lora"/>
              </a:defRPr>
            </a:lvl9pPr>
          </a:lstStyle>
          <a:p>
            <a:endParaRPr lang="en-US" altLang="zh-TW" dirty="0">
              <a:solidFill>
                <a:schemeClr val="tx1"/>
              </a:solidFill>
            </a:endParaRPr>
          </a:p>
        </p:txBody>
      </p:sp>
      <p:sp>
        <p:nvSpPr>
          <p:cNvPr id="2" name="標題 1">
            <a:extLst>
              <a:ext uri="{FF2B5EF4-FFF2-40B4-BE49-F238E27FC236}">
                <a16:creationId xmlns:a16="http://schemas.microsoft.com/office/drawing/2014/main" id="{55590991-D80B-481D-8FD6-4BD035C76FFF}"/>
              </a:ext>
            </a:extLst>
          </p:cNvPr>
          <p:cNvSpPr>
            <a:spLocks noGrp="1"/>
          </p:cNvSpPr>
          <p:nvPr>
            <p:ph type="title"/>
          </p:nvPr>
        </p:nvSpPr>
        <p:spPr>
          <a:xfrm>
            <a:off x="1841667" y="1194816"/>
            <a:ext cx="5171200" cy="580800"/>
          </a:xfrm>
        </p:spPr>
        <p:txBody>
          <a:bodyPr>
            <a:normAutofit fontScale="90000"/>
          </a:bodyPr>
          <a:lstStyle/>
          <a:p>
            <a:r>
              <a:rPr lang="en-US" altLang="zh-TW" dirty="0"/>
              <a:t>Introduction</a:t>
            </a:r>
            <a:endParaRPr lang="zh-TW" altLang="en-US" dirty="0"/>
          </a:p>
        </p:txBody>
      </p:sp>
      <p:sp>
        <p:nvSpPr>
          <p:cNvPr id="3" name="文字版面配置區 2">
            <a:extLst>
              <a:ext uri="{FF2B5EF4-FFF2-40B4-BE49-F238E27FC236}">
                <a16:creationId xmlns:a16="http://schemas.microsoft.com/office/drawing/2014/main" id="{03DC5351-1506-4E95-B792-E3F1916ADC0F}"/>
              </a:ext>
            </a:extLst>
          </p:cNvPr>
          <p:cNvSpPr>
            <a:spLocks noGrp="1"/>
          </p:cNvSpPr>
          <p:nvPr>
            <p:ph type="body" idx="4294967295"/>
          </p:nvPr>
        </p:nvSpPr>
        <p:spPr>
          <a:xfrm>
            <a:off x="1841667" y="2155293"/>
            <a:ext cx="9079600" cy="4149600"/>
          </a:xfrm>
        </p:spPr>
        <p:txBody>
          <a:bodyPr/>
          <a:lstStyle/>
          <a:p>
            <a:r>
              <a:rPr lang="en-US" altLang="zh-TW" sz="2000" dirty="0"/>
              <a:t>Super-resolution goals…</a:t>
            </a:r>
          </a:p>
          <a:p>
            <a:r>
              <a:rPr lang="en-US" altLang="zh-TW" sz="2000" dirty="0"/>
              <a:t>Higher spatial resolution</a:t>
            </a:r>
          </a:p>
          <a:p>
            <a:r>
              <a:rPr lang="en-US" altLang="zh-TW" sz="2000" dirty="0"/>
              <a:t>Less noise</a:t>
            </a:r>
          </a:p>
          <a:p>
            <a:endParaRPr lang="en-US" altLang="zh-TW" sz="2800" dirty="0">
              <a:sym typeface="Wingdings" panose="05000000000000000000" pitchFamily="2" charset="2"/>
            </a:endParaRPr>
          </a:p>
          <a:p>
            <a:endParaRPr lang="zh-TW" altLang="en-US" sz="2800" dirty="0"/>
          </a:p>
        </p:txBody>
      </p:sp>
      <p:pic>
        <p:nvPicPr>
          <p:cNvPr id="5" name="圖片 4">
            <a:extLst>
              <a:ext uri="{FF2B5EF4-FFF2-40B4-BE49-F238E27FC236}">
                <a16:creationId xmlns:a16="http://schemas.microsoft.com/office/drawing/2014/main" id="{C0CC7D8A-E373-4092-9A64-A8FA8A1214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1666" y="4190343"/>
            <a:ext cx="3810000" cy="2114550"/>
          </a:xfrm>
          <a:prstGeom prst="rect">
            <a:avLst/>
          </a:prstGeom>
        </p:spPr>
      </p:pic>
      <p:pic>
        <p:nvPicPr>
          <p:cNvPr id="9" name="圖片 8">
            <a:extLst>
              <a:ext uri="{FF2B5EF4-FFF2-40B4-BE49-F238E27FC236}">
                <a16:creationId xmlns:a16="http://schemas.microsoft.com/office/drawing/2014/main" id="{DC245944-95DB-4652-B52B-46100D1225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2636" y="4190343"/>
            <a:ext cx="3133463" cy="2088975"/>
          </a:xfrm>
          <a:prstGeom prst="rect">
            <a:avLst/>
          </a:prstGeom>
        </p:spPr>
      </p:pic>
      <p:sp>
        <p:nvSpPr>
          <p:cNvPr id="4" name="頁尾版面配置區 3">
            <a:extLst>
              <a:ext uri="{FF2B5EF4-FFF2-40B4-BE49-F238E27FC236}">
                <a16:creationId xmlns:a16="http://schemas.microsoft.com/office/drawing/2014/main" id="{36FF802C-8E1A-8C1B-AEE3-317B9B202B92}"/>
              </a:ext>
            </a:extLst>
          </p:cNvPr>
          <p:cNvSpPr>
            <a:spLocks noGrp="1"/>
          </p:cNvSpPr>
          <p:nvPr>
            <p:ph type="ftr" sz="quarter" idx="11"/>
          </p:nvPr>
        </p:nvSpPr>
        <p:spPr>
          <a:xfrm>
            <a:off x="3686186" y="6459787"/>
            <a:ext cx="4822804" cy="365125"/>
          </a:xfrm>
        </p:spPr>
        <p:txBody>
          <a:bodyPr/>
          <a:lstStyle/>
          <a:p>
            <a:pPr>
              <a:defRPr/>
            </a:pPr>
            <a:r>
              <a:rPr lang="pl-PL" altLang="zh-TW" sz="1200" dirty="0"/>
              <a:t>DC &amp; CV Lab. CSIE NTU</a:t>
            </a:r>
            <a:endParaRPr lang="en-US" altLang="zh-TW" sz="1200" dirty="0"/>
          </a:p>
        </p:txBody>
      </p:sp>
    </p:spTree>
    <p:extLst>
      <p:ext uri="{BB962C8B-B14F-4D97-AF65-F5344CB8AC3E}">
        <p14:creationId xmlns:p14="http://schemas.microsoft.com/office/powerpoint/2010/main" val="7241923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5590991-D80B-481D-8FD6-4BD035C76FFF}"/>
              </a:ext>
            </a:extLst>
          </p:cNvPr>
          <p:cNvSpPr>
            <a:spLocks noGrp="1"/>
          </p:cNvSpPr>
          <p:nvPr>
            <p:ph type="title"/>
          </p:nvPr>
        </p:nvSpPr>
        <p:spPr>
          <a:xfrm>
            <a:off x="1841667" y="1194816"/>
            <a:ext cx="7747176" cy="580800"/>
          </a:xfrm>
        </p:spPr>
        <p:txBody>
          <a:bodyPr>
            <a:normAutofit fontScale="90000"/>
          </a:bodyPr>
          <a:lstStyle/>
          <a:p>
            <a:r>
              <a:rPr lang="en-US" altLang="zh-TW" dirty="0"/>
              <a:t>Multi-Image Super Resolution</a:t>
            </a:r>
            <a:endParaRPr lang="zh-TW" altLang="en-US" dirty="0"/>
          </a:p>
        </p:txBody>
      </p:sp>
      <mc:AlternateContent xmlns:mc="http://schemas.openxmlformats.org/markup-compatibility/2006" xmlns:a14="http://schemas.microsoft.com/office/drawing/2010/main">
        <mc:Choice Requires="a14">
          <p:sp>
            <p:nvSpPr>
              <p:cNvPr id="3" name="文字版面配置區 2">
                <a:extLst>
                  <a:ext uri="{FF2B5EF4-FFF2-40B4-BE49-F238E27FC236}">
                    <a16:creationId xmlns:a16="http://schemas.microsoft.com/office/drawing/2014/main" id="{03DC5351-1506-4E95-B792-E3F1916ADC0F}"/>
                  </a:ext>
                </a:extLst>
              </p:cNvPr>
              <p:cNvSpPr>
                <a:spLocks noGrp="1"/>
              </p:cNvSpPr>
              <p:nvPr>
                <p:ph type="body" idx="4294967295"/>
              </p:nvPr>
            </p:nvSpPr>
            <p:spPr>
              <a:xfrm>
                <a:off x="1841667" y="2155293"/>
                <a:ext cx="9079600" cy="4149600"/>
              </a:xfrm>
            </p:spPr>
            <p:txBody>
              <a:bodyPr/>
              <a:lstStyle/>
              <a:p>
                <a:r>
                  <a:rPr lang="en-US" altLang="zh-TW" sz="2000" dirty="0"/>
                  <a:t>Write down the </a:t>
                </a:r>
                <a:r>
                  <a:rPr lang="en-US" altLang="zh-TW" sz="2000" dirty="0">
                    <a:solidFill>
                      <a:srgbClr val="0070C0"/>
                    </a:solidFill>
                  </a:rPr>
                  <a:t>stochastic image formation equations </a:t>
                </a:r>
                <a:r>
                  <a:rPr lang="en-US" altLang="zh-TW" sz="2000" dirty="0"/>
                  <a:t>and </a:t>
                </a:r>
                <a:r>
                  <a:rPr lang="en-US" altLang="zh-TW" sz="2000" dirty="0">
                    <a:solidFill>
                      <a:srgbClr val="0070C0"/>
                    </a:solidFill>
                  </a:rPr>
                  <a:t>image priors</a:t>
                </a:r>
                <a:r>
                  <a:rPr lang="en-US" altLang="zh-TW" sz="2000" dirty="0"/>
                  <a:t>, and then use </a:t>
                </a:r>
                <a:r>
                  <a:rPr lang="en-US" altLang="zh-TW" sz="2000" dirty="0">
                    <a:solidFill>
                      <a:srgbClr val="0070C0"/>
                    </a:solidFill>
                  </a:rPr>
                  <a:t>Bayesian inference </a:t>
                </a:r>
                <a:r>
                  <a:rPr lang="en-US" altLang="zh-TW" sz="2000" dirty="0"/>
                  <a:t>to recover super-resolved (original) sharp image</a:t>
                </a:r>
              </a:p>
              <a:p>
                <a:endParaRPr lang="en-US" altLang="zh-TW" sz="2000" dirty="0"/>
              </a:p>
              <a:p>
                <a:r>
                  <a:rPr lang="en-US" altLang="zh-TW" sz="2000" dirty="0">
                    <a:sym typeface="Wingdings" panose="05000000000000000000" pitchFamily="2" charset="2"/>
                  </a:rPr>
                  <a:t>We can generalize the image formation equations, which we also used for </a:t>
                </a:r>
                <a:r>
                  <a:rPr lang="en-US" altLang="zh-TW" sz="2000" dirty="0">
                    <a:solidFill>
                      <a:srgbClr val="0070C0"/>
                    </a:solidFill>
                    <a:sym typeface="Wingdings" panose="05000000000000000000" pitchFamily="2" charset="2"/>
                  </a:rPr>
                  <a:t>blur kernel (PSF) estimation.</a:t>
                </a:r>
              </a:p>
              <a:p>
                <a:endParaRPr lang="en-US" altLang="zh-TW" sz="2800" dirty="0"/>
              </a:p>
              <a:p>
                <a:pPr marL="101598" indent="0">
                  <a:buNone/>
                </a:pPr>
                <a14:m>
                  <m:oMathPara xmlns:m="http://schemas.openxmlformats.org/officeDocument/2006/math">
                    <m:oMathParaPr>
                      <m:jc m:val="centerGroup"/>
                    </m:oMathParaPr>
                    <m:oMath xmlns:m="http://schemas.openxmlformats.org/officeDocument/2006/math">
                      <m:sSub>
                        <m:sSubPr>
                          <m:ctrlPr>
                            <a:rPr lang="x-IV_mathan" altLang="zh-TW" i="1">
                              <a:latin typeface="Cambria Math" panose="02040503050406030204" pitchFamily="18" charset="0"/>
                            </a:rPr>
                          </m:ctrlPr>
                        </m:sSubPr>
                        <m:e>
                          <m:r>
                            <a:rPr lang="x-IV_mathan" altLang="zh-TW">
                              <a:latin typeface="Cambria Math" panose="02040503050406030204" pitchFamily="18" charset="0"/>
                            </a:rPr>
                            <m:t>𝑜</m:t>
                          </m:r>
                        </m:e>
                        <m:sub>
                          <m:r>
                            <a:rPr lang="x-IV_mathan" altLang="zh-TW">
                              <a:latin typeface="Cambria Math" panose="02040503050406030204" pitchFamily="18" charset="0"/>
                            </a:rPr>
                            <m:t>𝑘</m:t>
                          </m:r>
                        </m:sub>
                      </m:sSub>
                      <m:d>
                        <m:dPr>
                          <m:ctrlPr>
                            <a:rPr lang="x-IV_mathan" altLang="zh-TW" i="1">
                              <a:latin typeface="Cambria Math" panose="02040503050406030204" pitchFamily="18" charset="0"/>
                            </a:rPr>
                          </m:ctrlPr>
                        </m:dPr>
                        <m:e>
                          <m:r>
                            <a:rPr lang="x-IV_mathan" altLang="zh-TW">
                              <a:latin typeface="Cambria Math" panose="02040503050406030204" pitchFamily="18" charset="0"/>
                            </a:rPr>
                            <m:t>𝑥</m:t>
                          </m:r>
                        </m:e>
                      </m:d>
                      <m:r>
                        <a:rPr lang="x-IV_mathan" altLang="zh-TW">
                          <a:latin typeface="Cambria Math" panose="02040503050406030204" pitchFamily="18" charset="0"/>
                        </a:rPr>
                        <m:t>=</m:t>
                      </m:r>
                      <m:r>
                        <a:rPr lang="x-IV_mathan" altLang="zh-TW">
                          <a:latin typeface="Cambria Math" panose="02040503050406030204" pitchFamily="18" charset="0"/>
                        </a:rPr>
                        <m:t>𝐷</m:t>
                      </m:r>
                      <m:d>
                        <m:dPr>
                          <m:begChr m:val="{"/>
                          <m:endChr m:val="}"/>
                          <m:ctrlPr>
                            <a:rPr lang="x-IV_mathan" altLang="zh-TW" i="1">
                              <a:latin typeface="Cambria Math" panose="02040503050406030204" pitchFamily="18" charset="0"/>
                            </a:rPr>
                          </m:ctrlPr>
                        </m:dPr>
                        <m:e>
                          <m:r>
                            <a:rPr lang="x-IV_mathan" altLang="zh-TW">
                              <a:latin typeface="Cambria Math" panose="02040503050406030204" pitchFamily="18" charset="0"/>
                            </a:rPr>
                            <m:t>𝑏</m:t>
                          </m:r>
                          <m:d>
                            <m:dPr>
                              <m:ctrlPr>
                                <a:rPr lang="x-IV_mathan" altLang="zh-TW" i="1">
                                  <a:latin typeface="Cambria Math" panose="02040503050406030204" pitchFamily="18" charset="0"/>
                                </a:rPr>
                              </m:ctrlPr>
                            </m:dPr>
                            <m:e>
                              <m:r>
                                <a:rPr lang="x-IV_mathan" altLang="zh-TW">
                                  <a:latin typeface="Cambria Math" panose="02040503050406030204" pitchFamily="18" charset="0"/>
                                </a:rPr>
                                <m:t>𝑥</m:t>
                              </m:r>
                            </m:e>
                          </m:d>
                          <m:r>
                            <a:rPr lang="x-IV_mathan" altLang="zh-TW">
                              <a:latin typeface="Cambria Math" panose="02040503050406030204" pitchFamily="18" charset="0"/>
                            </a:rPr>
                            <m:t>∗</m:t>
                          </m:r>
                          <m:r>
                            <a:rPr lang="x-IV_mathan" altLang="zh-TW">
                              <a:latin typeface="Cambria Math" panose="02040503050406030204" pitchFamily="18" charset="0"/>
                            </a:rPr>
                            <m:t>𝑠</m:t>
                          </m:r>
                          <m:d>
                            <m:dPr>
                              <m:ctrlPr>
                                <a:rPr lang="x-IV_mathan" altLang="zh-TW" i="1">
                                  <a:latin typeface="Cambria Math" panose="02040503050406030204" pitchFamily="18" charset="0"/>
                                </a:rPr>
                              </m:ctrlPr>
                            </m:dPr>
                            <m:e>
                              <m:sSub>
                                <m:sSubPr>
                                  <m:ctrlPr>
                                    <a:rPr lang="x-IV_mathan" altLang="zh-TW" i="1">
                                      <a:latin typeface="Cambria Math" panose="02040503050406030204" pitchFamily="18" charset="0"/>
                                    </a:rPr>
                                  </m:ctrlPr>
                                </m:sSubPr>
                                <m:e>
                                  <m:acc>
                                    <m:accPr>
                                      <m:chr m:val="̂"/>
                                      <m:ctrlPr>
                                        <a:rPr lang="x-IV_mathan" altLang="zh-TW" i="1">
                                          <a:latin typeface="Cambria Math" panose="02040503050406030204" pitchFamily="18" charset="0"/>
                                        </a:rPr>
                                      </m:ctrlPr>
                                    </m:accPr>
                                    <m:e>
                                      <m:r>
                                        <a:rPr lang="x-IV_mathan" altLang="zh-TW" i="1">
                                          <a:latin typeface="Cambria Math" panose="02040503050406030204" pitchFamily="18" charset="0"/>
                                        </a:rPr>
                                        <m:t>h</m:t>
                                      </m:r>
                                    </m:e>
                                  </m:acc>
                                </m:e>
                                <m:sub>
                                  <m:r>
                                    <a:rPr lang="x-IV_mathan" altLang="zh-TW">
                                      <a:latin typeface="Cambria Math" panose="02040503050406030204" pitchFamily="18" charset="0"/>
                                    </a:rPr>
                                    <m:t>𝑘</m:t>
                                  </m:r>
                                </m:sub>
                              </m:sSub>
                              <m:d>
                                <m:dPr>
                                  <m:ctrlPr>
                                    <a:rPr lang="x-IV_mathan" altLang="zh-TW" i="1">
                                      <a:latin typeface="Cambria Math" panose="02040503050406030204" pitchFamily="18" charset="0"/>
                                    </a:rPr>
                                  </m:ctrlPr>
                                </m:dPr>
                                <m:e>
                                  <m:r>
                                    <a:rPr lang="x-IV_mathan" altLang="zh-TW">
                                      <a:latin typeface="Cambria Math" panose="02040503050406030204" pitchFamily="18" charset="0"/>
                                    </a:rPr>
                                    <m:t>𝑥</m:t>
                                  </m:r>
                                </m:e>
                              </m:d>
                            </m:e>
                          </m:d>
                        </m:e>
                      </m:d>
                      <m:r>
                        <a:rPr lang="x-IV_mathan" altLang="zh-TW">
                          <a:latin typeface="Cambria Math" panose="02040503050406030204" pitchFamily="18" charset="0"/>
                        </a:rPr>
                        <m:t>+</m:t>
                      </m:r>
                      <m:sSub>
                        <m:sSubPr>
                          <m:ctrlPr>
                            <a:rPr lang="x-IV_mathan" altLang="zh-TW" i="1">
                              <a:latin typeface="Cambria Math" panose="02040503050406030204" pitchFamily="18" charset="0"/>
                            </a:rPr>
                          </m:ctrlPr>
                        </m:sSubPr>
                        <m:e>
                          <m:r>
                            <a:rPr lang="x-IV_mathan" altLang="zh-TW">
                              <a:latin typeface="Cambria Math" panose="02040503050406030204" pitchFamily="18" charset="0"/>
                            </a:rPr>
                            <m:t>𝑛</m:t>
                          </m:r>
                        </m:e>
                        <m:sub>
                          <m:r>
                            <a:rPr lang="x-IV_mathan" altLang="zh-TW">
                              <a:latin typeface="Cambria Math" panose="02040503050406030204" pitchFamily="18" charset="0"/>
                            </a:rPr>
                            <m:t>𝑘</m:t>
                          </m:r>
                        </m:sub>
                      </m:sSub>
                      <m:r>
                        <a:rPr lang="x-IV_mathan" altLang="zh-TW">
                          <a:latin typeface="Cambria Math" panose="02040503050406030204" pitchFamily="18" charset="0"/>
                        </a:rPr>
                        <m:t>(</m:t>
                      </m:r>
                      <m:r>
                        <a:rPr lang="x-IV_mathan" altLang="zh-TW">
                          <a:latin typeface="Cambria Math" panose="02040503050406030204" pitchFamily="18" charset="0"/>
                        </a:rPr>
                        <m:t>𝑥</m:t>
                      </m:r>
                      <m:r>
                        <a:rPr lang="x-IV_mathan" altLang="zh-TW">
                          <a:latin typeface="Cambria Math" panose="02040503050406030204" pitchFamily="18" charset="0"/>
                        </a:rPr>
                        <m:t>)</m:t>
                      </m:r>
                    </m:oMath>
                  </m:oMathPara>
                </a14:m>
                <a:endParaRPr lang="zh-TW" altLang="en-US" sz="2800" dirty="0"/>
              </a:p>
            </p:txBody>
          </p:sp>
        </mc:Choice>
        <mc:Fallback xmlns="">
          <p:sp>
            <p:nvSpPr>
              <p:cNvPr id="3" name="文字版面配置區 2">
                <a:extLst>
                  <a:ext uri="{FF2B5EF4-FFF2-40B4-BE49-F238E27FC236}">
                    <a16:creationId xmlns:a16="http://schemas.microsoft.com/office/drawing/2014/main" id="{03DC5351-1506-4E95-B792-E3F1916ADC0F}"/>
                  </a:ext>
                </a:extLst>
              </p:cNvPr>
              <p:cNvSpPr>
                <a:spLocks noGrp="1" noRot="1" noChangeAspect="1" noMove="1" noResize="1" noEditPoints="1" noAdjustHandles="1" noChangeArrowheads="1" noChangeShapeType="1" noTextEdit="1"/>
              </p:cNvSpPr>
              <p:nvPr>
                <p:ph type="body" idx="1"/>
              </p:nvPr>
            </p:nvSpPr>
            <p:spPr>
              <a:blipFill>
                <a:blip r:embed="rId3"/>
                <a:stretch>
                  <a:fillRect r="-134"/>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3885813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5590991-D80B-481D-8FD6-4BD035C76FFF}"/>
              </a:ext>
            </a:extLst>
          </p:cNvPr>
          <p:cNvSpPr>
            <a:spLocks noGrp="1"/>
          </p:cNvSpPr>
          <p:nvPr>
            <p:ph type="title"/>
          </p:nvPr>
        </p:nvSpPr>
        <p:spPr>
          <a:xfrm>
            <a:off x="1841667" y="1194816"/>
            <a:ext cx="8167306" cy="580800"/>
          </a:xfrm>
        </p:spPr>
        <p:txBody>
          <a:bodyPr>
            <a:normAutofit fontScale="90000"/>
          </a:bodyPr>
          <a:lstStyle/>
          <a:p>
            <a:r>
              <a:rPr lang="en-US" altLang="zh-TW" dirty="0"/>
              <a:t>Multi-Image Super Resolution</a:t>
            </a:r>
            <a:endParaRPr lang="zh-TW" altLang="en-US" dirty="0"/>
          </a:p>
        </p:txBody>
      </p:sp>
      <mc:AlternateContent xmlns:mc="http://schemas.openxmlformats.org/markup-compatibility/2006" xmlns:a14="http://schemas.microsoft.com/office/drawing/2010/main">
        <mc:Choice Requires="a14">
          <p:sp>
            <p:nvSpPr>
              <p:cNvPr id="3" name="文字版面配置區 2">
                <a:extLst>
                  <a:ext uri="{FF2B5EF4-FFF2-40B4-BE49-F238E27FC236}">
                    <a16:creationId xmlns:a16="http://schemas.microsoft.com/office/drawing/2014/main" id="{03DC5351-1506-4E95-B792-E3F1916ADC0F}"/>
                  </a:ext>
                </a:extLst>
              </p:cNvPr>
              <p:cNvSpPr>
                <a:spLocks noGrp="1"/>
              </p:cNvSpPr>
              <p:nvPr>
                <p:ph type="body" idx="4294967295"/>
              </p:nvPr>
            </p:nvSpPr>
            <p:spPr>
              <a:xfrm>
                <a:off x="1841667" y="2155293"/>
                <a:ext cx="9079600" cy="4149600"/>
              </a:xfrm>
            </p:spPr>
            <p:txBody>
              <a:bodyPr/>
              <a:lstStyle/>
              <a:p>
                <a:pPr marL="101598" indent="0">
                  <a:buNone/>
                </a:pPr>
                <a14:m>
                  <m:oMathPara xmlns:m="http://schemas.openxmlformats.org/officeDocument/2006/math">
                    <m:oMathParaPr>
                      <m:jc m:val="centerGroup"/>
                    </m:oMathParaPr>
                    <m:oMath xmlns:m="http://schemas.openxmlformats.org/officeDocument/2006/math">
                      <m:sSub>
                        <m:sSubPr>
                          <m:ctrlPr>
                            <a:rPr lang="x-IV_mathan" altLang="zh-TW" i="1" smtClean="0">
                              <a:latin typeface="Cambria Math" panose="02040503050406030204" pitchFamily="18" charset="0"/>
                            </a:rPr>
                          </m:ctrlPr>
                        </m:sSubPr>
                        <m:e>
                          <m:r>
                            <a:rPr lang="x-IV_mathan" altLang="zh-TW">
                              <a:latin typeface="Cambria Math" panose="02040503050406030204" pitchFamily="18" charset="0"/>
                            </a:rPr>
                            <m:t>𝑜</m:t>
                          </m:r>
                        </m:e>
                        <m:sub>
                          <m:r>
                            <a:rPr lang="x-IV_mathan" altLang="zh-TW">
                              <a:latin typeface="Cambria Math" panose="02040503050406030204" pitchFamily="18" charset="0"/>
                            </a:rPr>
                            <m:t>𝑘</m:t>
                          </m:r>
                        </m:sub>
                      </m:sSub>
                      <m:d>
                        <m:dPr>
                          <m:ctrlPr>
                            <a:rPr lang="x-IV_mathan" altLang="zh-TW" i="1">
                              <a:latin typeface="Cambria Math" panose="02040503050406030204" pitchFamily="18" charset="0"/>
                            </a:rPr>
                          </m:ctrlPr>
                        </m:dPr>
                        <m:e>
                          <m:r>
                            <a:rPr lang="x-IV_mathan" altLang="zh-TW">
                              <a:latin typeface="Cambria Math" panose="02040503050406030204" pitchFamily="18" charset="0"/>
                            </a:rPr>
                            <m:t>𝑥</m:t>
                          </m:r>
                        </m:e>
                      </m:d>
                      <m:r>
                        <a:rPr lang="x-IV_mathan" altLang="zh-TW">
                          <a:latin typeface="Cambria Math" panose="02040503050406030204" pitchFamily="18" charset="0"/>
                        </a:rPr>
                        <m:t>=</m:t>
                      </m:r>
                      <m:r>
                        <a:rPr lang="x-IV_mathan" altLang="zh-TW">
                          <a:latin typeface="Cambria Math" panose="02040503050406030204" pitchFamily="18" charset="0"/>
                        </a:rPr>
                        <m:t>𝐷</m:t>
                      </m:r>
                      <m:d>
                        <m:dPr>
                          <m:begChr m:val="{"/>
                          <m:endChr m:val="}"/>
                          <m:ctrlPr>
                            <a:rPr lang="x-IV_mathan" altLang="zh-TW" i="1">
                              <a:latin typeface="Cambria Math" panose="02040503050406030204" pitchFamily="18" charset="0"/>
                            </a:rPr>
                          </m:ctrlPr>
                        </m:dPr>
                        <m:e>
                          <m:r>
                            <a:rPr lang="x-IV_mathan" altLang="zh-TW">
                              <a:latin typeface="Cambria Math" panose="02040503050406030204" pitchFamily="18" charset="0"/>
                            </a:rPr>
                            <m:t>𝑏</m:t>
                          </m:r>
                          <m:d>
                            <m:dPr>
                              <m:ctrlPr>
                                <a:rPr lang="x-IV_mathan" altLang="zh-TW" i="1">
                                  <a:latin typeface="Cambria Math" panose="02040503050406030204" pitchFamily="18" charset="0"/>
                                </a:rPr>
                              </m:ctrlPr>
                            </m:dPr>
                            <m:e>
                              <m:r>
                                <a:rPr lang="x-IV_mathan" altLang="zh-TW">
                                  <a:latin typeface="Cambria Math" panose="02040503050406030204" pitchFamily="18" charset="0"/>
                                </a:rPr>
                                <m:t>𝑥</m:t>
                              </m:r>
                            </m:e>
                          </m:d>
                          <m:r>
                            <a:rPr lang="x-IV_mathan" altLang="zh-TW">
                              <a:latin typeface="Cambria Math" panose="02040503050406030204" pitchFamily="18" charset="0"/>
                            </a:rPr>
                            <m:t>∗</m:t>
                          </m:r>
                          <m:r>
                            <a:rPr lang="x-IV_mathan" altLang="zh-TW" smtClean="0">
                              <a:solidFill>
                                <a:srgbClr val="0070C0"/>
                              </a:solidFill>
                              <a:latin typeface="Cambria Math" panose="02040503050406030204" pitchFamily="18" charset="0"/>
                            </a:rPr>
                            <m:t>𝑠</m:t>
                          </m:r>
                          <m:d>
                            <m:dPr>
                              <m:ctrlPr>
                                <a:rPr lang="x-IV_mathan" altLang="zh-TW" i="1">
                                  <a:solidFill>
                                    <a:srgbClr val="0070C0"/>
                                  </a:solidFill>
                                  <a:latin typeface="Cambria Math" panose="02040503050406030204" pitchFamily="18" charset="0"/>
                                </a:rPr>
                              </m:ctrlPr>
                            </m:dPr>
                            <m:e>
                              <m:sSub>
                                <m:sSubPr>
                                  <m:ctrlPr>
                                    <a:rPr lang="x-IV_mathan" altLang="zh-TW" i="1">
                                      <a:solidFill>
                                        <a:srgbClr val="0070C0"/>
                                      </a:solidFill>
                                      <a:latin typeface="Cambria Math" panose="02040503050406030204" pitchFamily="18" charset="0"/>
                                    </a:rPr>
                                  </m:ctrlPr>
                                </m:sSubPr>
                                <m:e>
                                  <m:acc>
                                    <m:accPr>
                                      <m:chr m:val="̂"/>
                                      <m:ctrlPr>
                                        <a:rPr lang="x-IV_mathan" altLang="zh-TW" i="1">
                                          <a:solidFill>
                                            <a:srgbClr val="0070C0"/>
                                          </a:solidFill>
                                          <a:latin typeface="Cambria Math" panose="02040503050406030204" pitchFamily="18" charset="0"/>
                                        </a:rPr>
                                      </m:ctrlPr>
                                    </m:accPr>
                                    <m:e>
                                      <m:r>
                                        <a:rPr lang="x-IV_mathan" altLang="zh-TW" i="1">
                                          <a:solidFill>
                                            <a:srgbClr val="0070C0"/>
                                          </a:solidFill>
                                          <a:latin typeface="Cambria Math" panose="02040503050406030204" pitchFamily="18" charset="0"/>
                                        </a:rPr>
                                        <m:t>h</m:t>
                                      </m:r>
                                    </m:e>
                                  </m:acc>
                                </m:e>
                                <m:sub>
                                  <m:r>
                                    <a:rPr lang="x-IV_mathan" altLang="zh-TW">
                                      <a:solidFill>
                                        <a:srgbClr val="0070C0"/>
                                      </a:solidFill>
                                      <a:latin typeface="Cambria Math" panose="02040503050406030204" pitchFamily="18" charset="0"/>
                                    </a:rPr>
                                    <m:t>𝑘</m:t>
                                  </m:r>
                                </m:sub>
                              </m:sSub>
                              <m:d>
                                <m:dPr>
                                  <m:ctrlPr>
                                    <a:rPr lang="x-IV_mathan" altLang="zh-TW" i="1">
                                      <a:solidFill>
                                        <a:srgbClr val="0070C0"/>
                                      </a:solidFill>
                                      <a:latin typeface="Cambria Math" panose="02040503050406030204" pitchFamily="18" charset="0"/>
                                    </a:rPr>
                                  </m:ctrlPr>
                                </m:dPr>
                                <m:e>
                                  <m:r>
                                    <a:rPr lang="x-IV_mathan" altLang="zh-TW">
                                      <a:solidFill>
                                        <a:srgbClr val="0070C0"/>
                                      </a:solidFill>
                                      <a:latin typeface="Cambria Math" panose="02040503050406030204" pitchFamily="18" charset="0"/>
                                    </a:rPr>
                                    <m:t>𝑥</m:t>
                                  </m:r>
                                </m:e>
                              </m:d>
                            </m:e>
                          </m:d>
                        </m:e>
                      </m:d>
                      <m:r>
                        <a:rPr lang="x-IV_mathan" altLang="zh-TW">
                          <a:latin typeface="Cambria Math" panose="02040503050406030204" pitchFamily="18" charset="0"/>
                        </a:rPr>
                        <m:t>+</m:t>
                      </m:r>
                      <m:sSub>
                        <m:sSubPr>
                          <m:ctrlPr>
                            <a:rPr lang="x-IV_mathan" altLang="zh-TW" i="1">
                              <a:latin typeface="Cambria Math" panose="02040503050406030204" pitchFamily="18" charset="0"/>
                            </a:rPr>
                          </m:ctrlPr>
                        </m:sSubPr>
                        <m:e>
                          <m:r>
                            <a:rPr lang="x-IV_mathan" altLang="zh-TW">
                              <a:latin typeface="Cambria Math" panose="02040503050406030204" pitchFamily="18" charset="0"/>
                            </a:rPr>
                            <m:t>𝑛</m:t>
                          </m:r>
                        </m:e>
                        <m:sub>
                          <m:r>
                            <a:rPr lang="x-IV_mathan" altLang="zh-TW">
                              <a:latin typeface="Cambria Math" panose="02040503050406030204" pitchFamily="18" charset="0"/>
                            </a:rPr>
                            <m:t>𝑘</m:t>
                          </m:r>
                        </m:sub>
                      </m:sSub>
                      <m:r>
                        <a:rPr lang="x-IV_mathan" altLang="zh-TW">
                          <a:latin typeface="Cambria Math" panose="02040503050406030204" pitchFamily="18" charset="0"/>
                        </a:rPr>
                        <m:t>(</m:t>
                      </m:r>
                      <m:r>
                        <a:rPr lang="x-IV_mathan" altLang="zh-TW">
                          <a:latin typeface="Cambria Math" panose="02040503050406030204" pitchFamily="18" charset="0"/>
                        </a:rPr>
                        <m:t>𝑥</m:t>
                      </m:r>
                      <m:r>
                        <a:rPr lang="x-IV_mathan" altLang="zh-TW">
                          <a:latin typeface="Cambria Math" panose="02040503050406030204" pitchFamily="18" charset="0"/>
                        </a:rPr>
                        <m:t>)</m:t>
                      </m:r>
                    </m:oMath>
                  </m:oMathPara>
                </a14:m>
                <a:endParaRPr lang="en-US" altLang="zh-TW" sz="2800" dirty="0"/>
              </a:p>
              <a:p>
                <a:endParaRPr lang="en-US" altLang="zh-TW" sz="2000" dirty="0"/>
              </a:p>
              <a:p>
                <a:r>
                  <a:rPr lang="en-US" altLang="zh-TW" sz="2000" dirty="0"/>
                  <a:t>We have several observed images {</a:t>
                </a:r>
                <a14:m>
                  <m:oMath xmlns:m="http://schemas.openxmlformats.org/officeDocument/2006/math">
                    <m:sSub>
                      <m:sSubPr>
                        <m:ctrlPr>
                          <a:rPr lang="x-IV_mathan" altLang="zh-TW" sz="2000" i="1">
                            <a:latin typeface="Cambria Math" panose="02040503050406030204" pitchFamily="18" charset="0"/>
                          </a:rPr>
                        </m:ctrlPr>
                      </m:sSubPr>
                      <m:e>
                        <m:r>
                          <a:rPr lang="x-IV_mathan" altLang="zh-TW" sz="2000">
                            <a:latin typeface="Cambria Math" panose="02040503050406030204" pitchFamily="18" charset="0"/>
                          </a:rPr>
                          <m:t>𝑜</m:t>
                        </m:r>
                      </m:e>
                      <m:sub>
                        <m:r>
                          <a:rPr lang="x-IV_mathan" altLang="zh-TW" sz="2000">
                            <a:latin typeface="Cambria Math" panose="02040503050406030204" pitchFamily="18" charset="0"/>
                          </a:rPr>
                          <m:t>𝑘</m:t>
                        </m:r>
                      </m:sub>
                    </m:sSub>
                    <m:d>
                      <m:dPr>
                        <m:ctrlPr>
                          <a:rPr lang="x-IV_mathan" altLang="zh-TW" sz="2000" i="1">
                            <a:latin typeface="Cambria Math" panose="02040503050406030204" pitchFamily="18" charset="0"/>
                          </a:rPr>
                        </m:ctrlPr>
                      </m:dPr>
                      <m:e>
                        <m:r>
                          <a:rPr lang="x-IV_mathan" altLang="zh-TW" sz="2000">
                            <a:latin typeface="Cambria Math" panose="02040503050406030204" pitchFamily="18" charset="0"/>
                          </a:rPr>
                          <m:t>𝑥</m:t>
                        </m:r>
                      </m:e>
                    </m:d>
                  </m:oMath>
                </a14:m>
                <a:r>
                  <a:rPr lang="en-US" altLang="zh-TW" sz="2000" dirty="0"/>
                  <a:t>}</a:t>
                </a:r>
              </a:p>
              <a:p>
                <a:r>
                  <a:rPr lang="en-US" altLang="zh-TW" sz="2000" dirty="0"/>
                  <a:t>Image warping function for each image {</a:t>
                </a:r>
                <a14:m>
                  <m:oMath xmlns:m="http://schemas.openxmlformats.org/officeDocument/2006/math">
                    <m:sSub>
                      <m:sSubPr>
                        <m:ctrlPr>
                          <a:rPr lang="x-IV_mathan" altLang="zh-TW" sz="2000" i="1">
                            <a:latin typeface="Cambria Math" panose="02040503050406030204" pitchFamily="18" charset="0"/>
                          </a:rPr>
                        </m:ctrlPr>
                      </m:sSubPr>
                      <m:e>
                        <m:acc>
                          <m:accPr>
                            <m:chr m:val="̂"/>
                            <m:ctrlPr>
                              <a:rPr lang="x-IV_mathan" altLang="zh-TW" sz="2000" i="1">
                                <a:latin typeface="Cambria Math" panose="02040503050406030204" pitchFamily="18" charset="0"/>
                              </a:rPr>
                            </m:ctrlPr>
                          </m:accPr>
                          <m:e>
                            <m:r>
                              <a:rPr lang="x-IV_mathan" altLang="zh-TW" sz="2000" i="1">
                                <a:latin typeface="Cambria Math" panose="02040503050406030204" pitchFamily="18" charset="0"/>
                              </a:rPr>
                              <m:t>h</m:t>
                            </m:r>
                          </m:e>
                        </m:acc>
                      </m:e>
                      <m:sub>
                        <m:r>
                          <a:rPr lang="x-IV_mathan" altLang="zh-TW" sz="2000">
                            <a:latin typeface="Cambria Math" panose="02040503050406030204" pitchFamily="18" charset="0"/>
                          </a:rPr>
                          <m:t>𝑘</m:t>
                        </m:r>
                      </m:sub>
                    </m:sSub>
                    <m:r>
                      <a:rPr lang="x-IV_mathan" altLang="zh-TW" sz="2000">
                        <a:latin typeface="Cambria Math" panose="02040503050406030204" pitchFamily="18" charset="0"/>
                      </a:rPr>
                      <m:t>(</m:t>
                    </m:r>
                    <m:r>
                      <a:rPr lang="x-IV_mathan" altLang="zh-TW" sz="2000">
                        <a:latin typeface="Cambria Math" panose="02040503050406030204" pitchFamily="18" charset="0"/>
                      </a:rPr>
                      <m:t>𝑥</m:t>
                    </m:r>
                    <m:r>
                      <a:rPr lang="x-IV_mathan" altLang="zh-TW" sz="2000">
                        <a:latin typeface="Cambria Math" panose="02040503050406030204" pitchFamily="18" charset="0"/>
                      </a:rPr>
                      <m:t>)</m:t>
                    </m:r>
                  </m:oMath>
                </a14:m>
                <a:r>
                  <a:rPr lang="en-US" altLang="zh-TW" sz="2000" dirty="0"/>
                  <a:t>}</a:t>
                </a:r>
              </a:p>
              <a:p>
                <a:r>
                  <a:rPr lang="en-US" altLang="zh-TW" sz="2000" dirty="0"/>
                  <a:t>Downsampling operator </a:t>
                </a:r>
                <a14:m>
                  <m:oMath xmlns:m="http://schemas.openxmlformats.org/officeDocument/2006/math">
                    <m:r>
                      <a:rPr lang="x-IV_mathan" altLang="zh-TW" sz="2000">
                        <a:latin typeface="Cambria Math" panose="02040503050406030204" pitchFamily="18" charset="0"/>
                      </a:rPr>
                      <m:t>𝐷</m:t>
                    </m:r>
                  </m:oMath>
                </a14:m>
                <a:endParaRPr lang="en-US" altLang="zh-TW" sz="2000" dirty="0"/>
              </a:p>
              <a:p>
                <a:r>
                  <a:rPr lang="en-US" altLang="zh-TW" sz="2000" dirty="0"/>
                  <a:t>Least squares problem:</a:t>
                </a:r>
              </a:p>
              <a:p>
                <a:pPr marL="101598" indent="0">
                  <a:buNone/>
                </a:pPr>
                <a14:m>
                  <m:oMathPara xmlns:m="http://schemas.openxmlformats.org/officeDocument/2006/math">
                    <m:oMathParaPr>
                      <m:jc m:val="centerGroup"/>
                    </m:oMathParaPr>
                    <m:oMath xmlns:m="http://schemas.openxmlformats.org/officeDocument/2006/math">
                      <m:nary>
                        <m:naryPr>
                          <m:chr m:val="∑"/>
                          <m:supHide m:val="on"/>
                          <m:ctrlPr>
                            <a:rPr lang="x-IV_mathan" altLang="zh-TW" sz="2000" i="1">
                              <a:latin typeface="Cambria Math" panose="02040503050406030204" pitchFamily="18" charset="0"/>
                            </a:rPr>
                          </m:ctrlPr>
                        </m:naryPr>
                        <m:sub>
                          <m:r>
                            <a:rPr lang="x-IV_mathan" altLang="zh-TW" sz="2000">
                              <a:latin typeface="Cambria Math" panose="02040503050406030204" pitchFamily="18" charset="0"/>
                            </a:rPr>
                            <m:t>𝑘</m:t>
                          </m:r>
                        </m:sub>
                        <m:sup/>
                        <m:e>
                          <m:sSup>
                            <m:sSupPr>
                              <m:ctrlPr>
                                <a:rPr lang="x-IV_mathan" altLang="zh-TW" sz="2000" i="1">
                                  <a:latin typeface="Cambria Math" panose="02040503050406030204" pitchFamily="18" charset="0"/>
                                </a:rPr>
                              </m:ctrlPr>
                            </m:sSupPr>
                            <m:e>
                              <m:d>
                                <m:dPr>
                                  <m:begChr m:val="|"/>
                                  <m:endChr m:val="|"/>
                                  <m:ctrlPr>
                                    <a:rPr lang="x-IV_mathan" altLang="zh-TW" sz="2000" i="1">
                                      <a:latin typeface="Cambria Math" panose="02040503050406030204" pitchFamily="18" charset="0"/>
                                    </a:rPr>
                                  </m:ctrlPr>
                                </m:dPr>
                                <m:e>
                                  <m:d>
                                    <m:dPr>
                                      <m:begChr m:val="|"/>
                                      <m:endChr m:val="|"/>
                                      <m:ctrlPr>
                                        <a:rPr lang="x-IV_mathan" altLang="zh-TW" sz="2000" i="1">
                                          <a:latin typeface="Cambria Math" panose="02040503050406030204" pitchFamily="18" charset="0"/>
                                        </a:rPr>
                                      </m:ctrlPr>
                                    </m:dPr>
                                    <m:e>
                                      <m:sSub>
                                        <m:sSubPr>
                                          <m:ctrlPr>
                                            <a:rPr lang="x-IV_mathan" altLang="zh-TW" sz="2000" i="1">
                                              <a:latin typeface="Cambria Math" panose="02040503050406030204" pitchFamily="18" charset="0"/>
                                            </a:rPr>
                                          </m:ctrlPr>
                                        </m:sSubPr>
                                        <m:e>
                                          <m:r>
                                            <a:rPr lang="x-IV_mathan" altLang="zh-TW" sz="2000">
                                              <a:latin typeface="Cambria Math" panose="02040503050406030204" pitchFamily="18" charset="0"/>
                                            </a:rPr>
                                            <m:t>𝑜</m:t>
                                          </m:r>
                                        </m:e>
                                        <m:sub>
                                          <m:r>
                                            <a:rPr lang="x-IV_mathan" altLang="zh-TW" sz="2000">
                                              <a:latin typeface="Cambria Math" panose="02040503050406030204" pitchFamily="18" charset="0"/>
                                            </a:rPr>
                                            <m:t>𝑘</m:t>
                                          </m:r>
                                        </m:sub>
                                      </m:sSub>
                                      <m:d>
                                        <m:dPr>
                                          <m:ctrlPr>
                                            <a:rPr lang="x-IV_mathan" altLang="zh-TW" sz="2000" i="1">
                                              <a:latin typeface="Cambria Math" panose="02040503050406030204" pitchFamily="18" charset="0"/>
                                            </a:rPr>
                                          </m:ctrlPr>
                                        </m:dPr>
                                        <m:e>
                                          <m:r>
                                            <a:rPr lang="x-IV_mathan" altLang="zh-TW" sz="2000">
                                              <a:latin typeface="Cambria Math" panose="02040503050406030204" pitchFamily="18" charset="0"/>
                                            </a:rPr>
                                            <m:t>𝑥</m:t>
                                          </m:r>
                                        </m:e>
                                      </m:d>
                                      <m:r>
                                        <a:rPr lang="x-IV_mathan" altLang="zh-TW" sz="2000">
                                          <a:latin typeface="Cambria Math" panose="02040503050406030204" pitchFamily="18" charset="0"/>
                                        </a:rPr>
                                        <m:t>−</m:t>
                                      </m:r>
                                      <m:r>
                                        <a:rPr lang="x-IV_mathan" altLang="zh-TW" sz="2000">
                                          <a:latin typeface="Cambria Math" panose="02040503050406030204" pitchFamily="18" charset="0"/>
                                        </a:rPr>
                                        <m:t>𝐷</m:t>
                                      </m:r>
                                      <m:d>
                                        <m:dPr>
                                          <m:begChr m:val="{"/>
                                          <m:endChr m:val="}"/>
                                          <m:ctrlPr>
                                            <a:rPr lang="x-IV_mathan" altLang="zh-TW" sz="2000" i="1">
                                              <a:latin typeface="Cambria Math" panose="02040503050406030204" pitchFamily="18" charset="0"/>
                                            </a:rPr>
                                          </m:ctrlPr>
                                        </m:dPr>
                                        <m:e>
                                          <m:sSub>
                                            <m:sSubPr>
                                              <m:ctrlPr>
                                                <a:rPr lang="x-IV_mathan" altLang="zh-TW" sz="2000" i="1">
                                                  <a:latin typeface="Cambria Math" panose="02040503050406030204" pitchFamily="18" charset="0"/>
                                                </a:rPr>
                                              </m:ctrlPr>
                                            </m:sSubPr>
                                            <m:e>
                                              <m:r>
                                                <a:rPr lang="x-IV_mathan" altLang="zh-TW" sz="2000">
                                                  <a:latin typeface="Cambria Math" panose="02040503050406030204" pitchFamily="18" charset="0"/>
                                                </a:rPr>
                                                <m:t>𝑏</m:t>
                                              </m:r>
                                            </m:e>
                                            <m:sub>
                                              <m:r>
                                                <a:rPr lang="x-IV_mathan" altLang="zh-TW" sz="2000">
                                                  <a:latin typeface="Cambria Math" panose="02040503050406030204" pitchFamily="18" charset="0"/>
                                                </a:rPr>
                                                <m:t>𝑘</m:t>
                                              </m:r>
                                            </m:sub>
                                          </m:sSub>
                                          <m:d>
                                            <m:dPr>
                                              <m:ctrlPr>
                                                <a:rPr lang="x-IV_mathan" altLang="zh-TW" sz="2000" i="1">
                                                  <a:latin typeface="Cambria Math" panose="02040503050406030204" pitchFamily="18" charset="0"/>
                                                </a:rPr>
                                              </m:ctrlPr>
                                            </m:dPr>
                                            <m:e>
                                              <m:r>
                                                <a:rPr lang="x-IV_mathan" altLang="zh-TW" sz="2000">
                                                  <a:latin typeface="Cambria Math" panose="02040503050406030204" pitchFamily="18" charset="0"/>
                                                </a:rPr>
                                                <m:t>𝑥</m:t>
                                              </m:r>
                                            </m:e>
                                          </m:d>
                                          <m:r>
                                            <a:rPr lang="x-IV_mathan" altLang="zh-TW" sz="2000">
                                              <a:latin typeface="Cambria Math" panose="02040503050406030204" pitchFamily="18" charset="0"/>
                                            </a:rPr>
                                            <m:t>∗</m:t>
                                          </m:r>
                                          <m:r>
                                            <a:rPr lang="x-IV_mathan" altLang="zh-TW" sz="2000">
                                              <a:latin typeface="Cambria Math" panose="02040503050406030204" pitchFamily="18" charset="0"/>
                                            </a:rPr>
                                            <m:t>𝑠</m:t>
                                          </m:r>
                                          <m:d>
                                            <m:dPr>
                                              <m:ctrlPr>
                                                <a:rPr lang="x-IV_mathan" altLang="zh-TW" sz="2000" i="1">
                                                  <a:latin typeface="Cambria Math" panose="02040503050406030204" pitchFamily="18" charset="0"/>
                                                </a:rPr>
                                              </m:ctrlPr>
                                            </m:dPr>
                                            <m:e>
                                              <m:sSub>
                                                <m:sSubPr>
                                                  <m:ctrlPr>
                                                    <a:rPr lang="x-IV_mathan" altLang="zh-TW" sz="2000" i="1">
                                                      <a:latin typeface="Cambria Math" panose="02040503050406030204" pitchFamily="18" charset="0"/>
                                                    </a:rPr>
                                                  </m:ctrlPr>
                                                </m:sSubPr>
                                                <m:e>
                                                  <m:acc>
                                                    <m:accPr>
                                                      <m:chr m:val="̂"/>
                                                      <m:ctrlPr>
                                                        <a:rPr lang="x-IV_mathan" altLang="zh-TW" sz="2000" i="1">
                                                          <a:latin typeface="Cambria Math" panose="02040503050406030204" pitchFamily="18" charset="0"/>
                                                        </a:rPr>
                                                      </m:ctrlPr>
                                                    </m:accPr>
                                                    <m:e>
                                                      <m:r>
                                                        <a:rPr lang="x-IV_mathan" altLang="zh-TW" sz="2000" i="1">
                                                          <a:latin typeface="Cambria Math" panose="02040503050406030204" pitchFamily="18" charset="0"/>
                                                        </a:rPr>
                                                        <m:t>h</m:t>
                                                      </m:r>
                                                    </m:e>
                                                  </m:acc>
                                                </m:e>
                                                <m:sub>
                                                  <m:r>
                                                    <a:rPr lang="x-IV_mathan" altLang="zh-TW" sz="2000">
                                                      <a:latin typeface="Cambria Math" panose="02040503050406030204" pitchFamily="18" charset="0"/>
                                                    </a:rPr>
                                                    <m:t>𝑘</m:t>
                                                  </m:r>
                                                </m:sub>
                                              </m:sSub>
                                              <m:d>
                                                <m:dPr>
                                                  <m:ctrlPr>
                                                    <a:rPr lang="x-IV_mathan" altLang="zh-TW" sz="2000" i="1">
                                                      <a:latin typeface="Cambria Math" panose="02040503050406030204" pitchFamily="18" charset="0"/>
                                                    </a:rPr>
                                                  </m:ctrlPr>
                                                </m:dPr>
                                                <m:e>
                                                  <m:r>
                                                    <a:rPr lang="x-IV_mathan" altLang="zh-TW" sz="2000">
                                                      <a:latin typeface="Cambria Math" panose="02040503050406030204" pitchFamily="18" charset="0"/>
                                                    </a:rPr>
                                                    <m:t>𝑥</m:t>
                                                  </m:r>
                                                </m:e>
                                              </m:d>
                                            </m:e>
                                          </m:d>
                                        </m:e>
                                      </m:d>
                                    </m:e>
                                  </m:d>
                                </m:e>
                              </m:d>
                            </m:e>
                            <m:sup>
                              <m:r>
                                <a:rPr lang="x-IV_mathan" altLang="zh-TW" sz="2000">
                                  <a:latin typeface="Cambria Math" panose="02040503050406030204" pitchFamily="18" charset="0"/>
                                </a:rPr>
                                <m:t>2</m:t>
                              </m:r>
                            </m:sup>
                          </m:sSup>
                        </m:e>
                      </m:nary>
                    </m:oMath>
                  </m:oMathPara>
                </a14:m>
                <a:endParaRPr lang="zh-TW" altLang="en-US" sz="2000" dirty="0"/>
              </a:p>
            </p:txBody>
          </p:sp>
        </mc:Choice>
        <mc:Fallback xmlns="">
          <p:sp>
            <p:nvSpPr>
              <p:cNvPr id="3" name="文字版面配置區 2">
                <a:extLst>
                  <a:ext uri="{FF2B5EF4-FFF2-40B4-BE49-F238E27FC236}">
                    <a16:creationId xmlns:a16="http://schemas.microsoft.com/office/drawing/2014/main" id="{03DC5351-1506-4E95-B792-E3F1916ADC0F}"/>
                  </a:ext>
                </a:extLst>
              </p:cNvPr>
              <p:cNvSpPr>
                <a:spLocks noGrp="1" noRot="1" noChangeAspect="1" noMove="1" noResize="1" noEditPoints="1" noAdjustHandles="1" noChangeArrowheads="1" noChangeShapeType="1" noTextEdit="1"/>
              </p:cNvSpPr>
              <p:nvPr>
                <p:ph type="body" idx="1"/>
              </p:nvPr>
            </p:nvSpPr>
            <p:spPr>
              <a:blipFill>
                <a:blip r:embed="rId3"/>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13439027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5590991-D80B-481D-8FD6-4BD035C76FFF}"/>
              </a:ext>
            </a:extLst>
          </p:cNvPr>
          <p:cNvSpPr>
            <a:spLocks noGrp="1"/>
          </p:cNvSpPr>
          <p:nvPr>
            <p:ph type="title"/>
          </p:nvPr>
        </p:nvSpPr>
        <p:spPr>
          <a:xfrm>
            <a:off x="1841666" y="1194816"/>
            <a:ext cx="7981955" cy="580800"/>
          </a:xfrm>
        </p:spPr>
        <p:txBody>
          <a:bodyPr>
            <a:normAutofit fontScale="90000"/>
          </a:bodyPr>
          <a:lstStyle/>
          <a:p>
            <a:r>
              <a:rPr lang="en-US" altLang="zh-TW" dirty="0"/>
              <a:t>Multi-Image Super Resolution</a:t>
            </a:r>
            <a:endParaRPr lang="zh-TW" altLang="en-US" dirty="0"/>
          </a:p>
        </p:txBody>
      </p:sp>
      <mc:AlternateContent xmlns:mc="http://schemas.openxmlformats.org/markup-compatibility/2006" xmlns:a14="http://schemas.microsoft.com/office/drawing/2010/main">
        <mc:Choice Requires="a14">
          <p:sp>
            <p:nvSpPr>
              <p:cNvPr id="3" name="文字版面配置區 2">
                <a:extLst>
                  <a:ext uri="{FF2B5EF4-FFF2-40B4-BE49-F238E27FC236}">
                    <a16:creationId xmlns:a16="http://schemas.microsoft.com/office/drawing/2014/main" id="{03DC5351-1506-4E95-B792-E3F1916ADC0F}"/>
                  </a:ext>
                </a:extLst>
              </p:cNvPr>
              <p:cNvSpPr>
                <a:spLocks noGrp="1"/>
              </p:cNvSpPr>
              <p:nvPr>
                <p:ph type="body" idx="4294967295"/>
              </p:nvPr>
            </p:nvSpPr>
            <p:spPr>
              <a:xfrm>
                <a:off x="1841667" y="2155293"/>
                <a:ext cx="9079600" cy="4149600"/>
              </a:xfrm>
            </p:spPr>
            <p:txBody>
              <a:bodyPr/>
              <a:lstStyle/>
              <a:p>
                <a:pPr marL="101598" indent="0">
                  <a:buNone/>
                </a:pPr>
                <a14:m>
                  <m:oMathPara xmlns:m="http://schemas.openxmlformats.org/officeDocument/2006/math">
                    <m:oMathParaPr>
                      <m:jc m:val="centerGroup"/>
                    </m:oMathParaPr>
                    <m:oMath xmlns:m="http://schemas.openxmlformats.org/officeDocument/2006/math">
                      <m:nary>
                        <m:naryPr>
                          <m:chr m:val="∑"/>
                          <m:supHide m:val="on"/>
                          <m:ctrlPr>
                            <a:rPr lang="x-IV_mathan" altLang="zh-TW" i="1">
                              <a:latin typeface="Cambria Math" panose="02040503050406030204" pitchFamily="18" charset="0"/>
                            </a:rPr>
                          </m:ctrlPr>
                        </m:naryPr>
                        <m:sub>
                          <m:r>
                            <a:rPr lang="x-IV_mathan" altLang="zh-TW">
                              <a:latin typeface="Cambria Math" panose="02040503050406030204" pitchFamily="18" charset="0"/>
                            </a:rPr>
                            <m:t>𝑘</m:t>
                          </m:r>
                        </m:sub>
                        <m:sup/>
                        <m:e>
                          <m:sSup>
                            <m:sSupPr>
                              <m:ctrlPr>
                                <a:rPr lang="x-IV_mathan" altLang="zh-TW" i="1">
                                  <a:latin typeface="Cambria Math" panose="02040503050406030204" pitchFamily="18" charset="0"/>
                                </a:rPr>
                              </m:ctrlPr>
                            </m:sSupPr>
                            <m:e>
                              <m:d>
                                <m:dPr>
                                  <m:begChr m:val="|"/>
                                  <m:endChr m:val="|"/>
                                  <m:ctrlPr>
                                    <a:rPr lang="x-IV_mathan" altLang="zh-TW" i="1">
                                      <a:latin typeface="Cambria Math" panose="02040503050406030204" pitchFamily="18" charset="0"/>
                                    </a:rPr>
                                  </m:ctrlPr>
                                </m:dPr>
                                <m:e>
                                  <m:d>
                                    <m:dPr>
                                      <m:begChr m:val="|"/>
                                      <m:endChr m:val="|"/>
                                      <m:ctrlPr>
                                        <a:rPr lang="x-IV_mathan" altLang="zh-TW" i="1">
                                          <a:latin typeface="Cambria Math" panose="02040503050406030204" pitchFamily="18" charset="0"/>
                                        </a:rPr>
                                      </m:ctrlPr>
                                    </m:dPr>
                                    <m:e>
                                      <m:sSub>
                                        <m:sSubPr>
                                          <m:ctrlPr>
                                            <a:rPr lang="x-IV_mathan" altLang="zh-TW" i="1">
                                              <a:latin typeface="Cambria Math" panose="02040503050406030204" pitchFamily="18" charset="0"/>
                                            </a:rPr>
                                          </m:ctrlPr>
                                        </m:sSubPr>
                                        <m:e>
                                          <m:r>
                                            <a:rPr lang="x-IV_mathan" altLang="zh-TW">
                                              <a:latin typeface="Cambria Math" panose="02040503050406030204" pitchFamily="18" charset="0"/>
                                            </a:rPr>
                                            <m:t>𝑜</m:t>
                                          </m:r>
                                        </m:e>
                                        <m:sub>
                                          <m:r>
                                            <a:rPr lang="x-IV_mathan" altLang="zh-TW">
                                              <a:latin typeface="Cambria Math" panose="02040503050406030204" pitchFamily="18" charset="0"/>
                                            </a:rPr>
                                            <m:t>𝑘</m:t>
                                          </m:r>
                                        </m:sub>
                                      </m:sSub>
                                      <m:d>
                                        <m:dPr>
                                          <m:ctrlPr>
                                            <a:rPr lang="x-IV_mathan" altLang="zh-TW" i="1">
                                              <a:latin typeface="Cambria Math" panose="02040503050406030204" pitchFamily="18" charset="0"/>
                                            </a:rPr>
                                          </m:ctrlPr>
                                        </m:dPr>
                                        <m:e>
                                          <m:r>
                                            <a:rPr lang="x-IV_mathan" altLang="zh-TW">
                                              <a:latin typeface="Cambria Math" panose="02040503050406030204" pitchFamily="18" charset="0"/>
                                            </a:rPr>
                                            <m:t>𝑥</m:t>
                                          </m:r>
                                        </m:e>
                                      </m:d>
                                      <m:r>
                                        <a:rPr lang="x-IV_mathan" altLang="zh-TW">
                                          <a:latin typeface="Cambria Math" panose="02040503050406030204" pitchFamily="18" charset="0"/>
                                        </a:rPr>
                                        <m:t>−</m:t>
                                      </m:r>
                                      <m:r>
                                        <a:rPr lang="x-IV_mathan" altLang="zh-TW">
                                          <a:latin typeface="Cambria Math" panose="02040503050406030204" pitchFamily="18" charset="0"/>
                                        </a:rPr>
                                        <m:t>𝐷</m:t>
                                      </m:r>
                                      <m:d>
                                        <m:dPr>
                                          <m:begChr m:val="{"/>
                                          <m:endChr m:val="}"/>
                                          <m:ctrlPr>
                                            <a:rPr lang="x-IV_mathan" altLang="zh-TW" i="1">
                                              <a:latin typeface="Cambria Math" panose="02040503050406030204" pitchFamily="18" charset="0"/>
                                            </a:rPr>
                                          </m:ctrlPr>
                                        </m:dPr>
                                        <m:e>
                                          <m:sSub>
                                            <m:sSubPr>
                                              <m:ctrlPr>
                                                <a:rPr lang="x-IV_mathan" altLang="zh-TW" i="1">
                                                  <a:latin typeface="Cambria Math" panose="02040503050406030204" pitchFamily="18" charset="0"/>
                                                </a:rPr>
                                              </m:ctrlPr>
                                            </m:sSubPr>
                                            <m:e>
                                              <m:r>
                                                <a:rPr lang="x-IV_mathan" altLang="zh-TW">
                                                  <a:latin typeface="Cambria Math" panose="02040503050406030204" pitchFamily="18" charset="0"/>
                                                </a:rPr>
                                                <m:t>𝑏</m:t>
                                              </m:r>
                                            </m:e>
                                            <m:sub>
                                              <m:r>
                                                <a:rPr lang="x-IV_mathan" altLang="zh-TW">
                                                  <a:latin typeface="Cambria Math" panose="02040503050406030204" pitchFamily="18" charset="0"/>
                                                </a:rPr>
                                                <m:t>𝑘</m:t>
                                              </m:r>
                                            </m:sub>
                                          </m:sSub>
                                          <m:d>
                                            <m:dPr>
                                              <m:ctrlPr>
                                                <a:rPr lang="x-IV_mathan" altLang="zh-TW" i="1">
                                                  <a:latin typeface="Cambria Math" panose="02040503050406030204" pitchFamily="18" charset="0"/>
                                                </a:rPr>
                                              </m:ctrlPr>
                                            </m:dPr>
                                            <m:e>
                                              <m:r>
                                                <a:rPr lang="x-IV_mathan" altLang="zh-TW">
                                                  <a:latin typeface="Cambria Math" panose="02040503050406030204" pitchFamily="18" charset="0"/>
                                                </a:rPr>
                                                <m:t>𝑥</m:t>
                                              </m:r>
                                            </m:e>
                                          </m:d>
                                          <m:r>
                                            <a:rPr lang="x-IV_mathan" altLang="zh-TW">
                                              <a:latin typeface="Cambria Math" panose="02040503050406030204" pitchFamily="18" charset="0"/>
                                            </a:rPr>
                                            <m:t>∗</m:t>
                                          </m:r>
                                          <m:r>
                                            <a:rPr lang="x-IV_mathan" altLang="zh-TW">
                                              <a:latin typeface="Cambria Math" panose="02040503050406030204" pitchFamily="18" charset="0"/>
                                            </a:rPr>
                                            <m:t>𝑠</m:t>
                                          </m:r>
                                          <m:d>
                                            <m:dPr>
                                              <m:ctrlPr>
                                                <a:rPr lang="x-IV_mathan" altLang="zh-TW" i="1">
                                                  <a:latin typeface="Cambria Math" panose="02040503050406030204" pitchFamily="18" charset="0"/>
                                                </a:rPr>
                                              </m:ctrlPr>
                                            </m:dPr>
                                            <m:e>
                                              <m:sSub>
                                                <m:sSubPr>
                                                  <m:ctrlPr>
                                                    <a:rPr lang="x-IV_mathan" altLang="zh-TW" i="1">
                                                      <a:latin typeface="Cambria Math" panose="02040503050406030204" pitchFamily="18" charset="0"/>
                                                    </a:rPr>
                                                  </m:ctrlPr>
                                                </m:sSubPr>
                                                <m:e>
                                                  <m:acc>
                                                    <m:accPr>
                                                      <m:chr m:val="̂"/>
                                                      <m:ctrlPr>
                                                        <a:rPr lang="x-IV_mathan" altLang="zh-TW" i="1">
                                                          <a:latin typeface="Cambria Math" panose="02040503050406030204" pitchFamily="18" charset="0"/>
                                                        </a:rPr>
                                                      </m:ctrlPr>
                                                    </m:accPr>
                                                    <m:e>
                                                      <m:r>
                                                        <a:rPr lang="x-IV_mathan" altLang="zh-TW" i="1">
                                                          <a:latin typeface="Cambria Math" panose="02040503050406030204" pitchFamily="18" charset="0"/>
                                                        </a:rPr>
                                                        <m:t>h</m:t>
                                                      </m:r>
                                                    </m:e>
                                                  </m:acc>
                                                </m:e>
                                                <m:sub>
                                                  <m:r>
                                                    <a:rPr lang="x-IV_mathan" altLang="zh-TW">
                                                      <a:latin typeface="Cambria Math" panose="02040503050406030204" pitchFamily="18" charset="0"/>
                                                    </a:rPr>
                                                    <m:t>𝑘</m:t>
                                                  </m:r>
                                                </m:sub>
                                              </m:sSub>
                                              <m:d>
                                                <m:dPr>
                                                  <m:ctrlPr>
                                                    <a:rPr lang="x-IV_mathan" altLang="zh-TW" i="1">
                                                      <a:latin typeface="Cambria Math" panose="02040503050406030204" pitchFamily="18" charset="0"/>
                                                    </a:rPr>
                                                  </m:ctrlPr>
                                                </m:dPr>
                                                <m:e>
                                                  <m:r>
                                                    <a:rPr lang="x-IV_mathan" altLang="zh-TW">
                                                      <a:latin typeface="Cambria Math" panose="02040503050406030204" pitchFamily="18" charset="0"/>
                                                    </a:rPr>
                                                    <m:t>𝑥</m:t>
                                                  </m:r>
                                                </m:e>
                                              </m:d>
                                            </m:e>
                                          </m:d>
                                        </m:e>
                                      </m:d>
                                    </m:e>
                                  </m:d>
                                </m:e>
                              </m:d>
                            </m:e>
                            <m:sup>
                              <m:r>
                                <a:rPr lang="x-IV_mathan" altLang="zh-TW">
                                  <a:latin typeface="Cambria Math" panose="02040503050406030204" pitchFamily="18" charset="0"/>
                                </a:rPr>
                                <m:t>2</m:t>
                              </m:r>
                            </m:sup>
                          </m:sSup>
                        </m:e>
                      </m:nary>
                    </m:oMath>
                  </m:oMathPara>
                </a14:m>
                <a:endParaRPr lang="en-US" altLang="zh-TW" sz="2800" dirty="0"/>
              </a:p>
              <a:p>
                <a:r>
                  <a:rPr lang="en-US" altLang="zh-TW" sz="2000" dirty="0"/>
                  <a:t>The PSF (blur kernel) </a:t>
                </a:r>
                <a14:m>
                  <m:oMath xmlns:m="http://schemas.openxmlformats.org/officeDocument/2006/math">
                    <m:sSub>
                      <m:sSubPr>
                        <m:ctrlPr>
                          <a:rPr lang="x-IV_mathan" altLang="zh-TW" sz="2000" i="1">
                            <a:latin typeface="Cambria Math" panose="02040503050406030204" pitchFamily="18" charset="0"/>
                          </a:rPr>
                        </m:ctrlPr>
                      </m:sSubPr>
                      <m:e>
                        <m:r>
                          <a:rPr lang="x-IV_mathan" altLang="zh-TW" sz="2000">
                            <a:latin typeface="Cambria Math" panose="02040503050406030204" pitchFamily="18" charset="0"/>
                          </a:rPr>
                          <m:t>𝑏</m:t>
                        </m:r>
                      </m:e>
                      <m:sub>
                        <m:r>
                          <a:rPr lang="x-IV_mathan" altLang="zh-TW" sz="2000">
                            <a:latin typeface="Cambria Math" panose="02040503050406030204" pitchFamily="18" charset="0"/>
                          </a:rPr>
                          <m:t>𝑘</m:t>
                        </m:r>
                      </m:sub>
                    </m:sSub>
                  </m:oMath>
                </a14:m>
                <a:r>
                  <a:rPr lang="zh-TW" altLang="en-US" sz="2000" dirty="0"/>
                  <a:t> </a:t>
                </a:r>
                <a:r>
                  <a:rPr lang="en-US" altLang="zh-TW" sz="2000" dirty="0"/>
                  <a:t>is inferred</a:t>
                </a:r>
                <a:r>
                  <a:rPr lang="zh-TW" altLang="en-US" sz="2000" dirty="0"/>
                  <a:t> </a:t>
                </a:r>
                <a:r>
                  <a:rPr lang="en-US" altLang="zh-TW" sz="2000" dirty="0"/>
                  <a:t>or calibrated</a:t>
                </a:r>
              </a:p>
              <a:p>
                <a:r>
                  <a:rPr lang="en-US" altLang="zh-TW" sz="2000" dirty="0"/>
                  <a:t>Simultaneously inferring the blur kernel and the sharp image </a:t>
                </a:r>
                <a:r>
                  <a:rPr lang="en-US" altLang="zh-TW" sz="2000" dirty="0">
                    <a:sym typeface="Wingdings" panose="05000000000000000000" pitchFamily="2" charset="2"/>
                  </a:rPr>
                  <a:t> </a:t>
                </a:r>
                <a:r>
                  <a:rPr lang="en-US" altLang="zh-TW" sz="2000" b="1" dirty="0"/>
                  <a:t>blind image deconvolution</a:t>
                </a:r>
              </a:p>
              <a:p>
                <a:r>
                  <a:rPr lang="en-US" altLang="zh-TW" sz="2000" dirty="0"/>
                  <a:t>Matrix notation</a:t>
                </a:r>
              </a:p>
              <a:p>
                <a:pPr marL="101598" indent="0">
                  <a:buNone/>
                </a:pPr>
                <a14:m>
                  <m:oMathPara xmlns:m="http://schemas.openxmlformats.org/officeDocument/2006/math">
                    <m:oMathParaPr>
                      <m:jc m:val="centerGroup"/>
                    </m:oMathParaPr>
                    <m:oMath xmlns:m="http://schemas.openxmlformats.org/officeDocument/2006/math">
                      <m:nary>
                        <m:naryPr>
                          <m:chr m:val="∑"/>
                          <m:supHide m:val="on"/>
                          <m:ctrlPr>
                            <a:rPr lang="x-IV_mathan" altLang="zh-TW" i="1">
                              <a:latin typeface="Cambria Math" panose="02040503050406030204" pitchFamily="18" charset="0"/>
                            </a:rPr>
                          </m:ctrlPr>
                        </m:naryPr>
                        <m:sub>
                          <m:r>
                            <a:rPr lang="x-IV_mathan" altLang="zh-TW">
                              <a:latin typeface="Cambria Math" panose="02040503050406030204" pitchFamily="18" charset="0"/>
                            </a:rPr>
                            <m:t>𝑘</m:t>
                          </m:r>
                        </m:sub>
                        <m:sup/>
                        <m:e>
                          <m:sSup>
                            <m:sSupPr>
                              <m:ctrlPr>
                                <a:rPr lang="x-IV_mathan" altLang="zh-TW" i="1">
                                  <a:latin typeface="Cambria Math" panose="02040503050406030204" pitchFamily="18" charset="0"/>
                                </a:rPr>
                              </m:ctrlPr>
                            </m:sSupPr>
                            <m:e>
                              <m:d>
                                <m:dPr>
                                  <m:begChr m:val="|"/>
                                  <m:endChr m:val="|"/>
                                  <m:ctrlPr>
                                    <a:rPr lang="x-IV_mathan" altLang="zh-TW" i="1">
                                      <a:latin typeface="Cambria Math" panose="02040503050406030204" pitchFamily="18" charset="0"/>
                                    </a:rPr>
                                  </m:ctrlPr>
                                </m:dPr>
                                <m:e>
                                  <m:d>
                                    <m:dPr>
                                      <m:begChr m:val="|"/>
                                      <m:endChr m:val="|"/>
                                      <m:ctrlPr>
                                        <a:rPr lang="x-IV_mathan" altLang="zh-TW" i="1">
                                          <a:latin typeface="Cambria Math" panose="02040503050406030204" pitchFamily="18" charset="0"/>
                                        </a:rPr>
                                      </m:ctrlPr>
                                    </m:dPr>
                                    <m:e>
                                      <m:sSub>
                                        <m:sSubPr>
                                          <m:ctrlPr>
                                            <a:rPr lang="x-IV_mathan" altLang="zh-TW" i="1">
                                              <a:latin typeface="Cambria Math" panose="02040503050406030204" pitchFamily="18" charset="0"/>
                                            </a:rPr>
                                          </m:ctrlPr>
                                        </m:sSubPr>
                                        <m:e>
                                          <m:r>
                                            <a:rPr lang="x-IV_mathan" altLang="zh-TW">
                                              <a:latin typeface="Cambria Math" panose="02040503050406030204" pitchFamily="18" charset="0"/>
                                            </a:rPr>
                                            <m:t>𝑜</m:t>
                                          </m:r>
                                        </m:e>
                                        <m:sub>
                                          <m:r>
                                            <a:rPr lang="x-IV_mathan" altLang="zh-TW">
                                              <a:latin typeface="Cambria Math" panose="02040503050406030204" pitchFamily="18" charset="0"/>
                                            </a:rPr>
                                            <m:t>𝑘</m:t>
                                          </m:r>
                                        </m:sub>
                                      </m:sSub>
                                      <m:r>
                                        <a:rPr lang="x-IV_mathan" altLang="zh-TW">
                                          <a:latin typeface="Cambria Math" panose="02040503050406030204" pitchFamily="18" charset="0"/>
                                        </a:rPr>
                                        <m:t>−</m:t>
                                      </m:r>
                                      <m:r>
                                        <a:rPr lang="x-IV_mathan" altLang="zh-TW">
                                          <a:latin typeface="Cambria Math" panose="02040503050406030204" pitchFamily="18" charset="0"/>
                                        </a:rPr>
                                        <m:t>𝐷</m:t>
                                      </m:r>
                                      <m:sSub>
                                        <m:sSubPr>
                                          <m:ctrlPr>
                                            <a:rPr lang="x-IV_mathan" altLang="zh-TW" i="1">
                                              <a:latin typeface="Cambria Math" panose="02040503050406030204" pitchFamily="18" charset="0"/>
                                            </a:rPr>
                                          </m:ctrlPr>
                                        </m:sSubPr>
                                        <m:e>
                                          <m:r>
                                            <a:rPr lang="x-IV_mathan" altLang="zh-TW">
                                              <a:latin typeface="Cambria Math" panose="02040503050406030204" pitchFamily="18" charset="0"/>
                                            </a:rPr>
                                            <m:t>𝐵</m:t>
                                          </m:r>
                                        </m:e>
                                        <m:sub>
                                          <m:r>
                                            <a:rPr lang="x-IV_mathan" altLang="zh-TW">
                                              <a:latin typeface="Cambria Math" panose="02040503050406030204" pitchFamily="18" charset="0"/>
                                            </a:rPr>
                                            <m:t>𝑘</m:t>
                                          </m:r>
                                        </m:sub>
                                      </m:sSub>
                                      <m:sSub>
                                        <m:sSubPr>
                                          <m:ctrlPr>
                                            <a:rPr lang="x-IV_mathan" altLang="zh-TW" i="1">
                                              <a:latin typeface="Cambria Math" panose="02040503050406030204" pitchFamily="18" charset="0"/>
                                            </a:rPr>
                                          </m:ctrlPr>
                                        </m:sSubPr>
                                        <m:e>
                                          <m:r>
                                            <a:rPr lang="x-IV_mathan" altLang="zh-TW">
                                              <a:latin typeface="Cambria Math" panose="02040503050406030204" pitchFamily="18" charset="0"/>
                                            </a:rPr>
                                            <m:t>𝑊</m:t>
                                          </m:r>
                                        </m:e>
                                        <m:sub>
                                          <m:r>
                                            <a:rPr lang="x-IV_mathan" altLang="zh-TW">
                                              <a:latin typeface="Cambria Math" panose="02040503050406030204" pitchFamily="18" charset="0"/>
                                            </a:rPr>
                                            <m:t>𝑘</m:t>
                                          </m:r>
                                        </m:sub>
                                      </m:sSub>
                                      <m:r>
                                        <a:rPr lang="x-IV_mathan" altLang="zh-TW">
                                          <a:latin typeface="Cambria Math" panose="02040503050406030204" pitchFamily="18" charset="0"/>
                                        </a:rPr>
                                        <m:t>𝑠</m:t>
                                      </m:r>
                                    </m:e>
                                  </m:d>
                                </m:e>
                              </m:d>
                            </m:e>
                            <m:sup>
                              <m:r>
                                <a:rPr lang="x-IV_mathan" altLang="zh-TW">
                                  <a:latin typeface="Cambria Math" panose="02040503050406030204" pitchFamily="18" charset="0"/>
                                </a:rPr>
                                <m:t>2</m:t>
                              </m:r>
                            </m:sup>
                          </m:sSup>
                        </m:e>
                      </m:nary>
                    </m:oMath>
                  </m:oMathPara>
                </a14:m>
                <a:endParaRPr lang="en-US" altLang="zh-TW" sz="2800" dirty="0"/>
              </a:p>
            </p:txBody>
          </p:sp>
        </mc:Choice>
        <mc:Fallback xmlns="">
          <p:sp>
            <p:nvSpPr>
              <p:cNvPr id="3" name="文字版面配置區 2">
                <a:extLst>
                  <a:ext uri="{FF2B5EF4-FFF2-40B4-BE49-F238E27FC236}">
                    <a16:creationId xmlns:a16="http://schemas.microsoft.com/office/drawing/2014/main" id="{03DC5351-1506-4E95-B792-E3F1916ADC0F}"/>
                  </a:ext>
                </a:extLst>
              </p:cNvPr>
              <p:cNvSpPr>
                <a:spLocks noGrp="1" noRot="1" noChangeAspect="1" noMove="1" noResize="1" noEditPoints="1" noAdjustHandles="1" noChangeArrowheads="1" noChangeShapeType="1" noTextEdit="1"/>
              </p:cNvSpPr>
              <p:nvPr>
                <p:ph type="body" idx="1"/>
              </p:nvPr>
            </p:nvSpPr>
            <p:spPr>
              <a:blipFill>
                <a:blip r:embed="rId3"/>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22002267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5590991-D80B-481D-8FD6-4BD035C76FFF}"/>
              </a:ext>
            </a:extLst>
          </p:cNvPr>
          <p:cNvSpPr>
            <a:spLocks noGrp="1"/>
          </p:cNvSpPr>
          <p:nvPr>
            <p:ph type="title"/>
          </p:nvPr>
        </p:nvSpPr>
        <p:spPr>
          <a:xfrm>
            <a:off x="1841667" y="1194816"/>
            <a:ext cx="8290874" cy="580800"/>
          </a:xfrm>
        </p:spPr>
        <p:txBody>
          <a:bodyPr>
            <a:normAutofit fontScale="90000"/>
          </a:bodyPr>
          <a:lstStyle/>
          <a:p>
            <a:r>
              <a:rPr lang="en-US" altLang="zh-TW" dirty="0"/>
              <a:t>Multi-Image Super Resolution</a:t>
            </a:r>
            <a:endParaRPr lang="zh-TW" altLang="en-US" dirty="0"/>
          </a:p>
        </p:txBody>
      </p:sp>
      <p:sp>
        <p:nvSpPr>
          <p:cNvPr id="3" name="文字版面配置區 2">
            <a:extLst>
              <a:ext uri="{FF2B5EF4-FFF2-40B4-BE49-F238E27FC236}">
                <a16:creationId xmlns:a16="http://schemas.microsoft.com/office/drawing/2014/main" id="{03DC5351-1506-4E95-B792-E3F1916ADC0F}"/>
              </a:ext>
            </a:extLst>
          </p:cNvPr>
          <p:cNvSpPr>
            <a:spLocks noGrp="1"/>
          </p:cNvSpPr>
          <p:nvPr>
            <p:ph type="body" idx="4294967295"/>
          </p:nvPr>
        </p:nvSpPr>
        <p:spPr>
          <a:xfrm>
            <a:off x="1841667" y="2155293"/>
            <a:ext cx="9079600" cy="4149600"/>
          </a:xfrm>
        </p:spPr>
        <p:txBody>
          <a:bodyPr/>
          <a:lstStyle/>
          <a:p>
            <a:r>
              <a:rPr lang="en-US" altLang="zh-TW" sz="2000" dirty="0"/>
              <a:t>How well does this work?</a:t>
            </a:r>
          </a:p>
          <a:p>
            <a:pPr lvl="1"/>
            <a:r>
              <a:rPr lang="en-US" altLang="zh-TW" sz="2000" dirty="0">
                <a:latin typeface="Times New Roman" panose="02020603050405020304" pitchFamily="18" charset="0"/>
                <a:cs typeface="Times New Roman" panose="02020603050405020304" pitchFamily="18" charset="0"/>
              </a:rPr>
              <a:t>Depends on camera optics, motion and PSF estimates.</a:t>
            </a:r>
          </a:p>
          <a:p>
            <a:pPr lvl="1"/>
            <a:r>
              <a:rPr lang="en-US" altLang="zh-TW" sz="2000" dirty="0">
                <a:latin typeface="Times New Roman" panose="02020603050405020304" pitchFamily="18" charset="0"/>
                <a:cs typeface="Times New Roman" panose="02020603050405020304" pitchFamily="18" charset="0"/>
              </a:rPr>
              <a:t>No image prior </a:t>
            </a:r>
            <a:r>
              <a:rPr lang="en-US" altLang="zh-TW" sz="2000" dirty="0">
                <a:latin typeface="Times New Roman" panose="02020603050405020304" pitchFamily="18" charset="0"/>
                <a:cs typeface="Times New Roman" panose="02020603050405020304" pitchFamily="18" charset="0"/>
                <a:sym typeface="Wingdings" panose="05000000000000000000" pitchFamily="2" charset="2"/>
              </a:rPr>
              <a:t> lots of high-frequency noise introduced</a:t>
            </a:r>
          </a:p>
          <a:p>
            <a:r>
              <a:rPr lang="en-US" altLang="zh-TW" sz="2000" dirty="0">
                <a:sym typeface="Wingdings" panose="05000000000000000000" pitchFamily="2" charset="2"/>
              </a:rPr>
              <a:t>Assume some form of image prior</a:t>
            </a:r>
            <a:endParaRPr lang="en-US" altLang="zh-TW" sz="2000" dirty="0"/>
          </a:p>
          <a:p>
            <a:endParaRPr lang="en-US" altLang="zh-TW" sz="2800" dirty="0"/>
          </a:p>
        </p:txBody>
      </p:sp>
      <p:pic>
        <p:nvPicPr>
          <p:cNvPr id="4" name="圖片 3">
            <a:extLst>
              <a:ext uri="{FF2B5EF4-FFF2-40B4-BE49-F238E27FC236}">
                <a16:creationId xmlns:a16="http://schemas.microsoft.com/office/drawing/2014/main" id="{BA059850-4D03-4134-98DA-2DA582D36700}"/>
              </a:ext>
            </a:extLst>
          </p:cNvPr>
          <p:cNvPicPr>
            <a:picLocks noChangeAspect="1"/>
          </p:cNvPicPr>
          <p:nvPr/>
        </p:nvPicPr>
        <p:blipFill>
          <a:blip r:embed="rId3"/>
          <a:stretch>
            <a:fillRect/>
          </a:stretch>
        </p:blipFill>
        <p:spPr>
          <a:xfrm>
            <a:off x="2053568" y="4144799"/>
            <a:ext cx="3858163" cy="1247949"/>
          </a:xfrm>
          <a:prstGeom prst="rect">
            <a:avLst/>
          </a:prstGeom>
        </p:spPr>
      </p:pic>
      <p:pic>
        <p:nvPicPr>
          <p:cNvPr id="5" name="圖片 4">
            <a:extLst>
              <a:ext uri="{FF2B5EF4-FFF2-40B4-BE49-F238E27FC236}">
                <a16:creationId xmlns:a16="http://schemas.microsoft.com/office/drawing/2014/main" id="{D071D8A0-F7E0-495B-BBB0-9489D93215FF}"/>
              </a:ext>
            </a:extLst>
          </p:cNvPr>
          <p:cNvPicPr>
            <a:picLocks noChangeAspect="1"/>
          </p:cNvPicPr>
          <p:nvPr/>
        </p:nvPicPr>
        <p:blipFill>
          <a:blip r:embed="rId4"/>
          <a:stretch>
            <a:fillRect/>
          </a:stretch>
        </p:blipFill>
        <p:spPr>
          <a:xfrm>
            <a:off x="2053568" y="5546180"/>
            <a:ext cx="3858163" cy="1247949"/>
          </a:xfrm>
          <a:prstGeom prst="rect">
            <a:avLst/>
          </a:prstGeom>
        </p:spPr>
      </p:pic>
      <p:pic>
        <p:nvPicPr>
          <p:cNvPr id="7" name="圖片 6">
            <a:extLst>
              <a:ext uri="{FF2B5EF4-FFF2-40B4-BE49-F238E27FC236}">
                <a16:creationId xmlns:a16="http://schemas.microsoft.com/office/drawing/2014/main" id="{1B2E457D-CC0B-4AE1-8CE1-C942162E7C4D}"/>
              </a:ext>
            </a:extLst>
          </p:cNvPr>
          <p:cNvPicPr>
            <a:picLocks noChangeAspect="1"/>
          </p:cNvPicPr>
          <p:nvPr/>
        </p:nvPicPr>
        <p:blipFill>
          <a:blip r:embed="rId5"/>
          <a:stretch>
            <a:fillRect/>
          </a:stretch>
        </p:blipFill>
        <p:spPr>
          <a:xfrm>
            <a:off x="6501696" y="4144799"/>
            <a:ext cx="3848637" cy="1267002"/>
          </a:xfrm>
          <a:prstGeom prst="rect">
            <a:avLst/>
          </a:prstGeom>
        </p:spPr>
      </p:pic>
      <p:sp>
        <p:nvSpPr>
          <p:cNvPr id="8" name="文字方塊 7">
            <a:extLst>
              <a:ext uri="{FF2B5EF4-FFF2-40B4-BE49-F238E27FC236}">
                <a16:creationId xmlns:a16="http://schemas.microsoft.com/office/drawing/2014/main" id="{0C888B99-8CED-4863-821C-F3D652DB4C7B}"/>
              </a:ext>
            </a:extLst>
          </p:cNvPr>
          <p:cNvSpPr txBox="1"/>
          <p:nvPr/>
        </p:nvSpPr>
        <p:spPr>
          <a:xfrm>
            <a:off x="8320208" y="5601639"/>
            <a:ext cx="3499676" cy="923330"/>
          </a:xfrm>
          <a:prstGeom prst="rect">
            <a:avLst/>
          </a:prstGeom>
          <a:noFill/>
        </p:spPr>
        <p:txBody>
          <a:bodyPr wrap="none" rtlCol="0">
            <a:spAutoFit/>
          </a:bodyPr>
          <a:lstStyle/>
          <a:p>
            <a:r>
              <a:rPr lang="en-US" altLang="zh-TW" dirty="0">
                <a:latin typeface="Times New Roman" panose="02020603050405020304" pitchFamily="18" charset="0"/>
                <a:cs typeface="Times New Roman" panose="02020603050405020304" pitchFamily="18" charset="0"/>
              </a:rPr>
              <a:t>TL: Original, </a:t>
            </a:r>
          </a:p>
          <a:p>
            <a:r>
              <a:rPr lang="en-US" altLang="zh-TW" dirty="0">
                <a:latin typeface="Times New Roman" panose="02020603050405020304" pitchFamily="18" charset="0"/>
                <a:cs typeface="Times New Roman" panose="02020603050405020304" pitchFamily="18" charset="0"/>
              </a:rPr>
              <a:t>TR: Bicubic, </a:t>
            </a:r>
          </a:p>
          <a:p>
            <a:r>
              <a:rPr lang="en-US" altLang="zh-TW" dirty="0">
                <a:latin typeface="Times New Roman" panose="02020603050405020304" pitchFamily="18" charset="0"/>
                <a:cs typeface="Times New Roman" panose="02020603050405020304" pitchFamily="18" charset="0"/>
              </a:rPr>
              <a:t>BL: Maximum Likelihood Estimate</a:t>
            </a:r>
            <a:endParaRPr lang="zh-TW"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74973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5590991-D80B-481D-8FD6-4BD035C76FFF}"/>
              </a:ext>
            </a:extLst>
          </p:cNvPr>
          <p:cNvSpPr>
            <a:spLocks noGrp="1"/>
          </p:cNvSpPr>
          <p:nvPr>
            <p:ph type="title"/>
          </p:nvPr>
        </p:nvSpPr>
        <p:spPr>
          <a:xfrm>
            <a:off x="1841667" y="1194816"/>
            <a:ext cx="5171200" cy="580800"/>
          </a:xfrm>
        </p:spPr>
        <p:txBody>
          <a:bodyPr>
            <a:normAutofit fontScale="90000"/>
          </a:bodyPr>
          <a:lstStyle/>
          <a:p>
            <a:r>
              <a:rPr lang="en-US" altLang="zh-TW" dirty="0"/>
              <a:t>Assume Image Priors</a:t>
            </a:r>
            <a:endParaRPr lang="zh-TW" altLang="en-US" dirty="0"/>
          </a:p>
        </p:txBody>
      </p:sp>
      <mc:AlternateContent xmlns:mc="http://schemas.openxmlformats.org/markup-compatibility/2006" xmlns:a14="http://schemas.microsoft.com/office/drawing/2010/main">
        <mc:Choice Requires="a14">
          <p:sp>
            <p:nvSpPr>
              <p:cNvPr id="3" name="文字版面配置區 2">
                <a:extLst>
                  <a:ext uri="{FF2B5EF4-FFF2-40B4-BE49-F238E27FC236}">
                    <a16:creationId xmlns:a16="http://schemas.microsoft.com/office/drawing/2014/main" id="{03DC5351-1506-4E95-B792-E3F1916ADC0F}"/>
                  </a:ext>
                </a:extLst>
              </p:cNvPr>
              <p:cNvSpPr>
                <a:spLocks noGrp="1"/>
              </p:cNvSpPr>
              <p:nvPr>
                <p:ph type="body" idx="4294967295"/>
              </p:nvPr>
            </p:nvSpPr>
            <p:spPr>
              <a:xfrm>
                <a:off x="1841667" y="1974539"/>
                <a:ext cx="9079600" cy="4149600"/>
              </a:xfrm>
            </p:spPr>
            <p:txBody>
              <a:bodyPr/>
              <a:lstStyle/>
              <a:p>
                <a:r>
                  <a:rPr lang="en-US" altLang="zh-TW" sz="2000" dirty="0">
                    <a:sym typeface="Wingdings" panose="05000000000000000000" pitchFamily="2" charset="2"/>
                  </a:rPr>
                  <a:t>Simplest: penalty on the image derivatives </a:t>
                </a:r>
              </a:p>
              <a:p>
                <a:pPr marL="101598" indent="0">
                  <a:buNone/>
                </a:pPr>
                <a14:m>
                  <m:oMathPara xmlns:m="http://schemas.openxmlformats.org/officeDocument/2006/math">
                    <m:oMathParaPr>
                      <m:jc m:val="centerGroup"/>
                    </m:oMathParaPr>
                    <m:oMath xmlns:m="http://schemas.openxmlformats.org/officeDocument/2006/math">
                      <m:nary>
                        <m:naryPr>
                          <m:chr m:val="∑"/>
                          <m:supHide m:val="on"/>
                          <m:ctrlPr>
                            <a:rPr lang="x-IV_mathan" altLang="zh-TW" sz="2000" i="1">
                              <a:latin typeface="Cambria Math" panose="02040503050406030204" pitchFamily="18" charset="0"/>
                            </a:rPr>
                          </m:ctrlPr>
                        </m:naryPr>
                        <m:sub>
                          <m:r>
                            <a:rPr lang="x-IV_mathan" altLang="zh-TW" sz="2000">
                              <a:latin typeface="Cambria Math" panose="02040503050406030204" pitchFamily="18" charset="0"/>
                            </a:rPr>
                            <m:t>𝑖</m:t>
                          </m:r>
                          <m:r>
                            <a:rPr lang="x-IV_mathan" altLang="zh-TW" sz="2000">
                              <a:latin typeface="Cambria Math" panose="02040503050406030204" pitchFamily="18" charset="0"/>
                            </a:rPr>
                            <m:t>,</m:t>
                          </m:r>
                          <m:r>
                            <a:rPr lang="x-IV_mathan" altLang="zh-TW" sz="2000">
                              <a:latin typeface="Cambria Math" panose="02040503050406030204" pitchFamily="18" charset="0"/>
                            </a:rPr>
                            <m:t>𝑗</m:t>
                          </m:r>
                        </m:sub>
                        <m:sup/>
                        <m:e>
                          <m:sSub>
                            <m:sSubPr>
                              <m:ctrlPr>
                                <a:rPr lang="x-IV_mathan" altLang="zh-TW" sz="2000" i="1">
                                  <a:latin typeface="Cambria Math" panose="02040503050406030204" pitchFamily="18" charset="0"/>
                                </a:rPr>
                              </m:ctrlPr>
                            </m:sSubPr>
                            <m:e>
                              <m:r>
                                <a:rPr lang="x-IV_mathan" altLang="zh-TW" sz="2000">
                                  <a:latin typeface="Cambria Math" panose="02040503050406030204" pitchFamily="18" charset="0"/>
                                </a:rPr>
                                <m:t>𝜌</m:t>
                              </m:r>
                            </m:e>
                            <m:sub>
                              <m:r>
                                <a:rPr lang="x-IV_mathan" altLang="zh-TW" sz="2000">
                                  <a:latin typeface="Cambria Math" panose="02040503050406030204" pitchFamily="18" charset="0"/>
                                </a:rPr>
                                <m:t>𝑝</m:t>
                              </m:r>
                            </m:sub>
                          </m:sSub>
                          <m:d>
                            <m:dPr>
                              <m:ctrlPr>
                                <a:rPr lang="x-IV_mathan" altLang="zh-TW" sz="2000" i="1">
                                  <a:latin typeface="Cambria Math" panose="02040503050406030204" pitchFamily="18" charset="0"/>
                                </a:rPr>
                              </m:ctrlPr>
                            </m:dPr>
                            <m:e>
                              <m:r>
                                <a:rPr lang="x-IV_mathan" altLang="zh-TW" sz="2000">
                                  <a:latin typeface="Cambria Math" panose="02040503050406030204" pitchFamily="18" charset="0"/>
                                </a:rPr>
                                <m:t>𝑠</m:t>
                              </m:r>
                              <m:d>
                                <m:dPr>
                                  <m:ctrlPr>
                                    <a:rPr lang="x-IV_mathan" altLang="zh-TW" sz="2000" i="1">
                                      <a:latin typeface="Cambria Math" panose="02040503050406030204" pitchFamily="18" charset="0"/>
                                    </a:rPr>
                                  </m:ctrlPr>
                                </m:dPr>
                                <m:e>
                                  <m:r>
                                    <a:rPr lang="x-IV_mathan" altLang="zh-TW" sz="2000">
                                      <a:latin typeface="Cambria Math" panose="02040503050406030204" pitchFamily="18" charset="0"/>
                                    </a:rPr>
                                    <m:t>𝑖</m:t>
                                  </m:r>
                                  <m:r>
                                    <a:rPr lang="x-IV_mathan" altLang="zh-TW" sz="2000">
                                      <a:latin typeface="Cambria Math" panose="02040503050406030204" pitchFamily="18" charset="0"/>
                                    </a:rPr>
                                    <m:t>,</m:t>
                                  </m:r>
                                  <m:r>
                                    <a:rPr lang="x-IV_mathan" altLang="zh-TW" sz="2000">
                                      <a:latin typeface="Cambria Math" panose="02040503050406030204" pitchFamily="18" charset="0"/>
                                    </a:rPr>
                                    <m:t>𝑗</m:t>
                                  </m:r>
                                </m:e>
                              </m:d>
                              <m:r>
                                <a:rPr lang="x-IV_mathan" altLang="zh-TW" sz="2000">
                                  <a:latin typeface="Cambria Math" panose="02040503050406030204" pitchFamily="18" charset="0"/>
                                </a:rPr>
                                <m:t>−</m:t>
                              </m:r>
                              <m:r>
                                <a:rPr lang="x-IV_mathan" altLang="zh-TW" sz="2000">
                                  <a:latin typeface="Cambria Math" panose="02040503050406030204" pitchFamily="18" charset="0"/>
                                </a:rPr>
                                <m:t>𝑠</m:t>
                              </m:r>
                              <m:d>
                                <m:dPr>
                                  <m:ctrlPr>
                                    <a:rPr lang="x-IV_mathan" altLang="zh-TW" sz="2000" i="1">
                                      <a:latin typeface="Cambria Math" panose="02040503050406030204" pitchFamily="18" charset="0"/>
                                    </a:rPr>
                                  </m:ctrlPr>
                                </m:dPr>
                                <m:e>
                                  <m:r>
                                    <a:rPr lang="x-IV_mathan" altLang="zh-TW" sz="2000">
                                      <a:latin typeface="Cambria Math" panose="02040503050406030204" pitchFamily="18" charset="0"/>
                                    </a:rPr>
                                    <m:t>𝑖</m:t>
                                  </m:r>
                                  <m:r>
                                    <a:rPr lang="x-IV_mathan" altLang="zh-TW" sz="2000">
                                      <a:latin typeface="Cambria Math" panose="02040503050406030204" pitchFamily="18" charset="0"/>
                                    </a:rPr>
                                    <m:t>+1,</m:t>
                                  </m:r>
                                  <m:r>
                                    <a:rPr lang="x-IV_mathan" altLang="zh-TW" sz="2000">
                                      <a:latin typeface="Cambria Math" panose="02040503050406030204" pitchFamily="18" charset="0"/>
                                    </a:rPr>
                                    <m:t>𝑗</m:t>
                                  </m:r>
                                </m:e>
                              </m:d>
                            </m:e>
                          </m:d>
                          <m:r>
                            <a:rPr lang="x-IV_mathan" altLang="zh-TW" sz="2000">
                              <a:latin typeface="Cambria Math" panose="02040503050406030204" pitchFamily="18" charset="0"/>
                            </a:rPr>
                            <m:t>+</m:t>
                          </m:r>
                          <m:sSub>
                            <m:sSubPr>
                              <m:ctrlPr>
                                <a:rPr lang="x-IV_mathan" altLang="zh-TW" sz="2000" i="1">
                                  <a:latin typeface="Cambria Math" panose="02040503050406030204" pitchFamily="18" charset="0"/>
                                </a:rPr>
                              </m:ctrlPr>
                            </m:sSubPr>
                            <m:e>
                              <m:r>
                                <m:rPr>
                                  <m:sty m:val="p"/>
                                </m:rPr>
                                <a:rPr lang="x-IV_mathan" altLang="zh-TW" sz="2000">
                                  <a:latin typeface="Cambria Math" panose="02040503050406030204" pitchFamily="18" charset="0"/>
                                </a:rPr>
                                <m:t>ρ</m:t>
                              </m:r>
                            </m:e>
                            <m:sub>
                              <m:r>
                                <a:rPr lang="x-IV_mathan" altLang="zh-TW" sz="2000">
                                  <a:latin typeface="Cambria Math" panose="02040503050406030204" pitchFamily="18" charset="0"/>
                                </a:rPr>
                                <m:t>𝑝</m:t>
                              </m:r>
                            </m:sub>
                          </m:sSub>
                          <m:r>
                            <a:rPr lang="x-IV_mathan" altLang="zh-TW" sz="2000">
                              <a:latin typeface="Cambria Math" panose="02040503050406030204" pitchFamily="18" charset="0"/>
                            </a:rPr>
                            <m:t>(</m:t>
                          </m:r>
                          <m:r>
                            <a:rPr lang="x-IV_mathan" altLang="zh-TW" sz="2000">
                              <a:latin typeface="Cambria Math" panose="02040503050406030204" pitchFamily="18" charset="0"/>
                            </a:rPr>
                            <m:t>𝑠</m:t>
                          </m:r>
                          <m:d>
                            <m:dPr>
                              <m:ctrlPr>
                                <a:rPr lang="x-IV_mathan" altLang="zh-TW" sz="2000" i="1">
                                  <a:latin typeface="Cambria Math" panose="02040503050406030204" pitchFamily="18" charset="0"/>
                                </a:rPr>
                              </m:ctrlPr>
                            </m:dPr>
                            <m:e>
                              <m:r>
                                <a:rPr lang="x-IV_mathan" altLang="zh-TW" sz="2000">
                                  <a:latin typeface="Cambria Math" panose="02040503050406030204" pitchFamily="18" charset="0"/>
                                </a:rPr>
                                <m:t>𝑖</m:t>
                              </m:r>
                              <m:r>
                                <a:rPr lang="x-IV_mathan" altLang="zh-TW" sz="2000">
                                  <a:latin typeface="Cambria Math" panose="02040503050406030204" pitchFamily="18" charset="0"/>
                                </a:rPr>
                                <m:t>,</m:t>
                              </m:r>
                              <m:r>
                                <a:rPr lang="x-IV_mathan" altLang="zh-TW" sz="2000">
                                  <a:latin typeface="Cambria Math" panose="02040503050406030204" pitchFamily="18" charset="0"/>
                                </a:rPr>
                                <m:t>𝑗</m:t>
                              </m:r>
                            </m:e>
                          </m:d>
                          <m:r>
                            <a:rPr lang="x-IV_mathan" altLang="zh-TW" sz="2000">
                              <a:latin typeface="Cambria Math" panose="02040503050406030204" pitchFamily="18" charset="0"/>
                            </a:rPr>
                            <m:t>−</m:t>
                          </m:r>
                          <m:r>
                            <a:rPr lang="x-IV_mathan" altLang="zh-TW" sz="2000">
                              <a:latin typeface="Cambria Math" panose="02040503050406030204" pitchFamily="18" charset="0"/>
                            </a:rPr>
                            <m:t>𝑠</m:t>
                          </m:r>
                          <m:d>
                            <m:dPr>
                              <m:ctrlPr>
                                <a:rPr lang="x-IV_mathan" altLang="zh-TW" sz="2000" i="1">
                                  <a:latin typeface="Cambria Math" panose="02040503050406030204" pitchFamily="18" charset="0"/>
                                </a:rPr>
                              </m:ctrlPr>
                            </m:dPr>
                            <m:e>
                              <m:r>
                                <a:rPr lang="x-IV_mathan" altLang="zh-TW" sz="2000">
                                  <a:latin typeface="Cambria Math" panose="02040503050406030204" pitchFamily="18" charset="0"/>
                                </a:rPr>
                                <m:t>𝑖</m:t>
                              </m:r>
                              <m:r>
                                <a:rPr lang="x-IV_mathan" altLang="zh-TW" sz="2000">
                                  <a:latin typeface="Cambria Math" panose="02040503050406030204" pitchFamily="18" charset="0"/>
                                </a:rPr>
                                <m:t>,</m:t>
                              </m:r>
                              <m:r>
                                <a:rPr lang="x-IV_mathan" altLang="zh-TW" sz="2000">
                                  <a:latin typeface="Cambria Math" panose="02040503050406030204" pitchFamily="18" charset="0"/>
                                </a:rPr>
                                <m:t>𝑗</m:t>
                              </m:r>
                              <m:r>
                                <a:rPr lang="x-IV_mathan" altLang="zh-TW" sz="2000">
                                  <a:latin typeface="Cambria Math" panose="02040503050406030204" pitchFamily="18" charset="0"/>
                                </a:rPr>
                                <m:t>+1</m:t>
                              </m:r>
                            </m:e>
                          </m:d>
                          <m:r>
                            <a:rPr lang="x-IV_mathan" altLang="zh-TW" sz="2000">
                              <a:latin typeface="Cambria Math" panose="02040503050406030204" pitchFamily="18" charset="0"/>
                            </a:rPr>
                            <m:t>)</m:t>
                          </m:r>
                        </m:e>
                      </m:nary>
                    </m:oMath>
                  </m:oMathPara>
                </a14:m>
                <a:endParaRPr lang="en-US" altLang="zh-TW" sz="2000" dirty="0"/>
              </a:p>
              <a:p>
                <a:pPr lvl="1"/>
                <a:endParaRPr lang="en-US" altLang="zh-TW" sz="2000" dirty="0">
                  <a:latin typeface="Times New Roman" panose="02020603050405020304" pitchFamily="18" charset="0"/>
                  <a:cs typeface="Times New Roman" panose="02020603050405020304" pitchFamily="18" charset="0"/>
                </a:endParaRPr>
              </a:p>
              <a:p>
                <a:pPr lvl="1"/>
                <a:r>
                  <a:rPr lang="en-US" altLang="zh-TW" sz="2000" dirty="0">
                    <a:latin typeface="Times New Roman" panose="02020603050405020304" pitchFamily="18" charset="0"/>
                    <a:cs typeface="Times New Roman" panose="02020603050405020304" pitchFamily="18" charset="0"/>
                  </a:rPr>
                  <a:t>Gaussian Markov Random Field (GMRF)</a:t>
                </a:r>
              </a:p>
              <a:p>
                <a:pPr lvl="1"/>
                <a:r>
                  <a:rPr lang="en-US" altLang="zh-TW" sz="2000" dirty="0">
                    <a:latin typeface="Times New Roman" panose="02020603050405020304" pitchFamily="18" charset="0"/>
                    <a:cs typeface="Times New Roman" panose="02020603050405020304" pitchFamily="18" charset="0"/>
                  </a:rPr>
                  <a:t>Problem: Ripples</a:t>
                </a:r>
              </a:p>
              <a:p>
                <a:r>
                  <a:rPr lang="en-US" altLang="zh-TW" sz="2000" dirty="0"/>
                  <a:t>Piecewise continuous solutions</a:t>
                </a:r>
              </a:p>
              <a:p>
                <a:pPr lvl="1"/>
                <a:r>
                  <a:rPr lang="en-US" altLang="zh-TW" sz="2000" dirty="0">
                    <a:latin typeface="Times New Roman" panose="02020603050405020304" pitchFamily="18" charset="0"/>
                    <a:cs typeface="Times New Roman" panose="02020603050405020304" pitchFamily="18" charset="0"/>
                  </a:rPr>
                  <a:t>Blend of Gaussian and Laplacian</a:t>
                </a:r>
              </a:p>
              <a:p>
                <a:endParaRPr lang="en-US" altLang="zh-TW" sz="2800" dirty="0"/>
              </a:p>
            </p:txBody>
          </p:sp>
        </mc:Choice>
        <mc:Fallback xmlns="">
          <p:sp>
            <p:nvSpPr>
              <p:cNvPr id="3" name="文字版面配置區 2">
                <a:extLst>
                  <a:ext uri="{FF2B5EF4-FFF2-40B4-BE49-F238E27FC236}">
                    <a16:creationId xmlns:a16="http://schemas.microsoft.com/office/drawing/2014/main" id="{03DC5351-1506-4E95-B792-E3F1916ADC0F}"/>
                  </a:ext>
                </a:extLst>
              </p:cNvPr>
              <p:cNvSpPr>
                <a:spLocks noGrp="1" noRot="1" noChangeAspect="1" noMove="1" noResize="1" noEditPoints="1" noAdjustHandles="1" noChangeArrowheads="1" noChangeShapeType="1" noTextEdit="1"/>
              </p:cNvSpPr>
              <p:nvPr>
                <p:ph type="body" idx="1"/>
              </p:nvPr>
            </p:nvSpPr>
            <p:spPr>
              <a:xfrm>
                <a:off x="1841667" y="1974539"/>
                <a:ext cx="9079600" cy="4149600"/>
              </a:xfrm>
              <a:blipFill>
                <a:blip r:embed="rId3"/>
                <a:stretch>
                  <a:fillRect/>
                </a:stretch>
              </a:blipFill>
            </p:spPr>
            <p:txBody>
              <a:bodyPr/>
              <a:lstStyle/>
              <a:p>
                <a:r>
                  <a:rPr lang="zh-TW" altLang="en-US">
                    <a:noFill/>
                  </a:rPr>
                  <a:t> </a:t>
                </a:r>
              </a:p>
            </p:txBody>
          </p:sp>
        </mc:Fallback>
      </mc:AlternateContent>
      <p:pic>
        <p:nvPicPr>
          <p:cNvPr id="4" name="圖片 3">
            <a:extLst>
              <a:ext uri="{FF2B5EF4-FFF2-40B4-BE49-F238E27FC236}">
                <a16:creationId xmlns:a16="http://schemas.microsoft.com/office/drawing/2014/main" id="{0A431C81-DD9F-408A-8395-D654453ADDFC}"/>
              </a:ext>
            </a:extLst>
          </p:cNvPr>
          <p:cNvPicPr>
            <a:picLocks noChangeAspect="1"/>
          </p:cNvPicPr>
          <p:nvPr/>
        </p:nvPicPr>
        <p:blipFill>
          <a:blip r:embed="rId4"/>
          <a:stretch>
            <a:fillRect/>
          </a:stretch>
        </p:blipFill>
        <p:spPr>
          <a:xfrm>
            <a:off x="131722" y="5138793"/>
            <a:ext cx="3829584" cy="1228896"/>
          </a:xfrm>
          <a:prstGeom prst="rect">
            <a:avLst/>
          </a:prstGeom>
        </p:spPr>
      </p:pic>
      <p:pic>
        <p:nvPicPr>
          <p:cNvPr id="7" name="圖片 6">
            <a:extLst>
              <a:ext uri="{FF2B5EF4-FFF2-40B4-BE49-F238E27FC236}">
                <a16:creationId xmlns:a16="http://schemas.microsoft.com/office/drawing/2014/main" id="{98DA3E2D-42C6-4C67-AFB9-307F2EEC8764}"/>
              </a:ext>
            </a:extLst>
          </p:cNvPr>
          <p:cNvPicPr>
            <a:picLocks noChangeAspect="1"/>
          </p:cNvPicPr>
          <p:nvPr/>
        </p:nvPicPr>
        <p:blipFill>
          <a:blip r:embed="rId5"/>
          <a:stretch>
            <a:fillRect/>
          </a:stretch>
        </p:blipFill>
        <p:spPr>
          <a:xfrm>
            <a:off x="4104642" y="5150847"/>
            <a:ext cx="3839111" cy="1238423"/>
          </a:xfrm>
          <a:prstGeom prst="rect">
            <a:avLst/>
          </a:prstGeom>
        </p:spPr>
      </p:pic>
      <p:pic>
        <p:nvPicPr>
          <p:cNvPr id="8" name="圖片 7">
            <a:extLst>
              <a:ext uri="{FF2B5EF4-FFF2-40B4-BE49-F238E27FC236}">
                <a16:creationId xmlns:a16="http://schemas.microsoft.com/office/drawing/2014/main" id="{2FFB5C64-8C76-410D-8B20-51C9537CEBEB}"/>
              </a:ext>
            </a:extLst>
          </p:cNvPr>
          <p:cNvPicPr>
            <a:picLocks noChangeAspect="1"/>
          </p:cNvPicPr>
          <p:nvPr/>
        </p:nvPicPr>
        <p:blipFill>
          <a:blip r:embed="rId6"/>
          <a:stretch>
            <a:fillRect/>
          </a:stretch>
        </p:blipFill>
        <p:spPr>
          <a:xfrm>
            <a:off x="8087359" y="5150847"/>
            <a:ext cx="3886742" cy="1238423"/>
          </a:xfrm>
          <a:prstGeom prst="rect">
            <a:avLst/>
          </a:prstGeom>
        </p:spPr>
      </p:pic>
    </p:spTree>
    <p:extLst>
      <p:ext uri="{BB962C8B-B14F-4D97-AF65-F5344CB8AC3E}">
        <p14:creationId xmlns:p14="http://schemas.microsoft.com/office/powerpoint/2010/main" val="24304362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5590991-D80B-481D-8FD6-4BD035C76FFF}"/>
              </a:ext>
            </a:extLst>
          </p:cNvPr>
          <p:cNvSpPr>
            <a:spLocks noGrp="1"/>
          </p:cNvSpPr>
          <p:nvPr>
            <p:ph type="title"/>
          </p:nvPr>
        </p:nvSpPr>
        <p:spPr>
          <a:xfrm>
            <a:off x="1841667" y="1194816"/>
            <a:ext cx="5171200" cy="580800"/>
          </a:xfrm>
        </p:spPr>
        <p:txBody>
          <a:bodyPr>
            <a:normAutofit fontScale="90000"/>
          </a:bodyPr>
          <a:lstStyle/>
          <a:p>
            <a:r>
              <a:rPr lang="en-US" altLang="zh-TW" dirty="0"/>
              <a:t>Hallucination</a:t>
            </a:r>
            <a:endParaRPr lang="zh-TW" altLang="en-US" dirty="0"/>
          </a:p>
        </p:txBody>
      </p:sp>
      <p:sp>
        <p:nvSpPr>
          <p:cNvPr id="3" name="文字版面配置區 2">
            <a:extLst>
              <a:ext uri="{FF2B5EF4-FFF2-40B4-BE49-F238E27FC236}">
                <a16:creationId xmlns:a16="http://schemas.microsoft.com/office/drawing/2014/main" id="{03DC5351-1506-4E95-B792-E3F1916ADC0F}"/>
              </a:ext>
            </a:extLst>
          </p:cNvPr>
          <p:cNvSpPr>
            <a:spLocks noGrp="1"/>
          </p:cNvSpPr>
          <p:nvPr>
            <p:ph type="body" idx="4294967295"/>
          </p:nvPr>
        </p:nvSpPr>
        <p:spPr>
          <a:xfrm>
            <a:off x="1841666" y="2155293"/>
            <a:ext cx="9772401" cy="4149600"/>
          </a:xfrm>
        </p:spPr>
        <p:txBody>
          <a:bodyPr/>
          <a:lstStyle/>
          <a:p>
            <a:r>
              <a:rPr lang="en-US" altLang="zh-TW" sz="2000" dirty="0">
                <a:sym typeface="Wingdings" panose="05000000000000000000" pitchFamily="2" charset="2"/>
              </a:rPr>
              <a:t>Derivative priors can not hallucinate higher frequency texture or details.</a:t>
            </a:r>
          </a:p>
          <a:p>
            <a:r>
              <a:rPr lang="en-US" altLang="zh-TW" sz="2000" dirty="0">
                <a:sym typeface="Wingdings" panose="05000000000000000000" pitchFamily="2" charset="2"/>
              </a:rPr>
              <a:t>To do this… use </a:t>
            </a:r>
            <a:r>
              <a:rPr lang="en-US" altLang="zh-TW" sz="2000" dirty="0">
                <a:solidFill>
                  <a:srgbClr val="0070C0"/>
                </a:solidFill>
                <a:sym typeface="Wingdings" panose="05000000000000000000" pitchFamily="2" charset="2"/>
              </a:rPr>
              <a:t>training set </a:t>
            </a:r>
            <a:r>
              <a:rPr lang="en-US" altLang="zh-TW" sz="2000" dirty="0">
                <a:sym typeface="Wingdings" panose="05000000000000000000" pitchFamily="2" charset="2"/>
              </a:rPr>
              <a:t>of examples</a:t>
            </a:r>
          </a:p>
          <a:p>
            <a:r>
              <a:rPr lang="en-US" altLang="zh-TW" sz="2000" dirty="0">
                <a:sym typeface="Wingdings" panose="05000000000000000000" pitchFamily="2" charset="2"/>
              </a:rPr>
              <a:t>Baker and </a:t>
            </a:r>
            <a:r>
              <a:rPr lang="en-US" altLang="zh-TW" sz="2000" dirty="0" err="1">
                <a:sym typeface="Wingdings" panose="05000000000000000000" pitchFamily="2" charset="2"/>
              </a:rPr>
              <a:t>Kanade</a:t>
            </a:r>
            <a:r>
              <a:rPr lang="en-US" altLang="zh-TW" sz="2000" dirty="0">
                <a:sym typeface="Wingdings" panose="05000000000000000000" pitchFamily="2" charset="2"/>
              </a:rPr>
              <a:t> (’02): use </a:t>
            </a:r>
            <a:r>
              <a:rPr lang="en-US" altLang="zh-TW" sz="2000" dirty="0">
                <a:solidFill>
                  <a:srgbClr val="0070C0"/>
                </a:solidFill>
                <a:sym typeface="Wingdings" panose="05000000000000000000" pitchFamily="2" charset="2"/>
              </a:rPr>
              <a:t>local derivative-of-Gaussian filter response</a:t>
            </a:r>
            <a:r>
              <a:rPr lang="en-US" altLang="zh-TW" sz="2000" dirty="0">
                <a:sym typeface="Wingdings" panose="05000000000000000000" pitchFamily="2" charset="2"/>
              </a:rPr>
              <a:t> as features and then </a:t>
            </a:r>
            <a:r>
              <a:rPr lang="en-US" altLang="zh-TW" sz="2000" dirty="0">
                <a:solidFill>
                  <a:srgbClr val="0070C0"/>
                </a:solidFill>
                <a:sym typeface="Wingdings" panose="05000000000000000000" pitchFamily="2" charset="2"/>
              </a:rPr>
              <a:t>match parent structure vectors</a:t>
            </a:r>
          </a:p>
        </p:txBody>
      </p:sp>
      <p:pic>
        <p:nvPicPr>
          <p:cNvPr id="5" name="圖片 4">
            <a:extLst>
              <a:ext uri="{FF2B5EF4-FFF2-40B4-BE49-F238E27FC236}">
                <a16:creationId xmlns:a16="http://schemas.microsoft.com/office/drawing/2014/main" id="{70CFA840-EA32-4DF5-8E11-345D6A45FF8A}"/>
              </a:ext>
            </a:extLst>
          </p:cNvPr>
          <p:cNvPicPr>
            <a:picLocks noChangeAspect="1"/>
          </p:cNvPicPr>
          <p:nvPr/>
        </p:nvPicPr>
        <p:blipFill>
          <a:blip r:embed="rId3"/>
          <a:stretch>
            <a:fillRect/>
          </a:stretch>
        </p:blipFill>
        <p:spPr>
          <a:xfrm>
            <a:off x="2245703" y="4518328"/>
            <a:ext cx="6946074" cy="1942958"/>
          </a:xfrm>
          <a:prstGeom prst="rect">
            <a:avLst/>
          </a:prstGeom>
        </p:spPr>
      </p:pic>
    </p:spTree>
    <p:extLst>
      <p:ext uri="{BB962C8B-B14F-4D97-AF65-F5344CB8AC3E}">
        <p14:creationId xmlns:p14="http://schemas.microsoft.com/office/powerpoint/2010/main" val="20672390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2D8B84D-A57E-CDE4-9417-E59C1D85917F}"/>
              </a:ext>
            </a:extLst>
          </p:cNvPr>
          <p:cNvSpPr>
            <a:spLocks noGrp="1"/>
          </p:cNvSpPr>
          <p:nvPr>
            <p:ph type="title"/>
          </p:nvPr>
        </p:nvSpPr>
        <p:spPr>
          <a:xfrm>
            <a:off x="1097279" y="286604"/>
            <a:ext cx="11211952" cy="1450757"/>
          </a:xfrm>
        </p:spPr>
        <p:txBody>
          <a:bodyPr>
            <a:normAutofit/>
          </a:bodyPr>
          <a:lstStyle/>
          <a:p>
            <a:r>
              <a:rPr kumimoji="1" lang="en" altLang="zh-TW" sz="4000" dirty="0"/>
              <a:t>10.3.1 Color Image </a:t>
            </a:r>
            <a:r>
              <a:rPr kumimoji="1" lang="en" altLang="zh-TW" sz="4000" dirty="0" err="1"/>
              <a:t>Demosaicing</a:t>
            </a:r>
            <a:endParaRPr kumimoji="1" lang="zh-TW" altLang="en-US" sz="4000" dirty="0"/>
          </a:p>
        </p:txBody>
      </p:sp>
      <p:sp>
        <p:nvSpPr>
          <p:cNvPr id="3" name="內容版面配置區 2">
            <a:extLst>
              <a:ext uri="{FF2B5EF4-FFF2-40B4-BE49-F238E27FC236}">
                <a16:creationId xmlns:a16="http://schemas.microsoft.com/office/drawing/2014/main" id="{9CAA803F-5B3B-E79B-D064-F3AEC68F78C9}"/>
              </a:ext>
            </a:extLst>
          </p:cNvPr>
          <p:cNvSpPr>
            <a:spLocks noGrp="1"/>
          </p:cNvSpPr>
          <p:nvPr>
            <p:ph idx="1"/>
          </p:nvPr>
        </p:nvSpPr>
        <p:spPr/>
        <p:txBody>
          <a:bodyPr>
            <a:normAutofit/>
          </a:bodyPr>
          <a:lstStyle/>
          <a:p>
            <a:endParaRPr kumimoji="1" lang="zh-TW" altLang="en-US" sz="2400" b="1" dirty="0"/>
          </a:p>
        </p:txBody>
      </p:sp>
      <p:sp>
        <p:nvSpPr>
          <p:cNvPr id="4" name="頁尾版面配置區 3">
            <a:extLst>
              <a:ext uri="{FF2B5EF4-FFF2-40B4-BE49-F238E27FC236}">
                <a16:creationId xmlns:a16="http://schemas.microsoft.com/office/drawing/2014/main" id="{5C76A4B3-A632-1BD5-D155-4584459C98D2}"/>
              </a:ext>
            </a:extLst>
          </p:cNvPr>
          <p:cNvSpPr>
            <a:spLocks noGrp="1"/>
          </p:cNvSpPr>
          <p:nvPr>
            <p:ph type="ftr" sz="quarter" idx="11"/>
          </p:nvPr>
        </p:nvSpPr>
        <p:spPr/>
        <p:txBody>
          <a:bodyPr/>
          <a:lstStyle/>
          <a:p>
            <a:pPr>
              <a:defRPr/>
            </a:pPr>
            <a:r>
              <a:rPr lang="pl-PL" altLang="zh-TW"/>
              <a:t>DC &amp; CV Lab. CSIE NTU</a:t>
            </a:r>
            <a:endParaRPr lang="en-US" altLang="zh-TW"/>
          </a:p>
        </p:txBody>
      </p:sp>
      <p:sp>
        <p:nvSpPr>
          <p:cNvPr id="5" name="投影片編號版面配置區 4">
            <a:extLst>
              <a:ext uri="{FF2B5EF4-FFF2-40B4-BE49-F238E27FC236}">
                <a16:creationId xmlns:a16="http://schemas.microsoft.com/office/drawing/2014/main" id="{F8FAE4F8-6467-9BB4-CA01-2A5BEB4A4CB0}"/>
              </a:ext>
            </a:extLst>
          </p:cNvPr>
          <p:cNvSpPr>
            <a:spLocks noGrp="1"/>
          </p:cNvSpPr>
          <p:nvPr>
            <p:ph type="sldNum" sz="quarter" idx="12"/>
          </p:nvPr>
        </p:nvSpPr>
        <p:spPr/>
        <p:txBody>
          <a:bodyPr/>
          <a:lstStyle/>
          <a:p>
            <a:fld id="{028E3F4F-51B2-42EE-AFA2-40C4572185CC}" type="slidenum">
              <a:rPr lang="en-US" smtClean="0"/>
              <a:t>49</a:t>
            </a:fld>
            <a:endParaRPr lang="en-US" dirty="0"/>
          </a:p>
        </p:txBody>
      </p:sp>
    </p:spTree>
    <p:extLst>
      <p:ext uri="{BB962C8B-B14F-4D97-AF65-F5344CB8AC3E}">
        <p14:creationId xmlns:p14="http://schemas.microsoft.com/office/powerpoint/2010/main" val="19321958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3">
            <a:extLst>
              <a:ext uri="{FF2B5EF4-FFF2-40B4-BE49-F238E27FC236}">
                <a16:creationId xmlns:a16="http://schemas.microsoft.com/office/drawing/2014/main" id="{D4546554-3995-BC97-CE51-A18CBA0F85ED}"/>
              </a:ext>
            </a:extLst>
          </p:cNvPr>
          <p:cNvSpPr>
            <a:spLocks noGrp="1"/>
          </p:cNvSpPr>
          <p:nvPr>
            <p:ph type="ftr" sz="quarter" idx="11"/>
          </p:nvPr>
        </p:nvSpPr>
        <p:spPr/>
        <p:txBody>
          <a:bodyPr/>
          <a:lstStyle/>
          <a:p>
            <a:pPr>
              <a:defRPr/>
            </a:pPr>
            <a:r>
              <a:rPr lang="pl-PL" altLang="zh-TW" sz="1200" dirty="0"/>
              <a:t>DC &amp; CV Lab. CSIE NTU</a:t>
            </a:r>
            <a:endParaRPr lang="en-US" altLang="zh-TW" sz="1200" dirty="0"/>
          </a:p>
        </p:txBody>
      </p:sp>
      <p:sp>
        <p:nvSpPr>
          <p:cNvPr id="5" name="投影片編號版面配置區 4">
            <a:extLst>
              <a:ext uri="{FF2B5EF4-FFF2-40B4-BE49-F238E27FC236}">
                <a16:creationId xmlns:a16="http://schemas.microsoft.com/office/drawing/2014/main" id="{7D29C7C4-8F5B-C0E2-6B70-05F68A4A3BF1}"/>
              </a:ext>
            </a:extLst>
          </p:cNvPr>
          <p:cNvSpPr>
            <a:spLocks noGrp="1"/>
          </p:cNvSpPr>
          <p:nvPr>
            <p:ph type="sldNum" sz="quarter" idx="12"/>
          </p:nvPr>
        </p:nvSpPr>
        <p:spPr/>
        <p:txBody>
          <a:bodyPr/>
          <a:lstStyle/>
          <a:p>
            <a:fld id="{028E3F4F-51B2-42EE-AFA2-40C4572185CC}" type="slidenum">
              <a:rPr lang="en-US" sz="1200" smtClean="0"/>
              <a:t>5</a:t>
            </a:fld>
            <a:endParaRPr lang="en-US" sz="1200" dirty="0"/>
          </a:p>
        </p:txBody>
      </p:sp>
      <p:sp>
        <p:nvSpPr>
          <p:cNvPr id="6" name="Content Placeholder 2">
            <a:extLst>
              <a:ext uri="{FF2B5EF4-FFF2-40B4-BE49-F238E27FC236}">
                <a16:creationId xmlns:a16="http://schemas.microsoft.com/office/drawing/2014/main" id="{244274F6-B3A0-5D48-E77F-D3DC96A5089A}"/>
              </a:ext>
            </a:extLst>
          </p:cNvPr>
          <p:cNvSpPr txBox="1">
            <a:spLocks/>
          </p:cNvSpPr>
          <p:nvPr/>
        </p:nvSpPr>
        <p:spPr>
          <a:xfrm>
            <a:off x="1097281" y="2016370"/>
            <a:ext cx="10058400" cy="2977662"/>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nSpc>
                <a:spcPct val="150000"/>
              </a:lnSpc>
              <a:spcBef>
                <a:spcPts val="0"/>
              </a:spcBef>
              <a:spcAft>
                <a:spcPts val="0"/>
              </a:spcAft>
            </a:pPr>
            <a:r>
              <a:rPr lang="en-US" altLang="zh-TW" sz="2400">
                <a:solidFill>
                  <a:schemeClr val="tx1"/>
                </a:solidFill>
                <a:latin typeface="+mj-lt"/>
              </a:rPr>
              <a:t>10.1.1  Radiometric response function</a:t>
            </a:r>
          </a:p>
          <a:p>
            <a:pPr>
              <a:lnSpc>
                <a:spcPct val="150000"/>
              </a:lnSpc>
              <a:spcBef>
                <a:spcPts val="0"/>
              </a:spcBef>
              <a:spcAft>
                <a:spcPts val="0"/>
              </a:spcAft>
            </a:pPr>
            <a:r>
              <a:rPr lang="en-US" altLang="zh-TW" sz="2400">
                <a:solidFill>
                  <a:schemeClr val="tx1"/>
                </a:solidFill>
                <a:latin typeface="+mj-lt"/>
              </a:rPr>
              <a:t>10.1.2  Noise level estimation</a:t>
            </a:r>
          </a:p>
          <a:p>
            <a:pPr>
              <a:lnSpc>
                <a:spcPct val="150000"/>
              </a:lnSpc>
              <a:spcBef>
                <a:spcPts val="0"/>
              </a:spcBef>
              <a:spcAft>
                <a:spcPts val="0"/>
              </a:spcAft>
            </a:pPr>
            <a:r>
              <a:rPr lang="en-US" altLang="zh-TW" sz="2400">
                <a:solidFill>
                  <a:schemeClr val="tx1"/>
                </a:solidFill>
                <a:latin typeface="+mj-lt"/>
              </a:rPr>
              <a:t>10.1.3  Vignetting</a:t>
            </a:r>
          </a:p>
          <a:p>
            <a:pPr>
              <a:lnSpc>
                <a:spcPct val="150000"/>
              </a:lnSpc>
              <a:spcBef>
                <a:spcPts val="0"/>
              </a:spcBef>
              <a:spcAft>
                <a:spcPts val="0"/>
              </a:spcAft>
            </a:pPr>
            <a:r>
              <a:rPr lang="en-US" altLang="zh-TW" sz="2400">
                <a:solidFill>
                  <a:schemeClr val="tx1"/>
                </a:solidFill>
                <a:latin typeface="+mj-lt"/>
              </a:rPr>
              <a:t>10.1.4  Optical blur (spatial response) estimation</a:t>
            </a:r>
          </a:p>
          <a:p>
            <a:pPr>
              <a:lnSpc>
                <a:spcPct val="150000"/>
              </a:lnSpc>
              <a:spcBef>
                <a:spcPts val="0"/>
              </a:spcBef>
              <a:spcAft>
                <a:spcPts val="0"/>
              </a:spcAft>
            </a:pPr>
            <a:endParaRPr lang="en-US" altLang="zh-TW" sz="2400" dirty="0">
              <a:solidFill>
                <a:schemeClr val="tx1"/>
              </a:solidFill>
              <a:latin typeface="+mj-lt"/>
            </a:endParaRPr>
          </a:p>
        </p:txBody>
      </p:sp>
      <p:sp>
        <p:nvSpPr>
          <p:cNvPr id="8" name="標題 1">
            <a:extLst>
              <a:ext uri="{FF2B5EF4-FFF2-40B4-BE49-F238E27FC236}">
                <a16:creationId xmlns:a16="http://schemas.microsoft.com/office/drawing/2014/main" id="{F3198E85-38F4-5655-96F8-C6AB60B1810A}"/>
              </a:ext>
            </a:extLst>
          </p:cNvPr>
          <p:cNvSpPr>
            <a:spLocks noGrp="1"/>
          </p:cNvSpPr>
          <p:nvPr>
            <p:ph type="title"/>
          </p:nvPr>
        </p:nvSpPr>
        <p:spPr>
          <a:xfrm>
            <a:off x="1097280" y="286604"/>
            <a:ext cx="10058400" cy="1450757"/>
          </a:xfrm>
        </p:spPr>
        <p:txBody>
          <a:bodyPr>
            <a:normAutofit fontScale="90000"/>
          </a:bodyPr>
          <a:lstStyle/>
          <a:p>
            <a:pPr>
              <a:lnSpc>
                <a:spcPct val="100000"/>
              </a:lnSpc>
              <a:defRPr/>
            </a:pPr>
            <a:r>
              <a:rPr lang="en-US" altLang="zh-TW" kern="0" dirty="0"/>
              <a:t>10.1 Photometric calibration</a:t>
            </a:r>
            <a:br>
              <a:rPr lang="en-US" altLang="zh-TW" kern="0" dirty="0"/>
            </a:br>
            <a:r>
              <a:rPr lang="en-US" altLang="zh-TW" kern="0" dirty="0"/>
              <a:t>- Table of Contents </a:t>
            </a:r>
            <a:endParaRPr lang="zh-TW" altLang="en-US" dirty="0"/>
          </a:p>
        </p:txBody>
      </p:sp>
    </p:spTree>
    <p:extLst>
      <p:ext uri="{BB962C8B-B14F-4D97-AF65-F5344CB8AC3E}">
        <p14:creationId xmlns:p14="http://schemas.microsoft.com/office/powerpoint/2010/main" val="32546161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5590991-D80B-481D-8FD6-4BD035C76FFF}"/>
              </a:ext>
            </a:extLst>
          </p:cNvPr>
          <p:cNvSpPr>
            <a:spLocks noGrp="1"/>
          </p:cNvSpPr>
          <p:nvPr>
            <p:ph type="title"/>
          </p:nvPr>
        </p:nvSpPr>
        <p:spPr>
          <a:xfrm>
            <a:off x="1916095" y="553107"/>
            <a:ext cx="5171200" cy="580800"/>
          </a:xfrm>
        </p:spPr>
        <p:txBody>
          <a:bodyPr>
            <a:normAutofit fontScale="90000"/>
          </a:bodyPr>
          <a:lstStyle/>
          <a:p>
            <a:r>
              <a:rPr lang="en-US" altLang="zh-TW" dirty="0"/>
              <a:t>Demosaicing</a:t>
            </a:r>
            <a:endParaRPr lang="zh-TW" altLang="en-US" dirty="0"/>
          </a:p>
        </p:txBody>
      </p:sp>
      <p:sp>
        <p:nvSpPr>
          <p:cNvPr id="3" name="文字版面配置區 2">
            <a:extLst>
              <a:ext uri="{FF2B5EF4-FFF2-40B4-BE49-F238E27FC236}">
                <a16:creationId xmlns:a16="http://schemas.microsoft.com/office/drawing/2014/main" id="{03DC5351-1506-4E95-B792-E3F1916ADC0F}"/>
              </a:ext>
            </a:extLst>
          </p:cNvPr>
          <p:cNvSpPr>
            <a:spLocks noGrp="1"/>
          </p:cNvSpPr>
          <p:nvPr>
            <p:ph type="body" idx="4294967295"/>
          </p:nvPr>
        </p:nvSpPr>
        <p:spPr>
          <a:xfrm>
            <a:off x="1916095" y="1581135"/>
            <a:ext cx="9772401" cy="4149600"/>
          </a:xfrm>
        </p:spPr>
        <p:txBody>
          <a:bodyPr/>
          <a:lstStyle/>
          <a:p>
            <a:r>
              <a:rPr lang="en-US" altLang="zh-TW" sz="2000" dirty="0">
                <a:sym typeface="Wingdings" panose="05000000000000000000" pitchFamily="2" charset="2"/>
              </a:rPr>
              <a:t>Special case of super-resolution, used everyday…</a:t>
            </a:r>
          </a:p>
          <a:p>
            <a:r>
              <a:rPr lang="en-US" altLang="zh-TW" sz="2000" dirty="0">
                <a:sym typeface="Wingdings" panose="05000000000000000000" pitchFamily="2" charset="2"/>
              </a:rPr>
              <a:t>Demosaicing from a </a:t>
            </a:r>
            <a:r>
              <a:rPr lang="en-US" altLang="zh-TW" sz="2000" dirty="0">
                <a:solidFill>
                  <a:srgbClr val="0070C0"/>
                </a:solidFill>
                <a:sym typeface="Wingdings" panose="05000000000000000000" pitchFamily="2" charset="2"/>
              </a:rPr>
              <a:t>color filter array (CFA) </a:t>
            </a:r>
            <a:r>
              <a:rPr lang="en-US" altLang="zh-TW" sz="2000" dirty="0">
                <a:sym typeface="Wingdings" panose="05000000000000000000" pitchFamily="2" charset="2"/>
              </a:rPr>
              <a:t>into full-color RGB</a:t>
            </a:r>
          </a:p>
          <a:p>
            <a:r>
              <a:rPr lang="en-US" altLang="zh-TW" sz="2000" dirty="0">
                <a:sym typeface="Wingdings" panose="05000000000000000000" pitchFamily="2" charset="2"/>
              </a:rPr>
              <a:t>Artifacts are more visible to the eye</a:t>
            </a:r>
          </a:p>
          <a:p>
            <a:r>
              <a:rPr lang="en-US" altLang="zh-TW" sz="2000" dirty="0">
                <a:sym typeface="Wingdings" panose="05000000000000000000" pitchFamily="2" charset="2"/>
              </a:rPr>
              <a:t>Zippering effect</a:t>
            </a:r>
          </a:p>
          <a:p>
            <a:r>
              <a:rPr lang="en-US" altLang="zh-TW" sz="2000" dirty="0">
                <a:sym typeface="Wingdings" panose="05000000000000000000" pitchFamily="2" charset="2"/>
              </a:rPr>
              <a:t>Color Fringing</a:t>
            </a:r>
          </a:p>
          <a:p>
            <a:pPr lvl="1"/>
            <a:r>
              <a:rPr lang="en-US" altLang="zh-TW" sz="2000" dirty="0">
                <a:latin typeface="Times New Roman" panose="02020603050405020304" pitchFamily="18" charset="0"/>
                <a:cs typeface="Times New Roman" panose="02020603050405020304" pitchFamily="18" charset="0"/>
                <a:sym typeface="Wingdings" panose="05000000000000000000" pitchFamily="2" charset="2"/>
              </a:rPr>
              <a:t>Bennett, </a:t>
            </a:r>
            <a:r>
              <a:rPr lang="en-US" altLang="zh-TW" sz="2000" dirty="0" err="1">
                <a:latin typeface="Times New Roman" panose="02020603050405020304" pitchFamily="18" charset="0"/>
                <a:cs typeface="Times New Roman" panose="02020603050405020304" pitchFamily="18" charset="0"/>
                <a:sym typeface="Wingdings" panose="05000000000000000000" pitchFamily="2" charset="2"/>
              </a:rPr>
              <a:t>Uyttendaele</a:t>
            </a:r>
            <a:r>
              <a:rPr lang="en-US" altLang="zh-TW" sz="2000" dirty="0">
                <a:latin typeface="Times New Roman" panose="02020603050405020304" pitchFamily="18" charset="0"/>
                <a:cs typeface="Times New Roman" panose="02020603050405020304" pitchFamily="18" charset="0"/>
                <a:sym typeface="Wingdings" panose="05000000000000000000" pitchFamily="2" charset="2"/>
              </a:rPr>
              <a:t> (’06): two color model</a:t>
            </a:r>
          </a:p>
          <a:p>
            <a:pPr lvl="1"/>
            <a:endParaRPr lang="en-US" altLang="zh-TW" sz="2267" dirty="0">
              <a:sym typeface="Wingdings" panose="05000000000000000000" pitchFamily="2" charset="2"/>
            </a:endParaRPr>
          </a:p>
        </p:txBody>
      </p:sp>
      <p:pic>
        <p:nvPicPr>
          <p:cNvPr id="4" name="圖片 3">
            <a:extLst>
              <a:ext uri="{FF2B5EF4-FFF2-40B4-BE49-F238E27FC236}">
                <a16:creationId xmlns:a16="http://schemas.microsoft.com/office/drawing/2014/main" id="{77745D77-E5D4-4DFB-970F-7801B4B3C680}"/>
              </a:ext>
            </a:extLst>
          </p:cNvPr>
          <p:cNvPicPr>
            <a:picLocks noChangeAspect="1"/>
          </p:cNvPicPr>
          <p:nvPr/>
        </p:nvPicPr>
        <p:blipFill>
          <a:blip r:embed="rId3"/>
          <a:stretch>
            <a:fillRect/>
          </a:stretch>
        </p:blipFill>
        <p:spPr>
          <a:xfrm>
            <a:off x="1637334" y="4849762"/>
            <a:ext cx="2446193" cy="1453648"/>
          </a:xfrm>
          <a:prstGeom prst="rect">
            <a:avLst/>
          </a:prstGeom>
        </p:spPr>
      </p:pic>
      <p:pic>
        <p:nvPicPr>
          <p:cNvPr id="5" name="圖片 4">
            <a:extLst>
              <a:ext uri="{FF2B5EF4-FFF2-40B4-BE49-F238E27FC236}">
                <a16:creationId xmlns:a16="http://schemas.microsoft.com/office/drawing/2014/main" id="{C5648DF6-FC49-41EF-8150-A70602C2634A}"/>
              </a:ext>
            </a:extLst>
          </p:cNvPr>
          <p:cNvPicPr>
            <a:picLocks noChangeAspect="1"/>
          </p:cNvPicPr>
          <p:nvPr/>
        </p:nvPicPr>
        <p:blipFill>
          <a:blip r:embed="rId4"/>
          <a:stretch>
            <a:fillRect/>
          </a:stretch>
        </p:blipFill>
        <p:spPr>
          <a:xfrm>
            <a:off x="4006888" y="4849762"/>
            <a:ext cx="2446193" cy="1455131"/>
          </a:xfrm>
          <a:prstGeom prst="rect">
            <a:avLst/>
          </a:prstGeom>
        </p:spPr>
      </p:pic>
      <p:pic>
        <p:nvPicPr>
          <p:cNvPr id="8" name="圖片 7">
            <a:extLst>
              <a:ext uri="{FF2B5EF4-FFF2-40B4-BE49-F238E27FC236}">
                <a16:creationId xmlns:a16="http://schemas.microsoft.com/office/drawing/2014/main" id="{611BD576-2036-4D3E-A790-E5530166B696}"/>
              </a:ext>
            </a:extLst>
          </p:cNvPr>
          <p:cNvPicPr>
            <a:picLocks noChangeAspect="1"/>
          </p:cNvPicPr>
          <p:nvPr/>
        </p:nvPicPr>
        <p:blipFill>
          <a:blip r:embed="rId5"/>
          <a:stretch>
            <a:fillRect/>
          </a:stretch>
        </p:blipFill>
        <p:spPr>
          <a:xfrm>
            <a:off x="6453081" y="4849762"/>
            <a:ext cx="2446193" cy="1470863"/>
          </a:xfrm>
          <a:prstGeom prst="rect">
            <a:avLst/>
          </a:prstGeom>
        </p:spPr>
      </p:pic>
    </p:spTree>
    <p:extLst>
      <p:ext uri="{BB962C8B-B14F-4D97-AF65-F5344CB8AC3E}">
        <p14:creationId xmlns:p14="http://schemas.microsoft.com/office/powerpoint/2010/main" val="34655534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805;p68">
            <a:extLst>
              <a:ext uri="{FF2B5EF4-FFF2-40B4-BE49-F238E27FC236}">
                <a16:creationId xmlns:a16="http://schemas.microsoft.com/office/drawing/2014/main" id="{9FF3BB13-B5D2-1628-846B-C62F542B8766}"/>
              </a:ext>
            </a:extLst>
          </p:cNvPr>
          <p:cNvPicPr preferRelativeResize="0"/>
          <p:nvPr/>
        </p:nvPicPr>
        <p:blipFill>
          <a:blip r:embed="rId2">
            <a:alphaModFix/>
          </a:blip>
          <a:stretch>
            <a:fillRect/>
          </a:stretch>
        </p:blipFill>
        <p:spPr>
          <a:xfrm>
            <a:off x="1264984" y="1306021"/>
            <a:ext cx="10618672" cy="4777584"/>
          </a:xfrm>
          <a:prstGeom prst="rect">
            <a:avLst/>
          </a:prstGeom>
          <a:noFill/>
          <a:ln>
            <a:noFill/>
          </a:ln>
        </p:spPr>
      </p:pic>
    </p:spTree>
    <p:extLst>
      <p:ext uri="{BB962C8B-B14F-4D97-AF65-F5344CB8AC3E}">
        <p14:creationId xmlns:p14="http://schemas.microsoft.com/office/powerpoint/2010/main" val="18955581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3">
            <a:extLst>
              <a:ext uri="{FF2B5EF4-FFF2-40B4-BE49-F238E27FC236}">
                <a16:creationId xmlns:a16="http://schemas.microsoft.com/office/drawing/2014/main" id="{93C0E26C-378F-2BCA-8E79-A5C22D932D90}"/>
              </a:ext>
            </a:extLst>
          </p:cNvPr>
          <p:cNvSpPr>
            <a:spLocks noGrp="1"/>
          </p:cNvSpPr>
          <p:nvPr>
            <p:ph type="ftr" sz="quarter" idx="11"/>
          </p:nvPr>
        </p:nvSpPr>
        <p:spPr/>
        <p:txBody>
          <a:bodyPr/>
          <a:lstStyle/>
          <a:p>
            <a:pPr>
              <a:defRPr/>
            </a:pPr>
            <a:r>
              <a:rPr lang="pl-PL" altLang="zh-TW" sz="1200" dirty="0"/>
              <a:t>DC &amp; CV Lab. CSIE NTU</a:t>
            </a:r>
            <a:endParaRPr lang="en-US" altLang="zh-TW" sz="1200" dirty="0"/>
          </a:p>
        </p:txBody>
      </p:sp>
      <p:sp>
        <p:nvSpPr>
          <p:cNvPr id="5" name="投影片編號版面配置區 4">
            <a:extLst>
              <a:ext uri="{FF2B5EF4-FFF2-40B4-BE49-F238E27FC236}">
                <a16:creationId xmlns:a16="http://schemas.microsoft.com/office/drawing/2014/main" id="{DB9DF467-F1FF-3A6D-AAB4-CAFBC7A43676}"/>
              </a:ext>
            </a:extLst>
          </p:cNvPr>
          <p:cNvSpPr>
            <a:spLocks noGrp="1"/>
          </p:cNvSpPr>
          <p:nvPr>
            <p:ph type="sldNum" sz="quarter" idx="12"/>
          </p:nvPr>
        </p:nvSpPr>
        <p:spPr/>
        <p:txBody>
          <a:bodyPr/>
          <a:lstStyle/>
          <a:p>
            <a:fld id="{028E3F4F-51B2-42EE-AFA2-40C4572185CC}" type="slidenum">
              <a:rPr lang="en-US" sz="1200" smtClean="0"/>
              <a:t>52</a:t>
            </a:fld>
            <a:endParaRPr lang="en-US" sz="1200" dirty="0"/>
          </a:p>
        </p:txBody>
      </p:sp>
      <p:sp>
        <p:nvSpPr>
          <p:cNvPr id="11" name="標題 1">
            <a:extLst>
              <a:ext uri="{FF2B5EF4-FFF2-40B4-BE49-F238E27FC236}">
                <a16:creationId xmlns:a16="http://schemas.microsoft.com/office/drawing/2014/main" id="{4668AD32-CC7A-D7F7-AA27-E4DCE780A18D}"/>
              </a:ext>
            </a:extLst>
          </p:cNvPr>
          <p:cNvSpPr txBox="1">
            <a:spLocks/>
          </p:cNvSpPr>
          <p:nvPr/>
        </p:nvSpPr>
        <p:spPr>
          <a:xfrm>
            <a:off x="1230922" y="2203938"/>
            <a:ext cx="8440127" cy="2014313"/>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altLang="zh-TW" dirty="0">
                <a:latin typeface="Times New Roman" panose="02020603050405020304" pitchFamily="18" charset="0"/>
                <a:cs typeface="Times New Roman" panose="02020603050405020304" pitchFamily="18" charset="0"/>
              </a:rPr>
              <a:t>10.4</a:t>
            </a:r>
            <a:br>
              <a:rPr lang="en-US" altLang="zh-TW" dirty="0">
                <a:latin typeface="Times New Roman" panose="02020603050405020304" pitchFamily="18" charset="0"/>
                <a:cs typeface="Times New Roman" panose="02020603050405020304" pitchFamily="18" charset="0"/>
              </a:rPr>
            </a:br>
            <a:r>
              <a:rPr lang="en-US" altLang="zh-TW" dirty="0">
                <a:latin typeface="Times New Roman" panose="02020603050405020304" pitchFamily="18" charset="0"/>
                <a:cs typeface="Times New Roman" panose="02020603050405020304" pitchFamily="18" charset="0"/>
              </a:rPr>
              <a:t>Image Matting and Compositing</a:t>
            </a:r>
            <a:br>
              <a:rPr lang="en-US" altLang="zh-TW" dirty="0">
                <a:latin typeface="Times New Roman" panose="02020603050405020304" pitchFamily="18" charset="0"/>
                <a:cs typeface="Times New Roman" panose="02020603050405020304" pitchFamily="18" charset="0"/>
              </a:rPr>
            </a:br>
            <a:endParaRPr lang="en-US" altLang="zh-TW"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5186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2D8B84D-A57E-CDE4-9417-E59C1D85917F}"/>
              </a:ext>
            </a:extLst>
          </p:cNvPr>
          <p:cNvSpPr>
            <a:spLocks noGrp="1"/>
          </p:cNvSpPr>
          <p:nvPr>
            <p:ph type="title"/>
          </p:nvPr>
        </p:nvSpPr>
        <p:spPr>
          <a:xfrm>
            <a:off x="1097279" y="286604"/>
            <a:ext cx="11211952" cy="1450757"/>
          </a:xfrm>
        </p:spPr>
        <p:txBody>
          <a:bodyPr>
            <a:normAutofit/>
          </a:bodyPr>
          <a:lstStyle/>
          <a:p>
            <a:r>
              <a:rPr kumimoji="1" lang="en" altLang="zh-TW" sz="4000" dirty="0"/>
              <a:t>Introduction</a:t>
            </a:r>
            <a:endParaRPr kumimoji="1" lang="zh-TW" altLang="en-US" sz="4000" dirty="0"/>
          </a:p>
        </p:txBody>
      </p:sp>
      <p:sp>
        <p:nvSpPr>
          <p:cNvPr id="3" name="內容版面配置區 2">
            <a:extLst>
              <a:ext uri="{FF2B5EF4-FFF2-40B4-BE49-F238E27FC236}">
                <a16:creationId xmlns:a16="http://schemas.microsoft.com/office/drawing/2014/main" id="{9CAA803F-5B3B-E79B-D064-F3AEC68F78C9}"/>
              </a:ext>
            </a:extLst>
          </p:cNvPr>
          <p:cNvSpPr>
            <a:spLocks noGrp="1"/>
          </p:cNvSpPr>
          <p:nvPr>
            <p:ph idx="1"/>
          </p:nvPr>
        </p:nvSpPr>
        <p:spPr/>
        <p:txBody>
          <a:bodyPr>
            <a:normAutofit/>
          </a:bodyPr>
          <a:lstStyle/>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rPr>
              <a:t>Process of cutting a foreground object out of one image and pasting it against a new background.</a:t>
            </a: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rPr>
              <a:t>Different from segmentation techniques?</a:t>
            </a:r>
          </a:p>
          <a:p>
            <a:pPr marL="384048" marR="0" lvl="1" indent="-182880" algn="l" defTabSz="914400" rtl="0" eaLnBrk="1" fontAlgn="auto" latinLnBrk="0" hangingPunct="1">
              <a:lnSpc>
                <a:spcPct val="90000"/>
              </a:lnSpc>
              <a:spcBef>
                <a:spcPts val="200"/>
              </a:spcBef>
              <a:spcAft>
                <a:spcPts val="400"/>
              </a:spcAft>
              <a:buClr>
                <a:srgbClr val="1CADE4"/>
              </a:buClr>
              <a:buSzTx/>
              <a:buFont typeface="Calibri" pitchFamily="34" charset="0"/>
              <a:buChar char="◦"/>
              <a:tabLst/>
              <a:defRPr/>
            </a:pP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標楷體"/>
                <a:cs typeface="Times New Roman" panose="02020603050405020304" pitchFamily="18" charset="0"/>
              </a:rPr>
              <a:t>Subtle interplay of mixed pixels along the along the boundary</a:t>
            </a: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rPr>
              <a:t>Pull a </a:t>
            </a:r>
            <a:r>
              <a:rPr kumimoji="0" lang="en-US" altLang="zh-TW" sz="2000" b="0" i="0" u="none" strike="noStrike" kern="1200" cap="none" spc="0" normalizeH="0" baseline="0" noProof="0" dirty="0">
                <a:ln>
                  <a:noFill/>
                </a:ln>
                <a:solidFill>
                  <a:srgbClr val="0070C0"/>
                </a:solidFill>
                <a:effectLst/>
                <a:uLnTx/>
                <a:uFillTx/>
                <a:latin typeface="Times New Roman"/>
                <a:ea typeface="標楷體"/>
                <a:cs typeface="+mn-cs"/>
              </a:rPr>
              <a:t>matte</a:t>
            </a:r>
          </a:p>
          <a:p>
            <a:pPr marL="384048" marR="0" lvl="1" indent="-182880" algn="l" defTabSz="914400" rtl="0" eaLnBrk="1" fontAlgn="auto" latinLnBrk="0" hangingPunct="1">
              <a:lnSpc>
                <a:spcPct val="90000"/>
              </a:lnSpc>
              <a:spcBef>
                <a:spcPts val="200"/>
              </a:spcBef>
              <a:spcAft>
                <a:spcPts val="400"/>
              </a:spcAft>
              <a:buClr>
                <a:srgbClr val="1CADE4"/>
              </a:buClr>
              <a:buSzTx/>
              <a:buFont typeface="Calibri" pitchFamily="34" charset="0"/>
              <a:buChar char="◦"/>
              <a:tabLst/>
              <a:defRPr/>
            </a:pP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標楷體"/>
                <a:cs typeface="Times New Roman" panose="02020603050405020304" pitchFamily="18" charset="0"/>
              </a:rPr>
              <a:t>Estimate a soft </a:t>
            </a:r>
            <a:r>
              <a:rPr kumimoji="0" lang="en-US" altLang="zh-TW" sz="2000" b="0" i="0" u="none" strike="noStrike" kern="1200" cap="none" spc="0" normalizeH="0" baseline="0" noProof="0" dirty="0">
                <a:ln>
                  <a:noFill/>
                </a:ln>
                <a:solidFill>
                  <a:srgbClr val="0070C0"/>
                </a:solidFill>
                <a:effectLst/>
                <a:uLnTx/>
                <a:uFillTx/>
                <a:latin typeface="Times New Roman" panose="02020603050405020304" pitchFamily="18" charset="0"/>
                <a:ea typeface="標楷體"/>
                <a:cs typeface="Times New Roman" panose="02020603050405020304" pitchFamily="18" charset="0"/>
              </a:rPr>
              <a:t>opacity channel α</a:t>
            </a: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標楷體"/>
                <a:cs typeface="Times New Roman" panose="02020603050405020304" pitchFamily="18" charset="0"/>
              </a:rPr>
              <a:t> and the uncontaminated </a:t>
            </a:r>
            <a:r>
              <a:rPr kumimoji="0" lang="en-US" altLang="zh-TW" sz="2000" b="0" i="0" u="none" strike="noStrike" kern="1200" cap="none" spc="0" normalizeH="0" baseline="0" noProof="0" dirty="0">
                <a:ln>
                  <a:noFill/>
                </a:ln>
                <a:solidFill>
                  <a:srgbClr val="0070C0"/>
                </a:solidFill>
                <a:effectLst/>
                <a:uLnTx/>
                <a:uFillTx/>
                <a:latin typeface="Times New Roman" panose="02020603050405020304" pitchFamily="18" charset="0"/>
                <a:ea typeface="標楷體"/>
                <a:cs typeface="Times New Roman" panose="02020603050405020304" pitchFamily="18" charset="0"/>
              </a:rPr>
              <a:t>foreground colors F</a:t>
            </a: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標楷體"/>
                <a:cs typeface="Times New Roman" panose="02020603050405020304" pitchFamily="18" charset="0"/>
              </a:rPr>
              <a:t> from the input composite image C.</a:t>
            </a: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endPar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sym typeface="Wingdings" panose="05000000000000000000" pitchFamily="2" charset="2"/>
            </a:endParaRP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endParaRPr kumimoji="0" lang="zh-TW" altLang="en-US" sz="28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endParaRPr>
          </a:p>
          <a:p>
            <a:endParaRPr kumimoji="1" lang="zh-TW" altLang="en-US" sz="2400" b="1" dirty="0"/>
          </a:p>
        </p:txBody>
      </p:sp>
      <p:sp>
        <p:nvSpPr>
          <p:cNvPr id="4" name="頁尾版面配置區 3">
            <a:extLst>
              <a:ext uri="{FF2B5EF4-FFF2-40B4-BE49-F238E27FC236}">
                <a16:creationId xmlns:a16="http://schemas.microsoft.com/office/drawing/2014/main" id="{5C76A4B3-A632-1BD5-D155-4584459C98D2}"/>
              </a:ext>
            </a:extLst>
          </p:cNvPr>
          <p:cNvSpPr>
            <a:spLocks noGrp="1"/>
          </p:cNvSpPr>
          <p:nvPr>
            <p:ph type="ftr" sz="quarter" idx="11"/>
          </p:nvPr>
        </p:nvSpPr>
        <p:spPr/>
        <p:txBody>
          <a:bodyPr/>
          <a:lstStyle/>
          <a:p>
            <a:pPr>
              <a:defRPr/>
            </a:pPr>
            <a:r>
              <a:rPr lang="pl-PL" altLang="zh-TW" sz="1200" dirty="0"/>
              <a:t>DC &amp; CV Lab. CSIE NTU</a:t>
            </a:r>
            <a:endParaRPr lang="en-US" altLang="zh-TW" sz="1200" dirty="0"/>
          </a:p>
        </p:txBody>
      </p:sp>
      <p:sp>
        <p:nvSpPr>
          <p:cNvPr id="5" name="投影片編號版面配置區 4">
            <a:extLst>
              <a:ext uri="{FF2B5EF4-FFF2-40B4-BE49-F238E27FC236}">
                <a16:creationId xmlns:a16="http://schemas.microsoft.com/office/drawing/2014/main" id="{F8FAE4F8-6467-9BB4-CA01-2A5BEB4A4CB0}"/>
              </a:ext>
            </a:extLst>
          </p:cNvPr>
          <p:cNvSpPr>
            <a:spLocks noGrp="1"/>
          </p:cNvSpPr>
          <p:nvPr>
            <p:ph type="sldNum" sz="quarter" idx="12"/>
          </p:nvPr>
        </p:nvSpPr>
        <p:spPr/>
        <p:txBody>
          <a:bodyPr/>
          <a:lstStyle/>
          <a:p>
            <a:fld id="{028E3F4F-51B2-42EE-AFA2-40C4572185CC}" type="slidenum">
              <a:rPr lang="en-US" sz="1200" smtClean="0"/>
              <a:t>53</a:t>
            </a:fld>
            <a:endParaRPr lang="en-US" sz="1200" dirty="0"/>
          </a:p>
        </p:txBody>
      </p:sp>
    </p:spTree>
    <p:extLst>
      <p:ext uri="{BB962C8B-B14F-4D97-AF65-F5344CB8AC3E}">
        <p14:creationId xmlns:p14="http://schemas.microsoft.com/office/powerpoint/2010/main" val="20265403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2D8B84D-A57E-CDE4-9417-E59C1D85917F}"/>
              </a:ext>
            </a:extLst>
          </p:cNvPr>
          <p:cNvSpPr>
            <a:spLocks noGrp="1"/>
          </p:cNvSpPr>
          <p:nvPr>
            <p:ph type="title"/>
          </p:nvPr>
        </p:nvSpPr>
        <p:spPr>
          <a:xfrm>
            <a:off x="1097279" y="286604"/>
            <a:ext cx="11211952" cy="1450757"/>
          </a:xfrm>
        </p:spPr>
        <p:txBody>
          <a:bodyPr>
            <a:normAutofit/>
          </a:bodyPr>
          <a:lstStyle/>
          <a:p>
            <a:r>
              <a:rPr kumimoji="1" lang="en" altLang="zh-TW" sz="4000" dirty="0"/>
              <a:t>Equation</a:t>
            </a:r>
            <a:endParaRPr kumimoji="1" lang="zh-TW" altLang="en-US" sz="4000" dirty="0"/>
          </a:p>
        </p:txBody>
      </p:sp>
      <mc:AlternateContent xmlns:mc="http://schemas.openxmlformats.org/markup-compatibility/2006" xmlns:a14="http://schemas.microsoft.com/office/drawing/2010/main">
        <mc:Choice Requires="a14">
          <p:sp>
            <p:nvSpPr>
              <p:cNvPr id="3" name="內容版面配置區 2">
                <a:extLst>
                  <a:ext uri="{FF2B5EF4-FFF2-40B4-BE49-F238E27FC236}">
                    <a16:creationId xmlns:a16="http://schemas.microsoft.com/office/drawing/2014/main" id="{9CAA803F-5B3B-E79B-D064-F3AEC68F78C9}"/>
                  </a:ext>
                </a:extLst>
              </p:cNvPr>
              <p:cNvSpPr>
                <a:spLocks noGrp="1"/>
              </p:cNvSpPr>
              <p:nvPr>
                <p:ph idx="1"/>
              </p:nvPr>
            </p:nvSpPr>
            <p:spPr/>
            <p:txBody>
              <a:bodyPr>
                <a:normAutofit/>
              </a:bodyPr>
              <a:lstStyle/>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rPr>
                  <a:t>The compositing equation (review)</a:t>
                </a:r>
              </a:p>
              <a:p>
                <a:pPr marL="101598" marR="0" lvl="0" indent="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None/>
                  <a:tabLst/>
                  <a:defRPr/>
                </a:pPr>
                <a14:m>
                  <m:oMathPara xmlns:m="http://schemas.openxmlformats.org/officeDocument/2006/math">
                    <m:oMathParaPr>
                      <m:jc m:val="centerGroup"/>
                    </m:oMathParaPr>
                    <m:oMath xmlns:m="http://schemas.openxmlformats.org/officeDocument/2006/math">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𝐶</m:t>
                      </m:r>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m:t>
                      </m:r>
                      <m:d>
                        <m:dPr>
                          <m:ctrlPr>
                            <a:rPr kumimoji="0" lang="x-IV_mathan" altLang="zh-TW" sz="20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ctrlPr>
                        </m:dPr>
                        <m:e>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1−</m:t>
                          </m:r>
                          <m:r>
                            <m:rPr>
                              <m:sty m:val="p"/>
                            </m:rP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α</m:t>
                          </m:r>
                        </m:e>
                      </m:d>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𝐵</m:t>
                      </m:r>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m:t>
                      </m:r>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𝛼</m:t>
                      </m:r>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𝐹</m:t>
                      </m:r>
                    </m:oMath>
                  </m:oMathPara>
                </a14:m>
                <a:endPar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sym typeface="Wingdings" panose="05000000000000000000" pitchFamily="2" charset="2"/>
                </a:endParaRP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sym typeface="Wingdings" panose="05000000000000000000" pitchFamily="2" charset="2"/>
                  </a:rPr>
                  <a:t>The reverse matting operation is much more challenging.</a:t>
                </a: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sym typeface="Wingdings" panose="05000000000000000000" pitchFamily="2" charset="2"/>
                  </a:rPr>
                  <a:t>Section structure:</a:t>
                </a:r>
              </a:p>
              <a:p>
                <a:pPr marL="615948" marR="0" lvl="0" indent="-514350" algn="l" defTabSz="914400" rtl="0" eaLnBrk="1" fontAlgn="auto" latinLnBrk="0" hangingPunct="1">
                  <a:lnSpc>
                    <a:spcPct val="90000"/>
                  </a:lnSpc>
                  <a:spcBef>
                    <a:spcPts val="1200"/>
                  </a:spcBef>
                  <a:spcAft>
                    <a:spcPts val="200"/>
                  </a:spcAft>
                  <a:buClr>
                    <a:srgbClr val="1CADE4"/>
                  </a:buClr>
                  <a:buSzPct val="100000"/>
                  <a:buFont typeface="+mj-lt"/>
                  <a:buAutoNum type="arabicPeriod"/>
                  <a:tabLst/>
                  <a:defRPr/>
                </a:pP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sym typeface="Wingdings" panose="05000000000000000000" pitchFamily="2" charset="2"/>
                  </a:rPr>
                  <a:t>Blue screen matting</a:t>
                </a:r>
              </a:p>
              <a:p>
                <a:pPr marL="615948" marR="0" lvl="0" indent="-514350" algn="l" defTabSz="914400" rtl="0" eaLnBrk="1" fontAlgn="auto" latinLnBrk="0" hangingPunct="1">
                  <a:lnSpc>
                    <a:spcPct val="90000"/>
                  </a:lnSpc>
                  <a:spcBef>
                    <a:spcPts val="1200"/>
                  </a:spcBef>
                  <a:spcAft>
                    <a:spcPts val="200"/>
                  </a:spcAft>
                  <a:buClr>
                    <a:srgbClr val="1CADE4"/>
                  </a:buClr>
                  <a:buSzPct val="100000"/>
                  <a:buFont typeface="+mj-lt"/>
                  <a:buAutoNum type="arabicPeriod"/>
                  <a:tabLst/>
                  <a:defRPr/>
                </a:pP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sym typeface="Wingdings" panose="05000000000000000000" pitchFamily="2" charset="2"/>
                  </a:rPr>
                  <a:t>Natural image matting</a:t>
                </a:r>
              </a:p>
              <a:p>
                <a:pPr marL="615948" marR="0" lvl="0" indent="-514350" algn="l" defTabSz="914400" rtl="0" eaLnBrk="1" fontAlgn="auto" latinLnBrk="0" hangingPunct="1">
                  <a:lnSpc>
                    <a:spcPct val="90000"/>
                  </a:lnSpc>
                  <a:spcBef>
                    <a:spcPts val="1200"/>
                  </a:spcBef>
                  <a:spcAft>
                    <a:spcPts val="200"/>
                  </a:spcAft>
                  <a:buClr>
                    <a:srgbClr val="1CADE4"/>
                  </a:buClr>
                  <a:buSzPct val="100000"/>
                  <a:buFont typeface="+mj-lt"/>
                  <a:buAutoNum type="arabicPeriod"/>
                  <a:tabLst/>
                  <a:defRPr/>
                </a:pP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sym typeface="Wingdings" panose="05000000000000000000" pitchFamily="2" charset="2"/>
                  </a:rPr>
                  <a:t>Variants</a:t>
                </a: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endParaRPr kumimoji="0" lang="zh-TW" altLang="en-US" sz="28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endParaRPr>
              </a:p>
              <a:p>
                <a:endParaRPr kumimoji="1" lang="zh-TW" altLang="en-US" sz="2400" b="1" dirty="0"/>
              </a:p>
            </p:txBody>
          </p:sp>
        </mc:Choice>
        <mc:Fallback xmlns="">
          <p:sp>
            <p:nvSpPr>
              <p:cNvPr id="3" name="內容版面配置區 2">
                <a:extLst>
                  <a:ext uri="{FF2B5EF4-FFF2-40B4-BE49-F238E27FC236}">
                    <a16:creationId xmlns:a16="http://schemas.microsoft.com/office/drawing/2014/main" id="{9CAA803F-5B3B-E79B-D064-F3AEC68F78C9}"/>
                  </a:ext>
                </a:extLst>
              </p:cNvPr>
              <p:cNvSpPr>
                <a:spLocks noGrp="1" noRot="1" noChangeAspect="1" noMove="1" noResize="1" noEditPoints="1" noAdjustHandles="1" noChangeArrowheads="1" noChangeShapeType="1" noTextEdit="1"/>
              </p:cNvSpPr>
              <p:nvPr>
                <p:ph idx="1"/>
              </p:nvPr>
            </p:nvSpPr>
            <p:spPr>
              <a:blipFill>
                <a:blip r:embed="rId2"/>
                <a:stretch>
                  <a:fillRect l="-631" t="-1572"/>
                </a:stretch>
              </a:blipFill>
            </p:spPr>
            <p:txBody>
              <a:bodyPr/>
              <a:lstStyle/>
              <a:p>
                <a:r>
                  <a:rPr lang="zh-TW" altLang="en-US">
                    <a:noFill/>
                  </a:rPr>
                  <a:t> </a:t>
                </a:r>
              </a:p>
            </p:txBody>
          </p:sp>
        </mc:Fallback>
      </mc:AlternateContent>
      <p:sp>
        <p:nvSpPr>
          <p:cNvPr id="4" name="頁尾版面配置區 3">
            <a:extLst>
              <a:ext uri="{FF2B5EF4-FFF2-40B4-BE49-F238E27FC236}">
                <a16:creationId xmlns:a16="http://schemas.microsoft.com/office/drawing/2014/main" id="{5C76A4B3-A632-1BD5-D155-4584459C98D2}"/>
              </a:ext>
            </a:extLst>
          </p:cNvPr>
          <p:cNvSpPr>
            <a:spLocks noGrp="1"/>
          </p:cNvSpPr>
          <p:nvPr>
            <p:ph type="ftr" sz="quarter" idx="11"/>
          </p:nvPr>
        </p:nvSpPr>
        <p:spPr/>
        <p:txBody>
          <a:bodyPr/>
          <a:lstStyle/>
          <a:p>
            <a:pPr>
              <a:defRPr/>
            </a:pPr>
            <a:r>
              <a:rPr lang="pl-PL" altLang="zh-TW" sz="1200" dirty="0"/>
              <a:t>DC &amp; CV Lab. CSIE NTU</a:t>
            </a:r>
            <a:endParaRPr lang="en-US" altLang="zh-TW" sz="1200" dirty="0"/>
          </a:p>
        </p:txBody>
      </p:sp>
      <p:sp>
        <p:nvSpPr>
          <p:cNvPr id="5" name="投影片編號版面配置區 4">
            <a:extLst>
              <a:ext uri="{FF2B5EF4-FFF2-40B4-BE49-F238E27FC236}">
                <a16:creationId xmlns:a16="http://schemas.microsoft.com/office/drawing/2014/main" id="{F8FAE4F8-6467-9BB4-CA01-2A5BEB4A4CB0}"/>
              </a:ext>
            </a:extLst>
          </p:cNvPr>
          <p:cNvSpPr>
            <a:spLocks noGrp="1"/>
          </p:cNvSpPr>
          <p:nvPr>
            <p:ph type="sldNum" sz="quarter" idx="12"/>
          </p:nvPr>
        </p:nvSpPr>
        <p:spPr/>
        <p:txBody>
          <a:bodyPr/>
          <a:lstStyle/>
          <a:p>
            <a:fld id="{028E3F4F-51B2-42EE-AFA2-40C4572185CC}" type="slidenum">
              <a:rPr lang="en-US" sz="1200" smtClean="0"/>
              <a:t>54</a:t>
            </a:fld>
            <a:endParaRPr lang="en-US" sz="1200" dirty="0"/>
          </a:p>
        </p:txBody>
      </p:sp>
    </p:spTree>
    <p:extLst>
      <p:ext uri="{BB962C8B-B14F-4D97-AF65-F5344CB8AC3E}">
        <p14:creationId xmlns:p14="http://schemas.microsoft.com/office/powerpoint/2010/main" val="39349760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2D8B84D-A57E-CDE4-9417-E59C1D85917F}"/>
              </a:ext>
            </a:extLst>
          </p:cNvPr>
          <p:cNvSpPr>
            <a:spLocks noGrp="1"/>
          </p:cNvSpPr>
          <p:nvPr>
            <p:ph type="title"/>
          </p:nvPr>
        </p:nvSpPr>
        <p:spPr>
          <a:xfrm>
            <a:off x="1097279" y="286604"/>
            <a:ext cx="11211952" cy="1450757"/>
          </a:xfrm>
        </p:spPr>
        <p:txBody>
          <a:bodyPr>
            <a:normAutofit/>
          </a:bodyPr>
          <a:lstStyle/>
          <a:p>
            <a:r>
              <a:rPr lang="en-US" altLang="zh-TW" sz="4000" dirty="0"/>
              <a:t>10.4.1 Blue Screen Matting</a:t>
            </a:r>
            <a:endParaRPr kumimoji="1" lang="zh-TW" altLang="en-US" sz="4000" dirty="0"/>
          </a:p>
        </p:txBody>
      </p:sp>
      <p:sp>
        <p:nvSpPr>
          <p:cNvPr id="3" name="內容版面配置區 2">
            <a:extLst>
              <a:ext uri="{FF2B5EF4-FFF2-40B4-BE49-F238E27FC236}">
                <a16:creationId xmlns:a16="http://schemas.microsoft.com/office/drawing/2014/main" id="{9CAA803F-5B3B-E79B-D064-F3AEC68F78C9}"/>
              </a:ext>
            </a:extLst>
          </p:cNvPr>
          <p:cNvSpPr>
            <a:spLocks noGrp="1"/>
          </p:cNvSpPr>
          <p:nvPr>
            <p:ph idx="1"/>
          </p:nvPr>
        </p:nvSpPr>
        <p:spPr/>
        <p:txBody>
          <a:bodyPr>
            <a:normAutofit/>
          </a:bodyPr>
          <a:lstStyle/>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rPr>
              <a:t>Filming an actor/object in front of constant colored background.</a:t>
            </a: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sym typeface="Wingdings" panose="05000000000000000000" pitchFamily="2" charset="2"/>
              </a:rPr>
              <a:t>Chuang, </a:t>
            </a:r>
            <a:r>
              <a:rPr kumimoji="0" lang="en-US" altLang="zh-TW" sz="2000" b="0" i="0" u="none" strike="noStrike" kern="1200" cap="none" spc="0" normalizeH="0" baseline="0" noProof="0" dirty="0" err="1">
                <a:ln>
                  <a:noFill/>
                </a:ln>
                <a:solidFill>
                  <a:prstClr val="black">
                    <a:lumMod val="75000"/>
                    <a:lumOff val="25000"/>
                  </a:prstClr>
                </a:solidFill>
                <a:effectLst/>
                <a:uLnTx/>
                <a:uFillTx/>
                <a:latin typeface="Times New Roman"/>
                <a:ea typeface="標楷體"/>
                <a:cs typeface="+mn-cs"/>
                <a:sym typeface="Wingdings" panose="05000000000000000000" pitchFamily="2" charset="2"/>
              </a:rPr>
              <a:t>Curless</a:t>
            </a: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sym typeface="Wingdings" panose="05000000000000000000" pitchFamily="2" charset="2"/>
              </a:rPr>
              <a:t> (’01): Mishima’s algorithm</a:t>
            </a: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endPar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sym typeface="Wingdings" panose="05000000000000000000" pitchFamily="2" charset="2"/>
            </a:endParaRPr>
          </a:p>
          <a:p>
            <a:pPr marL="384048" marR="0" lvl="1" indent="-182880" algn="l" defTabSz="914400" rtl="0" eaLnBrk="1" fontAlgn="auto" latinLnBrk="0" hangingPunct="1">
              <a:lnSpc>
                <a:spcPct val="90000"/>
              </a:lnSpc>
              <a:spcBef>
                <a:spcPts val="200"/>
              </a:spcBef>
              <a:spcAft>
                <a:spcPts val="400"/>
              </a:spcAft>
              <a:buClr>
                <a:srgbClr val="1CADE4"/>
              </a:buClr>
              <a:buSzTx/>
              <a:buFont typeface="Calibri" pitchFamily="34" charset="0"/>
              <a:buChar char="◦"/>
              <a:tabLst/>
              <a:defRPr/>
            </a:pP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標楷體"/>
                <a:cs typeface="Times New Roman" panose="02020603050405020304" pitchFamily="18" charset="0"/>
                <a:sym typeface="Wingdings" panose="05000000000000000000" pitchFamily="2" charset="2"/>
              </a:rPr>
              <a:t>Fit two polyhedral surfaces, separating the foreground and background color </a:t>
            </a:r>
          </a:p>
          <a:p>
            <a:pPr marL="201168" marR="0" lvl="1" indent="0" algn="l" defTabSz="914400" rtl="0" eaLnBrk="1" fontAlgn="auto" latinLnBrk="0" hangingPunct="1">
              <a:lnSpc>
                <a:spcPct val="90000"/>
              </a:lnSpc>
              <a:spcBef>
                <a:spcPts val="200"/>
              </a:spcBef>
              <a:spcAft>
                <a:spcPts val="400"/>
              </a:spcAft>
              <a:buClr>
                <a:srgbClr val="1CADE4"/>
              </a:buClr>
              <a:buSzTx/>
              <a:buNone/>
              <a:tabLst/>
              <a:defRPr/>
            </a:pPr>
            <a:r>
              <a:rPr lang="en-US" altLang="zh-TW" sz="2000" dirty="0">
                <a:solidFill>
                  <a:prstClr val="black">
                    <a:lumMod val="75000"/>
                    <a:lumOff val="25000"/>
                  </a:prstClr>
                </a:solidFill>
                <a:latin typeface="Times New Roman" panose="02020603050405020304" pitchFamily="18" charset="0"/>
                <a:ea typeface="標楷體"/>
                <a:cs typeface="Times New Roman" panose="02020603050405020304" pitchFamily="18" charset="0"/>
                <a:sym typeface="Wingdings" panose="05000000000000000000" pitchFamily="2" charset="2"/>
              </a:rPr>
              <a:t>   </a:t>
            </a: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標楷體"/>
                <a:cs typeface="Times New Roman" panose="02020603050405020304" pitchFamily="18" charset="0"/>
                <a:sym typeface="Wingdings" panose="05000000000000000000" pitchFamily="2" charset="2"/>
              </a:rPr>
              <a:t>distributions</a:t>
            </a:r>
          </a:p>
          <a:p>
            <a:pPr marL="384048" marR="0" lvl="1" indent="-182880" algn="l" defTabSz="914400" rtl="0" eaLnBrk="1" fontAlgn="auto" latinLnBrk="0" hangingPunct="1">
              <a:lnSpc>
                <a:spcPct val="90000"/>
              </a:lnSpc>
              <a:spcBef>
                <a:spcPts val="200"/>
              </a:spcBef>
              <a:spcAft>
                <a:spcPts val="400"/>
              </a:spcAft>
              <a:buClr>
                <a:srgbClr val="1CADE4"/>
              </a:buClr>
              <a:buSzTx/>
              <a:buFont typeface="Calibri" pitchFamily="34" charset="0"/>
              <a:buChar char="◦"/>
              <a:tabLst/>
              <a:defRPr/>
            </a:pP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標楷體"/>
                <a:cs typeface="Times New Roman" panose="02020603050405020304" pitchFamily="18" charset="0"/>
                <a:sym typeface="Wingdings" panose="05000000000000000000" pitchFamily="2" charset="2"/>
              </a:rPr>
              <a:t>Measure a relative distance to measure </a:t>
            </a:r>
            <a:r>
              <a:rPr kumimoji="0" lang="el-GR" altLang="zh-TW" sz="20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標楷體"/>
                <a:cs typeface="Times New Roman" panose="02020603050405020304" pitchFamily="18" charset="0"/>
                <a:sym typeface="Wingdings" panose="05000000000000000000" pitchFamily="2" charset="2"/>
              </a:rPr>
              <a:t>α</a:t>
            </a:r>
            <a:endPar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標楷體"/>
              <a:cs typeface="Times New Roman" panose="02020603050405020304" pitchFamily="18" charset="0"/>
              <a:sym typeface="Wingdings" panose="05000000000000000000" pitchFamily="2" charset="2"/>
            </a:endParaRPr>
          </a:p>
          <a:p>
            <a:pPr marL="384048" marR="0" lvl="1" indent="-182880" algn="l" defTabSz="914400" rtl="0" eaLnBrk="1" fontAlgn="auto" latinLnBrk="0" hangingPunct="1">
              <a:lnSpc>
                <a:spcPct val="90000"/>
              </a:lnSpc>
              <a:spcBef>
                <a:spcPts val="200"/>
              </a:spcBef>
              <a:spcAft>
                <a:spcPts val="400"/>
              </a:spcAft>
              <a:buClr>
                <a:srgbClr val="1CADE4"/>
              </a:buClr>
              <a:buSzTx/>
              <a:buFont typeface="Calibri" pitchFamily="34" charset="0"/>
              <a:buChar char="◦"/>
              <a:tabLst/>
              <a:defRPr/>
            </a:pP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標楷體"/>
                <a:cs typeface="Times New Roman" panose="02020603050405020304" pitchFamily="18" charset="0"/>
              </a:rPr>
              <a:t>Problem: blue spill</a:t>
            </a:r>
            <a:endParaRPr kumimoji="0" lang="zh-TW" altLang="en-US" sz="20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標楷體"/>
              <a:cs typeface="Times New Roman" panose="02020603050405020304" pitchFamily="18" charset="0"/>
            </a:endParaRPr>
          </a:p>
        </p:txBody>
      </p:sp>
      <p:sp>
        <p:nvSpPr>
          <p:cNvPr id="4" name="頁尾版面配置區 3">
            <a:extLst>
              <a:ext uri="{FF2B5EF4-FFF2-40B4-BE49-F238E27FC236}">
                <a16:creationId xmlns:a16="http://schemas.microsoft.com/office/drawing/2014/main" id="{5C76A4B3-A632-1BD5-D155-4584459C98D2}"/>
              </a:ext>
            </a:extLst>
          </p:cNvPr>
          <p:cNvSpPr>
            <a:spLocks noGrp="1"/>
          </p:cNvSpPr>
          <p:nvPr>
            <p:ph type="ftr" sz="quarter" idx="11"/>
          </p:nvPr>
        </p:nvSpPr>
        <p:spPr/>
        <p:txBody>
          <a:bodyPr/>
          <a:lstStyle/>
          <a:p>
            <a:pPr>
              <a:defRPr/>
            </a:pPr>
            <a:r>
              <a:rPr lang="pl-PL" altLang="zh-TW"/>
              <a:t>DC &amp; CV Lab. CSIE NTU</a:t>
            </a:r>
            <a:endParaRPr lang="en-US" altLang="zh-TW"/>
          </a:p>
        </p:txBody>
      </p:sp>
      <p:sp>
        <p:nvSpPr>
          <p:cNvPr id="5" name="投影片編號版面配置區 4">
            <a:extLst>
              <a:ext uri="{FF2B5EF4-FFF2-40B4-BE49-F238E27FC236}">
                <a16:creationId xmlns:a16="http://schemas.microsoft.com/office/drawing/2014/main" id="{F8FAE4F8-6467-9BB4-CA01-2A5BEB4A4CB0}"/>
              </a:ext>
            </a:extLst>
          </p:cNvPr>
          <p:cNvSpPr>
            <a:spLocks noGrp="1"/>
          </p:cNvSpPr>
          <p:nvPr>
            <p:ph type="sldNum" sz="quarter" idx="12"/>
          </p:nvPr>
        </p:nvSpPr>
        <p:spPr/>
        <p:txBody>
          <a:bodyPr/>
          <a:lstStyle/>
          <a:p>
            <a:fld id="{028E3F4F-51B2-42EE-AFA2-40C4572185CC}" type="slidenum">
              <a:rPr lang="en-US" smtClean="0"/>
              <a:t>55</a:t>
            </a:fld>
            <a:endParaRPr lang="en-US" dirty="0"/>
          </a:p>
        </p:txBody>
      </p:sp>
      <p:pic>
        <p:nvPicPr>
          <p:cNvPr id="6" name="圖片 5">
            <a:extLst>
              <a:ext uri="{FF2B5EF4-FFF2-40B4-BE49-F238E27FC236}">
                <a16:creationId xmlns:a16="http://schemas.microsoft.com/office/drawing/2014/main" id="{3B9DD8EE-FB5A-02FE-2D42-41AEFBB670A0}"/>
              </a:ext>
            </a:extLst>
          </p:cNvPr>
          <p:cNvPicPr>
            <a:picLocks noChangeAspect="1"/>
          </p:cNvPicPr>
          <p:nvPr/>
        </p:nvPicPr>
        <p:blipFill>
          <a:blip r:embed="rId2"/>
          <a:stretch>
            <a:fillRect/>
          </a:stretch>
        </p:blipFill>
        <p:spPr>
          <a:xfrm>
            <a:off x="9699543" y="1936496"/>
            <a:ext cx="2151872" cy="4921504"/>
          </a:xfrm>
          <a:prstGeom prst="rect">
            <a:avLst/>
          </a:prstGeom>
        </p:spPr>
      </p:pic>
      <p:pic>
        <p:nvPicPr>
          <p:cNvPr id="7" name="圖片 6">
            <a:extLst>
              <a:ext uri="{FF2B5EF4-FFF2-40B4-BE49-F238E27FC236}">
                <a16:creationId xmlns:a16="http://schemas.microsoft.com/office/drawing/2014/main" id="{A1CF0E44-60B7-C1D3-192C-87DA0438CEE6}"/>
              </a:ext>
            </a:extLst>
          </p:cNvPr>
          <p:cNvPicPr>
            <a:picLocks noChangeAspect="1"/>
          </p:cNvPicPr>
          <p:nvPr/>
        </p:nvPicPr>
        <p:blipFill>
          <a:blip r:embed="rId3"/>
          <a:stretch>
            <a:fillRect/>
          </a:stretch>
        </p:blipFill>
        <p:spPr>
          <a:xfrm>
            <a:off x="4407875" y="4612256"/>
            <a:ext cx="3277343" cy="2141038"/>
          </a:xfrm>
          <a:prstGeom prst="rect">
            <a:avLst/>
          </a:prstGeom>
        </p:spPr>
      </p:pic>
      <p:pic>
        <p:nvPicPr>
          <p:cNvPr id="8" name="圖片 7">
            <a:extLst>
              <a:ext uri="{FF2B5EF4-FFF2-40B4-BE49-F238E27FC236}">
                <a16:creationId xmlns:a16="http://schemas.microsoft.com/office/drawing/2014/main" id="{4DC2DCC6-030E-6612-7CA8-AB1347C57416}"/>
              </a:ext>
            </a:extLst>
          </p:cNvPr>
          <p:cNvPicPr>
            <a:picLocks noChangeAspect="1"/>
          </p:cNvPicPr>
          <p:nvPr/>
        </p:nvPicPr>
        <p:blipFill>
          <a:blip r:embed="rId4"/>
          <a:stretch>
            <a:fillRect/>
          </a:stretch>
        </p:blipFill>
        <p:spPr>
          <a:xfrm>
            <a:off x="1278666" y="4612255"/>
            <a:ext cx="3129209" cy="2141038"/>
          </a:xfrm>
          <a:prstGeom prst="rect">
            <a:avLst/>
          </a:prstGeom>
        </p:spPr>
      </p:pic>
    </p:spTree>
    <p:extLst>
      <p:ext uri="{BB962C8B-B14F-4D97-AF65-F5344CB8AC3E}">
        <p14:creationId xmlns:p14="http://schemas.microsoft.com/office/powerpoint/2010/main" val="35969577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2D8B84D-A57E-CDE4-9417-E59C1D85917F}"/>
              </a:ext>
            </a:extLst>
          </p:cNvPr>
          <p:cNvSpPr>
            <a:spLocks noGrp="1"/>
          </p:cNvSpPr>
          <p:nvPr>
            <p:ph type="title"/>
          </p:nvPr>
        </p:nvSpPr>
        <p:spPr>
          <a:xfrm>
            <a:off x="1097279" y="286604"/>
            <a:ext cx="11211952" cy="1450757"/>
          </a:xfrm>
        </p:spPr>
        <p:txBody>
          <a:bodyPr>
            <a:normAutofit/>
          </a:bodyPr>
          <a:lstStyle/>
          <a:p>
            <a:r>
              <a:rPr lang="en-US" altLang="zh-TW" sz="4000" dirty="0"/>
              <a:t>Two Screen Matting</a:t>
            </a:r>
            <a:endParaRPr kumimoji="1" lang="zh-TW" altLang="en-US" sz="4000" dirty="0"/>
          </a:p>
        </p:txBody>
      </p:sp>
      <mc:AlternateContent xmlns:mc="http://schemas.openxmlformats.org/markup-compatibility/2006" xmlns:a14="http://schemas.microsoft.com/office/drawing/2010/main">
        <mc:Choice Requires="a14">
          <p:sp>
            <p:nvSpPr>
              <p:cNvPr id="3" name="內容版面配置區 2">
                <a:extLst>
                  <a:ext uri="{FF2B5EF4-FFF2-40B4-BE49-F238E27FC236}">
                    <a16:creationId xmlns:a16="http://schemas.microsoft.com/office/drawing/2014/main" id="{9CAA803F-5B3B-E79B-D064-F3AEC68F78C9}"/>
                  </a:ext>
                </a:extLst>
              </p:cNvPr>
              <p:cNvSpPr>
                <a:spLocks noGrp="1"/>
              </p:cNvSpPr>
              <p:nvPr>
                <p:ph idx="1"/>
              </p:nvPr>
            </p:nvSpPr>
            <p:spPr/>
            <p:txBody>
              <a:bodyPr>
                <a:normAutofit/>
              </a:bodyPr>
              <a:lstStyle/>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rPr>
                  <a:t>Use more than one color to over-constrain the equations</a:t>
                </a:r>
              </a:p>
              <a:p>
                <a:pPr marL="101598" marR="0" lvl="0" indent="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None/>
                  <a:tabLst/>
                  <a:defRPr/>
                </a:pPr>
                <a14:m>
                  <m:oMathPara xmlns:m="http://schemas.openxmlformats.org/officeDocument/2006/math">
                    <m:oMathParaPr>
                      <m:jc m:val="centerGroup"/>
                    </m:oMathParaPr>
                    <m:oMath xmlns:m="http://schemas.openxmlformats.org/officeDocument/2006/math">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𝐶</m:t>
                      </m:r>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m:t>
                      </m:r>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𝛼</m:t>
                      </m:r>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𝐹</m:t>
                      </m:r>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m:t>
                      </m:r>
                      <m:d>
                        <m:dPr>
                          <m:ctrlPr>
                            <a:rPr kumimoji="0" lang="x-IV_mathan" altLang="zh-TW" sz="20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ctrlPr>
                        </m:dPr>
                        <m:e>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1−</m:t>
                          </m:r>
                          <m:r>
                            <m:rPr>
                              <m:sty m:val="p"/>
                            </m:rP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α</m:t>
                          </m:r>
                        </m:e>
                      </m:d>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𝐵</m:t>
                      </m:r>
                    </m:oMath>
                  </m:oMathPara>
                </a14:m>
                <a:endPar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endParaRP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14:m>
                  <m:oMath xmlns:m="http://schemas.openxmlformats.org/officeDocument/2006/math">
                    <m:r>
                      <a:rPr kumimoji="0" lang="zh-TW"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𝐵</m:t>
                    </m:r>
                  </m:oMath>
                </a14:m>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rPr>
                  <a:t> should be chosen so as not to saturate </a:t>
                </a:r>
                <a14:m>
                  <m:oMath xmlns:m="http://schemas.openxmlformats.org/officeDocument/2006/math">
                    <m:r>
                      <a:rPr kumimoji="0" lang="zh-TW"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𝐶</m:t>
                    </m:r>
                  </m:oMath>
                </a14:m>
                <a:endPar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endParaRP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rPr>
                  <a:t>several values of </a:t>
                </a:r>
                <a14:m>
                  <m:oMath xmlns:m="http://schemas.openxmlformats.org/officeDocument/2006/math">
                    <m:r>
                      <a:rPr kumimoji="0" lang="zh-TW"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𝐵</m:t>
                    </m:r>
                  </m:oMath>
                </a14:m>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rPr>
                  <a:t> should be used</a:t>
                </a:r>
                <a:endParaRPr kumimoji="0" lang="zh-TW" altLang="en-US"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endParaRPr>
              </a:p>
            </p:txBody>
          </p:sp>
        </mc:Choice>
        <mc:Fallback xmlns="">
          <p:sp>
            <p:nvSpPr>
              <p:cNvPr id="3" name="內容版面配置區 2">
                <a:extLst>
                  <a:ext uri="{FF2B5EF4-FFF2-40B4-BE49-F238E27FC236}">
                    <a16:creationId xmlns:a16="http://schemas.microsoft.com/office/drawing/2014/main" id="{9CAA803F-5B3B-E79B-D064-F3AEC68F78C9}"/>
                  </a:ext>
                </a:extLst>
              </p:cNvPr>
              <p:cNvSpPr>
                <a:spLocks noGrp="1" noRot="1" noChangeAspect="1" noMove="1" noResize="1" noEditPoints="1" noAdjustHandles="1" noChangeArrowheads="1" noChangeShapeType="1" noTextEdit="1"/>
              </p:cNvSpPr>
              <p:nvPr>
                <p:ph idx="1"/>
              </p:nvPr>
            </p:nvSpPr>
            <p:spPr>
              <a:blipFill>
                <a:blip r:embed="rId2"/>
                <a:stretch>
                  <a:fillRect l="-1513" t="-1572"/>
                </a:stretch>
              </a:blipFill>
            </p:spPr>
            <p:txBody>
              <a:bodyPr/>
              <a:lstStyle/>
              <a:p>
                <a:r>
                  <a:rPr lang="zh-TW" altLang="en-US">
                    <a:noFill/>
                  </a:rPr>
                  <a:t> </a:t>
                </a:r>
              </a:p>
            </p:txBody>
          </p:sp>
        </mc:Fallback>
      </mc:AlternateContent>
      <p:sp>
        <p:nvSpPr>
          <p:cNvPr id="4" name="頁尾版面配置區 3">
            <a:extLst>
              <a:ext uri="{FF2B5EF4-FFF2-40B4-BE49-F238E27FC236}">
                <a16:creationId xmlns:a16="http://schemas.microsoft.com/office/drawing/2014/main" id="{5C76A4B3-A632-1BD5-D155-4584459C98D2}"/>
              </a:ext>
            </a:extLst>
          </p:cNvPr>
          <p:cNvSpPr>
            <a:spLocks noGrp="1"/>
          </p:cNvSpPr>
          <p:nvPr>
            <p:ph type="ftr" sz="quarter" idx="11"/>
          </p:nvPr>
        </p:nvSpPr>
        <p:spPr/>
        <p:txBody>
          <a:bodyPr/>
          <a:lstStyle/>
          <a:p>
            <a:pPr>
              <a:defRPr/>
            </a:pPr>
            <a:r>
              <a:rPr lang="pl-PL" altLang="zh-TW" sz="1200" dirty="0"/>
              <a:t>DC &amp; CV Lab. CSIE NTU</a:t>
            </a:r>
            <a:endParaRPr lang="en-US" altLang="zh-TW" sz="1200" dirty="0"/>
          </a:p>
        </p:txBody>
      </p:sp>
      <p:sp>
        <p:nvSpPr>
          <p:cNvPr id="5" name="投影片編號版面配置區 4">
            <a:extLst>
              <a:ext uri="{FF2B5EF4-FFF2-40B4-BE49-F238E27FC236}">
                <a16:creationId xmlns:a16="http://schemas.microsoft.com/office/drawing/2014/main" id="{F8FAE4F8-6467-9BB4-CA01-2A5BEB4A4CB0}"/>
              </a:ext>
            </a:extLst>
          </p:cNvPr>
          <p:cNvSpPr>
            <a:spLocks noGrp="1"/>
          </p:cNvSpPr>
          <p:nvPr>
            <p:ph type="sldNum" sz="quarter" idx="12"/>
          </p:nvPr>
        </p:nvSpPr>
        <p:spPr/>
        <p:txBody>
          <a:bodyPr/>
          <a:lstStyle/>
          <a:p>
            <a:fld id="{028E3F4F-51B2-42EE-AFA2-40C4572185CC}" type="slidenum">
              <a:rPr lang="en-US" sz="1200" smtClean="0"/>
              <a:t>56</a:t>
            </a:fld>
            <a:endParaRPr lang="en-US" sz="1200" dirty="0"/>
          </a:p>
        </p:txBody>
      </p:sp>
      <p:pic>
        <p:nvPicPr>
          <p:cNvPr id="9" name="圖片 8">
            <a:extLst>
              <a:ext uri="{FF2B5EF4-FFF2-40B4-BE49-F238E27FC236}">
                <a16:creationId xmlns:a16="http://schemas.microsoft.com/office/drawing/2014/main" id="{7F900551-97AA-5342-9FFE-F538D4A5F91E}"/>
              </a:ext>
            </a:extLst>
          </p:cNvPr>
          <p:cNvPicPr>
            <a:picLocks noChangeAspect="1"/>
          </p:cNvPicPr>
          <p:nvPr/>
        </p:nvPicPr>
        <p:blipFill>
          <a:blip r:embed="rId3"/>
          <a:stretch>
            <a:fillRect/>
          </a:stretch>
        </p:blipFill>
        <p:spPr>
          <a:xfrm>
            <a:off x="2777144" y="3467317"/>
            <a:ext cx="2290359" cy="2844797"/>
          </a:xfrm>
          <a:prstGeom prst="rect">
            <a:avLst/>
          </a:prstGeom>
        </p:spPr>
      </p:pic>
      <p:pic>
        <p:nvPicPr>
          <p:cNvPr id="10" name="圖片 9">
            <a:extLst>
              <a:ext uri="{FF2B5EF4-FFF2-40B4-BE49-F238E27FC236}">
                <a16:creationId xmlns:a16="http://schemas.microsoft.com/office/drawing/2014/main" id="{8DE094CC-58E4-87E9-6C3C-447DE68C8E99}"/>
              </a:ext>
            </a:extLst>
          </p:cNvPr>
          <p:cNvPicPr>
            <a:picLocks noChangeAspect="1"/>
          </p:cNvPicPr>
          <p:nvPr/>
        </p:nvPicPr>
        <p:blipFill>
          <a:blip r:embed="rId4"/>
          <a:stretch>
            <a:fillRect/>
          </a:stretch>
        </p:blipFill>
        <p:spPr>
          <a:xfrm>
            <a:off x="6703255" y="3467317"/>
            <a:ext cx="2121558" cy="2697123"/>
          </a:xfrm>
          <a:prstGeom prst="rect">
            <a:avLst/>
          </a:prstGeom>
        </p:spPr>
      </p:pic>
    </p:spTree>
    <p:extLst>
      <p:ext uri="{BB962C8B-B14F-4D97-AF65-F5344CB8AC3E}">
        <p14:creationId xmlns:p14="http://schemas.microsoft.com/office/powerpoint/2010/main" val="30177715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2D8B84D-A57E-CDE4-9417-E59C1D85917F}"/>
              </a:ext>
            </a:extLst>
          </p:cNvPr>
          <p:cNvSpPr>
            <a:spLocks noGrp="1"/>
          </p:cNvSpPr>
          <p:nvPr>
            <p:ph type="title"/>
          </p:nvPr>
        </p:nvSpPr>
        <p:spPr>
          <a:xfrm>
            <a:off x="1097279" y="286604"/>
            <a:ext cx="11211952" cy="1450757"/>
          </a:xfrm>
        </p:spPr>
        <p:txBody>
          <a:bodyPr>
            <a:normAutofit/>
          </a:bodyPr>
          <a:lstStyle/>
          <a:p>
            <a:r>
              <a:rPr lang="en-US" altLang="zh-TW" sz="4000" dirty="0"/>
              <a:t>10.4.2 Natural Image Matting</a:t>
            </a:r>
            <a:endParaRPr kumimoji="1" lang="zh-TW" altLang="en-US" sz="4000" dirty="0"/>
          </a:p>
        </p:txBody>
      </p:sp>
      <p:sp>
        <p:nvSpPr>
          <p:cNvPr id="3" name="內容版面配置區 2">
            <a:extLst>
              <a:ext uri="{FF2B5EF4-FFF2-40B4-BE49-F238E27FC236}">
                <a16:creationId xmlns:a16="http://schemas.microsoft.com/office/drawing/2014/main" id="{9CAA803F-5B3B-E79B-D064-F3AEC68F78C9}"/>
              </a:ext>
            </a:extLst>
          </p:cNvPr>
          <p:cNvSpPr>
            <a:spLocks noGrp="1"/>
          </p:cNvSpPr>
          <p:nvPr>
            <p:ph idx="1"/>
          </p:nvPr>
        </p:nvSpPr>
        <p:spPr/>
        <p:txBody>
          <a:bodyPr>
            <a:normAutofit/>
          </a:bodyPr>
          <a:lstStyle/>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rPr>
              <a:t>Nothing known about the background, except a rough segmentation, known as </a:t>
            </a:r>
            <a:r>
              <a:rPr kumimoji="0" lang="en-US" altLang="zh-TW" sz="2000" b="0" i="0" u="none" strike="noStrike" kern="1200" cap="none" spc="0" normalizeH="0" baseline="0" noProof="0" dirty="0" err="1">
                <a:ln>
                  <a:noFill/>
                </a:ln>
                <a:solidFill>
                  <a:prstClr val="black">
                    <a:lumMod val="75000"/>
                    <a:lumOff val="25000"/>
                  </a:prstClr>
                </a:solidFill>
                <a:effectLst/>
                <a:uLnTx/>
                <a:uFillTx/>
                <a:latin typeface="Times New Roman"/>
                <a:ea typeface="標楷體"/>
                <a:cs typeface="+mn-cs"/>
              </a:rPr>
              <a:t>trimap</a:t>
            </a: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rPr>
              <a:t>.</a:t>
            </a: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endPar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endParaRP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endPar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endParaRP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endPar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endParaRPr>
          </a:p>
        </p:txBody>
      </p:sp>
      <p:sp>
        <p:nvSpPr>
          <p:cNvPr id="4" name="頁尾版面配置區 3">
            <a:extLst>
              <a:ext uri="{FF2B5EF4-FFF2-40B4-BE49-F238E27FC236}">
                <a16:creationId xmlns:a16="http://schemas.microsoft.com/office/drawing/2014/main" id="{5C76A4B3-A632-1BD5-D155-4584459C98D2}"/>
              </a:ext>
            </a:extLst>
          </p:cNvPr>
          <p:cNvSpPr>
            <a:spLocks noGrp="1"/>
          </p:cNvSpPr>
          <p:nvPr>
            <p:ph type="ftr" sz="quarter" idx="11"/>
          </p:nvPr>
        </p:nvSpPr>
        <p:spPr/>
        <p:txBody>
          <a:bodyPr/>
          <a:lstStyle/>
          <a:p>
            <a:pPr>
              <a:defRPr/>
            </a:pPr>
            <a:r>
              <a:rPr lang="pl-PL" altLang="zh-TW" sz="1200" dirty="0"/>
              <a:t>DC &amp; CV Lab. CSIE NTU</a:t>
            </a:r>
            <a:endParaRPr lang="en-US" altLang="zh-TW" sz="1200" dirty="0"/>
          </a:p>
        </p:txBody>
      </p:sp>
      <p:sp>
        <p:nvSpPr>
          <p:cNvPr id="5" name="投影片編號版面配置區 4">
            <a:extLst>
              <a:ext uri="{FF2B5EF4-FFF2-40B4-BE49-F238E27FC236}">
                <a16:creationId xmlns:a16="http://schemas.microsoft.com/office/drawing/2014/main" id="{F8FAE4F8-6467-9BB4-CA01-2A5BEB4A4CB0}"/>
              </a:ext>
            </a:extLst>
          </p:cNvPr>
          <p:cNvSpPr>
            <a:spLocks noGrp="1"/>
          </p:cNvSpPr>
          <p:nvPr>
            <p:ph type="sldNum" sz="quarter" idx="12"/>
          </p:nvPr>
        </p:nvSpPr>
        <p:spPr/>
        <p:txBody>
          <a:bodyPr/>
          <a:lstStyle/>
          <a:p>
            <a:fld id="{028E3F4F-51B2-42EE-AFA2-40C4572185CC}" type="slidenum">
              <a:rPr lang="en-US" sz="1200" smtClean="0"/>
              <a:t>57</a:t>
            </a:fld>
            <a:endParaRPr lang="en-US" sz="1200" dirty="0"/>
          </a:p>
        </p:txBody>
      </p:sp>
      <p:pic>
        <p:nvPicPr>
          <p:cNvPr id="6" name="圖片 5">
            <a:extLst>
              <a:ext uri="{FF2B5EF4-FFF2-40B4-BE49-F238E27FC236}">
                <a16:creationId xmlns:a16="http://schemas.microsoft.com/office/drawing/2014/main" id="{1166CCC6-FDF8-FAB8-A100-03270BB4724C}"/>
              </a:ext>
            </a:extLst>
          </p:cNvPr>
          <p:cNvPicPr>
            <a:picLocks noChangeAspect="1"/>
          </p:cNvPicPr>
          <p:nvPr/>
        </p:nvPicPr>
        <p:blipFill>
          <a:blip r:embed="rId2"/>
          <a:stretch>
            <a:fillRect/>
          </a:stretch>
        </p:blipFill>
        <p:spPr>
          <a:xfrm>
            <a:off x="3531910" y="2671340"/>
            <a:ext cx="5128179" cy="3644201"/>
          </a:xfrm>
          <a:prstGeom prst="rect">
            <a:avLst/>
          </a:prstGeom>
        </p:spPr>
      </p:pic>
    </p:spTree>
    <p:extLst>
      <p:ext uri="{BB962C8B-B14F-4D97-AF65-F5344CB8AC3E}">
        <p14:creationId xmlns:p14="http://schemas.microsoft.com/office/powerpoint/2010/main" val="37048473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2D8B84D-A57E-CDE4-9417-E59C1D85917F}"/>
              </a:ext>
            </a:extLst>
          </p:cNvPr>
          <p:cNvSpPr>
            <a:spLocks noGrp="1"/>
          </p:cNvSpPr>
          <p:nvPr>
            <p:ph type="title"/>
          </p:nvPr>
        </p:nvSpPr>
        <p:spPr>
          <a:xfrm>
            <a:off x="1097279" y="286604"/>
            <a:ext cx="11211952" cy="1450757"/>
          </a:xfrm>
        </p:spPr>
        <p:txBody>
          <a:bodyPr>
            <a:normAutofit/>
          </a:bodyPr>
          <a:lstStyle/>
          <a:p>
            <a:r>
              <a:rPr lang="en-US" altLang="zh-TW" sz="4000" dirty="0"/>
              <a:t>Knockout</a:t>
            </a:r>
            <a:endParaRPr kumimoji="1" lang="zh-TW" altLang="en-US" sz="4000" dirty="0"/>
          </a:p>
        </p:txBody>
      </p:sp>
      <p:sp>
        <p:nvSpPr>
          <p:cNvPr id="3" name="內容版面配置區 2">
            <a:extLst>
              <a:ext uri="{FF2B5EF4-FFF2-40B4-BE49-F238E27FC236}">
                <a16:creationId xmlns:a16="http://schemas.microsoft.com/office/drawing/2014/main" id="{9CAA803F-5B3B-E79B-D064-F3AEC68F78C9}"/>
              </a:ext>
            </a:extLst>
          </p:cNvPr>
          <p:cNvSpPr>
            <a:spLocks noGrp="1"/>
          </p:cNvSpPr>
          <p:nvPr>
            <p:ph idx="1"/>
          </p:nvPr>
        </p:nvSpPr>
        <p:spPr/>
        <p:txBody>
          <a:bodyPr>
            <a:normAutofit/>
          </a:bodyPr>
          <a:lstStyle/>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rPr>
              <a:t>Simple algorithm: </a:t>
            </a:r>
            <a:r>
              <a:rPr kumimoji="0" lang="en-US" altLang="zh-TW" sz="2000" b="0" i="0" u="none" strike="noStrike" kern="1200" cap="none" spc="0" normalizeH="0" baseline="0" noProof="0" dirty="0">
                <a:ln>
                  <a:noFill/>
                </a:ln>
                <a:solidFill>
                  <a:srgbClr val="0070C0"/>
                </a:solidFill>
                <a:effectLst/>
                <a:uLnTx/>
                <a:uFillTx/>
                <a:latin typeface="Times New Roman"/>
                <a:ea typeface="標楷體"/>
                <a:cs typeface="+mn-cs"/>
              </a:rPr>
              <a:t>Knockout</a:t>
            </a:r>
          </a:p>
          <a:p>
            <a:pPr marL="1225533" marR="0" lvl="1" indent="-514350" algn="l" defTabSz="914400" rtl="0" eaLnBrk="1" fontAlgn="auto" latinLnBrk="0" hangingPunct="1">
              <a:lnSpc>
                <a:spcPct val="90000"/>
              </a:lnSpc>
              <a:spcBef>
                <a:spcPts val="200"/>
              </a:spcBef>
              <a:spcAft>
                <a:spcPts val="400"/>
              </a:spcAft>
              <a:buClr>
                <a:srgbClr val="1CADE4"/>
              </a:buClr>
              <a:buSzTx/>
              <a:buFont typeface="+mj-lt"/>
              <a:buAutoNum type="arabicPeriod"/>
              <a:tabLst/>
              <a:defRPr/>
            </a:pP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標楷體"/>
                <a:cs typeface="Times New Roman" panose="02020603050405020304" pitchFamily="18" charset="0"/>
              </a:rPr>
              <a:t>Nearest known foreground and background pixels are determined to produce per-pixel foreground and background color estimate</a:t>
            </a:r>
          </a:p>
          <a:p>
            <a:pPr marL="1225533" marR="0" lvl="1" indent="-514350" algn="l" defTabSz="914400" rtl="0" eaLnBrk="1" fontAlgn="auto" latinLnBrk="0" hangingPunct="1">
              <a:lnSpc>
                <a:spcPct val="90000"/>
              </a:lnSpc>
              <a:spcBef>
                <a:spcPts val="200"/>
              </a:spcBef>
              <a:spcAft>
                <a:spcPts val="400"/>
              </a:spcAft>
              <a:buClr>
                <a:srgbClr val="1CADE4"/>
              </a:buClr>
              <a:buSzTx/>
              <a:buFont typeface="+mj-lt"/>
              <a:buAutoNum type="arabicPeriod"/>
              <a:tabLst/>
              <a:defRPr/>
            </a:pP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標楷體"/>
                <a:cs typeface="Times New Roman" panose="02020603050405020304" pitchFamily="18" charset="0"/>
              </a:rPr>
              <a:t>Background color is adjusted so the measured color C lies on the line between F and B</a:t>
            </a:r>
          </a:p>
          <a:p>
            <a:pPr marL="1225533" marR="0" lvl="1" indent="-514350" algn="l" defTabSz="914400" rtl="0" eaLnBrk="1" fontAlgn="auto" latinLnBrk="0" hangingPunct="1">
              <a:lnSpc>
                <a:spcPct val="90000"/>
              </a:lnSpc>
              <a:spcBef>
                <a:spcPts val="200"/>
              </a:spcBef>
              <a:spcAft>
                <a:spcPts val="400"/>
              </a:spcAft>
              <a:buClr>
                <a:srgbClr val="1CADE4"/>
              </a:buClr>
              <a:buSzTx/>
              <a:buFont typeface="+mj-lt"/>
              <a:buAutoNum type="arabicPeriod"/>
              <a:tabLst/>
              <a:defRPr/>
            </a:pP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標楷體"/>
                <a:cs typeface="Times New Roman" panose="02020603050405020304" pitchFamily="18" charset="0"/>
              </a:rPr>
              <a:t>Opacity </a:t>
            </a:r>
            <a:r>
              <a:rPr kumimoji="0" lang="el-GR" altLang="zh-TW" sz="20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標楷體"/>
                <a:cs typeface="Times New Roman" panose="02020603050405020304" pitchFamily="18" charset="0"/>
              </a:rPr>
              <a:t>α</a:t>
            </a: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標楷體"/>
                <a:cs typeface="Times New Roman" panose="02020603050405020304" pitchFamily="18" charset="0"/>
              </a:rPr>
              <a:t> is estimated on per-channel basis</a:t>
            </a: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rPr>
              <a:t>Problem when background consist more than one dominant color</a:t>
            </a:r>
            <a:endParaRPr kumimoji="0" lang="zh-TW" altLang="en-US"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endParaRPr>
          </a:p>
        </p:txBody>
      </p:sp>
      <p:sp>
        <p:nvSpPr>
          <p:cNvPr id="4" name="頁尾版面配置區 3">
            <a:extLst>
              <a:ext uri="{FF2B5EF4-FFF2-40B4-BE49-F238E27FC236}">
                <a16:creationId xmlns:a16="http://schemas.microsoft.com/office/drawing/2014/main" id="{5C76A4B3-A632-1BD5-D155-4584459C98D2}"/>
              </a:ext>
            </a:extLst>
          </p:cNvPr>
          <p:cNvSpPr>
            <a:spLocks noGrp="1"/>
          </p:cNvSpPr>
          <p:nvPr>
            <p:ph type="ftr" sz="quarter" idx="11"/>
          </p:nvPr>
        </p:nvSpPr>
        <p:spPr/>
        <p:txBody>
          <a:bodyPr/>
          <a:lstStyle/>
          <a:p>
            <a:pPr>
              <a:defRPr/>
            </a:pPr>
            <a:r>
              <a:rPr lang="pl-PL" altLang="zh-TW"/>
              <a:t>DC &amp; CV Lab. CSIE NTU</a:t>
            </a:r>
            <a:endParaRPr lang="en-US" altLang="zh-TW"/>
          </a:p>
        </p:txBody>
      </p:sp>
      <p:sp>
        <p:nvSpPr>
          <p:cNvPr id="5" name="投影片編號版面配置區 4">
            <a:extLst>
              <a:ext uri="{FF2B5EF4-FFF2-40B4-BE49-F238E27FC236}">
                <a16:creationId xmlns:a16="http://schemas.microsoft.com/office/drawing/2014/main" id="{F8FAE4F8-6467-9BB4-CA01-2A5BEB4A4CB0}"/>
              </a:ext>
            </a:extLst>
          </p:cNvPr>
          <p:cNvSpPr>
            <a:spLocks noGrp="1"/>
          </p:cNvSpPr>
          <p:nvPr>
            <p:ph type="sldNum" sz="quarter" idx="12"/>
          </p:nvPr>
        </p:nvSpPr>
        <p:spPr/>
        <p:txBody>
          <a:bodyPr/>
          <a:lstStyle/>
          <a:p>
            <a:fld id="{028E3F4F-51B2-42EE-AFA2-40C4572185CC}" type="slidenum">
              <a:rPr lang="en-US" sz="1200" smtClean="0"/>
              <a:t>58</a:t>
            </a:fld>
            <a:endParaRPr lang="en-US" sz="1200" dirty="0"/>
          </a:p>
        </p:txBody>
      </p:sp>
      <p:pic>
        <p:nvPicPr>
          <p:cNvPr id="7" name="圖片 6">
            <a:extLst>
              <a:ext uri="{FF2B5EF4-FFF2-40B4-BE49-F238E27FC236}">
                <a16:creationId xmlns:a16="http://schemas.microsoft.com/office/drawing/2014/main" id="{AEF27677-42D2-4F32-807E-0193AA6A55B7}"/>
              </a:ext>
            </a:extLst>
          </p:cNvPr>
          <p:cNvPicPr>
            <a:picLocks noChangeAspect="1"/>
          </p:cNvPicPr>
          <p:nvPr/>
        </p:nvPicPr>
        <p:blipFill>
          <a:blip r:embed="rId2"/>
          <a:stretch>
            <a:fillRect/>
          </a:stretch>
        </p:blipFill>
        <p:spPr>
          <a:xfrm>
            <a:off x="8123671" y="3177509"/>
            <a:ext cx="1776789" cy="3680491"/>
          </a:xfrm>
          <a:prstGeom prst="rect">
            <a:avLst/>
          </a:prstGeom>
        </p:spPr>
      </p:pic>
      <p:pic>
        <p:nvPicPr>
          <p:cNvPr id="8" name="圖片 7">
            <a:extLst>
              <a:ext uri="{FF2B5EF4-FFF2-40B4-BE49-F238E27FC236}">
                <a16:creationId xmlns:a16="http://schemas.microsoft.com/office/drawing/2014/main" id="{C1561E4F-0DEE-C1FD-F3DF-F055AAC38C68}"/>
              </a:ext>
            </a:extLst>
          </p:cNvPr>
          <p:cNvPicPr>
            <a:picLocks noChangeAspect="1"/>
          </p:cNvPicPr>
          <p:nvPr/>
        </p:nvPicPr>
        <p:blipFill>
          <a:blip r:embed="rId3"/>
          <a:stretch>
            <a:fillRect/>
          </a:stretch>
        </p:blipFill>
        <p:spPr>
          <a:xfrm>
            <a:off x="2883877" y="4148508"/>
            <a:ext cx="4308536" cy="2709492"/>
          </a:xfrm>
          <a:prstGeom prst="rect">
            <a:avLst/>
          </a:prstGeom>
        </p:spPr>
      </p:pic>
    </p:spTree>
    <p:extLst>
      <p:ext uri="{BB962C8B-B14F-4D97-AF65-F5344CB8AC3E}">
        <p14:creationId xmlns:p14="http://schemas.microsoft.com/office/powerpoint/2010/main" val="17012906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2D8B84D-A57E-CDE4-9417-E59C1D85917F}"/>
              </a:ext>
            </a:extLst>
          </p:cNvPr>
          <p:cNvSpPr>
            <a:spLocks noGrp="1"/>
          </p:cNvSpPr>
          <p:nvPr>
            <p:ph type="title"/>
          </p:nvPr>
        </p:nvSpPr>
        <p:spPr>
          <a:xfrm>
            <a:off x="1097279" y="286604"/>
            <a:ext cx="11211952" cy="1450757"/>
          </a:xfrm>
        </p:spPr>
        <p:txBody>
          <a:bodyPr>
            <a:normAutofit/>
          </a:bodyPr>
          <a:lstStyle/>
          <a:p>
            <a:r>
              <a:rPr lang="en-US" altLang="zh-TW" sz="4000" dirty="0"/>
              <a:t>Bayesian</a:t>
            </a:r>
            <a:endParaRPr kumimoji="1" lang="zh-TW" altLang="en-US" sz="4000" dirty="0"/>
          </a:p>
        </p:txBody>
      </p:sp>
      <p:sp>
        <p:nvSpPr>
          <p:cNvPr id="3" name="內容版面配置區 2">
            <a:extLst>
              <a:ext uri="{FF2B5EF4-FFF2-40B4-BE49-F238E27FC236}">
                <a16:creationId xmlns:a16="http://schemas.microsoft.com/office/drawing/2014/main" id="{9CAA803F-5B3B-E79B-D064-F3AEC68F78C9}"/>
              </a:ext>
            </a:extLst>
          </p:cNvPr>
          <p:cNvSpPr>
            <a:spLocks noGrp="1"/>
          </p:cNvSpPr>
          <p:nvPr>
            <p:ph idx="1"/>
          </p:nvPr>
        </p:nvSpPr>
        <p:spPr/>
        <p:txBody>
          <a:bodyPr>
            <a:normAutofit/>
          </a:bodyPr>
          <a:lstStyle/>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rPr>
              <a:t>More accurate: treat F and B as distribution sampled over some region</a:t>
            </a: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endPar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endParaRP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rPr>
              <a:t>Chuang, </a:t>
            </a:r>
            <a:r>
              <a:rPr kumimoji="0" lang="en-US" altLang="zh-TW" sz="2000" b="0" i="0" u="none" strike="noStrike" kern="1200" cap="none" spc="0" normalizeH="0" baseline="0" noProof="0" dirty="0" err="1">
                <a:ln>
                  <a:noFill/>
                </a:ln>
                <a:solidFill>
                  <a:prstClr val="black">
                    <a:lumMod val="75000"/>
                    <a:lumOff val="25000"/>
                  </a:prstClr>
                </a:solidFill>
                <a:effectLst/>
                <a:uLnTx/>
                <a:uFillTx/>
                <a:latin typeface="Times New Roman"/>
                <a:ea typeface="標楷體"/>
                <a:cs typeface="+mn-cs"/>
              </a:rPr>
              <a:t>Curless</a:t>
            </a: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rPr>
              <a:t> (’01)</a:t>
            </a: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endPar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endParaRPr>
          </a:p>
          <a:p>
            <a:pPr marL="384048" marR="0" lvl="1" indent="-182880" algn="l" defTabSz="914400" rtl="0" eaLnBrk="1" fontAlgn="auto" latinLnBrk="0" hangingPunct="1">
              <a:lnSpc>
                <a:spcPct val="90000"/>
              </a:lnSpc>
              <a:spcBef>
                <a:spcPts val="200"/>
              </a:spcBef>
              <a:spcAft>
                <a:spcPts val="400"/>
              </a:spcAft>
              <a:buClr>
                <a:srgbClr val="1CADE4"/>
              </a:buClr>
              <a:buSzTx/>
              <a:buFont typeface="Calibri" pitchFamily="34" charset="0"/>
              <a:buChar char="◦"/>
              <a:tabLst/>
              <a:defRPr/>
            </a:pP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標楷體"/>
                <a:cs typeface="Times New Roman" panose="02020603050405020304" pitchFamily="18" charset="0"/>
              </a:rPr>
              <a:t>Use full 3x3 color covariance matrices to model mixture of correlated Gaussians</a:t>
            </a:r>
          </a:p>
          <a:p>
            <a:pPr marL="384048" marR="0" lvl="1" indent="-182880" algn="l" defTabSz="914400" rtl="0" eaLnBrk="1" fontAlgn="auto" latinLnBrk="0" hangingPunct="1">
              <a:lnSpc>
                <a:spcPct val="90000"/>
              </a:lnSpc>
              <a:spcBef>
                <a:spcPts val="200"/>
              </a:spcBef>
              <a:spcAft>
                <a:spcPts val="400"/>
              </a:spcAft>
              <a:buClr>
                <a:srgbClr val="1CADE4"/>
              </a:buClr>
              <a:buSzTx/>
              <a:buFont typeface="Calibri" pitchFamily="34" charset="0"/>
              <a:buChar char="◦"/>
              <a:tabLst/>
              <a:defRPr/>
            </a:pPr>
            <a:endPar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標楷體"/>
              <a:cs typeface="Times New Roman" panose="02020603050405020304" pitchFamily="18" charset="0"/>
            </a:endParaRPr>
          </a:p>
          <a:p>
            <a:pPr marL="384048" marR="0" lvl="1" indent="-182880" algn="l" defTabSz="914400" rtl="0" eaLnBrk="1" fontAlgn="auto" latinLnBrk="0" hangingPunct="1">
              <a:lnSpc>
                <a:spcPct val="90000"/>
              </a:lnSpc>
              <a:spcBef>
                <a:spcPts val="200"/>
              </a:spcBef>
              <a:spcAft>
                <a:spcPts val="400"/>
              </a:spcAft>
              <a:buClr>
                <a:srgbClr val="1CADE4"/>
              </a:buClr>
              <a:buSzTx/>
              <a:buFont typeface="Calibri" pitchFamily="34" charset="0"/>
              <a:buChar char="◦"/>
              <a:tabLst/>
              <a:defRPr/>
            </a:pP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標楷體"/>
                <a:cs typeface="Times New Roman" panose="02020603050405020304" pitchFamily="18" charset="0"/>
              </a:rPr>
              <a:t>Matte extraction proceeds in strips starting from known color values growing into the unknown regions</a:t>
            </a:r>
          </a:p>
          <a:p>
            <a:pPr marL="384048" marR="0" lvl="1" indent="-182880" algn="l" defTabSz="914400" rtl="0" eaLnBrk="1" fontAlgn="auto" latinLnBrk="0" hangingPunct="1">
              <a:lnSpc>
                <a:spcPct val="90000"/>
              </a:lnSpc>
              <a:spcBef>
                <a:spcPts val="200"/>
              </a:spcBef>
              <a:spcAft>
                <a:spcPts val="400"/>
              </a:spcAft>
              <a:buClr>
                <a:srgbClr val="1CADE4"/>
              </a:buClr>
              <a:buSzTx/>
              <a:buFont typeface="Calibri" pitchFamily="34" charset="0"/>
              <a:buChar char="◦"/>
              <a:tabLst/>
              <a:defRPr/>
            </a:pPr>
            <a:endPar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標楷體"/>
              <a:cs typeface="Times New Roman" panose="02020603050405020304" pitchFamily="18" charset="0"/>
            </a:endParaRPr>
          </a:p>
          <a:p>
            <a:pPr marL="384048" marR="0" lvl="1" indent="-182880" algn="l" defTabSz="914400" rtl="0" eaLnBrk="1" fontAlgn="auto" latinLnBrk="0" hangingPunct="1">
              <a:lnSpc>
                <a:spcPct val="90000"/>
              </a:lnSpc>
              <a:spcBef>
                <a:spcPts val="200"/>
              </a:spcBef>
              <a:spcAft>
                <a:spcPts val="400"/>
              </a:spcAft>
              <a:buClr>
                <a:srgbClr val="1CADE4"/>
              </a:buClr>
              <a:buSzTx/>
              <a:buFont typeface="Calibri" pitchFamily="34" charset="0"/>
              <a:buChar char="◦"/>
              <a:tabLst/>
              <a:defRPr/>
            </a:pP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標楷體"/>
                <a:cs typeface="Times New Roman" panose="02020603050405020304" pitchFamily="18" charset="0"/>
              </a:rPr>
              <a:t>Fully Bayesian</a:t>
            </a:r>
            <a:endParaRPr kumimoji="0" lang="zh-TW" altLang="en-US" sz="20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標楷體"/>
              <a:cs typeface="Times New Roman" panose="02020603050405020304" pitchFamily="18" charset="0"/>
            </a:endParaRPr>
          </a:p>
        </p:txBody>
      </p:sp>
      <p:sp>
        <p:nvSpPr>
          <p:cNvPr id="4" name="頁尾版面配置區 3">
            <a:extLst>
              <a:ext uri="{FF2B5EF4-FFF2-40B4-BE49-F238E27FC236}">
                <a16:creationId xmlns:a16="http://schemas.microsoft.com/office/drawing/2014/main" id="{5C76A4B3-A632-1BD5-D155-4584459C98D2}"/>
              </a:ext>
            </a:extLst>
          </p:cNvPr>
          <p:cNvSpPr>
            <a:spLocks noGrp="1"/>
          </p:cNvSpPr>
          <p:nvPr>
            <p:ph type="ftr" sz="quarter" idx="11"/>
          </p:nvPr>
        </p:nvSpPr>
        <p:spPr/>
        <p:txBody>
          <a:bodyPr/>
          <a:lstStyle/>
          <a:p>
            <a:pPr>
              <a:defRPr/>
            </a:pPr>
            <a:r>
              <a:rPr lang="pl-PL" altLang="zh-TW" sz="1200" dirty="0"/>
              <a:t>DC &amp; CV Lab. CSIE NTU</a:t>
            </a:r>
            <a:endParaRPr lang="en-US" altLang="zh-TW" sz="1200" dirty="0"/>
          </a:p>
        </p:txBody>
      </p:sp>
      <p:sp>
        <p:nvSpPr>
          <p:cNvPr id="5" name="投影片編號版面配置區 4">
            <a:extLst>
              <a:ext uri="{FF2B5EF4-FFF2-40B4-BE49-F238E27FC236}">
                <a16:creationId xmlns:a16="http://schemas.microsoft.com/office/drawing/2014/main" id="{F8FAE4F8-6467-9BB4-CA01-2A5BEB4A4CB0}"/>
              </a:ext>
            </a:extLst>
          </p:cNvPr>
          <p:cNvSpPr>
            <a:spLocks noGrp="1"/>
          </p:cNvSpPr>
          <p:nvPr>
            <p:ph type="sldNum" sz="quarter" idx="12"/>
          </p:nvPr>
        </p:nvSpPr>
        <p:spPr/>
        <p:txBody>
          <a:bodyPr/>
          <a:lstStyle/>
          <a:p>
            <a:fld id="{028E3F4F-51B2-42EE-AFA2-40C4572185CC}" type="slidenum">
              <a:rPr lang="en-US" sz="1200" smtClean="0"/>
              <a:t>59</a:t>
            </a:fld>
            <a:endParaRPr lang="en-US" sz="1200" dirty="0"/>
          </a:p>
        </p:txBody>
      </p:sp>
    </p:spTree>
    <p:extLst>
      <p:ext uri="{BB962C8B-B14F-4D97-AF65-F5344CB8AC3E}">
        <p14:creationId xmlns:p14="http://schemas.microsoft.com/office/powerpoint/2010/main" val="15867730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EADFBD8-C1C6-2221-D014-2B255932E414}"/>
              </a:ext>
            </a:extLst>
          </p:cNvPr>
          <p:cNvSpPr>
            <a:spLocks noGrp="1"/>
          </p:cNvSpPr>
          <p:nvPr>
            <p:ph type="title"/>
          </p:nvPr>
        </p:nvSpPr>
        <p:spPr/>
        <p:txBody>
          <a:bodyPr/>
          <a:lstStyle/>
          <a:p>
            <a:r>
              <a:rPr kumimoji="1" lang="en" altLang="zh-TW" dirty="0"/>
              <a:t>10.1 Photometric Calibration</a:t>
            </a:r>
            <a:endParaRPr kumimoji="1" lang="zh-TW" altLang="en-US" dirty="0"/>
          </a:p>
        </p:txBody>
      </p:sp>
      <p:sp>
        <p:nvSpPr>
          <p:cNvPr id="3" name="內容版面配置區 2">
            <a:extLst>
              <a:ext uri="{FF2B5EF4-FFF2-40B4-BE49-F238E27FC236}">
                <a16:creationId xmlns:a16="http://schemas.microsoft.com/office/drawing/2014/main" id="{E571BAD2-20B7-C293-213D-FECD8C8F5E6B}"/>
              </a:ext>
            </a:extLst>
          </p:cNvPr>
          <p:cNvSpPr>
            <a:spLocks noGrp="1"/>
          </p:cNvSpPr>
          <p:nvPr>
            <p:ph idx="1"/>
          </p:nvPr>
        </p:nvSpPr>
        <p:spPr/>
        <p:txBody>
          <a:bodyPr>
            <a:normAutofit/>
          </a:bodyPr>
          <a:lstStyle/>
          <a:p>
            <a:pPr>
              <a:lnSpc>
                <a:spcPct val="100000"/>
              </a:lnSpc>
            </a:pPr>
            <a:r>
              <a:rPr kumimoji="1" lang="en" altLang="zh-TW" sz="2400" dirty="0"/>
              <a:t>Before we can successfully merge multiple photographs, we need to characterize </a:t>
            </a:r>
            <a:r>
              <a:rPr kumimoji="1" lang="en" altLang="zh-TW" sz="2400" b="1" dirty="0">
                <a:solidFill>
                  <a:srgbClr val="FF0000"/>
                </a:solidFill>
              </a:rPr>
              <a:t>the functions </a:t>
            </a:r>
            <a:r>
              <a:rPr kumimoji="1" lang="en" altLang="zh-TW" sz="2400" dirty="0">
                <a:solidFill>
                  <a:srgbClr val="FF0000"/>
                </a:solidFill>
              </a:rPr>
              <a:t>that map incoming irradiance into pixel values and also the amount of noise present in each image</a:t>
            </a:r>
            <a:endParaRPr kumimoji="1" lang="en" altLang="zh-TW" sz="2400" dirty="0"/>
          </a:p>
        </p:txBody>
      </p:sp>
      <p:sp>
        <p:nvSpPr>
          <p:cNvPr id="4" name="頁尾版面配置區 3">
            <a:extLst>
              <a:ext uri="{FF2B5EF4-FFF2-40B4-BE49-F238E27FC236}">
                <a16:creationId xmlns:a16="http://schemas.microsoft.com/office/drawing/2014/main" id="{93C0E26C-378F-2BCA-8E79-A5C22D932D90}"/>
              </a:ext>
            </a:extLst>
          </p:cNvPr>
          <p:cNvSpPr>
            <a:spLocks noGrp="1"/>
          </p:cNvSpPr>
          <p:nvPr>
            <p:ph type="ftr" sz="quarter" idx="11"/>
          </p:nvPr>
        </p:nvSpPr>
        <p:spPr/>
        <p:txBody>
          <a:bodyPr/>
          <a:lstStyle/>
          <a:p>
            <a:pPr>
              <a:defRPr/>
            </a:pPr>
            <a:r>
              <a:rPr lang="pl-PL" altLang="zh-TW" sz="1200" dirty="0"/>
              <a:t>DC &amp; CV Lab. CSIE NTU</a:t>
            </a:r>
            <a:endParaRPr lang="en-US" altLang="zh-TW" sz="1200" dirty="0"/>
          </a:p>
        </p:txBody>
      </p:sp>
      <p:sp>
        <p:nvSpPr>
          <p:cNvPr id="5" name="投影片編號版面配置區 4">
            <a:extLst>
              <a:ext uri="{FF2B5EF4-FFF2-40B4-BE49-F238E27FC236}">
                <a16:creationId xmlns:a16="http://schemas.microsoft.com/office/drawing/2014/main" id="{DB9DF467-F1FF-3A6D-AAB4-CAFBC7A43676}"/>
              </a:ext>
            </a:extLst>
          </p:cNvPr>
          <p:cNvSpPr>
            <a:spLocks noGrp="1"/>
          </p:cNvSpPr>
          <p:nvPr>
            <p:ph type="sldNum" sz="quarter" idx="12"/>
          </p:nvPr>
        </p:nvSpPr>
        <p:spPr/>
        <p:txBody>
          <a:bodyPr/>
          <a:lstStyle/>
          <a:p>
            <a:fld id="{028E3F4F-51B2-42EE-AFA2-40C4572185CC}" type="slidenum">
              <a:rPr lang="en-US" sz="1200" smtClean="0"/>
              <a:t>6</a:t>
            </a:fld>
            <a:endParaRPr lang="en-US" sz="1200" dirty="0"/>
          </a:p>
        </p:txBody>
      </p:sp>
    </p:spTree>
    <p:extLst>
      <p:ext uri="{BB962C8B-B14F-4D97-AF65-F5344CB8AC3E}">
        <p14:creationId xmlns:p14="http://schemas.microsoft.com/office/powerpoint/2010/main" val="10927307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2D8B84D-A57E-CDE4-9417-E59C1D85917F}"/>
              </a:ext>
            </a:extLst>
          </p:cNvPr>
          <p:cNvSpPr>
            <a:spLocks noGrp="1"/>
          </p:cNvSpPr>
          <p:nvPr>
            <p:ph type="title"/>
          </p:nvPr>
        </p:nvSpPr>
        <p:spPr>
          <a:xfrm>
            <a:off x="1097279" y="286604"/>
            <a:ext cx="11211952" cy="1450757"/>
          </a:xfrm>
        </p:spPr>
        <p:txBody>
          <a:bodyPr>
            <a:normAutofit/>
          </a:bodyPr>
          <a:lstStyle/>
          <a:p>
            <a:r>
              <a:rPr lang="en-US" altLang="zh-TW" sz="4000" dirty="0"/>
              <a:t>Bayesian</a:t>
            </a:r>
            <a:endParaRPr kumimoji="1" lang="zh-TW" altLang="en-US" sz="4000" dirty="0"/>
          </a:p>
        </p:txBody>
      </p:sp>
      <p:sp>
        <p:nvSpPr>
          <p:cNvPr id="3" name="內容版面配置區 2">
            <a:extLst>
              <a:ext uri="{FF2B5EF4-FFF2-40B4-BE49-F238E27FC236}">
                <a16:creationId xmlns:a16="http://schemas.microsoft.com/office/drawing/2014/main" id="{9CAA803F-5B3B-E79B-D064-F3AEC68F78C9}"/>
              </a:ext>
            </a:extLst>
          </p:cNvPr>
          <p:cNvSpPr>
            <a:spLocks noGrp="1"/>
          </p:cNvSpPr>
          <p:nvPr>
            <p:ph idx="1"/>
          </p:nvPr>
        </p:nvSpPr>
        <p:spPr/>
        <p:txBody>
          <a:bodyPr>
            <a:normAutofit/>
          </a:bodyPr>
          <a:lstStyle/>
          <a:p>
            <a:r>
              <a:rPr lang="en-US" altLang="zh-TW" sz="2000" dirty="0"/>
              <a:t>Results</a:t>
            </a:r>
            <a:endParaRPr lang="x-IV_mathan" altLang="zh-TW" sz="2000"/>
          </a:p>
          <a:p>
            <a:pPr marL="101598" indent="0">
              <a:buNone/>
            </a:pPr>
            <a:endParaRPr lang="en-US" altLang="zh-TW" sz="1600" dirty="0"/>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endParaRPr kumimoji="0" lang="zh-TW" altLang="en-US" sz="20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標楷體"/>
              <a:cs typeface="Times New Roman" panose="02020603050405020304" pitchFamily="18" charset="0"/>
            </a:endParaRPr>
          </a:p>
        </p:txBody>
      </p:sp>
      <p:sp>
        <p:nvSpPr>
          <p:cNvPr id="4" name="頁尾版面配置區 3">
            <a:extLst>
              <a:ext uri="{FF2B5EF4-FFF2-40B4-BE49-F238E27FC236}">
                <a16:creationId xmlns:a16="http://schemas.microsoft.com/office/drawing/2014/main" id="{5C76A4B3-A632-1BD5-D155-4584459C98D2}"/>
              </a:ext>
            </a:extLst>
          </p:cNvPr>
          <p:cNvSpPr>
            <a:spLocks noGrp="1"/>
          </p:cNvSpPr>
          <p:nvPr>
            <p:ph type="ftr" sz="quarter" idx="11"/>
          </p:nvPr>
        </p:nvSpPr>
        <p:spPr/>
        <p:txBody>
          <a:bodyPr/>
          <a:lstStyle/>
          <a:p>
            <a:pPr>
              <a:defRPr/>
            </a:pPr>
            <a:r>
              <a:rPr lang="pl-PL" altLang="zh-TW"/>
              <a:t>DC &amp; CV Lab. CSIE NTU</a:t>
            </a:r>
            <a:endParaRPr lang="en-US" altLang="zh-TW"/>
          </a:p>
        </p:txBody>
      </p:sp>
      <p:sp>
        <p:nvSpPr>
          <p:cNvPr id="5" name="投影片編號版面配置區 4">
            <a:extLst>
              <a:ext uri="{FF2B5EF4-FFF2-40B4-BE49-F238E27FC236}">
                <a16:creationId xmlns:a16="http://schemas.microsoft.com/office/drawing/2014/main" id="{F8FAE4F8-6467-9BB4-CA01-2A5BEB4A4CB0}"/>
              </a:ext>
            </a:extLst>
          </p:cNvPr>
          <p:cNvSpPr>
            <a:spLocks noGrp="1"/>
          </p:cNvSpPr>
          <p:nvPr>
            <p:ph type="sldNum" sz="quarter" idx="12"/>
          </p:nvPr>
        </p:nvSpPr>
        <p:spPr/>
        <p:txBody>
          <a:bodyPr/>
          <a:lstStyle/>
          <a:p>
            <a:fld id="{028E3F4F-51B2-42EE-AFA2-40C4572185CC}" type="slidenum">
              <a:rPr lang="en-US" sz="1200" smtClean="0"/>
              <a:t>60</a:t>
            </a:fld>
            <a:endParaRPr lang="en-US" sz="1200" dirty="0"/>
          </a:p>
        </p:txBody>
      </p:sp>
      <p:pic>
        <p:nvPicPr>
          <p:cNvPr id="6" name="圖片 5">
            <a:extLst>
              <a:ext uri="{FF2B5EF4-FFF2-40B4-BE49-F238E27FC236}">
                <a16:creationId xmlns:a16="http://schemas.microsoft.com/office/drawing/2014/main" id="{0A93C26C-80D2-A4A1-5574-58258A93FE37}"/>
              </a:ext>
            </a:extLst>
          </p:cNvPr>
          <p:cNvPicPr>
            <a:picLocks noChangeAspect="1"/>
          </p:cNvPicPr>
          <p:nvPr/>
        </p:nvPicPr>
        <p:blipFill>
          <a:blip r:embed="rId2"/>
          <a:stretch>
            <a:fillRect/>
          </a:stretch>
        </p:blipFill>
        <p:spPr>
          <a:xfrm>
            <a:off x="4338127" y="276447"/>
            <a:ext cx="6189794" cy="6581553"/>
          </a:xfrm>
          <a:prstGeom prst="rect">
            <a:avLst/>
          </a:prstGeom>
        </p:spPr>
      </p:pic>
    </p:spTree>
    <p:extLst>
      <p:ext uri="{BB962C8B-B14F-4D97-AF65-F5344CB8AC3E}">
        <p14:creationId xmlns:p14="http://schemas.microsoft.com/office/powerpoint/2010/main" val="16299270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2D8B84D-A57E-CDE4-9417-E59C1D85917F}"/>
              </a:ext>
            </a:extLst>
          </p:cNvPr>
          <p:cNvSpPr>
            <a:spLocks noGrp="1"/>
          </p:cNvSpPr>
          <p:nvPr>
            <p:ph type="title"/>
          </p:nvPr>
        </p:nvSpPr>
        <p:spPr>
          <a:xfrm>
            <a:off x="1097279" y="286604"/>
            <a:ext cx="11211952" cy="1450757"/>
          </a:xfrm>
        </p:spPr>
        <p:txBody>
          <a:bodyPr>
            <a:normAutofit/>
          </a:bodyPr>
          <a:lstStyle/>
          <a:p>
            <a:r>
              <a:rPr lang="en-US" altLang="zh-TW" sz="4000" dirty="0"/>
              <a:t>10.4.3 Optimization-based Matting</a:t>
            </a:r>
            <a:endParaRPr kumimoji="1" lang="zh-TW" altLang="en-US" sz="4000" dirty="0"/>
          </a:p>
        </p:txBody>
      </p:sp>
      <p:sp>
        <p:nvSpPr>
          <p:cNvPr id="3" name="內容版面配置區 2">
            <a:extLst>
              <a:ext uri="{FF2B5EF4-FFF2-40B4-BE49-F238E27FC236}">
                <a16:creationId xmlns:a16="http://schemas.microsoft.com/office/drawing/2014/main" id="{9CAA803F-5B3B-E79B-D064-F3AEC68F78C9}"/>
              </a:ext>
            </a:extLst>
          </p:cNvPr>
          <p:cNvSpPr>
            <a:spLocks noGrp="1"/>
          </p:cNvSpPr>
          <p:nvPr>
            <p:ph idx="1"/>
          </p:nvPr>
        </p:nvSpPr>
        <p:spPr/>
        <p:txBody>
          <a:bodyPr>
            <a:normAutofit/>
          </a:bodyPr>
          <a:lstStyle/>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rPr>
              <a:t>Alternative to estimating each pixel independently…</a:t>
            </a: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rPr>
              <a:t>Use global optimization to compute a matte that takes into account </a:t>
            </a:r>
            <a:r>
              <a:rPr kumimoji="0" lang="en-US" altLang="zh-TW" sz="2000" b="0" i="0" u="none" strike="noStrike" kern="1200" cap="none" spc="0" normalizeH="0" baseline="0" noProof="0" dirty="0">
                <a:ln>
                  <a:noFill/>
                </a:ln>
                <a:solidFill>
                  <a:srgbClr val="0070C0"/>
                </a:solidFill>
                <a:effectLst/>
                <a:uLnTx/>
                <a:uFillTx/>
                <a:latin typeface="Times New Roman"/>
                <a:ea typeface="標楷體"/>
                <a:cs typeface="+mn-cs"/>
              </a:rPr>
              <a:t>correlations between neighboring </a:t>
            </a:r>
            <a:r>
              <a:rPr kumimoji="0" lang="el-GR" altLang="zh-TW" sz="2000" b="0" i="0" u="none" strike="noStrike" kern="1200" cap="none" spc="0" normalizeH="0" baseline="0" noProof="0" dirty="0">
                <a:ln>
                  <a:noFill/>
                </a:ln>
                <a:solidFill>
                  <a:srgbClr val="0070C0"/>
                </a:solidFill>
                <a:effectLst/>
                <a:uLnTx/>
                <a:uFillTx/>
                <a:latin typeface="Times New Roman"/>
                <a:ea typeface="標楷體"/>
                <a:cs typeface="+mn-cs"/>
              </a:rPr>
              <a:t>α </a:t>
            </a:r>
            <a:r>
              <a:rPr kumimoji="0" lang="en-US" altLang="zh-TW" sz="2000" b="0" i="0" u="none" strike="noStrike" kern="1200" cap="none" spc="0" normalizeH="0" baseline="0" noProof="0" dirty="0">
                <a:ln>
                  <a:noFill/>
                </a:ln>
                <a:solidFill>
                  <a:srgbClr val="0070C0"/>
                </a:solidFill>
                <a:effectLst/>
                <a:uLnTx/>
                <a:uFillTx/>
                <a:latin typeface="Times New Roman"/>
                <a:ea typeface="標楷體"/>
                <a:cs typeface="+mn-cs"/>
              </a:rPr>
              <a:t>values</a:t>
            </a:r>
          </a:p>
          <a:p>
            <a:pPr marL="615948" marR="0" lvl="0" indent="-514350" algn="l" defTabSz="914400" rtl="0" eaLnBrk="1" fontAlgn="auto" latinLnBrk="0" hangingPunct="1">
              <a:lnSpc>
                <a:spcPct val="90000"/>
              </a:lnSpc>
              <a:spcBef>
                <a:spcPts val="1200"/>
              </a:spcBef>
              <a:spcAft>
                <a:spcPts val="200"/>
              </a:spcAft>
              <a:buClr>
                <a:srgbClr val="1CADE4"/>
              </a:buClr>
              <a:buSzPct val="100000"/>
              <a:buFont typeface="+mj-lt"/>
              <a:buAutoNum type="arabicPeriod"/>
              <a:tabLst/>
              <a:defRPr/>
            </a:pPr>
            <a:r>
              <a:rPr kumimoji="0" lang="en-US" altLang="zh-TW" sz="2000" b="0" i="0" u="none" strike="noStrike" kern="1200" cap="none" spc="0" normalizeH="0" baseline="0" noProof="0" dirty="0">
                <a:ln>
                  <a:noFill/>
                </a:ln>
                <a:solidFill>
                  <a:prstClr val="black"/>
                </a:solidFill>
                <a:effectLst/>
                <a:uLnTx/>
                <a:uFillTx/>
                <a:latin typeface="Times New Roman"/>
                <a:ea typeface="標楷體"/>
                <a:cs typeface="+mn-cs"/>
              </a:rPr>
              <a:t>Border Matting</a:t>
            </a:r>
          </a:p>
          <a:p>
            <a:pPr marL="615948" marR="0" lvl="0" indent="-514350" algn="l" defTabSz="914400" rtl="0" eaLnBrk="1" fontAlgn="auto" latinLnBrk="0" hangingPunct="1">
              <a:lnSpc>
                <a:spcPct val="90000"/>
              </a:lnSpc>
              <a:spcBef>
                <a:spcPts val="1200"/>
              </a:spcBef>
              <a:spcAft>
                <a:spcPts val="200"/>
              </a:spcAft>
              <a:buClr>
                <a:srgbClr val="1CADE4"/>
              </a:buClr>
              <a:buSzPct val="100000"/>
              <a:buFont typeface="+mj-lt"/>
              <a:buAutoNum type="arabicPeriod"/>
              <a:tabLst/>
              <a:defRPr/>
            </a:pPr>
            <a:r>
              <a:rPr kumimoji="0" lang="en-US" altLang="zh-TW" sz="2000" b="0" i="0" u="none" strike="noStrike" kern="1200" cap="none" spc="0" normalizeH="0" baseline="0" noProof="0" dirty="0">
                <a:ln>
                  <a:noFill/>
                </a:ln>
                <a:solidFill>
                  <a:prstClr val="black"/>
                </a:solidFill>
                <a:effectLst/>
                <a:uLnTx/>
                <a:uFillTx/>
                <a:latin typeface="Times New Roman"/>
                <a:ea typeface="標楷體"/>
                <a:cs typeface="+mn-cs"/>
              </a:rPr>
              <a:t>Poisson Matting</a:t>
            </a:r>
          </a:p>
        </p:txBody>
      </p:sp>
      <p:sp>
        <p:nvSpPr>
          <p:cNvPr id="4" name="頁尾版面配置區 3">
            <a:extLst>
              <a:ext uri="{FF2B5EF4-FFF2-40B4-BE49-F238E27FC236}">
                <a16:creationId xmlns:a16="http://schemas.microsoft.com/office/drawing/2014/main" id="{5C76A4B3-A632-1BD5-D155-4584459C98D2}"/>
              </a:ext>
            </a:extLst>
          </p:cNvPr>
          <p:cNvSpPr>
            <a:spLocks noGrp="1"/>
          </p:cNvSpPr>
          <p:nvPr>
            <p:ph type="ftr" sz="quarter" idx="11"/>
          </p:nvPr>
        </p:nvSpPr>
        <p:spPr/>
        <p:txBody>
          <a:bodyPr/>
          <a:lstStyle/>
          <a:p>
            <a:pPr>
              <a:defRPr/>
            </a:pPr>
            <a:r>
              <a:rPr lang="pl-PL" altLang="zh-TW" sz="1200" dirty="0"/>
              <a:t>DC &amp; CV Lab. CSIE NTU</a:t>
            </a:r>
            <a:endParaRPr lang="en-US" altLang="zh-TW" sz="1200" dirty="0"/>
          </a:p>
        </p:txBody>
      </p:sp>
      <p:sp>
        <p:nvSpPr>
          <p:cNvPr id="5" name="投影片編號版面配置區 4">
            <a:extLst>
              <a:ext uri="{FF2B5EF4-FFF2-40B4-BE49-F238E27FC236}">
                <a16:creationId xmlns:a16="http://schemas.microsoft.com/office/drawing/2014/main" id="{F8FAE4F8-6467-9BB4-CA01-2A5BEB4A4CB0}"/>
              </a:ext>
            </a:extLst>
          </p:cNvPr>
          <p:cNvSpPr>
            <a:spLocks noGrp="1"/>
          </p:cNvSpPr>
          <p:nvPr>
            <p:ph type="sldNum" sz="quarter" idx="12"/>
          </p:nvPr>
        </p:nvSpPr>
        <p:spPr/>
        <p:txBody>
          <a:bodyPr/>
          <a:lstStyle/>
          <a:p>
            <a:fld id="{028E3F4F-51B2-42EE-AFA2-40C4572185CC}" type="slidenum">
              <a:rPr lang="en-US" sz="1200" smtClean="0"/>
              <a:t>61</a:t>
            </a:fld>
            <a:endParaRPr lang="en-US" sz="1200" dirty="0"/>
          </a:p>
        </p:txBody>
      </p:sp>
    </p:spTree>
    <p:extLst>
      <p:ext uri="{BB962C8B-B14F-4D97-AF65-F5344CB8AC3E}">
        <p14:creationId xmlns:p14="http://schemas.microsoft.com/office/powerpoint/2010/main" val="40824977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2D8B84D-A57E-CDE4-9417-E59C1D85917F}"/>
              </a:ext>
            </a:extLst>
          </p:cNvPr>
          <p:cNvSpPr>
            <a:spLocks noGrp="1"/>
          </p:cNvSpPr>
          <p:nvPr>
            <p:ph type="title"/>
          </p:nvPr>
        </p:nvSpPr>
        <p:spPr>
          <a:xfrm>
            <a:off x="1097279" y="286604"/>
            <a:ext cx="11211952" cy="1450757"/>
          </a:xfrm>
        </p:spPr>
        <p:txBody>
          <a:bodyPr>
            <a:normAutofit/>
          </a:bodyPr>
          <a:lstStyle/>
          <a:p>
            <a:r>
              <a:rPr lang="en-US" altLang="zh-TW" sz="4000" dirty="0"/>
              <a:t>Border Matting</a:t>
            </a:r>
            <a:endParaRPr kumimoji="1" lang="zh-TW" altLang="en-US" sz="4000" dirty="0"/>
          </a:p>
        </p:txBody>
      </p:sp>
      <mc:AlternateContent xmlns:mc="http://schemas.openxmlformats.org/markup-compatibility/2006" xmlns:a14="http://schemas.microsoft.com/office/drawing/2010/main">
        <mc:Choice Requires="a14">
          <p:sp>
            <p:nvSpPr>
              <p:cNvPr id="3" name="內容版面配置區 2">
                <a:extLst>
                  <a:ext uri="{FF2B5EF4-FFF2-40B4-BE49-F238E27FC236}">
                    <a16:creationId xmlns:a16="http://schemas.microsoft.com/office/drawing/2014/main" id="{9CAA803F-5B3B-E79B-D064-F3AEC68F78C9}"/>
                  </a:ext>
                </a:extLst>
              </p:cNvPr>
              <p:cNvSpPr>
                <a:spLocks noGrp="1"/>
              </p:cNvSpPr>
              <p:nvPr>
                <p:ph idx="1"/>
              </p:nvPr>
            </p:nvSpPr>
            <p:spPr/>
            <p:txBody>
              <a:bodyPr>
                <a:normAutofit/>
              </a:bodyPr>
              <a:lstStyle/>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r>
                  <a:rPr kumimoji="0" lang="en-US" altLang="zh-TW" sz="2000" b="0" i="0" u="none" strike="noStrike" kern="1200" cap="none" spc="0" normalizeH="0" baseline="0" noProof="0" dirty="0">
                    <a:ln>
                      <a:noFill/>
                    </a:ln>
                    <a:solidFill>
                      <a:prstClr val="black"/>
                    </a:solidFill>
                    <a:effectLst/>
                    <a:uLnTx/>
                    <a:uFillTx/>
                    <a:latin typeface="Times New Roman"/>
                    <a:ea typeface="標楷體"/>
                    <a:cs typeface="+mn-cs"/>
                  </a:rPr>
                  <a:t>Border Matting</a:t>
                </a:r>
              </a:p>
              <a:p>
                <a:pPr marL="384048" marR="0" lvl="1" indent="-182880" algn="l" defTabSz="914400" rtl="0" eaLnBrk="1" fontAlgn="auto" latinLnBrk="0" hangingPunct="1">
                  <a:lnSpc>
                    <a:spcPct val="90000"/>
                  </a:lnSpc>
                  <a:spcBef>
                    <a:spcPts val="200"/>
                  </a:spcBef>
                  <a:spcAft>
                    <a:spcPts val="400"/>
                  </a:spcAft>
                  <a:buClr>
                    <a:srgbClr val="1CADE4"/>
                  </a:buClr>
                  <a:buSzTx/>
                  <a:buFont typeface="Calibri" pitchFamily="34" charset="0"/>
                  <a:buChar char="◦"/>
                  <a:tabLst/>
                  <a:defRPr/>
                </a:pPr>
                <a:r>
                  <a:rPr kumimoji="0" lang="en-US" altLang="zh-TW" sz="2000" b="0" i="0" u="none" strike="noStrike" kern="1200" cap="none" spc="0" normalizeH="0" baseline="0" noProof="0" dirty="0">
                    <a:ln>
                      <a:noFill/>
                    </a:ln>
                    <a:solidFill>
                      <a:prstClr val="black"/>
                    </a:solidFill>
                    <a:effectLst/>
                    <a:uLnTx/>
                    <a:uFillTx/>
                    <a:latin typeface="Times New Roman" panose="02020603050405020304" pitchFamily="18" charset="0"/>
                    <a:ea typeface="標楷體"/>
                    <a:cs typeface="Times New Roman" panose="02020603050405020304" pitchFamily="18" charset="0"/>
                  </a:rPr>
                  <a:t>Grab-cut segmentation</a:t>
                </a:r>
              </a:p>
              <a:p>
                <a:pPr marL="384048" marR="0" lvl="1" indent="-182880" algn="l" defTabSz="914400" rtl="0" eaLnBrk="1" fontAlgn="auto" latinLnBrk="0" hangingPunct="1">
                  <a:lnSpc>
                    <a:spcPct val="90000"/>
                  </a:lnSpc>
                  <a:spcBef>
                    <a:spcPts val="200"/>
                  </a:spcBef>
                  <a:spcAft>
                    <a:spcPts val="400"/>
                  </a:spcAft>
                  <a:buClr>
                    <a:srgbClr val="1CADE4"/>
                  </a:buClr>
                  <a:buSzTx/>
                  <a:buFont typeface="Calibri" pitchFamily="34" charset="0"/>
                  <a:buChar char="◦"/>
                  <a:tabLst/>
                  <a:defRPr/>
                </a:pPr>
                <a:r>
                  <a:rPr kumimoji="0" lang="en-US" altLang="zh-TW" sz="2000" b="0" i="0" u="none" strike="noStrike" kern="1200" cap="none" spc="0" normalizeH="0" baseline="0" noProof="0" dirty="0">
                    <a:ln>
                      <a:noFill/>
                    </a:ln>
                    <a:solidFill>
                      <a:prstClr val="black"/>
                    </a:solidFill>
                    <a:effectLst/>
                    <a:uLnTx/>
                    <a:uFillTx/>
                    <a:latin typeface="Times New Roman" panose="02020603050405020304" pitchFamily="18" charset="0"/>
                    <a:ea typeface="標楷體"/>
                    <a:cs typeface="Times New Roman" panose="02020603050405020304" pitchFamily="18" charset="0"/>
                  </a:rPr>
                  <a:t>Solve for boundary location </a:t>
                </a:r>
                <a14:m>
                  <m:oMath xmlns:m="http://schemas.openxmlformats.org/officeDocument/2006/math">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m:t>
                    </m:r>
                  </m:oMath>
                </a14:m>
                <a:r>
                  <a:rPr kumimoji="0" lang="en-US" altLang="zh-TW" sz="2000" b="0" i="0" u="none" strike="noStrike" kern="1200" cap="none" spc="0" normalizeH="0" baseline="0" noProof="0" dirty="0">
                    <a:ln>
                      <a:noFill/>
                    </a:ln>
                    <a:solidFill>
                      <a:prstClr val="black"/>
                    </a:solidFill>
                    <a:effectLst/>
                    <a:uLnTx/>
                    <a:uFillTx/>
                    <a:latin typeface="Times New Roman" panose="02020603050405020304" pitchFamily="18" charset="0"/>
                    <a:ea typeface="標楷體"/>
                    <a:cs typeface="Times New Roman" panose="02020603050405020304" pitchFamily="18" charset="0"/>
                  </a:rPr>
                  <a:t> and a blur width</a:t>
                </a:r>
                <a:r>
                  <a:rPr kumimoji="0" lang="x-IV_mathan" altLang="zh-TW" sz="20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標楷體"/>
                    <a:cs typeface="Times New Roman" panose="02020603050405020304" pitchFamily="18" charset="0"/>
                  </a:rPr>
                  <a:t> </a:t>
                </a:r>
                <a14:m>
                  <m:oMath xmlns:m="http://schemas.openxmlformats.org/officeDocument/2006/math">
                    <m:r>
                      <a:rPr kumimoji="0" lang="x-IV_mathan" altLang="zh-TW" sz="20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𝜎</m:t>
                    </m:r>
                  </m:oMath>
                </a14:m>
                <a:r>
                  <a:rPr kumimoji="0" lang="en-US" altLang="zh-TW" sz="2000" b="0" i="0" u="none" strike="noStrike" kern="1200" cap="none" spc="0" normalizeH="0" baseline="0" noProof="0" dirty="0">
                    <a:ln>
                      <a:noFill/>
                    </a:ln>
                    <a:solidFill>
                      <a:prstClr val="black"/>
                    </a:solidFill>
                    <a:effectLst/>
                    <a:uLnTx/>
                    <a:uFillTx/>
                    <a:latin typeface="Times New Roman" panose="02020603050405020304" pitchFamily="18" charset="0"/>
                    <a:ea typeface="標楷體"/>
                    <a:cs typeface="Times New Roman" panose="02020603050405020304" pitchFamily="18" charset="0"/>
                  </a:rPr>
                  <a:t> for every pixel along the boundary</a:t>
                </a:r>
              </a:p>
              <a:p>
                <a:pPr marL="384048" marR="0" lvl="1" indent="-182880" algn="l" defTabSz="914400" rtl="0" eaLnBrk="1" fontAlgn="auto" latinLnBrk="0" hangingPunct="1">
                  <a:lnSpc>
                    <a:spcPct val="90000"/>
                  </a:lnSpc>
                  <a:spcBef>
                    <a:spcPts val="200"/>
                  </a:spcBef>
                  <a:spcAft>
                    <a:spcPts val="400"/>
                  </a:spcAft>
                  <a:buClr>
                    <a:srgbClr val="1CADE4"/>
                  </a:buClr>
                  <a:buSzTx/>
                  <a:buFont typeface="Calibri" pitchFamily="34" charset="0"/>
                  <a:buChar char="◦"/>
                  <a:tabLst/>
                  <a:defRPr/>
                </a:pPr>
                <a:r>
                  <a:rPr kumimoji="0" lang="en-US" altLang="zh-TW" sz="2000" b="0" i="0" u="none" strike="noStrike" kern="1200" cap="none" spc="0" normalizeH="0" baseline="0" noProof="0" dirty="0">
                    <a:ln>
                      <a:noFill/>
                    </a:ln>
                    <a:solidFill>
                      <a:prstClr val="black"/>
                    </a:solidFill>
                    <a:effectLst/>
                    <a:uLnTx/>
                    <a:uFillTx/>
                    <a:latin typeface="Times New Roman" panose="02020603050405020304" pitchFamily="18" charset="0"/>
                    <a:ea typeface="標楷體"/>
                    <a:cs typeface="Times New Roman" panose="02020603050405020304" pitchFamily="18" charset="0"/>
                  </a:rPr>
                  <a:t>Dynamic programming to enforce smoothness in these parameters.</a:t>
                </a:r>
              </a:p>
              <a:p>
                <a:pPr marL="384048" marR="0" lvl="1" indent="-182880" algn="l" defTabSz="914400" rtl="0" eaLnBrk="1" fontAlgn="auto" latinLnBrk="0" hangingPunct="1">
                  <a:lnSpc>
                    <a:spcPct val="90000"/>
                  </a:lnSpc>
                  <a:spcBef>
                    <a:spcPts val="200"/>
                  </a:spcBef>
                  <a:spcAft>
                    <a:spcPts val="400"/>
                  </a:spcAft>
                  <a:buClr>
                    <a:srgbClr val="1CADE4"/>
                  </a:buClr>
                  <a:buSzTx/>
                  <a:buFont typeface="Calibri" pitchFamily="34" charset="0"/>
                  <a:buChar char="◦"/>
                  <a:tabLst/>
                  <a:defRPr/>
                </a:pPr>
                <a:endParaRPr kumimoji="0" lang="en-US" altLang="zh-TW" sz="2000" b="0" i="0" u="none" strike="noStrike" kern="1200" cap="none" spc="0" normalizeH="0" baseline="0" noProof="0" dirty="0">
                  <a:ln>
                    <a:noFill/>
                  </a:ln>
                  <a:solidFill>
                    <a:prstClr val="black"/>
                  </a:solidFill>
                  <a:effectLst/>
                  <a:uLnTx/>
                  <a:uFillTx/>
                  <a:latin typeface="Times New Roman" panose="02020603050405020304" pitchFamily="18" charset="0"/>
                  <a:ea typeface="標楷體"/>
                  <a:cs typeface="Times New Roman" panose="02020603050405020304" pitchFamily="18" charset="0"/>
                </a:endParaRP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r>
                  <a:rPr kumimoji="0" lang="en-US" altLang="zh-TW" sz="2000" b="0" i="0" u="none" strike="noStrike" kern="1200" cap="none" spc="0" normalizeH="0" baseline="0" noProof="0" dirty="0">
                    <a:ln>
                      <a:noFill/>
                    </a:ln>
                    <a:solidFill>
                      <a:prstClr val="black"/>
                    </a:solidFill>
                    <a:effectLst/>
                    <a:uLnTx/>
                    <a:uFillTx/>
                    <a:latin typeface="Times New Roman"/>
                    <a:ea typeface="標楷體"/>
                    <a:cs typeface="+mn-cs"/>
                  </a:rPr>
                  <a:t>Problem: difficulty with fine details</a:t>
                </a:r>
                <a:endParaRPr kumimoji="0" lang="" altLang="zh-TW" sz="2000" b="0" i="0" u="none" strike="noStrike" kern="1200" cap="none" spc="0" normalizeH="0" baseline="0" noProof="0" dirty="0">
                  <a:ln>
                    <a:noFill/>
                  </a:ln>
                  <a:solidFill>
                    <a:prstClr val="black"/>
                  </a:solidFill>
                  <a:effectLst/>
                  <a:uLnTx/>
                  <a:uFillTx/>
                  <a:latin typeface="Times New Roman"/>
                  <a:ea typeface="標楷體"/>
                  <a:cs typeface="+mn-cs"/>
                </a:endParaRPr>
              </a:p>
            </p:txBody>
          </p:sp>
        </mc:Choice>
        <mc:Fallback xmlns="">
          <p:sp>
            <p:nvSpPr>
              <p:cNvPr id="3" name="內容版面配置區 2">
                <a:extLst>
                  <a:ext uri="{FF2B5EF4-FFF2-40B4-BE49-F238E27FC236}">
                    <a16:creationId xmlns:a16="http://schemas.microsoft.com/office/drawing/2014/main" id="{9CAA803F-5B3B-E79B-D064-F3AEC68F78C9}"/>
                  </a:ext>
                </a:extLst>
              </p:cNvPr>
              <p:cNvSpPr>
                <a:spLocks noGrp="1" noRot="1" noChangeAspect="1" noMove="1" noResize="1" noEditPoints="1" noAdjustHandles="1" noChangeArrowheads="1" noChangeShapeType="1" noTextEdit="1"/>
              </p:cNvSpPr>
              <p:nvPr>
                <p:ph idx="1"/>
              </p:nvPr>
            </p:nvSpPr>
            <p:spPr>
              <a:blipFill>
                <a:blip r:embed="rId2"/>
                <a:stretch>
                  <a:fillRect l="-631" t="-1572"/>
                </a:stretch>
              </a:blipFill>
            </p:spPr>
            <p:txBody>
              <a:bodyPr/>
              <a:lstStyle/>
              <a:p>
                <a:r>
                  <a:rPr lang="zh-TW" altLang="en-US">
                    <a:noFill/>
                  </a:rPr>
                  <a:t> </a:t>
                </a:r>
              </a:p>
            </p:txBody>
          </p:sp>
        </mc:Fallback>
      </mc:AlternateContent>
      <p:sp>
        <p:nvSpPr>
          <p:cNvPr id="4" name="頁尾版面配置區 3">
            <a:extLst>
              <a:ext uri="{FF2B5EF4-FFF2-40B4-BE49-F238E27FC236}">
                <a16:creationId xmlns:a16="http://schemas.microsoft.com/office/drawing/2014/main" id="{5C76A4B3-A632-1BD5-D155-4584459C98D2}"/>
              </a:ext>
            </a:extLst>
          </p:cNvPr>
          <p:cNvSpPr>
            <a:spLocks noGrp="1"/>
          </p:cNvSpPr>
          <p:nvPr>
            <p:ph type="ftr" sz="quarter" idx="11"/>
          </p:nvPr>
        </p:nvSpPr>
        <p:spPr/>
        <p:txBody>
          <a:bodyPr/>
          <a:lstStyle/>
          <a:p>
            <a:pPr>
              <a:defRPr/>
            </a:pPr>
            <a:r>
              <a:rPr lang="pl-PL" altLang="zh-TW" sz="1200" dirty="0"/>
              <a:t>DC &amp; CV Lab. CSIE NTU</a:t>
            </a:r>
            <a:endParaRPr lang="en-US" altLang="zh-TW" sz="1200" dirty="0"/>
          </a:p>
        </p:txBody>
      </p:sp>
      <p:sp>
        <p:nvSpPr>
          <p:cNvPr id="5" name="投影片編號版面配置區 4">
            <a:extLst>
              <a:ext uri="{FF2B5EF4-FFF2-40B4-BE49-F238E27FC236}">
                <a16:creationId xmlns:a16="http://schemas.microsoft.com/office/drawing/2014/main" id="{F8FAE4F8-6467-9BB4-CA01-2A5BEB4A4CB0}"/>
              </a:ext>
            </a:extLst>
          </p:cNvPr>
          <p:cNvSpPr>
            <a:spLocks noGrp="1"/>
          </p:cNvSpPr>
          <p:nvPr>
            <p:ph type="sldNum" sz="quarter" idx="12"/>
          </p:nvPr>
        </p:nvSpPr>
        <p:spPr/>
        <p:txBody>
          <a:bodyPr/>
          <a:lstStyle/>
          <a:p>
            <a:fld id="{028E3F4F-51B2-42EE-AFA2-40C4572185CC}" type="slidenum">
              <a:rPr lang="en-US" sz="1200" smtClean="0"/>
              <a:t>62</a:t>
            </a:fld>
            <a:endParaRPr lang="en-US" sz="1200" dirty="0"/>
          </a:p>
        </p:txBody>
      </p:sp>
      <p:pic>
        <p:nvPicPr>
          <p:cNvPr id="6" name="圖片 5">
            <a:extLst>
              <a:ext uri="{FF2B5EF4-FFF2-40B4-BE49-F238E27FC236}">
                <a16:creationId xmlns:a16="http://schemas.microsoft.com/office/drawing/2014/main" id="{3EC02573-BD78-D77F-17C0-57C78841B2BA}"/>
              </a:ext>
            </a:extLst>
          </p:cNvPr>
          <p:cNvPicPr>
            <a:picLocks noChangeAspect="1"/>
          </p:cNvPicPr>
          <p:nvPr/>
        </p:nvPicPr>
        <p:blipFill>
          <a:blip r:embed="rId3"/>
          <a:stretch>
            <a:fillRect/>
          </a:stretch>
        </p:blipFill>
        <p:spPr>
          <a:xfrm>
            <a:off x="1327206" y="4208585"/>
            <a:ext cx="9537588" cy="2039750"/>
          </a:xfrm>
          <a:prstGeom prst="rect">
            <a:avLst/>
          </a:prstGeom>
        </p:spPr>
      </p:pic>
    </p:spTree>
    <p:extLst>
      <p:ext uri="{BB962C8B-B14F-4D97-AF65-F5344CB8AC3E}">
        <p14:creationId xmlns:p14="http://schemas.microsoft.com/office/powerpoint/2010/main" val="20678659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2D8B84D-A57E-CDE4-9417-E59C1D85917F}"/>
              </a:ext>
            </a:extLst>
          </p:cNvPr>
          <p:cNvSpPr>
            <a:spLocks noGrp="1"/>
          </p:cNvSpPr>
          <p:nvPr>
            <p:ph type="title"/>
          </p:nvPr>
        </p:nvSpPr>
        <p:spPr>
          <a:xfrm>
            <a:off x="1097279" y="286604"/>
            <a:ext cx="11211952" cy="1450757"/>
          </a:xfrm>
        </p:spPr>
        <p:txBody>
          <a:bodyPr>
            <a:normAutofit/>
          </a:bodyPr>
          <a:lstStyle/>
          <a:p>
            <a:r>
              <a:rPr lang="en-US" altLang="zh-TW" sz="4000" dirty="0"/>
              <a:t>Poisson Matting</a:t>
            </a:r>
            <a:endParaRPr kumimoji="1" lang="zh-TW" altLang="en-US" sz="4000" dirty="0"/>
          </a:p>
        </p:txBody>
      </p:sp>
      <mc:AlternateContent xmlns:mc="http://schemas.openxmlformats.org/markup-compatibility/2006" xmlns:a14="http://schemas.microsoft.com/office/drawing/2010/main">
        <mc:Choice Requires="a14">
          <p:sp>
            <p:nvSpPr>
              <p:cNvPr id="3" name="內容版面配置區 2">
                <a:extLst>
                  <a:ext uri="{FF2B5EF4-FFF2-40B4-BE49-F238E27FC236}">
                    <a16:creationId xmlns:a16="http://schemas.microsoft.com/office/drawing/2014/main" id="{9CAA803F-5B3B-E79B-D064-F3AEC68F78C9}"/>
                  </a:ext>
                </a:extLst>
              </p:cNvPr>
              <p:cNvSpPr>
                <a:spLocks noGrp="1"/>
              </p:cNvSpPr>
              <p:nvPr>
                <p:ph idx="1"/>
              </p:nvPr>
            </p:nvSpPr>
            <p:spPr/>
            <p:txBody>
              <a:bodyPr>
                <a:normAutofit/>
              </a:bodyPr>
              <a:lstStyle/>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r>
                  <a:rPr kumimoji="0" lang="en-US" altLang="zh-TW" sz="2000" b="0" i="0" u="none" strike="noStrike" kern="1200" cap="none" spc="0" normalizeH="0" baseline="0" noProof="0" dirty="0">
                    <a:ln>
                      <a:noFill/>
                    </a:ln>
                    <a:solidFill>
                      <a:prstClr val="black"/>
                    </a:solidFill>
                    <a:effectLst/>
                    <a:uLnTx/>
                    <a:uFillTx/>
                    <a:latin typeface="Times New Roman"/>
                    <a:ea typeface="標楷體"/>
                    <a:cs typeface="+mn-cs"/>
                  </a:rPr>
                  <a:t>Poisson Matting</a:t>
                </a: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endParaRPr kumimoji="0" lang="" altLang="zh-TW" sz="2000" b="0" i="0" u="none" strike="noStrike" kern="1200" cap="none" spc="0" normalizeH="0" baseline="0" noProof="0" dirty="0">
                  <a:ln>
                    <a:noFill/>
                  </a:ln>
                  <a:solidFill>
                    <a:prstClr val="black"/>
                  </a:solidFill>
                  <a:effectLst/>
                  <a:uLnTx/>
                  <a:uFillTx/>
                  <a:latin typeface="Times New Roman"/>
                  <a:ea typeface="標楷體"/>
                  <a:cs typeface="+mn-cs"/>
                </a:endParaRPr>
              </a:p>
              <a:p>
                <a:pPr marL="384048" marR="0" lvl="1" indent="-182880" algn="l" defTabSz="914400" rtl="0" eaLnBrk="1" fontAlgn="auto" latinLnBrk="0" hangingPunct="1">
                  <a:lnSpc>
                    <a:spcPct val="90000"/>
                  </a:lnSpc>
                  <a:spcBef>
                    <a:spcPts val="200"/>
                  </a:spcBef>
                  <a:spcAft>
                    <a:spcPts val="400"/>
                  </a:spcAft>
                  <a:buClr>
                    <a:srgbClr val="1CADE4"/>
                  </a:buClr>
                  <a:buSzTx/>
                  <a:buFont typeface="Calibri" pitchFamily="34" charset="0"/>
                  <a:buChar char="◦"/>
                  <a:tabLst/>
                  <a:defRPr/>
                </a:pPr>
                <a:r>
                  <a:rPr kumimoji="0" lang="" altLang="zh-TW" sz="2000" b="0" i="0" u="none" strike="noStrike" kern="1200" cap="none" spc="0" normalizeH="0" baseline="0" noProof="0" dirty="0">
                    <a:ln>
                      <a:noFill/>
                    </a:ln>
                    <a:solidFill>
                      <a:prstClr val="black"/>
                    </a:solidFill>
                    <a:effectLst/>
                    <a:uLnTx/>
                    <a:uFillTx/>
                    <a:latin typeface="Times New Roman" panose="02020603050405020304" pitchFamily="18" charset="0"/>
                    <a:ea typeface="標楷體"/>
                    <a:cs typeface="Times New Roman" panose="02020603050405020304" pitchFamily="18" charset="0"/>
                  </a:rPr>
                  <a:t>Assume known foreground and background color for each pixel</a:t>
                </a:r>
              </a:p>
              <a:p>
                <a:pPr marL="384048" marR="0" lvl="1" indent="-182880" algn="l" defTabSz="914400" rtl="0" eaLnBrk="1" fontAlgn="auto" latinLnBrk="0" hangingPunct="1">
                  <a:lnSpc>
                    <a:spcPct val="90000"/>
                  </a:lnSpc>
                  <a:spcBef>
                    <a:spcPts val="200"/>
                  </a:spcBef>
                  <a:spcAft>
                    <a:spcPts val="400"/>
                  </a:spcAft>
                  <a:buClr>
                    <a:srgbClr val="1CADE4"/>
                  </a:buClr>
                  <a:buSzTx/>
                  <a:buFont typeface="Calibri" pitchFamily="34" charset="0"/>
                  <a:buChar char="◦"/>
                  <a:tabLst/>
                  <a:defRPr/>
                </a:pPr>
                <a:r>
                  <a:rPr kumimoji="0" lang="en-US" altLang="zh-TW" sz="2000" b="0" i="0" u="none" strike="noStrike" kern="1200" cap="none" spc="0" normalizeH="0" baseline="0" noProof="0" dirty="0">
                    <a:ln>
                      <a:noFill/>
                    </a:ln>
                    <a:solidFill>
                      <a:prstClr val="black"/>
                    </a:solidFill>
                    <a:effectLst/>
                    <a:uLnTx/>
                    <a:uFillTx/>
                    <a:latin typeface="Times New Roman" panose="02020603050405020304" pitchFamily="18" charset="0"/>
                    <a:ea typeface="標楷體"/>
                    <a:cs typeface="Times New Roman" panose="02020603050405020304" pitchFamily="18" charset="0"/>
                  </a:rPr>
                  <a:t>A</a:t>
                </a:r>
                <a:r>
                  <a:rPr kumimoji="0" lang="" altLang="zh-TW" sz="2000" b="0" i="0" u="none" strike="noStrike" kern="1200" cap="none" spc="0" normalizeH="0" baseline="0" noProof="0" dirty="0">
                    <a:ln>
                      <a:noFill/>
                    </a:ln>
                    <a:solidFill>
                      <a:prstClr val="black"/>
                    </a:solidFill>
                    <a:effectLst/>
                    <a:uLnTx/>
                    <a:uFillTx/>
                    <a:latin typeface="Times New Roman" panose="02020603050405020304" pitchFamily="18" charset="0"/>
                    <a:ea typeface="標楷體"/>
                    <a:cs typeface="Times New Roman" panose="02020603050405020304" pitchFamily="18" charset="0"/>
                  </a:rPr>
                  <a:t>ssumes the gradient of the </a:t>
                </a:r>
                <a:r>
                  <a:rPr kumimoji="0" lang="en-US" altLang="zh-TW" sz="2000" b="0" i="0" u="none" strike="noStrike" kern="1200" cap="none" spc="0" normalizeH="0" baseline="0" noProof="0" dirty="0">
                    <a:ln>
                      <a:noFill/>
                    </a:ln>
                    <a:solidFill>
                      <a:prstClr val="black"/>
                    </a:solidFill>
                    <a:effectLst/>
                    <a:uLnTx/>
                    <a:uFillTx/>
                    <a:latin typeface="Times New Roman" panose="02020603050405020304" pitchFamily="18" charset="0"/>
                    <a:ea typeface="標楷體"/>
                    <a:cs typeface="Times New Roman" panose="02020603050405020304" pitchFamily="18" charset="0"/>
                  </a:rPr>
                  <a:t>alpha matte and the gradient of the color image are related by </a:t>
                </a:r>
              </a:p>
              <a:p>
                <a:pPr marL="745049" marR="0" lvl="1" indent="0" algn="l" defTabSz="914400" rtl="0" eaLnBrk="1" fontAlgn="auto" latinLnBrk="0" hangingPunct="1">
                  <a:lnSpc>
                    <a:spcPct val="90000"/>
                  </a:lnSpc>
                  <a:spcBef>
                    <a:spcPts val="200"/>
                  </a:spcBef>
                  <a:spcAft>
                    <a:spcPts val="400"/>
                  </a:spcAft>
                  <a:buClr>
                    <a:srgbClr val="1CADE4"/>
                  </a:buClr>
                  <a:buSzTx/>
                  <a:buFont typeface="Calibri" pitchFamily="34" charset="0"/>
                  <a:buNone/>
                  <a:tabLst/>
                  <a:defRPr/>
                </a:pPr>
                <a14:m>
                  <m:oMathPara xmlns:m="http://schemas.openxmlformats.org/officeDocument/2006/math">
                    <m:oMathParaPr>
                      <m:jc m:val="centerGroup"/>
                    </m:oMathParaPr>
                    <m:oMath xmlns:m="http://schemas.openxmlformats.org/officeDocument/2006/math">
                      <m:r>
                        <m:rPr>
                          <m:sty m:val="p"/>
                        </m:rPr>
                        <a:rPr kumimoji="0" lang="x-IV_mathan" altLang="zh-TW" sz="18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m:t>
                      </m:r>
                      <m:r>
                        <a:rPr kumimoji="0" lang="x-IV_mathan" altLang="zh-TW" sz="18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𝛼</m:t>
                      </m:r>
                      <m:r>
                        <a:rPr kumimoji="0" lang="x-IV_mathan" altLang="zh-TW" sz="18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m:t>
                      </m:r>
                      <m:acc>
                        <m:accPr>
                          <m:chr m:val="̇"/>
                          <m:ctrlPr>
                            <a:rPr kumimoji="0" lang="x-IV_mathan" altLang="zh-TW" sz="18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ctrlPr>
                        </m:accPr>
                        <m:e>
                          <m:f>
                            <m:fPr>
                              <m:ctrlPr>
                                <a:rPr kumimoji="0" lang="x-IV_mathan" altLang="zh-TW" sz="18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ctrlPr>
                            </m:fPr>
                            <m:num>
                              <m:r>
                                <a:rPr kumimoji="0" lang="x-IV_mathan" altLang="zh-TW" sz="18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𝐹</m:t>
                              </m:r>
                              <m:r>
                                <a:rPr kumimoji="0" lang="x-IV_mathan" altLang="zh-TW" sz="18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m:t>
                              </m:r>
                              <m:r>
                                <a:rPr kumimoji="0" lang="x-IV_mathan" altLang="zh-TW" sz="18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𝐵</m:t>
                              </m:r>
                            </m:num>
                            <m:den>
                              <m:sSup>
                                <m:sSupPr>
                                  <m:ctrlPr>
                                    <a:rPr kumimoji="0" lang="x-IV_mathan" altLang="zh-TW" sz="18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ctrlPr>
                                </m:sSupPr>
                                <m:e>
                                  <m:d>
                                    <m:dPr>
                                      <m:begChr m:val="|"/>
                                      <m:endChr m:val="|"/>
                                      <m:ctrlPr>
                                        <a:rPr kumimoji="0" lang="x-IV_mathan" altLang="zh-TW" sz="18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ctrlPr>
                                    </m:dPr>
                                    <m:e>
                                      <m:d>
                                        <m:dPr>
                                          <m:begChr m:val="|"/>
                                          <m:endChr m:val="|"/>
                                          <m:ctrlPr>
                                            <a:rPr kumimoji="0" lang="x-IV_mathan" altLang="zh-TW" sz="18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ctrlPr>
                                        </m:dPr>
                                        <m:e>
                                          <m:r>
                                            <a:rPr kumimoji="0" lang="x-IV_mathan" altLang="zh-TW" sz="18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𝐹</m:t>
                                          </m:r>
                                          <m:r>
                                            <a:rPr kumimoji="0" lang="x-IV_mathan" altLang="zh-TW" sz="18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m:t>
                                          </m:r>
                                          <m:r>
                                            <a:rPr kumimoji="0" lang="x-IV_mathan" altLang="zh-TW" sz="18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𝐵</m:t>
                                          </m:r>
                                        </m:e>
                                      </m:d>
                                    </m:e>
                                  </m:d>
                                </m:e>
                                <m:sup>
                                  <m:r>
                                    <a:rPr kumimoji="0" lang="x-IV_mathan" altLang="zh-TW" sz="18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2</m:t>
                                  </m:r>
                                </m:sup>
                              </m:sSup>
                            </m:den>
                          </m:f>
                        </m:e>
                      </m:acc>
                      <m:r>
                        <m:rPr>
                          <m:sty m:val="p"/>
                        </m:rPr>
                        <a:rPr kumimoji="0" lang="x-IV_mathan" altLang="zh-TW" sz="18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m:t>
                      </m:r>
                      <m:r>
                        <a:rPr kumimoji="0" lang="x-IV_mathan" altLang="zh-TW" sz="1800"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cs typeface="+mn-cs"/>
                        </a:rPr>
                        <m:t>𝐶</m:t>
                      </m:r>
                    </m:oMath>
                  </m:oMathPara>
                </a14:m>
                <a:endParaRPr kumimoji="0" lang="en-US" altLang="zh-TW" sz="2267" b="0" i="0" u="none" strike="noStrike" kern="1200" cap="none" spc="0" normalizeH="0" baseline="0" noProof="0" dirty="0">
                  <a:ln>
                    <a:noFill/>
                  </a:ln>
                  <a:solidFill>
                    <a:prstClr val="black"/>
                  </a:solidFill>
                  <a:effectLst/>
                  <a:uLnTx/>
                  <a:uFillTx/>
                  <a:latin typeface="Times New Roman"/>
                  <a:ea typeface="標楷體"/>
                  <a:cs typeface="+mn-cs"/>
                </a:endParaRPr>
              </a:p>
            </p:txBody>
          </p:sp>
        </mc:Choice>
        <mc:Fallback xmlns="">
          <p:sp>
            <p:nvSpPr>
              <p:cNvPr id="3" name="內容版面配置區 2">
                <a:extLst>
                  <a:ext uri="{FF2B5EF4-FFF2-40B4-BE49-F238E27FC236}">
                    <a16:creationId xmlns:a16="http://schemas.microsoft.com/office/drawing/2014/main" id="{9CAA803F-5B3B-E79B-D064-F3AEC68F78C9}"/>
                  </a:ext>
                </a:extLst>
              </p:cNvPr>
              <p:cNvSpPr>
                <a:spLocks noGrp="1" noRot="1" noChangeAspect="1" noMove="1" noResize="1" noEditPoints="1" noAdjustHandles="1" noChangeArrowheads="1" noChangeShapeType="1" noTextEdit="1"/>
              </p:cNvSpPr>
              <p:nvPr>
                <p:ph idx="1"/>
              </p:nvPr>
            </p:nvSpPr>
            <p:spPr>
              <a:blipFill>
                <a:blip r:embed="rId2"/>
                <a:stretch>
                  <a:fillRect l="-631" t="-1572"/>
                </a:stretch>
              </a:blipFill>
            </p:spPr>
            <p:txBody>
              <a:bodyPr/>
              <a:lstStyle/>
              <a:p>
                <a:r>
                  <a:rPr lang="zh-TW" altLang="en-US">
                    <a:noFill/>
                  </a:rPr>
                  <a:t> </a:t>
                </a:r>
              </a:p>
            </p:txBody>
          </p:sp>
        </mc:Fallback>
      </mc:AlternateContent>
      <p:sp>
        <p:nvSpPr>
          <p:cNvPr id="4" name="頁尾版面配置區 3">
            <a:extLst>
              <a:ext uri="{FF2B5EF4-FFF2-40B4-BE49-F238E27FC236}">
                <a16:creationId xmlns:a16="http://schemas.microsoft.com/office/drawing/2014/main" id="{5C76A4B3-A632-1BD5-D155-4584459C98D2}"/>
              </a:ext>
            </a:extLst>
          </p:cNvPr>
          <p:cNvSpPr>
            <a:spLocks noGrp="1"/>
          </p:cNvSpPr>
          <p:nvPr>
            <p:ph type="ftr" sz="quarter" idx="11"/>
          </p:nvPr>
        </p:nvSpPr>
        <p:spPr/>
        <p:txBody>
          <a:bodyPr/>
          <a:lstStyle/>
          <a:p>
            <a:pPr>
              <a:defRPr/>
            </a:pPr>
            <a:r>
              <a:rPr lang="pl-PL" altLang="zh-TW" sz="1200" dirty="0"/>
              <a:t>DC &amp; CV Lab. CSIE NTU</a:t>
            </a:r>
            <a:endParaRPr lang="en-US" altLang="zh-TW" sz="1200" dirty="0"/>
          </a:p>
        </p:txBody>
      </p:sp>
      <p:sp>
        <p:nvSpPr>
          <p:cNvPr id="5" name="投影片編號版面配置區 4">
            <a:extLst>
              <a:ext uri="{FF2B5EF4-FFF2-40B4-BE49-F238E27FC236}">
                <a16:creationId xmlns:a16="http://schemas.microsoft.com/office/drawing/2014/main" id="{F8FAE4F8-6467-9BB4-CA01-2A5BEB4A4CB0}"/>
              </a:ext>
            </a:extLst>
          </p:cNvPr>
          <p:cNvSpPr>
            <a:spLocks noGrp="1"/>
          </p:cNvSpPr>
          <p:nvPr>
            <p:ph type="sldNum" sz="quarter" idx="12"/>
          </p:nvPr>
        </p:nvSpPr>
        <p:spPr/>
        <p:txBody>
          <a:bodyPr/>
          <a:lstStyle/>
          <a:p>
            <a:fld id="{028E3F4F-51B2-42EE-AFA2-40C4572185CC}" type="slidenum">
              <a:rPr lang="en-US" sz="1200" smtClean="0"/>
              <a:t>63</a:t>
            </a:fld>
            <a:endParaRPr lang="en-US" sz="1200" dirty="0"/>
          </a:p>
        </p:txBody>
      </p:sp>
      <p:pic>
        <p:nvPicPr>
          <p:cNvPr id="7" name="圖片 6">
            <a:extLst>
              <a:ext uri="{FF2B5EF4-FFF2-40B4-BE49-F238E27FC236}">
                <a16:creationId xmlns:a16="http://schemas.microsoft.com/office/drawing/2014/main" id="{7689C388-07A2-B40A-977E-5DF31F78B62C}"/>
              </a:ext>
            </a:extLst>
          </p:cNvPr>
          <p:cNvPicPr>
            <a:picLocks noChangeAspect="1"/>
          </p:cNvPicPr>
          <p:nvPr/>
        </p:nvPicPr>
        <p:blipFill>
          <a:blip r:embed="rId3"/>
          <a:stretch>
            <a:fillRect/>
          </a:stretch>
        </p:blipFill>
        <p:spPr>
          <a:xfrm>
            <a:off x="2075361" y="4561383"/>
            <a:ext cx="8041277" cy="1546400"/>
          </a:xfrm>
          <a:prstGeom prst="rect">
            <a:avLst/>
          </a:prstGeom>
        </p:spPr>
      </p:pic>
      <p:pic>
        <p:nvPicPr>
          <p:cNvPr id="8" name="圖片 7">
            <a:extLst>
              <a:ext uri="{FF2B5EF4-FFF2-40B4-BE49-F238E27FC236}">
                <a16:creationId xmlns:a16="http://schemas.microsoft.com/office/drawing/2014/main" id="{9007BBE7-B709-7696-171F-FA3047084812}"/>
              </a:ext>
            </a:extLst>
          </p:cNvPr>
          <p:cNvPicPr>
            <a:picLocks noChangeAspect="1"/>
          </p:cNvPicPr>
          <p:nvPr/>
        </p:nvPicPr>
        <p:blipFill>
          <a:blip r:embed="rId4"/>
          <a:stretch>
            <a:fillRect/>
          </a:stretch>
        </p:blipFill>
        <p:spPr>
          <a:xfrm>
            <a:off x="1935544" y="4529348"/>
            <a:ext cx="2157631" cy="1659716"/>
          </a:xfrm>
          <a:prstGeom prst="rect">
            <a:avLst/>
          </a:prstGeom>
        </p:spPr>
      </p:pic>
    </p:spTree>
    <p:extLst>
      <p:ext uri="{BB962C8B-B14F-4D97-AF65-F5344CB8AC3E}">
        <p14:creationId xmlns:p14="http://schemas.microsoft.com/office/powerpoint/2010/main" val="36892316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2D8B84D-A57E-CDE4-9417-E59C1D85917F}"/>
              </a:ext>
            </a:extLst>
          </p:cNvPr>
          <p:cNvSpPr>
            <a:spLocks noGrp="1"/>
          </p:cNvSpPr>
          <p:nvPr>
            <p:ph type="title"/>
          </p:nvPr>
        </p:nvSpPr>
        <p:spPr>
          <a:xfrm>
            <a:off x="1097279" y="286604"/>
            <a:ext cx="11211952" cy="1450757"/>
          </a:xfrm>
        </p:spPr>
        <p:txBody>
          <a:bodyPr>
            <a:normAutofit/>
          </a:bodyPr>
          <a:lstStyle/>
          <a:p>
            <a:r>
              <a:rPr lang="en-US" altLang="zh-TW" sz="4000" dirty="0"/>
              <a:t>Results</a:t>
            </a:r>
            <a:endParaRPr kumimoji="1" lang="zh-TW" altLang="en-US" sz="4000" dirty="0"/>
          </a:p>
        </p:txBody>
      </p:sp>
      <p:sp>
        <p:nvSpPr>
          <p:cNvPr id="3" name="內容版面配置區 2">
            <a:extLst>
              <a:ext uri="{FF2B5EF4-FFF2-40B4-BE49-F238E27FC236}">
                <a16:creationId xmlns:a16="http://schemas.microsoft.com/office/drawing/2014/main" id="{9CAA803F-5B3B-E79B-D064-F3AEC68F78C9}"/>
              </a:ext>
            </a:extLst>
          </p:cNvPr>
          <p:cNvSpPr>
            <a:spLocks noGrp="1"/>
          </p:cNvSpPr>
          <p:nvPr>
            <p:ph idx="1"/>
          </p:nvPr>
        </p:nvSpPr>
        <p:spPr/>
        <p:txBody>
          <a:bodyPr>
            <a:normAutofit/>
          </a:bodyPr>
          <a:lstStyle/>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endParaRPr kumimoji="0" lang="en-US" altLang="zh-TW" sz="2267" b="0" i="0" u="none" strike="noStrike" kern="1200" cap="none" spc="0" normalizeH="0" baseline="0" noProof="0" dirty="0">
              <a:ln>
                <a:noFill/>
              </a:ln>
              <a:solidFill>
                <a:prstClr val="black"/>
              </a:solidFill>
              <a:effectLst/>
              <a:uLnTx/>
              <a:uFillTx/>
              <a:latin typeface="Times New Roman"/>
              <a:ea typeface="標楷體"/>
              <a:cs typeface="+mn-cs"/>
            </a:endParaRPr>
          </a:p>
        </p:txBody>
      </p:sp>
      <p:sp>
        <p:nvSpPr>
          <p:cNvPr id="4" name="頁尾版面配置區 3">
            <a:extLst>
              <a:ext uri="{FF2B5EF4-FFF2-40B4-BE49-F238E27FC236}">
                <a16:creationId xmlns:a16="http://schemas.microsoft.com/office/drawing/2014/main" id="{5C76A4B3-A632-1BD5-D155-4584459C98D2}"/>
              </a:ext>
            </a:extLst>
          </p:cNvPr>
          <p:cNvSpPr>
            <a:spLocks noGrp="1"/>
          </p:cNvSpPr>
          <p:nvPr>
            <p:ph type="ftr" sz="quarter" idx="11"/>
          </p:nvPr>
        </p:nvSpPr>
        <p:spPr/>
        <p:txBody>
          <a:bodyPr/>
          <a:lstStyle/>
          <a:p>
            <a:pPr>
              <a:defRPr/>
            </a:pPr>
            <a:r>
              <a:rPr lang="pl-PL" altLang="zh-TW" sz="1200" dirty="0"/>
              <a:t>DC &amp; CV Lab. CSIE NTU</a:t>
            </a:r>
            <a:endParaRPr lang="en-US" altLang="zh-TW" sz="1200" dirty="0"/>
          </a:p>
        </p:txBody>
      </p:sp>
      <p:sp>
        <p:nvSpPr>
          <p:cNvPr id="5" name="投影片編號版面配置區 4">
            <a:extLst>
              <a:ext uri="{FF2B5EF4-FFF2-40B4-BE49-F238E27FC236}">
                <a16:creationId xmlns:a16="http://schemas.microsoft.com/office/drawing/2014/main" id="{F8FAE4F8-6467-9BB4-CA01-2A5BEB4A4CB0}"/>
              </a:ext>
            </a:extLst>
          </p:cNvPr>
          <p:cNvSpPr>
            <a:spLocks noGrp="1"/>
          </p:cNvSpPr>
          <p:nvPr>
            <p:ph type="sldNum" sz="quarter" idx="12"/>
          </p:nvPr>
        </p:nvSpPr>
        <p:spPr/>
        <p:txBody>
          <a:bodyPr/>
          <a:lstStyle/>
          <a:p>
            <a:fld id="{028E3F4F-51B2-42EE-AFA2-40C4572185CC}" type="slidenum">
              <a:rPr lang="en-US" sz="1200" smtClean="0"/>
              <a:t>64</a:t>
            </a:fld>
            <a:endParaRPr lang="en-US" sz="1200" dirty="0"/>
          </a:p>
        </p:txBody>
      </p:sp>
      <p:sp>
        <p:nvSpPr>
          <p:cNvPr id="6" name="文字版面配置區 2">
            <a:extLst>
              <a:ext uri="{FF2B5EF4-FFF2-40B4-BE49-F238E27FC236}">
                <a16:creationId xmlns:a16="http://schemas.microsoft.com/office/drawing/2014/main" id="{32165357-C2AF-9143-376C-1FEC7ACEB8FF}"/>
              </a:ext>
            </a:extLst>
          </p:cNvPr>
          <p:cNvSpPr txBox="1">
            <a:spLocks/>
          </p:cNvSpPr>
          <p:nvPr/>
        </p:nvSpPr>
        <p:spPr>
          <a:xfrm>
            <a:off x="1841666" y="2155293"/>
            <a:ext cx="9487394" cy="414960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n-US" altLang="zh-TW" sz="2800">
              <a:solidFill>
                <a:schemeClr val="tx1"/>
              </a:solidFill>
            </a:endParaRPr>
          </a:p>
          <a:p>
            <a:endParaRPr lang="en-US" altLang="zh-TW" sz="2800">
              <a:solidFill>
                <a:schemeClr val="tx1"/>
              </a:solidFill>
            </a:endParaRPr>
          </a:p>
          <a:p>
            <a:endParaRPr lang="en-US" altLang="zh-TW" sz="2800">
              <a:solidFill>
                <a:schemeClr val="tx1"/>
              </a:solidFill>
            </a:endParaRPr>
          </a:p>
          <a:p>
            <a:endParaRPr lang="en-US" altLang="zh-TW" sz="2800">
              <a:solidFill>
                <a:schemeClr val="tx1"/>
              </a:solidFill>
            </a:endParaRPr>
          </a:p>
          <a:p>
            <a:endParaRPr lang="en-US" altLang="zh-TW" sz="2800">
              <a:solidFill>
                <a:schemeClr val="tx1"/>
              </a:solidFill>
            </a:endParaRPr>
          </a:p>
          <a:p>
            <a:r>
              <a:rPr lang="en-US" altLang="zh-TW">
                <a:solidFill>
                  <a:schemeClr val="tx1"/>
                </a:solidFill>
              </a:rPr>
              <a:t>Latest result: http://alphamatting.com</a:t>
            </a:r>
            <a:endParaRPr lang="en-US" altLang="zh-TW"/>
          </a:p>
          <a:p>
            <a:endParaRPr lang="x-IV_mathan" altLang="zh-TW"/>
          </a:p>
          <a:p>
            <a:endParaRPr lang="" altLang="zh-TW" dirty="0">
              <a:solidFill>
                <a:schemeClr val="tx1"/>
              </a:solidFill>
            </a:endParaRPr>
          </a:p>
        </p:txBody>
      </p:sp>
      <p:pic>
        <p:nvPicPr>
          <p:cNvPr id="9" name="圖片 8">
            <a:extLst>
              <a:ext uri="{FF2B5EF4-FFF2-40B4-BE49-F238E27FC236}">
                <a16:creationId xmlns:a16="http://schemas.microsoft.com/office/drawing/2014/main" id="{10AD33EF-F63F-EEAD-A397-A596A5ECC0F6}"/>
              </a:ext>
            </a:extLst>
          </p:cNvPr>
          <p:cNvPicPr>
            <a:picLocks noChangeAspect="1"/>
          </p:cNvPicPr>
          <p:nvPr/>
        </p:nvPicPr>
        <p:blipFill>
          <a:blip r:embed="rId2"/>
          <a:stretch>
            <a:fillRect/>
          </a:stretch>
        </p:blipFill>
        <p:spPr>
          <a:xfrm>
            <a:off x="1965726" y="2081072"/>
            <a:ext cx="8573696" cy="2534004"/>
          </a:xfrm>
          <a:prstGeom prst="rect">
            <a:avLst/>
          </a:prstGeom>
        </p:spPr>
      </p:pic>
    </p:spTree>
    <p:extLst>
      <p:ext uri="{BB962C8B-B14F-4D97-AF65-F5344CB8AC3E}">
        <p14:creationId xmlns:p14="http://schemas.microsoft.com/office/powerpoint/2010/main" val="34407560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2D8B84D-A57E-CDE4-9417-E59C1D85917F}"/>
              </a:ext>
            </a:extLst>
          </p:cNvPr>
          <p:cNvSpPr>
            <a:spLocks noGrp="1"/>
          </p:cNvSpPr>
          <p:nvPr>
            <p:ph type="title"/>
          </p:nvPr>
        </p:nvSpPr>
        <p:spPr>
          <a:xfrm>
            <a:off x="1097279" y="286604"/>
            <a:ext cx="11211952" cy="1450757"/>
          </a:xfrm>
        </p:spPr>
        <p:txBody>
          <a:bodyPr>
            <a:normAutofit/>
          </a:bodyPr>
          <a:lstStyle/>
          <a:p>
            <a:r>
              <a:rPr lang="en-US" altLang="zh-TW" sz="4000" dirty="0"/>
              <a:t>10.4.4 Smoke, Shadow, and Flash Matting</a:t>
            </a:r>
            <a:endParaRPr kumimoji="1" lang="zh-TW" altLang="en-US" sz="4000" dirty="0"/>
          </a:p>
        </p:txBody>
      </p:sp>
      <p:sp>
        <p:nvSpPr>
          <p:cNvPr id="3" name="內容版面配置區 2">
            <a:extLst>
              <a:ext uri="{FF2B5EF4-FFF2-40B4-BE49-F238E27FC236}">
                <a16:creationId xmlns:a16="http://schemas.microsoft.com/office/drawing/2014/main" id="{9CAA803F-5B3B-E79B-D064-F3AEC68F78C9}"/>
              </a:ext>
            </a:extLst>
          </p:cNvPr>
          <p:cNvSpPr>
            <a:spLocks noGrp="1"/>
          </p:cNvSpPr>
          <p:nvPr>
            <p:ph idx="1"/>
          </p:nvPr>
        </p:nvSpPr>
        <p:spPr/>
        <p:txBody>
          <a:bodyPr>
            <a:normAutofit/>
          </a:bodyPr>
          <a:lstStyle/>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rPr>
              <a:t>Smoke</a:t>
            </a:r>
          </a:p>
          <a:p>
            <a:pPr marL="384048" marR="0" lvl="1" indent="-182880" algn="l" defTabSz="914400" rtl="0" eaLnBrk="1" fontAlgn="auto" latinLnBrk="0" hangingPunct="1">
              <a:lnSpc>
                <a:spcPct val="90000"/>
              </a:lnSpc>
              <a:spcBef>
                <a:spcPts val="200"/>
              </a:spcBef>
              <a:spcAft>
                <a:spcPts val="400"/>
              </a:spcAft>
              <a:buClr>
                <a:srgbClr val="1CADE4"/>
              </a:buClr>
              <a:buSzTx/>
              <a:buFont typeface="Calibri" pitchFamily="34" charset="0"/>
              <a:buChar char="◦"/>
              <a:tabLst/>
              <a:defRPr/>
            </a:pP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標楷體"/>
                <a:cs typeface="Times New Roman" panose="02020603050405020304" pitchFamily="18" charset="0"/>
              </a:rPr>
              <a:t>linear combination of background color and a </a:t>
            </a:r>
            <a:r>
              <a:rPr kumimoji="0" lang="en-US" altLang="zh-TW" sz="2000" b="0" i="0" u="none" strike="noStrike" kern="1200" cap="none" spc="0" normalizeH="0" baseline="0" noProof="0" dirty="0">
                <a:ln>
                  <a:noFill/>
                </a:ln>
                <a:solidFill>
                  <a:srgbClr val="0070C0"/>
                </a:solidFill>
                <a:effectLst/>
                <a:uLnTx/>
                <a:uFillTx/>
                <a:latin typeface="Times New Roman" panose="02020603050405020304" pitchFamily="18" charset="0"/>
                <a:ea typeface="標楷體"/>
                <a:cs typeface="Times New Roman" panose="02020603050405020304" pitchFamily="18" charset="0"/>
              </a:rPr>
              <a:t>constant foreground color</a:t>
            </a: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標楷體"/>
                <a:cs typeface="Times New Roman" panose="02020603050405020304" pitchFamily="18" charset="0"/>
              </a:rPr>
              <a:t>.</a:t>
            </a: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rPr>
              <a:t>Shadow</a:t>
            </a:r>
          </a:p>
          <a:p>
            <a:pPr marL="384048" marR="0" lvl="1" indent="-182880" algn="l" defTabSz="914400" rtl="0" eaLnBrk="1" fontAlgn="auto" latinLnBrk="0" hangingPunct="1">
              <a:lnSpc>
                <a:spcPct val="90000"/>
              </a:lnSpc>
              <a:spcBef>
                <a:spcPts val="200"/>
              </a:spcBef>
              <a:spcAft>
                <a:spcPts val="400"/>
              </a:spcAft>
              <a:buClr>
                <a:srgbClr val="1CADE4"/>
              </a:buClr>
              <a:buSzTx/>
              <a:buFont typeface="Calibri" pitchFamily="34" charset="0"/>
              <a:buChar char="◦"/>
              <a:tabLst/>
              <a:defRPr/>
            </a:pP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標楷體"/>
                <a:cs typeface="Times New Roman" panose="02020603050405020304" pitchFamily="18" charset="0"/>
              </a:rPr>
              <a:t>pixel is assumed to vary between its </a:t>
            </a:r>
            <a:r>
              <a:rPr kumimoji="0" lang="en-US" altLang="zh-TW" sz="2000" b="0" i="0" u="none" strike="noStrike" kern="1200" cap="none" spc="0" normalizeH="0" baseline="0" noProof="0" dirty="0">
                <a:ln>
                  <a:noFill/>
                </a:ln>
                <a:solidFill>
                  <a:srgbClr val="0070C0"/>
                </a:solidFill>
                <a:effectLst/>
                <a:uLnTx/>
                <a:uFillTx/>
                <a:latin typeface="Times New Roman" panose="02020603050405020304" pitchFamily="18" charset="0"/>
                <a:ea typeface="標楷體"/>
                <a:cs typeface="Times New Roman" panose="02020603050405020304" pitchFamily="18" charset="0"/>
              </a:rPr>
              <a:t>fully lit and fully shadowed colors</a:t>
            </a: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標楷體"/>
                <a:cs typeface="Times New Roman" panose="02020603050405020304" pitchFamily="18" charset="0"/>
              </a:rPr>
              <a:t>.</a:t>
            </a: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endParaRPr kumimoji="0" lang="x-IV_mathan" altLang="zh-TW" sz="2000" b="0" i="0" u="none" strike="noStrike" kern="1200" cap="none" spc="0" normalizeH="0" baseline="0" noProof="0">
              <a:ln>
                <a:noFill/>
              </a:ln>
              <a:solidFill>
                <a:prstClr val="black">
                  <a:lumMod val="75000"/>
                  <a:lumOff val="25000"/>
                </a:prstClr>
              </a:solidFill>
              <a:effectLst/>
              <a:uLnTx/>
              <a:uFillTx/>
              <a:latin typeface="Times New Roman"/>
              <a:ea typeface="標楷體"/>
              <a:cs typeface="+mn-cs"/>
            </a:endParaRP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endParaRPr kumimoji="0" lang="" altLang="zh-TW" sz="2000" b="0" i="0" u="none" strike="noStrike" kern="1200" cap="none" spc="0" normalizeH="0" baseline="0" noProof="0" dirty="0">
              <a:ln>
                <a:noFill/>
              </a:ln>
              <a:solidFill>
                <a:prstClr val="black"/>
              </a:solidFill>
              <a:effectLst/>
              <a:uLnTx/>
              <a:uFillTx/>
              <a:latin typeface="Times New Roman"/>
              <a:ea typeface="標楷體"/>
              <a:cs typeface="+mn-cs"/>
            </a:endParaRPr>
          </a:p>
        </p:txBody>
      </p:sp>
      <p:sp>
        <p:nvSpPr>
          <p:cNvPr id="4" name="頁尾版面配置區 3">
            <a:extLst>
              <a:ext uri="{FF2B5EF4-FFF2-40B4-BE49-F238E27FC236}">
                <a16:creationId xmlns:a16="http://schemas.microsoft.com/office/drawing/2014/main" id="{5C76A4B3-A632-1BD5-D155-4584459C98D2}"/>
              </a:ext>
            </a:extLst>
          </p:cNvPr>
          <p:cNvSpPr>
            <a:spLocks noGrp="1"/>
          </p:cNvSpPr>
          <p:nvPr>
            <p:ph type="ftr" sz="quarter" idx="11"/>
          </p:nvPr>
        </p:nvSpPr>
        <p:spPr/>
        <p:txBody>
          <a:bodyPr/>
          <a:lstStyle/>
          <a:p>
            <a:pPr>
              <a:defRPr/>
            </a:pPr>
            <a:r>
              <a:rPr lang="pl-PL" altLang="zh-TW" sz="1200" dirty="0"/>
              <a:t>DC &amp; CV Lab. CSIE NTU</a:t>
            </a:r>
            <a:endParaRPr lang="en-US" altLang="zh-TW" sz="1200" dirty="0"/>
          </a:p>
        </p:txBody>
      </p:sp>
      <p:sp>
        <p:nvSpPr>
          <p:cNvPr id="5" name="投影片編號版面配置區 4">
            <a:extLst>
              <a:ext uri="{FF2B5EF4-FFF2-40B4-BE49-F238E27FC236}">
                <a16:creationId xmlns:a16="http://schemas.microsoft.com/office/drawing/2014/main" id="{F8FAE4F8-6467-9BB4-CA01-2A5BEB4A4CB0}"/>
              </a:ext>
            </a:extLst>
          </p:cNvPr>
          <p:cNvSpPr>
            <a:spLocks noGrp="1"/>
          </p:cNvSpPr>
          <p:nvPr>
            <p:ph type="sldNum" sz="quarter" idx="12"/>
          </p:nvPr>
        </p:nvSpPr>
        <p:spPr/>
        <p:txBody>
          <a:bodyPr/>
          <a:lstStyle/>
          <a:p>
            <a:fld id="{028E3F4F-51B2-42EE-AFA2-40C4572185CC}" type="slidenum">
              <a:rPr lang="en-US" sz="1200" smtClean="0"/>
              <a:t>65</a:t>
            </a:fld>
            <a:endParaRPr lang="en-US" sz="1200" dirty="0"/>
          </a:p>
        </p:txBody>
      </p:sp>
      <p:pic>
        <p:nvPicPr>
          <p:cNvPr id="6" name="圖片 5">
            <a:extLst>
              <a:ext uri="{FF2B5EF4-FFF2-40B4-BE49-F238E27FC236}">
                <a16:creationId xmlns:a16="http://schemas.microsoft.com/office/drawing/2014/main" id="{055D9075-E0F3-6B84-01B5-ECBEA1532EBD}"/>
              </a:ext>
            </a:extLst>
          </p:cNvPr>
          <p:cNvPicPr>
            <a:picLocks noChangeAspect="1"/>
          </p:cNvPicPr>
          <p:nvPr/>
        </p:nvPicPr>
        <p:blipFill>
          <a:blip r:embed="rId2"/>
          <a:stretch>
            <a:fillRect/>
          </a:stretch>
        </p:blipFill>
        <p:spPr>
          <a:xfrm>
            <a:off x="844860" y="4082081"/>
            <a:ext cx="10502279" cy="2077118"/>
          </a:xfrm>
          <a:prstGeom prst="rect">
            <a:avLst/>
          </a:prstGeom>
        </p:spPr>
      </p:pic>
    </p:spTree>
    <p:extLst>
      <p:ext uri="{BB962C8B-B14F-4D97-AF65-F5344CB8AC3E}">
        <p14:creationId xmlns:p14="http://schemas.microsoft.com/office/powerpoint/2010/main" val="295300865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2D8B84D-A57E-CDE4-9417-E59C1D85917F}"/>
              </a:ext>
            </a:extLst>
          </p:cNvPr>
          <p:cNvSpPr>
            <a:spLocks noGrp="1"/>
          </p:cNvSpPr>
          <p:nvPr>
            <p:ph type="title"/>
          </p:nvPr>
        </p:nvSpPr>
        <p:spPr>
          <a:xfrm>
            <a:off x="1097279" y="286604"/>
            <a:ext cx="11211952" cy="1450757"/>
          </a:xfrm>
        </p:spPr>
        <p:txBody>
          <a:bodyPr>
            <a:normAutofit/>
          </a:bodyPr>
          <a:lstStyle/>
          <a:p>
            <a:br>
              <a:rPr lang="en-US" altLang="zh-TW" sz="4000" dirty="0"/>
            </a:br>
            <a:r>
              <a:rPr lang="en-US" altLang="zh-TW" sz="4000" dirty="0"/>
              <a:t>10.4.5 Video Matting</a:t>
            </a:r>
            <a:endParaRPr kumimoji="1" lang="zh-TW" altLang="en-US" sz="4000" dirty="0"/>
          </a:p>
        </p:txBody>
      </p:sp>
      <p:sp>
        <p:nvSpPr>
          <p:cNvPr id="3" name="內容版面配置區 2">
            <a:extLst>
              <a:ext uri="{FF2B5EF4-FFF2-40B4-BE49-F238E27FC236}">
                <a16:creationId xmlns:a16="http://schemas.microsoft.com/office/drawing/2014/main" id="{9CAA803F-5B3B-E79B-D064-F3AEC68F78C9}"/>
              </a:ext>
            </a:extLst>
          </p:cNvPr>
          <p:cNvSpPr>
            <a:spLocks noGrp="1"/>
          </p:cNvSpPr>
          <p:nvPr>
            <p:ph idx="1"/>
          </p:nvPr>
        </p:nvSpPr>
        <p:spPr/>
        <p:txBody>
          <a:bodyPr>
            <a:normAutofit/>
          </a:bodyPr>
          <a:lstStyle/>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rPr>
              <a:t>The presence of moving objects can sometimes make the matting process easier</a:t>
            </a: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rPr>
              <a:t>Chuang, </a:t>
            </a:r>
            <a:r>
              <a:rPr kumimoji="0" lang="en-US" altLang="zh-TW" sz="2000" b="0" i="0" u="none" strike="noStrike" kern="1200" cap="none" spc="0" normalizeH="0" baseline="0" noProof="0" dirty="0" err="1">
                <a:ln>
                  <a:noFill/>
                </a:ln>
                <a:solidFill>
                  <a:prstClr val="black">
                    <a:lumMod val="75000"/>
                    <a:lumOff val="25000"/>
                  </a:prstClr>
                </a:solidFill>
                <a:effectLst/>
                <a:uLnTx/>
                <a:uFillTx/>
                <a:latin typeface="Times New Roman"/>
                <a:ea typeface="標楷體"/>
                <a:cs typeface="+mn-cs"/>
              </a:rPr>
              <a:t>Agarwala</a:t>
            </a: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rPr>
              <a:t> (‘02)</a:t>
            </a: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endPar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endParaRPr>
          </a:p>
          <a:p>
            <a:pPr marL="384048" marR="0" lvl="1" indent="-182880" algn="l" defTabSz="914400" rtl="0" eaLnBrk="1" fontAlgn="auto" latinLnBrk="0" hangingPunct="1">
              <a:lnSpc>
                <a:spcPct val="90000"/>
              </a:lnSpc>
              <a:spcBef>
                <a:spcPts val="200"/>
              </a:spcBef>
              <a:spcAft>
                <a:spcPts val="400"/>
              </a:spcAft>
              <a:buClr>
                <a:srgbClr val="1CADE4"/>
              </a:buClr>
              <a:buSzTx/>
              <a:buFont typeface="Calibri" pitchFamily="34" charset="0"/>
              <a:buChar char="◦"/>
              <a:tabLst/>
              <a:defRPr/>
            </a:pP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標楷體"/>
                <a:cs typeface="Times New Roman" panose="02020603050405020304" pitchFamily="18" charset="0"/>
              </a:rPr>
              <a:t>foreground objects are first remove</a:t>
            </a:r>
          </a:p>
          <a:p>
            <a:pPr marL="384048" marR="0" lvl="1" indent="-182880" algn="l" defTabSz="914400" rtl="0" eaLnBrk="1" fontAlgn="auto" latinLnBrk="0" hangingPunct="1">
              <a:lnSpc>
                <a:spcPct val="90000"/>
              </a:lnSpc>
              <a:spcBef>
                <a:spcPts val="200"/>
              </a:spcBef>
              <a:spcAft>
                <a:spcPts val="400"/>
              </a:spcAft>
              <a:buClr>
                <a:srgbClr val="1CADE4"/>
              </a:buClr>
              <a:buSzTx/>
              <a:buFont typeface="Calibri" pitchFamily="34" charset="0"/>
              <a:buChar char="◦"/>
              <a:tabLst/>
              <a:defRPr/>
            </a:pPr>
            <a:endPar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標楷體"/>
              <a:cs typeface="Times New Roman" panose="02020603050405020304" pitchFamily="18" charset="0"/>
            </a:endParaRPr>
          </a:p>
          <a:p>
            <a:pPr marL="384048" marR="0" lvl="1" indent="-182880" algn="l" defTabSz="914400" rtl="0" eaLnBrk="1" fontAlgn="auto" latinLnBrk="0" hangingPunct="1">
              <a:lnSpc>
                <a:spcPct val="90000"/>
              </a:lnSpc>
              <a:spcBef>
                <a:spcPts val="200"/>
              </a:spcBef>
              <a:spcAft>
                <a:spcPts val="400"/>
              </a:spcAft>
              <a:buClr>
                <a:srgbClr val="1CADE4"/>
              </a:buClr>
              <a:buSzTx/>
              <a:buFont typeface="Calibri" pitchFamily="34" charset="0"/>
              <a:buChar char="◦"/>
              <a:tabLst/>
              <a:defRPr/>
            </a:pP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標楷體"/>
                <a:cs typeface="Times New Roman" panose="02020603050405020304" pitchFamily="18" charset="0"/>
              </a:rPr>
              <a:t>resulting background plates are aligned</a:t>
            </a:r>
          </a:p>
          <a:p>
            <a:pPr marL="384048" marR="0" lvl="1" indent="-182880" algn="l" defTabSz="914400" rtl="0" eaLnBrk="1" fontAlgn="auto" latinLnBrk="0" hangingPunct="1">
              <a:lnSpc>
                <a:spcPct val="90000"/>
              </a:lnSpc>
              <a:spcBef>
                <a:spcPts val="200"/>
              </a:spcBef>
              <a:spcAft>
                <a:spcPts val="400"/>
              </a:spcAft>
              <a:buClr>
                <a:srgbClr val="1CADE4"/>
              </a:buClr>
              <a:buSzTx/>
              <a:buFont typeface="Calibri" pitchFamily="34" charset="0"/>
              <a:buChar char="◦"/>
              <a:tabLst/>
              <a:defRPr/>
            </a:pPr>
            <a:endPar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標楷體"/>
              <a:cs typeface="Times New Roman" panose="02020603050405020304" pitchFamily="18" charset="0"/>
            </a:endParaRPr>
          </a:p>
          <a:p>
            <a:pPr marL="384048" marR="0" lvl="1" indent="-182880" algn="l" defTabSz="914400" rtl="0" eaLnBrk="1" fontAlgn="auto" latinLnBrk="0" hangingPunct="1">
              <a:lnSpc>
                <a:spcPct val="90000"/>
              </a:lnSpc>
              <a:spcBef>
                <a:spcPts val="200"/>
              </a:spcBef>
              <a:spcAft>
                <a:spcPts val="400"/>
              </a:spcAft>
              <a:buClr>
                <a:srgbClr val="1CADE4"/>
              </a:buClr>
              <a:buSzTx/>
              <a:buFont typeface="Calibri" pitchFamily="34" charset="0"/>
              <a:buChar char="◦"/>
              <a:tabLst/>
              <a:defRPr/>
            </a:pP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標楷體"/>
                <a:cs typeface="Times New Roman" panose="02020603050405020304" pitchFamily="18" charset="0"/>
              </a:rPr>
              <a:t>yield a high quality background estimate</a:t>
            </a:r>
            <a:endParaRPr kumimoji="0" lang="x-IV_mathan" altLang="zh-TW" sz="20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標楷體"/>
              <a:cs typeface="Times New Roman" panose="02020603050405020304" pitchFamily="18" charset="0"/>
            </a:endParaRP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endParaRPr kumimoji="0" lang="" altLang="zh-TW" sz="2000" b="0" i="0" u="none" strike="noStrike" kern="1200" cap="none" spc="0" normalizeH="0" baseline="0" noProof="0" dirty="0">
              <a:ln>
                <a:noFill/>
              </a:ln>
              <a:solidFill>
                <a:prstClr val="black"/>
              </a:solidFill>
              <a:effectLst/>
              <a:uLnTx/>
              <a:uFillTx/>
              <a:latin typeface="Times New Roman"/>
              <a:ea typeface="標楷體"/>
              <a:cs typeface="+mn-cs"/>
            </a:endParaRPr>
          </a:p>
        </p:txBody>
      </p:sp>
      <p:sp>
        <p:nvSpPr>
          <p:cNvPr id="4" name="頁尾版面配置區 3">
            <a:extLst>
              <a:ext uri="{FF2B5EF4-FFF2-40B4-BE49-F238E27FC236}">
                <a16:creationId xmlns:a16="http://schemas.microsoft.com/office/drawing/2014/main" id="{5C76A4B3-A632-1BD5-D155-4584459C98D2}"/>
              </a:ext>
            </a:extLst>
          </p:cNvPr>
          <p:cNvSpPr>
            <a:spLocks noGrp="1"/>
          </p:cNvSpPr>
          <p:nvPr>
            <p:ph type="ftr" sz="quarter" idx="11"/>
          </p:nvPr>
        </p:nvSpPr>
        <p:spPr/>
        <p:txBody>
          <a:bodyPr/>
          <a:lstStyle/>
          <a:p>
            <a:pPr>
              <a:defRPr/>
            </a:pPr>
            <a:r>
              <a:rPr lang="pl-PL" altLang="zh-TW" sz="1200" dirty="0"/>
              <a:t>DC &amp; CV Lab. CSIE NTU</a:t>
            </a:r>
            <a:endParaRPr lang="en-US" altLang="zh-TW" sz="1200" dirty="0"/>
          </a:p>
        </p:txBody>
      </p:sp>
      <p:sp>
        <p:nvSpPr>
          <p:cNvPr id="5" name="投影片編號版面配置區 4">
            <a:extLst>
              <a:ext uri="{FF2B5EF4-FFF2-40B4-BE49-F238E27FC236}">
                <a16:creationId xmlns:a16="http://schemas.microsoft.com/office/drawing/2014/main" id="{F8FAE4F8-6467-9BB4-CA01-2A5BEB4A4CB0}"/>
              </a:ext>
            </a:extLst>
          </p:cNvPr>
          <p:cNvSpPr>
            <a:spLocks noGrp="1"/>
          </p:cNvSpPr>
          <p:nvPr>
            <p:ph type="sldNum" sz="quarter" idx="12"/>
          </p:nvPr>
        </p:nvSpPr>
        <p:spPr/>
        <p:txBody>
          <a:bodyPr/>
          <a:lstStyle/>
          <a:p>
            <a:fld id="{028E3F4F-51B2-42EE-AFA2-40C4572185CC}" type="slidenum">
              <a:rPr lang="en-US" sz="1200" smtClean="0"/>
              <a:t>66</a:t>
            </a:fld>
            <a:endParaRPr lang="en-US" sz="1200" dirty="0"/>
          </a:p>
        </p:txBody>
      </p:sp>
    </p:spTree>
    <p:extLst>
      <p:ext uri="{BB962C8B-B14F-4D97-AF65-F5344CB8AC3E}">
        <p14:creationId xmlns:p14="http://schemas.microsoft.com/office/powerpoint/2010/main" val="409492521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7FB47AF-1A29-4209-8999-A7B5408DA2A8}"/>
              </a:ext>
            </a:extLst>
          </p:cNvPr>
          <p:cNvSpPr>
            <a:spLocks noGrp="1"/>
          </p:cNvSpPr>
          <p:nvPr>
            <p:ph type="ctrTitle"/>
          </p:nvPr>
        </p:nvSpPr>
        <p:spPr>
          <a:xfrm>
            <a:off x="1328840" y="2671851"/>
            <a:ext cx="8342210" cy="1546400"/>
          </a:xfrm>
        </p:spPr>
        <p:txBody>
          <a:bodyPr/>
          <a:lstStyle/>
          <a:p>
            <a:r>
              <a:rPr lang="en-US" altLang="zh-TW" dirty="0">
                <a:latin typeface="Times New Roman" panose="02020603050405020304" pitchFamily="18" charset="0"/>
                <a:cs typeface="Times New Roman" panose="02020603050405020304" pitchFamily="18" charset="0"/>
              </a:rPr>
              <a:t>10.5</a:t>
            </a:r>
            <a:br>
              <a:rPr lang="en-US" altLang="zh-TW" dirty="0">
                <a:latin typeface="Times New Roman" panose="02020603050405020304" pitchFamily="18" charset="0"/>
                <a:cs typeface="Times New Roman" panose="02020603050405020304" pitchFamily="18" charset="0"/>
              </a:rPr>
            </a:br>
            <a:r>
              <a:rPr lang="en-US" altLang="zh-TW" dirty="0">
                <a:latin typeface="Times New Roman" panose="02020603050405020304" pitchFamily="18" charset="0"/>
                <a:cs typeface="Times New Roman" panose="02020603050405020304" pitchFamily="18" charset="0"/>
              </a:rPr>
              <a:t>Texture Analysis and Synthesis</a:t>
            </a:r>
            <a:br>
              <a:rPr lang="en-US" altLang="zh-TW" dirty="0"/>
            </a:br>
            <a:endParaRPr lang="en-US" altLang="zh-TW" dirty="0"/>
          </a:p>
        </p:txBody>
      </p:sp>
    </p:spTree>
    <p:extLst>
      <p:ext uri="{BB962C8B-B14F-4D97-AF65-F5344CB8AC3E}">
        <p14:creationId xmlns:p14="http://schemas.microsoft.com/office/powerpoint/2010/main" val="12305203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2D8B84D-A57E-CDE4-9417-E59C1D85917F}"/>
              </a:ext>
            </a:extLst>
          </p:cNvPr>
          <p:cNvSpPr>
            <a:spLocks noGrp="1"/>
          </p:cNvSpPr>
          <p:nvPr>
            <p:ph type="title"/>
          </p:nvPr>
        </p:nvSpPr>
        <p:spPr>
          <a:xfrm>
            <a:off x="1097279" y="286604"/>
            <a:ext cx="11211952" cy="1450757"/>
          </a:xfrm>
        </p:spPr>
        <p:txBody>
          <a:bodyPr>
            <a:normAutofit/>
          </a:bodyPr>
          <a:lstStyle/>
          <a:p>
            <a:r>
              <a:rPr lang="en-US" altLang="zh-TW" sz="4000" dirty="0"/>
              <a:t>Introduction</a:t>
            </a:r>
            <a:endParaRPr kumimoji="1" lang="zh-TW" altLang="en-US" sz="4000" dirty="0"/>
          </a:p>
        </p:txBody>
      </p:sp>
      <p:sp>
        <p:nvSpPr>
          <p:cNvPr id="3" name="內容版面配置區 2">
            <a:extLst>
              <a:ext uri="{FF2B5EF4-FFF2-40B4-BE49-F238E27FC236}">
                <a16:creationId xmlns:a16="http://schemas.microsoft.com/office/drawing/2014/main" id="{9CAA803F-5B3B-E79B-D064-F3AEC68F78C9}"/>
              </a:ext>
            </a:extLst>
          </p:cNvPr>
          <p:cNvSpPr>
            <a:spLocks noGrp="1"/>
          </p:cNvSpPr>
          <p:nvPr>
            <p:ph idx="1"/>
          </p:nvPr>
        </p:nvSpPr>
        <p:spPr/>
        <p:txBody>
          <a:bodyPr>
            <a:normAutofit/>
          </a:bodyPr>
          <a:lstStyle/>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r>
              <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rPr>
              <a:t>"Given a small sample of a texture, generate a larger similar-looking image."</a:t>
            </a: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endParaRPr kumimoji="0" lang="en-US" altLang="zh-TW" sz="20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sym typeface="Wingdings" panose="05000000000000000000" pitchFamily="2" charset="2"/>
            </a:endParaRP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endParaRPr kumimoji="0" lang="zh-TW" altLang="en-US" sz="2800" b="0" i="0" u="none" strike="noStrike" kern="1200" cap="none" spc="0" normalizeH="0" baseline="0" noProof="0" dirty="0">
              <a:ln>
                <a:noFill/>
              </a:ln>
              <a:solidFill>
                <a:prstClr val="black">
                  <a:lumMod val="75000"/>
                  <a:lumOff val="25000"/>
                </a:prstClr>
              </a:solidFill>
              <a:effectLst/>
              <a:uLnTx/>
              <a:uFillTx/>
              <a:latin typeface="Times New Roman"/>
              <a:ea typeface="標楷體"/>
              <a:cs typeface="+mn-cs"/>
            </a:endParaRPr>
          </a:p>
        </p:txBody>
      </p:sp>
      <p:sp>
        <p:nvSpPr>
          <p:cNvPr id="4" name="頁尾版面配置區 3">
            <a:extLst>
              <a:ext uri="{FF2B5EF4-FFF2-40B4-BE49-F238E27FC236}">
                <a16:creationId xmlns:a16="http://schemas.microsoft.com/office/drawing/2014/main" id="{5C76A4B3-A632-1BD5-D155-4584459C98D2}"/>
              </a:ext>
            </a:extLst>
          </p:cNvPr>
          <p:cNvSpPr>
            <a:spLocks noGrp="1"/>
          </p:cNvSpPr>
          <p:nvPr>
            <p:ph type="ftr" sz="quarter" idx="11"/>
          </p:nvPr>
        </p:nvSpPr>
        <p:spPr/>
        <p:txBody>
          <a:bodyPr/>
          <a:lstStyle/>
          <a:p>
            <a:pPr>
              <a:defRPr/>
            </a:pPr>
            <a:r>
              <a:rPr lang="pl-PL" altLang="zh-TW" sz="1200" dirty="0"/>
              <a:t>DC &amp; CV Lab. CSIE NTU</a:t>
            </a:r>
            <a:endParaRPr lang="en-US" altLang="zh-TW" sz="1200" dirty="0"/>
          </a:p>
        </p:txBody>
      </p:sp>
      <p:sp>
        <p:nvSpPr>
          <p:cNvPr id="5" name="投影片編號版面配置區 4">
            <a:extLst>
              <a:ext uri="{FF2B5EF4-FFF2-40B4-BE49-F238E27FC236}">
                <a16:creationId xmlns:a16="http://schemas.microsoft.com/office/drawing/2014/main" id="{F8FAE4F8-6467-9BB4-CA01-2A5BEB4A4CB0}"/>
              </a:ext>
            </a:extLst>
          </p:cNvPr>
          <p:cNvSpPr>
            <a:spLocks noGrp="1"/>
          </p:cNvSpPr>
          <p:nvPr>
            <p:ph type="sldNum" sz="quarter" idx="12"/>
          </p:nvPr>
        </p:nvSpPr>
        <p:spPr/>
        <p:txBody>
          <a:bodyPr/>
          <a:lstStyle/>
          <a:p>
            <a:fld id="{028E3F4F-51B2-42EE-AFA2-40C4572185CC}" type="slidenum">
              <a:rPr lang="en-US" sz="1200" smtClean="0"/>
              <a:t>68</a:t>
            </a:fld>
            <a:endParaRPr lang="en-US" sz="1200" dirty="0"/>
          </a:p>
        </p:txBody>
      </p:sp>
      <p:pic>
        <p:nvPicPr>
          <p:cNvPr id="7" name="Google Shape;1103;g12749e8fc58_0_8">
            <a:extLst>
              <a:ext uri="{FF2B5EF4-FFF2-40B4-BE49-F238E27FC236}">
                <a16:creationId xmlns:a16="http://schemas.microsoft.com/office/drawing/2014/main" id="{5EE1B60D-A3C6-0912-2EEE-CCA5411F7244}"/>
              </a:ext>
            </a:extLst>
          </p:cNvPr>
          <p:cNvPicPr preferRelativeResize="0"/>
          <p:nvPr/>
        </p:nvPicPr>
        <p:blipFill>
          <a:blip r:embed="rId2">
            <a:alphaModFix/>
          </a:blip>
          <a:stretch>
            <a:fillRect/>
          </a:stretch>
        </p:blipFill>
        <p:spPr>
          <a:xfrm>
            <a:off x="3239890" y="4519931"/>
            <a:ext cx="2074575" cy="2074575"/>
          </a:xfrm>
          <a:prstGeom prst="rect">
            <a:avLst/>
          </a:prstGeom>
          <a:noFill/>
          <a:ln>
            <a:noFill/>
          </a:ln>
        </p:spPr>
      </p:pic>
      <p:pic>
        <p:nvPicPr>
          <p:cNvPr id="8" name="Google Shape;1102;g12749e8fc58_0_8">
            <a:extLst>
              <a:ext uri="{FF2B5EF4-FFF2-40B4-BE49-F238E27FC236}">
                <a16:creationId xmlns:a16="http://schemas.microsoft.com/office/drawing/2014/main" id="{981E345E-E7E9-CCA0-2A61-7EF59D79EBA8}"/>
              </a:ext>
            </a:extLst>
          </p:cNvPr>
          <p:cNvPicPr preferRelativeResize="0"/>
          <p:nvPr/>
        </p:nvPicPr>
        <p:blipFill>
          <a:blip r:embed="rId3">
            <a:alphaModFix/>
          </a:blip>
          <a:stretch>
            <a:fillRect/>
          </a:stretch>
        </p:blipFill>
        <p:spPr>
          <a:xfrm>
            <a:off x="6096000" y="3232597"/>
            <a:ext cx="2907940" cy="3451973"/>
          </a:xfrm>
          <a:prstGeom prst="rect">
            <a:avLst/>
          </a:prstGeom>
          <a:noFill/>
          <a:ln>
            <a:noFill/>
          </a:ln>
        </p:spPr>
      </p:pic>
    </p:spTree>
    <p:extLst>
      <p:ext uri="{BB962C8B-B14F-4D97-AF65-F5344CB8AC3E}">
        <p14:creationId xmlns:p14="http://schemas.microsoft.com/office/powerpoint/2010/main" val="307545060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2D8B84D-A57E-CDE4-9417-E59C1D85917F}"/>
              </a:ext>
            </a:extLst>
          </p:cNvPr>
          <p:cNvSpPr>
            <a:spLocks noGrp="1"/>
          </p:cNvSpPr>
          <p:nvPr>
            <p:ph type="title"/>
          </p:nvPr>
        </p:nvSpPr>
        <p:spPr>
          <a:xfrm>
            <a:off x="1097279" y="286604"/>
            <a:ext cx="11211952" cy="1450757"/>
          </a:xfrm>
        </p:spPr>
        <p:txBody>
          <a:bodyPr>
            <a:normAutofit/>
          </a:bodyPr>
          <a:lstStyle/>
          <a:p>
            <a:r>
              <a:rPr kumimoji="0" lang="en-US" altLang="zh-TW" sz="4300" b="0" i="0" u="none" strike="noStrike" kern="1200" cap="none" spc="-50" normalizeH="0" baseline="0" noProof="0" dirty="0">
                <a:ln>
                  <a:noFill/>
                </a:ln>
                <a:solidFill>
                  <a:prstClr val="black">
                    <a:lumMod val="75000"/>
                    <a:lumOff val="25000"/>
                  </a:prstClr>
                </a:solidFill>
                <a:effectLst/>
                <a:uLnTx/>
                <a:uFillTx/>
                <a:latin typeface="Times New Roman"/>
                <a:ea typeface="標楷體"/>
                <a:cs typeface="+mj-cs"/>
              </a:rPr>
              <a:t>Traditional Approach</a:t>
            </a:r>
            <a:endParaRPr kumimoji="1" lang="zh-TW" altLang="en-US" sz="4000" dirty="0"/>
          </a:p>
        </p:txBody>
      </p:sp>
      <p:sp>
        <p:nvSpPr>
          <p:cNvPr id="3" name="內容版面配置區 2">
            <a:extLst>
              <a:ext uri="{FF2B5EF4-FFF2-40B4-BE49-F238E27FC236}">
                <a16:creationId xmlns:a16="http://schemas.microsoft.com/office/drawing/2014/main" id="{9CAA803F-5B3B-E79B-D064-F3AEC68F78C9}"/>
              </a:ext>
            </a:extLst>
          </p:cNvPr>
          <p:cNvSpPr>
            <a:spLocks noGrp="1"/>
          </p:cNvSpPr>
          <p:nvPr>
            <p:ph idx="1"/>
          </p:nvPr>
        </p:nvSpPr>
        <p:spPr/>
        <p:txBody>
          <a:bodyPr>
            <a:normAutofit/>
          </a:bodyPr>
          <a:lstStyle/>
          <a:p>
            <a:r>
              <a:rPr lang="en-US" altLang="zh-TW" sz="2000" dirty="0">
                <a:sym typeface="Wingdings" panose="05000000000000000000" pitchFamily="2" charset="2"/>
              </a:rPr>
              <a:t>Match the spectrum of the source image while generating shaped noise.  Spatial correlations</a:t>
            </a:r>
          </a:p>
          <a:p>
            <a:r>
              <a:rPr lang="en-US" altLang="zh-TW" sz="2000" dirty="0">
                <a:sym typeface="Wingdings" panose="05000000000000000000" pitchFamily="2" charset="2"/>
              </a:rPr>
              <a:t>The distributions of the responses at different frequencies must also match.</a:t>
            </a:r>
          </a:p>
          <a:p>
            <a:endParaRPr lang="zh-TW" altLang="en-US" sz="2800" dirty="0"/>
          </a:p>
        </p:txBody>
      </p:sp>
      <p:sp>
        <p:nvSpPr>
          <p:cNvPr id="4" name="頁尾版面配置區 3">
            <a:extLst>
              <a:ext uri="{FF2B5EF4-FFF2-40B4-BE49-F238E27FC236}">
                <a16:creationId xmlns:a16="http://schemas.microsoft.com/office/drawing/2014/main" id="{5C76A4B3-A632-1BD5-D155-4584459C98D2}"/>
              </a:ext>
            </a:extLst>
          </p:cNvPr>
          <p:cNvSpPr>
            <a:spLocks noGrp="1"/>
          </p:cNvSpPr>
          <p:nvPr>
            <p:ph type="ftr" sz="quarter" idx="11"/>
          </p:nvPr>
        </p:nvSpPr>
        <p:spPr/>
        <p:txBody>
          <a:bodyPr/>
          <a:lstStyle/>
          <a:p>
            <a:pPr>
              <a:defRPr/>
            </a:pPr>
            <a:r>
              <a:rPr lang="pl-PL" altLang="zh-TW" sz="1200" dirty="0"/>
              <a:t>DC &amp; CV Lab. CSIE NTU</a:t>
            </a:r>
            <a:endParaRPr lang="en-US" altLang="zh-TW" sz="1200" dirty="0"/>
          </a:p>
        </p:txBody>
      </p:sp>
      <p:sp>
        <p:nvSpPr>
          <p:cNvPr id="5" name="投影片編號版面配置區 4">
            <a:extLst>
              <a:ext uri="{FF2B5EF4-FFF2-40B4-BE49-F238E27FC236}">
                <a16:creationId xmlns:a16="http://schemas.microsoft.com/office/drawing/2014/main" id="{F8FAE4F8-6467-9BB4-CA01-2A5BEB4A4CB0}"/>
              </a:ext>
            </a:extLst>
          </p:cNvPr>
          <p:cNvSpPr>
            <a:spLocks noGrp="1"/>
          </p:cNvSpPr>
          <p:nvPr>
            <p:ph type="sldNum" sz="quarter" idx="12"/>
          </p:nvPr>
        </p:nvSpPr>
        <p:spPr/>
        <p:txBody>
          <a:bodyPr/>
          <a:lstStyle/>
          <a:p>
            <a:fld id="{028E3F4F-51B2-42EE-AFA2-40C4572185CC}" type="slidenum">
              <a:rPr lang="en-US" sz="1200" smtClean="0"/>
              <a:t>69</a:t>
            </a:fld>
            <a:endParaRPr lang="en-US" sz="1200" dirty="0"/>
          </a:p>
        </p:txBody>
      </p:sp>
    </p:spTree>
    <p:extLst>
      <p:ext uri="{BB962C8B-B14F-4D97-AF65-F5344CB8AC3E}">
        <p14:creationId xmlns:p14="http://schemas.microsoft.com/office/powerpoint/2010/main" val="37611345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EADFBD8-C1C6-2221-D014-2B255932E414}"/>
              </a:ext>
            </a:extLst>
          </p:cNvPr>
          <p:cNvSpPr>
            <a:spLocks noGrp="1"/>
          </p:cNvSpPr>
          <p:nvPr>
            <p:ph type="title"/>
          </p:nvPr>
        </p:nvSpPr>
        <p:spPr/>
        <p:txBody>
          <a:bodyPr>
            <a:normAutofit/>
          </a:bodyPr>
          <a:lstStyle/>
          <a:p>
            <a:r>
              <a:rPr kumimoji="1" lang="en" altLang="zh-TW" dirty="0"/>
              <a:t>Introduction</a:t>
            </a:r>
            <a:endParaRPr kumimoji="1" lang="zh-TW" altLang="en-US" dirty="0"/>
          </a:p>
        </p:txBody>
      </p:sp>
      <p:sp>
        <p:nvSpPr>
          <p:cNvPr id="4" name="頁尾版面配置區 3">
            <a:extLst>
              <a:ext uri="{FF2B5EF4-FFF2-40B4-BE49-F238E27FC236}">
                <a16:creationId xmlns:a16="http://schemas.microsoft.com/office/drawing/2014/main" id="{93C0E26C-378F-2BCA-8E79-A5C22D932D90}"/>
              </a:ext>
            </a:extLst>
          </p:cNvPr>
          <p:cNvSpPr>
            <a:spLocks noGrp="1"/>
          </p:cNvSpPr>
          <p:nvPr>
            <p:ph type="ftr" sz="quarter" idx="11"/>
          </p:nvPr>
        </p:nvSpPr>
        <p:spPr/>
        <p:txBody>
          <a:bodyPr/>
          <a:lstStyle/>
          <a:p>
            <a:pPr>
              <a:defRPr/>
            </a:pPr>
            <a:r>
              <a:rPr lang="pl-PL" altLang="zh-TW"/>
              <a:t>DC &amp; CV Lab. CSIE NTU</a:t>
            </a:r>
            <a:endParaRPr lang="en-US" altLang="zh-TW"/>
          </a:p>
        </p:txBody>
      </p:sp>
      <p:sp>
        <p:nvSpPr>
          <p:cNvPr id="5" name="投影片編號版面配置區 4">
            <a:extLst>
              <a:ext uri="{FF2B5EF4-FFF2-40B4-BE49-F238E27FC236}">
                <a16:creationId xmlns:a16="http://schemas.microsoft.com/office/drawing/2014/main" id="{DB9DF467-F1FF-3A6D-AAB4-CAFBC7A43676}"/>
              </a:ext>
            </a:extLst>
          </p:cNvPr>
          <p:cNvSpPr>
            <a:spLocks noGrp="1"/>
          </p:cNvSpPr>
          <p:nvPr>
            <p:ph type="sldNum" sz="quarter" idx="12"/>
          </p:nvPr>
        </p:nvSpPr>
        <p:spPr/>
        <p:txBody>
          <a:bodyPr/>
          <a:lstStyle/>
          <a:p>
            <a:fld id="{028E3F4F-51B2-42EE-AFA2-40C4572185CC}" type="slidenum">
              <a:rPr lang="en-US" sz="1200" smtClean="0"/>
              <a:t>7</a:t>
            </a:fld>
            <a:endParaRPr lang="en-US" sz="1200" dirty="0"/>
          </a:p>
        </p:txBody>
      </p:sp>
      <p:pic>
        <p:nvPicPr>
          <p:cNvPr id="6" name="圖片 5">
            <a:extLst>
              <a:ext uri="{FF2B5EF4-FFF2-40B4-BE49-F238E27FC236}">
                <a16:creationId xmlns:a16="http://schemas.microsoft.com/office/drawing/2014/main" id="{1BE40D16-B7CC-98DB-BC22-456FA234B7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757260"/>
            <a:ext cx="5767754" cy="3826536"/>
          </a:xfrm>
          <a:prstGeom prst="rect">
            <a:avLst/>
          </a:prstGeom>
        </p:spPr>
      </p:pic>
      <p:pic>
        <p:nvPicPr>
          <p:cNvPr id="7" name="圖片 6">
            <a:extLst>
              <a:ext uri="{FF2B5EF4-FFF2-40B4-BE49-F238E27FC236}">
                <a16:creationId xmlns:a16="http://schemas.microsoft.com/office/drawing/2014/main" id="{FB5483DF-329D-E9F3-1453-593555D9F9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246" y="1757260"/>
            <a:ext cx="5767754" cy="3826536"/>
          </a:xfrm>
          <a:prstGeom prst="rect">
            <a:avLst/>
          </a:prstGeom>
        </p:spPr>
      </p:pic>
      <p:pic>
        <p:nvPicPr>
          <p:cNvPr id="8" name="圖片 7">
            <a:extLst>
              <a:ext uri="{FF2B5EF4-FFF2-40B4-BE49-F238E27FC236}">
                <a16:creationId xmlns:a16="http://schemas.microsoft.com/office/drawing/2014/main" id="{E6697A96-481C-EC91-305A-44ACF3EFCD35}"/>
              </a:ext>
            </a:extLst>
          </p:cNvPr>
          <p:cNvPicPr>
            <a:picLocks noChangeAspect="1"/>
          </p:cNvPicPr>
          <p:nvPr/>
        </p:nvPicPr>
        <p:blipFill rotWithShape="1">
          <a:blip r:embed="rId5">
            <a:extLst>
              <a:ext uri="{28A0092B-C50C-407E-A947-70E740481C1C}">
                <a14:useLocalDpi xmlns:a14="http://schemas.microsoft.com/office/drawing/2010/main" val="0"/>
              </a:ext>
            </a:extLst>
          </a:blip>
          <a:srcRect b="7056"/>
          <a:stretch/>
        </p:blipFill>
        <p:spPr>
          <a:xfrm>
            <a:off x="2106194" y="5583796"/>
            <a:ext cx="7979611" cy="1274204"/>
          </a:xfrm>
          <a:prstGeom prst="rect">
            <a:avLst/>
          </a:prstGeom>
        </p:spPr>
      </p:pic>
      <p:sp>
        <p:nvSpPr>
          <p:cNvPr id="9" name="文字方塊 8">
            <a:extLst>
              <a:ext uri="{FF2B5EF4-FFF2-40B4-BE49-F238E27FC236}">
                <a16:creationId xmlns:a16="http://schemas.microsoft.com/office/drawing/2014/main" id="{A3FBAC05-7B05-588D-EE13-9DD45102CC36}"/>
              </a:ext>
            </a:extLst>
          </p:cNvPr>
          <p:cNvSpPr txBox="1"/>
          <p:nvPr/>
        </p:nvSpPr>
        <p:spPr>
          <a:xfrm>
            <a:off x="6822831" y="-44993"/>
            <a:ext cx="5444124" cy="1754326"/>
          </a:xfrm>
          <a:prstGeom prst="rect">
            <a:avLst/>
          </a:prstGeom>
          <a:noFill/>
        </p:spPr>
        <p:txBody>
          <a:bodyPr wrap="square" rtlCol="0">
            <a:spAutoFit/>
          </a:bodyPr>
          <a:lstStyle/>
          <a:p>
            <a:r>
              <a:rPr kumimoji="1" lang="en" altLang="zh-TW" dirty="0"/>
              <a:t>CCD: Charge-Coupled Device</a:t>
            </a:r>
          </a:p>
          <a:p>
            <a:r>
              <a:rPr kumimoji="1" lang="en" altLang="zh-TW" dirty="0"/>
              <a:t>CMOS: Complementary Metal–Oxide–Semiconductor</a:t>
            </a:r>
          </a:p>
          <a:p>
            <a:r>
              <a:rPr kumimoji="1" lang="en" altLang="zh-TW" dirty="0"/>
              <a:t>ISO: International Standards Organization</a:t>
            </a:r>
          </a:p>
          <a:p>
            <a:r>
              <a:rPr kumimoji="1" lang="en" altLang="zh-TW" dirty="0"/>
              <a:t>ADC: Analog-to-Digital Converter</a:t>
            </a:r>
          </a:p>
          <a:p>
            <a:r>
              <a:rPr kumimoji="1" lang="en" altLang="zh-TW" dirty="0"/>
              <a:t>JPEG: Joint Photographic Experts Group</a:t>
            </a:r>
          </a:p>
          <a:p>
            <a:r>
              <a:rPr kumimoji="1" lang="en-US" altLang="zh-TW" dirty="0"/>
              <a:t>RGB: Red, Green, Blue</a:t>
            </a:r>
            <a:endParaRPr kumimoji="1" lang="zh-TW" altLang="en-US" dirty="0"/>
          </a:p>
        </p:txBody>
      </p:sp>
    </p:spTree>
    <p:extLst>
      <p:ext uri="{BB962C8B-B14F-4D97-AF65-F5344CB8AC3E}">
        <p14:creationId xmlns:p14="http://schemas.microsoft.com/office/powerpoint/2010/main" val="42671844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2D8B84D-A57E-CDE4-9417-E59C1D85917F}"/>
              </a:ext>
            </a:extLst>
          </p:cNvPr>
          <p:cNvSpPr>
            <a:spLocks noGrp="1"/>
          </p:cNvSpPr>
          <p:nvPr>
            <p:ph type="title"/>
          </p:nvPr>
        </p:nvSpPr>
        <p:spPr>
          <a:xfrm>
            <a:off x="1097279" y="286604"/>
            <a:ext cx="11211952" cy="1450757"/>
          </a:xfrm>
        </p:spPr>
        <p:txBody>
          <a:bodyPr>
            <a:normAutofit/>
          </a:bodyPr>
          <a:lstStyle/>
          <a:p>
            <a:r>
              <a:rPr kumimoji="0" lang="en-US" altLang="zh-TW" sz="4300" b="0" i="0" u="none" strike="noStrike" kern="1200" cap="none" spc="-50" normalizeH="0" baseline="0" noProof="0" dirty="0">
                <a:ln>
                  <a:noFill/>
                </a:ln>
                <a:solidFill>
                  <a:prstClr val="black">
                    <a:lumMod val="75000"/>
                    <a:lumOff val="25000"/>
                  </a:prstClr>
                </a:solidFill>
                <a:effectLst/>
                <a:uLnTx/>
                <a:uFillTx/>
                <a:latin typeface="Times New Roman"/>
                <a:ea typeface="標楷體"/>
                <a:cs typeface="+mj-cs"/>
              </a:rPr>
              <a:t>Exemplar-Based</a:t>
            </a:r>
            <a:endParaRPr kumimoji="1" lang="zh-TW" altLang="en-US" sz="4000" dirty="0"/>
          </a:p>
        </p:txBody>
      </p:sp>
      <p:sp>
        <p:nvSpPr>
          <p:cNvPr id="3" name="內容版面配置區 2">
            <a:extLst>
              <a:ext uri="{FF2B5EF4-FFF2-40B4-BE49-F238E27FC236}">
                <a16:creationId xmlns:a16="http://schemas.microsoft.com/office/drawing/2014/main" id="{9CAA803F-5B3B-E79B-D064-F3AEC68F78C9}"/>
              </a:ext>
            </a:extLst>
          </p:cNvPr>
          <p:cNvSpPr>
            <a:spLocks noGrp="1"/>
          </p:cNvSpPr>
          <p:nvPr>
            <p:ph idx="1"/>
          </p:nvPr>
        </p:nvSpPr>
        <p:spPr/>
        <p:txBody>
          <a:bodyPr>
            <a:normAutofit/>
          </a:bodyPr>
          <a:lstStyle/>
          <a:p>
            <a:r>
              <a:rPr lang="en-US" altLang="zh-TW" sz="2000" dirty="0">
                <a:sym typeface="Wingdings" panose="05000000000000000000" pitchFamily="2" charset="2"/>
              </a:rPr>
              <a:t>Generate texture pixels by looking for neighborhoods in the source texture.</a:t>
            </a:r>
          </a:p>
          <a:p>
            <a:r>
              <a:rPr lang="en-US" altLang="zh-TW" sz="2000" dirty="0">
                <a:sym typeface="Wingdings" panose="05000000000000000000" pitchFamily="2" charset="2"/>
              </a:rPr>
              <a:t>Can be repeated down or around the periphery when filling holes.</a:t>
            </a:r>
          </a:p>
          <a:p>
            <a:endParaRPr lang="en-US" altLang="zh-TW" sz="2000" dirty="0">
              <a:sym typeface="Wingdings" panose="05000000000000000000" pitchFamily="2" charset="2"/>
            </a:endParaRPr>
          </a:p>
          <a:p>
            <a:endParaRPr lang="en-US" altLang="zh-TW" sz="2000" dirty="0">
              <a:sym typeface="Wingdings" panose="05000000000000000000" pitchFamily="2" charset="2"/>
            </a:endParaRPr>
          </a:p>
          <a:p>
            <a:endParaRPr lang="en-US" altLang="zh-TW" sz="2000" dirty="0">
              <a:sym typeface="Wingdings" panose="05000000000000000000" pitchFamily="2" charset="2"/>
            </a:endParaRPr>
          </a:p>
        </p:txBody>
      </p:sp>
      <p:sp>
        <p:nvSpPr>
          <p:cNvPr id="4" name="頁尾版面配置區 3">
            <a:extLst>
              <a:ext uri="{FF2B5EF4-FFF2-40B4-BE49-F238E27FC236}">
                <a16:creationId xmlns:a16="http://schemas.microsoft.com/office/drawing/2014/main" id="{5C76A4B3-A632-1BD5-D155-4584459C98D2}"/>
              </a:ext>
            </a:extLst>
          </p:cNvPr>
          <p:cNvSpPr>
            <a:spLocks noGrp="1"/>
          </p:cNvSpPr>
          <p:nvPr>
            <p:ph type="ftr" sz="quarter" idx="11"/>
          </p:nvPr>
        </p:nvSpPr>
        <p:spPr/>
        <p:txBody>
          <a:bodyPr/>
          <a:lstStyle/>
          <a:p>
            <a:pPr>
              <a:defRPr/>
            </a:pPr>
            <a:r>
              <a:rPr lang="pl-PL" altLang="zh-TW" sz="1200" dirty="0"/>
              <a:t>DC &amp; CV Lab. CSIE NTU</a:t>
            </a:r>
            <a:endParaRPr lang="en-US" altLang="zh-TW" sz="1200" dirty="0"/>
          </a:p>
        </p:txBody>
      </p:sp>
      <p:sp>
        <p:nvSpPr>
          <p:cNvPr id="5" name="投影片編號版面配置區 4">
            <a:extLst>
              <a:ext uri="{FF2B5EF4-FFF2-40B4-BE49-F238E27FC236}">
                <a16:creationId xmlns:a16="http://schemas.microsoft.com/office/drawing/2014/main" id="{F8FAE4F8-6467-9BB4-CA01-2A5BEB4A4CB0}"/>
              </a:ext>
            </a:extLst>
          </p:cNvPr>
          <p:cNvSpPr>
            <a:spLocks noGrp="1"/>
          </p:cNvSpPr>
          <p:nvPr>
            <p:ph type="sldNum" sz="quarter" idx="12"/>
          </p:nvPr>
        </p:nvSpPr>
        <p:spPr/>
        <p:txBody>
          <a:bodyPr/>
          <a:lstStyle/>
          <a:p>
            <a:fld id="{028E3F4F-51B2-42EE-AFA2-40C4572185CC}" type="slidenum">
              <a:rPr lang="en-US" sz="1200" smtClean="0"/>
              <a:t>70</a:t>
            </a:fld>
            <a:endParaRPr lang="en-US" sz="1200" dirty="0"/>
          </a:p>
        </p:txBody>
      </p:sp>
      <p:pic>
        <p:nvPicPr>
          <p:cNvPr id="6" name="圖片 5">
            <a:extLst>
              <a:ext uri="{FF2B5EF4-FFF2-40B4-BE49-F238E27FC236}">
                <a16:creationId xmlns:a16="http://schemas.microsoft.com/office/drawing/2014/main" id="{C927F3E0-359E-8E2E-BAAE-83059C4E35A9}"/>
              </a:ext>
            </a:extLst>
          </p:cNvPr>
          <p:cNvPicPr>
            <a:picLocks noChangeAspect="1"/>
          </p:cNvPicPr>
          <p:nvPr/>
        </p:nvPicPr>
        <p:blipFill>
          <a:blip r:embed="rId2"/>
          <a:stretch>
            <a:fillRect/>
          </a:stretch>
        </p:blipFill>
        <p:spPr>
          <a:xfrm>
            <a:off x="1097279" y="3774100"/>
            <a:ext cx="3886742" cy="2410161"/>
          </a:xfrm>
          <a:prstGeom prst="rect">
            <a:avLst/>
          </a:prstGeom>
        </p:spPr>
      </p:pic>
      <p:pic>
        <p:nvPicPr>
          <p:cNvPr id="7" name="Google Shape;1122;p99">
            <a:extLst>
              <a:ext uri="{FF2B5EF4-FFF2-40B4-BE49-F238E27FC236}">
                <a16:creationId xmlns:a16="http://schemas.microsoft.com/office/drawing/2014/main" id="{537559DB-20E5-456E-CBC6-4163482411DF}"/>
              </a:ext>
            </a:extLst>
          </p:cNvPr>
          <p:cNvPicPr preferRelativeResize="0"/>
          <p:nvPr/>
        </p:nvPicPr>
        <p:blipFill rotWithShape="1">
          <a:blip r:embed="rId3">
            <a:alphaModFix/>
          </a:blip>
          <a:srcRect/>
          <a:stretch/>
        </p:blipFill>
        <p:spPr>
          <a:xfrm>
            <a:off x="5519353" y="3914923"/>
            <a:ext cx="5979274" cy="2128513"/>
          </a:xfrm>
          <a:prstGeom prst="rect">
            <a:avLst/>
          </a:prstGeom>
          <a:noFill/>
          <a:ln>
            <a:noFill/>
          </a:ln>
        </p:spPr>
      </p:pic>
    </p:spTree>
    <p:extLst>
      <p:ext uri="{BB962C8B-B14F-4D97-AF65-F5344CB8AC3E}">
        <p14:creationId xmlns:p14="http://schemas.microsoft.com/office/powerpoint/2010/main" val="2666525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標題 1">
            <a:extLst>
              <a:ext uri="{FF2B5EF4-FFF2-40B4-BE49-F238E27FC236}">
                <a16:creationId xmlns:a16="http://schemas.microsoft.com/office/drawing/2014/main" id="{4C224063-ECAB-4C50-8225-F2ECE57ADD5C}"/>
              </a:ext>
            </a:extLst>
          </p:cNvPr>
          <p:cNvSpPr>
            <a:spLocks noGrp="1"/>
          </p:cNvSpPr>
          <p:nvPr>
            <p:ph type="subTitle" idx="1"/>
          </p:nvPr>
        </p:nvSpPr>
        <p:spPr/>
        <p:txBody>
          <a:bodyPr/>
          <a:lstStyle/>
          <a:p>
            <a:r>
              <a:rPr lang="en-US" altLang="zh-TW" dirty="0"/>
              <a:t> </a:t>
            </a:r>
            <a:endParaRPr lang="zh-TW" altLang="en-US" dirty="0"/>
          </a:p>
        </p:txBody>
      </p:sp>
      <p:sp>
        <p:nvSpPr>
          <p:cNvPr id="3" name="標題 2">
            <a:extLst>
              <a:ext uri="{FF2B5EF4-FFF2-40B4-BE49-F238E27FC236}">
                <a16:creationId xmlns:a16="http://schemas.microsoft.com/office/drawing/2014/main" id="{F48201FE-6D53-4888-B075-CC6D4E9A94B3}"/>
              </a:ext>
            </a:extLst>
          </p:cNvPr>
          <p:cNvSpPr>
            <a:spLocks noGrp="1"/>
          </p:cNvSpPr>
          <p:nvPr>
            <p:ph type="ctrTitle"/>
          </p:nvPr>
        </p:nvSpPr>
        <p:spPr/>
        <p:txBody>
          <a:bodyPr/>
          <a:lstStyle/>
          <a:p>
            <a:r>
              <a:rPr lang="en-US" altLang="zh-TW" dirty="0">
                <a:latin typeface="Times New Roman" panose="02020603050405020304" pitchFamily="18" charset="0"/>
                <a:cs typeface="Times New Roman" panose="02020603050405020304" pitchFamily="18" charset="0"/>
              </a:rPr>
              <a:t>Thank You for Listening</a:t>
            </a:r>
            <a:endParaRPr lang="zh-TW"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438085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版面配置區 2">
            <a:extLst>
              <a:ext uri="{FF2B5EF4-FFF2-40B4-BE49-F238E27FC236}">
                <a16:creationId xmlns:a16="http://schemas.microsoft.com/office/drawing/2014/main" id="{9B5E771E-8F77-41FC-8CBE-5BE98546D9A8}"/>
              </a:ext>
            </a:extLst>
          </p:cNvPr>
          <p:cNvSpPr>
            <a:spLocks noGrp="1"/>
          </p:cNvSpPr>
          <p:nvPr>
            <p:ph type="body" idx="4294967295"/>
          </p:nvPr>
        </p:nvSpPr>
        <p:spPr>
          <a:xfrm>
            <a:off x="1111633" y="1207161"/>
            <a:ext cx="9079600" cy="4149600"/>
          </a:xfrm>
        </p:spPr>
        <p:txBody>
          <a:bodyPr>
            <a:normAutofit fontScale="92500" lnSpcReduction="20000"/>
          </a:bodyPr>
          <a:lstStyle/>
          <a:p>
            <a:r>
              <a:rPr lang="en-US" altLang="zh-TW" sz="2000" dirty="0"/>
              <a:t>Storing into JPEG… Digital Signal Processor (DSP)</a:t>
            </a:r>
          </a:p>
          <a:p>
            <a:endParaRPr lang="en-US" altLang="zh-TW" sz="2000" dirty="0"/>
          </a:p>
          <a:p>
            <a:pPr marL="615948" indent="-514350">
              <a:buFont typeface="+mj-lt"/>
              <a:buAutoNum type="arabicPeriod"/>
            </a:pPr>
            <a:r>
              <a:rPr lang="en-US" altLang="zh-TW" sz="2000" dirty="0" err="1"/>
              <a:t>Demosaicing</a:t>
            </a:r>
            <a:endParaRPr lang="en-US" altLang="zh-TW" sz="2000" dirty="0"/>
          </a:p>
          <a:p>
            <a:pPr marL="615948" indent="-514350">
              <a:buFont typeface="+mj-lt"/>
              <a:buAutoNum type="arabicPeriod"/>
            </a:pPr>
            <a:endParaRPr lang="en-US" altLang="zh-TW" sz="2000" dirty="0"/>
          </a:p>
          <a:p>
            <a:pPr marL="615948" indent="-514350">
              <a:buFont typeface="+mj-lt"/>
              <a:buAutoNum type="arabicPeriod"/>
            </a:pPr>
            <a:r>
              <a:rPr lang="en-US" altLang="zh-TW" sz="2000" dirty="0"/>
              <a:t>Sharpening</a:t>
            </a:r>
          </a:p>
          <a:p>
            <a:pPr marL="615948" indent="-514350">
              <a:buFont typeface="+mj-lt"/>
              <a:buAutoNum type="arabicPeriod"/>
            </a:pPr>
            <a:endParaRPr lang="en-US" altLang="zh-TW" sz="2000" dirty="0"/>
          </a:p>
          <a:p>
            <a:pPr marL="615948" indent="-514350">
              <a:buFont typeface="+mj-lt"/>
              <a:buAutoNum type="arabicPeriod"/>
            </a:pPr>
            <a:r>
              <a:rPr lang="en-US" altLang="zh-TW" sz="2000" dirty="0"/>
              <a:t>White Balance</a:t>
            </a:r>
          </a:p>
          <a:p>
            <a:pPr marL="615948" indent="-514350">
              <a:buFont typeface="+mj-lt"/>
              <a:buAutoNum type="arabicPeriod"/>
            </a:pPr>
            <a:endParaRPr lang="en-US" altLang="zh-TW" sz="2000" dirty="0"/>
          </a:p>
          <a:p>
            <a:pPr marL="615948" indent="-514350">
              <a:buFont typeface="+mj-lt"/>
              <a:buAutoNum type="arabicPeriod"/>
            </a:pPr>
            <a:r>
              <a:rPr lang="en-US" altLang="zh-TW" sz="2000" dirty="0"/>
              <a:t>Gamma</a:t>
            </a:r>
          </a:p>
          <a:p>
            <a:pPr marL="615948" indent="-514350">
              <a:buFont typeface="+mj-lt"/>
              <a:buAutoNum type="arabicPeriod"/>
            </a:pPr>
            <a:endParaRPr lang="en-US" altLang="zh-TW" sz="2000" dirty="0"/>
          </a:p>
          <a:p>
            <a:pPr marL="615948" indent="-514350">
              <a:buFont typeface="+mj-lt"/>
              <a:buAutoNum type="arabicPeriod"/>
            </a:pPr>
            <a:r>
              <a:rPr lang="en-US" altLang="zh-TW" sz="2000" dirty="0"/>
              <a:t>Compress</a:t>
            </a:r>
          </a:p>
          <a:p>
            <a:pPr lvl="1"/>
            <a:endParaRPr lang="zh-TW" altLang="en-US" dirty="0"/>
          </a:p>
        </p:txBody>
      </p:sp>
      <p:pic>
        <p:nvPicPr>
          <p:cNvPr id="14" name="圖片 13">
            <a:extLst>
              <a:ext uri="{FF2B5EF4-FFF2-40B4-BE49-F238E27FC236}">
                <a16:creationId xmlns:a16="http://schemas.microsoft.com/office/drawing/2014/main" id="{A8206928-411A-4D63-9A5B-4A5BFA2D1F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8718" y="4330424"/>
            <a:ext cx="3420054" cy="2590690"/>
          </a:xfrm>
          <a:prstGeom prst="rect">
            <a:avLst/>
          </a:prstGeom>
        </p:spPr>
      </p:pic>
      <p:pic>
        <p:nvPicPr>
          <p:cNvPr id="1026" name="Picture 2" descr="Bayer filter - Wikipedia">
            <a:hlinkClick r:id="rId4"/>
            <a:extLst>
              <a:ext uri="{FF2B5EF4-FFF2-40B4-BE49-F238E27FC236}">
                <a16:creationId xmlns:a16="http://schemas.microsoft.com/office/drawing/2014/main" id="{727790AA-284D-43EE-A77E-212D08A2BF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60809" y="447138"/>
            <a:ext cx="3531191" cy="2294637"/>
          </a:xfrm>
          <a:prstGeom prst="rect">
            <a:avLst/>
          </a:prstGeom>
          <a:noFill/>
          <a:extLst>
            <a:ext uri="{909E8E84-426E-40DD-AFC4-6F175D3DCCD1}">
              <a14:hiddenFill xmlns:a14="http://schemas.microsoft.com/office/drawing/2010/main">
                <a:solidFill>
                  <a:srgbClr val="FFFFFF"/>
                </a:solidFill>
              </a14:hiddenFill>
            </a:ext>
          </a:extLst>
        </p:spPr>
      </p:pic>
      <p:pic>
        <p:nvPicPr>
          <p:cNvPr id="12" name="圖片 11">
            <a:extLst>
              <a:ext uri="{FF2B5EF4-FFF2-40B4-BE49-F238E27FC236}">
                <a16:creationId xmlns:a16="http://schemas.microsoft.com/office/drawing/2014/main" id="{58CB5F26-B8BD-4E4E-934D-DADE6CF782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3291" y="1716361"/>
            <a:ext cx="3930693" cy="2614063"/>
          </a:xfrm>
          <a:prstGeom prst="rect">
            <a:avLst/>
          </a:prstGeom>
          <a:ln>
            <a:solidFill>
              <a:srgbClr val="FF0000"/>
            </a:solidFill>
          </a:ln>
        </p:spPr>
      </p:pic>
      <mc:AlternateContent xmlns:mc="http://schemas.openxmlformats.org/markup-compatibility/2006" xmlns:a14="http://schemas.microsoft.com/office/drawing/2010/main">
        <mc:Choice Requires="a14">
          <p:sp>
            <p:nvSpPr>
              <p:cNvPr id="2" name="文字方塊 1">
                <a:extLst>
                  <a:ext uri="{FF2B5EF4-FFF2-40B4-BE49-F238E27FC236}">
                    <a16:creationId xmlns:a16="http://schemas.microsoft.com/office/drawing/2014/main" id="{684B491B-E62E-7B58-F35A-F836A5217930}"/>
                  </a:ext>
                </a:extLst>
              </p:cNvPr>
              <p:cNvSpPr txBox="1"/>
              <p:nvPr/>
            </p:nvSpPr>
            <p:spPr>
              <a:xfrm>
                <a:off x="600925" y="5408264"/>
                <a:ext cx="6100482" cy="923330"/>
              </a:xfrm>
              <a:prstGeom prst="rect">
                <a:avLst/>
              </a:prstGeom>
              <a:noFill/>
            </p:spPr>
            <p:txBody>
              <a:bodyPr wrap="square">
                <a:spAutoFit/>
              </a:bodyPr>
              <a:lstStyle/>
              <a:p>
                <a:r>
                  <a:rPr lang="en-US" altLang="zh-TW" dirty="0"/>
                  <a:t>CRT: Cathode Ray Tube </a:t>
                </a:r>
                <a14:m>
                  <m:oMath xmlns:m="http://schemas.openxmlformats.org/officeDocument/2006/math">
                    <m:r>
                      <a:rPr lang="en-US" altLang="zh-TW" i="1" smtClean="0">
                        <a:latin typeface="Cambria Math" panose="02040503050406030204" pitchFamily="18" charset="0"/>
                        <a:ea typeface="Cambria Math" panose="02040503050406030204" pitchFamily="18" charset="0"/>
                      </a:rPr>
                      <m:t>𝛾</m:t>
                    </m:r>
                    <m:r>
                      <a:rPr lang="en-US" altLang="zh-TW" b="0" i="1" smtClean="0">
                        <a:latin typeface="Cambria Math" panose="02040503050406030204" pitchFamily="18" charset="0"/>
                        <a:ea typeface="Cambria Math" panose="02040503050406030204" pitchFamily="18" charset="0"/>
                      </a:rPr>
                      <m:t>=2.2</m:t>
                    </m:r>
                  </m:oMath>
                </a14:m>
                <a:endParaRPr lang="en-US" altLang="zh-TW" dirty="0"/>
              </a:p>
              <a:p>
                <a:r>
                  <a:rPr lang="en-US" altLang="zh-TW" dirty="0"/>
                  <a:t>LCD: Liquid-Crystal Display </a:t>
                </a:r>
              </a:p>
              <a:p>
                <a:r>
                  <a:rPr lang="en-US" altLang="zh-TW" dirty="0"/>
                  <a:t>Digital Camera </a:t>
                </a:r>
                <a14:m>
                  <m:oMath xmlns:m="http://schemas.openxmlformats.org/officeDocument/2006/math">
                    <m:r>
                      <a:rPr lang="en-US" altLang="zh-TW" i="1" smtClean="0">
                        <a:latin typeface="Cambria Math" panose="02040503050406030204" pitchFamily="18" charset="0"/>
                        <a:ea typeface="Cambria Math" panose="02040503050406030204" pitchFamily="18" charset="0"/>
                      </a:rPr>
                      <m:t>𝛾</m:t>
                    </m:r>
                    <m:r>
                      <a:rPr lang="en-US" altLang="zh-TW" b="0" i="1" smtClean="0">
                        <a:latin typeface="Cambria Math" panose="02040503050406030204" pitchFamily="18" charset="0"/>
                        <a:ea typeface="Cambria Math" panose="02040503050406030204" pitchFamily="18" charset="0"/>
                      </a:rPr>
                      <m:t>=0.45</m:t>
                    </m:r>
                  </m:oMath>
                </a14:m>
                <a:endParaRPr lang="zh-TW" altLang="en-US" dirty="0"/>
              </a:p>
            </p:txBody>
          </p:sp>
        </mc:Choice>
        <mc:Fallback xmlns="">
          <p:sp>
            <p:nvSpPr>
              <p:cNvPr id="2" name="文字方塊 1">
                <a:extLst>
                  <a:ext uri="{FF2B5EF4-FFF2-40B4-BE49-F238E27FC236}">
                    <a16:creationId xmlns:a16="http://schemas.microsoft.com/office/drawing/2014/main" id="{684B491B-E62E-7B58-F35A-F836A5217930}"/>
                  </a:ext>
                </a:extLst>
              </p:cNvPr>
              <p:cNvSpPr txBox="1">
                <a:spLocks noRot="1" noChangeAspect="1" noMove="1" noResize="1" noEditPoints="1" noAdjustHandles="1" noChangeArrowheads="1" noChangeShapeType="1" noTextEdit="1"/>
              </p:cNvSpPr>
              <p:nvPr/>
            </p:nvSpPr>
            <p:spPr>
              <a:xfrm>
                <a:off x="600925" y="5408264"/>
                <a:ext cx="6100482" cy="923330"/>
              </a:xfrm>
              <a:prstGeom prst="rect">
                <a:avLst/>
              </a:prstGeom>
              <a:blipFill>
                <a:blip r:embed="rId7"/>
                <a:stretch>
                  <a:fillRect l="-832" t="-2703" b="-9459"/>
                </a:stretch>
              </a:blipFill>
            </p:spPr>
            <p:txBody>
              <a:bodyPr/>
              <a:lstStyle/>
              <a:p>
                <a:r>
                  <a:rPr lang="zh-TW" altLang="en-US">
                    <a:noFill/>
                  </a:rPr>
                  <a:t> </a:t>
                </a:r>
              </a:p>
            </p:txBody>
          </p:sp>
        </mc:Fallback>
      </mc:AlternateContent>
      <p:sp>
        <p:nvSpPr>
          <p:cNvPr id="4" name="文字方塊 3">
            <a:extLst>
              <a:ext uri="{FF2B5EF4-FFF2-40B4-BE49-F238E27FC236}">
                <a16:creationId xmlns:a16="http://schemas.microsoft.com/office/drawing/2014/main" id="{009FE63E-EA37-7F3C-63B1-CAECE0AA9D44}"/>
              </a:ext>
            </a:extLst>
          </p:cNvPr>
          <p:cNvSpPr txBox="1"/>
          <p:nvPr/>
        </p:nvSpPr>
        <p:spPr>
          <a:xfrm>
            <a:off x="8573984" y="3864602"/>
            <a:ext cx="6100482" cy="369332"/>
          </a:xfrm>
          <a:prstGeom prst="rect">
            <a:avLst/>
          </a:prstGeom>
          <a:noFill/>
        </p:spPr>
        <p:txBody>
          <a:bodyPr wrap="square">
            <a:spAutoFit/>
          </a:bodyPr>
          <a:lstStyle/>
          <a:p>
            <a:r>
              <a:rPr lang="en-US" altLang="zh-TW" dirty="0"/>
              <a:t>Color Temperature</a:t>
            </a:r>
          </a:p>
        </p:txBody>
      </p:sp>
      <p:pic>
        <p:nvPicPr>
          <p:cNvPr id="5" name="圖片 4">
            <a:extLst>
              <a:ext uri="{FF2B5EF4-FFF2-40B4-BE49-F238E27FC236}">
                <a16:creationId xmlns:a16="http://schemas.microsoft.com/office/drawing/2014/main" id="{FB24E346-7734-0056-9E7E-A76535BFEFB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26324" y="4336379"/>
            <a:ext cx="2642677" cy="2651486"/>
          </a:xfrm>
          <a:prstGeom prst="rect">
            <a:avLst/>
          </a:prstGeom>
        </p:spPr>
      </p:pic>
    </p:spTree>
    <p:extLst>
      <p:ext uri="{BB962C8B-B14F-4D97-AF65-F5344CB8AC3E}">
        <p14:creationId xmlns:p14="http://schemas.microsoft.com/office/powerpoint/2010/main" val="30687792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EADFBD8-C1C6-2221-D014-2B255932E414}"/>
              </a:ext>
            </a:extLst>
          </p:cNvPr>
          <p:cNvSpPr>
            <a:spLocks noGrp="1"/>
          </p:cNvSpPr>
          <p:nvPr>
            <p:ph type="title"/>
          </p:nvPr>
        </p:nvSpPr>
        <p:spPr/>
        <p:txBody>
          <a:bodyPr/>
          <a:lstStyle/>
          <a:p>
            <a:r>
              <a:rPr kumimoji="1" lang="en" altLang="zh-TW" dirty="0"/>
              <a:t>Introduction</a:t>
            </a:r>
            <a:endParaRPr kumimoji="1" lang="zh-TW" altLang="en-US" dirty="0"/>
          </a:p>
        </p:txBody>
      </p:sp>
      <p:sp>
        <p:nvSpPr>
          <p:cNvPr id="3" name="內容版面配置區 2">
            <a:extLst>
              <a:ext uri="{FF2B5EF4-FFF2-40B4-BE49-F238E27FC236}">
                <a16:creationId xmlns:a16="http://schemas.microsoft.com/office/drawing/2014/main" id="{E571BAD2-20B7-C293-213D-FECD8C8F5E6B}"/>
              </a:ext>
            </a:extLst>
          </p:cNvPr>
          <p:cNvSpPr>
            <a:spLocks noGrp="1"/>
          </p:cNvSpPr>
          <p:nvPr>
            <p:ph idx="1"/>
          </p:nvPr>
        </p:nvSpPr>
        <p:spPr/>
        <p:txBody>
          <a:bodyPr>
            <a:noAutofit/>
          </a:bodyPr>
          <a:lstStyle/>
          <a:p>
            <a:pPr marL="0" indent="0">
              <a:lnSpc>
                <a:spcPct val="100000"/>
              </a:lnSpc>
              <a:buNone/>
            </a:pPr>
            <a:r>
              <a:rPr kumimoji="1" lang="en" altLang="zh-TW" dirty="0"/>
              <a:t>Three components of the imaging pipeline that affect this mapping:</a:t>
            </a:r>
          </a:p>
          <a:p>
            <a:pPr marL="0" indent="0">
              <a:lnSpc>
                <a:spcPct val="100000"/>
              </a:lnSpc>
              <a:buNone/>
            </a:pPr>
            <a:r>
              <a:rPr kumimoji="1" lang="en" altLang="zh-TW" b="1" dirty="0"/>
              <a:t>1. Radiometric Response Function </a:t>
            </a:r>
          </a:p>
          <a:p>
            <a:pPr marL="0" indent="0">
              <a:lnSpc>
                <a:spcPct val="100000"/>
              </a:lnSpc>
              <a:buNone/>
            </a:pPr>
            <a:r>
              <a:rPr kumimoji="1" lang="en" altLang="zh-TW" dirty="0"/>
              <a:t>Maps photons arriving at the lens into digital values stored in the image file</a:t>
            </a:r>
          </a:p>
          <a:p>
            <a:pPr marL="0" indent="0">
              <a:lnSpc>
                <a:spcPct val="100000"/>
              </a:lnSpc>
              <a:buNone/>
            </a:pPr>
            <a:r>
              <a:rPr kumimoji="1" lang="en" altLang="zh-TW" b="1" dirty="0"/>
              <a:t>2. Vignetting </a:t>
            </a:r>
          </a:p>
          <a:p>
            <a:pPr marL="0" indent="0">
              <a:lnSpc>
                <a:spcPct val="100000"/>
              </a:lnSpc>
              <a:buNone/>
            </a:pPr>
            <a:r>
              <a:rPr kumimoji="1" lang="en" altLang="zh-TW" dirty="0"/>
              <a:t>Darkens pixel values near the periphery of images</a:t>
            </a:r>
          </a:p>
          <a:p>
            <a:pPr marL="0" indent="0">
              <a:lnSpc>
                <a:spcPct val="100000"/>
              </a:lnSpc>
              <a:buNone/>
            </a:pPr>
            <a:r>
              <a:rPr kumimoji="1" lang="en" altLang="zh-TW" b="1" dirty="0"/>
              <a:t>3. Point Spread Function</a:t>
            </a:r>
          </a:p>
          <a:p>
            <a:pPr marL="0" indent="0">
              <a:lnSpc>
                <a:spcPct val="100000"/>
              </a:lnSpc>
              <a:buNone/>
            </a:pPr>
            <a:r>
              <a:rPr kumimoji="1" lang="en" altLang="zh-TW" dirty="0"/>
              <a:t>Characterizes the blur induced by the lens, anti-aliasing filters, and finite sensor areas</a:t>
            </a:r>
          </a:p>
          <a:p>
            <a:pPr>
              <a:lnSpc>
                <a:spcPct val="100000"/>
              </a:lnSpc>
            </a:pPr>
            <a:endParaRPr kumimoji="1" lang="en" altLang="zh-TW" dirty="0"/>
          </a:p>
          <a:p>
            <a:pPr>
              <a:lnSpc>
                <a:spcPct val="100000"/>
              </a:lnSpc>
            </a:pPr>
            <a:endParaRPr kumimoji="1" lang="en" altLang="zh-TW" dirty="0"/>
          </a:p>
          <a:p>
            <a:pPr>
              <a:lnSpc>
                <a:spcPct val="100000"/>
              </a:lnSpc>
            </a:pPr>
            <a:endParaRPr kumimoji="1" lang="en" altLang="zh-TW" dirty="0"/>
          </a:p>
        </p:txBody>
      </p:sp>
      <p:sp>
        <p:nvSpPr>
          <p:cNvPr id="4" name="頁尾版面配置區 3">
            <a:extLst>
              <a:ext uri="{FF2B5EF4-FFF2-40B4-BE49-F238E27FC236}">
                <a16:creationId xmlns:a16="http://schemas.microsoft.com/office/drawing/2014/main" id="{93C0E26C-378F-2BCA-8E79-A5C22D932D90}"/>
              </a:ext>
            </a:extLst>
          </p:cNvPr>
          <p:cNvSpPr>
            <a:spLocks noGrp="1"/>
          </p:cNvSpPr>
          <p:nvPr>
            <p:ph type="ftr" sz="quarter" idx="11"/>
          </p:nvPr>
        </p:nvSpPr>
        <p:spPr/>
        <p:txBody>
          <a:bodyPr/>
          <a:lstStyle/>
          <a:p>
            <a:pPr>
              <a:defRPr/>
            </a:pPr>
            <a:r>
              <a:rPr lang="pl-PL" altLang="zh-TW" sz="1200" dirty="0"/>
              <a:t>DC &amp; CV Lab. CSIE NTU</a:t>
            </a:r>
            <a:endParaRPr lang="en-US" altLang="zh-TW" sz="1200" dirty="0"/>
          </a:p>
        </p:txBody>
      </p:sp>
      <p:sp>
        <p:nvSpPr>
          <p:cNvPr id="5" name="投影片編號版面配置區 4">
            <a:extLst>
              <a:ext uri="{FF2B5EF4-FFF2-40B4-BE49-F238E27FC236}">
                <a16:creationId xmlns:a16="http://schemas.microsoft.com/office/drawing/2014/main" id="{DB9DF467-F1FF-3A6D-AAB4-CAFBC7A43676}"/>
              </a:ext>
            </a:extLst>
          </p:cNvPr>
          <p:cNvSpPr>
            <a:spLocks noGrp="1"/>
          </p:cNvSpPr>
          <p:nvPr>
            <p:ph type="sldNum" sz="quarter" idx="12"/>
          </p:nvPr>
        </p:nvSpPr>
        <p:spPr/>
        <p:txBody>
          <a:bodyPr/>
          <a:lstStyle/>
          <a:p>
            <a:fld id="{028E3F4F-51B2-42EE-AFA2-40C4572185CC}" type="slidenum">
              <a:rPr lang="en-US" sz="1200" smtClean="0"/>
              <a:t>9</a:t>
            </a:fld>
            <a:endParaRPr lang="en-US" sz="1200" dirty="0"/>
          </a:p>
        </p:txBody>
      </p:sp>
    </p:spTree>
    <p:extLst>
      <p:ext uri="{BB962C8B-B14F-4D97-AF65-F5344CB8AC3E}">
        <p14:creationId xmlns:p14="http://schemas.microsoft.com/office/powerpoint/2010/main" val="2634938824"/>
      </p:ext>
    </p:extLst>
  </p:cSld>
  <p:clrMapOvr>
    <a:masterClrMapping/>
  </p:clrMapOvr>
</p:sld>
</file>

<file path=ppt/theme/theme1.xml><?xml version="1.0" encoding="utf-8"?>
<a:theme xmlns:a="http://schemas.openxmlformats.org/drawingml/2006/main" name="1_回顧">
  <a:themeElements>
    <a:clrScheme name="回顧">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標準">
      <a:majorFont>
        <a:latin typeface="Times New Roman"/>
        <a:ea typeface="標楷體"/>
        <a:cs typeface=""/>
      </a:majorFont>
      <a:minorFont>
        <a:latin typeface="Times New Roman"/>
        <a:ea typeface="標楷體"/>
        <a:cs typeface=""/>
      </a:minorFont>
    </a:fontScheme>
    <a:fmtScheme name="回顧">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4632</TotalTime>
  <Words>3682</Words>
  <Application>Microsoft Macintosh PowerPoint</Application>
  <PresentationFormat>寬螢幕</PresentationFormat>
  <Paragraphs>607</Paragraphs>
  <Slides>71</Slides>
  <Notes>35</Notes>
  <HiddenSlides>0</HiddenSlides>
  <MMClips>0</MMClips>
  <ScaleCrop>false</ScaleCrop>
  <HeadingPairs>
    <vt:vector size="6" baseType="variant">
      <vt:variant>
        <vt:lpstr>使用字型</vt:lpstr>
      </vt:variant>
      <vt:variant>
        <vt:i4>7</vt:i4>
      </vt:variant>
      <vt:variant>
        <vt:lpstr>佈景主題</vt:lpstr>
      </vt:variant>
      <vt:variant>
        <vt:i4>1</vt:i4>
      </vt:variant>
      <vt:variant>
        <vt:lpstr>投影片標題</vt:lpstr>
      </vt:variant>
      <vt:variant>
        <vt:i4>71</vt:i4>
      </vt:variant>
    </vt:vector>
  </HeadingPairs>
  <TitlesOfParts>
    <vt:vector size="79" baseType="lpstr">
      <vt:lpstr>標楷體</vt:lpstr>
      <vt:lpstr>Söhne</vt:lpstr>
      <vt:lpstr>Calibri</vt:lpstr>
      <vt:lpstr>Cambria Math</vt:lpstr>
      <vt:lpstr>Quattrocento Sans</vt:lpstr>
      <vt:lpstr>Times New Roman</vt:lpstr>
      <vt:lpstr>Wingdings</vt:lpstr>
      <vt:lpstr>1_回顧</vt:lpstr>
      <vt:lpstr>PowerPoint 簡報</vt:lpstr>
      <vt:lpstr>Definition </vt:lpstr>
      <vt:lpstr>Introduction </vt:lpstr>
      <vt:lpstr>Outline</vt:lpstr>
      <vt:lpstr>10.1 Photometric calibration - Table of Contents </vt:lpstr>
      <vt:lpstr>10.1 Photometric Calibration</vt:lpstr>
      <vt:lpstr>Introduction</vt:lpstr>
      <vt:lpstr>PowerPoint 簡報</vt:lpstr>
      <vt:lpstr>Introduction</vt:lpstr>
      <vt:lpstr>10.1.1 Radiometric Response Function</vt:lpstr>
      <vt:lpstr>10.1.1 Radiometric Response Function</vt:lpstr>
      <vt:lpstr>PowerPoint 簡報</vt:lpstr>
      <vt:lpstr>10.1.2 Noise Level Estimation</vt:lpstr>
      <vt:lpstr>Noise Level depends on:</vt:lpstr>
      <vt:lpstr>10.1.3 Vignetting</vt:lpstr>
      <vt:lpstr>PowerPoint 簡報</vt:lpstr>
      <vt:lpstr>10.1.4 Optical Blur (Spatial Response) Estimation</vt:lpstr>
      <vt:lpstr>10.1.4 Optical Blur (Spatial Response) Estimation</vt:lpstr>
      <vt:lpstr>10.1.4 Optical Blur (Spatial Response) Estimation</vt:lpstr>
      <vt:lpstr>10.2 High Dynamic Range Imaging</vt:lpstr>
      <vt:lpstr>Approach </vt:lpstr>
      <vt:lpstr>Step 1: Estimate the radiometric response function</vt:lpstr>
      <vt:lpstr>Step 1: Estimate the radiometric response function</vt:lpstr>
      <vt:lpstr>Step 1: Estimate the radiometric response function</vt:lpstr>
      <vt:lpstr>Step 1: Estimate the radiometric response function</vt:lpstr>
      <vt:lpstr>Step 1: Estimate the radiometric response function</vt:lpstr>
      <vt:lpstr>Step 1: Estimate the radiometric response function</vt:lpstr>
      <vt:lpstr>Step 2: Estimate a radiance map</vt:lpstr>
      <vt:lpstr>Step 2: Estimate a radiance map</vt:lpstr>
      <vt:lpstr>Step 2: Estimate a radiance map</vt:lpstr>
      <vt:lpstr>HDR Image Formats</vt:lpstr>
      <vt:lpstr>10.2.1 Tone Mapping</vt:lpstr>
      <vt:lpstr>10.2.1 Tone Mapping</vt:lpstr>
      <vt:lpstr>Mathematical Dodge and Burn</vt:lpstr>
      <vt:lpstr>Mathematical Dodge and Burn</vt:lpstr>
      <vt:lpstr>Mathematical Dodge and Burn</vt:lpstr>
      <vt:lpstr>Solution to Halo: edge-preserving filter </vt:lpstr>
      <vt:lpstr>Solution to Halo: edge-preserving filter </vt:lpstr>
      <vt:lpstr>Solution to Halo: edge-preserving filter </vt:lpstr>
      <vt:lpstr>Solution to Halo: edge-preserving filter </vt:lpstr>
      <vt:lpstr>PowerPoint 簡報</vt:lpstr>
      <vt:lpstr>Introduction</vt:lpstr>
      <vt:lpstr>Multi-Image Super Resolution</vt:lpstr>
      <vt:lpstr>Multi-Image Super Resolution</vt:lpstr>
      <vt:lpstr>Multi-Image Super Resolution</vt:lpstr>
      <vt:lpstr>Multi-Image Super Resolution</vt:lpstr>
      <vt:lpstr>Assume Image Priors</vt:lpstr>
      <vt:lpstr>Hallucination</vt:lpstr>
      <vt:lpstr>10.3.1 Color Image Demosaicing</vt:lpstr>
      <vt:lpstr>Demosaicing</vt:lpstr>
      <vt:lpstr>PowerPoint 簡報</vt:lpstr>
      <vt:lpstr>PowerPoint 簡報</vt:lpstr>
      <vt:lpstr>Introduction</vt:lpstr>
      <vt:lpstr>Equation</vt:lpstr>
      <vt:lpstr>10.4.1 Blue Screen Matting</vt:lpstr>
      <vt:lpstr>Two Screen Matting</vt:lpstr>
      <vt:lpstr>10.4.2 Natural Image Matting</vt:lpstr>
      <vt:lpstr>Knockout</vt:lpstr>
      <vt:lpstr>Bayesian</vt:lpstr>
      <vt:lpstr>Bayesian</vt:lpstr>
      <vt:lpstr>10.4.3 Optimization-based Matting</vt:lpstr>
      <vt:lpstr>Border Matting</vt:lpstr>
      <vt:lpstr>Poisson Matting</vt:lpstr>
      <vt:lpstr>Results</vt:lpstr>
      <vt:lpstr>10.4.4 Smoke, Shadow, and Flash Matting</vt:lpstr>
      <vt:lpstr> 10.4.5 Video Matting</vt:lpstr>
      <vt:lpstr>10.5 Texture Analysis and Synthesis </vt:lpstr>
      <vt:lpstr>Introduction</vt:lpstr>
      <vt:lpstr>Traditional Approach</vt:lpstr>
      <vt:lpstr>Exemplar-Based</vt:lpstr>
      <vt:lpstr>Thank You for Listening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10 Computational Photography</dc:title>
  <dc:creator>呂英弘</dc:creator>
  <cp:lastModifiedBy>鄒雨笙</cp:lastModifiedBy>
  <cp:revision>969</cp:revision>
  <dcterms:created xsi:type="dcterms:W3CDTF">2021-05-29T06:31:25Z</dcterms:created>
  <dcterms:modified xsi:type="dcterms:W3CDTF">2024-04-21T07:17:46Z</dcterms:modified>
</cp:coreProperties>
</file>